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4"/>
  </p:notesMasterIdLst>
  <p:sldIdLst>
    <p:sldId id="267" r:id="rId2"/>
    <p:sldId id="268" r:id="rId3"/>
    <p:sldId id="378" r:id="rId4"/>
    <p:sldId id="379" r:id="rId5"/>
    <p:sldId id="381" r:id="rId6"/>
    <p:sldId id="382" r:id="rId7"/>
    <p:sldId id="386" r:id="rId8"/>
    <p:sldId id="383" r:id="rId9"/>
    <p:sldId id="349" r:id="rId10"/>
    <p:sldId id="350" r:id="rId11"/>
    <p:sldId id="351" r:id="rId12"/>
    <p:sldId id="384" r:id="rId13"/>
    <p:sldId id="352" r:id="rId14"/>
    <p:sldId id="353" r:id="rId15"/>
    <p:sldId id="354" r:id="rId16"/>
    <p:sldId id="355" r:id="rId17"/>
    <p:sldId id="274" r:id="rId18"/>
    <p:sldId id="356" r:id="rId19"/>
    <p:sldId id="357" r:id="rId20"/>
    <p:sldId id="272" r:id="rId21"/>
    <p:sldId id="401" r:id="rId22"/>
    <p:sldId id="385" r:id="rId23"/>
    <p:sldId id="332" r:id="rId24"/>
    <p:sldId id="387" r:id="rId25"/>
    <p:sldId id="333" r:id="rId26"/>
    <p:sldId id="334" r:id="rId27"/>
    <p:sldId id="335" r:id="rId28"/>
    <p:sldId id="336" r:id="rId29"/>
    <p:sldId id="337" r:id="rId30"/>
    <p:sldId id="338" r:id="rId31"/>
    <p:sldId id="339" r:id="rId32"/>
    <p:sldId id="340" r:id="rId33"/>
    <p:sldId id="341" r:id="rId34"/>
    <p:sldId id="322" r:id="rId35"/>
    <p:sldId id="323" r:id="rId36"/>
    <p:sldId id="422" r:id="rId37"/>
    <p:sldId id="403" r:id="rId38"/>
    <p:sldId id="415" r:id="rId39"/>
    <p:sldId id="405" r:id="rId40"/>
    <p:sldId id="417" r:id="rId41"/>
    <p:sldId id="409" r:id="rId42"/>
    <p:sldId id="419" r:id="rId43"/>
    <p:sldId id="407" r:id="rId44"/>
    <p:sldId id="413" r:id="rId45"/>
    <p:sldId id="421" r:id="rId46"/>
    <p:sldId id="411" r:id="rId47"/>
    <p:sldId id="432" r:id="rId48"/>
    <p:sldId id="433" r:id="rId49"/>
    <p:sldId id="434" r:id="rId50"/>
    <p:sldId id="423" r:id="rId51"/>
    <p:sldId id="424" r:id="rId52"/>
    <p:sldId id="408" r:id="rId53"/>
    <p:sldId id="425" r:id="rId54"/>
    <p:sldId id="402" r:id="rId55"/>
    <p:sldId id="426" r:id="rId56"/>
    <p:sldId id="427" r:id="rId57"/>
    <p:sldId id="428" r:id="rId58"/>
    <p:sldId id="429" r:id="rId59"/>
    <p:sldId id="430" r:id="rId60"/>
    <p:sldId id="431" r:id="rId61"/>
    <p:sldId id="439" r:id="rId62"/>
    <p:sldId id="440"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20"/>
    <p:restoredTop sz="94660"/>
  </p:normalViewPr>
  <p:slideViewPr>
    <p:cSldViewPr>
      <p:cViewPr varScale="1">
        <p:scale>
          <a:sx n="98" d="100"/>
          <a:sy n="98" d="100"/>
        </p:scale>
        <p:origin x="-87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594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39A36-5B61-43F5-88E2-A92CF49B36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31ED2CF-9F42-4316-BCD2-8364A5839B2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EB03D90-121D-4791-A9E1-0B5F13C2074E}" type="slidenum">
              <a:rPr lang="en-US" altLang="zh-CN"/>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26CEE0-4BA7-4199-9C8C-B13A867A5255}"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F9B2616-3486-4C1E-8C58-6E4137B443EE}" type="slidenum">
              <a:rPr lang="en-US" altLang="zh-CN"/>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C3234C-8ACB-405E-B1A5-2AB4542C24A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E582EA3-A0EC-45EF-9BEA-3C2D901EFDCA}" type="slidenum">
              <a:rPr lang="en-US" altLang="zh-CN"/>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E35FDD6E-49DB-46DE-8349-E42313845FCF}" type="datetime1">
              <a:rPr lang="zh-CN" altLang="en-US"/>
              <a:pPr/>
              <a:t>2016-5-26</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3901B-A5ED-455D-9541-9ED4F0A146E3}" type="slidenum">
              <a:rPr lang="en-US" altLang="zh-CN"/>
              <a:pPr/>
              <a:t>‹#›</a:t>
            </a:fld>
            <a:endParaRPr lang="en-US" altLang="zh-C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C68D97F-D90D-4991-83FB-5EB6D65635FE}"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71BC390-9E50-45F4-BA86-AE02A932C00D}" type="slidenum">
              <a:rPr lang="en-US" altLang="zh-CN"/>
              <a:pPr/>
              <a:t>‹#›</a:t>
            </a:fld>
            <a:endParaRPr lang="en-US" altLang="zh-CN"/>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363EF8-890F-466E-A6AB-961181E222D3}"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B4FA11E-C59B-4649-BD9C-B2FABE28DB29}" type="slidenum">
              <a:rPr lang="en-US" altLang="zh-CN"/>
              <a:pPr/>
              <a:t>‹#›</a:t>
            </a:fld>
            <a:endParaRPr lang="en-US" altLang="zh-CN"/>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5F48901-6F6A-4421-A1B9-8D8E81E38E18}"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1609EBF0-9DA9-4CA2-896E-8FEA4C3E45DD}" type="slidenum">
              <a:rPr lang="en-US" altLang="zh-CN"/>
              <a:pPr/>
              <a:t>‹#›</a:t>
            </a:fld>
            <a:endParaRPr lang="en-US" altLang="zh-CN"/>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5704A9A-AE30-4FAC-8521-5BC33525F651}" type="datetime1">
              <a:rPr lang="zh-CN" altLang="en-US"/>
              <a:pPr/>
              <a:t>2016-5-26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汇编语言程序设计教程</a:t>
            </a:r>
          </a:p>
        </p:txBody>
      </p:sp>
      <p:sp>
        <p:nvSpPr>
          <p:cNvPr id="9" name="灯片编号占位符 8"/>
          <p:cNvSpPr>
            <a:spLocks noGrp="1"/>
          </p:cNvSpPr>
          <p:nvPr>
            <p:ph type="sldNum" sz="quarter" idx="12"/>
          </p:nvPr>
        </p:nvSpPr>
        <p:spPr/>
        <p:txBody>
          <a:bodyPr/>
          <a:lstStyle>
            <a:lvl1pPr>
              <a:defRPr/>
            </a:lvl1pPr>
          </a:lstStyle>
          <a:p>
            <a:fld id="{867636FC-E600-46F6-9D86-9FEF2E81CB06}" type="slidenum">
              <a:rPr lang="en-US" altLang="zh-CN"/>
              <a:pPr/>
              <a:t>‹#›</a:t>
            </a:fld>
            <a:endParaRPr lang="en-US" altLang="zh-CN"/>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F5054A-1067-42F9-80F5-8C169C51B8A9}" type="datetime1">
              <a:rPr lang="zh-CN" altLang="en-US"/>
              <a:pPr/>
              <a:t>2016-5-26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汇编语言程序设计教程</a:t>
            </a:r>
          </a:p>
        </p:txBody>
      </p:sp>
      <p:sp>
        <p:nvSpPr>
          <p:cNvPr id="5" name="灯片编号占位符 4"/>
          <p:cNvSpPr>
            <a:spLocks noGrp="1"/>
          </p:cNvSpPr>
          <p:nvPr>
            <p:ph type="sldNum" sz="quarter" idx="12"/>
          </p:nvPr>
        </p:nvSpPr>
        <p:spPr/>
        <p:txBody>
          <a:bodyPr/>
          <a:lstStyle>
            <a:lvl1pPr>
              <a:defRPr/>
            </a:lvl1pPr>
          </a:lstStyle>
          <a:p>
            <a:fld id="{22330589-F062-4D41-993F-EA52A01AAB3E}" type="slidenum">
              <a:rPr lang="en-US" altLang="zh-CN"/>
              <a:pPr/>
              <a:t>‹#›</a:t>
            </a:fld>
            <a:endParaRPr lang="en-US" altLang="zh-CN"/>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82293-AA6D-400C-8981-95EB28BFE055}" type="datetime1">
              <a:rPr lang="zh-CN" altLang="en-US"/>
              <a:pPr/>
              <a:t>2016-5-26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汇编语言程序设计教程</a:t>
            </a:r>
          </a:p>
        </p:txBody>
      </p:sp>
      <p:sp>
        <p:nvSpPr>
          <p:cNvPr id="4" name="灯片编号占位符 3"/>
          <p:cNvSpPr>
            <a:spLocks noGrp="1"/>
          </p:cNvSpPr>
          <p:nvPr>
            <p:ph type="sldNum" sz="quarter" idx="12"/>
          </p:nvPr>
        </p:nvSpPr>
        <p:spPr/>
        <p:txBody>
          <a:bodyPr/>
          <a:lstStyle>
            <a:lvl1pPr>
              <a:defRPr/>
            </a:lvl1pPr>
          </a:lstStyle>
          <a:p>
            <a:fld id="{F43F056C-5FD3-4949-B0AC-428AF7E09DC0}" type="slidenum">
              <a:rPr lang="en-US" altLang="zh-CN"/>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D3080D7-0E80-4C26-B5D6-3E0610E68A6D}"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3AC7C85E-AF35-4B25-BFAA-A2F869918481}" type="slidenum">
              <a:rPr lang="en-US" altLang="zh-CN"/>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FD9C5CA-CDC0-4F46-A535-612681008AA9}"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F718187E-4541-4EB3-AC09-9EF61B2B1BAE}" type="slidenum">
              <a:rPr lang="en-US" altLang="zh-CN"/>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CC5BD49-EB11-4815-895C-697FD95E969A}" type="datetime1">
              <a:rPr lang="zh-CN" altLang="en-US"/>
              <a:pPr/>
              <a:t>2016-5-26</a:t>
            </a:fld>
            <a:endParaRPr lang="en-US" altLang="zh-CN"/>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a:t>汇编语言程序设计教程</a:t>
            </a:r>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6B7E0E-9DD7-4B1F-8D9C-BB72B6578DEA}" type="slidenum">
              <a:rPr lang="en-US" altLang="zh-CN"/>
              <a:pPr/>
              <a:t>‹#›</a:t>
            </a:fld>
            <a:endParaRPr lang="en-US" altLang="zh-CN"/>
          </a:p>
        </p:txBody>
      </p:sp>
      <p:pic>
        <p:nvPicPr>
          <p:cNvPr id="33806" name="Picture 14"/>
          <p:cNvPicPr>
            <a:picLocks noChangeAspect="1" noChangeArrowheads="1"/>
          </p:cNvPicPr>
          <p:nvPr userDrawn="1"/>
        </p:nvPicPr>
        <p:blipFill>
          <a:blip r:embed="rId14" cstate="print"/>
          <a:srcRect/>
          <a:stretch>
            <a:fillRect/>
          </a:stretch>
        </p:blipFill>
        <p:spPr bwMode="auto">
          <a:xfrm>
            <a:off x="323850" y="1412875"/>
            <a:ext cx="5314950" cy="95250"/>
          </a:xfrm>
          <a:prstGeom prst="rect">
            <a:avLst/>
          </a:prstGeom>
          <a:noFill/>
        </p:spPr>
      </p:pic>
      <p:pic>
        <p:nvPicPr>
          <p:cNvPr id="33807" name="Picture 15"/>
          <p:cNvPicPr>
            <a:picLocks noChangeAspect="1" noChangeArrowheads="1"/>
          </p:cNvPicPr>
          <p:nvPr userDrawn="1"/>
        </p:nvPicPr>
        <p:blipFill>
          <a:blip r:embed="rId14" cstate="print"/>
          <a:srcRect/>
          <a:stretch>
            <a:fillRect/>
          </a:stretch>
        </p:blipFill>
        <p:spPr bwMode="auto">
          <a:xfrm>
            <a:off x="3563938" y="6092825"/>
            <a:ext cx="5314950" cy="95250"/>
          </a:xfrm>
          <a:prstGeom prst="rect">
            <a:avLst/>
          </a:prstGeom>
          <a:noFill/>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pull dir="d"/>
  </p:transition>
  <p:timing>
    <p:tnLst>
      <p:par>
        <p:cTn id="1" dur="indefinite" restart="never" nodeType="tmRoot"/>
      </p:par>
    </p:tnLst>
  </p:timing>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213ABE-E9E9-41BE-840A-02E7ED03D10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DC0A664-0727-4276-B87E-F96080A0B41E}" type="slidenum">
              <a:rPr lang="en-US" altLang="zh-CN"/>
              <a:pPr/>
              <a:t>1</a:t>
            </a:fld>
            <a:endParaRPr lang="en-US" altLang="zh-CN"/>
          </a:p>
        </p:txBody>
      </p:sp>
      <p:sp>
        <p:nvSpPr>
          <p:cNvPr id="38914" name="Rectangle 2"/>
          <p:cNvSpPr>
            <a:spLocks noGrp="1" noChangeArrowheads="1"/>
          </p:cNvSpPr>
          <p:nvPr>
            <p:ph type="title"/>
          </p:nvPr>
        </p:nvSpPr>
        <p:spPr/>
        <p:txBody>
          <a:bodyPr/>
          <a:lstStyle/>
          <a:p>
            <a:r>
              <a:rPr lang="zh-CN" altLang="en-US" b="1">
                <a:solidFill>
                  <a:srgbClr val="336699"/>
                </a:solidFill>
              </a:rPr>
              <a:t>第</a:t>
            </a:r>
            <a:r>
              <a:rPr lang="en-US" altLang="zh-CN" b="1">
                <a:solidFill>
                  <a:srgbClr val="336699"/>
                </a:solidFill>
              </a:rPr>
              <a:t>2</a:t>
            </a:r>
            <a:r>
              <a:rPr lang="zh-CN" altLang="en-US" b="1">
                <a:solidFill>
                  <a:srgbClr val="336699"/>
                </a:solidFill>
              </a:rPr>
              <a:t>章  微型计算机体系结构</a:t>
            </a:r>
            <a:endParaRPr lang="zh-CN" altLang="en-US"/>
          </a:p>
        </p:txBody>
      </p:sp>
      <p:sp>
        <p:nvSpPr>
          <p:cNvPr id="38915" name="Rectangle 3"/>
          <p:cNvSpPr>
            <a:spLocks noGrp="1" noChangeArrowheads="1"/>
          </p:cNvSpPr>
          <p:nvPr>
            <p:ph type="body" idx="1"/>
          </p:nvPr>
        </p:nvSpPr>
        <p:spPr>
          <a:xfrm>
            <a:off x="1116013" y="1916113"/>
            <a:ext cx="7581900" cy="4210050"/>
          </a:xfrm>
        </p:spPr>
        <p:txBody>
          <a:bodyPr/>
          <a:lstStyle/>
          <a:p>
            <a:pPr>
              <a:buNone/>
            </a:pPr>
            <a:r>
              <a:rPr lang="en-US" altLang="zh-CN" dirty="0" smtClean="0">
                <a:latin typeface="Times New Roman" pitchFamily="18" charset="0"/>
                <a:cs typeface="Times New Roman" pitchFamily="18" charset="0"/>
              </a:rPr>
              <a:t>2.1  80x86</a:t>
            </a:r>
            <a:r>
              <a:rPr lang="zh-CN" altLang="zh-CN" dirty="0" smtClean="0">
                <a:latin typeface="Times New Roman" pitchFamily="18" charset="0"/>
                <a:cs typeface="Times New Roman" pitchFamily="18" charset="0"/>
              </a:rPr>
              <a:t>微处理器</a:t>
            </a:r>
          </a:p>
          <a:p>
            <a:pPr>
              <a:buNone/>
            </a:pPr>
            <a:r>
              <a:rPr lang="en-US" altLang="zh-CN" dirty="0" smtClean="0">
                <a:latin typeface="Times New Roman" pitchFamily="18" charset="0"/>
                <a:cs typeface="Times New Roman" pitchFamily="18" charset="0"/>
              </a:rPr>
              <a:t>2.2  IA-32 CPU</a:t>
            </a:r>
            <a:endParaRPr lang="zh-CN"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2.3  </a:t>
            </a:r>
            <a:r>
              <a:rPr lang="zh-CN" altLang="zh-CN" dirty="0" smtClean="0">
                <a:latin typeface="Times New Roman" pitchFamily="18" charset="0"/>
                <a:cs typeface="Times New Roman" pitchFamily="18" charset="0"/>
              </a:rPr>
              <a:t>先进的微处理器</a:t>
            </a:r>
          </a:p>
          <a:p>
            <a:pPr>
              <a:buFontTx/>
              <a:buNone/>
            </a:pPr>
            <a:endParaRPr lang="zh-CN" altLang="en-US" b="1" dirty="0">
              <a:latin typeface="Times New Roman" pitchFamily="18" charset="0"/>
              <a:cs typeface="Times New Roman" pitchFamily="18" charset="0"/>
            </a:endParaRPr>
          </a:p>
        </p:txBody>
      </p:sp>
    </p:spTree>
  </p:cSld>
  <p:clrMapOvr>
    <a:masterClrMapping/>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9C3DBE-938E-462D-8776-CD5EF452FB3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CDE96D6-D0DA-49AD-9901-E90A5A3EAEEC}" type="slidenum">
              <a:rPr lang="en-US" altLang="zh-CN"/>
              <a:pPr/>
              <a:t>10</a:t>
            </a:fld>
            <a:endParaRPr lang="en-US" altLang="zh-CN"/>
          </a:p>
        </p:txBody>
      </p:sp>
      <p:sp>
        <p:nvSpPr>
          <p:cNvPr id="123906" name="Rectangle 2"/>
          <p:cNvSpPr>
            <a:spLocks noGrp="1" noChangeArrowheads="1"/>
          </p:cNvSpPr>
          <p:nvPr>
            <p:ph type="title"/>
          </p:nvPr>
        </p:nvSpPr>
        <p:spPr/>
        <p:txBody>
          <a:bodyPr/>
          <a:lstStyle/>
          <a:p>
            <a:r>
              <a:rPr lang="zh-CN" altLang="en-US" b="1">
                <a:solidFill>
                  <a:srgbClr val="336699"/>
                </a:solidFill>
              </a:rPr>
              <a:t>变址与指针寄存器</a:t>
            </a:r>
            <a:endParaRPr lang="zh-CN" altLang="en-US"/>
          </a:p>
        </p:txBody>
      </p:sp>
      <p:sp>
        <p:nvSpPr>
          <p:cNvPr id="123907" name="Rectangle 3"/>
          <p:cNvSpPr>
            <a:spLocks noGrp="1" noChangeArrowheads="1"/>
          </p:cNvSpPr>
          <p:nvPr>
            <p:ph type="body" idx="1"/>
          </p:nvPr>
        </p:nvSpPr>
        <p:spPr/>
        <p:txBody>
          <a:bodyPr/>
          <a:lstStyle/>
          <a:p>
            <a:r>
              <a:rPr lang="zh-CN" altLang="en-US"/>
              <a:t>变址与指针寄存器包括</a:t>
            </a:r>
            <a:r>
              <a:rPr lang="en-US" altLang="zh-CN"/>
              <a:t>SI</a:t>
            </a:r>
            <a:r>
              <a:rPr lang="zh-CN" altLang="en-US"/>
              <a:t>，</a:t>
            </a:r>
            <a:r>
              <a:rPr lang="en-US" altLang="zh-CN"/>
              <a:t>DI</a:t>
            </a:r>
            <a:r>
              <a:rPr lang="zh-CN" altLang="en-US"/>
              <a:t>，</a:t>
            </a:r>
            <a:r>
              <a:rPr lang="en-US" altLang="zh-CN"/>
              <a:t>BP</a:t>
            </a:r>
            <a:r>
              <a:rPr lang="zh-CN" altLang="en-US"/>
              <a:t>，</a:t>
            </a:r>
            <a:r>
              <a:rPr lang="en-US" altLang="zh-CN"/>
              <a:t>SP</a:t>
            </a:r>
            <a:r>
              <a:rPr lang="zh-CN" altLang="en-US"/>
              <a:t>四个</a:t>
            </a:r>
            <a:r>
              <a:rPr lang="en-US" altLang="zh-CN"/>
              <a:t>16</a:t>
            </a:r>
            <a:r>
              <a:rPr lang="zh-CN" altLang="en-US"/>
              <a:t>位寄存器，常用于存储器寻址时提供地址。</a:t>
            </a:r>
          </a:p>
          <a:p>
            <a:pPr lvl="1"/>
            <a:r>
              <a:rPr lang="en-US" altLang="zh-CN"/>
              <a:t>SI</a:t>
            </a:r>
            <a:r>
              <a:rPr lang="zh-CN" altLang="en-US"/>
              <a:t>是源变址寄存器，</a:t>
            </a:r>
            <a:r>
              <a:rPr lang="en-US" altLang="zh-CN"/>
              <a:t>DI</a:t>
            </a:r>
            <a:r>
              <a:rPr lang="zh-CN" altLang="en-US"/>
              <a:t>是目标变址寄存器，一般与</a:t>
            </a:r>
            <a:r>
              <a:rPr lang="en-US" altLang="zh-CN"/>
              <a:t>DS</a:t>
            </a:r>
            <a:r>
              <a:rPr lang="zh-CN" altLang="en-US"/>
              <a:t>联用确定数据段中某一存储单元地址。</a:t>
            </a:r>
          </a:p>
          <a:p>
            <a:pPr lvl="1"/>
            <a:r>
              <a:rPr lang="en-US" altLang="zh-CN"/>
              <a:t>SP</a:t>
            </a:r>
            <a:r>
              <a:rPr lang="zh-CN" altLang="en-US"/>
              <a:t>为堆栈指针寄存器，指示栈顶的偏移地址；</a:t>
            </a:r>
            <a:r>
              <a:rPr lang="en-US" altLang="zh-CN"/>
              <a:t>BP</a:t>
            </a:r>
            <a:r>
              <a:rPr lang="zh-CN" altLang="en-US"/>
              <a:t>为基址指针寄存器，表示堆栈段中的基地址。</a:t>
            </a:r>
          </a:p>
        </p:txBody>
      </p:sp>
    </p:spTree>
  </p:cSld>
  <p:clrMapOvr>
    <a:masterClrMapping/>
  </p:clrMapOvr>
  <p:transition spd="med">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54FEFA2-F12D-4B64-B472-AE464A6B660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1FDF75D-A454-4D83-87DA-5DE826158D83}" type="slidenum">
              <a:rPr lang="en-US" altLang="zh-CN"/>
              <a:pPr/>
              <a:t>11</a:t>
            </a:fld>
            <a:endParaRPr lang="en-US" altLang="zh-CN"/>
          </a:p>
        </p:txBody>
      </p:sp>
      <p:sp>
        <p:nvSpPr>
          <p:cNvPr id="124930" name="Rectangle 2"/>
          <p:cNvSpPr>
            <a:spLocks noGrp="1" noChangeArrowheads="1"/>
          </p:cNvSpPr>
          <p:nvPr>
            <p:ph type="title"/>
          </p:nvPr>
        </p:nvSpPr>
        <p:spPr/>
        <p:txBody>
          <a:bodyPr/>
          <a:lstStyle/>
          <a:p>
            <a:r>
              <a:rPr lang="en-US" altLang="zh-CN" b="1">
                <a:solidFill>
                  <a:srgbClr val="336699"/>
                </a:solidFill>
              </a:rPr>
              <a:t>8086/8088</a:t>
            </a:r>
            <a:r>
              <a:rPr lang="zh-CN" altLang="en-US" b="1">
                <a:solidFill>
                  <a:srgbClr val="336699"/>
                </a:solidFill>
              </a:rPr>
              <a:t>的专用寄存器</a:t>
            </a:r>
            <a:endParaRPr lang="zh-CN" altLang="en-US"/>
          </a:p>
        </p:txBody>
      </p:sp>
      <p:sp>
        <p:nvSpPr>
          <p:cNvPr id="124931" name="Rectangle 3"/>
          <p:cNvSpPr>
            <a:spLocks noGrp="1" noChangeArrowheads="1"/>
          </p:cNvSpPr>
          <p:nvPr>
            <p:ph type="body" idx="1"/>
          </p:nvPr>
        </p:nvSpPr>
        <p:spPr/>
        <p:txBody>
          <a:bodyPr/>
          <a:lstStyle/>
          <a:p>
            <a:pPr>
              <a:lnSpc>
                <a:spcPct val="80000"/>
              </a:lnSpc>
            </a:pPr>
            <a:r>
              <a:rPr lang="zh-CN" altLang="en-US" sz="2400"/>
              <a:t>在</a:t>
            </a:r>
            <a:r>
              <a:rPr lang="en-US" altLang="zh-CN" sz="2400"/>
              <a:t>8088</a:t>
            </a:r>
            <a:r>
              <a:rPr lang="zh-CN" altLang="en-US" sz="2400"/>
              <a:t>中采用了存储器分段的概念，将</a:t>
            </a:r>
            <a:r>
              <a:rPr lang="en-US" altLang="zh-CN" sz="2400"/>
              <a:t>1MB</a:t>
            </a:r>
            <a:r>
              <a:rPr lang="zh-CN" altLang="en-US" sz="2400"/>
              <a:t>分为若干个逻辑段，每个逻辑段最大为</a:t>
            </a:r>
            <a:r>
              <a:rPr lang="en-US" altLang="zh-CN" sz="2400"/>
              <a:t>64KB</a:t>
            </a:r>
            <a:r>
              <a:rPr lang="zh-CN" altLang="en-US" sz="2400"/>
              <a:t>。 </a:t>
            </a:r>
          </a:p>
          <a:p>
            <a:pPr>
              <a:lnSpc>
                <a:spcPct val="80000"/>
              </a:lnSpc>
            </a:pPr>
            <a:r>
              <a:rPr lang="zh-CN" altLang="en-US" sz="2400"/>
              <a:t>段寄存器的值指出了当前正在使用的段的基地址。当前的代码段基地址由代码段寄存器</a:t>
            </a:r>
            <a:r>
              <a:rPr lang="en-US" altLang="zh-CN" sz="2400"/>
              <a:t>CS</a:t>
            </a:r>
            <a:r>
              <a:rPr lang="zh-CN" altLang="en-US" sz="2400"/>
              <a:t>指出，当前的数据段基地址由数据段寄存器</a:t>
            </a:r>
            <a:r>
              <a:rPr lang="en-US" altLang="zh-CN" sz="2400"/>
              <a:t>DS</a:t>
            </a:r>
            <a:r>
              <a:rPr lang="zh-CN" altLang="en-US" sz="2400"/>
              <a:t>指出，当前的堆栈段基地址由堆栈段寄存器</a:t>
            </a:r>
            <a:r>
              <a:rPr lang="en-US" altLang="zh-CN" sz="2400"/>
              <a:t>SS</a:t>
            </a:r>
            <a:r>
              <a:rPr lang="zh-CN" altLang="en-US" sz="2400"/>
              <a:t>指出，当前的源串所在段的基地址由</a:t>
            </a:r>
            <a:r>
              <a:rPr lang="en-US" altLang="zh-CN" sz="2400"/>
              <a:t>DS</a:t>
            </a:r>
            <a:r>
              <a:rPr lang="zh-CN" altLang="en-US" sz="2400"/>
              <a:t>指出，当前的目标串所在段的基地址由附加段</a:t>
            </a:r>
            <a:r>
              <a:rPr lang="en-US" altLang="zh-CN" sz="2400"/>
              <a:t>ES</a:t>
            </a:r>
            <a:r>
              <a:rPr lang="zh-CN" altLang="en-US" sz="2400"/>
              <a:t>指出。 </a:t>
            </a:r>
          </a:p>
          <a:p>
            <a:pPr>
              <a:lnSpc>
                <a:spcPct val="80000"/>
              </a:lnSpc>
            </a:pPr>
            <a:r>
              <a:rPr lang="zh-CN" altLang="en-US" sz="2400"/>
              <a:t>指令指针寄存器 ：专用寄存器组中的指令寄存器</a:t>
            </a:r>
            <a:r>
              <a:rPr lang="en-US" altLang="zh-CN" sz="2400"/>
              <a:t>IP</a:t>
            </a:r>
            <a:r>
              <a:rPr lang="zh-CN" altLang="en-US" sz="2400"/>
              <a:t>只能与</a:t>
            </a:r>
            <a:r>
              <a:rPr lang="en-US" altLang="zh-CN" sz="2400"/>
              <a:t>CS</a:t>
            </a:r>
            <a:r>
              <a:rPr lang="zh-CN" altLang="en-US" sz="2400"/>
              <a:t>寄存器相互结合，才能形成指令的物理地址。 </a:t>
            </a:r>
          </a:p>
          <a:p>
            <a:pPr>
              <a:lnSpc>
                <a:spcPct val="80000"/>
              </a:lnSpc>
            </a:pPr>
            <a:r>
              <a:rPr lang="zh-CN" altLang="en-US" sz="2400"/>
              <a:t>标志用于反映指令执行结果或控制指令执行形式。它是汇编语言程序设计中必须特别注意的一个方面。许多指令执行之后将影响有关的标志位，有些指令的执行要利用某些标志。 </a:t>
            </a:r>
          </a:p>
        </p:txBody>
      </p:sp>
    </p:spTree>
  </p:cSld>
  <p:clrMapOvr>
    <a:masterClrMapping/>
  </p:clrMapOvr>
  <p:transition spd="med">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3F09189-069C-48E9-9415-08D06CB2B68E}"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6ACD4A46-0745-45C8-9980-81915BC3E84C}" type="slidenum">
              <a:rPr lang="en-US" altLang="zh-CN"/>
              <a:pPr/>
              <a:t>12</a:t>
            </a:fld>
            <a:endParaRPr lang="en-US" altLang="zh-CN"/>
          </a:p>
        </p:txBody>
      </p:sp>
      <p:sp>
        <p:nvSpPr>
          <p:cNvPr id="158722" name="Rectangle 2"/>
          <p:cNvSpPr>
            <a:spLocks noGrp="1" noChangeArrowheads="1"/>
          </p:cNvSpPr>
          <p:nvPr>
            <p:ph type="title"/>
          </p:nvPr>
        </p:nvSpPr>
        <p:spPr/>
        <p:txBody>
          <a:bodyPr/>
          <a:lstStyle/>
          <a:p>
            <a:r>
              <a:rPr lang="zh-CN" altLang="en-US" sz="3600" b="1">
                <a:solidFill>
                  <a:srgbClr val="336699"/>
                </a:solidFill>
              </a:rPr>
              <a:t>标志寄存器</a:t>
            </a:r>
            <a:r>
              <a:rPr lang="en-US" altLang="zh-CN" sz="3600" b="1">
                <a:solidFill>
                  <a:srgbClr val="336699"/>
                </a:solidFill>
              </a:rPr>
              <a:t>FLAGS</a:t>
            </a:r>
            <a:r>
              <a:rPr lang="zh-CN" altLang="en-US" sz="3600" b="1">
                <a:solidFill>
                  <a:srgbClr val="336699"/>
                </a:solidFill>
              </a:rPr>
              <a:t>的结构</a:t>
            </a:r>
            <a:endParaRPr lang="zh-CN" altLang="en-US"/>
          </a:p>
        </p:txBody>
      </p:sp>
      <p:sp>
        <p:nvSpPr>
          <p:cNvPr id="158723" name="Rectangle 3"/>
          <p:cNvSpPr>
            <a:spLocks noGrp="1" noChangeArrowheads="1"/>
          </p:cNvSpPr>
          <p:nvPr>
            <p:ph type="body" idx="1"/>
          </p:nvPr>
        </p:nvSpPr>
        <p:spPr>
          <a:xfrm>
            <a:off x="457200" y="2420938"/>
            <a:ext cx="8229600" cy="3705225"/>
          </a:xfrm>
        </p:spPr>
        <p:txBody>
          <a:bodyPr/>
          <a:lstStyle/>
          <a:p>
            <a:pPr>
              <a:lnSpc>
                <a:spcPct val="80000"/>
              </a:lnSpc>
            </a:pPr>
            <a:r>
              <a:rPr lang="en-US" altLang="zh-CN" sz="1600"/>
              <a:t>CF——</a:t>
            </a:r>
            <a:r>
              <a:rPr lang="zh-CN" altLang="en-US" sz="1600"/>
              <a:t>进位标志（</a:t>
            </a:r>
            <a:r>
              <a:rPr lang="en-US" altLang="zh-CN" sz="1600"/>
              <a:t>Carry Flag</a:t>
            </a:r>
            <a:r>
              <a:rPr lang="zh-CN" altLang="en-US" sz="1600"/>
              <a:t>）。若</a:t>
            </a:r>
            <a:r>
              <a:rPr lang="en-US" altLang="zh-CN" sz="1600"/>
              <a:t>CF=1</a:t>
            </a:r>
            <a:r>
              <a:rPr lang="zh-CN" altLang="en-US" sz="1600"/>
              <a:t>，表示算术运算时产生进位或借位，否则</a:t>
            </a:r>
            <a:r>
              <a:rPr lang="en-US" altLang="zh-CN" sz="1600"/>
              <a:t>CF=0</a:t>
            </a:r>
            <a:r>
              <a:rPr lang="zh-CN" altLang="en-US" sz="1600"/>
              <a:t>。</a:t>
            </a:r>
          </a:p>
          <a:p>
            <a:pPr>
              <a:lnSpc>
                <a:spcPct val="80000"/>
              </a:lnSpc>
            </a:pPr>
            <a:r>
              <a:rPr lang="en-US" altLang="zh-CN" sz="1600"/>
              <a:t>PF——</a:t>
            </a:r>
            <a:r>
              <a:rPr lang="zh-CN" altLang="en-US" sz="1600"/>
              <a:t>奇偶标志（</a:t>
            </a:r>
            <a:r>
              <a:rPr lang="en-US" altLang="zh-CN" sz="1600"/>
              <a:t>Parity Flag</a:t>
            </a:r>
            <a:r>
              <a:rPr lang="zh-CN" altLang="en-US" sz="1600"/>
              <a:t>）。若</a:t>
            </a:r>
            <a:r>
              <a:rPr lang="en-US" altLang="zh-CN" sz="1600"/>
              <a:t>PF=1</a:t>
            </a:r>
            <a:r>
              <a:rPr lang="zh-CN" altLang="en-US" sz="1600"/>
              <a:t>，表示操作结果中“</a:t>
            </a:r>
            <a:r>
              <a:rPr lang="en-US" altLang="zh-CN" sz="1600"/>
              <a:t>1”</a:t>
            </a:r>
            <a:r>
              <a:rPr lang="zh-CN" altLang="en-US" sz="1600"/>
              <a:t>的个数为偶数，否则</a:t>
            </a:r>
            <a:r>
              <a:rPr lang="en-US" altLang="zh-CN" sz="1600"/>
              <a:t>PF=0</a:t>
            </a:r>
            <a:r>
              <a:rPr lang="zh-CN" altLang="en-US" sz="1600"/>
              <a:t>。</a:t>
            </a:r>
          </a:p>
          <a:p>
            <a:pPr>
              <a:lnSpc>
                <a:spcPct val="80000"/>
              </a:lnSpc>
            </a:pPr>
            <a:r>
              <a:rPr lang="en-US" altLang="zh-CN" sz="1600"/>
              <a:t>AF——</a:t>
            </a:r>
            <a:r>
              <a:rPr lang="zh-CN" altLang="en-US" sz="1600"/>
              <a:t>辅助进位标志（</a:t>
            </a:r>
            <a:r>
              <a:rPr lang="en-US" altLang="zh-CN" sz="1600"/>
              <a:t>Auxiliary Carry Flag</a:t>
            </a:r>
            <a:r>
              <a:rPr lang="zh-CN" altLang="en-US" sz="1600"/>
              <a:t>）。若</a:t>
            </a:r>
            <a:r>
              <a:rPr lang="en-US" altLang="zh-CN" sz="1600"/>
              <a:t>AF=1</a:t>
            </a:r>
            <a:r>
              <a:rPr lang="zh-CN" altLang="en-US" sz="1600"/>
              <a:t>表示字节运算产生低半字节向高半字节的进位或借位，否则</a:t>
            </a:r>
            <a:r>
              <a:rPr lang="en-US" altLang="zh-CN" sz="1600"/>
              <a:t>AF=0</a:t>
            </a:r>
            <a:r>
              <a:rPr lang="zh-CN" altLang="en-US" sz="1600"/>
              <a:t>。</a:t>
            </a:r>
          </a:p>
          <a:p>
            <a:pPr>
              <a:lnSpc>
                <a:spcPct val="80000"/>
              </a:lnSpc>
            </a:pPr>
            <a:r>
              <a:rPr lang="en-US" altLang="zh-CN" sz="1600"/>
              <a:t>ZF——</a:t>
            </a:r>
            <a:r>
              <a:rPr lang="zh-CN" altLang="en-US" sz="1600"/>
              <a:t>全零标志（</a:t>
            </a:r>
            <a:r>
              <a:rPr lang="en-US" altLang="zh-CN" sz="1600"/>
              <a:t>Zero Flag</a:t>
            </a:r>
            <a:r>
              <a:rPr lang="zh-CN" altLang="en-US" sz="1600"/>
              <a:t>）。若</a:t>
            </a:r>
            <a:r>
              <a:rPr lang="en-US" altLang="zh-CN" sz="1600"/>
              <a:t>ZF=1</a:t>
            </a:r>
            <a:r>
              <a:rPr lang="zh-CN" altLang="en-US" sz="1600"/>
              <a:t>，表示操作结果全为零，否则</a:t>
            </a:r>
            <a:r>
              <a:rPr lang="en-US" altLang="zh-CN" sz="1600"/>
              <a:t>ZF=0</a:t>
            </a:r>
            <a:r>
              <a:rPr lang="zh-CN" altLang="en-US" sz="1600"/>
              <a:t>。</a:t>
            </a:r>
          </a:p>
          <a:p>
            <a:pPr>
              <a:lnSpc>
                <a:spcPct val="80000"/>
              </a:lnSpc>
            </a:pPr>
            <a:r>
              <a:rPr lang="en-US" altLang="zh-CN" sz="1600"/>
              <a:t>SF——</a:t>
            </a:r>
            <a:r>
              <a:rPr lang="zh-CN" altLang="en-US" sz="1600"/>
              <a:t>符号标志（</a:t>
            </a:r>
            <a:r>
              <a:rPr lang="en-US" altLang="zh-CN" sz="1600"/>
              <a:t>Sign Flag</a:t>
            </a:r>
            <a:r>
              <a:rPr lang="zh-CN" altLang="en-US" sz="1600"/>
              <a:t>）。若</a:t>
            </a:r>
            <a:r>
              <a:rPr lang="en-US" altLang="zh-CN" sz="1600"/>
              <a:t>SF=1</a:t>
            </a:r>
            <a:r>
              <a:rPr lang="zh-CN" altLang="en-US" sz="1600"/>
              <a:t>，表示符号数运算后的结果为负数，否则</a:t>
            </a:r>
            <a:r>
              <a:rPr lang="en-US" altLang="zh-CN" sz="1600"/>
              <a:t>SF=0</a:t>
            </a:r>
            <a:r>
              <a:rPr lang="zh-CN" altLang="en-US" sz="1600"/>
              <a:t>。</a:t>
            </a:r>
          </a:p>
          <a:p>
            <a:pPr>
              <a:lnSpc>
                <a:spcPct val="80000"/>
              </a:lnSpc>
            </a:pPr>
            <a:r>
              <a:rPr lang="en-US" altLang="zh-CN" sz="1600"/>
              <a:t>OF——</a:t>
            </a:r>
            <a:r>
              <a:rPr lang="zh-CN" altLang="en-US" sz="1600"/>
              <a:t>溢出标志（</a:t>
            </a:r>
            <a:r>
              <a:rPr lang="en-US" altLang="zh-CN" sz="1600"/>
              <a:t>Overflow Flag</a:t>
            </a:r>
            <a:r>
              <a:rPr lang="zh-CN" altLang="en-US" sz="1600"/>
              <a:t>）。若</a:t>
            </a:r>
            <a:r>
              <a:rPr lang="en-US" altLang="zh-CN" sz="1600"/>
              <a:t>OF=1</a:t>
            </a:r>
            <a:r>
              <a:rPr lang="zh-CN" altLang="en-US" sz="1600"/>
              <a:t>，表示当进行算术运算时，结果超过了最大范围，否则</a:t>
            </a:r>
            <a:r>
              <a:rPr lang="en-US" altLang="zh-CN" sz="1600"/>
              <a:t>OF=0</a:t>
            </a:r>
            <a:r>
              <a:rPr lang="zh-CN" altLang="en-US" sz="1600"/>
              <a:t>。</a:t>
            </a:r>
          </a:p>
          <a:p>
            <a:pPr>
              <a:lnSpc>
                <a:spcPct val="80000"/>
              </a:lnSpc>
            </a:pPr>
            <a:r>
              <a:rPr lang="en-US" altLang="zh-CN" sz="1600"/>
              <a:t>IF——</a:t>
            </a:r>
            <a:r>
              <a:rPr lang="zh-CN" altLang="en-US" sz="1600"/>
              <a:t>中断允许标志（</a:t>
            </a:r>
            <a:r>
              <a:rPr lang="en-US" altLang="zh-CN" sz="1600"/>
              <a:t>Interrupt Enable Flag</a:t>
            </a:r>
            <a:r>
              <a:rPr lang="zh-CN" altLang="en-US" sz="1600"/>
              <a:t>）。若</a:t>
            </a:r>
            <a:r>
              <a:rPr lang="en-US" altLang="zh-CN" sz="1600"/>
              <a:t>IF=1</a:t>
            </a:r>
            <a:r>
              <a:rPr lang="zh-CN" altLang="en-US" sz="1600"/>
              <a:t>，则</a:t>
            </a:r>
            <a:r>
              <a:rPr lang="en-US" altLang="zh-CN" sz="1600"/>
              <a:t>CPU</a:t>
            </a:r>
            <a:r>
              <a:rPr lang="zh-CN" altLang="en-US" sz="1600"/>
              <a:t>可以响应外部可屏蔽中断的中断请求；若</a:t>
            </a:r>
            <a:r>
              <a:rPr lang="en-US" altLang="zh-CN" sz="1600"/>
              <a:t>IF=0</a:t>
            </a:r>
            <a:r>
              <a:rPr lang="zh-CN" altLang="en-US" sz="1600"/>
              <a:t>，则</a:t>
            </a:r>
            <a:r>
              <a:rPr lang="en-US" altLang="zh-CN" sz="1600"/>
              <a:t>CPU</a:t>
            </a:r>
            <a:r>
              <a:rPr lang="zh-CN" altLang="en-US" sz="1600"/>
              <a:t>不允许响应中断请求。</a:t>
            </a:r>
          </a:p>
          <a:p>
            <a:pPr>
              <a:lnSpc>
                <a:spcPct val="80000"/>
              </a:lnSpc>
            </a:pPr>
            <a:r>
              <a:rPr lang="en-US" altLang="zh-CN" sz="1600"/>
              <a:t>DF——</a:t>
            </a:r>
            <a:r>
              <a:rPr lang="zh-CN" altLang="en-US" sz="1600"/>
              <a:t>方向标志（</a:t>
            </a:r>
            <a:r>
              <a:rPr lang="en-US" altLang="zh-CN" sz="1600"/>
              <a:t>Direction Flag</a:t>
            </a:r>
            <a:r>
              <a:rPr lang="zh-CN" altLang="en-US" sz="1600"/>
              <a:t>）。若</a:t>
            </a:r>
            <a:r>
              <a:rPr lang="en-US" altLang="zh-CN" sz="1600"/>
              <a:t>DF=1</a:t>
            </a:r>
            <a:r>
              <a:rPr lang="zh-CN" altLang="en-US" sz="1600"/>
              <a:t>，表示执行字符串操作时按着从高地址向低地址方向进行；否则</a:t>
            </a:r>
            <a:r>
              <a:rPr lang="en-US" altLang="zh-CN" sz="1600"/>
              <a:t>DF=0</a:t>
            </a:r>
            <a:r>
              <a:rPr lang="zh-CN" altLang="en-US" sz="1600"/>
              <a:t>。</a:t>
            </a:r>
          </a:p>
          <a:p>
            <a:pPr>
              <a:lnSpc>
                <a:spcPct val="80000"/>
              </a:lnSpc>
            </a:pPr>
            <a:r>
              <a:rPr lang="en-US" altLang="zh-CN" sz="1600"/>
              <a:t>TF——</a:t>
            </a:r>
            <a:r>
              <a:rPr lang="zh-CN" altLang="en-US" sz="1600"/>
              <a:t>单步标志（</a:t>
            </a:r>
            <a:r>
              <a:rPr lang="en-US" altLang="zh-CN" sz="1600"/>
              <a:t>Trace Flag</a:t>
            </a:r>
            <a:r>
              <a:rPr lang="zh-CN" altLang="en-US" sz="1600"/>
              <a:t>）。又称跟踪标志。</a:t>
            </a:r>
          </a:p>
        </p:txBody>
      </p:sp>
      <p:pic>
        <p:nvPicPr>
          <p:cNvPr id="158724" name="Picture 4"/>
          <p:cNvPicPr>
            <a:picLocks noChangeAspect="1" noChangeArrowheads="1"/>
          </p:cNvPicPr>
          <p:nvPr/>
        </p:nvPicPr>
        <p:blipFill>
          <a:blip r:embed="rId2" cstate="print"/>
          <a:srcRect/>
          <a:stretch>
            <a:fillRect/>
          </a:stretch>
        </p:blipFill>
        <p:spPr bwMode="auto">
          <a:xfrm>
            <a:off x="1258888" y="1628775"/>
            <a:ext cx="5473700" cy="763588"/>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58F6610-52E0-4AB4-B196-26CBF3D8FE7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1F04F4B-83C8-45DF-9AC9-772FC1C2121C}" type="slidenum">
              <a:rPr lang="en-US" altLang="zh-CN"/>
              <a:pPr/>
              <a:t>13</a:t>
            </a:fld>
            <a:endParaRPr lang="en-US" altLang="zh-CN"/>
          </a:p>
        </p:txBody>
      </p:sp>
      <p:sp>
        <p:nvSpPr>
          <p:cNvPr id="125954" name="Rectangle 2"/>
          <p:cNvSpPr>
            <a:spLocks noGrp="1" noChangeArrowheads="1"/>
          </p:cNvSpPr>
          <p:nvPr>
            <p:ph type="title"/>
          </p:nvPr>
        </p:nvSpPr>
        <p:spPr/>
        <p:txBody>
          <a:bodyPr/>
          <a:lstStyle/>
          <a:p>
            <a:r>
              <a:rPr lang="zh-CN" altLang="en-US" sz="3600" b="1">
                <a:solidFill>
                  <a:srgbClr val="336699"/>
                </a:solidFill>
              </a:rPr>
              <a:t>状态标志位的符号表示</a:t>
            </a:r>
            <a:endParaRPr lang="zh-CN" altLang="en-US"/>
          </a:p>
        </p:txBody>
      </p:sp>
      <p:pic>
        <p:nvPicPr>
          <p:cNvPr id="125956" name="Picture 4"/>
          <p:cNvPicPr>
            <a:picLocks noChangeAspect="1" noChangeArrowheads="1"/>
          </p:cNvPicPr>
          <p:nvPr/>
        </p:nvPicPr>
        <p:blipFill>
          <a:blip r:embed="rId2" cstate="print"/>
          <a:srcRect/>
          <a:stretch>
            <a:fillRect/>
          </a:stretch>
        </p:blipFill>
        <p:spPr bwMode="auto">
          <a:xfrm>
            <a:off x="1547813" y="1773238"/>
            <a:ext cx="6121400" cy="3068637"/>
          </a:xfrm>
          <a:prstGeom prst="rect">
            <a:avLst/>
          </a:prstGeom>
          <a:noFill/>
        </p:spPr>
      </p:pic>
    </p:spTree>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C7A29A-E378-4F5B-9795-1F11BDAD004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7E9BAA1-3716-48D1-95C6-8D112173D976}" type="slidenum">
              <a:rPr lang="en-US" altLang="zh-CN"/>
              <a:pPr/>
              <a:t>14</a:t>
            </a:fld>
            <a:endParaRPr lang="en-US" altLang="zh-CN"/>
          </a:p>
        </p:txBody>
      </p:sp>
      <p:sp>
        <p:nvSpPr>
          <p:cNvPr id="126978" name="Rectangle 2"/>
          <p:cNvSpPr>
            <a:spLocks noGrp="1" noChangeArrowheads="1"/>
          </p:cNvSpPr>
          <p:nvPr>
            <p:ph type="title"/>
          </p:nvPr>
        </p:nvSpPr>
        <p:spPr/>
        <p:txBody>
          <a:bodyPr/>
          <a:lstStyle/>
          <a:p>
            <a:r>
              <a:rPr lang="en-US" altLang="zh-CN" b="1">
                <a:solidFill>
                  <a:srgbClr val="336699"/>
                </a:solidFill>
              </a:rPr>
              <a:t>8086/8088</a:t>
            </a:r>
            <a:r>
              <a:rPr lang="zh-CN" altLang="en-US" b="1">
                <a:solidFill>
                  <a:srgbClr val="336699"/>
                </a:solidFill>
              </a:rPr>
              <a:t>的存储器组织</a:t>
            </a:r>
            <a:endParaRPr lang="zh-CN" altLang="en-US"/>
          </a:p>
        </p:txBody>
      </p:sp>
      <p:sp>
        <p:nvSpPr>
          <p:cNvPr id="126979" name="Rectangle 3"/>
          <p:cNvSpPr>
            <a:spLocks noGrp="1" noChangeArrowheads="1"/>
          </p:cNvSpPr>
          <p:nvPr>
            <p:ph type="body" idx="1"/>
          </p:nvPr>
        </p:nvSpPr>
        <p:spPr/>
        <p:txBody>
          <a:bodyPr/>
          <a:lstStyle/>
          <a:p>
            <a:pPr>
              <a:lnSpc>
                <a:spcPct val="90000"/>
              </a:lnSpc>
            </a:pPr>
            <a:r>
              <a:rPr lang="zh-CN" altLang="en-US" sz="2800"/>
              <a:t>在微机系统中，一位二进制位用</a:t>
            </a:r>
            <a:r>
              <a:rPr lang="en-US" altLang="zh-CN" sz="2800"/>
              <a:t>bit</a:t>
            </a:r>
            <a:r>
              <a:rPr lang="zh-CN" altLang="en-US" sz="2800"/>
              <a:t>来表示，</a:t>
            </a:r>
            <a:r>
              <a:rPr lang="en-US" altLang="zh-CN" sz="2800"/>
              <a:t>8</a:t>
            </a:r>
            <a:r>
              <a:rPr lang="zh-CN" altLang="en-US" sz="2800"/>
              <a:t>位二进制数用</a:t>
            </a:r>
            <a:r>
              <a:rPr lang="en-US" altLang="zh-CN" sz="2800"/>
              <a:t>Byte</a:t>
            </a:r>
            <a:r>
              <a:rPr lang="zh-CN" altLang="en-US" sz="2800"/>
              <a:t>（即一个字节）来表示。它们的关系为：</a:t>
            </a:r>
            <a:r>
              <a:rPr lang="en-US" altLang="zh-CN" sz="2800"/>
              <a:t>1 Byte = 8 bit</a:t>
            </a:r>
            <a:r>
              <a:rPr lang="zh-CN" altLang="en-US" sz="2800"/>
              <a:t>。</a:t>
            </a:r>
            <a:r>
              <a:rPr lang="en-US" altLang="zh-CN" sz="2800"/>
              <a:t>16</a:t>
            </a:r>
            <a:r>
              <a:rPr lang="zh-CN" altLang="en-US" sz="2800"/>
              <a:t>位二进制位或两个字节组成一个字</a:t>
            </a:r>
            <a:r>
              <a:rPr lang="en-US" altLang="zh-CN" sz="2800"/>
              <a:t>Word</a:t>
            </a:r>
            <a:r>
              <a:rPr lang="zh-CN" altLang="en-US" sz="2800"/>
              <a:t>。</a:t>
            </a:r>
          </a:p>
          <a:p>
            <a:pPr>
              <a:lnSpc>
                <a:spcPct val="90000"/>
              </a:lnSpc>
            </a:pPr>
            <a:r>
              <a:rPr lang="zh-CN" altLang="en-US" sz="2800"/>
              <a:t>对于存储器的每一个存储单元给出一个唯一的编号，这编号通常是顺序排列的，称做该存储单元的地址。存储器地址的编码范围取决于给定的二进制地址码的位数。</a:t>
            </a:r>
          </a:p>
          <a:p>
            <a:pPr>
              <a:lnSpc>
                <a:spcPct val="90000"/>
              </a:lnSpc>
            </a:pPr>
            <a:r>
              <a:rPr lang="zh-CN" altLang="en-US" sz="2800"/>
              <a:t>一个存储单元中存放的信息称为该存储单元的内容。</a:t>
            </a:r>
          </a:p>
        </p:txBody>
      </p:sp>
    </p:spTree>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AC002DA-DDCF-4685-A4DE-B9359EF37AB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2C0C11C-BCB2-4E7F-A02A-50EB811F8D57}" type="slidenum">
              <a:rPr lang="en-US" altLang="zh-CN"/>
              <a:pPr/>
              <a:t>15</a:t>
            </a:fld>
            <a:endParaRPr lang="en-US" altLang="zh-CN"/>
          </a:p>
        </p:txBody>
      </p:sp>
      <p:sp>
        <p:nvSpPr>
          <p:cNvPr id="128002" name="Rectangle 2"/>
          <p:cNvSpPr>
            <a:spLocks noGrp="1" noChangeArrowheads="1"/>
          </p:cNvSpPr>
          <p:nvPr>
            <p:ph type="title"/>
          </p:nvPr>
        </p:nvSpPr>
        <p:spPr/>
        <p:txBody>
          <a:bodyPr/>
          <a:lstStyle/>
          <a:p>
            <a:r>
              <a:rPr lang="en-US" altLang="zh-CN" b="1">
                <a:solidFill>
                  <a:srgbClr val="336699"/>
                </a:solidFill>
              </a:rPr>
              <a:t>8086/8088</a:t>
            </a:r>
            <a:r>
              <a:rPr lang="zh-CN" altLang="en-US" b="1">
                <a:solidFill>
                  <a:srgbClr val="336699"/>
                </a:solidFill>
              </a:rPr>
              <a:t>物理地址形成</a:t>
            </a:r>
            <a:endParaRPr lang="zh-CN" altLang="en-US"/>
          </a:p>
        </p:txBody>
      </p:sp>
      <p:pic>
        <p:nvPicPr>
          <p:cNvPr id="128004" name="Picture 4"/>
          <p:cNvPicPr>
            <a:picLocks noChangeAspect="1" noChangeArrowheads="1"/>
          </p:cNvPicPr>
          <p:nvPr/>
        </p:nvPicPr>
        <p:blipFill>
          <a:blip r:embed="rId2" cstate="print"/>
          <a:srcRect/>
          <a:stretch>
            <a:fillRect/>
          </a:stretch>
        </p:blipFill>
        <p:spPr bwMode="auto">
          <a:xfrm>
            <a:off x="2124075" y="1844675"/>
            <a:ext cx="4968875" cy="3201988"/>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E0F55D-D289-4303-89D1-A4C69832AC6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5A2A3FD-FE27-48A6-A8C4-EB25D86E3969}" type="slidenum">
              <a:rPr lang="en-US" altLang="zh-CN"/>
              <a:pPr/>
              <a:t>16</a:t>
            </a:fld>
            <a:endParaRPr lang="en-US" altLang="zh-CN"/>
          </a:p>
        </p:txBody>
      </p:sp>
      <p:sp>
        <p:nvSpPr>
          <p:cNvPr id="129026" name="Rectangle 2"/>
          <p:cNvSpPr>
            <a:spLocks noGrp="1" noChangeArrowheads="1"/>
          </p:cNvSpPr>
          <p:nvPr>
            <p:ph type="title"/>
          </p:nvPr>
        </p:nvSpPr>
        <p:spPr/>
        <p:txBody>
          <a:bodyPr/>
          <a:lstStyle/>
          <a:p>
            <a:r>
              <a:rPr lang="en-US" altLang="zh-CN" sz="3600" b="1">
                <a:solidFill>
                  <a:srgbClr val="336699"/>
                </a:solidFill>
              </a:rPr>
              <a:t>Intel 80x86</a:t>
            </a:r>
            <a:r>
              <a:rPr lang="zh-CN" altLang="en-US" sz="3600" b="1">
                <a:solidFill>
                  <a:srgbClr val="336699"/>
                </a:solidFill>
              </a:rPr>
              <a:t>微处理器的发展</a:t>
            </a:r>
            <a:endParaRPr lang="zh-CN" altLang="en-US"/>
          </a:p>
        </p:txBody>
      </p:sp>
      <p:sp>
        <p:nvSpPr>
          <p:cNvPr id="129027" name="Rectangle 3"/>
          <p:cNvSpPr>
            <a:spLocks noGrp="1" noChangeArrowheads="1"/>
          </p:cNvSpPr>
          <p:nvPr>
            <p:ph type="body" idx="1"/>
          </p:nvPr>
        </p:nvSpPr>
        <p:spPr/>
        <p:txBody>
          <a:bodyPr/>
          <a:lstStyle/>
          <a:p>
            <a:pPr>
              <a:lnSpc>
                <a:spcPct val="90000"/>
              </a:lnSpc>
            </a:pPr>
            <a:r>
              <a:rPr lang="en-US" altLang="zh-CN" sz="2400"/>
              <a:t>1978</a:t>
            </a:r>
            <a:r>
              <a:rPr lang="zh-CN" altLang="en-US" sz="2400"/>
              <a:t>年，</a:t>
            </a:r>
            <a:r>
              <a:rPr lang="en-US" altLang="zh-CN" sz="2400"/>
              <a:t>Intel</a:t>
            </a:r>
            <a:r>
              <a:rPr lang="zh-CN" altLang="en-US" sz="2400"/>
              <a:t>正式推出了</a:t>
            </a:r>
            <a:r>
              <a:rPr lang="en-US" altLang="zh-CN" sz="2400"/>
              <a:t>16</a:t>
            </a:r>
            <a:r>
              <a:rPr lang="zh-CN" altLang="en-US" sz="2400"/>
              <a:t>位的</a:t>
            </a:r>
            <a:r>
              <a:rPr lang="en-US" altLang="zh-CN" sz="2400"/>
              <a:t>8086CPU</a:t>
            </a:r>
            <a:r>
              <a:rPr lang="zh-CN" altLang="en-US" sz="2400"/>
              <a:t>，这是该公司生产的第一个</a:t>
            </a:r>
            <a:r>
              <a:rPr lang="en-US" altLang="zh-CN" sz="2400"/>
              <a:t>16</a:t>
            </a:r>
            <a:r>
              <a:rPr lang="zh-CN" altLang="en-US" sz="2400"/>
              <a:t>位芯片。</a:t>
            </a:r>
          </a:p>
          <a:p>
            <a:pPr>
              <a:lnSpc>
                <a:spcPct val="90000"/>
              </a:lnSpc>
            </a:pPr>
            <a:r>
              <a:rPr lang="en-US" altLang="zh-CN" sz="2400"/>
              <a:t>1982</a:t>
            </a:r>
            <a:r>
              <a:rPr lang="zh-CN" altLang="en-US" sz="2400"/>
              <a:t>年，</a:t>
            </a:r>
            <a:r>
              <a:rPr lang="en-US" altLang="zh-CN" sz="2400"/>
              <a:t>Intel</a:t>
            </a:r>
            <a:r>
              <a:rPr lang="zh-CN" altLang="en-US" sz="2400"/>
              <a:t>推出了</a:t>
            </a:r>
            <a:r>
              <a:rPr lang="en-US" altLang="zh-CN" sz="2400"/>
              <a:t>80286CPU</a:t>
            </a:r>
            <a:r>
              <a:rPr lang="zh-CN" altLang="en-US" sz="2400"/>
              <a:t>，时钟频率</a:t>
            </a:r>
            <a:r>
              <a:rPr lang="en-US" altLang="zh-CN" sz="2400"/>
              <a:t>6MHz~20MHz</a:t>
            </a:r>
            <a:r>
              <a:rPr lang="zh-CN" altLang="en-US" sz="2400"/>
              <a:t>，</a:t>
            </a:r>
            <a:r>
              <a:rPr lang="en-US" altLang="zh-CN" sz="2400"/>
              <a:t>16</a:t>
            </a:r>
            <a:r>
              <a:rPr lang="zh-CN" altLang="en-US" sz="2400"/>
              <a:t>位内、外数据总线，地址总线</a:t>
            </a:r>
            <a:r>
              <a:rPr lang="en-US" altLang="zh-CN" sz="2400"/>
              <a:t>32</a:t>
            </a:r>
            <a:r>
              <a:rPr lang="zh-CN" altLang="en-US" sz="2400"/>
              <a:t>位，物理存储器具有</a:t>
            </a:r>
            <a:r>
              <a:rPr lang="en-US" altLang="zh-CN" sz="2400"/>
              <a:t>16MB</a:t>
            </a:r>
            <a:r>
              <a:rPr lang="zh-CN" altLang="en-US" sz="2400"/>
              <a:t>的容量。 </a:t>
            </a:r>
          </a:p>
          <a:p>
            <a:pPr>
              <a:lnSpc>
                <a:spcPct val="90000"/>
              </a:lnSpc>
            </a:pPr>
            <a:r>
              <a:rPr lang="en-US" altLang="zh-CN" sz="2400"/>
              <a:t>1993</a:t>
            </a:r>
            <a:r>
              <a:rPr lang="zh-CN" altLang="en-US" sz="2400"/>
              <a:t>年，</a:t>
            </a:r>
            <a:r>
              <a:rPr lang="en-US" altLang="zh-CN" sz="2400"/>
              <a:t>Intel</a:t>
            </a:r>
            <a:r>
              <a:rPr lang="zh-CN" altLang="en-US" sz="2400"/>
              <a:t>制成了俗称</a:t>
            </a:r>
            <a:r>
              <a:rPr lang="en-US" altLang="zh-CN" sz="2400"/>
              <a:t>586</a:t>
            </a:r>
            <a:r>
              <a:rPr lang="zh-CN" altLang="en-US" sz="2400"/>
              <a:t>的微处理器，取名</a:t>
            </a:r>
            <a:r>
              <a:rPr lang="en-US" altLang="zh-CN" sz="2400"/>
              <a:t>Pentium</a:t>
            </a:r>
            <a:r>
              <a:rPr lang="zh-CN" altLang="en-US" sz="2400"/>
              <a:t>（奔腾）。</a:t>
            </a:r>
            <a:r>
              <a:rPr lang="en-US" altLang="zh-CN" sz="2400"/>
              <a:t>Pentium</a:t>
            </a:r>
            <a:r>
              <a:rPr lang="zh-CN" altLang="en-US" sz="2400"/>
              <a:t>仍为</a:t>
            </a:r>
            <a:r>
              <a:rPr lang="en-US" altLang="zh-CN" sz="2400"/>
              <a:t>32</a:t>
            </a:r>
            <a:r>
              <a:rPr lang="zh-CN" altLang="en-US" sz="2400"/>
              <a:t>位结构，地址总线为</a:t>
            </a:r>
            <a:r>
              <a:rPr lang="en-US" altLang="zh-CN" sz="2400"/>
              <a:t>32</a:t>
            </a:r>
            <a:r>
              <a:rPr lang="zh-CN" altLang="en-US" sz="2400"/>
              <a:t>位，但外部数据线为</a:t>
            </a:r>
            <a:r>
              <a:rPr lang="en-US" altLang="zh-CN" sz="2400"/>
              <a:t>64</a:t>
            </a:r>
            <a:r>
              <a:rPr lang="zh-CN" altLang="en-US" sz="2400"/>
              <a:t>位，内部时钟频率</a:t>
            </a:r>
            <a:r>
              <a:rPr lang="en-US" altLang="zh-CN" sz="2400"/>
              <a:t>60MHz~200MHz</a:t>
            </a:r>
            <a:r>
              <a:rPr lang="zh-CN" altLang="en-US" sz="2400"/>
              <a:t>。 </a:t>
            </a:r>
          </a:p>
          <a:p>
            <a:pPr>
              <a:lnSpc>
                <a:spcPct val="90000"/>
              </a:lnSpc>
            </a:pPr>
            <a:r>
              <a:rPr lang="it-IT" altLang="zh-CN" sz="2400"/>
              <a:t>2006</a:t>
            </a:r>
            <a:r>
              <a:rPr lang="zh-CN" altLang="it-IT" sz="2400"/>
              <a:t>年</a:t>
            </a:r>
            <a:r>
              <a:rPr lang="it-IT" altLang="zh-CN" sz="2400"/>
              <a:t>Intel</a:t>
            </a:r>
            <a:r>
              <a:rPr lang="zh-CN" altLang="it-IT" sz="2400"/>
              <a:t>推出</a:t>
            </a:r>
            <a:r>
              <a:rPr lang="it-IT" altLang="zh-CN" sz="2400"/>
              <a:t>Intel Core Duo</a:t>
            </a:r>
            <a:r>
              <a:rPr lang="zh-CN" altLang="it-IT" sz="2400"/>
              <a:t>处理器和</a:t>
            </a:r>
            <a:r>
              <a:rPr lang="it-IT" altLang="zh-CN" sz="2400"/>
              <a:t>Intel Core Solo</a:t>
            </a:r>
            <a:r>
              <a:rPr lang="zh-CN" altLang="it-IT" sz="2400"/>
              <a:t>处理器。</a:t>
            </a:r>
            <a:r>
              <a:rPr lang="it-IT" altLang="zh-CN" sz="2400"/>
              <a:t>Core Solo</a:t>
            </a:r>
            <a:r>
              <a:rPr lang="zh-CN" altLang="it-IT" sz="2400"/>
              <a:t>是单核处理器，而</a:t>
            </a:r>
            <a:r>
              <a:rPr lang="it-IT" altLang="zh-CN" sz="2400"/>
              <a:t>Core Duo</a:t>
            </a:r>
            <a:r>
              <a:rPr lang="zh-CN" altLang="it-IT" sz="2400"/>
              <a:t>处理器采用了双核技术，它们具有低功耗，高性能的特点。 </a:t>
            </a:r>
            <a:endParaRPr lang="zh-CN" altLang="en-US" sz="2400"/>
          </a:p>
        </p:txBody>
      </p:sp>
    </p:spTree>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15E3AB-A4BE-4AF0-9B01-6C666CB8DD7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ACD16A3-FF5E-44F2-93C5-23E2BF0F2AAB}" type="slidenum">
              <a:rPr lang="en-US" altLang="zh-CN"/>
              <a:pPr/>
              <a:t>17</a:t>
            </a:fld>
            <a:endParaRPr lang="en-US" altLang="zh-CN"/>
          </a:p>
        </p:txBody>
      </p:sp>
      <p:sp>
        <p:nvSpPr>
          <p:cNvPr id="46082" name="Rectangle 2"/>
          <p:cNvSpPr>
            <a:spLocks noGrp="1" noChangeArrowheads="1"/>
          </p:cNvSpPr>
          <p:nvPr>
            <p:ph type="title"/>
          </p:nvPr>
        </p:nvSpPr>
        <p:spPr/>
        <p:txBody>
          <a:bodyPr/>
          <a:lstStyle/>
          <a:p>
            <a:r>
              <a:rPr lang="en-US" altLang="zh-CN" b="1" dirty="0" smtClean="0">
                <a:solidFill>
                  <a:srgbClr val="336699"/>
                </a:solidFill>
              </a:rPr>
              <a:t>2.2  IA-32 CPU</a:t>
            </a:r>
            <a:endParaRPr lang="zh-CN" altLang="en-US" b="1" dirty="0">
              <a:solidFill>
                <a:srgbClr val="336699"/>
              </a:solidFill>
            </a:endParaRPr>
          </a:p>
        </p:txBody>
      </p:sp>
      <p:sp>
        <p:nvSpPr>
          <p:cNvPr id="46083" name="Rectangle 3"/>
          <p:cNvSpPr>
            <a:spLocks noGrp="1" noChangeArrowheads="1"/>
          </p:cNvSpPr>
          <p:nvPr>
            <p:ph type="body" idx="1"/>
          </p:nvPr>
        </p:nvSpPr>
        <p:spPr/>
        <p:txBody>
          <a:bodyPr/>
          <a:lstStyle/>
          <a:p>
            <a:pPr>
              <a:buNone/>
            </a:pPr>
            <a:r>
              <a:rPr lang="en-US" altLang="zh-CN" dirty="0" smtClean="0"/>
              <a:t>2.2.1  IA-32 CPU</a:t>
            </a:r>
            <a:r>
              <a:rPr lang="zh-CN" altLang="zh-CN" dirty="0" smtClean="0"/>
              <a:t>功能结构</a:t>
            </a:r>
          </a:p>
          <a:p>
            <a:pPr>
              <a:buNone/>
            </a:pPr>
            <a:r>
              <a:rPr lang="en-US" altLang="zh-CN" dirty="0" smtClean="0"/>
              <a:t>2.2.2  IA-32 CPU</a:t>
            </a:r>
            <a:r>
              <a:rPr lang="zh-CN" altLang="zh-CN" dirty="0" smtClean="0"/>
              <a:t>寄存器组</a:t>
            </a:r>
          </a:p>
          <a:p>
            <a:pPr>
              <a:buNone/>
            </a:pPr>
            <a:r>
              <a:rPr lang="en-US" altLang="zh-CN" dirty="0" smtClean="0"/>
              <a:t>2.2.3  IA-32 CPU</a:t>
            </a:r>
            <a:r>
              <a:rPr lang="zh-CN" altLang="zh-CN" dirty="0" smtClean="0"/>
              <a:t>存储器管理</a:t>
            </a:r>
          </a:p>
        </p:txBody>
      </p:sp>
    </p:spTree>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C62523-E5EF-47D6-BE21-1EC40A944F2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A058789-2DB7-4126-A0EA-F84CED2ED77A}" type="slidenum">
              <a:rPr lang="en-US" altLang="zh-CN"/>
              <a:pPr/>
              <a:t>18</a:t>
            </a:fld>
            <a:endParaRPr lang="en-US" altLang="zh-CN"/>
          </a:p>
        </p:txBody>
      </p:sp>
      <p:sp>
        <p:nvSpPr>
          <p:cNvPr id="130050" name="Rectangle 2"/>
          <p:cNvSpPr>
            <a:spLocks noGrp="1" noChangeArrowheads="1"/>
          </p:cNvSpPr>
          <p:nvPr>
            <p:ph type="title"/>
          </p:nvPr>
        </p:nvSpPr>
        <p:spPr/>
        <p:txBody>
          <a:bodyPr/>
          <a:lstStyle/>
          <a:p>
            <a:r>
              <a:rPr lang="fr-FR" altLang="zh-CN" sz="3600" b="1">
                <a:solidFill>
                  <a:srgbClr val="336699"/>
                </a:solidFill>
              </a:rPr>
              <a:t>IA-32 CPU</a:t>
            </a:r>
            <a:r>
              <a:rPr lang="zh-CN" altLang="en-US" sz="3600" b="1">
                <a:solidFill>
                  <a:srgbClr val="336699"/>
                </a:solidFill>
              </a:rPr>
              <a:t>功能结构</a:t>
            </a:r>
            <a:endParaRPr lang="zh-CN" altLang="en-US"/>
          </a:p>
        </p:txBody>
      </p:sp>
      <p:sp>
        <p:nvSpPr>
          <p:cNvPr id="130051" name="Rectangle 3"/>
          <p:cNvSpPr>
            <a:spLocks noGrp="1" noChangeArrowheads="1"/>
          </p:cNvSpPr>
          <p:nvPr>
            <p:ph type="body" idx="1"/>
          </p:nvPr>
        </p:nvSpPr>
        <p:spPr/>
        <p:txBody>
          <a:bodyPr/>
          <a:lstStyle/>
          <a:p>
            <a:r>
              <a:rPr lang="fr-FR" altLang="zh-CN"/>
              <a:t>80386</a:t>
            </a:r>
            <a:r>
              <a:rPr lang="zh-CN" altLang="it-IT"/>
              <a:t>是典型的</a:t>
            </a:r>
            <a:r>
              <a:rPr lang="fr-FR" altLang="zh-CN"/>
              <a:t>32</a:t>
            </a:r>
            <a:r>
              <a:rPr lang="zh-CN" altLang="it-IT"/>
              <a:t>位</a:t>
            </a:r>
            <a:r>
              <a:rPr lang="fr-FR" altLang="zh-CN"/>
              <a:t>Intel CPU</a:t>
            </a:r>
            <a:r>
              <a:rPr lang="zh-CN" altLang="fr-FR"/>
              <a:t>，在它之后的</a:t>
            </a:r>
            <a:r>
              <a:rPr lang="fr-FR" altLang="zh-CN"/>
              <a:t>32</a:t>
            </a:r>
            <a:r>
              <a:rPr lang="zh-CN" altLang="fr-FR"/>
              <a:t>位</a:t>
            </a:r>
            <a:r>
              <a:rPr lang="fr-FR" altLang="zh-CN"/>
              <a:t>Intel 80x86</a:t>
            </a:r>
            <a:r>
              <a:rPr lang="zh-CN" altLang="fr-FR"/>
              <a:t>微处理器又有新的发展，但是所有的</a:t>
            </a:r>
            <a:r>
              <a:rPr lang="fr-FR" altLang="zh-CN"/>
              <a:t>32</a:t>
            </a:r>
            <a:r>
              <a:rPr lang="zh-CN" altLang="fr-FR"/>
              <a:t>位微处理器呈现给程序员的功能结构都是相似的。</a:t>
            </a:r>
            <a:endParaRPr lang="zh-CN" altLang="en-US"/>
          </a:p>
          <a:p>
            <a:r>
              <a:rPr lang="en-US" altLang="zh-CN"/>
              <a:t>IA-32 CPU</a:t>
            </a:r>
            <a:r>
              <a:rPr lang="zh-CN" altLang="en-US"/>
              <a:t>由总线接口单元、指令预取单元、指令译码单元、执行单元、分段部件和分页部件六个功能部分组成。 </a:t>
            </a:r>
          </a:p>
        </p:txBody>
      </p:sp>
    </p:spTree>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9B9DAEA-38AA-4A50-A5A8-AFF99991F54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308CE32-BC2B-4A9D-B87E-DB42FDA74BA9}" type="slidenum">
              <a:rPr lang="en-US" altLang="zh-CN"/>
              <a:pPr/>
              <a:t>19</a:t>
            </a:fld>
            <a:endParaRPr lang="en-US" altLang="zh-CN"/>
          </a:p>
        </p:txBody>
      </p:sp>
      <p:sp>
        <p:nvSpPr>
          <p:cNvPr id="131074" name="Rectangle 2"/>
          <p:cNvSpPr>
            <a:spLocks noGrp="1" noChangeArrowheads="1"/>
          </p:cNvSpPr>
          <p:nvPr>
            <p:ph type="title"/>
          </p:nvPr>
        </p:nvSpPr>
        <p:spPr/>
        <p:txBody>
          <a:bodyPr/>
          <a:lstStyle/>
          <a:p>
            <a:r>
              <a:rPr lang="en-US" altLang="zh-CN" b="1">
                <a:solidFill>
                  <a:srgbClr val="336699"/>
                </a:solidFill>
              </a:rPr>
              <a:t>IA-32 CPU</a:t>
            </a:r>
            <a:r>
              <a:rPr lang="zh-CN" altLang="en-US" b="1">
                <a:solidFill>
                  <a:srgbClr val="336699"/>
                </a:solidFill>
              </a:rPr>
              <a:t>功能结构</a:t>
            </a:r>
            <a:endParaRPr lang="zh-CN" altLang="en-US">
              <a:solidFill>
                <a:srgbClr val="336699"/>
              </a:solidFill>
            </a:endParaRPr>
          </a:p>
        </p:txBody>
      </p:sp>
      <p:pic>
        <p:nvPicPr>
          <p:cNvPr id="131076" name="Picture 4"/>
          <p:cNvPicPr>
            <a:picLocks noChangeAspect="1" noChangeArrowheads="1"/>
          </p:cNvPicPr>
          <p:nvPr/>
        </p:nvPicPr>
        <p:blipFill>
          <a:blip r:embed="rId2" cstate="print"/>
          <a:srcRect/>
          <a:stretch>
            <a:fillRect/>
          </a:stretch>
        </p:blipFill>
        <p:spPr bwMode="auto">
          <a:xfrm>
            <a:off x="1763713" y="1628775"/>
            <a:ext cx="5616575" cy="4454525"/>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2F0F5A9-7567-4D63-B169-EFEA61BC248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0121CB9-A72E-430D-8E49-D0BEF4678D8A}" type="slidenum">
              <a:rPr lang="en-US" altLang="zh-CN"/>
              <a:pPr/>
              <a:t>2</a:t>
            </a:fld>
            <a:endParaRPr lang="en-US" altLang="zh-CN"/>
          </a:p>
        </p:txBody>
      </p:sp>
      <p:sp>
        <p:nvSpPr>
          <p:cNvPr id="39938" name="Rectangle 2"/>
          <p:cNvSpPr>
            <a:spLocks noGrp="1" noChangeArrowheads="1"/>
          </p:cNvSpPr>
          <p:nvPr>
            <p:ph type="title"/>
          </p:nvPr>
        </p:nvSpPr>
        <p:spPr>
          <a:xfrm>
            <a:off x="457200" y="274638"/>
            <a:ext cx="7787208" cy="1143000"/>
          </a:xfrm>
        </p:spPr>
        <p:txBody>
          <a:bodyPr/>
          <a:lstStyle/>
          <a:p>
            <a:r>
              <a:rPr lang="en-US" altLang="zh-CN" dirty="0">
                <a:solidFill>
                  <a:srgbClr val="336699"/>
                </a:solidFill>
              </a:rPr>
              <a:t>2.1  8086/8088</a:t>
            </a:r>
            <a:r>
              <a:rPr lang="zh-CN" altLang="en-US" dirty="0">
                <a:solidFill>
                  <a:srgbClr val="336699"/>
                </a:solidFill>
              </a:rPr>
              <a:t>微处理器</a:t>
            </a:r>
          </a:p>
        </p:txBody>
      </p:sp>
      <p:sp>
        <p:nvSpPr>
          <p:cNvPr id="39939" name="Rectangle 3"/>
          <p:cNvSpPr>
            <a:spLocks noGrp="1" noChangeArrowheads="1"/>
          </p:cNvSpPr>
          <p:nvPr>
            <p:ph type="body" idx="1"/>
          </p:nvPr>
        </p:nvSpPr>
        <p:spPr/>
        <p:txBody>
          <a:bodyPr/>
          <a:lstStyle/>
          <a:p>
            <a:pPr>
              <a:buNone/>
            </a:pPr>
            <a:r>
              <a:rPr lang="en-US" altLang="zh-CN" dirty="0" smtClean="0"/>
              <a:t>2.1.1  8086/8088</a:t>
            </a:r>
            <a:r>
              <a:rPr lang="zh-CN" altLang="zh-CN" dirty="0" smtClean="0"/>
              <a:t>的功能结构</a:t>
            </a:r>
          </a:p>
          <a:p>
            <a:pPr>
              <a:buNone/>
            </a:pPr>
            <a:r>
              <a:rPr lang="en-US" altLang="zh-CN" dirty="0" smtClean="0"/>
              <a:t>2.1.2  8086/8088</a:t>
            </a:r>
            <a:r>
              <a:rPr lang="zh-CN" altLang="zh-CN" dirty="0" smtClean="0"/>
              <a:t>的寄存器组织</a:t>
            </a:r>
          </a:p>
          <a:p>
            <a:pPr>
              <a:buNone/>
            </a:pPr>
            <a:r>
              <a:rPr lang="en-US" altLang="zh-CN" dirty="0" smtClean="0"/>
              <a:t>2.1.3  8086/8088</a:t>
            </a:r>
            <a:r>
              <a:rPr lang="zh-CN" altLang="zh-CN" dirty="0" smtClean="0"/>
              <a:t>的存储器组织</a:t>
            </a:r>
          </a:p>
          <a:p>
            <a:pPr>
              <a:buNone/>
            </a:pPr>
            <a:r>
              <a:rPr lang="en-US" altLang="zh-CN" dirty="0" smtClean="0"/>
              <a:t>2.1.4  80x86</a:t>
            </a:r>
            <a:r>
              <a:rPr lang="zh-CN" altLang="zh-CN" dirty="0" smtClean="0"/>
              <a:t>微处理器的发展</a:t>
            </a:r>
          </a:p>
          <a:p>
            <a:pPr>
              <a:buFontTx/>
              <a:buNone/>
            </a:pPr>
            <a:endParaRPr lang="zh-CN" altLang="en-US" dirty="0"/>
          </a:p>
        </p:txBody>
      </p:sp>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941356-DAFF-47AF-BAA5-861A12DAD81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45959DB-2C37-45E4-93AC-51414BF60AE3}" type="slidenum">
              <a:rPr lang="en-US" altLang="zh-CN"/>
              <a:pPr/>
              <a:t>20</a:t>
            </a:fld>
            <a:endParaRPr lang="en-US" altLang="zh-CN"/>
          </a:p>
        </p:txBody>
      </p:sp>
      <p:sp>
        <p:nvSpPr>
          <p:cNvPr id="44034" name="Rectangle 2"/>
          <p:cNvSpPr>
            <a:spLocks noGrp="1" noChangeArrowheads="1"/>
          </p:cNvSpPr>
          <p:nvPr>
            <p:ph type="title"/>
          </p:nvPr>
        </p:nvSpPr>
        <p:spPr/>
        <p:txBody>
          <a:bodyPr/>
          <a:lstStyle/>
          <a:p>
            <a:r>
              <a:rPr lang="fr-FR" altLang="zh-CN" sz="3600" b="1">
                <a:solidFill>
                  <a:srgbClr val="336699"/>
                </a:solidFill>
              </a:rPr>
              <a:t>IA-32 CPU</a:t>
            </a:r>
            <a:r>
              <a:rPr lang="zh-CN" altLang="en-US" sz="3600" b="1">
                <a:solidFill>
                  <a:srgbClr val="336699"/>
                </a:solidFill>
              </a:rPr>
              <a:t>寄存器组</a:t>
            </a:r>
            <a:endParaRPr lang="zh-CN" altLang="en-US"/>
          </a:p>
        </p:txBody>
      </p:sp>
      <p:sp>
        <p:nvSpPr>
          <p:cNvPr id="44037" name="Text Box 5"/>
          <p:cNvSpPr txBox="1">
            <a:spLocks noChangeArrowheads="1"/>
          </p:cNvSpPr>
          <p:nvPr/>
        </p:nvSpPr>
        <p:spPr bwMode="auto">
          <a:xfrm>
            <a:off x="827088" y="1989138"/>
            <a:ext cx="7705725" cy="3013075"/>
          </a:xfrm>
          <a:prstGeom prst="rect">
            <a:avLst/>
          </a:prstGeom>
          <a:noFill/>
          <a:ln w="9525">
            <a:noFill/>
            <a:miter lim="800000"/>
            <a:headEnd/>
            <a:tailEnd/>
          </a:ln>
          <a:effectLst/>
        </p:spPr>
        <p:txBody>
          <a:bodyPr>
            <a:spAutoFit/>
          </a:bodyPr>
          <a:lstStyle/>
          <a:p>
            <a:pPr marL="273050" indent="-273050">
              <a:spcBef>
                <a:spcPct val="50000"/>
              </a:spcBef>
              <a:buFontTx/>
              <a:buChar char="•"/>
            </a:pPr>
            <a:r>
              <a:rPr lang="en-US" altLang="zh-CN" sz="2400"/>
              <a:t>IA-32 CPU</a:t>
            </a:r>
            <a:r>
              <a:rPr lang="zh-CN" altLang="en-US" sz="2400"/>
              <a:t>的寄存器可以分为基本体系结构寄存器、系统级寄存器和调试与测试寄存器三类。</a:t>
            </a:r>
          </a:p>
          <a:p>
            <a:pPr marL="273050" indent="-273050">
              <a:spcBef>
                <a:spcPct val="50000"/>
              </a:spcBef>
              <a:buFontTx/>
              <a:buChar char="•"/>
            </a:pPr>
            <a:r>
              <a:rPr lang="zh-CN" altLang="en-US" sz="2400"/>
              <a:t>其中，基本体系结构寄存器和浮点寄存器应用程序可以直接访问，一般称作程序可见寄存器。</a:t>
            </a:r>
          </a:p>
          <a:p>
            <a:pPr marL="273050" indent="-273050">
              <a:spcBef>
                <a:spcPct val="50000"/>
              </a:spcBef>
              <a:buFontTx/>
              <a:buChar char="•"/>
            </a:pPr>
            <a:r>
              <a:rPr lang="zh-CN" altLang="en-US" sz="2400"/>
              <a:t>其他寄存器在应用程序设计期间不能直接寻址，只有特权级为</a:t>
            </a:r>
            <a:r>
              <a:rPr lang="en-US" altLang="zh-CN" sz="2400"/>
              <a:t>0</a:t>
            </a:r>
            <a:r>
              <a:rPr lang="zh-CN" altLang="en-US" sz="2400"/>
              <a:t>级的程序才可以使用它们，一般称为程序不可见寄存器。 </a:t>
            </a:r>
          </a:p>
        </p:txBody>
      </p:sp>
    </p:spTree>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5E7AB0-E446-4663-897E-4E763CE87A1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37246D9-B802-4217-81BC-E7238223F0BA}" type="slidenum">
              <a:rPr lang="en-US" altLang="zh-CN"/>
              <a:pPr/>
              <a:t>21</a:t>
            </a:fld>
            <a:endParaRPr lang="en-US" altLang="zh-CN"/>
          </a:p>
        </p:txBody>
      </p:sp>
      <p:sp>
        <p:nvSpPr>
          <p:cNvPr id="178178" name="Rectangle 2"/>
          <p:cNvSpPr>
            <a:spLocks noGrp="1" noChangeArrowheads="1"/>
          </p:cNvSpPr>
          <p:nvPr>
            <p:ph type="title"/>
          </p:nvPr>
        </p:nvSpPr>
        <p:spPr/>
        <p:txBody>
          <a:bodyPr/>
          <a:lstStyle/>
          <a:p>
            <a:r>
              <a:rPr lang="en-US" altLang="zh-CN" sz="3200" b="1">
                <a:solidFill>
                  <a:srgbClr val="336699"/>
                </a:solidFill>
              </a:rPr>
              <a:t>IA-32 CPU</a:t>
            </a:r>
            <a:r>
              <a:rPr lang="zh-CN" altLang="en-US" sz="3200" b="1">
                <a:solidFill>
                  <a:srgbClr val="336699"/>
                </a:solidFill>
              </a:rPr>
              <a:t>常用寄存器</a:t>
            </a:r>
            <a:endParaRPr lang="zh-CN" altLang="en-US"/>
          </a:p>
        </p:txBody>
      </p:sp>
      <p:pic>
        <p:nvPicPr>
          <p:cNvPr id="178179" name="Picture 3"/>
          <p:cNvPicPr>
            <a:picLocks noChangeAspect="1" noChangeArrowheads="1"/>
          </p:cNvPicPr>
          <p:nvPr/>
        </p:nvPicPr>
        <p:blipFill>
          <a:blip r:embed="rId2" cstate="print"/>
          <a:srcRect/>
          <a:stretch>
            <a:fillRect/>
          </a:stretch>
        </p:blipFill>
        <p:spPr bwMode="auto">
          <a:xfrm>
            <a:off x="2051050" y="1412875"/>
            <a:ext cx="4064000" cy="4824413"/>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0EEC53-7F43-4379-B5FC-62BF3B7E42F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5F4A8C4-6920-46F0-8E5B-8B2EB48AAD7A}" type="slidenum">
              <a:rPr lang="en-US" altLang="zh-CN"/>
              <a:pPr/>
              <a:t>22</a:t>
            </a:fld>
            <a:endParaRPr lang="en-US" altLang="zh-CN"/>
          </a:p>
        </p:txBody>
      </p:sp>
      <p:sp>
        <p:nvSpPr>
          <p:cNvPr id="159746" name="Rectangle 2"/>
          <p:cNvSpPr>
            <a:spLocks noGrp="1" noChangeArrowheads="1"/>
          </p:cNvSpPr>
          <p:nvPr>
            <p:ph type="title"/>
          </p:nvPr>
        </p:nvSpPr>
        <p:spPr/>
        <p:txBody>
          <a:bodyPr/>
          <a:lstStyle/>
          <a:p>
            <a:r>
              <a:rPr lang="zh-CN" altLang="en-US" b="1">
                <a:solidFill>
                  <a:srgbClr val="336699"/>
                </a:solidFill>
              </a:rPr>
              <a:t>标志寄存器</a:t>
            </a:r>
            <a:r>
              <a:rPr lang="en-US" altLang="zh-CN" b="1">
                <a:solidFill>
                  <a:srgbClr val="336699"/>
                </a:solidFill>
              </a:rPr>
              <a:t>EFLAGS</a:t>
            </a:r>
            <a:r>
              <a:rPr lang="en-US" altLang="zh-CN"/>
              <a:t> </a:t>
            </a:r>
          </a:p>
        </p:txBody>
      </p:sp>
      <p:pic>
        <p:nvPicPr>
          <p:cNvPr id="159748" name="Picture 4"/>
          <p:cNvPicPr>
            <a:picLocks noChangeAspect="1" noChangeArrowheads="1"/>
          </p:cNvPicPr>
          <p:nvPr/>
        </p:nvPicPr>
        <p:blipFill>
          <a:blip r:embed="rId2" cstate="print"/>
          <a:srcRect/>
          <a:stretch>
            <a:fillRect/>
          </a:stretch>
        </p:blipFill>
        <p:spPr bwMode="auto">
          <a:xfrm>
            <a:off x="1187450" y="1989138"/>
            <a:ext cx="7129463" cy="2424112"/>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41A03A3-C03A-412E-91ED-9FE03B7D7C0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CAC5475-45A7-46EC-B1BD-EE7C7E30CF39}" type="slidenum">
              <a:rPr lang="en-US" altLang="zh-CN"/>
              <a:pPr/>
              <a:t>23</a:t>
            </a:fld>
            <a:endParaRPr lang="en-US" altLang="zh-CN"/>
          </a:p>
        </p:txBody>
      </p:sp>
      <p:sp>
        <p:nvSpPr>
          <p:cNvPr id="105474" name="Rectangle 2"/>
          <p:cNvSpPr>
            <a:spLocks noGrp="1" noChangeArrowheads="1"/>
          </p:cNvSpPr>
          <p:nvPr>
            <p:ph type="title"/>
          </p:nvPr>
        </p:nvSpPr>
        <p:spPr/>
        <p:txBody>
          <a:bodyPr/>
          <a:lstStyle/>
          <a:p>
            <a:r>
              <a:rPr lang="zh-CN" altLang="en-US" b="1">
                <a:solidFill>
                  <a:srgbClr val="336699"/>
                </a:solidFill>
              </a:rPr>
              <a:t>系统级寄存器</a:t>
            </a:r>
            <a:r>
              <a:rPr lang="zh-CN" altLang="en-US"/>
              <a:t> </a:t>
            </a:r>
          </a:p>
        </p:txBody>
      </p:sp>
      <p:sp>
        <p:nvSpPr>
          <p:cNvPr id="105475" name="Rectangle 3"/>
          <p:cNvSpPr>
            <a:spLocks noGrp="1" noChangeArrowheads="1"/>
          </p:cNvSpPr>
          <p:nvPr>
            <p:ph type="body" idx="1"/>
          </p:nvPr>
        </p:nvSpPr>
        <p:spPr>
          <a:xfrm>
            <a:off x="457200" y="1916113"/>
            <a:ext cx="8229600" cy="4210050"/>
          </a:xfrm>
        </p:spPr>
        <p:txBody>
          <a:bodyPr/>
          <a:lstStyle/>
          <a:p>
            <a:r>
              <a:rPr lang="en-US" altLang="zh-CN"/>
              <a:t>IA-32 CPU</a:t>
            </a:r>
            <a:r>
              <a:rPr lang="zh-CN" altLang="en-US"/>
              <a:t>中的系统级寄存器包括内存管理寄存器和控制寄存器。</a:t>
            </a:r>
          </a:p>
          <a:p>
            <a:r>
              <a:rPr lang="zh-CN" altLang="en-US"/>
              <a:t>它们对于用户应用程序是透明的，只有在优先级为</a:t>
            </a:r>
            <a:r>
              <a:rPr lang="en-US" altLang="zh-CN"/>
              <a:t>0</a:t>
            </a:r>
            <a:r>
              <a:rPr lang="zh-CN" altLang="en-US"/>
              <a:t>的层次上所运行的程序才可以改变这些寄存器。 </a:t>
            </a:r>
          </a:p>
        </p:txBody>
      </p:sp>
    </p:spTree>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C2E6FD9-0D0E-41DF-B7A8-891DAE32FBC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0A5A36E-5B5D-4F26-BAD5-8EABA67446E9}" type="slidenum">
              <a:rPr lang="en-US" altLang="zh-CN"/>
              <a:pPr/>
              <a:t>24</a:t>
            </a:fld>
            <a:endParaRPr lang="en-US" altLang="zh-CN"/>
          </a:p>
        </p:txBody>
      </p:sp>
      <p:sp>
        <p:nvSpPr>
          <p:cNvPr id="161794" name="Rectangle 2"/>
          <p:cNvSpPr>
            <a:spLocks noGrp="1" noChangeArrowheads="1"/>
          </p:cNvSpPr>
          <p:nvPr>
            <p:ph type="title"/>
          </p:nvPr>
        </p:nvSpPr>
        <p:spPr/>
        <p:txBody>
          <a:bodyPr/>
          <a:lstStyle/>
          <a:p>
            <a:r>
              <a:rPr lang="zh-CN" altLang="en-US" b="1">
                <a:solidFill>
                  <a:srgbClr val="336699"/>
                </a:solidFill>
              </a:rPr>
              <a:t>系统地址寄存器</a:t>
            </a:r>
            <a:r>
              <a:rPr lang="zh-CN" altLang="en-US"/>
              <a:t> </a:t>
            </a:r>
          </a:p>
        </p:txBody>
      </p:sp>
      <p:pic>
        <p:nvPicPr>
          <p:cNvPr id="161796" name="Picture 4"/>
          <p:cNvPicPr>
            <a:picLocks noChangeAspect="1" noChangeArrowheads="1"/>
          </p:cNvPicPr>
          <p:nvPr/>
        </p:nvPicPr>
        <p:blipFill>
          <a:blip r:embed="rId2" cstate="print"/>
          <a:srcRect/>
          <a:stretch>
            <a:fillRect/>
          </a:stretch>
        </p:blipFill>
        <p:spPr bwMode="auto">
          <a:xfrm>
            <a:off x="1187450" y="1844675"/>
            <a:ext cx="7273925" cy="3094038"/>
          </a:xfrm>
          <a:prstGeom prst="rect">
            <a:avLst/>
          </a:prstGeom>
          <a:noFill/>
        </p:spPr>
      </p:pic>
    </p:spTree>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0A082DE8-3ED8-4A10-8259-BC181DCBAA61}"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FEACCC28-7D47-4F59-88BB-03A38BA27800}" type="slidenum">
              <a:rPr lang="en-US" altLang="zh-CN"/>
              <a:pPr/>
              <a:t>25</a:t>
            </a:fld>
            <a:endParaRPr lang="en-US" altLang="zh-CN"/>
          </a:p>
        </p:txBody>
      </p:sp>
      <p:sp>
        <p:nvSpPr>
          <p:cNvPr id="106498" name="Rectangle 2"/>
          <p:cNvSpPr>
            <a:spLocks noGrp="1" noChangeArrowheads="1"/>
          </p:cNvSpPr>
          <p:nvPr>
            <p:ph type="title"/>
          </p:nvPr>
        </p:nvSpPr>
        <p:spPr/>
        <p:txBody>
          <a:bodyPr/>
          <a:lstStyle/>
          <a:p>
            <a:r>
              <a:rPr lang="zh-CN" altLang="en-US" b="1">
                <a:solidFill>
                  <a:srgbClr val="336699"/>
                </a:solidFill>
              </a:rPr>
              <a:t>系统地址寄存器中信息位的定义</a:t>
            </a:r>
            <a:r>
              <a:rPr lang="zh-CN" altLang="en-US"/>
              <a:t> </a:t>
            </a:r>
          </a:p>
        </p:txBody>
      </p:sp>
      <p:sp>
        <p:nvSpPr>
          <p:cNvPr id="106501" name="Rectangle 5"/>
          <p:cNvSpPr>
            <a:spLocks noChangeArrowheads="1"/>
          </p:cNvSpPr>
          <p:nvPr/>
        </p:nvSpPr>
        <p:spPr bwMode="auto">
          <a:xfrm>
            <a:off x="0" y="24050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0" name="Object 4"/>
          <p:cNvGraphicFramePr>
            <a:graphicFrameLocks noChangeAspect="1"/>
          </p:cNvGraphicFramePr>
          <p:nvPr/>
        </p:nvGraphicFramePr>
        <p:xfrm>
          <a:off x="971550" y="1844675"/>
          <a:ext cx="6840538" cy="3595688"/>
        </p:xfrm>
        <a:graphic>
          <a:graphicData uri="http://schemas.openxmlformats.org/presentationml/2006/ole">
            <p:oleObj spid="_x0000_s106500" name="位图图像" r:id="rId3" imgW="3895238" imgH="2048161" progId="PBrush">
              <p:embed/>
            </p:oleObj>
          </a:graphicData>
        </a:graphic>
      </p:graphicFrame>
    </p:spTree>
  </p:cSld>
  <p:clrMapOvr>
    <a:masterClrMapping/>
  </p:clrMapOvr>
  <p:transition spd="med">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6F438E7-307D-4F5F-98B3-9CBD27BFF64C}"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F04E3674-AA75-44E0-B50D-5C7A698A2534}" type="slidenum">
              <a:rPr lang="en-US" altLang="zh-CN"/>
              <a:pPr/>
              <a:t>26</a:t>
            </a:fld>
            <a:endParaRPr lang="en-US" altLang="zh-CN"/>
          </a:p>
        </p:txBody>
      </p:sp>
      <p:sp>
        <p:nvSpPr>
          <p:cNvPr id="107522" name="Rectangle 2"/>
          <p:cNvSpPr>
            <a:spLocks noGrp="1" noChangeArrowheads="1"/>
          </p:cNvSpPr>
          <p:nvPr>
            <p:ph type="title"/>
          </p:nvPr>
        </p:nvSpPr>
        <p:spPr>
          <a:xfrm>
            <a:off x="457200" y="274638"/>
            <a:ext cx="8229600" cy="922337"/>
          </a:xfrm>
        </p:spPr>
        <p:txBody>
          <a:bodyPr/>
          <a:lstStyle/>
          <a:p>
            <a:r>
              <a:rPr lang="zh-CN" altLang="en-US" b="1">
                <a:solidFill>
                  <a:srgbClr val="336699"/>
                </a:solidFill>
              </a:rPr>
              <a:t>控制寄存器</a:t>
            </a:r>
            <a:r>
              <a:rPr lang="zh-CN" altLang="en-US"/>
              <a:t> </a:t>
            </a:r>
          </a:p>
        </p:txBody>
      </p:sp>
      <p:sp>
        <p:nvSpPr>
          <p:cNvPr id="107523" name="Rectangle 3"/>
          <p:cNvSpPr>
            <a:spLocks noGrp="1" noChangeArrowheads="1"/>
          </p:cNvSpPr>
          <p:nvPr>
            <p:ph type="body" idx="1"/>
          </p:nvPr>
        </p:nvSpPr>
        <p:spPr>
          <a:xfrm>
            <a:off x="457200" y="1600200"/>
            <a:ext cx="8229600" cy="1541463"/>
          </a:xfrm>
        </p:spPr>
        <p:txBody>
          <a:bodyPr/>
          <a:lstStyle/>
          <a:p>
            <a:pPr>
              <a:lnSpc>
                <a:spcPct val="90000"/>
              </a:lnSpc>
            </a:pPr>
            <a:r>
              <a:rPr lang="en-US" altLang="zh-CN" sz="2400"/>
              <a:t>IA-32 CPU</a:t>
            </a:r>
            <a:r>
              <a:rPr lang="zh-CN" altLang="en-US" sz="2400"/>
              <a:t>中有四个</a:t>
            </a:r>
            <a:r>
              <a:rPr lang="en-US" altLang="zh-CN" sz="2400"/>
              <a:t>32</a:t>
            </a:r>
            <a:r>
              <a:rPr lang="zh-CN" altLang="en-US" sz="2400"/>
              <a:t>位的控制寄存器</a:t>
            </a:r>
            <a:r>
              <a:rPr lang="en-US" altLang="zh-CN" sz="2400"/>
              <a:t>CR0</a:t>
            </a:r>
            <a:r>
              <a:rPr lang="zh-CN" altLang="en-US" sz="2400"/>
              <a:t>、</a:t>
            </a:r>
            <a:r>
              <a:rPr lang="en-US" altLang="zh-CN" sz="2400"/>
              <a:t>CR1</a:t>
            </a:r>
            <a:r>
              <a:rPr lang="zh-CN" altLang="en-US" sz="2400"/>
              <a:t>、</a:t>
            </a:r>
            <a:r>
              <a:rPr lang="en-US" altLang="zh-CN" sz="2400"/>
              <a:t>CR2</a:t>
            </a:r>
            <a:r>
              <a:rPr lang="zh-CN" altLang="en-US" sz="2400"/>
              <a:t>和</a:t>
            </a:r>
            <a:r>
              <a:rPr lang="en-US" altLang="zh-CN" sz="2400"/>
              <a:t>CR3</a:t>
            </a:r>
            <a:r>
              <a:rPr lang="zh-CN" altLang="en-US" sz="2400"/>
              <a:t>，这四个控制寄存器的作用是保存全局性的机器状态和设置控制位。 </a:t>
            </a:r>
          </a:p>
          <a:p>
            <a:pPr>
              <a:lnSpc>
                <a:spcPct val="90000"/>
              </a:lnSpc>
            </a:pPr>
            <a:r>
              <a:rPr lang="zh-CN" altLang="en-US" sz="2400"/>
              <a:t>控制寄存器</a:t>
            </a:r>
            <a:r>
              <a:rPr lang="en-US" altLang="zh-CN" sz="2400"/>
              <a:t>CR0</a:t>
            </a:r>
            <a:r>
              <a:rPr lang="zh-CN" altLang="en-US" sz="2400"/>
              <a:t>的含义如下：</a:t>
            </a:r>
          </a:p>
        </p:txBody>
      </p:sp>
      <p:pic>
        <p:nvPicPr>
          <p:cNvPr id="107526" name="Picture 6"/>
          <p:cNvPicPr>
            <a:picLocks noChangeAspect="1" noChangeArrowheads="1"/>
          </p:cNvPicPr>
          <p:nvPr/>
        </p:nvPicPr>
        <p:blipFill>
          <a:blip r:embed="rId2" cstate="print"/>
          <a:srcRect/>
          <a:stretch>
            <a:fillRect/>
          </a:stretch>
        </p:blipFill>
        <p:spPr bwMode="auto">
          <a:xfrm>
            <a:off x="1042988" y="3213100"/>
            <a:ext cx="6265862" cy="2725738"/>
          </a:xfrm>
          <a:prstGeom prst="rect">
            <a:avLst/>
          </a:prstGeom>
          <a:noFill/>
        </p:spPr>
      </p:pic>
    </p:spTree>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556297D-1B9C-423B-830B-B8605242830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C9472E2-004E-49E8-AFD6-7B134AA86DBC}" type="slidenum">
              <a:rPr lang="en-US" altLang="zh-CN"/>
              <a:pPr/>
              <a:t>27</a:t>
            </a:fld>
            <a:endParaRPr lang="en-US" altLang="zh-CN"/>
          </a:p>
        </p:txBody>
      </p:sp>
      <p:sp>
        <p:nvSpPr>
          <p:cNvPr id="108546" name="Rectangle 2"/>
          <p:cNvSpPr>
            <a:spLocks noGrp="1" noChangeArrowheads="1"/>
          </p:cNvSpPr>
          <p:nvPr>
            <p:ph type="title"/>
          </p:nvPr>
        </p:nvSpPr>
        <p:spPr>
          <a:xfrm>
            <a:off x="457200" y="274638"/>
            <a:ext cx="8229600" cy="922337"/>
          </a:xfrm>
        </p:spPr>
        <p:txBody>
          <a:bodyPr/>
          <a:lstStyle/>
          <a:p>
            <a:r>
              <a:rPr lang="zh-CN" altLang="en-US" sz="3600" b="1">
                <a:solidFill>
                  <a:srgbClr val="336699"/>
                </a:solidFill>
              </a:rPr>
              <a:t>控制寄存器</a:t>
            </a:r>
          </a:p>
        </p:txBody>
      </p:sp>
      <p:sp>
        <p:nvSpPr>
          <p:cNvPr id="108547" name="Rectangle 3"/>
          <p:cNvSpPr>
            <a:spLocks noGrp="1" noChangeArrowheads="1"/>
          </p:cNvSpPr>
          <p:nvPr>
            <p:ph type="body" idx="1"/>
          </p:nvPr>
        </p:nvSpPr>
        <p:spPr>
          <a:xfrm>
            <a:off x="457200" y="1844675"/>
            <a:ext cx="8229600" cy="4281488"/>
          </a:xfrm>
        </p:spPr>
        <p:txBody>
          <a:bodyPr/>
          <a:lstStyle/>
          <a:p>
            <a:pPr>
              <a:lnSpc>
                <a:spcPct val="90000"/>
              </a:lnSpc>
            </a:pPr>
            <a:r>
              <a:rPr lang="en-US" altLang="zh-CN" sz="2800"/>
              <a:t>CR1</a:t>
            </a:r>
            <a:r>
              <a:rPr lang="zh-CN" altLang="en-US" sz="2800"/>
              <a:t>保留，不能使用，否则将引起无效指令操作异常。</a:t>
            </a:r>
          </a:p>
          <a:p>
            <a:pPr>
              <a:lnSpc>
                <a:spcPct val="90000"/>
              </a:lnSpc>
            </a:pPr>
            <a:r>
              <a:rPr lang="en-US" altLang="zh-CN" sz="2800"/>
              <a:t>CR2</a:t>
            </a:r>
            <a:r>
              <a:rPr lang="zh-CN" altLang="en-US" sz="2800"/>
              <a:t>是页故障线性地址寄存器，它保存一个</a:t>
            </a:r>
            <a:r>
              <a:rPr lang="en-US" altLang="zh-CN" sz="2800"/>
              <a:t>32</a:t>
            </a:r>
            <a:r>
              <a:rPr lang="zh-CN" altLang="en-US" sz="2800"/>
              <a:t>位的线性地址，该地址是由最后检测出的页故障所产生的。</a:t>
            </a:r>
          </a:p>
          <a:p>
            <a:pPr>
              <a:lnSpc>
                <a:spcPct val="90000"/>
              </a:lnSpc>
            </a:pPr>
            <a:r>
              <a:rPr lang="en-US" altLang="zh-CN" sz="2800"/>
              <a:t>CR3</a:t>
            </a:r>
            <a:r>
              <a:rPr lang="zh-CN" altLang="en-US" sz="2800"/>
              <a:t>是页目录基址寄存器，它包含了页目录表的物理基地址。由分页硬件使用，其中低</a:t>
            </a:r>
            <a:r>
              <a:rPr lang="en-US" altLang="zh-CN" sz="2800"/>
              <a:t>12</a:t>
            </a:r>
            <a:r>
              <a:rPr lang="zh-CN" altLang="en-US" sz="2800"/>
              <a:t>位总是</a:t>
            </a:r>
            <a:r>
              <a:rPr lang="en-US" altLang="zh-CN" sz="2800"/>
              <a:t>0</a:t>
            </a:r>
            <a:r>
              <a:rPr lang="zh-CN" altLang="en-US" sz="2800"/>
              <a:t>。因此，</a:t>
            </a:r>
            <a:r>
              <a:rPr lang="en-US" altLang="zh-CN" sz="2800"/>
              <a:t>CPU</a:t>
            </a:r>
            <a:r>
              <a:rPr lang="zh-CN" altLang="en-US" sz="2800"/>
              <a:t>的页目录表总是按页对齐，即每页均为</a:t>
            </a:r>
            <a:r>
              <a:rPr lang="en-US" altLang="zh-CN" sz="2800"/>
              <a:t>4KB</a:t>
            </a:r>
            <a:r>
              <a:rPr lang="zh-CN" altLang="en-US" sz="2800"/>
              <a:t>。</a:t>
            </a:r>
          </a:p>
        </p:txBody>
      </p:sp>
    </p:spTree>
  </p:cSld>
  <p:clrMapOvr>
    <a:masterClrMapping/>
  </p:clrMapOvr>
  <p:transition spd="med">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C44314-807B-4A90-A568-FB480C64B70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E9F28A2-7939-4F73-AB01-A280758AF319}" type="slidenum">
              <a:rPr lang="en-US" altLang="zh-CN"/>
              <a:pPr/>
              <a:t>28</a:t>
            </a:fld>
            <a:endParaRPr lang="en-US" altLang="zh-CN"/>
          </a:p>
        </p:txBody>
      </p:sp>
      <p:sp>
        <p:nvSpPr>
          <p:cNvPr id="109570" name="Rectangle 2"/>
          <p:cNvSpPr>
            <a:spLocks noGrp="1" noChangeArrowheads="1"/>
          </p:cNvSpPr>
          <p:nvPr>
            <p:ph type="title"/>
          </p:nvPr>
        </p:nvSpPr>
        <p:spPr/>
        <p:txBody>
          <a:bodyPr/>
          <a:lstStyle/>
          <a:p>
            <a:r>
              <a:rPr lang="zh-CN" altLang="en-US" b="1">
                <a:solidFill>
                  <a:srgbClr val="336699"/>
                </a:solidFill>
              </a:rPr>
              <a:t>调试与测试寄存器</a:t>
            </a:r>
            <a:r>
              <a:rPr lang="zh-CN" altLang="en-US"/>
              <a:t> </a:t>
            </a:r>
          </a:p>
        </p:txBody>
      </p:sp>
      <p:sp>
        <p:nvSpPr>
          <p:cNvPr id="109571" name="Rectangle 3"/>
          <p:cNvSpPr>
            <a:spLocks noGrp="1" noChangeArrowheads="1"/>
          </p:cNvSpPr>
          <p:nvPr>
            <p:ph type="body" idx="1"/>
          </p:nvPr>
        </p:nvSpPr>
        <p:spPr>
          <a:xfrm>
            <a:off x="457200" y="2060575"/>
            <a:ext cx="8229600" cy="4065588"/>
          </a:xfrm>
        </p:spPr>
        <p:txBody>
          <a:bodyPr/>
          <a:lstStyle/>
          <a:p>
            <a:r>
              <a:rPr lang="en-US" altLang="zh-CN" sz="2800"/>
              <a:t>IA-32 CPU</a:t>
            </a:r>
            <a:r>
              <a:rPr lang="zh-CN" altLang="en-US" sz="2800"/>
              <a:t>中设置了</a:t>
            </a:r>
            <a:r>
              <a:rPr lang="en-US" altLang="zh-CN" sz="2800"/>
              <a:t>8</a:t>
            </a:r>
            <a:r>
              <a:rPr lang="zh-CN" altLang="en-US" sz="2800"/>
              <a:t>个</a:t>
            </a:r>
            <a:r>
              <a:rPr lang="en-US" altLang="zh-CN" sz="2800"/>
              <a:t>32</a:t>
            </a:r>
            <a:r>
              <a:rPr lang="zh-CN" altLang="en-US" sz="2800"/>
              <a:t>位的调试寄存器，命名为</a:t>
            </a:r>
            <a:r>
              <a:rPr lang="en-US" altLang="zh-CN" sz="2800"/>
              <a:t>DR0~DR7</a:t>
            </a:r>
            <a:r>
              <a:rPr lang="zh-CN" altLang="en-US" sz="2800"/>
              <a:t>，它们为程序调试提供了硬件支持。 </a:t>
            </a:r>
          </a:p>
          <a:p>
            <a:r>
              <a:rPr lang="en-US" altLang="zh-CN" sz="2800"/>
              <a:t>IA-32 CPU</a:t>
            </a:r>
            <a:r>
              <a:rPr lang="zh-CN" altLang="en-US" sz="2800"/>
              <a:t>中设置了</a:t>
            </a:r>
            <a:r>
              <a:rPr lang="en-US" altLang="zh-CN" sz="2800"/>
              <a:t>2</a:t>
            </a:r>
            <a:r>
              <a:rPr lang="zh-CN" altLang="en-US" sz="2800"/>
              <a:t>个</a:t>
            </a:r>
            <a:r>
              <a:rPr lang="en-US" altLang="zh-CN" sz="2800"/>
              <a:t>32</a:t>
            </a:r>
            <a:r>
              <a:rPr lang="zh-CN" altLang="en-US" sz="2800"/>
              <a:t>位的测试寄存器，命名为</a:t>
            </a:r>
            <a:r>
              <a:rPr lang="en-US" altLang="zh-CN" sz="2800"/>
              <a:t>TR6</a:t>
            </a:r>
            <a:r>
              <a:rPr lang="zh-CN" altLang="en-US" sz="2800"/>
              <a:t>和</a:t>
            </a:r>
            <a:r>
              <a:rPr lang="en-US" altLang="zh-CN" sz="2800"/>
              <a:t>TR7</a:t>
            </a:r>
            <a:r>
              <a:rPr lang="zh-CN" altLang="en-US" sz="2800"/>
              <a:t>。测试寄存器用于控制对分页单元中转换后备缓冲器</a:t>
            </a:r>
            <a:r>
              <a:rPr lang="en-US" altLang="zh-CN" sz="2800"/>
              <a:t>TLB</a:t>
            </a:r>
            <a:r>
              <a:rPr lang="zh-CN" altLang="en-US" sz="2800"/>
              <a:t>的测试。 </a:t>
            </a:r>
          </a:p>
        </p:txBody>
      </p:sp>
    </p:spTree>
  </p:cSld>
  <p:clrMapOvr>
    <a:masterClrMapping/>
  </p:clrMapOvr>
  <p:transition spd="med">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3E6D352-35BC-4ACB-A990-98F498E3A34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84B9630-BAA8-4616-BBCF-7902253D1C52}" type="slidenum">
              <a:rPr lang="en-US" altLang="zh-CN"/>
              <a:pPr/>
              <a:t>29</a:t>
            </a:fld>
            <a:endParaRPr lang="en-US" altLang="zh-CN"/>
          </a:p>
        </p:txBody>
      </p:sp>
      <p:sp>
        <p:nvSpPr>
          <p:cNvPr id="110594" name="Rectangle 2"/>
          <p:cNvSpPr>
            <a:spLocks noGrp="1" noChangeArrowheads="1"/>
          </p:cNvSpPr>
          <p:nvPr>
            <p:ph type="title"/>
          </p:nvPr>
        </p:nvSpPr>
        <p:spPr/>
        <p:txBody>
          <a:bodyPr/>
          <a:lstStyle/>
          <a:p>
            <a:r>
              <a:rPr lang="fr-FR" altLang="zh-CN" b="1">
                <a:solidFill>
                  <a:srgbClr val="336699"/>
                </a:solidFill>
              </a:rPr>
              <a:t>IA-32 CPU</a:t>
            </a:r>
            <a:r>
              <a:rPr lang="zh-CN" altLang="en-US" b="1">
                <a:solidFill>
                  <a:srgbClr val="336699"/>
                </a:solidFill>
              </a:rPr>
              <a:t>存储器管理</a:t>
            </a:r>
            <a:r>
              <a:rPr lang="zh-CN" altLang="en-US"/>
              <a:t> </a:t>
            </a:r>
          </a:p>
        </p:txBody>
      </p:sp>
      <p:sp>
        <p:nvSpPr>
          <p:cNvPr id="110595" name="Rectangle 3"/>
          <p:cNvSpPr>
            <a:spLocks noGrp="1" noChangeArrowheads="1"/>
          </p:cNvSpPr>
          <p:nvPr>
            <p:ph type="body" idx="1"/>
          </p:nvPr>
        </p:nvSpPr>
        <p:spPr/>
        <p:txBody>
          <a:bodyPr/>
          <a:lstStyle/>
          <a:p>
            <a:r>
              <a:rPr lang="en-US" altLang="zh-CN"/>
              <a:t>IA-32 CPU</a:t>
            </a:r>
            <a:r>
              <a:rPr lang="zh-CN" altLang="en-US"/>
              <a:t>中共有三种内存管理模型：实地址模型、分段管理模型和平展模型。</a:t>
            </a:r>
          </a:p>
          <a:p>
            <a:r>
              <a:rPr lang="zh-CN" altLang="en-US"/>
              <a:t>在不同的处理器操作模式下，</a:t>
            </a:r>
            <a:r>
              <a:rPr lang="en-US" altLang="zh-CN"/>
              <a:t>IA-32 CPU</a:t>
            </a:r>
            <a:r>
              <a:rPr lang="zh-CN" altLang="en-US"/>
              <a:t>以不同的方式管理内存。 </a:t>
            </a:r>
          </a:p>
        </p:txBody>
      </p:sp>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483E5-CAED-47FF-8D5B-36425814DB0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B1EAA1A-B13D-4648-8816-44BA2260E795}" type="slidenum">
              <a:rPr lang="en-US" altLang="zh-CN"/>
              <a:pPr/>
              <a:t>3</a:t>
            </a:fld>
            <a:endParaRPr lang="en-US" altLang="zh-CN"/>
          </a:p>
        </p:txBody>
      </p:sp>
      <p:sp>
        <p:nvSpPr>
          <p:cNvPr id="152578" name="Rectangle 2"/>
          <p:cNvSpPr>
            <a:spLocks noGrp="1" noChangeArrowheads="1"/>
          </p:cNvSpPr>
          <p:nvPr>
            <p:ph type="title"/>
          </p:nvPr>
        </p:nvSpPr>
        <p:spPr/>
        <p:txBody>
          <a:bodyPr/>
          <a:lstStyle/>
          <a:p>
            <a:r>
              <a:rPr lang="en-US" altLang="zh-CN" sz="4000" b="1">
                <a:solidFill>
                  <a:srgbClr val="336699"/>
                </a:solidFill>
              </a:rPr>
              <a:t>8086/8088</a:t>
            </a:r>
            <a:r>
              <a:rPr lang="zh-CN" altLang="en-US" sz="4000" b="1">
                <a:solidFill>
                  <a:srgbClr val="336699"/>
                </a:solidFill>
              </a:rPr>
              <a:t>微处理器</a:t>
            </a:r>
            <a:endParaRPr lang="zh-CN" altLang="en-US"/>
          </a:p>
        </p:txBody>
      </p:sp>
      <p:sp>
        <p:nvSpPr>
          <p:cNvPr id="152579" name="Rectangle 3"/>
          <p:cNvSpPr>
            <a:spLocks noGrp="1" noChangeArrowheads="1"/>
          </p:cNvSpPr>
          <p:nvPr>
            <p:ph type="body" idx="1"/>
          </p:nvPr>
        </p:nvSpPr>
        <p:spPr>
          <a:xfrm>
            <a:off x="323850" y="1600200"/>
            <a:ext cx="8569325" cy="4525963"/>
          </a:xfrm>
        </p:spPr>
        <p:txBody>
          <a:bodyPr/>
          <a:lstStyle/>
          <a:p>
            <a:pPr>
              <a:lnSpc>
                <a:spcPct val="80000"/>
              </a:lnSpc>
            </a:pPr>
            <a:r>
              <a:rPr lang="en-US" altLang="zh-CN" sz="2800"/>
              <a:t>8086</a:t>
            </a:r>
            <a:r>
              <a:rPr lang="zh-CN" altLang="en-US" sz="2800"/>
              <a:t>是</a:t>
            </a:r>
            <a:r>
              <a:rPr lang="en-US" altLang="zh-CN" sz="2800"/>
              <a:t>Intel</a:t>
            </a:r>
            <a:r>
              <a:rPr lang="zh-CN" altLang="en-US" sz="2800"/>
              <a:t>系列的</a:t>
            </a:r>
            <a:r>
              <a:rPr lang="en-US" altLang="zh-CN" sz="2800"/>
              <a:t>16</a:t>
            </a:r>
            <a:r>
              <a:rPr lang="zh-CN" altLang="en-US" sz="2800"/>
              <a:t>位微处理器，它是采用</a:t>
            </a:r>
            <a:r>
              <a:rPr lang="en-US" altLang="zh-CN" sz="2800"/>
              <a:t>HMOS</a:t>
            </a:r>
            <a:r>
              <a:rPr lang="zh-CN" altLang="en-US" sz="2800"/>
              <a:t>工艺技术制造的，内部包含约</a:t>
            </a:r>
            <a:r>
              <a:rPr lang="en-US" altLang="zh-CN" sz="2800"/>
              <a:t>29000</a:t>
            </a:r>
            <a:r>
              <a:rPr lang="zh-CN" altLang="en-US" sz="2800"/>
              <a:t>个晶体管。</a:t>
            </a:r>
            <a:r>
              <a:rPr lang="en-US" altLang="zh-CN" sz="2800"/>
              <a:t>8086</a:t>
            </a:r>
            <a:r>
              <a:rPr lang="zh-CN" altLang="en-US" sz="2800"/>
              <a:t>有</a:t>
            </a:r>
            <a:r>
              <a:rPr lang="en-US" altLang="zh-CN" sz="2800"/>
              <a:t>16</a:t>
            </a:r>
            <a:r>
              <a:rPr lang="zh-CN" altLang="en-US" sz="2800"/>
              <a:t>根数据线和</a:t>
            </a:r>
            <a:r>
              <a:rPr lang="en-US" altLang="zh-CN" sz="2800"/>
              <a:t>20</a:t>
            </a:r>
            <a:r>
              <a:rPr lang="zh-CN" altLang="en-US" sz="2800"/>
              <a:t>根地址线，其寻址的地址空间可达</a:t>
            </a:r>
            <a:r>
              <a:rPr lang="en-US" altLang="zh-CN" sz="2800"/>
              <a:t>1MB</a:t>
            </a:r>
            <a:r>
              <a:rPr lang="zh-CN" altLang="en-US" sz="2800"/>
              <a:t>。 </a:t>
            </a:r>
          </a:p>
          <a:p>
            <a:pPr>
              <a:lnSpc>
                <a:spcPct val="80000"/>
              </a:lnSpc>
            </a:pPr>
            <a:r>
              <a:rPr lang="en-US" altLang="zh-CN" sz="2800"/>
              <a:t>8088</a:t>
            </a:r>
            <a:r>
              <a:rPr lang="zh-CN" altLang="en-US" sz="2800"/>
              <a:t>的内部寄存器、内部运算部件以及内部操作都是按</a:t>
            </a:r>
            <a:r>
              <a:rPr lang="en-US" altLang="zh-CN" sz="2800"/>
              <a:t>16</a:t>
            </a:r>
            <a:r>
              <a:rPr lang="zh-CN" altLang="en-US" sz="2800"/>
              <a:t>位设计的，但对外的数据总线只有</a:t>
            </a:r>
            <a:r>
              <a:rPr lang="en-US" altLang="zh-CN" sz="2800"/>
              <a:t>8</a:t>
            </a:r>
            <a:r>
              <a:rPr lang="zh-CN" altLang="en-US" sz="2800"/>
              <a:t>条。 </a:t>
            </a:r>
          </a:p>
          <a:p>
            <a:pPr>
              <a:lnSpc>
                <a:spcPct val="80000"/>
              </a:lnSpc>
            </a:pPr>
            <a:r>
              <a:rPr lang="en-US" altLang="zh-CN" sz="2800"/>
              <a:t>8086/8088</a:t>
            </a:r>
            <a:r>
              <a:rPr lang="zh-CN" altLang="en-US" sz="2800"/>
              <a:t>的指令是以字节为基础构成的，它的性能提高，主要依赖于采取了一些以下的特殊措施。</a:t>
            </a:r>
          </a:p>
          <a:p>
            <a:pPr lvl="1">
              <a:lnSpc>
                <a:spcPct val="80000"/>
              </a:lnSpc>
            </a:pPr>
            <a:r>
              <a:rPr lang="zh-CN" altLang="en-US" sz="2400"/>
              <a:t>建立指令预取队列</a:t>
            </a:r>
          </a:p>
          <a:p>
            <a:pPr lvl="1">
              <a:lnSpc>
                <a:spcPct val="80000"/>
              </a:lnSpc>
            </a:pPr>
            <a:r>
              <a:rPr lang="zh-CN" altLang="en-US" sz="2400"/>
              <a:t>设立地址段寄存器</a:t>
            </a:r>
          </a:p>
          <a:p>
            <a:pPr lvl="1">
              <a:lnSpc>
                <a:spcPct val="80000"/>
              </a:lnSpc>
            </a:pPr>
            <a:r>
              <a:rPr lang="zh-CN" altLang="en-US" sz="2400"/>
              <a:t>在结构上和指令设置方面支持多处理器系统</a:t>
            </a:r>
          </a:p>
        </p:txBody>
      </p:sp>
    </p:spTree>
  </p:cSld>
  <p:clrMapOvr>
    <a:masterClrMapping/>
  </p:clrMapOvr>
  <p:transition spd="med">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30</a:t>
            </a:fld>
            <a:endParaRPr lang="en-US" altLang="zh-CN"/>
          </a:p>
        </p:txBody>
      </p:sp>
      <p:sp>
        <p:nvSpPr>
          <p:cNvPr id="111618" name="Rectangle 2"/>
          <p:cNvSpPr>
            <a:spLocks noGrp="1" noChangeArrowheads="1"/>
          </p:cNvSpPr>
          <p:nvPr>
            <p:ph type="title"/>
          </p:nvPr>
        </p:nvSpPr>
        <p:spPr/>
        <p:txBody>
          <a:bodyPr/>
          <a:lstStyle/>
          <a:p>
            <a:r>
              <a:rPr lang="zh-CN" altLang="en-US" b="1">
                <a:solidFill>
                  <a:srgbClr val="336699"/>
                </a:solidFill>
              </a:rPr>
              <a:t>实地址模型</a:t>
            </a:r>
            <a:r>
              <a:rPr lang="zh-CN" altLang="en-US"/>
              <a:t> </a:t>
            </a:r>
          </a:p>
        </p:txBody>
      </p:sp>
      <p:sp>
        <p:nvSpPr>
          <p:cNvPr id="111619" name="Rectangle 3"/>
          <p:cNvSpPr>
            <a:spLocks noGrp="1" noChangeArrowheads="1"/>
          </p:cNvSpPr>
          <p:nvPr>
            <p:ph type="body" idx="1"/>
          </p:nvPr>
        </p:nvSpPr>
        <p:spPr/>
        <p:txBody>
          <a:bodyPr/>
          <a:lstStyle/>
          <a:p>
            <a:r>
              <a:rPr lang="zh-CN" altLang="en-US" sz="2800"/>
              <a:t>实地址模型下，</a:t>
            </a:r>
            <a:r>
              <a:rPr lang="en-US" altLang="zh-CN" sz="2800"/>
              <a:t>IA-32 CPU</a:t>
            </a:r>
            <a:r>
              <a:rPr lang="zh-CN" altLang="en-US" sz="2800"/>
              <a:t>使用</a:t>
            </a:r>
            <a:r>
              <a:rPr lang="en-US" altLang="zh-CN" sz="2800"/>
              <a:t>20</a:t>
            </a:r>
            <a:r>
              <a:rPr lang="zh-CN" altLang="en-US" sz="2800"/>
              <a:t>位地址线，可以访问</a:t>
            </a:r>
            <a:r>
              <a:rPr lang="en-US" altLang="zh-CN" sz="2800"/>
              <a:t>1MB</a:t>
            </a:r>
            <a:r>
              <a:rPr lang="zh-CN" altLang="en-US" sz="2800"/>
              <a:t>的内存，其范围从</a:t>
            </a:r>
            <a:r>
              <a:rPr lang="en-US" altLang="zh-CN" sz="2800"/>
              <a:t>00000H~FFFFFH</a:t>
            </a:r>
            <a:r>
              <a:rPr lang="zh-CN" altLang="en-US" sz="2800"/>
              <a:t>，它是早期</a:t>
            </a:r>
            <a:r>
              <a:rPr lang="en-US" altLang="zh-CN" sz="2800"/>
              <a:t>16</a:t>
            </a:r>
            <a:r>
              <a:rPr lang="zh-CN" altLang="en-US" sz="2800"/>
              <a:t>位处理器</a:t>
            </a:r>
            <a:r>
              <a:rPr lang="en-US" altLang="zh-CN" sz="2800"/>
              <a:t>8086</a:t>
            </a:r>
            <a:r>
              <a:rPr lang="zh-CN" altLang="en-US" sz="2800"/>
              <a:t>的内存模型。</a:t>
            </a:r>
          </a:p>
          <a:p>
            <a:r>
              <a:rPr lang="zh-CN" altLang="en-US" sz="2800"/>
              <a:t>实地址模型规定段起始地址低</a:t>
            </a:r>
            <a:r>
              <a:rPr lang="en-US" altLang="zh-CN" sz="2800"/>
              <a:t>4</a:t>
            </a:r>
            <a:r>
              <a:rPr lang="zh-CN" altLang="en-US" sz="2800"/>
              <a:t>位均为</a:t>
            </a:r>
            <a:r>
              <a:rPr lang="en-US" altLang="zh-CN" sz="2800"/>
              <a:t>0</a:t>
            </a:r>
            <a:r>
              <a:rPr lang="zh-CN" altLang="en-US" sz="2800"/>
              <a:t>，每段最大不超过</a:t>
            </a:r>
            <a:r>
              <a:rPr lang="en-US" altLang="zh-CN" sz="2800"/>
              <a:t>64KB</a:t>
            </a:r>
            <a:r>
              <a:rPr lang="zh-CN" altLang="en-US" sz="2800"/>
              <a:t>。但是，每段并不要求必须是</a:t>
            </a:r>
            <a:r>
              <a:rPr lang="en-US" altLang="zh-CN" sz="2800"/>
              <a:t>64KB</a:t>
            </a:r>
            <a:r>
              <a:rPr lang="zh-CN" altLang="en-US" sz="2800"/>
              <a:t>，各段之间并不要求完全分开。</a:t>
            </a:r>
          </a:p>
          <a:p>
            <a:r>
              <a:rPr lang="zh-CN" altLang="en-US" sz="2800"/>
              <a:t>两个逻辑段可以部分重叠，甚至完全重叠。当然各段的内容是不允许发生冲突的。</a:t>
            </a:r>
          </a:p>
        </p:txBody>
      </p:sp>
    </p:spTree>
  </p:cSld>
  <p:clrMapOvr>
    <a:masterClrMapping/>
  </p:clrMapOvr>
  <p:transition spd="med">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D10BCB-A645-4B3B-8318-554B8366AC3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D7E2FA7-E7BE-4655-BD12-F6717324F843}" type="slidenum">
              <a:rPr lang="en-US" altLang="zh-CN"/>
              <a:pPr/>
              <a:t>31</a:t>
            </a:fld>
            <a:endParaRPr lang="en-US" altLang="zh-CN"/>
          </a:p>
        </p:txBody>
      </p:sp>
      <p:sp>
        <p:nvSpPr>
          <p:cNvPr id="112642" name="Rectangle 2"/>
          <p:cNvSpPr>
            <a:spLocks noGrp="1" noChangeArrowheads="1"/>
          </p:cNvSpPr>
          <p:nvPr>
            <p:ph type="title"/>
          </p:nvPr>
        </p:nvSpPr>
        <p:spPr/>
        <p:txBody>
          <a:bodyPr/>
          <a:lstStyle/>
          <a:p>
            <a:r>
              <a:rPr lang="zh-CN" altLang="en-US" b="1">
                <a:solidFill>
                  <a:srgbClr val="336699"/>
                </a:solidFill>
              </a:rPr>
              <a:t>保护模式下的分段管理模型</a:t>
            </a:r>
            <a:r>
              <a:rPr lang="zh-CN" altLang="en-US"/>
              <a:t> </a:t>
            </a:r>
          </a:p>
        </p:txBody>
      </p:sp>
      <p:sp>
        <p:nvSpPr>
          <p:cNvPr id="112643" name="Rectangle 3"/>
          <p:cNvSpPr>
            <a:spLocks noGrp="1" noChangeArrowheads="1"/>
          </p:cNvSpPr>
          <p:nvPr>
            <p:ph type="body" idx="1"/>
          </p:nvPr>
        </p:nvSpPr>
        <p:spPr/>
        <p:txBody>
          <a:bodyPr/>
          <a:lstStyle/>
          <a:p>
            <a:r>
              <a:rPr lang="zh-CN" altLang="en-US" sz="2800"/>
              <a:t>保护模式的分段管理模型下</a:t>
            </a:r>
            <a:r>
              <a:rPr lang="en-US" altLang="zh-CN" sz="2800"/>
              <a:t>IA-32 CPU</a:t>
            </a:r>
            <a:r>
              <a:rPr lang="zh-CN" altLang="en-US" sz="2800"/>
              <a:t>支持</a:t>
            </a:r>
            <a:r>
              <a:rPr lang="en-US" altLang="zh-CN" sz="2800"/>
              <a:t>32</a:t>
            </a:r>
            <a:r>
              <a:rPr lang="zh-CN" altLang="en-US" sz="2800"/>
              <a:t>条地址线，因此每个程序可以寻址</a:t>
            </a:r>
            <a:r>
              <a:rPr lang="en-US" altLang="zh-CN" sz="2800"/>
              <a:t>4GB</a:t>
            </a:r>
            <a:r>
              <a:rPr lang="zh-CN" altLang="en-US" sz="2800"/>
              <a:t>的内存，地址范围为</a:t>
            </a:r>
            <a:r>
              <a:rPr lang="en-US" altLang="zh-CN" sz="2800"/>
              <a:t>00000000H~FFFFFFFFH</a:t>
            </a:r>
            <a:r>
              <a:rPr lang="zh-CN" altLang="en-US" sz="2800"/>
              <a:t>，这个地址空间叫做线性内存空间。 </a:t>
            </a:r>
          </a:p>
          <a:p>
            <a:r>
              <a:rPr lang="zh-CN" altLang="en-US" sz="2800"/>
              <a:t>在保护模型下，段基地址和偏移地址都是</a:t>
            </a:r>
            <a:r>
              <a:rPr lang="en-US" altLang="zh-CN" sz="2800"/>
              <a:t>32</a:t>
            </a:r>
            <a:r>
              <a:rPr lang="zh-CN" altLang="en-US" sz="2800"/>
              <a:t>位的。 </a:t>
            </a:r>
          </a:p>
          <a:p>
            <a:r>
              <a:rPr lang="zh-CN" altLang="en-US" sz="2800"/>
              <a:t>在保护模式下，段寄存器中存放的不是段基地址本身，而是一个</a:t>
            </a:r>
            <a:r>
              <a:rPr lang="en-US" altLang="zh-CN" sz="2800"/>
              <a:t>16</a:t>
            </a:r>
            <a:r>
              <a:rPr lang="zh-CN" altLang="en-US" sz="2800"/>
              <a:t>位的段选择器。段选择器索引说明段信息的段描述符，段描述符存放有段基地址信息。</a:t>
            </a:r>
          </a:p>
        </p:txBody>
      </p:sp>
    </p:spTree>
  </p:cSld>
  <p:clrMapOvr>
    <a:masterClrMapping/>
  </p:clrMapOvr>
  <p:transition spd="med">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53AF01-F5C9-4FB7-95E7-5E950F72FEB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5A4CCE5-C8B9-4735-B6AD-3EB0E54D2237}" type="slidenum">
              <a:rPr lang="en-US" altLang="zh-CN"/>
              <a:pPr/>
              <a:t>32</a:t>
            </a:fld>
            <a:endParaRPr lang="en-US" altLang="zh-CN"/>
          </a:p>
        </p:txBody>
      </p:sp>
      <p:sp>
        <p:nvSpPr>
          <p:cNvPr id="113666" name="Rectangle 2"/>
          <p:cNvSpPr>
            <a:spLocks noGrp="1" noChangeArrowheads="1"/>
          </p:cNvSpPr>
          <p:nvPr>
            <p:ph type="title"/>
          </p:nvPr>
        </p:nvSpPr>
        <p:spPr/>
        <p:txBody>
          <a:bodyPr/>
          <a:lstStyle/>
          <a:p>
            <a:r>
              <a:rPr lang="zh-CN" altLang="en-US" b="1">
                <a:solidFill>
                  <a:srgbClr val="336699"/>
                </a:solidFill>
              </a:rPr>
              <a:t>段选择器和描述符</a:t>
            </a:r>
            <a:r>
              <a:rPr lang="zh-CN" altLang="en-US"/>
              <a:t> </a:t>
            </a:r>
          </a:p>
        </p:txBody>
      </p:sp>
      <p:pic>
        <p:nvPicPr>
          <p:cNvPr id="113668" name="Picture 4"/>
          <p:cNvPicPr>
            <a:picLocks noChangeAspect="1" noChangeArrowheads="1"/>
          </p:cNvPicPr>
          <p:nvPr/>
        </p:nvPicPr>
        <p:blipFill>
          <a:blip r:embed="rId2" cstate="print"/>
          <a:srcRect/>
          <a:stretch>
            <a:fillRect/>
          </a:stretch>
        </p:blipFill>
        <p:spPr bwMode="auto">
          <a:xfrm>
            <a:off x="1619250" y="1773238"/>
            <a:ext cx="6408738" cy="4065587"/>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A908BD6-2C5B-4338-BED4-CFBDB510848F}"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01E13567-4713-4F7D-B1BC-06596175B8D3}" type="slidenum">
              <a:rPr lang="en-US" altLang="zh-CN"/>
              <a:pPr/>
              <a:t>33</a:t>
            </a:fld>
            <a:endParaRPr lang="en-US" altLang="zh-CN"/>
          </a:p>
        </p:txBody>
      </p:sp>
      <p:sp>
        <p:nvSpPr>
          <p:cNvPr id="114690" name="Rectangle 2"/>
          <p:cNvSpPr>
            <a:spLocks noGrp="1" noChangeArrowheads="1"/>
          </p:cNvSpPr>
          <p:nvPr>
            <p:ph type="title"/>
          </p:nvPr>
        </p:nvSpPr>
        <p:spPr/>
        <p:txBody>
          <a:bodyPr/>
          <a:lstStyle/>
          <a:p>
            <a:r>
              <a:rPr lang="zh-CN" altLang="en-US" sz="3600" b="1">
                <a:solidFill>
                  <a:srgbClr val="336699"/>
                </a:solidFill>
              </a:rPr>
              <a:t>段寄存器和段描述符高速缓冲寄存器</a:t>
            </a:r>
            <a:r>
              <a:rPr lang="zh-CN" altLang="en-US"/>
              <a:t> </a:t>
            </a:r>
          </a:p>
        </p:txBody>
      </p:sp>
      <p:sp>
        <p:nvSpPr>
          <p:cNvPr id="114691" name="Rectangle 3"/>
          <p:cNvSpPr>
            <a:spLocks noGrp="1" noChangeArrowheads="1"/>
          </p:cNvSpPr>
          <p:nvPr>
            <p:ph type="body" idx="1"/>
          </p:nvPr>
        </p:nvSpPr>
        <p:spPr>
          <a:xfrm>
            <a:off x="457200" y="1600200"/>
            <a:ext cx="8229600" cy="1541463"/>
          </a:xfrm>
        </p:spPr>
        <p:txBody>
          <a:bodyPr/>
          <a:lstStyle/>
          <a:p>
            <a:pPr>
              <a:lnSpc>
                <a:spcPct val="80000"/>
              </a:lnSpc>
            </a:pPr>
            <a:r>
              <a:rPr lang="zh-CN" altLang="en-US" sz="2800"/>
              <a:t>在保护模式的分段管理模型下，每个段寄存器都有一个与它相联系的但程序员不可见的段描述符高速缓冲寄存器。它们用来存放描述该段的基地址、段大小以及段属性等的段描述符。</a:t>
            </a:r>
          </a:p>
        </p:txBody>
      </p:sp>
      <p:pic>
        <p:nvPicPr>
          <p:cNvPr id="114692" name="Picture 4"/>
          <p:cNvPicPr>
            <a:picLocks noChangeAspect="1" noChangeArrowheads="1"/>
          </p:cNvPicPr>
          <p:nvPr/>
        </p:nvPicPr>
        <p:blipFill>
          <a:blip r:embed="rId2" cstate="print"/>
          <a:srcRect/>
          <a:stretch>
            <a:fillRect/>
          </a:stretch>
        </p:blipFill>
        <p:spPr bwMode="auto">
          <a:xfrm>
            <a:off x="1187450" y="3213100"/>
            <a:ext cx="6264275" cy="226695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3F2FE4-73D6-45D8-8299-1C9BE05FCF5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D0B5170-A142-4488-A043-503A012D4543}" type="slidenum">
              <a:rPr lang="en-US" altLang="zh-CN"/>
              <a:pPr/>
              <a:t>34</a:t>
            </a:fld>
            <a:endParaRPr lang="en-US" altLang="zh-CN"/>
          </a:p>
        </p:txBody>
      </p:sp>
      <p:sp>
        <p:nvSpPr>
          <p:cNvPr id="95234" name="Rectangle 2"/>
          <p:cNvSpPr>
            <a:spLocks noGrp="1" noChangeArrowheads="1"/>
          </p:cNvSpPr>
          <p:nvPr>
            <p:ph type="title"/>
          </p:nvPr>
        </p:nvSpPr>
        <p:spPr/>
        <p:txBody>
          <a:bodyPr/>
          <a:lstStyle/>
          <a:p>
            <a:r>
              <a:rPr lang="zh-CN" altLang="en-US" b="1">
                <a:solidFill>
                  <a:srgbClr val="336699"/>
                </a:solidFill>
              </a:rPr>
              <a:t>平展模型</a:t>
            </a:r>
            <a:r>
              <a:rPr lang="zh-CN" altLang="en-US"/>
              <a:t> </a:t>
            </a:r>
          </a:p>
        </p:txBody>
      </p:sp>
      <p:sp>
        <p:nvSpPr>
          <p:cNvPr id="95235" name="Rectangle 3"/>
          <p:cNvSpPr>
            <a:spLocks noGrp="1" noChangeArrowheads="1"/>
          </p:cNvSpPr>
          <p:nvPr>
            <p:ph type="body" idx="1"/>
          </p:nvPr>
        </p:nvSpPr>
        <p:spPr/>
        <p:txBody>
          <a:bodyPr/>
          <a:lstStyle/>
          <a:p>
            <a:r>
              <a:rPr lang="zh-CN" altLang="en-US" sz="2800"/>
              <a:t>平展模型实质上是分段存储模型的一种特例。</a:t>
            </a:r>
          </a:p>
          <a:p>
            <a:r>
              <a:rPr lang="zh-CN" altLang="en-US" sz="2800"/>
              <a:t>当采用平展模型时，在程序员看来，整个内存空间是一个单一的、连续的线性地址空间。</a:t>
            </a:r>
          </a:p>
          <a:p>
            <a:r>
              <a:rPr lang="zh-CN" altLang="en-US" sz="2800"/>
              <a:t>代码、数据和过程堆栈全都包含在此地址空间中。</a:t>
            </a:r>
          </a:p>
          <a:p>
            <a:r>
              <a:rPr lang="zh-CN" altLang="en-US" sz="2800"/>
              <a:t>这种内存模型易于使用，只需要一个</a:t>
            </a:r>
            <a:r>
              <a:rPr lang="en-US" altLang="zh-CN" sz="2800"/>
              <a:t>32</a:t>
            </a:r>
            <a:r>
              <a:rPr lang="zh-CN" altLang="en-US" sz="2800"/>
              <a:t>位地址。</a:t>
            </a:r>
          </a:p>
          <a:p>
            <a:r>
              <a:rPr lang="zh-CN" altLang="en-US" sz="2800"/>
              <a:t>在</a:t>
            </a:r>
            <a:r>
              <a:rPr lang="en-US" altLang="zh-CN" sz="2800"/>
              <a:t>80386</a:t>
            </a:r>
            <a:r>
              <a:rPr lang="zh-CN" altLang="en-US" sz="2800"/>
              <a:t>以上的</a:t>
            </a:r>
            <a:r>
              <a:rPr lang="en-US" altLang="zh-CN" sz="2800"/>
              <a:t>IA-32 CPU</a:t>
            </a:r>
            <a:r>
              <a:rPr lang="zh-CN" altLang="en-US" sz="2800"/>
              <a:t>上运行的应用程序，广泛采用平展模型。 </a:t>
            </a:r>
          </a:p>
        </p:txBody>
      </p:sp>
    </p:spTree>
  </p:cSld>
  <p:clrMapOvr>
    <a:masterClrMapping/>
  </p:clrMapOvr>
  <p:transition spd="med">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39C78B7-11B9-4DFC-954D-B400EC90C1B2}"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C79C2B39-F771-4F2D-9260-90B3EE4FE340}" type="slidenum">
              <a:rPr lang="en-US" altLang="zh-CN"/>
              <a:pPr/>
              <a:t>35</a:t>
            </a:fld>
            <a:endParaRPr lang="en-US" altLang="zh-CN"/>
          </a:p>
        </p:txBody>
      </p:sp>
      <p:sp>
        <p:nvSpPr>
          <p:cNvPr id="96258" name="Rectangle 2"/>
          <p:cNvSpPr>
            <a:spLocks noGrp="1" noChangeArrowheads="1"/>
          </p:cNvSpPr>
          <p:nvPr>
            <p:ph type="title"/>
          </p:nvPr>
        </p:nvSpPr>
        <p:spPr/>
        <p:txBody>
          <a:bodyPr/>
          <a:lstStyle/>
          <a:p>
            <a:r>
              <a:rPr lang="zh-CN" altLang="en-US" b="1">
                <a:solidFill>
                  <a:srgbClr val="336699"/>
                </a:solidFill>
              </a:rPr>
              <a:t>分页和虚拟内存</a:t>
            </a:r>
            <a:r>
              <a:rPr lang="zh-CN" altLang="en-US"/>
              <a:t> </a:t>
            </a:r>
          </a:p>
        </p:txBody>
      </p:sp>
      <p:sp>
        <p:nvSpPr>
          <p:cNvPr id="96259" name="Rectangle 3"/>
          <p:cNvSpPr>
            <a:spLocks noGrp="1" noChangeArrowheads="1"/>
          </p:cNvSpPr>
          <p:nvPr>
            <p:ph type="body" idx="1"/>
          </p:nvPr>
        </p:nvSpPr>
        <p:spPr/>
        <p:txBody>
          <a:bodyPr/>
          <a:lstStyle/>
          <a:p>
            <a:r>
              <a:rPr lang="zh-CN" altLang="en-US"/>
              <a:t>在分页机制中，一个段可以被分为不同的页，所有页的集合称为虚拟内存。虚拟内存可以转换为实际的物理地址空间。 </a:t>
            </a:r>
          </a:p>
          <a:p>
            <a:r>
              <a:rPr lang="en-US" altLang="zh-CN"/>
              <a:t>IA-32 CPU</a:t>
            </a:r>
            <a:r>
              <a:rPr lang="zh-CN" altLang="en-US"/>
              <a:t>的页大小固定为</a:t>
            </a:r>
            <a:r>
              <a:rPr lang="en-US" altLang="zh-CN"/>
              <a:t>4K</a:t>
            </a:r>
            <a:r>
              <a:rPr lang="zh-CN" altLang="en-US"/>
              <a:t>字节，每一页的边界地址必须是</a:t>
            </a:r>
            <a:r>
              <a:rPr lang="en-US" altLang="zh-CN"/>
              <a:t>4K</a:t>
            </a:r>
            <a:r>
              <a:rPr lang="zh-CN" altLang="en-US"/>
              <a:t>的倍数。 </a:t>
            </a:r>
          </a:p>
        </p:txBody>
      </p:sp>
    </p:spTree>
  </p:cSld>
  <p:clrMapOvr>
    <a:masterClrMapping/>
  </p:clrMapOvr>
  <p:transition spd="med">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15E3AB-A4BE-4AF0-9B01-6C666CB8DD7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dirty="0" err="1"/>
              <a:t>汇编语言程序设计教程</a:t>
            </a:r>
            <a:endParaRPr lang="en-US" altLang="zh-CN" dirty="0"/>
          </a:p>
        </p:txBody>
      </p:sp>
      <p:sp>
        <p:nvSpPr>
          <p:cNvPr id="6" name="灯片编号占位符 5"/>
          <p:cNvSpPr>
            <a:spLocks noGrp="1"/>
          </p:cNvSpPr>
          <p:nvPr>
            <p:ph type="sldNum" sz="quarter" idx="12"/>
          </p:nvPr>
        </p:nvSpPr>
        <p:spPr/>
        <p:txBody>
          <a:bodyPr/>
          <a:lstStyle/>
          <a:p>
            <a:fld id="{BACD16A3-FF5E-44F2-93C5-23E2BF0F2AAB}" type="slidenum">
              <a:rPr lang="en-US" altLang="zh-CN"/>
              <a:pPr/>
              <a:t>36</a:t>
            </a:fld>
            <a:endParaRPr lang="en-US" altLang="zh-CN"/>
          </a:p>
        </p:txBody>
      </p:sp>
      <p:sp>
        <p:nvSpPr>
          <p:cNvPr id="46082" name="Rectangle 2"/>
          <p:cNvSpPr>
            <a:spLocks noGrp="1" noChangeArrowheads="1"/>
          </p:cNvSpPr>
          <p:nvPr>
            <p:ph type="title"/>
          </p:nvPr>
        </p:nvSpPr>
        <p:spPr/>
        <p:txBody>
          <a:bodyPr/>
          <a:lstStyle/>
          <a:p>
            <a:r>
              <a:rPr lang="en-US" altLang="zh-CN" b="1" dirty="0" smtClean="0">
                <a:solidFill>
                  <a:srgbClr val="336699"/>
                </a:solidFill>
              </a:rPr>
              <a:t>2.3  </a:t>
            </a:r>
            <a:r>
              <a:rPr lang="zh-CN" altLang="zh-CN" b="1" dirty="0" smtClean="0">
                <a:solidFill>
                  <a:srgbClr val="336699"/>
                </a:solidFill>
              </a:rPr>
              <a:t>先进的微处理器</a:t>
            </a:r>
            <a:endParaRPr lang="zh-CN" altLang="en-US" b="1" dirty="0" smtClean="0">
              <a:solidFill>
                <a:srgbClr val="336699"/>
              </a:solidFill>
            </a:endParaRPr>
          </a:p>
        </p:txBody>
      </p:sp>
      <p:sp>
        <p:nvSpPr>
          <p:cNvPr id="46083" name="Rectangle 3"/>
          <p:cNvSpPr>
            <a:spLocks noGrp="1" noChangeArrowheads="1"/>
          </p:cNvSpPr>
          <p:nvPr>
            <p:ph type="body" idx="1"/>
          </p:nvPr>
        </p:nvSpPr>
        <p:spPr>
          <a:xfrm>
            <a:off x="899592" y="1600200"/>
            <a:ext cx="7787208" cy="4525963"/>
          </a:xfrm>
        </p:spPr>
        <p:txBody>
          <a:bodyPr/>
          <a:lstStyle/>
          <a:p>
            <a:pPr>
              <a:buNone/>
            </a:pPr>
            <a:r>
              <a:rPr lang="en-US" altLang="zh-CN" dirty="0" smtClean="0"/>
              <a:t>2.3.1  </a:t>
            </a:r>
            <a:r>
              <a:rPr lang="zh-CN" altLang="zh-CN" dirty="0" smtClean="0"/>
              <a:t>高档</a:t>
            </a:r>
            <a:r>
              <a:rPr lang="en-US" altLang="zh-CN" dirty="0" smtClean="0"/>
              <a:t>Pentium</a:t>
            </a:r>
            <a:r>
              <a:rPr lang="zh-CN" altLang="zh-CN" dirty="0" smtClean="0"/>
              <a:t>微处理器</a:t>
            </a:r>
          </a:p>
          <a:p>
            <a:pPr>
              <a:buNone/>
            </a:pPr>
            <a:r>
              <a:rPr lang="en-US" altLang="zh-CN" dirty="0" smtClean="0"/>
              <a:t>2.3.2  </a:t>
            </a:r>
            <a:r>
              <a:rPr lang="zh-CN" altLang="zh-CN" dirty="0" smtClean="0"/>
              <a:t>迅驰技术</a:t>
            </a:r>
          </a:p>
          <a:p>
            <a:pPr>
              <a:buNone/>
            </a:pPr>
            <a:r>
              <a:rPr lang="en-US" altLang="zh-CN" dirty="0" smtClean="0"/>
              <a:t>2.3.3  </a:t>
            </a:r>
            <a:r>
              <a:rPr lang="zh-CN" altLang="zh-CN" dirty="0" smtClean="0"/>
              <a:t>多核技术</a:t>
            </a:r>
          </a:p>
          <a:p>
            <a:pPr>
              <a:buNone/>
            </a:pPr>
            <a:r>
              <a:rPr lang="en-US" altLang="zh-CN" dirty="0" smtClean="0"/>
              <a:t>2.3.4  </a:t>
            </a:r>
            <a:r>
              <a:rPr lang="zh-CN" altLang="zh-CN" dirty="0" smtClean="0"/>
              <a:t>专用微处理器</a:t>
            </a:r>
          </a:p>
          <a:p>
            <a:pPr>
              <a:buNone/>
            </a:pPr>
            <a:r>
              <a:rPr lang="en-US" altLang="zh-CN" dirty="0" smtClean="0"/>
              <a:t>2.3.5  </a:t>
            </a:r>
            <a:r>
              <a:rPr lang="zh-CN" altLang="zh-CN" dirty="0" smtClean="0"/>
              <a:t>微处理器领域的架构革命</a:t>
            </a:r>
          </a:p>
        </p:txBody>
      </p:sp>
    </p:spTree>
  </p:cSld>
  <p:clrMapOvr>
    <a:masterClrMapping/>
  </p:clrMapOvr>
  <p:transition spd="med">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37</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高档</a:t>
            </a:r>
            <a:r>
              <a:rPr lang="en-US" altLang="zh-CN" b="1" dirty="0" smtClean="0">
                <a:solidFill>
                  <a:srgbClr val="336699"/>
                </a:solidFill>
              </a:rPr>
              <a:t>Pentium</a:t>
            </a:r>
            <a:r>
              <a:rPr lang="zh-CN" altLang="zh-CN" b="1" dirty="0" smtClean="0">
                <a:solidFill>
                  <a:srgbClr val="336699"/>
                </a:solidFill>
              </a:rPr>
              <a:t>微处理器</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zh-CN" altLang="zh-CN" sz="2800" dirty="0" smtClean="0"/>
              <a:t>高档</a:t>
            </a:r>
            <a:r>
              <a:rPr lang="en-US" altLang="zh-CN" sz="2800" dirty="0" smtClean="0"/>
              <a:t>Pentium</a:t>
            </a:r>
            <a:r>
              <a:rPr lang="zh-CN" altLang="zh-CN" sz="2800" dirty="0" smtClean="0"/>
              <a:t>微处理器对体系结构进行了全新的设计，其指令集仍是</a:t>
            </a:r>
            <a:r>
              <a:rPr lang="en-US" altLang="zh-CN" sz="2800" dirty="0" smtClean="0"/>
              <a:t>IA</a:t>
            </a:r>
            <a:r>
              <a:rPr lang="zh-CN" altLang="zh-CN" sz="2800" dirty="0" smtClean="0"/>
              <a:t>指令集，保持与</a:t>
            </a:r>
            <a:r>
              <a:rPr lang="en-US" altLang="zh-CN" sz="2800" dirty="0" smtClean="0"/>
              <a:t>80x86</a:t>
            </a:r>
            <a:r>
              <a:rPr lang="zh-CN" altLang="zh-CN" sz="2800" dirty="0" smtClean="0"/>
              <a:t>处理器的兼容。</a:t>
            </a:r>
            <a:endParaRPr lang="en-US" altLang="zh-CN" sz="2800" dirty="0" smtClean="0"/>
          </a:p>
          <a:p>
            <a:r>
              <a:rPr lang="en-US" altLang="zh-CN" sz="2800" dirty="0" smtClean="0"/>
              <a:t>1994</a:t>
            </a:r>
            <a:r>
              <a:rPr lang="zh-CN" altLang="zh-CN" sz="2800" dirty="0" smtClean="0"/>
              <a:t>年，为了适应多媒体数据的处理要求，</a:t>
            </a:r>
            <a:r>
              <a:rPr lang="en-US" altLang="zh-CN" sz="2800" dirty="0" smtClean="0"/>
              <a:t>Intel</a:t>
            </a:r>
            <a:r>
              <a:rPr lang="zh-CN" altLang="zh-CN" sz="2800" dirty="0" smtClean="0"/>
              <a:t>将多媒体扩展技术</a:t>
            </a:r>
            <a:r>
              <a:rPr lang="en-US" altLang="zh-CN" sz="2800" dirty="0" smtClean="0"/>
              <a:t>MMX</a:t>
            </a:r>
            <a:r>
              <a:rPr lang="zh-CN" altLang="zh-CN" sz="2800" dirty="0" smtClean="0"/>
              <a:t>融入</a:t>
            </a:r>
            <a:r>
              <a:rPr lang="en-US" altLang="zh-CN" sz="2800" dirty="0" smtClean="0"/>
              <a:t>Pentium</a:t>
            </a:r>
            <a:r>
              <a:rPr lang="zh-CN" altLang="zh-CN" sz="2800" dirty="0" smtClean="0"/>
              <a:t>形成了</a:t>
            </a:r>
            <a:r>
              <a:rPr lang="en-US" altLang="zh-CN" sz="2800" dirty="0" smtClean="0"/>
              <a:t>Pentium MMX</a:t>
            </a:r>
            <a:r>
              <a:rPr lang="zh-CN" altLang="zh-CN" sz="2800" dirty="0" smtClean="0"/>
              <a:t>（多能奔腾）。</a:t>
            </a:r>
            <a:r>
              <a:rPr lang="en-US" altLang="zh-CN" sz="2800" dirty="0" smtClean="0"/>
              <a:t>Pentium MMX</a:t>
            </a:r>
            <a:r>
              <a:rPr lang="zh-CN" altLang="zh-CN" sz="2800" dirty="0" smtClean="0"/>
              <a:t>采用饱和运算。</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38</a:t>
            </a:fld>
            <a:endParaRPr lang="en-US" altLang="zh-CN"/>
          </a:p>
        </p:txBody>
      </p:sp>
      <p:sp>
        <p:nvSpPr>
          <p:cNvPr id="111619" name="Rectangle 3"/>
          <p:cNvSpPr>
            <a:spLocks noGrp="1" noChangeArrowheads="1"/>
          </p:cNvSpPr>
          <p:nvPr>
            <p:ph type="body" idx="1"/>
          </p:nvPr>
        </p:nvSpPr>
        <p:spPr/>
        <p:txBody>
          <a:bodyPr/>
          <a:lstStyle/>
          <a:p>
            <a:r>
              <a:rPr lang="en-US" altLang="zh-CN" sz="2800" dirty="0" smtClean="0"/>
              <a:t>Pentium Pro</a:t>
            </a:r>
            <a:r>
              <a:rPr lang="zh-CN" altLang="zh-CN" sz="2800" dirty="0" smtClean="0"/>
              <a:t>处理器是</a:t>
            </a:r>
            <a:r>
              <a:rPr lang="en-US" altLang="zh-CN" sz="2800" dirty="0" smtClean="0"/>
              <a:t>Intel</a:t>
            </a:r>
            <a:r>
              <a:rPr lang="zh-CN" altLang="zh-CN" sz="2800" dirty="0" smtClean="0"/>
              <a:t>首个专门为</a:t>
            </a:r>
            <a:r>
              <a:rPr lang="en-US" altLang="zh-CN" sz="2800" dirty="0" smtClean="0"/>
              <a:t>32</a:t>
            </a:r>
            <a:r>
              <a:rPr lang="zh-CN" altLang="zh-CN" sz="2800" dirty="0" smtClean="0"/>
              <a:t>位服务器、工作站设计的处理器，可以应用在高速辅助设计、机械引擎、科学计算等领域。</a:t>
            </a:r>
            <a:endParaRPr lang="en-US" altLang="zh-CN" sz="2800" dirty="0" smtClean="0"/>
          </a:p>
          <a:p>
            <a:r>
              <a:rPr lang="en-US" altLang="zh-CN" sz="2800" dirty="0" smtClean="0"/>
              <a:t>Pentium Pro</a:t>
            </a:r>
            <a:r>
              <a:rPr lang="zh-CN" altLang="zh-CN" sz="2800" dirty="0" smtClean="0"/>
              <a:t>的地址总线为</a:t>
            </a:r>
            <a:r>
              <a:rPr lang="en-US" altLang="zh-CN" sz="2800" dirty="0" smtClean="0"/>
              <a:t>36</a:t>
            </a:r>
            <a:r>
              <a:rPr lang="zh-CN" altLang="zh-CN" sz="2800" dirty="0" smtClean="0"/>
              <a:t>位，可以寻址主存</a:t>
            </a:r>
            <a:r>
              <a:rPr lang="en-US" altLang="zh-CN" sz="2800" dirty="0" smtClean="0"/>
              <a:t>64GB</a:t>
            </a:r>
            <a:r>
              <a:rPr lang="zh-CN" altLang="zh-CN" sz="2800" dirty="0" smtClean="0"/>
              <a:t>容量，它由具有</a:t>
            </a:r>
            <a:r>
              <a:rPr lang="en-US" altLang="zh-CN" sz="2800" dirty="0" smtClean="0"/>
              <a:t>16KB Cache</a:t>
            </a:r>
            <a:r>
              <a:rPr lang="zh-CN" altLang="zh-CN" sz="2800" dirty="0" smtClean="0"/>
              <a:t>的</a:t>
            </a:r>
            <a:r>
              <a:rPr lang="en-US" altLang="zh-CN" sz="2800" dirty="0" smtClean="0"/>
              <a:t>CPU</a:t>
            </a:r>
            <a:r>
              <a:rPr lang="zh-CN" altLang="zh-CN" sz="2800" dirty="0" smtClean="0"/>
              <a:t>和含</a:t>
            </a:r>
            <a:r>
              <a:rPr lang="en-US" altLang="zh-CN" sz="2800" dirty="0" smtClean="0"/>
              <a:t>256/512KB</a:t>
            </a:r>
            <a:r>
              <a:rPr lang="zh-CN" altLang="zh-CN" sz="2800" dirty="0" smtClean="0"/>
              <a:t>的二级</a:t>
            </a:r>
            <a:r>
              <a:rPr lang="en-US" altLang="zh-CN" sz="2800" dirty="0" smtClean="0"/>
              <a:t>Cache</a:t>
            </a:r>
            <a:r>
              <a:rPr lang="zh-CN" altLang="zh-CN" sz="2800" dirty="0" smtClean="0"/>
              <a:t>芯片组成。</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39</a:t>
            </a:fld>
            <a:endParaRPr lang="en-US" altLang="zh-CN"/>
          </a:p>
        </p:txBody>
      </p:sp>
      <p:sp>
        <p:nvSpPr>
          <p:cNvPr id="111618" name="Rectangle 2"/>
          <p:cNvSpPr>
            <a:spLocks noGrp="1" noChangeArrowheads="1"/>
          </p:cNvSpPr>
          <p:nvPr>
            <p:ph type="title"/>
          </p:nvPr>
        </p:nvSpPr>
        <p:spPr/>
        <p:txBody>
          <a:bodyPr/>
          <a:lstStyle/>
          <a:p>
            <a:r>
              <a:rPr lang="zh-CN" altLang="zh-CN" sz="3600" b="1" dirty="0" smtClean="0">
                <a:solidFill>
                  <a:srgbClr val="336699"/>
                </a:solidFill>
              </a:rPr>
              <a:t>相对于</a:t>
            </a:r>
            <a:r>
              <a:rPr lang="en-US" altLang="zh-CN" sz="3600" b="1" dirty="0" smtClean="0">
                <a:solidFill>
                  <a:srgbClr val="336699"/>
                </a:solidFill>
              </a:rPr>
              <a:t>Pentium</a:t>
            </a:r>
            <a:r>
              <a:rPr lang="zh-CN" altLang="zh-CN" sz="3600" b="1" dirty="0" smtClean="0">
                <a:solidFill>
                  <a:srgbClr val="336699"/>
                </a:solidFill>
              </a:rPr>
              <a:t>，</a:t>
            </a:r>
            <a:r>
              <a:rPr lang="en-US" altLang="zh-CN" sz="3600" b="1" dirty="0" smtClean="0">
                <a:solidFill>
                  <a:srgbClr val="336699"/>
                </a:solidFill>
              </a:rPr>
              <a:t>Pentium Pro</a:t>
            </a:r>
            <a:r>
              <a:rPr lang="zh-CN" altLang="zh-CN" sz="3600" b="1" dirty="0" smtClean="0">
                <a:solidFill>
                  <a:srgbClr val="336699"/>
                </a:solidFill>
              </a:rPr>
              <a:t>增加的主要功能如下。</a:t>
            </a:r>
            <a:r>
              <a:rPr lang="zh-CN" altLang="en-US" sz="3600" b="1" dirty="0" smtClean="0">
                <a:solidFill>
                  <a:srgbClr val="336699"/>
                </a:solidFill>
              </a:rPr>
              <a:t> </a:t>
            </a:r>
            <a:endParaRPr lang="zh-CN" altLang="en-US" sz="3600" b="1" dirty="0">
              <a:solidFill>
                <a:srgbClr val="336699"/>
              </a:solidFill>
            </a:endParaRPr>
          </a:p>
        </p:txBody>
      </p:sp>
      <p:sp>
        <p:nvSpPr>
          <p:cNvPr id="111619" name="Rectangle 3"/>
          <p:cNvSpPr>
            <a:spLocks noGrp="1" noChangeArrowheads="1"/>
          </p:cNvSpPr>
          <p:nvPr>
            <p:ph type="body" idx="1"/>
          </p:nvPr>
        </p:nvSpPr>
        <p:spPr/>
        <p:txBody>
          <a:bodyPr/>
          <a:lstStyle/>
          <a:p>
            <a:pPr>
              <a:buNone/>
            </a:pPr>
            <a:r>
              <a:rPr lang="zh-CN" altLang="zh-CN" sz="2400" dirty="0" smtClean="0"/>
              <a:t>（</a:t>
            </a:r>
            <a:r>
              <a:rPr lang="en-US" altLang="zh-CN" sz="2400" dirty="0" smtClean="0"/>
              <a:t>1</a:t>
            </a:r>
            <a:r>
              <a:rPr lang="zh-CN" altLang="zh-CN" sz="2400" dirty="0" smtClean="0"/>
              <a:t>）重新设计了微结构，是第一个采用</a:t>
            </a:r>
            <a:r>
              <a:rPr lang="en-US" altLang="zh-CN" sz="2400" dirty="0" smtClean="0"/>
              <a:t>P6</a:t>
            </a:r>
            <a:r>
              <a:rPr lang="zh-CN" altLang="zh-CN" sz="2400" dirty="0" smtClean="0"/>
              <a:t>结构的处理器。</a:t>
            </a:r>
          </a:p>
          <a:p>
            <a:pPr>
              <a:buNone/>
            </a:pPr>
            <a:r>
              <a:rPr lang="zh-CN" altLang="zh-CN" sz="2400" dirty="0" smtClean="0"/>
              <a:t>（</a:t>
            </a:r>
            <a:r>
              <a:rPr lang="en-US" altLang="zh-CN" sz="2400" dirty="0" smtClean="0"/>
              <a:t>2</a:t>
            </a:r>
            <a:r>
              <a:rPr lang="zh-CN" altLang="zh-CN" sz="2400" dirty="0" smtClean="0"/>
              <a:t>）芯片内封装有两个芯片：</a:t>
            </a:r>
            <a:r>
              <a:rPr lang="en-US" altLang="zh-CN" sz="2400" dirty="0" smtClean="0"/>
              <a:t>CPU</a:t>
            </a:r>
            <a:r>
              <a:rPr lang="zh-CN" altLang="zh-CN" sz="2400" dirty="0" smtClean="0"/>
              <a:t>内核和</a:t>
            </a:r>
            <a:r>
              <a:rPr lang="en-US" altLang="zh-CN" sz="2400" dirty="0" smtClean="0"/>
              <a:t>256KB</a:t>
            </a:r>
            <a:r>
              <a:rPr lang="zh-CN" altLang="zh-CN" sz="2400" dirty="0" smtClean="0"/>
              <a:t>或</a:t>
            </a:r>
            <a:r>
              <a:rPr lang="en-US" altLang="zh-CN" sz="2400" dirty="0" smtClean="0"/>
              <a:t>512KB</a:t>
            </a:r>
            <a:r>
              <a:rPr lang="zh-CN" altLang="zh-CN" sz="2400" dirty="0" smtClean="0"/>
              <a:t>的二级高速缓冲器</a:t>
            </a:r>
            <a:r>
              <a:rPr lang="en-US" altLang="zh-CN" sz="2400" dirty="0" smtClean="0"/>
              <a:t>L2 Cache</a:t>
            </a:r>
            <a:r>
              <a:rPr lang="zh-CN" altLang="zh-CN" sz="2400" dirty="0" smtClean="0"/>
              <a:t>。</a:t>
            </a:r>
          </a:p>
          <a:p>
            <a:pPr>
              <a:buNone/>
            </a:pPr>
            <a:r>
              <a:rPr lang="zh-CN" altLang="zh-CN" sz="2400" dirty="0" smtClean="0"/>
              <a:t>（</a:t>
            </a:r>
            <a:r>
              <a:rPr lang="en-US" altLang="zh-CN" sz="2400" dirty="0" smtClean="0"/>
              <a:t>3</a:t>
            </a:r>
            <a:r>
              <a:rPr lang="zh-CN" altLang="zh-CN" sz="2400" dirty="0" smtClean="0"/>
              <a:t>）综合运用了</a:t>
            </a:r>
            <a:r>
              <a:rPr lang="en-US" altLang="zh-CN" sz="2400" dirty="0" smtClean="0"/>
              <a:t>RISC</a:t>
            </a:r>
            <a:r>
              <a:rPr lang="zh-CN" altLang="zh-CN" sz="2400" dirty="0" smtClean="0"/>
              <a:t>技术和</a:t>
            </a:r>
            <a:r>
              <a:rPr lang="en-US" altLang="zh-CN" sz="2400" dirty="0" smtClean="0"/>
              <a:t>CISC</a:t>
            </a:r>
            <a:r>
              <a:rPr lang="zh-CN" altLang="zh-CN" sz="2400" dirty="0" smtClean="0"/>
              <a:t>技术，使其既保证了与</a:t>
            </a:r>
            <a:r>
              <a:rPr lang="en-US" altLang="zh-CN" sz="2400" dirty="0" smtClean="0"/>
              <a:t>80x86</a:t>
            </a:r>
            <a:r>
              <a:rPr lang="zh-CN" altLang="zh-CN" sz="2400" dirty="0" smtClean="0"/>
              <a:t>兼容，又提高了指令运行的速度。</a:t>
            </a:r>
          </a:p>
          <a:p>
            <a:pPr>
              <a:buNone/>
            </a:pPr>
            <a:r>
              <a:rPr lang="zh-CN" altLang="zh-CN" sz="2400" dirty="0" smtClean="0"/>
              <a:t>（</a:t>
            </a:r>
            <a:r>
              <a:rPr lang="en-US" altLang="zh-CN" sz="2400" dirty="0" smtClean="0"/>
              <a:t>4</a:t>
            </a:r>
            <a:r>
              <a:rPr lang="zh-CN" altLang="zh-CN" sz="2400" dirty="0" smtClean="0"/>
              <a:t>）采用了</a:t>
            </a:r>
            <a:r>
              <a:rPr lang="en-US" altLang="zh-CN" sz="2400" dirty="0" smtClean="0"/>
              <a:t>3</a:t>
            </a:r>
            <a:r>
              <a:rPr lang="zh-CN" altLang="zh-CN" sz="2400" dirty="0" smtClean="0"/>
              <a:t>路超标量结构和</a:t>
            </a:r>
            <a:r>
              <a:rPr lang="en-US" altLang="zh-CN" sz="2400" dirty="0" smtClean="0"/>
              <a:t>14</a:t>
            </a:r>
            <a:r>
              <a:rPr lang="zh-CN" altLang="zh-CN" sz="2400" dirty="0" smtClean="0"/>
              <a:t>级流水线深度，每个时钟周期可执行</a:t>
            </a:r>
            <a:r>
              <a:rPr lang="en-US" altLang="zh-CN" sz="2400" dirty="0" smtClean="0"/>
              <a:t>3</a:t>
            </a:r>
            <a:r>
              <a:rPr lang="zh-CN" altLang="zh-CN" sz="2400" dirty="0" smtClean="0"/>
              <a:t>条指令，可预测执行</a:t>
            </a:r>
            <a:r>
              <a:rPr lang="en-US" altLang="zh-CN" sz="2400" dirty="0" smtClean="0"/>
              <a:t>30</a:t>
            </a:r>
            <a:r>
              <a:rPr lang="zh-CN" altLang="zh-CN" sz="2400" dirty="0" smtClean="0"/>
              <a:t>条指令，进一步提高了处理器的并行处理能力。</a:t>
            </a:r>
          </a:p>
          <a:p>
            <a:pPr>
              <a:buNone/>
            </a:pPr>
            <a:r>
              <a:rPr lang="zh-CN" altLang="zh-CN" sz="2400" dirty="0" smtClean="0"/>
              <a:t>（</a:t>
            </a:r>
            <a:r>
              <a:rPr lang="en-US" altLang="zh-CN" sz="2400" dirty="0" smtClean="0"/>
              <a:t>5</a:t>
            </a:r>
            <a:r>
              <a:rPr lang="zh-CN" altLang="zh-CN" sz="2400" dirty="0" smtClean="0"/>
              <a:t>）在</a:t>
            </a:r>
            <a:r>
              <a:rPr lang="en-US" altLang="zh-CN" sz="2400" dirty="0" smtClean="0"/>
              <a:t>Pentium</a:t>
            </a:r>
            <a:r>
              <a:rPr lang="zh-CN" altLang="zh-CN" sz="2400" dirty="0" smtClean="0"/>
              <a:t>的基础上增加了</a:t>
            </a:r>
            <a:r>
              <a:rPr lang="en-US" altLang="zh-CN" sz="2400" dirty="0" smtClean="0"/>
              <a:t>8</a:t>
            </a:r>
            <a:r>
              <a:rPr lang="zh-CN" altLang="zh-CN" sz="2400" dirty="0" smtClean="0"/>
              <a:t>条指令。</a:t>
            </a:r>
          </a:p>
          <a:p>
            <a:pPr>
              <a:buNone/>
            </a:pPr>
            <a:r>
              <a:rPr lang="zh-CN" altLang="zh-CN" sz="2400" dirty="0" smtClean="0"/>
              <a:t>（</a:t>
            </a:r>
            <a:r>
              <a:rPr lang="en-US" altLang="zh-CN" sz="2400" dirty="0" smtClean="0"/>
              <a:t>6</a:t>
            </a:r>
            <a:r>
              <a:rPr lang="zh-CN" altLang="zh-CN" sz="2400" dirty="0" smtClean="0"/>
              <a:t>）采用乱序执行和推测执行，使</a:t>
            </a:r>
            <a:r>
              <a:rPr lang="en-US" altLang="zh-CN" sz="2400" dirty="0" smtClean="0"/>
              <a:t>CPU</a:t>
            </a:r>
            <a:r>
              <a:rPr lang="zh-CN" altLang="zh-CN" sz="2400" dirty="0" smtClean="0"/>
              <a:t>更能适应分支和循环指令流。</a:t>
            </a:r>
          </a:p>
        </p:txBody>
      </p:sp>
    </p:spTree>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65E4E0-A9EC-4F15-AED9-54198039745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2FBD902-ABAF-409E-AF79-D6441387E4B3}" type="slidenum">
              <a:rPr lang="en-US" altLang="zh-CN"/>
              <a:pPr/>
              <a:t>4</a:t>
            </a:fld>
            <a:endParaRPr lang="en-US" altLang="zh-CN"/>
          </a:p>
        </p:txBody>
      </p:sp>
      <p:sp>
        <p:nvSpPr>
          <p:cNvPr id="153602" name="Rectangle 2"/>
          <p:cNvSpPr>
            <a:spLocks noGrp="1" noChangeArrowheads="1"/>
          </p:cNvSpPr>
          <p:nvPr>
            <p:ph type="title"/>
          </p:nvPr>
        </p:nvSpPr>
        <p:spPr/>
        <p:txBody>
          <a:bodyPr/>
          <a:lstStyle/>
          <a:p>
            <a:r>
              <a:rPr lang="en-US" altLang="zh-CN" b="1">
                <a:solidFill>
                  <a:srgbClr val="336699"/>
                </a:solidFill>
              </a:rPr>
              <a:t>8088 CPU</a:t>
            </a:r>
            <a:r>
              <a:rPr lang="zh-CN" altLang="en-US" b="1">
                <a:solidFill>
                  <a:srgbClr val="336699"/>
                </a:solidFill>
              </a:rPr>
              <a:t>内部结构</a:t>
            </a:r>
            <a:endParaRPr lang="zh-CN" altLang="en-US">
              <a:solidFill>
                <a:srgbClr val="336699"/>
              </a:solidFill>
            </a:endParaRPr>
          </a:p>
        </p:txBody>
      </p:sp>
      <p:pic>
        <p:nvPicPr>
          <p:cNvPr id="153604" name="Picture 4"/>
          <p:cNvPicPr>
            <a:picLocks noChangeAspect="1" noChangeArrowheads="1"/>
          </p:cNvPicPr>
          <p:nvPr/>
        </p:nvPicPr>
        <p:blipFill>
          <a:blip r:embed="rId2" cstate="print"/>
          <a:srcRect/>
          <a:stretch>
            <a:fillRect/>
          </a:stretch>
        </p:blipFill>
        <p:spPr bwMode="auto">
          <a:xfrm>
            <a:off x="2124075" y="1557338"/>
            <a:ext cx="4679950" cy="464820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dirty="0"/>
          </a:p>
        </p:txBody>
      </p:sp>
      <p:sp>
        <p:nvSpPr>
          <p:cNvPr id="5" name="页脚占位符 4"/>
          <p:cNvSpPr>
            <a:spLocks noGrp="1"/>
          </p:cNvSpPr>
          <p:nvPr>
            <p:ph type="ftr" sz="quarter" idx="11"/>
          </p:nvPr>
        </p:nvSpPr>
        <p:spPr/>
        <p:txBody>
          <a:bodyPr/>
          <a:lstStyle/>
          <a:p>
            <a:r>
              <a:rPr lang="en-US" altLang="zh-CN" dirty="0" err="1"/>
              <a:t>汇编语言程序设计教程</a:t>
            </a:r>
            <a:endParaRPr lang="en-US" altLang="zh-CN" dirty="0"/>
          </a:p>
        </p:txBody>
      </p:sp>
      <p:sp>
        <p:nvSpPr>
          <p:cNvPr id="6" name="灯片编号占位符 5"/>
          <p:cNvSpPr>
            <a:spLocks noGrp="1"/>
          </p:cNvSpPr>
          <p:nvPr>
            <p:ph type="sldNum" sz="quarter" idx="12"/>
          </p:nvPr>
        </p:nvSpPr>
        <p:spPr/>
        <p:txBody>
          <a:bodyPr/>
          <a:lstStyle/>
          <a:p>
            <a:fld id="{E13EF13A-629F-4C11-B7C8-601F85554A60}" type="slidenum">
              <a:rPr lang="en-US" altLang="zh-CN"/>
              <a:pPr/>
              <a:t>40</a:t>
            </a:fld>
            <a:endParaRPr lang="en-US" altLang="zh-CN"/>
          </a:p>
        </p:txBody>
      </p:sp>
      <p:sp>
        <p:nvSpPr>
          <p:cNvPr id="111619" name="Rectangle 3"/>
          <p:cNvSpPr>
            <a:spLocks noGrp="1" noChangeArrowheads="1"/>
          </p:cNvSpPr>
          <p:nvPr>
            <p:ph type="body" idx="1"/>
          </p:nvPr>
        </p:nvSpPr>
        <p:spPr/>
        <p:txBody>
          <a:bodyPr/>
          <a:lstStyle/>
          <a:p>
            <a:r>
              <a:rPr lang="en-US" altLang="zh-CN" sz="2800" dirty="0" smtClean="0"/>
              <a:t>1997</a:t>
            </a:r>
            <a:r>
              <a:rPr lang="zh-CN" altLang="zh-CN" sz="2800" dirty="0" smtClean="0"/>
              <a:t>年，</a:t>
            </a:r>
            <a:r>
              <a:rPr lang="en-US" altLang="zh-CN" sz="2800" dirty="0" smtClean="0"/>
              <a:t>Intel</a:t>
            </a:r>
            <a:r>
              <a:rPr lang="zh-CN" altLang="zh-CN" sz="2800" dirty="0" smtClean="0"/>
              <a:t>在</a:t>
            </a:r>
            <a:r>
              <a:rPr lang="en-US" altLang="zh-CN" sz="2800" dirty="0" smtClean="0"/>
              <a:t>Pentium Pro</a:t>
            </a:r>
            <a:r>
              <a:rPr lang="zh-CN" altLang="zh-CN" sz="2800" dirty="0" smtClean="0"/>
              <a:t>中也采用了</a:t>
            </a:r>
            <a:r>
              <a:rPr lang="en-US" altLang="zh-CN" sz="2800" dirty="0" smtClean="0"/>
              <a:t>MMX</a:t>
            </a:r>
            <a:r>
              <a:rPr lang="zh-CN" altLang="zh-CN" sz="2800" dirty="0" smtClean="0"/>
              <a:t>技术，推出了</a:t>
            </a:r>
            <a:r>
              <a:rPr lang="en-US" altLang="zh-CN" sz="2800" dirty="0" smtClean="0"/>
              <a:t>Pentium </a:t>
            </a:r>
            <a:r>
              <a:rPr lang="zh-CN" altLang="zh-CN" sz="2800" dirty="0" smtClean="0"/>
              <a:t>Ⅱ。</a:t>
            </a:r>
            <a:endParaRPr lang="en-US" altLang="zh-CN" sz="2800" dirty="0" smtClean="0"/>
          </a:p>
          <a:p>
            <a:r>
              <a:rPr lang="en-US" altLang="zh-CN" sz="2800" dirty="0" smtClean="0"/>
              <a:t>Pentium </a:t>
            </a:r>
            <a:r>
              <a:rPr lang="zh-CN" altLang="zh-CN" sz="2800" dirty="0" smtClean="0"/>
              <a:t>Ⅱ继承了</a:t>
            </a:r>
            <a:r>
              <a:rPr lang="en-US" altLang="zh-CN" sz="2800" dirty="0" smtClean="0"/>
              <a:t>MMX</a:t>
            </a:r>
            <a:r>
              <a:rPr lang="zh-CN" altLang="zh-CN" sz="2800" dirty="0" smtClean="0"/>
              <a:t>技术和</a:t>
            </a:r>
            <a:r>
              <a:rPr lang="en-US" altLang="zh-CN" sz="2800" dirty="0" smtClean="0"/>
              <a:t>Pentium Pro</a:t>
            </a:r>
            <a:r>
              <a:rPr lang="zh-CN" altLang="zh-CN" sz="2800" dirty="0" smtClean="0"/>
              <a:t>的动态执行技术，内部一级</a:t>
            </a:r>
            <a:r>
              <a:rPr lang="en-US" altLang="zh-CN" sz="2800" dirty="0" smtClean="0"/>
              <a:t>Cache</a:t>
            </a:r>
            <a:r>
              <a:rPr lang="zh-CN" altLang="zh-CN" sz="2800" dirty="0" smtClean="0"/>
              <a:t>增为</a:t>
            </a:r>
            <a:r>
              <a:rPr lang="en-US" altLang="zh-CN" sz="2800" dirty="0" smtClean="0"/>
              <a:t>64KB</a:t>
            </a:r>
            <a:r>
              <a:rPr lang="zh-CN" altLang="zh-CN" sz="2800" dirty="0" smtClean="0"/>
              <a:t>，二级</a:t>
            </a:r>
            <a:r>
              <a:rPr lang="en-US" altLang="zh-CN" sz="2800" dirty="0" smtClean="0"/>
              <a:t>Cache</a:t>
            </a:r>
            <a:r>
              <a:rPr lang="zh-CN" altLang="zh-CN" sz="2800" dirty="0" smtClean="0"/>
              <a:t>为</a:t>
            </a:r>
            <a:r>
              <a:rPr lang="en-US" altLang="zh-CN" sz="2800" dirty="0" smtClean="0"/>
              <a:t>512KB</a:t>
            </a:r>
            <a:r>
              <a:rPr lang="zh-CN" altLang="zh-CN" sz="2800" dirty="0" smtClean="0"/>
              <a:t>，时钟频率进一步提高。</a:t>
            </a:r>
            <a:endParaRPr lang="en-US" altLang="zh-CN" sz="2800" dirty="0" smtClean="0"/>
          </a:p>
          <a:p>
            <a:r>
              <a:rPr lang="en-US" altLang="zh-CN" sz="2800" dirty="0" smtClean="0"/>
              <a:t>Pentium </a:t>
            </a:r>
            <a:r>
              <a:rPr lang="zh-CN" altLang="zh-CN" sz="2800" dirty="0" smtClean="0"/>
              <a:t>Ⅱ采用动态执行技术，也称随机推测执行技术</a:t>
            </a:r>
            <a:r>
              <a:rPr lang="zh-CN" altLang="en-US" sz="2800" dirty="0" smtClean="0"/>
              <a:t>。</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41</a:t>
            </a:fld>
            <a:endParaRPr lang="en-US" altLang="zh-CN"/>
          </a:p>
        </p:txBody>
      </p:sp>
      <p:sp>
        <p:nvSpPr>
          <p:cNvPr id="111619" name="Rectangle 3"/>
          <p:cNvSpPr>
            <a:spLocks noGrp="1" noChangeArrowheads="1"/>
          </p:cNvSpPr>
          <p:nvPr>
            <p:ph type="body" idx="1"/>
          </p:nvPr>
        </p:nvSpPr>
        <p:spPr/>
        <p:txBody>
          <a:bodyPr/>
          <a:lstStyle/>
          <a:p>
            <a:r>
              <a:rPr lang="en-US" altLang="zh-CN" sz="2800" dirty="0" smtClean="0"/>
              <a:t>Pentium </a:t>
            </a:r>
            <a:r>
              <a:rPr lang="zh-CN" altLang="zh-CN" sz="2800" dirty="0" smtClean="0"/>
              <a:t>Ⅲ处理器同样全面适合工作站和服务器应用领域。</a:t>
            </a:r>
            <a:endParaRPr lang="en-US" altLang="zh-CN" sz="2800" dirty="0" smtClean="0"/>
          </a:p>
          <a:p>
            <a:r>
              <a:rPr lang="zh-CN" altLang="zh-CN" sz="2800" dirty="0" smtClean="0"/>
              <a:t>整个</a:t>
            </a:r>
            <a:r>
              <a:rPr lang="en-US" altLang="zh-CN" sz="2800" dirty="0" smtClean="0"/>
              <a:t>Pentium </a:t>
            </a:r>
            <a:r>
              <a:rPr lang="zh-CN" altLang="zh-CN" sz="2800" dirty="0" smtClean="0"/>
              <a:t>Ⅲ是一个相当庞大的系列，所涉及的处理器主频种类非常多，最低的是</a:t>
            </a:r>
            <a:r>
              <a:rPr lang="en-US" altLang="zh-CN" sz="2800" dirty="0" smtClean="0"/>
              <a:t>450MHz</a:t>
            </a:r>
            <a:r>
              <a:rPr lang="zh-CN" altLang="zh-CN" sz="2800" dirty="0" smtClean="0"/>
              <a:t>，最高的可达</a:t>
            </a:r>
            <a:r>
              <a:rPr lang="en-US" altLang="zh-CN" sz="2800" dirty="0" smtClean="0"/>
              <a:t>1.33GHz</a:t>
            </a:r>
            <a:r>
              <a:rPr lang="zh-CN" altLang="zh-CN" sz="2800" dirty="0" smtClean="0"/>
              <a:t>，系统总线频率也有两种：</a:t>
            </a:r>
            <a:r>
              <a:rPr lang="en-US" altLang="zh-CN" sz="2800" dirty="0" smtClean="0"/>
              <a:t>133MHz</a:t>
            </a:r>
            <a:r>
              <a:rPr lang="zh-CN" altLang="zh-CN" sz="2800" dirty="0" smtClean="0"/>
              <a:t>和</a:t>
            </a:r>
            <a:r>
              <a:rPr lang="en-US" altLang="zh-CN" sz="2800" dirty="0" smtClean="0"/>
              <a:t>100MHz</a:t>
            </a:r>
            <a:r>
              <a:rPr lang="zh-CN" altLang="zh-CN" sz="2800" dirty="0" smtClean="0"/>
              <a:t>。</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42</a:t>
            </a:fld>
            <a:endParaRPr lang="en-US" altLang="zh-CN"/>
          </a:p>
        </p:txBody>
      </p:sp>
      <p:sp>
        <p:nvSpPr>
          <p:cNvPr id="111618" name="Rectangle 2"/>
          <p:cNvSpPr>
            <a:spLocks noGrp="1" noChangeArrowheads="1"/>
          </p:cNvSpPr>
          <p:nvPr>
            <p:ph type="title"/>
          </p:nvPr>
        </p:nvSpPr>
        <p:spPr/>
        <p:txBody>
          <a:bodyPr/>
          <a:lstStyle/>
          <a:p>
            <a:r>
              <a:rPr lang="en-US" altLang="zh-CN" b="1" dirty="0" smtClean="0">
                <a:solidFill>
                  <a:srgbClr val="336699"/>
                </a:solidFill>
              </a:rPr>
              <a:t>Pentium 4</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en-US" altLang="zh-CN" sz="2800" dirty="0" smtClean="0"/>
              <a:t>2000</a:t>
            </a:r>
            <a:r>
              <a:rPr lang="zh-CN" altLang="zh-CN" sz="2800" dirty="0" smtClean="0"/>
              <a:t>年底，</a:t>
            </a:r>
            <a:r>
              <a:rPr lang="en-US" altLang="zh-CN" sz="2800" dirty="0" smtClean="0"/>
              <a:t>Intel</a:t>
            </a:r>
            <a:r>
              <a:rPr lang="zh-CN" altLang="zh-CN" sz="2800" dirty="0" smtClean="0"/>
              <a:t>又推出了新增</a:t>
            </a:r>
            <a:r>
              <a:rPr lang="en-US" altLang="zh-CN" sz="2800" dirty="0" smtClean="0"/>
              <a:t>76</a:t>
            </a:r>
            <a:r>
              <a:rPr lang="zh-CN" altLang="zh-CN" sz="2800" dirty="0" smtClean="0"/>
              <a:t>条</a:t>
            </a:r>
            <a:r>
              <a:rPr lang="en-US" altLang="zh-CN" sz="2800" dirty="0" smtClean="0"/>
              <a:t>SSE2</a:t>
            </a:r>
            <a:r>
              <a:rPr lang="zh-CN" altLang="zh-CN" sz="2800" dirty="0" smtClean="0"/>
              <a:t>指令的</a:t>
            </a:r>
            <a:r>
              <a:rPr lang="en-US" altLang="zh-CN" sz="2800" dirty="0" smtClean="0"/>
              <a:t>Pentium 4</a:t>
            </a:r>
            <a:r>
              <a:rPr lang="zh-CN" altLang="zh-CN" sz="2800" dirty="0" smtClean="0"/>
              <a:t>处理器，它引入了</a:t>
            </a:r>
            <a:r>
              <a:rPr lang="en-US" altLang="zh-CN" sz="2800" dirty="0" err="1" smtClean="0"/>
              <a:t>NetBurst</a:t>
            </a:r>
            <a:r>
              <a:rPr lang="zh-CN" altLang="zh-CN" sz="2800" dirty="0" smtClean="0"/>
              <a:t>微结构，处理器的速度更快。</a:t>
            </a:r>
            <a:endParaRPr lang="en-US" altLang="zh-CN" sz="2800" dirty="0" smtClean="0"/>
          </a:p>
          <a:p>
            <a:r>
              <a:rPr lang="en-US" altLang="zh-CN" sz="2800" dirty="0" smtClean="0"/>
              <a:t>SSE2</a:t>
            </a:r>
            <a:r>
              <a:rPr lang="zh-CN" altLang="zh-CN" sz="2800" dirty="0" smtClean="0"/>
              <a:t>既能执行</a:t>
            </a:r>
            <a:r>
              <a:rPr lang="en-US" altLang="zh-CN" sz="2800" dirty="0" smtClean="0"/>
              <a:t>128</a:t>
            </a:r>
            <a:r>
              <a:rPr lang="zh-CN" altLang="zh-CN" sz="2800" dirty="0" smtClean="0"/>
              <a:t>位</a:t>
            </a:r>
            <a:r>
              <a:rPr lang="en-US" altLang="zh-CN" sz="2800" dirty="0" smtClean="0"/>
              <a:t>SIMD</a:t>
            </a:r>
            <a:r>
              <a:rPr lang="zh-CN" altLang="zh-CN" sz="2800" dirty="0" smtClean="0"/>
              <a:t>整数算术操作，也能执行</a:t>
            </a:r>
            <a:r>
              <a:rPr lang="en-US" altLang="zh-CN" sz="2800" dirty="0" smtClean="0"/>
              <a:t>128</a:t>
            </a:r>
            <a:r>
              <a:rPr lang="zh-CN" altLang="zh-CN" sz="2800" dirty="0" smtClean="0"/>
              <a:t>位</a:t>
            </a:r>
            <a:r>
              <a:rPr lang="en-US" altLang="zh-CN" sz="2800" dirty="0" smtClean="0"/>
              <a:t>SIMD</a:t>
            </a:r>
            <a:r>
              <a:rPr lang="zh-CN" altLang="zh-CN" sz="2800" dirty="0" smtClean="0"/>
              <a:t>双精度浮点操作。</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43</a:t>
            </a:fld>
            <a:endParaRPr lang="en-US" altLang="zh-CN"/>
          </a:p>
        </p:txBody>
      </p:sp>
      <p:sp>
        <p:nvSpPr>
          <p:cNvPr id="111618" name="Rectangle 2"/>
          <p:cNvSpPr>
            <a:spLocks noGrp="1" noChangeArrowheads="1"/>
          </p:cNvSpPr>
          <p:nvPr>
            <p:ph type="title"/>
          </p:nvPr>
        </p:nvSpPr>
        <p:spPr/>
        <p:txBody>
          <a:bodyPr/>
          <a:lstStyle/>
          <a:p>
            <a:r>
              <a:rPr lang="en-US" altLang="zh-CN" b="1" dirty="0" err="1" smtClean="0">
                <a:solidFill>
                  <a:srgbClr val="336699"/>
                </a:solidFill>
              </a:rPr>
              <a:t>NetBurst</a:t>
            </a:r>
            <a:r>
              <a:rPr lang="zh-CN" altLang="zh-CN" b="1" dirty="0" smtClean="0">
                <a:solidFill>
                  <a:srgbClr val="336699"/>
                </a:solidFill>
              </a:rPr>
              <a:t>微结构的优点</a:t>
            </a:r>
            <a:endParaRPr lang="zh-CN" altLang="en-US" b="1" dirty="0">
              <a:solidFill>
                <a:srgbClr val="336699"/>
              </a:solidFill>
            </a:endParaRPr>
          </a:p>
        </p:txBody>
      </p:sp>
      <p:sp>
        <p:nvSpPr>
          <p:cNvPr id="111619" name="Rectangle 3"/>
          <p:cNvSpPr>
            <a:spLocks noGrp="1" noChangeArrowheads="1"/>
          </p:cNvSpPr>
          <p:nvPr>
            <p:ph type="body" idx="1"/>
          </p:nvPr>
        </p:nvSpPr>
        <p:spPr>
          <a:xfrm>
            <a:off x="457200" y="1772816"/>
            <a:ext cx="8229600" cy="4353347"/>
          </a:xfrm>
        </p:spPr>
        <p:txBody>
          <a:bodyPr/>
          <a:lstStyle/>
          <a:p>
            <a:pPr lvl="0"/>
            <a:r>
              <a:rPr lang="zh-CN" altLang="zh-CN" sz="2800" dirty="0" smtClean="0"/>
              <a:t>快速系统总线</a:t>
            </a:r>
          </a:p>
          <a:p>
            <a:pPr lvl="0"/>
            <a:r>
              <a:rPr lang="zh-CN" altLang="zh-CN" sz="2800" dirty="0" smtClean="0"/>
              <a:t>高级传输缓存</a:t>
            </a:r>
          </a:p>
          <a:p>
            <a:pPr lvl="0"/>
            <a:r>
              <a:rPr lang="zh-CN" altLang="zh-CN" sz="2800" dirty="0" smtClean="0"/>
              <a:t>高级动态执行</a:t>
            </a:r>
          </a:p>
          <a:p>
            <a:pPr lvl="0"/>
            <a:r>
              <a:rPr lang="zh-CN" altLang="zh-CN" sz="2800" dirty="0" smtClean="0"/>
              <a:t>超长管道处理技术</a:t>
            </a:r>
          </a:p>
          <a:p>
            <a:pPr lvl="0"/>
            <a:r>
              <a:rPr lang="zh-CN" altLang="zh-CN" sz="2800" dirty="0" smtClean="0"/>
              <a:t>高级浮点以及多媒体指令集技术</a:t>
            </a:r>
          </a:p>
          <a:p>
            <a:pPr lvl="0"/>
            <a:r>
              <a:rPr lang="zh-CN" altLang="zh-CN" sz="2800" dirty="0" smtClean="0"/>
              <a:t>快速执行引擎，为执行单元提供执行指令，防止执行单元停顿。</a:t>
            </a:r>
          </a:p>
        </p:txBody>
      </p:sp>
    </p:spTree>
  </p:cSld>
  <p:clrMapOvr>
    <a:masterClrMapping/>
  </p:clrMapOvr>
  <p:transition spd="med">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44</a:t>
            </a:fld>
            <a:endParaRPr lang="en-US" altLang="zh-CN"/>
          </a:p>
        </p:txBody>
      </p:sp>
      <p:sp>
        <p:nvSpPr>
          <p:cNvPr id="111618" name="Rectangle 2"/>
          <p:cNvSpPr>
            <a:spLocks noGrp="1" noChangeArrowheads="1"/>
          </p:cNvSpPr>
          <p:nvPr>
            <p:ph type="title"/>
          </p:nvPr>
        </p:nvSpPr>
        <p:spPr/>
        <p:txBody>
          <a:bodyPr/>
          <a:lstStyle/>
          <a:p>
            <a:r>
              <a:rPr lang="en-US" altLang="zh-CN" b="1" dirty="0" smtClean="0">
                <a:solidFill>
                  <a:srgbClr val="336699"/>
                </a:solidFill>
              </a:rPr>
              <a:t>Intel Xeon</a:t>
            </a:r>
            <a:r>
              <a:rPr lang="zh-CN" altLang="zh-CN" b="1" dirty="0" smtClean="0">
                <a:solidFill>
                  <a:srgbClr val="336699"/>
                </a:solidFill>
              </a:rPr>
              <a:t>处理器</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zh-CN" altLang="zh-CN" sz="2800" dirty="0" smtClean="0">
                <a:latin typeface="Times New Roman" pitchFamily="18" charset="0"/>
                <a:cs typeface="Times New Roman" pitchFamily="18" charset="0"/>
              </a:rPr>
              <a:t>在服务器领域，</a:t>
            </a:r>
            <a:r>
              <a:rPr lang="en-US" altLang="zh-CN" sz="2800" dirty="0" smtClean="0">
                <a:latin typeface="Times New Roman" pitchFamily="18" charset="0"/>
                <a:cs typeface="Times New Roman" pitchFamily="18" charset="0"/>
              </a:rPr>
              <a:t>2001</a:t>
            </a:r>
            <a:r>
              <a:rPr lang="zh-CN" altLang="zh-CN" sz="2800" dirty="0" smtClean="0">
                <a:latin typeface="Times New Roman" pitchFamily="18" charset="0"/>
                <a:cs typeface="Times New Roman" pitchFamily="18" charset="0"/>
              </a:rPr>
              <a:t>年，</a:t>
            </a:r>
            <a:r>
              <a:rPr lang="en-US" altLang="zh-CN" sz="2800" dirty="0" smtClean="0">
                <a:latin typeface="Times New Roman" pitchFamily="18" charset="0"/>
                <a:cs typeface="Times New Roman" pitchFamily="18" charset="0"/>
              </a:rPr>
              <a:t>Intel</a:t>
            </a:r>
            <a:r>
              <a:rPr lang="zh-CN" altLang="zh-CN" sz="2800" dirty="0" smtClean="0">
                <a:latin typeface="Times New Roman" pitchFamily="18" charset="0"/>
                <a:cs typeface="Times New Roman" pitchFamily="18" charset="0"/>
              </a:rPr>
              <a:t>推出了基于</a:t>
            </a:r>
            <a:r>
              <a:rPr lang="en-US" altLang="zh-CN" sz="2800" dirty="0" err="1" smtClean="0">
                <a:latin typeface="Times New Roman" pitchFamily="18" charset="0"/>
                <a:cs typeface="Times New Roman" pitchFamily="18" charset="0"/>
              </a:rPr>
              <a:t>NetBurst</a:t>
            </a:r>
            <a:r>
              <a:rPr lang="zh-CN" altLang="zh-CN" sz="2800" dirty="0" smtClean="0">
                <a:latin typeface="Times New Roman" pitchFamily="18" charset="0"/>
                <a:cs typeface="Times New Roman" pitchFamily="18" charset="0"/>
              </a:rPr>
              <a:t>微结构的</a:t>
            </a:r>
            <a:r>
              <a:rPr lang="en-US" altLang="zh-CN" sz="2800" dirty="0" smtClean="0">
                <a:latin typeface="Times New Roman" pitchFamily="18" charset="0"/>
                <a:cs typeface="Times New Roman" pitchFamily="18" charset="0"/>
              </a:rPr>
              <a:t>Xeon</a:t>
            </a:r>
            <a:r>
              <a:rPr lang="zh-CN" altLang="zh-CN" sz="2800" dirty="0" smtClean="0">
                <a:latin typeface="Times New Roman" pitchFamily="18" charset="0"/>
                <a:cs typeface="Times New Roman" pitchFamily="18" charset="0"/>
              </a:rPr>
              <a:t>处理器。</a:t>
            </a:r>
            <a:endParaRPr lang="en-US" altLang="zh-CN" sz="28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Xeon</a:t>
            </a:r>
            <a:r>
              <a:rPr lang="zh-CN" altLang="zh-CN" sz="2800" dirty="0" smtClean="0">
                <a:latin typeface="Times New Roman" pitchFamily="18" charset="0"/>
                <a:cs typeface="Times New Roman" pitchFamily="18" charset="0"/>
              </a:rPr>
              <a:t>处理器的市场定位瞄准高性能、均衡负载、多路对称处理等特性，而这些是台式计算机的</a:t>
            </a:r>
            <a:r>
              <a:rPr lang="en-US" altLang="zh-CN" sz="2800" dirty="0" smtClean="0">
                <a:latin typeface="Times New Roman" pitchFamily="18" charset="0"/>
                <a:cs typeface="Times New Roman" pitchFamily="18" charset="0"/>
              </a:rPr>
              <a:t>Pentium</a:t>
            </a:r>
            <a:r>
              <a:rPr lang="zh-CN" altLang="zh-CN" sz="2800" dirty="0" smtClean="0">
                <a:latin typeface="Times New Roman" pitchFamily="18" charset="0"/>
                <a:cs typeface="Times New Roman" pitchFamily="18" charset="0"/>
              </a:rPr>
              <a:t>品牌所不具备的。</a:t>
            </a:r>
            <a:endParaRPr lang="en-US" altLang="zh-CN" sz="28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Xeon</a:t>
            </a:r>
            <a:r>
              <a:rPr lang="zh-CN" altLang="zh-CN" sz="2800" dirty="0" smtClean="0">
                <a:latin typeface="Times New Roman" pitchFamily="18" charset="0"/>
                <a:cs typeface="Times New Roman" pitchFamily="18" charset="0"/>
              </a:rPr>
              <a:t>处理器实际上也是基于</a:t>
            </a:r>
            <a:r>
              <a:rPr lang="en-US" altLang="zh-CN" sz="2800" dirty="0" smtClean="0">
                <a:latin typeface="Times New Roman" pitchFamily="18" charset="0"/>
                <a:cs typeface="Times New Roman" pitchFamily="18" charset="0"/>
              </a:rPr>
              <a:t>Pentium 4</a:t>
            </a:r>
            <a:r>
              <a:rPr lang="zh-CN" altLang="zh-CN" sz="2800" dirty="0" smtClean="0">
                <a:latin typeface="Times New Roman" pitchFamily="18" charset="0"/>
                <a:cs typeface="Times New Roman" pitchFamily="18" charset="0"/>
              </a:rPr>
              <a:t>的内核，具有更高级的网络功能，更复杂更卓越的</a:t>
            </a:r>
            <a:r>
              <a:rPr lang="en-US" altLang="zh-CN" sz="2800" dirty="0" smtClean="0">
                <a:latin typeface="Times New Roman" pitchFamily="18" charset="0"/>
                <a:cs typeface="Times New Roman" pitchFamily="18" charset="0"/>
              </a:rPr>
              <a:t>3D</a:t>
            </a:r>
            <a:r>
              <a:rPr lang="zh-CN" altLang="zh-CN" sz="2800" dirty="0" smtClean="0">
                <a:latin typeface="Times New Roman" pitchFamily="18" charset="0"/>
                <a:cs typeface="Times New Roman" pitchFamily="18" charset="0"/>
              </a:rPr>
              <a:t>图形性能。</a:t>
            </a:r>
            <a:endParaRPr lang="zh-CN" altLang="en-US" sz="2800" dirty="0">
              <a:latin typeface="Times New Roman" pitchFamily="18" charset="0"/>
              <a:cs typeface="Times New Roman" pitchFamily="18" charset="0"/>
            </a:endParaRPr>
          </a:p>
        </p:txBody>
      </p:sp>
    </p:spTree>
  </p:cSld>
  <p:clrMapOvr>
    <a:masterClrMapping/>
  </p:clrMapOvr>
  <p:transition spd="med">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45</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迅驰技术</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it-IT" altLang="zh-CN" sz="2800" dirty="0" smtClean="0"/>
              <a:t>2003</a:t>
            </a:r>
            <a:r>
              <a:rPr lang="zh-CN" altLang="zh-CN" sz="2800" dirty="0" smtClean="0"/>
              <a:t>年，</a:t>
            </a:r>
            <a:r>
              <a:rPr lang="it-IT" altLang="zh-CN" sz="2800" dirty="0" smtClean="0"/>
              <a:t>Intel</a:t>
            </a:r>
            <a:r>
              <a:rPr lang="zh-CN" altLang="zh-CN" sz="2800" dirty="0" smtClean="0"/>
              <a:t>推出了低功耗，高性能，可移动的</a:t>
            </a:r>
            <a:r>
              <a:rPr lang="it-IT" altLang="zh-CN" sz="2800" dirty="0" smtClean="0"/>
              <a:t>Pentium M</a:t>
            </a:r>
            <a:r>
              <a:rPr lang="zh-CN" altLang="zh-CN" sz="2800" dirty="0" smtClean="0"/>
              <a:t>处理器系列。</a:t>
            </a:r>
            <a:endParaRPr lang="en-US" altLang="zh-CN" sz="2800" dirty="0" smtClean="0"/>
          </a:p>
          <a:p>
            <a:pPr>
              <a:buNone/>
            </a:pPr>
            <a:r>
              <a:rPr lang="zh-CN" altLang="zh-CN" sz="3600" b="1" dirty="0" smtClean="0">
                <a:solidFill>
                  <a:srgbClr val="336699"/>
                </a:solidFill>
                <a:latin typeface="+mj-lt"/>
                <a:ea typeface="+mj-ea"/>
                <a:cs typeface="+mj-cs"/>
              </a:rPr>
              <a:t>迅驰一代</a:t>
            </a:r>
          </a:p>
          <a:p>
            <a:r>
              <a:rPr lang="it-IT" altLang="zh-CN" sz="2800" dirty="0" smtClean="0"/>
              <a:t>2003</a:t>
            </a:r>
            <a:r>
              <a:rPr lang="zh-CN" altLang="zh-CN" sz="2800" dirty="0" smtClean="0"/>
              <a:t>年</a:t>
            </a:r>
            <a:r>
              <a:rPr lang="it-IT" altLang="zh-CN" sz="2800" dirty="0" smtClean="0"/>
              <a:t>3</a:t>
            </a:r>
            <a:r>
              <a:rPr lang="zh-CN" altLang="zh-CN" sz="2800" dirty="0" smtClean="0"/>
              <a:t>月，</a:t>
            </a:r>
            <a:r>
              <a:rPr lang="it-IT" altLang="zh-CN" sz="2800" dirty="0" smtClean="0"/>
              <a:t>Intel</a:t>
            </a:r>
            <a:r>
              <a:rPr lang="zh-CN" altLang="zh-CN" sz="2800" dirty="0" smtClean="0"/>
              <a:t>正式发布了迅驰移动计算技术，它包括了一整套移动计算解决方案，由三大部分构成：奔腾</a:t>
            </a:r>
            <a:r>
              <a:rPr lang="it-IT" altLang="zh-CN" sz="2800" dirty="0" smtClean="0"/>
              <a:t>M</a:t>
            </a:r>
            <a:r>
              <a:rPr lang="zh-CN" altLang="zh-CN" sz="2800" dirty="0" smtClean="0"/>
              <a:t>处理器、</a:t>
            </a:r>
            <a:r>
              <a:rPr lang="it-IT" altLang="zh-CN" sz="2800" dirty="0" smtClean="0"/>
              <a:t>855/915</a:t>
            </a:r>
            <a:r>
              <a:rPr lang="zh-CN" altLang="zh-CN" sz="2800" dirty="0" smtClean="0"/>
              <a:t>系列芯片组和</a:t>
            </a:r>
            <a:r>
              <a:rPr lang="it-IT" altLang="zh-CN" sz="2800" dirty="0" smtClean="0"/>
              <a:t>Intel PRO</a:t>
            </a:r>
            <a:r>
              <a:rPr lang="zh-CN" altLang="zh-CN" sz="2800" dirty="0" smtClean="0"/>
              <a:t>无线网卡。</a:t>
            </a:r>
            <a:endParaRPr lang="en-US" altLang="zh-CN" sz="2800" dirty="0" smtClean="0"/>
          </a:p>
          <a:p>
            <a:r>
              <a:rPr lang="it-IT" altLang="zh-CN" sz="2800" dirty="0" smtClean="0"/>
              <a:t>1MB</a:t>
            </a:r>
            <a:r>
              <a:rPr lang="zh-CN" altLang="zh-CN" sz="2800" dirty="0" smtClean="0"/>
              <a:t>高速二级缓存，</a:t>
            </a:r>
            <a:r>
              <a:rPr lang="it-IT" altLang="zh-CN" sz="2800" dirty="0" smtClean="0"/>
              <a:t>400MHz</a:t>
            </a:r>
            <a:r>
              <a:rPr lang="zh-CN" altLang="zh-CN" sz="2800" dirty="0" smtClean="0"/>
              <a:t>前端总线，支持</a:t>
            </a:r>
            <a:r>
              <a:rPr lang="it-IT" altLang="zh-CN" sz="2800" dirty="0" smtClean="0"/>
              <a:t>802.11b</a:t>
            </a:r>
            <a:r>
              <a:rPr lang="zh-CN" altLang="zh-CN" sz="2800" dirty="0" smtClean="0"/>
              <a:t>无线网卡。</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dirty="0"/>
          </a:p>
        </p:txBody>
      </p:sp>
      <p:sp>
        <p:nvSpPr>
          <p:cNvPr id="5" name="页脚占位符 4"/>
          <p:cNvSpPr>
            <a:spLocks noGrp="1"/>
          </p:cNvSpPr>
          <p:nvPr>
            <p:ph type="ftr" sz="quarter" idx="11"/>
          </p:nvPr>
        </p:nvSpPr>
        <p:spPr/>
        <p:txBody>
          <a:bodyPr/>
          <a:lstStyle/>
          <a:p>
            <a:r>
              <a:rPr lang="en-US" altLang="zh-CN" dirty="0" err="1"/>
              <a:t>汇编语言程序设计教程</a:t>
            </a:r>
            <a:endParaRPr lang="en-US" altLang="zh-CN" dirty="0"/>
          </a:p>
        </p:txBody>
      </p:sp>
      <p:sp>
        <p:nvSpPr>
          <p:cNvPr id="6" name="灯片编号占位符 5"/>
          <p:cNvSpPr>
            <a:spLocks noGrp="1"/>
          </p:cNvSpPr>
          <p:nvPr>
            <p:ph type="sldNum" sz="quarter" idx="12"/>
          </p:nvPr>
        </p:nvSpPr>
        <p:spPr/>
        <p:txBody>
          <a:bodyPr/>
          <a:lstStyle/>
          <a:p>
            <a:fld id="{E13EF13A-629F-4C11-B7C8-601F85554A60}" type="slidenum">
              <a:rPr lang="en-US" altLang="zh-CN"/>
              <a:pPr/>
              <a:t>46</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迅驰二代</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it-IT" altLang="zh-CN" sz="2800" dirty="0" smtClean="0"/>
              <a:t>2005</a:t>
            </a:r>
            <a:r>
              <a:rPr lang="zh-CN" altLang="zh-CN" sz="2800" dirty="0" smtClean="0"/>
              <a:t>年</a:t>
            </a:r>
            <a:r>
              <a:rPr lang="it-IT" altLang="zh-CN" sz="2800" dirty="0" smtClean="0"/>
              <a:t>1</a:t>
            </a:r>
            <a:r>
              <a:rPr lang="zh-CN" altLang="zh-CN" sz="2800" dirty="0" smtClean="0"/>
              <a:t>月，</a:t>
            </a:r>
            <a:r>
              <a:rPr lang="it-IT" altLang="zh-CN" sz="2800" dirty="0" smtClean="0"/>
              <a:t>Intel</a:t>
            </a:r>
            <a:r>
              <a:rPr lang="zh-CN" altLang="zh-CN" sz="2800" dirty="0" smtClean="0"/>
              <a:t>发布了迅驰二代移动平台，其代号为</a:t>
            </a:r>
            <a:r>
              <a:rPr lang="it-IT" altLang="zh-CN" sz="2800" dirty="0" smtClean="0"/>
              <a:t>Sonoma</a:t>
            </a:r>
            <a:r>
              <a:rPr lang="zh-CN" altLang="zh-CN" sz="2800" dirty="0" smtClean="0"/>
              <a:t>。</a:t>
            </a:r>
            <a:endParaRPr lang="en-US" altLang="zh-CN" sz="2800" dirty="0" smtClean="0"/>
          </a:p>
          <a:p>
            <a:r>
              <a:rPr lang="zh-CN" altLang="zh-CN" sz="2800" dirty="0" smtClean="0"/>
              <a:t>迅驰二代增加了一些新技术：全新的</a:t>
            </a:r>
            <a:r>
              <a:rPr lang="it-IT" altLang="zh-CN" sz="2800" dirty="0" smtClean="0"/>
              <a:t>Intel</a:t>
            </a:r>
            <a:r>
              <a:rPr lang="zh-CN" altLang="zh-CN" sz="2800" dirty="0" smtClean="0"/>
              <a:t>图形媒体加速器</a:t>
            </a:r>
            <a:r>
              <a:rPr lang="it-IT" altLang="zh-CN" sz="2800" dirty="0" smtClean="0"/>
              <a:t>900</a:t>
            </a:r>
            <a:r>
              <a:rPr lang="zh-CN" altLang="zh-CN" sz="2800" dirty="0" smtClean="0"/>
              <a:t>显卡内核、节能型</a:t>
            </a:r>
            <a:r>
              <a:rPr lang="it-IT" altLang="zh-CN" sz="2800" dirty="0" smtClean="0"/>
              <a:t>533MHz</a:t>
            </a:r>
            <a:r>
              <a:rPr lang="zh-CN" altLang="zh-CN" sz="2800" dirty="0" smtClean="0"/>
              <a:t>前端总线、双通道</a:t>
            </a:r>
            <a:r>
              <a:rPr lang="it-IT" altLang="zh-CN" sz="2800" dirty="0" smtClean="0"/>
              <a:t>DDR2</a:t>
            </a:r>
            <a:r>
              <a:rPr lang="zh-CN" altLang="zh-CN" sz="2800" dirty="0" smtClean="0"/>
              <a:t>内存支持等。</a:t>
            </a:r>
          </a:p>
          <a:p>
            <a:r>
              <a:rPr lang="zh-CN" altLang="zh-CN" sz="2800" dirty="0" smtClean="0"/>
              <a:t>此外，迅驰二代还支持最新</a:t>
            </a:r>
            <a:r>
              <a:rPr lang="it-IT" altLang="zh-CN" sz="2800" dirty="0" smtClean="0"/>
              <a:t>PCI Exoress</a:t>
            </a:r>
            <a:r>
              <a:rPr lang="zh-CN" altLang="zh-CN" sz="2800" dirty="0" smtClean="0"/>
              <a:t>图形接口</a:t>
            </a:r>
            <a:r>
              <a:rPr lang="zh-CN" altLang="en-US" sz="2800" dirty="0" smtClean="0"/>
              <a:t>。</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47</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迅驰</a:t>
            </a:r>
            <a:r>
              <a:rPr lang="zh-CN" altLang="en-US" b="1" dirty="0" smtClean="0">
                <a:solidFill>
                  <a:srgbClr val="336699"/>
                </a:solidFill>
              </a:rPr>
              <a:t>三</a:t>
            </a:r>
            <a:r>
              <a:rPr lang="zh-CN" altLang="zh-CN" b="1" dirty="0" smtClean="0">
                <a:solidFill>
                  <a:srgbClr val="336699"/>
                </a:solidFill>
              </a:rPr>
              <a:t>代</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it-IT" altLang="zh-CN" sz="2800" dirty="0" smtClean="0"/>
              <a:t>2006</a:t>
            </a:r>
            <a:r>
              <a:rPr lang="zh-CN" altLang="zh-CN" sz="2800" dirty="0" smtClean="0"/>
              <a:t>年</a:t>
            </a:r>
            <a:r>
              <a:rPr lang="it-IT" altLang="zh-CN" sz="2800" dirty="0" smtClean="0"/>
              <a:t>1</a:t>
            </a:r>
            <a:r>
              <a:rPr lang="zh-CN" altLang="zh-CN" sz="2800" dirty="0" smtClean="0"/>
              <a:t>月，</a:t>
            </a:r>
            <a:r>
              <a:rPr lang="it-IT" altLang="zh-CN" sz="2800" dirty="0" smtClean="0"/>
              <a:t>Intel</a:t>
            </a:r>
            <a:r>
              <a:rPr lang="zh-CN" altLang="zh-CN" sz="2800" dirty="0" smtClean="0"/>
              <a:t>发布迅驰三代移动平台</a:t>
            </a:r>
            <a:r>
              <a:rPr lang="it-IT" altLang="zh-CN" sz="2800" dirty="0" smtClean="0"/>
              <a:t>Napa</a:t>
            </a:r>
            <a:r>
              <a:rPr lang="zh-CN" altLang="zh-CN" sz="2800" dirty="0" smtClean="0"/>
              <a:t>，其核心组件为</a:t>
            </a:r>
            <a:r>
              <a:rPr lang="it-IT" altLang="zh-CN" sz="2800" dirty="0" smtClean="0"/>
              <a:t>Intel</a:t>
            </a:r>
            <a:r>
              <a:rPr lang="zh-CN" altLang="zh-CN" sz="2800" dirty="0" smtClean="0"/>
              <a:t>酷睿（</a:t>
            </a:r>
            <a:r>
              <a:rPr lang="it-IT" altLang="zh-CN" sz="2800" dirty="0" smtClean="0"/>
              <a:t>Core</a:t>
            </a:r>
            <a:r>
              <a:rPr lang="zh-CN" altLang="zh-CN" sz="2800" dirty="0" smtClean="0"/>
              <a:t>）双核处理器。</a:t>
            </a:r>
            <a:endParaRPr lang="en-US" altLang="zh-CN" sz="2800" dirty="0" smtClean="0"/>
          </a:p>
          <a:p>
            <a:r>
              <a:rPr lang="zh-CN" altLang="zh-CN" sz="2800" dirty="0" smtClean="0"/>
              <a:t>系统总线速率提升到</a:t>
            </a:r>
            <a:r>
              <a:rPr lang="it-IT" altLang="zh-CN" sz="2800" dirty="0" smtClean="0"/>
              <a:t>667MHz</a:t>
            </a:r>
            <a:r>
              <a:rPr lang="zh-CN" altLang="zh-CN" sz="2800" dirty="0" smtClean="0"/>
              <a:t>，</a:t>
            </a:r>
            <a:r>
              <a:rPr lang="it-IT" altLang="zh-CN" sz="2800" dirty="0" smtClean="0"/>
              <a:t>Yonab</a:t>
            </a:r>
            <a:r>
              <a:rPr lang="zh-CN" altLang="zh-CN" sz="2800" dirty="0" smtClean="0"/>
              <a:t>处理器推出单、双核技术并且采用</a:t>
            </a:r>
            <a:r>
              <a:rPr lang="it-IT" altLang="zh-CN" sz="2800" dirty="0" smtClean="0"/>
              <a:t>65nm</a:t>
            </a:r>
            <a:r>
              <a:rPr lang="zh-CN" altLang="zh-CN" sz="2800" dirty="0" smtClean="0"/>
              <a:t>工艺，</a:t>
            </a:r>
            <a:r>
              <a:rPr lang="it-IT" altLang="zh-CN" sz="2800" dirty="0" smtClean="0"/>
              <a:t>Intel Pro/Wireless 3945ABG</a:t>
            </a:r>
            <a:r>
              <a:rPr lang="zh-CN" altLang="zh-CN" sz="2800" dirty="0" smtClean="0"/>
              <a:t>无线模块则开始兼容</a:t>
            </a:r>
            <a:r>
              <a:rPr lang="it-IT" altLang="zh-CN" sz="2800" dirty="0" smtClean="0"/>
              <a:t>802.11°/b/g</a:t>
            </a:r>
            <a:r>
              <a:rPr lang="zh-CN" altLang="zh-CN" sz="2800" dirty="0" smtClean="0"/>
              <a:t>三种网络环境。</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48</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迅驰</a:t>
            </a:r>
            <a:r>
              <a:rPr lang="zh-CN" altLang="en-US" b="1" dirty="0" smtClean="0">
                <a:solidFill>
                  <a:srgbClr val="336699"/>
                </a:solidFill>
              </a:rPr>
              <a:t>四</a:t>
            </a:r>
            <a:r>
              <a:rPr lang="zh-CN" altLang="zh-CN" b="1" dirty="0" smtClean="0">
                <a:solidFill>
                  <a:srgbClr val="336699"/>
                </a:solidFill>
              </a:rPr>
              <a:t>代</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it-IT" altLang="zh-CN" sz="2800" dirty="0" smtClean="0"/>
              <a:t>2007</a:t>
            </a:r>
            <a:r>
              <a:rPr lang="zh-CN" altLang="zh-CN" sz="2800" dirty="0" smtClean="0"/>
              <a:t>年</a:t>
            </a:r>
            <a:r>
              <a:rPr lang="it-IT" altLang="zh-CN" sz="2800" dirty="0" smtClean="0"/>
              <a:t>5</a:t>
            </a:r>
            <a:r>
              <a:rPr lang="zh-CN" altLang="zh-CN" sz="2800" dirty="0" smtClean="0"/>
              <a:t>月，</a:t>
            </a:r>
            <a:r>
              <a:rPr lang="it-IT" altLang="zh-CN" sz="2800" dirty="0" smtClean="0"/>
              <a:t>Intel</a:t>
            </a:r>
            <a:r>
              <a:rPr lang="zh-CN" altLang="zh-CN" sz="2800" dirty="0" smtClean="0"/>
              <a:t>发布了第四代迅驰移动平台</a:t>
            </a:r>
            <a:r>
              <a:rPr lang="it-IT" altLang="zh-CN" sz="2800" dirty="0" smtClean="0"/>
              <a:t>Snata Rosa</a:t>
            </a:r>
            <a:r>
              <a:rPr lang="zh-CN" altLang="en-US" sz="2800" dirty="0" smtClean="0"/>
              <a:t>。</a:t>
            </a:r>
            <a:endParaRPr lang="en-US" altLang="zh-CN" sz="2800" dirty="0" smtClean="0"/>
          </a:p>
          <a:p>
            <a:r>
              <a:rPr lang="zh-CN" altLang="zh-CN" sz="2800" dirty="0" smtClean="0"/>
              <a:t>迅驰四代最大的优势在于其更好的多任务处理能力，清晰的视频播放能力，更好的可管理性和安全性，这些使得</a:t>
            </a:r>
            <a:r>
              <a:rPr lang="it-IT" altLang="zh-CN" sz="2800" dirty="0" smtClean="0"/>
              <a:t>Intel</a:t>
            </a:r>
            <a:r>
              <a:rPr lang="zh-CN" altLang="zh-CN" sz="2800" dirty="0" smtClean="0"/>
              <a:t>移动平台的优势进一步扩大。</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dirty="0" err="1"/>
              <a:t>汇编语言程序设计教程</a:t>
            </a:r>
            <a:endParaRPr lang="en-US" altLang="zh-CN" dirty="0"/>
          </a:p>
        </p:txBody>
      </p:sp>
      <p:sp>
        <p:nvSpPr>
          <p:cNvPr id="6" name="灯片编号占位符 5"/>
          <p:cNvSpPr>
            <a:spLocks noGrp="1"/>
          </p:cNvSpPr>
          <p:nvPr>
            <p:ph type="sldNum" sz="quarter" idx="12"/>
          </p:nvPr>
        </p:nvSpPr>
        <p:spPr/>
        <p:txBody>
          <a:bodyPr/>
          <a:lstStyle/>
          <a:p>
            <a:fld id="{E13EF13A-629F-4C11-B7C8-601F85554A60}" type="slidenum">
              <a:rPr lang="en-US" altLang="zh-CN"/>
              <a:pPr/>
              <a:t>49</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多核技术</a:t>
            </a:r>
            <a:endParaRPr lang="zh-CN" altLang="en-US" b="1" dirty="0" smtClean="0">
              <a:solidFill>
                <a:srgbClr val="336699"/>
              </a:solidFill>
            </a:endParaRPr>
          </a:p>
        </p:txBody>
      </p:sp>
      <p:sp>
        <p:nvSpPr>
          <p:cNvPr id="111619" name="Rectangle 3"/>
          <p:cNvSpPr>
            <a:spLocks noGrp="1" noChangeArrowheads="1"/>
          </p:cNvSpPr>
          <p:nvPr>
            <p:ph type="body" idx="1"/>
          </p:nvPr>
        </p:nvSpPr>
        <p:spPr>
          <a:xfrm>
            <a:off x="323528" y="1600200"/>
            <a:ext cx="8496944" cy="4525963"/>
          </a:xfrm>
        </p:spPr>
        <p:txBody>
          <a:bodyPr/>
          <a:lstStyle/>
          <a:p>
            <a:r>
              <a:rPr lang="zh-CN" altLang="zh-CN" sz="2800" dirty="0" smtClean="0"/>
              <a:t>双</a:t>
            </a:r>
            <a:r>
              <a:rPr lang="zh-CN" altLang="zh-CN" sz="2800" dirty="0" smtClean="0"/>
              <a:t>核微处理器是指基于半导体的一个处理器芯片上拥有两个一样功能的处理器核心，也就是将两个物理处理器核心整合在一个内核中。</a:t>
            </a:r>
          </a:p>
          <a:p>
            <a:r>
              <a:rPr lang="zh-CN" altLang="zh-CN" sz="2800" dirty="0" smtClean="0"/>
              <a:t>多核心，又称单芯片多处理器（</a:t>
            </a:r>
            <a:r>
              <a:rPr lang="it-IT" altLang="zh-CN" sz="2400" dirty="0" smtClean="0"/>
              <a:t>Chip MultiProcessors</a:t>
            </a:r>
            <a:r>
              <a:rPr lang="zh-CN" altLang="zh-CN" sz="2400" dirty="0" smtClean="0"/>
              <a:t>，</a:t>
            </a:r>
            <a:r>
              <a:rPr lang="it-IT" altLang="zh-CN" sz="2400" dirty="0" smtClean="0"/>
              <a:t>CMP</a:t>
            </a:r>
            <a:r>
              <a:rPr lang="zh-CN" altLang="zh-CN" sz="2800" dirty="0" smtClean="0"/>
              <a:t>）。</a:t>
            </a:r>
          </a:p>
          <a:p>
            <a:r>
              <a:rPr lang="zh-CN" altLang="zh-CN" sz="2800" dirty="0" smtClean="0"/>
              <a:t>由于</a:t>
            </a:r>
            <a:r>
              <a:rPr lang="it-IT" altLang="zh-CN" sz="2800" dirty="0" smtClean="0"/>
              <a:t>CMP</a:t>
            </a:r>
            <a:r>
              <a:rPr lang="zh-CN" altLang="zh-CN" sz="2800" dirty="0" smtClean="0"/>
              <a:t>结构已经被划分成多个处理器核来设计，每个核都比较简单，有利于优化设计</a:t>
            </a:r>
            <a:r>
              <a:rPr lang="zh-CN" altLang="zh-CN" sz="2800" dirty="0" smtClean="0"/>
              <a:t>。</a:t>
            </a:r>
            <a:endParaRPr lang="zh-CN" altLang="zh-CN" sz="2800" dirty="0" smtClean="0"/>
          </a:p>
        </p:txBody>
      </p:sp>
    </p:spTree>
  </p:cSld>
  <p:clrMapOvr>
    <a:masterClrMapping/>
  </p:clrMapOvr>
  <p:transition spd="med">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18020E-7400-437D-A531-FC009A30083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45F724D-D0A9-43C3-8B90-741AE162E446}" type="slidenum">
              <a:rPr lang="en-US" altLang="zh-CN"/>
              <a:pPr/>
              <a:t>5</a:t>
            </a:fld>
            <a:endParaRPr lang="en-US" altLang="zh-CN"/>
          </a:p>
        </p:txBody>
      </p:sp>
      <p:sp>
        <p:nvSpPr>
          <p:cNvPr id="155650" name="Rectangle 2"/>
          <p:cNvSpPr>
            <a:spLocks noGrp="1" noChangeArrowheads="1"/>
          </p:cNvSpPr>
          <p:nvPr>
            <p:ph type="title"/>
          </p:nvPr>
        </p:nvSpPr>
        <p:spPr/>
        <p:txBody>
          <a:bodyPr/>
          <a:lstStyle/>
          <a:p>
            <a:r>
              <a:rPr lang="en-US" altLang="zh-CN" b="1">
                <a:solidFill>
                  <a:srgbClr val="336699"/>
                </a:solidFill>
              </a:rPr>
              <a:t>8088</a:t>
            </a:r>
            <a:r>
              <a:rPr lang="zh-CN" altLang="en-US" b="1">
                <a:solidFill>
                  <a:srgbClr val="336699"/>
                </a:solidFill>
              </a:rPr>
              <a:t>微处理器</a:t>
            </a:r>
          </a:p>
        </p:txBody>
      </p:sp>
      <p:sp>
        <p:nvSpPr>
          <p:cNvPr id="155651" name="Rectangle 3"/>
          <p:cNvSpPr>
            <a:spLocks noGrp="1" noChangeArrowheads="1"/>
          </p:cNvSpPr>
          <p:nvPr>
            <p:ph type="body" idx="1"/>
          </p:nvPr>
        </p:nvSpPr>
        <p:spPr/>
        <p:txBody>
          <a:bodyPr/>
          <a:lstStyle/>
          <a:p>
            <a:r>
              <a:rPr lang="en-US" altLang="zh-CN" sz="2800"/>
              <a:t>8088</a:t>
            </a:r>
            <a:r>
              <a:rPr lang="zh-CN" altLang="en-US" sz="2800"/>
              <a:t>微处理器内部分为两个部分：执行单元（</a:t>
            </a:r>
            <a:r>
              <a:rPr lang="en-US" altLang="zh-CN" sz="2800"/>
              <a:t>EU</a:t>
            </a:r>
            <a:r>
              <a:rPr lang="zh-CN" altLang="en-US" sz="2800"/>
              <a:t>）和总线接口单元（</a:t>
            </a:r>
            <a:r>
              <a:rPr lang="en-US" altLang="zh-CN" sz="2800"/>
              <a:t>BIU</a:t>
            </a:r>
            <a:r>
              <a:rPr lang="zh-CN" altLang="en-US" sz="2800"/>
              <a:t>）。</a:t>
            </a:r>
          </a:p>
          <a:p>
            <a:r>
              <a:rPr lang="en-US" altLang="zh-CN" sz="2800"/>
              <a:t>BIU</a:t>
            </a:r>
            <a:r>
              <a:rPr lang="zh-CN" altLang="en-US" sz="2800"/>
              <a:t>单元用来实现</a:t>
            </a:r>
            <a:r>
              <a:rPr lang="en-US" altLang="zh-CN" sz="2800"/>
              <a:t>EU</a:t>
            </a:r>
            <a:r>
              <a:rPr lang="zh-CN" altLang="en-US" sz="2800"/>
              <a:t>的所有总线操作。它由地址加法器，段寄存器</a:t>
            </a:r>
            <a:r>
              <a:rPr lang="en-US" altLang="zh-CN" sz="2800"/>
              <a:t>CS</a:t>
            </a:r>
            <a:r>
              <a:rPr lang="zh-CN" altLang="en-US" sz="2800"/>
              <a:t>、</a:t>
            </a:r>
            <a:r>
              <a:rPr lang="en-US" altLang="zh-CN" sz="2800"/>
              <a:t>DS</a:t>
            </a:r>
            <a:r>
              <a:rPr lang="zh-CN" altLang="en-US" sz="2800"/>
              <a:t>、</a:t>
            </a:r>
            <a:r>
              <a:rPr lang="en-US" altLang="zh-CN" sz="2800"/>
              <a:t>SS</a:t>
            </a:r>
            <a:r>
              <a:rPr lang="zh-CN" altLang="en-US" sz="2800"/>
              <a:t>、</a:t>
            </a:r>
            <a:r>
              <a:rPr lang="en-US" altLang="zh-CN" sz="2800"/>
              <a:t>ES</a:t>
            </a:r>
            <a:r>
              <a:rPr lang="zh-CN" altLang="en-US" sz="2800"/>
              <a:t>，指令指针</a:t>
            </a:r>
            <a:r>
              <a:rPr lang="en-US" altLang="zh-CN" sz="2800"/>
              <a:t>IP</a:t>
            </a:r>
            <a:r>
              <a:rPr lang="zh-CN" altLang="en-US" sz="2800"/>
              <a:t>，指令队列缓冲器和总线控制逻辑组成。</a:t>
            </a:r>
            <a:r>
              <a:rPr lang="en-US" altLang="zh-CN" sz="2800"/>
              <a:t>BIU</a:t>
            </a:r>
            <a:r>
              <a:rPr lang="zh-CN" altLang="en-US" sz="2800"/>
              <a:t>负责</a:t>
            </a:r>
            <a:r>
              <a:rPr lang="en-US" altLang="zh-CN" sz="2800"/>
              <a:t>CPU</a:t>
            </a:r>
            <a:r>
              <a:rPr lang="zh-CN" altLang="en-US" sz="2800"/>
              <a:t>与存储器或外部设备之间的信息交换。</a:t>
            </a:r>
          </a:p>
          <a:p>
            <a:r>
              <a:rPr lang="en-US" altLang="zh-CN" sz="2800"/>
              <a:t>EU</a:t>
            </a:r>
            <a:r>
              <a:rPr lang="zh-CN" altLang="en-US" sz="2800"/>
              <a:t>单元负责指令的执行，由算术逻辑单元</a:t>
            </a:r>
            <a:r>
              <a:rPr lang="en-US" altLang="zh-CN" sz="2800"/>
              <a:t>ALU</a:t>
            </a:r>
            <a:r>
              <a:rPr lang="zh-CN" altLang="en-US" sz="2800"/>
              <a:t>、标志寄存器</a:t>
            </a:r>
            <a:r>
              <a:rPr lang="en-US" altLang="zh-CN" sz="2800"/>
              <a:t>FLAG</a:t>
            </a:r>
            <a:r>
              <a:rPr lang="zh-CN" altLang="en-US" sz="2800"/>
              <a:t>、通用寄存器及</a:t>
            </a:r>
            <a:r>
              <a:rPr lang="en-US" altLang="zh-CN" sz="2800"/>
              <a:t>EU</a:t>
            </a:r>
            <a:r>
              <a:rPr lang="zh-CN" altLang="en-US" sz="2800"/>
              <a:t>控制器等组成，主要进行</a:t>
            </a:r>
            <a:r>
              <a:rPr lang="en-US" altLang="zh-CN" sz="2800"/>
              <a:t>16</a:t>
            </a:r>
            <a:r>
              <a:rPr lang="zh-CN" altLang="en-US" sz="2800"/>
              <a:t>位的各种运算及有效地址的计算。 </a:t>
            </a:r>
          </a:p>
        </p:txBody>
      </p:sp>
    </p:spTree>
  </p:cSld>
  <p:clrMapOvr>
    <a:masterClrMapping/>
  </p:clrMapOvr>
  <p:transition spd="med">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50</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多</a:t>
            </a:r>
            <a:r>
              <a:rPr lang="zh-CN" altLang="zh-CN" b="1" dirty="0" smtClean="0">
                <a:solidFill>
                  <a:srgbClr val="336699"/>
                </a:solidFill>
              </a:rPr>
              <a:t>核技术的发展</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it-IT" altLang="zh-CN" sz="2400" dirty="0" smtClean="0"/>
              <a:t>2005</a:t>
            </a:r>
            <a:r>
              <a:rPr lang="zh-CN" altLang="zh-CN" sz="2400" dirty="0" smtClean="0"/>
              <a:t>年</a:t>
            </a:r>
            <a:r>
              <a:rPr lang="it-IT" altLang="zh-CN" sz="2400" dirty="0" smtClean="0"/>
              <a:t>5</a:t>
            </a:r>
            <a:r>
              <a:rPr lang="zh-CN" altLang="zh-CN" sz="2400" dirty="0" smtClean="0"/>
              <a:t>月，</a:t>
            </a:r>
            <a:r>
              <a:rPr lang="it-IT" altLang="zh-CN" sz="2400" dirty="0" smtClean="0"/>
              <a:t>Intel</a:t>
            </a:r>
            <a:r>
              <a:rPr lang="zh-CN" altLang="zh-CN" sz="2400" dirty="0" smtClean="0"/>
              <a:t>发布了全球第一款桌面级双核处理器</a:t>
            </a:r>
            <a:r>
              <a:rPr lang="it-IT" altLang="zh-CN" sz="2400" dirty="0" smtClean="0"/>
              <a:t>Pentium D</a:t>
            </a:r>
            <a:r>
              <a:rPr lang="zh-CN" altLang="zh-CN" sz="2400" dirty="0" smtClean="0"/>
              <a:t>，开启了双核电脑的时代。</a:t>
            </a:r>
            <a:r>
              <a:rPr lang="it-IT" altLang="zh-CN" sz="2400" dirty="0" smtClean="0"/>
              <a:t>2006</a:t>
            </a:r>
            <a:r>
              <a:rPr lang="zh-CN" altLang="zh-CN" sz="2400" dirty="0" smtClean="0"/>
              <a:t>年</a:t>
            </a:r>
            <a:r>
              <a:rPr lang="it-IT" altLang="zh-CN" sz="2400" dirty="0" smtClean="0"/>
              <a:t>5</a:t>
            </a:r>
            <a:r>
              <a:rPr lang="zh-CN" altLang="zh-CN" sz="2400" dirty="0" smtClean="0"/>
              <a:t>月，酷睿（</a:t>
            </a:r>
            <a:r>
              <a:rPr lang="it-IT" altLang="zh-CN" sz="2400" dirty="0" smtClean="0"/>
              <a:t>Core</a:t>
            </a:r>
            <a:r>
              <a:rPr lang="zh-CN" altLang="zh-CN" sz="2400" dirty="0" smtClean="0"/>
              <a:t>）双核技术在迅驰三代移动平台上获得应用。</a:t>
            </a:r>
          </a:p>
          <a:p>
            <a:r>
              <a:rPr lang="it-IT" altLang="zh-CN" sz="2400" dirty="0" smtClean="0"/>
              <a:t>2006</a:t>
            </a:r>
            <a:r>
              <a:rPr lang="zh-CN" altLang="zh-CN" sz="2400" dirty="0" smtClean="0"/>
              <a:t>年</a:t>
            </a:r>
            <a:r>
              <a:rPr lang="it-IT" altLang="zh-CN" sz="2400" dirty="0" smtClean="0"/>
              <a:t>11</a:t>
            </a:r>
            <a:r>
              <a:rPr lang="zh-CN" altLang="zh-CN" sz="2400" dirty="0" smtClean="0"/>
              <a:t>月</a:t>
            </a:r>
            <a:r>
              <a:rPr lang="it-IT" altLang="zh-CN" sz="2400" dirty="0" smtClean="0"/>
              <a:t>12</a:t>
            </a:r>
            <a:r>
              <a:rPr lang="zh-CN" altLang="zh-CN" sz="2400" dirty="0" smtClean="0"/>
              <a:t>日，</a:t>
            </a:r>
            <a:r>
              <a:rPr lang="it-IT" altLang="zh-CN" sz="2400" dirty="0" smtClean="0"/>
              <a:t>Intel</a:t>
            </a:r>
            <a:r>
              <a:rPr lang="zh-CN" altLang="zh-CN" sz="2400" dirty="0" smtClean="0"/>
              <a:t>推出全新的四核心处理器——</a:t>
            </a:r>
            <a:r>
              <a:rPr lang="it-IT" altLang="zh-CN" sz="2400" dirty="0" smtClean="0"/>
              <a:t>Kentsfield</a:t>
            </a:r>
            <a:r>
              <a:rPr lang="zh-CN" altLang="zh-CN" sz="2400" dirty="0" smtClean="0"/>
              <a:t>。</a:t>
            </a:r>
          </a:p>
          <a:p>
            <a:r>
              <a:rPr lang="it-IT" altLang="zh-CN" sz="2400" dirty="0" smtClean="0"/>
              <a:t>2007</a:t>
            </a:r>
            <a:r>
              <a:rPr lang="zh-CN" altLang="zh-CN" sz="2400" dirty="0" smtClean="0"/>
              <a:t>年</a:t>
            </a:r>
            <a:r>
              <a:rPr lang="it-IT" altLang="zh-CN" sz="2400" dirty="0" smtClean="0"/>
              <a:t>11</a:t>
            </a:r>
            <a:r>
              <a:rPr lang="zh-CN" altLang="zh-CN" sz="2400" dirty="0" smtClean="0"/>
              <a:t>月，</a:t>
            </a:r>
            <a:r>
              <a:rPr lang="it-IT" altLang="zh-CN" sz="2400" dirty="0" smtClean="0"/>
              <a:t>Intel</a:t>
            </a:r>
            <a:r>
              <a:rPr lang="zh-CN" altLang="zh-CN" sz="2400" dirty="0" smtClean="0"/>
              <a:t>公司发布了多款采用</a:t>
            </a:r>
            <a:r>
              <a:rPr lang="it-IT" altLang="zh-CN" sz="2400" dirty="0" smtClean="0"/>
              <a:t>45nm</a:t>
            </a:r>
            <a:r>
              <a:rPr lang="zh-CN" altLang="zh-CN" sz="2400" dirty="0" smtClean="0"/>
              <a:t>高</a:t>
            </a:r>
            <a:r>
              <a:rPr lang="it-IT" altLang="zh-CN" sz="2400" dirty="0" smtClean="0"/>
              <a:t>-K</a:t>
            </a:r>
            <a:r>
              <a:rPr lang="zh-CN" altLang="zh-CN" sz="2400" dirty="0" smtClean="0"/>
              <a:t>金属栅极工艺技术的服务器及</a:t>
            </a:r>
            <a:r>
              <a:rPr lang="it-IT" altLang="zh-CN" sz="2400" dirty="0" smtClean="0"/>
              <a:t>PC</a:t>
            </a:r>
            <a:r>
              <a:rPr lang="zh-CN" altLang="zh-CN" sz="2400" dirty="0" smtClean="0"/>
              <a:t>处理器。</a:t>
            </a:r>
          </a:p>
          <a:p>
            <a:r>
              <a:rPr lang="it-IT" altLang="zh-CN" sz="2400" dirty="0" smtClean="0"/>
              <a:t>2008</a:t>
            </a:r>
            <a:r>
              <a:rPr lang="zh-CN" altLang="zh-CN" sz="2400" dirty="0" smtClean="0"/>
              <a:t>年</a:t>
            </a:r>
            <a:r>
              <a:rPr lang="it-IT" altLang="zh-CN" sz="2400" dirty="0" smtClean="0"/>
              <a:t>11</a:t>
            </a:r>
            <a:r>
              <a:rPr lang="zh-CN" altLang="zh-CN" sz="2400" dirty="0" smtClean="0"/>
              <a:t>月，</a:t>
            </a:r>
            <a:r>
              <a:rPr lang="it-IT" altLang="zh-CN" sz="2400" dirty="0" smtClean="0"/>
              <a:t>Intel</a:t>
            </a:r>
            <a:r>
              <a:rPr lang="zh-CN" altLang="zh-CN" sz="2400" dirty="0" smtClean="0"/>
              <a:t>正式发布了</a:t>
            </a:r>
            <a:r>
              <a:rPr lang="it-IT" altLang="zh-CN" sz="2400" dirty="0" smtClean="0"/>
              <a:t>Nehalem</a:t>
            </a:r>
            <a:r>
              <a:rPr lang="zh-CN" altLang="zh-CN" sz="2400" dirty="0" smtClean="0"/>
              <a:t>架构的首款产品：酷睿</a:t>
            </a:r>
            <a:r>
              <a:rPr lang="it-IT" altLang="zh-CN" sz="2400" dirty="0" smtClean="0"/>
              <a:t>i7</a:t>
            </a:r>
            <a:r>
              <a:rPr lang="zh-CN" altLang="zh-CN" sz="2400" dirty="0" smtClean="0"/>
              <a:t>处理器。基于</a:t>
            </a:r>
            <a:r>
              <a:rPr lang="it-IT" altLang="zh-CN" sz="2400" dirty="0" smtClean="0"/>
              <a:t>Nehalem</a:t>
            </a:r>
            <a:r>
              <a:rPr lang="zh-CN" altLang="zh-CN" sz="2400" dirty="0" smtClean="0"/>
              <a:t>微架构开发的酷睿</a:t>
            </a:r>
            <a:r>
              <a:rPr lang="it-IT" altLang="zh-CN" sz="2400" dirty="0" smtClean="0"/>
              <a:t>i7</a:t>
            </a:r>
            <a:r>
              <a:rPr lang="zh-CN" altLang="zh-CN" sz="2400" dirty="0" smtClean="0"/>
              <a:t>中具有多项创新技术，能够智能化地按需提升性能并最大限度增加数据吞吐量</a:t>
            </a:r>
            <a:r>
              <a:rPr lang="zh-CN" altLang="zh-CN" sz="2400" dirty="0" smtClean="0"/>
              <a:t>。</a:t>
            </a:r>
            <a:endParaRPr lang="zh-CN" altLang="en-US" sz="2400" dirty="0"/>
          </a:p>
        </p:txBody>
      </p:sp>
    </p:spTree>
  </p:cSld>
  <p:clrMapOvr>
    <a:masterClrMapping/>
  </p:clrMapOvr>
  <p:transition spd="med">
    <p:pull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51</a:t>
            </a:fld>
            <a:endParaRPr lang="en-US" altLang="zh-CN"/>
          </a:p>
        </p:txBody>
      </p:sp>
      <p:sp>
        <p:nvSpPr>
          <p:cNvPr id="111618" name="Rectangle 2"/>
          <p:cNvSpPr>
            <a:spLocks noGrp="1" noChangeArrowheads="1"/>
          </p:cNvSpPr>
          <p:nvPr>
            <p:ph type="title"/>
          </p:nvPr>
        </p:nvSpPr>
        <p:spPr/>
        <p:txBody>
          <a:bodyPr/>
          <a:lstStyle/>
          <a:p>
            <a:r>
              <a:rPr lang="it-IT" altLang="zh-CN" sz="3600" b="1" dirty="0" smtClean="0">
                <a:solidFill>
                  <a:srgbClr val="336699"/>
                </a:solidFill>
              </a:rPr>
              <a:t>Intel</a:t>
            </a:r>
            <a:r>
              <a:rPr lang="zh-CN" altLang="zh-CN" sz="3600" b="1" dirty="0" smtClean="0">
                <a:solidFill>
                  <a:srgbClr val="336699"/>
                </a:solidFill>
              </a:rPr>
              <a:t>双核微处理器的性能分析</a:t>
            </a:r>
            <a:endParaRPr lang="zh-CN" altLang="en-US" sz="3600" b="1" dirty="0">
              <a:solidFill>
                <a:srgbClr val="336699"/>
              </a:solidFill>
            </a:endParaRPr>
          </a:p>
        </p:txBody>
      </p:sp>
      <p:sp>
        <p:nvSpPr>
          <p:cNvPr id="111619" name="Rectangle 3"/>
          <p:cNvSpPr>
            <a:spLocks noGrp="1" noChangeArrowheads="1"/>
          </p:cNvSpPr>
          <p:nvPr>
            <p:ph type="body" idx="1"/>
          </p:nvPr>
        </p:nvSpPr>
        <p:spPr/>
        <p:txBody>
          <a:bodyPr/>
          <a:lstStyle/>
          <a:p>
            <a:r>
              <a:rPr lang="zh-CN" altLang="zh-CN" sz="2800" dirty="0" smtClean="0"/>
              <a:t>目前</a:t>
            </a:r>
            <a:r>
              <a:rPr lang="it-IT" altLang="zh-CN" sz="2800" dirty="0" smtClean="0"/>
              <a:t>Intel</a:t>
            </a:r>
            <a:r>
              <a:rPr lang="zh-CN" altLang="zh-CN" sz="2800" dirty="0" smtClean="0"/>
              <a:t>推出的台式机双核微处理器有</a:t>
            </a:r>
            <a:r>
              <a:rPr lang="it-IT" altLang="zh-CN" sz="2800" dirty="0" smtClean="0"/>
              <a:t>Pentium D</a:t>
            </a:r>
            <a:r>
              <a:rPr lang="zh-CN" altLang="zh-CN" sz="2800" dirty="0" smtClean="0"/>
              <a:t>、</a:t>
            </a:r>
            <a:r>
              <a:rPr lang="it-IT" altLang="zh-CN" sz="2800" dirty="0" smtClean="0"/>
              <a:t>Pentium EE</a:t>
            </a:r>
            <a:r>
              <a:rPr lang="zh-CN" altLang="zh-CN" sz="2800" dirty="0" smtClean="0"/>
              <a:t>（</a:t>
            </a:r>
            <a:r>
              <a:rPr lang="it-IT" altLang="zh-CN" sz="2800" dirty="0" smtClean="0"/>
              <a:t>Pentium Extreme Edition</a:t>
            </a:r>
            <a:r>
              <a:rPr lang="zh-CN" altLang="zh-CN" sz="2800" dirty="0" smtClean="0"/>
              <a:t>）和</a:t>
            </a:r>
            <a:r>
              <a:rPr lang="it-IT" altLang="zh-CN" sz="2800" dirty="0" smtClean="0"/>
              <a:t>Core Due</a:t>
            </a:r>
            <a:r>
              <a:rPr lang="zh-CN" altLang="zh-CN" sz="2800" dirty="0" smtClean="0"/>
              <a:t>三种类型，三者的工作原理有很大不同。</a:t>
            </a:r>
          </a:p>
          <a:p>
            <a:r>
              <a:rPr lang="it-IT" altLang="zh-CN" sz="2800" dirty="0" smtClean="0"/>
              <a:t>Pentium D</a:t>
            </a:r>
            <a:r>
              <a:rPr lang="zh-CN" altLang="zh-CN" sz="2800" dirty="0" smtClean="0"/>
              <a:t>和</a:t>
            </a:r>
            <a:r>
              <a:rPr lang="it-IT" altLang="zh-CN" sz="2800" dirty="0" smtClean="0"/>
              <a:t>Pentium </a:t>
            </a:r>
            <a:r>
              <a:rPr lang="it-IT" altLang="zh-CN" sz="2800" dirty="0" smtClean="0"/>
              <a:t>EE</a:t>
            </a:r>
            <a:r>
              <a:rPr lang="zh-CN" altLang="en-US" sz="2800" dirty="0" smtClean="0"/>
              <a:t>的</a:t>
            </a:r>
            <a:r>
              <a:rPr lang="zh-CN" altLang="zh-CN" sz="2800" dirty="0" smtClean="0"/>
              <a:t>每个</a:t>
            </a:r>
            <a:r>
              <a:rPr lang="zh-CN" altLang="zh-CN" sz="2800" dirty="0" smtClean="0"/>
              <a:t>核心采用独立式缓存设计，在处理器内部两个核心之间是互相隔绝的，通过处理器外部（主板北桥芯片）的仲裁器负责两个核心之间的任务分配以及缓存数据的同步等协调工作。两个核心共享前端总线，并依靠前端总线在两个核心之间传输缓存同步数据，如图</a:t>
            </a:r>
            <a:r>
              <a:rPr lang="it-IT" altLang="zh-CN" sz="2800" dirty="0" smtClean="0"/>
              <a:t>2.17</a:t>
            </a:r>
            <a:r>
              <a:rPr lang="zh-CN" altLang="zh-CN" sz="2800" dirty="0" smtClean="0"/>
              <a:t>所示。</a:t>
            </a:r>
            <a:endParaRPr lang="zh-CN" altLang="en-US" sz="2800" dirty="0"/>
          </a:p>
        </p:txBody>
      </p:sp>
    </p:spTree>
  </p:cSld>
  <p:clrMapOvr>
    <a:masterClrMapping/>
  </p:clrMapOvr>
  <p:transition spd="med">
    <p:pull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0EEC53-7F43-4379-B5FC-62BF3B7E42F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5F4A8C4-6920-46F0-8E5B-8B2EB48AAD7A}" type="slidenum">
              <a:rPr lang="en-US" altLang="zh-CN"/>
              <a:pPr/>
              <a:t>52</a:t>
            </a:fld>
            <a:endParaRPr lang="en-US" altLang="zh-CN"/>
          </a:p>
        </p:txBody>
      </p:sp>
      <p:pic>
        <p:nvPicPr>
          <p:cNvPr id="7" name="图片 6"/>
          <p:cNvPicPr/>
          <p:nvPr/>
        </p:nvPicPr>
        <p:blipFill>
          <a:blip r:embed="rId2" cstate="print"/>
          <a:srcRect/>
          <a:stretch>
            <a:fillRect/>
          </a:stretch>
        </p:blipFill>
        <p:spPr bwMode="auto">
          <a:xfrm>
            <a:off x="2995612" y="2138362"/>
            <a:ext cx="3152775" cy="2581275"/>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53</a:t>
            </a:fld>
            <a:endParaRPr lang="en-US" altLang="zh-CN"/>
          </a:p>
        </p:txBody>
      </p:sp>
      <p:sp>
        <p:nvSpPr>
          <p:cNvPr id="111619" name="Rectangle 3"/>
          <p:cNvSpPr>
            <a:spLocks noGrp="1" noChangeArrowheads="1"/>
          </p:cNvSpPr>
          <p:nvPr>
            <p:ph type="body" idx="1"/>
          </p:nvPr>
        </p:nvSpPr>
        <p:spPr/>
        <p:txBody>
          <a:bodyPr/>
          <a:lstStyle/>
          <a:p>
            <a:r>
              <a:rPr lang="zh-CN" altLang="zh-CN" sz="2800" dirty="0" smtClean="0"/>
              <a:t>从</a:t>
            </a:r>
            <a:r>
              <a:rPr lang="it-IT" altLang="zh-CN" sz="2800" dirty="0" smtClean="0"/>
              <a:t>2006</a:t>
            </a:r>
            <a:r>
              <a:rPr lang="zh-CN" altLang="zh-CN" sz="2800" dirty="0" smtClean="0"/>
              <a:t>年</a:t>
            </a:r>
            <a:r>
              <a:rPr lang="it-IT" altLang="zh-CN" sz="2800" dirty="0" smtClean="0"/>
              <a:t>7</a:t>
            </a:r>
            <a:r>
              <a:rPr lang="zh-CN" altLang="zh-CN" sz="2800" dirty="0" smtClean="0"/>
              <a:t>月</a:t>
            </a:r>
            <a:r>
              <a:rPr lang="it-IT" altLang="zh-CN" sz="2800" dirty="0" smtClean="0"/>
              <a:t>Intel</a:t>
            </a:r>
            <a:r>
              <a:rPr lang="zh-CN" altLang="zh-CN" sz="2800" dirty="0" smtClean="0"/>
              <a:t>发布</a:t>
            </a:r>
            <a:r>
              <a:rPr lang="it-IT" altLang="zh-CN" sz="2800" dirty="0" smtClean="0"/>
              <a:t>Core Due</a:t>
            </a:r>
            <a:r>
              <a:rPr lang="zh-CN" altLang="zh-CN" sz="2800" dirty="0" smtClean="0"/>
              <a:t>开始，</a:t>
            </a:r>
            <a:r>
              <a:rPr lang="it-IT" altLang="zh-CN" sz="2800" dirty="0" smtClean="0"/>
              <a:t>Pentium D</a:t>
            </a:r>
            <a:r>
              <a:rPr lang="zh-CN" altLang="zh-CN" sz="2800" dirty="0" smtClean="0"/>
              <a:t>和</a:t>
            </a:r>
            <a:r>
              <a:rPr lang="it-IT" altLang="zh-CN" sz="2800" dirty="0" smtClean="0"/>
              <a:t>Pentium EE</a:t>
            </a:r>
            <a:r>
              <a:rPr lang="zh-CN" altLang="zh-CN" sz="2800" dirty="0" smtClean="0"/>
              <a:t>逐渐被基于</a:t>
            </a:r>
            <a:r>
              <a:rPr lang="it-IT" altLang="zh-CN" sz="2800" dirty="0" smtClean="0"/>
              <a:t>Core</a:t>
            </a:r>
            <a:r>
              <a:rPr lang="zh-CN" altLang="zh-CN" sz="2800" dirty="0" smtClean="0"/>
              <a:t>架构代号</a:t>
            </a:r>
            <a:r>
              <a:rPr lang="it-IT" altLang="zh-CN" sz="2800" dirty="0" smtClean="0"/>
              <a:t>Conroe</a:t>
            </a:r>
            <a:r>
              <a:rPr lang="zh-CN" altLang="zh-CN" sz="2800" dirty="0" smtClean="0"/>
              <a:t>的双核微处理器取代。</a:t>
            </a:r>
          </a:p>
          <a:p>
            <a:r>
              <a:rPr lang="it-IT" altLang="zh-CN" sz="2800" dirty="0" smtClean="0"/>
              <a:t>Core Due</a:t>
            </a:r>
            <a:r>
              <a:rPr lang="zh-CN" altLang="zh-CN" sz="2800" dirty="0" smtClean="0"/>
              <a:t>采用的是基于共享缓存的紧密型双核心处理器耦合方案，其最重要的特征是抛弃了两个核心分别具有独立的二级缓存的方案，改为采用与</a:t>
            </a:r>
            <a:r>
              <a:rPr lang="it-IT" altLang="zh-CN" sz="2800" dirty="0" smtClean="0"/>
              <a:t>IBM</a:t>
            </a:r>
            <a:r>
              <a:rPr lang="zh-CN" altLang="zh-CN" sz="2800" dirty="0" smtClean="0"/>
              <a:t>的多核心处理器类似的两个核心共享二级缓存方案</a:t>
            </a:r>
            <a:r>
              <a:rPr lang="zh-CN" altLang="zh-CN" sz="2800" dirty="0" smtClean="0"/>
              <a:t>。</a:t>
            </a:r>
            <a:endParaRPr lang="zh-CN" altLang="zh-CN" sz="2800" dirty="0" smtClean="0"/>
          </a:p>
        </p:txBody>
      </p:sp>
    </p:spTree>
  </p:cSld>
  <p:clrMapOvr>
    <a:masterClrMapping/>
  </p:clrMapOvr>
  <p:transition spd="med">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0EEC53-7F43-4379-B5FC-62BF3B7E42F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5F4A8C4-6920-46F0-8E5B-8B2EB48AAD7A}" type="slidenum">
              <a:rPr lang="en-US" altLang="zh-CN"/>
              <a:pPr/>
              <a:t>54</a:t>
            </a:fld>
            <a:endParaRPr lang="en-US" altLang="zh-CN"/>
          </a:p>
        </p:txBody>
      </p:sp>
      <p:pic>
        <p:nvPicPr>
          <p:cNvPr id="7" name="图片 6"/>
          <p:cNvPicPr/>
          <p:nvPr/>
        </p:nvPicPr>
        <p:blipFill>
          <a:blip r:embed="rId2" cstate="print"/>
          <a:srcRect/>
          <a:stretch>
            <a:fillRect/>
          </a:stretch>
        </p:blipFill>
        <p:spPr bwMode="auto">
          <a:xfrm>
            <a:off x="3185795" y="2719387"/>
            <a:ext cx="2772410" cy="1419225"/>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55</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专用</a:t>
            </a:r>
            <a:r>
              <a:rPr lang="zh-CN" altLang="zh-CN" b="1" dirty="0" smtClean="0">
                <a:solidFill>
                  <a:srgbClr val="336699"/>
                </a:solidFill>
              </a:rPr>
              <a:t>微处理器</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zh-CN" altLang="zh-CN" sz="2800" dirty="0" smtClean="0"/>
              <a:t>除了</a:t>
            </a:r>
            <a:r>
              <a:rPr lang="zh-CN" altLang="zh-CN" sz="2800" dirty="0" smtClean="0"/>
              <a:t>装在</a:t>
            </a:r>
            <a:r>
              <a:rPr lang="it-IT" altLang="zh-CN" sz="2800" dirty="0" smtClean="0"/>
              <a:t>PC</a:t>
            </a:r>
            <a:r>
              <a:rPr lang="zh-CN" altLang="zh-CN" sz="2800" dirty="0" smtClean="0"/>
              <a:t>、笔记本电脑、工作站、服务器上的通用微处理器（常简称为</a:t>
            </a:r>
            <a:r>
              <a:rPr lang="it-IT" altLang="zh-CN" sz="2800" dirty="0" smtClean="0"/>
              <a:t>MPU</a:t>
            </a:r>
            <a:r>
              <a:rPr lang="zh-CN" altLang="zh-CN" sz="2800" dirty="0" smtClean="0"/>
              <a:t>）外，还有其他应用领域的专用微处理器：单片机（微控制器）和数字信号处理器。</a:t>
            </a:r>
          </a:p>
          <a:p>
            <a:r>
              <a:rPr lang="zh-CN" altLang="zh-CN" sz="2800" dirty="0" smtClean="0"/>
              <a:t>利用微控制器、数字信号处理器或通用微处理器，结合具体应用就可以构成一个控制系统，例如，当前的主要应用形式是嵌入式系统</a:t>
            </a:r>
            <a:r>
              <a:rPr lang="zh-CN" altLang="zh-CN" sz="2800" dirty="0" smtClean="0"/>
              <a:t>。</a:t>
            </a:r>
            <a:endParaRPr lang="zh-CN" altLang="zh-CN" sz="2800" dirty="0" smtClean="0"/>
          </a:p>
        </p:txBody>
      </p:sp>
    </p:spTree>
  </p:cSld>
  <p:clrMapOvr>
    <a:masterClrMapping/>
  </p:clrMapOvr>
  <p:transition spd="med">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56</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单片机</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zh-CN" altLang="zh-CN" sz="2800" dirty="0" smtClean="0"/>
              <a:t>单片机</a:t>
            </a:r>
            <a:r>
              <a:rPr lang="zh-CN" altLang="zh-CN" sz="2800" dirty="0" smtClean="0"/>
              <a:t>（</a:t>
            </a:r>
            <a:r>
              <a:rPr lang="it-IT" altLang="zh-CN" sz="2800" dirty="0" smtClean="0"/>
              <a:t>Single Chip Microcomputer</a:t>
            </a:r>
            <a:r>
              <a:rPr lang="zh-CN" altLang="zh-CN" sz="2800" dirty="0" smtClean="0"/>
              <a:t>）是指通常用于控制领域的微处理器芯片，其内部除</a:t>
            </a:r>
            <a:r>
              <a:rPr lang="it-IT" altLang="zh-CN" sz="2800" dirty="0" smtClean="0"/>
              <a:t>CPU</a:t>
            </a:r>
            <a:r>
              <a:rPr lang="zh-CN" altLang="zh-CN" sz="2800" dirty="0" smtClean="0"/>
              <a:t>外还集成了计算机的其他一些主要部件，例如，</a:t>
            </a:r>
            <a:r>
              <a:rPr lang="it-IT" altLang="zh-CN" sz="2800" dirty="0" smtClean="0"/>
              <a:t>ROM</a:t>
            </a:r>
            <a:r>
              <a:rPr lang="zh-CN" altLang="zh-CN" sz="2800" dirty="0" smtClean="0"/>
              <a:t>和</a:t>
            </a:r>
            <a:r>
              <a:rPr lang="it-IT" altLang="zh-CN" sz="2800" dirty="0" smtClean="0"/>
              <a:t>RAM</a:t>
            </a:r>
            <a:r>
              <a:rPr lang="zh-CN" altLang="zh-CN" sz="2800" dirty="0" smtClean="0"/>
              <a:t>、定时器、并行接口、串行接口，有的芯片还集成了</a:t>
            </a:r>
            <a:r>
              <a:rPr lang="it-IT" altLang="zh-CN" sz="2800" dirty="0" smtClean="0"/>
              <a:t>A/D</a:t>
            </a:r>
            <a:r>
              <a:rPr lang="zh-CN" altLang="zh-CN" sz="2800" dirty="0" smtClean="0"/>
              <a:t>、</a:t>
            </a:r>
            <a:r>
              <a:rPr lang="it-IT" altLang="zh-CN" sz="2800" dirty="0" smtClean="0"/>
              <a:t>D/A</a:t>
            </a:r>
            <a:r>
              <a:rPr lang="zh-CN" altLang="zh-CN" sz="2800" dirty="0" smtClean="0"/>
              <a:t>转换电路等</a:t>
            </a:r>
            <a:r>
              <a:rPr lang="zh-CN" altLang="zh-CN" sz="2800" dirty="0" smtClean="0"/>
              <a:t>。</a:t>
            </a:r>
            <a:endParaRPr lang="zh-CN" altLang="zh-CN" sz="2800" dirty="0" smtClean="0"/>
          </a:p>
        </p:txBody>
      </p:sp>
    </p:spTree>
  </p:cSld>
  <p:clrMapOvr>
    <a:masterClrMapping/>
  </p:clrMapOvr>
  <p:transition spd="med">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57</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数字信号处理</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zh-CN" altLang="zh-CN" sz="2800" dirty="0" smtClean="0"/>
              <a:t>数字信号处理（</a:t>
            </a:r>
            <a:r>
              <a:rPr lang="it-IT" altLang="zh-CN" sz="2800" dirty="0" smtClean="0"/>
              <a:t>Digital Signal Processor</a:t>
            </a:r>
            <a:r>
              <a:rPr lang="zh-CN" altLang="zh-CN" sz="2800" dirty="0" smtClean="0"/>
              <a:t>），简称</a:t>
            </a:r>
            <a:r>
              <a:rPr lang="it-IT" altLang="zh-CN" sz="2800" dirty="0" smtClean="0"/>
              <a:t>DSP</a:t>
            </a:r>
            <a:r>
              <a:rPr lang="zh-CN" altLang="zh-CN" sz="2800" dirty="0" smtClean="0"/>
              <a:t>芯片，实际上也是一种微控制器，但更专注于数字信号的高速处理，其内部集成有高速乘法器，能够进行快速乘法和加法运算。</a:t>
            </a:r>
          </a:p>
          <a:p>
            <a:r>
              <a:rPr lang="it-IT" altLang="zh-CN" sz="2800" dirty="0" smtClean="0"/>
              <a:t>DSP</a:t>
            </a:r>
            <a:r>
              <a:rPr lang="zh-CN" altLang="zh-CN" sz="2800" dirty="0" smtClean="0"/>
              <a:t>芯片市场主要分布在通信、消费类电子产品和计算机领域。我国推广和应用较多的是</a:t>
            </a:r>
            <a:r>
              <a:rPr lang="it-IT" altLang="zh-CN" sz="2800" dirty="0" smtClean="0"/>
              <a:t>TI</a:t>
            </a:r>
            <a:r>
              <a:rPr lang="zh-CN" altLang="zh-CN" sz="2800" dirty="0" smtClean="0"/>
              <a:t>公司、</a:t>
            </a:r>
            <a:r>
              <a:rPr lang="it-IT" altLang="zh-CN" sz="2800" dirty="0" smtClean="0"/>
              <a:t>AD</a:t>
            </a:r>
            <a:r>
              <a:rPr lang="zh-CN" altLang="zh-CN" sz="2800" dirty="0" smtClean="0"/>
              <a:t>公司和</a:t>
            </a:r>
            <a:r>
              <a:rPr lang="it-IT" altLang="zh-CN" sz="2800" dirty="0" smtClean="0"/>
              <a:t>Motorola</a:t>
            </a:r>
            <a:r>
              <a:rPr lang="zh-CN" altLang="zh-CN" sz="2800" dirty="0" smtClean="0"/>
              <a:t>公司的</a:t>
            </a:r>
            <a:r>
              <a:rPr lang="it-IT" altLang="zh-CN" sz="2800" dirty="0" smtClean="0"/>
              <a:t>DSP</a:t>
            </a:r>
            <a:r>
              <a:rPr lang="zh-CN" altLang="zh-CN" sz="2800" dirty="0" smtClean="0"/>
              <a:t>芯片</a:t>
            </a:r>
            <a:r>
              <a:rPr lang="zh-CN" altLang="zh-CN" sz="2800" dirty="0" smtClean="0"/>
              <a:t>。</a:t>
            </a:r>
            <a:endParaRPr lang="zh-CN" altLang="zh-CN" sz="2800" dirty="0" smtClean="0"/>
          </a:p>
        </p:txBody>
      </p:sp>
    </p:spTree>
  </p:cSld>
  <p:clrMapOvr>
    <a:masterClrMapping/>
  </p:clrMapOvr>
  <p:transition spd="med">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58</a:t>
            </a:fld>
            <a:endParaRPr lang="en-US" altLang="zh-CN"/>
          </a:p>
        </p:txBody>
      </p:sp>
      <p:sp>
        <p:nvSpPr>
          <p:cNvPr id="111618" name="Rectangle 2"/>
          <p:cNvSpPr>
            <a:spLocks noGrp="1" noChangeArrowheads="1"/>
          </p:cNvSpPr>
          <p:nvPr>
            <p:ph type="title"/>
          </p:nvPr>
        </p:nvSpPr>
        <p:spPr/>
        <p:txBody>
          <a:bodyPr/>
          <a:lstStyle/>
          <a:p>
            <a:r>
              <a:rPr lang="zh-CN" altLang="zh-CN" b="1" dirty="0" smtClean="0">
                <a:solidFill>
                  <a:srgbClr val="336699"/>
                </a:solidFill>
              </a:rPr>
              <a:t>微处理器</a:t>
            </a:r>
            <a:r>
              <a:rPr lang="zh-CN" altLang="zh-CN" b="1" dirty="0" smtClean="0">
                <a:solidFill>
                  <a:srgbClr val="336699"/>
                </a:solidFill>
              </a:rPr>
              <a:t>领域的架构革命</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zh-CN" altLang="zh-CN" sz="2800" dirty="0" smtClean="0"/>
              <a:t>微处理器领域真正意义的架构革命将在未来数年内诞生，那就是多核架构将从通用的对等设计迁移到“主核心</a:t>
            </a:r>
            <a:r>
              <a:rPr lang="it-IT" altLang="zh-CN" sz="2800" dirty="0" smtClean="0"/>
              <a:t>+</a:t>
            </a:r>
            <a:r>
              <a:rPr lang="zh-CN" altLang="zh-CN" sz="2800" dirty="0" smtClean="0"/>
              <a:t>协处理器”的非对等设计，也就是处理器中只有一个或数个通用核心承担任务指派功能，诸如浮点运算、</a:t>
            </a:r>
            <a:r>
              <a:rPr lang="it-IT" altLang="zh-CN" sz="2800" dirty="0" smtClean="0"/>
              <a:t>HDTV</a:t>
            </a:r>
            <a:r>
              <a:rPr lang="zh-CN" altLang="zh-CN" sz="2800" dirty="0" smtClean="0"/>
              <a:t>视频解码、</a:t>
            </a:r>
            <a:r>
              <a:rPr lang="it-IT" altLang="zh-CN" sz="2800" dirty="0" smtClean="0"/>
              <a:t>JAVA</a:t>
            </a:r>
            <a:r>
              <a:rPr lang="zh-CN" altLang="zh-CN" sz="2800" dirty="0" smtClean="0"/>
              <a:t>语言执行等任务都可以由专门的</a:t>
            </a:r>
            <a:r>
              <a:rPr lang="it-IT" altLang="zh-CN" sz="2800" dirty="0" smtClean="0"/>
              <a:t>DSP</a:t>
            </a:r>
            <a:r>
              <a:rPr lang="zh-CN" altLang="zh-CN" sz="2800" dirty="0" smtClean="0"/>
              <a:t>硬件核心来完成。</a:t>
            </a:r>
          </a:p>
          <a:p>
            <a:r>
              <a:rPr lang="zh-CN" altLang="zh-CN" sz="2800" dirty="0" smtClean="0"/>
              <a:t>由此实现处理器执行效率和最终性能的大幅度跃进——</a:t>
            </a:r>
            <a:r>
              <a:rPr lang="it-IT" altLang="zh-CN" sz="2800" dirty="0" smtClean="0"/>
              <a:t>IBM Cell</a:t>
            </a:r>
            <a:r>
              <a:rPr lang="zh-CN" altLang="zh-CN" sz="2800" dirty="0" smtClean="0"/>
              <a:t>、</a:t>
            </a:r>
            <a:r>
              <a:rPr lang="it-IT" altLang="zh-CN" sz="2800" dirty="0" smtClean="0"/>
              <a:t>Intel Many Core</a:t>
            </a:r>
            <a:r>
              <a:rPr lang="zh-CN" altLang="zh-CN" sz="2800" dirty="0" smtClean="0"/>
              <a:t>和</a:t>
            </a:r>
            <a:r>
              <a:rPr lang="it-IT" altLang="zh-CN" sz="2800" dirty="0" smtClean="0"/>
              <a:t>AMD Hyper Transport</a:t>
            </a:r>
            <a:r>
              <a:rPr lang="zh-CN" altLang="zh-CN" sz="2800" dirty="0" smtClean="0"/>
              <a:t>协处理器平台便是该种思想的典型代表。</a:t>
            </a:r>
            <a:endParaRPr lang="zh-CN" altLang="zh-CN" sz="2800" dirty="0"/>
          </a:p>
        </p:txBody>
      </p:sp>
    </p:spTree>
  </p:cSld>
  <p:clrMapOvr>
    <a:masterClrMapping/>
  </p:clrMapOvr>
  <p:transition spd="med">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59</a:t>
            </a:fld>
            <a:endParaRPr lang="en-US" altLang="zh-CN"/>
          </a:p>
        </p:txBody>
      </p:sp>
      <p:sp>
        <p:nvSpPr>
          <p:cNvPr id="111618" name="Rectangle 2"/>
          <p:cNvSpPr>
            <a:spLocks noGrp="1" noChangeArrowheads="1"/>
          </p:cNvSpPr>
          <p:nvPr>
            <p:ph type="title"/>
          </p:nvPr>
        </p:nvSpPr>
        <p:spPr/>
        <p:txBody>
          <a:bodyPr/>
          <a:lstStyle/>
          <a:p>
            <a:r>
              <a:rPr lang="it-IT" altLang="zh-CN" sz="3600" b="1" dirty="0" smtClean="0">
                <a:solidFill>
                  <a:srgbClr val="336699"/>
                </a:solidFill>
              </a:rPr>
              <a:t>IBM </a:t>
            </a:r>
            <a:r>
              <a:rPr lang="it-IT" altLang="zh-CN" sz="3600" b="1" dirty="0" smtClean="0">
                <a:solidFill>
                  <a:srgbClr val="336699"/>
                </a:solidFill>
              </a:rPr>
              <a:t>Cell</a:t>
            </a:r>
            <a:r>
              <a:rPr lang="zh-CN" altLang="zh-CN" sz="3600" b="1" dirty="0" smtClean="0">
                <a:solidFill>
                  <a:srgbClr val="336699"/>
                </a:solidFill>
              </a:rPr>
              <a:t>：开创全新的多核架构</a:t>
            </a:r>
            <a:endParaRPr lang="zh-CN" altLang="en-US" sz="3600" b="1" dirty="0">
              <a:solidFill>
                <a:srgbClr val="336699"/>
              </a:solidFill>
            </a:endParaRPr>
          </a:p>
        </p:txBody>
      </p:sp>
      <p:sp>
        <p:nvSpPr>
          <p:cNvPr id="111619" name="Rectangle 3"/>
          <p:cNvSpPr>
            <a:spLocks noGrp="1" noChangeArrowheads="1"/>
          </p:cNvSpPr>
          <p:nvPr>
            <p:ph type="body" idx="1"/>
          </p:nvPr>
        </p:nvSpPr>
        <p:spPr/>
        <p:txBody>
          <a:bodyPr/>
          <a:lstStyle/>
          <a:p>
            <a:r>
              <a:rPr lang="it-IT" altLang="zh-CN" sz="2800" dirty="0" smtClean="0"/>
              <a:t>Cell</a:t>
            </a:r>
            <a:r>
              <a:rPr lang="zh-CN" altLang="zh-CN" sz="2800" dirty="0" smtClean="0"/>
              <a:t>的多核结构同以往的多核心产品完全不同。在</a:t>
            </a:r>
            <a:r>
              <a:rPr lang="it-IT" altLang="zh-CN" sz="2800" dirty="0" smtClean="0"/>
              <a:t>Cell</a:t>
            </a:r>
            <a:r>
              <a:rPr lang="zh-CN" altLang="zh-CN" sz="2800" dirty="0" smtClean="0"/>
              <a:t>芯片中，只有一个核心拥有完整的功能，被称为主处理器，其余</a:t>
            </a:r>
            <a:r>
              <a:rPr lang="it-IT" altLang="zh-CN" sz="2800" dirty="0" smtClean="0"/>
              <a:t>8</a:t>
            </a:r>
            <a:r>
              <a:rPr lang="zh-CN" altLang="zh-CN" sz="2800" dirty="0" smtClean="0"/>
              <a:t>个核心都是专门用于浮点运算的协处理器。</a:t>
            </a:r>
          </a:p>
          <a:p>
            <a:r>
              <a:rPr lang="zh-CN" altLang="zh-CN" sz="2800" dirty="0" smtClean="0"/>
              <a:t>由于</a:t>
            </a:r>
            <a:r>
              <a:rPr lang="it-IT" altLang="zh-CN" sz="2800" dirty="0" smtClean="0"/>
              <a:t>Cell</a:t>
            </a:r>
            <a:r>
              <a:rPr lang="zh-CN" altLang="zh-CN" sz="2800" dirty="0" smtClean="0"/>
              <a:t>中的协处理器只负责浮点运算任务，所需的运算规则非常简单，对应的电路逻辑同样如此，只要</a:t>
            </a:r>
            <a:r>
              <a:rPr lang="it-IT" altLang="zh-CN" sz="2800" dirty="0" smtClean="0"/>
              <a:t>CPU</a:t>
            </a:r>
            <a:r>
              <a:rPr lang="zh-CN" altLang="zh-CN" sz="2800" dirty="0" smtClean="0"/>
              <a:t>运行频率足够高，</a:t>
            </a:r>
            <a:r>
              <a:rPr lang="it-IT" altLang="zh-CN" sz="2800" dirty="0" smtClean="0"/>
              <a:t>Cell</a:t>
            </a:r>
            <a:r>
              <a:rPr lang="zh-CN" altLang="zh-CN" sz="2800" dirty="0" smtClean="0"/>
              <a:t>就能够获得惊人的浮点效能。</a:t>
            </a:r>
            <a:endParaRPr lang="zh-CN" altLang="zh-CN" sz="2800" dirty="0"/>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92E6825-32AE-46C1-A18C-062E0A444AB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0D8D291-81B3-4CE1-9301-27CA8AAB2B48}" type="slidenum">
              <a:rPr lang="en-US" altLang="zh-CN"/>
              <a:pPr/>
              <a:t>6</a:t>
            </a:fld>
            <a:endParaRPr lang="en-US" altLang="zh-CN"/>
          </a:p>
        </p:txBody>
      </p:sp>
      <p:sp>
        <p:nvSpPr>
          <p:cNvPr id="156674" name="Rectangle 2"/>
          <p:cNvSpPr>
            <a:spLocks noGrp="1" noChangeArrowheads="1"/>
          </p:cNvSpPr>
          <p:nvPr>
            <p:ph type="title"/>
          </p:nvPr>
        </p:nvSpPr>
        <p:spPr/>
        <p:txBody>
          <a:bodyPr/>
          <a:lstStyle/>
          <a:p>
            <a:r>
              <a:rPr lang="en-US" altLang="zh-CN" b="1">
                <a:solidFill>
                  <a:srgbClr val="336699"/>
                </a:solidFill>
              </a:rPr>
              <a:t>8</a:t>
            </a:r>
            <a:r>
              <a:rPr lang="zh-CN" altLang="en-US" b="1">
                <a:solidFill>
                  <a:srgbClr val="336699"/>
                </a:solidFill>
              </a:rPr>
              <a:t>位微机指令执行过程</a:t>
            </a:r>
            <a:endParaRPr lang="zh-CN" altLang="en-US"/>
          </a:p>
        </p:txBody>
      </p:sp>
      <p:pic>
        <p:nvPicPr>
          <p:cNvPr id="156676" name="Picture 4"/>
          <p:cNvPicPr>
            <a:picLocks noChangeAspect="1" noChangeArrowheads="1"/>
          </p:cNvPicPr>
          <p:nvPr/>
        </p:nvPicPr>
        <p:blipFill>
          <a:blip r:embed="rId2" cstate="print"/>
          <a:srcRect/>
          <a:stretch>
            <a:fillRect/>
          </a:stretch>
        </p:blipFill>
        <p:spPr bwMode="auto">
          <a:xfrm>
            <a:off x="611188" y="2349500"/>
            <a:ext cx="7704137" cy="1538288"/>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60</a:t>
            </a:fld>
            <a:endParaRPr lang="en-US" altLang="zh-CN"/>
          </a:p>
        </p:txBody>
      </p:sp>
      <p:sp>
        <p:nvSpPr>
          <p:cNvPr id="111618" name="Rectangle 2"/>
          <p:cNvSpPr>
            <a:spLocks noGrp="1" noChangeArrowheads="1"/>
          </p:cNvSpPr>
          <p:nvPr>
            <p:ph type="title"/>
          </p:nvPr>
        </p:nvSpPr>
        <p:spPr/>
        <p:txBody>
          <a:bodyPr/>
          <a:lstStyle/>
          <a:p>
            <a:r>
              <a:rPr lang="it-IT" altLang="zh-CN" b="1" dirty="0" smtClean="0">
                <a:solidFill>
                  <a:srgbClr val="336699"/>
                </a:solidFill>
              </a:rPr>
              <a:t>Intel</a:t>
            </a:r>
            <a:r>
              <a:rPr lang="zh-CN" altLang="zh-CN" b="1" dirty="0" smtClean="0">
                <a:solidFill>
                  <a:srgbClr val="336699"/>
                </a:solidFill>
              </a:rPr>
              <a:t>：</a:t>
            </a:r>
            <a:r>
              <a:rPr lang="it-IT" altLang="zh-CN" b="1" dirty="0" smtClean="0">
                <a:solidFill>
                  <a:srgbClr val="336699"/>
                </a:solidFill>
              </a:rPr>
              <a:t>Many Core</a:t>
            </a:r>
            <a:r>
              <a:rPr lang="zh-CN" altLang="en-US" b="1" dirty="0" smtClean="0">
                <a:solidFill>
                  <a:srgbClr val="336699"/>
                </a:solidFill>
              </a:rPr>
              <a:t> </a:t>
            </a:r>
            <a:endParaRPr lang="zh-CN" altLang="en-US" b="1" dirty="0">
              <a:solidFill>
                <a:srgbClr val="336699"/>
              </a:solidFill>
            </a:endParaRPr>
          </a:p>
        </p:txBody>
      </p:sp>
      <p:sp>
        <p:nvSpPr>
          <p:cNvPr id="111619" name="Rectangle 3"/>
          <p:cNvSpPr>
            <a:spLocks noGrp="1" noChangeArrowheads="1"/>
          </p:cNvSpPr>
          <p:nvPr>
            <p:ph type="body" idx="1"/>
          </p:nvPr>
        </p:nvSpPr>
        <p:spPr>
          <a:xfrm>
            <a:off x="457200" y="1600201"/>
            <a:ext cx="8229600" cy="2404864"/>
          </a:xfrm>
        </p:spPr>
        <p:txBody>
          <a:bodyPr/>
          <a:lstStyle/>
          <a:p>
            <a:r>
              <a:rPr lang="zh-CN" altLang="zh-CN" sz="2800" dirty="0" smtClean="0"/>
              <a:t>第一代</a:t>
            </a:r>
            <a:r>
              <a:rPr lang="it-IT" altLang="zh-CN" sz="2800" dirty="0" smtClean="0"/>
              <a:t>Many Core </a:t>
            </a:r>
            <a:r>
              <a:rPr lang="zh-CN" altLang="zh-CN" sz="2800" dirty="0" smtClean="0"/>
              <a:t>架构处理器可能采用“</a:t>
            </a:r>
            <a:r>
              <a:rPr lang="it-IT" altLang="zh-CN" sz="2800" dirty="0" smtClean="0"/>
              <a:t>3</a:t>
            </a:r>
            <a:r>
              <a:rPr lang="zh-CN" altLang="zh-CN" sz="2800" dirty="0" smtClean="0"/>
              <a:t>个通用</a:t>
            </a:r>
            <a:r>
              <a:rPr lang="it-IT" altLang="zh-CN" sz="2800" dirty="0" smtClean="0"/>
              <a:t>80x86</a:t>
            </a:r>
            <a:r>
              <a:rPr lang="zh-CN" altLang="zh-CN" sz="2800" dirty="0" smtClean="0"/>
              <a:t>核心</a:t>
            </a:r>
            <a:r>
              <a:rPr lang="it-IT" altLang="zh-CN" sz="2800" dirty="0" smtClean="0"/>
              <a:t>+16</a:t>
            </a:r>
            <a:r>
              <a:rPr lang="zh-CN" altLang="zh-CN" sz="2800" dirty="0" smtClean="0"/>
              <a:t>个</a:t>
            </a:r>
            <a:r>
              <a:rPr lang="it-IT" altLang="zh-CN" sz="2800" dirty="0" smtClean="0"/>
              <a:t>DSP</a:t>
            </a:r>
            <a:r>
              <a:rPr lang="zh-CN" altLang="zh-CN" sz="2800" dirty="0" smtClean="0"/>
              <a:t>内核”的组合，如图</a:t>
            </a:r>
            <a:r>
              <a:rPr lang="it-IT" altLang="zh-CN" sz="2800" dirty="0" smtClean="0"/>
              <a:t>2.19</a:t>
            </a:r>
            <a:r>
              <a:rPr lang="zh-CN" altLang="zh-CN" sz="2800" dirty="0" smtClean="0"/>
              <a:t>所示</a:t>
            </a:r>
            <a:r>
              <a:rPr lang="zh-CN" altLang="zh-CN" sz="2800" dirty="0" smtClean="0"/>
              <a:t>。</a:t>
            </a:r>
            <a:endParaRPr lang="en-US" altLang="zh-CN" sz="2800" dirty="0" smtClean="0"/>
          </a:p>
          <a:p>
            <a:r>
              <a:rPr lang="zh-CN" altLang="zh-CN" sz="2800" dirty="0" smtClean="0"/>
              <a:t>可以</a:t>
            </a:r>
            <a:r>
              <a:rPr lang="zh-CN" altLang="zh-CN" sz="2800" dirty="0" smtClean="0"/>
              <a:t>看到，它的原型是一个四核心处理器，只是将其中一个核心置换成</a:t>
            </a:r>
            <a:r>
              <a:rPr lang="it-IT" altLang="zh-CN" sz="2800" dirty="0" smtClean="0"/>
              <a:t>16</a:t>
            </a:r>
            <a:r>
              <a:rPr lang="zh-CN" altLang="zh-CN" sz="2800" dirty="0" smtClean="0"/>
              <a:t>个</a:t>
            </a:r>
            <a:r>
              <a:rPr lang="it-IT" altLang="zh-CN" sz="2800" dirty="0" smtClean="0"/>
              <a:t>DSP</a:t>
            </a:r>
            <a:r>
              <a:rPr lang="zh-CN" altLang="zh-CN" sz="2800" dirty="0" smtClean="0"/>
              <a:t>逻辑而已。</a:t>
            </a:r>
            <a:endParaRPr lang="zh-CN" altLang="en-US" sz="2800" dirty="0"/>
          </a:p>
        </p:txBody>
      </p:sp>
      <p:pic>
        <p:nvPicPr>
          <p:cNvPr id="7" name="图片 6"/>
          <p:cNvPicPr/>
          <p:nvPr/>
        </p:nvPicPr>
        <p:blipFill>
          <a:blip r:embed="rId2" cstate="print"/>
          <a:srcRect/>
          <a:stretch>
            <a:fillRect/>
          </a:stretch>
        </p:blipFill>
        <p:spPr bwMode="auto">
          <a:xfrm>
            <a:off x="2195736" y="4221088"/>
            <a:ext cx="3840480" cy="170180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61</a:t>
            </a:fld>
            <a:endParaRPr lang="en-US" altLang="zh-CN"/>
          </a:p>
        </p:txBody>
      </p:sp>
      <p:sp>
        <p:nvSpPr>
          <p:cNvPr id="111619" name="Rectangle 3"/>
          <p:cNvSpPr>
            <a:spLocks noGrp="1" noChangeArrowheads="1"/>
          </p:cNvSpPr>
          <p:nvPr>
            <p:ph type="body" idx="1"/>
          </p:nvPr>
        </p:nvSpPr>
        <p:spPr>
          <a:xfrm>
            <a:off x="457200" y="1600201"/>
            <a:ext cx="8229600" cy="1972816"/>
          </a:xfrm>
        </p:spPr>
        <p:txBody>
          <a:bodyPr/>
          <a:lstStyle/>
          <a:p>
            <a:r>
              <a:rPr lang="zh-CN" altLang="zh-CN" sz="2800" dirty="0" smtClean="0"/>
              <a:t>第二代</a:t>
            </a:r>
            <a:r>
              <a:rPr lang="it-IT" altLang="zh-CN" sz="2800" dirty="0" smtClean="0"/>
              <a:t>Many Core</a:t>
            </a:r>
            <a:r>
              <a:rPr lang="zh-CN" altLang="zh-CN" sz="2800" dirty="0" smtClean="0"/>
              <a:t>产品的大致结构如图</a:t>
            </a:r>
            <a:r>
              <a:rPr lang="it-IT" altLang="zh-CN" sz="2800" dirty="0" smtClean="0"/>
              <a:t>2.20</a:t>
            </a:r>
            <a:r>
              <a:rPr lang="zh-CN" altLang="zh-CN" sz="2800" dirty="0" smtClean="0"/>
              <a:t>所示。它拥有</a:t>
            </a:r>
            <a:r>
              <a:rPr lang="it-IT" altLang="zh-CN" sz="2800" dirty="0" smtClean="0"/>
              <a:t>8</a:t>
            </a:r>
            <a:r>
              <a:rPr lang="zh-CN" altLang="zh-CN" sz="2800" dirty="0" smtClean="0"/>
              <a:t>个通用</a:t>
            </a:r>
            <a:r>
              <a:rPr lang="it-IT" altLang="zh-CN" sz="2800" dirty="0" smtClean="0"/>
              <a:t>80x86</a:t>
            </a:r>
            <a:r>
              <a:rPr lang="zh-CN" altLang="zh-CN" sz="2800" dirty="0" smtClean="0"/>
              <a:t>核心，</a:t>
            </a:r>
            <a:r>
              <a:rPr lang="it-IT" altLang="zh-CN" sz="2800" dirty="0" smtClean="0"/>
              <a:t>64</a:t>
            </a:r>
            <a:r>
              <a:rPr lang="zh-CN" altLang="zh-CN" sz="2800" dirty="0" smtClean="0"/>
              <a:t>个专用</a:t>
            </a:r>
            <a:r>
              <a:rPr lang="it-IT" altLang="zh-CN" sz="2800" dirty="0" smtClean="0"/>
              <a:t>DSP</a:t>
            </a:r>
            <a:r>
              <a:rPr lang="zh-CN" altLang="zh-CN" sz="2800" dirty="0" smtClean="0"/>
              <a:t>逻辑，片内缓存容量高达</a:t>
            </a:r>
            <a:r>
              <a:rPr lang="it-IT" altLang="zh-CN" sz="2800" dirty="0" smtClean="0"/>
              <a:t>1GB</a:t>
            </a:r>
            <a:r>
              <a:rPr lang="zh-CN" altLang="zh-CN" sz="2800" dirty="0" smtClean="0"/>
              <a:t>，晶体管规模则达到</a:t>
            </a:r>
            <a:r>
              <a:rPr lang="it-IT" altLang="zh-CN" sz="2800" dirty="0" smtClean="0"/>
              <a:t>200</a:t>
            </a:r>
            <a:r>
              <a:rPr lang="zh-CN" altLang="zh-CN" sz="2800" dirty="0" smtClean="0"/>
              <a:t>亿。</a:t>
            </a:r>
            <a:endParaRPr lang="zh-CN" altLang="zh-CN" sz="2800" dirty="0"/>
          </a:p>
        </p:txBody>
      </p:sp>
      <p:pic>
        <p:nvPicPr>
          <p:cNvPr id="8" name="图片 7"/>
          <p:cNvPicPr/>
          <p:nvPr/>
        </p:nvPicPr>
        <p:blipFill>
          <a:blip r:embed="rId2" cstate="print"/>
          <a:srcRect/>
          <a:stretch>
            <a:fillRect/>
          </a:stretch>
        </p:blipFill>
        <p:spPr bwMode="auto">
          <a:xfrm>
            <a:off x="3059832" y="3573016"/>
            <a:ext cx="2609850" cy="1666875"/>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62</a:t>
            </a:fld>
            <a:endParaRPr lang="en-US" altLang="zh-CN"/>
          </a:p>
        </p:txBody>
      </p:sp>
      <p:sp>
        <p:nvSpPr>
          <p:cNvPr id="111618" name="Rectangle 2"/>
          <p:cNvSpPr>
            <a:spLocks noGrp="1" noChangeArrowheads="1"/>
          </p:cNvSpPr>
          <p:nvPr>
            <p:ph type="title"/>
          </p:nvPr>
        </p:nvSpPr>
        <p:spPr/>
        <p:txBody>
          <a:bodyPr/>
          <a:lstStyle/>
          <a:p>
            <a:r>
              <a:rPr lang="it-IT" altLang="zh-CN" sz="3600" b="1" dirty="0" smtClean="0">
                <a:solidFill>
                  <a:srgbClr val="336699"/>
                </a:solidFill>
              </a:rPr>
              <a:t>AMD</a:t>
            </a:r>
            <a:r>
              <a:rPr lang="zh-CN" altLang="zh-CN" sz="3600" b="1" dirty="0" smtClean="0">
                <a:solidFill>
                  <a:srgbClr val="336699"/>
                </a:solidFill>
              </a:rPr>
              <a:t>：</a:t>
            </a:r>
            <a:r>
              <a:rPr lang="it-IT" altLang="zh-CN" sz="3600" b="1" dirty="0" smtClean="0">
                <a:solidFill>
                  <a:srgbClr val="336699"/>
                </a:solidFill>
              </a:rPr>
              <a:t>HyperTransport</a:t>
            </a:r>
            <a:r>
              <a:rPr lang="zh-CN" altLang="zh-CN" sz="3600" b="1" dirty="0" smtClean="0">
                <a:solidFill>
                  <a:srgbClr val="336699"/>
                </a:solidFill>
              </a:rPr>
              <a:t>协处理器系统</a:t>
            </a:r>
            <a:endParaRPr lang="zh-CN" altLang="en-US" sz="3600" b="1" dirty="0" smtClean="0">
              <a:solidFill>
                <a:srgbClr val="336699"/>
              </a:solidFill>
            </a:endParaRPr>
          </a:p>
        </p:txBody>
      </p:sp>
      <p:sp>
        <p:nvSpPr>
          <p:cNvPr id="111619" name="Rectangle 3"/>
          <p:cNvSpPr>
            <a:spLocks noGrp="1" noChangeArrowheads="1"/>
          </p:cNvSpPr>
          <p:nvPr>
            <p:ph type="body" idx="1"/>
          </p:nvPr>
        </p:nvSpPr>
        <p:spPr/>
        <p:txBody>
          <a:bodyPr/>
          <a:lstStyle/>
          <a:p>
            <a:r>
              <a:rPr lang="it-IT" altLang="zh-CN" sz="2800" dirty="0" smtClean="0"/>
              <a:t>AMD</a:t>
            </a:r>
            <a:r>
              <a:rPr lang="zh-CN" altLang="zh-CN" sz="2800" dirty="0" smtClean="0"/>
              <a:t>利用现有的</a:t>
            </a:r>
            <a:r>
              <a:rPr lang="it-IT" altLang="zh-CN" sz="2800" dirty="0" smtClean="0"/>
              <a:t>HyperTransport</a:t>
            </a:r>
            <a:r>
              <a:rPr lang="zh-CN" altLang="zh-CN" sz="2800" dirty="0" smtClean="0"/>
              <a:t>连接架构，对多路服务器系统进行拓展。</a:t>
            </a:r>
          </a:p>
          <a:p>
            <a:r>
              <a:rPr lang="zh-CN" altLang="zh-CN" sz="2800" dirty="0" smtClean="0"/>
              <a:t>计划建立一个以</a:t>
            </a:r>
            <a:r>
              <a:rPr lang="it-IT" altLang="zh-CN" sz="2800" dirty="0" smtClean="0"/>
              <a:t>AMD</a:t>
            </a:r>
            <a:r>
              <a:rPr lang="zh-CN" altLang="zh-CN" sz="2800" dirty="0" smtClean="0"/>
              <a:t>为中心的企业生态圈。在该套平台上，</a:t>
            </a:r>
            <a:r>
              <a:rPr lang="it-IT" altLang="zh-CN" sz="2800" dirty="0" smtClean="0"/>
              <a:t>HyperTransport</a:t>
            </a:r>
            <a:r>
              <a:rPr lang="zh-CN" altLang="zh-CN" sz="2800" dirty="0" smtClean="0"/>
              <a:t>总线处于中枢地位，而它除了作为处理器连接总线外，还可以连接</a:t>
            </a:r>
            <a:r>
              <a:rPr lang="it-IT" altLang="zh-CN" sz="2800" dirty="0" smtClean="0"/>
              <a:t>PCI-X</a:t>
            </a:r>
            <a:r>
              <a:rPr lang="zh-CN" altLang="zh-CN" sz="2800" dirty="0" smtClean="0"/>
              <a:t>控制器、</a:t>
            </a:r>
            <a:r>
              <a:rPr lang="it-IT" altLang="zh-CN" sz="2800" dirty="0" smtClean="0"/>
              <a:t>PCI Express</a:t>
            </a:r>
            <a:r>
              <a:rPr lang="zh-CN" altLang="zh-CN" sz="2800" dirty="0" smtClean="0"/>
              <a:t>控制器以及</a:t>
            </a:r>
            <a:r>
              <a:rPr lang="it-IT" altLang="zh-CN" sz="2800" dirty="0" smtClean="0"/>
              <a:t>I/O</a:t>
            </a:r>
            <a:r>
              <a:rPr lang="zh-CN" altLang="zh-CN" sz="2800" dirty="0" smtClean="0"/>
              <a:t>控制芯片，来充当芯片间的高速连接通路。</a:t>
            </a:r>
          </a:p>
          <a:p>
            <a:r>
              <a:rPr lang="zh-CN" altLang="zh-CN" sz="2800" dirty="0" smtClean="0"/>
              <a:t>未来，这种拓展架构也可以延伸到</a:t>
            </a:r>
            <a:r>
              <a:rPr lang="it-IT" altLang="zh-CN" sz="2800" dirty="0" smtClean="0"/>
              <a:t>PC</a:t>
            </a:r>
            <a:r>
              <a:rPr lang="zh-CN" altLang="zh-CN" sz="2800" dirty="0" smtClean="0"/>
              <a:t>领域。</a:t>
            </a:r>
            <a:endParaRPr lang="zh-CN" altLang="zh-CN" sz="2800" dirty="0"/>
          </a:p>
        </p:txBody>
      </p:sp>
    </p:spTree>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78F7BF-2D1F-4717-A084-31DE2636A5F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31727CA-47DB-4073-875B-4CF2B2938D2C}" type="slidenum">
              <a:rPr lang="en-US" altLang="zh-CN"/>
              <a:pPr/>
              <a:t>7</a:t>
            </a:fld>
            <a:endParaRPr lang="en-US" altLang="zh-CN"/>
          </a:p>
        </p:txBody>
      </p:sp>
      <p:sp>
        <p:nvSpPr>
          <p:cNvPr id="160770" name="Rectangle 2"/>
          <p:cNvSpPr>
            <a:spLocks noGrp="1" noChangeArrowheads="1"/>
          </p:cNvSpPr>
          <p:nvPr>
            <p:ph type="title"/>
          </p:nvPr>
        </p:nvSpPr>
        <p:spPr/>
        <p:txBody>
          <a:bodyPr/>
          <a:lstStyle/>
          <a:p>
            <a:r>
              <a:rPr lang="en-US" altLang="zh-CN" b="1">
                <a:solidFill>
                  <a:srgbClr val="336699"/>
                </a:solidFill>
              </a:rPr>
              <a:t>EU</a:t>
            </a:r>
            <a:r>
              <a:rPr lang="zh-CN" altLang="en-US" b="1">
                <a:solidFill>
                  <a:srgbClr val="336699"/>
                </a:solidFill>
              </a:rPr>
              <a:t>与</a:t>
            </a:r>
            <a:r>
              <a:rPr lang="en-US" altLang="zh-CN" b="1">
                <a:solidFill>
                  <a:srgbClr val="336699"/>
                </a:solidFill>
              </a:rPr>
              <a:t>BIU</a:t>
            </a:r>
            <a:r>
              <a:rPr lang="zh-CN" altLang="en-US" b="1">
                <a:solidFill>
                  <a:srgbClr val="336699"/>
                </a:solidFill>
              </a:rPr>
              <a:t>并行工作的情形</a:t>
            </a:r>
            <a:endParaRPr lang="zh-CN" altLang="en-US"/>
          </a:p>
        </p:txBody>
      </p:sp>
      <p:pic>
        <p:nvPicPr>
          <p:cNvPr id="160772" name="Picture 4"/>
          <p:cNvPicPr>
            <a:picLocks noChangeAspect="1" noChangeArrowheads="1"/>
          </p:cNvPicPr>
          <p:nvPr/>
        </p:nvPicPr>
        <p:blipFill>
          <a:blip r:embed="rId2" cstate="print"/>
          <a:srcRect/>
          <a:stretch>
            <a:fillRect/>
          </a:stretch>
        </p:blipFill>
        <p:spPr bwMode="auto">
          <a:xfrm>
            <a:off x="684213" y="1916113"/>
            <a:ext cx="7559675" cy="218440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5352986-1EBA-49DB-9E03-3472F135435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699A9DE-1900-431E-BBE9-50D8FF1EF0F5}" type="slidenum">
              <a:rPr lang="en-US" altLang="zh-CN"/>
              <a:pPr/>
              <a:t>8</a:t>
            </a:fld>
            <a:endParaRPr lang="en-US" altLang="zh-CN"/>
          </a:p>
        </p:txBody>
      </p:sp>
      <p:sp>
        <p:nvSpPr>
          <p:cNvPr id="157698" name="Rectangle 2"/>
          <p:cNvSpPr>
            <a:spLocks noGrp="1" noChangeArrowheads="1"/>
          </p:cNvSpPr>
          <p:nvPr>
            <p:ph type="title"/>
          </p:nvPr>
        </p:nvSpPr>
        <p:spPr/>
        <p:txBody>
          <a:bodyPr/>
          <a:lstStyle/>
          <a:p>
            <a:r>
              <a:rPr lang="en-US" altLang="zh-CN" sz="3200" b="1">
                <a:solidFill>
                  <a:srgbClr val="336699"/>
                </a:solidFill>
              </a:rPr>
              <a:t>8086/8088</a:t>
            </a:r>
            <a:r>
              <a:rPr lang="zh-CN" altLang="en-US" sz="3200" b="1">
                <a:solidFill>
                  <a:srgbClr val="336699"/>
                </a:solidFill>
              </a:rPr>
              <a:t>的寄存器组织</a:t>
            </a:r>
            <a:endParaRPr lang="zh-CN" altLang="en-US"/>
          </a:p>
        </p:txBody>
      </p:sp>
      <p:pic>
        <p:nvPicPr>
          <p:cNvPr id="157700" name="Picture 4"/>
          <p:cNvPicPr>
            <a:picLocks noChangeAspect="1" noChangeArrowheads="1"/>
          </p:cNvPicPr>
          <p:nvPr/>
        </p:nvPicPr>
        <p:blipFill>
          <a:blip r:embed="rId2" cstate="print"/>
          <a:srcRect/>
          <a:stretch>
            <a:fillRect/>
          </a:stretch>
        </p:blipFill>
        <p:spPr bwMode="auto">
          <a:xfrm>
            <a:off x="2124075" y="1557338"/>
            <a:ext cx="4273550" cy="446405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5BCA5E0-C9DF-4BAA-B040-5CB684FE504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58F1E9B-2208-4A47-9C7E-A459B4A4BB6D}" type="slidenum">
              <a:rPr lang="en-US" altLang="zh-CN"/>
              <a:pPr/>
              <a:t>9</a:t>
            </a:fld>
            <a:endParaRPr lang="en-US" altLang="zh-CN"/>
          </a:p>
        </p:txBody>
      </p:sp>
      <p:sp>
        <p:nvSpPr>
          <p:cNvPr id="122882" name="Rectangle 2"/>
          <p:cNvSpPr>
            <a:spLocks noGrp="1" noChangeArrowheads="1"/>
          </p:cNvSpPr>
          <p:nvPr>
            <p:ph type="title"/>
          </p:nvPr>
        </p:nvSpPr>
        <p:spPr/>
        <p:txBody>
          <a:bodyPr/>
          <a:lstStyle/>
          <a:p>
            <a:r>
              <a:rPr lang="zh-CN" altLang="en-US" b="1">
                <a:solidFill>
                  <a:srgbClr val="336699"/>
                </a:solidFill>
              </a:rPr>
              <a:t>数据寄存器</a:t>
            </a:r>
            <a:endParaRPr lang="zh-CN" altLang="en-US"/>
          </a:p>
        </p:txBody>
      </p:sp>
      <p:sp>
        <p:nvSpPr>
          <p:cNvPr id="122883" name="Rectangle 3"/>
          <p:cNvSpPr>
            <a:spLocks noGrp="1" noChangeArrowheads="1"/>
          </p:cNvSpPr>
          <p:nvPr>
            <p:ph type="body" idx="1"/>
          </p:nvPr>
        </p:nvSpPr>
        <p:spPr/>
        <p:txBody>
          <a:bodyPr/>
          <a:lstStyle/>
          <a:p>
            <a:r>
              <a:rPr lang="en-US" altLang="zh-CN" sz="2800"/>
              <a:t>8086/8088</a:t>
            </a:r>
            <a:r>
              <a:rPr lang="zh-CN" altLang="en-US" sz="2800"/>
              <a:t>有</a:t>
            </a:r>
            <a:r>
              <a:rPr lang="en-US" altLang="zh-CN" sz="2800"/>
              <a:t>4</a:t>
            </a:r>
            <a:r>
              <a:rPr lang="zh-CN" altLang="en-US" sz="2800"/>
              <a:t>个</a:t>
            </a:r>
            <a:r>
              <a:rPr lang="en-US" altLang="zh-CN" sz="2800"/>
              <a:t>16</a:t>
            </a:r>
            <a:r>
              <a:rPr lang="zh-CN" altLang="en-US" sz="2800"/>
              <a:t>位的数据寄存器：</a:t>
            </a:r>
            <a:r>
              <a:rPr lang="en-US" altLang="zh-CN" sz="2800"/>
              <a:t>AX</a:t>
            </a:r>
            <a:r>
              <a:rPr lang="zh-CN" altLang="en-US" sz="2800"/>
              <a:t>，</a:t>
            </a:r>
            <a:r>
              <a:rPr lang="en-US" altLang="zh-CN" sz="2800"/>
              <a:t>BX</a:t>
            </a:r>
            <a:r>
              <a:rPr lang="zh-CN" altLang="en-US" sz="2800"/>
              <a:t>，</a:t>
            </a:r>
            <a:r>
              <a:rPr lang="en-US" altLang="zh-CN" sz="2800"/>
              <a:t>CX</a:t>
            </a:r>
            <a:r>
              <a:rPr lang="zh-CN" altLang="en-US" sz="2800"/>
              <a:t>，</a:t>
            </a:r>
            <a:r>
              <a:rPr lang="en-US" altLang="zh-CN" sz="2800"/>
              <a:t>DX</a:t>
            </a:r>
            <a:r>
              <a:rPr lang="zh-CN" altLang="en-US" sz="2800"/>
              <a:t>。它们都可以分为两个独立的</a:t>
            </a:r>
            <a:r>
              <a:rPr lang="en-US" altLang="zh-CN" sz="2800"/>
              <a:t>8</a:t>
            </a:r>
            <a:r>
              <a:rPr lang="zh-CN" altLang="en-US" sz="2800"/>
              <a:t>位寄存器：</a:t>
            </a:r>
            <a:r>
              <a:rPr lang="en-US" altLang="zh-CN" sz="2800"/>
              <a:t>AH/AL</a:t>
            </a:r>
            <a:r>
              <a:rPr lang="zh-CN" altLang="en-US" sz="2800"/>
              <a:t>，</a:t>
            </a:r>
            <a:r>
              <a:rPr lang="en-US" altLang="zh-CN" sz="2800"/>
              <a:t>BH/BL</a:t>
            </a:r>
            <a:r>
              <a:rPr lang="zh-CN" altLang="en-US" sz="2800"/>
              <a:t>，</a:t>
            </a:r>
            <a:r>
              <a:rPr lang="en-US" altLang="zh-CN" sz="2800"/>
              <a:t>CH/CL</a:t>
            </a:r>
            <a:r>
              <a:rPr lang="zh-CN" altLang="en-US" sz="2800"/>
              <a:t>，</a:t>
            </a:r>
            <a:r>
              <a:rPr lang="en-US" altLang="zh-CN" sz="2800"/>
              <a:t>DH/DL</a:t>
            </a:r>
            <a:r>
              <a:rPr lang="zh-CN" altLang="en-US" sz="2800"/>
              <a:t>。 </a:t>
            </a:r>
          </a:p>
          <a:p>
            <a:pPr lvl="1"/>
            <a:r>
              <a:rPr lang="en-US" altLang="zh-CN" sz="2400"/>
              <a:t>AX</a:t>
            </a:r>
            <a:r>
              <a:rPr lang="zh-CN" altLang="en-US" sz="2400"/>
              <a:t>称为累加器，使用频度最高，用于算术、逻辑运算以及与外设传送信息等；</a:t>
            </a:r>
          </a:p>
          <a:p>
            <a:pPr lvl="1"/>
            <a:r>
              <a:rPr lang="en-US" altLang="zh-CN" sz="2400"/>
              <a:t>BX</a:t>
            </a:r>
            <a:r>
              <a:rPr lang="zh-CN" altLang="en-US" sz="2400"/>
              <a:t>称为基址寄存器，常用作存放存储器地址；</a:t>
            </a:r>
          </a:p>
          <a:p>
            <a:pPr lvl="1"/>
            <a:r>
              <a:rPr lang="en-US" altLang="zh-CN" sz="2400"/>
              <a:t>CX</a:t>
            </a:r>
            <a:r>
              <a:rPr lang="zh-CN" altLang="en-US" sz="2400"/>
              <a:t>称为计数器，作为循环和串操作等指令中的隐含计数器；</a:t>
            </a:r>
          </a:p>
          <a:p>
            <a:pPr lvl="1"/>
            <a:r>
              <a:rPr lang="en-US" altLang="zh-CN" sz="2400"/>
              <a:t>DX</a:t>
            </a:r>
            <a:r>
              <a:rPr lang="zh-CN" altLang="en-US" sz="2400"/>
              <a:t>称为数据寄存器，常用来存放双字长数据的高</a:t>
            </a:r>
            <a:r>
              <a:rPr lang="en-US" altLang="zh-CN" sz="2400"/>
              <a:t>16</a:t>
            </a:r>
            <a:r>
              <a:rPr lang="zh-CN" altLang="en-US" sz="2400"/>
              <a:t>位，或存放外设端口地址。</a:t>
            </a:r>
          </a:p>
        </p:txBody>
      </p:sp>
    </p:spTree>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2228</TotalTime>
  <Words>4105</Words>
  <Application>Microsoft Office PowerPoint</Application>
  <PresentationFormat>全屏显示(4:3)</PresentationFormat>
  <Paragraphs>386</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64" baseType="lpstr">
      <vt:lpstr>默认设计模板</vt:lpstr>
      <vt:lpstr>位图图像</vt:lpstr>
      <vt:lpstr>第2章  微型计算机体系结构</vt:lpstr>
      <vt:lpstr>2.1  8086/8088微处理器</vt:lpstr>
      <vt:lpstr>8086/8088微处理器</vt:lpstr>
      <vt:lpstr>8088 CPU内部结构</vt:lpstr>
      <vt:lpstr>8088微处理器</vt:lpstr>
      <vt:lpstr>8位微机指令执行过程</vt:lpstr>
      <vt:lpstr>EU与BIU并行工作的情形</vt:lpstr>
      <vt:lpstr>8086/8088的寄存器组织</vt:lpstr>
      <vt:lpstr>数据寄存器</vt:lpstr>
      <vt:lpstr>变址与指针寄存器</vt:lpstr>
      <vt:lpstr>8086/8088的专用寄存器</vt:lpstr>
      <vt:lpstr>标志寄存器FLAGS的结构</vt:lpstr>
      <vt:lpstr>状态标志位的符号表示</vt:lpstr>
      <vt:lpstr>8086/8088的存储器组织</vt:lpstr>
      <vt:lpstr>8086/8088物理地址形成</vt:lpstr>
      <vt:lpstr>Intel 80x86微处理器的发展</vt:lpstr>
      <vt:lpstr>2.2  IA-32 CPU</vt:lpstr>
      <vt:lpstr>IA-32 CPU功能结构</vt:lpstr>
      <vt:lpstr>IA-32 CPU功能结构</vt:lpstr>
      <vt:lpstr>IA-32 CPU寄存器组</vt:lpstr>
      <vt:lpstr>IA-32 CPU常用寄存器</vt:lpstr>
      <vt:lpstr>标志寄存器EFLAGS </vt:lpstr>
      <vt:lpstr>系统级寄存器 </vt:lpstr>
      <vt:lpstr>系统地址寄存器 </vt:lpstr>
      <vt:lpstr>系统地址寄存器中信息位的定义 </vt:lpstr>
      <vt:lpstr>控制寄存器 </vt:lpstr>
      <vt:lpstr>控制寄存器</vt:lpstr>
      <vt:lpstr>调试与测试寄存器 </vt:lpstr>
      <vt:lpstr>IA-32 CPU存储器管理 </vt:lpstr>
      <vt:lpstr>实地址模型 </vt:lpstr>
      <vt:lpstr>保护模式下的分段管理模型 </vt:lpstr>
      <vt:lpstr>段选择器和描述符 </vt:lpstr>
      <vt:lpstr>段寄存器和段描述符高速缓冲寄存器 </vt:lpstr>
      <vt:lpstr>平展模型 </vt:lpstr>
      <vt:lpstr>分页和虚拟内存 </vt:lpstr>
      <vt:lpstr>2.3  先进的微处理器</vt:lpstr>
      <vt:lpstr>高档Pentium微处理器</vt:lpstr>
      <vt:lpstr>幻灯片 38</vt:lpstr>
      <vt:lpstr>相对于Pentium，Pentium Pro增加的主要功能如下。 </vt:lpstr>
      <vt:lpstr>幻灯片 40</vt:lpstr>
      <vt:lpstr>幻灯片 41</vt:lpstr>
      <vt:lpstr>Pentium 4</vt:lpstr>
      <vt:lpstr>NetBurst微结构的优点</vt:lpstr>
      <vt:lpstr>Intel Xeon处理器</vt:lpstr>
      <vt:lpstr>迅驰技术</vt:lpstr>
      <vt:lpstr>迅驰二代</vt:lpstr>
      <vt:lpstr>迅驰三代</vt:lpstr>
      <vt:lpstr>迅驰四代</vt:lpstr>
      <vt:lpstr>多核技术</vt:lpstr>
      <vt:lpstr>多核技术的发展</vt:lpstr>
      <vt:lpstr>Intel双核微处理器的性能分析</vt:lpstr>
      <vt:lpstr>幻灯片 52</vt:lpstr>
      <vt:lpstr>幻灯片 53</vt:lpstr>
      <vt:lpstr>幻灯片 54</vt:lpstr>
      <vt:lpstr>专用微处理器</vt:lpstr>
      <vt:lpstr>单片机</vt:lpstr>
      <vt:lpstr>数字信号处理</vt:lpstr>
      <vt:lpstr>微处理器领域的架构革命</vt:lpstr>
      <vt:lpstr>IBM Cell：开创全新的多核架构</vt:lpstr>
      <vt:lpstr>Intel：Many Core </vt:lpstr>
      <vt:lpstr>幻灯片 61</vt:lpstr>
      <vt:lpstr>AMD：HyperTransport协处理器系统</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DELL</cp:lastModifiedBy>
  <cp:revision>597</cp:revision>
  <dcterms:created xsi:type="dcterms:W3CDTF">2011-01-12T06:28:18Z</dcterms:created>
  <dcterms:modified xsi:type="dcterms:W3CDTF">2016-05-26T04:39:05Z</dcterms:modified>
</cp:coreProperties>
</file>