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47"/>
  </p:notesMasterIdLst>
  <p:sldIdLst>
    <p:sldId id="275" r:id="rId2"/>
    <p:sldId id="324" r:id="rId3"/>
    <p:sldId id="276" r:id="rId4"/>
    <p:sldId id="325" r:id="rId5"/>
    <p:sldId id="326" r:id="rId6"/>
    <p:sldId id="327" r:id="rId7"/>
    <p:sldId id="328" r:id="rId8"/>
    <p:sldId id="402" r:id="rId9"/>
    <p:sldId id="329" r:id="rId10"/>
    <p:sldId id="330" r:id="rId11"/>
    <p:sldId id="342" r:id="rId12"/>
    <p:sldId id="343" r:id="rId13"/>
    <p:sldId id="344" r:id="rId14"/>
    <p:sldId id="345" r:id="rId15"/>
    <p:sldId id="331" r:id="rId16"/>
    <p:sldId id="319" r:id="rId17"/>
    <p:sldId id="309" r:id="rId18"/>
    <p:sldId id="347" r:id="rId19"/>
    <p:sldId id="346" r:id="rId20"/>
    <p:sldId id="310" r:id="rId21"/>
    <p:sldId id="318" r:id="rId22"/>
    <p:sldId id="277" r:id="rId23"/>
    <p:sldId id="348" r:id="rId24"/>
    <p:sldId id="314" r:id="rId25"/>
    <p:sldId id="312" r:id="rId26"/>
    <p:sldId id="317" r:id="rId27"/>
    <p:sldId id="316" r:id="rId28"/>
    <p:sldId id="311" r:id="rId29"/>
    <p:sldId id="320" r:id="rId30"/>
    <p:sldId id="313" r:id="rId31"/>
    <p:sldId id="321" r:id="rId32"/>
    <p:sldId id="315" r:id="rId33"/>
    <p:sldId id="403" r:id="rId34"/>
    <p:sldId id="404" r:id="rId35"/>
    <p:sldId id="428" r:id="rId36"/>
    <p:sldId id="429" r:id="rId37"/>
    <p:sldId id="430" r:id="rId38"/>
    <p:sldId id="431" r:id="rId39"/>
    <p:sldId id="433" r:id="rId40"/>
    <p:sldId id="434" r:id="rId41"/>
    <p:sldId id="435" r:id="rId42"/>
    <p:sldId id="436" r:id="rId43"/>
    <p:sldId id="437" r:id="rId44"/>
    <p:sldId id="438" r:id="rId45"/>
    <p:sldId id="405" r:id="rId46"/>
    <p:sldId id="440" r:id="rId47"/>
    <p:sldId id="441" r:id="rId48"/>
    <p:sldId id="442" r:id="rId49"/>
    <p:sldId id="443" r:id="rId50"/>
    <p:sldId id="444" r:id="rId51"/>
    <p:sldId id="406" r:id="rId52"/>
    <p:sldId id="407" r:id="rId53"/>
    <p:sldId id="408" r:id="rId54"/>
    <p:sldId id="445" r:id="rId55"/>
    <p:sldId id="855" r:id="rId56"/>
    <p:sldId id="410" r:id="rId57"/>
    <p:sldId id="411" r:id="rId58"/>
    <p:sldId id="413" r:id="rId59"/>
    <p:sldId id="446" r:id="rId60"/>
    <p:sldId id="447" r:id="rId61"/>
    <p:sldId id="448" r:id="rId62"/>
    <p:sldId id="449" r:id="rId63"/>
    <p:sldId id="450" r:id="rId64"/>
    <p:sldId id="451" r:id="rId65"/>
    <p:sldId id="452" r:id="rId66"/>
    <p:sldId id="453" r:id="rId67"/>
    <p:sldId id="454" r:id="rId68"/>
    <p:sldId id="455" r:id="rId69"/>
    <p:sldId id="456" r:id="rId70"/>
    <p:sldId id="457" r:id="rId71"/>
    <p:sldId id="458" r:id="rId72"/>
    <p:sldId id="459" r:id="rId73"/>
    <p:sldId id="409" r:id="rId74"/>
    <p:sldId id="412" r:id="rId75"/>
    <p:sldId id="414" r:id="rId76"/>
    <p:sldId id="415" r:id="rId77"/>
    <p:sldId id="416" r:id="rId78"/>
    <p:sldId id="417" r:id="rId79"/>
    <p:sldId id="418" r:id="rId80"/>
    <p:sldId id="420" r:id="rId81"/>
    <p:sldId id="421" r:id="rId82"/>
    <p:sldId id="422" r:id="rId83"/>
    <p:sldId id="423" r:id="rId84"/>
    <p:sldId id="424" r:id="rId85"/>
    <p:sldId id="460" r:id="rId86"/>
    <p:sldId id="461" r:id="rId87"/>
    <p:sldId id="462" r:id="rId88"/>
    <p:sldId id="463" r:id="rId89"/>
    <p:sldId id="464" r:id="rId90"/>
    <p:sldId id="425" r:id="rId91"/>
    <p:sldId id="426" r:id="rId92"/>
    <p:sldId id="427" r:id="rId93"/>
    <p:sldId id="419" r:id="rId94"/>
    <p:sldId id="465" r:id="rId95"/>
    <p:sldId id="467" r:id="rId96"/>
    <p:sldId id="468" r:id="rId97"/>
    <p:sldId id="500" r:id="rId98"/>
    <p:sldId id="469" r:id="rId99"/>
    <p:sldId id="470" r:id="rId100"/>
    <p:sldId id="475" r:id="rId101"/>
    <p:sldId id="471" r:id="rId102"/>
    <p:sldId id="472" r:id="rId103"/>
    <p:sldId id="473" r:id="rId104"/>
    <p:sldId id="474" r:id="rId105"/>
    <p:sldId id="476" r:id="rId106"/>
    <p:sldId id="477" r:id="rId107"/>
    <p:sldId id="478" r:id="rId108"/>
    <p:sldId id="479" r:id="rId109"/>
    <p:sldId id="480" r:id="rId110"/>
    <p:sldId id="485" r:id="rId111"/>
    <p:sldId id="486" r:id="rId112"/>
    <p:sldId id="487" r:id="rId113"/>
    <p:sldId id="488" r:id="rId114"/>
    <p:sldId id="489" r:id="rId115"/>
    <p:sldId id="481" r:id="rId116"/>
    <p:sldId id="482" r:id="rId117"/>
    <p:sldId id="495" r:id="rId118"/>
    <p:sldId id="496" r:id="rId119"/>
    <p:sldId id="497" r:id="rId120"/>
    <p:sldId id="498" r:id="rId121"/>
    <p:sldId id="499" r:id="rId122"/>
    <p:sldId id="490" r:id="rId123"/>
    <p:sldId id="491" r:id="rId124"/>
    <p:sldId id="492" r:id="rId125"/>
    <p:sldId id="493" r:id="rId126"/>
    <p:sldId id="494" r:id="rId127"/>
    <p:sldId id="483" r:id="rId128"/>
    <p:sldId id="484" r:id="rId129"/>
    <p:sldId id="507" r:id="rId130"/>
    <p:sldId id="508" r:id="rId131"/>
    <p:sldId id="509" r:id="rId132"/>
    <p:sldId id="510" r:id="rId133"/>
    <p:sldId id="501" r:id="rId134"/>
    <p:sldId id="502" r:id="rId135"/>
    <p:sldId id="503" r:id="rId136"/>
    <p:sldId id="504" r:id="rId137"/>
    <p:sldId id="513" r:id="rId138"/>
    <p:sldId id="514" r:id="rId139"/>
    <p:sldId id="515" r:id="rId140"/>
    <p:sldId id="516" r:id="rId141"/>
    <p:sldId id="517" r:id="rId142"/>
    <p:sldId id="518" r:id="rId143"/>
    <p:sldId id="519" r:id="rId144"/>
    <p:sldId id="520" r:id="rId145"/>
    <p:sldId id="521" r:id="rId14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varScale="1">
        <p:scale>
          <a:sx n="98" d="100"/>
          <a:sy n="98" d="100"/>
        </p:scale>
        <p:origin x="-870"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14838"/>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130.xml"/><Relationship Id="rId2" Type="http://schemas.openxmlformats.org/officeDocument/2006/relationships/slide" Target="slides/slide127.xml"/><Relationship Id="rId1" Type="http://schemas.openxmlformats.org/officeDocument/2006/relationships/slide" Target="slides/slide126.xml"/><Relationship Id="rId4" Type="http://schemas.openxmlformats.org/officeDocument/2006/relationships/slide" Target="slides/slide1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B239A36-5B61-43F5-88E2-A92CF49B36D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2A39DE-F5CE-45A4-8C03-BFFDFD5BBB47}" type="slidenum">
              <a:rPr lang="en-US" altLang="zh-CN"/>
              <a:pPr/>
              <a:t>36</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502028-666C-4975-8411-E10A507594F5}" type="slidenum">
              <a:rPr lang="en-US" altLang="zh-CN"/>
              <a:pPr/>
              <a:t>60</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19A654-7224-4072-A08C-B41688F3A001}" type="slidenum">
              <a:rPr lang="en-US" altLang="zh-CN"/>
              <a:pPr/>
              <a:t>61</a:t>
            </a:fld>
            <a:endParaRPr lang="en-US" altLang="zh-CN"/>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C125E2-8AC0-440B-B4F7-3594B03D9EFE}" type="slidenum">
              <a:rPr lang="en-US" altLang="zh-CN"/>
              <a:pPr/>
              <a:t>62</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A229DF-FAF7-4A62-9572-06AF6F49F209}" type="slidenum">
              <a:rPr lang="en-US" altLang="zh-CN"/>
              <a:pPr/>
              <a:t>63</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8C727-DA80-493B-BE87-F873A131E46F}" type="slidenum">
              <a:rPr lang="en-US" altLang="zh-CN"/>
              <a:pPr/>
              <a:t>64</a:t>
            </a:fld>
            <a:endParaRPr lang="en-US" altLang="zh-CN"/>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E9BAFE-9F76-4D04-8219-AA8B4169A0FB}" type="slidenum">
              <a:rPr lang="en-US" altLang="zh-CN"/>
              <a:pPr/>
              <a:t>65</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93D8C-E118-4AD5-998A-80D1B0B9E153}" type="slidenum">
              <a:rPr lang="en-US" altLang="zh-CN"/>
              <a:pPr/>
              <a:t>66</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5610DA-8EB4-4245-9AC2-805FF24F8D43}" type="slidenum">
              <a:rPr lang="en-US" altLang="zh-CN"/>
              <a:pPr/>
              <a:t>67</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1A48D-C520-4391-B9A2-25998599B6EF}" type="slidenum">
              <a:rPr lang="en-US" altLang="zh-CN"/>
              <a:pPr/>
              <a:t>68</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0D616F-18C1-49ED-B3A6-206142902A7D}" type="slidenum">
              <a:rPr lang="en-US" altLang="zh-CN"/>
              <a:pPr/>
              <a:t>69</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6D0BC2-2584-4135-8EAA-61A0ADBC064C}" type="slidenum">
              <a:rPr lang="en-US" altLang="zh-CN"/>
              <a:pPr/>
              <a:t>39</a:t>
            </a:fld>
            <a:endParaRPr lang="en-US" altLang="zh-CN"/>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D3DC45-D0AD-4A2F-B142-95790B260BA9}" type="slidenum">
              <a:rPr lang="en-US" altLang="zh-CN"/>
              <a:pPr/>
              <a:t>71</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9E194B-CFCA-47CA-A73B-3E3B3868D3FC}" type="slidenum">
              <a:rPr lang="en-US" altLang="zh-CN"/>
              <a:pPr/>
              <a:t>40</a:t>
            </a:fld>
            <a:endParaRPr lang="en-US" altLang="zh-CN"/>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71A815-D252-426A-852B-3C4A79715C6B}" type="slidenum">
              <a:rPr lang="en-US" altLang="zh-CN"/>
              <a:pPr/>
              <a:t>41</a:t>
            </a:fld>
            <a:endParaRPr lang="en-US" altLang="zh-CN"/>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710A1E-3CAA-438E-A9FE-635ADFE3A52B}" type="slidenum">
              <a:rPr lang="en-US" altLang="zh-CN"/>
              <a:pPr/>
              <a:t>42</a:t>
            </a:fld>
            <a:endParaRPr lang="en-US" altLang="zh-CN"/>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3DFC40-EA0A-475C-A077-84EAFAF1224D}" type="slidenum">
              <a:rPr lang="en-US" altLang="zh-CN"/>
              <a:pPr/>
              <a:t>43</a:t>
            </a:fld>
            <a:endParaRPr lang="en-US" altLang="zh-CN"/>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13E76B-2FA5-4739-8310-FFBB9EBE2C81}" type="slidenum">
              <a:rPr lang="en-US" altLang="zh-CN"/>
              <a:pPr/>
              <a:t>44</a:t>
            </a:fld>
            <a:endParaRPr lang="en-US" altLang="zh-CN"/>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81E9FE-9DD8-4A8B-B68E-AF068AB567D2}" type="slidenum">
              <a:rPr lang="en-US" altLang="zh-CN"/>
              <a:pPr/>
              <a:t>47</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B9CAF9-967B-418D-8097-1D85003DDE46}" type="slidenum">
              <a:rPr lang="en-US" altLang="zh-CN"/>
              <a:pPr/>
              <a:t>59</a:t>
            </a:fld>
            <a:endParaRPr lang="en-US" altLang="zh-CN"/>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F31ED2CF-9F42-4316-BCD2-8364A5839B2A}"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EB03D90-121D-4791-A9E1-0B5F13C2074E}" type="slidenum">
              <a:rPr lang="en-US" altLang="zh-CN"/>
              <a:pPr/>
              <a:t>‹#›</a:t>
            </a:fld>
            <a:endParaRPr lang="en-US" altLang="zh-CN"/>
          </a:p>
        </p:txBody>
      </p:sp>
    </p:spTree>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726CEE0-4BA7-4199-9C8C-B13A867A5255}"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F9B2616-3486-4C1E-8C58-6E4137B443EE}" type="slidenum">
              <a:rPr lang="en-US" altLang="zh-CN"/>
              <a:pPr/>
              <a:t>‹#›</a:t>
            </a:fld>
            <a:endParaRPr lang="en-US" altLang="zh-CN"/>
          </a:p>
        </p:txBody>
      </p:sp>
    </p:spTree>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2C3234C-8ACB-405E-B1A5-2AB4542C24AA}"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4E582EA3-A0EC-45EF-9BEA-3C2D901EFDCA}" type="slidenum">
              <a:rPr lang="en-US" altLang="zh-CN"/>
              <a:pPr/>
              <a:t>‹#›</a:t>
            </a:fld>
            <a:endParaRPr lang="en-US" altLang="zh-CN"/>
          </a:p>
        </p:txBody>
      </p:sp>
    </p:spTree>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E35FDD6E-49DB-46DE-8349-E42313845FCF}" type="datetime1">
              <a:rPr lang="zh-CN" altLang="en-US"/>
              <a:pPr/>
              <a:t>2016-5-26</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3901B-A5ED-455D-9541-9ED4F0A146E3}" type="slidenum">
              <a:rPr lang="en-US" altLang="zh-CN"/>
              <a:pPr/>
              <a:t>‹#›</a:t>
            </a:fld>
            <a:endParaRPr lang="en-US" altLang="zh-CN"/>
          </a:p>
        </p:txBody>
      </p:sp>
    </p:spTree>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C68D97F-D90D-4991-83FB-5EB6D65635FE}"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71BC390-9E50-45F4-BA86-AE02A932C00D}" type="slidenum">
              <a:rPr lang="en-US" altLang="zh-CN"/>
              <a:pPr/>
              <a:t>‹#›</a:t>
            </a:fld>
            <a:endParaRPr lang="en-US" altLang="zh-CN"/>
          </a:p>
        </p:txBody>
      </p:sp>
    </p:spTree>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FC363EF8-890F-466E-A6AB-961181E222D3}"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4B4FA11E-C59B-4649-BD9C-B2FABE28DB29}" type="slidenum">
              <a:rPr lang="en-US" altLang="zh-CN"/>
              <a:pPr/>
              <a:t>‹#›</a:t>
            </a:fld>
            <a:endParaRPr lang="en-US" altLang="zh-CN"/>
          </a:p>
        </p:txBody>
      </p:sp>
    </p:spTree>
  </p:cSld>
  <p:clrMapOvr>
    <a:masterClrMapping/>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F5F48901-6F6A-4421-A1B9-8D8E81E38E18}" type="datetime1">
              <a:rPr lang="zh-CN" altLang="en-US"/>
              <a:pPr/>
              <a:t>2016-5-26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1609EBF0-9DA9-4CA2-896E-8FEA4C3E45DD}" type="slidenum">
              <a:rPr lang="en-US" altLang="zh-CN"/>
              <a:pPr/>
              <a:t>‹#›</a:t>
            </a:fld>
            <a:endParaRPr lang="en-US" altLang="zh-CN"/>
          </a:p>
        </p:txBody>
      </p:sp>
    </p:spTree>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F5704A9A-AE30-4FAC-8521-5BC33525F651}" type="datetime1">
              <a:rPr lang="zh-CN" altLang="en-US"/>
              <a:pPr/>
              <a:t>2016-5-26</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汇编语言程序设计教程</a:t>
            </a:r>
          </a:p>
        </p:txBody>
      </p:sp>
      <p:sp>
        <p:nvSpPr>
          <p:cNvPr id="9" name="灯片编号占位符 8"/>
          <p:cNvSpPr>
            <a:spLocks noGrp="1"/>
          </p:cNvSpPr>
          <p:nvPr>
            <p:ph type="sldNum" sz="quarter" idx="12"/>
          </p:nvPr>
        </p:nvSpPr>
        <p:spPr/>
        <p:txBody>
          <a:bodyPr/>
          <a:lstStyle>
            <a:lvl1pPr>
              <a:defRPr/>
            </a:lvl1pPr>
          </a:lstStyle>
          <a:p>
            <a:fld id="{867636FC-E600-46F6-9D86-9FEF2E81CB06}" type="slidenum">
              <a:rPr lang="en-US" altLang="zh-CN"/>
              <a:pPr/>
              <a:t>‹#›</a:t>
            </a:fld>
            <a:endParaRPr lang="en-US" altLang="zh-CN"/>
          </a:p>
        </p:txBody>
      </p:sp>
    </p:spTree>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1F5054A-1067-42F9-80F5-8C169C51B8A9}" type="datetime1">
              <a:rPr lang="zh-CN" altLang="en-US"/>
              <a:pPr/>
              <a:t>2016-5-26</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汇编语言程序设计教程</a:t>
            </a:r>
          </a:p>
        </p:txBody>
      </p:sp>
      <p:sp>
        <p:nvSpPr>
          <p:cNvPr id="5" name="灯片编号占位符 4"/>
          <p:cNvSpPr>
            <a:spLocks noGrp="1"/>
          </p:cNvSpPr>
          <p:nvPr>
            <p:ph type="sldNum" sz="quarter" idx="12"/>
          </p:nvPr>
        </p:nvSpPr>
        <p:spPr/>
        <p:txBody>
          <a:bodyPr/>
          <a:lstStyle>
            <a:lvl1pPr>
              <a:defRPr/>
            </a:lvl1pPr>
          </a:lstStyle>
          <a:p>
            <a:fld id="{22330589-F062-4D41-993F-EA52A01AAB3E}" type="slidenum">
              <a:rPr lang="en-US" altLang="zh-CN"/>
              <a:pPr/>
              <a:t>‹#›</a:t>
            </a:fld>
            <a:endParaRPr lang="en-US" altLang="zh-CN"/>
          </a:p>
        </p:txBody>
      </p:sp>
    </p:spTree>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D582293-AA6D-400C-8981-95EB28BFE055}" type="datetime1">
              <a:rPr lang="zh-CN" altLang="en-US"/>
              <a:pPr/>
              <a:t>2016-5-26</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汇编语言程序设计教程</a:t>
            </a:r>
          </a:p>
        </p:txBody>
      </p:sp>
      <p:sp>
        <p:nvSpPr>
          <p:cNvPr id="4" name="灯片编号占位符 3"/>
          <p:cNvSpPr>
            <a:spLocks noGrp="1"/>
          </p:cNvSpPr>
          <p:nvPr>
            <p:ph type="sldNum" sz="quarter" idx="12"/>
          </p:nvPr>
        </p:nvSpPr>
        <p:spPr/>
        <p:txBody>
          <a:bodyPr/>
          <a:lstStyle>
            <a:lvl1pPr>
              <a:defRPr/>
            </a:lvl1pPr>
          </a:lstStyle>
          <a:p>
            <a:fld id="{F43F056C-5FD3-4949-B0AC-428AF7E09DC0}" type="slidenum">
              <a:rPr lang="en-US" altLang="zh-CN"/>
              <a:pPr/>
              <a:t>‹#›</a:t>
            </a:fld>
            <a:endParaRPr lang="en-US" altLang="zh-CN"/>
          </a:p>
        </p:txBody>
      </p:sp>
    </p:spTree>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D3080D7-0E80-4C26-B5D6-3E0610E68A6D}" type="datetime1">
              <a:rPr lang="zh-CN" altLang="en-US"/>
              <a:pPr/>
              <a:t>2016-5-26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3AC7C85E-AF35-4B25-BFAA-A2F869918481}" type="slidenum">
              <a:rPr lang="en-US" altLang="zh-CN"/>
              <a:pPr/>
              <a:t>‹#›</a:t>
            </a:fld>
            <a:endParaRPr lang="en-US" altLang="zh-CN"/>
          </a:p>
        </p:txBody>
      </p:sp>
    </p:spTree>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FD9C5CA-CDC0-4F46-A535-612681008AA9}" type="datetime1">
              <a:rPr lang="zh-CN" altLang="en-US"/>
              <a:pPr/>
              <a:t>2016-5-26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F718187E-4541-4EB3-AC09-9EF61B2B1BAE}" type="slidenum">
              <a:rPr lang="en-US" altLang="zh-CN"/>
              <a:pPr/>
              <a:t>‹#›</a:t>
            </a:fld>
            <a:endParaRPr lang="en-US" altLang="zh-CN"/>
          </a:p>
        </p:txBody>
      </p:sp>
    </p:spTree>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379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7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3CC5BD49-EB11-4815-895C-697FD95E969A}" type="datetime1">
              <a:rPr lang="zh-CN" altLang="en-US"/>
              <a:pPr/>
              <a:t>2016-5-26</a:t>
            </a:fld>
            <a:endParaRPr lang="en-US" altLang="zh-CN"/>
          </a:p>
        </p:txBody>
      </p:sp>
      <p:sp>
        <p:nvSpPr>
          <p:cNvPr id="337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a:t>汇编语言程序设计教程</a:t>
            </a:r>
          </a:p>
        </p:txBody>
      </p:sp>
      <p:sp>
        <p:nvSpPr>
          <p:cNvPr id="337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F6B7E0E-9DD7-4B1F-8D9C-BB72B6578DEA}" type="slidenum">
              <a:rPr lang="en-US" altLang="zh-CN"/>
              <a:pPr/>
              <a:t>‹#›</a:t>
            </a:fld>
            <a:endParaRPr lang="en-US" altLang="zh-CN"/>
          </a:p>
        </p:txBody>
      </p:sp>
      <p:pic>
        <p:nvPicPr>
          <p:cNvPr id="33806" name="Picture 14"/>
          <p:cNvPicPr>
            <a:picLocks noChangeAspect="1" noChangeArrowheads="1"/>
          </p:cNvPicPr>
          <p:nvPr userDrawn="1"/>
        </p:nvPicPr>
        <p:blipFill>
          <a:blip r:embed="rId14" cstate="print"/>
          <a:srcRect/>
          <a:stretch>
            <a:fillRect/>
          </a:stretch>
        </p:blipFill>
        <p:spPr bwMode="auto">
          <a:xfrm>
            <a:off x="323850" y="1412875"/>
            <a:ext cx="5314950" cy="95250"/>
          </a:xfrm>
          <a:prstGeom prst="rect">
            <a:avLst/>
          </a:prstGeom>
          <a:noFill/>
        </p:spPr>
      </p:pic>
      <p:pic>
        <p:nvPicPr>
          <p:cNvPr id="33807" name="Picture 15"/>
          <p:cNvPicPr>
            <a:picLocks noChangeAspect="1" noChangeArrowheads="1"/>
          </p:cNvPicPr>
          <p:nvPr userDrawn="1"/>
        </p:nvPicPr>
        <p:blipFill>
          <a:blip r:embed="rId14" cstate="print"/>
          <a:srcRect/>
          <a:stretch>
            <a:fillRect/>
          </a:stretch>
        </p:blipFill>
        <p:spPr bwMode="auto">
          <a:xfrm>
            <a:off x="3563938" y="6092825"/>
            <a:ext cx="5314950" cy="95250"/>
          </a:xfrm>
          <a:prstGeom prst="rect">
            <a:avLst/>
          </a:prstGeom>
          <a:noFill/>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ransition spd="med">
    <p:pull dir="d"/>
  </p:transition>
  <p:timing>
    <p:tnLst>
      <p:par>
        <p:cTn id="1" dur="indefinite" restart="never" nodeType="tmRoot"/>
      </p:par>
    </p:tnLst>
  </p:timing>
  <p:hf hd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BB529D9-0C25-4B46-A2D9-5EBC314A994B}"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745A578-B78D-479D-91C1-9AE3EF90E1E6}" type="slidenum">
              <a:rPr lang="en-US" altLang="zh-CN"/>
              <a:pPr/>
              <a:t>1</a:t>
            </a:fld>
            <a:endParaRPr lang="en-US" altLang="zh-CN"/>
          </a:p>
        </p:txBody>
      </p:sp>
      <p:sp>
        <p:nvSpPr>
          <p:cNvPr id="47106" name="Rectangle 2"/>
          <p:cNvSpPr>
            <a:spLocks noGrp="1" noChangeArrowheads="1"/>
          </p:cNvSpPr>
          <p:nvPr>
            <p:ph type="title"/>
          </p:nvPr>
        </p:nvSpPr>
        <p:spPr/>
        <p:txBody>
          <a:bodyPr/>
          <a:lstStyle/>
          <a:p>
            <a:r>
              <a:rPr lang="zh-CN" altLang="en-US" b="1">
                <a:solidFill>
                  <a:srgbClr val="336699"/>
                </a:solidFill>
              </a:rPr>
              <a:t>第</a:t>
            </a:r>
            <a:r>
              <a:rPr lang="en-US" altLang="zh-CN" b="1">
                <a:solidFill>
                  <a:srgbClr val="336699"/>
                </a:solidFill>
              </a:rPr>
              <a:t>3</a:t>
            </a:r>
            <a:r>
              <a:rPr lang="zh-CN" altLang="en-US" b="1">
                <a:solidFill>
                  <a:srgbClr val="336699"/>
                </a:solidFill>
              </a:rPr>
              <a:t>章  微型计算机的指令系统</a:t>
            </a:r>
            <a:r>
              <a:rPr lang="zh-CN" altLang="en-US"/>
              <a:t> </a:t>
            </a:r>
          </a:p>
        </p:txBody>
      </p:sp>
      <p:sp>
        <p:nvSpPr>
          <p:cNvPr id="47107" name="Rectangle 3"/>
          <p:cNvSpPr>
            <a:spLocks noGrp="1" noChangeArrowheads="1"/>
          </p:cNvSpPr>
          <p:nvPr>
            <p:ph type="body" idx="1"/>
          </p:nvPr>
        </p:nvSpPr>
        <p:spPr/>
        <p:txBody>
          <a:bodyPr/>
          <a:lstStyle/>
          <a:p>
            <a:pPr>
              <a:buFontTx/>
              <a:buNone/>
            </a:pPr>
            <a:r>
              <a:rPr lang="en-US" altLang="zh-CN"/>
              <a:t>3.1  </a:t>
            </a:r>
            <a:r>
              <a:rPr lang="zh-CN" altLang="en-US"/>
              <a:t>寻址方式</a:t>
            </a:r>
          </a:p>
          <a:p>
            <a:pPr>
              <a:buFontTx/>
              <a:buNone/>
            </a:pPr>
            <a:r>
              <a:rPr lang="en-US" altLang="zh-CN"/>
              <a:t>3.2  8086/8088</a:t>
            </a:r>
            <a:r>
              <a:rPr lang="zh-CN" altLang="en-US"/>
              <a:t>指令系统</a:t>
            </a:r>
          </a:p>
          <a:p>
            <a:pPr>
              <a:buFontTx/>
              <a:buNone/>
            </a:pPr>
            <a:r>
              <a:rPr lang="en-US" altLang="zh-CN"/>
              <a:t>3.3  80x86</a:t>
            </a:r>
            <a:r>
              <a:rPr lang="zh-CN" altLang="en-US"/>
              <a:t>指令系统介绍</a:t>
            </a:r>
          </a:p>
        </p:txBody>
      </p:sp>
    </p:spTree>
  </p:cSld>
  <p:clrMapOvr>
    <a:masterClrMapping/>
  </p:clrMapOvr>
  <p:transition spd="med">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BF7CB36-6B41-4534-A22D-890FF0FF2DA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CEBE921-7DF2-4F10-95BF-E44F4DAFF9F2}" type="slidenum">
              <a:rPr lang="en-US" altLang="zh-CN"/>
              <a:pPr/>
              <a:t>10</a:t>
            </a:fld>
            <a:endParaRPr lang="en-US" altLang="zh-CN"/>
          </a:p>
        </p:txBody>
      </p:sp>
      <p:sp>
        <p:nvSpPr>
          <p:cNvPr id="103426" name="Rectangle 2"/>
          <p:cNvSpPr>
            <a:spLocks noGrp="1" noChangeArrowheads="1"/>
          </p:cNvSpPr>
          <p:nvPr>
            <p:ph type="title"/>
          </p:nvPr>
        </p:nvSpPr>
        <p:spPr/>
        <p:txBody>
          <a:bodyPr/>
          <a:lstStyle/>
          <a:p>
            <a:r>
              <a:rPr lang="zh-CN" altLang="en-US" b="1">
                <a:solidFill>
                  <a:srgbClr val="336699"/>
                </a:solidFill>
              </a:rPr>
              <a:t>寄存器寻址方式</a:t>
            </a:r>
            <a:r>
              <a:rPr lang="zh-CN" altLang="en-US"/>
              <a:t> </a:t>
            </a:r>
          </a:p>
        </p:txBody>
      </p:sp>
      <p:sp>
        <p:nvSpPr>
          <p:cNvPr id="103427" name="Rectangle 3"/>
          <p:cNvSpPr>
            <a:spLocks noGrp="1" noChangeArrowheads="1"/>
          </p:cNvSpPr>
          <p:nvPr>
            <p:ph type="body" idx="1"/>
          </p:nvPr>
        </p:nvSpPr>
        <p:spPr/>
        <p:txBody>
          <a:bodyPr/>
          <a:lstStyle/>
          <a:p>
            <a:r>
              <a:rPr lang="zh-CN" altLang="en-US"/>
              <a:t>在寄存器寻址方式中，操作数包含于</a:t>
            </a:r>
            <a:r>
              <a:rPr lang="en-US" altLang="zh-CN"/>
              <a:t>CPU</a:t>
            </a:r>
            <a:r>
              <a:rPr lang="zh-CN" altLang="en-US"/>
              <a:t>的内部寄存器之中。这种寻址方式大都用于寄存器之间的数据传输。</a:t>
            </a:r>
          </a:p>
          <a:p>
            <a:r>
              <a:rPr lang="zh-CN" altLang="en-US"/>
              <a:t>对于</a:t>
            </a:r>
            <a:r>
              <a:rPr lang="en-US" altLang="zh-CN"/>
              <a:t>16</a:t>
            </a:r>
            <a:r>
              <a:rPr lang="zh-CN" altLang="en-US"/>
              <a:t>位操作数，寄存器可以是</a:t>
            </a:r>
            <a:r>
              <a:rPr lang="en-US" altLang="zh-CN"/>
              <a:t>AX</a:t>
            </a:r>
            <a:r>
              <a:rPr lang="zh-CN" altLang="en-US"/>
              <a:t>、</a:t>
            </a:r>
            <a:r>
              <a:rPr lang="en-US" altLang="zh-CN"/>
              <a:t>BX</a:t>
            </a:r>
            <a:r>
              <a:rPr lang="zh-CN" altLang="en-US"/>
              <a:t>、</a:t>
            </a:r>
            <a:r>
              <a:rPr lang="en-US" altLang="zh-CN"/>
              <a:t>CX</a:t>
            </a:r>
            <a:r>
              <a:rPr lang="zh-CN" altLang="en-US"/>
              <a:t>、</a:t>
            </a:r>
            <a:r>
              <a:rPr lang="en-US" altLang="zh-CN"/>
              <a:t>DX</a:t>
            </a:r>
            <a:r>
              <a:rPr lang="zh-CN" altLang="en-US"/>
              <a:t>、</a:t>
            </a:r>
            <a:r>
              <a:rPr lang="en-US" altLang="zh-CN"/>
              <a:t>SI</a:t>
            </a:r>
            <a:r>
              <a:rPr lang="zh-CN" altLang="en-US"/>
              <a:t>、</a:t>
            </a:r>
            <a:r>
              <a:rPr lang="en-US" altLang="zh-CN"/>
              <a:t>DI</a:t>
            </a:r>
            <a:r>
              <a:rPr lang="zh-CN" altLang="en-US"/>
              <a:t>、</a:t>
            </a:r>
            <a:r>
              <a:rPr lang="en-US" altLang="zh-CN"/>
              <a:t>SP</a:t>
            </a:r>
            <a:r>
              <a:rPr lang="zh-CN" altLang="en-US"/>
              <a:t>和</a:t>
            </a:r>
            <a:r>
              <a:rPr lang="en-US" altLang="zh-CN"/>
              <a:t>BP</a:t>
            </a:r>
            <a:r>
              <a:rPr lang="zh-CN" altLang="en-US"/>
              <a:t>等；对于</a:t>
            </a:r>
            <a:r>
              <a:rPr lang="en-US" altLang="zh-CN"/>
              <a:t>8</a:t>
            </a:r>
            <a:r>
              <a:rPr lang="zh-CN" altLang="en-US"/>
              <a:t>位操作数，寄存器可以是</a:t>
            </a:r>
            <a:r>
              <a:rPr lang="en-US" altLang="zh-CN"/>
              <a:t>AL</a:t>
            </a:r>
            <a:r>
              <a:rPr lang="zh-CN" altLang="en-US"/>
              <a:t>、</a:t>
            </a:r>
            <a:r>
              <a:rPr lang="en-US" altLang="zh-CN"/>
              <a:t>AH</a:t>
            </a:r>
            <a:r>
              <a:rPr lang="zh-CN" altLang="en-US"/>
              <a:t>、</a:t>
            </a:r>
            <a:r>
              <a:rPr lang="en-US" altLang="zh-CN"/>
              <a:t>BL</a:t>
            </a:r>
            <a:r>
              <a:rPr lang="zh-CN" altLang="en-US"/>
              <a:t>、</a:t>
            </a:r>
            <a:r>
              <a:rPr lang="en-US" altLang="zh-CN"/>
              <a:t>BH</a:t>
            </a:r>
            <a:r>
              <a:rPr lang="zh-CN" altLang="en-US"/>
              <a:t>、</a:t>
            </a:r>
            <a:r>
              <a:rPr lang="en-US" altLang="zh-CN"/>
              <a:t>CL</a:t>
            </a:r>
            <a:r>
              <a:rPr lang="zh-CN" altLang="en-US"/>
              <a:t>、</a:t>
            </a:r>
            <a:r>
              <a:rPr lang="en-US" altLang="zh-CN"/>
              <a:t>CH</a:t>
            </a:r>
            <a:r>
              <a:rPr lang="zh-CN" altLang="en-US"/>
              <a:t>、</a:t>
            </a:r>
            <a:r>
              <a:rPr lang="en-US" altLang="zh-CN"/>
              <a:t>DL</a:t>
            </a:r>
            <a:r>
              <a:rPr lang="zh-CN" altLang="en-US"/>
              <a:t>和</a:t>
            </a:r>
            <a:r>
              <a:rPr lang="en-US" altLang="zh-CN"/>
              <a:t>DH</a:t>
            </a:r>
            <a:r>
              <a:rPr lang="zh-CN" altLang="en-US"/>
              <a:t>。</a:t>
            </a:r>
          </a:p>
          <a:p>
            <a:r>
              <a:rPr lang="zh-CN" altLang="en-US"/>
              <a:t>寄存器寻址方式可以取得较高的运算速度。 </a:t>
            </a:r>
          </a:p>
        </p:txBody>
      </p:sp>
    </p:spTree>
  </p:cSld>
  <p:clrMapOvr>
    <a:masterClrMapping/>
  </p:clrMapOvr>
  <p:transition spd="med">
    <p:pull dir="d"/>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D2C1EFE-BBBF-4441-8A7B-8956957D945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A710B7F-079E-4E6B-B6FA-2F628035E4B9}" type="slidenum">
              <a:rPr lang="en-US" altLang="zh-CN"/>
              <a:pPr/>
              <a:t>100</a:t>
            </a:fld>
            <a:endParaRPr lang="en-US" altLang="zh-CN"/>
          </a:p>
        </p:txBody>
      </p:sp>
      <p:sp>
        <p:nvSpPr>
          <p:cNvPr id="286722" name="Rectangle 2"/>
          <p:cNvSpPr>
            <a:spLocks noGrp="1" noChangeArrowheads="1"/>
          </p:cNvSpPr>
          <p:nvPr>
            <p:ph type="title"/>
          </p:nvPr>
        </p:nvSpPr>
        <p:spPr/>
        <p:txBody>
          <a:bodyPr/>
          <a:lstStyle/>
          <a:p>
            <a:r>
              <a:rPr lang="zh-CN" altLang="en-US" b="1">
                <a:solidFill>
                  <a:srgbClr val="336699"/>
                </a:solidFill>
              </a:rPr>
              <a:t>比例变址寻址方式</a:t>
            </a:r>
            <a:r>
              <a:rPr lang="zh-CN" altLang="en-US"/>
              <a:t> </a:t>
            </a:r>
          </a:p>
        </p:txBody>
      </p:sp>
      <p:sp>
        <p:nvSpPr>
          <p:cNvPr id="286723" name="Rectangle 3"/>
          <p:cNvSpPr>
            <a:spLocks noGrp="1" noChangeArrowheads="1"/>
          </p:cNvSpPr>
          <p:nvPr>
            <p:ph type="body" idx="1"/>
          </p:nvPr>
        </p:nvSpPr>
        <p:spPr/>
        <p:txBody>
          <a:bodyPr/>
          <a:lstStyle/>
          <a:p>
            <a:pPr>
              <a:lnSpc>
                <a:spcPct val="90000"/>
              </a:lnSpc>
            </a:pPr>
            <a:r>
              <a:rPr lang="zh-CN" altLang="en-US"/>
              <a:t>操作数的有效地址是变址寄存器的内容乘以指令中指定的比例因子再加上位移量之和，所以有效地址由</a:t>
            </a:r>
            <a:r>
              <a:rPr lang="en-US" altLang="zh-CN"/>
              <a:t>3</a:t>
            </a:r>
            <a:r>
              <a:rPr lang="zh-CN" altLang="en-US"/>
              <a:t>种成份组成。</a:t>
            </a:r>
          </a:p>
          <a:p>
            <a:pPr>
              <a:lnSpc>
                <a:spcPct val="90000"/>
              </a:lnSpc>
            </a:pPr>
            <a:r>
              <a:rPr lang="zh-CN" altLang="en-US"/>
              <a:t>这种寻址方式与寄存器相对寻址相比，增加了比例因子，其优点在于：对于元素大小为</a:t>
            </a:r>
            <a:r>
              <a:rPr lang="en-US" altLang="zh-CN"/>
              <a:t>2</a:t>
            </a:r>
            <a:r>
              <a:rPr lang="zh-CN" altLang="en-US"/>
              <a:t>、</a:t>
            </a:r>
            <a:r>
              <a:rPr lang="en-US" altLang="zh-CN"/>
              <a:t>4</a:t>
            </a:r>
            <a:r>
              <a:rPr lang="zh-CN" altLang="en-US"/>
              <a:t>、</a:t>
            </a:r>
            <a:r>
              <a:rPr lang="en-US" altLang="zh-CN"/>
              <a:t>8</a:t>
            </a:r>
            <a:r>
              <a:rPr lang="zh-CN" altLang="en-US"/>
              <a:t>字节的数组，可以在变址寄存器中给出数组元素下标，而由寻址方式控制直接用比例因子把下标转换为变址值。</a:t>
            </a:r>
          </a:p>
          <a:p>
            <a:pPr>
              <a:lnSpc>
                <a:spcPct val="90000"/>
              </a:lnSpc>
              <a:buFontTx/>
              <a:buNone/>
            </a:pPr>
            <a:r>
              <a:rPr lang="zh-CN" altLang="en-US"/>
              <a:t>    例如：</a:t>
            </a:r>
            <a:r>
              <a:rPr lang="en-US" altLang="zh-CN">
                <a:solidFill>
                  <a:srgbClr val="336699"/>
                </a:solidFill>
              </a:rPr>
              <a:t>MOV  EAX</a:t>
            </a:r>
            <a:r>
              <a:rPr lang="zh-CN" altLang="en-US">
                <a:solidFill>
                  <a:srgbClr val="336699"/>
                </a:solidFill>
              </a:rPr>
              <a:t>，</a:t>
            </a:r>
            <a:r>
              <a:rPr lang="en-US" altLang="zh-CN">
                <a:solidFill>
                  <a:srgbClr val="336699"/>
                </a:solidFill>
              </a:rPr>
              <a:t>COUNT[ESI</a:t>
            </a:r>
            <a:r>
              <a:rPr lang="en-US" altLang="zh-CN">
                <a:solidFill>
                  <a:srgbClr val="336699"/>
                </a:solidFill>
                <a:sym typeface="Symbol" pitchFamily="18" charset="2"/>
              </a:rPr>
              <a:t></a:t>
            </a:r>
            <a:r>
              <a:rPr lang="en-US" altLang="zh-CN">
                <a:solidFill>
                  <a:srgbClr val="336699"/>
                </a:solidFill>
              </a:rPr>
              <a:t>4]</a:t>
            </a:r>
          </a:p>
        </p:txBody>
      </p:sp>
    </p:spTree>
  </p:cSld>
  <p:clrMapOvr>
    <a:masterClrMapping/>
  </p:clrMapOvr>
  <p:transition spd="med">
    <p:pull dir="d"/>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CCAE1DF-57D3-44F7-B1B1-51811BFC5DD3}"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432A496-F315-416E-9313-704E65ED091C}" type="slidenum">
              <a:rPr lang="en-US" altLang="zh-CN"/>
              <a:pPr/>
              <a:t>101</a:t>
            </a:fld>
            <a:endParaRPr lang="en-US" altLang="zh-CN"/>
          </a:p>
        </p:txBody>
      </p:sp>
      <p:sp>
        <p:nvSpPr>
          <p:cNvPr id="282626" name="Rectangle 2"/>
          <p:cNvSpPr>
            <a:spLocks noGrp="1" noChangeArrowheads="1"/>
          </p:cNvSpPr>
          <p:nvPr>
            <p:ph type="title"/>
          </p:nvPr>
        </p:nvSpPr>
        <p:spPr/>
        <p:txBody>
          <a:bodyPr/>
          <a:lstStyle/>
          <a:p>
            <a:r>
              <a:rPr lang="zh-CN" altLang="en-US" b="1">
                <a:solidFill>
                  <a:srgbClr val="336699"/>
                </a:solidFill>
              </a:rPr>
              <a:t>基址比例变址寻址方式</a:t>
            </a:r>
            <a:r>
              <a:rPr lang="zh-CN" altLang="en-US"/>
              <a:t> </a:t>
            </a:r>
          </a:p>
        </p:txBody>
      </p:sp>
      <p:sp>
        <p:nvSpPr>
          <p:cNvPr id="282627" name="Rectangle 3"/>
          <p:cNvSpPr>
            <a:spLocks noGrp="1" noChangeArrowheads="1"/>
          </p:cNvSpPr>
          <p:nvPr>
            <p:ph type="body" idx="1"/>
          </p:nvPr>
        </p:nvSpPr>
        <p:spPr/>
        <p:txBody>
          <a:bodyPr/>
          <a:lstStyle/>
          <a:p>
            <a:r>
              <a:rPr lang="zh-CN" altLang="en-US"/>
              <a:t>操作数的有效地址是变址寄存器的内容乘以比例因子再加上基址寄存器的内容，所以有效地址由</a:t>
            </a:r>
            <a:r>
              <a:rPr lang="en-US" altLang="zh-CN"/>
              <a:t>3</a:t>
            </a:r>
            <a:r>
              <a:rPr lang="zh-CN" altLang="en-US"/>
              <a:t>种成份组成。</a:t>
            </a:r>
          </a:p>
          <a:p>
            <a:r>
              <a:rPr lang="zh-CN" altLang="en-US"/>
              <a:t>这种寻址方式与基址变址寻址方式相比，增加了比例因子，其优点是很明显的。</a:t>
            </a:r>
          </a:p>
          <a:p>
            <a:r>
              <a:rPr lang="zh-CN" altLang="en-US"/>
              <a:t>例如：</a:t>
            </a:r>
            <a:r>
              <a:rPr lang="en-US" altLang="zh-CN">
                <a:solidFill>
                  <a:srgbClr val="336699"/>
                </a:solidFill>
              </a:rPr>
              <a:t>MOV  ECX</a:t>
            </a:r>
            <a:r>
              <a:rPr lang="zh-CN" altLang="en-US">
                <a:solidFill>
                  <a:srgbClr val="336699"/>
                </a:solidFill>
              </a:rPr>
              <a:t>，</a:t>
            </a:r>
            <a:r>
              <a:rPr lang="en-US" altLang="zh-CN">
                <a:solidFill>
                  <a:srgbClr val="336699"/>
                </a:solidFill>
              </a:rPr>
              <a:t>[EAX][EDX</a:t>
            </a:r>
            <a:r>
              <a:rPr lang="en-US" altLang="zh-CN">
                <a:solidFill>
                  <a:srgbClr val="336699"/>
                </a:solidFill>
                <a:sym typeface="Symbol" pitchFamily="18" charset="2"/>
              </a:rPr>
              <a:t></a:t>
            </a:r>
            <a:r>
              <a:rPr lang="en-US" altLang="zh-CN">
                <a:solidFill>
                  <a:srgbClr val="336699"/>
                </a:solidFill>
              </a:rPr>
              <a:t>8]</a:t>
            </a:r>
          </a:p>
          <a:p>
            <a:r>
              <a:rPr lang="zh-CN" altLang="en-US"/>
              <a:t>此例中，</a:t>
            </a:r>
            <a:r>
              <a:rPr lang="en-US" altLang="zh-CN"/>
              <a:t>EAX</a:t>
            </a:r>
            <a:r>
              <a:rPr lang="zh-CN" altLang="en-US"/>
              <a:t>作为基址，</a:t>
            </a:r>
            <a:r>
              <a:rPr lang="en-US" altLang="zh-CN"/>
              <a:t>EDX</a:t>
            </a:r>
            <a:r>
              <a:rPr lang="zh-CN" altLang="en-US"/>
              <a:t>作变址，比例因子为</a:t>
            </a:r>
            <a:r>
              <a:rPr lang="en-US" altLang="zh-CN"/>
              <a:t>8</a:t>
            </a:r>
            <a:r>
              <a:rPr lang="zh-CN" altLang="en-US"/>
              <a:t>。</a:t>
            </a:r>
          </a:p>
        </p:txBody>
      </p:sp>
    </p:spTree>
  </p:cSld>
  <p:clrMapOvr>
    <a:masterClrMapping/>
  </p:clrMapOvr>
  <p:transition spd="med">
    <p:pull dir="d"/>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FE1F56F-3CF5-4A02-B25E-5B7C5085C13B}"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FFCD009-2038-4203-A93C-9F9ECF3FD68B}" type="slidenum">
              <a:rPr lang="en-US" altLang="zh-CN"/>
              <a:pPr/>
              <a:t>102</a:t>
            </a:fld>
            <a:endParaRPr lang="en-US" altLang="zh-CN"/>
          </a:p>
        </p:txBody>
      </p:sp>
      <p:sp>
        <p:nvSpPr>
          <p:cNvPr id="283650" name="Rectangle 2"/>
          <p:cNvSpPr>
            <a:spLocks noGrp="1" noChangeArrowheads="1"/>
          </p:cNvSpPr>
          <p:nvPr>
            <p:ph type="title"/>
          </p:nvPr>
        </p:nvSpPr>
        <p:spPr/>
        <p:txBody>
          <a:bodyPr/>
          <a:lstStyle/>
          <a:p>
            <a:r>
              <a:rPr lang="zh-CN" altLang="en-US" b="1">
                <a:solidFill>
                  <a:srgbClr val="336699"/>
                </a:solidFill>
              </a:rPr>
              <a:t>相对基址比例变址寻址方式</a:t>
            </a:r>
            <a:r>
              <a:rPr lang="zh-CN" altLang="en-US"/>
              <a:t> </a:t>
            </a:r>
          </a:p>
        </p:txBody>
      </p:sp>
      <p:sp>
        <p:nvSpPr>
          <p:cNvPr id="283651" name="Rectangle 3"/>
          <p:cNvSpPr>
            <a:spLocks noGrp="1" noChangeArrowheads="1"/>
          </p:cNvSpPr>
          <p:nvPr>
            <p:ph type="body" idx="1"/>
          </p:nvPr>
        </p:nvSpPr>
        <p:spPr/>
        <p:txBody>
          <a:bodyPr/>
          <a:lstStyle/>
          <a:p>
            <a:pPr>
              <a:lnSpc>
                <a:spcPct val="90000"/>
              </a:lnSpc>
            </a:pPr>
            <a:r>
              <a:rPr lang="zh-CN" altLang="en-US"/>
              <a:t>操作数的有效地址是变址寄存器的内容乘以比例因子，加上基址寄存器的内容，再加上位移量之和，所以有效地址由</a:t>
            </a:r>
            <a:r>
              <a:rPr lang="en-US" altLang="zh-CN"/>
              <a:t>4</a:t>
            </a:r>
            <a:r>
              <a:rPr lang="zh-CN" altLang="en-US"/>
              <a:t>种成份组成。这种寻址方式比相对基址变址寻址方式增加了比例因子，便于对元素为</a:t>
            </a:r>
            <a:r>
              <a:rPr lang="en-US" altLang="zh-CN"/>
              <a:t>2</a:t>
            </a:r>
            <a:r>
              <a:rPr lang="zh-CN" altLang="en-US"/>
              <a:t>、</a:t>
            </a:r>
            <a:r>
              <a:rPr lang="en-US" altLang="zh-CN"/>
              <a:t>4</a:t>
            </a:r>
            <a:r>
              <a:rPr lang="zh-CN" altLang="en-US"/>
              <a:t>、</a:t>
            </a:r>
            <a:r>
              <a:rPr lang="en-US" altLang="zh-CN"/>
              <a:t>8</a:t>
            </a:r>
            <a:r>
              <a:rPr lang="zh-CN" altLang="en-US"/>
              <a:t>字节的二维数组的处理。</a:t>
            </a:r>
          </a:p>
          <a:p>
            <a:pPr>
              <a:lnSpc>
                <a:spcPct val="90000"/>
              </a:lnSpc>
            </a:pPr>
            <a:r>
              <a:rPr lang="zh-CN" altLang="en-US"/>
              <a:t>例如：</a:t>
            </a:r>
            <a:r>
              <a:rPr lang="en-US" altLang="zh-CN">
                <a:solidFill>
                  <a:srgbClr val="336699"/>
                </a:solidFill>
              </a:rPr>
              <a:t>MOV  EAX</a:t>
            </a:r>
            <a:r>
              <a:rPr lang="zh-CN" altLang="en-US">
                <a:solidFill>
                  <a:srgbClr val="336699"/>
                </a:solidFill>
              </a:rPr>
              <a:t>，</a:t>
            </a:r>
            <a:r>
              <a:rPr lang="en-US" altLang="zh-CN">
                <a:solidFill>
                  <a:srgbClr val="336699"/>
                </a:solidFill>
              </a:rPr>
              <a:t>TABLE[EBP][EDI</a:t>
            </a:r>
            <a:r>
              <a:rPr lang="en-US" altLang="zh-CN">
                <a:solidFill>
                  <a:srgbClr val="336699"/>
                </a:solidFill>
                <a:sym typeface="Symbol" pitchFamily="18" charset="2"/>
              </a:rPr>
              <a:t></a:t>
            </a:r>
            <a:r>
              <a:rPr lang="en-US" altLang="zh-CN">
                <a:solidFill>
                  <a:srgbClr val="336699"/>
                </a:solidFill>
              </a:rPr>
              <a:t>4]</a:t>
            </a:r>
          </a:p>
          <a:p>
            <a:pPr>
              <a:lnSpc>
                <a:spcPct val="90000"/>
              </a:lnSpc>
            </a:pPr>
            <a:r>
              <a:rPr lang="zh-CN" altLang="en-US"/>
              <a:t>此例中，</a:t>
            </a:r>
            <a:r>
              <a:rPr lang="en-US" altLang="zh-CN"/>
              <a:t>EBP</a:t>
            </a:r>
            <a:r>
              <a:rPr lang="zh-CN" altLang="en-US"/>
              <a:t>作为基址，</a:t>
            </a:r>
            <a:r>
              <a:rPr lang="en-US" altLang="zh-CN"/>
              <a:t>EDI</a:t>
            </a:r>
            <a:r>
              <a:rPr lang="zh-CN" altLang="en-US"/>
              <a:t>作变址，比例因子为</a:t>
            </a:r>
            <a:r>
              <a:rPr lang="en-US" altLang="zh-CN"/>
              <a:t>4</a:t>
            </a:r>
            <a:r>
              <a:rPr lang="zh-CN" altLang="en-US"/>
              <a:t>，位移量为</a:t>
            </a:r>
            <a:r>
              <a:rPr lang="en-US" altLang="zh-CN"/>
              <a:t>TABLE</a:t>
            </a:r>
            <a:r>
              <a:rPr lang="zh-CN" altLang="en-US"/>
              <a:t>。</a:t>
            </a:r>
          </a:p>
        </p:txBody>
      </p:sp>
    </p:spTree>
  </p:cSld>
  <p:clrMapOvr>
    <a:masterClrMapping/>
  </p:clrMapOvr>
  <p:transition spd="med">
    <p:pull dir="d"/>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32EB44C-5275-4E9E-B481-8CEEAAE52DBE}"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8263542-6F1F-4166-B656-36469A2578AC}" type="slidenum">
              <a:rPr lang="en-US" altLang="zh-CN"/>
              <a:pPr/>
              <a:t>103</a:t>
            </a:fld>
            <a:endParaRPr lang="en-US" altLang="zh-CN"/>
          </a:p>
        </p:txBody>
      </p:sp>
      <p:sp>
        <p:nvSpPr>
          <p:cNvPr id="284674" name="Rectangle 2"/>
          <p:cNvSpPr>
            <a:spLocks noGrp="1" noChangeArrowheads="1"/>
          </p:cNvSpPr>
          <p:nvPr>
            <p:ph type="title"/>
          </p:nvPr>
        </p:nvSpPr>
        <p:spPr/>
        <p:txBody>
          <a:bodyPr/>
          <a:lstStyle/>
          <a:p>
            <a:r>
              <a:rPr lang="en-US" altLang="zh-CN" sz="4000" b="1">
                <a:solidFill>
                  <a:srgbClr val="336699"/>
                </a:solidFill>
              </a:rPr>
              <a:t>80286</a:t>
            </a:r>
            <a:r>
              <a:rPr lang="zh-CN" altLang="en-US" sz="4000" b="1">
                <a:solidFill>
                  <a:srgbClr val="336699"/>
                </a:solidFill>
              </a:rPr>
              <a:t>指令系统新增指令</a:t>
            </a:r>
            <a:r>
              <a:rPr lang="zh-CN" altLang="en-US"/>
              <a:t> </a:t>
            </a:r>
          </a:p>
        </p:txBody>
      </p:sp>
      <p:sp>
        <p:nvSpPr>
          <p:cNvPr id="284675" name="Rectangle 3"/>
          <p:cNvSpPr>
            <a:spLocks noGrp="1" noChangeArrowheads="1"/>
          </p:cNvSpPr>
          <p:nvPr>
            <p:ph type="body" idx="1"/>
          </p:nvPr>
        </p:nvSpPr>
        <p:spPr>
          <a:xfrm>
            <a:off x="457200" y="1989138"/>
            <a:ext cx="8229600" cy="4137025"/>
          </a:xfrm>
        </p:spPr>
        <p:txBody>
          <a:bodyPr/>
          <a:lstStyle/>
          <a:p>
            <a:pPr>
              <a:lnSpc>
                <a:spcPct val="90000"/>
              </a:lnSpc>
            </a:pPr>
            <a:r>
              <a:rPr lang="en-US" altLang="zh-CN" sz="2400"/>
              <a:t>80286</a:t>
            </a:r>
            <a:r>
              <a:rPr lang="zh-CN" altLang="en-US" sz="2400"/>
              <a:t>指令系统包括了所有的</a:t>
            </a:r>
            <a:r>
              <a:rPr lang="en-US" altLang="zh-CN" sz="2400"/>
              <a:t>8086/8088</a:t>
            </a:r>
            <a:r>
              <a:rPr lang="zh-CN" altLang="en-US" sz="2400"/>
              <a:t>指令，另外，新增及增强了指令部分。 </a:t>
            </a:r>
          </a:p>
          <a:p>
            <a:pPr>
              <a:lnSpc>
                <a:spcPct val="90000"/>
              </a:lnSpc>
            </a:pPr>
            <a:r>
              <a:rPr lang="zh-CN" altLang="en-US" sz="2400"/>
              <a:t>控制保护态指令是</a:t>
            </a:r>
            <a:r>
              <a:rPr lang="en-US" altLang="zh-CN" sz="2400"/>
              <a:t>80286</a:t>
            </a:r>
            <a:r>
              <a:rPr lang="zh-CN" altLang="en-US" sz="2400"/>
              <a:t>工作在保护模式下的一些特权方式指令，常用于操作系统及其他控制软件中。</a:t>
            </a:r>
          </a:p>
          <a:p>
            <a:pPr>
              <a:lnSpc>
                <a:spcPct val="90000"/>
              </a:lnSpc>
            </a:pPr>
            <a:r>
              <a:rPr lang="zh-CN" altLang="en-US" sz="2400"/>
              <a:t>保护模式是集实地址模式的能力、存储器管理、对虚拟存储器的支持和对地址空间的保护为一体而建立起来的一种特殊工作方式。 </a:t>
            </a:r>
          </a:p>
        </p:txBody>
      </p:sp>
    </p:spTree>
  </p:cSld>
  <p:clrMapOvr>
    <a:masterClrMapping/>
  </p:clrMapOvr>
  <p:transition spd="med">
    <p:pull dir="d"/>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0B06B0E-C537-4B48-8C8E-B59D37FCD31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5862BA4-A5D1-4A8F-B3B7-9D4B31228E62}" type="slidenum">
              <a:rPr lang="en-US" altLang="zh-CN"/>
              <a:pPr/>
              <a:t>104</a:t>
            </a:fld>
            <a:endParaRPr lang="en-US" altLang="zh-CN"/>
          </a:p>
        </p:txBody>
      </p:sp>
      <p:sp>
        <p:nvSpPr>
          <p:cNvPr id="285698" name="Rectangle 2"/>
          <p:cNvSpPr>
            <a:spLocks noGrp="1" noChangeArrowheads="1"/>
          </p:cNvSpPr>
          <p:nvPr>
            <p:ph type="title"/>
          </p:nvPr>
        </p:nvSpPr>
        <p:spPr>
          <a:xfrm>
            <a:off x="457200" y="274638"/>
            <a:ext cx="8229600" cy="417512"/>
          </a:xfrm>
        </p:spPr>
        <p:txBody>
          <a:bodyPr/>
          <a:lstStyle/>
          <a:p>
            <a:r>
              <a:rPr lang="en-US" altLang="zh-CN" sz="2800" b="1">
                <a:solidFill>
                  <a:srgbClr val="336699"/>
                </a:solidFill>
              </a:rPr>
              <a:t>80286</a:t>
            </a:r>
            <a:r>
              <a:rPr lang="zh-CN" altLang="en-US" sz="2800" b="1">
                <a:solidFill>
                  <a:srgbClr val="336699"/>
                </a:solidFill>
              </a:rPr>
              <a:t>增强与增加的指令</a:t>
            </a:r>
            <a:r>
              <a:rPr lang="zh-CN" altLang="en-US" sz="4000"/>
              <a:t> </a:t>
            </a:r>
          </a:p>
        </p:txBody>
      </p:sp>
      <p:pic>
        <p:nvPicPr>
          <p:cNvPr id="285700" name="Picture 4"/>
          <p:cNvPicPr>
            <a:picLocks noChangeAspect="1" noChangeArrowheads="1"/>
          </p:cNvPicPr>
          <p:nvPr/>
        </p:nvPicPr>
        <p:blipFill>
          <a:blip r:embed="rId2" cstate="print"/>
          <a:srcRect/>
          <a:stretch>
            <a:fillRect/>
          </a:stretch>
        </p:blipFill>
        <p:spPr bwMode="auto">
          <a:xfrm>
            <a:off x="1619250" y="836613"/>
            <a:ext cx="6192838" cy="5708650"/>
          </a:xfrm>
          <a:prstGeom prst="rect">
            <a:avLst/>
          </a:prstGeom>
          <a:noFill/>
        </p:spPr>
      </p:pic>
    </p:spTree>
  </p:cSld>
  <p:clrMapOvr>
    <a:masterClrMapping/>
  </p:clrMapOvr>
  <p:transition spd="med">
    <p:pull dir="d"/>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269420-6480-43E8-8F7E-86EB0AE96269}"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016581D-93F2-4D0F-8957-2ADA675EFE0A}" type="slidenum">
              <a:rPr lang="en-US" altLang="zh-CN"/>
              <a:pPr/>
              <a:t>105</a:t>
            </a:fld>
            <a:endParaRPr lang="en-US" altLang="zh-CN"/>
          </a:p>
        </p:txBody>
      </p:sp>
      <p:sp>
        <p:nvSpPr>
          <p:cNvPr id="287746" name="Rectangle 2"/>
          <p:cNvSpPr>
            <a:spLocks noGrp="1" noChangeArrowheads="1"/>
          </p:cNvSpPr>
          <p:nvPr>
            <p:ph type="title"/>
          </p:nvPr>
        </p:nvSpPr>
        <p:spPr/>
        <p:txBody>
          <a:bodyPr/>
          <a:lstStyle/>
          <a:p>
            <a:r>
              <a:rPr lang="zh-CN" altLang="en-US" sz="3600" b="1">
                <a:solidFill>
                  <a:srgbClr val="336699"/>
                </a:solidFill>
              </a:rPr>
              <a:t>堆栈操作指令</a:t>
            </a:r>
            <a:r>
              <a:rPr lang="en-US" altLang="zh-CN" sz="3600" b="1">
                <a:solidFill>
                  <a:srgbClr val="336699"/>
                </a:solidFill>
              </a:rPr>
              <a:t>PUSH</a:t>
            </a:r>
          </a:p>
        </p:txBody>
      </p:sp>
      <p:sp>
        <p:nvSpPr>
          <p:cNvPr id="287747" name="Rectangle 3"/>
          <p:cNvSpPr>
            <a:spLocks noGrp="1" noChangeArrowheads="1"/>
          </p:cNvSpPr>
          <p:nvPr>
            <p:ph type="body" idx="1"/>
          </p:nvPr>
        </p:nvSpPr>
        <p:spPr/>
        <p:txBody>
          <a:bodyPr/>
          <a:lstStyle/>
          <a:p>
            <a:pPr>
              <a:buFontTx/>
              <a:buNone/>
            </a:pPr>
            <a:r>
              <a:rPr lang="en-US" altLang="zh-CN"/>
              <a:t>   </a:t>
            </a:r>
            <a:r>
              <a:rPr lang="zh-CN" altLang="en-US"/>
              <a:t>指令格式：</a:t>
            </a:r>
            <a:r>
              <a:rPr lang="en-US" altLang="zh-CN">
                <a:solidFill>
                  <a:srgbClr val="336699"/>
                </a:solidFill>
              </a:rPr>
              <a:t>PUSH  16</a:t>
            </a:r>
            <a:r>
              <a:rPr lang="zh-CN" altLang="en-US">
                <a:solidFill>
                  <a:srgbClr val="336699"/>
                </a:solidFill>
              </a:rPr>
              <a:t>位立即数</a:t>
            </a:r>
          </a:p>
          <a:p>
            <a:endParaRPr lang="zh-CN" altLang="en-US"/>
          </a:p>
          <a:p>
            <a:r>
              <a:rPr lang="en-US" altLang="zh-CN" sz="2800"/>
              <a:t>PUSH</a:t>
            </a:r>
            <a:r>
              <a:rPr lang="zh-CN" altLang="en-US" sz="2800"/>
              <a:t>指令将</a:t>
            </a:r>
            <a:r>
              <a:rPr lang="en-US" altLang="zh-CN" sz="2800"/>
              <a:t>16</a:t>
            </a:r>
            <a:r>
              <a:rPr lang="zh-CN" altLang="en-US" sz="2800"/>
              <a:t>位立即数压入堆栈，如果给出的数不够</a:t>
            </a:r>
            <a:r>
              <a:rPr lang="en-US" altLang="zh-CN" sz="2800"/>
              <a:t>16</a:t>
            </a:r>
            <a:r>
              <a:rPr lang="zh-CN" altLang="en-US" sz="2800"/>
              <a:t>位，则自动扩展为</a:t>
            </a:r>
            <a:r>
              <a:rPr lang="en-US" altLang="zh-CN" sz="2800"/>
              <a:t>16</a:t>
            </a:r>
            <a:r>
              <a:rPr lang="zh-CN" altLang="en-US" sz="2800"/>
              <a:t>位后压入堆栈。该指令不影响状态标志位。</a:t>
            </a:r>
          </a:p>
          <a:p>
            <a:r>
              <a:rPr lang="zh-CN" altLang="en-US" sz="2800"/>
              <a:t>在</a:t>
            </a:r>
            <a:r>
              <a:rPr lang="en-US" altLang="zh-CN" sz="2800"/>
              <a:t>8086/8088</a:t>
            </a:r>
            <a:r>
              <a:rPr lang="zh-CN" altLang="en-US" sz="2800"/>
              <a:t>指令系统中，</a:t>
            </a:r>
            <a:r>
              <a:rPr lang="en-US" altLang="zh-CN" sz="2800"/>
              <a:t>PUSH</a:t>
            </a:r>
            <a:r>
              <a:rPr lang="zh-CN" altLang="en-US" sz="2800"/>
              <a:t>指令允许的操作数只能是两字节的寄存器操作数或存储器操作数。</a:t>
            </a:r>
          </a:p>
        </p:txBody>
      </p:sp>
    </p:spTree>
  </p:cSld>
  <p:clrMapOvr>
    <a:masterClrMapping/>
  </p:clrMapOvr>
  <p:transition spd="med">
    <p:pull dir="d"/>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476E322-8309-4282-9AF5-A0B3739A567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868A3A1-6DB3-4C8C-BE7B-775045FBBE58}" type="slidenum">
              <a:rPr lang="en-US" altLang="zh-CN"/>
              <a:pPr/>
              <a:t>106</a:t>
            </a:fld>
            <a:endParaRPr lang="en-US" altLang="zh-CN"/>
          </a:p>
        </p:txBody>
      </p:sp>
      <p:sp>
        <p:nvSpPr>
          <p:cNvPr id="288770" name="Rectangle 2"/>
          <p:cNvSpPr>
            <a:spLocks noGrp="1" noChangeArrowheads="1"/>
          </p:cNvSpPr>
          <p:nvPr>
            <p:ph type="title"/>
          </p:nvPr>
        </p:nvSpPr>
        <p:spPr/>
        <p:txBody>
          <a:bodyPr/>
          <a:lstStyle/>
          <a:p>
            <a:r>
              <a:rPr lang="zh-CN" altLang="en-US" sz="3600" b="1">
                <a:solidFill>
                  <a:srgbClr val="336699"/>
                </a:solidFill>
              </a:rPr>
              <a:t>通用寄存器入栈操作指令</a:t>
            </a:r>
            <a:r>
              <a:rPr lang="en-US" altLang="zh-CN" sz="3600" b="1">
                <a:solidFill>
                  <a:srgbClr val="336699"/>
                </a:solidFill>
              </a:rPr>
              <a:t>PUSHA</a:t>
            </a:r>
            <a:r>
              <a:rPr lang="en-US" altLang="zh-CN"/>
              <a:t> </a:t>
            </a:r>
          </a:p>
        </p:txBody>
      </p:sp>
      <p:sp>
        <p:nvSpPr>
          <p:cNvPr id="288771" name="Rectangle 3"/>
          <p:cNvSpPr>
            <a:spLocks noGrp="1" noChangeArrowheads="1"/>
          </p:cNvSpPr>
          <p:nvPr>
            <p:ph type="body" idx="1"/>
          </p:nvPr>
        </p:nvSpPr>
        <p:spPr/>
        <p:txBody>
          <a:bodyPr/>
          <a:lstStyle/>
          <a:p>
            <a:pPr>
              <a:buFontTx/>
              <a:buNone/>
            </a:pPr>
            <a:r>
              <a:rPr lang="en-US" altLang="zh-CN"/>
              <a:t>   </a:t>
            </a:r>
            <a:r>
              <a:rPr lang="zh-CN" altLang="en-US"/>
              <a:t>指令格式：</a:t>
            </a:r>
            <a:r>
              <a:rPr lang="en-US" altLang="zh-CN">
                <a:solidFill>
                  <a:srgbClr val="336699"/>
                </a:solidFill>
              </a:rPr>
              <a:t>PUSHA</a:t>
            </a:r>
          </a:p>
          <a:p>
            <a:endParaRPr lang="en-US" altLang="zh-CN"/>
          </a:p>
          <a:p>
            <a:r>
              <a:rPr lang="en-US" altLang="zh-CN" sz="2800"/>
              <a:t>PUSHA</a:t>
            </a:r>
            <a:r>
              <a:rPr lang="zh-CN" altLang="en-US" sz="2800"/>
              <a:t>指令将所有通用寄存器</a:t>
            </a:r>
            <a:r>
              <a:rPr lang="en-US" altLang="zh-CN" sz="2800"/>
              <a:t>AX</a:t>
            </a:r>
            <a:r>
              <a:rPr lang="zh-CN" altLang="en-US" sz="2800"/>
              <a:t>、</a:t>
            </a:r>
            <a:r>
              <a:rPr lang="en-US" altLang="zh-CN" sz="2800"/>
              <a:t>CX</a:t>
            </a:r>
            <a:r>
              <a:rPr lang="zh-CN" altLang="en-US" sz="2800"/>
              <a:t>、</a:t>
            </a:r>
            <a:r>
              <a:rPr lang="en-US" altLang="zh-CN" sz="2800"/>
              <a:t>DX</a:t>
            </a:r>
            <a:r>
              <a:rPr lang="zh-CN" altLang="en-US" sz="2800"/>
              <a:t>、</a:t>
            </a:r>
            <a:r>
              <a:rPr lang="en-US" altLang="zh-CN" sz="2800"/>
              <a:t>BX</a:t>
            </a:r>
            <a:r>
              <a:rPr lang="zh-CN" altLang="en-US" sz="2800"/>
              <a:t>、</a:t>
            </a:r>
            <a:r>
              <a:rPr lang="en-US" altLang="zh-CN" sz="2800"/>
              <a:t>SP</a:t>
            </a:r>
            <a:r>
              <a:rPr lang="zh-CN" altLang="en-US" sz="2800"/>
              <a:t>、</a:t>
            </a:r>
            <a:r>
              <a:rPr lang="en-US" altLang="zh-CN" sz="2800"/>
              <a:t>BP</a:t>
            </a:r>
            <a:r>
              <a:rPr lang="zh-CN" altLang="en-US" sz="2800"/>
              <a:t>、</a:t>
            </a:r>
            <a:r>
              <a:rPr lang="en-US" altLang="zh-CN" sz="2800"/>
              <a:t>SI</a:t>
            </a:r>
            <a:r>
              <a:rPr lang="zh-CN" altLang="en-US" sz="2800"/>
              <a:t>和</a:t>
            </a:r>
            <a:r>
              <a:rPr lang="en-US" altLang="zh-CN" sz="2800"/>
              <a:t>DI</a:t>
            </a:r>
            <a:r>
              <a:rPr lang="zh-CN" altLang="en-US" sz="2800"/>
              <a:t>的内容按顺序压入堆栈，入栈的</a:t>
            </a:r>
            <a:r>
              <a:rPr lang="en-US" altLang="zh-CN" sz="2800"/>
              <a:t>SP</a:t>
            </a:r>
            <a:r>
              <a:rPr lang="zh-CN" altLang="en-US" sz="2800"/>
              <a:t>值是执行该指令之前的</a:t>
            </a:r>
            <a:r>
              <a:rPr lang="en-US" altLang="zh-CN" sz="2800"/>
              <a:t>SP</a:t>
            </a:r>
            <a:r>
              <a:rPr lang="zh-CN" altLang="en-US" sz="2800"/>
              <a:t>值，在执行完本指令后，</a:t>
            </a:r>
            <a:r>
              <a:rPr lang="en-US" altLang="zh-CN" sz="2800"/>
              <a:t>SP</a:t>
            </a:r>
            <a:r>
              <a:rPr lang="zh-CN" altLang="en-US" sz="2800"/>
              <a:t>值减</a:t>
            </a:r>
            <a:r>
              <a:rPr lang="en-US" altLang="zh-CN" sz="2800"/>
              <a:t>16</a:t>
            </a:r>
            <a:r>
              <a:rPr lang="zh-CN" altLang="en-US" sz="2800"/>
              <a:t>。</a:t>
            </a:r>
          </a:p>
        </p:txBody>
      </p:sp>
    </p:spTree>
  </p:cSld>
  <p:clrMapOvr>
    <a:masterClrMapping/>
  </p:clrMapOvr>
  <p:transition spd="med">
    <p:pull dir="d"/>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B56C56-FA47-4AA1-9DB8-C4601B24524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BD6112D-1502-4176-A1A9-4D2A2F0196F3}" type="slidenum">
              <a:rPr lang="en-US" altLang="zh-CN"/>
              <a:pPr/>
              <a:t>107</a:t>
            </a:fld>
            <a:endParaRPr lang="en-US" altLang="zh-CN"/>
          </a:p>
        </p:txBody>
      </p:sp>
      <p:sp>
        <p:nvSpPr>
          <p:cNvPr id="289794" name="Rectangle 2"/>
          <p:cNvSpPr>
            <a:spLocks noGrp="1" noChangeArrowheads="1"/>
          </p:cNvSpPr>
          <p:nvPr>
            <p:ph type="title"/>
          </p:nvPr>
        </p:nvSpPr>
        <p:spPr/>
        <p:txBody>
          <a:bodyPr/>
          <a:lstStyle/>
          <a:p>
            <a:r>
              <a:rPr lang="zh-CN" altLang="en-US" sz="3600" b="1">
                <a:solidFill>
                  <a:srgbClr val="336699"/>
                </a:solidFill>
              </a:rPr>
              <a:t>通用寄存器内容出栈操作指令</a:t>
            </a:r>
            <a:r>
              <a:rPr lang="en-US" altLang="zh-CN" sz="3600" b="1">
                <a:solidFill>
                  <a:srgbClr val="336699"/>
                </a:solidFill>
              </a:rPr>
              <a:t>POPA</a:t>
            </a:r>
          </a:p>
        </p:txBody>
      </p:sp>
      <p:sp>
        <p:nvSpPr>
          <p:cNvPr id="289795" name="Rectangle 3"/>
          <p:cNvSpPr>
            <a:spLocks noGrp="1" noChangeArrowheads="1"/>
          </p:cNvSpPr>
          <p:nvPr>
            <p:ph type="body" idx="1"/>
          </p:nvPr>
        </p:nvSpPr>
        <p:spPr/>
        <p:txBody>
          <a:bodyPr/>
          <a:lstStyle/>
          <a:p>
            <a:pPr>
              <a:buFontTx/>
              <a:buNone/>
            </a:pPr>
            <a:r>
              <a:rPr lang="en-US" altLang="zh-CN"/>
              <a:t>   </a:t>
            </a:r>
            <a:r>
              <a:rPr lang="zh-CN" altLang="en-US"/>
              <a:t>指令格式：</a:t>
            </a:r>
            <a:r>
              <a:rPr lang="en-US" altLang="zh-CN">
                <a:solidFill>
                  <a:srgbClr val="336699"/>
                </a:solidFill>
              </a:rPr>
              <a:t>POPA</a:t>
            </a:r>
          </a:p>
          <a:p>
            <a:endParaRPr lang="en-US" altLang="zh-CN"/>
          </a:p>
          <a:p>
            <a:r>
              <a:rPr lang="en-US" altLang="zh-CN" sz="2800"/>
              <a:t>POPA</a:t>
            </a:r>
            <a:r>
              <a:rPr lang="zh-CN" altLang="en-US" sz="2800"/>
              <a:t>指令将栈顶的内容顺序弹至</a:t>
            </a:r>
            <a:r>
              <a:rPr lang="en-US" altLang="zh-CN" sz="2800"/>
              <a:t>DI</a:t>
            </a:r>
            <a:r>
              <a:rPr lang="zh-CN" altLang="en-US" sz="2800"/>
              <a:t>、</a:t>
            </a:r>
            <a:r>
              <a:rPr lang="en-US" altLang="zh-CN" sz="2800"/>
              <a:t>SI</a:t>
            </a:r>
            <a:r>
              <a:rPr lang="zh-CN" altLang="en-US" sz="2800"/>
              <a:t>、</a:t>
            </a:r>
            <a:r>
              <a:rPr lang="en-US" altLang="zh-CN" sz="2800"/>
              <a:t>BP</a:t>
            </a:r>
            <a:r>
              <a:rPr lang="zh-CN" altLang="en-US" sz="2800"/>
              <a:t>、</a:t>
            </a:r>
            <a:r>
              <a:rPr lang="en-US" altLang="zh-CN" sz="2800"/>
              <a:t>SP</a:t>
            </a:r>
            <a:r>
              <a:rPr lang="zh-CN" altLang="en-US" sz="2800"/>
              <a:t>、</a:t>
            </a:r>
            <a:r>
              <a:rPr lang="en-US" altLang="zh-CN" sz="2800"/>
              <a:t>BX</a:t>
            </a:r>
            <a:r>
              <a:rPr lang="zh-CN" altLang="en-US" sz="2800"/>
              <a:t>、</a:t>
            </a:r>
            <a:r>
              <a:rPr lang="en-US" altLang="zh-CN" sz="2800"/>
              <a:t>DX</a:t>
            </a:r>
            <a:r>
              <a:rPr lang="zh-CN" altLang="en-US" sz="2800"/>
              <a:t>、</a:t>
            </a:r>
            <a:r>
              <a:rPr lang="en-US" altLang="zh-CN" sz="2800"/>
              <a:t>CX</a:t>
            </a:r>
            <a:r>
              <a:rPr lang="zh-CN" altLang="en-US" sz="2800"/>
              <a:t>和</a:t>
            </a:r>
            <a:r>
              <a:rPr lang="en-US" altLang="zh-CN" sz="2800"/>
              <a:t>AX</a:t>
            </a:r>
            <a:r>
              <a:rPr lang="zh-CN" altLang="en-US" sz="2800"/>
              <a:t>。</a:t>
            </a:r>
          </a:p>
          <a:p>
            <a:r>
              <a:rPr lang="en-US" altLang="zh-CN" sz="2800"/>
              <a:t>SP</a:t>
            </a:r>
            <a:r>
              <a:rPr lang="zh-CN" altLang="en-US" sz="2800"/>
              <a:t>中的值是堆栈中所有通用寄存器弹出后，堆栈指针实际指向的值（不是栈中保存的</a:t>
            </a:r>
            <a:r>
              <a:rPr lang="en-US" altLang="zh-CN" sz="2800"/>
              <a:t>SP</a:t>
            </a:r>
            <a:r>
              <a:rPr lang="zh-CN" altLang="en-US" sz="2800"/>
              <a:t>值），也即该指令执行后</a:t>
            </a:r>
            <a:r>
              <a:rPr lang="en-US" altLang="zh-CN" sz="2800"/>
              <a:t>SP</a:t>
            </a:r>
            <a:r>
              <a:rPr lang="zh-CN" altLang="en-US" sz="2800"/>
              <a:t>的值，可以通过加</a:t>
            </a:r>
            <a:r>
              <a:rPr lang="en-US" altLang="zh-CN" sz="2800"/>
              <a:t>16</a:t>
            </a:r>
            <a:r>
              <a:rPr lang="zh-CN" altLang="en-US" sz="2800"/>
              <a:t>来恢复。</a:t>
            </a:r>
          </a:p>
        </p:txBody>
      </p:sp>
    </p:spTree>
  </p:cSld>
  <p:clrMapOvr>
    <a:masterClrMapping/>
  </p:clrMapOvr>
  <p:transition spd="med">
    <p:pull dir="d"/>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F69F986-F13D-431C-878C-1F96D1BE2A9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C9351CD-36AF-4EBD-A6B1-C911BA009700}" type="slidenum">
              <a:rPr lang="en-US" altLang="zh-CN"/>
              <a:pPr/>
              <a:t>108</a:t>
            </a:fld>
            <a:endParaRPr lang="en-US" altLang="zh-CN"/>
          </a:p>
        </p:txBody>
      </p:sp>
      <p:sp>
        <p:nvSpPr>
          <p:cNvPr id="290818" name="Rectangle 2"/>
          <p:cNvSpPr>
            <a:spLocks noGrp="1" noChangeArrowheads="1"/>
          </p:cNvSpPr>
          <p:nvPr>
            <p:ph type="title"/>
          </p:nvPr>
        </p:nvSpPr>
        <p:spPr/>
        <p:txBody>
          <a:bodyPr/>
          <a:lstStyle/>
          <a:p>
            <a:r>
              <a:rPr lang="zh-CN" altLang="en-US" sz="3200" b="1">
                <a:solidFill>
                  <a:srgbClr val="336699"/>
                </a:solidFill>
              </a:rPr>
              <a:t>有符号整数乘法指令（两个操作数）</a:t>
            </a:r>
            <a:r>
              <a:rPr lang="en-US" altLang="zh-CN" sz="3200" b="1">
                <a:solidFill>
                  <a:srgbClr val="336699"/>
                </a:solidFill>
              </a:rPr>
              <a:t>IMUL</a:t>
            </a:r>
            <a:r>
              <a:rPr lang="en-US" altLang="zh-CN" sz="4000"/>
              <a:t> </a:t>
            </a:r>
          </a:p>
        </p:txBody>
      </p:sp>
      <p:sp>
        <p:nvSpPr>
          <p:cNvPr id="290819" name="Rectangle 3"/>
          <p:cNvSpPr>
            <a:spLocks noGrp="1" noChangeArrowheads="1"/>
          </p:cNvSpPr>
          <p:nvPr>
            <p:ph type="body" idx="1"/>
          </p:nvPr>
        </p:nvSpPr>
        <p:spPr>
          <a:xfrm>
            <a:off x="457200" y="1600200"/>
            <a:ext cx="8229600" cy="3844925"/>
          </a:xfrm>
        </p:spPr>
        <p:txBody>
          <a:bodyPr/>
          <a:lstStyle/>
          <a:p>
            <a:pPr>
              <a:buFontTx/>
              <a:buNone/>
            </a:pPr>
            <a:r>
              <a:rPr lang="en-US" altLang="zh-CN"/>
              <a:t>   </a:t>
            </a:r>
            <a:r>
              <a:rPr lang="zh-CN" altLang="en-US"/>
              <a:t>指令格式：</a:t>
            </a:r>
            <a:r>
              <a:rPr lang="en-US" altLang="zh-CN">
                <a:solidFill>
                  <a:srgbClr val="336699"/>
                </a:solidFill>
              </a:rPr>
              <a:t>IMUL  16</a:t>
            </a:r>
            <a:r>
              <a:rPr lang="zh-CN" altLang="en-US">
                <a:solidFill>
                  <a:srgbClr val="336699"/>
                </a:solidFill>
              </a:rPr>
              <a:t>位寄存器，立即数</a:t>
            </a:r>
          </a:p>
          <a:p>
            <a:endParaRPr lang="zh-CN" altLang="en-US"/>
          </a:p>
          <a:p>
            <a:r>
              <a:rPr lang="zh-CN" altLang="en-US" sz="2800"/>
              <a:t>有符号整数乘法指令</a:t>
            </a:r>
            <a:r>
              <a:rPr lang="en-US" altLang="zh-CN" sz="2800"/>
              <a:t>IMUL</a:t>
            </a:r>
            <a:r>
              <a:rPr lang="zh-CN" altLang="en-US" sz="2800"/>
              <a:t>将</a:t>
            </a:r>
            <a:r>
              <a:rPr lang="en-US" altLang="zh-CN" sz="2800"/>
              <a:t>16</a:t>
            </a:r>
            <a:r>
              <a:rPr lang="zh-CN" altLang="en-US" sz="2800"/>
              <a:t>位通用寄存器中的有符号数作为被乘数，与有符号立即数相乘，乘积送回通用寄存器。若乘积超出有符号数的表示范围（</a:t>
            </a:r>
            <a:r>
              <a:rPr lang="zh-CN" altLang="en-US" sz="2800">
                <a:sym typeface="Symbol" pitchFamily="18" charset="2"/>
              </a:rPr>
              <a:t></a:t>
            </a:r>
            <a:r>
              <a:rPr lang="en-US" altLang="zh-CN" sz="2800"/>
              <a:t>32768 ~ +32767</a:t>
            </a:r>
            <a:r>
              <a:rPr lang="zh-CN" altLang="en-US" sz="2800"/>
              <a:t>），除丢失溢出部分外，并将</a:t>
            </a:r>
            <a:r>
              <a:rPr lang="en-US" altLang="zh-CN" sz="2800"/>
              <a:t>OF</a:t>
            </a:r>
            <a:r>
              <a:rPr lang="zh-CN" altLang="en-US" sz="2800"/>
              <a:t>及</a:t>
            </a:r>
            <a:r>
              <a:rPr lang="en-US" altLang="zh-CN" sz="2800"/>
              <a:t>CF</a:t>
            </a:r>
            <a:r>
              <a:rPr lang="zh-CN" altLang="en-US" sz="2800"/>
              <a:t>置为</a:t>
            </a:r>
            <a:r>
              <a:rPr lang="en-US" altLang="zh-CN" sz="2800"/>
              <a:t>1</a:t>
            </a:r>
            <a:r>
              <a:rPr lang="zh-CN" altLang="en-US" sz="2800"/>
              <a:t>；否则，将</a:t>
            </a:r>
            <a:r>
              <a:rPr lang="en-US" altLang="zh-CN" sz="2800"/>
              <a:t>OF</a:t>
            </a:r>
            <a:r>
              <a:rPr lang="zh-CN" altLang="en-US" sz="2800"/>
              <a:t>及</a:t>
            </a:r>
            <a:r>
              <a:rPr lang="en-US" altLang="zh-CN" sz="2800"/>
              <a:t>CF</a:t>
            </a:r>
            <a:r>
              <a:rPr lang="zh-CN" altLang="en-US" sz="2800"/>
              <a:t>置为</a:t>
            </a:r>
            <a:r>
              <a:rPr lang="en-US" altLang="zh-CN" sz="2800"/>
              <a:t>0</a:t>
            </a:r>
            <a:r>
              <a:rPr lang="zh-CN" altLang="en-US" sz="2800"/>
              <a:t>。</a:t>
            </a:r>
          </a:p>
        </p:txBody>
      </p:sp>
    </p:spTree>
  </p:cSld>
  <p:clrMapOvr>
    <a:masterClrMapping/>
  </p:clrMapOvr>
  <p:transition spd="med">
    <p:pull dir="d"/>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077D206-EA63-4F9F-B887-237C00B08EFA}"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0B6B9C6-2944-432C-9434-B945FAF160C9}" type="slidenum">
              <a:rPr lang="en-US" altLang="zh-CN"/>
              <a:pPr/>
              <a:t>109</a:t>
            </a:fld>
            <a:endParaRPr lang="en-US" altLang="zh-CN"/>
          </a:p>
        </p:txBody>
      </p:sp>
      <p:sp>
        <p:nvSpPr>
          <p:cNvPr id="291842" name="Rectangle 2"/>
          <p:cNvSpPr>
            <a:spLocks noGrp="1" noChangeArrowheads="1"/>
          </p:cNvSpPr>
          <p:nvPr>
            <p:ph type="title"/>
          </p:nvPr>
        </p:nvSpPr>
        <p:spPr/>
        <p:txBody>
          <a:bodyPr/>
          <a:lstStyle/>
          <a:p>
            <a:r>
              <a:rPr lang="zh-CN" altLang="en-US" sz="3200" b="1">
                <a:solidFill>
                  <a:srgbClr val="336699"/>
                </a:solidFill>
              </a:rPr>
              <a:t>有符号整数乘法指令（三个操作数）</a:t>
            </a:r>
            <a:r>
              <a:rPr lang="en-US" altLang="zh-CN" sz="3200" b="1">
                <a:solidFill>
                  <a:srgbClr val="336699"/>
                </a:solidFill>
              </a:rPr>
              <a:t>IMUL</a:t>
            </a:r>
            <a:r>
              <a:rPr lang="en-US" altLang="zh-CN" sz="4000"/>
              <a:t> </a:t>
            </a:r>
          </a:p>
        </p:txBody>
      </p:sp>
      <p:sp>
        <p:nvSpPr>
          <p:cNvPr id="291843" name="Rectangle 3"/>
          <p:cNvSpPr>
            <a:spLocks noGrp="1" noChangeArrowheads="1"/>
          </p:cNvSpPr>
          <p:nvPr>
            <p:ph type="body" idx="1"/>
          </p:nvPr>
        </p:nvSpPr>
        <p:spPr/>
        <p:txBody>
          <a:bodyPr/>
          <a:lstStyle/>
          <a:p>
            <a:pPr>
              <a:buFontTx/>
              <a:buNone/>
            </a:pPr>
            <a:r>
              <a:rPr lang="en-US" altLang="zh-CN"/>
              <a:t>   </a:t>
            </a:r>
            <a:r>
              <a:rPr lang="zh-CN" altLang="en-US" sz="2400"/>
              <a:t>指令格式：</a:t>
            </a:r>
            <a:r>
              <a:rPr lang="en-US" altLang="zh-CN" sz="2400" b="1">
                <a:solidFill>
                  <a:srgbClr val="336699"/>
                </a:solidFill>
              </a:rPr>
              <a:t>IMUL  16</a:t>
            </a:r>
            <a:r>
              <a:rPr lang="zh-CN" altLang="en-US" sz="2400" b="1">
                <a:solidFill>
                  <a:srgbClr val="336699"/>
                </a:solidFill>
              </a:rPr>
              <a:t>位寄存器，</a:t>
            </a:r>
            <a:r>
              <a:rPr lang="en-US" altLang="zh-CN" sz="2400" b="1">
                <a:solidFill>
                  <a:srgbClr val="336699"/>
                </a:solidFill>
              </a:rPr>
              <a:t>16</a:t>
            </a:r>
            <a:r>
              <a:rPr lang="zh-CN" altLang="en-US" sz="2400" b="1">
                <a:solidFill>
                  <a:srgbClr val="336699"/>
                </a:solidFill>
              </a:rPr>
              <a:t>位存储器，立即数</a:t>
            </a:r>
          </a:p>
          <a:p>
            <a:endParaRPr lang="zh-CN" altLang="en-US"/>
          </a:p>
          <a:p>
            <a:r>
              <a:rPr lang="zh-CN" altLang="en-US" sz="2800"/>
              <a:t>该指令与上一条指令功能类似，区别仅在于，将</a:t>
            </a:r>
            <a:r>
              <a:rPr lang="en-US" altLang="zh-CN" sz="2800"/>
              <a:t>16</a:t>
            </a:r>
            <a:r>
              <a:rPr lang="zh-CN" altLang="en-US" sz="2800"/>
              <a:t>位存储器操作数作为被乘数与立即数相乘，结果送</a:t>
            </a:r>
            <a:r>
              <a:rPr lang="en-US" altLang="zh-CN" sz="2800"/>
              <a:t>16</a:t>
            </a:r>
            <a:r>
              <a:rPr lang="zh-CN" altLang="en-US" sz="2800"/>
              <a:t>位寄存器。</a:t>
            </a:r>
          </a:p>
        </p:txBody>
      </p:sp>
    </p:spTree>
  </p:cSld>
  <p:clrMapOvr>
    <a:masterClrMapping/>
  </p:clrMapOvr>
  <p:transition spd="med">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2AF3A0C-8FD6-4125-B03F-19E35BAFACA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6CF37E6-8BC1-4EB0-8967-99104DA186FC}" type="slidenum">
              <a:rPr lang="en-US" altLang="zh-CN"/>
              <a:pPr/>
              <a:t>11</a:t>
            </a:fld>
            <a:endParaRPr lang="en-US" altLang="zh-CN"/>
          </a:p>
        </p:txBody>
      </p:sp>
      <p:sp>
        <p:nvSpPr>
          <p:cNvPr id="115714" name="Rectangle 2"/>
          <p:cNvSpPr>
            <a:spLocks noGrp="1" noChangeArrowheads="1"/>
          </p:cNvSpPr>
          <p:nvPr>
            <p:ph type="title"/>
          </p:nvPr>
        </p:nvSpPr>
        <p:spPr/>
        <p:txBody>
          <a:bodyPr/>
          <a:lstStyle/>
          <a:p>
            <a:r>
              <a:rPr lang="zh-CN" altLang="en-US" b="1">
                <a:solidFill>
                  <a:srgbClr val="336699"/>
                </a:solidFill>
              </a:rPr>
              <a:t>存储器寻址方式</a:t>
            </a:r>
            <a:r>
              <a:rPr lang="zh-CN" altLang="en-US"/>
              <a:t> </a:t>
            </a:r>
          </a:p>
        </p:txBody>
      </p:sp>
      <p:sp>
        <p:nvSpPr>
          <p:cNvPr id="115715" name="Rectangle 3"/>
          <p:cNvSpPr>
            <a:spLocks noGrp="1" noChangeArrowheads="1"/>
          </p:cNvSpPr>
          <p:nvPr>
            <p:ph type="body" idx="1"/>
          </p:nvPr>
        </p:nvSpPr>
        <p:spPr/>
        <p:txBody>
          <a:bodyPr/>
          <a:lstStyle/>
          <a:p>
            <a:pPr>
              <a:lnSpc>
                <a:spcPct val="90000"/>
              </a:lnSpc>
            </a:pPr>
            <a:r>
              <a:rPr lang="zh-CN" altLang="en-US"/>
              <a:t>存储器寻址方式，也称为主存寻址方式。 </a:t>
            </a:r>
          </a:p>
          <a:p>
            <a:pPr>
              <a:lnSpc>
                <a:spcPct val="90000"/>
              </a:lnSpc>
            </a:pPr>
            <a:r>
              <a:rPr lang="zh-CN" altLang="en-US"/>
              <a:t>在存储器寻址方式下，指令中给出的是有关操作数的主存地址信息。由于</a:t>
            </a:r>
            <a:r>
              <a:rPr lang="en-US" altLang="zh-CN"/>
              <a:t>8086/8088</a:t>
            </a:r>
            <a:r>
              <a:rPr lang="zh-CN" altLang="en-US"/>
              <a:t>的存储器是分段管理的，所以这里给出的地址只是偏移地址（即有效地址</a:t>
            </a:r>
            <a:r>
              <a:rPr lang="en-US" altLang="zh-CN"/>
              <a:t>EA</a:t>
            </a:r>
            <a:r>
              <a:rPr lang="zh-CN" altLang="en-US"/>
              <a:t>），而段地址在默认的或用段超越前缀指定的段寄存器中。</a:t>
            </a:r>
          </a:p>
          <a:p>
            <a:pPr>
              <a:lnSpc>
                <a:spcPct val="90000"/>
              </a:lnSpc>
            </a:pPr>
            <a:r>
              <a:rPr lang="zh-CN" altLang="en-US"/>
              <a:t>为了方便各种数据结构的存取，</a:t>
            </a:r>
            <a:r>
              <a:rPr lang="en-US" altLang="zh-CN"/>
              <a:t>8086/8888</a:t>
            </a:r>
            <a:r>
              <a:rPr lang="zh-CN" altLang="en-US"/>
              <a:t>设计了多种主存寻址方式。</a:t>
            </a:r>
          </a:p>
        </p:txBody>
      </p:sp>
    </p:spTree>
  </p:cSld>
  <p:clrMapOvr>
    <a:masterClrMapping/>
  </p:clrMapOvr>
  <p:transition spd="med">
    <p:pull dir="d"/>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D1E4BB5-209E-405B-8903-2260ED2C7E13}"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F00F242-2B2A-49AB-8938-DAF42150ACA1}" type="slidenum">
              <a:rPr lang="en-US" altLang="zh-CN"/>
              <a:pPr/>
              <a:t>110</a:t>
            </a:fld>
            <a:endParaRPr lang="en-US" altLang="zh-CN"/>
          </a:p>
        </p:txBody>
      </p:sp>
      <p:sp>
        <p:nvSpPr>
          <p:cNvPr id="296962" name="Rectangle 2"/>
          <p:cNvSpPr>
            <a:spLocks noGrp="1" noChangeArrowheads="1"/>
          </p:cNvSpPr>
          <p:nvPr>
            <p:ph type="title"/>
          </p:nvPr>
        </p:nvSpPr>
        <p:spPr/>
        <p:txBody>
          <a:bodyPr/>
          <a:lstStyle/>
          <a:p>
            <a:r>
              <a:rPr lang="zh-CN" altLang="en-US" sz="4000" b="1">
                <a:solidFill>
                  <a:srgbClr val="336699"/>
                </a:solidFill>
              </a:rPr>
              <a:t>移位指令</a:t>
            </a:r>
            <a:r>
              <a:rPr lang="zh-CN" altLang="en-US"/>
              <a:t> </a:t>
            </a:r>
          </a:p>
        </p:txBody>
      </p:sp>
      <p:sp>
        <p:nvSpPr>
          <p:cNvPr id="296963" name="Rectangle 3"/>
          <p:cNvSpPr>
            <a:spLocks noGrp="1" noChangeArrowheads="1"/>
          </p:cNvSpPr>
          <p:nvPr>
            <p:ph type="body" idx="1"/>
          </p:nvPr>
        </p:nvSpPr>
        <p:spPr>
          <a:xfrm>
            <a:off x="457200" y="1916113"/>
            <a:ext cx="8229600" cy="4210050"/>
          </a:xfrm>
        </p:spPr>
        <p:txBody>
          <a:bodyPr/>
          <a:lstStyle/>
          <a:p>
            <a:r>
              <a:rPr lang="en-US" altLang="zh-CN" sz="2800"/>
              <a:t>8086/8088</a:t>
            </a:r>
            <a:r>
              <a:rPr lang="zh-CN" altLang="en-US" sz="2800"/>
              <a:t>中有</a:t>
            </a:r>
            <a:r>
              <a:rPr lang="en-US" altLang="zh-CN" sz="2800"/>
              <a:t>8</a:t>
            </a:r>
            <a:r>
              <a:rPr lang="zh-CN" altLang="en-US" sz="2800"/>
              <a:t>条移位指令，移位计数使用</a:t>
            </a:r>
            <a:r>
              <a:rPr lang="en-US" altLang="zh-CN" sz="2800"/>
              <a:t>CL</a:t>
            </a:r>
            <a:r>
              <a:rPr lang="zh-CN" altLang="en-US" sz="2800"/>
              <a:t>或</a:t>
            </a:r>
            <a:r>
              <a:rPr lang="en-US" altLang="zh-CN" sz="2800"/>
              <a:t>1</a:t>
            </a:r>
            <a:r>
              <a:rPr lang="zh-CN" altLang="en-US" sz="2800"/>
              <a:t>表示，且规定当移位次数大于</a:t>
            </a:r>
            <a:r>
              <a:rPr lang="en-US" altLang="zh-CN" sz="2800"/>
              <a:t>1</a:t>
            </a:r>
            <a:r>
              <a:rPr lang="zh-CN" altLang="en-US" sz="2800"/>
              <a:t>时，必须使用</a:t>
            </a:r>
            <a:r>
              <a:rPr lang="en-US" altLang="zh-CN" sz="2800"/>
              <a:t>CL</a:t>
            </a:r>
            <a:r>
              <a:rPr lang="zh-CN" altLang="en-US" sz="2800"/>
              <a:t>。</a:t>
            </a:r>
          </a:p>
          <a:p>
            <a:r>
              <a:rPr lang="zh-CN" altLang="en-US" sz="2800"/>
              <a:t>在</a:t>
            </a:r>
            <a:r>
              <a:rPr lang="en-US" altLang="zh-CN" sz="2800"/>
              <a:t>80286</a:t>
            </a:r>
            <a:r>
              <a:rPr lang="zh-CN" altLang="en-US" sz="2800"/>
              <a:t>中，将上述限制修改为当移位次数为</a:t>
            </a:r>
            <a:r>
              <a:rPr lang="en-US" altLang="zh-CN" sz="2800"/>
              <a:t>1~31</a:t>
            </a:r>
            <a:r>
              <a:rPr lang="zh-CN" altLang="en-US" sz="2800"/>
              <a:t>次时，允许使用立即数。</a:t>
            </a:r>
          </a:p>
        </p:txBody>
      </p:sp>
    </p:spTree>
  </p:cSld>
  <p:clrMapOvr>
    <a:masterClrMapping/>
  </p:clrMapOvr>
  <p:transition spd="med">
    <p:pull dir="d"/>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1B310DD-95B8-4C88-8ABC-CCEEF79ADFBB}"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C37F223-2014-4F79-8D30-781B83119CC7}" type="slidenum">
              <a:rPr lang="en-US" altLang="zh-CN"/>
              <a:pPr/>
              <a:t>111</a:t>
            </a:fld>
            <a:endParaRPr lang="en-US" altLang="zh-CN"/>
          </a:p>
        </p:txBody>
      </p:sp>
      <p:sp>
        <p:nvSpPr>
          <p:cNvPr id="297986" name="Rectangle 2"/>
          <p:cNvSpPr>
            <a:spLocks noGrp="1" noChangeArrowheads="1"/>
          </p:cNvSpPr>
          <p:nvPr>
            <p:ph type="title"/>
          </p:nvPr>
        </p:nvSpPr>
        <p:spPr/>
        <p:txBody>
          <a:bodyPr/>
          <a:lstStyle/>
          <a:p>
            <a:r>
              <a:rPr lang="zh-CN" altLang="en-US" sz="3600" b="1">
                <a:solidFill>
                  <a:srgbClr val="336699"/>
                </a:solidFill>
              </a:rPr>
              <a:t>串输入</a:t>
            </a:r>
            <a:r>
              <a:rPr lang="en-US" altLang="zh-CN" sz="3600" b="1">
                <a:solidFill>
                  <a:srgbClr val="336699"/>
                </a:solidFill>
              </a:rPr>
              <a:t>/</a:t>
            </a:r>
            <a:r>
              <a:rPr lang="zh-CN" altLang="en-US" sz="3600" b="1">
                <a:solidFill>
                  <a:srgbClr val="336699"/>
                </a:solidFill>
              </a:rPr>
              <a:t>输出指令</a:t>
            </a:r>
            <a:r>
              <a:rPr lang="en-US" altLang="zh-CN" sz="3600" b="1">
                <a:solidFill>
                  <a:srgbClr val="336699"/>
                </a:solidFill>
              </a:rPr>
              <a:t>INS/OUTS</a:t>
            </a:r>
            <a:r>
              <a:rPr lang="en-US" altLang="zh-CN"/>
              <a:t> </a:t>
            </a:r>
          </a:p>
        </p:txBody>
      </p:sp>
      <p:sp>
        <p:nvSpPr>
          <p:cNvPr id="297987" name="Rectangle 3"/>
          <p:cNvSpPr>
            <a:spLocks noGrp="1" noChangeArrowheads="1"/>
          </p:cNvSpPr>
          <p:nvPr>
            <p:ph type="body" idx="1"/>
          </p:nvPr>
        </p:nvSpPr>
        <p:spPr/>
        <p:txBody>
          <a:bodyPr/>
          <a:lstStyle/>
          <a:p>
            <a:pPr>
              <a:lnSpc>
                <a:spcPct val="80000"/>
              </a:lnSpc>
              <a:buFontTx/>
              <a:buNone/>
            </a:pPr>
            <a:r>
              <a:rPr lang="en-US" altLang="zh-CN" sz="2400"/>
              <a:t>    </a:t>
            </a:r>
            <a:r>
              <a:rPr lang="zh-CN" altLang="en-US" sz="2400"/>
              <a:t>指令格式：</a:t>
            </a:r>
            <a:r>
              <a:rPr lang="en-US" altLang="zh-CN" sz="2400"/>
              <a:t>[REP]  INS  </a:t>
            </a:r>
            <a:r>
              <a:rPr lang="zh-CN" altLang="en-US" sz="2400"/>
              <a:t>目的串，</a:t>
            </a:r>
            <a:r>
              <a:rPr lang="en-US" altLang="zh-CN" sz="2400"/>
              <a:t>DX</a:t>
            </a:r>
          </a:p>
          <a:p>
            <a:pPr>
              <a:lnSpc>
                <a:spcPct val="80000"/>
              </a:lnSpc>
              <a:buFontTx/>
              <a:buNone/>
            </a:pPr>
            <a:r>
              <a:rPr lang="en-US" altLang="zh-CN" sz="2400"/>
              <a:t>    [REP]  OUTS  DX</a:t>
            </a:r>
            <a:r>
              <a:rPr lang="zh-CN" altLang="en-US" sz="2400"/>
              <a:t>，源串</a:t>
            </a:r>
          </a:p>
          <a:p>
            <a:pPr>
              <a:lnSpc>
                <a:spcPct val="80000"/>
              </a:lnSpc>
              <a:buFontTx/>
              <a:buNone/>
            </a:pPr>
            <a:r>
              <a:rPr lang="zh-CN" altLang="en-US" sz="2400"/>
              <a:t>    </a:t>
            </a:r>
            <a:r>
              <a:rPr lang="en-US" altLang="zh-CN" sz="2400"/>
              <a:t>[REP]  INSB</a:t>
            </a:r>
          </a:p>
          <a:p>
            <a:pPr>
              <a:lnSpc>
                <a:spcPct val="80000"/>
              </a:lnSpc>
              <a:buFontTx/>
              <a:buNone/>
            </a:pPr>
            <a:r>
              <a:rPr lang="en-US" altLang="zh-CN" sz="2400"/>
              <a:t>    [REP]  OUTB</a:t>
            </a:r>
          </a:p>
          <a:p>
            <a:pPr>
              <a:lnSpc>
                <a:spcPct val="80000"/>
              </a:lnSpc>
              <a:buFontTx/>
              <a:buNone/>
            </a:pPr>
            <a:r>
              <a:rPr lang="en-US" altLang="zh-CN" sz="2400"/>
              <a:t>    [REP]  INSW</a:t>
            </a:r>
          </a:p>
          <a:p>
            <a:pPr>
              <a:lnSpc>
                <a:spcPct val="80000"/>
              </a:lnSpc>
              <a:buFontTx/>
              <a:buNone/>
            </a:pPr>
            <a:r>
              <a:rPr lang="en-US" altLang="zh-CN" sz="2400"/>
              <a:t>    [REP]  OUTW</a:t>
            </a:r>
          </a:p>
          <a:p>
            <a:pPr>
              <a:lnSpc>
                <a:spcPct val="80000"/>
              </a:lnSpc>
            </a:pPr>
            <a:r>
              <a:rPr lang="zh-CN" altLang="en-US" sz="2400"/>
              <a:t>串输入</a:t>
            </a:r>
            <a:r>
              <a:rPr lang="en-US" altLang="zh-CN" sz="2400"/>
              <a:t>/</a:t>
            </a:r>
            <a:r>
              <a:rPr lang="zh-CN" altLang="en-US" sz="2400"/>
              <a:t>输出指令可以带两个操作数，也可以采用默认操作数形式，指令中不指出操作数，但要在指令助记符中用</a:t>
            </a:r>
            <a:r>
              <a:rPr lang="en-US" altLang="zh-CN" sz="2400"/>
              <a:t>B</a:t>
            </a:r>
            <a:r>
              <a:rPr lang="zh-CN" altLang="en-US" sz="2400"/>
              <a:t>或</a:t>
            </a:r>
            <a:r>
              <a:rPr lang="en-US" altLang="zh-CN" sz="2400"/>
              <a:t>W</a:t>
            </a:r>
            <a:r>
              <a:rPr lang="zh-CN" altLang="en-US" sz="2400"/>
              <a:t>指明输入</a:t>
            </a:r>
            <a:r>
              <a:rPr lang="en-US" altLang="zh-CN" sz="2400"/>
              <a:t>/</a:t>
            </a:r>
            <a:r>
              <a:rPr lang="zh-CN" altLang="en-US" sz="2400"/>
              <a:t>输出的数据串是字节还是字。</a:t>
            </a:r>
          </a:p>
          <a:p>
            <a:pPr>
              <a:lnSpc>
                <a:spcPct val="80000"/>
              </a:lnSpc>
            </a:pPr>
            <a:r>
              <a:rPr lang="zh-CN" altLang="en-US" sz="2400"/>
              <a:t>该类指令可以实现</a:t>
            </a:r>
            <a:r>
              <a:rPr lang="en-US" altLang="zh-CN" sz="2400"/>
              <a:t>DX</a:t>
            </a:r>
            <a:r>
              <a:rPr lang="zh-CN" altLang="en-US" sz="2400"/>
              <a:t>指定的端口与由指定的内存地址之间的数据块传送，其类型可以是字节或字。</a:t>
            </a:r>
          </a:p>
          <a:p>
            <a:pPr>
              <a:lnSpc>
                <a:spcPct val="80000"/>
              </a:lnSpc>
            </a:pPr>
            <a:r>
              <a:rPr lang="zh-CN" altLang="en-US" sz="2400"/>
              <a:t>如果加重复前缀</a:t>
            </a:r>
            <a:r>
              <a:rPr lang="en-US" altLang="zh-CN" sz="2400"/>
              <a:t>REP</a:t>
            </a:r>
            <a:r>
              <a:rPr lang="zh-CN" altLang="en-US" sz="2400"/>
              <a:t>，完成整个串的输入</a:t>
            </a:r>
            <a:r>
              <a:rPr lang="en-US" altLang="zh-CN" sz="2400"/>
              <a:t>/</a:t>
            </a:r>
            <a:r>
              <a:rPr lang="zh-CN" altLang="en-US" sz="2400"/>
              <a:t>输出操作，这时</a:t>
            </a:r>
            <a:r>
              <a:rPr lang="en-US" altLang="zh-CN" sz="2400"/>
              <a:t>CX</a:t>
            </a:r>
            <a:r>
              <a:rPr lang="zh-CN" altLang="en-US" sz="2400"/>
              <a:t>寄存器中为重复前缀操作的次数。</a:t>
            </a:r>
          </a:p>
        </p:txBody>
      </p:sp>
    </p:spTree>
  </p:cSld>
  <p:clrMapOvr>
    <a:masterClrMapping/>
  </p:clrMapOvr>
  <p:transition spd="med">
    <p:pull dir="d"/>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1B0696B-A5D4-4F16-8FCD-A7A13082A90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299F1F1-1C02-41CD-B10B-60048C006F7C}" type="slidenum">
              <a:rPr lang="en-US" altLang="zh-CN"/>
              <a:pPr/>
              <a:t>112</a:t>
            </a:fld>
            <a:endParaRPr lang="en-US" altLang="zh-CN"/>
          </a:p>
        </p:txBody>
      </p:sp>
      <p:sp>
        <p:nvSpPr>
          <p:cNvPr id="299010" name="Rectangle 2"/>
          <p:cNvSpPr>
            <a:spLocks noGrp="1" noChangeArrowheads="1"/>
          </p:cNvSpPr>
          <p:nvPr>
            <p:ph type="title"/>
          </p:nvPr>
        </p:nvSpPr>
        <p:spPr/>
        <p:txBody>
          <a:bodyPr/>
          <a:lstStyle/>
          <a:p>
            <a:r>
              <a:rPr lang="zh-CN" altLang="en-US" sz="3600" b="1">
                <a:solidFill>
                  <a:srgbClr val="336699"/>
                </a:solidFill>
              </a:rPr>
              <a:t>内存范围检查指令</a:t>
            </a:r>
            <a:r>
              <a:rPr lang="en-US" altLang="zh-CN" sz="3600" b="1">
                <a:solidFill>
                  <a:srgbClr val="336699"/>
                </a:solidFill>
              </a:rPr>
              <a:t>BOUND</a:t>
            </a:r>
            <a:r>
              <a:rPr lang="en-US" altLang="zh-CN"/>
              <a:t> </a:t>
            </a:r>
          </a:p>
        </p:txBody>
      </p:sp>
      <p:sp>
        <p:nvSpPr>
          <p:cNvPr id="299011" name="Rectangle 3"/>
          <p:cNvSpPr>
            <a:spLocks noGrp="1" noChangeArrowheads="1"/>
          </p:cNvSpPr>
          <p:nvPr>
            <p:ph type="body" idx="1"/>
          </p:nvPr>
        </p:nvSpPr>
        <p:spPr/>
        <p:txBody>
          <a:bodyPr/>
          <a:lstStyle/>
          <a:p>
            <a:r>
              <a:rPr lang="zh-CN" altLang="en-US" sz="2800"/>
              <a:t>指令格式：</a:t>
            </a:r>
            <a:r>
              <a:rPr lang="en-US" altLang="zh-CN" sz="2800"/>
              <a:t>BOUND  16</a:t>
            </a:r>
            <a:r>
              <a:rPr lang="zh-CN" altLang="en-US" sz="2800"/>
              <a:t>位寄存器，</a:t>
            </a:r>
            <a:r>
              <a:rPr lang="en-US" altLang="zh-CN" sz="2800"/>
              <a:t>32</a:t>
            </a:r>
            <a:r>
              <a:rPr lang="zh-CN" altLang="en-US" sz="2800"/>
              <a:t>位存储器</a:t>
            </a:r>
          </a:p>
          <a:p>
            <a:r>
              <a:rPr lang="en-US" altLang="zh-CN" sz="2800"/>
              <a:t>BOUND</a:t>
            </a:r>
            <a:r>
              <a:rPr lang="zh-CN" altLang="en-US" sz="2800"/>
              <a:t>指令以</a:t>
            </a:r>
            <a:r>
              <a:rPr lang="en-US" altLang="zh-CN" sz="2800"/>
              <a:t>32</a:t>
            </a:r>
            <a:r>
              <a:rPr lang="zh-CN" altLang="en-US" sz="2800"/>
              <a:t>位存储器低两字节的内容为下界，高两字节的内容为上界。</a:t>
            </a:r>
          </a:p>
          <a:p>
            <a:r>
              <a:rPr lang="zh-CN" altLang="en-US" sz="2800"/>
              <a:t>若</a:t>
            </a:r>
            <a:r>
              <a:rPr lang="en-US" altLang="zh-CN" sz="2800"/>
              <a:t>16</a:t>
            </a:r>
            <a:r>
              <a:rPr lang="zh-CN" altLang="en-US" sz="2800"/>
              <a:t>位寄存器的内容在此上、下界表示的地址范围内，程序正常执行；否则产生</a:t>
            </a:r>
            <a:r>
              <a:rPr lang="en-US" altLang="zh-CN" sz="2800"/>
              <a:t>INT 5</a:t>
            </a:r>
            <a:r>
              <a:rPr lang="zh-CN" altLang="en-US" sz="2800"/>
              <a:t>中断。</a:t>
            </a:r>
          </a:p>
          <a:p>
            <a:r>
              <a:rPr lang="zh-CN" altLang="en-US" sz="2800"/>
              <a:t>当出现这种中断时，返回地址指向</a:t>
            </a:r>
            <a:r>
              <a:rPr lang="en-US" altLang="zh-CN" sz="2800"/>
              <a:t>BOUND</a:t>
            </a:r>
            <a:r>
              <a:rPr lang="zh-CN" altLang="en-US" sz="2800"/>
              <a:t>指令，而不是</a:t>
            </a:r>
            <a:r>
              <a:rPr lang="en-US" altLang="zh-CN" sz="2800"/>
              <a:t>BOUND</a:t>
            </a:r>
            <a:r>
              <a:rPr lang="zh-CN" altLang="en-US" sz="2800"/>
              <a:t>后面的指令，这与返回地址指向程序中下一条指令的正常中断是有区别的。</a:t>
            </a:r>
          </a:p>
        </p:txBody>
      </p:sp>
    </p:spTree>
  </p:cSld>
  <p:clrMapOvr>
    <a:masterClrMapping/>
  </p:clrMapOvr>
  <p:transition spd="med">
    <p:pull dir="d"/>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5E2C7D5-BB60-4BB8-BA20-93B223FCDD1B}"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994F8A7-3C59-4F04-A810-0BB453F64699}" type="slidenum">
              <a:rPr lang="en-US" altLang="zh-CN"/>
              <a:pPr/>
              <a:t>113</a:t>
            </a:fld>
            <a:endParaRPr lang="en-US" altLang="zh-CN"/>
          </a:p>
        </p:txBody>
      </p:sp>
      <p:sp>
        <p:nvSpPr>
          <p:cNvPr id="300034" name="Rectangle 2"/>
          <p:cNvSpPr>
            <a:spLocks noGrp="1" noChangeArrowheads="1"/>
          </p:cNvSpPr>
          <p:nvPr>
            <p:ph type="title"/>
          </p:nvPr>
        </p:nvSpPr>
        <p:spPr/>
        <p:txBody>
          <a:bodyPr/>
          <a:lstStyle/>
          <a:p>
            <a:r>
              <a:rPr lang="zh-CN" altLang="en-US" sz="3600" b="1">
                <a:solidFill>
                  <a:srgbClr val="336699"/>
                </a:solidFill>
              </a:rPr>
              <a:t>设置堆栈空间指令</a:t>
            </a:r>
            <a:r>
              <a:rPr lang="en-US" altLang="zh-CN" sz="3600" b="1">
                <a:solidFill>
                  <a:srgbClr val="336699"/>
                </a:solidFill>
              </a:rPr>
              <a:t>ENTER</a:t>
            </a:r>
            <a:r>
              <a:rPr lang="en-US" altLang="zh-CN"/>
              <a:t> </a:t>
            </a:r>
          </a:p>
        </p:txBody>
      </p:sp>
      <p:sp>
        <p:nvSpPr>
          <p:cNvPr id="300035" name="Rectangle 3"/>
          <p:cNvSpPr>
            <a:spLocks noGrp="1" noChangeArrowheads="1"/>
          </p:cNvSpPr>
          <p:nvPr>
            <p:ph type="body" idx="1"/>
          </p:nvPr>
        </p:nvSpPr>
        <p:spPr/>
        <p:txBody>
          <a:bodyPr/>
          <a:lstStyle/>
          <a:p>
            <a:pPr>
              <a:buFontTx/>
              <a:buNone/>
            </a:pPr>
            <a:r>
              <a:rPr lang="en-US" altLang="zh-CN"/>
              <a:t>   </a:t>
            </a:r>
            <a:r>
              <a:rPr lang="zh-CN" altLang="en-US"/>
              <a:t>格式：</a:t>
            </a:r>
            <a:r>
              <a:rPr lang="en-US" altLang="zh-CN">
                <a:solidFill>
                  <a:srgbClr val="336699"/>
                </a:solidFill>
              </a:rPr>
              <a:t>ENTER  16</a:t>
            </a:r>
            <a:r>
              <a:rPr lang="zh-CN" altLang="en-US">
                <a:solidFill>
                  <a:srgbClr val="336699"/>
                </a:solidFill>
              </a:rPr>
              <a:t>位立即数，</a:t>
            </a:r>
            <a:r>
              <a:rPr lang="en-US" altLang="zh-CN">
                <a:solidFill>
                  <a:srgbClr val="336699"/>
                </a:solidFill>
              </a:rPr>
              <a:t>8</a:t>
            </a:r>
            <a:r>
              <a:rPr lang="zh-CN" altLang="en-US">
                <a:solidFill>
                  <a:srgbClr val="336699"/>
                </a:solidFill>
              </a:rPr>
              <a:t>位立即数</a:t>
            </a:r>
          </a:p>
          <a:p>
            <a:endParaRPr lang="zh-CN" altLang="en-US" sz="2800"/>
          </a:p>
          <a:p>
            <a:r>
              <a:rPr lang="zh-CN" altLang="en-US" sz="2800"/>
              <a:t>在</a:t>
            </a:r>
            <a:r>
              <a:rPr lang="en-US" altLang="zh-CN" sz="2800"/>
              <a:t>ENTER</a:t>
            </a:r>
            <a:r>
              <a:rPr lang="zh-CN" altLang="en-US" sz="2800"/>
              <a:t>指令中，两个操作数中的</a:t>
            </a:r>
            <a:r>
              <a:rPr lang="en-US" altLang="zh-CN" sz="2800"/>
              <a:t>16</a:t>
            </a:r>
            <a:r>
              <a:rPr lang="zh-CN" altLang="en-US" sz="2800"/>
              <a:t>位立即数表示堆栈空间的大小，也即表示给当前过程分配多少字节的堆栈空间，</a:t>
            </a:r>
            <a:r>
              <a:rPr lang="en-US" altLang="zh-CN" sz="2800"/>
              <a:t>8</a:t>
            </a:r>
            <a:r>
              <a:rPr lang="zh-CN" altLang="en-US" sz="2800"/>
              <a:t>位立即数指出在高级语言内调用自身的次数，也即嵌套层数。</a:t>
            </a:r>
          </a:p>
          <a:p>
            <a:r>
              <a:rPr lang="zh-CN" altLang="en-US" sz="2800"/>
              <a:t>值得注意的是该指令使用</a:t>
            </a:r>
            <a:r>
              <a:rPr lang="en-US" altLang="zh-CN" sz="2800"/>
              <a:t>BP</a:t>
            </a:r>
            <a:r>
              <a:rPr lang="zh-CN" altLang="en-US" sz="2800"/>
              <a:t>寄存器而非</a:t>
            </a:r>
            <a:r>
              <a:rPr lang="en-US" altLang="zh-CN" sz="2800"/>
              <a:t>SP</a:t>
            </a:r>
            <a:r>
              <a:rPr lang="zh-CN" altLang="en-US" sz="2800"/>
              <a:t>作为栈基值。</a:t>
            </a:r>
          </a:p>
        </p:txBody>
      </p:sp>
    </p:spTree>
  </p:cSld>
  <p:clrMapOvr>
    <a:masterClrMapping/>
  </p:clrMapOvr>
  <p:transition spd="med">
    <p:pull dir="d"/>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61BEBDD-030B-4A07-9A76-4D320574539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6EB6DBC-7206-41CB-AB4C-D497639BC628}" type="slidenum">
              <a:rPr lang="en-US" altLang="zh-CN"/>
              <a:pPr/>
              <a:t>114</a:t>
            </a:fld>
            <a:endParaRPr lang="en-US" altLang="zh-CN"/>
          </a:p>
        </p:txBody>
      </p:sp>
      <p:sp>
        <p:nvSpPr>
          <p:cNvPr id="301058" name="Rectangle 2"/>
          <p:cNvSpPr>
            <a:spLocks noGrp="1" noChangeArrowheads="1"/>
          </p:cNvSpPr>
          <p:nvPr>
            <p:ph type="title"/>
          </p:nvPr>
        </p:nvSpPr>
        <p:spPr/>
        <p:txBody>
          <a:bodyPr/>
          <a:lstStyle/>
          <a:p>
            <a:r>
              <a:rPr lang="zh-CN" altLang="en-US" sz="3600" b="1">
                <a:solidFill>
                  <a:srgbClr val="336699"/>
                </a:solidFill>
              </a:rPr>
              <a:t>撤消堆栈空间指令</a:t>
            </a:r>
            <a:r>
              <a:rPr lang="en-US" altLang="zh-CN" sz="3600" b="1">
                <a:solidFill>
                  <a:srgbClr val="336699"/>
                </a:solidFill>
              </a:rPr>
              <a:t>LEAVE</a:t>
            </a:r>
            <a:r>
              <a:rPr lang="en-US" altLang="zh-CN"/>
              <a:t> </a:t>
            </a:r>
          </a:p>
        </p:txBody>
      </p:sp>
      <p:sp>
        <p:nvSpPr>
          <p:cNvPr id="301059" name="Rectangle 3"/>
          <p:cNvSpPr>
            <a:spLocks noGrp="1" noChangeArrowheads="1"/>
          </p:cNvSpPr>
          <p:nvPr>
            <p:ph type="body" idx="1"/>
          </p:nvPr>
        </p:nvSpPr>
        <p:spPr/>
        <p:txBody>
          <a:bodyPr/>
          <a:lstStyle/>
          <a:p>
            <a:pPr>
              <a:buFontTx/>
              <a:buNone/>
            </a:pPr>
            <a:r>
              <a:rPr lang="en-US" altLang="zh-CN"/>
              <a:t>   </a:t>
            </a:r>
            <a:r>
              <a:rPr lang="zh-CN" altLang="en-US"/>
              <a:t>指令格式：</a:t>
            </a:r>
            <a:r>
              <a:rPr lang="en-US" altLang="zh-CN" b="1">
                <a:solidFill>
                  <a:srgbClr val="336699"/>
                </a:solidFill>
              </a:rPr>
              <a:t>LEAVE</a:t>
            </a:r>
          </a:p>
          <a:p>
            <a:endParaRPr lang="en-US" altLang="zh-CN"/>
          </a:p>
          <a:p>
            <a:r>
              <a:rPr lang="en-US" altLang="zh-CN" sz="2800"/>
              <a:t>LEAVE</a:t>
            </a:r>
            <a:r>
              <a:rPr lang="zh-CN" altLang="en-US" sz="2800"/>
              <a:t>指令撤消由</a:t>
            </a:r>
            <a:r>
              <a:rPr lang="en-US" altLang="zh-CN" sz="2800"/>
              <a:t>ENTER</a:t>
            </a:r>
            <a:r>
              <a:rPr lang="zh-CN" altLang="en-US" sz="2800"/>
              <a:t>指令建立的堆栈空间。</a:t>
            </a:r>
          </a:p>
        </p:txBody>
      </p:sp>
    </p:spTree>
  </p:cSld>
  <p:clrMapOvr>
    <a:masterClrMapping/>
  </p:clrMapOvr>
  <p:transition spd="med">
    <p:pull dir="d"/>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FBE06FC-F213-489C-8BB9-848EECB8F4E4}"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BDC2A0E-B522-4B03-B2C8-9F9566064671}" type="slidenum">
              <a:rPr lang="en-US" altLang="zh-CN"/>
              <a:pPr/>
              <a:t>115</a:t>
            </a:fld>
            <a:endParaRPr lang="en-US" altLang="zh-CN"/>
          </a:p>
        </p:txBody>
      </p:sp>
      <p:sp>
        <p:nvSpPr>
          <p:cNvPr id="292866" name="Rectangle 2"/>
          <p:cNvSpPr>
            <a:spLocks noGrp="1" noChangeArrowheads="1"/>
          </p:cNvSpPr>
          <p:nvPr>
            <p:ph type="title"/>
          </p:nvPr>
        </p:nvSpPr>
        <p:spPr/>
        <p:txBody>
          <a:bodyPr/>
          <a:lstStyle/>
          <a:p>
            <a:r>
              <a:rPr lang="en-US" altLang="zh-CN" b="1">
                <a:solidFill>
                  <a:srgbClr val="336699"/>
                </a:solidFill>
              </a:rPr>
              <a:t>80386</a:t>
            </a:r>
            <a:r>
              <a:rPr lang="zh-CN" altLang="en-US" b="1">
                <a:solidFill>
                  <a:srgbClr val="336699"/>
                </a:solidFill>
              </a:rPr>
              <a:t>指令系统新增指令</a:t>
            </a:r>
            <a:r>
              <a:rPr lang="zh-CN" altLang="en-US"/>
              <a:t> </a:t>
            </a:r>
          </a:p>
        </p:txBody>
      </p:sp>
      <p:sp>
        <p:nvSpPr>
          <p:cNvPr id="292867" name="Rectangle 3"/>
          <p:cNvSpPr>
            <a:spLocks noGrp="1" noChangeArrowheads="1"/>
          </p:cNvSpPr>
          <p:nvPr>
            <p:ph type="body" idx="1"/>
          </p:nvPr>
        </p:nvSpPr>
        <p:spPr/>
        <p:txBody>
          <a:bodyPr/>
          <a:lstStyle/>
          <a:p>
            <a:endParaRPr lang="en-US" altLang="zh-CN" sz="2800"/>
          </a:p>
          <a:p>
            <a:r>
              <a:rPr lang="en-US" altLang="zh-CN" sz="2800"/>
              <a:t>80386</a:t>
            </a:r>
            <a:r>
              <a:rPr lang="zh-CN" altLang="en-US" sz="2800"/>
              <a:t>指令系统包括了所有</a:t>
            </a:r>
            <a:r>
              <a:rPr lang="en-US" altLang="zh-CN" sz="2800"/>
              <a:t>80286</a:t>
            </a:r>
            <a:r>
              <a:rPr lang="zh-CN" altLang="en-US" sz="2800"/>
              <a:t>指令，并对</a:t>
            </a:r>
            <a:r>
              <a:rPr lang="en-US" altLang="zh-CN" sz="2800"/>
              <a:t>80286</a:t>
            </a:r>
            <a:r>
              <a:rPr lang="zh-CN" altLang="en-US" sz="2800"/>
              <a:t>的部分指令进行了功能扩充，还新增了一些指令，特别指出的是，</a:t>
            </a:r>
            <a:r>
              <a:rPr lang="en-US" altLang="zh-CN" sz="2800"/>
              <a:t>80386</a:t>
            </a:r>
            <a:r>
              <a:rPr lang="zh-CN" altLang="en-US" sz="2800"/>
              <a:t>提供了</a:t>
            </a:r>
            <a:r>
              <a:rPr lang="en-US" altLang="zh-CN" sz="2800"/>
              <a:t>32</a:t>
            </a:r>
            <a:r>
              <a:rPr lang="zh-CN" altLang="en-US" sz="2800"/>
              <a:t>位寻址方式，可对</a:t>
            </a:r>
            <a:r>
              <a:rPr lang="en-US" altLang="zh-CN" sz="2800"/>
              <a:t>32</a:t>
            </a:r>
            <a:r>
              <a:rPr lang="zh-CN" altLang="en-US" sz="2800"/>
              <a:t>位数据直接操作。</a:t>
            </a:r>
          </a:p>
          <a:p>
            <a:r>
              <a:rPr lang="zh-CN" altLang="en-US" sz="2800"/>
              <a:t>所有</a:t>
            </a:r>
            <a:r>
              <a:rPr lang="en-US" altLang="zh-CN" sz="2800"/>
              <a:t>16</a:t>
            </a:r>
            <a:r>
              <a:rPr lang="zh-CN" altLang="en-US" sz="2800"/>
              <a:t>位指令均可扩充为</a:t>
            </a:r>
            <a:r>
              <a:rPr lang="en-US" altLang="zh-CN" sz="2800"/>
              <a:t>32</a:t>
            </a:r>
            <a:r>
              <a:rPr lang="zh-CN" altLang="en-US" sz="2800"/>
              <a:t>位指令。</a:t>
            </a:r>
            <a:r>
              <a:rPr lang="zh-CN" altLang="en-US"/>
              <a:t> </a:t>
            </a:r>
          </a:p>
        </p:txBody>
      </p:sp>
    </p:spTree>
  </p:cSld>
  <p:clrMapOvr>
    <a:masterClrMapping/>
  </p:clrMapOvr>
  <p:transition spd="med">
    <p:pull dir="d"/>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8064C70-9406-4C6C-9575-16F3DDDD1048}"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A9E0011-CFE2-4783-9230-E71778FE2570}" type="slidenum">
              <a:rPr lang="en-US" altLang="zh-CN"/>
              <a:pPr/>
              <a:t>116</a:t>
            </a:fld>
            <a:endParaRPr lang="en-US" altLang="zh-CN"/>
          </a:p>
        </p:txBody>
      </p:sp>
      <p:sp>
        <p:nvSpPr>
          <p:cNvPr id="293890" name="Rectangle 2"/>
          <p:cNvSpPr>
            <a:spLocks noGrp="1" noChangeArrowheads="1"/>
          </p:cNvSpPr>
          <p:nvPr>
            <p:ph type="title"/>
          </p:nvPr>
        </p:nvSpPr>
        <p:spPr/>
        <p:txBody>
          <a:bodyPr/>
          <a:lstStyle/>
          <a:p>
            <a:r>
              <a:rPr lang="en-US" altLang="zh-CN" sz="3600" b="1">
                <a:solidFill>
                  <a:srgbClr val="336699"/>
                </a:solidFill>
              </a:rPr>
              <a:t>80386</a:t>
            </a:r>
            <a:r>
              <a:rPr lang="zh-CN" altLang="en-US" sz="3600" b="1">
                <a:solidFill>
                  <a:srgbClr val="336699"/>
                </a:solidFill>
              </a:rPr>
              <a:t>增强与增加的指令</a:t>
            </a:r>
            <a:r>
              <a:rPr lang="zh-CN" altLang="en-US"/>
              <a:t> </a:t>
            </a:r>
          </a:p>
        </p:txBody>
      </p:sp>
      <p:pic>
        <p:nvPicPr>
          <p:cNvPr id="293892" name="Picture 4"/>
          <p:cNvPicPr>
            <a:picLocks noChangeAspect="1" noChangeArrowheads="1"/>
          </p:cNvPicPr>
          <p:nvPr/>
        </p:nvPicPr>
        <p:blipFill>
          <a:blip r:embed="rId2" cstate="print"/>
          <a:srcRect/>
          <a:stretch>
            <a:fillRect/>
          </a:stretch>
        </p:blipFill>
        <p:spPr bwMode="auto">
          <a:xfrm>
            <a:off x="1042988" y="1484313"/>
            <a:ext cx="7345362" cy="4676775"/>
          </a:xfrm>
          <a:prstGeom prst="rect">
            <a:avLst/>
          </a:prstGeom>
          <a:noFill/>
        </p:spPr>
      </p:pic>
    </p:spTree>
  </p:cSld>
  <p:clrMapOvr>
    <a:masterClrMapping/>
  </p:clrMapOvr>
  <p:transition spd="med">
    <p:pull dir="d"/>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28BF919-239D-4EC6-839C-4C44597BAE4A}"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A9ADD5B-7E27-4F52-B94D-43224B006066}" type="slidenum">
              <a:rPr lang="en-US" altLang="zh-CN"/>
              <a:pPr/>
              <a:t>117</a:t>
            </a:fld>
            <a:endParaRPr lang="en-US" altLang="zh-CN"/>
          </a:p>
        </p:txBody>
      </p:sp>
      <p:sp>
        <p:nvSpPr>
          <p:cNvPr id="307202" name="Rectangle 2"/>
          <p:cNvSpPr>
            <a:spLocks noGrp="1" noChangeArrowheads="1"/>
          </p:cNvSpPr>
          <p:nvPr>
            <p:ph type="title"/>
          </p:nvPr>
        </p:nvSpPr>
        <p:spPr/>
        <p:txBody>
          <a:bodyPr/>
          <a:lstStyle/>
          <a:p>
            <a:r>
              <a:rPr lang="zh-CN" altLang="en-US" sz="3200" b="1">
                <a:solidFill>
                  <a:srgbClr val="336699"/>
                </a:solidFill>
              </a:rPr>
              <a:t>数据传送与扩展指令</a:t>
            </a:r>
            <a:r>
              <a:rPr lang="en-US" altLang="zh-CN" sz="3200">
                <a:solidFill>
                  <a:srgbClr val="336699"/>
                </a:solidFill>
              </a:rPr>
              <a:t>MOVSX</a:t>
            </a:r>
          </a:p>
        </p:txBody>
      </p:sp>
      <p:sp>
        <p:nvSpPr>
          <p:cNvPr id="307203" name="Rectangle 3"/>
          <p:cNvSpPr>
            <a:spLocks noGrp="1" noChangeArrowheads="1"/>
          </p:cNvSpPr>
          <p:nvPr>
            <p:ph type="body" idx="1"/>
          </p:nvPr>
        </p:nvSpPr>
        <p:spPr/>
        <p:txBody>
          <a:bodyPr/>
          <a:lstStyle/>
          <a:p>
            <a:pPr>
              <a:buFontTx/>
              <a:buNone/>
            </a:pPr>
            <a:r>
              <a:rPr lang="en-US" altLang="zh-CN" sz="2800"/>
              <a:t>    </a:t>
            </a:r>
            <a:r>
              <a:rPr lang="zh-CN" altLang="en-US" sz="2800"/>
              <a:t>指令格式：</a:t>
            </a:r>
            <a:r>
              <a:rPr lang="en-US" altLang="zh-CN" sz="2800">
                <a:solidFill>
                  <a:srgbClr val="336699"/>
                </a:solidFill>
              </a:rPr>
              <a:t>MOVSX  </a:t>
            </a:r>
            <a:r>
              <a:rPr lang="zh-CN" altLang="en-US" sz="2800">
                <a:solidFill>
                  <a:srgbClr val="336699"/>
                </a:solidFill>
              </a:rPr>
              <a:t>寄存器，寄存器</a:t>
            </a:r>
            <a:r>
              <a:rPr lang="en-US" altLang="zh-CN" sz="2800">
                <a:solidFill>
                  <a:srgbClr val="336699"/>
                </a:solidFill>
              </a:rPr>
              <a:t>/</a:t>
            </a:r>
            <a:r>
              <a:rPr lang="zh-CN" altLang="en-US" sz="2800">
                <a:solidFill>
                  <a:srgbClr val="336699"/>
                </a:solidFill>
              </a:rPr>
              <a:t>存储器</a:t>
            </a:r>
          </a:p>
          <a:p>
            <a:r>
              <a:rPr lang="en-US" altLang="zh-CN" sz="2800"/>
              <a:t>MOVSX</a:t>
            </a:r>
            <a:r>
              <a:rPr lang="zh-CN" altLang="en-US" sz="2800"/>
              <a:t>指令将源操作数传送到目的操作数中。</a:t>
            </a:r>
          </a:p>
          <a:p>
            <a:r>
              <a:rPr lang="zh-CN" altLang="en-US" sz="2800"/>
              <a:t>目的操作数可以是</a:t>
            </a:r>
            <a:r>
              <a:rPr lang="en-US" altLang="zh-CN" sz="2800"/>
              <a:t>16</a:t>
            </a:r>
            <a:r>
              <a:rPr lang="zh-CN" altLang="en-US" sz="2800"/>
              <a:t>位或</a:t>
            </a:r>
            <a:r>
              <a:rPr lang="en-US" altLang="zh-CN" sz="2800"/>
              <a:t>32</a:t>
            </a:r>
            <a:r>
              <a:rPr lang="zh-CN" altLang="en-US" sz="2800"/>
              <a:t>位寄存器；源操作数可以是寄存器或存储器操作数，其位数应小于或等于目的操作数的位数。</a:t>
            </a:r>
          </a:p>
          <a:p>
            <a:r>
              <a:rPr lang="zh-CN" altLang="en-US" sz="2800"/>
              <a:t>当源操作数的位数少于目的操作数时，目的操作数的高位用源操作数的符号位填补。</a:t>
            </a:r>
          </a:p>
          <a:p>
            <a:r>
              <a:rPr lang="zh-CN" altLang="en-US" sz="2800"/>
              <a:t>此指令适用于有符号数的传送与扩展。</a:t>
            </a:r>
          </a:p>
        </p:txBody>
      </p:sp>
    </p:spTree>
  </p:cSld>
  <p:clrMapOvr>
    <a:masterClrMapping/>
  </p:clrMapOvr>
  <p:transition spd="med">
    <p:pull dir="d"/>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E46F89B-3702-4516-9E44-2E38B23674A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41A57AA-A5C7-4687-AB87-8D2365C0C937}" type="slidenum">
              <a:rPr lang="en-US" altLang="zh-CN"/>
              <a:pPr/>
              <a:t>118</a:t>
            </a:fld>
            <a:endParaRPr lang="en-US" altLang="zh-CN"/>
          </a:p>
        </p:txBody>
      </p:sp>
      <p:sp>
        <p:nvSpPr>
          <p:cNvPr id="308226" name="Rectangle 2"/>
          <p:cNvSpPr>
            <a:spLocks noGrp="1" noChangeArrowheads="1"/>
          </p:cNvSpPr>
          <p:nvPr>
            <p:ph type="title"/>
          </p:nvPr>
        </p:nvSpPr>
        <p:spPr/>
        <p:txBody>
          <a:bodyPr/>
          <a:lstStyle/>
          <a:p>
            <a:r>
              <a:rPr lang="en-US" altLang="zh-CN" b="1">
                <a:solidFill>
                  <a:srgbClr val="336699"/>
                </a:solidFill>
              </a:rPr>
              <a:t>MOVZX</a:t>
            </a:r>
            <a:r>
              <a:rPr lang="en-US" altLang="zh-CN"/>
              <a:t> </a:t>
            </a:r>
          </a:p>
        </p:txBody>
      </p:sp>
      <p:sp>
        <p:nvSpPr>
          <p:cNvPr id="308227" name="Rectangle 3"/>
          <p:cNvSpPr>
            <a:spLocks noGrp="1" noChangeArrowheads="1"/>
          </p:cNvSpPr>
          <p:nvPr>
            <p:ph type="body" idx="1"/>
          </p:nvPr>
        </p:nvSpPr>
        <p:spPr>
          <a:xfrm>
            <a:off x="457200" y="1700213"/>
            <a:ext cx="8229600" cy="4425950"/>
          </a:xfrm>
        </p:spPr>
        <p:txBody>
          <a:bodyPr/>
          <a:lstStyle/>
          <a:p>
            <a:pPr>
              <a:buFontTx/>
              <a:buNone/>
            </a:pPr>
            <a:r>
              <a:rPr lang="en-US" altLang="zh-CN"/>
              <a:t>   </a:t>
            </a:r>
            <a:r>
              <a:rPr lang="zh-CN" altLang="en-US" sz="2800"/>
              <a:t>指令格式：</a:t>
            </a:r>
            <a:r>
              <a:rPr lang="en-US" altLang="zh-CN" sz="2800" b="1">
                <a:solidFill>
                  <a:srgbClr val="336699"/>
                </a:solidFill>
              </a:rPr>
              <a:t>MOVZX  </a:t>
            </a:r>
            <a:r>
              <a:rPr lang="zh-CN" altLang="en-US" sz="2800" b="1">
                <a:solidFill>
                  <a:srgbClr val="336699"/>
                </a:solidFill>
              </a:rPr>
              <a:t>寄存器，寄存器</a:t>
            </a:r>
            <a:r>
              <a:rPr lang="en-US" altLang="zh-CN" sz="2800" b="1">
                <a:solidFill>
                  <a:srgbClr val="336699"/>
                </a:solidFill>
              </a:rPr>
              <a:t>/</a:t>
            </a:r>
            <a:r>
              <a:rPr lang="zh-CN" altLang="en-US" sz="2800" b="1">
                <a:solidFill>
                  <a:srgbClr val="336699"/>
                </a:solidFill>
              </a:rPr>
              <a:t>存储器</a:t>
            </a:r>
          </a:p>
          <a:p>
            <a:endParaRPr lang="zh-CN" altLang="en-US"/>
          </a:p>
          <a:p>
            <a:r>
              <a:rPr lang="en-US" altLang="zh-CN" sz="2800"/>
              <a:t>MOVZX</a:t>
            </a:r>
            <a:r>
              <a:rPr lang="zh-CN" altLang="en-US" sz="2800"/>
              <a:t>指令与</a:t>
            </a:r>
            <a:r>
              <a:rPr lang="en-US" altLang="zh-CN" sz="2800"/>
              <a:t>MOVSX</a:t>
            </a:r>
            <a:r>
              <a:rPr lang="zh-CN" altLang="en-US" sz="2800"/>
              <a:t>功能基本相同，惟一区别的是当源操作数的位数少于目的操作数位数时，目的操作数的高位补“</a:t>
            </a:r>
            <a:r>
              <a:rPr lang="en-US" altLang="zh-CN" sz="2800"/>
              <a:t>0”</a:t>
            </a:r>
            <a:r>
              <a:rPr lang="zh-CN" altLang="en-US" sz="2800"/>
              <a:t>。</a:t>
            </a:r>
          </a:p>
          <a:p>
            <a:r>
              <a:rPr lang="zh-CN" altLang="en-US" sz="2800"/>
              <a:t>该指令适用于无符号数的传送与扩展。</a:t>
            </a:r>
          </a:p>
        </p:txBody>
      </p:sp>
    </p:spTree>
  </p:cSld>
  <p:clrMapOvr>
    <a:masterClrMapping/>
  </p:clrMapOvr>
  <p:transition spd="med">
    <p:pull dir="d"/>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6E993F0-A900-43C9-BD11-821C5C028A0A}"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E95E67D-D462-467F-85E3-EC3B06F48174}" type="slidenum">
              <a:rPr lang="en-US" altLang="zh-CN"/>
              <a:pPr/>
              <a:t>119</a:t>
            </a:fld>
            <a:endParaRPr lang="en-US" altLang="zh-CN"/>
          </a:p>
        </p:txBody>
      </p:sp>
      <p:sp>
        <p:nvSpPr>
          <p:cNvPr id="309250" name="Rectangle 2"/>
          <p:cNvSpPr>
            <a:spLocks noGrp="1" noChangeArrowheads="1"/>
          </p:cNvSpPr>
          <p:nvPr>
            <p:ph type="title"/>
          </p:nvPr>
        </p:nvSpPr>
        <p:spPr/>
        <p:txBody>
          <a:bodyPr/>
          <a:lstStyle/>
          <a:p>
            <a:r>
              <a:rPr lang="zh-CN" altLang="en-US" sz="3600" b="1">
                <a:solidFill>
                  <a:srgbClr val="336699"/>
                </a:solidFill>
              </a:rPr>
              <a:t>堆栈操作指令</a:t>
            </a:r>
            <a:r>
              <a:rPr lang="zh-CN" altLang="en-US"/>
              <a:t> </a:t>
            </a:r>
          </a:p>
        </p:txBody>
      </p:sp>
      <p:sp>
        <p:nvSpPr>
          <p:cNvPr id="309251" name="Rectangle 3"/>
          <p:cNvSpPr>
            <a:spLocks noGrp="1" noChangeArrowheads="1"/>
          </p:cNvSpPr>
          <p:nvPr>
            <p:ph type="body" idx="1"/>
          </p:nvPr>
        </p:nvSpPr>
        <p:spPr>
          <a:xfrm>
            <a:off x="457200" y="1484313"/>
            <a:ext cx="8229600" cy="4752975"/>
          </a:xfrm>
        </p:spPr>
        <p:txBody>
          <a:bodyPr/>
          <a:lstStyle/>
          <a:p>
            <a:pPr>
              <a:lnSpc>
                <a:spcPct val="80000"/>
              </a:lnSpc>
              <a:buFontTx/>
              <a:buNone/>
            </a:pPr>
            <a:r>
              <a:rPr lang="zh-CN" altLang="en-US" sz="2000"/>
              <a:t>（</a:t>
            </a:r>
            <a:r>
              <a:rPr lang="en-US" altLang="zh-CN" sz="2000"/>
              <a:t>1</a:t>
            </a:r>
            <a:r>
              <a:rPr lang="zh-CN" altLang="en-US" sz="2000"/>
              <a:t>）</a:t>
            </a:r>
            <a:r>
              <a:rPr lang="en-US" altLang="zh-CN" sz="2000"/>
              <a:t>PUSH  </a:t>
            </a:r>
            <a:r>
              <a:rPr lang="zh-CN" altLang="en-US" sz="2000"/>
              <a:t>立即数</a:t>
            </a:r>
          </a:p>
          <a:p>
            <a:pPr>
              <a:lnSpc>
                <a:spcPct val="80000"/>
              </a:lnSpc>
              <a:buFontTx/>
              <a:buNone/>
            </a:pPr>
            <a:r>
              <a:rPr lang="zh-CN" altLang="en-US" sz="2000"/>
              <a:t>      指令格式：</a:t>
            </a:r>
            <a:r>
              <a:rPr lang="en-US" altLang="zh-CN" sz="2000"/>
              <a:t>PUSH  32</a:t>
            </a:r>
            <a:r>
              <a:rPr lang="zh-CN" altLang="en-US" sz="2000"/>
              <a:t>位立即数</a:t>
            </a:r>
          </a:p>
          <a:p>
            <a:pPr>
              <a:lnSpc>
                <a:spcPct val="80000"/>
              </a:lnSpc>
            </a:pPr>
            <a:r>
              <a:rPr lang="zh-CN" altLang="en-US" sz="2000"/>
              <a:t>该指令将</a:t>
            </a:r>
            <a:r>
              <a:rPr lang="en-US" altLang="zh-CN" sz="2000"/>
              <a:t>32</a:t>
            </a:r>
            <a:r>
              <a:rPr lang="zh-CN" altLang="en-US" sz="2000"/>
              <a:t>位立即数压入堆栈。该指令执行后</a:t>
            </a:r>
            <a:r>
              <a:rPr lang="en-US" altLang="zh-CN" sz="2000"/>
              <a:t>SP</a:t>
            </a:r>
            <a:r>
              <a:rPr lang="zh-CN" altLang="en-US" sz="2000"/>
              <a:t>的值将减</a:t>
            </a:r>
            <a:r>
              <a:rPr lang="en-US" altLang="zh-CN" sz="2000"/>
              <a:t>4</a:t>
            </a:r>
            <a:r>
              <a:rPr lang="zh-CN" altLang="en-US" sz="2000"/>
              <a:t>。</a:t>
            </a:r>
          </a:p>
          <a:p>
            <a:pPr>
              <a:lnSpc>
                <a:spcPct val="80000"/>
              </a:lnSpc>
              <a:buFontTx/>
              <a:buNone/>
            </a:pPr>
            <a:endParaRPr lang="zh-CN" altLang="en-US" sz="2000"/>
          </a:p>
          <a:p>
            <a:pPr>
              <a:lnSpc>
                <a:spcPct val="80000"/>
              </a:lnSpc>
              <a:buFontTx/>
              <a:buNone/>
            </a:pPr>
            <a:r>
              <a:rPr lang="zh-CN" altLang="en-US" sz="2000"/>
              <a:t>（</a:t>
            </a:r>
            <a:r>
              <a:rPr lang="en-US" altLang="zh-CN" sz="2000"/>
              <a:t>2</a:t>
            </a:r>
            <a:r>
              <a:rPr lang="zh-CN" altLang="en-US" sz="2000"/>
              <a:t>）</a:t>
            </a:r>
            <a:r>
              <a:rPr lang="en-US" altLang="zh-CN" sz="2000"/>
              <a:t>PUSHAD</a:t>
            </a:r>
          </a:p>
          <a:p>
            <a:pPr>
              <a:lnSpc>
                <a:spcPct val="80000"/>
              </a:lnSpc>
              <a:buFontTx/>
              <a:buNone/>
            </a:pPr>
            <a:r>
              <a:rPr lang="en-US" altLang="zh-CN" sz="2000"/>
              <a:t>     </a:t>
            </a:r>
            <a:r>
              <a:rPr lang="zh-CN" altLang="en-US" sz="2000"/>
              <a:t>指令格式：</a:t>
            </a:r>
            <a:r>
              <a:rPr lang="en-US" altLang="zh-CN" sz="2000"/>
              <a:t>PUSHAD</a:t>
            </a:r>
          </a:p>
          <a:p>
            <a:pPr>
              <a:lnSpc>
                <a:spcPct val="80000"/>
              </a:lnSpc>
            </a:pPr>
            <a:r>
              <a:rPr lang="zh-CN" altLang="en-US" sz="2000"/>
              <a:t>该指令将所有通用寄存器</a:t>
            </a:r>
            <a:r>
              <a:rPr lang="en-US" altLang="zh-CN" sz="2000"/>
              <a:t>EAX</a:t>
            </a:r>
            <a:r>
              <a:rPr lang="zh-CN" altLang="en-US" sz="2000"/>
              <a:t>、</a:t>
            </a:r>
            <a:r>
              <a:rPr lang="en-US" altLang="zh-CN" sz="2000"/>
              <a:t>ECX</a:t>
            </a:r>
            <a:r>
              <a:rPr lang="zh-CN" altLang="en-US" sz="2000"/>
              <a:t>、</a:t>
            </a:r>
            <a:r>
              <a:rPr lang="en-US" altLang="zh-CN" sz="2000"/>
              <a:t>EDX</a:t>
            </a:r>
            <a:r>
              <a:rPr lang="zh-CN" altLang="en-US" sz="2000"/>
              <a:t>、</a:t>
            </a:r>
            <a:r>
              <a:rPr lang="en-US" altLang="zh-CN" sz="2000"/>
              <a:t>EBX</a:t>
            </a:r>
            <a:r>
              <a:rPr lang="zh-CN" altLang="en-US" sz="2000"/>
              <a:t>、</a:t>
            </a:r>
            <a:r>
              <a:rPr lang="en-US" altLang="zh-CN" sz="2000"/>
              <a:t>ESP</a:t>
            </a:r>
            <a:r>
              <a:rPr lang="zh-CN" altLang="en-US" sz="2000"/>
              <a:t>、</a:t>
            </a:r>
            <a:r>
              <a:rPr lang="en-US" altLang="zh-CN" sz="2000"/>
              <a:t>EBP</a:t>
            </a:r>
            <a:r>
              <a:rPr lang="zh-CN" altLang="en-US" sz="2000"/>
              <a:t>、</a:t>
            </a:r>
            <a:r>
              <a:rPr lang="en-US" altLang="zh-CN" sz="2000"/>
              <a:t>ESI</a:t>
            </a:r>
            <a:r>
              <a:rPr lang="zh-CN" altLang="en-US" sz="2000"/>
              <a:t>和</a:t>
            </a:r>
            <a:r>
              <a:rPr lang="en-US" altLang="zh-CN" sz="2000"/>
              <a:t>EDI</a:t>
            </a:r>
            <a:r>
              <a:rPr lang="zh-CN" altLang="en-US" sz="2000"/>
              <a:t>的内容顺序压入堆栈，其中压入堆栈的</a:t>
            </a:r>
            <a:r>
              <a:rPr lang="en-US" altLang="zh-CN" sz="2000"/>
              <a:t>ESP</a:t>
            </a:r>
            <a:r>
              <a:rPr lang="zh-CN" altLang="en-US" sz="2000"/>
              <a:t>是该指令执行前</a:t>
            </a:r>
            <a:r>
              <a:rPr lang="en-US" altLang="zh-CN" sz="2000"/>
              <a:t>ESP</a:t>
            </a:r>
            <a:r>
              <a:rPr lang="zh-CN" altLang="en-US" sz="2000"/>
              <a:t>的值。执行该指令后，</a:t>
            </a:r>
            <a:r>
              <a:rPr lang="en-US" altLang="zh-CN" sz="2000"/>
              <a:t>ESP</a:t>
            </a:r>
            <a:r>
              <a:rPr lang="zh-CN" altLang="en-US" sz="2000"/>
              <a:t>的值减</a:t>
            </a:r>
            <a:r>
              <a:rPr lang="en-US" altLang="zh-CN" sz="2000"/>
              <a:t>32</a:t>
            </a:r>
            <a:r>
              <a:rPr lang="zh-CN" altLang="en-US" sz="2000"/>
              <a:t>。</a:t>
            </a:r>
          </a:p>
          <a:p>
            <a:pPr>
              <a:lnSpc>
                <a:spcPct val="80000"/>
              </a:lnSpc>
              <a:buFontTx/>
              <a:buNone/>
            </a:pPr>
            <a:endParaRPr lang="zh-CN" altLang="en-US" sz="2000"/>
          </a:p>
          <a:p>
            <a:pPr>
              <a:lnSpc>
                <a:spcPct val="80000"/>
              </a:lnSpc>
              <a:buFontTx/>
              <a:buNone/>
            </a:pPr>
            <a:r>
              <a:rPr lang="zh-CN" altLang="en-US" sz="2000"/>
              <a:t>（</a:t>
            </a:r>
            <a:r>
              <a:rPr lang="en-US" altLang="zh-CN" sz="2000"/>
              <a:t>3</a:t>
            </a:r>
            <a:r>
              <a:rPr lang="zh-CN" altLang="en-US" sz="2000"/>
              <a:t>）</a:t>
            </a:r>
            <a:r>
              <a:rPr lang="en-US" altLang="zh-CN" sz="2000"/>
              <a:t>POPAD</a:t>
            </a:r>
          </a:p>
          <a:p>
            <a:pPr>
              <a:lnSpc>
                <a:spcPct val="80000"/>
              </a:lnSpc>
              <a:buFontTx/>
              <a:buNone/>
            </a:pPr>
            <a:r>
              <a:rPr lang="en-US" altLang="zh-CN" sz="2000"/>
              <a:t>     </a:t>
            </a:r>
            <a:r>
              <a:rPr lang="zh-CN" altLang="en-US" sz="2000"/>
              <a:t>指令格式：</a:t>
            </a:r>
            <a:r>
              <a:rPr lang="en-US" altLang="zh-CN" sz="2000"/>
              <a:t>POPAD</a:t>
            </a:r>
          </a:p>
          <a:p>
            <a:pPr>
              <a:lnSpc>
                <a:spcPct val="80000"/>
              </a:lnSpc>
            </a:pPr>
            <a:r>
              <a:rPr lang="zh-CN" altLang="en-US" sz="2000"/>
              <a:t>该指令将当前栈顶内容顺序弹至</a:t>
            </a:r>
            <a:r>
              <a:rPr lang="en-US" altLang="zh-CN" sz="2000"/>
              <a:t>EDI</a:t>
            </a:r>
            <a:r>
              <a:rPr lang="zh-CN" altLang="en-US" sz="2000"/>
              <a:t>、</a:t>
            </a:r>
            <a:r>
              <a:rPr lang="en-US" altLang="zh-CN" sz="2000"/>
              <a:t>ESI</a:t>
            </a:r>
            <a:r>
              <a:rPr lang="zh-CN" altLang="en-US" sz="2000"/>
              <a:t>、</a:t>
            </a:r>
            <a:r>
              <a:rPr lang="en-US" altLang="zh-CN" sz="2000"/>
              <a:t>EBP</a:t>
            </a:r>
            <a:r>
              <a:rPr lang="zh-CN" altLang="en-US" sz="2000"/>
              <a:t>、</a:t>
            </a:r>
            <a:r>
              <a:rPr lang="en-US" altLang="zh-CN" sz="2000"/>
              <a:t>ESP</a:t>
            </a:r>
            <a:r>
              <a:rPr lang="zh-CN" altLang="en-US" sz="2000"/>
              <a:t>、</a:t>
            </a:r>
            <a:r>
              <a:rPr lang="en-US" altLang="zh-CN" sz="2000"/>
              <a:t>EBX</a:t>
            </a:r>
            <a:r>
              <a:rPr lang="zh-CN" altLang="en-US" sz="2000"/>
              <a:t>、</a:t>
            </a:r>
            <a:r>
              <a:rPr lang="en-US" altLang="zh-CN" sz="2000"/>
              <a:t>EDX</a:t>
            </a:r>
            <a:r>
              <a:rPr lang="zh-CN" altLang="en-US" sz="2000"/>
              <a:t>、</a:t>
            </a:r>
            <a:r>
              <a:rPr lang="en-US" altLang="zh-CN" sz="2000"/>
              <a:t>ECX</a:t>
            </a:r>
            <a:r>
              <a:rPr lang="zh-CN" altLang="en-US" sz="2000"/>
              <a:t>和</a:t>
            </a:r>
            <a:r>
              <a:rPr lang="en-US" altLang="zh-CN" sz="2000"/>
              <a:t>EAX</a:t>
            </a:r>
            <a:r>
              <a:rPr lang="zh-CN" altLang="en-US" sz="2000"/>
              <a:t>，但是最终</a:t>
            </a:r>
            <a:r>
              <a:rPr lang="en-US" altLang="zh-CN" sz="2000"/>
              <a:t>ESP</a:t>
            </a:r>
            <a:r>
              <a:rPr lang="zh-CN" altLang="en-US" sz="2000"/>
              <a:t>的值为弹出操作对堆栈指针调整后的值（而不是堆栈中保存的</a:t>
            </a:r>
            <a:r>
              <a:rPr lang="en-US" altLang="zh-CN" sz="2000"/>
              <a:t>ESP</a:t>
            </a:r>
            <a:r>
              <a:rPr lang="zh-CN" altLang="en-US" sz="2000"/>
              <a:t>的值）。即执行该指令后</a:t>
            </a:r>
            <a:r>
              <a:rPr lang="en-US" altLang="zh-CN" sz="2000"/>
              <a:t>ESP</a:t>
            </a:r>
            <a:r>
              <a:rPr lang="zh-CN" altLang="en-US" sz="2000"/>
              <a:t>的值，可以通过增加</a:t>
            </a:r>
            <a:r>
              <a:rPr lang="en-US" altLang="zh-CN" sz="2000"/>
              <a:t>32</a:t>
            </a:r>
            <a:r>
              <a:rPr lang="zh-CN" altLang="en-US" sz="2000"/>
              <a:t>来恢复。</a:t>
            </a:r>
          </a:p>
        </p:txBody>
      </p:sp>
    </p:spTree>
  </p:cSld>
  <p:clrMapOvr>
    <a:masterClrMapping/>
  </p:clrMapOvr>
  <p:transition spd="med">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8123E00-4B72-48BC-B01C-F1CD9E56AB5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75AEAD5-AE4C-46D1-A95B-C1CBB1EFA308}" type="slidenum">
              <a:rPr lang="en-US" altLang="zh-CN"/>
              <a:pPr/>
              <a:t>12</a:t>
            </a:fld>
            <a:endParaRPr lang="en-US" altLang="zh-CN"/>
          </a:p>
        </p:txBody>
      </p:sp>
      <p:sp>
        <p:nvSpPr>
          <p:cNvPr id="116738" name="Rectangle 2"/>
          <p:cNvSpPr>
            <a:spLocks noGrp="1" noChangeArrowheads="1"/>
          </p:cNvSpPr>
          <p:nvPr>
            <p:ph type="title"/>
          </p:nvPr>
        </p:nvSpPr>
        <p:spPr/>
        <p:txBody>
          <a:bodyPr/>
          <a:lstStyle/>
          <a:p>
            <a:r>
              <a:rPr lang="zh-CN" altLang="en-US" b="1">
                <a:solidFill>
                  <a:srgbClr val="336699"/>
                </a:solidFill>
              </a:rPr>
              <a:t>直接寻址方式</a:t>
            </a:r>
            <a:r>
              <a:rPr lang="zh-CN" altLang="en-US"/>
              <a:t> </a:t>
            </a:r>
          </a:p>
        </p:txBody>
      </p:sp>
      <p:sp>
        <p:nvSpPr>
          <p:cNvPr id="116739" name="Rectangle 3"/>
          <p:cNvSpPr>
            <a:spLocks noGrp="1" noChangeArrowheads="1"/>
          </p:cNvSpPr>
          <p:nvPr>
            <p:ph type="body" idx="1"/>
          </p:nvPr>
        </p:nvSpPr>
        <p:spPr>
          <a:xfrm>
            <a:off x="468313" y="1628775"/>
            <a:ext cx="8229600" cy="4210050"/>
          </a:xfrm>
        </p:spPr>
        <p:txBody>
          <a:bodyPr/>
          <a:lstStyle/>
          <a:p>
            <a:r>
              <a:rPr lang="zh-CN" altLang="en-US" sz="2800"/>
              <a:t>直接寻址方式是操作数地址的</a:t>
            </a:r>
            <a:r>
              <a:rPr lang="en-US" altLang="zh-CN" sz="2800"/>
              <a:t>16</a:t>
            </a:r>
            <a:r>
              <a:rPr lang="zh-CN" altLang="en-US" sz="2800"/>
              <a:t>位偏移量直接包含在指令中，和指令操作码一起放在代码段，而操作数则在数据段中。</a:t>
            </a:r>
          </a:p>
          <a:p>
            <a:r>
              <a:rPr lang="zh-CN" altLang="en-US" sz="2800"/>
              <a:t>操作数的地址是数据段寄存器</a:t>
            </a:r>
            <a:r>
              <a:rPr lang="en-US" altLang="zh-CN" sz="2800"/>
              <a:t>DS</a:t>
            </a:r>
            <a:r>
              <a:rPr lang="zh-CN" altLang="en-US" sz="2800"/>
              <a:t>中的内容左移</a:t>
            </a:r>
            <a:r>
              <a:rPr lang="en-US" altLang="zh-CN" sz="2800"/>
              <a:t>4</a:t>
            </a:r>
            <a:r>
              <a:rPr lang="zh-CN" altLang="en-US" sz="2800"/>
              <a:t>位后，加上指令给定的</a:t>
            </a:r>
            <a:r>
              <a:rPr lang="en-US" altLang="zh-CN" sz="2800"/>
              <a:t>16</a:t>
            </a:r>
            <a:r>
              <a:rPr lang="zh-CN" altLang="en-US" sz="2800"/>
              <a:t>位地址偏移量。</a:t>
            </a:r>
          </a:p>
          <a:p>
            <a:r>
              <a:rPr lang="zh-CN" altLang="en-US" sz="2800"/>
              <a:t>将操作数的偏移地址称为有效地址</a:t>
            </a:r>
            <a:r>
              <a:rPr lang="en-US" altLang="zh-CN" sz="2800"/>
              <a:t>EA</a:t>
            </a:r>
            <a:r>
              <a:rPr lang="zh-CN" altLang="en-US" sz="2800"/>
              <a:t>，则物理地址 </a:t>
            </a:r>
            <a:r>
              <a:rPr lang="en-US" altLang="zh-CN" sz="2800"/>
              <a:t>= 16d ×</a:t>
            </a:r>
            <a:r>
              <a:rPr lang="zh-CN" altLang="en-US" sz="2800"/>
              <a:t>（</a:t>
            </a:r>
            <a:r>
              <a:rPr lang="en-US" altLang="zh-CN" sz="2800"/>
              <a:t>DS</a:t>
            </a:r>
            <a:r>
              <a:rPr lang="zh-CN" altLang="en-US" sz="2800"/>
              <a:t>）</a:t>
            </a:r>
            <a:r>
              <a:rPr lang="en-US" altLang="zh-CN" sz="2800"/>
              <a:t>+EA</a:t>
            </a:r>
            <a:r>
              <a:rPr lang="zh-CN" altLang="en-US" sz="2800"/>
              <a:t>。 </a:t>
            </a:r>
          </a:p>
          <a:p>
            <a:r>
              <a:rPr lang="zh-CN" altLang="en-US" sz="2800"/>
              <a:t>直接寻址方式适合于处理单个数据变量。 </a:t>
            </a:r>
          </a:p>
        </p:txBody>
      </p:sp>
    </p:spTree>
  </p:cSld>
  <p:clrMapOvr>
    <a:masterClrMapping/>
  </p:clrMapOvr>
  <p:transition spd="med">
    <p:pull dir="d"/>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60E9D95-3D06-4521-82F4-07817EBA70F8}"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E335896-05C9-4231-BBEB-2ECAD13DC253}" type="slidenum">
              <a:rPr lang="en-US" altLang="zh-CN"/>
              <a:pPr/>
              <a:t>120</a:t>
            </a:fld>
            <a:endParaRPr lang="en-US" altLang="zh-CN"/>
          </a:p>
        </p:txBody>
      </p:sp>
      <p:sp>
        <p:nvSpPr>
          <p:cNvPr id="310274" name="Rectangle 2"/>
          <p:cNvSpPr>
            <a:spLocks noGrp="1" noChangeArrowheads="1"/>
          </p:cNvSpPr>
          <p:nvPr>
            <p:ph type="title"/>
          </p:nvPr>
        </p:nvSpPr>
        <p:spPr/>
        <p:txBody>
          <a:bodyPr/>
          <a:lstStyle/>
          <a:p>
            <a:r>
              <a:rPr lang="zh-CN" altLang="en-US" sz="3600" b="1">
                <a:solidFill>
                  <a:srgbClr val="336699"/>
                </a:solidFill>
              </a:rPr>
              <a:t>堆栈操作指令</a:t>
            </a:r>
          </a:p>
        </p:txBody>
      </p:sp>
      <p:sp>
        <p:nvSpPr>
          <p:cNvPr id="310275" name="Rectangle 3"/>
          <p:cNvSpPr>
            <a:spLocks noGrp="1" noChangeArrowheads="1"/>
          </p:cNvSpPr>
          <p:nvPr>
            <p:ph type="body" idx="1"/>
          </p:nvPr>
        </p:nvSpPr>
        <p:spPr/>
        <p:txBody>
          <a:bodyPr/>
          <a:lstStyle/>
          <a:p>
            <a:pPr>
              <a:buFontTx/>
              <a:buNone/>
            </a:pPr>
            <a:r>
              <a:rPr lang="zh-CN" altLang="en-US" sz="2800"/>
              <a:t>（</a:t>
            </a:r>
            <a:r>
              <a:rPr lang="en-US" altLang="zh-CN" sz="2800"/>
              <a:t>4</a:t>
            </a:r>
            <a:r>
              <a:rPr lang="zh-CN" altLang="en-US" sz="2800"/>
              <a:t>）</a:t>
            </a:r>
            <a:r>
              <a:rPr lang="en-US" altLang="zh-CN" sz="2800"/>
              <a:t>PUSHFD</a:t>
            </a:r>
          </a:p>
          <a:p>
            <a:pPr>
              <a:buFontTx/>
              <a:buNone/>
            </a:pPr>
            <a:r>
              <a:rPr lang="en-US" altLang="zh-CN" sz="2800"/>
              <a:t>   </a:t>
            </a:r>
            <a:r>
              <a:rPr lang="zh-CN" altLang="en-US" sz="2800"/>
              <a:t>指令格式：</a:t>
            </a:r>
            <a:r>
              <a:rPr lang="en-US" altLang="zh-CN" sz="2800">
                <a:solidFill>
                  <a:srgbClr val="336699"/>
                </a:solidFill>
              </a:rPr>
              <a:t>PUSHFD</a:t>
            </a:r>
          </a:p>
          <a:p>
            <a:r>
              <a:rPr lang="zh-CN" altLang="en-US" sz="2800"/>
              <a:t>该指令将</a:t>
            </a:r>
            <a:r>
              <a:rPr lang="en-US" altLang="zh-CN" sz="2800"/>
              <a:t>32</a:t>
            </a:r>
            <a:r>
              <a:rPr lang="zh-CN" altLang="en-US" sz="2800"/>
              <a:t>位标志寄存器</a:t>
            </a:r>
            <a:r>
              <a:rPr lang="en-US" altLang="zh-CN" sz="2800"/>
              <a:t>EFLAGS</a:t>
            </a:r>
            <a:r>
              <a:rPr lang="zh-CN" altLang="en-US" sz="2800"/>
              <a:t>的内容压入堆栈。</a:t>
            </a:r>
          </a:p>
          <a:p>
            <a:pPr>
              <a:buFontTx/>
              <a:buNone/>
            </a:pPr>
            <a:endParaRPr lang="zh-CN" altLang="en-US" sz="2800"/>
          </a:p>
          <a:p>
            <a:pPr>
              <a:buFontTx/>
              <a:buNone/>
            </a:pPr>
            <a:r>
              <a:rPr lang="zh-CN" altLang="en-US" sz="2800"/>
              <a:t>（</a:t>
            </a:r>
            <a:r>
              <a:rPr lang="en-US" altLang="zh-CN" sz="2800"/>
              <a:t>5</a:t>
            </a:r>
            <a:r>
              <a:rPr lang="zh-CN" altLang="en-US" sz="2800"/>
              <a:t>）</a:t>
            </a:r>
            <a:r>
              <a:rPr lang="en-US" altLang="zh-CN" sz="2800"/>
              <a:t>POPFD</a:t>
            </a:r>
          </a:p>
          <a:p>
            <a:pPr>
              <a:buFontTx/>
              <a:buNone/>
            </a:pPr>
            <a:r>
              <a:rPr lang="en-US" altLang="zh-CN" sz="2800"/>
              <a:t>   </a:t>
            </a:r>
            <a:r>
              <a:rPr lang="zh-CN" altLang="en-US" sz="2800"/>
              <a:t>指令格式：</a:t>
            </a:r>
            <a:r>
              <a:rPr lang="en-US" altLang="zh-CN" sz="2800">
                <a:solidFill>
                  <a:srgbClr val="336699"/>
                </a:solidFill>
              </a:rPr>
              <a:t>POPFD</a:t>
            </a:r>
          </a:p>
          <a:p>
            <a:r>
              <a:rPr lang="zh-CN" altLang="en-US" sz="2800"/>
              <a:t>该指令将当前栈顶的</a:t>
            </a:r>
            <a:r>
              <a:rPr lang="en-US" altLang="zh-CN" sz="2800"/>
              <a:t>4</a:t>
            </a:r>
            <a:r>
              <a:rPr lang="zh-CN" altLang="en-US" sz="2800"/>
              <a:t>字节内容弹至</a:t>
            </a:r>
            <a:r>
              <a:rPr lang="en-US" altLang="zh-CN" sz="2800"/>
              <a:t>EFLAGS</a:t>
            </a:r>
            <a:r>
              <a:rPr lang="zh-CN" altLang="en-US" sz="2800"/>
              <a:t>寄存器。</a:t>
            </a:r>
          </a:p>
        </p:txBody>
      </p:sp>
    </p:spTree>
  </p:cSld>
  <p:clrMapOvr>
    <a:masterClrMapping/>
  </p:clrMapOvr>
  <p:transition spd="med">
    <p:pull dir="d"/>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0F922FA-C8A5-44DC-A76A-9F8FC2C3928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D27CD90-D55F-4854-886F-63E2755126E7}" type="slidenum">
              <a:rPr lang="en-US" altLang="zh-CN"/>
              <a:pPr/>
              <a:t>121</a:t>
            </a:fld>
            <a:endParaRPr lang="en-US" altLang="zh-CN"/>
          </a:p>
        </p:txBody>
      </p:sp>
      <p:sp>
        <p:nvSpPr>
          <p:cNvPr id="311298" name="Rectangle 2"/>
          <p:cNvSpPr>
            <a:spLocks noGrp="1" noChangeArrowheads="1"/>
          </p:cNvSpPr>
          <p:nvPr>
            <p:ph type="title"/>
          </p:nvPr>
        </p:nvSpPr>
        <p:spPr>
          <a:xfrm>
            <a:off x="395288" y="692150"/>
            <a:ext cx="8229600" cy="706438"/>
          </a:xfrm>
        </p:spPr>
        <p:txBody>
          <a:bodyPr/>
          <a:lstStyle/>
          <a:p>
            <a:r>
              <a:rPr lang="zh-CN" altLang="en-US" sz="3200" b="1">
                <a:solidFill>
                  <a:srgbClr val="336699"/>
                </a:solidFill>
              </a:rPr>
              <a:t>有符号数乘法指令</a:t>
            </a:r>
          </a:p>
        </p:txBody>
      </p:sp>
      <p:sp>
        <p:nvSpPr>
          <p:cNvPr id="311299" name="Rectangle 3"/>
          <p:cNvSpPr>
            <a:spLocks noGrp="1" noChangeArrowheads="1"/>
          </p:cNvSpPr>
          <p:nvPr>
            <p:ph type="body" idx="1"/>
          </p:nvPr>
        </p:nvSpPr>
        <p:spPr>
          <a:xfrm>
            <a:off x="457200" y="1628775"/>
            <a:ext cx="8362950" cy="4497388"/>
          </a:xfrm>
        </p:spPr>
        <p:txBody>
          <a:bodyPr/>
          <a:lstStyle/>
          <a:p>
            <a:pPr>
              <a:lnSpc>
                <a:spcPct val="80000"/>
              </a:lnSpc>
              <a:buFontTx/>
              <a:buNone/>
            </a:pPr>
            <a:r>
              <a:rPr lang="zh-CN" altLang="en-US" sz="1600"/>
              <a:t>（</a:t>
            </a:r>
            <a:r>
              <a:rPr lang="en-US" altLang="zh-CN" sz="1600"/>
              <a:t>1</a:t>
            </a:r>
            <a:r>
              <a:rPr lang="zh-CN" altLang="en-US" sz="1600"/>
              <a:t>）两操作数乘法指令</a:t>
            </a:r>
            <a:r>
              <a:rPr lang="en-US" altLang="zh-CN" sz="1600"/>
              <a:t>IMUL</a:t>
            </a:r>
          </a:p>
          <a:p>
            <a:pPr>
              <a:lnSpc>
                <a:spcPct val="80000"/>
              </a:lnSpc>
            </a:pPr>
            <a:r>
              <a:rPr lang="zh-CN" altLang="en-US" sz="1600"/>
              <a:t>指令格式：</a:t>
            </a:r>
            <a:r>
              <a:rPr lang="en-US" altLang="zh-CN" sz="1600"/>
              <a:t>IMUL  </a:t>
            </a:r>
            <a:r>
              <a:rPr lang="zh-CN" altLang="en-US" sz="1600"/>
              <a:t>寄存器，寄存器</a:t>
            </a:r>
            <a:r>
              <a:rPr lang="en-US" altLang="zh-CN" sz="1600"/>
              <a:t>/</a:t>
            </a:r>
            <a:r>
              <a:rPr lang="zh-CN" altLang="en-US" sz="1600"/>
              <a:t>存储器</a:t>
            </a:r>
          </a:p>
          <a:p>
            <a:pPr>
              <a:lnSpc>
                <a:spcPct val="80000"/>
              </a:lnSpc>
            </a:pPr>
            <a:r>
              <a:rPr lang="zh-CN" altLang="en-US" sz="1600"/>
              <a:t>该指令将</a:t>
            </a:r>
            <a:r>
              <a:rPr lang="en-US" altLang="zh-CN" sz="1600"/>
              <a:t>16</a:t>
            </a:r>
            <a:r>
              <a:rPr lang="zh-CN" altLang="en-US" sz="1600"/>
              <a:t>位或</a:t>
            </a:r>
            <a:r>
              <a:rPr lang="en-US" altLang="zh-CN" sz="1600"/>
              <a:t>32</a:t>
            </a:r>
            <a:r>
              <a:rPr lang="zh-CN" altLang="en-US" sz="1600"/>
              <a:t>位通用寄存器中的有符号数作为被乘数，相同位数通用寄存器或存储单元中的有符号数作为乘数，乘积送目的操作数。若乘积溢出，溢出位部分将丢失，且将</a:t>
            </a:r>
            <a:r>
              <a:rPr lang="en-US" altLang="zh-CN" sz="1600"/>
              <a:t>OF</a:t>
            </a:r>
            <a:r>
              <a:rPr lang="zh-CN" altLang="en-US" sz="1600"/>
              <a:t>及</a:t>
            </a:r>
            <a:r>
              <a:rPr lang="en-US" altLang="zh-CN" sz="1600"/>
              <a:t>CF</a:t>
            </a:r>
            <a:r>
              <a:rPr lang="zh-CN" altLang="en-US" sz="1600"/>
              <a:t>置</a:t>
            </a:r>
            <a:r>
              <a:rPr lang="en-US" altLang="zh-CN" sz="1600"/>
              <a:t>1</a:t>
            </a:r>
            <a:r>
              <a:rPr lang="zh-CN" altLang="en-US" sz="1600"/>
              <a:t>；否则将</a:t>
            </a:r>
            <a:r>
              <a:rPr lang="en-US" altLang="zh-CN" sz="1600"/>
              <a:t>OF</a:t>
            </a:r>
            <a:r>
              <a:rPr lang="zh-CN" altLang="en-US" sz="1600"/>
              <a:t>及</a:t>
            </a:r>
            <a:r>
              <a:rPr lang="en-US" altLang="zh-CN" sz="1600"/>
              <a:t>CF</a:t>
            </a:r>
            <a:r>
              <a:rPr lang="zh-CN" altLang="en-US" sz="1600"/>
              <a:t>清</a:t>
            </a:r>
            <a:r>
              <a:rPr lang="en-US" altLang="zh-CN" sz="1600"/>
              <a:t>0</a:t>
            </a:r>
            <a:r>
              <a:rPr lang="zh-CN" altLang="en-US" sz="1600"/>
              <a:t>。</a:t>
            </a:r>
          </a:p>
          <a:p>
            <a:pPr>
              <a:lnSpc>
                <a:spcPct val="80000"/>
              </a:lnSpc>
              <a:buFontTx/>
              <a:buNone/>
            </a:pPr>
            <a:endParaRPr lang="zh-CN" altLang="en-US" sz="1600"/>
          </a:p>
          <a:p>
            <a:pPr>
              <a:lnSpc>
                <a:spcPct val="80000"/>
              </a:lnSpc>
              <a:buFontTx/>
              <a:buNone/>
            </a:pPr>
            <a:r>
              <a:rPr lang="zh-CN" altLang="en-US" sz="1600"/>
              <a:t>（</a:t>
            </a:r>
            <a:r>
              <a:rPr lang="en-US" altLang="zh-CN" sz="1600"/>
              <a:t>2</a:t>
            </a:r>
            <a:r>
              <a:rPr lang="zh-CN" altLang="en-US" sz="1600"/>
              <a:t>）三操作数乘法指令</a:t>
            </a:r>
            <a:r>
              <a:rPr lang="en-US" altLang="zh-CN" sz="1600"/>
              <a:t>IMUL</a:t>
            </a:r>
          </a:p>
          <a:p>
            <a:pPr>
              <a:lnSpc>
                <a:spcPct val="80000"/>
              </a:lnSpc>
            </a:pPr>
            <a:r>
              <a:rPr lang="zh-CN" altLang="en-US" sz="1600"/>
              <a:t>指令格式：</a:t>
            </a:r>
            <a:r>
              <a:rPr lang="en-US" altLang="zh-CN" sz="1600"/>
              <a:t>IMUL  </a:t>
            </a:r>
            <a:r>
              <a:rPr lang="zh-CN" altLang="en-US" sz="1600"/>
              <a:t>寄存器，寄存器</a:t>
            </a:r>
            <a:r>
              <a:rPr lang="en-US" altLang="zh-CN" sz="1600"/>
              <a:t>/</a:t>
            </a:r>
            <a:r>
              <a:rPr lang="zh-CN" altLang="en-US" sz="1600"/>
              <a:t>存储器，立即数</a:t>
            </a:r>
          </a:p>
          <a:p>
            <a:pPr>
              <a:lnSpc>
                <a:spcPct val="80000"/>
              </a:lnSpc>
            </a:pPr>
            <a:r>
              <a:rPr lang="zh-CN" altLang="en-US" sz="1600"/>
              <a:t>该指令与前一个指令功能基本相同，惟一区别在于，寄存器</a:t>
            </a:r>
            <a:r>
              <a:rPr lang="en-US" altLang="zh-CN" sz="1600"/>
              <a:t>/</a:t>
            </a:r>
            <a:r>
              <a:rPr lang="zh-CN" altLang="en-US" sz="1600"/>
              <a:t>存储器为被乘数，立即数为乘数，乘积存放在第一个操作数中。</a:t>
            </a:r>
          </a:p>
          <a:p>
            <a:pPr>
              <a:lnSpc>
                <a:spcPct val="80000"/>
              </a:lnSpc>
              <a:buFontTx/>
              <a:buNone/>
            </a:pPr>
            <a:endParaRPr lang="zh-CN" altLang="en-US" sz="1600"/>
          </a:p>
          <a:p>
            <a:pPr>
              <a:lnSpc>
                <a:spcPct val="80000"/>
              </a:lnSpc>
              <a:buFontTx/>
              <a:buNone/>
            </a:pPr>
            <a:r>
              <a:rPr lang="zh-CN" altLang="en-US" sz="1600"/>
              <a:t>（</a:t>
            </a:r>
            <a:r>
              <a:rPr lang="en-US" altLang="zh-CN" sz="1600"/>
              <a:t>3</a:t>
            </a:r>
            <a:r>
              <a:rPr lang="zh-CN" altLang="en-US" sz="1600"/>
              <a:t>）符号扩展指令</a:t>
            </a:r>
            <a:r>
              <a:rPr lang="en-US" altLang="zh-CN" sz="1600"/>
              <a:t>CWDE</a:t>
            </a:r>
          </a:p>
          <a:p>
            <a:pPr>
              <a:lnSpc>
                <a:spcPct val="80000"/>
              </a:lnSpc>
            </a:pPr>
            <a:r>
              <a:rPr lang="zh-CN" altLang="en-US" sz="1600"/>
              <a:t>该指令将</a:t>
            </a:r>
            <a:r>
              <a:rPr lang="en-US" altLang="zh-CN" sz="1600"/>
              <a:t>AX</a:t>
            </a:r>
            <a:r>
              <a:rPr lang="zh-CN" altLang="en-US" sz="1600"/>
              <a:t>中</a:t>
            </a:r>
            <a:r>
              <a:rPr lang="en-US" altLang="zh-CN" sz="1600"/>
              <a:t>16</a:t>
            </a:r>
            <a:r>
              <a:rPr lang="zh-CN" altLang="en-US" sz="1600"/>
              <a:t>位有符号数的符号位扩展到</a:t>
            </a:r>
            <a:r>
              <a:rPr lang="en-US" altLang="zh-CN" sz="1600"/>
              <a:t>EAX</a:t>
            </a:r>
            <a:r>
              <a:rPr lang="zh-CN" altLang="en-US" sz="1600"/>
              <a:t>的高</a:t>
            </a:r>
            <a:r>
              <a:rPr lang="en-US" altLang="zh-CN" sz="1600"/>
              <a:t>16</a:t>
            </a:r>
            <a:r>
              <a:rPr lang="zh-CN" altLang="en-US" sz="1600"/>
              <a:t>位中，即把</a:t>
            </a:r>
            <a:r>
              <a:rPr lang="en-US" altLang="zh-CN" sz="1600"/>
              <a:t>AX</a:t>
            </a:r>
            <a:r>
              <a:rPr lang="zh-CN" altLang="en-US" sz="1600"/>
              <a:t>的</a:t>
            </a:r>
            <a:r>
              <a:rPr lang="en-US" altLang="zh-CN" sz="1600"/>
              <a:t>16</a:t>
            </a:r>
            <a:r>
              <a:rPr lang="zh-CN" altLang="en-US" sz="1600"/>
              <a:t>位有符号数扩展为</a:t>
            </a:r>
            <a:r>
              <a:rPr lang="en-US" altLang="zh-CN" sz="1600"/>
              <a:t>32</a:t>
            </a:r>
            <a:r>
              <a:rPr lang="zh-CN" altLang="en-US" sz="1600"/>
              <a:t>位后，送</a:t>
            </a:r>
            <a:r>
              <a:rPr lang="en-US" altLang="zh-CN" sz="1600"/>
              <a:t>EAX</a:t>
            </a:r>
            <a:r>
              <a:rPr lang="zh-CN" altLang="en-US" sz="1600"/>
              <a:t>。</a:t>
            </a:r>
          </a:p>
          <a:p>
            <a:pPr>
              <a:lnSpc>
                <a:spcPct val="80000"/>
              </a:lnSpc>
              <a:buFontTx/>
              <a:buNone/>
            </a:pPr>
            <a:endParaRPr lang="zh-CN" altLang="en-US" sz="1600"/>
          </a:p>
          <a:p>
            <a:pPr>
              <a:lnSpc>
                <a:spcPct val="80000"/>
              </a:lnSpc>
              <a:buFontTx/>
              <a:buNone/>
            </a:pPr>
            <a:r>
              <a:rPr lang="zh-CN" altLang="en-US" sz="1600"/>
              <a:t>（</a:t>
            </a:r>
            <a:r>
              <a:rPr lang="en-US" altLang="zh-CN" sz="1600"/>
              <a:t>4</a:t>
            </a:r>
            <a:r>
              <a:rPr lang="zh-CN" altLang="en-US" sz="1600"/>
              <a:t>）符号扩展指令</a:t>
            </a:r>
            <a:r>
              <a:rPr lang="en-US" altLang="zh-CN" sz="1600"/>
              <a:t>CDQ</a:t>
            </a:r>
          </a:p>
          <a:p>
            <a:pPr>
              <a:lnSpc>
                <a:spcPct val="80000"/>
              </a:lnSpc>
            </a:pPr>
            <a:r>
              <a:rPr lang="zh-CN" altLang="en-US" sz="1600"/>
              <a:t>该指令将</a:t>
            </a:r>
            <a:r>
              <a:rPr lang="en-US" altLang="zh-CN" sz="1600"/>
              <a:t>EAX</a:t>
            </a:r>
            <a:r>
              <a:rPr lang="zh-CN" altLang="en-US" sz="1600"/>
              <a:t>中</a:t>
            </a:r>
            <a:r>
              <a:rPr lang="en-US" altLang="zh-CN" sz="1600"/>
              <a:t>32</a:t>
            </a:r>
            <a:r>
              <a:rPr lang="zh-CN" altLang="en-US" sz="1600"/>
              <a:t>位有符号数扩展到</a:t>
            </a:r>
            <a:r>
              <a:rPr lang="en-US" altLang="zh-CN" sz="1600"/>
              <a:t>EDX</a:t>
            </a:r>
            <a:r>
              <a:rPr lang="zh-CN" altLang="en-US" sz="1600"/>
              <a:t>：</a:t>
            </a:r>
            <a:r>
              <a:rPr lang="en-US" altLang="zh-CN" sz="1600"/>
              <a:t>EAX</a:t>
            </a:r>
            <a:r>
              <a:rPr lang="zh-CN" altLang="en-US" sz="1600"/>
              <a:t>寄存器对中，使之成为</a:t>
            </a:r>
            <a:r>
              <a:rPr lang="en-US" altLang="zh-CN" sz="1600"/>
              <a:t>64</a:t>
            </a:r>
            <a:r>
              <a:rPr lang="zh-CN" altLang="en-US" sz="1600"/>
              <a:t>位有符号数，即将</a:t>
            </a:r>
            <a:r>
              <a:rPr lang="en-US" altLang="zh-CN" sz="1600"/>
              <a:t>EAX</a:t>
            </a:r>
            <a:r>
              <a:rPr lang="zh-CN" altLang="en-US" sz="1600"/>
              <a:t>中的符号位扩展到</a:t>
            </a:r>
            <a:r>
              <a:rPr lang="en-US" altLang="zh-CN" sz="1600"/>
              <a:t>EDX</a:t>
            </a:r>
            <a:r>
              <a:rPr lang="zh-CN" altLang="en-US" sz="1600"/>
              <a:t>中。</a:t>
            </a:r>
          </a:p>
        </p:txBody>
      </p:sp>
    </p:spTree>
  </p:cSld>
  <p:clrMapOvr>
    <a:masterClrMapping/>
  </p:clrMapOvr>
  <p:transition spd="med">
    <p:pull dir="d"/>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DA6B5CA-3A69-4448-8616-64F9F616A9D3}"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E7302F3-C28A-40D9-8EF1-76D434DC9700}" type="slidenum">
              <a:rPr lang="en-US" altLang="zh-CN"/>
              <a:pPr/>
              <a:t>122</a:t>
            </a:fld>
            <a:endParaRPr lang="en-US" altLang="zh-CN"/>
          </a:p>
        </p:txBody>
      </p:sp>
      <p:sp>
        <p:nvSpPr>
          <p:cNvPr id="302082" name="Rectangle 2"/>
          <p:cNvSpPr>
            <a:spLocks noGrp="1" noChangeArrowheads="1"/>
          </p:cNvSpPr>
          <p:nvPr>
            <p:ph type="title"/>
          </p:nvPr>
        </p:nvSpPr>
        <p:spPr/>
        <p:txBody>
          <a:bodyPr/>
          <a:lstStyle/>
          <a:p>
            <a:r>
              <a:rPr lang="zh-CN" altLang="en-US" b="1">
                <a:solidFill>
                  <a:srgbClr val="336699"/>
                </a:solidFill>
              </a:rPr>
              <a:t>移位指令</a:t>
            </a:r>
            <a:r>
              <a:rPr lang="zh-CN" altLang="en-US"/>
              <a:t> </a:t>
            </a:r>
          </a:p>
        </p:txBody>
      </p:sp>
      <p:sp>
        <p:nvSpPr>
          <p:cNvPr id="302083" name="Rectangle 3"/>
          <p:cNvSpPr>
            <a:spLocks noGrp="1" noChangeArrowheads="1"/>
          </p:cNvSpPr>
          <p:nvPr>
            <p:ph type="body" idx="1"/>
          </p:nvPr>
        </p:nvSpPr>
        <p:spPr>
          <a:xfrm>
            <a:off x="457200" y="1700213"/>
            <a:ext cx="8229600" cy="4425950"/>
          </a:xfrm>
        </p:spPr>
        <p:txBody>
          <a:bodyPr/>
          <a:lstStyle/>
          <a:p>
            <a:r>
              <a:rPr lang="en-US" altLang="zh-CN"/>
              <a:t>80386</a:t>
            </a:r>
            <a:r>
              <a:rPr lang="zh-CN" altLang="en-US"/>
              <a:t>中新增加了一组移动多位的指令。</a:t>
            </a:r>
          </a:p>
          <a:p>
            <a:r>
              <a:rPr lang="zh-CN" altLang="en-US"/>
              <a:t>它们可以把指定的一组位左移或右移到一个操作数中去。</a:t>
            </a:r>
          </a:p>
        </p:txBody>
      </p:sp>
    </p:spTree>
  </p:cSld>
  <p:clrMapOvr>
    <a:masterClrMapping/>
  </p:clrMapOvr>
  <p:transition spd="med">
    <p:pull dir="d"/>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35AA0FE6-A258-4875-B038-CDCD4B77A0DB}"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D0F55006-D2DE-4B6D-AC53-0FD7176789A3}" type="slidenum">
              <a:rPr lang="en-US" altLang="zh-CN"/>
              <a:pPr/>
              <a:t>123</a:t>
            </a:fld>
            <a:endParaRPr lang="en-US" altLang="zh-CN"/>
          </a:p>
        </p:txBody>
      </p:sp>
      <p:sp>
        <p:nvSpPr>
          <p:cNvPr id="303106" name="Rectangle 2"/>
          <p:cNvSpPr>
            <a:spLocks noGrp="1" noChangeArrowheads="1"/>
          </p:cNvSpPr>
          <p:nvPr>
            <p:ph type="title"/>
          </p:nvPr>
        </p:nvSpPr>
        <p:spPr>
          <a:xfrm>
            <a:off x="457200" y="620713"/>
            <a:ext cx="8229600" cy="796925"/>
          </a:xfrm>
        </p:spPr>
        <p:txBody>
          <a:bodyPr/>
          <a:lstStyle/>
          <a:p>
            <a:r>
              <a:rPr lang="en-US" altLang="zh-CN" sz="3600" b="1">
                <a:solidFill>
                  <a:srgbClr val="336699"/>
                </a:solidFill>
              </a:rPr>
              <a:t>SHLD</a:t>
            </a:r>
          </a:p>
        </p:txBody>
      </p:sp>
      <p:sp>
        <p:nvSpPr>
          <p:cNvPr id="303107" name="Rectangle 3"/>
          <p:cNvSpPr>
            <a:spLocks noGrp="1" noChangeArrowheads="1"/>
          </p:cNvSpPr>
          <p:nvPr>
            <p:ph type="body" idx="1"/>
          </p:nvPr>
        </p:nvSpPr>
        <p:spPr>
          <a:xfrm>
            <a:off x="457200" y="1600200"/>
            <a:ext cx="8229600" cy="2333625"/>
          </a:xfrm>
        </p:spPr>
        <p:txBody>
          <a:bodyPr/>
          <a:lstStyle/>
          <a:p>
            <a:pPr>
              <a:lnSpc>
                <a:spcPct val="80000"/>
              </a:lnSpc>
              <a:buFontTx/>
              <a:buNone/>
            </a:pPr>
            <a:r>
              <a:rPr lang="en-US" altLang="zh-CN" sz="2400"/>
              <a:t>    </a:t>
            </a:r>
            <a:r>
              <a:rPr lang="zh-CN" altLang="en-US" sz="2400"/>
              <a:t>指令格式：</a:t>
            </a:r>
            <a:r>
              <a:rPr lang="en-US" altLang="zh-CN" sz="2400" b="1">
                <a:solidFill>
                  <a:srgbClr val="336699"/>
                </a:solidFill>
              </a:rPr>
              <a:t>SHLD  </a:t>
            </a:r>
            <a:r>
              <a:rPr lang="zh-CN" altLang="en-US" sz="2400" b="1">
                <a:solidFill>
                  <a:srgbClr val="336699"/>
                </a:solidFill>
              </a:rPr>
              <a:t>寄存器</a:t>
            </a:r>
            <a:r>
              <a:rPr lang="en-US" altLang="zh-CN" sz="2400" b="1">
                <a:solidFill>
                  <a:srgbClr val="336699"/>
                </a:solidFill>
              </a:rPr>
              <a:t>/</a:t>
            </a:r>
            <a:r>
              <a:rPr lang="zh-CN" altLang="en-US" sz="2400" b="1">
                <a:solidFill>
                  <a:srgbClr val="336699"/>
                </a:solidFill>
              </a:rPr>
              <a:t>存储器，寄存器，</a:t>
            </a:r>
            <a:r>
              <a:rPr lang="en-US" altLang="zh-CN" sz="2400" b="1">
                <a:solidFill>
                  <a:srgbClr val="336699"/>
                </a:solidFill>
              </a:rPr>
              <a:t>CL/</a:t>
            </a:r>
            <a:r>
              <a:rPr lang="zh-CN" altLang="en-US" sz="2400" b="1">
                <a:solidFill>
                  <a:srgbClr val="336699"/>
                </a:solidFill>
              </a:rPr>
              <a:t>立即数</a:t>
            </a:r>
          </a:p>
          <a:p>
            <a:pPr>
              <a:lnSpc>
                <a:spcPct val="80000"/>
              </a:lnSpc>
            </a:pPr>
            <a:r>
              <a:rPr lang="zh-CN" altLang="en-US" sz="2400"/>
              <a:t>该指令将第一操作数（</a:t>
            </a:r>
            <a:r>
              <a:rPr lang="en-US" altLang="zh-CN" sz="2400"/>
              <a:t>16</a:t>
            </a:r>
            <a:r>
              <a:rPr lang="zh-CN" altLang="en-US" sz="2400"/>
              <a:t>位或</a:t>
            </a:r>
            <a:r>
              <a:rPr lang="en-US" altLang="zh-CN" sz="2400"/>
              <a:t>32</a:t>
            </a:r>
            <a:r>
              <a:rPr lang="zh-CN" altLang="en-US" sz="2400"/>
              <a:t>位）左移若干位（由</a:t>
            </a:r>
            <a:r>
              <a:rPr lang="en-US" altLang="zh-CN" sz="2400"/>
              <a:t>8</a:t>
            </a:r>
            <a:r>
              <a:rPr lang="zh-CN" altLang="en-US" sz="2400"/>
              <a:t>位立即数或</a:t>
            </a:r>
            <a:r>
              <a:rPr lang="en-US" altLang="zh-CN" sz="2400"/>
              <a:t>CL</a:t>
            </a:r>
            <a:r>
              <a:rPr lang="zh-CN" altLang="en-US" sz="2400"/>
              <a:t>指定），空出位用第二操作数（与第一操作数等位宽）高位部分填补，但第二操作数的内容不变，</a:t>
            </a:r>
            <a:r>
              <a:rPr lang="en-US" altLang="zh-CN" sz="2400"/>
              <a:t>CF</a:t>
            </a:r>
            <a:r>
              <a:rPr lang="zh-CN" altLang="en-US" sz="2400"/>
              <a:t>标志位中保留第一操作数最后的移出位。</a:t>
            </a:r>
          </a:p>
          <a:p>
            <a:pPr>
              <a:lnSpc>
                <a:spcPct val="80000"/>
              </a:lnSpc>
            </a:pPr>
            <a:r>
              <a:rPr lang="zh-CN" altLang="en-US" sz="2400"/>
              <a:t>若仅移一位，当</a:t>
            </a:r>
            <a:r>
              <a:rPr lang="en-US" altLang="zh-CN" sz="2400"/>
              <a:t>CF</a:t>
            </a:r>
            <a:r>
              <a:rPr lang="zh-CN" altLang="en-US" sz="2400"/>
              <a:t>值与移位后的第一操作数的符号位不一致时，</a:t>
            </a:r>
            <a:r>
              <a:rPr lang="en-US" altLang="zh-CN" sz="2400"/>
              <a:t>OF</a:t>
            </a:r>
            <a:r>
              <a:rPr lang="zh-CN" altLang="en-US" sz="2400"/>
              <a:t>置</a:t>
            </a:r>
            <a:r>
              <a:rPr lang="en-US" altLang="zh-CN" sz="2400"/>
              <a:t>1</a:t>
            </a:r>
            <a:r>
              <a:rPr lang="zh-CN" altLang="en-US" sz="2400"/>
              <a:t>；否则</a:t>
            </a:r>
            <a:r>
              <a:rPr lang="en-US" altLang="zh-CN" sz="2400"/>
              <a:t>OF</a:t>
            </a:r>
            <a:r>
              <a:rPr lang="zh-CN" altLang="en-US" sz="2400"/>
              <a:t>清</a:t>
            </a:r>
            <a:r>
              <a:rPr lang="en-US" altLang="zh-CN" sz="2400"/>
              <a:t>0</a:t>
            </a:r>
            <a:r>
              <a:rPr lang="zh-CN" altLang="en-US" sz="2400"/>
              <a:t>。 </a:t>
            </a:r>
          </a:p>
        </p:txBody>
      </p:sp>
      <p:pic>
        <p:nvPicPr>
          <p:cNvPr id="303108" name="Picture 4"/>
          <p:cNvPicPr>
            <a:picLocks noChangeAspect="1" noChangeArrowheads="1"/>
          </p:cNvPicPr>
          <p:nvPr/>
        </p:nvPicPr>
        <p:blipFill>
          <a:blip r:embed="rId2" cstate="print"/>
          <a:srcRect/>
          <a:stretch>
            <a:fillRect/>
          </a:stretch>
        </p:blipFill>
        <p:spPr bwMode="auto">
          <a:xfrm>
            <a:off x="971550" y="4292600"/>
            <a:ext cx="6913563" cy="1235075"/>
          </a:xfrm>
          <a:prstGeom prst="rect">
            <a:avLst/>
          </a:prstGeom>
          <a:noFill/>
          <a:ln w="9525">
            <a:noFill/>
            <a:miter lim="800000"/>
            <a:headEnd/>
            <a:tailEnd/>
          </a:ln>
        </p:spPr>
      </p:pic>
    </p:spTree>
  </p:cSld>
  <p:clrMapOvr>
    <a:masterClrMapping/>
  </p:clrMapOvr>
  <p:transition spd="med">
    <p:pull dir="d"/>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2D90715A-C4D2-42CA-9A2E-FE694672D29D}"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B1C883DA-1E57-42A9-804D-35C946DF09E4}" type="slidenum">
              <a:rPr lang="en-US" altLang="zh-CN"/>
              <a:pPr/>
              <a:t>124</a:t>
            </a:fld>
            <a:endParaRPr lang="en-US" altLang="zh-CN"/>
          </a:p>
        </p:txBody>
      </p:sp>
      <p:sp>
        <p:nvSpPr>
          <p:cNvPr id="304130" name="Rectangle 2"/>
          <p:cNvSpPr>
            <a:spLocks noGrp="1" noChangeArrowheads="1"/>
          </p:cNvSpPr>
          <p:nvPr>
            <p:ph type="title"/>
          </p:nvPr>
        </p:nvSpPr>
        <p:spPr/>
        <p:txBody>
          <a:bodyPr/>
          <a:lstStyle/>
          <a:p>
            <a:r>
              <a:rPr lang="en-US" altLang="zh-CN" sz="4000" b="1">
                <a:solidFill>
                  <a:srgbClr val="336699"/>
                </a:solidFill>
              </a:rPr>
              <a:t>SHRD</a:t>
            </a:r>
            <a:r>
              <a:rPr lang="en-US" altLang="zh-CN"/>
              <a:t> </a:t>
            </a:r>
          </a:p>
        </p:txBody>
      </p:sp>
      <p:sp>
        <p:nvSpPr>
          <p:cNvPr id="304131" name="Rectangle 3"/>
          <p:cNvSpPr>
            <a:spLocks noGrp="1" noChangeArrowheads="1"/>
          </p:cNvSpPr>
          <p:nvPr>
            <p:ph type="body" idx="1"/>
          </p:nvPr>
        </p:nvSpPr>
        <p:spPr/>
        <p:txBody>
          <a:bodyPr/>
          <a:lstStyle/>
          <a:p>
            <a:pPr>
              <a:buFontTx/>
              <a:buNone/>
            </a:pPr>
            <a:r>
              <a:rPr lang="en-US" altLang="zh-CN"/>
              <a:t>   </a:t>
            </a:r>
            <a:r>
              <a:rPr lang="zh-CN" altLang="en-US" sz="2400"/>
              <a:t>指令格式：</a:t>
            </a:r>
            <a:r>
              <a:rPr lang="en-US" altLang="zh-CN" sz="2400">
                <a:solidFill>
                  <a:srgbClr val="336699"/>
                </a:solidFill>
              </a:rPr>
              <a:t>SHRD  </a:t>
            </a:r>
            <a:r>
              <a:rPr lang="zh-CN" altLang="en-US" sz="2400">
                <a:solidFill>
                  <a:srgbClr val="336699"/>
                </a:solidFill>
              </a:rPr>
              <a:t>寄存器</a:t>
            </a:r>
            <a:r>
              <a:rPr lang="en-US" altLang="zh-CN" sz="2400">
                <a:solidFill>
                  <a:srgbClr val="336699"/>
                </a:solidFill>
              </a:rPr>
              <a:t>/</a:t>
            </a:r>
            <a:r>
              <a:rPr lang="zh-CN" altLang="en-US" sz="2400">
                <a:solidFill>
                  <a:srgbClr val="336699"/>
                </a:solidFill>
              </a:rPr>
              <a:t>存储器，寄存器，</a:t>
            </a:r>
            <a:r>
              <a:rPr lang="en-US" altLang="zh-CN" sz="2400">
                <a:solidFill>
                  <a:srgbClr val="336699"/>
                </a:solidFill>
              </a:rPr>
              <a:t>CL/</a:t>
            </a:r>
            <a:r>
              <a:rPr lang="zh-CN" altLang="en-US" sz="2400">
                <a:solidFill>
                  <a:srgbClr val="336699"/>
                </a:solidFill>
              </a:rPr>
              <a:t>立即数</a:t>
            </a:r>
          </a:p>
          <a:p>
            <a:endParaRPr lang="zh-CN" altLang="en-US" sz="2400"/>
          </a:p>
          <a:p>
            <a:r>
              <a:rPr lang="zh-CN" altLang="en-US" sz="2400"/>
              <a:t>该指令将第一操作数（</a:t>
            </a:r>
            <a:r>
              <a:rPr lang="en-US" altLang="zh-CN" sz="2400"/>
              <a:t>16</a:t>
            </a:r>
            <a:r>
              <a:rPr lang="zh-CN" altLang="en-US" sz="2400"/>
              <a:t>位或</a:t>
            </a:r>
            <a:r>
              <a:rPr lang="en-US" altLang="zh-CN" sz="2400"/>
              <a:t>32</a:t>
            </a:r>
            <a:r>
              <a:rPr lang="zh-CN" altLang="en-US" sz="2400"/>
              <a:t>位）右移若干位（由</a:t>
            </a:r>
            <a:r>
              <a:rPr lang="en-US" altLang="zh-CN" sz="2400"/>
              <a:t>8</a:t>
            </a:r>
            <a:r>
              <a:rPr lang="zh-CN" altLang="en-US" sz="2400"/>
              <a:t>位立即数或</a:t>
            </a:r>
            <a:r>
              <a:rPr lang="en-US" altLang="zh-CN" sz="2400"/>
              <a:t>CL</a:t>
            </a:r>
            <a:r>
              <a:rPr lang="zh-CN" altLang="en-US" sz="2400"/>
              <a:t>指定），空出位用第二操作数（与第一操作数等位宽）低位部分填补，指令执行后，第二操作数的内容不变，</a:t>
            </a:r>
            <a:r>
              <a:rPr lang="en-US" altLang="zh-CN" sz="2400"/>
              <a:t>CF</a:t>
            </a:r>
            <a:r>
              <a:rPr lang="zh-CN" altLang="en-US" sz="2400"/>
              <a:t>标志位中保留第一操作数最后的移出位。</a:t>
            </a:r>
            <a:r>
              <a:rPr lang="zh-CN" altLang="en-US"/>
              <a:t> </a:t>
            </a:r>
          </a:p>
        </p:txBody>
      </p:sp>
      <p:pic>
        <p:nvPicPr>
          <p:cNvPr id="304132" name="Picture 4"/>
          <p:cNvPicPr>
            <a:picLocks noChangeAspect="1" noChangeArrowheads="1"/>
          </p:cNvPicPr>
          <p:nvPr/>
        </p:nvPicPr>
        <p:blipFill>
          <a:blip r:embed="rId2" cstate="print"/>
          <a:srcRect/>
          <a:stretch>
            <a:fillRect/>
          </a:stretch>
        </p:blipFill>
        <p:spPr bwMode="auto">
          <a:xfrm>
            <a:off x="1116013" y="4508500"/>
            <a:ext cx="6840537" cy="1266825"/>
          </a:xfrm>
          <a:prstGeom prst="rect">
            <a:avLst/>
          </a:prstGeom>
          <a:noFill/>
          <a:ln w="9525">
            <a:noFill/>
            <a:miter lim="800000"/>
            <a:headEnd/>
            <a:tailEnd/>
          </a:ln>
        </p:spPr>
      </p:pic>
    </p:spTree>
  </p:cSld>
  <p:clrMapOvr>
    <a:masterClrMapping/>
  </p:clrMapOvr>
  <p:transition spd="med">
    <p:pull dir="d"/>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F4CD9BE-94F9-458B-B804-39A258D82CDE}"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3543633-BF95-4BF7-83FD-6C8A0A8A4375}" type="slidenum">
              <a:rPr lang="en-US" altLang="zh-CN"/>
              <a:pPr/>
              <a:t>125</a:t>
            </a:fld>
            <a:endParaRPr lang="en-US" altLang="zh-CN"/>
          </a:p>
        </p:txBody>
      </p:sp>
      <p:sp>
        <p:nvSpPr>
          <p:cNvPr id="305154" name="Rectangle 2"/>
          <p:cNvSpPr>
            <a:spLocks noGrp="1" noChangeArrowheads="1"/>
          </p:cNvSpPr>
          <p:nvPr>
            <p:ph type="title"/>
          </p:nvPr>
        </p:nvSpPr>
        <p:spPr/>
        <p:txBody>
          <a:bodyPr/>
          <a:lstStyle/>
          <a:p>
            <a:r>
              <a:rPr lang="zh-CN" altLang="en-US" b="1">
                <a:solidFill>
                  <a:srgbClr val="336699"/>
                </a:solidFill>
              </a:rPr>
              <a:t>位操作指令</a:t>
            </a:r>
            <a:r>
              <a:rPr lang="zh-CN" altLang="en-US"/>
              <a:t> </a:t>
            </a:r>
          </a:p>
        </p:txBody>
      </p:sp>
      <p:sp>
        <p:nvSpPr>
          <p:cNvPr id="305155" name="Rectangle 3"/>
          <p:cNvSpPr>
            <a:spLocks noGrp="1" noChangeArrowheads="1"/>
          </p:cNvSpPr>
          <p:nvPr>
            <p:ph type="body" idx="1"/>
          </p:nvPr>
        </p:nvSpPr>
        <p:spPr/>
        <p:txBody>
          <a:bodyPr/>
          <a:lstStyle/>
          <a:p>
            <a:pPr algn="just">
              <a:lnSpc>
                <a:spcPct val="90000"/>
              </a:lnSpc>
            </a:pPr>
            <a:r>
              <a:rPr lang="zh-CN" altLang="en-US">
                <a:latin typeface="宋体" pitchFamily="2" charset="-122"/>
              </a:rPr>
              <a:t>（</a:t>
            </a:r>
            <a:r>
              <a:rPr lang="en-US" altLang="zh-CN">
                <a:latin typeface="Times New Roman" pitchFamily="18" charset="0"/>
                <a:cs typeface="Times New Roman" pitchFamily="18" charset="0"/>
              </a:rPr>
              <a:t>1</a:t>
            </a:r>
            <a:r>
              <a:rPr lang="zh-CN" altLang="en-US">
                <a:latin typeface="宋体" pitchFamily="2" charset="-122"/>
              </a:rPr>
              <a:t>）位测试及设置指令</a:t>
            </a:r>
            <a:endParaRPr lang="zh-CN" altLang="en-US">
              <a:latin typeface="Times New Roman" pitchFamily="18" charset="0"/>
              <a:cs typeface="Times New Roman" pitchFamily="18" charset="0"/>
            </a:endParaRPr>
          </a:p>
          <a:p>
            <a:pPr algn="just">
              <a:lnSpc>
                <a:spcPct val="90000"/>
              </a:lnSpc>
            </a:pPr>
            <a:r>
              <a:rPr lang="zh-CN" altLang="en-US">
                <a:latin typeface="宋体" pitchFamily="2" charset="-122"/>
              </a:rPr>
              <a:t>测试指令可用来对指定位进行测试，因而可根据该位的值来控制程序流的执行方向，而置位指令可对指定的位进行设置。</a:t>
            </a:r>
            <a:endParaRPr lang="zh-CN" altLang="en-US">
              <a:latin typeface="Times New Roman" pitchFamily="18" charset="0"/>
              <a:cs typeface="Times New Roman" pitchFamily="18" charset="0"/>
            </a:endParaRPr>
          </a:p>
          <a:p>
            <a:pPr algn="just">
              <a:lnSpc>
                <a:spcPct val="90000"/>
              </a:lnSpc>
            </a:pPr>
            <a:r>
              <a:rPr lang="zh-CN" altLang="en-US">
                <a:latin typeface="宋体" pitchFamily="2" charset="-122"/>
              </a:rPr>
              <a:t>（</a:t>
            </a:r>
            <a:r>
              <a:rPr lang="en-US" altLang="zh-CN">
                <a:latin typeface="Times New Roman" pitchFamily="18" charset="0"/>
                <a:cs typeface="Times New Roman" pitchFamily="18" charset="0"/>
              </a:rPr>
              <a:t>2</a:t>
            </a:r>
            <a:r>
              <a:rPr lang="zh-CN" altLang="en-US">
                <a:latin typeface="宋体" pitchFamily="2" charset="-122"/>
              </a:rPr>
              <a:t>）位扫描指令</a:t>
            </a:r>
            <a:endParaRPr lang="zh-CN" altLang="en-US">
              <a:latin typeface="Times New Roman" pitchFamily="18" charset="0"/>
              <a:cs typeface="Times New Roman" pitchFamily="18" charset="0"/>
            </a:endParaRPr>
          </a:p>
          <a:p>
            <a:pPr algn="just">
              <a:lnSpc>
                <a:spcPct val="90000"/>
              </a:lnSpc>
            </a:pPr>
            <a:r>
              <a:rPr lang="zh-CN" altLang="en-US">
                <a:latin typeface="宋体" pitchFamily="2" charset="-122"/>
              </a:rPr>
              <a:t>位扫描指令用于找出寄存器或存储器地址中所存数据的第一个或最后一个是</a:t>
            </a:r>
            <a:r>
              <a:rPr lang="en-US" altLang="zh-CN">
                <a:latin typeface="Times New Roman" pitchFamily="18" charset="0"/>
                <a:cs typeface="Times New Roman" pitchFamily="18" charset="0"/>
              </a:rPr>
              <a:t>1</a:t>
            </a:r>
            <a:r>
              <a:rPr lang="zh-CN" altLang="en-US">
                <a:latin typeface="宋体" pitchFamily="2" charset="-122"/>
              </a:rPr>
              <a:t>的位。该指令可用于检查寄存器或存储单元是否为</a:t>
            </a:r>
            <a:r>
              <a:rPr lang="en-US" altLang="zh-CN">
                <a:latin typeface="Times New Roman" pitchFamily="18" charset="0"/>
                <a:cs typeface="Times New Roman" pitchFamily="18" charset="0"/>
              </a:rPr>
              <a:t>0</a:t>
            </a:r>
            <a:r>
              <a:rPr lang="zh-CN" altLang="en-US">
                <a:latin typeface="宋体" pitchFamily="2" charset="-122"/>
              </a:rPr>
              <a:t>。</a:t>
            </a:r>
            <a:endParaRPr lang="zh-CN" altLang="en-US"/>
          </a:p>
        </p:txBody>
      </p:sp>
    </p:spTree>
  </p:cSld>
  <p:clrMapOvr>
    <a:masterClrMapping/>
  </p:clrMapOvr>
  <p:transition spd="med">
    <p:pull dir="d"/>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1BD1915-F6B2-433E-9FC1-0285DF14302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14FBDE7-81DF-41D6-A1AC-CAC34514BFD6}" type="slidenum">
              <a:rPr lang="en-US" altLang="zh-CN"/>
              <a:pPr/>
              <a:t>126</a:t>
            </a:fld>
            <a:endParaRPr lang="en-US" altLang="zh-CN"/>
          </a:p>
        </p:txBody>
      </p:sp>
      <p:sp>
        <p:nvSpPr>
          <p:cNvPr id="306178" name="Rectangle 2"/>
          <p:cNvSpPr>
            <a:spLocks noGrp="1" noChangeArrowheads="1"/>
          </p:cNvSpPr>
          <p:nvPr>
            <p:ph type="title"/>
          </p:nvPr>
        </p:nvSpPr>
        <p:spPr/>
        <p:txBody>
          <a:bodyPr/>
          <a:lstStyle/>
          <a:p>
            <a:r>
              <a:rPr lang="zh-CN" altLang="en-US" b="1">
                <a:solidFill>
                  <a:srgbClr val="336699"/>
                </a:solidFill>
                <a:latin typeface="宋体" pitchFamily="2" charset="-122"/>
              </a:rPr>
              <a:t>位测试与设置指令</a:t>
            </a:r>
            <a:r>
              <a:rPr lang="zh-CN" altLang="en-US"/>
              <a:t> </a:t>
            </a:r>
          </a:p>
        </p:txBody>
      </p:sp>
      <p:graphicFrame>
        <p:nvGraphicFramePr>
          <p:cNvPr id="306180" name="Object 4"/>
          <p:cNvGraphicFramePr>
            <a:graphicFrameLocks noChangeAspect="1"/>
          </p:cNvGraphicFramePr>
          <p:nvPr/>
        </p:nvGraphicFramePr>
        <p:xfrm>
          <a:off x="685800" y="1981200"/>
          <a:ext cx="8001000" cy="2490788"/>
        </p:xfrm>
        <a:graphic>
          <a:graphicData uri="http://schemas.openxmlformats.org/presentationml/2006/ole">
            <p:oleObj spid="_x0000_s306180" name="位图图像" r:id="rId3" imgW="5323810" imgH="1657581" progId="PBrush">
              <p:embed/>
            </p:oleObj>
          </a:graphicData>
        </a:graphic>
      </p:graphicFrame>
    </p:spTree>
  </p:cSld>
  <p:clrMapOvr>
    <a:masterClrMapping/>
  </p:clrMapOvr>
  <p:transition spd="med">
    <p:pull dir="d"/>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82740CE-1CBC-4820-BA61-1835855C218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FF3F328-9FDC-4D00-B1F4-CB4D80DF5E3C}" type="slidenum">
              <a:rPr lang="en-US" altLang="zh-CN"/>
              <a:pPr/>
              <a:t>127</a:t>
            </a:fld>
            <a:endParaRPr lang="en-US" altLang="zh-CN"/>
          </a:p>
        </p:txBody>
      </p:sp>
      <p:sp>
        <p:nvSpPr>
          <p:cNvPr id="294914" name="Rectangle 2"/>
          <p:cNvSpPr>
            <a:spLocks noGrp="1" noChangeArrowheads="1"/>
          </p:cNvSpPr>
          <p:nvPr>
            <p:ph type="title"/>
          </p:nvPr>
        </p:nvSpPr>
        <p:spPr/>
        <p:txBody>
          <a:bodyPr/>
          <a:lstStyle/>
          <a:p>
            <a:r>
              <a:rPr lang="zh-CN" altLang="en-US" b="1">
                <a:solidFill>
                  <a:srgbClr val="336699"/>
                </a:solidFill>
                <a:latin typeface="宋体" pitchFamily="2" charset="-122"/>
              </a:rPr>
              <a:t>位扫描指令</a:t>
            </a:r>
            <a:r>
              <a:rPr lang="zh-CN" altLang="en-US"/>
              <a:t> </a:t>
            </a:r>
          </a:p>
        </p:txBody>
      </p:sp>
      <p:graphicFrame>
        <p:nvGraphicFramePr>
          <p:cNvPr id="294916" name="Object 4"/>
          <p:cNvGraphicFramePr>
            <a:graphicFrameLocks noChangeAspect="1"/>
          </p:cNvGraphicFramePr>
          <p:nvPr/>
        </p:nvGraphicFramePr>
        <p:xfrm>
          <a:off x="762000" y="2133600"/>
          <a:ext cx="7772400" cy="2160588"/>
        </p:xfrm>
        <a:graphic>
          <a:graphicData uri="http://schemas.openxmlformats.org/presentationml/2006/ole">
            <p:oleObj spid="_x0000_s294916" name="位图图像" r:id="rId3" imgW="5342857" imgH="1486107" progId="PBrush">
              <p:embed/>
            </p:oleObj>
          </a:graphicData>
        </a:graphic>
      </p:graphicFrame>
    </p:spTree>
  </p:cSld>
  <p:clrMapOvr>
    <a:masterClrMapping/>
  </p:clrMapOvr>
  <p:transition spd="med">
    <p:pull dir="d"/>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26F23D-7060-4365-814C-27FD7D2DC13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AD0DBDC-F604-4C07-896C-BA4807EB8B65}" type="slidenum">
              <a:rPr lang="en-US" altLang="zh-CN"/>
              <a:pPr/>
              <a:t>128</a:t>
            </a:fld>
            <a:endParaRPr lang="en-US" altLang="zh-CN"/>
          </a:p>
        </p:txBody>
      </p:sp>
      <p:sp>
        <p:nvSpPr>
          <p:cNvPr id="295938" name="Rectangle 2"/>
          <p:cNvSpPr>
            <a:spLocks noGrp="1" noChangeArrowheads="1"/>
          </p:cNvSpPr>
          <p:nvPr>
            <p:ph type="title"/>
          </p:nvPr>
        </p:nvSpPr>
        <p:spPr/>
        <p:txBody>
          <a:bodyPr/>
          <a:lstStyle/>
          <a:p>
            <a:r>
              <a:rPr lang="zh-CN" altLang="en-US" b="1">
                <a:solidFill>
                  <a:srgbClr val="336699"/>
                </a:solidFill>
                <a:latin typeface="宋体" pitchFamily="2" charset="-122"/>
              </a:rPr>
              <a:t>条件设置指令</a:t>
            </a:r>
            <a:r>
              <a:rPr lang="zh-CN" altLang="en-US"/>
              <a:t> </a:t>
            </a:r>
          </a:p>
        </p:txBody>
      </p:sp>
      <p:sp>
        <p:nvSpPr>
          <p:cNvPr id="295939" name="Rectangle 3"/>
          <p:cNvSpPr>
            <a:spLocks noGrp="1" noChangeArrowheads="1"/>
          </p:cNvSpPr>
          <p:nvPr>
            <p:ph type="body" idx="1"/>
          </p:nvPr>
        </p:nvSpPr>
        <p:spPr/>
        <p:txBody>
          <a:bodyPr/>
          <a:lstStyle/>
          <a:p>
            <a:pPr marL="288925" indent="-288925" algn="just">
              <a:buFontTx/>
              <a:buNone/>
            </a:pPr>
            <a:r>
              <a:rPr lang="zh-CN" altLang="en-US" sz="2800">
                <a:latin typeface="宋体" pitchFamily="2" charset="-122"/>
              </a:rPr>
              <a:t>指令格式：</a:t>
            </a:r>
            <a:r>
              <a:rPr lang="en-US" altLang="zh-CN" sz="2800">
                <a:latin typeface="Times New Roman" pitchFamily="18" charset="0"/>
                <a:cs typeface="Times New Roman" pitchFamily="18" charset="0"/>
              </a:rPr>
              <a:t>SET</a:t>
            </a:r>
            <a:r>
              <a:rPr lang="zh-CN" altLang="en-US" sz="2800">
                <a:latin typeface="宋体" pitchFamily="2" charset="-122"/>
              </a:rPr>
              <a:t>条件</a:t>
            </a:r>
            <a:r>
              <a:rPr lang="zh-CN" altLang="en-US" sz="2800">
                <a:latin typeface="Times New Roman" pitchFamily="18" charset="0"/>
                <a:cs typeface="Times New Roman" pitchFamily="18" charset="0"/>
              </a:rPr>
              <a:t>  </a:t>
            </a:r>
            <a:r>
              <a:rPr lang="zh-CN" altLang="en-US" sz="2800">
                <a:latin typeface="宋体" pitchFamily="2" charset="-122"/>
              </a:rPr>
              <a:t>寄存器</a:t>
            </a:r>
            <a:r>
              <a:rPr lang="en-US" altLang="zh-CN" sz="2800">
                <a:latin typeface="Times New Roman" pitchFamily="18" charset="0"/>
                <a:cs typeface="Times New Roman" pitchFamily="18" charset="0"/>
              </a:rPr>
              <a:t>/</a:t>
            </a:r>
            <a:r>
              <a:rPr lang="zh-CN" altLang="en-US" sz="2800">
                <a:latin typeface="宋体" pitchFamily="2" charset="-122"/>
              </a:rPr>
              <a:t>存储器</a:t>
            </a:r>
            <a:endParaRPr lang="zh-CN" altLang="en-US" sz="2800">
              <a:latin typeface="Times New Roman" pitchFamily="18" charset="0"/>
              <a:cs typeface="Times New Roman" pitchFamily="18" charset="0"/>
            </a:endParaRPr>
          </a:p>
          <a:p>
            <a:pPr marL="288925" indent="-288925" algn="just"/>
            <a:r>
              <a:rPr lang="zh-CN" altLang="en-US" sz="2800">
                <a:latin typeface="宋体" pitchFamily="2" charset="-122"/>
              </a:rPr>
              <a:t>这组</a:t>
            </a:r>
            <a:r>
              <a:rPr lang="en-US" altLang="zh-CN" sz="2800">
                <a:latin typeface="Times New Roman" pitchFamily="18" charset="0"/>
                <a:cs typeface="Times New Roman" pitchFamily="18" charset="0"/>
              </a:rPr>
              <a:t>80386</a:t>
            </a:r>
            <a:r>
              <a:rPr lang="zh-CN" altLang="en-US" sz="2800">
                <a:latin typeface="宋体" pitchFamily="2" charset="-122"/>
              </a:rPr>
              <a:t>特有的指令用于测试指定的标志位所处的状态，并根据测试结果，将指定的一个</a:t>
            </a:r>
            <a:r>
              <a:rPr lang="en-US" altLang="zh-CN" sz="2800">
                <a:latin typeface="Times New Roman" pitchFamily="18" charset="0"/>
                <a:cs typeface="Times New Roman" pitchFamily="18" charset="0"/>
              </a:rPr>
              <a:t>8</a:t>
            </a:r>
            <a:r>
              <a:rPr lang="zh-CN" altLang="en-US" sz="2800">
                <a:latin typeface="宋体" pitchFamily="2" charset="-122"/>
              </a:rPr>
              <a:t>位寄存器或内存单元置</a:t>
            </a:r>
            <a:r>
              <a:rPr lang="en-US" altLang="zh-CN" sz="2800">
                <a:latin typeface="Times New Roman" pitchFamily="18" charset="0"/>
                <a:cs typeface="Times New Roman" pitchFamily="18" charset="0"/>
              </a:rPr>
              <a:t>1</a:t>
            </a:r>
            <a:r>
              <a:rPr lang="zh-CN" altLang="en-US" sz="2800">
                <a:latin typeface="宋体" pitchFamily="2" charset="-122"/>
              </a:rPr>
              <a:t>或清</a:t>
            </a:r>
            <a:r>
              <a:rPr lang="en-US" altLang="zh-CN" sz="2800">
                <a:latin typeface="Times New Roman" pitchFamily="18" charset="0"/>
                <a:cs typeface="Times New Roman" pitchFamily="18" charset="0"/>
              </a:rPr>
              <a:t>0</a:t>
            </a:r>
            <a:r>
              <a:rPr lang="zh-CN" altLang="en-US" sz="2800">
                <a:latin typeface="宋体" pitchFamily="2" charset="-122"/>
              </a:rPr>
              <a:t>。</a:t>
            </a:r>
          </a:p>
          <a:p>
            <a:pPr marL="288925" indent="-288925" algn="just"/>
            <a:r>
              <a:rPr lang="zh-CN" altLang="en-US" sz="2800">
                <a:latin typeface="宋体" pitchFamily="2" charset="-122"/>
              </a:rPr>
              <a:t>它们类似于条件转移指令中的标志位测试，但前者根据测试结果将操作数置</a:t>
            </a:r>
            <a:r>
              <a:rPr lang="en-US" altLang="zh-CN" sz="2800">
                <a:latin typeface="Times New Roman" pitchFamily="18" charset="0"/>
                <a:cs typeface="Times New Roman" pitchFamily="18" charset="0"/>
              </a:rPr>
              <a:t>1</a:t>
            </a:r>
            <a:r>
              <a:rPr lang="zh-CN" altLang="en-US" sz="2800">
                <a:latin typeface="宋体" pitchFamily="2" charset="-122"/>
              </a:rPr>
              <a:t>或清</a:t>
            </a:r>
            <a:r>
              <a:rPr lang="en-US" altLang="zh-CN" sz="2800">
                <a:latin typeface="Times New Roman" pitchFamily="18" charset="0"/>
                <a:cs typeface="Times New Roman" pitchFamily="18" charset="0"/>
              </a:rPr>
              <a:t>0</a:t>
            </a:r>
            <a:r>
              <a:rPr lang="zh-CN" altLang="en-US" sz="2800">
                <a:latin typeface="宋体" pitchFamily="2" charset="-122"/>
              </a:rPr>
              <a:t>，而后者根据测试结果决定转移还是不转移。</a:t>
            </a:r>
          </a:p>
          <a:p>
            <a:pPr marL="288925" indent="-288925" algn="just"/>
            <a:r>
              <a:rPr lang="zh-CN" altLang="en-US" sz="2800">
                <a:latin typeface="宋体" pitchFamily="2" charset="-122"/>
              </a:rPr>
              <a:t>指令中的条件是指令助记符的一部分，用于指定要测试的标志位，如</a:t>
            </a:r>
            <a:r>
              <a:rPr lang="en-US" altLang="zh-CN" sz="2800">
                <a:latin typeface="Times New Roman" pitchFamily="18" charset="0"/>
                <a:cs typeface="Times New Roman" pitchFamily="18" charset="0"/>
              </a:rPr>
              <a:t>SETZ</a:t>
            </a:r>
            <a:r>
              <a:rPr lang="zh-CN" altLang="en-US" sz="2800">
                <a:latin typeface="宋体" pitchFamily="2" charset="-122"/>
              </a:rPr>
              <a:t>或</a:t>
            </a:r>
            <a:r>
              <a:rPr lang="en-US" altLang="zh-CN" sz="2800">
                <a:latin typeface="Times New Roman" pitchFamily="18" charset="0"/>
                <a:cs typeface="Times New Roman" pitchFamily="18" charset="0"/>
              </a:rPr>
              <a:t>SETNZ</a:t>
            </a:r>
            <a:r>
              <a:rPr lang="zh-CN" altLang="en-US" sz="2800">
                <a:latin typeface="宋体" pitchFamily="2" charset="-122"/>
              </a:rPr>
              <a:t>等。</a:t>
            </a:r>
            <a:endParaRPr lang="zh-CN" altLang="en-US" sz="2800"/>
          </a:p>
        </p:txBody>
      </p:sp>
    </p:spTree>
  </p:cSld>
  <p:clrMapOvr>
    <a:masterClrMapping/>
  </p:clrMapOvr>
  <p:transition spd="med">
    <p:pull dir="d"/>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237A573-811C-43C1-B528-056FC18B4F5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64FE270-FC9A-4298-BC93-D691030BA069}" type="slidenum">
              <a:rPr lang="en-US" altLang="zh-CN"/>
              <a:pPr/>
              <a:t>129</a:t>
            </a:fld>
            <a:endParaRPr lang="en-US" altLang="zh-CN"/>
          </a:p>
        </p:txBody>
      </p:sp>
      <p:sp>
        <p:nvSpPr>
          <p:cNvPr id="319490"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80486</a:t>
            </a:r>
            <a:r>
              <a:rPr lang="zh-CN" altLang="en-US" b="1">
                <a:solidFill>
                  <a:srgbClr val="336699"/>
                </a:solidFill>
                <a:latin typeface="宋体" pitchFamily="2" charset="-122"/>
              </a:rPr>
              <a:t>指令系统新增指令</a:t>
            </a:r>
            <a:r>
              <a:rPr lang="zh-CN" altLang="en-US"/>
              <a:t> </a:t>
            </a:r>
          </a:p>
        </p:txBody>
      </p:sp>
      <p:sp>
        <p:nvSpPr>
          <p:cNvPr id="319491" name="Rectangle 3"/>
          <p:cNvSpPr>
            <a:spLocks noGrp="1" noChangeArrowheads="1"/>
          </p:cNvSpPr>
          <p:nvPr>
            <p:ph type="body" idx="1"/>
          </p:nvPr>
        </p:nvSpPr>
        <p:spPr/>
        <p:txBody>
          <a:bodyPr/>
          <a:lstStyle/>
          <a:p>
            <a:r>
              <a:rPr lang="zh-CN" altLang="en-US">
                <a:latin typeface="宋体" pitchFamily="2" charset="-122"/>
              </a:rPr>
              <a:t>在</a:t>
            </a:r>
            <a:r>
              <a:rPr lang="en-US" altLang="zh-CN">
                <a:latin typeface="Times New Roman" pitchFamily="18" charset="0"/>
                <a:cs typeface="Times New Roman" pitchFamily="18" charset="0"/>
              </a:rPr>
              <a:t>80486</a:t>
            </a:r>
            <a:r>
              <a:rPr lang="zh-CN" altLang="en-US">
                <a:latin typeface="宋体" pitchFamily="2" charset="-122"/>
              </a:rPr>
              <a:t>微处理器中既包含有</a:t>
            </a:r>
            <a:r>
              <a:rPr lang="en-US" altLang="zh-CN">
                <a:latin typeface="Times New Roman" pitchFamily="18" charset="0"/>
                <a:cs typeface="Times New Roman" pitchFamily="18" charset="0"/>
              </a:rPr>
              <a:t>Cache</a:t>
            </a:r>
            <a:r>
              <a:rPr lang="zh-CN" altLang="en-US">
                <a:latin typeface="宋体" pitchFamily="2" charset="-122"/>
              </a:rPr>
              <a:t>存储器，又包含有浮点运算器，因此，新增了用于比较和对</a:t>
            </a:r>
            <a:r>
              <a:rPr lang="en-US" altLang="zh-CN">
                <a:latin typeface="Times New Roman" pitchFamily="18" charset="0"/>
                <a:cs typeface="Times New Roman" pitchFamily="18" charset="0"/>
              </a:rPr>
              <a:t>Cache</a:t>
            </a:r>
            <a:r>
              <a:rPr lang="zh-CN" altLang="en-US">
                <a:latin typeface="宋体" pitchFamily="2" charset="-122"/>
              </a:rPr>
              <a:t>、</a:t>
            </a:r>
            <a:r>
              <a:rPr lang="en-US" altLang="zh-CN">
                <a:latin typeface="Times New Roman" pitchFamily="18" charset="0"/>
                <a:cs typeface="Times New Roman" pitchFamily="18" charset="0"/>
              </a:rPr>
              <a:t>TLB</a:t>
            </a:r>
            <a:r>
              <a:rPr lang="zh-CN" altLang="en-US">
                <a:latin typeface="宋体" pitchFamily="2" charset="-122"/>
              </a:rPr>
              <a:t>进行操作的指令以及比较完整的浮点操作指令。</a:t>
            </a:r>
          </a:p>
          <a:p>
            <a:r>
              <a:rPr lang="zh-CN" altLang="en-US">
                <a:latin typeface="宋体" pitchFamily="2" charset="-122"/>
              </a:rPr>
              <a:t>全部指令可分为</a:t>
            </a:r>
            <a:r>
              <a:rPr lang="en-US" altLang="zh-CN">
                <a:latin typeface="Times New Roman" pitchFamily="18" charset="0"/>
                <a:cs typeface="Times New Roman" pitchFamily="18" charset="0"/>
              </a:rPr>
              <a:t>13</a:t>
            </a:r>
            <a:r>
              <a:rPr lang="zh-CN" altLang="en-US">
                <a:latin typeface="宋体" pitchFamily="2" charset="-122"/>
              </a:rPr>
              <a:t>类，共计</a:t>
            </a:r>
            <a:r>
              <a:rPr lang="en-US" altLang="zh-CN">
                <a:latin typeface="Times New Roman" pitchFamily="18" charset="0"/>
                <a:cs typeface="Times New Roman" pitchFamily="18" charset="0"/>
              </a:rPr>
              <a:t>200</a:t>
            </a:r>
            <a:r>
              <a:rPr lang="zh-CN" altLang="en-US">
                <a:latin typeface="宋体" pitchFamily="2" charset="-122"/>
              </a:rPr>
              <a:t>多条。</a:t>
            </a:r>
            <a:r>
              <a:rPr lang="zh-CN" altLang="en-US"/>
              <a:t> </a:t>
            </a:r>
          </a:p>
        </p:txBody>
      </p:sp>
    </p:spTree>
  </p:cSld>
  <p:clrMapOvr>
    <a:masterClrMapping/>
  </p:clrMapOvr>
  <p:transition spd="med">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B0303F2-37AA-4D19-8686-C4E1E8144F7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3A9CDC5-A3C9-4692-A353-344547136466}" type="slidenum">
              <a:rPr lang="en-US" altLang="zh-CN"/>
              <a:pPr/>
              <a:t>13</a:t>
            </a:fld>
            <a:endParaRPr lang="en-US" altLang="zh-CN"/>
          </a:p>
        </p:txBody>
      </p:sp>
      <p:sp>
        <p:nvSpPr>
          <p:cNvPr id="117762" name="Rectangle 2"/>
          <p:cNvSpPr>
            <a:spLocks noGrp="1" noChangeArrowheads="1"/>
          </p:cNvSpPr>
          <p:nvPr>
            <p:ph type="title"/>
          </p:nvPr>
        </p:nvSpPr>
        <p:spPr/>
        <p:txBody>
          <a:bodyPr/>
          <a:lstStyle/>
          <a:p>
            <a:r>
              <a:rPr lang="zh-CN" altLang="en-US" b="1">
                <a:solidFill>
                  <a:srgbClr val="336699"/>
                </a:solidFill>
              </a:rPr>
              <a:t>寄存器间接寻址方式</a:t>
            </a:r>
            <a:r>
              <a:rPr lang="zh-CN" altLang="en-US"/>
              <a:t> </a:t>
            </a:r>
          </a:p>
        </p:txBody>
      </p:sp>
      <p:sp>
        <p:nvSpPr>
          <p:cNvPr id="117763" name="Rectangle 3"/>
          <p:cNvSpPr>
            <a:spLocks noGrp="1" noChangeArrowheads="1"/>
          </p:cNvSpPr>
          <p:nvPr>
            <p:ph type="body" idx="1"/>
          </p:nvPr>
        </p:nvSpPr>
        <p:spPr/>
        <p:txBody>
          <a:bodyPr/>
          <a:lstStyle/>
          <a:p>
            <a:pPr>
              <a:lnSpc>
                <a:spcPct val="90000"/>
              </a:lnSpc>
            </a:pPr>
            <a:r>
              <a:rPr lang="zh-CN" altLang="en-US" sz="2800"/>
              <a:t>在寄存器间接寻址方式中，操作数在存储器中。操作数的有效地址由变址寄存器</a:t>
            </a:r>
            <a:r>
              <a:rPr lang="en-US" altLang="zh-CN" sz="2800"/>
              <a:t>SI</a:t>
            </a:r>
            <a:r>
              <a:rPr lang="zh-CN" altLang="en-US" sz="2800"/>
              <a:t>、</a:t>
            </a:r>
            <a:r>
              <a:rPr lang="en-US" altLang="zh-CN" sz="2800"/>
              <a:t>DI</a:t>
            </a:r>
            <a:r>
              <a:rPr lang="zh-CN" altLang="en-US" sz="2800"/>
              <a:t>或基址寄存器</a:t>
            </a:r>
            <a:r>
              <a:rPr lang="en-US" altLang="zh-CN" sz="2800"/>
              <a:t>BX</a:t>
            </a:r>
            <a:r>
              <a:rPr lang="zh-CN" altLang="en-US" sz="2800"/>
              <a:t>、</a:t>
            </a:r>
            <a:r>
              <a:rPr lang="en-US" altLang="zh-CN" sz="2800"/>
              <a:t>BP</a:t>
            </a:r>
            <a:r>
              <a:rPr lang="zh-CN" altLang="en-US" sz="2800"/>
              <a:t>提供。这又分成两种情况：</a:t>
            </a:r>
          </a:p>
          <a:p>
            <a:pPr>
              <a:lnSpc>
                <a:spcPct val="90000"/>
              </a:lnSpc>
            </a:pPr>
            <a:r>
              <a:rPr lang="zh-CN" altLang="en-US" sz="2800"/>
              <a:t>如果指令中指定的寄存器是</a:t>
            </a:r>
            <a:r>
              <a:rPr lang="en-US" altLang="zh-CN" sz="2800"/>
              <a:t>BX</a:t>
            </a:r>
            <a:r>
              <a:rPr lang="zh-CN" altLang="en-US" sz="2800"/>
              <a:t>、</a:t>
            </a:r>
            <a:r>
              <a:rPr lang="en-US" altLang="zh-CN" sz="2800"/>
              <a:t>SI</a:t>
            </a:r>
            <a:r>
              <a:rPr lang="zh-CN" altLang="en-US" sz="2800"/>
              <a:t>、</a:t>
            </a:r>
            <a:r>
              <a:rPr lang="en-US" altLang="zh-CN" sz="2800"/>
              <a:t>DI</a:t>
            </a:r>
            <a:r>
              <a:rPr lang="zh-CN" altLang="en-US" sz="2800"/>
              <a:t>，则用</a:t>
            </a:r>
            <a:r>
              <a:rPr lang="en-US" altLang="zh-CN" sz="2800"/>
              <a:t>DS</a:t>
            </a:r>
            <a:r>
              <a:rPr lang="zh-CN" altLang="en-US" sz="2800"/>
              <a:t>寄存器的内容作为段地址，即操作数的物理地址为：</a:t>
            </a:r>
          </a:p>
          <a:p>
            <a:pPr>
              <a:lnSpc>
                <a:spcPct val="90000"/>
              </a:lnSpc>
              <a:buFontTx/>
              <a:buNone/>
            </a:pPr>
            <a:r>
              <a:rPr lang="zh-CN" altLang="en-US" sz="2400"/>
              <a:t>     </a:t>
            </a:r>
            <a:r>
              <a:rPr lang="zh-CN" altLang="en-US" sz="2400">
                <a:solidFill>
                  <a:srgbClr val="336699"/>
                </a:solidFill>
              </a:rPr>
              <a:t>物理地址 </a:t>
            </a:r>
            <a:r>
              <a:rPr lang="en-US" altLang="zh-CN" sz="2400">
                <a:solidFill>
                  <a:srgbClr val="336699"/>
                </a:solidFill>
              </a:rPr>
              <a:t>= 10H ×</a:t>
            </a:r>
            <a:r>
              <a:rPr lang="zh-CN" altLang="en-US" sz="2400">
                <a:solidFill>
                  <a:srgbClr val="336699"/>
                </a:solidFill>
              </a:rPr>
              <a:t>（</a:t>
            </a:r>
            <a:r>
              <a:rPr lang="en-US" altLang="zh-CN" sz="2400">
                <a:solidFill>
                  <a:srgbClr val="336699"/>
                </a:solidFill>
              </a:rPr>
              <a:t>DS</a:t>
            </a:r>
            <a:r>
              <a:rPr lang="zh-CN" altLang="en-US" sz="2400">
                <a:solidFill>
                  <a:srgbClr val="336699"/>
                </a:solidFill>
              </a:rPr>
              <a:t>）</a:t>
            </a:r>
            <a:r>
              <a:rPr lang="en-US" altLang="zh-CN" sz="2400">
                <a:solidFill>
                  <a:srgbClr val="336699"/>
                </a:solidFill>
              </a:rPr>
              <a:t>+</a:t>
            </a:r>
            <a:r>
              <a:rPr lang="zh-CN" altLang="en-US" sz="2400">
                <a:solidFill>
                  <a:srgbClr val="336699"/>
                </a:solidFill>
              </a:rPr>
              <a:t>（</a:t>
            </a:r>
            <a:r>
              <a:rPr lang="en-US" altLang="zh-CN" sz="2400">
                <a:solidFill>
                  <a:srgbClr val="336699"/>
                </a:solidFill>
              </a:rPr>
              <a:t>BX</a:t>
            </a:r>
            <a:r>
              <a:rPr lang="zh-CN" altLang="en-US" sz="2400">
                <a:solidFill>
                  <a:srgbClr val="336699"/>
                </a:solidFill>
              </a:rPr>
              <a:t>、</a:t>
            </a:r>
            <a:r>
              <a:rPr lang="en-US" altLang="zh-CN" sz="2400">
                <a:solidFill>
                  <a:srgbClr val="336699"/>
                </a:solidFill>
              </a:rPr>
              <a:t>SI</a:t>
            </a:r>
            <a:r>
              <a:rPr lang="zh-CN" altLang="en-US" sz="2400">
                <a:solidFill>
                  <a:srgbClr val="336699"/>
                </a:solidFill>
              </a:rPr>
              <a:t>或</a:t>
            </a:r>
            <a:r>
              <a:rPr lang="en-US" altLang="zh-CN" sz="2400">
                <a:solidFill>
                  <a:srgbClr val="336699"/>
                </a:solidFill>
              </a:rPr>
              <a:t>DI</a:t>
            </a:r>
            <a:r>
              <a:rPr lang="zh-CN" altLang="en-US" sz="2400">
                <a:solidFill>
                  <a:srgbClr val="336699"/>
                </a:solidFill>
              </a:rPr>
              <a:t>三者之一</a:t>
            </a:r>
            <a:r>
              <a:rPr lang="zh-CN" altLang="en-US" sz="2800">
                <a:solidFill>
                  <a:srgbClr val="336699"/>
                </a:solidFill>
              </a:rPr>
              <a:t>）</a:t>
            </a:r>
          </a:p>
          <a:p>
            <a:pPr>
              <a:lnSpc>
                <a:spcPct val="90000"/>
              </a:lnSpc>
            </a:pPr>
            <a:r>
              <a:rPr lang="zh-CN" altLang="en-US" sz="2800"/>
              <a:t>如指令中用</a:t>
            </a:r>
            <a:r>
              <a:rPr lang="en-US" altLang="zh-CN" sz="2800"/>
              <a:t>BP</a:t>
            </a:r>
            <a:r>
              <a:rPr lang="zh-CN" altLang="en-US" sz="2800"/>
              <a:t>寄存器，则操作数的段地址在</a:t>
            </a:r>
            <a:r>
              <a:rPr lang="en-US" altLang="zh-CN" sz="2800"/>
              <a:t>SS</a:t>
            </a:r>
            <a:r>
              <a:rPr lang="zh-CN" altLang="en-US" sz="2800"/>
              <a:t>中，即堆栈段，所以操作数的物理地址为：</a:t>
            </a:r>
          </a:p>
          <a:p>
            <a:pPr>
              <a:lnSpc>
                <a:spcPct val="90000"/>
              </a:lnSpc>
              <a:buFontTx/>
              <a:buNone/>
            </a:pPr>
            <a:r>
              <a:rPr lang="zh-CN" altLang="en-US" sz="2400"/>
              <a:t>     </a:t>
            </a:r>
            <a:r>
              <a:rPr lang="zh-CN" altLang="en-US" sz="2400">
                <a:solidFill>
                  <a:srgbClr val="336699"/>
                </a:solidFill>
              </a:rPr>
              <a:t>物理地址 </a:t>
            </a:r>
            <a:r>
              <a:rPr lang="en-US" altLang="zh-CN" sz="2400">
                <a:solidFill>
                  <a:srgbClr val="336699"/>
                </a:solidFill>
              </a:rPr>
              <a:t>= 10H ×</a:t>
            </a:r>
            <a:r>
              <a:rPr lang="zh-CN" altLang="en-US" sz="2400">
                <a:solidFill>
                  <a:srgbClr val="336699"/>
                </a:solidFill>
              </a:rPr>
              <a:t>（</a:t>
            </a:r>
            <a:r>
              <a:rPr lang="en-US" altLang="zh-CN" sz="2400">
                <a:solidFill>
                  <a:srgbClr val="336699"/>
                </a:solidFill>
              </a:rPr>
              <a:t>SS</a:t>
            </a:r>
            <a:r>
              <a:rPr lang="zh-CN" altLang="en-US" sz="2400">
                <a:solidFill>
                  <a:srgbClr val="336699"/>
                </a:solidFill>
              </a:rPr>
              <a:t>）</a:t>
            </a:r>
            <a:r>
              <a:rPr lang="en-US" altLang="zh-CN" sz="2400">
                <a:solidFill>
                  <a:srgbClr val="336699"/>
                </a:solidFill>
              </a:rPr>
              <a:t>+</a:t>
            </a:r>
            <a:r>
              <a:rPr lang="zh-CN" altLang="en-US" sz="2400">
                <a:solidFill>
                  <a:srgbClr val="336699"/>
                </a:solidFill>
              </a:rPr>
              <a:t>（</a:t>
            </a:r>
            <a:r>
              <a:rPr lang="en-US" altLang="zh-CN" sz="2400">
                <a:solidFill>
                  <a:srgbClr val="336699"/>
                </a:solidFill>
              </a:rPr>
              <a:t>BP</a:t>
            </a:r>
            <a:r>
              <a:rPr lang="zh-CN" altLang="en-US" sz="2400">
                <a:solidFill>
                  <a:srgbClr val="336699"/>
                </a:solidFill>
              </a:rPr>
              <a:t>）</a:t>
            </a:r>
          </a:p>
        </p:txBody>
      </p:sp>
    </p:spTree>
  </p:cSld>
  <p:clrMapOvr>
    <a:masterClrMapping/>
  </p:clrMapOvr>
  <p:transition spd="med">
    <p:pull dir="d"/>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2349832-AC46-4F05-9870-D129BD59CB78}"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BD61CE-2727-43D9-B302-316A3CBCE0DC}" type="slidenum">
              <a:rPr lang="en-US" altLang="zh-CN"/>
              <a:pPr/>
              <a:t>130</a:t>
            </a:fld>
            <a:endParaRPr lang="en-US" altLang="zh-CN"/>
          </a:p>
        </p:txBody>
      </p:sp>
      <p:sp>
        <p:nvSpPr>
          <p:cNvPr id="320514"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80486</a:t>
            </a:r>
            <a:r>
              <a:rPr lang="zh-CN" altLang="en-US" b="1">
                <a:solidFill>
                  <a:srgbClr val="336699"/>
                </a:solidFill>
                <a:latin typeface="宋体" pitchFamily="2" charset="-122"/>
              </a:rPr>
              <a:t>增加的指令</a:t>
            </a:r>
            <a:r>
              <a:rPr lang="zh-CN" altLang="en-US"/>
              <a:t> </a:t>
            </a:r>
          </a:p>
        </p:txBody>
      </p:sp>
      <p:graphicFrame>
        <p:nvGraphicFramePr>
          <p:cNvPr id="320516" name="Object 4"/>
          <p:cNvGraphicFramePr>
            <a:graphicFrameLocks noChangeAspect="1"/>
          </p:cNvGraphicFramePr>
          <p:nvPr/>
        </p:nvGraphicFramePr>
        <p:xfrm>
          <a:off x="914400" y="2057400"/>
          <a:ext cx="7620000" cy="2346325"/>
        </p:xfrm>
        <a:graphic>
          <a:graphicData uri="http://schemas.openxmlformats.org/presentationml/2006/ole">
            <p:oleObj spid="_x0000_s320516" name="位图图像" r:id="rId3" imgW="5477640" imgH="1685714" progId="PBrush">
              <p:embed/>
            </p:oleObj>
          </a:graphicData>
        </a:graphic>
      </p:graphicFrame>
    </p:spTree>
  </p:cSld>
  <p:clrMapOvr>
    <a:masterClrMapping/>
  </p:clrMapOvr>
  <p:transition spd="med">
    <p:pull dir="d"/>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9A9DE5-E230-4FA8-BF58-038C14FCE5C4}"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2EFCE8A-DD0B-4CF5-9CA7-5515A5AE312A}" type="slidenum">
              <a:rPr lang="en-US" altLang="zh-CN"/>
              <a:pPr/>
              <a:t>131</a:t>
            </a:fld>
            <a:endParaRPr lang="en-US" altLang="zh-CN"/>
          </a:p>
        </p:txBody>
      </p:sp>
      <p:sp>
        <p:nvSpPr>
          <p:cNvPr id="321538" name="Rectangle 2"/>
          <p:cNvSpPr>
            <a:spLocks noGrp="1" noChangeArrowheads="1"/>
          </p:cNvSpPr>
          <p:nvPr>
            <p:ph type="title"/>
          </p:nvPr>
        </p:nvSpPr>
        <p:spPr/>
        <p:txBody>
          <a:bodyPr/>
          <a:lstStyle/>
          <a:p>
            <a:r>
              <a:rPr lang="zh-CN" altLang="en-US" b="1">
                <a:solidFill>
                  <a:srgbClr val="336699"/>
                </a:solidFill>
                <a:latin typeface="宋体" pitchFamily="2" charset="-122"/>
              </a:rPr>
              <a:t>字节交换指令</a:t>
            </a:r>
            <a:r>
              <a:rPr lang="en-US" altLang="zh-CN" b="1">
                <a:solidFill>
                  <a:srgbClr val="336699"/>
                </a:solidFill>
                <a:latin typeface="Times New Roman" pitchFamily="18" charset="0"/>
                <a:cs typeface="Times New Roman" pitchFamily="18" charset="0"/>
              </a:rPr>
              <a:t>BSWAP</a:t>
            </a:r>
            <a:r>
              <a:rPr lang="en-US" altLang="zh-CN"/>
              <a:t> </a:t>
            </a:r>
          </a:p>
        </p:txBody>
      </p:sp>
      <p:sp>
        <p:nvSpPr>
          <p:cNvPr id="321539" name="Rectangle 3"/>
          <p:cNvSpPr>
            <a:spLocks noGrp="1" noChangeArrowheads="1"/>
          </p:cNvSpPr>
          <p:nvPr>
            <p:ph type="body" idx="1"/>
          </p:nvPr>
        </p:nvSpPr>
        <p:spPr/>
        <p:txBody>
          <a:bodyPr/>
          <a:lstStyle/>
          <a:p>
            <a:pPr algn="just">
              <a:buFontTx/>
              <a:buNone/>
            </a:pPr>
            <a:r>
              <a:rPr lang="zh-CN" altLang="en-US">
                <a:latin typeface="宋体" pitchFamily="2" charset="-122"/>
              </a:rPr>
              <a:t>指令格式：</a:t>
            </a:r>
            <a:r>
              <a:rPr lang="en-US" altLang="zh-CN">
                <a:latin typeface="Times New Roman" pitchFamily="18" charset="0"/>
                <a:cs typeface="Times New Roman" pitchFamily="18" charset="0"/>
              </a:rPr>
              <a:t>BSWAP  reg32</a:t>
            </a:r>
          </a:p>
          <a:p>
            <a:pPr algn="just"/>
            <a:r>
              <a:rPr lang="zh-CN" altLang="en-US">
                <a:latin typeface="宋体" pitchFamily="2" charset="-122"/>
              </a:rPr>
              <a:t>该指令可以实现双字交换。使</a:t>
            </a:r>
            <a:r>
              <a:rPr lang="en-US" altLang="zh-CN">
                <a:latin typeface="Times New Roman" pitchFamily="18" charset="0"/>
                <a:cs typeface="Times New Roman" pitchFamily="18" charset="0"/>
              </a:rPr>
              <a:t>32</a:t>
            </a:r>
            <a:r>
              <a:rPr lang="zh-CN" altLang="en-US">
                <a:latin typeface="宋体" pitchFamily="2" charset="-122"/>
              </a:rPr>
              <a:t>位寄存器中的操作数按字节首尾交换，即</a:t>
            </a:r>
            <a:r>
              <a:rPr lang="en-US" altLang="zh-CN">
                <a:latin typeface="Times New Roman" pitchFamily="18" charset="0"/>
                <a:cs typeface="Times New Roman" pitchFamily="18" charset="0"/>
              </a:rPr>
              <a:t>D</a:t>
            </a:r>
            <a:r>
              <a:rPr lang="en-US" altLang="zh-CN" baseline="-30000">
                <a:latin typeface="Times New Roman" pitchFamily="18" charset="0"/>
                <a:cs typeface="Times New Roman" pitchFamily="18" charset="0"/>
              </a:rPr>
              <a:t>31</a:t>
            </a:r>
            <a:r>
              <a:rPr lang="en-US" altLang="zh-CN">
                <a:latin typeface="Times New Roman" pitchFamily="18" charset="0"/>
                <a:cs typeface="Times New Roman" pitchFamily="18" charset="0"/>
              </a:rPr>
              <a:t>~D</a:t>
            </a:r>
            <a:r>
              <a:rPr lang="en-US" altLang="zh-CN" baseline="-30000">
                <a:latin typeface="Times New Roman" pitchFamily="18" charset="0"/>
                <a:cs typeface="Times New Roman" pitchFamily="18" charset="0"/>
              </a:rPr>
              <a:t>24</a:t>
            </a:r>
            <a:r>
              <a:rPr lang="zh-CN" altLang="en-US">
                <a:latin typeface="宋体" pitchFamily="2" charset="-122"/>
              </a:rPr>
              <a:t>与</a:t>
            </a:r>
            <a:r>
              <a:rPr lang="en-US" altLang="zh-CN">
                <a:latin typeface="Times New Roman" pitchFamily="18" charset="0"/>
                <a:cs typeface="Times New Roman" pitchFamily="18" charset="0"/>
              </a:rPr>
              <a:t>D</a:t>
            </a:r>
            <a:r>
              <a:rPr lang="en-US" altLang="zh-CN" baseline="-30000">
                <a:latin typeface="Times New Roman" pitchFamily="18" charset="0"/>
                <a:cs typeface="Times New Roman" pitchFamily="18" charset="0"/>
              </a:rPr>
              <a:t>7</a:t>
            </a:r>
            <a:r>
              <a:rPr lang="en-US" altLang="zh-CN">
                <a:latin typeface="Times New Roman" pitchFamily="18" charset="0"/>
                <a:cs typeface="Times New Roman" pitchFamily="18" charset="0"/>
              </a:rPr>
              <a:t>~D</a:t>
            </a:r>
            <a:r>
              <a:rPr lang="en-US" altLang="zh-CN" baseline="-30000">
                <a:latin typeface="Times New Roman" pitchFamily="18" charset="0"/>
                <a:cs typeface="Times New Roman" pitchFamily="18" charset="0"/>
              </a:rPr>
              <a:t>0</a:t>
            </a:r>
            <a:r>
              <a:rPr lang="zh-CN" altLang="en-US">
                <a:latin typeface="宋体" pitchFamily="2" charset="-122"/>
              </a:rPr>
              <a:t>交换，</a:t>
            </a:r>
            <a:r>
              <a:rPr lang="en-US" altLang="zh-CN">
                <a:latin typeface="Times New Roman" pitchFamily="18" charset="0"/>
                <a:cs typeface="Times New Roman" pitchFamily="18" charset="0"/>
              </a:rPr>
              <a:t>D</a:t>
            </a:r>
            <a:r>
              <a:rPr lang="en-US" altLang="zh-CN" baseline="-30000">
                <a:latin typeface="Times New Roman" pitchFamily="18" charset="0"/>
                <a:cs typeface="Times New Roman" pitchFamily="18" charset="0"/>
              </a:rPr>
              <a:t>23</a:t>
            </a:r>
            <a:r>
              <a:rPr lang="en-US" altLang="zh-CN">
                <a:latin typeface="Times New Roman" pitchFamily="18" charset="0"/>
                <a:cs typeface="Times New Roman" pitchFamily="18" charset="0"/>
              </a:rPr>
              <a:t>~D</a:t>
            </a:r>
            <a:r>
              <a:rPr lang="en-US" altLang="zh-CN" baseline="-30000">
                <a:latin typeface="Times New Roman" pitchFamily="18" charset="0"/>
                <a:cs typeface="Times New Roman" pitchFamily="18" charset="0"/>
              </a:rPr>
              <a:t>16</a:t>
            </a:r>
            <a:r>
              <a:rPr lang="zh-CN" altLang="en-US">
                <a:latin typeface="宋体" pitchFamily="2" charset="-122"/>
              </a:rPr>
              <a:t>与</a:t>
            </a:r>
            <a:r>
              <a:rPr lang="en-US" altLang="zh-CN">
                <a:latin typeface="Times New Roman" pitchFamily="18" charset="0"/>
                <a:cs typeface="Times New Roman" pitchFamily="18" charset="0"/>
              </a:rPr>
              <a:t>D</a:t>
            </a:r>
            <a:r>
              <a:rPr lang="en-US" altLang="zh-CN" baseline="-30000">
                <a:latin typeface="Times New Roman" pitchFamily="18" charset="0"/>
                <a:cs typeface="Times New Roman" pitchFamily="18" charset="0"/>
              </a:rPr>
              <a:t>15</a:t>
            </a:r>
            <a:r>
              <a:rPr lang="en-US" altLang="zh-CN">
                <a:latin typeface="Times New Roman" pitchFamily="18" charset="0"/>
                <a:cs typeface="Times New Roman" pitchFamily="18" charset="0"/>
              </a:rPr>
              <a:t>~D</a:t>
            </a:r>
            <a:r>
              <a:rPr lang="en-US" altLang="zh-CN" baseline="-30000">
                <a:latin typeface="Times New Roman" pitchFamily="18" charset="0"/>
                <a:cs typeface="Times New Roman" pitchFamily="18" charset="0"/>
              </a:rPr>
              <a:t>8</a:t>
            </a:r>
            <a:r>
              <a:rPr lang="zh-CN" altLang="en-US">
                <a:latin typeface="宋体" pitchFamily="2" charset="-122"/>
              </a:rPr>
              <a:t>交换。</a:t>
            </a:r>
            <a:endParaRPr lang="zh-CN" altLang="en-US">
              <a:latin typeface="Times New Roman" pitchFamily="18" charset="0"/>
              <a:cs typeface="Times New Roman" pitchFamily="18" charset="0"/>
            </a:endParaRPr>
          </a:p>
          <a:p>
            <a:pPr algn="just">
              <a:buFontTx/>
              <a:buNone/>
            </a:pPr>
            <a:r>
              <a:rPr lang="zh-CN" altLang="en-US">
                <a:latin typeface="宋体" pitchFamily="2" charset="-122"/>
              </a:rPr>
              <a:t>例</a:t>
            </a:r>
            <a:r>
              <a:rPr lang="en-US" altLang="zh-CN">
                <a:latin typeface="Times New Roman" pitchFamily="18" charset="0"/>
                <a:cs typeface="Times New Roman" pitchFamily="18" charset="0"/>
              </a:rPr>
              <a:t>3.33  [EAX]=01234567H</a:t>
            </a:r>
            <a:r>
              <a:rPr lang="zh-CN" altLang="en-US">
                <a:latin typeface="宋体" pitchFamily="2" charset="-122"/>
              </a:rPr>
              <a:t>，执行以下指令，并分析结果。</a:t>
            </a:r>
            <a:endParaRPr lang="zh-CN" altLang="en-US">
              <a:latin typeface="Times New Roman" pitchFamily="18" charset="0"/>
              <a:cs typeface="Times New Roman" pitchFamily="18" charset="0"/>
            </a:endParaRPr>
          </a:p>
          <a:p>
            <a:pPr algn="just">
              <a:buFontTx/>
              <a:buNone/>
            </a:pPr>
            <a:r>
              <a:rPr lang="en-US" altLang="zh-CN">
                <a:latin typeface="Times New Roman" pitchFamily="18" charset="0"/>
                <a:cs typeface="Times New Roman" pitchFamily="18" charset="0"/>
              </a:rPr>
              <a:t>BSWAP  EAX</a:t>
            </a:r>
          </a:p>
          <a:p>
            <a:pPr algn="just">
              <a:buFontTx/>
              <a:buNone/>
            </a:pPr>
            <a:r>
              <a:rPr lang="zh-CN" altLang="en-US">
                <a:latin typeface="宋体" pitchFamily="2" charset="-122"/>
              </a:rPr>
              <a:t>结果为：</a:t>
            </a:r>
            <a:r>
              <a:rPr lang="en-US" altLang="zh-CN">
                <a:latin typeface="Times New Roman" pitchFamily="18" charset="0"/>
                <a:cs typeface="Times New Roman" pitchFamily="18" charset="0"/>
              </a:rPr>
              <a:t>[EAX]= 67452301H</a:t>
            </a:r>
            <a:r>
              <a:rPr lang="zh-CN" altLang="en-US">
                <a:latin typeface="宋体" pitchFamily="2" charset="-122"/>
              </a:rPr>
              <a:t>。</a:t>
            </a:r>
            <a:endParaRPr lang="zh-CN" altLang="en-US"/>
          </a:p>
        </p:txBody>
      </p:sp>
    </p:spTree>
  </p:cSld>
  <p:clrMapOvr>
    <a:masterClrMapping/>
  </p:clrMapOvr>
  <p:transition spd="med">
    <p:pull dir="d"/>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A747B98-E346-43E0-85BF-ECED23FD9EDE}"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9F45D59-BADE-4041-91C7-BB755B6FFF21}" type="slidenum">
              <a:rPr lang="en-US" altLang="zh-CN"/>
              <a:pPr/>
              <a:t>132</a:t>
            </a:fld>
            <a:endParaRPr lang="en-US" altLang="zh-CN"/>
          </a:p>
        </p:txBody>
      </p:sp>
      <p:sp>
        <p:nvSpPr>
          <p:cNvPr id="322562" name="Rectangle 2"/>
          <p:cNvSpPr>
            <a:spLocks noGrp="1" noChangeArrowheads="1"/>
          </p:cNvSpPr>
          <p:nvPr>
            <p:ph type="title"/>
          </p:nvPr>
        </p:nvSpPr>
        <p:spPr/>
        <p:txBody>
          <a:bodyPr/>
          <a:lstStyle/>
          <a:p>
            <a:r>
              <a:rPr lang="zh-CN" altLang="en-US" b="1">
                <a:solidFill>
                  <a:srgbClr val="336699"/>
                </a:solidFill>
                <a:latin typeface="宋体" pitchFamily="2" charset="-122"/>
              </a:rPr>
              <a:t>算术运算指令</a:t>
            </a:r>
            <a:r>
              <a:rPr lang="en-US" altLang="zh-CN" b="1">
                <a:solidFill>
                  <a:srgbClr val="336699"/>
                </a:solidFill>
                <a:latin typeface="Times New Roman" pitchFamily="18" charset="0"/>
                <a:cs typeface="Times New Roman" pitchFamily="18" charset="0"/>
              </a:rPr>
              <a:t>XADD</a:t>
            </a:r>
            <a:r>
              <a:rPr lang="en-US" altLang="zh-CN"/>
              <a:t> </a:t>
            </a:r>
          </a:p>
        </p:txBody>
      </p:sp>
      <p:sp>
        <p:nvSpPr>
          <p:cNvPr id="322563" name="Rectangle 3"/>
          <p:cNvSpPr>
            <a:spLocks noGrp="1" noChangeArrowheads="1"/>
          </p:cNvSpPr>
          <p:nvPr>
            <p:ph type="body" idx="1"/>
          </p:nvPr>
        </p:nvSpPr>
        <p:spPr/>
        <p:txBody>
          <a:bodyPr/>
          <a:lstStyle/>
          <a:p>
            <a:pPr algn="just">
              <a:buFontTx/>
              <a:buNone/>
            </a:pPr>
            <a:r>
              <a:rPr lang="zh-CN" altLang="en-US" sz="2800">
                <a:latin typeface="宋体" pitchFamily="2" charset="-122"/>
              </a:rPr>
              <a:t>指令格式：</a:t>
            </a:r>
            <a:r>
              <a:rPr lang="en-US" altLang="zh-CN" sz="2800">
                <a:latin typeface="Times New Roman" pitchFamily="18" charset="0"/>
                <a:cs typeface="Times New Roman" pitchFamily="18" charset="0"/>
              </a:rPr>
              <a:t>XADD  </a:t>
            </a:r>
            <a:r>
              <a:rPr lang="zh-CN" altLang="en-US" sz="2800">
                <a:latin typeface="宋体" pitchFamily="2" charset="-122"/>
              </a:rPr>
              <a:t>寄存器</a:t>
            </a:r>
            <a:r>
              <a:rPr lang="en-US" altLang="zh-CN" sz="2800">
                <a:latin typeface="Times New Roman" pitchFamily="18" charset="0"/>
                <a:cs typeface="Times New Roman" pitchFamily="18" charset="0"/>
              </a:rPr>
              <a:t>/</a:t>
            </a:r>
            <a:r>
              <a:rPr lang="zh-CN" altLang="en-US" sz="2800">
                <a:latin typeface="宋体" pitchFamily="2" charset="-122"/>
              </a:rPr>
              <a:t>存储器，寄存器</a:t>
            </a:r>
            <a:endParaRPr lang="zh-CN" altLang="en-US" sz="2800">
              <a:latin typeface="Times New Roman" pitchFamily="18" charset="0"/>
              <a:cs typeface="Times New Roman" pitchFamily="18" charset="0"/>
            </a:endParaRPr>
          </a:p>
          <a:p>
            <a:pPr algn="just"/>
            <a:r>
              <a:rPr lang="zh-CN" altLang="en-US" sz="2800">
                <a:latin typeface="宋体" pitchFamily="2" charset="-122"/>
              </a:rPr>
              <a:t>该指令将源操作数与目的操作数交换并相加，其中源操作数必须为寄存器，而目的操作数可以是寄存器也可以是内存单元，然后相加，其结果存放在目的操作数中。</a:t>
            </a:r>
            <a:endParaRPr lang="zh-CN" altLang="en-US" sz="2800">
              <a:latin typeface="Times New Roman" pitchFamily="18" charset="0"/>
              <a:cs typeface="Times New Roman" pitchFamily="18" charset="0"/>
            </a:endParaRPr>
          </a:p>
          <a:p>
            <a:pPr algn="just">
              <a:buFontTx/>
              <a:buNone/>
            </a:pPr>
            <a:r>
              <a:rPr lang="zh-CN" altLang="en-US" sz="2800">
                <a:latin typeface="宋体" pitchFamily="2" charset="-122"/>
              </a:rPr>
              <a:t>例</a:t>
            </a:r>
            <a:r>
              <a:rPr lang="en-US" altLang="zh-CN" sz="2800">
                <a:latin typeface="Times New Roman" pitchFamily="18" charset="0"/>
                <a:cs typeface="Times New Roman" pitchFamily="18" charset="0"/>
              </a:rPr>
              <a:t>3.34  </a:t>
            </a:r>
            <a:r>
              <a:rPr lang="zh-CN" altLang="en-US" sz="2800">
                <a:latin typeface="宋体" pitchFamily="2" charset="-122"/>
              </a:rPr>
              <a:t>设</a:t>
            </a:r>
            <a:r>
              <a:rPr lang="en-US" altLang="zh-CN" sz="2800">
                <a:latin typeface="Times New Roman" pitchFamily="18" charset="0"/>
                <a:cs typeface="Times New Roman" pitchFamily="18" charset="0"/>
              </a:rPr>
              <a:t>[EAX]= 12000001H</a:t>
            </a:r>
            <a:r>
              <a:rPr lang="zh-CN" altLang="en-US" sz="2800">
                <a:latin typeface="宋体" pitchFamily="2" charset="-122"/>
              </a:rPr>
              <a:t>，</a:t>
            </a:r>
            <a:r>
              <a:rPr lang="en-US" altLang="zh-CN" sz="2800">
                <a:latin typeface="Times New Roman" pitchFamily="18" charset="0"/>
                <a:cs typeface="Times New Roman" pitchFamily="18" charset="0"/>
              </a:rPr>
              <a:t>[EBX]= 30000002H</a:t>
            </a:r>
            <a:r>
              <a:rPr lang="zh-CN" altLang="en-US" sz="2800">
                <a:latin typeface="宋体" pitchFamily="2" charset="-122"/>
              </a:rPr>
              <a:t>，执行以下指令，并分析结果。</a:t>
            </a:r>
            <a:endParaRPr lang="zh-CN" altLang="en-US" sz="2800">
              <a:latin typeface="Times New Roman" pitchFamily="18" charset="0"/>
              <a:cs typeface="Times New Roman" pitchFamily="18" charset="0"/>
            </a:endParaRPr>
          </a:p>
          <a:p>
            <a:pPr algn="just">
              <a:buFontTx/>
              <a:buNone/>
            </a:pPr>
            <a:r>
              <a:rPr lang="en-US" altLang="zh-CN" sz="2800">
                <a:latin typeface="Times New Roman" pitchFamily="18" charset="0"/>
                <a:cs typeface="Times New Roman" pitchFamily="18" charset="0"/>
              </a:rPr>
              <a:t>XADD EAX</a:t>
            </a:r>
            <a:r>
              <a:rPr lang="zh-CN" altLang="en-US" sz="2800">
                <a:latin typeface="宋体" pitchFamily="2" charset="-122"/>
              </a:rPr>
              <a:t>，</a:t>
            </a:r>
            <a:r>
              <a:rPr lang="en-US" altLang="zh-CN" sz="2800">
                <a:latin typeface="Times New Roman" pitchFamily="18" charset="0"/>
                <a:cs typeface="Times New Roman" pitchFamily="18" charset="0"/>
              </a:rPr>
              <a:t>EBX</a:t>
            </a:r>
          </a:p>
          <a:p>
            <a:pPr algn="just">
              <a:buFontTx/>
              <a:buNone/>
            </a:pPr>
            <a:r>
              <a:rPr lang="zh-CN" altLang="en-US" sz="2800">
                <a:latin typeface="宋体" pitchFamily="2" charset="-122"/>
              </a:rPr>
              <a:t>结果为：</a:t>
            </a:r>
            <a:r>
              <a:rPr lang="en-US" altLang="zh-CN" sz="2800">
                <a:latin typeface="Times New Roman" pitchFamily="18" charset="0"/>
                <a:cs typeface="Times New Roman" pitchFamily="18" charset="0"/>
              </a:rPr>
              <a:t>[EAX]= 42000003H</a:t>
            </a:r>
            <a:r>
              <a:rPr lang="zh-CN" altLang="en-US" sz="2800">
                <a:latin typeface="宋体" pitchFamily="2" charset="-122"/>
              </a:rPr>
              <a:t>，</a:t>
            </a:r>
            <a:r>
              <a:rPr lang="en-US" altLang="zh-CN" sz="2800">
                <a:latin typeface="Times New Roman" pitchFamily="18" charset="0"/>
                <a:cs typeface="Times New Roman" pitchFamily="18" charset="0"/>
              </a:rPr>
              <a:t>[EBX]=12000001H</a:t>
            </a:r>
            <a:r>
              <a:rPr lang="zh-CN" altLang="en-US" sz="2800">
                <a:latin typeface="宋体" pitchFamily="2" charset="-122"/>
              </a:rPr>
              <a:t>。</a:t>
            </a:r>
            <a:endParaRPr lang="zh-CN" altLang="en-US" sz="2800"/>
          </a:p>
        </p:txBody>
      </p:sp>
    </p:spTree>
  </p:cSld>
  <p:clrMapOvr>
    <a:masterClrMapping/>
  </p:clrMapOvr>
  <p:transition spd="med">
    <p:pull dir="d"/>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0039A0F-EDB6-4860-A79A-26B2173F4C1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02EDA79-F1A9-4402-9096-11CDAB6B6C75}" type="slidenum">
              <a:rPr lang="en-US" altLang="zh-CN"/>
              <a:pPr/>
              <a:t>133</a:t>
            </a:fld>
            <a:endParaRPr lang="en-US" altLang="zh-CN"/>
          </a:p>
        </p:txBody>
      </p:sp>
      <p:sp>
        <p:nvSpPr>
          <p:cNvPr id="313346" name="Rectangle 2"/>
          <p:cNvSpPr>
            <a:spLocks noGrp="1" noChangeArrowheads="1"/>
          </p:cNvSpPr>
          <p:nvPr>
            <p:ph type="title"/>
          </p:nvPr>
        </p:nvSpPr>
        <p:spPr/>
        <p:txBody>
          <a:bodyPr/>
          <a:lstStyle/>
          <a:p>
            <a:r>
              <a:rPr lang="zh-CN" altLang="en-US" b="1">
                <a:solidFill>
                  <a:srgbClr val="336699"/>
                </a:solidFill>
                <a:latin typeface="宋体" pitchFamily="2" charset="-122"/>
              </a:rPr>
              <a:t>比较与交换指令</a:t>
            </a:r>
            <a:r>
              <a:rPr lang="en-US" altLang="zh-CN" b="1">
                <a:solidFill>
                  <a:srgbClr val="336699"/>
                </a:solidFill>
                <a:latin typeface="Times New Roman" pitchFamily="18" charset="0"/>
                <a:cs typeface="Times New Roman" pitchFamily="18" charset="0"/>
              </a:rPr>
              <a:t>CMPXCHG</a:t>
            </a:r>
            <a:r>
              <a:rPr lang="en-US" altLang="zh-CN"/>
              <a:t> </a:t>
            </a:r>
          </a:p>
        </p:txBody>
      </p:sp>
      <p:sp>
        <p:nvSpPr>
          <p:cNvPr id="313347" name="Rectangle 3"/>
          <p:cNvSpPr>
            <a:spLocks noGrp="1" noChangeArrowheads="1"/>
          </p:cNvSpPr>
          <p:nvPr>
            <p:ph type="body" idx="1"/>
          </p:nvPr>
        </p:nvSpPr>
        <p:spPr>
          <a:xfrm>
            <a:off x="457200" y="1600200"/>
            <a:ext cx="8382000" cy="4525963"/>
          </a:xfrm>
        </p:spPr>
        <p:txBody>
          <a:bodyPr/>
          <a:lstStyle/>
          <a:p>
            <a:pPr algn="just">
              <a:lnSpc>
                <a:spcPct val="90000"/>
              </a:lnSpc>
              <a:buFontTx/>
              <a:buNone/>
            </a:pPr>
            <a:r>
              <a:rPr lang="zh-CN" altLang="en-US" sz="2800">
                <a:latin typeface="宋体" pitchFamily="2" charset="-122"/>
              </a:rPr>
              <a:t>指令格式：</a:t>
            </a:r>
            <a:r>
              <a:rPr lang="en-US" altLang="zh-CN" sz="2800">
                <a:latin typeface="Times New Roman" pitchFamily="18" charset="0"/>
                <a:cs typeface="Times New Roman" pitchFamily="18" charset="0"/>
              </a:rPr>
              <a:t>CMPXCHG  </a:t>
            </a:r>
            <a:r>
              <a:rPr lang="zh-CN" altLang="en-US" sz="2800">
                <a:latin typeface="宋体" pitchFamily="2" charset="-122"/>
              </a:rPr>
              <a:t>寄存器</a:t>
            </a:r>
            <a:r>
              <a:rPr lang="en-US" altLang="zh-CN" sz="2800">
                <a:latin typeface="Times New Roman" pitchFamily="18" charset="0"/>
                <a:cs typeface="Times New Roman" pitchFamily="18" charset="0"/>
              </a:rPr>
              <a:t>/</a:t>
            </a:r>
            <a:r>
              <a:rPr lang="zh-CN" altLang="en-US" sz="2800">
                <a:latin typeface="宋体" pitchFamily="2" charset="-122"/>
              </a:rPr>
              <a:t>存储器，寄存器</a:t>
            </a:r>
            <a:endParaRPr lang="zh-CN" altLang="en-US" sz="2800">
              <a:latin typeface="Times New Roman" pitchFamily="18" charset="0"/>
              <a:cs typeface="Times New Roman" pitchFamily="18" charset="0"/>
            </a:endParaRPr>
          </a:p>
          <a:p>
            <a:pPr algn="just">
              <a:lnSpc>
                <a:spcPct val="90000"/>
              </a:lnSpc>
            </a:pPr>
            <a:r>
              <a:rPr lang="zh-CN" altLang="en-US" sz="2800">
                <a:latin typeface="宋体" pitchFamily="2" charset="-122"/>
              </a:rPr>
              <a:t>该指令使用</a:t>
            </a:r>
            <a:r>
              <a:rPr lang="en-US" altLang="zh-CN" sz="2800">
                <a:latin typeface="Times New Roman" pitchFamily="18" charset="0"/>
                <a:cs typeface="Times New Roman" pitchFamily="18" charset="0"/>
              </a:rPr>
              <a:t>3</a:t>
            </a:r>
            <a:r>
              <a:rPr lang="zh-CN" altLang="en-US" sz="2800">
                <a:latin typeface="宋体" pitchFamily="2" charset="-122"/>
              </a:rPr>
              <a:t>个操作数：一个寄存器中的源操作数、一个寄存器或内存储器单元的目的操作数和一个隐含的累加器（</a:t>
            </a:r>
            <a:r>
              <a:rPr lang="en-US" altLang="zh-CN" sz="2800">
                <a:latin typeface="Times New Roman" pitchFamily="18" charset="0"/>
                <a:cs typeface="Times New Roman" pitchFamily="18" charset="0"/>
              </a:rPr>
              <a:t>AL/AX/EAX</a:t>
            </a:r>
            <a:r>
              <a:rPr lang="zh-CN" altLang="en-US" sz="2800">
                <a:latin typeface="宋体" pitchFamily="2" charset="-122"/>
              </a:rPr>
              <a:t>）。如果目的操作数与累加器的值相等，源操作数送目的单元，否则将目的操作数送累加器。</a:t>
            </a:r>
            <a:endParaRPr lang="zh-CN" altLang="en-US" sz="2800">
              <a:latin typeface="Times New Roman" pitchFamily="18" charset="0"/>
              <a:cs typeface="Times New Roman" pitchFamily="18" charset="0"/>
            </a:endParaRPr>
          </a:p>
          <a:p>
            <a:pPr algn="just">
              <a:lnSpc>
                <a:spcPct val="90000"/>
              </a:lnSpc>
              <a:buFontTx/>
              <a:buNone/>
            </a:pPr>
            <a:r>
              <a:rPr lang="zh-CN" altLang="en-US" sz="2400">
                <a:latin typeface="宋体" pitchFamily="2" charset="-122"/>
              </a:rPr>
              <a:t>例</a:t>
            </a:r>
            <a:r>
              <a:rPr lang="en-US" altLang="zh-CN" sz="2400">
                <a:latin typeface="Times New Roman" pitchFamily="18" charset="0"/>
                <a:cs typeface="Times New Roman" pitchFamily="18" charset="0"/>
              </a:rPr>
              <a:t>3.35  </a:t>
            </a:r>
            <a:r>
              <a:rPr lang="zh-CN" altLang="en-US" sz="2400">
                <a:latin typeface="宋体" pitchFamily="2" charset="-122"/>
              </a:rPr>
              <a:t>设</a:t>
            </a:r>
            <a:r>
              <a:rPr lang="en-US" altLang="zh-CN" sz="2400">
                <a:latin typeface="Times New Roman" pitchFamily="18" charset="0"/>
                <a:cs typeface="Times New Roman" pitchFamily="18" charset="0"/>
              </a:rPr>
              <a:t>[EAX]=01010101H</a:t>
            </a:r>
            <a:r>
              <a:rPr lang="zh-CN" altLang="en-US" sz="2400">
                <a:latin typeface="宋体" pitchFamily="2" charset="-122"/>
              </a:rPr>
              <a:t>， </a:t>
            </a:r>
            <a:r>
              <a:rPr lang="en-US" altLang="zh-CN" sz="2400">
                <a:latin typeface="Times New Roman" pitchFamily="18" charset="0"/>
                <a:cs typeface="Times New Roman" pitchFamily="18" charset="0"/>
              </a:rPr>
              <a:t>[EBX]=02020202H</a:t>
            </a:r>
            <a:r>
              <a:rPr lang="zh-CN" altLang="en-US" sz="2400">
                <a:latin typeface="宋体" pitchFamily="2" charset="-122"/>
              </a:rPr>
              <a:t>，</a:t>
            </a:r>
            <a:r>
              <a:rPr lang="en-US" altLang="zh-CN" sz="2400">
                <a:latin typeface="Times New Roman" pitchFamily="18" charset="0"/>
                <a:cs typeface="Times New Roman" pitchFamily="18" charset="0"/>
              </a:rPr>
              <a:t>[ECX]=03030303H</a:t>
            </a:r>
            <a:r>
              <a:rPr lang="zh-CN" altLang="en-US" sz="2400">
                <a:latin typeface="宋体" pitchFamily="2" charset="-122"/>
              </a:rPr>
              <a:t>，执行以下指令，并分析结果。</a:t>
            </a:r>
            <a:endParaRPr lang="zh-CN" altLang="en-US" sz="2400">
              <a:latin typeface="Times New Roman" pitchFamily="18" charset="0"/>
              <a:cs typeface="Times New Roman" pitchFamily="18" charset="0"/>
            </a:endParaRPr>
          </a:p>
          <a:p>
            <a:pPr algn="just">
              <a:lnSpc>
                <a:spcPct val="90000"/>
              </a:lnSpc>
              <a:buFontTx/>
              <a:buNone/>
            </a:pPr>
            <a:r>
              <a:rPr lang="en-US" altLang="zh-CN" sz="2400">
                <a:latin typeface="Times New Roman" pitchFamily="18" charset="0"/>
                <a:cs typeface="Times New Roman" pitchFamily="18" charset="0"/>
              </a:rPr>
              <a:t>CMPXCHG ECX</a:t>
            </a:r>
            <a:r>
              <a:rPr lang="zh-CN" altLang="en-US" sz="2400">
                <a:latin typeface="宋体" pitchFamily="2" charset="-122"/>
              </a:rPr>
              <a:t>，</a:t>
            </a:r>
            <a:r>
              <a:rPr lang="en-US" altLang="zh-CN" sz="2400">
                <a:latin typeface="Times New Roman" pitchFamily="18" charset="0"/>
                <a:cs typeface="Times New Roman" pitchFamily="18" charset="0"/>
              </a:rPr>
              <a:t>EBX</a:t>
            </a:r>
          </a:p>
          <a:p>
            <a:pPr algn="just">
              <a:lnSpc>
                <a:spcPct val="90000"/>
              </a:lnSpc>
              <a:buFontTx/>
              <a:buNone/>
            </a:pPr>
            <a:r>
              <a:rPr lang="zh-CN" altLang="en-US" sz="2400">
                <a:latin typeface="宋体" pitchFamily="2" charset="-122"/>
              </a:rPr>
              <a:t>结果为：</a:t>
            </a:r>
            <a:r>
              <a:rPr lang="en-US" altLang="zh-CN" sz="2400">
                <a:latin typeface="Times New Roman" pitchFamily="18" charset="0"/>
                <a:cs typeface="Times New Roman" pitchFamily="18" charset="0"/>
              </a:rPr>
              <a:t>CF=0</a:t>
            </a:r>
            <a:r>
              <a:rPr lang="zh-CN" altLang="en-US" sz="2400">
                <a:latin typeface="宋体" pitchFamily="2" charset="-122"/>
              </a:rPr>
              <a:t>，</a:t>
            </a:r>
            <a:r>
              <a:rPr lang="en-US" altLang="zh-CN" sz="2400">
                <a:latin typeface="Times New Roman" pitchFamily="18" charset="0"/>
                <a:cs typeface="Times New Roman" pitchFamily="18" charset="0"/>
              </a:rPr>
              <a:t>[EAX]=03030303H</a:t>
            </a:r>
            <a:r>
              <a:rPr lang="zh-CN" altLang="en-US" sz="2400">
                <a:latin typeface="宋体" pitchFamily="2" charset="-122"/>
              </a:rPr>
              <a:t>，</a:t>
            </a:r>
            <a:r>
              <a:rPr lang="en-US" altLang="zh-CN" sz="2400">
                <a:latin typeface="Times New Roman" pitchFamily="18" charset="0"/>
                <a:cs typeface="Times New Roman" pitchFamily="18" charset="0"/>
              </a:rPr>
              <a:t>[EBX]=02020202H</a:t>
            </a:r>
            <a:r>
              <a:rPr lang="zh-CN" altLang="en-US" sz="2400">
                <a:latin typeface="宋体" pitchFamily="2" charset="-122"/>
              </a:rPr>
              <a:t>， </a:t>
            </a:r>
            <a:r>
              <a:rPr lang="en-US" altLang="zh-CN" sz="2400">
                <a:latin typeface="Times New Roman" pitchFamily="18" charset="0"/>
                <a:cs typeface="Times New Roman" pitchFamily="18" charset="0"/>
              </a:rPr>
              <a:t>[ECX]=03030303H</a:t>
            </a:r>
            <a:r>
              <a:rPr lang="zh-CN" altLang="en-US" sz="2400">
                <a:latin typeface="宋体" pitchFamily="2" charset="-122"/>
              </a:rPr>
              <a:t>。</a:t>
            </a:r>
            <a:endParaRPr lang="zh-CN" altLang="en-US" sz="2400"/>
          </a:p>
        </p:txBody>
      </p:sp>
    </p:spTree>
  </p:cSld>
  <p:clrMapOvr>
    <a:masterClrMapping/>
  </p:clrMapOvr>
  <p:transition spd="med">
    <p:pull dir="d"/>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B8FC6A7-FE6D-4137-B5DF-5EFC1101A853}"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3EE51B0-7E7C-497D-97CA-3D05C0E2D7D5}" type="slidenum">
              <a:rPr lang="en-US" altLang="zh-CN"/>
              <a:pPr/>
              <a:t>134</a:t>
            </a:fld>
            <a:endParaRPr lang="en-US" altLang="zh-CN"/>
          </a:p>
        </p:txBody>
      </p:sp>
      <p:sp>
        <p:nvSpPr>
          <p:cNvPr id="314370" name="Rectangle 2"/>
          <p:cNvSpPr>
            <a:spLocks noGrp="1" noChangeArrowheads="1"/>
          </p:cNvSpPr>
          <p:nvPr>
            <p:ph type="title"/>
          </p:nvPr>
        </p:nvSpPr>
        <p:spPr/>
        <p:txBody>
          <a:bodyPr/>
          <a:lstStyle/>
          <a:p>
            <a:r>
              <a:rPr lang="zh-CN" altLang="en-US" b="1">
                <a:solidFill>
                  <a:srgbClr val="336699"/>
                </a:solidFill>
                <a:latin typeface="宋体" pitchFamily="2" charset="-122"/>
              </a:rPr>
              <a:t>作废</a:t>
            </a:r>
            <a:r>
              <a:rPr lang="en-US" altLang="zh-CN" b="1">
                <a:solidFill>
                  <a:srgbClr val="336699"/>
                </a:solidFill>
                <a:latin typeface="Times New Roman" pitchFamily="18" charset="0"/>
                <a:cs typeface="Times New Roman" pitchFamily="18" charset="0"/>
              </a:rPr>
              <a:t>Cache</a:t>
            </a:r>
            <a:r>
              <a:rPr lang="zh-CN" altLang="en-US" b="1">
                <a:solidFill>
                  <a:srgbClr val="336699"/>
                </a:solidFill>
                <a:latin typeface="宋体" pitchFamily="2" charset="-122"/>
              </a:rPr>
              <a:t>指令</a:t>
            </a:r>
            <a:r>
              <a:rPr lang="en-US" altLang="zh-CN" b="1">
                <a:solidFill>
                  <a:srgbClr val="336699"/>
                </a:solidFill>
                <a:latin typeface="Times New Roman" pitchFamily="18" charset="0"/>
                <a:cs typeface="Times New Roman" pitchFamily="18" charset="0"/>
              </a:rPr>
              <a:t>INVD</a:t>
            </a:r>
            <a:r>
              <a:rPr lang="en-US" altLang="zh-CN"/>
              <a:t> </a:t>
            </a:r>
          </a:p>
        </p:txBody>
      </p:sp>
      <p:sp>
        <p:nvSpPr>
          <p:cNvPr id="314371" name="Rectangle 3"/>
          <p:cNvSpPr>
            <a:spLocks noGrp="1" noChangeArrowheads="1"/>
          </p:cNvSpPr>
          <p:nvPr>
            <p:ph type="body" idx="1"/>
          </p:nvPr>
        </p:nvSpPr>
        <p:spPr/>
        <p:txBody>
          <a:bodyPr/>
          <a:lstStyle/>
          <a:p>
            <a:pPr algn="just">
              <a:buFontTx/>
              <a:buNone/>
            </a:pPr>
            <a:r>
              <a:rPr lang="zh-CN" altLang="en-US">
                <a:latin typeface="宋体" pitchFamily="2" charset="-122"/>
              </a:rPr>
              <a:t>指令格式：</a:t>
            </a:r>
            <a:r>
              <a:rPr lang="en-US" altLang="zh-CN">
                <a:latin typeface="Times New Roman" pitchFamily="18" charset="0"/>
                <a:cs typeface="Times New Roman" pitchFamily="18" charset="0"/>
              </a:rPr>
              <a:t>INVD</a:t>
            </a:r>
          </a:p>
          <a:p>
            <a:pPr algn="just"/>
            <a:r>
              <a:rPr lang="en-US" altLang="zh-CN">
                <a:latin typeface="Times New Roman" pitchFamily="18" charset="0"/>
                <a:cs typeface="Times New Roman" pitchFamily="18" charset="0"/>
              </a:rPr>
              <a:t>INVD</a:t>
            </a:r>
            <a:r>
              <a:rPr lang="zh-CN" altLang="en-US">
                <a:latin typeface="宋体" pitchFamily="2" charset="-122"/>
              </a:rPr>
              <a:t>指令用于将</a:t>
            </a:r>
            <a:r>
              <a:rPr lang="en-US" altLang="zh-CN">
                <a:latin typeface="Times New Roman" pitchFamily="18" charset="0"/>
                <a:cs typeface="Times New Roman" pitchFamily="18" charset="0"/>
              </a:rPr>
              <a:t>Cache</a:t>
            </a:r>
            <a:r>
              <a:rPr lang="zh-CN" altLang="en-US">
                <a:latin typeface="宋体" pitchFamily="2" charset="-122"/>
              </a:rPr>
              <a:t>的内容作废。其具体操作是：刷新内部</a:t>
            </a:r>
            <a:r>
              <a:rPr lang="en-US" altLang="zh-CN">
                <a:latin typeface="Times New Roman" pitchFamily="18" charset="0"/>
                <a:cs typeface="Times New Roman" pitchFamily="18" charset="0"/>
              </a:rPr>
              <a:t>Cache</a:t>
            </a:r>
            <a:r>
              <a:rPr lang="zh-CN" altLang="en-US">
                <a:latin typeface="宋体" pitchFamily="2" charset="-122"/>
              </a:rPr>
              <a:t>，并分配一个专用总线周期刷新外部</a:t>
            </a:r>
            <a:r>
              <a:rPr lang="en-US" altLang="zh-CN">
                <a:latin typeface="Times New Roman" pitchFamily="18" charset="0"/>
                <a:cs typeface="Times New Roman" pitchFamily="18" charset="0"/>
              </a:rPr>
              <a:t>Cache</a:t>
            </a:r>
            <a:r>
              <a:rPr lang="zh-CN" altLang="en-US">
                <a:latin typeface="宋体" pitchFamily="2" charset="-122"/>
              </a:rPr>
              <a:t>。</a:t>
            </a:r>
          </a:p>
          <a:p>
            <a:pPr algn="just"/>
            <a:r>
              <a:rPr lang="zh-CN" altLang="en-US">
                <a:latin typeface="宋体" pitchFamily="2" charset="-122"/>
              </a:rPr>
              <a:t>执行该指令不会将外部</a:t>
            </a:r>
            <a:r>
              <a:rPr lang="en-US" altLang="zh-CN">
                <a:latin typeface="Times New Roman" pitchFamily="18" charset="0"/>
                <a:cs typeface="Times New Roman" pitchFamily="18" charset="0"/>
              </a:rPr>
              <a:t>Cache</a:t>
            </a:r>
            <a:r>
              <a:rPr lang="zh-CN" altLang="en-US">
                <a:latin typeface="宋体" pitchFamily="2" charset="-122"/>
              </a:rPr>
              <a:t>中的数据写回主存储器。</a:t>
            </a:r>
            <a:endParaRPr lang="zh-CN" altLang="en-US"/>
          </a:p>
        </p:txBody>
      </p:sp>
    </p:spTree>
  </p:cSld>
  <p:clrMapOvr>
    <a:masterClrMapping/>
  </p:clrMapOvr>
  <p:transition spd="med">
    <p:pull dir="d"/>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0E5502C-5676-47FE-A865-8692D7645B1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B92AB56-ACAE-41A6-964B-42D369662B2F}" type="slidenum">
              <a:rPr lang="en-US" altLang="zh-CN"/>
              <a:pPr/>
              <a:t>135</a:t>
            </a:fld>
            <a:endParaRPr lang="en-US" altLang="zh-CN"/>
          </a:p>
        </p:txBody>
      </p:sp>
      <p:sp>
        <p:nvSpPr>
          <p:cNvPr id="315394" name="Rectangle 2"/>
          <p:cNvSpPr>
            <a:spLocks noGrp="1" noChangeArrowheads="1"/>
          </p:cNvSpPr>
          <p:nvPr>
            <p:ph type="title"/>
          </p:nvPr>
        </p:nvSpPr>
        <p:spPr/>
        <p:txBody>
          <a:bodyPr/>
          <a:lstStyle/>
          <a:p>
            <a:r>
              <a:rPr lang="zh-CN" altLang="en-US" b="1">
                <a:solidFill>
                  <a:srgbClr val="336699"/>
                </a:solidFill>
                <a:latin typeface="宋体" pitchFamily="2" charset="-122"/>
              </a:rPr>
              <a:t>写回和作废</a:t>
            </a:r>
            <a:r>
              <a:rPr lang="en-US" altLang="zh-CN" b="1">
                <a:solidFill>
                  <a:srgbClr val="336699"/>
                </a:solidFill>
                <a:latin typeface="Times New Roman" pitchFamily="18" charset="0"/>
                <a:cs typeface="Times New Roman" pitchFamily="18" charset="0"/>
              </a:rPr>
              <a:t>Cache</a:t>
            </a:r>
            <a:r>
              <a:rPr lang="zh-CN" altLang="en-US" b="1">
                <a:solidFill>
                  <a:srgbClr val="336699"/>
                </a:solidFill>
                <a:latin typeface="宋体" pitchFamily="2" charset="-122"/>
              </a:rPr>
              <a:t>指令</a:t>
            </a:r>
            <a:r>
              <a:rPr lang="en-US" altLang="zh-CN" b="1">
                <a:solidFill>
                  <a:srgbClr val="336699"/>
                </a:solidFill>
                <a:latin typeface="Times New Roman" pitchFamily="18" charset="0"/>
                <a:cs typeface="Times New Roman" pitchFamily="18" charset="0"/>
              </a:rPr>
              <a:t>WBINVD</a:t>
            </a:r>
            <a:r>
              <a:rPr lang="en-US" altLang="zh-CN"/>
              <a:t> </a:t>
            </a:r>
          </a:p>
        </p:txBody>
      </p:sp>
      <p:sp>
        <p:nvSpPr>
          <p:cNvPr id="315395" name="Rectangle 3"/>
          <p:cNvSpPr>
            <a:spLocks noGrp="1" noChangeArrowheads="1"/>
          </p:cNvSpPr>
          <p:nvPr>
            <p:ph type="body" idx="1"/>
          </p:nvPr>
        </p:nvSpPr>
        <p:spPr/>
        <p:txBody>
          <a:bodyPr/>
          <a:lstStyle/>
          <a:p>
            <a:pPr algn="just">
              <a:buFontTx/>
              <a:buNone/>
            </a:pPr>
            <a:r>
              <a:rPr lang="zh-CN" altLang="en-US">
                <a:latin typeface="宋体" pitchFamily="2" charset="-122"/>
              </a:rPr>
              <a:t>指令格式：</a:t>
            </a:r>
            <a:r>
              <a:rPr lang="en-US" altLang="zh-CN">
                <a:latin typeface="Times New Roman" pitchFamily="18" charset="0"/>
                <a:cs typeface="Times New Roman" pitchFamily="18" charset="0"/>
              </a:rPr>
              <a:t>WBINVD</a:t>
            </a:r>
          </a:p>
          <a:p>
            <a:pPr algn="just"/>
            <a:r>
              <a:rPr lang="en-US" altLang="zh-CN">
                <a:latin typeface="Times New Roman" pitchFamily="18" charset="0"/>
                <a:cs typeface="Times New Roman" pitchFamily="18" charset="0"/>
              </a:rPr>
              <a:t>WBINVD</a:t>
            </a:r>
            <a:r>
              <a:rPr lang="zh-CN" altLang="en-US">
                <a:latin typeface="宋体" pitchFamily="2" charset="-122"/>
              </a:rPr>
              <a:t>指令先刷新内部</a:t>
            </a:r>
            <a:r>
              <a:rPr lang="en-US" altLang="zh-CN">
                <a:latin typeface="Times New Roman" pitchFamily="18" charset="0"/>
                <a:cs typeface="Times New Roman" pitchFamily="18" charset="0"/>
              </a:rPr>
              <a:t>Cache</a:t>
            </a:r>
            <a:r>
              <a:rPr lang="zh-CN" altLang="en-US">
                <a:latin typeface="宋体" pitchFamily="2" charset="-122"/>
              </a:rPr>
              <a:t>，并分配一个专用总线周期将外部</a:t>
            </a:r>
            <a:r>
              <a:rPr lang="en-US" altLang="zh-CN">
                <a:latin typeface="Times New Roman" pitchFamily="18" charset="0"/>
                <a:cs typeface="Times New Roman" pitchFamily="18" charset="0"/>
              </a:rPr>
              <a:t>Cache</a:t>
            </a:r>
            <a:r>
              <a:rPr lang="zh-CN" altLang="en-US">
                <a:latin typeface="宋体" pitchFamily="2" charset="-122"/>
              </a:rPr>
              <a:t>的内容写回主存储器，并在此后的一个总线周期将外部</a:t>
            </a:r>
            <a:r>
              <a:rPr lang="en-US" altLang="zh-CN">
                <a:latin typeface="Times New Roman" pitchFamily="18" charset="0"/>
                <a:cs typeface="Times New Roman" pitchFamily="18" charset="0"/>
              </a:rPr>
              <a:t>Cache</a:t>
            </a:r>
            <a:r>
              <a:rPr lang="zh-CN" altLang="en-US">
                <a:latin typeface="宋体" pitchFamily="2" charset="-122"/>
              </a:rPr>
              <a:t>刷新。</a:t>
            </a:r>
            <a:endParaRPr lang="zh-CN" altLang="en-US"/>
          </a:p>
        </p:txBody>
      </p:sp>
    </p:spTree>
  </p:cSld>
  <p:clrMapOvr>
    <a:masterClrMapping/>
  </p:clrMapOvr>
  <p:transition spd="med">
    <p:pull dir="d"/>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7AA97CD-0884-46A2-A87E-577002C12C6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C348101-FF82-4954-B97F-A5DA810FC3D7}" type="slidenum">
              <a:rPr lang="en-US" altLang="zh-CN"/>
              <a:pPr/>
              <a:t>136</a:t>
            </a:fld>
            <a:endParaRPr lang="en-US" altLang="zh-CN"/>
          </a:p>
        </p:txBody>
      </p:sp>
      <p:sp>
        <p:nvSpPr>
          <p:cNvPr id="316418" name="Rectangle 2"/>
          <p:cNvSpPr>
            <a:spLocks noGrp="1" noChangeArrowheads="1"/>
          </p:cNvSpPr>
          <p:nvPr>
            <p:ph type="title"/>
          </p:nvPr>
        </p:nvSpPr>
        <p:spPr/>
        <p:txBody>
          <a:bodyPr/>
          <a:lstStyle/>
          <a:p>
            <a:r>
              <a:rPr lang="zh-CN" altLang="en-US" b="1">
                <a:solidFill>
                  <a:srgbClr val="336699"/>
                </a:solidFill>
                <a:latin typeface="宋体" pitchFamily="2" charset="-122"/>
              </a:rPr>
              <a:t>作废</a:t>
            </a:r>
            <a:r>
              <a:rPr lang="en-US" altLang="zh-CN" b="1">
                <a:solidFill>
                  <a:srgbClr val="336699"/>
                </a:solidFill>
                <a:latin typeface="Times New Roman" pitchFamily="18" charset="0"/>
                <a:cs typeface="Times New Roman" pitchFamily="18" charset="0"/>
              </a:rPr>
              <a:t>TLB</a:t>
            </a:r>
            <a:r>
              <a:rPr lang="zh-CN" altLang="en-US" b="1">
                <a:solidFill>
                  <a:srgbClr val="336699"/>
                </a:solidFill>
                <a:latin typeface="宋体" pitchFamily="2" charset="-122"/>
              </a:rPr>
              <a:t>项指令</a:t>
            </a:r>
            <a:r>
              <a:rPr lang="en-US" altLang="zh-CN" b="1">
                <a:solidFill>
                  <a:srgbClr val="336699"/>
                </a:solidFill>
                <a:latin typeface="Times New Roman" pitchFamily="18" charset="0"/>
                <a:cs typeface="Times New Roman" pitchFamily="18" charset="0"/>
              </a:rPr>
              <a:t>INVLPG</a:t>
            </a:r>
            <a:r>
              <a:rPr lang="en-US" altLang="zh-CN"/>
              <a:t> </a:t>
            </a:r>
          </a:p>
        </p:txBody>
      </p:sp>
      <p:sp>
        <p:nvSpPr>
          <p:cNvPr id="316419" name="Rectangle 3"/>
          <p:cNvSpPr>
            <a:spLocks noGrp="1" noChangeArrowheads="1"/>
          </p:cNvSpPr>
          <p:nvPr>
            <p:ph type="body" idx="1"/>
          </p:nvPr>
        </p:nvSpPr>
        <p:spPr/>
        <p:txBody>
          <a:bodyPr/>
          <a:lstStyle/>
          <a:p>
            <a:pPr algn="just">
              <a:buFontTx/>
              <a:buNone/>
            </a:pPr>
            <a:r>
              <a:rPr lang="zh-CN" altLang="en-US">
                <a:latin typeface="宋体" pitchFamily="2" charset="-122"/>
              </a:rPr>
              <a:t>指令格式：</a:t>
            </a:r>
            <a:r>
              <a:rPr lang="en-US" altLang="zh-CN">
                <a:latin typeface="Times New Roman" pitchFamily="18" charset="0"/>
                <a:cs typeface="Times New Roman" pitchFamily="18" charset="0"/>
              </a:rPr>
              <a:t>INVLPG</a:t>
            </a:r>
          </a:p>
          <a:p>
            <a:pPr algn="just"/>
            <a:r>
              <a:rPr lang="en-US" altLang="zh-CN">
                <a:latin typeface="Times New Roman" pitchFamily="18" charset="0"/>
                <a:cs typeface="Times New Roman" pitchFamily="18" charset="0"/>
              </a:rPr>
              <a:t>INVLPG</a:t>
            </a:r>
            <a:r>
              <a:rPr lang="zh-CN" altLang="en-US">
                <a:latin typeface="宋体" pitchFamily="2" charset="-122"/>
              </a:rPr>
              <a:t>指令用于使</a:t>
            </a:r>
            <a:r>
              <a:rPr lang="en-US" altLang="zh-CN">
                <a:latin typeface="Times New Roman" pitchFamily="18" charset="0"/>
                <a:cs typeface="Times New Roman" pitchFamily="18" charset="0"/>
              </a:rPr>
              <a:t>TLB</a:t>
            </a:r>
            <a:r>
              <a:rPr lang="zh-CN" altLang="en-US">
                <a:latin typeface="宋体" pitchFamily="2" charset="-122"/>
              </a:rPr>
              <a:t>中的某一项作废。如果</a:t>
            </a:r>
            <a:r>
              <a:rPr lang="en-US" altLang="zh-CN">
                <a:latin typeface="Times New Roman" pitchFamily="18" charset="0"/>
                <a:cs typeface="Times New Roman" pitchFamily="18" charset="0"/>
              </a:rPr>
              <a:t>TLB</a:t>
            </a:r>
            <a:r>
              <a:rPr lang="zh-CN" altLang="en-US">
                <a:latin typeface="宋体" pitchFamily="2" charset="-122"/>
              </a:rPr>
              <a:t>中含有一个存储器操作数映象的有效项，则该</a:t>
            </a:r>
            <a:r>
              <a:rPr lang="en-US" altLang="zh-CN">
                <a:latin typeface="Times New Roman" pitchFamily="18" charset="0"/>
                <a:cs typeface="Times New Roman" pitchFamily="18" charset="0"/>
              </a:rPr>
              <a:t>TLB</a:t>
            </a:r>
            <a:r>
              <a:rPr lang="zh-CN" altLang="en-US">
                <a:latin typeface="宋体" pitchFamily="2" charset="-122"/>
              </a:rPr>
              <a:t>项被标记为无效。</a:t>
            </a:r>
            <a:endParaRPr lang="zh-CN" altLang="en-US"/>
          </a:p>
        </p:txBody>
      </p:sp>
    </p:spTree>
  </p:cSld>
  <p:clrMapOvr>
    <a:masterClrMapping/>
  </p:clrMapOvr>
  <p:transition spd="med">
    <p:pull dir="d"/>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4777A13-E487-4C9F-B6EF-B60A04EF580E}"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B17B7B7-419C-4B37-9DEE-38952A8E4857}" type="slidenum">
              <a:rPr lang="en-US" altLang="zh-CN"/>
              <a:pPr/>
              <a:t>137</a:t>
            </a:fld>
            <a:endParaRPr lang="en-US" altLang="zh-CN"/>
          </a:p>
        </p:txBody>
      </p:sp>
      <p:sp>
        <p:nvSpPr>
          <p:cNvPr id="325634"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Pentium</a:t>
            </a:r>
            <a:r>
              <a:rPr lang="zh-CN" altLang="en-US" b="1">
                <a:solidFill>
                  <a:srgbClr val="336699"/>
                </a:solidFill>
                <a:latin typeface="宋体" pitchFamily="2" charset="-122"/>
              </a:rPr>
              <a:t>指令系统新增指令</a:t>
            </a:r>
            <a:r>
              <a:rPr lang="zh-CN" altLang="en-US"/>
              <a:t> </a:t>
            </a:r>
          </a:p>
        </p:txBody>
      </p:sp>
      <p:sp>
        <p:nvSpPr>
          <p:cNvPr id="325635" name="Rectangle 3"/>
          <p:cNvSpPr>
            <a:spLocks noGrp="1" noChangeArrowheads="1"/>
          </p:cNvSpPr>
          <p:nvPr>
            <p:ph type="body" idx="1"/>
          </p:nvPr>
        </p:nvSpPr>
        <p:spPr/>
        <p:txBody>
          <a:bodyPr/>
          <a:lstStyle/>
          <a:p>
            <a:r>
              <a:rPr lang="zh-CN" altLang="en-US">
                <a:latin typeface="宋体" pitchFamily="2" charset="-122"/>
              </a:rPr>
              <a:t>与</a:t>
            </a:r>
            <a:r>
              <a:rPr lang="en-US" altLang="zh-CN">
                <a:latin typeface="Times New Roman" pitchFamily="18" charset="0"/>
                <a:cs typeface="Times New Roman" pitchFamily="18" charset="0"/>
              </a:rPr>
              <a:t>80486</a:t>
            </a:r>
            <a:r>
              <a:rPr lang="zh-CN" altLang="en-US">
                <a:latin typeface="宋体" pitchFamily="2" charset="-122"/>
              </a:rPr>
              <a:t>相比，</a:t>
            </a:r>
            <a:r>
              <a:rPr lang="en-US" altLang="zh-CN">
                <a:latin typeface="Times New Roman" pitchFamily="18" charset="0"/>
                <a:cs typeface="Times New Roman" pitchFamily="18" charset="0"/>
              </a:rPr>
              <a:t>Pentium</a:t>
            </a:r>
            <a:r>
              <a:rPr lang="zh-CN" altLang="en-US">
                <a:latin typeface="宋体" pitchFamily="2" charset="-122"/>
              </a:rPr>
              <a:t>新增加了</a:t>
            </a:r>
            <a:r>
              <a:rPr lang="en-US" altLang="zh-CN">
                <a:latin typeface="Times New Roman" pitchFamily="18" charset="0"/>
                <a:cs typeface="Times New Roman" pitchFamily="18" charset="0"/>
              </a:rPr>
              <a:t>3</a:t>
            </a:r>
            <a:r>
              <a:rPr lang="zh-CN" altLang="en-US">
                <a:latin typeface="宋体" pitchFamily="2" charset="-122"/>
              </a:rPr>
              <a:t>条处理器专用指令和</a:t>
            </a:r>
            <a:r>
              <a:rPr lang="en-US" altLang="zh-CN">
                <a:latin typeface="Times New Roman" pitchFamily="18" charset="0"/>
                <a:cs typeface="Times New Roman" pitchFamily="18" charset="0"/>
              </a:rPr>
              <a:t>5</a:t>
            </a:r>
            <a:r>
              <a:rPr lang="zh-CN" altLang="en-US">
                <a:latin typeface="宋体" pitchFamily="2" charset="-122"/>
              </a:rPr>
              <a:t>条系统控制指令。</a:t>
            </a:r>
          </a:p>
          <a:p>
            <a:r>
              <a:rPr lang="zh-CN" altLang="en-US">
                <a:latin typeface="宋体" pitchFamily="2" charset="-122"/>
              </a:rPr>
              <a:t>某些新增的指令是否有效与</a:t>
            </a:r>
            <a:r>
              <a:rPr lang="en-US" altLang="zh-CN">
                <a:latin typeface="Times New Roman" pitchFamily="18" charset="0"/>
                <a:cs typeface="Times New Roman" pitchFamily="18" charset="0"/>
              </a:rPr>
              <a:t>Pentium</a:t>
            </a:r>
            <a:r>
              <a:rPr lang="zh-CN" altLang="en-US">
                <a:latin typeface="宋体" pitchFamily="2" charset="-122"/>
              </a:rPr>
              <a:t>的型号有关，可利用处理器特征识别指令</a:t>
            </a:r>
            <a:r>
              <a:rPr lang="en-US" altLang="zh-CN">
                <a:latin typeface="Times New Roman" pitchFamily="18" charset="0"/>
                <a:cs typeface="Times New Roman" pitchFamily="18" charset="0"/>
              </a:rPr>
              <a:t>CPUID</a:t>
            </a:r>
            <a:r>
              <a:rPr lang="zh-CN" altLang="en-US">
                <a:latin typeface="宋体" pitchFamily="2" charset="-122"/>
              </a:rPr>
              <a:t>判别处理器是否支持某些新增指令。</a:t>
            </a:r>
            <a:r>
              <a:rPr lang="zh-CN" altLang="en-US"/>
              <a:t> </a:t>
            </a:r>
          </a:p>
        </p:txBody>
      </p:sp>
    </p:spTree>
  </p:cSld>
  <p:clrMapOvr>
    <a:masterClrMapping/>
  </p:clrMapOvr>
  <p:transition spd="med">
    <p:pull dir="d"/>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92D5EE1-2A91-426D-81FE-84EC62D1A37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151E2A5-176E-4DBF-BD02-D04806D4FE68}" type="slidenum">
              <a:rPr lang="en-US" altLang="zh-CN"/>
              <a:pPr/>
              <a:t>138</a:t>
            </a:fld>
            <a:endParaRPr lang="en-US" altLang="zh-CN"/>
          </a:p>
        </p:txBody>
      </p:sp>
      <p:sp>
        <p:nvSpPr>
          <p:cNvPr id="326658"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Pentium</a:t>
            </a:r>
            <a:r>
              <a:rPr lang="zh-CN" altLang="en-US" b="1">
                <a:solidFill>
                  <a:srgbClr val="336699"/>
                </a:solidFill>
                <a:latin typeface="宋体" pitchFamily="2" charset="-122"/>
              </a:rPr>
              <a:t>增加的指令</a:t>
            </a:r>
            <a:r>
              <a:rPr lang="zh-CN" altLang="en-US"/>
              <a:t> </a:t>
            </a:r>
          </a:p>
        </p:txBody>
      </p:sp>
      <p:graphicFrame>
        <p:nvGraphicFramePr>
          <p:cNvPr id="326660" name="Object 4"/>
          <p:cNvGraphicFramePr>
            <a:graphicFrameLocks noChangeAspect="1"/>
          </p:cNvGraphicFramePr>
          <p:nvPr/>
        </p:nvGraphicFramePr>
        <p:xfrm>
          <a:off x="1447800" y="1524000"/>
          <a:ext cx="5562600" cy="4545013"/>
        </p:xfrm>
        <a:graphic>
          <a:graphicData uri="http://schemas.openxmlformats.org/presentationml/2006/ole">
            <p:oleObj spid="_x0000_s326660" name="位图图像" r:id="rId3" imgW="5466667" imgH="4466667" progId="PBrush">
              <p:embed/>
            </p:oleObj>
          </a:graphicData>
        </a:graphic>
      </p:graphicFrame>
    </p:spTree>
  </p:cSld>
  <p:clrMapOvr>
    <a:masterClrMapping/>
  </p:clrMapOvr>
  <p:transition spd="med">
    <p:pull dir="d"/>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BC17D6C-EA62-41F6-8905-73D556E66434}"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7A77804-F7C2-4228-8B50-09C6A1162BA0}" type="slidenum">
              <a:rPr lang="en-US" altLang="zh-CN"/>
              <a:pPr/>
              <a:t>139</a:t>
            </a:fld>
            <a:endParaRPr lang="en-US" altLang="zh-CN"/>
          </a:p>
        </p:txBody>
      </p:sp>
      <p:sp>
        <p:nvSpPr>
          <p:cNvPr id="327682" name="Rectangle 2"/>
          <p:cNvSpPr>
            <a:spLocks noGrp="1" noChangeArrowheads="1"/>
          </p:cNvSpPr>
          <p:nvPr>
            <p:ph type="title"/>
          </p:nvPr>
        </p:nvSpPr>
        <p:spPr/>
        <p:txBody>
          <a:bodyPr/>
          <a:lstStyle/>
          <a:p>
            <a:r>
              <a:rPr lang="zh-CN" altLang="en-US" b="1">
                <a:solidFill>
                  <a:srgbClr val="336699"/>
                </a:solidFill>
                <a:latin typeface="宋体" pitchFamily="2" charset="-122"/>
              </a:rPr>
              <a:t>处理器标识指令</a:t>
            </a:r>
            <a:r>
              <a:rPr lang="en-US" altLang="zh-CN" b="1">
                <a:solidFill>
                  <a:srgbClr val="336699"/>
                </a:solidFill>
                <a:latin typeface="Times New Roman" pitchFamily="18" charset="0"/>
                <a:cs typeface="Times New Roman" pitchFamily="18" charset="0"/>
              </a:rPr>
              <a:t>CPUID</a:t>
            </a:r>
            <a:r>
              <a:rPr lang="en-US" altLang="zh-CN"/>
              <a:t> </a:t>
            </a:r>
          </a:p>
        </p:txBody>
      </p:sp>
      <p:sp>
        <p:nvSpPr>
          <p:cNvPr id="327683" name="Rectangle 3"/>
          <p:cNvSpPr>
            <a:spLocks noGrp="1" noChangeArrowheads="1"/>
          </p:cNvSpPr>
          <p:nvPr>
            <p:ph type="body" idx="1"/>
          </p:nvPr>
        </p:nvSpPr>
        <p:spPr/>
        <p:txBody>
          <a:bodyPr/>
          <a:lstStyle/>
          <a:p>
            <a:pPr algn="just">
              <a:buFontTx/>
              <a:buNone/>
            </a:pPr>
            <a:r>
              <a:rPr lang="zh-CN" altLang="en-US">
                <a:latin typeface="宋体" pitchFamily="2" charset="-122"/>
              </a:rPr>
              <a:t>指令格式：</a:t>
            </a:r>
            <a:r>
              <a:rPr lang="en-US" altLang="zh-CN">
                <a:latin typeface="Times New Roman" pitchFamily="18" charset="0"/>
                <a:cs typeface="Times New Roman" pitchFamily="18" charset="0"/>
              </a:rPr>
              <a:t>CPUID</a:t>
            </a:r>
          </a:p>
          <a:p>
            <a:pPr algn="just"/>
            <a:r>
              <a:rPr lang="zh-CN" altLang="en-US">
                <a:latin typeface="宋体" pitchFamily="2" charset="-122"/>
              </a:rPr>
              <a:t>使用该指令可以辨别微机中</a:t>
            </a:r>
            <a:r>
              <a:rPr lang="en-US" altLang="zh-CN">
                <a:latin typeface="Times New Roman" pitchFamily="18" charset="0"/>
                <a:cs typeface="Times New Roman" pitchFamily="18" charset="0"/>
              </a:rPr>
              <a:t>Pentium</a:t>
            </a:r>
            <a:r>
              <a:rPr lang="zh-CN" altLang="en-US">
                <a:latin typeface="宋体" pitchFamily="2" charset="-122"/>
              </a:rPr>
              <a:t>处理器的类型和特点。</a:t>
            </a:r>
          </a:p>
          <a:p>
            <a:pPr algn="just"/>
            <a:r>
              <a:rPr lang="zh-CN" altLang="en-US">
                <a:latin typeface="宋体" pitchFamily="2" charset="-122"/>
              </a:rPr>
              <a:t>在执行</a:t>
            </a:r>
            <a:r>
              <a:rPr lang="en-US" altLang="zh-CN">
                <a:latin typeface="Times New Roman" pitchFamily="18" charset="0"/>
                <a:cs typeface="Times New Roman" pitchFamily="18" charset="0"/>
              </a:rPr>
              <a:t>CPUID</a:t>
            </a:r>
            <a:r>
              <a:rPr lang="zh-CN" altLang="en-US">
                <a:latin typeface="宋体" pitchFamily="2" charset="-122"/>
              </a:rPr>
              <a:t>指令前，</a:t>
            </a:r>
            <a:r>
              <a:rPr lang="en-US" altLang="zh-CN">
                <a:latin typeface="Times New Roman" pitchFamily="18" charset="0"/>
                <a:cs typeface="Times New Roman" pitchFamily="18" charset="0"/>
              </a:rPr>
              <a:t>EAX</a:t>
            </a:r>
            <a:r>
              <a:rPr lang="zh-CN" altLang="en-US">
                <a:latin typeface="宋体" pitchFamily="2" charset="-122"/>
              </a:rPr>
              <a:t>寄存器必须设置为</a:t>
            </a:r>
            <a:r>
              <a:rPr lang="en-US" altLang="zh-CN">
                <a:latin typeface="Times New Roman" pitchFamily="18" charset="0"/>
                <a:cs typeface="Times New Roman" pitchFamily="18" charset="0"/>
              </a:rPr>
              <a:t>0</a:t>
            </a:r>
            <a:r>
              <a:rPr lang="zh-CN" altLang="en-US">
                <a:latin typeface="宋体" pitchFamily="2" charset="-122"/>
              </a:rPr>
              <a:t>或</a:t>
            </a:r>
            <a:r>
              <a:rPr lang="en-US" altLang="zh-CN">
                <a:latin typeface="Times New Roman" pitchFamily="18" charset="0"/>
                <a:cs typeface="Times New Roman" pitchFamily="18" charset="0"/>
              </a:rPr>
              <a:t>1</a:t>
            </a:r>
            <a:r>
              <a:rPr lang="zh-CN" altLang="en-US">
                <a:latin typeface="宋体" pitchFamily="2" charset="-122"/>
              </a:rPr>
              <a:t>，根据</a:t>
            </a:r>
            <a:r>
              <a:rPr lang="en-US" altLang="zh-CN">
                <a:latin typeface="Times New Roman" pitchFamily="18" charset="0"/>
                <a:cs typeface="Times New Roman" pitchFamily="18" charset="0"/>
              </a:rPr>
              <a:t>EAX</a:t>
            </a:r>
            <a:r>
              <a:rPr lang="zh-CN" altLang="en-US">
                <a:latin typeface="宋体" pitchFamily="2" charset="-122"/>
              </a:rPr>
              <a:t>中设置值的不同，软件会得到不同的标志信息。</a:t>
            </a:r>
            <a:endParaRPr lang="zh-CN" altLang="en-US"/>
          </a:p>
        </p:txBody>
      </p:sp>
    </p:spTree>
  </p:cSld>
  <p:clrMapOvr>
    <a:masterClrMapping/>
  </p:clrMapOvr>
  <p:transition spd="med">
    <p:pull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A68EE012-84F5-4C5C-BEEB-96BB2DF58258}"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46DF87E0-F48F-4825-97E6-E0F4ED828D98}" type="slidenum">
              <a:rPr lang="en-US" altLang="zh-CN"/>
              <a:pPr/>
              <a:t>14</a:t>
            </a:fld>
            <a:endParaRPr lang="en-US" altLang="zh-CN"/>
          </a:p>
        </p:txBody>
      </p:sp>
      <p:sp>
        <p:nvSpPr>
          <p:cNvPr id="118786" name="Rectangle 2"/>
          <p:cNvSpPr>
            <a:spLocks noGrp="1" noChangeArrowheads="1"/>
          </p:cNvSpPr>
          <p:nvPr>
            <p:ph type="title"/>
          </p:nvPr>
        </p:nvSpPr>
        <p:spPr/>
        <p:txBody>
          <a:bodyPr/>
          <a:lstStyle/>
          <a:p>
            <a:r>
              <a:rPr lang="zh-CN" altLang="en-US" sz="3600" b="1">
                <a:solidFill>
                  <a:srgbClr val="336699"/>
                </a:solidFill>
              </a:rPr>
              <a:t>寄存器相对寻址方式</a:t>
            </a:r>
            <a:r>
              <a:rPr lang="zh-CN" altLang="en-US"/>
              <a:t> </a:t>
            </a:r>
          </a:p>
        </p:txBody>
      </p:sp>
      <p:sp>
        <p:nvSpPr>
          <p:cNvPr id="118787" name="Rectangle 3"/>
          <p:cNvSpPr>
            <a:spLocks noGrp="1" noChangeArrowheads="1"/>
          </p:cNvSpPr>
          <p:nvPr>
            <p:ph type="body" idx="1"/>
          </p:nvPr>
        </p:nvSpPr>
        <p:spPr>
          <a:xfrm>
            <a:off x="457200" y="1773238"/>
            <a:ext cx="8362950" cy="2016125"/>
          </a:xfrm>
        </p:spPr>
        <p:txBody>
          <a:bodyPr/>
          <a:lstStyle/>
          <a:p>
            <a:pPr>
              <a:lnSpc>
                <a:spcPct val="80000"/>
              </a:lnSpc>
            </a:pPr>
            <a:r>
              <a:rPr lang="zh-CN" altLang="en-US" sz="2000"/>
              <a:t>该寻址方式是以指定的寄存器内容，加上指令中给出的位移量（</a:t>
            </a:r>
            <a:r>
              <a:rPr lang="en-US" altLang="zh-CN" sz="2000"/>
              <a:t>8</a:t>
            </a:r>
            <a:r>
              <a:rPr lang="zh-CN" altLang="en-US" sz="2000"/>
              <a:t>位或</a:t>
            </a:r>
            <a:r>
              <a:rPr lang="en-US" altLang="zh-CN" sz="2000"/>
              <a:t>16</a:t>
            </a:r>
            <a:r>
              <a:rPr lang="zh-CN" altLang="en-US" sz="2000"/>
              <a:t>位），并以一个段寄存器为基准，作为操作数的地址。指定的寄存器一般是一个基址寄存器或变址寄存器。 </a:t>
            </a:r>
          </a:p>
          <a:p>
            <a:pPr>
              <a:lnSpc>
                <a:spcPct val="80000"/>
              </a:lnSpc>
            </a:pPr>
            <a:r>
              <a:rPr lang="zh-CN" altLang="en-US" sz="2000"/>
              <a:t>与寄存器间接寻址方式类似，对于寄存器为</a:t>
            </a:r>
            <a:r>
              <a:rPr lang="en-US" altLang="zh-CN" sz="2000"/>
              <a:t>BX</a:t>
            </a:r>
            <a:r>
              <a:rPr lang="zh-CN" altLang="en-US" sz="2000"/>
              <a:t>、</a:t>
            </a:r>
            <a:r>
              <a:rPr lang="en-US" altLang="zh-CN" sz="2000"/>
              <a:t>SI</a:t>
            </a:r>
            <a:r>
              <a:rPr lang="zh-CN" altLang="en-US" sz="2000"/>
              <a:t>、</a:t>
            </a:r>
            <a:r>
              <a:rPr lang="en-US" altLang="zh-CN" sz="2000"/>
              <a:t>DI</a:t>
            </a:r>
            <a:r>
              <a:rPr lang="zh-CN" altLang="en-US" sz="2000"/>
              <a:t>的情况，段寄存器用</a:t>
            </a:r>
            <a:r>
              <a:rPr lang="en-US" altLang="zh-CN" sz="2000"/>
              <a:t>DS</a:t>
            </a:r>
            <a:r>
              <a:rPr lang="zh-CN" altLang="en-US" sz="2000"/>
              <a:t>；当寄存器为</a:t>
            </a:r>
            <a:r>
              <a:rPr lang="en-US" altLang="zh-CN" sz="2000"/>
              <a:t>BP</a:t>
            </a:r>
            <a:r>
              <a:rPr lang="zh-CN" altLang="en-US" sz="2000"/>
              <a:t>时，则使用</a:t>
            </a:r>
            <a:r>
              <a:rPr lang="en-US" altLang="zh-CN" sz="2000"/>
              <a:t>SS</a:t>
            </a:r>
            <a:r>
              <a:rPr lang="zh-CN" altLang="en-US" sz="2000"/>
              <a:t>段寄存器的内容作为段地址。</a:t>
            </a:r>
          </a:p>
        </p:txBody>
      </p:sp>
      <p:pic>
        <p:nvPicPr>
          <p:cNvPr id="118788" name="Picture 4"/>
          <p:cNvPicPr>
            <a:picLocks noChangeAspect="1" noChangeArrowheads="1"/>
          </p:cNvPicPr>
          <p:nvPr/>
        </p:nvPicPr>
        <p:blipFill>
          <a:blip r:embed="rId2" cstate="print"/>
          <a:srcRect/>
          <a:stretch>
            <a:fillRect/>
          </a:stretch>
        </p:blipFill>
        <p:spPr bwMode="auto">
          <a:xfrm>
            <a:off x="1908175" y="3424238"/>
            <a:ext cx="4464050" cy="1863725"/>
          </a:xfrm>
          <a:prstGeom prst="rect">
            <a:avLst/>
          </a:prstGeom>
          <a:noFill/>
          <a:ln w="9525">
            <a:noFill/>
            <a:miter lim="800000"/>
            <a:headEnd/>
            <a:tailEnd/>
          </a:ln>
        </p:spPr>
      </p:pic>
    </p:spTree>
  </p:cSld>
  <p:clrMapOvr>
    <a:masterClrMapping/>
  </p:clrMapOvr>
  <p:transition spd="med">
    <p:pull dir="d"/>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F972BF1-9748-404D-ABFD-11B56738C43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A714FCEA-58B6-44BA-B219-BC5E071E0CB4}" type="slidenum">
              <a:rPr lang="en-US" altLang="zh-CN"/>
              <a:pPr/>
              <a:t>140</a:t>
            </a:fld>
            <a:endParaRPr lang="en-US" altLang="zh-CN"/>
          </a:p>
        </p:txBody>
      </p:sp>
      <p:sp>
        <p:nvSpPr>
          <p:cNvPr id="328706" name="Rectangle 2"/>
          <p:cNvSpPr>
            <a:spLocks noGrp="1" noChangeArrowheads="1"/>
          </p:cNvSpPr>
          <p:nvPr>
            <p:ph type="title"/>
          </p:nvPr>
        </p:nvSpPr>
        <p:spPr>
          <a:xfrm>
            <a:off x="457200" y="228600"/>
            <a:ext cx="8229600" cy="1173163"/>
          </a:xfrm>
        </p:spPr>
        <p:txBody>
          <a:bodyPr/>
          <a:lstStyle/>
          <a:p>
            <a:r>
              <a:rPr lang="en-US" altLang="zh-CN" sz="3600" b="1">
                <a:solidFill>
                  <a:srgbClr val="336699"/>
                </a:solidFill>
                <a:latin typeface="Times New Roman" pitchFamily="18" charset="0"/>
                <a:cs typeface="Times New Roman" pitchFamily="18" charset="0"/>
              </a:rPr>
              <a:t>8</a:t>
            </a:r>
            <a:r>
              <a:rPr lang="zh-CN" altLang="en-US" sz="3600" b="1">
                <a:solidFill>
                  <a:srgbClr val="336699"/>
                </a:solidFill>
                <a:latin typeface="宋体" pitchFamily="2" charset="-122"/>
              </a:rPr>
              <a:t>字节比较交换指令</a:t>
            </a:r>
            <a:r>
              <a:rPr lang="en-US" altLang="zh-CN" sz="3600" b="1">
                <a:solidFill>
                  <a:srgbClr val="336699"/>
                </a:solidFill>
                <a:latin typeface="Times New Roman" pitchFamily="18" charset="0"/>
                <a:cs typeface="Times New Roman" pitchFamily="18" charset="0"/>
              </a:rPr>
              <a:t>CMPXCHG8B</a:t>
            </a:r>
            <a:r>
              <a:rPr lang="en-US" altLang="zh-CN"/>
              <a:t> </a:t>
            </a:r>
          </a:p>
        </p:txBody>
      </p:sp>
      <p:sp>
        <p:nvSpPr>
          <p:cNvPr id="328707" name="Rectangle 3"/>
          <p:cNvSpPr>
            <a:spLocks noGrp="1" noChangeArrowheads="1"/>
          </p:cNvSpPr>
          <p:nvPr>
            <p:ph type="body" idx="1"/>
          </p:nvPr>
        </p:nvSpPr>
        <p:spPr/>
        <p:txBody>
          <a:bodyPr/>
          <a:lstStyle/>
          <a:p>
            <a:pPr algn="just">
              <a:buFontTx/>
              <a:buNone/>
            </a:pPr>
            <a:r>
              <a:rPr lang="zh-CN" altLang="en-US">
                <a:latin typeface="宋体" pitchFamily="2" charset="-122"/>
              </a:rPr>
              <a:t>指令格式：</a:t>
            </a:r>
            <a:r>
              <a:rPr lang="en-US" altLang="zh-CN">
                <a:latin typeface="Times New Roman" pitchFamily="18" charset="0"/>
                <a:cs typeface="Times New Roman" pitchFamily="18" charset="0"/>
              </a:rPr>
              <a:t>CMPXCHG8B  </a:t>
            </a:r>
            <a:r>
              <a:rPr lang="zh-CN" altLang="en-US">
                <a:latin typeface="宋体" pitchFamily="2" charset="-122"/>
              </a:rPr>
              <a:t>存储器</a:t>
            </a:r>
            <a:endParaRPr lang="zh-CN" altLang="en-US">
              <a:latin typeface="Times New Roman" pitchFamily="18" charset="0"/>
              <a:cs typeface="Times New Roman" pitchFamily="18" charset="0"/>
            </a:endParaRPr>
          </a:p>
          <a:p>
            <a:pPr algn="just"/>
            <a:r>
              <a:rPr lang="zh-CN" altLang="en-US">
                <a:latin typeface="宋体" pitchFamily="2" charset="-122"/>
              </a:rPr>
              <a:t>该指令带有一个内存储器单元操作数。</a:t>
            </a:r>
          </a:p>
          <a:p>
            <a:pPr algn="just"/>
            <a:r>
              <a:rPr lang="zh-CN" altLang="en-US">
                <a:latin typeface="宋体" pitchFamily="2" charset="-122"/>
              </a:rPr>
              <a:t>它能实现将</a:t>
            </a:r>
            <a:r>
              <a:rPr lang="en-US" altLang="zh-CN">
                <a:latin typeface="Times New Roman" pitchFamily="18" charset="0"/>
                <a:cs typeface="Times New Roman" pitchFamily="18" charset="0"/>
              </a:rPr>
              <a:t>EDX</a:t>
            </a:r>
            <a:r>
              <a:rPr lang="zh-CN" altLang="en-US">
                <a:latin typeface="宋体" pitchFamily="2" charset="-122"/>
              </a:rPr>
              <a:t>：</a:t>
            </a:r>
            <a:r>
              <a:rPr lang="en-US" altLang="zh-CN">
                <a:latin typeface="Times New Roman" pitchFamily="18" charset="0"/>
                <a:cs typeface="Times New Roman" pitchFamily="18" charset="0"/>
              </a:rPr>
              <a:t>EAX</a:t>
            </a:r>
            <a:r>
              <a:rPr lang="zh-CN" altLang="en-US">
                <a:latin typeface="宋体" pitchFamily="2" charset="-122"/>
              </a:rPr>
              <a:t>中的</a:t>
            </a:r>
            <a:r>
              <a:rPr lang="en-US" altLang="zh-CN">
                <a:latin typeface="Times New Roman" pitchFamily="18" charset="0"/>
                <a:cs typeface="Times New Roman" pitchFamily="18" charset="0"/>
              </a:rPr>
              <a:t>8</a:t>
            </a:r>
            <a:r>
              <a:rPr lang="zh-CN" altLang="en-US">
                <a:latin typeface="宋体" pitchFamily="2" charset="-122"/>
              </a:rPr>
              <a:t>字节值与指定的</a:t>
            </a:r>
            <a:r>
              <a:rPr lang="en-US" altLang="zh-CN">
                <a:latin typeface="Times New Roman" pitchFamily="18" charset="0"/>
                <a:cs typeface="Times New Roman" pitchFamily="18" charset="0"/>
              </a:rPr>
              <a:t>8</a:t>
            </a:r>
            <a:r>
              <a:rPr lang="zh-CN" altLang="en-US">
                <a:latin typeface="宋体" pitchFamily="2" charset="-122"/>
              </a:rPr>
              <a:t>字节存储器操作数相比较，若相等，则使</a:t>
            </a:r>
            <a:r>
              <a:rPr lang="en-US" altLang="zh-CN">
                <a:latin typeface="Times New Roman" pitchFamily="18" charset="0"/>
                <a:cs typeface="Times New Roman" pitchFamily="18" charset="0"/>
              </a:rPr>
              <a:t>ZF=1</a:t>
            </a:r>
            <a:r>
              <a:rPr lang="zh-CN" altLang="en-US">
                <a:latin typeface="宋体" pitchFamily="2" charset="-122"/>
              </a:rPr>
              <a:t>，且将</a:t>
            </a:r>
            <a:r>
              <a:rPr lang="en-US" altLang="zh-CN">
                <a:latin typeface="Times New Roman" pitchFamily="18" charset="0"/>
                <a:cs typeface="Times New Roman" pitchFamily="18" charset="0"/>
              </a:rPr>
              <a:t>ECX</a:t>
            </a:r>
            <a:r>
              <a:rPr lang="zh-CN" altLang="en-US">
                <a:latin typeface="宋体" pitchFamily="2" charset="-122"/>
              </a:rPr>
              <a:t>：</a:t>
            </a:r>
            <a:r>
              <a:rPr lang="en-US" altLang="zh-CN">
                <a:latin typeface="Times New Roman" pitchFamily="18" charset="0"/>
                <a:cs typeface="Times New Roman" pitchFamily="18" charset="0"/>
              </a:rPr>
              <a:t>EBX</a:t>
            </a:r>
            <a:r>
              <a:rPr lang="zh-CN" altLang="en-US">
                <a:latin typeface="宋体" pitchFamily="2" charset="-122"/>
              </a:rPr>
              <a:t>中的值送指定的</a:t>
            </a:r>
            <a:r>
              <a:rPr lang="en-US" altLang="zh-CN">
                <a:latin typeface="Times New Roman" pitchFamily="18" charset="0"/>
                <a:cs typeface="Times New Roman" pitchFamily="18" charset="0"/>
              </a:rPr>
              <a:t>8</a:t>
            </a:r>
            <a:r>
              <a:rPr lang="zh-CN" altLang="en-US">
                <a:latin typeface="宋体" pitchFamily="2" charset="-122"/>
              </a:rPr>
              <a:t>字节存储单元替换原有的存储器操作数；否则使</a:t>
            </a:r>
            <a:r>
              <a:rPr lang="en-US" altLang="zh-CN">
                <a:latin typeface="Times New Roman" pitchFamily="18" charset="0"/>
                <a:cs typeface="Times New Roman" pitchFamily="18" charset="0"/>
              </a:rPr>
              <a:t>ZF=0</a:t>
            </a:r>
            <a:r>
              <a:rPr lang="zh-CN" altLang="en-US">
                <a:latin typeface="宋体" pitchFamily="2" charset="-122"/>
              </a:rPr>
              <a:t>，且将指定的</a:t>
            </a:r>
            <a:r>
              <a:rPr lang="en-US" altLang="zh-CN">
                <a:latin typeface="Times New Roman" pitchFamily="18" charset="0"/>
                <a:cs typeface="Times New Roman" pitchFamily="18" charset="0"/>
              </a:rPr>
              <a:t>8</a:t>
            </a:r>
            <a:r>
              <a:rPr lang="zh-CN" altLang="en-US">
                <a:latin typeface="宋体" pitchFamily="2" charset="-122"/>
              </a:rPr>
              <a:t>字节存储器操作数送</a:t>
            </a:r>
            <a:r>
              <a:rPr lang="en-US" altLang="zh-CN">
                <a:latin typeface="Times New Roman" pitchFamily="18" charset="0"/>
                <a:cs typeface="Times New Roman" pitchFamily="18" charset="0"/>
              </a:rPr>
              <a:t>EDX</a:t>
            </a:r>
            <a:r>
              <a:rPr lang="zh-CN" altLang="en-US">
                <a:latin typeface="宋体" pitchFamily="2" charset="-122"/>
              </a:rPr>
              <a:t>：</a:t>
            </a:r>
            <a:r>
              <a:rPr lang="en-US" altLang="zh-CN">
                <a:latin typeface="Times New Roman" pitchFamily="18" charset="0"/>
                <a:cs typeface="Times New Roman" pitchFamily="18" charset="0"/>
              </a:rPr>
              <a:t>EAX</a:t>
            </a:r>
            <a:r>
              <a:rPr lang="zh-CN" altLang="en-US">
                <a:latin typeface="宋体" pitchFamily="2" charset="-122"/>
              </a:rPr>
              <a:t>。</a:t>
            </a:r>
            <a:endParaRPr lang="zh-CN" altLang="en-US"/>
          </a:p>
        </p:txBody>
      </p:sp>
    </p:spTree>
  </p:cSld>
  <p:clrMapOvr>
    <a:masterClrMapping/>
  </p:clrMapOvr>
  <p:transition spd="med">
    <p:pull dir="d"/>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ADAE9A1-4A19-4C52-8C70-51744038D58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7859344-2750-4CB2-94C8-FF33B5E241E4}" type="slidenum">
              <a:rPr lang="en-US" altLang="zh-CN"/>
              <a:pPr/>
              <a:t>141</a:t>
            </a:fld>
            <a:endParaRPr lang="en-US" altLang="zh-CN"/>
          </a:p>
        </p:txBody>
      </p:sp>
      <p:sp>
        <p:nvSpPr>
          <p:cNvPr id="329730" name="Rectangle 2"/>
          <p:cNvSpPr>
            <a:spLocks noGrp="1" noChangeArrowheads="1"/>
          </p:cNvSpPr>
          <p:nvPr>
            <p:ph type="title"/>
          </p:nvPr>
        </p:nvSpPr>
        <p:spPr/>
        <p:txBody>
          <a:bodyPr/>
          <a:lstStyle/>
          <a:p>
            <a:r>
              <a:rPr lang="zh-CN" altLang="en-US" b="1">
                <a:solidFill>
                  <a:srgbClr val="336699"/>
                </a:solidFill>
                <a:latin typeface="宋体" pitchFamily="2" charset="-122"/>
              </a:rPr>
              <a:t>读时间标记计数器指令</a:t>
            </a:r>
            <a:r>
              <a:rPr lang="en-US" altLang="zh-CN" b="1">
                <a:solidFill>
                  <a:srgbClr val="336699"/>
                </a:solidFill>
                <a:latin typeface="Times New Roman" pitchFamily="18" charset="0"/>
                <a:cs typeface="Times New Roman" pitchFamily="18" charset="0"/>
              </a:rPr>
              <a:t>RDTSC</a:t>
            </a:r>
            <a:r>
              <a:rPr lang="en-US" altLang="zh-CN"/>
              <a:t> </a:t>
            </a:r>
          </a:p>
        </p:txBody>
      </p:sp>
      <p:sp>
        <p:nvSpPr>
          <p:cNvPr id="329731" name="Rectangle 3"/>
          <p:cNvSpPr>
            <a:spLocks noGrp="1" noChangeArrowheads="1"/>
          </p:cNvSpPr>
          <p:nvPr>
            <p:ph type="body" idx="1"/>
          </p:nvPr>
        </p:nvSpPr>
        <p:spPr/>
        <p:txBody>
          <a:bodyPr/>
          <a:lstStyle/>
          <a:p>
            <a:pPr algn="just">
              <a:lnSpc>
                <a:spcPct val="90000"/>
              </a:lnSpc>
              <a:buFontTx/>
              <a:buNone/>
            </a:pPr>
            <a:r>
              <a:rPr lang="zh-CN" altLang="en-US" sz="2800">
                <a:latin typeface="宋体" pitchFamily="2" charset="-122"/>
              </a:rPr>
              <a:t>指令格式：</a:t>
            </a:r>
            <a:r>
              <a:rPr lang="en-US" altLang="zh-CN" sz="2800">
                <a:latin typeface="Times New Roman" pitchFamily="18" charset="0"/>
                <a:cs typeface="Times New Roman" pitchFamily="18" charset="0"/>
              </a:rPr>
              <a:t>RDTSC</a:t>
            </a:r>
          </a:p>
          <a:p>
            <a:pPr algn="just">
              <a:lnSpc>
                <a:spcPct val="90000"/>
              </a:lnSpc>
            </a:pPr>
            <a:r>
              <a:rPr lang="en-US" altLang="zh-CN" sz="2800">
                <a:latin typeface="Times New Roman" pitchFamily="18" charset="0"/>
                <a:cs typeface="Times New Roman" pitchFamily="18" charset="0"/>
              </a:rPr>
              <a:t>Pentium</a:t>
            </a:r>
            <a:r>
              <a:rPr lang="zh-CN" altLang="en-US" sz="2800">
                <a:latin typeface="宋体" pitchFamily="2" charset="-122"/>
              </a:rPr>
              <a:t>处理器有一个片内</a:t>
            </a:r>
            <a:r>
              <a:rPr lang="en-US" altLang="zh-CN" sz="2800">
                <a:latin typeface="Times New Roman" pitchFamily="18" charset="0"/>
                <a:cs typeface="Times New Roman" pitchFamily="18" charset="0"/>
              </a:rPr>
              <a:t>64</a:t>
            </a:r>
            <a:r>
              <a:rPr lang="zh-CN" altLang="en-US" sz="2800">
                <a:latin typeface="宋体" pitchFamily="2" charset="-122"/>
              </a:rPr>
              <a:t>位计数器，称为时间标记计数器。</a:t>
            </a:r>
          </a:p>
          <a:p>
            <a:pPr algn="just">
              <a:lnSpc>
                <a:spcPct val="90000"/>
              </a:lnSpc>
            </a:pPr>
            <a:r>
              <a:rPr lang="zh-CN" altLang="en-US" sz="2800">
                <a:latin typeface="宋体" pitchFamily="2" charset="-122"/>
              </a:rPr>
              <a:t>计数器的值在每个时钟周期都递增，在</a:t>
            </a:r>
            <a:r>
              <a:rPr lang="en-US" altLang="zh-CN" sz="2800">
                <a:latin typeface="Times New Roman" pitchFamily="18" charset="0"/>
                <a:cs typeface="Times New Roman" pitchFamily="18" charset="0"/>
              </a:rPr>
              <a:t>RESET</a:t>
            </a:r>
            <a:r>
              <a:rPr lang="zh-CN" altLang="en-US" sz="2800">
                <a:latin typeface="宋体" pitchFamily="2" charset="-122"/>
              </a:rPr>
              <a:t>后该计数器被置</a:t>
            </a:r>
            <a:r>
              <a:rPr lang="en-US" altLang="zh-CN" sz="2800">
                <a:latin typeface="Times New Roman" pitchFamily="18" charset="0"/>
                <a:cs typeface="Times New Roman" pitchFamily="18" charset="0"/>
              </a:rPr>
              <a:t>0</a:t>
            </a:r>
            <a:r>
              <a:rPr lang="zh-CN" altLang="en-US" sz="2800">
                <a:latin typeface="宋体" pitchFamily="2" charset="-122"/>
              </a:rPr>
              <a:t>。执行</a:t>
            </a:r>
            <a:r>
              <a:rPr lang="en-US" altLang="zh-CN" sz="2800">
                <a:latin typeface="Times New Roman" pitchFamily="18" charset="0"/>
                <a:cs typeface="Times New Roman" pitchFamily="18" charset="0"/>
              </a:rPr>
              <a:t>RDTSC</a:t>
            </a:r>
            <a:r>
              <a:rPr lang="zh-CN" altLang="en-US" sz="2800">
                <a:latin typeface="宋体" pitchFamily="2" charset="-122"/>
              </a:rPr>
              <a:t>指令可以将</a:t>
            </a:r>
            <a:r>
              <a:rPr lang="en-US" altLang="zh-CN" sz="2800">
                <a:latin typeface="Times New Roman" pitchFamily="18" charset="0"/>
                <a:cs typeface="Times New Roman" pitchFamily="18" charset="0"/>
              </a:rPr>
              <a:t>Pentium</a:t>
            </a:r>
            <a:r>
              <a:rPr lang="zh-CN" altLang="en-US" sz="2800">
                <a:latin typeface="宋体" pitchFamily="2" charset="-122"/>
              </a:rPr>
              <a:t>中的</a:t>
            </a:r>
            <a:r>
              <a:rPr lang="en-US" altLang="zh-CN" sz="2800">
                <a:latin typeface="Times New Roman" pitchFamily="18" charset="0"/>
                <a:cs typeface="Times New Roman" pitchFamily="18" charset="0"/>
              </a:rPr>
              <a:t>64</a:t>
            </a:r>
            <a:r>
              <a:rPr lang="zh-CN" altLang="en-US" sz="2800">
                <a:latin typeface="宋体" pitchFamily="2" charset="-122"/>
              </a:rPr>
              <a:t>位时间标记计数器的高</a:t>
            </a:r>
            <a:r>
              <a:rPr lang="en-US" altLang="zh-CN" sz="2800">
                <a:latin typeface="Times New Roman" pitchFamily="18" charset="0"/>
                <a:cs typeface="Times New Roman" pitchFamily="18" charset="0"/>
              </a:rPr>
              <a:t>32</a:t>
            </a:r>
            <a:r>
              <a:rPr lang="zh-CN" altLang="en-US" sz="2800">
                <a:latin typeface="宋体" pitchFamily="2" charset="-122"/>
              </a:rPr>
              <a:t>位送</a:t>
            </a:r>
            <a:r>
              <a:rPr lang="en-US" altLang="zh-CN" sz="2800">
                <a:latin typeface="Times New Roman" pitchFamily="18" charset="0"/>
                <a:cs typeface="Times New Roman" pitchFamily="18" charset="0"/>
              </a:rPr>
              <a:t>EDX</a:t>
            </a:r>
            <a:r>
              <a:rPr lang="zh-CN" altLang="en-US" sz="2800">
                <a:latin typeface="宋体" pitchFamily="2" charset="-122"/>
              </a:rPr>
              <a:t>，低</a:t>
            </a:r>
            <a:r>
              <a:rPr lang="en-US" altLang="zh-CN" sz="2800">
                <a:latin typeface="Times New Roman" pitchFamily="18" charset="0"/>
                <a:cs typeface="Times New Roman" pitchFamily="18" charset="0"/>
              </a:rPr>
              <a:t>32</a:t>
            </a:r>
            <a:r>
              <a:rPr lang="zh-CN" altLang="en-US" sz="2800">
                <a:latin typeface="宋体" pitchFamily="2" charset="-122"/>
              </a:rPr>
              <a:t>位送</a:t>
            </a:r>
            <a:r>
              <a:rPr lang="en-US" altLang="zh-CN" sz="2800">
                <a:latin typeface="Times New Roman" pitchFamily="18" charset="0"/>
                <a:cs typeface="Times New Roman" pitchFamily="18" charset="0"/>
              </a:rPr>
              <a:t>EAX</a:t>
            </a:r>
            <a:r>
              <a:rPr lang="zh-CN" altLang="en-US" sz="2800">
                <a:latin typeface="宋体" pitchFamily="2" charset="-122"/>
              </a:rPr>
              <a:t>。</a:t>
            </a:r>
            <a:endParaRPr lang="zh-CN" altLang="en-US" sz="2800">
              <a:latin typeface="Times New Roman" pitchFamily="18" charset="0"/>
              <a:cs typeface="Times New Roman" pitchFamily="18" charset="0"/>
            </a:endParaRPr>
          </a:p>
          <a:p>
            <a:pPr algn="just">
              <a:lnSpc>
                <a:spcPct val="90000"/>
              </a:lnSpc>
            </a:pPr>
            <a:r>
              <a:rPr lang="zh-CN" altLang="en-US" sz="2800">
                <a:latin typeface="宋体" pitchFamily="2" charset="-122"/>
              </a:rPr>
              <a:t>一些应用软件需要确定某个事件已经执行了多少个时钟周期，在执行该事件之前和之后分别读出时钟标志计数器的值，计算两次值的差就可得出时钟周期数。</a:t>
            </a:r>
            <a:endParaRPr lang="zh-CN" altLang="en-US" sz="2800"/>
          </a:p>
        </p:txBody>
      </p:sp>
    </p:spTree>
  </p:cSld>
  <p:clrMapOvr>
    <a:masterClrMapping/>
  </p:clrMapOvr>
  <p:transition spd="med">
    <p:pull dir="d"/>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0A7318C-0805-4859-B4B2-804D84A9EF84}"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808353D-8588-45DE-B76C-CCE8CFEDAD03}" type="slidenum">
              <a:rPr lang="en-US" altLang="zh-CN"/>
              <a:pPr/>
              <a:t>142</a:t>
            </a:fld>
            <a:endParaRPr lang="en-US" altLang="zh-CN"/>
          </a:p>
        </p:txBody>
      </p:sp>
      <p:sp>
        <p:nvSpPr>
          <p:cNvPr id="330754" name="Rectangle 2"/>
          <p:cNvSpPr>
            <a:spLocks noGrp="1" noChangeArrowheads="1"/>
          </p:cNvSpPr>
          <p:nvPr>
            <p:ph type="title"/>
          </p:nvPr>
        </p:nvSpPr>
        <p:spPr/>
        <p:txBody>
          <a:bodyPr/>
          <a:lstStyle/>
          <a:p>
            <a:r>
              <a:rPr lang="zh-CN" altLang="en-US" b="1">
                <a:solidFill>
                  <a:srgbClr val="336699"/>
                </a:solidFill>
                <a:latin typeface="宋体" pitchFamily="2" charset="-122"/>
              </a:rPr>
              <a:t>读模式专用寄存器指令</a:t>
            </a:r>
            <a:r>
              <a:rPr lang="en-US" altLang="zh-CN" b="1">
                <a:solidFill>
                  <a:srgbClr val="336699"/>
                </a:solidFill>
                <a:latin typeface="Times New Roman" pitchFamily="18" charset="0"/>
                <a:cs typeface="Times New Roman" pitchFamily="18" charset="0"/>
              </a:rPr>
              <a:t>RDMSR</a:t>
            </a:r>
            <a:r>
              <a:rPr lang="en-US" altLang="zh-CN"/>
              <a:t> </a:t>
            </a:r>
          </a:p>
        </p:txBody>
      </p:sp>
      <p:sp>
        <p:nvSpPr>
          <p:cNvPr id="330755" name="Rectangle 3"/>
          <p:cNvSpPr>
            <a:spLocks noGrp="1" noChangeArrowheads="1"/>
          </p:cNvSpPr>
          <p:nvPr>
            <p:ph type="body" idx="1"/>
          </p:nvPr>
        </p:nvSpPr>
        <p:spPr/>
        <p:txBody>
          <a:bodyPr/>
          <a:lstStyle/>
          <a:p>
            <a:pPr algn="just">
              <a:lnSpc>
                <a:spcPct val="90000"/>
              </a:lnSpc>
              <a:buFontTx/>
              <a:buNone/>
            </a:pPr>
            <a:r>
              <a:rPr lang="zh-CN" altLang="en-US" sz="2800">
                <a:latin typeface="宋体" pitchFamily="2" charset="-122"/>
              </a:rPr>
              <a:t>指令格式：</a:t>
            </a:r>
            <a:r>
              <a:rPr lang="en-US" altLang="zh-CN" sz="2800">
                <a:latin typeface="Times New Roman" pitchFamily="18" charset="0"/>
                <a:cs typeface="Times New Roman" pitchFamily="18" charset="0"/>
              </a:rPr>
              <a:t>RDMSR</a:t>
            </a:r>
          </a:p>
          <a:p>
            <a:pPr algn="just">
              <a:lnSpc>
                <a:spcPct val="90000"/>
              </a:lnSpc>
            </a:pPr>
            <a:r>
              <a:rPr lang="en-US" altLang="zh-CN" sz="2800">
                <a:latin typeface="Times New Roman" pitchFamily="18" charset="0"/>
                <a:cs typeface="Times New Roman" pitchFamily="18" charset="0"/>
              </a:rPr>
              <a:t>RDMSR</a:t>
            </a:r>
            <a:r>
              <a:rPr lang="zh-CN" altLang="en-US" sz="2800">
                <a:latin typeface="宋体" pitchFamily="2" charset="-122"/>
              </a:rPr>
              <a:t>指令使软件可访问模式专用寄存器的内容，这两种模式专用寄存器是机器地址检查寄存器（</a:t>
            </a:r>
            <a:r>
              <a:rPr lang="en-US" altLang="zh-CN" sz="2800">
                <a:latin typeface="Times New Roman" pitchFamily="18" charset="0"/>
                <a:cs typeface="Times New Roman" pitchFamily="18" charset="0"/>
              </a:rPr>
              <a:t>MCA</a:t>
            </a:r>
            <a:r>
              <a:rPr lang="zh-CN" altLang="en-US" sz="2800">
                <a:latin typeface="宋体" pitchFamily="2" charset="-122"/>
              </a:rPr>
              <a:t>）和机器类型检查寄存器（</a:t>
            </a:r>
            <a:r>
              <a:rPr lang="en-US" altLang="zh-CN" sz="2800">
                <a:latin typeface="Times New Roman" pitchFamily="18" charset="0"/>
                <a:cs typeface="Times New Roman" pitchFamily="18" charset="0"/>
              </a:rPr>
              <a:t>MCT</a:t>
            </a:r>
            <a:r>
              <a:rPr lang="zh-CN" altLang="en-US" sz="2800">
                <a:latin typeface="宋体" pitchFamily="2" charset="-122"/>
              </a:rPr>
              <a:t>）。若要访问</a:t>
            </a:r>
            <a:r>
              <a:rPr lang="en-US" altLang="zh-CN" sz="2800">
                <a:latin typeface="Times New Roman" pitchFamily="18" charset="0"/>
                <a:cs typeface="Times New Roman" pitchFamily="18" charset="0"/>
              </a:rPr>
              <a:t>MCA</a:t>
            </a:r>
            <a:r>
              <a:rPr lang="zh-CN" altLang="en-US" sz="2800">
                <a:latin typeface="宋体" pitchFamily="2" charset="-122"/>
              </a:rPr>
              <a:t>，指令执行前需将</a:t>
            </a:r>
            <a:r>
              <a:rPr lang="en-US" altLang="zh-CN" sz="2800">
                <a:latin typeface="Times New Roman" pitchFamily="18" charset="0"/>
                <a:cs typeface="Times New Roman" pitchFamily="18" charset="0"/>
              </a:rPr>
              <a:t>ECX</a:t>
            </a:r>
            <a:r>
              <a:rPr lang="zh-CN" altLang="en-US" sz="2800">
                <a:latin typeface="宋体" pitchFamily="2" charset="-122"/>
              </a:rPr>
              <a:t>置为</a:t>
            </a:r>
            <a:r>
              <a:rPr lang="en-US" altLang="zh-CN" sz="2800">
                <a:latin typeface="Times New Roman" pitchFamily="18" charset="0"/>
                <a:cs typeface="Times New Roman" pitchFamily="18" charset="0"/>
              </a:rPr>
              <a:t>0</a:t>
            </a:r>
            <a:r>
              <a:rPr lang="zh-CN" altLang="en-US" sz="2800">
                <a:latin typeface="宋体" pitchFamily="2" charset="-122"/>
              </a:rPr>
              <a:t>；而为了访问</a:t>
            </a:r>
            <a:r>
              <a:rPr lang="en-US" altLang="zh-CN" sz="2800">
                <a:latin typeface="Times New Roman" pitchFamily="18" charset="0"/>
                <a:cs typeface="Times New Roman" pitchFamily="18" charset="0"/>
              </a:rPr>
              <a:t>MCT</a:t>
            </a:r>
            <a:r>
              <a:rPr lang="zh-CN" altLang="en-US" sz="2800">
                <a:latin typeface="宋体" pitchFamily="2" charset="-122"/>
              </a:rPr>
              <a:t>，需要将</a:t>
            </a:r>
            <a:r>
              <a:rPr lang="en-US" altLang="zh-CN" sz="2800">
                <a:latin typeface="Times New Roman" pitchFamily="18" charset="0"/>
                <a:cs typeface="Times New Roman" pitchFamily="18" charset="0"/>
              </a:rPr>
              <a:t>ECX</a:t>
            </a:r>
            <a:r>
              <a:rPr lang="zh-CN" altLang="en-US" sz="2800">
                <a:latin typeface="宋体" pitchFamily="2" charset="-122"/>
              </a:rPr>
              <a:t>置为</a:t>
            </a:r>
            <a:r>
              <a:rPr lang="en-US" altLang="zh-CN" sz="2800">
                <a:latin typeface="Times New Roman" pitchFamily="18" charset="0"/>
                <a:cs typeface="Times New Roman" pitchFamily="18" charset="0"/>
              </a:rPr>
              <a:t>1</a:t>
            </a:r>
            <a:r>
              <a:rPr lang="zh-CN" altLang="en-US" sz="2800">
                <a:latin typeface="宋体" pitchFamily="2" charset="-122"/>
              </a:rPr>
              <a:t>。</a:t>
            </a:r>
          </a:p>
          <a:p>
            <a:pPr algn="just">
              <a:lnSpc>
                <a:spcPct val="90000"/>
              </a:lnSpc>
            </a:pPr>
            <a:r>
              <a:rPr lang="zh-CN" altLang="en-US" sz="2800">
                <a:latin typeface="宋体" pitchFamily="2" charset="-122"/>
              </a:rPr>
              <a:t>执行指令时在访问的模式专用寄存器与寄存器组</a:t>
            </a:r>
            <a:r>
              <a:rPr lang="en-US" altLang="zh-CN" sz="2800">
                <a:latin typeface="Times New Roman" pitchFamily="18" charset="0"/>
                <a:cs typeface="Times New Roman" pitchFamily="18" charset="0"/>
              </a:rPr>
              <a:t>EDX</a:t>
            </a:r>
            <a:r>
              <a:rPr lang="zh-CN" altLang="en-US" sz="2800">
                <a:latin typeface="宋体" pitchFamily="2" charset="-122"/>
              </a:rPr>
              <a:t>：</a:t>
            </a:r>
            <a:r>
              <a:rPr lang="en-US" altLang="zh-CN" sz="2800">
                <a:latin typeface="Times New Roman" pitchFamily="18" charset="0"/>
                <a:cs typeface="Times New Roman" pitchFamily="18" charset="0"/>
              </a:rPr>
              <a:t>EAX</a:t>
            </a:r>
            <a:r>
              <a:rPr lang="zh-CN" altLang="en-US" sz="2800">
                <a:latin typeface="宋体" pitchFamily="2" charset="-122"/>
              </a:rPr>
              <a:t>之间进行</a:t>
            </a:r>
            <a:r>
              <a:rPr lang="en-US" altLang="zh-CN" sz="2800">
                <a:latin typeface="Times New Roman" pitchFamily="18" charset="0"/>
                <a:cs typeface="Times New Roman" pitchFamily="18" charset="0"/>
              </a:rPr>
              <a:t>64</a:t>
            </a:r>
            <a:r>
              <a:rPr lang="zh-CN" altLang="en-US" sz="2800">
                <a:latin typeface="宋体" pitchFamily="2" charset="-122"/>
              </a:rPr>
              <a:t>位的操作。</a:t>
            </a:r>
          </a:p>
          <a:p>
            <a:pPr algn="just">
              <a:lnSpc>
                <a:spcPct val="90000"/>
              </a:lnSpc>
            </a:pPr>
            <a:r>
              <a:rPr lang="zh-CN" altLang="en-US" sz="2800">
                <a:latin typeface="宋体" pitchFamily="2" charset="-122"/>
              </a:rPr>
              <a:t>具体来说，是将</a:t>
            </a:r>
            <a:r>
              <a:rPr lang="en-US" altLang="zh-CN" sz="2800">
                <a:latin typeface="Times New Roman" pitchFamily="18" charset="0"/>
                <a:cs typeface="Times New Roman" pitchFamily="18" charset="0"/>
              </a:rPr>
              <a:t>ECX</a:t>
            </a:r>
            <a:r>
              <a:rPr lang="zh-CN" altLang="en-US" sz="2800">
                <a:latin typeface="宋体" pitchFamily="2" charset="-122"/>
              </a:rPr>
              <a:t>所指定的模式专用寄存器的内容送</a:t>
            </a:r>
            <a:r>
              <a:rPr lang="en-US" altLang="zh-CN" sz="2800">
                <a:latin typeface="Times New Roman" pitchFamily="18" charset="0"/>
                <a:cs typeface="Times New Roman" pitchFamily="18" charset="0"/>
              </a:rPr>
              <a:t>EDX</a:t>
            </a:r>
            <a:r>
              <a:rPr lang="zh-CN" altLang="en-US" sz="2800">
                <a:latin typeface="宋体" pitchFamily="2" charset="-122"/>
              </a:rPr>
              <a:t>：</a:t>
            </a:r>
            <a:r>
              <a:rPr lang="en-US" altLang="zh-CN" sz="2800">
                <a:latin typeface="Times New Roman" pitchFamily="18" charset="0"/>
                <a:cs typeface="Times New Roman" pitchFamily="18" charset="0"/>
              </a:rPr>
              <a:t>EAX</a:t>
            </a:r>
            <a:r>
              <a:rPr lang="zh-CN" altLang="en-US" sz="2800">
                <a:latin typeface="宋体" pitchFamily="2" charset="-122"/>
              </a:rPr>
              <a:t>，高</a:t>
            </a:r>
            <a:r>
              <a:rPr lang="en-US" altLang="zh-CN" sz="2800">
                <a:latin typeface="Times New Roman" pitchFamily="18" charset="0"/>
                <a:cs typeface="Times New Roman" pitchFamily="18" charset="0"/>
              </a:rPr>
              <a:t>32</a:t>
            </a:r>
            <a:r>
              <a:rPr lang="zh-CN" altLang="en-US" sz="2800">
                <a:latin typeface="宋体" pitchFamily="2" charset="-122"/>
              </a:rPr>
              <a:t>位送</a:t>
            </a:r>
            <a:r>
              <a:rPr lang="en-US" altLang="zh-CN" sz="2800">
                <a:latin typeface="Times New Roman" pitchFamily="18" charset="0"/>
                <a:cs typeface="Times New Roman" pitchFamily="18" charset="0"/>
              </a:rPr>
              <a:t>EDX</a:t>
            </a:r>
            <a:r>
              <a:rPr lang="zh-CN" altLang="en-US" sz="2800">
                <a:latin typeface="宋体" pitchFamily="2" charset="-122"/>
              </a:rPr>
              <a:t>，低</a:t>
            </a:r>
            <a:r>
              <a:rPr lang="en-US" altLang="zh-CN" sz="2800">
                <a:latin typeface="Times New Roman" pitchFamily="18" charset="0"/>
                <a:cs typeface="Times New Roman" pitchFamily="18" charset="0"/>
              </a:rPr>
              <a:t>32</a:t>
            </a:r>
            <a:r>
              <a:rPr lang="zh-CN" altLang="en-US" sz="2800">
                <a:latin typeface="宋体" pitchFamily="2" charset="-122"/>
              </a:rPr>
              <a:t>位送</a:t>
            </a:r>
            <a:r>
              <a:rPr lang="en-US" altLang="zh-CN" sz="2800">
                <a:latin typeface="Times New Roman" pitchFamily="18" charset="0"/>
                <a:cs typeface="Times New Roman" pitchFamily="18" charset="0"/>
              </a:rPr>
              <a:t>EAX</a:t>
            </a:r>
            <a:r>
              <a:rPr lang="zh-CN" altLang="en-US" sz="2800">
                <a:latin typeface="宋体" pitchFamily="2" charset="-122"/>
              </a:rPr>
              <a:t>。</a:t>
            </a:r>
            <a:endParaRPr lang="zh-CN" altLang="en-US" sz="2800"/>
          </a:p>
        </p:txBody>
      </p:sp>
    </p:spTree>
  </p:cSld>
  <p:clrMapOvr>
    <a:masterClrMapping/>
  </p:clrMapOvr>
  <p:transition spd="med">
    <p:pull dir="d"/>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36C890-EF73-4112-B25F-004C929360F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75F9FCC-45ED-4CFB-8610-6264678AEE6E}" type="slidenum">
              <a:rPr lang="en-US" altLang="zh-CN"/>
              <a:pPr/>
              <a:t>143</a:t>
            </a:fld>
            <a:endParaRPr lang="en-US" altLang="zh-CN"/>
          </a:p>
        </p:txBody>
      </p:sp>
      <p:sp>
        <p:nvSpPr>
          <p:cNvPr id="331778" name="Rectangle 2"/>
          <p:cNvSpPr>
            <a:spLocks noGrp="1" noChangeArrowheads="1"/>
          </p:cNvSpPr>
          <p:nvPr>
            <p:ph type="title"/>
          </p:nvPr>
        </p:nvSpPr>
        <p:spPr/>
        <p:txBody>
          <a:bodyPr/>
          <a:lstStyle/>
          <a:p>
            <a:r>
              <a:rPr lang="zh-CN" altLang="en-US" b="1">
                <a:solidFill>
                  <a:srgbClr val="336699"/>
                </a:solidFill>
                <a:latin typeface="宋体" pitchFamily="2" charset="-122"/>
              </a:rPr>
              <a:t>写模式专用寄存器指令</a:t>
            </a:r>
            <a:r>
              <a:rPr lang="en-US" altLang="zh-CN" b="1">
                <a:solidFill>
                  <a:srgbClr val="336699"/>
                </a:solidFill>
                <a:latin typeface="Times New Roman" pitchFamily="18" charset="0"/>
                <a:cs typeface="Times New Roman" pitchFamily="18" charset="0"/>
              </a:rPr>
              <a:t>WRMSR</a:t>
            </a:r>
            <a:r>
              <a:rPr lang="en-US" altLang="zh-CN"/>
              <a:t> </a:t>
            </a:r>
          </a:p>
        </p:txBody>
      </p:sp>
      <p:sp>
        <p:nvSpPr>
          <p:cNvPr id="331779" name="Rectangle 3"/>
          <p:cNvSpPr>
            <a:spLocks noGrp="1" noChangeArrowheads="1"/>
          </p:cNvSpPr>
          <p:nvPr>
            <p:ph type="body" idx="1"/>
          </p:nvPr>
        </p:nvSpPr>
        <p:spPr/>
        <p:txBody>
          <a:bodyPr/>
          <a:lstStyle/>
          <a:p>
            <a:pPr algn="just">
              <a:buFontTx/>
              <a:buNone/>
            </a:pPr>
            <a:r>
              <a:rPr lang="zh-CN" altLang="en-US">
                <a:latin typeface="宋体" pitchFamily="2" charset="-122"/>
              </a:rPr>
              <a:t>指令格式：</a:t>
            </a:r>
            <a:r>
              <a:rPr lang="en-US" altLang="zh-CN">
                <a:latin typeface="Times New Roman" pitchFamily="18" charset="0"/>
                <a:cs typeface="Times New Roman" pitchFamily="18" charset="0"/>
              </a:rPr>
              <a:t>WRMSR</a:t>
            </a:r>
          </a:p>
          <a:p>
            <a:pPr algn="just"/>
            <a:r>
              <a:rPr lang="en-US" altLang="zh-CN">
                <a:latin typeface="Times New Roman" pitchFamily="18" charset="0"/>
                <a:cs typeface="Times New Roman" pitchFamily="18" charset="0"/>
              </a:rPr>
              <a:t>WRMSR</a:t>
            </a:r>
            <a:r>
              <a:rPr lang="zh-CN" altLang="en-US">
                <a:latin typeface="宋体" pitchFamily="2" charset="-122"/>
              </a:rPr>
              <a:t>指令将</a:t>
            </a:r>
            <a:r>
              <a:rPr lang="en-US" altLang="zh-CN">
                <a:latin typeface="Times New Roman" pitchFamily="18" charset="0"/>
                <a:cs typeface="Times New Roman" pitchFamily="18" charset="0"/>
              </a:rPr>
              <a:t>EDX</a:t>
            </a:r>
            <a:r>
              <a:rPr lang="zh-CN" altLang="en-US">
                <a:latin typeface="宋体" pitchFamily="2" charset="-122"/>
              </a:rPr>
              <a:t>：</a:t>
            </a:r>
            <a:r>
              <a:rPr lang="en-US" altLang="zh-CN">
                <a:latin typeface="Times New Roman" pitchFamily="18" charset="0"/>
                <a:cs typeface="Times New Roman" pitchFamily="18" charset="0"/>
              </a:rPr>
              <a:t>EAX</a:t>
            </a:r>
            <a:r>
              <a:rPr lang="zh-CN" altLang="en-US">
                <a:latin typeface="宋体" pitchFamily="2" charset="-122"/>
              </a:rPr>
              <a:t>的内容送到由</a:t>
            </a:r>
            <a:r>
              <a:rPr lang="en-US" altLang="zh-CN">
                <a:latin typeface="Times New Roman" pitchFamily="18" charset="0"/>
                <a:cs typeface="Times New Roman" pitchFamily="18" charset="0"/>
              </a:rPr>
              <a:t>ECX</a:t>
            </a:r>
            <a:r>
              <a:rPr lang="zh-CN" altLang="en-US">
                <a:latin typeface="宋体" pitchFamily="2" charset="-122"/>
              </a:rPr>
              <a:t>指定的模式专用寄存器。</a:t>
            </a:r>
          </a:p>
          <a:p>
            <a:pPr algn="just"/>
            <a:r>
              <a:rPr lang="zh-CN" altLang="en-US">
                <a:latin typeface="宋体" pitchFamily="2" charset="-122"/>
              </a:rPr>
              <a:t>具体来说，</a:t>
            </a:r>
            <a:r>
              <a:rPr lang="en-US" altLang="zh-CN">
                <a:latin typeface="Times New Roman" pitchFamily="18" charset="0"/>
                <a:cs typeface="Times New Roman" pitchFamily="18" charset="0"/>
              </a:rPr>
              <a:t>EDX</a:t>
            </a:r>
            <a:r>
              <a:rPr lang="zh-CN" altLang="en-US">
                <a:latin typeface="宋体" pitchFamily="2" charset="-122"/>
              </a:rPr>
              <a:t>和</a:t>
            </a:r>
            <a:r>
              <a:rPr lang="en-US" altLang="zh-CN">
                <a:latin typeface="Times New Roman" pitchFamily="18" charset="0"/>
                <a:cs typeface="Times New Roman" pitchFamily="18" charset="0"/>
              </a:rPr>
              <a:t>EAX</a:t>
            </a:r>
            <a:r>
              <a:rPr lang="zh-CN" altLang="en-US">
                <a:latin typeface="宋体" pitchFamily="2" charset="-122"/>
              </a:rPr>
              <a:t>的内容分别作为高</a:t>
            </a:r>
            <a:r>
              <a:rPr lang="en-US" altLang="zh-CN">
                <a:latin typeface="Times New Roman" pitchFamily="18" charset="0"/>
                <a:cs typeface="Times New Roman" pitchFamily="18" charset="0"/>
              </a:rPr>
              <a:t>32</a:t>
            </a:r>
            <a:r>
              <a:rPr lang="zh-CN" altLang="en-US">
                <a:latin typeface="宋体" pitchFamily="2" charset="-122"/>
              </a:rPr>
              <a:t>位和低</a:t>
            </a:r>
            <a:r>
              <a:rPr lang="en-US" altLang="zh-CN">
                <a:latin typeface="Times New Roman" pitchFamily="18" charset="0"/>
                <a:cs typeface="Times New Roman" pitchFamily="18" charset="0"/>
              </a:rPr>
              <a:t>32</a:t>
            </a:r>
            <a:r>
              <a:rPr lang="zh-CN" altLang="en-US">
                <a:latin typeface="宋体" pitchFamily="2" charset="-122"/>
              </a:rPr>
              <a:t>位。</a:t>
            </a:r>
          </a:p>
          <a:p>
            <a:pPr algn="just"/>
            <a:r>
              <a:rPr lang="zh-CN" altLang="en-US">
                <a:latin typeface="宋体" pitchFamily="2" charset="-122"/>
              </a:rPr>
              <a:t>若指定的模式寄存器有未定义或保留的位，则这些位的内容不变。</a:t>
            </a:r>
            <a:endParaRPr lang="zh-CN" altLang="en-US"/>
          </a:p>
        </p:txBody>
      </p:sp>
    </p:spTree>
  </p:cSld>
  <p:clrMapOvr>
    <a:masterClrMapping/>
  </p:clrMapOvr>
  <p:transition spd="med">
    <p:pull dir="d"/>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2EA5399-CB02-4ACC-8020-1CEFDB1873B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AD34FF0-C536-40F1-8209-C161F72ECAD6}" type="slidenum">
              <a:rPr lang="en-US" altLang="zh-CN"/>
              <a:pPr/>
              <a:t>144</a:t>
            </a:fld>
            <a:endParaRPr lang="en-US" altLang="zh-CN"/>
          </a:p>
        </p:txBody>
      </p:sp>
      <p:sp>
        <p:nvSpPr>
          <p:cNvPr id="332802" name="Rectangle 2"/>
          <p:cNvSpPr>
            <a:spLocks noGrp="1" noChangeArrowheads="1"/>
          </p:cNvSpPr>
          <p:nvPr>
            <p:ph type="title"/>
          </p:nvPr>
        </p:nvSpPr>
        <p:spPr/>
        <p:txBody>
          <a:bodyPr/>
          <a:lstStyle/>
          <a:p>
            <a:r>
              <a:rPr lang="zh-CN" altLang="en-US" b="1">
                <a:solidFill>
                  <a:srgbClr val="336699"/>
                </a:solidFill>
                <a:latin typeface="宋体" pitchFamily="2" charset="-122"/>
              </a:rPr>
              <a:t>恢复系统管理模式指令</a:t>
            </a:r>
            <a:r>
              <a:rPr lang="en-US" altLang="zh-CN" b="1">
                <a:solidFill>
                  <a:srgbClr val="336699"/>
                </a:solidFill>
                <a:latin typeface="Times New Roman" pitchFamily="18" charset="0"/>
                <a:cs typeface="Times New Roman" pitchFamily="18" charset="0"/>
              </a:rPr>
              <a:t>RSM</a:t>
            </a:r>
            <a:r>
              <a:rPr lang="en-US" altLang="zh-CN"/>
              <a:t> </a:t>
            </a:r>
          </a:p>
        </p:txBody>
      </p:sp>
      <p:sp>
        <p:nvSpPr>
          <p:cNvPr id="332803" name="Rectangle 3"/>
          <p:cNvSpPr>
            <a:spLocks noGrp="1" noChangeArrowheads="1"/>
          </p:cNvSpPr>
          <p:nvPr>
            <p:ph type="body" idx="1"/>
          </p:nvPr>
        </p:nvSpPr>
        <p:spPr/>
        <p:txBody>
          <a:bodyPr/>
          <a:lstStyle/>
          <a:p>
            <a:pPr algn="just">
              <a:buFontTx/>
              <a:buNone/>
            </a:pPr>
            <a:r>
              <a:rPr lang="zh-CN" altLang="en-US">
                <a:latin typeface="宋体" pitchFamily="2" charset="-122"/>
              </a:rPr>
              <a:t>指令格式：</a:t>
            </a:r>
            <a:r>
              <a:rPr lang="en-US" altLang="zh-CN">
                <a:latin typeface="Times New Roman" pitchFamily="18" charset="0"/>
                <a:cs typeface="Times New Roman" pitchFamily="18" charset="0"/>
              </a:rPr>
              <a:t>RSM</a:t>
            </a:r>
          </a:p>
          <a:p>
            <a:pPr algn="just"/>
            <a:r>
              <a:rPr lang="en-US" altLang="zh-CN">
                <a:latin typeface="Times New Roman" pitchFamily="18" charset="0"/>
                <a:cs typeface="Times New Roman" pitchFamily="18" charset="0"/>
              </a:rPr>
              <a:t>Pentium</a:t>
            </a:r>
            <a:r>
              <a:rPr lang="zh-CN" altLang="en-US">
                <a:latin typeface="宋体" pitchFamily="2" charset="-122"/>
              </a:rPr>
              <a:t>处理器有一种称为系统管理模式（</a:t>
            </a:r>
            <a:r>
              <a:rPr lang="en-US" altLang="zh-CN">
                <a:latin typeface="Times New Roman" pitchFamily="18" charset="0"/>
                <a:cs typeface="Times New Roman" pitchFamily="18" charset="0"/>
              </a:rPr>
              <a:t>SMM</a:t>
            </a:r>
            <a:r>
              <a:rPr lang="zh-CN" altLang="en-US">
                <a:latin typeface="宋体" pitchFamily="2" charset="-122"/>
              </a:rPr>
              <a:t>）的操作模式，这种模式主要用于执行系统电源管理功能。</a:t>
            </a:r>
          </a:p>
          <a:p>
            <a:pPr algn="just"/>
            <a:r>
              <a:rPr lang="zh-CN" altLang="en-US">
                <a:latin typeface="宋体" pitchFamily="2" charset="-122"/>
              </a:rPr>
              <a:t>外部硬件的中断请求使系统进入</a:t>
            </a:r>
            <a:r>
              <a:rPr lang="en-US" altLang="zh-CN">
                <a:latin typeface="Times New Roman" pitchFamily="18" charset="0"/>
                <a:cs typeface="Times New Roman" pitchFamily="18" charset="0"/>
              </a:rPr>
              <a:t>SMM</a:t>
            </a:r>
            <a:r>
              <a:rPr lang="zh-CN" altLang="en-US">
                <a:latin typeface="宋体" pitchFamily="2" charset="-122"/>
              </a:rPr>
              <a:t>模式，执行</a:t>
            </a:r>
            <a:r>
              <a:rPr lang="en-US" altLang="zh-CN">
                <a:latin typeface="Times New Roman" pitchFamily="18" charset="0"/>
                <a:cs typeface="Times New Roman" pitchFamily="18" charset="0"/>
              </a:rPr>
              <a:t>RSM</a:t>
            </a:r>
            <a:r>
              <a:rPr lang="zh-CN" altLang="en-US">
                <a:latin typeface="宋体" pitchFamily="2" charset="-122"/>
              </a:rPr>
              <a:t>指令后返回原来的实模式或保护模式。</a:t>
            </a:r>
            <a:endParaRPr lang="zh-CN" altLang="en-US"/>
          </a:p>
        </p:txBody>
      </p:sp>
    </p:spTree>
  </p:cSld>
  <p:clrMapOvr>
    <a:masterClrMapping/>
  </p:clrMapOvr>
  <p:transition spd="med">
    <p:pull dir="d"/>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96967629-D224-4DEF-8422-B451B8715F98}"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8FDD9124-CB8D-457C-A858-FB541DB5A76F}" type="slidenum">
              <a:rPr lang="en-US" altLang="zh-CN"/>
              <a:pPr/>
              <a:t>145</a:t>
            </a:fld>
            <a:endParaRPr lang="en-US" altLang="zh-CN"/>
          </a:p>
        </p:txBody>
      </p:sp>
      <p:sp>
        <p:nvSpPr>
          <p:cNvPr id="333826" name="Rectangle 2"/>
          <p:cNvSpPr>
            <a:spLocks noGrp="1" noChangeArrowheads="1"/>
          </p:cNvSpPr>
          <p:nvPr>
            <p:ph type="title"/>
          </p:nvPr>
        </p:nvSpPr>
        <p:spPr/>
        <p:txBody>
          <a:bodyPr/>
          <a:lstStyle/>
          <a:p>
            <a:r>
              <a:rPr lang="en-US" altLang="zh-CN" sz="4000" b="1">
                <a:solidFill>
                  <a:srgbClr val="336699"/>
                </a:solidFill>
                <a:latin typeface="Times New Roman" pitchFamily="18" charset="0"/>
                <a:cs typeface="Times New Roman" pitchFamily="18" charset="0"/>
              </a:rPr>
              <a:t>32</a:t>
            </a:r>
            <a:r>
              <a:rPr lang="zh-CN" altLang="en-US" sz="4000" b="1">
                <a:solidFill>
                  <a:srgbClr val="336699"/>
                </a:solidFill>
                <a:latin typeface="宋体" pitchFamily="2" charset="-122"/>
              </a:rPr>
              <a:t>位寄存器与</a:t>
            </a:r>
            <a:r>
              <a:rPr lang="en-US" altLang="zh-CN" sz="4000" b="1">
                <a:solidFill>
                  <a:srgbClr val="336699"/>
                </a:solidFill>
                <a:latin typeface="Times New Roman" pitchFamily="18" charset="0"/>
                <a:cs typeface="Times New Roman" pitchFamily="18" charset="0"/>
              </a:rPr>
              <a:t>CR</a:t>
            </a:r>
            <a:r>
              <a:rPr lang="en-US" altLang="zh-CN" sz="4000" b="1" baseline="-30000">
                <a:solidFill>
                  <a:srgbClr val="336699"/>
                </a:solidFill>
                <a:latin typeface="Times New Roman" pitchFamily="18" charset="0"/>
                <a:cs typeface="Times New Roman" pitchFamily="18" charset="0"/>
              </a:rPr>
              <a:t>4</a:t>
            </a:r>
            <a:r>
              <a:rPr lang="zh-CN" altLang="en-US" sz="4000" b="1">
                <a:solidFill>
                  <a:srgbClr val="336699"/>
                </a:solidFill>
                <a:latin typeface="宋体" pitchFamily="2" charset="-122"/>
              </a:rPr>
              <a:t>之间的传输指令</a:t>
            </a:r>
            <a:r>
              <a:rPr lang="zh-CN" altLang="en-US"/>
              <a:t> </a:t>
            </a:r>
          </a:p>
        </p:txBody>
      </p:sp>
      <p:sp>
        <p:nvSpPr>
          <p:cNvPr id="333827" name="Rectangle 3"/>
          <p:cNvSpPr>
            <a:spLocks noGrp="1" noChangeArrowheads="1"/>
          </p:cNvSpPr>
          <p:nvPr>
            <p:ph type="body" idx="1"/>
          </p:nvPr>
        </p:nvSpPr>
        <p:spPr/>
        <p:txBody>
          <a:bodyPr/>
          <a:lstStyle/>
          <a:p>
            <a:pPr algn="just">
              <a:buFontTx/>
              <a:buNone/>
            </a:pPr>
            <a:r>
              <a:rPr lang="zh-CN" altLang="en-US">
                <a:latin typeface="宋体" pitchFamily="2" charset="-122"/>
              </a:rPr>
              <a:t>指令格式：</a:t>
            </a:r>
            <a:r>
              <a:rPr lang="en-US" altLang="zh-CN">
                <a:latin typeface="Times New Roman" pitchFamily="18" charset="0"/>
                <a:cs typeface="Times New Roman" pitchFamily="18" charset="0"/>
              </a:rPr>
              <a:t>MOV  CR</a:t>
            </a:r>
            <a:r>
              <a:rPr lang="en-US" altLang="zh-CN" baseline="-30000">
                <a:latin typeface="Times New Roman" pitchFamily="18" charset="0"/>
                <a:cs typeface="Times New Roman" pitchFamily="18" charset="0"/>
              </a:rPr>
              <a:t>4</a:t>
            </a:r>
            <a:r>
              <a:rPr lang="zh-CN" altLang="en-US">
                <a:latin typeface="宋体" pitchFamily="2" charset="-122"/>
              </a:rPr>
              <a:t>，</a:t>
            </a:r>
            <a:r>
              <a:rPr lang="en-US" altLang="zh-CN">
                <a:latin typeface="Times New Roman" pitchFamily="18" charset="0"/>
                <a:cs typeface="Times New Roman" pitchFamily="18" charset="0"/>
              </a:rPr>
              <a:t>reg32  </a:t>
            </a:r>
          </a:p>
          <a:p>
            <a:pPr algn="just">
              <a:buFontTx/>
              <a:buNone/>
            </a:pPr>
            <a:r>
              <a:rPr lang="en-US" altLang="zh-CN">
                <a:latin typeface="Times New Roman" pitchFamily="18" charset="0"/>
                <a:cs typeface="Times New Roman" pitchFamily="18" charset="0"/>
              </a:rPr>
              <a:t>             MOV  reg32</a:t>
            </a:r>
            <a:r>
              <a:rPr lang="zh-CN" altLang="en-US">
                <a:latin typeface="宋体" pitchFamily="2" charset="-122"/>
              </a:rPr>
              <a:t>，</a:t>
            </a:r>
            <a:r>
              <a:rPr lang="en-US" altLang="zh-CN">
                <a:latin typeface="Times New Roman" pitchFamily="18" charset="0"/>
                <a:cs typeface="Times New Roman" pitchFamily="18" charset="0"/>
              </a:rPr>
              <a:t>CR</a:t>
            </a:r>
            <a:r>
              <a:rPr lang="en-US" altLang="zh-CN" baseline="-30000">
                <a:latin typeface="Times New Roman" pitchFamily="18" charset="0"/>
                <a:cs typeface="Times New Roman" pitchFamily="18" charset="0"/>
              </a:rPr>
              <a:t>4</a:t>
            </a:r>
            <a:endParaRPr lang="en-US" altLang="zh-CN">
              <a:latin typeface="Times New Roman" pitchFamily="18" charset="0"/>
              <a:cs typeface="Times New Roman" pitchFamily="18" charset="0"/>
            </a:endParaRPr>
          </a:p>
          <a:p>
            <a:pPr algn="just"/>
            <a:endParaRPr lang="en-US" altLang="zh-CN">
              <a:latin typeface="宋体" pitchFamily="2" charset="-122"/>
            </a:endParaRPr>
          </a:p>
          <a:p>
            <a:pPr algn="just"/>
            <a:r>
              <a:rPr lang="zh-CN" altLang="en-US">
                <a:latin typeface="宋体" pitchFamily="2" charset="-122"/>
              </a:rPr>
              <a:t>该指令实现将</a:t>
            </a:r>
            <a:r>
              <a:rPr lang="en-US" altLang="zh-CN">
                <a:latin typeface="Times New Roman" pitchFamily="18" charset="0"/>
                <a:cs typeface="Times New Roman" pitchFamily="18" charset="0"/>
              </a:rPr>
              <a:t>32</a:t>
            </a:r>
            <a:r>
              <a:rPr lang="zh-CN" altLang="en-US">
                <a:latin typeface="宋体" pitchFamily="2" charset="-122"/>
              </a:rPr>
              <a:t>位寄存器的内容传送至控制寄存器</a:t>
            </a:r>
            <a:r>
              <a:rPr lang="en-US" altLang="zh-CN">
                <a:latin typeface="Times New Roman" pitchFamily="18" charset="0"/>
                <a:cs typeface="Times New Roman" pitchFamily="18" charset="0"/>
              </a:rPr>
              <a:t>CR</a:t>
            </a:r>
            <a:r>
              <a:rPr lang="en-US" altLang="zh-CN" baseline="-30000">
                <a:latin typeface="Times New Roman" pitchFamily="18" charset="0"/>
                <a:cs typeface="Times New Roman" pitchFamily="18" charset="0"/>
              </a:rPr>
              <a:t>4</a:t>
            </a:r>
            <a:r>
              <a:rPr lang="zh-CN" altLang="en-US">
                <a:latin typeface="宋体" pitchFamily="2" charset="-122"/>
              </a:rPr>
              <a:t>或将控制寄存器</a:t>
            </a:r>
            <a:r>
              <a:rPr lang="en-US" altLang="zh-CN">
                <a:latin typeface="Times New Roman" pitchFamily="18" charset="0"/>
                <a:cs typeface="Times New Roman" pitchFamily="18" charset="0"/>
              </a:rPr>
              <a:t>CR</a:t>
            </a:r>
            <a:r>
              <a:rPr lang="en-US" altLang="zh-CN" baseline="-30000">
                <a:latin typeface="Times New Roman" pitchFamily="18" charset="0"/>
                <a:cs typeface="Times New Roman" pitchFamily="18" charset="0"/>
              </a:rPr>
              <a:t>4</a:t>
            </a:r>
            <a:r>
              <a:rPr lang="zh-CN" altLang="en-US">
                <a:latin typeface="宋体" pitchFamily="2" charset="-122"/>
              </a:rPr>
              <a:t>的内容送到</a:t>
            </a:r>
            <a:r>
              <a:rPr lang="en-US" altLang="zh-CN">
                <a:latin typeface="Times New Roman" pitchFamily="18" charset="0"/>
                <a:cs typeface="Times New Roman" pitchFamily="18" charset="0"/>
              </a:rPr>
              <a:t>32</a:t>
            </a:r>
            <a:r>
              <a:rPr lang="zh-CN" altLang="en-US">
                <a:latin typeface="宋体" pitchFamily="2" charset="-122"/>
              </a:rPr>
              <a:t>位寄存器中。</a:t>
            </a:r>
            <a:endParaRPr lang="zh-CN" altLang="en-US"/>
          </a:p>
        </p:txBody>
      </p:sp>
    </p:spTree>
  </p:cSld>
  <p:clrMapOvr>
    <a:masterClrMapping/>
  </p:clrMapOvr>
  <p:transition spd="med">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1A77040-9590-4003-A22F-BD6E73AF2EB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475DADB-FC88-4EDD-B5B2-30521DB3F107}" type="slidenum">
              <a:rPr lang="en-US" altLang="zh-CN"/>
              <a:pPr/>
              <a:t>15</a:t>
            </a:fld>
            <a:endParaRPr lang="en-US" altLang="zh-CN"/>
          </a:p>
        </p:txBody>
      </p:sp>
      <p:sp>
        <p:nvSpPr>
          <p:cNvPr id="104450" name="Rectangle 2"/>
          <p:cNvSpPr>
            <a:spLocks noGrp="1" noChangeArrowheads="1"/>
          </p:cNvSpPr>
          <p:nvPr>
            <p:ph type="title"/>
          </p:nvPr>
        </p:nvSpPr>
        <p:spPr/>
        <p:txBody>
          <a:bodyPr/>
          <a:lstStyle/>
          <a:p>
            <a:r>
              <a:rPr lang="zh-CN" altLang="en-US" b="1">
                <a:solidFill>
                  <a:srgbClr val="336699"/>
                </a:solidFill>
              </a:rPr>
              <a:t>基址加变址寻址方式</a:t>
            </a:r>
            <a:r>
              <a:rPr lang="zh-CN" altLang="en-US"/>
              <a:t> </a:t>
            </a:r>
          </a:p>
        </p:txBody>
      </p:sp>
      <p:sp>
        <p:nvSpPr>
          <p:cNvPr id="104451" name="Rectangle 3"/>
          <p:cNvSpPr>
            <a:spLocks noGrp="1" noChangeArrowheads="1"/>
          </p:cNvSpPr>
          <p:nvPr>
            <p:ph type="body" idx="1"/>
          </p:nvPr>
        </p:nvSpPr>
        <p:spPr/>
        <p:txBody>
          <a:bodyPr/>
          <a:lstStyle/>
          <a:p>
            <a:pPr>
              <a:lnSpc>
                <a:spcPct val="90000"/>
              </a:lnSpc>
            </a:pPr>
            <a:r>
              <a:rPr lang="zh-CN" altLang="en-US" sz="2400"/>
              <a:t>在基址加变址寻址方式中，通常把</a:t>
            </a:r>
            <a:r>
              <a:rPr lang="en-US" altLang="zh-CN" sz="2400"/>
              <a:t>BX</a:t>
            </a:r>
            <a:r>
              <a:rPr lang="zh-CN" altLang="en-US" sz="2400"/>
              <a:t>和</a:t>
            </a:r>
            <a:r>
              <a:rPr lang="en-US" altLang="zh-CN" sz="2400"/>
              <a:t>BP</a:t>
            </a:r>
            <a:r>
              <a:rPr lang="zh-CN" altLang="en-US" sz="2400"/>
              <a:t>看作是基址寄存器，把</a:t>
            </a:r>
            <a:r>
              <a:rPr lang="en-US" altLang="zh-CN" sz="2400"/>
              <a:t>SI</a:t>
            </a:r>
            <a:r>
              <a:rPr lang="zh-CN" altLang="en-US" sz="2400"/>
              <a:t>和</a:t>
            </a:r>
            <a:r>
              <a:rPr lang="en-US" altLang="zh-CN" sz="2400"/>
              <a:t>DI</a:t>
            </a:r>
            <a:r>
              <a:rPr lang="zh-CN" altLang="en-US" sz="2400"/>
              <a:t>看作变址寄存器，可把两种方式组合起来形成一种新的寻址方式。</a:t>
            </a:r>
          </a:p>
          <a:p>
            <a:pPr>
              <a:lnSpc>
                <a:spcPct val="90000"/>
              </a:lnSpc>
            </a:pPr>
            <a:r>
              <a:rPr lang="zh-CN" altLang="en-US" sz="2400"/>
              <a:t>基址加变址的寻址方式是把一个基址寄存器</a:t>
            </a:r>
            <a:r>
              <a:rPr lang="en-US" altLang="zh-CN" sz="2400"/>
              <a:t>BX</a:t>
            </a:r>
            <a:r>
              <a:rPr lang="zh-CN" altLang="en-US" sz="2400"/>
              <a:t>或</a:t>
            </a:r>
            <a:r>
              <a:rPr lang="en-US" altLang="zh-CN" sz="2400"/>
              <a:t>BP</a:t>
            </a:r>
            <a:r>
              <a:rPr lang="zh-CN" altLang="en-US" sz="2400"/>
              <a:t>的内容，加上变址寄存器</a:t>
            </a:r>
            <a:r>
              <a:rPr lang="en-US" altLang="zh-CN" sz="2400"/>
              <a:t>SI</a:t>
            </a:r>
            <a:r>
              <a:rPr lang="zh-CN" altLang="en-US" sz="2400"/>
              <a:t>或</a:t>
            </a:r>
            <a:r>
              <a:rPr lang="en-US" altLang="zh-CN" sz="2400"/>
              <a:t>DI</a:t>
            </a:r>
            <a:r>
              <a:rPr lang="zh-CN" altLang="en-US" sz="2400"/>
              <a:t>的内容，并以一个段寄存器作为地址基准，作为操作数的地址。</a:t>
            </a:r>
          </a:p>
          <a:p>
            <a:pPr>
              <a:lnSpc>
                <a:spcPct val="90000"/>
              </a:lnSpc>
            </a:pPr>
            <a:r>
              <a:rPr lang="zh-CN" altLang="en-US" sz="2400"/>
              <a:t>两个寄存器均由指令指定。当基址寄存器为</a:t>
            </a:r>
            <a:r>
              <a:rPr lang="en-US" altLang="zh-CN" sz="2400"/>
              <a:t>BX</a:t>
            </a:r>
            <a:r>
              <a:rPr lang="zh-CN" altLang="en-US" sz="2400"/>
              <a:t>时，段寄存器使用</a:t>
            </a:r>
            <a:r>
              <a:rPr lang="en-US" altLang="zh-CN" sz="2400"/>
              <a:t>DS</a:t>
            </a:r>
            <a:r>
              <a:rPr lang="zh-CN" altLang="en-US" sz="2400"/>
              <a:t>，则物理地址为：</a:t>
            </a:r>
          </a:p>
          <a:p>
            <a:pPr>
              <a:lnSpc>
                <a:spcPct val="90000"/>
              </a:lnSpc>
              <a:buFontTx/>
              <a:buNone/>
            </a:pPr>
            <a:r>
              <a:rPr lang="zh-CN" altLang="en-US" sz="2400"/>
              <a:t>    </a:t>
            </a:r>
            <a:r>
              <a:rPr lang="zh-CN" altLang="en-US" sz="2400">
                <a:solidFill>
                  <a:srgbClr val="336699"/>
                </a:solidFill>
              </a:rPr>
              <a:t>物理地址 </a:t>
            </a:r>
            <a:r>
              <a:rPr lang="en-US" altLang="zh-CN" sz="2400">
                <a:solidFill>
                  <a:srgbClr val="336699"/>
                </a:solidFill>
              </a:rPr>
              <a:t>= 10H ×</a:t>
            </a:r>
            <a:r>
              <a:rPr lang="zh-CN" altLang="en-US" sz="2400">
                <a:solidFill>
                  <a:srgbClr val="336699"/>
                </a:solidFill>
              </a:rPr>
              <a:t>（</a:t>
            </a:r>
            <a:r>
              <a:rPr lang="en-US" altLang="zh-CN" sz="2400">
                <a:solidFill>
                  <a:srgbClr val="336699"/>
                </a:solidFill>
              </a:rPr>
              <a:t>DS</a:t>
            </a:r>
            <a:r>
              <a:rPr lang="zh-CN" altLang="en-US" sz="2400">
                <a:solidFill>
                  <a:srgbClr val="336699"/>
                </a:solidFill>
              </a:rPr>
              <a:t>）</a:t>
            </a:r>
            <a:r>
              <a:rPr lang="en-US" altLang="zh-CN" sz="2400">
                <a:solidFill>
                  <a:srgbClr val="336699"/>
                </a:solidFill>
              </a:rPr>
              <a:t>+</a:t>
            </a:r>
            <a:r>
              <a:rPr lang="zh-CN" altLang="en-US" sz="2400">
                <a:solidFill>
                  <a:srgbClr val="336699"/>
                </a:solidFill>
              </a:rPr>
              <a:t>（</a:t>
            </a:r>
            <a:r>
              <a:rPr lang="en-US" altLang="zh-CN" sz="2400">
                <a:solidFill>
                  <a:srgbClr val="336699"/>
                </a:solidFill>
              </a:rPr>
              <a:t>BX</a:t>
            </a:r>
            <a:r>
              <a:rPr lang="zh-CN" altLang="en-US" sz="2400">
                <a:solidFill>
                  <a:srgbClr val="336699"/>
                </a:solidFill>
              </a:rPr>
              <a:t>）</a:t>
            </a:r>
            <a:r>
              <a:rPr lang="en-US" altLang="zh-CN" sz="2400">
                <a:solidFill>
                  <a:srgbClr val="336699"/>
                </a:solidFill>
              </a:rPr>
              <a:t>+</a:t>
            </a:r>
            <a:r>
              <a:rPr lang="zh-CN" altLang="en-US" sz="2400">
                <a:solidFill>
                  <a:srgbClr val="336699"/>
                </a:solidFill>
              </a:rPr>
              <a:t>（</a:t>
            </a:r>
            <a:r>
              <a:rPr lang="en-US" altLang="zh-CN" sz="2400">
                <a:solidFill>
                  <a:srgbClr val="336699"/>
                </a:solidFill>
              </a:rPr>
              <a:t>SI</a:t>
            </a:r>
            <a:r>
              <a:rPr lang="zh-CN" altLang="en-US" sz="2400">
                <a:solidFill>
                  <a:srgbClr val="336699"/>
                </a:solidFill>
              </a:rPr>
              <a:t>或</a:t>
            </a:r>
            <a:r>
              <a:rPr lang="en-US" altLang="zh-CN" sz="2400">
                <a:solidFill>
                  <a:srgbClr val="336699"/>
                </a:solidFill>
              </a:rPr>
              <a:t>DI</a:t>
            </a:r>
            <a:r>
              <a:rPr lang="zh-CN" altLang="en-US" sz="2400">
                <a:solidFill>
                  <a:srgbClr val="336699"/>
                </a:solidFill>
              </a:rPr>
              <a:t>）</a:t>
            </a:r>
          </a:p>
          <a:p>
            <a:pPr>
              <a:lnSpc>
                <a:spcPct val="90000"/>
              </a:lnSpc>
            </a:pPr>
            <a:r>
              <a:rPr lang="zh-CN" altLang="en-US" sz="2400"/>
              <a:t>当基址寄存器为</a:t>
            </a:r>
            <a:r>
              <a:rPr lang="en-US" altLang="zh-CN" sz="2400"/>
              <a:t>BP</a:t>
            </a:r>
            <a:r>
              <a:rPr lang="zh-CN" altLang="en-US" sz="2400"/>
              <a:t>时，段寄存器用</a:t>
            </a:r>
            <a:r>
              <a:rPr lang="en-US" altLang="zh-CN" sz="2400"/>
              <a:t>SS</a:t>
            </a:r>
            <a:r>
              <a:rPr lang="zh-CN" altLang="en-US" sz="2400"/>
              <a:t>，此时物理地址为：</a:t>
            </a:r>
          </a:p>
          <a:p>
            <a:pPr>
              <a:lnSpc>
                <a:spcPct val="90000"/>
              </a:lnSpc>
              <a:buFontTx/>
              <a:buNone/>
            </a:pPr>
            <a:r>
              <a:rPr lang="zh-CN" altLang="en-US" sz="2400"/>
              <a:t>    </a:t>
            </a:r>
            <a:r>
              <a:rPr lang="zh-CN" altLang="en-US" sz="2400">
                <a:solidFill>
                  <a:srgbClr val="336699"/>
                </a:solidFill>
              </a:rPr>
              <a:t>物理地址 </a:t>
            </a:r>
            <a:r>
              <a:rPr lang="en-US" altLang="zh-CN" sz="2400">
                <a:solidFill>
                  <a:srgbClr val="336699"/>
                </a:solidFill>
              </a:rPr>
              <a:t>= 10H ×</a:t>
            </a:r>
            <a:r>
              <a:rPr lang="zh-CN" altLang="en-US" sz="2400">
                <a:solidFill>
                  <a:srgbClr val="336699"/>
                </a:solidFill>
              </a:rPr>
              <a:t>（</a:t>
            </a:r>
            <a:r>
              <a:rPr lang="en-US" altLang="zh-CN" sz="2400">
                <a:solidFill>
                  <a:srgbClr val="336699"/>
                </a:solidFill>
              </a:rPr>
              <a:t>SS</a:t>
            </a:r>
            <a:r>
              <a:rPr lang="zh-CN" altLang="en-US" sz="2400">
                <a:solidFill>
                  <a:srgbClr val="336699"/>
                </a:solidFill>
              </a:rPr>
              <a:t>）</a:t>
            </a:r>
            <a:r>
              <a:rPr lang="en-US" altLang="zh-CN" sz="2400">
                <a:solidFill>
                  <a:srgbClr val="336699"/>
                </a:solidFill>
              </a:rPr>
              <a:t>+</a:t>
            </a:r>
            <a:r>
              <a:rPr lang="zh-CN" altLang="en-US" sz="2400">
                <a:solidFill>
                  <a:srgbClr val="336699"/>
                </a:solidFill>
              </a:rPr>
              <a:t>（</a:t>
            </a:r>
            <a:r>
              <a:rPr lang="en-US" altLang="zh-CN" sz="2400">
                <a:solidFill>
                  <a:srgbClr val="336699"/>
                </a:solidFill>
              </a:rPr>
              <a:t>BP</a:t>
            </a:r>
            <a:r>
              <a:rPr lang="zh-CN" altLang="en-US" sz="2400">
                <a:solidFill>
                  <a:srgbClr val="336699"/>
                </a:solidFill>
              </a:rPr>
              <a:t>）</a:t>
            </a:r>
            <a:r>
              <a:rPr lang="en-US" altLang="zh-CN" sz="2400">
                <a:solidFill>
                  <a:srgbClr val="336699"/>
                </a:solidFill>
              </a:rPr>
              <a:t>+</a:t>
            </a:r>
            <a:r>
              <a:rPr lang="zh-CN" altLang="en-US" sz="2400">
                <a:solidFill>
                  <a:srgbClr val="336699"/>
                </a:solidFill>
              </a:rPr>
              <a:t>（</a:t>
            </a:r>
            <a:r>
              <a:rPr lang="en-US" altLang="zh-CN" sz="2400">
                <a:solidFill>
                  <a:srgbClr val="336699"/>
                </a:solidFill>
              </a:rPr>
              <a:t>SI</a:t>
            </a:r>
            <a:r>
              <a:rPr lang="zh-CN" altLang="en-US" sz="2400">
                <a:solidFill>
                  <a:srgbClr val="336699"/>
                </a:solidFill>
              </a:rPr>
              <a:t>或</a:t>
            </a:r>
            <a:r>
              <a:rPr lang="en-US" altLang="zh-CN" sz="2400">
                <a:solidFill>
                  <a:srgbClr val="336699"/>
                </a:solidFill>
              </a:rPr>
              <a:t>DI</a:t>
            </a:r>
            <a:r>
              <a:rPr lang="zh-CN" altLang="en-US" sz="2400">
                <a:solidFill>
                  <a:srgbClr val="336699"/>
                </a:solidFill>
              </a:rPr>
              <a:t>）</a:t>
            </a:r>
          </a:p>
        </p:txBody>
      </p:sp>
    </p:spTree>
  </p:cSld>
  <p:clrMapOvr>
    <a:masterClrMapping/>
  </p:clrMapOvr>
  <p:transition spd="med">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2D9EB6E-4E67-490A-B3A0-35B4EF6FFA2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6D7E168-A902-4F62-ADBD-5B1CBB8A3E5B}" type="slidenum">
              <a:rPr lang="en-US" altLang="zh-CN"/>
              <a:pPr/>
              <a:t>16</a:t>
            </a:fld>
            <a:endParaRPr lang="en-US" altLang="zh-CN"/>
          </a:p>
        </p:txBody>
      </p:sp>
      <p:sp>
        <p:nvSpPr>
          <p:cNvPr id="92162" name="Rectangle 2"/>
          <p:cNvSpPr>
            <a:spLocks noGrp="1" noChangeArrowheads="1"/>
          </p:cNvSpPr>
          <p:nvPr>
            <p:ph type="title"/>
          </p:nvPr>
        </p:nvSpPr>
        <p:spPr/>
        <p:txBody>
          <a:bodyPr/>
          <a:lstStyle/>
          <a:p>
            <a:r>
              <a:rPr lang="zh-CN" altLang="en-US" sz="3600" b="1">
                <a:solidFill>
                  <a:srgbClr val="336699"/>
                </a:solidFill>
              </a:rPr>
              <a:t>相对基址变址寻址方式</a:t>
            </a:r>
            <a:r>
              <a:rPr lang="zh-CN" altLang="en-US"/>
              <a:t> </a:t>
            </a:r>
          </a:p>
        </p:txBody>
      </p:sp>
      <p:sp>
        <p:nvSpPr>
          <p:cNvPr id="92163" name="Rectangle 3"/>
          <p:cNvSpPr>
            <a:spLocks noGrp="1" noChangeArrowheads="1"/>
          </p:cNvSpPr>
          <p:nvPr>
            <p:ph type="body" idx="1"/>
          </p:nvPr>
        </p:nvSpPr>
        <p:spPr/>
        <p:txBody>
          <a:bodyPr/>
          <a:lstStyle/>
          <a:p>
            <a:pPr>
              <a:lnSpc>
                <a:spcPct val="90000"/>
              </a:lnSpc>
            </a:pPr>
            <a:r>
              <a:rPr lang="zh-CN" altLang="en-US" sz="2400"/>
              <a:t>在相对基址变址寻址方式中，通常把</a:t>
            </a:r>
            <a:r>
              <a:rPr lang="en-US" altLang="zh-CN" sz="2400"/>
              <a:t>BX</a:t>
            </a:r>
            <a:r>
              <a:rPr lang="zh-CN" altLang="en-US" sz="2400"/>
              <a:t>和</a:t>
            </a:r>
            <a:r>
              <a:rPr lang="en-US" altLang="zh-CN" sz="2400"/>
              <a:t>BP</a:t>
            </a:r>
            <a:r>
              <a:rPr lang="zh-CN" altLang="en-US" sz="2400"/>
              <a:t>看作是基址寄存器，把</a:t>
            </a:r>
            <a:r>
              <a:rPr lang="en-US" altLang="zh-CN" sz="2400"/>
              <a:t>SI</a:t>
            </a:r>
            <a:r>
              <a:rPr lang="zh-CN" altLang="en-US" sz="2400"/>
              <a:t>和</a:t>
            </a:r>
            <a:r>
              <a:rPr lang="en-US" altLang="zh-CN" sz="2400"/>
              <a:t>DI</a:t>
            </a:r>
            <a:r>
              <a:rPr lang="zh-CN" altLang="en-US" sz="2400"/>
              <a:t>看作变址寄存器。它是把一个基址寄存器</a:t>
            </a:r>
            <a:r>
              <a:rPr lang="en-US" altLang="zh-CN" sz="2400"/>
              <a:t>BX</a:t>
            </a:r>
            <a:r>
              <a:rPr lang="zh-CN" altLang="en-US" sz="2400"/>
              <a:t>或</a:t>
            </a:r>
            <a:r>
              <a:rPr lang="en-US" altLang="zh-CN" sz="2400"/>
              <a:t>BP</a:t>
            </a:r>
            <a:r>
              <a:rPr lang="zh-CN" altLang="en-US" sz="2400"/>
              <a:t>的内容，加上变址寄存器</a:t>
            </a:r>
            <a:r>
              <a:rPr lang="en-US" altLang="zh-CN" sz="2400"/>
              <a:t>SI</a:t>
            </a:r>
            <a:r>
              <a:rPr lang="zh-CN" altLang="en-US" sz="2400"/>
              <a:t>或</a:t>
            </a:r>
            <a:r>
              <a:rPr lang="en-US" altLang="zh-CN" sz="2400"/>
              <a:t>DI</a:t>
            </a:r>
            <a:r>
              <a:rPr lang="zh-CN" altLang="en-US" sz="2400"/>
              <a:t>的内容，再加上指令中给定的</a:t>
            </a:r>
            <a:r>
              <a:rPr lang="en-US" altLang="zh-CN" sz="2400"/>
              <a:t>8</a:t>
            </a:r>
            <a:r>
              <a:rPr lang="zh-CN" altLang="en-US" sz="2400"/>
              <a:t>位或</a:t>
            </a:r>
            <a:r>
              <a:rPr lang="en-US" altLang="zh-CN" sz="2400"/>
              <a:t>16</a:t>
            </a:r>
            <a:r>
              <a:rPr lang="zh-CN" altLang="en-US" sz="2400"/>
              <a:t>位位移量，并以一个段寄存器作为地址基准，作为操作数的地址。 </a:t>
            </a:r>
          </a:p>
          <a:p>
            <a:pPr>
              <a:lnSpc>
                <a:spcPct val="90000"/>
              </a:lnSpc>
            </a:pPr>
            <a:r>
              <a:rPr lang="zh-CN" altLang="en-US" sz="2400"/>
              <a:t>当基址寄存器为</a:t>
            </a:r>
            <a:r>
              <a:rPr lang="en-US" altLang="zh-CN" sz="2400"/>
              <a:t>BX</a:t>
            </a:r>
            <a:r>
              <a:rPr lang="zh-CN" altLang="en-US" sz="2400"/>
              <a:t>时，段寄存器使用</a:t>
            </a:r>
            <a:r>
              <a:rPr lang="en-US" altLang="zh-CN" sz="2400"/>
              <a:t>DS</a:t>
            </a:r>
            <a:r>
              <a:rPr lang="zh-CN" altLang="en-US" sz="2400"/>
              <a:t>，则物理地址为：</a:t>
            </a:r>
          </a:p>
          <a:p>
            <a:pPr>
              <a:lnSpc>
                <a:spcPct val="90000"/>
              </a:lnSpc>
              <a:buFontTx/>
              <a:buNone/>
            </a:pPr>
            <a:r>
              <a:rPr lang="zh-CN" altLang="en-US" sz="2400"/>
              <a:t>    </a:t>
            </a:r>
            <a:r>
              <a:rPr lang="zh-CN" altLang="en-US" sz="1800">
                <a:solidFill>
                  <a:srgbClr val="336699"/>
                </a:solidFill>
              </a:rPr>
              <a:t>物理地址 </a:t>
            </a:r>
            <a:r>
              <a:rPr lang="en-US" altLang="zh-CN" sz="1800">
                <a:solidFill>
                  <a:srgbClr val="336699"/>
                </a:solidFill>
              </a:rPr>
              <a:t>= 10H ×</a:t>
            </a:r>
            <a:r>
              <a:rPr lang="zh-CN" altLang="en-US" sz="1800">
                <a:solidFill>
                  <a:srgbClr val="336699"/>
                </a:solidFill>
              </a:rPr>
              <a:t>（</a:t>
            </a:r>
            <a:r>
              <a:rPr lang="en-US" altLang="zh-CN" sz="1800">
                <a:solidFill>
                  <a:srgbClr val="336699"/>
                </a:solidFill>
              </a:rPr>
              <a:t>DS</a:t>
            </a:r>
            <a:r>
              <a:rPr lang="zh-CN" altLang="en-US" sz="1800">
                <a:solidFill>
                  <a:srgbClr val="336699"/>
                </a:solidFill>
              </a:rPr>
              <a:t>）</a:t>
            </a:r>
            <a:r>
              <a:rPr lang="en-US" altLang="zh-CN" sz="1800">
                <a:solidFill>
                  <a:srgbClr val="336699"/>
                </a:solidFill>
              </a:rPr>
              <a:t>+</a:t>
            </a:r>
            <a:r>
              <a:rPr lang="zh-CN" altLang="en-US" sz="1800">
                <a:solidFill>
                  <a:srgbClr val="336699"/>
                </a:solidFill>
              </a:rPr>
              <a:t>（</a:t>
            </a:r>
            <a:r>
              <a:rPr lang="en-US" altLang="zh-CN" sz="1800">
                <a:solidFill>
                  <a:srgbClr val="336699"/>
                </a:solidFill>
              </a:rPr>
              <a:t>BX</a:t>
            </a:r>
            <a:r>
              <a:rPr lang="zh-CN" altLang="en-US" sz="1800">
                <a:solidFill>
                  <a:srgbClr val="336699"/>
                </a:solidFill>
              </a:rPr>
              <a:t>）</a:t>
            </a:r>
            <a:r>
              <a:rPr lang="en-US" altLang="zh-CN" sz="1800">
                <a:solidFill>
                  <a:srgbClr val="336699"/>
                </a:solidFill>
              </a:rPr>
              <a:t>+</a:t>
            </a:r>
            <a:r>
              <a:rPr lang="zh-CN" altLang="en-US" sz="1800">
                <a:solidFill>
                  <a:srgbClr val="336699"/>
                </a:solidFill>
              </a:rPr>
              <a:t>（</a:t>
            </a:r>
            <a:r>
              <a:rPr lang="en-US" altLang="zh-CN" sz="1800">
                <a:solidFill>
                  <a:srgbClr val="336699"/>
                </a:solidFill>
              </a:rPr>
              <a:t>SI</a:t>
            </a:r>
            <a:r>
              <a:rPr lang="zh-CN" altLang="en-US" sz="1800">
                <a:solidFill>
                  <a:srgbClr val="336699"/>
                </a:solidFill>
              </a:rPr>
              <a:t>或</a:t>
            </a:r>
            <a:r>
              <a:rPr lang="en-US" altLang="zh-CN" sz="1800">
                <a:solidFill>
                  <a:srgbClr val="336699"/>
                </a:solidFill>
              </a:rPr>
              <a:t>DI</a:t>
            </a:r>
            <a:r>
              <a:rPr lang="zh-CN" altLang="en-US" sz="1800">
                <a:solidFill>
                  <a:srgbClr val="336699"/>
                </a:solidFill>
              </a:rPr>
              <a:t>）</a:t>
            </a:r>
            <a:r>
              <a:rPr lang="en-US" altLang="zh-CN" sz="1800">
                <a:solidFill>
                  <a:srgbClr val="336699"/>
                </a:solidFill>
              </a:rPr>
              <a:t>+ 8</a:t>
            </a:r>
            <a:r>
              <a:rPr lang="zh-CN" altLang="en-US" sz="1800">
                <a:solidFill>
                  <a:srgbClr val="336699"/>
                </a:solidFill>
              </a:rPr>
              <a:t>位（或</a:t>
            </a:r>
            <a:r>
              <a:rPr lang="en-US" altLang="zh-CN" sz="1800">
                <a:solidFill>
                  <a:srgbClr val="336699"/>
                </a:solidFill>
              </a:rPr>
              <a:t>16</a:t>
            </a:r>
            <a:r>
              <a:rPr lang="zh-CN" altLang="en-US" sz="1800">
                <a:solidFill>
                  <a:srgbClr val="336699"/>
                </a:solidFill>
              </a:rPr>
              <a:t>位）位移量</a:t>
            </a:r>
          </a:p>
          <a:p>
            <a:pPr>
              <a:lnSpc>
                <a:spcPct val="90000"/>
              </a:lnSpc>
            </a:pPr>
            <a:r>
              <a:rPr lang="zh-CN" altLang="en-US" sz="2400"/>
              <a:t>当基址寄存器为</a:t>
            </a:r>
            <a:r>
              <a:rPr lang="en-US" altLang="zh-CN" sz="2400"/>
              <a:t>BP</a:t>
            </a:r>
            <a:r>
              <a:rPr lang="zh-CN" altLang="en-US" sz="2400"/>
              <a:t>时，段寄存器则用</a:t>
            </a:r>
            <a:r>
              <a:rPr lang="en-US" altLang="zh-CN" sz="2400"/>
              <a:t>SS</a:t>
            </a:r>
            <a:r>
              <a:rPr lang="zh-CN" altLang="en-US" sz="2400"/>
              <a:t>。因此物理地址为：</a:t>
            </a:r>
          </a:p>
          <a:p>
            <a:pPr>
              <a:lnSpc>
                <a:spcPct val="90000"/>
              </a:lnSpc>
              <a:buFontTx/>
              <a:buNone/>
            </a:pPr>
            <a:r>
              <a:rPr lang="zh-CN" altLang="en-US" sz="2400"/>
              <a:t>    </a:t>
            </a:r>
            <a:r>
              <a:rPr lang="zh-CN" altLang="en-US" sz="1800">
                <a:solidFill>
                  <a:srgbClr val="336699"/>
                </a:solidFill>
              </a:rPr>
              <a:t>物理地址 </a:t>
            </a:r>
            <a:r>
              <a:rPr lang="en-US" altLang="zh-CN" sz="1800">
                <a:solidFill>
                  <a:srgbClr val="336699"/>
                </a:solidFill>
              </a:rPr>
              <a:t>= 10H ×</a:t>
            </a:r>
            <a:r>
              <a:rPr lang="zh-CN" altLang="en-US" sz="1800">
                <a:solidFill>
                  <a:srgbClr val="336699"/>
                </a:solidFill>
              </a:rPr>
              <a:t>（</a:t>
            </a:r>
            <a:r>
              <a:rPr lang="en-US" altLang="zh-CN" sz="1800">
                <a:solidFill>
                  <a:srgbClr val="336699"/>
                </a:solidFill>
              </a:rPr>
              <a:t>SS</a:t>
            </a:r>
            <a:r>
              <a:rPr lang="zh-CN" altLang="en-US" sz="1800">
                <a:solidFill>
                  <a:srgbClr val="336699"/>
                </a:solidFill>
              </a:rPr>
              <a:t>）</a:t>
            </a:r>
            <a:r>
              <a:rPr lang="en-US" altLang="zh-CN" sz="1800">
                <a:solidFill>
                  <a:srgbClr val="336699"/>
                </a:solidFill>
              </a:rPr>
              <a:t>+</a:t>
            </a:r>
            <a:r>
              <a:rPr lang="zh-CN" altLang="en-US" sz="1800">
                <a:solidFill>
                  <a:srgbClr val="336699"/>
                </a:solidFill>
              </a:rPr>
              <a:t>（</a:t>
            </a:r>
            <a:r>
              <a:rPr lang="en-US" altLang="zh-CN" sz="1800">
                <a:solidFill>
                  <a:srgbClr val="336699"/>
                </a:solidFill>
              </a:rPr>
              <a:t>BP</a:t>
            </a:r>
            <a:r>
              <a:rPr lang="zh-CN" altLang="en-US" sz="1800">
                <a:solidFill>
                  <a:srgbClr val="336699"/>
                </a:solidFill>
              </a:rPr>
              <a:t>）</a:t>
            </a:r>
            <a:r>
              <a:rPr lang="en-US" altLang="zh-CN" sz="1800">
                <a:solidFill>
                  <a:srgbClr val="336699"/>
                </a:solidFill>
              </a:rPr>
              <a:t>+</a:t>
            </a:r>
            <a:r>
              <a:rPr lang="zh-CN" altLang="en-US" sz="1800">
                <a:solidFill>
                  <a:srgbClr val="336699"/>
                </a:solidFill>
              </a:rPr>
              <a:t>（</a:t>
            </a:r>
            <a:r>
              <a:rPr lang="en-US" altLang="zh-CN" sz="1800">
                <a:solidFill>
                  <a:srgbClr val="336699"/>
                </a:solidFill>
              </a:rPr>
              <a:t>SI</a:t>
            </a:r>
            <a:r>
              <a:rPr lang="zh-CN" altLang="en-US" sz="1800">
                <a:solidFill>
                  <a:srgbClr val="336699"/>
                </a:solidFill>
              </a:rPr>
              <a:t>或</a:t>
            </a:r>
            <a:r>
              <a:rPr lang="en-US" altLang="zh-CN" sz="1800">
                <a:solidFill>
                  <a:srgbClr val="336699"/>
                </a:solidFill>
              </a:rPr>
              <a:t>DI</a:t>
            </a:r>
            <a:r>
              <a:rPr lang="zh-CN" altLang="en-US" sz="1800">
                <a:solidFill>
                  <a:srgbClr val="336699"/>
                </a:solidFill>
              </a:rPr>
              <a:t>）</a:t>
            </a:r>
            <a:r>
              <a:rPr lang="en-US" altLang="zh-CN" sz="1800">
                <a:solidFill>
                  <a:srgbClr val="336699"/>
                </a:solidFill>
              </a:rPr>
              <a:t>+8</a:t>
            </a:r>
            <a:r>
              <a:rPr lang="zh-CN" altLang="en-US" sz="1800">
                <a:solidFill>
                  <a:srgbClr val="336699"/>
                </a:solidFill>
              </a:rPr>
              <a:t>位（或</a:t>
            </a:r>
            <a:r>
              <a:rPr lang="en-US" altLang="zh-CN" sz="1800">
                <a:solidFill>
                  <a:srgbClr val="336699"/>
                </a:solidFill>
              </a:rPr>
              <a:t>16</a:t>
            </a:r>
            <a:r>
              <a:rPr lang="zh-CN" altLang="en-US" sz="1800">
                <a:solidFill>
                  <a:srgbClr val="336699"/>
                </a:solidFill>
              </a:rPr>
              <a:t>位）位移量</a:t>
            </a:r>
            <a:r>
              <a:rPr lang="zh-CN" altLang="en-US" sz="2400">
                <a:solidFill>
                  <a:srgbClr val="336699"/>
                </a:solidFill>
              </a:rPr>
              <a:t> </a:t>
            </a:r>
          </a:p>
        </p:txBody>
      </p:sp>
    </p:spTree>
  </p:cSld>
  <p:clrMapOvr>
    <a:masterClrMapping/>
  </p:clrMapOvr>
  <p:transition spd="med">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1062BB6-72C0-4B45-B8A8-C55272038EC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870C2CF-F21E-424B-998E-97F19095A35A}" type="slidenum">
              <a:rPr lang="en-US" altLang="zh-CN"/>
              <a:pPr/>
              <a:t>17</a:t>
            </a:fld>
            <a:endParaRPr lang="en-US" altLang="zh-CN"/>
          </a:p>
        </p:txBody>
      </p:sp>
      <p:sp>
        <p:nvSpPr>
          <p:cNvPr id="81922" name="Rectangle 2"/>
          <p:cNvSpPr>
            <a:spLocks noGrp="1" noChangeArrowheads="1"/>
          </p:cNvSpPr>
          <p:nvPr>
            <p:ph type="title"/>
          </p:nvPr>
        </p:nvSpPr>
        <p:spPr/>
        <p:txBody>
          <a:bodyPr/>
          <a:lstStyle/>
          <a:p>
            <a:r>
              <a:rPr lang="zh-CN" altLang="en-US" b="1">
                <a:solidFill>
                  <a:srgbClr val="336699"/>
                </a:solidFill>
              </a:rPr>
              <a:t>与转移地址有关的寻址方式</a:t>
            </a:r>
            <a:r>
              <a:rPr lang="zh-CN" altLang="en-US"/>
              <a:t> </a:t>
            </a:r>
          </a:p>
        </p:txBody>
      </p:sp>
      <p:sp>
        <p:nvSpPr>
          <p:cNvPr id="81923" name="Rectangle 3"/>
          <p:cNvSpPr>
            <a:spLocks noGrp="1" noChangeArrowheads="1"/>
          </p:cNvSpPr>
          <p:nvPr>
            <p:ph type="body" idx="1"/>
          </p:nvPr>
        </p:nvSpPr>
        <p:spPr/>
        <p:txBody>
          <a:bodyPr/>
          <a:lstStyle/>
          <a:p>
            <a:r>
              <a:rPr lang="zh-CN" altLang="en-US"/>
              <a:t>微机指令系统中有转移指令及子程序调用等非顺序执行指令。</a:t>
            </a:r>
          </a:p>
          <a:p>
            <a:r>
              <a:rPr lang="zh-CN" altLang="en-US"/>
              <a:t>这类指令所指出的地址是程序转移到的指定的转移地址，然后再依次顺序执行程序。</a:t>
            </a:r>
          </a:p>
          <a:p>
            <a:r>
              <a:rPr lang="zh-CN" altLang="en-US"/>
              <a:t>这种提供转移地址的方法称为程序转移地址的寻址方式。</a:t>
            </a:r>
          </a:p>
          <a:p>
            <a:r>
              <a:rPr lang="zh-CN" altLang="en-US"/>
              <a:t>它分为段内直接寻址、段内间接寻址、段间直接寻址和段间间接寻址四种情况。 </a:t>
            </a:r>
          </a:p>
        </p:txBody>
      </p:sp>
    </p:spTree>
  </p:cSld>
  <p:clrMapOvr>
    <a:masterClrMapping/>
  </p:clrMapOvr>
  <p:transition spd="med">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027D45A-4CD9-46D3-9DE1-6CB7D7987BFF}"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B3D76B5-CFB7-403E-A820-8CE8632181C6}" type="slidenum">
              <a:rPr lang="en-US" altLang="zh-CN"/>
              <a:pPr/>
              <a:t>18</a:t>
            </a:fld>
            <a:endParaRPr lang="en-US" altLang="zh-CN"/>
          </a:p>
        </p:txBody>
      </p:sp>
      <p:sp>
        <p:nvSpPr>
          <p:cNvPr id="120834" name="Rectangle 2"/>
          <p:cNvSpPr>
            <a:spLocks noGrp="1" noChangeArrowheads="1"/>
          </p:cNvSpPr>
          <p:nvPr>
            <p:ph type="title"/>
          </p:nvPr>
        </p:nvSpPr>
        <p:spPr/>
        <p:txBody>
          <a:bodyPr/>
          <a:lstStyle/>
          <a:p>
            <a:r>
              <a:rPr lang="zh-CN" altLang="en-US" b="1">
                <a:solidFill>
                  <a:srgbClr val="336699"/>
                </a:solidFill>
              </a:rPr>
              <a:t>段内直接寻址</a:t>
            </a:r>
            <a:r>
              <a:rPr lang="zh-CN" altLang="en-US"/>
              <a:t> </a:t>
            </a:r>
          </a:p>
        </p:txBody>
      </p:sp>
      <p:sp>
        <p:nvSpPr>
          <p:cNvPr id="120835" name="Rectangle 3"/>
          <p:cNvSpPr>
            <a:spLocks noGrp="1" noChangeArrowheads="1"/>
          </p:cNvSpPr>
          <p:nvPr>
            <p:ph type="body" idx="1"/>
          </p:nvPr>
        </p:nvSpPr>
        <p:spPr/>
        <p:txBody>
          <a:bodyPr/>
          <a:lstStyle/>
          <a:p>
            <a:pPr>
              <a:lnSpc>
                <a:spcPct val="90000"/>
              </a:lnSpc>
            </a:pPr>
            <a:r>
              <a:rPr lang="zh-CN" altLang="en-US" sz="2400"/>
              <a:t>这种寻址方式是将当前</a:t>
            </a:r>
            <a:r>
              <a:rPr lang="en-US" altLang="zh-CN" sz="2400"/>
              <a:t>IP</a:t>
            </a:r>
            <a:r>
              <a:rPr lang="zh-CN" altLang="en-US" sz="2400"/>
              <a:t>寄存器的内容和指令中指定的</a:t>
            </a:r>
            <a:r>
              <a:rPr lang="en-US" altLang="zh-CN" sz="2400"/>
              <a:t>8</a:t>
            </a:r>
            <a:r>
              <a:rPr lang="zh-CN" altLang="en-US" sz="2400"/>
              <a:t>位或</a:t>
            </a:r>
            <a:r>
              <a:rPr lang="en-US" altLang="zh-CN" sz="2400"/>
              <a:t>16</a:t>
            </a:r>
            <a:r>
              <a:rPr lang="zh-CN" altLang="en-US" sz="2400"/>
              <a:t>位位移量之和作为转向的有效地址。一般用相对于当前</a:t>
            </a:r>
            <a:r>
              <a:rPr lang="en-US" altLang="zh-CN" sz="2400"/>
              <a:t>IP</a:t>
            </a:r>
            <a:r>
              <a:rPr lang="zh-CN" altLang="en-US" sz="2400"/>
              <a:t>值的位移量来表示转向有效地址，所以它是一种相对寻址方式。</a:t>
            </a:r>
          </a:p>
          <a:p>
            <a:pPr>
              <a:lnSpc>
                <a:spcPct val="90000"/>
              </a:lnSpc>
            </a:pPr>
            <a:r>
              <a:rPr lang="zh-CN" altLang="en-US" sz="2400"/>
              <a:t>这种寻址方式适用于条件转移及无条件转移指令，但是当它用于条件转移指令时，位移量只允许</a:t>
            </a:r>
            <a:r>
              <a:rPr lang="en-US" altLang="zh-CN" sz="2400"/>
              <a:t>8</a:t>
            </a:r>
            <a:r>
              <a:rPr lang="zh-CN" altLang="en-US" sz="2400"/>
              <a:t>位。</a:t>
            </a:r>
          </a:p>
          <a:p>
            <a:pPr>
              <a:lnSpc>
                <a:spcPct val="90000"/>
              </a:lnSpc>
              <a:buFontTx/>
              <a:buNone/>
            </a:pPr>
            <a:r>
              <a:rPr lang="zh-CN" altLang="en-US" sz="2400"/>
              <a:t>    指令格式为： </a:t>
            </a:r>
          </a:p>
          <a:p>
            <a:pPr>
              <a:lnSpc>
                <a:spcPct val="90000"/>
              </a:lnSpc>
              <a:buFontTx/>
              <a:buNone/>
            </a:pPr>
            <a:r>
              <a:rPr lang="zh-CN" altLang="en-US" sz="2400"/>
              <a:t>    </a:t>
            </a:r>
            <a:r>
              <a:rPr lang="en-US" altLang="zh-CN" sz="2400">
                <a:solidFill>
                  <a:srgbClr val="336699"/>
                </a:solidFill>
              </a:rPr>
              <a:t>JMP  NEAR PTR ADDR1</a:t>
            </a:r>
          </a:p>
          <a:p>
            <a:pPr>
              <a:lnSpc>
                <a:spcPct val="90000"/>
              </a:lnSpc>
              <a:buFontTx/>
              <a:buNone/>
            </a:pPr>
            <a:r>
              <a:rPr lang="en-US" altLang="zh-CN" sz="2400">
                <a:solidFill>
                  <a:srgbClr val="336699"/>
                </a:solidFill>
              </a:rPr>
              <a:t>    JMP  SHORT ADDR2</a:t>
            </a:r>
          </a:p>
          <a:p>
            <a:pPr>
              <a:lnSpc>
                <a:spcPct val="90000"/>
              </a:lnSpc>
              <a:buFontTx/>
              <a:buNone/>
            </a:pPr>
            <a:r>
              <a:rPr lang="en-US" altLang="zh-CN" sz="2400"/>
              <a:t>    ADDR1</a:t>
            </a:r>
            <a:r>
              <a:rPr lang="zh-CN" altLang="en-US" sz="2400"/>
              <a:t>和</a:t>
            </a:r>
            <a:r>
              <a:rPr lang="en-US" altLang="zh-CN" sz="2400"/>
              <a:t>ADDR2</a:t>
            </a:r>
            <a:r>
              <a:rPr lang="zh-CN" altLang="en-US" sz="2400"/>
              <a:t>都是转向的符号地址，在机器指令中，用位移量来表示。</a:t>
            </a:r>
          </a:p>
        </p:txBody>
      </p:sp>
    </p:spTree>
  </p:cSld>
  <p:clrMapOvr>
    <a:masterClrMapping/>
  </p:clrMapOvr>
  <p:transition spd="med">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824FD9F-ECAE-43A0-87DA-E9F32D85D3AF}"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A0BC75E-2043-468D-ADFD-40E0E0E9F954}" type="slidenum">
              <a:rPr lang="en-US" altLang="zh-CN"/>
              <a:pPr/>
              <a:t>19</a:t>
            </a:fld>
            <a:endParaRPr lang="en-US" altLang="zh-CN"/>
          </a:p>
        </p:txBody>
      </p:sp>
      <p:sp>
        <p:nvSpPr>
          <p:cNvPr id="119810" name="Rectangle 2"/>
          <p:cNvSpPr>
            <a:spLocks noGrp="1" noChangeArrowheads="1"/>
          </p:cNvSpPr>
          <p:nvPr>
            <p:ph type="title"/>
          </p:nvPr>
        </p:nvSpPr>
        <p:spPr/>
        <p:txBody>
          <a:bodyPr/>
          <a:lstStyle/>
          <a:p>
            <a:r>
              <a:rPr lang="zh-CN" altLang="en-US" b="1">
                <a:solidFill>
                  <a:srgbClr val="336699"/>
                </a:solidFill>
              </a:rPr>
              <a:t>段内间接寻址</a:t>
            </a:r>
            <a:r>
              <a:rPr lang="zh-CN" altLang="en-US"/>
              <a:t> </a:t>
            </a:r>
          </a:p>
        </p:txBody>
      </p:sp>
      <p:sp>
        <p:nvSpPr>
          <p:cNvPr id="119811" name="Rectangle 3"/>
          <p:cNvSpPr>
            <a:spLocks noGrp="1" noChangeArrowheads="1"/>
          </p:cNvSpPr>
          <p:nvPr>
            <p:ph type="body" idx="1"/>
          </p:nvPr>
        </p:nvSpPr>
        <p:spPr/>
        <p:txBody>
          <a:bodyPr/>
          <a:lstStyle/>
          <a:p>
            <a:pPr>
              <a:lnSpc>
                <a:spcPct val="90000"/>
              </a:lnSpc>
            </a:pPr>
            <a:r>
              <a:rPr lang="zh-CN" altLang="en-US" sz="2800"/>
              <a:t>段内间接寻址的转向有效地址是一个寄存器或一个存储单元的内容，并且可以用数据寻址方式中除立即数以外的任何一种寻址方式取得转向的有效地址。</a:t>
            </a:r>
          </a:p>
          <a:p>
            <a:pPr>
              <a:lnSpc>
                <a:spcPct val="90000"/>
              </a:lnSpc>
              <a:buFontTx/>
              <a:buNone/>
            </a:pPr>
            <a:r>
              <a:rPr lang="zh-CN" altLang="en-US" sz="2800"/>
              <a:t>    指令格式可以表示为：</a:t>
            </a:r>
          </a:p>
          <a:p>
            <a:pPr>
              <a:lnSpc>
                <a:spcPct val="90000"/>
              </a:lnSpc>
              <a:buFontTx/>
              <a:buNone/>
            </a:pPr>
            <a:r>
              <a:rPr lang="zh-CN" altLang="en-US" sz="2800"/>
              <a:t>    </a:t>
            </a:r>
            <a:r>
              <a:rPr lang="en-US" altLang="zh-CN" sz="2800">
                <a:solidFill>
                  <a:srgbClr val="336699"/>
                </a:solidFill>
              </a:rPr>
              <a:t>JMP  BX</a:t>
            </a:r>
          </a:p>
          <a:p>
            <a:pPr>
              <a:lnSpc>
                <a:spcPct val="90000"/>
              </a:lnSpc>
              <a:buFontTx/>
              <a:buNone/>
            </a:pPr>
            <a:r>
              <a:rPr lang="en-US" altLang="zh-CN" sz="2800">
                <a:solidFill>
                  <a:srgbClr val="336699"/>
                </a:solidFill>
              </a:rPr>
              <a:t>    JMP  WORD PTR [BP+DISP]</a:t>
            </a:r>
          </a:p>
          <a:p>
            <a:pPr>
              <a:lnSpc>
                <a:spcPct val="90000"/>
              </a:lnSpc>
              <a:buFontTx/>
              <a:buNone/>
            </a:pPr>
            <a:r>
              <a:rPr lang="en-US" altLang="zh-CN" sz="2800"/>
              <a:t>    </a:t>
            </a:r>
            <a:r>
              <a:rPr lang="zh-CN" altLang="en-US" sz="2800"/>
              <a:t>其中</a:t>
            </a:r>
            <a:r>
              <a:rPr lang="en-US" altLang="zh-CN" sz="2800"/>
              <a:t>WORD PTR</a:t>
            </a:r>
            <a:r>
              <a:rPr lang="zh-CN" altLang="en-US" sz="2800"/>
              <a:t>为操作符，用以指出其后的寻址方式所取得的转向地址是一个字的有效地址，也就是说它是一种段内转移。</a:t>
            </a:r>
          </a:p>
        </p:txBody>
      </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4"/>
          <p:cNvSpPr>
            <a:spLocks noGrp="1"/>
          </p:cNvSpPr>
          <p:nvPr>
            <p:ph type="dt" sz="half" idx="10"/>
          </p:nvPr>
        </p:nvSpPr>
        <p:spPr/>
        <p:txBody>
          <a:bodyPr/>
          <a:lstStyle/>
          <a:p>
            <a:fld id="{BC5EB699-90AC-4719-B25A-AD433995F56F}" type="datetime1">
              <a:rPr lang="zh-CN" altLang="en-US"/>
              <a:pPr/>
              <a:t>2016-5-26</a:t>
            </a:fld>
            <a:endParaRPr lang="en-US" altLang="zh-CN"/>
          </a:p>
        </p:txBody>
      </p:sp>
      <p:sp>
        <p:nvSpPr>
          <p:cNvPr id="13" name="页脚占位符 5"/>
          <p:cNvSpPr>
            <a:spLocks noGrp="1"/>
          </p:cNvSpPr>
          <p:nvPr>
            <p:ph type="ftr" sz="quarter" idx="11"/>
          </p:nvPr>
        </p:nvSpPr>
        <p:spPr/>
        <p:txBody>
          <a:bodyPr/>
          <a:lstStyle/>
          <a:p>
            <a:r>
              <a:rPr lang="en-US" altLang="zh-CN"/>
              <a:t>汇编语言程序设计教程</a:t>
            </a:r>
          </a:p>
        </p:txBody>
      </p:sp>
      <p:sp>
        <p:nvSpPr>
          <p:cNvPr id="14" name="灯片编号占位符 6"/>
          <p:cNvSpPr>
            <a:spLocks noGrp="1"/>
          </p:cNvSpPr>
          <p:nvPr>
            <p:ph type="sldNum" sz="quarter" idx="12"/>
          </p:nvPr>
        </p:nvSpPr>
        <p:spPr/>
        <p:txBody>
          <a:bodyPr/>
          <a:lstStyle/>
          <a:p>
            <a:fld id="{E36A2AB8-7025-4727-944B-BA04A1D96FB2}" type="slidenum">
              <a:rPr lang="en-US" altLang="zh-CN"/>
              <a:pPr/>
              <a:t>2</a:t>
            </a:fld>
            <a:endParaRPr lang="en-US" altLang="zh-CN"/>
          </a:p>
        </p:txBody>
      </p:sp>
      <p:sp>
        <p:nvSpPr>
          <p:cNvPr id="97282" name="Rectangle 2"/>
          <p:cNvSpPr>
            <a:spLocks noGrp="1" noChangeArrowheads="1"/>
          </p:cNvSpPr>
          <p:nvPr>
            <p:ph type="title"/>
          </p:nvPr>
        </p:nvSpPr>
        <p:spPr/>
        <p:txBody>
          <a:bodyPr/>
          <a:lstStyle/>
          <a:p>
            <a:r>
              <a:rPr lang="zh-CN" altLang="en-US" b="1">
                <a:solidFill>
                  <a:srgbClr val="336699"/>
                </a:solidFill>
              </a:rPr>
              <a:t>机器指令</a:t>
            </a:r>
            <a:r>
              <a:rPr lang="zh-CN" altLang="en-US"/>
              <a:t> </a:t>
            </a:r>
          </a:p>
        </p:txBody>
      </p:sp>
      <p:sp>
        <p:nvSpPr>
          <p:cNvPr id="97283" name="Rectangle 3"/>
          <p:cNvSpPr>
            <a:spLocks noGrp="1" noChangeArrowheads="1"/>
          </p:cNvSpPr>
          <p:nvPr>
            <p:ph type="body" sz="half" idx="1"/>
          </p:nvPr>
        </p:nvSpPr>
        <p:spPr>
          <a:xfrm>
            <a:off x="457200" y="1600200"/>
            <a:ext cx="7931150" cy="4525963"/>
          </a:xfrm>
        </p:spPr>
        <p:txBody>
          <a:bodyPr/>
          <a:lstStyle/>
          <a:p>
            <a:r>
              <a:rPr lang="zh-CN" altLang="en-US" sz="2800"/>
              <a:t>计算机只能识别由二进制编码表示的指令，称为机器指令。一条机器指令应包含两部分内容，其一般格式为：</a:t>
            </a:r>
          </a:p>
          <a:p>
            <a:endParaRPr lang="zh-CN" altLang="en-US" sz="2800"/>
          </a:p>
          <a:p>
            <a:endParaRPr lang="zh-CN" altLang="en-US" sz="2800"/>
          </a:p>
          <a:p>
            <a:r>
              <a:rPr lang="zh-CN" altLang="en-US" sz="2800"/>
              <a:t>操作码部分指出此指令要完成何种操作；操作数部分则指出参与操作的对象是什么。在指令中可以直接给出操作数的值或者操作数存放在何处，操作的结果应送往何处等信息。 </a:t>
            </a:r>
          </a:p>
        </p:txBody>
      </p:sp>
      <p:graphicFrame>
        <p:nvGraphicFramePr>
          <p:cNvPr id="97300" name="Group 20"/>
          <p:cNvGraphicFramePr>
            <a:graphicFrameLocks noGrp="1"/>
          </p:cNvGraphicFramePr>
          <p:nvPr>
            <p:ph sz="half" idx="2"/>
          </p:nvPr>
        </p:nvGraphicFramePr>
        <p:xfrm>
          <a:off x="1979613" y="3213100"/>
          <a:ext cx="4038600" cy="518160"/>
        </p:xfrm>
        <a:graphic>
          <a:graphicData uri="http://schemas.openxmlformats.org/drawingml/2006/table">
            <a:tbl>
              <a:tblPr/>
              <a:tblGrid>
                <a:gridCol w="2019300"/>
                <a:gridCol w="2019300"/>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操作码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操作数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3DD7488-AB7D-40DF-8565-72B8D140772E}"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812D0A6-E286-4EA5-80CA-D2B44DC3EA53}" type="slidenum">
              <a:rPr lang="en-US" altLang="zh-CN"/>
              <a:pPr/>
              <a:t>20</a:t>
            </a:fld>
            <a:endParaRPr lang="en-US" altLang="zh-CN"/>
          </a:p>
        </p:txBody>
      </p:sp>
      <p:sp>
        <p:nvSpPr>
          <p:cNvPr id="82946" name="Rectangle 2"/>
          <p:cNvSpPr>
            <a:spLocks noGrp="1" noChangeArrowheads="1"/>
          </p:cNvSpPr>
          <p:nvPr>
            <p:ph type="title"/>
          </p:nvPr>
        </p:nvSpPr>
        <p:spPr/>
        <p:txBody>
          <a:bodyPr/>
          <a:lstStyle/>
          <a:p>
            <a:r>
              <a:rPr lang="zh-CN" altLang="en-US" b="1">
                <a:solidFill>
                  <a:srgbClr val="336699"/>
                </a:solidFill>
              </a:rPr>
              <a:t>段间直接寻址</a:t>
            </a:r>
            <a:r>
              <a:rPr lang="zh-CN" altLang="en-US"/>
              <a:t> </a:t>
            </a:r>
          </a:p>
        </p:txBody>
      </p:sp>
      <p:sp>
        <p:nvSpPr>
          <p:cNvPr id="82947" name="Rectangle 3"/>
          <p:cNvSpPr>
            <a:spLocks noGrp="1" noChangeArrowheads="1"/>
          </p:cNvSpPr>
          <p:nvPr>
            <p:ph type="body" idx="1"/>
          </p:nvPr>
        </p:nvSpPr>
        <p:spPr/>
        <p:txBody>
          <a:bodyPr/>
          <a:lstStyle/>
          <a:p>
            <a:r>
              <a:rPr lang="zh-CN" altLang="en-US" sz="2800"/>
              <a:t>这种寻址方式直接提供转向的段地址（</a:t>
            </a:r>
            <a:r>
              <a:rPr lang="en-US" altLang="zh-CN" sz="2800"/>
              <a:t>16</a:t>
            </a:r>
            <a:r>
              <a:rPr lang="zh-CN" altLang="en-US" sz="2800"/>
              <a:t>位）和偏移地址（</a:t>
            </a:r>
            <a:r>
              <a:rPr lang="en-US" altLang="zh-CN" sz="2800"/>
              <a:t>16</a:t>
            </a:r>
            <a:r>
              <a:rPr lang="zh-CN" altLang="en-US" sz="2800"/>
              <a:t>位），所以需要</a:t>
            </a:r>
            <a:r>
              <a:rPr lang="en-US" altLang="zh-CN" sz="2800"/>
              <a:t>32</a:t>
            </a:r>
            <a:r>
              <a:rPr lang="zh-CN" altLang="en-US" sz="2800"/>
              <a:t>位的地址信息。</a:t>
            </a:r>
          </a:p>
          <a:p>
            <a:r>
              <a:rPr lang="zh-CN" altLang="en-US" sz="2800"/>
              <a:t>只要用指令中指定的偏移地址取代</a:t>
            </a:r>
            <a:r>
              <a:rPr lang="en-US" altLang="zh-CN" sz="2800"/>
              <a:t>IP</a:t>
            </a:r>
            <a:r>
              <a:rPr lang="zh-CN" altLang="en-US" sz="2800"/>
              <a:t>寄存器的内容，用指定的段地址取代</a:t>
            </a:r>
            <a:r>
              <a:rPr lang="en-US" altLang="zh-CN" sz="2800"/>
              <a:t>CS</a:t>
            </a:r>
            <a:r>
              <a:rPr lang="zh-CN" altLang="en-US" sz="2800"/>
              <a:t>寄存器的内容就完成了从一个段到另一个段的转移操作。</a:t>
            </a:r>
          </a:p>
          <a:p>
            <a:pPr>
              <a:buFontTx/>
              <a:buNone/>
            </a:pPr>
            <a:r>
              <a:rPr lang="zh-CN" altLang="en-US" sz="2800"/>
              <a:t>    指令格式可表示为：</a:t>
            </a:r>
          </a:p>
          <a:p>
            <a:pPr>
              <a:buFontTx/>
              <a:buNone/>
            </a:pPr>
            <a:r>
              <a:rPr lang="zh-CN" altLang="en-US" sz="2800"/>
              <a:t>    </a:t>
            </a:r>
            <a:r>
              <a:rPr lang="en-US" altLang="zh-CN" sz="2800">
                <a:solidFill>
                  <a:srgbClr val="336699"/>
                </a:solidFill>
              </a:rPr>
              <a:t>JMP  FAR PTR ANOSEG</a:t>
            </a:r>
          </a:p>
          <a:p>
            <a:pPr>
              <a:buFontTx/>
              <a:buNone/>
            </a:pPr>
            <a:r>
              <a:rPr lang="en-US" altLang="zh-CN" sz="2800"/>
              <a:t>    </a:t>
            </a:r>
            <a:r>
              <a:rPr lang="zh-CN" altLang="en-US" sz="2800"/>
              <a:t>其中，</a:t>
            </a:r>
            <a:r>
              <a:rPr lang="en-US" altLang="zh-CN" sz="2800"/>
              <a:t>ANOSEG</a:t>
            </a:r>
            <a:r>
              <a:rPr lang="zh-CN" altLang="en-US" sz="2800"/>
              <a:t>为转向的符号地址，</a:t>
            </a:r>
            <a:r>
              <a:rPr lang="en-US" altLang="zh-CN" sz="2800"/>
              <a:t>FAR PTR</a:t>
            </a:r>
            <a:r>
              <a:rPr lang="zh-CN" altLang="en-US" sz="2800"/>
              <a:t>则是表示段间转移的操作符。</a:t>
            </a:r>
          </a:p>
        </p:txBody>
      </p:sp>
    </p:spTree>
  </p:cSld>
  <p:clrMapOvr>
    <a:masterClrMapping/>
  </p:clrMapOvr>
  <p:transition spd="med">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CE2EDD5-DBE7-4148-B444-BE7835C1F6C8}"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2FC1764-D4D1-46A2-BC6F-AFB6AE6C124D}" type="slidenum">
              <a:rPr lang="en-US" altLang="zh-CN"/>
              <a:pPr/>
              <a:t>21</a:t>
            </a:fld>
            <a:endParaRPr lang="en-US" altLang="zh-CN"/>
          </a:p>
        </p:txBody>
      </p:sp>
      <p:sp>
        <p:nvSpPr>
          <p:cNvPr id="91138" name="Rectangle 2"/>
          <p:cNvSpPr>
            <a:spLocks noGrp="1" noChangeArrowheads="1"/>
          </p:cNvSpPr>
          <p:nvPr>
            <p:ph type="title"/>
          </p:nvPr>
        </p:nvSpPr>
        <p:spPr/>
        <p:txBody>
          <a:bodyPr/>
          <a:lstStyle/>
          <a:p>
            <a:r>
              <a:rPr lang="zh-CN" altLang="en-US" b="1">
                <a:solidFill>
                  <a:srgbClr val="336699"/>
                </a:solidFill>
              </a:rPr>
              <a:t>段间间接寻址</a:t>
            </a:r>
            <a:r>
              <a:rPr lang="zh-CN" altLang="en-US"/>
              <a:t> </a:t>
            </a:r>
          </a:p>
        </p:txBody>
      </p:sp>
      <p:sp>
        <p:nvSpPr>
          <p:cNvPr id="91139" name="Rectangle 3"/>
          <p:cNvSpPr>
            <a:spLocks noGrp="1" noChangeArrowheads="1"/>
          </p:cNvSpPr>
          <p:nvPr>
            <p:ph type="body" idx="1"/>
          </p:nvPr>
        </p:nvSpPr>
        <p:spPr/>
        <p:txBody>
          <a:bodyPr/>
          <a:lstStyle/>
          <a:p>
            <a:r>
              <a:rPr lang="zh-CN" altLang="en-US" sz="2800"/>
              <a:t>为了达到段间转移，这种寻址方式是用存储器中的两个相继字的内容来取代</a:t>
            </a:r>
            <a:r>
              <a:rPr lang="en-US" altLang="zh-CN" sz="2800"/>
              <a:t>IP</a:t>
            </a:r>
            <a:r>
              <a:rPr lang="zh-CN" altLang="en-US" sz="2800"/>
              <a:t>和</a:t>
            </a:r>
            <a:r>
              <a:rPr lang="en-US" altLang="zh-CN" sz="2800"/>
              <a:t>CS</a:t>
            </a:r>
            <a:r>
              <a:rPr lang="zh-CN" altLang="en-US" sz="2800"/>
              <a:t>。</a:t>
            </a:r>
          </a:p>
          <a:p>
            <a:r>
              <a:rPr lang="zh-CN" altLang="en-US" sz="2800"/>
              <a:t>内存单元的地址是由指令指定的除立即寻址和寄存器寻址方式以外的任何一种数据寻址方式取得。</a:t>
            </a:r>
          </a:p>
          <a:p>
            <a:pPr>
              <a:buFontTx/>
              <a:buNone/>
            </a:pPr>
            <a:r>
              <a:rPr lang="zh-CN" altLang="en-US" sz="2800"/>
              <a:t>    指令格式可表示为：</a:t>
            </a:r>
          </a:p>
          <a:p>
            <a:pPr>
              <a:buFontTx/>
              <a:buNone/>
            </a:pPr>
            <a:r>
              <a:rPr lang="zh-CN" altLang="en-US" sz="2800"/>
              <a:t>    </a:t>
            </a:r>
            <a:r>
              <a:rPr lang="en-US" altLang="zh-CN" sz="2800">
                <a:solidFill>
                  <a:srgbClr val="336699"/>
                </a:solidFill>
              </a:rPr>
              <a:t>JMP  DWORD PTR [DISP+BX]</a:t>
            </a:r>
          </a:p>
          <a:p>
            <a:pPr>
              <a:buFontTx/>
              <a:buNone/>
            </a:pPr>
            <a:r>
              <a:rPr lang="en-US" altLang="zh-CN" sz="2800"/>
              <a:t>    </a:t>
            </a:r>
            <a:r>
              <a:rPr lang="zh-CN" altLang="en-US" sz="2800"/>
              <a:t>其中，</a:t>
            </a:r>
            <a:r>
              <a:rPr lang="en-US" altLang="zh-CN" sz="2800"/>
              <a:t>[DISP+BX]</a:t>
            </a:r>
            <a:r>
              <a:rPr lang="zh-CN" altLang="en-US" sz="2800"/>
              <a:t>说明数据寻址方式为寄存器间接寻址方式，</a:t>
            </a:r>
            <a:r>
              <a:rPr lang="en-US" altLang="zh-CN" sz="2800"/>
              <a:t>DWORD PTR</a:t>
            </a:r>
            <a:r>
              <a:rPr lang="zh-CN" altLang="en-US" sz="2800"/>
              <a:t>为双字操作符，以满足段间转移地址的要求。</a:t>
            </a:r>
          </a:p>
        </p:txBody>
      </p:sp>
    </p:spTree>
  </p:cSld>
  <p:clrMapOvr>
    <a:masterClrMapping/>
  </p:clrMapOvr>
  <p:transition spd="med">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17AF0D-EA5A-49B8-90F0-B1577186F934}"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71FD4EC-AE29-4512-A777-7AC46091293B}" type="slidenum">
              <a:rPr lang="en-US" altLang="zh-CN"/>
              <a:pPr/>
              <a:t>22</a:t>
            </a:fld>
            <a:endParaRPr lang="en-US" altLang="zh-CN"/>
          </a:p>
        </p:txBody>
      </p:sp>
      <p:sp>
        <p:nvSpPr>
          <p:cNvPr id="49154" name="Rectangle 2"/>
          <p:cNvSpPr>
            <a:spLocks noGrp="1" noChangeArrowheads="1"/>
          </p:cNvSpPr>
          <p:nvPr>
            <p:ph type="title"/>
          </p:nvPr>
        </p:nvSpPr>
        <p:spPr/>
        <p:txBody>
          <a:bodyPr/>
          <a:lstStyle/>
          <a:p>
            <a:r>
              <a:rPr lang="en-US" altLang="zh-CN">
                <a:solidFill>
                  <a:srgbClr val="336699"/>
                </a:solidFill>
              </a:rPr>
              <a:t>3.2  8086/8088</a:t>
            </a:r>
            <a:r>
              <a:rPr lang="zh-CN" altLang="en-US">
                <a:solidFill>
                  <a:srgbClr val="336699"/>
                </a:solidFill>
              </a:rPr>
              <a:t>指令系统</a:t>
            </a:r>
          </a:p>
        </p:txBody>
      </p:sp>
      <p:sp>
        <p:nvSpPr>
          <p:cNvPr id="49155" name="Rectangle 3"/>
          <p:cNvSpPr>
            <a:spLocks noGrp="1" noChangeArrowheads="1"/>
          </p:cNvSpPr>
          <p:nvPr>
            <p:ph type="body" idx="1"/>
          </p:nvPr>
        </p:nvSpPr>
        <p:spPr>
          <a:xfrm>
            <a:off x="1403350" y="1989138"/>
            <a:ext cx="7283450" cy="3816350"/>
          </a:xfrm>
        </p:spPr>
        <p:txBody>
          <a:bodyPr/>
          <a:lstStyle/>
          <a:p>
            <a:pPr>
              <a:lnSpc>
                <a:spcPct val="90000"/>
              </a:lnSpc>
              <a:buFontTx/>
              <a:buNone/>
            </a:pPr>
            <a:r>
              <a:rPr lang="en-US" altLang="zh-CN"/>
              <a:t>3.2.1  </a:t>
            </a:r>
            <a:r>
              <a:rPr lang="zh-CN" altLang="en-US"/>
              <a:t>数据传送类指令</a:t>
            </a:r>
          </a:p>
          <a:p>
            <a:pPr>
              <a:lnSpc>
                <a:spcPct val="90000"/>
              </a:lnSpc>
              <a:buFontTx/>
              <a:buNone/>
            </a:pPr>
            <a:r>
              <a:rPr lang="en-US" altLang="zh-CN"/>
              <a:t>3.2.2  </a:t>
            </a:r>
            <a:r>
              <a:rPr lang="zh-CN" altLang="en-US"/>
              <a:t>算术运算类指令</a:t>
            </a:r>
          </a:p>
          <a:p>
            <a:pPr>
              <a:lnSpc>
                <a:spcPct val="90000"/>
              </a:lnSpc>
              <a:buFontTx/>
              <a:buNone/>
            </a:pPr>
            <a:r>
              <a:rPr lang="en-US" altLang="zh-CN"/>
              <a:t>3.2.3  </a:t>
            </a:r>
            <a:r>
              <a:rPr lang="zh-CN" altLang="en-US"/>
              <a:t>逻辑操作类指令</a:t>
            </a:r>
          </a:p>
          <a:p>
            <a:pPr>
              <a:lnSpc>
                <a:spcPct val="90000"/>
              </a:lnSpc>
              <a:buFontTx/>
              <a:buNone/>
            </a:pPr>
            <a:r>
              <a:rPr lang="en-US" altLang="zh-CN"/>
              <a:t>3.2.4  </a:t>
            </a:r>
            <a:r>
              <a:rPr lang="zh-CN" altLang="en-US"/>
              <a:t>程序控制类指令</a:t>
            </a:r>
          </a:p>
          <a:p>
            <a:pPr>
              <a:lnSpc>
                <a:spcPct val="90000"/>
              </a:lnSpc>
              <a:buFontTx/>
              <a:buNone/>
            </a:pPr>
            <a:r>
              <a:rPr lang="en-US" altLang="zh-CN"/>
              <a:t>3.2.5  </a:t>
            </a:r>
            <a:r>
              <a:rPr lang="zh-CN" altLang="en-US"/>
              <a:t>串操作类指令</a:t>
            </a:r>
          </a:p>
          <a:p>
            <a:pPr>
              <a:lnSpc>
                <a:spcPct val="90000"/>
              </a:lnSpc>
              <a:buFontTx/>
              <a:buNone/>
            </a:pPr>
            <a:r>
              <a:rPr lang="en-US" altLang="zh-CN"/>
              <a:t>3.2.6  </a:t>
            </a:r>
            <a:r>
              <a:rPr lang="zh-CN" altLang="en-US"/>
              <a:t>处理器控制类指令</a:t>
            </a:r>
          </a:p>
          <a:p>
            <a:pPr>
              <a:lnSpc>
                <a:spcPct val="90000"/>
              </a:lnSpc>
              <a:buFontTx/>
              <a:buNone/>
            </a:pPr>
            <a:r>
              <a:rPr lang="en-US" altLang="zh-CN"/>
              <a:t>3.2.7  </a:t>
            </a:r>
            <a:r>
              <a:rPr lang="zh-CN" altLang="en-US"/>
              <a:t>输入输出类指令</a:t>
            </a:r>
          </a:p>
        </p:txBody>
      </p:sp>
    </p:spTree>
  </p:cSld>
  <p:clrMapOvr>
    <a:masterClrMapping/>
  </p:clrMapOvr>
  <p:transition spd="med">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590E3FB-BB63-4889-896E-FB940E09A34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769C0B5-CAB1-4862-ADB9-23506387456B}" type="slidenum">
              <a:rPr lang="en-US" altLang="zh-CN"/>
              <a:pPr/>
              <a:t>23</a:t>
            </a:fld>
            <a:endParaRPr lang="en-US" altLang="zh-CN"/>
          </a:p>
        </p:txBody>
      </p:sp>
      <p:sp>
        <p:nvSpPr>
          <p:cNvPr id="121858" name="Rectangle 2"/>
          <p:cNvSpPr>
            <a:spLocks noGrp="1" noChangeArrowheads="1"/>
          </p:cNvSpPr>
          <p:nvPr>
            <p:ph type="title"/>
          </p:nvPr>
        </p:nvSpPr>
        <p:spPr>
          <a:xfrm>
            <a:off x="457200" y="274638"/>
            <a:ext cx="8229600" cy="850900"/>
          </a:xfrm>
        </p:spPr>
        <p:txBody>
          <a:bodyPr/>
          <a:lstStyle/>
          <a:p>
            <a:r>
              <a:rPr lang="en-US" altLang="zh-CN" sz="3600" b="1">
                <a:solidFill>
                  <a:srgbClr val="336699"/>
                </a:solidFill>
              </a:rPr>
              <a:t>8086/8088</a:t>
            </a:r>
            <a:r>
              <a:rPr lang="zh-CN" altLang="en-US" sz="3600" b="1">
                <a:solidFill>
                  <a:srgbClr val="336699"/>
                </a:solidFill>
              </a:rPr>
              <a:t>指令系统</a:t>
            </a:r>
            <a:r>
              <a:rPr lang="zh-CN" altLang="en-US"/>
              <a:t> </a:t>
            </a:r>
          </a:p>
        </p:txBody>
      </p:sp>
      <p:sp>
        <p:nvSpPr>
          <p:cNvPr id="121859" name="Rectangle 3"/>
          <p:cNvSpPr>
            <a:spLocks noGrp="1" noChangeArrowheads="1"/>
          </p:cNvSpPr>
          <p:nvPr>
            <p:ph type="body" idx="1"/>
          </p:nvPr>
        </p:nvSpPr>
        <p:spPr>
          <a:xfrm>
            <a:off x="457200" y="1773238"/>
            <a:ext cx="8229600" cy="4103687"/>
          </a:xfrm>
        </p:spPr>
        <p:txBody>
          <a:bodyPr/>
          <a:lstStyle/>
          <a:p>
            <a:pPr>
              <a:lnSpc>
                <a:spcPct val="90000"/>
              </a:lnSpc>
            </a:pPr>
            <a:r>
              <a:rPr lang="zh-CN" altLang="en-US" sz="2800"/>
              <a:t>计算机的指令系统就是指该计算机能够执行的全部指令的集合。</a:t>
            </a:r>
            <a:r>
              <a:rPr lang="en-US" altLang="zh-CN" sz="2800"/>
              <a:t>8086/8088</a:t>
            </a:r>
            <a:r>
              <a:rPr lang="zh-CN" altLang="en-US" sz="2800"/>
              <a:t>指令系统的指令分为</a:t>
            </a:r>
            <a:r>
              <a:rPr lang="en-US" altLang="zh-CN" sz="2800"/>
              <a:t>7</a:t>
            </a:r>
            <a:r>
              <a:rPr lang="zh-CN" altLang="en-US" sz="2800"/>
              <a:t>类，即数据传送类、算术运算类、逻辑操作类、程序控制类、数据串操作类、处理器控制类以及输入输出类指令。在学习指令系统过程中，以下几个方面是需要注意的。</a:t>
            </a:r>
          </a:p>
          <a:p>
            <a:pPr lvl="1">
              <a:lnSpc>
                <a:spcPct val="90000"/>
              </a:lnSpc>
            </a:pPr>
            <a:r>
              <a:rPr lang="zh-CN" altLang="en-US" sz="2400"/>
              <a:t>掌握指令的功能</a:t>
            </a:r>
          </a:p>
          <a:p>
            <a:pPr lvl="1">
              <a:lnSpc>
                <a:spcPct val="90000"/>
              </a:lnSpc>
            </a:pPr>
            <a:r>
              <a:rPr lang="zh-CN" altLang="en-US" sz="2400"/>
              <a:t>分析指令支持的寻址方式</a:t>
            </a:r>
          </a:p>
          <a:p>
            <a:pPr lvl="1">
              <a:lnSpc>
                <a:spcPct val="90000"/>
              </a:lnSpc>
            </a:pPr>
            <a:r>
              <a:rPr lang="zh-CN" altLang="en-US" sz="2400"/>
              <a:t>清楚指令对标志位的影响</a:t>
            </a:r>
          </a:p>
          <a:p>
            <a:pPr lvl="1">
              <a:lnSpc>
                <a:spcPct val="90000"/>
              </a:lnSpc>
            </a:pPr>
            <a:r>
              <a:rPr lang="zh-CN" altLang="en-US" sz="2400"/>
              <a:t>其他特征</a:t>
            </a:r>
          </a:p>
        </p:txBody>
      </p:sp>
    </p:spTree>
  </p:cSld>
  <p:clrMapOvr>
    <a:masterClrMapping/>
  </p:clrMapOvr>
  <p:transition spd="med">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C3AFD4F-4BF5-4E33-9FD5-684AF389C3F9}"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5ED22AA-84A9-4A16-AAC6-907713534981}" type="slidenum">
              <a:rPr lang="en-US" altLang="zh-CN"/>
              <a:pPr/>
              <a:t>24</a:t>
            </a:fld>
            <a:endParaRPr lang="en-US" altLang="zh-CN"/>
          </a:p>
        </p:txBody>
      </p:sp>
      <p:sp>
        <p:nvSpPr>
          <p:cNvPr id="87042" name="Rectangle 2"/>
          <p:cNvSpPr>
            <a:spLocks noGrp="1" noChangeArrowheads="1"/>
          </p:cNvSpPr>
          <p:nvPr>
            <p:ph type="title"/>
          </p:nvPr>
        </p:nvSpPr>
        <p:spPr/>
        <p:txBody>
          <a:bodyPr/>
          <a:lstStyle/>
          <a:p>
            <a:r>
              <a:rPr lang="zh-CN" altLang="en-US" b="1">
                <a:solidFill>
                  <a:srgbClr val="336699"/>
                </a:solidFill>
              </a:rPr>
              <a:t>数据传送类指令</a:t>
            </a:r>
            <a:r>
              <a:rPr lang="zh-CN" altLang="en-US"/>
              <a:t> </a:t>
            </a:r>
          </a:p>
        </p:txBody>
      </p:sp>
      <p:sp>
        <p:nvSpPr>
          <p:cNvPr id="87043" name="Rectangle 3"/>
          <p:cNvSpPr>
            <a:spLocks noGrp="1" noChangeArrowheads="1"/>
          </p:cNvSpPr>
          <p:nvPr>
            <p:ph type="body" idx="1"/>
          </p:nvPr>
        </p:nvSpPr>
        <p:spPr/>
        <p:txBody>
          <a:bodyPr/>
          <a:lstStyle/>
          <a:p>
            <a:r>
              <a:rPr lang="zh-CN" altLang="en-US"/>
              <a:t>数据传送是计算机中最基本、最重要的一种操作。</a:t>
            </a:r>
          </a:p>
          <a:p>
            <a:r>
              <a:rPr lang="zh-CN" altLang="en-US"/>
              <a:t>传送指令也是最常使用的一类指令，可以实现数据从一个位置到另一个位置的移动，如执行寄存器与寄存器之间、寄存器与主存单元之间的字或字节的多种传送操作。</a:t>
            </a:r>
          </a:p>
        </p:txBody>
      </p:sp>
    </p:spTree>
  </p:cSld>
  <p:clrMapOvr>
    <a:masterClrMapping/>
  </p:clrMapOvr>
  <p:transition spd="med">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91B7B9C-7E3F-4D5A-9197-61424C1DBA9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1EAA07A-6CE6-41B9-A3CD-B9D09B1E302E}" type="slidenum">
              <a:rPr lang="en-US" altLang="zh-CN"/>
              <a:pPr/>
              <a:t>25</a:t>
            </a:fld>
            <a:endParaRPr lang="en-US" altLang="zh-CN"/>
          </a:p>
        </p:txBody>
      </p:sp>
      <p:sp>
        <p:nvSpPr>
          <p:cNvPr id="84994" name="Rectangle 2"/>
          <p:cNvSpPr>
            <a:spLocks noGrp="1" noChangeArrowheads="1"/>
          </p:cNvSpPr>
          <p:nvPr>
            <p:ph type="title"/>
          </p:nvPr>
        </p:nvSpPr>
        <p:spPr/>
        <p:txBody>
          <a:bodyPr/>
          <a:lstStyle/>
          <a:p>
            <a:r>
              <a:rPr lang="zh-CN" altLang="en-US" b="1">
                <a:solidFill>
                  <a:srgbClr val="336699"/>
                </a:solidFill>
              </a:rPr>
              <a:t>数据传送指令</a:t>
            </a:r>
            <a:r>
              <a:rPr lang="en-US" altLang="zh-CN" b="1">
                <a:solidFill>
                  <a:srgbClr val="336699"/>
                </a:solidFill>
              </a:rPr>
              <a:t>MOV</a:t>
            </a:r>
            <a:r>
              <a:rPr lang="en-US" altLang="zh-CN"/>
              <a:t> </a:t>
            </a:r>
          </a:p>
        </p:txBody>
      </p:sp>
      <p:sp>
        <p:nvSpPr>
          <p:cNvPr id="84995" name="Rectangle 3"/>
          <p:cNvSpPr>
            <a:spLocks noGrp="1" noChangeArrowheads="1"/>
          </p:cNvSpPr>
          <p:nvPr>
            <p:ph type="body" idx="1"/>
          </p:nvPr>
        </p:nvSpPr>
        <p:spPr/>
        <p:txBody>
          <a:bodyPr/>
          <a:lstStyle/>
          <a:p>
            <a:pPr marL="0" indent="0">
              <a:buFontTx/>
              <a:buNone/>
            </a:pPr>
            <a:r>
              <a:rPr lang="zh-CN" altLang="en-US">
                <a:solidFill>
                  <a:srgbClr val="336699"/>
                </a:solidFill>
              </a:rPr>
              <a:t>指令格式：</a:t>
            </a:r>
            <a:r>
              <a:rPr lang="en-US" altLang="zh-CN">
                <a:solidFill>
                  <a:srgbClr val="336699"/>
                </a:solidFill>
              </a:rPr>
              <a:t>MOV  OPRD1</a:t>
            </a:r>
            <a:r>
              <a:rPr lang="zh-CN" altLang="en-US">
                <a:solidFill>
                  <a:srgbClr val="336699"/>
                </a:solidFill>
              </a:rPr>
              <a:t>，</a:t>
            </a:r>
            <a:r>
              <a:rPr lang="en-US" altLang="zh-CN">
                <a:solidFill>
                  <a:srgbClr val="336699"/>
                </a:solidFill>
              </a:rPr>
              <a:t>OPRD2</a:t>
            </a:r>
          </a:p>
          <a:p>
            <a:pPr marL="0" indent="0">
              <a:buFontTx/>
              <a:buNone/>
            </a:pPr>
            <a:endParaRPr lang="en-US" altLang="zh-CN" sz="2800"/>
          </a:p>
          <a:p>
            <a:pPr marL="0" indent="0">
              <a:buFontTx/>
              <a:buNone/>
            </a:pPr>
            <a:r>
              <a:rPr lang="en-US" altLang="zh-CN" sz="2800"/>
              <a:t>OPRD1</a:t>
            </a:r>
            <a:r>
              <a:rPr lang="zh-CN" altLang="en-US" sz="2800"/>
              <a:t>为目的操作数，可以是寄存器、存储器、累加器。</a:t>
            </a:r>
          </a:p>
          <a:p>
            <a:pPr marL="0" indent="0">
              <a:buFontTx/>
              <a:buNone/>
            </a:pPr>
            <a:r>
              <a:rPr lang="en-US" altLang="zh-CN" sz="2800"/>
              <a:t>OPRD2</a:t>
            </a:r>
            <a:r>
              <a:rPr lang="zh-CN" altLang="en-US" sz="2800"/>
              <a:t>为源操作数，可以是寄存器、存储器、累加器和立即数。</a:t>
            </a:r>
          </a:p>
          <a:p>
            <a:pPr marL="0" indent="0">
              <a:buFontTx/>
              <a:buNone/>
            </a:pPr>
            <a:r>
              <a:rPr lang="zh-CN" altLang="en-US" sz="2800"/>
              <a:t>本指令的功能是将一个</a:t>
            </a:r>
            <a:r>
              <a:rPr lang="en-US" altLang="zh-CN" sz="2800"/>
              <a:t>8</a:t>
            </a:r>
            <a:r>
              <a:rPr lang="zh-CN" altLang="en-US" sz="2800"/>
              <a:t>位或</a:t>
            </a:r>
            <a:r>
              <a:rPr lang="en-US" altLang="zh-CN" sz="2800"/>
              <a:t>16</a:t>
            </a:r>
            <a:r>
              <a:rPr lang="zh-CN" altLang="en-US" sz="2800"/>
              <a:t>位的源操作数（字或字节）送到目的操作数中，即：</a:t>
            </a:r>
            <a:r>
              <a:rPr lang="en-US" altLang="zh-CN" sz="2800"/>
              <a:t>OPRD1←OPRD2</a:t>
            </a:r>
            <a:r>
              <a:rPr lang="zh-CN" altLang="en-US" sz="2800"/>
              <a:t>，本指令不影响状态标志位。</a:t>
            </a:r>
          </a:p>
        </p:txBody>
      </p:sp>
    </p:spTree>
  </p:cSld>
  <p:clrMapOvr>
    <a:masterClrMapping/>
  </p:clrMapOvr>
  <p:transition spd="med">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FAC405B-AB8B-48D3-8833-2C9FD15E239A}"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A1AC1755-616B-4992-966D-F919FCC57DD0}" type="slidenum">
              <a:rPr lang="en-US" altLang="zh-CN"/>
              <a:pPr/>
              <a:t>26</a:t>
            </a:fld>
            <a:endParaRPr lang="en-US" altLang="zh-CN"/>
          </a:p>
        </p:txBody>
      </p:sp>
      <p:sp>
        <p:nvSpPr>
          <p:cNvPr id="90114" name="Rectangle 2"/>
          <p:cNvSpPr>
            <a:spLocks noGrp="1" noChangeArrowheads="1"/>
          </p:cNvSpPr>
          <p:nvPr>
            <p:ph type="title"/>
          </p:nvPr>
        </p:nvSpPr>
        <p:spPr/>
        <p:txBody>
          <a:bodyPr/>
          <a:lstStyle/>
          <a:p>
            <a:r>
              <a:rPr lang="zh-CN" altLang="en-US" b="1">
                <a:solidFill>
                  <a:srgbClr val="336699"/>
                </a:solidFill>
              </a:rPr>
              <a:t>数据传送指令</a:t>
            </a:r>
            <a:r>
              <a:rPr lang="en-US" altLang="zh-CN" b="1">
                <a:solidFill>
                  <a:srgbClr val="336699"/>
                </a:solidFill>
              </a:rPr>
              <a:t>MOV</a:t>
            </a:r>
          </a:p>
        </p:txBody>
      </p:sp>
      <p:sp>
        <p:nvSpPr>
          <p:cNvPr id="90115" name="Rectangle 3"/>
          <p:cNvSpPr>
            <a:spLocks noGrp="1" noChangeArrowheads="1"/>
          </p:cNvSpPr>
          <p:nvPr>
            <p:ph type="body" idx="1"/>
          </p:nvPr>
        </p:nvSpPr>
        <p:spPr>
          <a:xfrm>
            <a:off x="457200" y="1773238"/>
            <a:ext cx="8229600" cy="4352925"/>
          </a:xfrm>
        </p:spPr>
        <p:txBody>
          <a:bodyPr/>
          <a:lstStyle/>
          <a:p>
            <a:pPr>
              <a:buFontTx/>
              <a:buNone/>
            </a:pPr>
            <a:r>
              <a:rPr lang="en-US" altLang="zh-CN"/>
              <a:t>    </a:t>
            </a:r>
            <a:r>
              <a:rPr lang="zh-CN" altLang="en-US" sz="2800"/>
              <a:t>使用</a:t>
            </a:r>
            <a:r>
              <a:rPr lang="en-US" altLang="zh-CN" sz="2800"/>
              <a:t>MOV</a:t>
            </a:r>
            <a:r>
              <a:rPr lang="zh-CN" altLang="en-US" sz="2800"/>
              <a:t>指令传送数据，必须注意以下几点：</a:t>
            </a:r>
          </a:p>
          <a:p>
            <a:pPr lvl="1"/>
            <a:r>
              <a:rPr lang="zh-CN" altLang="en-US" sz="2400"/>
              <a:t>立即数只能作为源操作数，不允许作目的操作数，立即数也不能送至段寄存器。</a:t>
            </a:r>
          </a:p>
          <a:p>
            <a:pPr lvl="1"/>
            <a:r>
              <a:rPr lang="zh-CN" altLang="en-US" sz="2400"/>
              <a:t>通用寄存器可以与段寄存器、存储器互相传送数据，寄存器之间也可以互相传送数据。但是</a:t>
            </a:r>
            <a:r>
              <a:rPr lang="en-US" altLang="zh-CN" sz="2400"/>
              <a:t>CS</a:t>
            </a:r>
            <a:r>
              <a:rPr lang="zh-CN" altLang="en-US" sz="2400"/>
              <a:t>不能作为目的操作数。</a:t>
            </a:r>
          </a:p>
          <a:p>
            <a:pPr lvl="1"/>
            <a:r>
              <a:rPr lang="zh-CN" altLang="en-US" sz="2400"/>
              <a:t>存储器与存储器之间不能进行数据直接传送。若要实现存储单元之间的数据传送，可以借助于通用寄存器作为中介来进行。</a:t>
            </a:r>
          </a:p>
        </p:txBody>
      </p:sp>
    </p:spTree>
  </p:cSld>
  <p:clrMapOvr>
    <a:masterClrMapping/>
  </p:clrMapOvr>
  <p:transition spd="med">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C4DE3B6-0F27-43EB-8B96-B2A61FCFA4A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810ACC2-CD4F-4176-8A92-8A8F0D01699D}" type="slidenum">
              <a:rPr lang="en-US" altLang="zh-CN"/>
              <a:pPr/>
              <a:t>27</a:t>
            </a:fld>
            <a:endParaRPr lang="en-US" altLang="zh-CN"/>
          </a:p>
        </p:txBody>
      </p:sp>
      <p:sp>
        <p:nvSpPr>
          <p:cNvPr id="89090" name="Rectangle 2"/>
          <p:cNvSpPr>
            <a:spLocks noGrp="1" noChangeArrowheads="1"/>
          </p:cNvSpPr>
          <p:nvPr>
            <p:ph type="title"/>
          </p:nvPr>
        </p:nvSpPr>
        <p:spPr/>
        <p:txBody>
          <a:bodyPr/>
          <a:lstStyle/>
          <a:p>
            <a:r>
              <a:rPr lang="zh-CN" altLang="en-US" b="1">
                <a:solidFill>
                  <a:srgbClr val="336699"/>
                </a:solidFill>
              </a:rPr>
              <a:t>数据交换指令</a:t>
            </a:r>
            <a:r>
              <a:rPr lang="en-US" altLang="zh-CN" b="1">
                <a:solidFill>
                  <a:srgbClr val="336699"/>
                </a:solidFill>
              </a:rPr>
              <a:t>XCHG</a:t>
            </a:r>
            <a:r>
              <a:rPr lang="en-US" altLang="zh-CN"/>
              <a:t> </a:t>
            </a:r>
          </a:p>
        </p:txBody>
      </p:sp>
      <p:sp>
        <p:nvSpPr>
          <p:cNvPr id="89091" name="Rectangle 3"/>
          <p:cNvSpPr>
            <a:spLocks noGrp="1" noChangeArrowheads="1"/>
          </p:cNvSpPr>
          <p:nvPr>
            <p:ph type="body" idx="1"/>
          </p:nvPr>
        </p:nvSpPr>
        <p:spPr>
          <a:xfrm>
            <a:off x="395288" y="2060575"/>
            <a:ext cx="8229600" cy="3849688"/>
          </a:xfrm>
        </p:spPr>
        <p:txBody>
          <a:bodyPr/>
          <a:lstStyle/>
          <a:p>
            <a:pPr>
              <a:lnSpc>
                <a:spcPct val="80000"/>
              </a:lnSpc>
            </a:pPr>
            <a:r>
              <a:rPr lang="zh-CN" altLang="en-US" sz="2400"/>
              <a:t>数据传送指令单方向地将源操作数送至目的操作数存储单元，而数据交换指令则将两个操作数相互交换位置，例如：</a:t>
            </a:r>
          </a:p>
          <a:p>
            <a:pPr>
              <a:lnSpc>
                <a:spcPct val="80000"/>
              </a:lnSpc>
              <a:buFontTx/>
              <a:buNone/>
            </a:pPr>
            <a:r>
              <a:rPr lang="zh-CN" altLang="en-US" sz="2400"/>
              <a:t>          </a:t>
            </a:r>
          </a:p>
          <a:p>
            <a:pPr>
              <a:lnSpc>
                <a:spcPct val="80000"/>
              </a:lnSpc>
              <a:buFontTx/>
              <a:buNone/>
            </a:pPr>
            <a:r>
              <a:rPr lang="zh-CN" altLang="en-US" sz="2400">
                <a:solidFill>
                  <a:srgbClr val="336699"/>
                </a:solidFill>
              </a:rPr>
              <a:t>            </a:t>
            </a:r>
            <a:r>
              <a:rPr lang="en-US" altLang="zh-CN" sz="2400">
                <a:solidFill>
                  <a:srgbClr val="336699"/>
                </a:solidFill>
              </a:rPr>
              <a:t>XCHG  OPRD1</a:t>
            </a:r>
            <a:r>
              <a:rPr lang="zh-CN" altLang="en-US" sz="2400">
                <a:solidFill>
                  <a:srgbClr val="336699"/>
                </a:solidFill>
              </a:rPr>
              <a:t>，</a:t>
            </a:r>
            <a:r>
              <a:rPr lang="en-US" altLang="zh-CN" sz="2400">
                <a:solidFill>
                  <a:srgbClr val="336699"/>
                </a:solidFill>
              </a:rPr>
              <a:t>OPRD2</a:t>
            </a:r>
          </a:p>
          <a:p>
            <a:pPr>
              <a:lnSpc>
                <a:spcPct val="80000"/>
              </a:lnSpc>
              <a:buFontTx/>
              <a:buNone/>
            </a:pPr>
            <a:endParaRPr lang="en-US" altLang="zh-CN" sz="2400">
              <a:solidFill>
                <a:srgbClr val="336699"/>
              </a:solidFill>
            </a:endParaRPr>
          </a:p>
          <a:p>
            <a:pPr>
              <a:lnSpc>
                <a:spcPct val="80000"/>
              </a:lnSpc>
            </a:pPr>
            <a:r>
              <a:rPr lang="zh-CN" altLang="en-US" sz="2400"/>
              <a:t>指令中的</a:t>
            </a:r>
            <a:r>
              <a:rPr lang="en-US" altLang="zh-CN" sz="2400"/>
              <a:t>OPRD1</a:t>
            </a:r>
            <a:r>
              <a:rPr lang="zh-CN" altLang="en-US" sz="2400"/>
              <a:t>为目的操作数，</a:t>
            </a:r>
            <a:r>
              <a:rPr lang="en-US" altLang="zh-CN" sz="2400"/>
              <a:t>OPRD2</a:t>
            </a:r>
            <a:r>
              <a:rPr lang="zh-CN" altLang="en-US" sz="2400"/>
              <a:t>为源操作数，该指令把源操作数</a:t>
            </a:r>
            <a:r>
              <a:rPr lang="en-US" altLang="zh-CN" sz="2400"/>
              <a:t>OPRD2</a:t>
            </a:r>
            <a:r>
              <a:rPr lang="zh-CN" altLang="en-US" sz="2400"/>
              <a:t>与目的操作数</a:t>
            </a:r>
            <a:r>
              <a:rPr lang="en-US" altLang="zh-CN" sz="2400"/>
              <a:t>OPRD1</a:t>
            </a:r>
            <a:r>
              <a:rPr lang="zh-CN" altLang="en-US" sz="2400"/>
              <a:t>交换。</a:t>
            </a:r>
          </a:p>
          <a:p>
            <a:pPr>
              <a:lnSpc>
                <a:spcPct val="80000"/>
              </a:lnSpc>
            </a:pPr>
            <a:r>
              <a:rPr lang="en-US" altLang="zh-CN" sz="2400"/>
              <a:t>OPRD1</a:t>
            </a:r>
            <a:r>
              <a:rPr lang="zh-CN" altLang="en-US" sz="2400"/>
              <a:t>及</a:t>
            </a:r>
            <a:r>
              <a:rPr lang="en-US" altLang="zh-CN" sz="2400"/>
              <a:t>OPRD2</a:t>
            </a:r>
            <a:r>
              <a:rPr lang="zh-CN" altLang="en-US" sz="2400"/>
              <a:t>可为通用寄存器或存储器。</a:t>
            </a:r>
          </a:p>
          <a:p>
            <a:pPr>
              <a:lnSpc>
                <a:spcPct val="80000"/>
              </a:lnSpc>
            </a:pPr>
            <a:r>
              <a:rPr lang="en-US" altLang="zh-CN" sz="2400"/>
              <a:t>XCHG</a:t>
            </a:r>
            <a:r>
              <a:rPr lang="zh-CN" altLang="en-US" sz="2400"/>
              <a:t>指令不支持两个存储器单元之间的数据交换，但通过中间寄存器，可以很容易地实现两个存储器操作数的交换。</a:t>
            </a:r>
          </a:p>
        </p:txBody>
      </p:sp>
    </p:spTree>
  </p:cSld>
  <p:clrMapOvr>
    <a:masterClrMapping/>
  </p:clrMapOvr>
  <p:transition spd="med">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22AF5D7-341E-402C-90DF-3C64CA177D1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E689A09-0112-409D-AF50-05F19C83167B}" type="slidenum">
              <a:rPr lang="en-US" altLang="zh-CN"/>
              <a:pPr/>
              <a:t>28</a:t>
            </a:fld>
            <a:endParaRPr lang="en-US" altLang="zh-CN"/>
          </a:p>
        </p:txBody>
      </p:sp>
      <p:sp>
        <p:nvSpPr>
          <p:cNvPr id="83970" name="Rectangle 2"/>
          <p:cNvSpPr>
            <a:spLocks noGrp="1" noChangeArrowheads="1"/>
          </p:cNvSpPr>
          <p:nvPr>
            <p:ph type="title"/>
          </p:nvPr>
        </p:nvSpPr>
        <p:spPr/>
        <p:txBody>
          <a:bodyPr/>
          <a:lstStyle/>
          <a:p>
            <a:r>
              <a:rPr lang="zh-CN" altLang="en-US" b="1">
                <a:solidFill>
                  <a:srgbClr val="336699"/>
                </a:solidFill>
              </a:rPr>
              <a:t>换码指令</a:t>
            </a:r>
            <a:r>
              <a:rPr lang="en-US" altLang="zh-CN" b="1">
                <a:solidFill>
                  <a:srgbClr val="336699"/>
                </a:solidFill>
              </a:rPr>
              <a:t>XLAT</a:t>
            </a:r>
            <a:r>
              <a:rPr lang="en-US" altLang="zh-CN"/>
              <a:t> </a:t>
            </a:r>
          </a:p>
        </p:txBody>
      </p:sp>
      <p:sp>
        <p:nvSpPr>
          <p:cNvPr id="83971" name="Rectangle 3"/>
          <p:cNvSpPr>
            <a:spLocks noGrp="1" noChangeArrowheads="1"/>
          </p:cNvSpPr>
          <p:nvPr>
            <p:ph type="body" idx="1"/>
          </p:nvPr>
        </p:nvSpPr>
        <p:spPr/>
        <p:txBody>
          <a:bodyPr/>
          <a:lstStyle/>
          <a:p>
            <a:pPr>
              <a:buFontTx/>
              <a:buNone/>
            </a:pPr>
            <a:r>
              <a:rPr lang="en-US" altLang="zh-CN" sz="2800"/>
              <a:t>    </a:t>
            </a:r>
            <a:r>
              <a:rPr lang="zh-CN" altLang="en-US" sz="2800"/>
              <a:t>指令格式：</a:t>
            </a:r>
          </a:p>
          <a:p>
            <a:pPr>
              <a:buFontTx/>
              <a:buNone/>
            </a:pPr>
            <a:r>
              <a:rPr lang="zh-CN" altLang="en-US" sz="2800">
                <a:solidFill>
                  <a:srgbClr val="336699"/>
                </a:solidFill>
              </a:rPr>
              <a:t>          </a:t>
            </a:r>
            <a:r>
              <a:rPr lang="en-US" altLang="zh-CN" sz="2800">
                <a:solidFill>
                  <a:srgbClr val="336699"/>
                </a:solidFill>
              </a:rPr>
              <a:t>XLAT  TABLE</a:t>
            </a:r>
          </a:p>
          <a:p>
            <a:pPr>
              <a:buFontTx/>
              <a:buNone/>
            </a:pPr>
            <a:r>
              <a:rPr lang="en-US" altLang="zh-CN" sz="2800"/>
              <a:t>          </a:t>
            </a:r>
            <a:r>
              <a:rPr lang="en-US" altLang="zh-CN" sz="2800">
                <a:solidFill>
                  <a:srgbClr val="336699"/>
                </a:solidFill>
              </a:rPr>
              <a:t>XLAT</a:t>
            </a:r>
          </a:p>
          <a:p>
            <a:r>
              <a:rPr lang="zh-CN" altLang="en-US" sz="2800"/>
              <a:t>以上两种格式是完全等效的。</a:t>
            </a:r>
          </a:p>
          <a:p>
            <a:r>
              <a:rPr lang="zh-CN" altLang="en-US" sz="2800"/>
              <a:t>本指令的功能是把待查表格的一个字节内容送到</a:t>
            </a:r>
            <a:r>
              <a:rPr lang="en-US" altLang="zh-CN" sz="2800"/>
              <a:t>AL</a:t>
            </a:r>
            <a:r>
              <a:rPr lang="zh-CN" altLang="en-US" sz="2800"/>
              <a:t>累加器中。</a:t>
            </a:r>
          </a:p>
          <a:p>
            <a:r>
              <a:rPr lang="zh-CN" altLang="en-US" sz="2800"/>
              <a:t>其中</a:t>
            </a:r>
            <a:r>
              <a:rPr lang="en-US" altLang="zh-CN" sz="2800"/>
              <a:t>TABLE</a:t>
            </a:r>
            <a:r>
              <a:rPr lang="zh-CN" altLang="en-US" sz="2800"/>
              <a:t>为一待查表格的首地址，在执行该指令前，应将</a:t>
            </a:r>
            <a:r>
              <a:rPr lang="en-US" altLang="zh-CN" sz="2800"/>
              <a:t>TABLE</a:t>
            </a:r>
            <a:r>
              <a:rPr lang="zh-CN" altLang="en-US" sz="2800"/>
              <a:t>先送至</a:t>
            </a:r>
            <a:r>
              <a:rPr lang="en-US" altLang="zh-CN" sz="2800"/>
              <a:t>BX</a:t>
            </a:r>
            <a:r>
              <a:rPr lang="zh-CN" altLang="en-US" sz="2800"/>
              <a:t>寄存器中，然后将待查字节与在表格中距表首地址位移量送</a:t>
            </a:r>
            <a:r>
              <a:rPr lang="en-US" altLang="zh-CN" sz="2800"/>
              <a:t>AL</a:t>
            </a:r>
            <a:r>
              <a:rPr lang="zh-CN" altLang="en-US" sz="2800"/>
              <a:t>。</a:t>
            </a:r>
          </a:p>
        </p:txBody>
      </p:sp>
    </p:spTree>
  </p:cSld>
  <p:clrMapOvr>
    <a:masterClrMapping/>
  </p:clrMapOvr>
  <p:transition spd="med">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B4F919F-0B86-4C56-856B-1E4A7B36414E}"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28EC5C1-519D-4891-9CE6-976417782DEA}" type="slidenum">
              <a:rPr lang="en-US" altLang="zh-CN"/>
              <a:pPr/>
              <a:t>29</a:t>
            </a:fld>
            <a:endParaRPr lang="en-US" altLang="zh-CN"/>
          </a:p>
        </p:txBody>
      </p:sp>
      <p:sp>
        <p:nvSpPr>
          <p:cNvPr id="93186" name="Rectangle 2"/>
          <p:cNvSpPr>
            <a:spLocks noGrp="1" noChangeArrowheads="1"/>
          </p:cNvSpPr>
          <p:nvPr>
            <p:ph type="title"/>
          </p:nvPr>
        </p:nvSpPr>
        <p:spPr/>
        <p:txBody>
          <a:bodyPr/>
          <a:lstStyle/>
          <a:p>
            <a:r>
              <a:rPr lang="zh-CN" altLang="en-US" sz="3600" b="1">
                <a:solidFill>
                  <a:srgbClr val="336699"/>
                </a:solidFill>
              </a:rPr>
              <a:t>堆栈操作指令</a:t>
            </a:r>
            <a:r>
              <a:rPr lang="en-US" altLang="zh-CN" sz="3600" b="1">
                <a:solidFill>
                  <a:srgbClr val="336699"/>
                </a:solidFill>
              </a:rPr>
              <a:t>PUSH</a:t>
            </a:r>
            <a:r>
              <a:rPr lang="zh-CN" altLang="en-US" sz="3600" b="1">
                <a:solidFill>
                  <a:srgbClr val="336699"/>
                </a:solidFill>
              </a:rPr>
              <a:t>和</a:t>
            </a:r>
            <a:r>
              <a:rPr lang="en-US" altLang="zh-CN" sz="3600" b="1">
                <a:solidFill>
                  <a:srgbClr val="336699"/>
                </a:solidFill>
              </a:rPr>
              <a:t>POP</a:t>
            </a:r>
            <a:r>
              <a:rPr lang="en-US" altLang="zh-CN"/>
              <a:t> </a:t>
            </a:r>
          </a:p>
        </p:txBody>
      </p:sp>
      <p:sp>
        <p:nvSpPr>
          <p:cNvPr id="93187" name="Rectangle 3"/>
          <p:cNvSpPr>
            <a:spLocks noGrp="1" noChangeArrowheads="1"/>
          </p:cNvSpPr>
          <p:nvPr>
            <p:ph type="body" idx="1"/>
          </p:nvPr>
        </p:nvSpPr>
        <p:spPr>
          <a:xfrm>
            <a:off x="457200" y="1916113"/>
            <a:ext cx="8229600" cy="3744912"/>
          </a:xfrm>
        </p:spPr>
        <p:txBody>
          <a:bodyPr/>
          <a:lstStyle/>
          <a:p>
            <a:pPr>
              <a:lnSpc>
                <a:spcPct val="80000"/>
              </a:lnSpc>
            </a:pPr>
            <a:r>
              <a:rPr lang="zh-CN" altLang="en-US" sz="2400"/>
              <a:t>堆栈被定义为一种先进后出的数据结构，即最后进栈的元素将被最先弹出来。</a:t>
            </a:r>
          </a:p>
          <a:p>
            <a:pPr>
              <a:lnSpc>
                <a:spcPct val="80000"/>
              </a:lnSpc>
            </a:pPr>
            <a:r>
              <a:rPr lang="zh-CN" altLang="en-US" sz="2400"/>
              <a:t>堆栈从一个称为栈底的位置开始，数据进入堆栈的操作称为入栈（或压栈），数据退出堆栈的操作称为出栈，每进行一次出栈操作，堆栈就减少一个元素，最后一次入栈的元素，称为栈顶元素，入栈操作和出栈操作都是对栈顶元素进行的基本操作。</a:t>
            </a:r>
          </a:p>
          <a:p>
            <a:pPr>
              <a:lnSpc>
                <a:spcPct val="80000"/>
              </a:lnSpc>
            </a:pPr>
            <a:r>
              <a:rPr lang="en-US" altLang="zh-CN" sz="2400"/>
              <a:t>8086/8088</a:t>
            </a:r>
            <a:r>
              <a:rPr lang="zh-CN" altLang="en-US" sz="2400"/>
              <a:t>的堆栈段的开始位置由（</a:t>
            </a:r>
            <a:r>
              <a:rPr lang="en-US" altLang="zh-CN" sz="2400"/>
              <a:t>SS</a:t>
            </a:r>
            <a:r>
              <a:rPr lang="zh-CN" altLang="en-US" sz="2400"/>
              <a:t>）</a:t>
            </a:r>
            <a:r>
              <a:rPr lang="zh-CN" altLang="en-US" sz="2400">
                <a:sym typeface="Symbol" pitchFamily="18" charset="2"/>
              </a:rPr>
              <a:t></a:t>
            </a:r>
            <a:r>
              <a:rPr lang="zh-CN" altLang="en-US" sz="2400"/>
              <a:t> </a:t>
            </a:r>
            <a:r>
              <a:rPr lang="en-US" altLang="zh-CN" sz="2400"/>
              <a:t>10H+0000H</a:t>
            </a:r>
            <a:r>
              <a:rPr lang="zh-CN" altLang="en-US" sz="2400"/>
              <a:t>决定，堆栈段最大为</a:t>
            </a:r>
            <a:r>
              <a:rPr lang="en-US" altLang="zh-CN" sz="2400"/>
              <a:t>64KB</a:t>
            </a:r>
            <a:r>
              <a:rPr lang="zh-CN" altLang="en-US" sz="2400"/>
              <a:t>。</a:t>
            </a:r>
          </a:p>
          <a:p>
            <a:pPr>
              <a:lnSpc>
                <a:spcPct val="80000"/>
              </a:lnSpc>
            </a:pPr>
            <a:r>
              <a:rPr lang="en-US" altLang="zh-CN" sz="2400"/>
              <a:t>SP</a:t>
            </a:r>
            <a:r>
              <a:rPr lang="zh-CN" altLang="en-US" sz="2400"/>
              <a:t>称为堆栈指针，确切地讲是指向栈顶元素的地址指针，由</a:t>
            </a:r>
            <a:r>
              <a:rPr lang="en-US" altLang="zh-CN" sz="2400"/>
              <a:t>SP</a:t>
            </a:r>
            <a:r>
              <a:rPr lang="zh-CN" altLang="en-US" sz="2400"/>
              <a:t>的值就可以知道栈顶元素的位置。</a:t>
            </a:r>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C03728D-BD0E-411A-9439-C342EADBCB9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ABD151B-B3C3-44DB-8F0A-127C0A8F146A}" type="slidenum">
              <a:rPr lang="en-US" altLang="zh-CN"/>
              <a:pPr/>
              <a:t>3</a:t>
            </a:fld>
            <a:endParaRPr lang="en-US" altLang="zh-CN"/>
          </a:p>
        </p:txBody>
      </p:sp>
      <p:sp>
        <p:nvSpPr>
          <p:cNvPr id="48130" name="Rectangle 2"/>
          <p:cNvSpPr>
            <a:spLocks noGrp="1" noChangeArrowheads="1"/>
          </p:cNvSpPr>
          <p:nvPr>
            <p:ph type="title"/>
          </p:nvPr>
        </p:nvSpPr>
        <p:spPr/>
        <p:txBody>
          <a:bodyPr/>
          <a:lstStyle/>
          <a:p>
            <a:r>
              <a:rPr lang="en-US" altLang="zh-CN" b="1">
                <a:solidFill>
                  <a:srgbClr val="336699"/>
                </a:solidFill>
              </a:rPr>
              <a:t>3.1  </a:t>
            </a:r>
            <a:r>
              <a:rPr lang="zh-CN" altLang="en-US" b="1">
                <a:solidFill>
                  <a:srgbClr val="336699"/>
                </a:solidFill>
              </a:rPr>
              <a:t>寻址方式</a:t>
            </a:r>
          </a:p>
        </p:txBody>
      </p:sp>
      <p:sp>
        <p:nvSpPr>
          <p:cNvPr id="48131" name="Rectangle 3"/>
          <p:cNvSpPr>
            <a:spLocks noGrp="1" noChangeArrowheads="1"/>
          </p:cNvSpPr>
          <p:nvPr>
            <p:ph type="body" idx="1"/>
          </p:nvPr>
        </p:nvSpPr>
        <p:spPr/>
        <p:txBody>
          <a:bodyPr/>
          <a:lstStyle/>
          <a:p>
            <a:pPr>
              <a:buFontTx/>
              <a:buNone/>
            </a:pPr>
            <a:r>
              <a:rPr lang="en-US" altLang="zh-CN"/>
              <a:t>3.1.1  </a:t>
            </a:r>
            <a:r>
              <a:rPr lang="zh-CN" altLang="en-US"/>
              <a:t>操作数的种类</a:t>
            </a:r>
          </a:p>
          <a:p>
            <a:pPr>
              <a:buFontTx/>
              <a:buNone/>
            </a:pPr>
            <a:r>
              <a:rPr lang="en-US" altLang="zh-CN"/>
              <a:t>3.1.2  8086/8088</a:t>
            </a:r>
            <a:r>
              <a:rPr lang="zh-CN" altLang="en-US"/>
              <a:t>的机器代码格式</a:t>
            </a:r>
          </a:p>
          <a:p>
            <a:pPr>
              <a:buFontTx/>
              <a:buNone/>
            </a:pPr>
            <a:r>
              <a:rPr lang="en-US" altLang="zh-CN"/>
              <a:t>3.1.3  </a:t>
            </a:r>
            <a:r>
              <a:rPr lang="zh-CN" altLang="en-US"/>
              <a:t>与数据有关的寻址方式</a:t>
            </a:r>
          </a:p>
          <a:p>
            <a:pPr>
              <a:buFontTx/>
              <a:buNone/>
            </a:pPr>
            <a:r>
              <a:rPr lang="en-US" altLang="zh-CN"/>
              <a:t>3.1.4  </a:t>
            </a:r>
            <a:r>
              <a:rPr lang="zh-CN" altLang="en-US"/>
              <a:t>与转移地址有关的寻址方式</a:t>
            </a:r>
          </a:p>
        </p:txBody>
      </p:sp>
    </p:spTree>
  </p:cSld>
  <p:clrMapOvr>
    <a:masterClrMapping/>
  </p:clrMapOvr>
  <p:transition spd="med">
    <p:pull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94DAF2A-5A4B-46E9-9521-D52A2A3B81A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DE7ED12-40E4-4165-87FC-4F8ECE45657D}" type="slidenum">
              <a:rPr lang="en-US" altLang="zh-CN"/>
              <a:pPr/>
              <a:t>30</a:t>
            </a:fld>
            <a:endParaRPr lang="en-US" altLang="zh-CN"/>
          </a:p>
        </p:txBody>
      </p:sp>
      <p:sp>
        <p:nvSpPr>
          <p:cNvPr id="86018" name="Rectangle 2"/>
          <p:cNvSpPr>
            <a:spLocks noGrp="1" noChangeArrowheads="1"/>
          </p:cNvSpPr>
          <p:nvPr>
            <p:ph type="title"/>
          </p:nvPr>
        </p:nvSpPr>
        <p:spPr/>
        <p:txBody>
          <a:bodyPr/>
          <a:lstStyle/>
          <a:p>
            <a:r>
              <a:rPr lang="zh-CN" altLang="en-US" sz="3600" b="1">
                <a:solidFill>
                  <a:srgbClr val="336699"/>
                </a:solidFill>
              </a:rPr>
              <a:t>入栈操作指令</a:t>
            </a:r>
            <a:r>
              <a:rPr lang="zh-CN" altLang="en-US"/>
              <a:t> </a:t>
            </a:r>
          </a:p>
        </p:txBody>
      </p:sp>
      <p:sp>
        <p:nvSpPr>
          <p:cNvPr id="86019" name="Rectangle 3"/>
          <p:cNvSpPr>
            <a:spLocks noGrp="1" noChangeArrowheads="1"/>
          </p:cNvSpPr>
          <p:nvPr>
            <p:ph type="body" idx="1"/>
          </p:nvPr>
        </p:nvSpPr>
        <p:spPr/>
        <p:txBody>
          <a:bodyPr/>
          <a:lstStyle/>
          <a:p>
            <a:r>
              <a:rPr lang="zh-CN" altLang="en-US" sz="2800"/>
              <a:t>实现入栈操作的指令是</a:t>
            </a:r>
            <a:r>
              <a:rPr lang="en-US" altLang="zh-CN" sz="2800"/>
              <a:t>PUSH</a:t>
            </a:r>
            <a:r>
              <a:rPr lang="zh-CN" altLang="en-US" sz="2800"/>
              <a:t>指令，其格式为：</a:t>
            </a:r>
          </a:p>
          <a:p>
            <a:pPr>
              <a:buFontTx/>
              <a:buNone/>
            </a:pPr>
            <a:r>
              <a:rPr lang="zh-CN" altLang="en-US" sz="2800"/>
              <a:t>    </a:t>
            </a:r>
            <a:r>
              <a:rPr lang="en-US" altLang="zh-CN" sz="2800">
                <a:solidFill>
                  <a:srgbClr val="336699"/>
                </a:solidFill>
              </a:rPr>
              <a:t>PUSH  OPRD</a:t>
            </a:r>
          </a:p>
          <a:p>
            <a:r>
              <a:rPr lang="zh-CN" altLang="en-US" sz="2800"/>
              <a:t>其中</a:t>
            </a:r>
            <a:r>
              <a:rPr lang="en-US" altLang="zh-CN" sz="2800"/>
              <a:t>OPRD</a:t>
            </a:r>
            <a:r>
              <a:rPr lang="zh-CN" altLang="en-US" sz="2800"/>
              <a:t>为</a:t>
            </a:r>
            <a:r>
              <a:rPr lang="en-US" altLang="zh-CN" sz="2800"/>
              <a:t>16</a:t>
            </a:r>
            <a:r>
              <a:rPr lang="zh-CN" altLang="en-US" sz="2800"/>
              <a:t>位（字）操作数，可以是寄存器或存储器操作数。</a:t>
            </a:r>
            <a:r>
              <a:rPr lang="en-US" altLang="zh-CN" sz="2800"/>
              <a:t>PUSH</a:t>
            </a:r>
            <a:r>
              <a:rPr lang="zh-CN" altLang="en-US" sz="2800"/>
              <a:t>的操作过程是：</a:t>
            </a:r>
          </a:p>
          <a:p>
            <a:pPr>
              <a:buFontTx/>
              <a:buNone/>
            </a:pPr>
            <a:r>
              <a:rPr lang="zh-CN" altLang="en-US" sz="2800"/>
              <a:t>    （</a:t>
            </a:r>
            <a:r>
              <a:rPr lang="en-US" altLang="zh-CN" sz="2800"/>
              <a:t>SP</a:t>
            </a:r>
            <a:r>
              <a:rPr lang="zh-CN" altLang="en-US" sz="2800"/>
              <a:t>）←（</a:t>
            </a:r>
            <a:r>
              <a:rPr lang="en-US" altLang="zh-CN" sz="2800"/>
              <a:t>SP</a:t>
            </a:r>
            <a:r>
              <a:rPr lang="zh-CN" altLang="en-US" sz="2800"/>
              <a:t>）</a:t>
            </a:r>
            <a:r>
              <a:rPr lang="en-US" altLang="zh-CN" sz="2800"/>
              <a:t>-2</a:t>
            </a:r>
            <a:r>
              <a:rPr lang="zh-CN" altLang="en-US" sz="2800"/>
              <a:t>，（（</a:t>
            </a:r>
            <a:r>
              <a:rPr lang="en-US" altLang="zh-CN" sz="2800"/>
              <a:t>SP</a:t>
            </a:r>
            <a:r>
              <a:rPr lang="zh-CN" altLang="en-US" sz="2800"/>
              <a:t>））←</a:t>
            </a:r>
            <a:r>
              <a:rPr lang="en-US" altLang="zh-CN" sz="2800"/>
              <a:t>OPRD</a:t>
            </a:r>
          </a:p>
          <a:p>
            <a:r>
              <a:rPr lang="zh-CN" altLang="en-US" sz="2800"/>
              <a:t>即先修改堆栈指针</a:t>
            </a:r>
            <a:r>
              <a:rPr lang="en-US" altLang="zh-CN" sz="2800"/>
              <a:t>SP</a:t>
            </a:r>
            <a:r>
              <a:rPr lang="zh-CN" altLang="en-US" sz="2800"/>
              <a:t>（入栈时为自动减</a:t>
            </a:r>
            <a:r>
              <a:rPr lang="en-US" altLang="zh-CN" sz="2800"/>
              <a:t>2</a:t>
            </a:r>
            <a:r>
              <a:rPr lang="zh-CN" altLang="en-US" sz="2800"/>
              <a:t>），然后，将指定的操作数送入新的栈顶位置。</a:t>
            </a:r>
          </a:p>
          <a:p>
            <a:r>
              <a:rPr lang="zh-CN" altLang="en-US" sz="2800"/>
              <a:t>此处的（（</a:t>
            </a:r>
            <a:r>
              <a:rPr lang="en-US" altLang="zh-CN" sz="2800"/>
              <a:t>SP</a:t>
            </a:r>
            <a:r>
              <a:rPr lang="zh-CN" altLang="en-US" sz="2800"/>
              <a:t>））←</a:t>
            </a:r>
            <a:r>
              <a:rPr lang="en-US" altLang="zh-CN" sz="2800"/>
              <a:t>OPRD</a:t>
            </a:r>
          </a:p>
        </p:txBody>
      </p:sp>
    </p:spTree>
  </p:cSld>
  <p:clrMapOvr>
    <a:masterClrMapping/>
  </p:clrMapOvr>
  <p:transition spd="med">
    <p:pull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06A11DB-DDB1-4B54-A83B-81666F92644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0629B2B-028D-4A61-BEDC-E30EE732F913}" type="slidenum">
              <a:rPr lang="en-US" altLang="zh-CN"/>
              <a:pPr/>
              <a:t>31</a:t>
            </a:fld>
            <a:endParaRPr lang="en-US" altLang="zh-CN"/>
          </a:p>
        </p:txBody>
      </p:sp>
      <p:sp>
        <p:nvSpPr>
          <p:cNvPr id="94210" name="Rectangle 2"/>
          <p:cNvSpPr>
            <a:spLocks noGrp="1" noChangeArrowheads="1"/>
          </p:cNvSpPr>
          <p:nvPr>
            <p:ph type="title"/>
          </p:nvPr>
        </p:nvSpPr>
        <p:spPr/>
        <p:txBody>
          <a:bodyPr/>
          <a:lstStyle/>
          <a:p>
            <a:r>
              <a:rPr lang="zh-CN" altLang="en-US" sz="3600" b="1">
                <a:solidFill>
                  <a:srgbClr val="336699"/>
                </a:solidFill>
              </a:rPr>
              <a:t>出栈操作指令</a:t>
            </a:r>
            <a:r>
              <a:rPr lang="zh-CN" altLang="en-US"/>
              <a:t> </a:t>
            </a:r>
          </a:p>
        </p:txBody>
      </p:sp>
      <p:sp>
        <p:nvSpPr>
          <p:cNvPr id="94211" name="Rectangle 3"/>
          <p:cNvSpPr>
            <a:spLocks noGrp="1" noChangeArrowheads="1"/>
          </p:cNvSpPr>
          <p:nvPr>
            <p:ph type="body" idx="1"/>
          </p:nvPr>
        </p:nvSpPr>
        <p:spPr/>
        <p:txBody>
          <a:bodyPr/>
          <a:lstStyle/>
          <a:p>
            <a:r>
              <a:rPr lang="zh-CN" altLang="en-US" sz="2800"/>
              <a:t>实现出栈操作的指令是</a:t>
            </a:r>
            <a:r>
              <a:rPr lang="en-US" altLang="zh-CN" sz="2800"/>
              <a:t>POP</a:t>
            </a:r>
            <a:r>
              <a:rPr lang="zh-CN" altLang="en-US" sz="2800"/>
              <a:t>指令，其格式为：</a:t>
            </a:r>
          </a:p>
          <a:p>
            <a:pPr>
              <a:buFontTx/>
              <a:buNone/>
            </a:pPr>
            <a:r>
              <a:rPr lang="zh-CN" altLang="en-US" sz="2800"/>
              <a:t>    </a:t>
            </a:r>
            <a:r>
              <a:rPr lang="en-US" altLang="zh-CN" sz="2800">
                <a:solidFill>
                  <a:srgbClr val="336699"/>
                </a:solidFill>
              </a:rPr>
              <a:t>POP  OPRD</a:t>
            </a:r>
          </a:p>
          <a:p>
            <a:r>
              <a:rPr lang="zh-CN" altLang="en-US" sz="2800"/>
              <a:t>其中</a:t>
            </a:r>
            <a:r>
              <a:rPr lang="en-US" altLang="zh-CN" sz="2800"/>
              <a:t>OPRD</a:t>
            </a:r>
            <a:r>
              <a:rPr lang="zh-CN" altLang="en-US" sz="2800"/>
              <a:t>为</a:t>
            </a:r>
            <a:r>
              <a:rPr lang="en-US" altLang="zh-CN" sz="2800"/>
              <a:t>16</a:t>
            </a:r>
            <a:r>
              <a:rPr lang="zh-CN" altLang="en-US" sz="2800"/>
              <a:t>位（字）操作数，可以是寄存器或存储器操作数。</a:t>
            </a:r>
          </a:p>
          <a:p>
            <a:r>
              <a:rPr lang="en-US" altLang="zh-CN" sz="2800"/>
              <a:t>POP</a:t>
            </a:r>
            <a:r>
              <a:rPr lang="zh-CN" altLang="en-US" sz="2800"/>
              <a:t>指令的操作过程是：</a:t>
            </a:r>
          </a:p>
          <a:p>
            <a:pPr>
              <a:buFontTx/>
              <a:buNone/>
            </a:pPr>
            <a:r>
              <a:rPr lang="zh-CN" altLang="en-US" sz="2800"/>
              <a:t>    </a:t>
            </a:r>
            <a:r>
              <a:rPr lang="en-US" altLang="zh-CN" sz="2800">
                <a:solidFill>
                  <a:srgbClr val="336699"/>
                </a:solidFill>
              </a:rPr>
              <a:t>OPRD←</a:t>
            </a:r>
            <a:r>
              <a:rPr lang="zh-CN" altLang="en-US" sz="2800">
                <a:solidFill>
                  <a:srgbClr val="336699"/>
                </a:solidFill>
              </a:rPr>
              <a:t>（（</a:t>
            </a:r>
            <a:r>
              <a:rPr lang="en-US" altLang="zh-CN" sz="2800">
                <a:solidFill>
                  <a:srgbClr val="336699"/>
                </a:solidFill>
              </a:rPr>
              <a:t>SP</a:t>
            </a:r>
            <a:r>
              <a:rPr lang="zh-CN" altLang="en-US" sz="2800">
                <a:solidFill>
                  <a:srgbClr val="336699"/>
                </a:solidFill>
              </a:rPr>
              <a:t>）），（</a:t>
            </a:r>
            <a:r>
              <a:rPr lang="en-US" altLang="zh-CN" sz="2800">
                <a:solidFill>
                  <a:srgbClr val="336699"/>
                </a:solidFill>
              </a:rPr>
              <a:t>SP</a:t>
            </a:r>
            <a:r>
              <a:rPr lang="zh-CN" altLang="en-US" sz="2800">
                <a:solidFill>
                  <a:srgbClr val="336699"/>
                </a:solidFill>
              </a:rPr>
              <a:t>）←（</a:t>
            </a:r>
            <a:r>
              <a:rPr lang="en-US" altLang="zh-CN" sz="2800">
                <a:solidFill>
                  <a:srgbClr val="336699"/>
                </a:solidFill>
              </a:rPr>
              <a:t>SP</a:t>
            </a:r>
            <a:r>
              <a:rPr lang="zh-CN" altLang="en-US" sz="2800">
                <a:solidFill>
                  <a:srgbClr val="336699"/>
                </a:solidFill>
              </a:rPr>
              <a:t>）</a:t>
            </a:r>
            <a:r>
              <a:rPr lang="en-US" altLang="zh-CN" sz="2800">
                <a:solidFill>
                  <a:srgbClr val="336699"/>
                </a:solidFill>
              </a:rPr>
              <a:t>+ 2</a:t>
            </a:r>
          </a:p>
          <a:p>
            <a:r>
              <a:rPr lang="zh-CN" altLang="en-US" sz="2800"/>
              <a:t>它与入栈操作相反，是先弹出栈顶的数据，然后再修改指针</a:t>
            </a:r>
            <a:r>
              <a:rPr lang="en-US" altLang="zh-CN" sz="2800"/>
              <a:t>SP</a:t>
            </a:r>
            <a:r>
              <a:rPr lang="zh-CN" altLang="en-US" sz="2800"/>
              <a:t>的内容（自动加</a:t>
            </a:r>
            <a:r>
              <a:rPr lang="en-US" altLang="zh-CN" sz="2800"/>
              <a:t>2</a:t>
            </a:r>
            <a:r>
              <a:rPr lang="zh-CN" altLang="en-US" sz="2800"/>
              <a:t>）。</a:t>
            </a:r>
          </a:p>
        </p:txBody>
      </p:sp>
    </p:spTree>
  </p:cSld>
  <p:clrMapOvr>
    <a:masterClrMapping/>
  </p:clrMapOvr>
  <p:transition spd="med">
    <p:pull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9D39DD1-E317-40DE-8165-A72B0C45250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11F4471-7385-450C-88CA-7A955ECC976F}" type="slidenum">
              <a:rPr lang="en-US" altLang="zh-CN"/>
              <a:pPr/>
              <a:t>32</a:t>
            </a:fld>
            <a:endParaRPr lang="en-US" altLang="zh-CN"/>
          </a:p>
        </p:txBody>
      </p:sp>
      <p:sp>
        <p:nvSpPr>
          <p:cNvPr id="88066" name="Rectangle 2"/>
          <p:cNvSpPr>
            <a:spLocks noGrp="1" noChangeArrowheads="1"/>
          </p:cNvSpPr>
          <p:nvPr>
            <p:ph type="title"/>
          </p:nvPr>
        </p:nvSpPr>
        <p:spPr/>
        <p:txBody>
          <a:bodyPr/>
          <a:lstStyle/>
          <a:p>
            <a:r>
              <a:rPr lang="zh-CN" altLang="en-US" sz="3600" b="1">
                <a:solidFill>
                  <a:srgbClr val="336699"/>
                </a:solidFill>
              </a:rPr>
              <a:t>标志传送指令</a:t>
            </a:r>
            <a:r>
              <a:rPr lang="zh-CN" altLang="en-US"/>
              <a:t> </a:t>
            </a:r>
          </a:p>
        </p:txBody>
      </p:sp>
      <p:sp>
        <p:nvSpPr>
          <p:cNvPr id="88067" name="Rectangle 3"/>
          <p:cNvSpPr>
            <a:spLocks noGrp="1" noChangeArrowheads="1"/>
          </p:cNvSpPr>
          <p:nvPr>
            <p:ph type="body" idx="1"/>
          </p:nvPr>
        </p:nvSpPr>
        <p:spPr>
          <a:xfrm>
            <a:off x="457200" y="1600200"/>
            <a:ext cx="8435975" cy="4525963"/>
          </a:xfrm>
        </p:spPr>
        <p:txBody>
          <a:bodyPr/>
          <a:lstStyle/>
          <a:p>
            <a:pPr>
              <a:buFontTx/>
              <a:buNone/>
            </a:pPr>
            <a:r>
              <a:rPr lang="zh-CN" altLang="en-US" sz="2800"/>
              <a:t>取</a:t>
            </a:r>
            <a:r>
              <a:rPr lang="en-US" altLang="zh-CN" sz="2800"/>
              <a:t>FLAGS</a:t>
            </a:r>
            <a:r>
              <a:rPr lang="zh-CN" altLang="en-US" sz="2800"/>
              <a:t>标志寄存器低</a:t>
            </a:r>
            <a:r>
              <a:rPr lang="en-US" altLang="zh-CN" sz="2800"/>
              <a:t>8</a:t>
            </a:r>
            <a:r>
              <a:rPr lang="zh-CN" altLang="en-US" sz="2800"/>
              <a:t>位至</a:t>
            </a:r>
            <a:r>
              <a:rPr lang="en-US" altLang="zh-CN" sz="2800"/>
              <a:t>AH</a:t>
            </a:r>
            <a:r>
              <a:rPr lang="zh-CN" altLang="en-US" sz="2800"/>
              <a:t>指令</a:t>
            </a:r>
            <a:r>
              <a:rPr lang="en-US" altLang="zh-CN" sz="2800"/>
              <a:t>LAHF </a:t>
            </a:r>
          </a:p>
          <a:p>
            <a:pPr>
              <a:buFontTx/>
              <a:buNone/>
            </a:pPr>
            <a:r>
              <a:rPr lang="zh-CN" altLang="en-US" sz="2800">
                <a:solidFill>
                  <a:srgbClr val="336699"/>
                </a:solidFill>
              </a:rPr>
              <a:t>指令格式：</a:t>
            </a:r>
            <a:r>
              <a:rPr lang="en-US" altLang="zh-CN" sz="2800">
                <a:solidFill>
                  <a:srgbClr val="336699"/>
                </a:solidFill>
              </a:rPr>
              <a:t>LAHF</a:t>
            </a:r>
            <a:r>
              <a:rPr lang="en-US" altLang="zh-CN" sz="2800"/>
              <a:t> </a:t>
            </a:r>
          </a:p>
          <a:p>
            <a:pPr>
              <a:buFontTx/>
              <a:buNone/>
            </a:pPr>
            <a:r>
              <a:rPr lang="zh-CN" altLang="en-US" sz="2800"/>
              <a:t>将</a:t>
            </a:r>
            <a:r>
              <a:rPr lang="en-US" altLang="zh-CN" sz="2800"/>
              <a:t>AH</a:t>
            </a:r>
            <a:r>
              <a:rPr lang="zh-CN" altLang="en-US" sz="2800"/>
              <a:t>存至</a:t>
            </a:r>
            <a:r>
              <a:rPr lang="en-US" altLang="zh-CN" sz="2800"/>
              <a:t>FLAGS</a:t>
            </a:r>
            <a:r>
              <a:rPr lang="zh-CN" altLang="en-US" sz="2800"/>
              <a:t>低</a:t>
            </a:r>
            <a:r>
              <a:rPr lang="en-US" altLang="zh-CN" sz="2800"/>
              <a:t>8</a:t>
            </a:r>
            <a:r>
              <a:rPr lang="zh-CN" altLang="en-US" sz="2800"/>
              <a:t>位指令</a:t>
            </a:r>
            <a:r>
              <a:rPr lang="en-US" altLang="zh-CN" sz="2800"/>
              <a:t>SAHF </a:t>
            </a:r>
          </a:p>
          <a:p>
            <a:pPr>
              <a:buFontTx/>
              <a:buNone/>
            </a:pPr>
            <a:r>
              <a:rPr lang="zh-CN" altLang="en-US" sz="2800">
                <a:solidFill>
                  <a:srgbClr val="336699"/>
                </a:solidFill>
              </a:rPr>
              <a:t>指令格式：</a:t>
            </a:r>
            <a:r>
              <a:rPr lang="en-US" altLang="zh-CN" sz="2800">
                <a:solidFill>
                  <a:srgbClr val="336699"/>
                </a:solidFill>
              </a:rPr>
              <a:t>SAHF</a:t>
            </a:r>
            <a:r>
              <a:rPr lang="en-US" altLang="zh-CN" sz="2800"/>
              <a:t> </a:t>
            </a:r>
          </a:p>
          <a:p>
            <a:pPr>
              <a:buFontTx/>
              <a:buNone/>
            </a:pPr>
            <a:r>
              <a:rPr lang="zh-CN" altLang="en-US" sz="2800"/>
              <a:t>将</a:t>
            </a:r>
            <a:r>
              <a:rPr lang="en-US" altLang="zh-CN" sz="2800"/>
              <a:t>FLAGS</a:t>
            </a:r>
            <a:r>
              <a:rPr lang="zh-CN" altLang="en-US" sz="2800"/>
              <a:t>内容入栈指令</a:t>
            </a:r>
            <a:r>
              <a:rPr lang="en-US" altLang="zh-CN" sz="2800"/>
              <a:t>PUSHF </a:t>
            </a:r>
          </a:p>
          <a:p>
            <a:pPr>
              <a:buFontTx/>
              <a:buNone/>
            </a:pPr>
            <a:r>
              <a:rPr lang="zh-CN" altLang="en-US" sz="2800">
                <a:solidFill>
                  <a:srgbClr val="336699"/>
                </a:solidFill>
              </a:rPr>
              <a:t>指令格式：</a:t>
            </a:r>
            <a:r>
              <a:rPr lang="en-US" altLang="zh-CN" sz="2800">
                <a:solidFill>
                  <a:srgbClr val="336699"/>
                </a:solidFill>
              </a:rPr>
              <a:t>PUSHF</a:t>
            </a:r>
            <a:r>
              <a:rPr lang="en-US" altLang="zh-CN" sz="2800"/>
              <a:t> </a:t>
            </a:r>
          </a:p>
          <a:p>
            <a:pPr>
              <a:buFontTx/>
              <a:buNone/>
            </a:pPr>
            <a:r>
              <a:rPr lang="zh-CN" altLang="en-US" sz="2800"/>
              <a:t>从堆栈中弹出一个数据字送至</a:t>
            </a:r>
            <a:r>
              <a:rPr lang="en-US" altLang="zh-CN" sz="2800"/>
              <a:t>FLAGS</a:t>
            </a:r>
            <a:r>
              <a:rPr lang="zh-CN" altLang="en-US" sz="2800"/>
              <a:t>中的指令</a:t>
            </a:r>
            <a:r>
              <a:rPr lang="en-US" altLang="zh-CN" sz="2800"/>
              <a:t>POPF </a:t>
            </a:r>
          </a:p>
          <a:p>
            <a:pPr>
              <a:buFontTx/>
              <a:buNone/>
            </a:pPr>
            <a:r>
              <a:rPr lang="zh-CN" altLang="en-US" sz="2800">
                <a:solidFill>
                  <a:srgbClr val="336699"/>
                </a:solidFill>
              </a:rPr>
              <a:t>指令格式：</a:t>
            </a:r>
            <a:r>
              <a:rPr lang="en-US" altLang="zh-CN" sz="2800">
                <a:solidFill>
                  <a:srgbClr val="336699"/>
                </a:solidFill>
              </a:rPr>
              <a:t>POPF</a:t>
            </a:r>
            <a:r>
              <a:rPr lang="en-US" altLang="zh-CN" sz="2800"/>
              <a:t> </a:t>
            </a:r>
          </a:p>
        </p:txBody>
      </p:sp>
    </p:spTree>
  </p:cSld>
  <p:clrMapOvr>
    <a:masterClrMapping/>
  </p:clrMapOvr>
  <p:transition spd="med">
    <p:pull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F3195B1-4554-439C-91A8-7A2D82A5ED4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2B20D6C-0E5A-40C9-B33F-76CCDD788976}" type="slidenum">
              <a:rPr lang="en-US" altLang="zh-CN"/>
              <a:pPr/>
              <a:t>33</a:t>
            </a:fld>
            <a:endParaRPr lang="en-US" altLang="zh-CN"/>
          </a:p>
        </p:txBody>
      </p:sp>
      <p:sp>
        <p:nvSpPr>
          <p:cNvPr id="181250" name="Rectangle 2"/>
          <p:cNvSpPr>
            <a:spLocks noGrp="1" noChangeArrowheads="1"/>
          </p:cNvSpPr>
          <p:nvPr>
            <p:ph type="title"/>
          </p:nvPr>
        </p:nvSpPr>
        <p:spPr/>
        <p:txBody>
          <a:bodyPr/>
          <a:lstStyle/>
          <a:p>
            <a:r>
              <a:rPr lang="zh-CN" altLang="en-US" b="1">
                <a:solidFill>
                  <a:srgbClr val="336699"/>
                </a:solidFill>
              </a:rPr>
              <a:t>地址传送指令</a:t>
            </a:r>
            <a:r>
              <a:rPr lang="zh-CN" altLang="en-US"/>
              <a:t> </a:t>
            </a:r>
          </a:p>
        </p:txBody>
      </p:sp>
      <p:sp>
        <p:nvSpPr>
          <p:cNvPr id="181251" name="Rectangle 3"/>
          <p:cNvSpPr>
            <a:spLocks noGrp="1" noChangeArrowheads="1"/>
          </p:cNvSpPr>
          <p:nvPr>
            <p:ph type="body" idx="1"/>
          </p:nvPr>
        </p:nvSpPr>
        <p:spPr/>
        <p:txBody>
          <a:bodyPr/>
          <a:lstStyle/>
          <a:p>
            <a:pPr marL="0" indent="0">
              <a:lnSpc>
                <a:spcPct val="80000"/>
              </a:lnSpc>
              <a:buFontTx/>
              <a:buNone/>
            </a:pPr>
            <a:r>
              <a:rPr lang="zh-CN" altLang="en-US" sz="2400"/>
              <a:t>（</a:t>
            </a:r>
            <a:r>
              <a:rPr lang="en-US" altLang="zh-CN" sz="2400"/>
              <a:t>1</a:t>
            </a:r>
            <a:r>
              <a:rPr lang="zh-CN" altLang="en-US" sz="2400"/>
              <a:t>）有效地址传送指令</a:t>
            </a:r>
            <a:r>
              <a:rPr lang="en-US" altLang="zh-CN" sz="2400"/>
              <a:t>LEA</a:t>
            </a:r>
          </a:p>
          <a:p>
            <a:pPr marL="0" indent="0">
              <a:lnSpc>
                <a:spcPct val="80000"/>
              </a:lnSpc>
              <a:buFontTx/>
              <a:buNone/>
            </a:pPr>
            <a:r>
              <a:rPr lang="zh-CN" altLang="en-US" sz="2400"/>
              <a:t>指令格式：</a:t>
            </a:r>
            <a:r>
              <a:rPr lang="en-US" altLang="zh-CN" sz="2400">
                <a:solidFill>
                  <a:srgbClr val="336699"/>
                </a:solidFill>
              </a:rPr>
              <a:t>LEA  OPRD1</a:t>
            </a:r>
            <a:r>
              <a:rPr lang="zh-CN" altLang="en-US" sz="2400">
                <a:solidFill>
                  <a:srgbClr val="336699"/>
                </a:solidFill>
              </a:rPr>
              <a:t>，</a:t>
            </a:r>
            <a:r>
              <a:rPr lang="en-US" altLang="zh-CN" sz="2400">
                <a:solidFill>
                  <a:srgbClr val="336699"/>
                </a:solidFill>
              </a:rPr>
              <a:t>OPRD2</a:t>
            </a:r>
          </a:p>
          <a:p>
            <a:pPr marL="0" indent="0">
              <a:lnSpc>
                <a:spcPct val="80000"/>
              </a:lnSpc>
              <a:buFontTx/>
              <a:buNone/>
            </a:pPr>
            <a:r>
              <a:rPr lang="zh-CN" altLang="en-US" sz="2400"/>
              <a:t>指令中的</a:t>
            </a:r>
            <a:r>
              <a:rPr lang="en-US" altLang="zh-CN" sz="2400"/>
              <a:t>OPRD1</a:t>
            </a:r>
            <a:r>
              <a:rPr lang="zh-CN" altLang="en-US" sz="2400"/>
              <a:t>为目的操作数，可为任意一个</a:t>
            </a:r>
            <a:r>
              <a:rPr lang="en-US" altLang="zh-CN" sz="2400"/>
              <a:t>16</a:t>
            </a:r>
            <a:r>
              <a:rPr lang="zh-CN" altLang="en-US" sz="2400"/>
              <a:t>位的通用寄存器。</a:t>
            </a:r>
            <a:r>
              <a:rPr lang="en-US" altLang="zh-CN" sz="2400"/>
              <a:t>OPRD2</a:t>
            </a:r>
            <a:r>
              <a:rPr lang="zh-CN" altLang="en-US" sz="2400"/>
              <a:t>为源操作数，可为变量名、标号或地址表达式。</a:t>
            </a:r>
          </a:p>
          <a:p>
            <a:pPr marL="0" indent="0">
              <a:lnSpc>
                <a:spcPct val="80000"/>
              </a:lnSpc>
              <a:buFontTx/>
              <a:buNone/>
            </a:pPr>
            <a:r>
              <a:rPr lang="zh-CN" altLang="en-US" sz="2400"/>
              <a:t>本指令的功能是将源操作数给出的有效地址传送到指定的寄存器中。</a:t>
            </a:r>
          </a:p>
          <a:p>
            <a:pPr marL="0" indent="0">
              <a:lnSpc>
                <a:spcPct val="80000"/>
              </a:lnSpc>
              <a:buFontTx/>
              <a:buNone/>
            </a:pPr>
            <a:endParaRPr lang="zh-CN" altLang="en-US" sz="2400"/>
          </a:p>
          <a:p>
            <a:pPr marL="0" indent="0">
              <a:lnSpc>
                <a:spcPct val="80000"/>
              </a:lnSpc>
              <a:buFontTx/>
              <a:buNone/>
            </a:pPr>
            <a:r>
              <a:rPr lang="zh-CN" altLang="en-US" sz="2400"/>
              <a:t>（</a:t>
            </a:r>
            <a:r>
              <a:rPr lang="en-US" altLang="zh-CN" sz="2400"/>
              <a:t>2</a:t>
            </a:r>
            <a:r>
              <a:rPr lang="zh-CN" altLang="en-US" sz="2400"/>
              <a:t>）从存储器取出</a:t>
            </a:r>
            <a:r>
              <a:rPr lang="en-US" altLang="zh-CN" sz="2400"/>
              <a:t>32</a:t>
            </a:r>
            <a:r>
              <a:rPr lang="zh-CN" altLang="en-US" sz="2400"/>
              <a:t>位地址的指令</a:t>
            </a:r>
            <a:r>
              <a:rPr lang="en-US" altLang="zh-CN" sz="2400"/>
              <a:t>LDS</a:t>
            </a:r>
            <a:r>
              <a:rPr lang="zh-CN" altLang="en-US" sz="2400"/>
              <a:t>及</a:t>
            </a:r>
            <a:r>
              <a:rPr lang="en-US" altLang="zh-CN" sz="2400"/>
              <a:t>LES</a:t>
            </a:r>
          </a:p>
          <a:p>
            <a:pPr marL="0" indent="0">
              <a:lnSpc>
                <a:spcPct val="80000"/>
              </a:lnSpc>
              <a:buFontTx/>
              <a:buNone/>
            </a:pPr>
            <a:r>
              <a:rPr lang="zh-CN" altLang="en-US" sz="2400"/>
              <a:t>指令格式：</a:t>
            </a:r>
            <a:r>
              <a:rPr lang="en-US" altLang="zh-CN" sz="2400">
                <a:solidFill>
                  <a:srgbClr val="336699"/>
                </a:solidFill>
              </a:rPr>
              <a:t>LDS  OPRD1</a:t>
            </a:r>
            <a:r>
              <a:rPr lang="zh-CN" altLang="en-US" sz="2400">
                <a:solidFill>
                  <a:srgbClr val="336699"/>
                </a:solidFill>
              </a:rPr>
              <a:t>，</a:t>
            </a:r>
            <a:r>
              <a:rPr lang="en-US" altLang="zh-CN" sz="2400">
                <a:solidFill>
                  <a:srgbClr val="336699"/>
                </a:solidFill>
              </a:rPr>
              <a:t>OPRD2</a:t>
            </a:r>
          </a:p>
          <a:p>
            <a:pPr marL="0" indent="0">
              <a:lnSpc>
                <a:spcPct val="80000"/>
              </a:lnSpc>
              <a:buFontTx/>
              <a:buNone/>
            </a:pPr>
            <a:r>
              <a:rPr lang="en-US" altLang="zh-CN" sz="2400"/>
              <a:t>                  </a:t>
            </a:r>
            <a:r>
              <a:rPr lang="en-US" altLang="zh-CN" sz="2400">
                <a:solidFill>
                  <a:srgbClr val="336699"/>
                </a:solidFill>
              </a:rPr>
              <a:t>LES  OPRD1</a:t>
            </a:r>
            <a:r>
              <a:rPr lang="zh-CN" altLang="en-US" sz="2400">
                <a:solidFill>
                  <a:srgbClr val="336699"/>
                </a:solidFill>
              </a:rPr>
              <a:t>，</a:t>
            </a:r>
            <a:r>
              <a:rPr lang="en-US" altLang="zh-CN" sz="2400">
                <a:solidFill>
                  <a:srgbClr val="336699"/>
                </a:solidFill>
              </a:rPr>
              <a:t>OPRD2</a:t>
            </a:r>
          </a:p>
          <a:p>
            <a:pPr marL="0" indent="0">
              <a:lnSpc>
                <a:spcPct val="80000"/>
              </a:lnSpc>
              <a:buFontTx/>
              <a:buNone/>
            </a:pPr>
            <a:r>
              <a:rPr lang="zh-CN" altLang="en-US" sz="2400"/>
              <a:t>其中</a:t>
            </a:r>
            <a:r>
              <a:rPr lang="en-US" altLang="zh-CN" sz="2400"/>
              <a:t>OPRD1</a:t>
            </a:r>
            <a:r>
              <a:rPr lang="zh-CN" altLang="en-US" sz="2400"/>
              <a:t>为任意一个</a:t>
            </a:r>
            <a:r>
              <a:rPr lang="en-US" altLang="zh-CN" sz="2400"/>
              <a:t>16</a:t>
            </a:r>
            <a:r>
              <a:rPr lang="zh-CN" altLang="en-US" sz="2400"/>
              <a:t>位的寄存器，</a:t>
            </a:r>
            <a:r>
              <a:rPr lang="en-US" altLang="zh-CN" sz="2400"/>
              <a:t>OPRD2</a:t>
            </a:r>
            <a:r>
              <a:rPr lang="zh-CN" altLang="en-US" sz="2400"/>
              <a:t>指定了主存的连续</a:t>
            </a:r>
            <a:r>
              <a:rPr lang="en-US" altLang="zh-CN" sz="2400"/>
              <a:t>4</a:t>
            </a:r>
            <a:r>
              <a:rPr lang="zh-CN" altLang="en-US" sz="2400"/>
              <a:t>字节作为逻辑地址，即</a:t>
            </a:r>
            <a:r>
              <a:rPr lang="en-US" altLang="zh-CN" sz="2400"/>
              <a:t>32</a:t>
            </a:r>
            <a:r>
              <a:rPr lang="zh-CN" altLang="en-US" sz="2400"/>
              <a:t>位的地址指针。</a:t>
            </a:r>
          </a:p>
        </p:txBody>
      </p:sp>
    </p:spTree>
  </p:cSld>
  <p:clrMapOvr>
    <a:masterClrMapping/>
  </p:clrMapOvr>
  <p:transition spd="med">
    <p:pull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A2D3060-4D58-4D5E-958A-078A5E05439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919475B-6A52-45E7-8DFC-9081726A2C77}" type="slidenum">
              <a:rPr lang="en-US" altLang="zh-CN"/>
              <a:pPr/>
              <a:t>34</a:t>
            </a:fld>
            <a:endParaRPr lang="en-US" altLang="zh-CN"/>
          </a:p>
        </p:txBody>
      </p:sp>
      <p:sp>
        <p:nvSpPr>
          <p:cNvPr id="182274" name="Rectangle 2"/>
          <p:cNvSpPr>
            <a:spLocks noGrp="1" noChangeArrowheads="1"/>
          </p:cNvSpPr>
          <p:nvPr>
            <p:ph type="title"/>
          </p:nvPr>
        </p:nvSpPr>
        <p:spPr/>
        <p:txBody>
          <a:bodyPr/>
          <a:lstStyle/>
          <a:p>
            <a:r>
              <a:rPr lang="zh-CN" altLang="en-US" b="1">
                <a:solidFill>
                  <a:srgbClr val="336699"/>
                </a:solidFill>
              </a:rPr>
              <a:t>算术运算类指令</a:t>
            </a:r>
            <a:r>
              <a:rPr lang="zh-CN" altLang="en-US"/>
              <a:t> </a:t>
            </a:r>
          </a:p>
        </p:txBody>
      </p:sp>
      <p:sp>
        <p:nvSpPr>
          <p:cNvPr id="182275" name="Rectangle 3"/>
          <p:cNvSpPr>
            <a:spLocks noGrp="1" noChangeArrowheads="1"/>
          </p:cNvSpPr>
          <p:nvPr>
            <p:ph type="body" idx="1"/>
          </p:nvPr>
        </p:nvSpPr>
        <p:spPr/>
        <p:txBody>
          <a:bodyPr/>
          <a:lstStyle/>
          <a:p>
            <a:pPr>
              <a:lnSpc>
                <a:spcPct val="90000"/>
              </a:lnSpc>
            </a:pPr>
            <a:r>
              <a:rPr lang="zh-CN" altLang="en-US" sz="2400"/>
              <a:t>算术运算类指令用来执行二进制及十进制的算术运算，主要包括加、减、乘、除指令。</a:t>
            </a:r>
          </a:p>
          <a:p>
            <a:pPr>
              <a:lnSpc>
                <a:spcPct val="90000"/>
              </a:lnSpc>
            </a:pPr>
            <a:r>
              <a:rPr lang="zh-CN" altLang="en-US" sz="2400"/>
              <a:t>二进制数运算分为带符号数运算和不带符号数运算。</a:t>
            </a:r>
          </a:p>
          <a:p>
            <a:pPr>
              <a:lnSpc>
                <a:spcPct val="90000"/>
              </a:lnSpc>
            </a:pPr>
            <a:r>
              <a:rPr lang="zh-CN" altLang="en-US" sz="2400"/>
              <a:t>带符号数的最高位是符号位，不带符号数所有位都是有效位。</a:t>
            </a:r>
          </a:p>
          <a:p>
            <a:pPr>
              <a:lnSpc>
                <a:spcPct val="90000"/>
              </a:lnSpc>
            </a:pPr>
            <a:r>
              <a:rPr lang="zh-CN" altLang="en-US" sz="2400"/>
              <a:t>十进制数用</a:t>
            </a:r>
            <a:r>
              <a:rPr lang="en-US" altLang="zh-CN" sz="2400"/>
              <a:t>BCD</a:t>
            </a:r>
            <a:r>
              <a:rPr lang="zh-CN" altLang="en-US" sz="2400"/>
              <a:t>码表示，又分为非压缩的</a:t>
            </a:r>
            <a:r>
              <a:rPr lang="en-US" altLang="zh-CN" sz="2400"/>
              <a:t>BCD</a:t>
            </a:r>
            <a:r>
              <a:rPr lang="zh-CN" altLang="en-US" sz="2400"/>
              <a:t>码和压缩的</a:t>
            </a:r>
            <a:r>
              <a:rPr lang="en-US" altLang="zh-CN" sz="2400"/>
              <a:t>BCD</a:t>
            </a:r>
            <a:r>
              <a:rPr lang="zh-CN" altLang="en-US" sz="2400"/>
              <a:t>码两种形式。</a:t>
            </a:r>
          </a:p>
          <a:p>
            <a:pPr>
              <a:lnSpc>
                <a:spcPct val="90000"/>
              </a:lnSpc>
            </a:pPr>
            <a:r>
              <a:rPr lang="zh-CN" altLang="en-US" sz="2400"/>
              <a:t>算术运算指令会根据运算结果影响状态标志，有时要利用某些标志才能得到正确的结果。</a:t>
            </a:r>
          </a:p>
          <a:p>
            <a:pPr>
              <a:lnSpc>
                <a:spcPct val="90000"/>
              </a:lnSpc>
            </a:pPr>
            <a:r>
              <a:rPr lang="zh-CN" altLang="en-US" sz="2400"/>
              <a:t>该类指令主要影响</a:t>
            </a:r>
            <a:r>
              <a:rPr lang="en-US" altLang="zh-CN" sz="2400"/>
              <a:t>6</a:t>
            </a:r>
            <a:r>
              <a:rPr lang="zh-CN" altLang="en-US" sz="2400"/>
              <a:t>个标志位，即</a:t>
            </a:r>
            <a:r>
              <a:rPr lang="en-US" altLang="zh-CN" sz="2400"/>
              <a:t>CF</a:t>
            </a:r>
            <a:r>
              <a:rPr lang="zh-CN" altLang="en-US" sz="2400"/>
              <a:t>、</a:t>
            </a:r>
            <a:r>
              <a:rPr lang="en-US" altLang="zh-CN" sz="2400"/>
              <a:t>AF</a:t>
            </a:r>
            <a:r>
              <a:rPr lang="zh-CN" altLang="en-US" sz="2400"/>
              <a:t>、</a:t>
            </a:r>
            <a:r>
              <a:rPr lang="en-US" altLang="zh-CN" sz="2400"/>
              <a:t>SF</a:t>
            </a:r>
            <a:r>
              <a:rPr lang="zh-CN" altLang="en-US" sz="2400"/>
              <a:t>、</a:t>
            </a:r>
            <a:r>
              <a:rPr lang="en-US" altLang="zh-CN" sz="2400"/>
              <a:t>ZF</a:t>
            </a:r>
            <a:r>
              <a:rPr lang="zh-CN" altLang="en-US" sz="2400"/>
              <a:t>、</a:t>
            </a:r>
            <a:r>
              <a:rPr lang="en-US" altLang="zh-CN" sz="2400"/>
              <a:t>PF</a:t>
            </a:r>
            <a:r>
              <a:rPr lang="zh-CN" altLang="en-US" sz="2400"/>
              <a:t>和</a:t>
            </a:r>
            <a:r>
              <a:rPr lang="en-US" altLang="zh-CN" sz="2400"/>
              <a:t>OF</a:t>
            </a:r>
            <a:r>
              <a:rPr lang="zh-CN" altLang="en-US" sz="2400"/>
              <a:t>。</a:t>
            </a:r>
          </a:p>
        </p:txBody>
      </p:sp>
    </p:spTree>
  </p:cSld>
  <p:clrMapOvr>
    <a:masterClrMapping/>
  </p:clrMapOvr>
  <p:transition spd="med">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1199990-50ED-4F16-A542-19222CCE9ECA}"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691F314-A126-4731-BF7C-338F0D39618D}" type="slidenum">
              <a:rPr lang="en-US" altLang="zh-CN"/>
              <a:pPr/>
              <a:t>35</a:t>
            </a:fld>
            <a:endParaRPr lang="en-US" altLang="zh-CN"/>
          </a:p>
        </p:txBody>
      </p:sp>
      <p:sp>
        <p:nvSpPr>
          <p:cNvPr id="206850" name="Rectangle 2"/>
          <p:cNvSpPr>
            <a:spLocks noGrp="1" noChangeArrowheads="1"/>
          </p:cNvSpPr>
          <p:nvPr>
            <p:ph type="title"/>
          </p:nvPr>
        </p:nvSpPr>
        <p:spPr/>
        <p:txBody>
          <a:bodyPr/>
          <a:lstStyle/>
          <a:p>
            <a:r>
              <a:rPr lang="zh-CN" altLang="en-US" b="1">
                <a:solidFill>
                  <a:srgbClr val="336699"/>
                </a:solidFill>
              </a:rPr>
              <a:t>加法指令</a:t>
            </a:r>
          </a:p>
        </p:txBody>
      </p:sp>
      <p:sp>
        <p:nvSpPr>
          <p:cNvPr id="206852" name="Text Box 4"/>
          <p:cNvSpPr txBox="1">
            <a:spLocks noChangeArrowheads="1"/>
          </p:cNvSpPr>
          <p:nvPr/>
        </p:nvSpPr>
        <p:spPr bwMode="auto">
          <a:xfrm>
            <a:off x="827088" y="2205038"/>
            <a:ext cx="7554912" cy="2100262"/>
          </a:xfrm>
          <a:prstGeom prst="rect">
            <a:avLst/>
          </a:prstGeom>
          <a:noFill/>
          <a:ln w="12700" cap="sq">
            <a:noFill/>
            <a:miter lim="800000"/>
            <a:headEnd type="none" w="sm" len="sm"/>
            <a:tailEnd type="none" w="sm" len="sm"/>
          </a:ln>
          <a:effectLst/>
        </p:spPr>
        <p:txBody>
          <a:bodyPr>
            <a:spAutoFit/>
          </a:bodyPr>
          <a:lstStyle/>
          <a:p>
            <a:pPr marL="457200" indent="-457200">
              <a:spcBef>
                <a:spcPct val="50000"/>
              </a:spcBef>
              <a:buFontTx/>
              <a:buChar char="•"/>
            </a:pPr>
            <a:r>
              <a:rPr kumimoji="1" lang="zh-CN" altLang="en-US" sz="2400">
                <a:latin typeface="Times New Roman" pitchFamily="18" charset="0"/>
              </a:rPr>
              <a:t>加法指令</a:t>
            </a:r>
            <a:r>
              <a:rPr kumimoji="1" lang="en-US" altLang="zh-CN" sz="2400">
                <a:latin typeface="Times New Roman" pitchFamily="18" charset="0"/>
              </a:rPr>
              <a:t>ADD      </a:t>
            </a:r>
            <a:r>
              <a:rPr kumimoji="1" lang="zh-CN" altLang="en-US" sz="2400">
                <a:latin typeface="Times New Roman" pitchFamily="18" charset="0"/>
              </a:rPr>
              <a:t>格式：</a:t>
            </a:r>
            <a:r>
              <a:rPr kumimoji="1" lang="en-US" altLang="zh-CN" sz="2400">
                <a:latin typeface="Times New Roman" pitchFamily="18" charset="0"/>
              </a:rPr>
              <a:t>ADD  OPRD1</a:t>
            </a:r>
            <a:r>
              <a:rPr kumimoji="1" lang="zh-CN" altLang="en-US" sz="2400">
                <a:latin typeface="Times New Roman" pitchFamily="18" charset="0"/>
              </a:rPr>
              <a:t>，</a:t>
            </a:r>
            <a:r>
              <a:rPr kumimoji="1" lang="en-US" altLang="zh-CN" sz="2400">
                <a:latin typeface="Times New Roman" pitchFamily="18" charset="0"/>
              </a:rPr>
              <a:t>OPRD2</a:t>
            </a:r>
          </a:p>
          <a:p>
            <a:pPr marL="457200" indent="-457200">
              <a:spcBef>
                <a:spcPct val="50000"/>
              </a:spcBef>
              <a:buFontTx/>
              <a:buChar char="•"/>
            </a:pPr>
            <a:r>
              <a:rPr kumimoji="1" lang="zh-CN" altLang="en-US" sz="2400">
                <a:latin typeface="Times New Roman" pitchFamily="18" charset="0"/>
              </a:rPr>
              <a:t>带进位加法指令</a:t>
            </a:r>
            <a:r>
              <a:rPr kumimoji="1" lang="en-US" altLang="zh-CN" sz="2400">
                <a:latin typeface="Times New Roman" pitchFamily="18" charset="0"/>
              </a:rPr>
              <a:t>ADC    </a:t>
            </a:r>
            <a:r>
              <a:rPr kumimoji="1" lang="zh-CN" altLang="en-US" sz="2400">
                <a:latin typeface="Times New Roman" pitchFamily="18" charset="0"/>
              </a:rPr>
              <a:t>格式：同</a:t>
            </a:r>
            <a:r>
              <a:rPr kumimoji="1" lang="en-US" altLang="zh-CN" sz="2400">
                <a:latin typeface="Times New Roman" pitchFamily="18" charset="0"/>
              </a:rPr>
              <a:t>ADD</a:t>
            </a:r>
          </a:p>
          <a:p>
            <a:pPr marL="457200" indent="-457200">
              <a:spcBef>
                <a:spcPct val="50000"/>
              </a:spcBef>
              <a:buFontTx/>
              <a:buChar char="•"/>
            </a:pPr>
            <a:r>
              <a:rPr kumimoji="1" lang="zh-CN" altLang="en-US" sz="2400">
                <a:latin typeface="Times New Roman" pitchFamily="18" charset="0"/>
              </a:rPr>
              <a:t>加</a:t>
            </a:r>
            <a:r>
              <a:rPr kumimoji="1" lang="en-US" altLang="zh-CN" sz="2400">
                <a:latin typeface="Times New Roman" pitchFamily="18" charset="0"/>
              </a:rPr>
              <a:t>1</a:t>
            </a:r>
            <a:r>
              <a:rPr kumimoji="1" lang="zh-CN" altLang="en-US" sz="2400">
                <a:latin typeface="Times New Roman" pitchFamily="18" charset="0"/>
              </a:rPr>
              <a:t>指令</a:t>
            </a:r>
            <a:r>
              <a:rPr kumimoji="1" lang="en-US" altLang="zh-CN" sz="2400">
                <a:latin typeface="Times New Roman" pitchFamily="18" charset="0"/>
              </a:rPr>
              <a:t>INC          </a:t>
            </a:r>
            <a:r>
              <a:rPr kumimoji="1" lang="zh-CN" altLang="en-US" sz="2400">
                <a:latin typeface="Times New Roman" pitchFamily="18" charset="0"/>
              </a:rPr>
              <a:t>格式：</a:t>
            </a:r>
            <a:r>
              <a:rPr kumimoji="1" lang="en-US" altLang="zh-CN" sz="2400">
                <a:latin typeface="Times New Roman" pitchFamily="18" charset="0"/>
              </a:rPr>
              <a:t>INC  OPRD</a:t>
            </a:r>
          </a:p>
          <a:p>
            <a:pPr marL="457200" indent="-457200">
              <a:spcBef>
                <a:spcPct val="50000"/>
              </a:spcBef>
            </a:pPr>
            <a:endParaRPr kumimoji="1" lang="en-US" altLang="zh-CN" sz="2400">
              <a:latin typeface="Times New Roman" pitchFamily="18" charset="0"/>
            </a:endParaRPr>
          </a:p>
        </p:txBody>
      </p:sp>
    </p:spTree>
  </p:cSld>
  <p:clrMapOvr>
    <a:masterClrMapping/>
  </p:clrMapOvr>
  <p:transition spd="med">
    <p:pull dir="d"/>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3048A1E-C76C-4CC9-9091-DF06D3C43CA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96DBF2B-CCEA-465F-9858-5675961987E5}" type="slidenum">
              <a:rPr lang="en-US" altLang="zh-CN"/>
              <a:pPr/>
              <a:t>36</a:t>
            </a:fld>
            <a:endParaRPr lang="en-US" altLang="zh-CN"/>
          </a:p>
        </p:txBody>
      </p:sp>
      <p:sp>
        <p:nvSpPr>
          <p:cNvPr id="207874" name="Rectangle 2"/>
          <p:cNvSpPr>
            <a:spLocks noGrp="1" noChangeArrowheads="1"/>
          </p:cNvSpPr>
          <p:nvPr>
            <p:ph type="title"/>
          </p:nvPr>
        </p:nvSpPr>
        <p:spPr>
          <a:xfrm>
            <a:off x="762000" y="228600"/>
            <a:ext cx="7772400" cy="1219200"/>
          </a:xfrm>
        </p:spPr>
        <p:txBody>
          <a:bodyPr/>
          <a:lstStyle/>
          <a:p>
            <a:r>
              <a:rPr lang="zh-CN" altLang="en-US" b="1">
                <a:solidFill>
                  <a:srgbClr val="336699"/>
                </a:solidFill>
              </a:rPr>
              <a:t>加法指令</a:t>
            </a:r>
            <a:r>
              <a:rPr lang="en-US" altLang="zh-CN" b="1">
                <a:solidFill>
                  <a:srgbClr val="336699"/>
                </a:solidFill>
              </a:rPr>
              <a:t>ADD</a:t>
            </a:r>
          </a:p>
        </p:txBody>
      </p:sp>
      <p:sp>
        <p:nvSpPr>
          <p:cNvPr id="207875" name="Rectangle 3"/>
          <p:cNvSpPr>
            <a:spLocks noGrp="1" noChangeArrowheads="1"/>
          </p:cNvSpPr>
          <p:nvPr>
            <p:ph type="body" idx="1"/>
          </p:nvPr>
        </p:nvSpPr>
        <p:spPr>
          <a:xfrm>
            <a:off x="457200" y="1628775"/>
            <a:ext cx="8382000" cy="4391025"/>
          </a:xfrm>
        </p:spPr>
        <p:txBody>
          <a:bodyPr/>
          <a:lstStyle/>
          <a:p>
            <a:pPr marL="0" indent="0">
              <a:buFont typeface="Wingdings" pitchFamily="2" charset="2"/>
              <a:buNone/>
            </a:pPr>
            <a:r>
              <a:rPr lang="zh-CN" altLang="en-US"/>
              <a:t>格式：</a:t>
            </a:r>
            <a:r>
              <a:rPr lang="en-US" altLang="zh-CN">
                <a:solidFill>
                  <a:srgbClr val="336699"/>
                </a:solidFill>
              </a:rPr>
              <a:t>ADD  OPRD1</a:t>
            </a:r>
            <a:r>
              <a:rPr lang="zh-CN" altLang="en-US">
                <a:solidFill>
                  <a:srgbClr val="336699"/>
                </a:solidFill>
              </a:rPr>
              <a:t>，</a:t>
            </a:r>
            <a:r>
              <a:rPr lang="en-US" altLang="zh-CN">
                <a:solidFill>
                  <a:srgbClr val="336699"/>
                </a:solidFill>
              </a:rPr>
              <a:t>OPRD2</a:t>
            </a:r>
          </a:p>
          <a:p>
            <a:pPr marL="0" indent="0">
              <a:buFont typeface="Wingdings" pitchFamily="2" charset="2"/>
              <a:buNone/>
            </a:pPr>
            <a:r>
              <a:rPr lang="zh-CN" altLang="en-US"/>
              <a:t>功能：</a:t>
            </a:r>
            <a:r>
              <a:rPr lang="en-US" altLang="zh-CN">
                <a:solidFill>
                  <a:srgbClr val="336699"/>
                </a:solidFill>
              </a:rPr>
              <a:t>OPRD1 </a:t>
            </a:r>
            <a:r>
              <a:rPr lang="en-US" altLang="zh-CN">
                <a:solidFill>
                  <a:srgbClr val="336699"/>
                </a:solidFill>
                <a:latin typeface="宋体" pitchFamily="2" charset="-122"/>
              </a:rPr>
              <a:t>← </a:t>
            </a:r>
            <a:r>
              <a:rPr lang="en-US" altLang="zh-CN">
                <a:solidFill>
                  <a:srgbClr val="336699"/>
                </a:solidFill>
              </a:rPr>
              <a:t>OPRD1 + OPRD2</a:t>
            </a:r>
          </a:p>
          <a:p>
            <a:pPr marL="1244600" lvl="1" indent="-533400">
              <a:buFont typeface="Wingdings" pitchFamily="2" charset="2"/>
              <a:buChar char="§"/>
            </a:pPr>
            <a:r>
              <a:rPr lang="en-US" altLang="zh-CN"/>
              <a:t>OPRD1</a:t>
            </a:r>
            <a:r>
              <a:rPr lang="zh-CN" altLang="en-US"/>
              <a:t>为任一通用寄存器或存储器操作数，可以是任意一个通用寄存器，而且还可以是任意一个存储器操作数。</a:t>
            </a:r>
          </a:p>
          <a:p>
            <a:pPr marL="1244600" lvl="1" indent="-533400">
              <a:buFont typeface="Wingdings" pitchFamily="2" charset="2"/>
              <a:buChar char="§"/>
            </a:pPr>
            <a:r>
              <a:rPr lang="en-US" altLang="zh-CN"/>
              <a:t>OPRD2</a:t>
            </a:r>
            <a:r>
              <a:rPr lang="zh-CN" altLang="en-US"/>
              <a:t>为立即数，也可以是任意一个通用寄存器或存储器操作数。</a:t>
            </a:r>
          </a:p>
          <a:p>
            <a:pPr marL="1244600" lvl="1" indent="-533400">
              <a:buFont typeface="Wingdings" pitchFamily="2" charset="2"/>
              <a:buChar char="§"/>
            </a:pPr>
            <a:r>
              <a:rPr lang="zh-CN" altLang="en-US"/>
              <a:t>立即数只能用于源操作数。</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7874"/>
                                        </p:tgtEl>
                                        <p:attrNameLst>
                                          <p:attrName>style.visibility</p:attrName>
                                        </p:attrNameLst>
                                      </p:cBhvr>
                                      <p:to>
                                        <p:strVal val="visible"/>
                                      </p:to>
                                    </p:set>
                                    <p:anim calcmode="lin" valueType="num">
                                      <p:cBhvr additive="base">
                                        <p:cTn id="7" dur="500" fill="hold"/>
                                        <p:tgtEl>
                                          <p:spTgt spid="207874"/>
                                        </p:tgtEl>
                                        <p:attrNameLst>
                                          <p:attrName>ppt_x</p:attrName>
                                        </p:attrNameLst>
                                      </p:cBhvr>
                                      <p:tavLst>
                                        <p:tav tm="0">
                                          <p:val>
                                            <p:strVal val="#ppt_x"/>
                                          </p:val>
                                        </p:tav>
                                        <p:tav tm="100000">
                                          <p:val>
                                            <p:strVal val="#ppt_x"/>
                                          </p:val>
                                        </p:tav>
                                      </p:tavLst>
                                    </p:anim>
                                    <p:anim calcmode="lin" valueType="num">
                                      <p:cBhvr additive="base">
                                        <p:cTn id="8" dur="500" fill="hold"/>
                                        <p:tgtEl>
                                          <p:spTgt spid="20787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07875">
                                            <p:txEl>
                                              <p:pRg st="0" end="0"/>
                                            </p:txEl>
                                          </p:spTgt>
                                        </p:tgtEl>
                                        <p:attrNameLst>
                                          <p:attrName>style.visibility</p:attrName>
                                        </p:attrNameLst>
                                      </p:cBhvr>
                                      <p:to>
                                        <p:strVal val="visible"/>
                                      </p:to>
                                    </p:set>
                                    <p:animEffect transition="in" filter="slide(fromBottom)">
                                      <p:cBhvr>
                                        <p:cTn id="12" dur="500"/>
                                        <p:tgtEl>
                                          <p:spTgt spid="207875">
                                            <p:txEl>
                                              <p:pRg st="0" end="0"/>
                                            </p:txEl>
                                          </p:spTgt>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207875">
                                            <p:txEl>
                                              <p:pRg st="1" end="1"/>
                                            </p:txEl>
                                          </p:spTgt>
                                        </p:tgtEl>
                                        <p:attrNameLst>
                                          <p:attrName>style.visibility</p:attrName>
                                        </p:attrNameLst>
                                      </p:cBhvr>
                                      <p:to>
                                        <p:strVal val="visible"/>
                                      </p:to>
                                    </p:set>
                                    <p:animEffect transition="in" filter="slide(fromBottom)">
                                      <p:cBhvr>
                                        <p:cTn id="16" dur="500"/>
                                        <p:tgtEl>
                                          <p:spTgt spid="207875">
                                            <p:txEl>
                                              <p:pRg st="1" end="1"/>
                                            </p:txEl>
                                          </p:spTgt>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207875">
                                            <p:txEl>
                                              <p:pRg st="2" end="2"/>
                                            </p:txEl>
                                          </p:spTgt>
                                        </p:tgtEl>
                                        <p:attrNameLst>
                                          <p:attrName>style.visibility</p:attrName>
                                        </p:attrNameLst>
                                      </p:cBhvr>
                                      <p:to>
                                        <p:strVal val="visible"/>
                                      </p:to>
                                    </p:set>
                                    <p:animEffect transition="in" filter="slide(fromBottom)">
                                      <p:cBhvr>
                                        <p:cTn id="20" dur="500"/>
                                        <p:tgtEl>
                                          <p:spTgt spid="207875">
                                            <p:txEl>
                                              <p:pRg st="2" end="2"/>
                                            </p:txEl>
                                          </p:spTgt>
                                        </p:tgtEl>
                                      </p:cBhvr>
                                    </p:animEffect>
                                  </p:childTnLst>
                                </p:cTn>
                              </p:par>
                            </p:childTnLst>
                          </p:cTn>
                        </p:par>
                        <p:par>
                          <p:cTn id="21" fill="hold">
                            <p:stCondLst>
                              <p:cond delay="2000"/>
                            </p:stCondLst>
                            <p:childTnLst>
                              <p:par>
                                <p:cTn id="22" presetID="12" presetClass="entr" presetSubtype="4" fill="hold" grpId="0" nodeType="afterEffect">
                                  <p:stCondLst>
                                    <p:cond delay="0"/>
                                  </p:stCondLst>
                                  <p:childTnLst>
                                    <p:set>
                                      <p:cBhvr>
                                        <p:cTn id="23" dur="1" fill="hold">
                                          <p:stCondLst>
                                            <p:cond delay="0"/>
                                          </p:stCondLst>
                                        </p:cTn>
                                        <p:tgtEl>
                                          <p:spTgt spid="207875">
                                            <p:txEl>
                                              <p:pRg st="3" end="3"/>
                                            </p:txEl>
                                          </p:spTgt>
                                        </p:tgtEl>
                                        <p:attrNameLst>
                                          <p:attrName>style.visibility</p:attrName>
                                        </p:attrNameLst>
                                      </p:cBhvr>
                                      <p:to>
                                        <p:strVal val="visible"/>
                                      </p:to>
                                    </p:set>
                                    <p:animEffect transition="in" filter="slide(fromBottom)">
                                      <p:cBhvr>
                                        <p:cTn id="24" dur="500"/>
                                        <p:tgtEl>
                                          <p:spTgt spid="207875">
                                            <p:txEl>
                                              <p:pRg st="3" end="3"/>
                                            </p:txEl>
                                          </p:spTgt>
                                        </p:tgtEl>
                                      </p:cBhvr>
                                    </p:animEffect>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207875">
                                            <p:txEl>
                                              <p:pRg st="4" end="4"/>
                                            </p:txEl>
                                          </p:spTgt>
                                        </p:tgtEl>
                                        <p:attrNameLst>
                                          <p:attrName>style.visibility</p:attrName>
                                        </p:attrNameLst>
                                      </p:cBhvr>
                                      <p:to>
                                        <p:strVal val="visible"/>
                                      </p:to>
                                    </p:set>
                                    <p:animEffect transition="in" filter="slide(fromBottom)">
                                      <p:cBhvr>
                                        <p:cTn id="28" dur="500"/>
                                        <p:tgtEl>
                                          <p:spTgt spid="207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build="p" bldLvl="2" autoUpdateAnimBg="0"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9F92BC9-4C7B-443B-A2D3-FE55783D7B14}"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4594AFA-BD86-45DD-96BF-4F9AFCD127C5}" type="slidenum">
              <a:rPr lang="en-US" altLang="zh-CN"/>
              <a:pPr/>
              <a:t>37</a:t>
            </a:fld>
            <a:endParaRPr lang="en-US" altLang="zh-CN"/>
          </a:p>
        </p:txBody>
      </p:sp>
      <p:sp>
        <p:nvSpPr>
          <p:cNvPr id="209922" name="Rectangle 2"/>
          <p:cNvSpPr>
            <a:spLocks noGrp="1" noChangeArrowheads="1"/>
          </p:cNvSpPr>
          <p:nvPr>
            <p:ph type="title"/>
          </p:nvPr>
        </p:nvSpPr>
        <p:spPr/>
        <p:txBody>
          <a:bodyPr/>
          <a:lstStyle/>
          <a:p>
            <a:r>
              <a:rPr lang="zh-CN" altLang="en-US" b="1">
                <a:solidFill>
                  <a:srgbClr val="336699"/>
                </a:solidFill>
              </a:rPr>
              <a:t>带进位加法指令</a:t>
            </a:r>
            <a:r>
              <a:rPr lang="en-US" altLang="zh-CN" b="1">
                <a:solidFill>
                  <a:srgbClr val="336699"/>
                </a:solidFill>
              </a:rPr>
              <a:t>ADC</a:t>
            </a:r>
          </a:p>
        </p:txBody>
      </p:sp>
      <p:sp>
        <p:nvSpPr>
          <p:cNvPr id="209923" name="Rectangle 3"/>
          <p:cNvSpPr>
            <a:spLocks noGrp="1" noChangeArrowheads="1"/>
          </p:cNvSpPr>
          <p:nvPr>
            <p:ph type="body" idx="1"/>
          </p:nvPr>
        </p:nvSpPr>
        <p:spPr>
          <a:xfrm>
            <a:off x="457200" y="1600200"/>
            <a:ext cx="8229600" cy="3287713"/>
          </a:xfrm>
        </p:spPr>
        <p:txBody>
          <a:bodyPr/>
          <a:lstStyle/>
          <a:p>
            <a:pPr>
              <a:spcBef>
                <a:spcPct val="50000"/>
              </a:spcBef>
              <a:buClr>
                <a:schemeClr val="tx1"/>
              </a:buClr>
              <a:buFontTx/>
              <a:buNone/>
            </a:pPr>
            <a:r>
              <a:rPr lang="zh-CN" altLang="en-US"/>
              <a:t>指令格式：</a:t>
            </a:r>
            <a:r>
              <a:rPr lang="en-US" altLang="zh-CN"/>
              <a:t>ADC  OPRD1</a:t>
            </a:r>
            <a:r>
              <a:rPr lang="zh-CN" altLang="en-US"/>
              <a:t>，</a:t>
            </a:r>
            <a:r>
              <a:rPr lang="en-US" altLang="zh-CN"/>
              <a:t>OPRD2</a:t>
            </a:r>
          </a:p>
          <a:p>
            <a:pPr lvl="2" algn="just">
              <a:buFontTx/>
              <a:buNone/>
            </a:pPr>
            <a:endParaRPr lang="en-US" altLang="zh-CN"/>
          </a:p>
          <a:p>
            <a:pPr lvl="2" algn="just">
              <a:buFontTx/>
              <a:buNone/>
            </a:pPr>
            <a:r>
              <a:rPr lang="en-US" altLang="zh-CN" sz="2800">
                <a:solidFill>
                  <a:srgbClr val="336699"/>
                </a:solidFill>
              </a:rPr>
              <a:t>OPRD1 </a:t>
            </a:r>
            <a:r>
              <a:rPr lang="en-US" altLang="zh-CN" sz="2800">
                <a:solidFill>
                  <a:srgbClr val="336699"/>
                </a:solidFill>
                <a:latin typeface="宋体" pitchFamily="2" charset="-122"/>
              </a:rPr>
              <a:t>← </a:t>
            </a:r>
            <a:r>
              <a:rPr lang="en-US" altLang="zh-CN" sz="2800">
                <a:solidFill>
                  <a:srgbClr val="336699"/>
                </a:solidFill>
              </a:rPr>
              <a:t>OPRD1 + OPRD2 + CF</a:t>
            </a:r>
          </a:p>
          <a:p>
            <a:pPr algn="just">
              <a:buFontTx/>
              <a:buNone/>
            </a:pPr>
            <a:r>
              <a:rPr lang="zh-CN" altLang="en-US"/>
              <a:t>其中</a:t>
            </a:r>
            <a:r>
              <a:rPr lang="en-US" altLang="zh-CN"/>
              <a:t>OPRD1</a:t>
            </a:r>
            <a:r>
              <a:rPr lang="zh-CN" altLang="en-US"/>
              <a:t>、</a:t>
            </a:r>
            <a:r>
              <a:rPr lang="en-US" altLang="zh-CN"/>
              <a:t>OPRD2</a:t>
            </a:r>
            <a:r>
              <a:rPr lang="zh-CN" altLang="en-US"/>
              <a:t>同指令</a:t>
            </a:r>
            <a:r>
              <a:rPr lang="en-US" altLang="zh-CN"/>
              <a:t>ADD</a:t>
            </a:r>
            <a:r>
              <a:rPr lang="zh-CN" altLang="en-US"/>
              <a:t>中的含义。</a:t>
            </a:r>
          </a:p>
        </p:txBody>
      </p:sp>
    </p:spTree>
  </p:cSld>
  <p:clrMapOvr>
    <a:masterClrMapping/>
  </p:clrMapOvr>
  <p:transition spd="med">
    <p:pull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9D8F67F-F213-4AD7-AB31-7651F0215CC9}"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FB3E594-5392-4255-BB69-55A4584A2057}" type="slidenum">
              <a:rPr lang="en-US" altLang="zh-CN"/>
              <a:pPr/>
              <a:t>38</a:t>
            </a:fld>
            <a:endParaRPr lang="en-US" altLang="zh-CN"/>
          </a:p>
        </p:txBody>
      </p:sp>
      <p:sp>
        <p:nvSpPr>
          <p:cNvPr id="210946" name="Rectangle 2"/>
          <p:cNvSpPr>
            <a:spLocks noGrp="1" noChangeArrowheads="1"/>
          </p:cNvSpPr>
          <p:nvPr>
            <p:ph type="title"/>
          </p:nvPr>
        </p:nvSpPr>
        <p:spPr/>
        <p:txBody>
          <a:bodyPr/>
          <a:lstStyle/>
          <a:p>
            <a:r>
              <a:rPr lang="zh-CN" altLang="en-US" b="1">
                <a:solidFill>
                  <a:srgbClr val="336699"/>
                </a:solidFill>
              </a:rPr>
              <a:t>加</a:t>
            </a:r>
            <a:r>
              <a:rPr lang="en-US" altLang="zh-CN" b="1">
                <a:solidFill>
                  <a:srgbClr val="336699"/>
                </a:solidFill>
              </a:rPr>
              <a:t>1</a:t>
            </a:r>
            <a:r>
              <a:rPr lang="zh-CN" altLang="en-US" b="1">
                <a:solidFill>
                  <a:srgbClr val="336699"/>
                </a:solidFill>
              </a:rPr>
              <a:t>指令</a:t>
            </a:r>
            <a:r>
              <a:rPr lang="en-US" altLang="zh-CN" b="1">
                <a:solidFill>
                  <a:srgbClr val="336699"/>
                </a:solidFill>
              </a:rPr>
              <a:t>INC</a:t>
            </a:r>
          </a:p>
        </p:txBody>
      </p:sp>
      <p:sp>
        <p:nvSpPr>
          <p:cNvPr id="210947" name="Rectangle 3"/>
          <p:cNvSpPr>
            <a:spLocks noGrp="1" noChangeArrowheads="1"/>
          </p:cNvSpPr>
          <p:nvPr>
            <p:ph type="body" idx="1"/>
          </p:nvPr>
        </p:nvSpPr>
        <p:spPr>
          <a:xfrm>
            <a:off x="457200" y="1600200"/>
            <a:ext cx="8229600" cy="3675063"/>
          </a:xfrm>
        </p:spPr>
        <p:txBody>
          <a:bodyPr/>
          <a:lstStyle/>
          <a:p>
            <a:pPr marL="0" indent="0">
              <a:lnSpc>
                <a:spcPct val="90000"/>
              </a:lnSpc>
              <a:spcBef>
                <a:spcPct val="50000"/>
              </a:spcBef>
              <a:buClr>
                <a:schemeClr val="tx1"/>
              </a:buClr>
              <a:buFontTx/>
              <a:buNone/>
            </a:pPr>
            <a:r>
              <a:rPr lang="en-US" altLang="zh-CN"/>
              <a:t>   </a:t>
            </a:r>
            <a:r>
              <a:rPr lang="zh-CN" altLang="en-US"/>
              <a:t>格式：</a:t>
            </a:r>
            <a:r>
              <a:rPr lang="en-US" altLang="zh-CN">
                <a:solidFill>
                  <a:srgbClr val="336699"/>
                </a:solidFill>
              </a:rPr>
              <a:t>INC  OPRD</a:t>
            </a:r>
          </a:p>
          <a:p>
            <a:pPr marL="0" indent="0">
              <a:lnSpc>
                <a:spcPct val="90000"/>
              </a:lnSpc>
              <a:spcBef>
                <a:spcPct val="50000"/>
              </a:spcBef>
              <a:buClr>
                <a:schemeClr val="tx1"/>
              </a:buClr>
              <a:buFontTx/>
              <a:buNone/>
            </a:pPr>
            <a:r>
              <a:rPr lang="en-US" altLang="zh-CN"/>
              <a:t>   OPRD</a:t>
            </a:r>
            <a:r>
              <a:rPr lang="zh-CN" altLang="en-US"/>
              <a:t>为寄存器或存储器操作数。</a:t>
            </a:r>
          </a:p>
          <a:p>
            <a:pPr marL="0" indent="0">
              <a:lnSpc>
                <a:spcPct val="90000"/>
              </a:lnSpc>
              <a:spcBef>
                <a:spcPct val="50000"/>
              </a:spcBef>
              <a:buClr>
                <a:schemeClr val="tx1"/>
              </a:buClr>
              <a:buFontTx/>
              <a:buNone/>
            </a:pPr>
            <a:r>
              <a:rPr lang="zh-CN" altLang="en-US"/>
              <a:t>这条指令的功能是对给定的操作数加</a:t>
            </a:r>
            <a:r>
              <a:rPr lang="en-US" altLang="zh-CN"/>
              <a:t>1</a:t>
            </a:r>
            <a:r>
              <a:rPr lang="zh-CN" altLang="en-US"/>
              <a:t>后，再返回该操作数，</a:t>
            </a:r>
          </a:p>
          <a:p>
            <a:pPr marL="0" indent="0">
              <a:lnSpc>
                <a:spcPct val="90000"/>
              </a:lnSpc>
              <a:spcBef>
                <a:spcPct val="50000"/>
              </a:spcBef>
              <a:buClr>
                <a:schemeClr val="tx1"/>
              </a:buClr>
              <a:buFontTx/>
              <a:buNone/>
            </a:pPr>
            <a:r>
              <a:rPr lang="zh-CN" altLang="en-US"/>
              <a:t>即：</a:t>
            </a:r>
            <a:r>
              <a:rPr lang="en-US" altLang="zh-CN"/>
              <a:t>OPRD </a:t>
            </a:r>
            <a:r>
              <a:rPr lang="en-US" altLang="zh-CN">
                <a:latin typeface="宋体" pitchFamily="2" charset="-122"/>
              </a:rPr>
              <a:t>← </a:t>
            </a:r>
            <a:r>
              <a:rPr lang="en-US" altLang="zh-CN"/>
              <a:t>OPRD + 1</a:t>
            </a:r>
            <a:r>
              <a:rPr lang="zh-CN" altLang="en-US"/>
              <a:t>，可以实现字节加</a:t>
            </a:r>
            <a:r>
              <a:rPr lang="en-US" altLang="zh-CN"/>
              <a:t>1</a:t>
            </a:r>
            <a:r>
              <a:rPr lang="zh-CN" altLang="en-US"/>
              <a:t>或字加</a:t>
            </a:r>
            <a:r>
              <a:rPr lang="en-US" altLang="zh-CN"/>
              <a:t>1</a:t>
            </a:r>
            <a:r>
              <a:rPr lang="zh-CN" altLang="en-US"/>
              <a:t>。</a:t>
            </a:r>
          </a:p>
        </p:txBody>
      </p:sp>
    </p:spTree>
  </p:cSld>
  <p:clrMapOvr>
    <a:masterClrMapping/>
  </p:clrMapOvr>
  <p:transition spd="med">
    <p:pull dir="d"/>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0A784EB-A80E-414F-91D0-1F7F461214EB}"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E46F783-745F-42F8-A140-E02622E52065}" type="slidenum">
              <a:rPr lang="en-US" altLang="zh-CN"/>
              <a:pPr/>
              <a:t>39</a:t>
            </a:fld>
            <a:endParaRPr lang="en-US" altLang="zh-CN"/>
          </a:p>
        </p:txBody>
      </p:sp>
      <p:sp>
        <p:nvSpPr>
          <p:cNvPr id="212994" name="Rectangle 2"/>
          <p:cNvSpPr>
            <a:spLocks noGrp="1" noChangeArrowheads="1"/>
          </p:cNvSpPr>
          <p:nvPr>
            <p:ph type="title"/>
          </p:nvPr>
        </p:nvSpPr>
        <p:spPr>
          <a:xfrm>
            <a:off x="685800" y="609600"/>
            <a:ext cx="7772400" cy="947738"/>
          </a:xfrm>
        </p:spPr>
        <p:txBody>
          <a:bodyPr/>
          <a:lstStyle/>
          <a:p>
            <a:r>
              <a:rPr lang="zh-CN" altLang="en-US" b="1">
                <a:solidFill>
                  <a:srgbClr val="336699"/>
                </a:solidFill>
              </a:rPr>
              <a:t>减法指令</a:t>
            </a:r>
          </a:p>
        </p:txBody>
      </p:sp>
      <p:sp>
        <p:nvSpPr>
          <p:cNvPr id="212996" name="Text Box 4"/>
          <p:cNvSpPr txBox="1">
            <a:spLocks noChangeArrowheads="1"/>
          </p:cNvSpPr>
          <p:nvPr/>
        </p:nvSpPr>
        <p:spPr bwMode="auto">
          <a:xfrm>
            <a:off x="827088" y="1700213"/>
            <a:ext cx="7561262" cy="3743325"/>
          </a:xfrm>
          <a:prstGeom prst="rect">
            <a:avLst/>
          </a:prstGeom>
          <a:noFill/>
          <a:ln w="12700" cap="sq">
            <a:noFill/>
            <a:miter lim="800000"/>
            <a:headEnd type="none" w="sm" len="sm"/>
            <a:tailEnd type="none" w="sm" len="sm"/>
          </a:ln>
          <a:effectLst/>
        </p:spPr>
        <p:txBody>
          <a:bodyPr>
            <a:spAutoFit/>
          </a:bodyPr>
          <a:lstStyle/>
          <a:p>
            <a:pPr marL="457200" indent="-457200">
              <a:spcBef>
                <a:spcPct val="50000"/>
              </a:spcBef>
              <a:buFontTx/>
              <a:buAutoNum type="arabicParenR"/>
            </a:pPr>
            <a:r>
              <a:rPr kumimoji="1" lang="zh-CN" altLang="en-US" sz="2400">
                <a:latin typeface="Times New Roman" pitchFamily="18" charset="0"/>
              </a:rPr>
              <a:t>减法指令</a:t>
            </a:r>
            <a:r>
              <a:rPr kumimoji="1" lang="en-US" altLang="zh-CN" sz="2400">
                <a:latin typeface="Times New Roman" pitchFamily="18" charset="0"/>
              </a:rPr>
              <a:t>SUB      </a:t>
            </a:r>
            <a:r>
              <a:rPr kumimoji="1" lang="zh-CN" altLang="en-US" sz="2400">
                <a:latin typeface="Times New Roman" pitchFamily="18" charset="0"/>
              </a:rPr>
              <a:t>格式：</a:t>
            </a:r>
            <a:r>
              <a:rPr kumimoji="1" lang="en-US" altLang="zh-CN" sz="2400">
                <a:latin typeface="Times New Roman" pitchFamily="18" charset="0"/>
              </a:rPr>
              <a:t>SUB  OPRD1</a:t>
            </a:r>
            <a:r>
              <a:rPr kumimoji="1" lang="zh-CN" altLang="en-US" sz="2400">
                <a:latin typeface="Times New Roman" pitchFamily="18" charset="0"/>
              </a:rPr>
              <a:t>，</a:t>
            </a:r>
            <a:r>
              <a:rPr kumimoji="1" lang="en-US" altLang="zh-CN" sz="2400">
                <a:latin typeface="Times New Roman" pitchFamily="18" charset="0"/>
              </a:rPr>
              <a:t>OPRD2</a:t>
            </a:r>
          </a:p>
          <a:p>
            <a:pPr marL="457200" indent="-457200">
              <a:spcBef>
                <a:spcPct val="50000"/>
              </a:spcBef>
              <a:buFontTx/>
              <a:buAutoNum type="arabicParenR"/>
            </a:pPr>
            <a:r>
              <a:rPr kumimoji="1" lang="zh-CN" altLang="en-US" sz="2400">
                <a:latin typeface="Times New Roman" pitchFamily="18" charset="0"/>
              </a:rPr>
              <a:t>带借位减法指令</a:t>
            </a:r>
            <a:r>
              <a:rPr kumimoji="1" lang="en-US" altLang="zh-CN" sz="2400">
                <a:latin typeface="Times New Roman" pitchFamily="18" charset="0"/>
              </a:rPr>
              <a:t>SBB    </a:t>
            </a:r>
            <a:r>
              <a:rPr kumimoji="1" lang="zh-CN" altLang="en-US" sz="2400">
                <a:latin typeface="Times New Roman" pitchFamily="18" charset="0"/>
              </a:rPr>
              <a:t>格式：同上</a:t>
            </a:r>
          </a:p>
          <a:p>
            <a:pPr marL="457200" indent="-457200">
              <a:spcBef>
                <a:spcPct val="50000"/>
              </a:spcBef>
              <a:buFontTx/>
              <a:buAutoNum type="arabicParenR"/>
            </a:pPr>
            <a:r>
              <a:rPr kumimoji="1" lang="zh-CN" altLang="en-US" sz="2400">
                <a:latin typeface="Times New Roman" pitchFamily="18" charset="0"/>
              </a:rPr>
              <a:t>减</a:t>
            </a:r>
            <a:r>
              <a:rPr kumimoji="1" lang="en-US" altLang="zh-CN" sz="2400">
                <a:latin typeface="Times New Roman" pitchFamily="18" charset="0"/>
              </a:rPr>
              <a:t>1</a:t>
            </a:r>
            <a:r>
              <a:rPr kumimoji="1" lang="zh-CN" altLang="en-US" sz="2400">
                <a:latin typeface="Times New Roman" pitchFamily="18" charset="0"/>
              </a:rPr>
              <a:t>指令</a:t>
            </a:r>
            <a:r>
              <a:rPr kumimoji="1" lang="en-US" altLang="zh-CN" sz="2400">
                <a:latin typeface="Times New Roman" pitchFamily="18" charset="0"/>
              </a:rPr>
              <a:t>DEC          </a:t>
            </a:r>
            <a:r>
              <a:rPr kumimoji="1" lang="zh-CN" altLang="en-US" sz="2400">
                <a:latin typeface="Times New Roman" pitchFamily="18" charset="0"/>
              </a:rPr>
              <a:t>格式：</a:t>
            </a:r>
            <a:r>
              <a:rPr kumimoji="1" lang="en-US" altLang="zh-CN" sz="2400">
                <a:latin typeface="Times New Roman" pitchFamily="18" charset="0"/>
              </a:rPr>
              <a:t>DEC  OPRD</a:t>
            </a:r>
          </a:p>
          <a:p>
            <a:pPr marL="457200" indent="-457200">
              <a:spcBef>
                <a:spcPct val="50000"/>
              </a:spcBef>
              <a:buFontTx/>
              <a:buAutoNum type="arabicParenR"/>
            </a:pPr>
            <a:r>
              <a:rPr kumimoji="1" lang="zh-CN" altLang="en-US" sz="2400">
                <a:latin typeface="Times New Roman" pitchFamily="18" charset="0"/>
              </a:rPr>
              <a:t>取补指令</a:t>
            </a:r>
            <a:r>
              <a:rPr kumimoji="1" lang="en-US" altLang="zh-CN" sz="2400">
                <a:latin typeface="Times New Roman" pitchFamily="18" charset="0"/>
              </a:rPr>
              <a:t>NEG        </a:t>
            </a:r>
            <a:r>
              <a:rPr kumimoji="1" lang="zh-CN" altLang="en-US" sz="2400">
                <a:latin typeface="Times New Roman" pitchFamily="18" charset="0"/>
              </a:rPr>
              <a:t>格式：</a:t>
            </a:r>
            <a:r>
              <a:rPr kumimoji="1" lang="en-US" altLang="zh-CN" sz="2400">
                <a:latin typeface="Times New Roman" pitchFamily="18" charset="0"/>
              </a:rPr>
              <a:t>NEG  OPRD</a:t>
            </a:r>
          </a:p>
          <a:p>
            <a:pPr marL="457200" indent="-457200">
              <a:spcBef>
                <a:spcPct val="50000"/>
              </a:spcBef>
              <a:buFontTx/>
              <a:buAutoNum type="arabicParenR"/>
            </a:pPr>
            <a:r>
              <a:rPr kumimoji="1" lang="zh-CN" altLang="en-US" sz="2400">
                <a:latin typeface="Times New Roman" pitchFamily="18" charset="0"/>
              </a:rPr>
              <a:t>比较指令</a:t>
            </a:r>
            <a:r>
              <a:rPr kumimoji="1" lang="en-US" altLang="zh-CN" sz="2400">
                <a:latin typeface="Times New Roman" pitchFamily="18" charset="0"/>
              </a:rPr>
              <a:t>CMP        </a:t>
            </a:r>
            <a:r>
              <a:rPr kumimoji="1" lang="zh-CN" altLang="en-US" sz="2400">
                <a:latin typeface="Times New Roman" pitchFamily="18" charset="0"/>
              </a:rPr>
              <a:t>格式：</a:t>
            </a:r>
            <a:r>
              <a:rPr kumimoji="1" lang="en-US" altLang="zh-CN" sz="2400">
                <a:latin typeface="Times New Roman" pitchFamily="18" charset="0"/>
              </a:rPr>
              <a:t>CMP  OPRD1</a:t>
            </a:r>
            <a:r>
              <a:rPr kumimoji="1" lang="zh-CN" altLang="en-US" sz="2400">
                <a:latin typeface="Times New Roman" pitchFamily="18" charset="0"/>
              </a:rPr>
              <a:t>，</a:t>
            </a:r>
            <a:r>
              <a:rPr kumimoji="1" lang="en-US" altLang="zh-CN" sz="2400">
                <a:latin typeface="Times New Roman" pitchFamily="18" charset="0"/>
              </a:rPr>
              <a:t>OPRD2</a:t>
            </a:r>
          </a:p>
          <a:p>
            <a:pPr marL="457200" indent="-457200">
              <a:spcBef>
                <a:spcPct val="50000"/>
              </a:spcBef>
              <a:buFontTx/>
              <a:buAutoNum type="arabicParenR"/>
            </a:pPr>
            <a:r>
              <a:rPr kumimoji="1" lang="en-US" altLang="zh-CN" sz="2400">
                <a:latin typeface="Times New Roman" pitchFamily="18" charset="0"/>
              </a:rPr>
              <a:t>AAS</a:t>
            </a:r>
            <a:r>
              <a:rPr kumimoji="1" lang="zh-CN" altLang="en-US" sz="2400">
                <a:latin typeface="Times New Roman" pitchFamily="18" charset="0"/>
              </a:rPr>
              <a:t>指令                 格式：</a:t>
            </a:r>
            <a:r>
              <a:rPr kumimoji="1" lang="en-US" altLang="zh-CN" sz="2400">
                <a:latin typeface="Times New Roman" pitchFamily="18" charset="0"/>
              </a:rPr>
              <a:t>AAS</a:t>
            </a:r>
          </a:p>
          <a:p>
            <a:pPr marL="457200" indent="-457200">
              <a:spcBef>
                <a:spcPct val="50000"/>
              </a:spcBef>
              <a:buFontTx/>
              <a:buAutoNum type="arabicParenR"/>
            </a:pPr>
            <a:r>
              <a:rPr kumimoji="1" lang="en-US" altLang="zh-CN" sz="2400">
                <a:latin typeface="Times New Roman" pitchFamily="18" charset="0"/>
              </a:rPr>
              <a:t>DAS</a:t>
            </a:r>
            <a:r>
              <a:rPr kumimoji="1" lang="zh-CN" altLang="en-US" sz="2400">
                <a:latin typeface="Times New Roman" pitchFamily="18" charset="0"/>
              </a:rPr>
              <a:t>指令                 格式： </a:t>
            </a:r>
            <a:r>
              <a:rPr kumimoji="1" lang="en-US" altLang="zh-CN" sz="2400">
                <a:latin typeface="Times New Roman" pitchFamily="18" charset="0"/>
              </a:rPr>
              <a:t>DAS</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12994"/>
                                        </p:tgtEl>
                                        <p:attrNameLst>
                                          <p:attrName>style.visibility</p:attrName>
                                        </p:attrNameLst>
                                      </p:cBhvr>
                                      <p:to>
                                        <p:strVal val="visible"/>
                                      </p:to>
                                    </p:set>
                                    <p:anim calcmode="lin" valueType="num">
                                      <p:cBhvr additive="base">
                                        <p:cTn id="7" dur="500" fill="hold"/>
                                        <p:tgtEl>
                                          <p:spTgt spid="212994"/>
                                        </p:tgtEl>
                                        <p:attrNameLst>
                                          <p:attrName>ppt_x</p:attrName>
                                        </p:attrNameLst>
                                      </p:cBhvr>
                                      <p:tavLst>
                                        <p:tav tm="0">
                                          <p:val>
                                            <p:strVal val="#ppt_x"/>
                                          </p:val>
                                        </p:tav>
                                        <p:tav tm="100000">
                                          <p:val>
                                            <p:strVal val="#ppt_x"/>
                                          </p:val>
                                        </p:tav>
                                      </p:tavLst>
                                    </p:anim>
                                    <p:anim calcmode="lin" valueType="num">
                                      <p:cBhvr additive="base">
                                        <p:cTn id="8" dur="500" fill="hold"/>
                                        <p:tgtEl>
                                          <p:spTgt spid="21299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135B501-71C1-499C-A472-A17219BDD49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A7DB2F06-9C64-4F1D-9DEB-2245C39B44AE}" type="slidenum">
              <a:rPr lang="en-US" altLang="zh-CN"/>
              <a:pPr/>
              <a:t>4</a:t>
            </a:fld>
            <a:endParaRPr lang="en-US" altLang="zh-CN"/>
          </a:p>
        </p:txBody>
      </p:sp>
      <p:sp>
        <p:nvSpPr>
          <p:cNvPr id="98306" name="Rectangle 2"/>
          <p:cNvSpPr>
            <a:spLocks noGrp="1" noChangeArrowheads="1"/>
          </p:cNvSpPr>
          <p:nvPr>
            <p:ph type="title"/>
          </p:nvPr>
        </p:nvSpPr>
        <p:spPr/>
        <p:txBody>
          <a:bodyPr/>
          <a:lstStyle/>
          <a:p>
            <a:r>
              <a:rPr lang="zh-CN" altLang="en-US" b="1">
                <a:solidFill>
                  <a:srgbClr val="336699"/>
                </a:solidFill>
              </a:rPr>
              <a:t>操作数的种类</a:t>
            </a:r>
            <a:r>
              <a:rPr lang="zh-CN" altLang="en-US"/>
              <a:t> </a:t>
            </a:r>
          </a:p>
        </p:txBody>
      </p:sp>
      <p:sp>
        <p:nvSpPr>
          <p:cNvPr id="98307" name="Rectangle 3"/>
          <p:cNvSpPr>
            <a:spLocks noGrp="1" noChangeArrowheads="1"/>
          </p:cNvSpPr>
          <p:nvPr>
            <p:ph type="body" idx="1"/>
          </p:nvPr>
        </p:nvSpPr>
        <p:spPr/>
        <p:txBody>
          <a:bodyPr/>
          <a:lstStyle/>
          <a:p>
            <a:r>
              <a:rPr lang="zh-CN" altLang="en-US" sz="2800"/>
              <a:t>数据操作数是指指令中操作的对象是数据。数据操作数的类型有以下几种。</a:t>
            </a:r>
          </a:p>
          <a:p>
            <a:pPr lvl="1"/>
            <a:r>
              <a:rPr lang="zh-CN" altLang="en-US" sz="2400"/>
              <a:t>立即数操作数：指令中要操作的数据在指令中。</a:t>
            </a:r>
          </a:p>
          <a:p>
            <a:pPr lvl="1"/>
            <a:r>
              <a:rPr lang="zh-CN" altLang="en-US" sz="2400"/>
              <a:t>寄存器操作数：指令中要操作的数据存放在指定的寄存器中。</a:t>
            </a:r>
          </a:p>
          <a:p>
            <a:pPr lvl="1"/>
            <a:r>
              <a:rPr lang="zh-CN" altLang="en-US" sz="2400"/>
              <a:t>存储器操作数：指令中要操作的数据存放在指定的存储单元中。</a:t>
            </a:r>
          </a:p>
          <a:p>
            <a:pPr lvl="1"/>
            <a:r>
              <a:rPr lang="en-US" altLang="zh-CN" sz="2400"/>
              <a:t>I/O</a:t>
            </a:r>
            <a:r>
              <a:rPr lang="zh-CN" altLang="en-US" sz="2400"/>
              <a:t>操作数：指令中要操作的数据来自或送到</a:t>
            </a:r>
            <a:r>
              <a:rPr lang="en-US" altLang="zh-CN" sz="2400"/>
              <a:t>I/O</a:t>
            </a:r>
            <a:r>
              <a:rPr lang="zh-CN" altLang="en-US" sz="2400"/>
              <a:t>端口。</a:t>
            </a:r>
          </a:p>
          <a:p>
            <a:r>
              <a:rPr lang="zh-CN" altLang="en-US" sz="2800"/>
              <a:t>地址操作数是指指令中操作的对象是地址。 </a:t>
            </a:r>
          </a:p>
        </p:txBody>
      </p:sp>
    </p:spTree>
  </p:cSld>
  <p:clrMapOvr>
    <a:masterClrMapping/>
  </p:clrMapOvr>
  <p:transition spd="med">
    <p:pull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490E1EB-6605-4E8D-A69C-68A583D82EAB}"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562FA68-B94E-4C3F-B04E-AE0F72C94A2C}" type="slidenum">
              <a:rPr lang="en-US" altLang="zh-CN"/>
              <a:pPr/>
              <a:t>40</a:t>
            </a:fld>
            <a:endParaRPr lang="en-US" altLang="zh-CN"/>
          </a:p>
        </p:txBody>
      </p:sp>
      <p:sp>
        <p:nvSpPr>
          <p:cNvPr id="215042" name="Rectangle 2"/>
          <p:cNvSpPr>
            <a:spLocks noGrp="1" noChangeArrowheads="1"/>
          </p:cNvSpPr>
          <p:nvPr>
            <p:ph type="title"/>
          </p:nvPr>
        </p:nvSpPr>
        <p:spPr>
          <a:xfrm>
            <a:off x="684213" y="404813"/>
            <a:ext cx="7772400" cy="1219200"/>
          </a:xfrm>
        </p:spPr>
        <p:txBody>
          <a:bodyPr/>
          <a:lstStyle/>
          <a:p>
            <a:r>
              <a:rPr lang="zh-CN" altLang="en-US" b="1">
                <a:solidFill>
                  <a:srgbClr val="336699"/>
                </a:solidFill>
              </a:rPr>
              <a:t>减法指令</a:t>
            </a:r>
            <a:r>
              <a:rPr lang="en-US" altLang="zh-CN" b="1">
                <a:solidFill>
                  <a:srgbClr val="336699"/>
                </a:solidFill>
              </a:rPr>
              <a:t>SUB</a:t>
            </a:r>
          </a:p>
        </p:txBody>
      </p:sp>
      <p:sp>
        <p:nvSpPr>
          <p:cNvPr id="215043" name="Rectangle 3"/>
          <p:cNvSpPr>
            <a:spLocks noGrp="1" noChangeArrowheads="1"/>
          </p:cNvSpPr>
          <p:nvPr>
            <p:ph type="body" idx="1"/>
          </p:nvPr>
        </p:nvSpPr>
        <p:spPr>
          <a:xfrm>
            <a:off x="381000" y="1676400"/>
            <a:ext cx="8534400" cy="4267200"/>
          </a:xfrm>
        </p:spPr>
        <p:txBody>
          <a:bodyPr/>
          <a:lstStyle/>
          <a:p>
            <a:pPr marL="609600" indent="-609600">
              <a:lnSpc>
                <a:spcPct val="90000"/>
              </a:lnSpc>
              <a:buFont typeface="Wingdings" pitchFamily="2" charset="2"/>
              <a:buNone/>
            </a:pPr>
            <a:r>
              <a:rPr lang="zh-CN" altLang="en-US"/>
              <a:t>格式：</a:t>
            </a:r>
            <a:r>
              <a:rPr lang="en-US" altLang="zh-CN">
                <a:solidFill>
                  <a:srgbClr val="336699"/>
                </a:solidFill>
              </a:rPr>
              <a:t>SUB  OPRD1</a:t>
            </a:r>
            <a:r>
              <a:rPr lang="zh-CN" altLang="en-US">
                <a:solidFill>
                  <a:srgbClr val="336699"/>
                </a:solidFill>
              </a:rPr>
              <a:t>，</a:t>
            </a:r>
            <a:r>
              <a:rPr lang="en-US" altLang="zh-CN">
                <a:solidFill>
                  <a:srgbClr val="336699"/>
                </a:solidFill>
              </a:rPr>
              <a:t>OPRD2</a:t>
            </a:r>
          </a:p>
          <a:p>
            <a:pPr marL="609600" indent="-609600">
              <a:lnSpc>
                <a:spcPct val="90000"/>
              </a:lnSpc>
              <a:buFont typeface="Wingdings" pitchFamily="2" charset="2"/>
              <a:buChar char="§"/>
            </a:pPr>
            <a:r>
              <a:rPr lang="zh-CN" altLang="en-US"/>
              <a:t>指令的功能是进行两个操作数的相减，即：</a:t>
            </a:r>
            <a:r>
              <a:rPr lang="en-US" altLang="zh-CN"/>
              <a:t>OPRD1 </a:t>
            </a:r>
            <a:r>
              <a:rPr lang="en-US" altLang="zh-CN">
                <a:latin typeface="宋体" pitchFamily="2" charset="-122"/>
              </a:rPr>
              <a:t>← </a:t>
            </a:r>
            <a:r>
              <a:rPr lang="en-US" altLang="zh-CN"/>
              <a:t>OPRD1 </a:t>
            </a:r>
            <a:r>
              <a:rPr lang="en-US" altLang="zh-CN">
                <a:latin typeface="宋体" pitchFamily="2" charset="-122"/>
              </a:rPr>
              <a:t>―</a:t>
            </a:r>
            <a:r>
              <a:rPr lang="en-US" altLang="zh-CN"/>
              <a:t> OPRD2</a:t>
            </a:r>
          </a:p>
          <a:p>
            <a:pPr marL="609600" indent="-609600">
              <a:lnSpc>
                <a:spcPct val="90000"/>
              </a:lnSpc>
              <a:buFont typeface="Wingdings" pitchFamily="2" charset="2"/>
              <a:buChar char="§"/>
            </a:pPr>
            <a:r>
              <a:rPr lang="zh-CN" altLang="en-US"/>
              <a:t>本指令的类型及对标志位的影响与</a:t>
            </a:r>
            <a:r>
              <a:rPr lang="en-US" altLang="zh-CN"/>
              <a:t>ADD</a:t>
            </a:r>
            <a:r>
              <a:rPr lang="zh-CN" altLang="en-US"/>
              <a:t>指令相同，注意立即数不能用于目的操作数，两个存储器操作数之间不能直接相减。</a:t>
            </a:r>
          </a:p>
          <a:p>
            <a:pPr marL="609600" indent="-609600">
              <a:lnSpc>
                <a:spcPct val="90000"/>
              </a:lnSpc>
              <a:buFont typeface="Wingdings" pitchFamily="2" charset="2"/>
              <a:buChar char="§"/>
            </a:pPr>
            <a:r>
              <a:rPr lang="zh-CN" altLang="en-US"/>
              <a:t>操作数可为</a:t>
            </a:r>
            <a:r>
              <a:rPr lang="en-US" altLang="zh-CN"/>
              <a:t>8</a:t>
            </a:r>
            <a:r>
              <a:rPr lang="zh-CN" altLang="en-US"/>
              <a:t>位或</a:t>
            </a:r>
            <a:r>
              <a:rPr lang="en-US" altLang="zh-CN"/>
              <a:t>16</a:t>
            </a:r>
            <a:r>
              <a:rPr lang="zh-CN" altLang="en-US"/>
              <a:t>位的无符号数或带符号数。</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15042"/>
                                        </p:tgtEl>
                                        <p:attrNameLst>
                                          <p:attrName>style.visibility</p:attrName>
                                        </p:attrNameLst>
                                      </p:cBhvr>
                                      <p:to>
                                        <p:strVal val="visible"/>
                                      </p:to>
                                    </p:set>
                                    <p:anim calcmode="lin" valueType="num">
                                      <p:cBhvr additive="base">
                                        <p:cTn id="7" dur="500" fill="hold"/>
                                        <p:tgtEl>
                                          <p:spTgt spid="215042"/>
                                        </p:tgtEl>
                                        <p:attrNameLst>
                                          <p:attrName>ppt_x</p:attrName>
                                        </p:attrNameLst>
                                      </p:cBhvr>
                                      <p:tavLst>
                                        <p:tav tm="0">
                                          <p:val>
                                            <p:strVal val="#ppt_x"/>
                                          </p:val>
                                        </p:tav>
                                        <p:tav tm="100000">
                                          <p:val>
                                            <p:strVal val="#ppt_x"/>
                                          </p:val>
                                        </p:tav>
                                      </p:tavLst>
                                    </p:anim>
                                    <p:anim calcmode="lin" valueType="num">
                                      <p:cBhvr additive="base">
                                        <p:cTn id="8" dur="500" fill="hold"/>
                                        <p:tgtEl>
                                          <p:spTgt spid="21504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15043">
                                            <p:txEl>
                                              <p:pRg st="0" end="0"/>
                                            </p:txEl>
                                          </p:spTgt>
                                        </p:tgtEl>
                                        <p:attrNameLst>
                                          <p:attrName>style.visibility</p:attrName>
                                        </p:attrNameLst>
                                      </p:cBhvr>
                                      <p:to>
                                        <p:strVal val="visible"/>
                                      </p:to>
                                    </p:set>
                                    <p:animEffect transition="in" filter="slide(fromBottom)">
                                      <p:cBhvr>
                                        <p:cTn id="12" dur="500"/>
                                        <p:tgtEl>
                                          <p:spTgt spid="215043">
                                            <p:txEl>
                                              <p:pRg st="0" end="0"/>
                                            </p:txEl>
                                          </p:spTgt>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215043">
                                            <p:txEl>
                                              <p:pRg st="1" end="1"/>
                                            </p:txEl>
                                          </p:spTgt>
                                        </p:tgtEl>
                                        <p:attrNameLst>
                                          <p:attrName>style.visibility</p:attrName>
                                        </p:attrNameLst>
                                      </p:cBhvr>
                                      <p:to>
                                        <p:strVal val="visible"/>
                                      </p:to>
                                    </p:set>
                                    <p:animEffect transition="in" filter="slide(fromBottom)">
                                      <p:cBhvr>
                                        <p:cTn id="16" dur="500"/>
                                        <p:tgtEl>
                                          <p:spTgt spid="215043">
                                            <p:txEl>
                                              <p:pRg st="1" end="1"/>
                                            </p:txEl>
                                          </p:spTgt>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215043">
                                            <p:txEl>
                                              <p:pRg st="2" end="2"/>
                                            </p:txEl>
                                          </p:spTgt>
                                        </p:tgtEl>
                                        <p:attrNameLst>
                                          <p:attrName>style.visibility</p:attrName>
                                        </p:attrNameLst>
                                      </p:cBhvr>
                                      <p:to>
                                        <p:strVal val="visible"/>
                                      </p:to>
                                    </p:set>
                                    <p:animEffect transition="in" filter="slide(fromBottom)">
                                      <p:cBhvr>
                                        <p:cTn id="20" dur="500"/>
                                        <p:tgtEl>
                                          <p:spTgt spid="215043">
                                            <p:txEl>
                                              <p:pRg st="2" end="2"/>
                                            </p:txEl>
                                          </p:spTgt>
                                        </p:tgtEl>
                                      </p:cBhvr>
                                    </p:animEffect>
                                  </p:childTnLst>
                                </p:cTn>
                              </p:par>
                            </p:childTnLst>
                          </p:cTn>
                        </p:par>
                        <p:par>
                          <p:cTn id="21" fill="hold">
                            <p:stCondLst>
                              <p:cond delay="2000"/>
                            </p:stCondLst>
                            <p:childTnLst>
                              <p:par>
                                <p:cTn id="22" presetID="12" presetClass="entr" presetSubtype="4" fill="hold" grpId="0" nodeType="afterEffect">
                                  <p:stCondLst>
                                    <p:cond delay="0"/>
                                  </p:stCondLst>
                                  <p:childTnLst>
                                    <p:set>
                                      <p:cBhvr>
                                        <p:cTn id="23" dur="1" fill="hold">
                                          <p:stCondLst>
                                            <p:cond delay="0"/>
                                          </p:stCondLst>
                                        </p:cTn>
                                        <p:tgtEl>
                                          <p:spTgt spid="215043">
                                            <p:txEl>
                                              <p:pRg st="3" end="3"/>
                                            </p:txEl>
                                          </p:spTgt>
                                        </p:tgtEl>
                                        <p:attrNameLst>
                                          <p:attrName>style.visibility</p:attrName>
                                        </p:attrNameLst>
                                      </p:cBhvr>
                                      <p:to>
                                        <p:strVal val="visible"/>
                                      </p:to>
                                    </p:set>
                                    <p:animEffect transition="in" filter="slide(fromBottom)">
                                      <p:cBhvr>
                                        <p:cTn id="24" dur="500"/>
                                        <p:tgtEl>
                                          <p:spTgt spid="2150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autoUpdateAnimBg="0"/>
      <p:bldP spid="215043" grpId="0" build="p" bldLvl="2" autoUpdateAnimBg="0" advAuto="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42A421E-FC5D-4DEC-A985-98144DC3004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37EFC29-5775-4981-B8B5-7407654BF11A}" type="slidenum">
              <a:rPr lang="en-US" altLang="zh-CN"/>
              <a:pPr/>
              <a:t>41</a:t>
            </a:fld>
            <a:endParaRPr lang="en-US" altLang="zh-CN"/>
          </a:p>
        </p:txBody>
      </p:sp>
      <p:sp>
        <p:nvSpPr>
          <p:cNvPr id="217090" name="Rectangle 2"/>
          <p:cNvSpPr>
            <a:spLocks noGrp="1" noChangeArrowheads="1"/>
          </p:cNvSpPr>
          <p:nvPr>
            <p:ph type="title"/>
          </p:nvPr>
        </p:nvSpPr>
        <p:spPr>
          <a:xfrm>
            <a:off x="685800" y="476250"/>
            <a:ext cx="7772400" cy="1008063"/>
          </a:xfrm>
        </p:spPr>
        <p:txBody>
          <a:bodyPr/>
          <a:lstStyle/>
          <a:p>
            <a:r>
              <a:rPr lang="zh-CN" altLang="en-US" b="1">
                <a:solidFill>
                  <a:srgbClr val="336699"/>
                </a:solidFill>
              </a:rPr>
              <a:t>带借位减法指令</a:t>
            </a:r>
            <a:r>
              <a:rPr lang="en-US" altLang="zh-CN" b="1">
                <a:solidFill>
                  <a:srgbClr val="336699"/>
                </a:solidFill>
              </a:rPr>
              <a:t>SBB</a:t>
            </a:r>
          </a:p>
        </p:txBody>
      </p:sp>
      <p:sp>
        <p:nvSpPr>
          <p:cNvPr id="217091" name="Rectangle 3"/>
          <p:cNvSpPr>
            <a:spLocks noGrp="1" noChangeArrowheads="1"/>
          </p:cNvSpPr>
          <p:nvPr>
            <p:ph type="body" idx="1"/>
          </p:nvPr>
        </p:nvSpPr>
        <p:spPr>
          <a:xfrm>
            <a:off x="468313" y="1916113"/>
            <a:ext cx="8135937" cy="3668712"/>
          </a:xfrm>
        </p:spPr>
        <p:txBody>
          <a:bodyPr/>
          <a:lstStyle/>
          <a:p>
            <a:pPr marL="609600" indent="-609600">
              <a:buFont typeface="Wingdings" pitchFamily="2" charset="2"/>
              <a:buNone/>
            </a:pPr>
            <a:r>
              <a:rPr lang="zh-CN" altLang="en-US"/>
              <a:t>格式：</a:t>
            </a:r>
            <a:r>
              <a:rPr lang="en-US" altLang="zh-CN">
                <a:solidFill>
                  <a:srgbClr val="336699"/>
                </a:solidFill>
              </a:rPr>
              <a:t>SBB  OPRD1</a:t>
            </a:r>
            <a:r>
              <a:rPr lang="zh-CN" altLang="en-US">
                <a:solidFill>
                  <a:srgbClr val="336699"/>
                </a:solidFill>
              </a:rPr>
              <a:t>，</a:t>
            </a:r>
            <a:r>
              <a:rPr lang="en-US" altLang="zh-CN">
                <a:solidFill>
                  <a:srgbClr val="336699"/>
                </a:solidFill>
              </a:rPr>
              <a:t>OPRD2</a:t>
            </a:r>
          </a:p>
          <a:p>
            <a:pPr marL="609600" indent="-609600">
              <a:buFont typeface="Wingdings" pitchFamily="2" charset="2"/>
              <a:buChar char="§"/>
            </a:pPr>
            <a:r>
              <a:rPr lang="zh-CN" altLang="en-US"/>
              <a:t>其中</a:t>
            </a:r>
            <a:r>
              <a:rPr lang="en-US" altLang="zh-CN"/>
              <a:t>OPRD1</a:t>
            </a:r>
            <a:r>
              <a:rPr lang="zh-CN" altLang="en-US"/>
              <a:t>、</a:t>
            </a:r>
            <a:r>
              <a:rPr lang="en-US" altLang="zh-CN"/>
              <a:t>OPRD2</a:t>
            </a:r>
            <a:r>
              <a:rPr lang="zh-CN" altLang="en-US"/>
              <a:t>的含义及指令对标志位的影响等均与</a:t>
            </a:r>
            <a:r>
              <a:rPr lang="en-US" altLang="zh-CN"/>
              <a:t>SUB</a:t>
            </a:r>
            <a:r>
              <a:rPr lang="zh-CN" altLang="en-US"/>
              <a:t>指令相同。</a:t>
            </a:r>
          </a:p>
          <a:p>
            <a:pPr marL="609600" indent="-609600">
              <a:buFont typeface="Wingdings" pitchFamily="2" charset="2"/>
              <a:buChar char="§"/>
            </a:pPr>
            <a:r>
              <a:rPr lang="zh-CN" altLang="en-US"/>
              <a:t>完成的操作为：</a:t>
            </a:r>
          </a:p>
          <a:p>
            <a:pPr marL="609600" indent="-609600">
              <a:buFont typeface="Wingdings" pitchFamily="2" charset="2"/>
              <a:buNone/>
            </a:pPr>
            <a:r>
              <a:rPr lang="zh-CN" altLang="en-US"/>
              <a:t>      </a:t>
            </a:r>
            <a:r>
              <a:rPr lang="en-US" altLang="zh-CN">
                <a:solidFill>
                  <a:srgbClr val="336699"/>
                </a:solidFill>
              </a:rPr>
              <a:t>OPRD1 </a:t>
            </a:r>
            <a:r>
              <a:rPr lang="en-US" altLang="zh-CN">
                <a:solidFill>
                  <a:srgbClr val="336699"/>
                </a:solidFill>
                <a:latin typeface="宋体" pitchFamily="2" charset="-122"/>
              </a:rPr>
              <a:t>←</a:t>
            </a:r>
            <a:r>
              <a:rPr lang="en-US" altLang="zh-CN">
                <a:solidFill>
                  <a:srgbClr val="336699"/>
                </a:solidFill>
              </a:rPr>
              <a:t>OPRD1 </a:t>
            </a:r>
            <a:r>
              <a:rPr lang="en-US" altLang="zh-CN">
                <a:solidFill>
                  <a:srgbClr val="336699"/>
                </a:solidFill>
                <a:latin typeface="宋体" pitchFamily="2" charset="-122"/>
              </a:rPr>
              <a:t>―</a:t>
            </a:r>
            <a:r>
              <a:rPr lang="en-US" altLang="zh-CN">
                <a:solidFill>
                  <a:srgbClr val="336699"/>
                </a:solidFill>
              </a:rPr>
              <a:t> OPRD2 </a:t>
            </a:r>
            <a:r>
              <a:rPr lang="en-US" altLang="zh-CN">
                <a:solidFill>
                  <a:srgbClr val="336699"/>
                </a:solidFill>
                <a:latin typeface="宋体" pitchFamily="2" charset="-122"/>
              </a:rPr>
              <a:t>―</a:t>
            </a:r>
            <a:r>
              <a:rPr lang="en-US" altLang="zh-CN">
                <a:solidFill>
                  <a:srgbClr val="336699"/>
                </a:solidFill>
              </a:rPr>
              <a:t> CF</a:t>
            </a:r>
            <a:endParaRPr lang="en-US" altLang="zh-CN"/>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17090"/>
                                        </p:tgtEl>
                                        <p:attrNameLst>
                                          <p:attrName>style.visibility</p:attrName>
                                        </p:attrNameLst>
                                      </p:cBhvr>
                                      <p:to>
                                        <p:strVal val="visible"/>
                                      </p:to>
                                    </p:set>
                                    <p:anim calcmode="lin" valueType="num">
                                      <p:cBhvr additive="base">
                                        <p:cTn id="7" dur="500" fill="hold"/>
                                        <p:tgtEl>
                                          <p:spTgt spid="217090"/>
                                        </p:tgtEl>
                                        <p:attrNameLst>
                                          <p:attrName>ppt_x</p:attrName>
                                        </p:attrNameLst>
                                      </p:cBhvr>
                                      <p:tavLst>
                                        <p:tav tm="0">
                                          <p:val>
                                            <p:strVal val="#ppt_x"/>
                                          </p:val>
                                        </p:tav>
                                        <p:tav tm="100000">
                                          <p:val>
                                            <p:strVal val="#ppt_x"/>
                                          </p:val>
                                        </p:tav>
                                      </p:tavLst>
                                    </p:anim>
                                    <p:anim calcmode="lin" valueType="num">
                                      <p:cBhvr additive="base">
                                        <p:cTn id="8" dur="500" fill="hold"/>
                                        <p:tgtEl>
                                          <p:spTgt spid="21709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17091">
                                            <p:txEl>
                                              <p:pRg st="0" end="0"/>
                                            </p:txEl>
                                          </p:spTgt>
                                        </p:tgtEl>
                                        <p:attrNameLst>
                                          <p:attrName>style.visibility</p:attrName>
                                        </p:attrNameLst>
                                      </p:cBhvr>
                                      <p:to>
                                        <p:strVal val="visible"/>
                                      </p:to>
                                    </p:set>
                                    <p:animEffect transition="in" filter="slide(fromBottom)">
                                      <p:cBhvr>
                                        <p:cTn id="12" dur="500"/>
                                        <p:tgtEl>
                                          <p:spTgt spid="217091">
                                            <p:txEl>
                                              <p:pRg st="0" end="0"/>
                                            </p:txEl>
                                          </p:spTgt>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217091">
                                            <p:txEl>
                                              <p:pRg st="1" end="1"/>
                                            </p:txEl>
                                          </p:spTgt>
                                        </p:tgtEl>
                                        <p:attrNameLst>
                                          <p:attrName>style.visibility</p:attrName>
                                        </p:attrNameLst>
                                      </p:cBhvr>
                                      <p:to>
                                        <p:strVal val="visible"/>
                                      </p:to>
                                    </p:set>
                                    <p:animEffect transition="in" filter="slide(fromBottom)">
                                      <p:cBhvr>
                                        <p:cTn id="16" dur="500"/>
                                        <p:tgtEl>
                                          <p:spTgt spid="217091">
                                            <p:txEl>
                                              <p:pRg st="1" end="1"/>
                                            </p:txEl>
                                          </p:spTgt>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217091">
                                            <p:txEl>
                                              <p:pRg st="2" end="2"/>
                                            </p:txEl>
                                          </p:spTgt>
                                        </p:tgtEl>
                                        <p:attrNameLst>
                                          <p:attrName>style.visibility</p:attrName>
                                        </p:attrNameLst>
                                      </p:cBhvr>
                                      <p:to>
                                        <p:strVal val="visible"/>
                                      </p:to>
                                    </p:set>
                                    <p:animEffect transition="in" filter="slide(fromBottom)">
                                      <p:cBhvr>
                                        <p:cTn id="20" dur="500"/>
                                        <p:tgtEl>
                                          <p:spTgt spid="217091">
                                            <p:txEl>
                                              <p:pRg st="2" end="2"/>
                                            </p:txEl>
                                          </p:spTgt>
                                        </p:tgtEl>
                                      </p:cBhvr>
                                    </p:animEffect>
                                  </p:childTnLst>
                                </p:cTn>
                              </p:par>
                            </p:childTnLst>
                          </p:cTn>
                        </p:par>
                        <p:par>
                          <p:cTn id="21" fill="hold">
                            <p:stCondLst>
                              <p:cond delay="2000"/>
                            </p:stCondLst>
                            <p:childTnLst>
                              <p:par>
                                <p:cTn id="22" presetID="12" presetClass="entr" presetSubtype="4" fill="hold" grpId="0" nodeType="afterEffect">
                                  <p:stCondLst>
                                    <p:cond delay="0"/>
                                  </p:stCondLst>
                                  <p:childTnLst>
                                    <p:set>
                                      <p:cBhvr>
                                        <p:cTn id="23" dur="1" fill="hold">
                                          <p:stCondLst>
                                            <p:cond delay="0"/>
                                          </p:stCondLst>
                                        </p:cTn>
                                        <p:tgtEl>
                                          <p:spTgt spid="217091">
                                            <p:txEl>
                                              <p:pRg st="3" end="3"/>
                                            </p:txEl>
                                          </p:spTgt>
                                        </p:tgtEl>
                                        <p:attrNameLst>
                                          <p:attrName>style.visibility</p:attrName>
                                        </p:attrNameLst>
                                      </p:cBhvr>
                                      <p:to>
                                        <p:strVal val="visible"/>
                                      </p:to>
                                    </p:set>
                                    <p:animEffect transition="in" filter="slide(fromBottom)">
                                      <p:cBhvr>
                                        <p:cTn id="24" dur="500"/>
                                        <p:tgtEl>
                                          <p:spTgt spid="217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autoUpdateAnimBg="0"/>
      <p:bldP spid="217091" grpId="0" build="p" bldLvl="2" autoUpdateAnimBg="0" advAuto="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0B5FC1A-622F-478B-9565-867FA342539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2893733-26BB-4A05-8588-2D2D08D4819E}" type="slidenum">
              <a:rPr lang="en-US" altLang="zh-CN"/>
              <a:pPr/>
              <a:t>42</a:t>
            </a:fld>
            <a:endParaRPr lang="en-US" altLang="zh-CN"/>
          </a:p>
        </p:txBody>
      </p:sp>
      <p:sp>
        <p:nvSpPr>
          <p:cNvPr id="219138" name="Rectangle 2"/>
          <p:cNvSpPr>
            <a:spLocks noGrp="1" noChangeArrowheads="1"/>
          </p:cNvSpPr>
          <p:nvPr>
            <p:ph type="title"/>
          </p:nvPr>
        </p:nvSpPr>
        <p:spPr>
          <a:xfrm>
            <a:off x="684213" y="404813"/>
            <a:ext cx="7772400" cy="1019175"/>
          </a:xfrm>
        </p:spPr>
        <p:txBody>
          <a:bodyPr/>
          <a:lstStyle/>
          <a:p>
            <a:r>
              <a:rPr lang="zh-CN" altLang="en-US" b="1">
                <a:solidFill>
                  <a:srgbClr val="336699"/>
                </a:solidFill>
              </a:rPr>
              <a:t>减</a:t>
            </a:r>
            <a:r>
              <a:rPr lang="en-US" altLang="zh-CN" b="1">
                <a:solidFill>
                  <a:srgbClr val="336699"/>
                </a:solidFill>
              </a:rPr>
              <a:t>1</a:t>
            </a:r>
            <a:r>
              <a:rPr lang="zh-CN" altLang="en-US" b="1">
                <a:solidFill>
                  <a:srgbClr val="336699"/>
                </a:solidFill>
              </a:rPr>
              <a:t>指令</a:t>
            </a:r>
            <a:r>
              <a:rPr lang="en-US" altLang="zh-CN" b="1">
                <a:solidFill>
                  <a:srgbClr val="336699"/>
                </a:solidFill>
              </a:rPr>
              <a:t>DEC</a:t>
            </a:r>
          </a:p>
        </p:txBody>
      </p:sp>
      <p:sp>
        <p:nvSpPr>
          <p:cNvPr id="219139" name="Rectangle 3"/>
          <p:cNvSpPr>
            <a:spLocks noGrp="1" noChangeArrowheads="1"/>
          </p:cNvSpPr>
          <p:nvPr>
            <p:ph type="body" idx="1"/>
          </p:nvPr>
        </p:nvSpPr>
        <p:spPr>
          <a:xfrm>
            <a:off x="914400" y="2060575"/>
            <a:ext cx="7772400" cy="2892425"/>
          </a:xfrm>
        </p:spPr>
        <p:txBody>
          <a:bodyPr/>
          <a:lstStyle/>
          <a:p>
            <a:pPr marL="0" indent="0">
              <a:buFont typeface="Wingdings" pitchFamily="2" charset="2"/>
              <a:buNone/>
            </a:pPr>
            <a:r>
              <a:rPr lang="zh-CN" altLang="en-US"/>
              <a:t>格式：</a:t>
            </a:r>
            <a:r>
              <a:rPr lang="en-US" altLang="zh-CN">
                <a:solidFill>
                  <a:srgbClr val="336699"/>
                </a:solidFill>
              </a:rPr>
              <a:t>DEC  OPRD</a:t>
            </a:r>
          </a:p>
          <a:p>
            <a:pPr marL="0" indent="0">
              <a:buFont typeface="Wingdings" pitchFamily="2" charset="2"/>
              <a:buNone/>
            </a:pPr>
            <a:r>
              <a:rPr lang="zh-CN" altLang="en-US"/>
              <a:t>其中</a:t>
            </a:r>
            <a:r>
              <a:rPr lang="en-US" altLang="zh-CN"/>
              <a:t>OPRD</a:t>
            </a:r>
            <a:r>
              <a:rPr lang="zh-CN" altLang="en-US"/>
              <a:t>的含义与</a:t>
            </a:r>
            <a:r>
              <a:rPr lang="en-US" altLang="zh-CN"/>
              <a:t>INC</a:t>
            </a:r>
            <a:r>
              <a:rPr lang="zh-CN" altLang="en-US"/>
              <a:t>指令相同，本指令的功能是：</a:t>
            </a:r>
          </a:p>
          <a:p>
            <a:pPr marL="0" indent="0">
              <a:buFont typeface="Wingdings" pitchFamily="2" charset="2"/>
              <a:buNone/>
            </a:pPr>
            <a:r>
              <a:rPr lang="zh-CN" altLang="en-US"/>
              <a:t>      </a:t>
            </a:r>
            <a:r>
              <a:rPr lang="en-US" altLang="zh-CN">
                <a:solidFill>
                  <a:srgbClr val="336699"/>
                </a:solidFill>
              </a:rPr>
              <a:t>OPRD </a:t>
            </a:r>
            <a:r>
              <a:rPr lang="en-US" altLang="zh-CN">
                <a:solidFill>
                  <a:srgbClr val="336699"/>
                </a:solidFill>
                <a:latin typeface="宋体" pitchFamily="2" charset="-122"/>
              </a:rPr>
              <a:t>←</a:t>
            </a:r>
            <a:r>
              <a:rPr lang="en-US" altLang="zh-CN">
                <a:solidFill>
                  <a:srgbClr val="336699"/>
                </a:solidFill>
              </a:rPr>
              <a:t>OPRD </a:t>
            </a:r>
            <a:r>
              <a:rPr lang="en-US" altLang="zh-CN">
                <a:solidFill>
                  <a:srgbClr val="336699"/>
                </a:solidFill>
                <a:latin typeface="宋体" pitchFamily="2" charset="-122"/>
                <a:sym typeface="Symbol" pitchFamily="18" charset="2"/>
              </a:rPr>
              <a:t></a:t>
            </a:r>
            <a:r>
              <a:rPr lang="en-US" altLang="zh-CN">
                <a:solidFill>
                  <a:srgbClr val="336699"/>
                </a:solidFill>
              </a:rPr>
              <a:t>1</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19138"/>
                                        </p:tgtEl>
                                        <p:attrNameLst>
                                          <p:attrName>style.visibility</p:attrName>
                                        </p:attrNameLst>
                                      </p:cBhvr>
                                      <p:to>
                                        <p:strVal val="visible"/>
                                      </p:to>
                                    </p:set>
                                    <p:anim calcmode="lin" valueType="num">
                                      <p:cBhvr additive="base">
                                        <p:cTn id="7" dur="500" fill="hold"/>
                                        <p:tgtEl>
                                          <p:spTgt spid="219138"/>
                                        </p:tgtEl>
                                        <p:attrNameLst>
                                          <p:attrName>ppt_x</p:attrName>
                                        </p:attrNameLst>
                                      </p:cBhvr>
                                      <p:tavLst>
                                        <p:tav tm="0">
                                          <p:val>
                                            <p:strVal val="#ppt_x"/>
                                          </p:val>
                                        </p:tav>
                                        <p:tav tm="100000">
                                          <p:val>
                                            <p:strVal val="#ppt_x"/>
                                          </p:val>
                                        </p:tav>
                                      </p:tavLst>
                                    </p:anim>
                                    <p:anim calcmode="lin" valueType="num">
                                      <p:cBhvr additive="base">
                                        <p:cTn id="8" dur="500" fill="hold"/>
                                        <p:tgtEl>
                                          <p:spTgt spid="21913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19139">
                                            <p:txEl>
                                              <p:pRg st="0" end="0"/>
                                            </p:txEl>
                                          </p:spTgt>
                                        </p:tgtEl>
                                        <p:attrNameLst>
                                          <p:attrName>style.visibility</p:attrName>
                                        </p:attrNameLst>
                                      </p:cBhvr>
                                      <p:to>
                                        <p:strVal val="visible"/>
                                      </p:to>
                                    </p:set>
                                    <p:animEffect transition="in" filter="slide(fromBottom)">
                                      <p:cBhvr>
                                        <p:cTn id="12" dur="500"/>
                                        <p:tgtEl>
                                          <p:spTgt spid="219139">
                                            <p:txEl>
                                              <p:pRg st="0" end="0"/>
                                            </p:txEl>
                                          </p:spTgt>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219139">
                                            <p:txEl>
                                              <p:pRg st="1" end="1"/>
                                            </p:txEl>
                                          </p:spTgt>
                                        </p:tgtEl>
                                        <p:attrNameLst>
                                          <p:attrName>style.visibility</p:attrName>
                                        </p:attrNameLst>
                                      </p:cBhvr>
                                      <p:to>
                                        <p:strVal val="visible"/>
                                      </p:to>
                                    </p:set>
                                    <p:animEffect transition="in" filter="slide(fromBottom)">
                                      <p:cBhvr>
                                        <p:cTn id="16" dur="500"/>
                                        <p:tgtEl>
                                          <p:spTgt spid="219139">
                                            <p:txEl>
                                              <p:pRg st="1" end="1"/>
                                            </p:txEl>
                                          </p:spTgt>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219139">
                                            <p:txEl>
                                              <p:pRg st="2" end="2"/>
                                            </p:txEl>
                                          </p:spTgt>
                                        </p:tgtEl>
                                        <p:attrNameLst>
                                          <p:attrName>style.visibility</p:attrName>
                                        </p:attrNameLst>
                                      </p:cBhvr>
                                      <p:to>
                                        <p:strVal val="visible"/>
                                      </p:to>
                                    </p:set>
                                    <p:animEffect transition="in" filter="slide(fromBottom)">
                                      <p:cBhvr>
                                        <p:cTn id="20" dur="500"/>
                                        <p:tgtEl>
                                          <p:spTgt spid="2191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autoUpdateAnimBg="0"/>
      <p:bldP spid="219139" grpId="0" build="p" bldLvl="2" autoUpdateAnimBg="0" advAuto="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0084A04-7D32-46F2-B9AA-735FB66416C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D51ADCD-3718-4123-8EFC-0E0F0F8C0706}" type="slidenum">
              <a:rPr lang="en-US" altLang="zh-CN"/>
              <a:pPr/>
              <a:t>43</a:t>
            </a:fld>
            <a:endParaRPr lang="en-US" altLang="zh-CN"/>
          </a:p>
        </p:txBody>
      </p:sp>
      <p:sp>
        <p:nvSpPr>
          <p:cNvPr id="221186" name="Rectangle 2"/>
          <p:cNvSpPr>
            <a:spLocks noGrp="1" noChangeArrowheads="1"/>
          </p:cNvSpPr>
          <p:nvPr>
            <p:ph type="title"/>
          </p:nvPr>
        </p:nvSpPr>
        <p:spPr>
          <a:xfrm>
            <a:off x="611188" y="333375"/>
            <a:ext cx="7772400" cy="1219200"/>
          </a:xfrm>
        </p:spPr>
        <p:txBody>
          <a:bodyPr/>
          <a:lstStyle/>
          <a:p>
            <a:r>
              <a:rPr lang="zh-CN" altLang="en-US" b="1">
                <a:solidFill>
                  <a:srgbClr val="336699"/>
                </a:solidFill>
              </a:rPr>
              <a:t>取补指令</a:t>
            </a:r>
            <a:r>
              <a:rPr lang="en-US" altLang="zh-CN" b="1">
                <a:solidFill>
                  <a:srgbClr val="336699"/>
                </a:solidFill>
              </a:rPr>
              <a:t>NEG</a:t>
            </a:r>
          </a:p>
        </p:txBody>
      </p:sp>
      <p:sp>
        <p:nvSpPr>
          <p:cNvPr id="221187" name="Rectangle 3"/>
          <p:cNvSpPr>
            <a:spLocks noGrp="1" noChangeArrowheads="1"/>
          </p:cNvSpPr>
          <p:nvPr>
            <p:ph type="body" idx="1"/>
          </p:nvPr>
        </p:nvSpPr>
        <p:spPr>
          <a:xfrm>
            <a:off x="838200" y="1989138"/>
            <a:ext cx="7924800" cy="3116262"/>
          </a:xfrm>
        </p:spPr>
        <p:txBody>
          <a:bodyPr/>
          <a:lstStyle/>
          <a:p>
            <a:pPr marL="609600" indent="-609600">
              <a:lnSpc>
                <a:spcPct val="90000"/>
              </a:lnSpc>
              <a:buFont typeface="Wingdings" pitchFamily="2" charset="2"/>
              <a:buNone/>
            </a:pPr>
            <a:r>
              <a:rPr lang="zh-CN" altLang="en-US"/>
              <a:t>格式：</a:t>
            </a:r>
            <a:r>
              <a:rPr lang="en-US" altLang="zh-CN">
                <a:solidFill>
                  <a:srgbClr val="336699"/>
                </a:solidFill>
              </a:rPr>
              <a:t>NEG  OPRD</a:t>
            </a:r>
          </a:p>
          <a:p>
            <a:pPr marL="609600" indent="-609600">
              <a:lnSpc>
                <a:spcPct val="90000"/>
              </a:lnSpc>
              <a:buFont typeface="Wingdings" pitchFamily="2" charset="2"/>
              <a:buChar char="§"/>
            </a:pPr>
            <a:r>
              <a:rPr lang="en-US" altLang="zh-CN"/>
              <a:t>OPRD</a:t>
            </a:r>
            <a:r>
              <a:rPr lang="zh-CN" altLang="en-US"/>
              <a:t>为任意通用寄存器或存储器操作数。</a:t>
            </a:r>
          </a:p>
          <a:p>
            <a:pPr marL="609600" indent="-609600">
              <a:lnSpc>
                <a:spcPct val="90000"/>
              </a:lnSpc>
              <a:buFont typeface="Wingdings" pitchFamily="2" charset="2"/>
              <a:buChar char="§"/>
            </a:pPr>
            <a:r>
              <a:rPr lang="zh-CN" altLang="en-US"/>
              <a:t>本指令用来对操作数</a:t>
            </a:r>
            <a:r>
              <a:rPr lang="en-US" altLang="zh-CN"/>
              <a:t>OPRD</a:t>
            </a:r>
            <a:r>
              <a:rPr lang="zh-CN" altLang="en-US"/>
              <a:t>进行取补操作，然后将结果送回</a:t>
            </a:r>
            <a:r>
              <a:rPr lang="en-US" altLang="zh-CN"/>
              <a:t>OPRD</a:t>
            </a:r>
            <a:r>
              <a:rPr lang="zh-CN" altLang="en-US"/>
              <a:t>。即求一个数的相反数的补码。</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21186"/>
                                        </p:tgtEl>
                                        <p:attrNameLst>
                                          <p:attrName>style.visibility</p:attrName>
                                        </p:attrNameLst>
                                      </p:cBhvr>
                                      <p:to>
                                        <p:strVal val="visible"/>
                                      </p:to>
                                    </p:set>
                                    <p:anim calcmode="lin" valueType="num">
                                      <p:cBhvr additive="base">
                                        <p:cTn id="7" dur="500" fill="hold"/>
                                        <p:tgtEl>
                                          <p:spTgt spid="221186"/>
                                        </p:tgtEl>
                                        <p:attrNameLst>
                                          <p:attrName>ppt_x</p:attrName>
                                        </p:attrNameLst>
                                      </p:cBhvr>
                                      <p:tavLst>
                                        <p:tav tm="0">
                                          <p:val>
                                            <p:strVal val="#ppt_x"/>
                                          </p:val>
                                        </p:tav>
                                        <p:tav tm="100000">
                                          <p:val>
                                            <p:strVal val="#ppt_x"/>
                                          </p:val>
                                        </p:tav>
                                      </p:tavLst>
                                    </p:anim>
                                    <p:anim calcmode="lin" valueType="num">
                                      <p:cBhvr additive="base">
                                        <p:cTn id="8" dur="500" fill="hold"/>
                                        <p:tgtEl>
                                          <p:spTgt spid="22118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21187">
                                            <p:txEl>
                                              <p:pRg st="0" end="0"/>
                                            </p:txEl>
                                          </p:spTgt>
                                        </p:tgtEl>
                                        <p:attrNameLst>
                                          <p:attrName>style.visibility</p:attrName>
                                        </p:attrNameLst>
                                      </p:cBhvr>
                                      <p:to>
                                        <p:strVal val="visible"/>
                                      </p:to>
                                    </p:set>
                                    <p:animEffect transition="in" filter="slide(fromBottom)">
                                      <p:cBhvr>
                                        <p:cTn id="12" dur="500"/>
                                        <p:tgtEl>
                                          <p:spTgt spid="221187">
                                            <p:txEl>
                                              <p:pRg st="0" end="0"/>
                                            </p:txEl>
                                          </p:spTgt>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221187">
                                            <p:txEl>
                                              <p:pRg st="1" end="1"/>
                                            </p:txEl>
                                          </p:spTgt>
                                        </p:tgtEl>
                                        <p:attrNameLst>
                                          <p:attrName>style.visibility</p:attrName>
                                        </p:attrNameLst>
                                      </p:cBhvr>
                                      <p:to>
                                        <p:strVal val="visible"/>
                                      </p:to>
                                    </p:set>
                                    <p:animEffect transition="in" filter="slide(fromBottom)">
                                      <p:cBhvr>
                                        <p:cTn id="16" dur="500"/>
                                        <p:tgtEl>
                                          <p:spTgt spid="221187">
                                            <p:txEl>
                                              <p:pRg st="1" end="1"/>
                                            </p:txEl>
                                          </p:spTgt>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221187">
                                            <p:txEl>
                                              <p:pRg st="2" end="2"/>
                                            </p:txEl>
                                          </p:spTgt>
                                        </p:tgtEl>
                                        <p:attrNameLst>
                                          <p:attrName>style.visibility</p:attrName>
                                        </p:attrNameLst>
                                      </p:cBhvr>
                                      <p:to>
                                        <p:strVal val="visible"/>
                                      </p:to>
                                    </p:set>
                                    <p:animEffect transition="in" filter="slide(fromBottom)">
                                      <p:cBhvr>
                                        <p:cTn id="20" dur="500"/>
                                        <p:tgtEl>
                                          <p:spTgt spid="221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autoUpdateAnimBg="0"/>
      <p:bldP spid="221187" grpId="0" build="p" bldLvl="2" autoUpdateAnimBg="0" advAuto="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22E07D2-FF1D-404C-A0A3-0165E40CA47F}"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A8AC915-944D-41D0-AE61-3B76FA802504}" type="slidenum">
              <a:rPr lang="en-US" altLang="zh-CN"/>
              <a:pPr/>
              <a:t>44</a:t>
            </a:fld>
            <a:endParaRPr lang="en-US" altLang="zh-CN"/>
          </a:p>
        </p:txBody>
      </p:sp>
      <p:sp>
        <p:nvSpPr>
          <p:cNvPr id="223234" name="Rectangle 2"/>
          <p:cNvSpPr>
            <a:spLocks noGrp="1" noChangeArrowheads="1"/>
          </p:cNvSpPr>
          <p:nvPr>
            <p:ph type="title"/>
          </p:nvPr>
        </p:nvSpPr>
        <p:spPr>
          <a:xfrm>
            <a:off x="611188" y="333375"/>
            <a:ext cx="7772400" cy="1219200"/>
          </a:xfrm>
        </p:spPr>
        <p:txBody>
          <a:bodyPr/>
          <a:lstStyle/>
          <a:p>
            <a:r>
              <a:rPr lang="zh-CN" altLang="en-US" sz="4000" b="1">
                <a:solidFill>
                  <a:srgbClr val="336699"/>
                </a:solidFill>
              </a:rPr>
              <a:t>比较指令</a:t>
            </a:r>
            <a:r>
              <a:rPr lang="en-US" altLang="zh-CN" sz="4000" b="1">
                <a:solidFill>
                  <a:srgbClr val="336699"/>
                </a:solidFill>
              </a:rPr>
              <a:t>CMP</a:t>
            </a:r>
          </a:p>
        </p:txBody>
      </p:sp>
      <p:sp>
        <p:nvSpPr>
          <p:cNvPr id="223235" name="Rectangle 3"/>
          <p:cNvSpPr>
            <a:spLocks noGrp="1" noChangeArrowheads="1"/>
          </p:cNvSpPr>
          <p:nvPr>
            <p:ph type="body" idx="1"/>
          </p:nvPr>
        </p:nvSpPr>
        <p:spPr>
          <a:xfrm>
            <a:off x="381000" y="1676400"/>
            <a:ext cx="8382000" cy="4495800"/>
          </a:xfrm>
        </p:spPr>
        <p:txBody>
          <a:bodyPr/>
          <a:lstStyle/>
          <a:p>
            <a:pPr marL="609600" indent="-609600">
              <a:buFont typeface="Wingdings" pitchFamily="2" charset="2"/>
              <a:buNone/>
            </a:pPr>
            <a:r>
              <a:rPr lang="zh-CN" altLang="en-US"/>
              <a:t>格式：</a:t>
            </a:r>
            <a:r>
              <a:rPr lang="en-US" altLang="zh-CN">
                <a:solidFill>
                  <a:srgbClr val="336699"/>
                </a:solidFill>
              </a:rPr>
              <a:t>CMP  OPRD1</a:t>
            </a:r>
            <a:r>
              <a:rPr lang="zh-CN" altLang="en-US">
                <a:solidFill>
                  <a:srgbClr val="336699"/>
                </a:solidFill>
              </a:rPr>
              <a:t>，</a:t>
            </a:r>
            <a:r>
              <a:rPr lang="en-US" altLang="zh-CN">
                <a:solidFill>
                  <a:srgbClr val="336699"/>
                </a:solidFill>
              </a:rPr>
              <a:t>OPRD2</a:t>
            </a:r>
          </a:p>
          <a:p>
            <a:pPr marL="609600" indent="-609600">
              <a:buFont typeface="Wingdings" pitchFamily="2" charset="2"/>
              <a:buChar char="§"/>
            </a:pPr>
            <a:r>
              <a:rPr lang="zh-CN" altLang="en-US" sz="2800"/>
              <a:t>其中，</a:t>
            </a:r>
            <a:r>
              <a:rPr lang="en-US" altLang="zh-CN" sz="2800"/>
              <a:t>OPRD1</a:t>
            </a:r>
            <a:r>
              <a:rPr lang="zh-CN" altLang="en-US" sz="2800"/>
              <a:t>为任意通用寄存器或存储器操作数。</a:t>
            </a:r>
            <a:r>
              <a:rPr lang="en-US" altLang="zh-CN" sz="2800"/>
              <a:t>OPRD2</a:t>
            </a:r>
            <a:r>
              <a:rPr lang="zh-CN" altLang="en-US" sz="2800"/>
              <a:t>为任意通用寄存器或存储器操作数，立即数也可用作源操作数</a:t>
            </a:r>
            <a:r>
              <a:rPr lang="en-US" altLang="zh-CN" sz="2800"/>
              <a:t>OPRD2</a:t>
            </a:r>
            <a:r>
              <a:rPr lang="zh-CN" altLang="en-US" sz="2800"/>
              <a:t>。</a:t>
            </a:r>
          </a:p>
          <a:p>
            <a:pPr marL="609600" indent="-609600">
              <a:buFont typeface="Wingdings" pitchFamily="2" charset="2"/>
              <a:buChar char="§"/>
            </a:pPr>
            <a:r>
              <a:rPr lang="zh-CN" altLang="en-US" sz="2800"/>
              <a:t>本指令对标志位的影响同</a:t>
            </a:r>
            <a:r>
              <a:rPr lang="en-US" altLang="zh-CN" sz="2800"/>
              <a:t>SUB</a:t>
            </a:r>
            <a:r>
              <a:rPr lang="zh-CN" altLang="en-US" sz="2800"/>
              <a:t>指令，完成的操作与</a:t>
            </a:r>
            <a:r>
              <a:rPr lang="en-US" altLang="zh-CN" sz="2800"/>
              <a:t>SUB</a:t>
            </a:r>
            <a:r>
              <a:rPr lang="zh-CN" altLang="en-US" sz="2800"/>
              <a:t>指令类似，唯一的区别是不将</a:t>
            </a:r>
            <a:r>
              <a:rPr lang="en-US" altLang="zh-CN" sz="2800"/>
              <a:t>OPRD1 </a:t>
            </a:r>
            <a:r>
              <a:rPr lang="en-US" altLang="zh-CN" sz="2800">
                <a:latin typeface="宋体" pitchFamily="2" charset="-122"/>
              </a:rPr>
              <a:t>―</a:t>
            </a:r>
            <a:r>
              <a:rPr lang="en-US" altLang="zh-CN" sz="2800"/>
              <a:t> OPRD2</a:t>
            </a:r>
            <a:r>
              <a:rPr lang="zh-CN" altLang="en-US" sz="2800"/>
              <a:t>的结果送回</a:t>
            </a:r>
            <a:r>
              <a:rPr lang="en-US" altLang="zh-CN" sz="2800"/>
              <a:t>OPRD1</a:t>
            </a:r>
            <a:r>
              <a:rPr lang="zh-CN" altLang="en-US" sz="2800"/>
              <a:t>，而只是比较。因而不改变</a:t>
            </a:r>
            <a:r>
              <a:rPr lang="en-US" altLang="zh-CN" sz="2800"/>
              <a:t>OPRD1</a:t>
            </a:r>
            <a:r>
              <a:rPr lang="zh-CN" altLang="en-US" sz="2800"/>
              <a:t>和</a:t>
            </a:r>
            <a:r>
              <a:rPr lang="en-US" altLang="zh-CN" sz="2800"/>
              <a:t>OPRD2</a:t>
            </a:r>
            <a:r>
              <a:rPr lang="zh-CN" altLang="en-US" sz="2800"/>
              <a:t>的内容，该指令用于改变标志位。</a:t>
            </a:r>
            <a:endParaRPr lang="zh-CN" altLang="en-US"/>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23234"/>
                                        </p:tgtEl>
                                        <p:attrNameLst>
                                          <p:attrName>style.visibility</p:attrName>
                                        </p:attrNameLst>
                                      </p:cBhvr>
                                      <p:to>
                                        <p:strVal val="visible"/>
                                      </p:to>
                                    </p:set>
                                    <p:anim calcmode="lin" valueType="num">
                                      <p:cBhvr additive="base">
                                        <p:cTn id="7" dur="500" fill="hold"/>
                                        <p:tgtEl>
                                          <p:spTgt spid="223234"/>
                                        </p:tgtEl>
                                        <p:attrNameLst>
                                          <p:attrName>ppt_x</p:attrName>
                                        </p:attrNameLst>
                                      </p:cBhvr>
                                      <p:tavLst>
                                        <p:tav tm="0">
                                          <p:val>
                                            <p:strVal val="#ppt_x"/>
                                          </p:val>
                                        </p:tav>
                                        <p:tav tm="100000">
                                          <p:val>
                                            <p:strVal val="#ppt_x"/>
                                          </p:val>
                                        </p:tav>
                                      </p:tavLst>
                                    </p:anim>
                                    <p:anim calcmode="lin" valueType="num">
                                      <p:cBhvr additive="base">
                                        <p:cTn id="8" dur="500" fill="hold"/>
                                        <p:tgtEl>
                                          <p:spTgt spid="22323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23235">
                                            <p:txEl>
                                              <p:pRg st="0" end="0"/>
                                            </p:txEl>
                                          </p:spTgt>
                                        </p:tgtEl>
                                        <p:attrNameLst>
                                          <p:attrName>style.visibility</p:attrName>
                                        </p:attrNameLst>
                                      </p:cBhvr>
                                      <p:to>
                                        <p:strVal val="visible"/>
                                      </p:to>
                                    </p:set>
                                    <p:animEffect transition="in" filter="slide(fromBottom)">
                                      <p:cBhvr>
                                        <p:cTn id="12" dur="500"/>
                                        <p:tgtEl>
                                          <p:spTgt spid="223235">
                                            <p:txEl>
                                              <p:pRg st="0" end="0"/>
                                            </p:txEl>
                                          </p:spTgt>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223235">
                                            <p:txEl>
                                              <p:pRg st="1" end="1"/>
                                            </p:txEl>
                                          </p:spTgt>
                                        </p:tgtEl>
                                        <p:attrNameLst>
                                          <p:attrName>style.visibility</p:attrName>
                                        </p:attrNameLst>
                                      </p:cBhvr>
                                      <p:to>
                                        <p:strVal val="visible"/>
                                      </p:to>
                                    </p:set>
                                    <p:animEffect transition="in" filter="slide(fromBottom)">
                                      <p:cBhvr>
                                        <p:cTn id="16" dur="500"/>
                                        <p:tgtEl>
                                          <p:spTgt spid="223235">
                                            <p:txEl>
                                              <p:pRg st="1" end="1"/>
                                            </p:txEl>
                                          </p:spTgt>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223235">
                                            <p:txEl>
                                              <p:pRg st="2" end="2"/>
                                            </p:txEl>
                                          </p:spTgt>
                                        </p:tgtEl>
                                        <p:attrNameLst>
                                          <p:attrName>style.visibility</p:attrName>
                                        </p:attrNameLst>
                                      </p:cBhvr>
                                      <p:to>
                                        <p:strVal val="visible"/>
                                      </p:to>
                                    </p:set>
                                    <p:animEffect transition="in" filter="slide(fromBottom)">
                                      <p:cBhvr>
                                        <p:cTn id="20" dur="500"/>
                                        <p:tgtEl>
                                          <p:spTgt spid="2232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4" grpId="0" autoUpdateAnimBg="0"/>
      <p:bldP spid="223235" grpId="0" build="p" bldLvl="2" autoUpdateAnimBg="0"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7A7AE1E-1529-41F8-B340-53FF3E44056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68F357A-E4F8-4CB5-9CC9-8063D58B8BB6}" type="slidenum">
              <a:rPr lang="en-US" altLang="zh-CN"/>
              <a:pPr/>
              <a:t>45</a:t>
            </a:fld>
            <a:endParaRPr lang="en-US" altLang="zh-CN"/>
          </a:p>
        </p:txBody>
      </p:sp>
      <p:sp>
        <p:nvSpPr>
          <p:cNvPr id="183298" name="Rectangle 2"/>
          <p:cNvSpPr>
            <a:spLocks noGrp="1" noChangeArrowheads="1"/>
          </p:cNvSpPr>
          <p:nvPr>
            <p:ph type="title"/>
          </p:nvPr>
        </p:nvSpPr>
        <p:spPr>
          <a:xfrm>
            <a:off x="323850" y="476250"/>
            <a:ext cx="8229600" cy="922338"/>
          </a:xfrm>
        </p:spPr>
        <p:txBody>
          <a:bodyPr/>
          <a:lstStyle/>
          <a:p>
            <a:r>
              <a:rPr lang="zh-CN" altLang="en-US" sz="3600" b="1">
                <a:solidFill>
                  <a:srgbClr val="336699"/>
                </a:solidFill>
              </a:rPr>
              <a:t>比较指令</a:t>
            </a:r>
            <a:r>
              <a:rPr lang="en-US" altLang="zh-CN" sz="3600" b="1">
                <a:solidFill>
                  <a:srgbClr val="336699"/>
                </a:solidFill>
              </a:rPr>
              <a:t>CMP</a:t>
            </a:r>
          </a:p>
        </p:txBody>
      </p:sp>
      <p:sp>
        <p:nvSpPr>
          <p:cNvPr id="183299" name="Rectangle 3"/>
          <p:cNvSpPr>
            <a:spLocks noGrp="1" noChangeArrowheads="1"/>
          </p:cNvSpPr>
          <p:nvPr>
            <p:ph type="body" idx="1"/>
          </p:nvPr>
        </p:nvSpPr>
        <p:spPr>
          <a:xfrm>
            <a:off x="755650" y="1600200"/>
            <a:ext cx="7931150" cy="4525963"/>
          </a:xfrm>
        </p:spPr>
        <p:txBody>
          <a:bodyPr/>
          <a:lstStyle/>
          <a:p>
            <a:pPr marL="0" indent="0">
              <a:lnSpc>
                <a:spcPct val="80000"/>
              </a:lnSpc>
              <a:buFontTx/>
              <a:buNone/>
            </a:pPr>
            <a:r>
              <a:rPr lang="zh-CN" altLang="en-US" sz="2000"/>
              <a:t>以</a:t>
            </a:r>
            <a:r>
              <a:rPr lang="it-IT" altLang="zh-CN" sz="2000"/>
              <a:t>CMP  DX</a:t>
            </a:r>
            <a:r>
              <a:rPr lang="zh-CN" altLang="it-IT" sz="2000"/>
              <a:t>，</a:t>
            </a:r>
            <a:r>
              <a:rPr lang="it-IT" altLang="zh-CN" sz="2000"/>
              <a:t>CX</a:t>
            </a:r>
            <a:r>
              <a:rPr lang="zh-CN" altLang="it-IT" sz="2000"/>
              <a:t>为例，对标志位的影响如下：</a:t>
            </a:r>
          </a:p>
          <a:p>
            <a:pPr marL="0" indent="0">
              <a:lnSpc>
                <a:spcPct val="80000"/>
              </a:lnSpc>
              <a:buFontTx/>
              <a:buNone/>
            </a:pPr>
            <a:r>
              <a:rPr lang="zh-CN" altLang="it-IT" sz="2000"/>
              <a:t>（</a:t>
            </a:r>
            <a:r>
              <a:rPr lang="en-US" altLang="zh-CN" sz="2000"/>
              <a:t>DX</a:t>
            </a:r>
            <a:r>
              <a:rPr lang="zh-CN" altLang="en-US" sz="2000"/>
              <a:t>）</a:t>
            </a:r>
            <a:r>
              <a:rPr lang="en-US" altLang="zh-CN" sz="2000"/>
              <a:t>=</a:t>
            </a:r>
            <a:r>
              <a:rPr lang="zh-CN" altLang="en-US" sz="2000"/>
              <a:t>（</a:t>
            </a:r>
            <a:r>
              <a:rPr lang="en-US" altLang="zh-CN" sz="2000"/>
              <a:t>CX</a:t>
            </a:r>
            <a:r>
              <a:rPr lang="zh-CN" altLang="en-US" sz="2000"/>
              <a:t>）时，则</a:t>
            </a:r>
            <a:r>
              <a:rPr lang="en-US" altLang="zh-CN" sz="2000"/>
              <a:t>ZF = 1</a:t>
            </a:r>
            <a:r>
              <a:rPr lang="zh-CN" altLang="en-US" sz="2000"/>
              <a:t>；</a:t>
            </a:r>
          </a:p>
          <a:p>
            <a:pPr marL="0" indent="0">
              <a:lnSpc>
                <a:spcPct val="80000"/>
              </a:lnSpc>
              <a:buFontTx/>
              <a:buNone/>
            </a:pPr>
            <a:endParaRPr lang="zh-CN" altLang="en-US" sz="2000"/>
          </a:p>
          <a:p>
            <a:pPr marL="0" indent="0">
              <a:lnSpc>
                <a:spcPct val="80000"/>
              </a:lnSpc>
            </a:pPr>
            <a:r>
              <a:rPr lang="zh-CN" altLang="en-US" sz="2000"/>
              <a:t>  两个无符号数比较：</a:t>
            </a:r>
          </a:p>
          <a:p>
            <a:pPr marL="0" indent="0">
              <a:lnSpc>
                <a:spcPct val="80000"/>
              </a:lnSpc>
              <a:buFontTx/>
              <a:buNone/>
            </a:pPr>
            <a:r>
              <a:rPr lang="zh-CN" altLang="en-US" sz="2000"/>
              <a:t>若（</a:t>
            </a:r>
            <a:r>
              <a:rPr lang="en-US" altLang="zh-CN" sz="2000"/>
              <a:t>DX</a:t>
            </a:r>
            <a:r>
              <a:rPr lang="zh-CN" altLang="en-US" sz="2000"/>
              <a:t>）</a:t>
            </a:r>
            <a:r>
              <a:rPr lang="en-US" altLang="zh-CN" sz="2000"/>
              <a:t>&gt;</a:t>
            </a:r>
            <a:r>
              <a:rPr lang="zh-CN" altLang="en-US" sz="2000"/>
              <a:t>（</a:t>
            </a:r>
            <a:r>
              <a:rPr lang="en-US" altLang="zh-CN" sz="2000"/>
              <a:t>CX</a:t>
            </a:r>
            <a:r>
              <a:rPr lang="zh-CN" altLang="en-US" sz="2000"/>
              <a:t>），则</a:t>
            </a:r>
            <a:r>
              <a:rPr lang="en-US" altLang="zh-CN" sz="2000"/>
              <a:t>CF = 0</a:t>
            </a:r>
            <a:r>
              <a:rPr lang="zh-CN" altLang="en-US" sz="2000"/>
              <a:t>，即无借位；</a:t>
            </a:r>
          </a:p>
          <a:p>
            <a:pPr marL="0" indent="0">
              <a:lnSpc>
                <a:spcPct val="80000"/>
              </a:lnSpc>
              <a:buFontTx/>
              <a:buNone/>
            </a:pPr>
            <a:r>
              <a:rPr lang="zh-CN" altLang="en-US" sz="2000"/>
              <a:t>若（</a:t>
            </a:r>
            <a:r>
              <a:rPr lang="en-US" altLang="zh-CN" sz="2000"/>
              <a:t>DX</a:t>
            </a:r>
            <a:r>
              <a:rPr lang="zh-CN" altLang="en-US" sz="2000"/>
              <a:t>）</a:t>
            </a:r>
            <a:r>
              <a:rPr lang="en-US" altLang="zh-CN" sz="2000"/>
              <a:t>&lt;</a:t>
            </a:r>
            <a:r>
              <a:rPr lang="zh-CN" altLang="en-US" sz="2000"/>
              <a:t>（</a:t>
            </a:r>
            <a:r>
              <a:rPr lang="en-US" altLang="zh-CN" sz="2000"/>
              <a:t>CX</a:t>
            </a:r>
            <a:r>
              <a:rPr lang="zh-CN" altLang="en-US" sz="2000"/>
              <a:t>），则</a:t>
            </a:r>
            <a:r>
              <a:rPr lang="en-US" altLang="zh-CN" sz="2000"/>
              <a:t>CF = 1</a:t>
            </a:r>
            <a:r>
              <a:rPr lang="zh-CN" altLang="en-US" sz="2000"/>
              <a:t>，即有借位；</a:t>
            </a:r>
          </a:p>
          <a:p>
            <a:pPr marL="0" indent="0">
              <a:lnSpc>
                <a:spcPct val="80000"/>
              </a:lnSpc>
              <a:buFontTx/>
              <a:buNone/>
            </a:pPr>
            <a:endParaRPr lang="zh-CN" altLang="en-US" sz="2000"/>
          </a:p>
          <a:p>
            <a:pPr marL="0" indent="0">
              <a:lnSpc>
                <a:spcPct val="80000"/>
              </a:lnSpc>
            </a:pPr>
            <a:r>
              <a:rPr lang="zh-CN" altLang="en-US" sz="2000"/>
              <a:t>  两个带符号数比较：</a:t>
            </a:r>
          </a:p>
          <a:p>
            <a:pPr marL="0" indent="0">
              <a:lnSpc>
                <a:spcPct val="80000"/>
              </a:lnSpc>
              <a:buFontTx/>
              <a:buNone/>
            </a:pPr>
            <a:r>
              <a:rPr lang="zh-CN" altLang="en-US" sz="2000"/>
              <a:t>可以通过溢出标志</a:t>
            </a:r>
            <a:r>
              <a:rPr lang="en-US" altLang="zh-CN" sz="2000"/>
              <a:t>OF</a:t>
            </a:r>
            <a:r>
              <a:rPr lang="zh-CN" altLang="en-US" sz="2000"/>
              <a:t>及符号标志</a:t>
            </a:r>
            <a:r>
              <a:rPr lang="en-US" altLang="zh-CN" sz="2000"/>
              <a:t>SF</a:t>
            </a:r>
            <a:r>
              <a:rPr lang="zh-CN" altLang="en-US" sz="2000"/>
              <a:t>共同来判断两个数的大小。</a:t>
            </a:r>
          </a:p>
          <a:p>
            <a:pPr marL="0" indent="0">
              <a:lnSpc>
                <a:spcPct val="80000"/>
              </a:lnSpc>
              <a:buFontTx/>
              <a:buNone/>
            </a:pPr>
            <a:r>
              <a:rPr lang="zh-CN" altLang="en-US" sz="2000"/>
              <a:t>当</a:t>
            </a:r>
            <a:r>
              <a:rPr lang="en-US" altLang="zh-CN" sz="2000"/>
              <a:t>OF = 0</a:t>
            </a:r>
            <a:r>
              <a:rPr lang="zh-CN" altLang="en-US" sz="2000"/>
              <a:t>，即无溢出时，若</a:t>
            </a:r>
            <a:r>
              <a:rPr lang="en-US" altLang="zh-CN" sz="2000"/>
              <a:t>SF = 0</a:t>
            </a:r>
            <a:r>
              <a:rPr lang="zh-CN" altLang="en-US" sz="2000"/>
              <a:t>，则（</a:t>
            </a:r>
            <a:r>
              <a:rPr lang="en-US" altLang="zh-CN" sz="2000"/>
              <a:t>DX</a:t>
            </a:r>
            <a:r>
              <a:rPr lang="zh-CN" altLang="en-US" sz="2000"/>
              <a:t>）</a:t>
            </a:r>
            <a:r>
              <a:rPr lang="en-US" altLang="zh-CN" sz="2000"/>
              <a:t>&gt;</a:t>
            </a:r>
            <a:r>
              <a:rPr lang="zh-CN" altLang="en-US" sz="2000"/>
              <a:t>（</a:t>
            </a:r>
            <a:r>
              <a:rPr lang="en-US" altLang="zh-CN" sz="2000"/>
              <a:t>CX</a:t>
            </a:r>
            <a:r>
              <a:rPr lang="zh-CN" altLang="en-US" sz="2000"/>
              <a:t>）</a:t>
            </a:r>
          </a:p>
          <a:p>
            <a:pPr marL="0" indent="0">
              <a:lnSpc>
                <a:spcPct val="80000"/>
              </a:lnSpc>
              <a:buFontTx/>
              <a:buNone/>
            </a:pPr>
            <a:r>
              <a:rPr lang="zh-CN" altLang="en-US" sz="2000"/>
              <a:t>                      若</a:t>
            </a:r>
            <a:r>
              <a:rPr lang="en-US" altLang="zh-CN" sz="2000"/>
              <a:t>SF = 1</a:t>
            </a:r>
            <a:r>
              <a:rPr lang="zh-CN" altLang="en-US" sz="2000"/>
              <a:t>，则（</a:t>
            </a:r>
            <a:r>
              <a:rPr lang="en-US" altLang="zh-CN" sz="2000"/>
              <a:t>DX</a:t>
            </a:r>
            <a:r>
              <a:rPr lang="zh-CN" altLang="en-US" sz="2000"/>
              <a:t>）</a:t>
            </a:r>
            <a:r>
              <a:rPr lang="en-US" altLang="zh-CN" sz="2000"/>
              <a:t>&lt;</a:t>
            </a:r>
            <a:r>
              <a:rPr lang="zh-CN" altLang="en-US" sz="2000"/>
              <a:t>（</a:t>
            </a:r>
            <a:r>
              <a:rPr lang="en-US" altLang="zh-CN" sz="2000"/>
              <a:t>CX</a:t>
            </a:r>
            <a:r>
              <a:rPr lang="zh-CN" altLang="en-US" sz="2000"/>
              <a:t>）</a:t>
            </a:r>
          </a:p>
          <a:p>
            <a:pPr marL="0" indent="0">
              <a:lnSpc>
                <a:spcPct val="80000"/>
              </a:lnSpc>
              <a:buFontTx/>
              <a:buNone/>
            </a:pPr>
            <a:r>
              <a:rPr lang="zh-CN" altLang="en-US" sz="2000"/>
              <a:t>当</a:t>
            </a:r>
            <a:r>
              <a:rPr lang="en-US" altLang="zh-CN" sz="2000"/>
              <a:t>OF = 1</a:t>
            </a:r>
            <a:r>
              <a:rPr lang="zh-CN" altLang="en-US" sz="2000"/>
              <a:t>，即有溢出时，若</a:t>
            </a:r>
            <a:r>
              <a:rPr lang="en-US" altLang="zh-CN" sz="2000"/>
              <a:t>SF = 1</a:t>
            </a:r>
            <a:r>
              <a:rPr lang="zh-CN" altLang="en-US" sz="2000"/>
              <a:t>，则（</a:t>
            </a:r>
            <a:r>
              <a:rPr lang="en-US" altLang="zh-CN" sz="2000"/>
              <a:t>DX</a:t>
            </a:r>
            <a:r>
              <a:rPr lang="zh-CN" altLang="en-US" sz="2000"/>
              <a:t>）</a:t>
            </a:r>
            <a:r>
              <a:rPr lang="en-US" altLang="zh-CN" sz="2000"/>
              <a:t>&gt;</a:t>
            </a:r>
            <a:r>
              <a:rPr lang="zh-CN" altLang="en-US" sz="2000"/>
              <a:t>（</a:t>
            </a:r>
            <a:r>
              <a:rPr lang="en-US" altLang="zh-CN" sz="2000"/>
              <a:t>CX</a:t>
            </a:r>
            <a:r>
              <a:rPr lang="zh-CN" altLang="en-US" sz="2000"/>
              <a:t>）</a:t>
            </a:r>
          </a:p>
          <a:p>
            <a:pPr marL="0" indent="0">
              <a:lnSpc>
                <a:spcPct val="80000"/>
              </a:lnSpc>
              <a:buFontTx/>
              <a:buNone/>
            </a:pPr>
            <a:r>
              <a:rPr lang="zh-CN" altLang="en-US" sz="2000"/>
              <a:t>                      若</a:t>
            </a:r>
            <a:r>
              <a:rPr lang="en-US" altLang="zh-CN" sz="2000"/>
              <a:t>SF = 0</a:t>
            </a:r>
            <a:r>
              <a:rPr lang="zh-CN" altLang="en-US" sz="2000"/>
              <a:t>，则（</a:t>
            </a:r>
            <a:r>
              <a:rPr lang="en-US" altLang="zh-CN" sz="2000"/>
              <a:t>DX</a:t>
            </a:r>
            <a:r>
              <a:rPr lang="zh-CN" altLang="en-US" sz="2000"/>
              <a:t>）</a:t>
            </a:r>
            <a:r>
              <a:rPr lang="en-US" altLang="zh-CN" sz="2000"/>
              <a:t>&lt;</a:t>
            </a:r>
            <a:r>
              <a:rPr lang="zh-CN" altLang="en-US" sz="2000"/>
              <a:t>（</a:t>
            </a:r>
            <a:r>
              <a:rPr lang="en-US" altLang="zh-CN" sz="2000"/>
              <a:t>CX</a:t>
            </a:r>
            <a:r>
              <a:rPr lang="zh-CN" altLang="en-US" sz="2000"/>
              <a:t>）</a:t>
            </a:r>
          </a:p>
        </p:txBody>
      </p:sp>
    </p:spTree>
  </p:cSld>
  <p:clrMapOvr>
    <a:masterClrMapping/>
  </p:clrMapOvr>
  <p:transition spd="med">
    <p:pull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1C1D44AD-1041-4C6C-A7C6-B27A701F5C7C}" type="datetime1">
              <a:rPr lang="zh-CN" altLang="en-US"/>
              <a:pPr/>
              <a:t>2016-5-26</a:t>
            </a:fld>
            <a:endParaRPr lang="en-US" altLang="zh-CN"/>
          </a:p>
        </p:txBody>
      </p:sp>
      <p:sp>
        <p:nvSpPr>
          <p:cNvPr id="7" name="页脚占位符 4"/>
          <p:cNvSpPr>
            <a:spLocks noGrp="1"/>
          </p:cNvSpPr>
          <p:nvPr>
            <p:ph type="ftr" sz="quarter" idx="11"/>
          </p:nvPr>
        </p:nvSpPr>
        <p:spPr/>
        <p:txBody>
          <a:bodyPr/>
          <a:lstStyle/>
          <a:p>
            <a:r>
              <a:rPr lang="en-US" altLang="zh-CN"/>
              <a:t>汇编语言程序设计教程</a:t>
            </a:r>
          </a:p>
        </p:txBody>
      </p:sp>
      <p:sp>
        <p:nvSpPr>
          <p:cNvPr id="8" name="灯片编号占位符 5"/>
          <p:cNvSpPr>
            <a:spLocks noGrp="1"/>
          </p:cNvSpPr>
          <p:nvPr>
            <p:ph type="sldNum" sz="quarter" idx="12"/>
          </p:nvPr>
        </p:nvSpPr>
        <p:spPr/>
        <p:txBody>
          <a:bodyPr/>
          <a:lstStyle/>
          <a:p>
            <a:fld id="{253B68DE-B0A2-4987-A4C4-8D63595B17AE}" type="slidenum">
              <a:rPr lang="en-US" altLang="zh-CN"/>
              <a:pPr/>
              <a:t>46</a:t>
            </a:fld>
            <a:endParaRPr lang="en-US" altLang="zh-CN"/>
          </a:p>
        </p:txBody>
      </p:sp>
      <p:sp>
        <p:nvSpPr>
          <p:cNvPr id="227330" name="Rectangle 2"/>
          <p:cNvSpPr>
            <a:spLocks noGrp="1" noChangeArrowheads="1"/>
          </p:cNvSpPr>
          <p:nvPr>
            <p:ph type="title"/>
          </p:nvPr>
        </p:nvSpPr>
        <p:spPr/>
        <p:txBody>
          <a:bodyPr/>
          <a:lstStyle/>
          <a:p>
            <a:r>
              <a:rPr lang="zh-CN" altLang="en-US" sz="4000" b="1">
                <a:solidFill>
                  <a:srgbClr val="336699"/>
                </a:solidFill>
              </a:rPr>
              <a:t>乘法和除法指令</a:t>
            </a:r>
          </a:p>
        </p:txBody>
      </p:sp>
      <p:sp>
        <p:nvSpPr>
          <p:cNvPr id="227331" name="Rectangle 3"/>
          <p:cNvSpPr>
            <a:spLocks noGrp="1" noChangeArrowheads="1"/>
          </p:cNvSpPr>
          <p:nvPr>
            <p:ph type="body" idx="1"/>
          </p:nvPr>
        </p:nvSpPr>
        <p:spPr/>
        <p:txBody>
          <a:bodyPr/>
          <a:lstStyle/>
          <a:p>
            <a:r>
              <a:rPr lang="zh-CN" altLang="en-US"/>
              <a:t>乘法指令</a:t>
            </a:r>
          </a:p>
          <a:p>
            <a:endParaRPr lang="zh-CN" altLang="en-US"/>
          </a:p>
          <a:p>
            <a:endParaRPr lang="zh-CN" altLang="en-US"/>
          </a:p>
          <a:p>
            <a:r>
              <a:rPr lang="zh-CN" altLang="en-US"/>
              <a:t>除法指令</a:t>
            </a:r>
          </a:p>
        </p:txBody>
      </p:sp>
      <p:sp>
        <p:nvSpPr>
          <p:cNvPr id="227332" name="Text Box 4"/>
          <p:cNvSpPr txBox="1">
            <a:spLocks noChangeArrowheads="1"/>
          </p:cNvSpPr>
          <p:nvPr/>
        </p:nvSpPr>
        <p:spPr bwMode="auto">
          <a:xfrm>
            <a:off x="1219200" y="2362200"/>
            <a:ext cx="7162800" cy="1004888"/>
          </a:xfrm>
          <a:prstGeom prst="rect">
            <a:avLst/>
          </a:prstGeom>
          <a:noFill/>
          <a:ln w="12700" cap="sq">
            <a:noFill/>
            <a:miter lim="800000"/>
            <a:headEnd type="none" w="sm" len="sm"/>
            <a:tailEnd type="none" w="sm" len="sm"/>
          </a:ln>
          <a:effectLst/>
        </p:spPr>
        <p:txBody>
          <a:bodyPr>
            <a:spAutoFit/>
          </a:bodyPr>
          <a:lstStyle/>
          <a:p>
            <a:pPr marL="457200" indent="-457200">
              <a:spcBef>
                <a:spcPct val="50000"/>
              </a:spcBef>
              <a:buFontTx/>
              <a:buAutoNum type="arabicParenR"/>
            </a:pPr>
            <a:r>
              <a:rPr kumimoji="1" lang="zh-CN" altLang="en-US" sz="2400">
                <a:effectLst>
                  <a:outerShdw blurRad="38100" dist="38100" dir="2700000" algn="tl">
                    <a:srgbClr val="C0C0C0"/>
                  </a:outerShdw>
                </a:effectLst>
                <a:latin typeface="Times New Roman" pitchFamily="18" charset="0"/>
              </a:rPr>
              <a:t>无符号数乘法指令</a:t>
            </a:r>
            <a:r>
              <a:rPr kumimoji="1" lang="en-US" altLang="zh-CN" sz="2400">
                <a:effectLst>
                  <a:outerShdw blurRad="38100" dist="38100" dir="2700000" algn="tl">
                    <a:srgbClr val="C0C0C0"/>
                  </a:outerShdw>
                </a:effectLst>
                <a:latin typeface="Times New Roman" pitchFamily="18" charset="0"/>
              </a:rPr>
              <a:t>MUL      </a:t>
            </a:r>
            <a:r>
              <a:rPr kumimoji="1" lang="zh-CN" altLang="en-US" sz="2400">
                <a:effectLst>
                  <a:outerShdw blurRad="38100" dist="38100" dir="2700000" algn="tl">
                    <a:srgbClr val="C0C0C0"/>
                  </a:outerShdw>
                </a:effectLst>
                <a:latin typeface="Times New Roman" pitchFamily="18" charset="0"/>
              </a:rPr>
              <a:t>格式：</a:t>
            </a:r>
            <a:r>
              <a:rPr kumimoji="1" lang="en-US" altLang="zh-CN" sz="2400">
                <a:effectLst>
                  <a:outerShdw blurRad="38100" dist="38100" dir="2700000" algn="tl">
                    <a:srgbClr val="C0C0C0"/>
                  </a:outerShdw>
                </a:effectLst>
                <a:latin typeface="Times New Roman" pitchFamily="18" charset="0"/>
              </a:rPr>
              <a:t>MUL   OPRD</a:t>
            </a:r>
          </a:p>
          <a:p>
            <a:pPr marL="457200" indent="-457200">
              <a:spcBef>
                <a:spcPct val="50000"/>
              </a:spcBef>
              <a:buFontTx/>
              <a:buAutoNum type="arabicParenR"/>
            </a:pPr>
            <a:r>
              <a:rPr kumimoji="1" lang="zh-CN" altLang="en-US" sz="2400">
                <a:effectLst>
                  <a:outerShdw blurRad="38100" dist="38100" dir="2700000" algn="tl">
                    <a:srgbClr val="C0C0C0"/>
                  </a:outerShdw>
                </a:effectLst>
                <a:latin typeface="Times New Roman" pitchFamily="18" charset="0"/>
              </a:rPr>
              <a:t>带符号数乘法指令</a:t>
            </a:r>
            <a:r>
              <a:rPr kumimoji="1" lang="en-US" altLang="zh-CN" sz="2400">
                <a:effectLst>
                  <a:outerShdw blurRad="38100" dist="38100" dir="2700000" algn="tl">
                    <a:srgbClr val="C0C0C0"/>
                  </a:outerShdw>
                </a:effectLst>
                <a:latin typeface="Times New Roman" pitchFamily="18" charset="0"/>
              </a:rPr>
              <a:t>IMUL     </a:t>
            </a:r>
            <a:r>
              <a:rPr kumimoji="1" lang="zh-CN" altLang="en-US" sz="2400">
                <a:effectLst>
                  <a:outerShdw blurRad="38100" dist="38100" dir="2700000" algn="tl">
                    <a:srgbClr val="C0C0C0"/>
                  </a:outerShdw>
                </a:effectLst>
                <a:latin typeface="Times New Roman" pitchFamily="18" charset="0"/>
              </a:rPr>
              <a:t>格式：</a:t>
            </a:r>
            <a:r>
              <a:rPr kumimoji="1" lang="en-US" altLang="zh-CN" sz="2400">
                <a:effectLst>
                  <a:outerShdw blurRad="38100" dist="38100" dir="2700000" algn="tl">
                    <a:srgbClr val="C0C0C0"/>
                  </a:outerShdw>
                </a:effectLst>
                <a:latin typeface="Times New Roman" pitchFamily="18" charset="0"/>
              </a:rPr>
              <a:t>IMUL  OPRD</a:t>
            </a:r>
          </a:p>
        </p:txBody>
      </p:sp>
      <p:sp>
        <p:nvSpPr>
          <p:cNvPr id="227333" name="Text Box 5"/>
          <p:cNvSpPr txBox="1">
            <a:spLocks noChangeArrowheads="1"/>
          </p:cNvSpPr>
          <p:nvPr/>
        </p:nvSpPr>
        <p:spPr bwMode="auto">
          <a:xfrm>
            <a:off x="1331913" y="4005263"/>
            <a:ext cx="7391400" cy="2100262"/>
          </a:xfrm>
          <a:prstGeom prst="rect">
            <a:avLst/>
          </a:prstGeom>
          <a:noFill/>
          <a:ln w="12700" cap="sq">
            <a:noFill/>
            <a:miter lim="800000"/>
            <a:headEnd type="none" w="sm" len="sm"/>
            <a:tailEnd type="none" w="sm" len="sm"/>
          </a:ln>
          <a:effectLst/>
        </p:spPr>
        <p:txBody>
          <a:bodyPr>
            <a:spAutoFit/>
          </a:bodyPr>
          <a:lstStyle/>
          <a:p>
            <a:pPr marL="457200" indent="-457200">
              <a:spcBef>
                <a:spcPct val="50000"/>
              </a:spcBef>
              <a:buFontTx/>
              <a:buAutoNum type="arabicParenR"/>
            </a:pPr>
            <a:r>
              <a:rPr kumimoji="1" lang="zh-CN" altLang="en-US" sz="2400">
                <a:latin typeface="Times New Roman" pitchFamily="18" charset="0"/>
              </a:rPr>
              <a:t>无符号数除法指令</a:t>
            </a:r>
            <a:r>
              <a:rPr kumimoji="1" lang="en-US" altLang="zh-CN" sz="2400">
                <a:latin typeface="Times New Roman" pitchFamily="18" charset="0"/>
              </a:rPr>
              <a:t>DIV          </a:t>
            </a:r>
            <a:r>
              <a:rPr kumimoji="1" lang="zh-CN" altLang="en-US" sz="2400">
                <a:latin typeface="Times New Roman" pitchFamily="18" charset="0"/>
              </a:rPr>
              <a:t>格式：</a:t>
            </a:r>
            <a:r>
              <a:rPr kumimoji="1" lang="en-US" altLang="zh-CN" sz="2400">
                <a:latin typeface="Times New Roman" pitchFamily="18" charset="0"/>
              </a:rPr>
              <a:t>DIV  OPRD</a:t>
            </a:r>
          </a:p>
          <a:p>
            <a:pPr marL="457200" indent="-457200">
              <a:spcBef>
                <a:spcPct val="50000"/>
              </a:spcBef>
              <a:buFontTx/>
              <a:buAutoNum type="arabicParenR"/>
            </a:pPr>
            <a:r>
              <a:rPr kumimoji="1" lang="zh-CN" altLang="en-US" sz="2400">
                <a:latin typeface="Times New Roman" pitchFamily="18" charset="0"/>
              </a:rPr>
              <a:t>带符号数除法指令</a:t>
            </a:r>
            <a:r>
              <a:rPr kumimoji="1" lang="en-US" altLang="zh-CN" sz="2400">
                <a:latin typeface="Times New Roman" pitchFamily="18" charset="0"/>
              </a:rPr>
              <a:t>IDIV         </a:t>
            </a:r>
            <a:r>
              <a:rPr kumimoji="1" lang="zh-CN" altLang="en-US" sz="2400">
                <a:latin typeface="Times New Roman" pitchFamily="18" charset="0"/>
              </a:rPr>
              <a:t>格式：</a:t>
            </a:r>
            <a:r>
              <a:rPr kumimoji="1" lang="en-US" altLang="zh-CN" sz="2400">
                <a:latin typeface="Times New Roman" pitchFamily="18" charset="0"/>
              </a:rPr>
              <a:t>IDIV  OPRD</a:t>
            </a:r>
          </a:p>
          <a:p>
            <a:pPr marL="457200" indent="-457200">
              <a:spcBef>
                <a:spcPct val="50000"/>
              </a:spcBef>
              <a:buFontTx/>
              <a:buAutoNum type="arabicParenR"/>
            </a:pPr>
            <a:r>
              <a:rPr kumimoji="1" lang="zh-CN" altLang="en-US" sz="2400">
                <a:latin typeface="Times New Roman" pitchFamily="18" charset="0"/>
              </a:rPr>
              <a:t>字节扩展指令</a:t>
            </a:r>
            <a:r>
              <a:rPr kumimoji="1" lang="en-US" altLang="zh-CN" sz="2400">
                <a:latin typeface="Times New Roman" pitchFamily="18" charset="0"/>
              </a:rPr>
              <a:t>CBW                 </a:t>
            </a:r>
            <a:r>
              <a:rPr kumimoji="1" lang="zh-CN" altLang="en-US" sz="2400">
                <a:latin typeface="Times New Roman" pitchFamily="18" charset="0"/>
              </a:rPr>
              <a:t>格式：</a:t>
            </a:r>
            <a:r>
              <a:rPr kumimoji="1" lang="en-US" altLang="zh-CN" sz="2400">
                <a:latin typeface="Times New Roman" pitchFamily="18" charset="0"/>
              </a:rPr>
              <a:t>CBW</a:t>
            </a:r>
          </a:p>
          <a:p>
            <a:pPr marL="457200" indent="-457200">
              <a:spcBef>
                <a:spcPct val="50000"/>
              </a:spcBef>
              <a:buFontTx/>
              <a:buAutoNum type="arabicParenR"/>
            </a:pPr>
            <a:r>
              <a:rPr kumimoji="1" lang="zh-CN" altLang="en-US" sz="2400">
                <a:latin typeface="Times New Roman" pitchFamily="18" charset="0"/>
              </a:rPr>
              <a:t>字扩展指令</a:t>
            </a:r>
            <a:r>
              <a:rPr kumimoji="1" lang="en-US" altLang="zh-CN" sz="2400">
                <a:latin typeface="Times New Roman" pitchFamily="18" charset="0"/>
              </a:rPr>
              <a:t>CWD                     </a:t>
            </a:r>
            <a:r>
              <a:rPr kumimoji="1" lang="zh-CN" altLang="en-US" sz="2400">
                <a:latin typeface="Times New Roman" pitchFamily="18" charset="0"/>
              </a:rPr>
              <a:t>格式：</a:t>
            </a:r>
            <a:r>
              <a:rPr kumimoji="1" lang="en-US" altLang="zh-CN" sz="2400">
                <a:latin typeface="Times New Roman" pitchFamily="18" charset="0"/>
              </a:rPr>
              <a:t>CWD</a:t>
            </a:r>
          </a:p>
        </p:txBody>
      </p:sp>
    </p:spTree>
  </p:cSld>
  <p:clrMapOvr>
    <a:masterClrMapping/>
  </p:clrMapOvr>
  <p:transition spd="med">
    <p:pull dir="d"/>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D89021B-E606-45C5-A765-6D6CD69DFE5F}"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A2CDC38F-B95D-4A15-A44D-629C1F98F696}" type="slidenum">
              <a:rPr lang="en-US" altLang="zh-CN"/>
              <a:pPr/>
              <a:t>47</a:t>
            </a:fld>
            <a:endParaRPr lang="en-US" altLang="zh-CN"/>
          </a:p>
        </p:txBody>
      </p:sp>
      <p:sp>
        <p:nvSpPr>
          <p:cNvPr id="228354" name="Rectangle 2"/>
          <p:cNvSpPr>
            <a:spLocks noGrp="1" noChangeArrowheads="1"/>
          </p:cNvSpPr>
          <p:nvPr>
            <p:ph type="title"/>
          </p:nvPr>
        </p:nvSpPr>
        <p:spPr>
          <a:xfrm>
            <a:off x="755650" y="260350"/>
            <a:ext cx="7772400" cy="1219200"/>
          </a:xfrm>
        </p:spPr>
        <p:txBody>
          <a:bodyPr/>
          <a:lstStyle/>
          <a:p>
            <a:r>
              <a:rPr lang="zh-CN" altLang="en-US" b="1">
                <a:solidFill>
                  <a:srgbClr val="336699"/>
                </a:solidFill>
              </a:rPr>
              <a:t>无符号数乘法指令</a:t>
            </a:r>
            <a:r>
              <a:rPr lang="en-US" altLang="zh-CN" b="1">
                <a:solidFill>
                  <a:srgbClr val="336699"/>
                </a:solidFill>
              </a:rPr>
              <a:t>MUL</a:t>
            </a:r>
          </a:p>
        </p:txBody>
      </p:sp>
      <p:sp>
        <p:nvSpPr>
          <p:cNvPr id="228355" name="Rectangle 3"/>
          <p:cNvSpPr>
            <a:spLocks noGrp="1" noChangeArrowheads="1"/>
          </p:cNvSpPr>
          <p:nvPr>
            <p:ph type="body" idx="1"/>
          </p:nvPr>
        </p:nvSpPr>
        <p:spPr>
          <a:xfrm>
            <a:off x="381000" y="1484313"/>
            <a:ext cx="8534400" cy="4611687"/>
          </a:xfrm>
        </p:spPr>
        <p:txBody>
          <a:bodyPr/>
          <a:lstStyle/>
          <a:p>
            <a:pPr marL="0" indent="0">
              <a:buFont typeface="Wingdings" pitchFamily="2" charset="2"/>
              <a:buNone/>
            </a:pPr>
            <a:r>
              <a:rPr lang="en-US" altLang="zh-CN" sz="2800"/>
              <a:t> </a:t>
            </a:r>
            <a:r>
              <a:rPr lang="zh-CN" altLang="en-US" sz="2800"/>
              <a:t>格式：</a:t>
            </a:r>
            <a:r>
              <a:rPr lang="en-US" altLang="zh-CN" sz="2800">
                <a:solidFill>
                  <a:srgbClr val="336699"/>
                </a:solidFill>
              </a:rPr>
              <a:t>MUL   OPRD</a:t>
            </a:r>
          </a:p>
          <a:p>
            <a:pPr marL="0" indent="0">
              <a:buFont typeface="Wingdings" pitchFamily="2" charset="2"/>
              <a:buNone/>
            </a:pPr>
            <a:r>
              <a:rPr lang="zh-CN" altLang="en-US" sz="2800"/>
              <a:t>其中</a:t>
            </a:r>
            <a:r>
              <a:rPr lang="en-US" altLang="zh-CN" sz="2800"/>
              <a:t>OPRD</a:t>
            </a:r>
            <a:r>
              <a:rPr lang="zh-CN" altLang="en-US" sz="2800"/>
              <a:t>为源操作数，即作乘数；目的操作数是隐含的，即被乘数总是指定为累加器</a:t>
            </a:r>
            <a:r>
              <a:rPr lang="en-US" altLang="zh-CN" sz="2800"/>
              <a:t>AX</a:t>
            </a:r>
            <a:r>
              <a:rPr lang="zh-CN" altLang="en-US" sz="2800"/>
              <a:t>或</a:t>
            </a:r>
            <a:r>
              <a:rPr lang="en-US" altLang="zh-CN" sz="2800"/>
              <a:t>AL</a:t>
            </a:r>
            <a:r>
              <a:rPr lang="zh-CN" altLang="en-US" sz="2800"/>
              <a:t>的内容。</a:t>
            </a:r>
            <a:r>
              <a:rPr lang="en-US" altLang="zh-CN" sz="2800"/>
              <a:t>16</a:t>
            </a:r>
            <a:r>
              <a:rPr lang="zh-CN" altLang="en-US" sz="2800"/>
              <a:t>位乘法时，</a:t>
            </a:r>
            <a:r>
              <a:rPr lang="en-US" altLang="zh-CN" sz="2800"/>
              <a:t>AX</a:t>
            </a:r>
            <a:r>
              <a:rPr lang="zh-CN" altLang="en-US" sz="2800"/>
              <a:t>中为被乘数；</a:t>
            </a:r>
            <a:r>
              <a:rPr lang="en-US" altLang="zh-CN" sz="2800"/>
              <a:t>8</a:t>
            </a:r>
            <a:r>
              <a:rPr lang="zh-CN" altLang="en-US" sz="2800"/>
              <a:t>位乘法时，</a:t>
            </a:r>
            <a:r>
              <a:rPr lang="en-US" altLang="zh-CN" sz="2800"/>
              <a:t>AL</a:t>
            </a:r>
            <a:r>
              <a:rPr lang="zh-CN" altLang="en-US" sz="2800"/>
              <a:t>为被乘数。当</a:t>
            </a:r>
            <a:r>
              <a:rPr lang="en-US" altLang="zh-CN" sz="2800"/>
              <a:t>16</a:t>
            </a:r>
            <a:r>
              <a:rPr lang="zh-CN" altLang="en-US" sz="2800"/>
              <a:t>位乘法时，</a:t>
            </a:r>
            <a:r>
              <a:rPr lang="en-US" altLang="zh-CN" sz="2800"/>
              <a:t>32</a:t>
            </a:r>
            <a:r>
              <a:rPr lang="zh-CN" altLang="en-US" sz="2800"/>
              <a:t>位的乘积存于</a:t>
            </a:r>
            <a:r>
              <a:rPr lang="en-US" altLang="zh-CN" sz="2800"/>
              <a:t>DX</a:t>
            </a:r>
            <a:r>
              <a:rPr lang="zh-CN" altLang="en-US" sz="2800"/>
              <a:t>及</a:t>
            </a:r>
            <a:r>
              <a:rPr lang="en-US" altLang="zh-CN" sz="2800"/>
              <a:t>AX</a:t>
            </a:r>
            <a:r>
              <a:rPr lang="zh-CN" altLang="en-US" sz="2800"/>
              <a:t>中；</a:t>
            </a:r>
            <a:r>
              <a:rPr lang="en-US" altLang="zh-CN" sz="2800"/>
              <a:t>8</a:t>
            </a:r>
            <a:r>
              <a:rPr lang="zh-CN" altLang="en-US" sz="2800"/>
              <a:t>位乘法的</a:t>
            </a:r>
            <a:r>
              <a:rPr lang="en-US" altLang="zh-CN" sz="2800"/>
              <a:t>16</a:t>
            </a:r>
            <a:r>
              <a:rPr lang="zh-CN" altLang="en-US" sz="2800"/>
              <a:t>位乘积存于</a:t>
            </a:r>
            <a:r>
              <a:rPr lang="en-US" altLang="zh-CN" sz="2800"/>
              <a:t>AX</a:t>
            </a:r>
            <a:r>
              <a:rPr lang="zh-CN" altLang="en-US" sz="2800"/>
              <a:t>中。</a:t>
            </a:r>
          </a:p>
          <a:p>
            <a:pPr marL="0" indent="0" algn="just">
              <a:buFont typeface="Wingdings" pitchFamily="2" charset="2"/>
              <a:buNone/>
            </a:pPr>
            <a:r>
              <a:rPr lang="zh-CN" altLang="en-US" sz="2400"/>
              <a:t>字节相乘：（</a:t>
            </a:r>
            <a:r>
              <a:rPr lang="en-US" altLang="zh-CN" sz="2400"/>
              <a:t>AX</a:t>
            </a:r>
            <a:r>
              <a:rPr lang="zh-CN" altLang="en-US" sz="2400"/>
              <a:t>）</a:t>
            </a:r>
            <a:r>
              <a:rPr lang="zh-CN" altLang="en-US" sz="2400">
                <a:latin typeface="宋体" pitchFamily="2" charset="-122"/>
              </a:rPr>
              <a:t>←</a:t>
            </a:r>
            <a:r>
              <a:rPr lang="zh-CN" altLang="en-US" sz="2400"/>
              <a:t>（</a:t>
            </a:r>
            <a:r>
              <a:rPr lang="en-US" altLang="zh-CN" sz="2400"/>
              <a:t>AL</a:t>
            </a:r>
            <a:r>
              <a:rPr lang="zh-CN" altLang="en-US" sz="2400"/>
              <a:t>）</a:t>
            </a:r>
            <a:r>
              <a:rPr lang="en-US" altLang="zh-CN" sz="2400">
                <a:latin typeface="宋体" pitchFamily="2" charset="-122"/>
              </a:rPr>
              <a:t>× </a:t>
            </a:r>
            <a:r>
              <a:rPr lang="en-US" altLang="zh-CN" sz="2400"/>
              <a:t>OPRD</a:t>
            </a:r>
            <a:r>
              <a:rPr lang="zh-CN" altLang="en-US" sz="2400"/>
              <a:t>，当结果的高位字节（</a:t>
            </a:r>
            <a:r>
              <a:rPr lang="en-US" altLang="zh-CN" sz="2400"/>
              <a:t>AH</a:t>
            </a:r>
            <a:r>
              <a:rPr lang="zh-CN" altLang="en-US" sz="2400"/>
              <a:t>）</a:t>
            </a:r>
            <a:r>
              <a:rPr lang="zh-CN" altLang="en-US" sz="2400">
                <a:latin typeface="宋体" pitchFamily="2" charset="-122"/>
              </a:rPr>
              <a:t>≠ </a:t>
            </a:r>
            <a:r>
              <a:rPr lang="en-US" altLang="zh-CN" sz="2400"/>
              <a:t>0</a:t>
            </a:r>
            <a:r>
              <a:rPr lang="zh-CN" altLang="en-US" sz="2400"/>
              <a:t>时，则</a:t>
            </a:r>
            <a:r>
              <a:rPr lang="en-US" altLang="zh-CN" sz="2400"/>
              <a:t>CF = 1</a:t>
            </a:r>
            <a:r>
              <a:rPr lang="zh-CN" altLang="en-US" sz="2400"/>
              <a:t>、</a:t>
            </a:r>
            <a:r>
              <a:rPr lang="en-US" altLang="zh-CN" sz="2400"/>
              <a:t>OF = 1</a:t>
            </a:r>
            <a:r>
              <a:rPr lang="zh-CN" altLang="en-US" sz="2400"/>
              <a:t>。</a:t>
            </a:r>
          </a:p>
          <a:p>
            <a:pPr marL="0" indent="0" algn="just">
              <a:buFont typeface="Wingdings" pitchFamily="2" charset="2"/>
              <a:buNone/>
            </a:pPr>
            <a:r>
              <a:rPr lang="zh-CN" altLang="en-US" sz="2400"/>
              <a:t>字相乘：（</a:t>
            </a:r>
            <a:r>
              <a:rPr lang="en-US" altLang="zh-CN" sz="2400"/>
              <a:t>DX</a:t>
            </a:r>
            <a:r>
              <a:rPr lang="zh-CN" altLang="en-US" sz="2400"/>
              <a:t>）（</a:t>
            </a:r>
            <a:r>
              <a:rPr lang="en-US" altLang="zh-CN" sz="2400"/>
              <a:t>AX</a:t>
            </a:r>
            <a:r>
              <a:rPr lang="zh-CN" altLang="en-US" sz="2400"/>
              <a:t>）</a:t>
            </a:r>
            <a:r>
              <a:rPr lang="zh-CN" altLang="en-US" sz="2400">
                <a:latin typeface="宋体" pitchFamily="2" charset="-122"/>
              </a:rPr>
              <a:t>←</a:t>
            </a:r>
            <a:r>
              <a:rPr lang="zh-CN" altLang="en-US" sz="2400"/>
              <a:t>（</a:t>
            </a:r>
            <a:r>
              <a:rPr lang="en-US" altLang="zh-CN" sz="2400"/>
              <a:t>AX</a:t>
            </a:r>
            <a:r>
              <a:rPr lang="zh-CN" altLang="en-US" sz="2400"/>
              <a:t>）</a:t>
            </a:r>
            <a:r>
              <a:rPr lang="en-US" altLang="zh-CN" sz="2400">
                <a:latin typeface="宋体" pitchFamily="2" charset="-122"/>
              </a:rPr>
              <a:t>× </a:t>
            </a:r>
            <a:r>
              <a:rPr lang="en-US" altLang="zh-CN" sz="2400"/>
              <a:t>OPRD</a:t>
            </a:r>
            <a:r>
              <a:rPr lang="zh-CN" altLang="en-US" sz="2400"/>
              <a:t>，当（</a:t>
            </a:r>
            <a:r>
              <a:rPr lang="en-US" altLang="zh-CN" sz="2400"/>
              <a:t>DX</a:t>
            </a:r>
            <a:r>
              <a:rPr lang="zh-CN" altLang="en-US" sz="2400"/>
              <a:t>）</a:t>
            </a:r>
            <a:r>
              <a:rPr lang="zh-CN" altLang="en-US" sz="2400">
                <a:latin typeface="宋体" pitchFamily="2" charset="-122"/>
              </a:rPr>
              <a:t>≠ </a:t>
            </a:r>
            <a:r>
              <a:rPr lang="en-US" altLang="zh-CN" sz="2400"/>
              <a:t>0</a:t>
            </a:r>
            <a:r>
              <a:rPr lang="zh-CN" altLang="en-US" sz="2400"/>
              <a:t>时，则</a:t>
            </a:r>
            <a:r>
              <a:rPr lang="en-US" altLang="zh-CN" sz="2400"/>
              <a:t>CF = 1</a:t>
            </a:r>
            <a:r>
              <a:rPr lang="zh-CN" altLang="en-US" sz="2400"/>
              <a:t>、</a:t>
            </a:r>
            <a:r>
              <a:rPr lang="en-US" altLang="zh-CN" sz="2400"/>
              <a:t>OF = 1</a:t>
            </a:r>
            <a:r>
              <a:rPr lang="zh-CN" altLang="en-US" sz="2400"/>
              <a:t>。</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28354"/>
                                        </p:tgtEl>
                                        <p:attrNameLst>
                                          <p:attrName>style.visibility</p:attrName>
                                        </p:attrNameLst>
                                      </p:cBhvr>
                                      <p:to>
                                        <p:strVal val="visible"/>
                                      </p:to>
                                    </p:set>
                                    <p:anim calcmode="lin" valueType="num">
                                      <p:cBhvr additive="base">
                                        <p:cTn id="7" dur="500" fill="hold"/>
                                        <p:tgtEl>
                                          <p:spTgt spid="228354"/>
                                        </p:tgtEl>
                                        <p:attrNameLst>
                                          <p:attrName>ppt_x</p:attrName>
                                        </p:attrNameLst>
                                      </p:cBhvr>
                                      <p:tavLst>
                                        <p:tav tm="0">
                                          <p:val>
                                            <p:strVal val="#ppt_x"/>
                                          </p:val>
                                        </p:tav>
                                        <p:tav tm="100000">
                                          <p:val>
                                            <p:strVal val="#ppt_x"/>
                                          </p:val>
                                        </p:tav>
                                      </p:tavLst>
                                    </p:anim>
                                    <p:anim calcmode="lin" valueType="num">
                                      <p:cBhvr additive="base">
                                        <p:cTn id="8" dur="500" fill="hold"/>
                                        <p:tgtEl>
                                          <p:spTgt spid="22835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28355">
                                            <p:txEl>
                                              <p:pRg st="0" end="0"/>
                                            </p:txEl>
                                          </p:spTgt>
                                        </p:tgtEl>
                                        <p:attrNameLst>
                                          <p:attrName>style.visibility</p:attrName>
                                        </p:attrNameLst>
                                      </p:cBhvr>
                                      <p:to>
                                        <p:strVal val="visible"/>
                                      </p:to>
                                    </p:set>
                                    <p:animEffect transition="in" filter="slide(fromBottom)">
                                      <p:cBhvr>
                                        <p:cTn id="12" dur="500"/>
                                        <p:tgtEl>
                                          <p:spTgt spid="228355">
                                            <p:txEl>
                                              <p:pRg st="0" end="0"/>
                                            </p:txEl>
                                          </p:spTgt>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228355">
                                            <p:txEl>
                                              <p:pRg st="1" end="1"/>
                                            </p:txEl>
                                          </p:spTgt>
                                        </p:tgtEl>
                                        <p:attrNameLst>
                                          <p:attrName>style.visibility</p:attrName>
                                        </p:attrNameLst>
                                      </p:cBhvr>
                                      <p:to>
                                        <p:strVal val="visible"/>
                                      </p:to>
                                    </p:set>
                                    <p:animEffect transition="in" filter="slide(fromBottom)">
                                      <p:cBhvr>
                                        <p:cTn id="16" dur="500"/>
                                        <p:tgtEl>
                                          <p:spTgt spid="228355">
                                            <p:txEl>
                                              <p:pRg st="1" end="1"/>
                                            </p:txEl>
                                          </p:spTgt>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228355">
                                            <p:txEl>
                                              <p:pRg st="2" end="2"/>
                                            </p:txEl>
                                          </p:spTgt>
                                        </p:tgtEl>
                                        <p:attrNameLst>
                                          <p:attrName>style.visibility</p:attrName>
                                        </p:attrNameLst>
                                      </p:cBhvr>
                                      <p:to>
                                        <p:strVal val="visible"/>
                                      </p:to>
                                    </p:set>
                                    <p:animEffect transition="in" filter="slide(fromBottom)">
                                      <p:cBhvr>
                                        <p:cTn id="20" dur="500"/>
                                        <p:tgtEl>
                                          <p:spTgt spid="228355">
                                            <p:txEl>
                                              <p:pRg st="2" end="2"/>
                                            </p:txEl>
                                          </p:spTgt>
                                        </p:tgtEl>
                                      </p:cBhvr>
                                    </p:animEffect>
                                  </p:childTnLst>
                                </p:cTn>
                              </p:par>
                            </p:childTnLst>
                          </p:cTn>
                        </p:par>
                        <p:par>
                          <p:cTn id="21" fill="hold">
                            <p:stCondLst>
                              <p:cond delay="2000"/>
                            </p:stCondLst>
                            <p:childTnLst>
                              <p:par>
                                <p:cTn id="22" presetID="12" presetClass="entr" presetSubtype="4" fill="hold" grpId="0" nodeType="afterEffect">
                                  <p:stCondLst>
                                    <p:cond delay="0"/>
                                  </p:stCondLst>
                                  <p:childTnLst>
                                    <p:set>
                                      <p:cBhvr>
                                        <p:cTn id="23" dur="1" fill="hold">
                                          <p:stCondLst>
                                            <p:cond delay="0"/>
                                          </p:stCondLst>
                                        </p:cTn>
                                        <p:tgtEl>
                                          <p:spTgt spid="228355">
                                            <p:txEl>
                                              <p:pRg st="3" end="3"/>
                                            </p:txEl>
                                          </p:spTgt>
                                        </p:tgtEl>
                                        <p:attrNameLst>
                                          <p:attrName>style.visibility</p:attrName>
                                        </p:attrNameLst>
                                      </p:cBhvr>
                                      <p:to>
                                        <p:strVal val="visible"/>
                                      </p:to>
                                    </p:set>
                                    <p:animEffect transition="in" filter="slide(fromBottom)">
                                      <p:cBhvr>
                                        <p:cTn id="24" dur="500"/>
                                        <p:tgtEl>
                                          <p:spTgt spid="2283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4" grpId="0" autoUpdateAnimBg="0"/>
      <p:bldP spid="228355" grpId="0" build="p" bldLvl="2" autoUpdateAnimBg="0"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CF5B98E-DB9E-4C93-BB8A-DCCD469BDF9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3024BE6-7C45-4B8B-8DBF-523891CBE290}" type="slidenum">
              <a:rPr lang="en-US" altLang="zh-CN"/>
              <a:pPr/>
              <a:t>48</a:t>
            </a:fld>
            <a:endParaRPr lang="en-US" altLang="zh-CN"/>
          </a:p>
        </p:txBody>
      </p:sp>
      <p:sp>
        <p:nvSpPr>
          <p:cNvPr id="230402" name="Rectangle 2"/>
          <p:cNvSpPr>
            <a:spLocks noGrp="1" noChangeArrowheads="1"/>
          </p:cNvSpPr>
          <p:nvPr>
            <p:ph type="title"/>
          </p:nvPr>
        </p:nvSpPr>
        <p:spPr/>
        <p:txBody>
          <a:bodyPr/>
          <a:lstStyle/>
          <a:p>
            <a:r>
              <a:rPr lang="zh-CN" altLang="en-US" b="1">
                <a:solidFill>
                  <a:srgbClr val="336699"/>
                </a:solidFill>
              </a:rPr>
              <a:t>带符号数乘法指令</a:t>
            </a:r>
            <a:r>
              <a:rPr lang="en-US" altLang="zh-CN" b="1">
                <a:solidFill>
                  <a:srgbClr val="336699"/>
                </a:solidFill>
              </a:rPr>
              <a:t>IMUL</a:t>
            </a:r>
          </a:p>
        </p:txBody>
      </p:sp>
      <p:sp>
        <p:nvSpPr>
          <p:cNvPr id="230403" name="Rectangle 3"/>
          <p:cNvSpPr>
            <a:spLocks noGrp="1" noChangeArrowheads="1"/>
          </p:cNvSpPr>
          <p:nvPr>
            <p:ph type="body" idx="1"/>
          </p:nvPr>
        </p:nvSpPr>
        <p:spPr>
          <a:xfrm>
            <a:off x="539750" y="1700213"/>
            <a:ext cx="8208963" cy="3786187"/>
          </a:xfrm>
        </p:spPr>
        <p:txBody>
          <a:bodyPr/>
          <a:lstStyle/>
          <a:p>
            <a:pPr>
              <a:buFontTx/>
              <a:buNone/>
            </a:pPr>
            <a:r>
              <a:rPr lang="en-US" altLang="zh-CN"/>
              <a:t>   </a:t>
            </a:r>
            <a:r>
              <a:rPr lang="zh-CN" altLang="en-US"/>
              <a:t>格式：</a:t>
            </a:r>
            <a:r>
              <a:rPr lang="en-US" altLang="zh-CN">
                <a:solidFill>
                  <a:srgbClr val="336699"/>
                </a:solidFill>
              </a:rPr>
              <a:t>IMUL  OPRD</a:t>
            </a:r>
          </a:p>
          <a:p>
            <a:pPr algn="just"/>
            <a:r>
              <a:rPr lang="zh-CN" altLang="en-US"/>
              <a:t>其中</a:t>
            </a:r>
            <a:r>
              <a:rPr lang="en-US" altLang="zh-CN"/>
              <a:t>OPRD</a:t>
            </a:r>
            <a:r>
              <a:rPr lang="zh-CN" altLang="en-US"/>
              <a:t>为任一通用寄存器或存储器操作数。</a:t>
            </a:r>
          </a:p>
          <a:p>
            <a:pPr algn="just"/>
            <a:r>
              <a:rPr lang="zh-CN" altLang="en-US"/>
              <a:t>本指令的功能是完成两个带符号数的相乘。</a:t>
            </a:r>
          </a:p>
        </p:txBody>
      </p:sp>
    </p:spTree>
  </p:cSld>
  <p:clrMapOvr>
    <a:masterClrMapping/>
  </p:clrMapOvr>
  <p:transition spd="med">
    <p:pull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25A85E6-E92A-4BA1-B6A6-1FE1A1F0B61F}"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2DDC599-FF51-450E-BF7C-350DF041815B}" type="slidenum">
              <a:rPr lang="en-US" altLang="zh-CN"/>
              <a:pPr/>
              <a:t>49</a:t>
            </a:fld>
            <a:endParaRPr lang="en-US" altLang="zh-CN"/>
          </a:p>
        </p:txBody>
      </p:sp>
      <p:sp>
        <p:nvSpPr>
          <p:cNvPr id="231426" name="Rectangle 2"/>
          <p:cNvSpPr>
            <a:spLocks noGrp="1" noChangeArrowheads="1"/>
          </p:cNvSpPr>
          <p:nvPr>
            <p:ph type="title"/>
          </p:nvPr>
        </p:nvSpPr>
        <p:spPr>
          <a:xfrm>
            <a:off x="941388" y="274638"/>
            <a:ext cx="7583487" cy="1138237"/>
          </a:xfrm>
        </p:spPr>
        <p:txBody>
          <a:bodyPr/>
          <a:lstStyle/>
          <a:p>
            <a:r>
              <a:rPr lang="zh-CN" altLang="en-US" b="1">
                <a:solidFill>
                  <a:srgbClr val="336699"/>
                </a:solidFill>
              </a:rPr>
              <a:t>无符号数除法指令</a:t>
            </a:r>
            <a:r>
              <a:rPr lang="en-US" altLang="zh-CN" b="1">
                <a:solidFill>
                  <a:srgbClr val="336699"/>
                </a:solidFill>
              </a:rPr>
              <a:t>DIV</a:t>
            </a:r>
          </a:p>
        </p:txBody>
      </p:sp>
      <p:sp>
        <p:nvSpPr>
          <p:cNvPr id="231427" name="Rectangle 3"/>
          <p:cNvSpPr>
            <a:spLocks noGrp="1" noChangeArrowheads="1"/>
          </p:cNvSpPr>
          <p:nvPr>
            <p:ph type="body" idx="1"/>
          </p:nvPr>
        </p:nvSpPr>
        <p:spPr>
          <a:xfrm>
            <a:off x="381000" y="1628775"/>
            <a:ext cx="8534400" cy="4619625"/>
          </a:xfrm>
        </p:spPr>
        <p:txBody>
          <a:bodyPr/>
          <a:lstStyle/>
          <a:p>
            <a:pPr>
              <a:buFontTx/>
              <a:buNone/>
            </a:pPr>
            <a:r>
              <a:rPr lang="en-US" altLang="zh-CN"/>
              <a:t>    </a:t>
            </a:r>
            <a:r>
              <a:rPr lang="zh-CN" altLang="en-US"/>
              <a:t>格式： </a:t>
            </a:r>
            <a:r>
              <a:rPr lang="en-US" altLang="zh-CN">
                <a:solidFill>
                  <a:srgbClr val="336699"/>
                </a:solidFill>
              </a:rPr>
              <a:t>DIV  OPRD</a:t>
            </a:r>
          </a:p>
          <a:p>
            <a:r>
              <a:rPr lang="zh-CN" altLang="en-US"/>
              <a:t>本指令的功能是实现两个无符号二进制除法运算。字节相除，被除数在</a:t>
            </a:r>
            <a:r>
              <a:rPr lang="en-US" altLang="zh-CN"/>
              <a:t>AX</a:t>
            </a:r>
            <a:r>
              <a:rPr lang="zh-CN" altLang="en-US"/>
              <a:t>中；字相除，被除数在</a:t>
            </a:r>
            <a:r>
              <a:rPr lang="en-US" altLang="zh-CN"/>
              <a:t>DX</a:t>
            </a:r>
            <a:r>
              <a:rPr lang="zh-CN" altLang="en-US"/>
              <a:t>、</a:t>
            </a:r>
            <a:r>
              <a:rPr lang="en-US" altLang="zh-CN"/>
              <a:t>AX</a:t>
            </a:r>
            <a:r>
              <a:rPr lang="zh-CN" altLang="en-US"/>
              <a:t>中，除数在</a:t>
            </a:r>
            <a:r>
              <a:rPr lang="en-US" altLang="zh-CN"/>
              <a:t>OPRD</a:t>
            </a:r>
            <a:r>
              <a:rPr lang="zh-CN" altLang="en-US"/>
              <a:t>中。</a:t>
            </a:r>
          </a:p>
          <a:p>
            <a:pPr algn="just">
              <a:buFontTx/>
              <a:buNone/>
            </a:pPr>
            <a:r>
              <a:rPr lang="zh-CN" altLang="en-US"/>
              <a:t>操作过程：</a:t>
            </a:r>
          </a:p>
          <a:p>
            <a:pPr algn="just">
              <a:buFontTx/>
              <a:buNone/>
            </a:pPr>
            <a:r>
              <a:rPr lang="zh-CN" altLang="en-US" sz="2400"/>
              <a:t>字节除法：</a:t>
            </a:r>
          </a:p>
          <a:p>
            <a:pPr algn="just">
              <a:buFontTx/>
              <a:buNone/>
            </a:pPr>
            <a:r>
              <a:rPr lang="en-US" altLang="zh-CN" sz="2400"/>
              <a:t>(AL)</a:t>
            </a:r>
            <a:r>
              <a:rPr lang="en-US" altLang="zh-CN" sz="2400">
                <a:latin typeface="宋体" pitchFamily="2" charset="-122"/>
              </a:rPr>
              <a:t>←</a:t>
            </a:r>
            <a:r>
              <a:rPr lang="en-US" altLang="zh-CN" sz="2400"/>
              <a:t>(AX)</a:t>
            </a:r>
            <a:r>
              <a:rPr lang="en-US" altLang="zh-CN" sz="2400">
                <a:latin typeface="宋体" pitchFamily="2" charset="-122"/>
              </a:rPr>
              <a:t>/</a:t>
            </a:r>
            <a:r>
              <a:rPr lang="en-US" altLang="zh-CN" sz="2400"/>
              <a:t>OPRD</a:t>
            </a:r>
            <a:r>
              <a:rPr lang="zh-CN" altLang="en-US" sz="2400"/>
              <a:t>，</a:t>
            </a:r>
            <a:r>
              <a:rPr lang="en-US" altLang="zh-CN" sz="2400"/>
              <a:t>(AH)</a:t>
            </a:r>
            <a:r>
              <a:rPr lang="en-US" altLang="zh-CN" sz="2400">
                <a:latin typeface="宋体" pitchFamily="2" charset="-122"/>
              </a:rPr>
              <a:t>←</a:t>
            </a:r>
            <a:r>
              <a:rPr lang="en-US" altLang="zh-CN" sz="2400"/>
              <a:t>(AX) MOD</a:t>
            </a:r>
            <a:r>
              <a:rPr lang="en-US" altLang="zh-CN" sz="2400">
                <a:latin typeface="宋体" pitchFamily="2" charset="-122"/>
              </a:rPr>
              <a:t> </a:t>
            </a:r>
            <a:r>
              <a:rPr lang="en-US" altLang="zh-CN" sz="2400"/>
              <a:t>OPRD</a:t>
            </a:r>
          </a:p>
          <a:p>
            <a:pPr algn="just">
              <a:buFontTx/>
              <a:buNone/>
            </a:pPr>
            <a:r>
              <a:rPr lang="zh-CN" altLang="en-US" sz="2400"/>
              <a:t>字除法：</a:t>
            </a:r>
          </a:p>
          <a:p>
            <a:pPr algn="just">
              <a:buFontTx/>
              <a:buNone/>
            </a:pPr>
            <a:r>
              <a:rPr lang="en-US" altLang="zh-CN" sz="2400"/>
              <a:t>(AX)</a:t>
            </a:r>
            <a:r>
              <a:rPr lang="en-US" altLang="zh-CN" sz="2400">
                <a:latin typeface="宋体" pitchFamily="2" charset="-122"/>
              </a:rPr>
              <a:t>←</a:t>
            </a:r>
            <a:r>
              <a:rPr lang="en-US" altLang="zh-CN" sz="2400"/>
              <a:t>(DX)(AX)</a:t>
            </a:r>
            <a:r>
              <a:rPr lang="en-US" altLang="zh-CN" sz="2400">
                <a:latin typeface="宋体" pitchFamily="2" charset="-122"/>
              </a:rPr>
              <a:t>/</a:t>
            </a:r>
            <a:r>
              <a:rPr lang="en-US" altLang="zh-CN" sz="2400"/>
              <a:t>OPRD</a:t>
            </a:r>
            <a:r>
              <a:rPr lang="zh-CN" altLang="en-US" sz="2400"/>
              <a:t>，</a:t>
            </a:r>
            <a:r>
              <a:rPr lang="en-US" altLang="zh-CN" sz="2400"/>
              <a:t>(DX)</a:t>
            </a:r>
            <a:r>
              <a:rPr lang="en-US" altLang="zh-CN" sz="2400">
                <a:latin typeface="宋体" pitchFamily="2" charset="-122"/>
              </a:rPr>
              <a:t>←(</a:t>
            </a:r>
            <a:r>
              <a:rPr lang="en-US" altLang="zh-CN" sz="2400"/>
              <a:t>DX)(AX)MOD</a:t>
            </a:r>
            <a:r>
              <a:rPr lang="en-US" altLang="zh-CN" sz="2400">
                <a:latin typeface="宋体" pitchFamily="2" charset="-122"/>
              </a:rPr>
              <a:t> </a:t>
            </a:r>
            <a:r>
              <a:rPr lang="en-US" altLang="zh-CN" sz="2400"/>
              <a:t>OPRD</a:t>
            </a:r>
            <a:endParaRPr lang="en-US" altLang="zh-CN"/>
          </a:p>
        </p:txBody>
      </p:sp>
    </p:spTree>
  </p:cSld>
  <p:clrMapOvr>
    <a:masterClrMapping/>
  </p:clrMapOvr>
  <p:transition spd="med">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8D6803A-9423-4F09-AF7F-2EBD35F2F735}"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2EF2D89B-331C-4F14-88F9-26E7BA15CE41}" type="slidenum">
              <a:rPr lang="en-US" altLang="zh-CN"/>
              <a:pPr/>
              <a:t>5</a:t>
            </a:fld>
            <a:endParaRPr lang="en-US" altLang="zh-CN"/>
          </a:p>
        </p:txBody>
      </p:sp>
      <p:sp>
        <p:nvSpPr>
          <p:cNvPr id="99330" name="Rectangle 2"/>
          <p:cNvSpPr>
            <a:spLocks noGrp="1" noChangeArrowheads="1"/>
          </p:cNvSpPr>
          <p:nvPr>
            <p:ph type="title"/>
          </p:nvPr>
        </p:nvSpPr>
        <p:spPr/>
        <p:txBody>
          <a:bodyPr/>
          <a:lstStyle/>
          <a:p>
            <a:r>
              <a:rPr lang="en-US" altLang="zh-CN" b="1">
                <a:solidFill>
                  <a:srgbClr val="336699"/>
                </a:solidFill>
              </a:rPr>
              <a:t>8086/8088</a:t>
            </a:r>
            <a:r>
              <a:rPr lang="zh-CN" altLang="en-US" b="1">
                <a:solidFill>
                  <a:srgbClr val="336699"/>
                </a:solidFill>
              </a:rPr>
              <a:t>的机器代码格式</a:t>
            </a:r>
            <a:r>
              <a:rPr lang="zh-CN" altLang="en-US"/>
              <a:t> </a:t>
            </a:r>
          </a:p>
        </p:txBody>
      </p:sp>
      <p:sp>
        <p:nvSpPr>
          <p:cNvPr id="99331" name="Rectangle 3"/>
          <p:cNvSpPr>
            <a:spLocks noGrp="1" noChangeArrowheads="1"/>
          </p:cNvSpPr>
          <p:nvPr>
            <p:ph type="body" idx="1"/>
          </p:nvPr>
        </p:nvSpPr>
        <p:spPr>
          <a:xfrm>
            <a:off x="457200" y="1600200"/>
            <a:ext cx="8229600" cy="1757363"/>
          </a:xfrm>
        </p:spPr>
        <p:txBody>
          <a:bodyPr/>
          <a:lstStyle/>
          <a:p>
            <a:pPr>
              <a:lnSpc>
                <a:spcPct val="90000"/>
              </a:lnSpc>
            </a:pPr>
            <a:r>
              <a:rPr lang="zh-CN" altLang="en-US" sz="2400"/>
              <a:t>操作码占</a:t>
            </a:r>
            <a:r>
              <a:rPr lang="en-US" altLang="zh-CN" sz="2400"/>
              <a:t>1</a:t>
            </a:r>
            <a:r>
              <a:rPr lang="zh-CN" altLang="en-US" sz="2400"/>
              <a:t>或</a:t>
            </a:r>
            <a:r>
              <a:rPr lang="en-US" altLang="zh-CN" sz="2400"/>
              <a:t>2</a:t>
            </a:r>
            <a:r>
              <a:rPr lang="zh-CN" altLang="en-US" sz="2400"/>
              <a:t>字节，后面的各字节指明操作数。</a:t>
            </a:r>
          </a:p>
          <a:p>
            <a:pPr>
              <a:lnSpc>
                <a:spcPct val="90000"/>
              </a:lnSpc>
            </a:pPr>
            <a:r>
              <a:rPr lang="zh-CN" altLang="en-US" sz="2400"/>
              <a:t>其中，“</a:t>
            </a:r>
            <a:r>
              <a:rPr lang="en-US" altLang="zh-CN" sz="2400"/>
              <a:t>mod reg r/m”</a:t>
            </a:r>
            <a:r>
              <a:rPr lang="zh-CN" altLang="en-US" sz="2400"/>
              <a:t>字节表明寻找操作数的方式（即采用的寻址方式），“位移量”字节给出某些寻址方式需要的相对基地址的偏移量，“立即数”字节给出立即寻址方式需要的数值本身。 </a:t>
            </a:r>
          </a:p>
        </p:txBody>
      </p:sp>
      <p:pic>
        <p:nvPicPr>
          <p:cNvPr id="99332" name="Picture 4"/>
          <p:cNvPicPr>
            <a:picLocks noChangeAspect="1" noChangeArrowheads="1"/>
          </p:cNvPicPr>
          <p:nvPr/>
        </p:nvPicPr>
        <p:blipFill>
          <a:blip r:embed="rId2" cstate="print"/>
          <a:srcRect/>
          <a:stretch>
            <a:fillRect/>
          </a:stretch>
        </p:blipFill>
        <p:spPr bwMode="auto">
          <a:xfrm>
            <a:off x="1371600" y="3962400"/>
            <a:ext cx="5905500" cy="1000125"/>
          </a:xfrm>
          <a:prstGeom prst="rect">
            <a:avLst/>
          </a:prstGeom>
          <a:noFill/>
          <a:ln w="9525">
            <a:noFill/>
            <a:miter lim="800000"/>
            <a:headEnd/>
            <a:tailEnd/>
          </a:ln>
        </p:spPr>
      </p:pic>
    </p:spTree>
  </p:cSld>
  <p:clrMapOvr>
    <a:masterClrMapping/>
  </p:clrMapOvr>
  <p:transition spd="med">
    <p:pull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5160F35-38A1-4831-AFED-5CB133943F6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053EB5E-871B-4809-88DF-0474727480BF}" type="slidenum">
              <a:rPr lang="en-US" altLang="zh-CN"/>
              <a:pPr/>
              <a:t>50</a:t>
            </a:fld>
            <a:endParaRPr lang="en-US" altLang="zh-CN"/>
          </a:p>
        </p:txBody>
      </p:sp>
      <p:sp>
        <p:nvSpPr>
          <p:cNvPr id="232450" name="Rectangle 2"/>
          <p:cNvSpPr>
            <a:spLocks noGrp="1" noChangeArrowheads="1"/>
          </p:cNvSpPr>
          <p:nvPr>
            <p:ph type="title"/>
          </p:nvPr>
        </p:nvSpPr>
        <p:spPr/>
        <p:txBody>
          <a:bodyPr/>
          <a:lstStyle/>
          <a:p>
            <a:r>
              <a:rPr lang="zh-CN" altLang="en-US" sz="4000" b="1">
                <a:solidFill>
                  <a:srgbClr val="336699"/>
                </a:solidFill>
              </a:rPr>
              <a:t>带符号数除法指令</a:t>
            </a:r>
            <a:r>
              <a:rPr lang="en-US" altLang="zh-CN" sz="4000" b="1">
                <a:solidFill>
                  <a:srgbClr val="336699"/>
                </a:solidFill>
              </a:rPr>
              <a:t>IDIV</a:t>
            </a:r>
            <a:r>
              <a:rPr lang="en-US" altLang="zh-CN"/>
              <a:t> </a:t>
            </a:r>
          </a:p>
        </p:txBody>
      </p:sp>
      <p:sp>
        <p:nvSpPr>
          <p:cNvPr id="232451" name="Rectangle 3"/>
          <p:cNvSpPr>
            <a:spLocks noGrp="1" noChangeArrowheads="1"/>
          </p:cNvSpPr>
          <p:nvPr>
            <p:ph type="body" idx="1"/>
          </p:nvPr>
        </p:nvSpPr>
        <p:spPr>
          <a:xfrm>
            <a:off x="457200" y="1773238"/>
            <a:ext cx="8229600" cy="3733800"/>
          </a:xfrm>
        </p:spPr>
        <p:txBody>
          <a:bodyPr/>
          <a:lstStyle/>
          <a:p>
            <a:pPr>
              <a:buFontTx/>
              <a:buNone/>
            </a:pPr>
            <a:r>
              <a:rPr lang="en-US" altLang="zh-CN"/>
              <a:t>   </a:t>
            </a:r>
            <a:r>
              <a:rPr lang="zh-CN" altLang="zh-CN"/>
              <a:t>指令格式：</a:t>
            </a:r>
            <a:r>
              <a:rPr lang="en-US" altLang="zh-CN">
                <a:solidFill>
                  <a:srgbClr val="336699"/>
                </a:solidFill>
              </a:rPr>
              <a:t>IDIV  OPRD</a:t>
            </a:r>
          </a:p>
          <a:p>
            <a:r>
              <a:rPr lang="zh-CN" altLang="en-US"/>
              <a:t>其中</a:t>
            </a:r>
            <a:r>
              <a:rPr lang="en-US" altLang="zh-CN"/>
              <a:t>OPRD</a:t>
            </a:r>
            <a:r>
              <a:rPr lang="zh-CN" altLang="en-US"/>
              <a:t>为任一通用寄存器或存储器操作数。隐含操作数的定义与</a:t>
            </a:r>
            <a:r>
              <a:rPr lang="en-US" altLang="zh-CN"/>
              <a:t>DIV</a:t>
            </a:r>
            <a:r>
              <a:rPr lang="zh-CN" altLang="en-US"/>
              <a:t>指令相同。</a:t>
            </a:r>
          </a:p>
          <a:p>
            <a:r>
              <a:rPr lang="zh-CN" altLang="en-US"/>
              <a:t>本指令的功能是实现两个带符号数的二进制除法运算，余数的符号与被除数符号相同。</a:t>
            </a:r>
          </a:p>
        </p:txBody>
      </p:sp>
    </p:spTree>
  </p:cSld>
  <p:clrMapOvr>
    <a:masterClrMapping/>
  </p:clrMapOvr>
  <p:transition spd="med">
    <p:pull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36F0932-7A22-4F39-AB04-CBFB374E6D9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1A01721-C01B-4AAF-9287-EFCC446C91CE}" type="slidenum">
              <a:rPr lang="en-US" altLang="zh-CN"/>
              <a:pPr/>
              <a:t>51</a:t>
            </a:fld>
            <a:endParaRPr lang="en-US" altLang="zh-CN"/>
          </a:p>
        </p:txBody>
      </p:sp>
      <p:sp>
        <p:nvSpPr>
          <p:cNvPr id="184322" name="Rectangle 2"/>
          <p:cNvSpPr>
            <a:spLocks noGrp="1" noChangeArrowheads="1"/>
          </p:cNvSpPr>
          <p:nvPr>
            <p:ph type="title"/>
          </p:nvPr>
        </p:nvSpPr>
        <p:spPr/>
        <p:txBody>
          <a:bodyPr/>
          <a:lstStyle/>
          <a:p>
            <a:r>
              <a:rPr lang="zh-CN" altLang="en-US" b="1">
                <a:solidFill>
                  <a:srgbClr val="336699"/>
                </a:solidFill>
              </a:rPr>
              <a:t>字节扩展指令</a:t>
            </a:r>
            <a:r>
              <a:rPr lang="en-US" altLang="zh-CN" b="1">
                <a:solidFill>
                  <a:srgbClr val="336699"/>
                </a:solidFill>
              </a:rPr>
              <a:t>CBW</a:t>
            </a:r>
            <a:r>
              <a:rPr lang="en-US" altLang="zh-CN"/>
              <a:t> </a:t>
            </a:r>
          </a:p>
        </p:txBody>
      </p:sp>
      <p:sp>
        <p:nvSpPr>
          <p:cNvPr id="184323" name="Rectangle 3"/>
          <p:cNvSpPr>
            <a:spLocks noGrp="1" noChangeArrowheads="1"/>
          </p:cNvSpPr>
          <p:nvPr>
            <p:ph type="body" idx="1"/>
          </p:nvPr>
        </p:nvSpPr>
        <p:spPr/>
        <p:txBody>
          <a:bodyPr/>
          <a:lstStyle/>
          <a:p>
            <a:pPr>
              <a:buFontTx/>
              <a:buNone/>
            </a:pPr>
            <a:r>
              <a:rPr lang="en-US" altLang="zh-CN"/>
              <a:t>    </a:t>
            </a:r>
            <a:r>
              <a:rPr lang="zh-CN" altLang="en-US"/>
              <a:t>指令格式：</a:t>
            </a:r>
            <a:r>
              <a:rPr lang="en-US" altLang="zh-CN">
                <a:solidFill>
                  <a:srgbClr val="336699"/>
                </a:solidFill>
              </a:rPr>
              <a:t>CBW</a:t>
            </a:r>
          </a:p>
          <a:p>
            <a:r>
              <a:rPr lang="zh-CN" altLang="en-US"/>
              <a:t>本指令的功能是将字节扩展为字，即把</a:t>
            </a:r>
            <a:r>
              <a:rPr lang="en-US" altLang="zh-CN"/>
              <a:t>AL</a:t>
            </a:r>
            <a:r>
              <a:rPr lang="zh-CN" altLang="en-US"/>
              <a:t>寄存器的符号位扩展到</a:t>
            </a:r>
            <a:r>
              <a:rPr lang="en-US" altLang="zh-CN"/>
              <a:t>AH</a:t>
            </a:r>
            <a:r>
              <a:rPr lang="zh-CN" altLang="en-US"/>
              <a:t>中。即两个字节相除时，先使用本指令形成一个双字节长的被除数。</a:t>
            </a:r>
          </a:p>
        </p:txBody>
      </p:sp>
    </p:spTree>
  </p:cSld>
  <p:clrMapOvr>
    <a:masterClrMapping/>
  </p:clrMapOvr>
  <p:transition spd="med">
    <p:pull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07148C0-6016-4AC7-9A8B-91034B973D6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AFA8C11F-A676-4608-B42F-1F8D240C1A9A}" type="slidenum">
              <a:rPr lang="en-US" altLang="zh-CN"/>
              <a:pPr/>
              <a:t>52</a:t>
            </a:fld>
            <a:endParaRPr lang="en-US" altLang="zh-CN"/>
          </a:p>
        </p:txBody>
      </p:sp>
      <p:sp>
        <p:nvSpPr>
          <p:cNvPr id="185346" name="Rectangle 2"/>
          <p:cNvSpPr>
            <a:spLocks noGrp="1" noChangeArrowheads="1"/>
          </p:cNvSpPr>
          <p:nvPr>
            <p:ph type="title"/>
          </p:nvPr>
        </p:nvSpPr>
        <p:spPr/>
        <p:txBody>
          <a:bodyPr/>
          <a:lstStyle/>
          <a:p>
            <a:r>
              <a:rPr lang="zh-CN" altLang="en-US" b="1">
                <a:solidFill>
                  <a:srgbClr val="336699"/>
                </a:solidFill>
              </a:rPr>
              <a:t>字扩展指令</a:t>
            </a:r>
            <a:r>
              <a:rPr lang="en-US" altLang="zh-CN" b="1">
                <a:solidFill>
                  <a:srgbClr val="336699"/>
                </a:solidFill>
              </a:rPr>
              <a:t>CWD</a:t>
            </a:r>
            <a:r>
              <a:rPr lang="en-US" altLang="zh-CN"/>
              <a:t> </a:t>
            </a:r>
          </a:p>
        </p:txBody>
      </p:sp>
      <p:sp>
        <p:nvSpPr>
          <p:cNvPr id="185347" name="Rectangle 3"/>
          <p:cNvSpPr>
            <a:spLocks noGrp="1" noChangeArrowheads="1"/>
          </p:cNvSpPr>
          <p:nvPr>
            <p:ph type="body" idx="1"/>
          </p:nvPr>
        </p:nvSpPr>
        <p:spPr/>
        <p:txBody>
          <a:bodyPr/>
          <a:lstStyle/>
          <a:p>
            <a:pPr>
              <a:buFontTx/>
              <a:buNone/>
            </a:pPr>
            <a:r>
              <a:rPr lang="en-US" altLang="zh-CN" sz="2800"/>
              <a:t>    </a:t>
            </a:r>
            <a:r>
              <a:rPr lang="zh-CN" altLang="en-US" sz="2800"/>
              <a:t>指令格式：</a:t>
            </a:r>
            <a:r>
              <a:rPr lang="en-US" altLang="zh-CN" sz="2800">
                <a:solidFill>
                  <a:srgbClr val="336699"/>
                </a:solidFill>
              </a:rPr>
              <a:t>CWD</a:t>
            </a:r>
          </a:p>
          <a:p>
            <a:r>
              <a:rPr lang="zh-CN" altLang="en-US" sz="2800"/>
              <a:t>本指令的功能是将字扩展为双字长，即把</a:t>
            </a:r>
            <a:r>
              <a:rPr lang="en-US" altLang="zh-CN" sz="2800"/>
              <a:t>AX</a:t>
            </a:r>
            <a:r>
              <a:rPr lang="zh-CN" altLang="en-US" sz="2800"/>
              <a:t>寄存器的符号位扩展到</a:t>
            </a:r>
            <a:r>
              <a:rPr lang="en-US" altLang="zh-CN" sz="2800"/>
              <a:t>DX</a:t>
            </a:r>
            <a:r>
              <a:rPr lang="zh-CN" altLang="en-US" sz="2800"/>
              <a:t>中。即两个字或字节相除时，先使用本指令形成一个双字长的被除数。</a:t>
            </a:r>
          </a:p>
          <a:p>
            <a:r>
              <a:rPr lang="zh-CN" altLang="en-US" sz="2800"/>
              <a:t>符号扩展指令常用来获得除法指令所需要的被除数。例如</a:t>
            </a:r>
            <a:r>
              <a:rPr lang="en-US" altLang="zh-CN" sz="2800"/>
              <a:t>AX=FF00H</a:t>
            </a:r>
            <a:r>
              <a:rPr lang="zh-CN" altLang="en-US" sz="2800"/>
              <a:t>，它表示有符号数</a:t>
            </a:r>
            <a:r>
              <a:rPr lang="zh-CN" altLang="en-US" sz="2800">
                <a:sym typeface="Symbol" pitchFamily="18" charset="2"/>
              </a:rPr>
              <a:t></a:t>
            </a:r>
            <a:r>
              <a:rPr lang="en-US" altLang="zh-CN" sz="2800"/>
              <a:t>256</a:t>
            </a:r>
            <a:r>
              <a:rPr lang="zh-CN" altLang="en-US" sz="2800"/>
              <a:t>；执行</a:t>
            </a:r>
            <a:r>
              <a:rPr lang="en-US" altLang="zh-CN" sz="2800"/>
              <a:t>CWD</a:t>
            </a:r>
            <a:r>
              <a:rPr lang="zh-CN" altLang="en-US" sz="2800"/>
              <a:t>指令后，则</a:t>
            </a:r>
            <a:r>
              <a:rPr lang="en-US" altLang="zh-CN" sz="2800"/>
              <a:t>DX=FFFFH</a:t>
            </a:r>
            <a:r>
              <a:rPr lang="zh-CN" altLang="en-US" sz="2800"/>
              <a:t>，</a:t>
            </a:r>
            <a:r>
              <a:rPr lang="en-US" altLang="zh-CN" sz="2800"/>
              <a:t>DX</a:t>
            </a:r>
            <a:r>
              <a:rPr lang="zh-CN" altLang="en-US" sz="2800"/>
              <a:t>，</a:t>
            </a:r>
            <a:r>
              <a:rPr lang="en-US" altLang="zh-CN" sz="2800"/>
              <a:t>AX</a:t>
            </a:r>
            <a:r>
              <a:rPr lang="zh-CN" altLang="en-US" sz="2800"/>
              <a:t>仍表示有符号数</a:t>
            </a:r>
            <a:r>
              <a:rPr lang="zh-CN" altLang="en-US" sz="2800">
                <a:sym typeface="Symbol" pitchFamily="18" charset="2"/>
              </a:rPr>
              <a:t></a:t>
            </a:r>
            <a:r>
              <a:rPr lang="en-US" altLang="zh-CN" sz="2800"/>
              <a:t>256</a:t>
            </a:r>
            <a:r>
              <a:rPr lang="zh-CN" altLang="en-US" sz="2800"/>
              <a:t>。</a:t>
            </a:r>
          </a:p>
        </p:txBody>
      </p:sp>
    </p:spTree>
  </p:cSld>
  <p:clrMapOvr>
    <a:masterClrMapping/>
  </p:clrMapOvr>
  <p:transition spd="med">
    <p:pull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2877B-357A-4662-B0BF-928837FA011F}"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54DBDA5-7704-4BAC-95C9-6E4FF64A6E43}" type="slidenum">
              <a:rPr lang="en-US" altLang="zh-CN"/>
              <a:pPr/>
              <a:t>53</a:t>
            </a:fld>
            <a:endParaRPr lang="en-US" altLang="zh-CN"/>
          </a:p>
        </p:txBody>
      </p:sp>
      <p:sp>
        <p:nvSpPr>
          <p:cNvPr id="186370" name="Rectangle 2"/>
          <p:cNvSpPr>
            <a:spLocks noGrp="1" noChangeArrowheads="1"/>
          </p:cNvSpPr>
          <p:nvPr>
            <p:ph type="title"/>
          </p:nvPr>
        </p:nvSpPr>
        <p:spPr/>
        <p:txBody>
          <a:bodyPr/>
          <a:lstStyle/>
          <a:p>
            <a:r>
              <a:rPr lang="zh-CN" altLang="en-US" sz="4000" b="1">
                <a:solidFill>
                  <a:srgbClr val="336699"/>
                </a:solidFill>
              </a:rPr>
              <a:t>十进制调整指令</a:t>
            </a:r>
            <a:r>
              <a:rPr lang="zh-CN" altLang="en-US"/>
              <a:t> </a:t>
            </a:r>
          </a:p>
        </p:txBody>
      </p:sp>
      <p:sp>
        <p:nvSpPr>
          <p:cNvPr id="186371" name="Rectangle 3"/>
          <p:cNvSpPr>
            <a:spLocks noGrp="1" noChangeArrowheads="1"/>
          </p:cNvSpPr>
          <p:nvPr>
            <p:ph type="body" idx="1"/>
          </p:nvPr>
        </p:nvSpPr>
        <p:spPr/>
        <p:txBody>
          <a:bodyPr/>
          <a:lstStyle/>
          <a:p>
            <a:r>
              <a:rPr lang="en-US" altLang="zh-CN"/>
              <a:t>8086/8088</a:t>
            </a:r>
            <a:r>
              <a:rPr lang="zh-CN" altLang="en-US"/>
              <a:t>提供了一组十进制数调整指令。这组指令对二进制运算的结果进行十进制调整，以得到十进制的运算结果。 </a:t>
            </a:r>
          </a:p>
          <a:p>
            <a:r>
              <a:rPr lang="zh-CN" altLang="en-US"/>
              <a:t>在进行十进制数算术运算时，应分两步进行：先按二进制数运算规则进行运算，得到中间结果；再用十进制调整指令对中间结果进行修正，得到正确的结果。</a:t>
            </a:r>
          </a:p>
        </p:txBody>
      </p:sp>
    </p:spTree>
  </p:cSld>
  <p:clrMapOvr>
    <a:masterClrMapping/>
  </p:clrMapOvr>
  <p:transition spd="med">
    <p:pull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A063B0E-9082-46DD-97B9-24AE24E91F09}"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16C3F6A-6D0D-4A9E-9D14-DEA41EB370E1}" type="slidenum">
              <a:rPr lang="en-US" altLang="zh-CN"/>
              <a:pPr/>
              <a:t>54</a:t>
            </a:fld>
            <a:endParaRPr lang="en-US" altLang="zh-CN"/>
          </a:p>
        </p:txBody>
      </p:sp>
      <p:sp>
        <p:nvSpPr>
          <p:cNvPr id="233474" name="Rectangle 2"/>
          <p:cNvSpPr>
            <a:spLocks noGrp="1" noChangeArrowheads="1"/>
          </p:cNvSpPr>
          <p:nvPr>
            <p:ph type="title"/>
          </p:nvPr>
        </p:nvSpPr>
        <p:spPr/>
        <p:txBody>
          <a:bodyPr/>
          <a:lstStyle/>
          <a:p>
            <a:r>
              <a:rPr lang="zh-CN" altLang="en-US" sz="4000" b="1">
                <a:solidFill>
                  <a:srgbClr val="336699"/>
                </a:solidFill>
              </a:rPr>
              <a:t>十进制调整指令</a:t>
            </a:r>
            <a:r>
              <a:rPr lang="zh-CN" altLang="en-US"/>
              <a:t> </a:t>
            </a:r>
          </a:p>
        </p:txBody>
      </p:sp>
      <p:sp>
        <p:nvSpPr>
          <p:cNvPr id="233475" name="Rectangle 3"/>
          <p:cNvSpPr>
            <a:spLocks noGrp="1" noChangeArrowheads="1"/>
          </p:cNvSpPr>
          <p:nvPr>
            <p:ph type="body" idx="1"/>
          </p:nvPr>
        </p:nvSpPr>
        <p:spPr/>
        <p:txBody>
          <a:bodyPr/>
          <a:lstStyle/>
          <a:p>
            <a:pPr>
              <a:lnSpc>
                <a:spcPct val="80000"/>
              </a:lnSpc>
              <a:buFontTx/>
              <a:buNone/>
            </a:pPr>
            <a:r>
              <a:rPr lang="zh-CN" altLang="en-US" sz="2400"/>
              <a:t>（</a:t>
            </a:r>
            <a:r>
              <a:rPr lang="en-US" altLang="zh-CN" sz="2400"/>
              <a:t>1</a:t>
            </a:r>
            <a:r>
              <a:rPr lang="zh-CN" altLang="en-US" sz="2400"/>
              <a:t>）</a:t>
            </a:r>
            <a:r>
              <a:rPr lang="en-US" altLang="zh-CN" sz="2400"/>
              <a:t>DAA</a:t>
            </a:r>
            <a:r>
              <a:rPr lang="zh-CN" altLang="en-US" sz="2400"/>
              <a:t>指令</a:t>
            </a:r>
          </a:p>
          <a:p>
            <a:pPr>
              <a:lnSpc>
                <a:spcPct val="80000"/>
              </a:lnSpc>
              <a:buFontTx/>
              <a:buNone/>
            </a:pPr>
            <a:r>
              <a:rPr lang="zh-CN" altLang="en-US" sz="2400"/>
              <a:t>    指令格式   </a:t>
            </a:r>
            <a:r>
              <a:rPr lang="en-US" altLang="zh-CN" sz="2400">
                <a:solidFill>
                  <a:srgbClr val="336699"/>
                </a:solidFill>
              </a:rPr>
              <a:t>DAA</a:t>
            </a:r>
          </a:p>
          <a:p>
            <a:pPr>
              <a:lnSpc>
                <a:spcPct val="80000"/>
              </a:lnSpc>
            </a:pPr>
            <a:r>
              <a:rPr lang="en-US" altLang="zh-CN" sz="2400"/>
              <a:t>DAA</a:t>
            </a:r>
            <a:r>
              <a:rPr lang="zh-CN" altLang="en-US" sz="2400"/>
              <a:t>指令为无操作数指令。用以完成对压缩的</a:t>
            </a:r>
            <a:r>
              <a:rPr lang="en-US" altLang="zh-CN" sz="2400"/>
              <a:t>BCD</a:t>
            </a:r>
            <a:r>
              <a:rPr lang="zh-CN" altLang="en-US" sz="2400"/>
              <a:t>码加法运算进行校正。一般在</a:t>
            </a:r>
            <a:r>
              <a:rPr lang="en-US" altLang="zh-CN" sz="2400"/>
              <a:t>ADD</a:t>
            </a:r>
            <a:r>
              <a:rPr lang="zh-CN" altLang="en-US" sz="2400"/>
              <a:t>指令之后，紧接着用一条</a:t>
            </a:r>
            <a:r>
              <a:rPr lang="en-US" altLang="zh-CN" sz="2400"/>
              <a:t>DAA</a:t>
            </a:r>
            <a:r>
              <a:rPr lang="zh-CN" altLang="en-US" sz="2400"/>
              <a:t>指令加以校正，在</a:t>
            </a:r>
            <a:r>
              <a:rPr lang="en-US" altLang="zh-CN" sz="2400"/>
              <a:t>AL</a:t>
            </a:r>
            <a:r>
              <a:rPr lang="zh-CN" altLang="en-US" sz="2400"/>
              <a:t>中可以得到正确的结果。</a:t>
            </a:r>
          </a:p>
          <a:p>
            <a:pPr>
              <a:lnSpc>
                <a:spcPct val="80000"/>
              </a:lnSpc>
              <a:buFontTx/>
              <a:buNone/>
            </a:pPr>
            <a:r>
              <a:rPr lang="zh-CN" altLang="en-US" sz="2400"/>
              <a:t>（</a:t>
            </a:r>
            <a:r>
              <a:rPr lang="en-US" altLang="zh-CN" sz="2400"/>
              <a:t>2</a:t>
            </a:r>
            <a:r>
              <a:rPr lang="zh-CN" altLang="en-US" sz="2400"/>
              <a:t>）</a:t>
            </a:r>
            <a:r>
              <a:rPr lang="en-US" altLang="zh-CN" sz="2400"/>
              <a:t>DAS</a:t>
            </a:r>
            <a:r>
              <a:rPr lang="zh-CN" altLang="en-US" sz="2400"/>
              <a:t>指令</a:t>
            </a:r>
          </a:p>
          <a:p>
            <a:pPr>
              <a:lnSpc>
                <a:spcPct val="80000"/>
              </a:lnSpc>
              <a:buFontTx/>
              <a:buNone/>
            </a:pPr>
            <a:r>
              <a:rPr lang="zh-CN" altLang="en-US" sz="2400"/>
              <a:t>    指令格式   </a:t>
            </a:r>
            <a:r>
              <a:rPr lang="en-US" altLang="zh-CN" sz="2400">
                <a:solidFill>
                  <a:srgbClr val="336699"/>
                </a:solidFill>
              </a:rPr>
              <a:t>DAS</a:t>
            </a:r>
          </a:p>
          <a:p>
            <a:pPr>
              <a:lnSpc>
                <a:spcPct val="80000"/>
              </a:lnSpc>
            </a:pPr>
            <a:r>
              <a:rPr lang="en-US" altLang="zh-CN" sz="2400"/>
              <a:t>DAS</a:t>
            </a:r>
            <a:r>
              <a:rPr lang="zh-CN" altLang="en-US" sz="2400"/>
              <a:t>指令为无操作数指令。用以完成对压缩的</a:t>
            </a:r>
            <a:r>
              <a:rPr lang="en-US" altLang="zh-CN" sz="2400"/>
              <a:t>BCD</a:t>
            </a:r>
            <a:r>
              <a:rPr lang="zh-CN" altLang="en-US" sz="2400"/>
              <a:t>码相减的结果进行校正，得到正确的压缩的十进制差。一般在</a:t>
            </a:r>
            <a:r>
              <a:rPr lang="en-US" altLang="zh-CN" sz="2400"/>
              <a:t>SUB</a:t>
            </a:r>
            <a:r>
              <a:rPr lang="zh-CN" altLang="en-US" sz="2400"/>
              <a:t>指令之后，紧接着用一条</a:t>
            </a:r>
            <a:r>
              <a:rPr lang="en-US" altLang="zh-CN" sz="2400"/>
              <a:t>DAS</a:t>
            </a:r>
            <a:r>
              <a:rPr lang="zh-CN" altLang="en-US" sz="2400"/>
              <a:t>指令加以校正，在</a:t>
            </a:r>
            <a:r>
              <a:rPr lang="en-US" altLang="zh-CN" sz="2400"/>
              <a:t>AL</a:t>
            </a:r>
            <a:r>
              <a:rPr lang="zh-CN" altLang="en-US" sz="2400"/>
              <a:t>中可以得到正确的结果。</a:t>
            </a:r>
          </a:p>
        </p:txBody>
      </p:sp>
    </p:spTree>
  </p:cSld>
  <p:clrMapOvr>
    <a:masterClrMapping/>
  </p:clrMapOvr>
  <p:transition spd="med">
    <p:pull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3E736F3-819E-48D5-9132-849BFBD8DB6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F316C53-9445-4F37-97A0-2AD3E4A4F70C}" type="slidenum">
              <a:rPr lang="en-US" altLang="zh-CN"/>
              <a:pPr/>
              <a:t>55</a:t>
            </a:fld>
            <a:endParaRPr lang="en-US" altLang="zh-CN"/>
          </a:p>
        </p:txBody>
      </p:sp>
      <p:sp>
        <p:nvSpPr>
          <p:cNvPr id="678914" name="Rectangle 2"/>
          <p:cNvSpPr>
            <a:spLocks noGrp="1" noChangeArrowheads="1"/>
          </p:cNvSpPr>
          <p:nvPr>
            <p:ph type="title"/>
          </p:nvPr>
        </p:nvSpPr>
        <p:spPr/>
        <p:txBody>
          <a:bodyPr/>
          <a:lstStyle/>
          <a:p>
            <a:r>
              <a:rPr lang="zh-CN" altLang="en-US" sz="4000" b="1">
                <a:solidFill>
                  <a:srgbClr val="336699"/>
                </a:solidFill>
              </a:rPr>
              <a:t>十进制调整指令</a:t>
            </a:r>
            <a:r>
              <a:rPr lang="zh-CN" altLang="en-US"/>
              <a:t> </a:t>
            </a:r>
          </a:p>
        </p:txBody>
      </p:sp>
      <p:sp>
        <p:nvSpPr>
          <p:cNvPr id="678915" name="Rectangle 3"/>
          <p:cNvSpPr>
            <a:spLocks noGrp="1" noChangeArrowheads="1"/>
          </p:cNvSpPr>
          <p:nvPr>
            <p:ph type="body" idx="1"/>
          </p:nvPr>
        </p:nvSpPr>
        <p:spPr/>
        <p:txBody>
          <a:bodyPr/>
          <a:lstStyle/>
          <a:p>
            <a:pPr>
              <a:lnSpc>
                <a:spcPct val="80000"/>
              </a:lnSpc>
              <a:buFontTx/>
              <a:buNone/>
            </a:pPr>
            <a:r>
              <a:rPr lang="zh-CN" altLang="en-US" sz="2400"/>
              <a:t>（</a:t>
            </a:r>
            <a:r>
              <a:rPr lang="en-US" altLang="zh-CN" sz="2400"/>
              <a:t>3</a:t>
            </a:r>
            <a:r>
              <a:rPr lang="zh-CN" altLang="en-US" sz="2400"/>
              <a:t>）</a:t>
            </a:r>
            <a:r>
              <a:rPr lang="en-US" altLang="zh-CN" sz="2400"/>
              <a:t>AAA</a:t>
            </a:r>
            <a:r>
              <a:rPr lang="zh-CN" altLang="en-US" sz="2400"/>
              <a:t>指令</a:t>
            </a:r>
          </a:p>
          <a:p>
            <a:pPr>
              <a:lnSpc>
                <a:spcPct val="80000"/>
              </a:lnSpc>
              <a:buFontTx/>
              <a:buNone/>
            </a:pPr>
            <a:r>
              <a:rPr lang="zh-CN" altLang="en-US" sz="2400"/>
              <a:t>    指令格式    </a:t>
            </a:r>
            <a:r>
              <a:rPr lang="en-US" altLang="zh-CN" sz="2400">
                <a:solidFill>
                  <a:srgbClr val="336699"/>
                </a:solidFill>
              </a:rPr>
              <a:t>AAA</a:t>
            </a:r>
          </a:p>
          <a:p>
            <a:pPr>
              <a:lnSpc>
                <a:spcPct val="80000"/>
              </a:lnSpc>
              <a:buFontTx/>
              <a:buNone/>
            </a:pPr>
            <a:endParaRPr lang="en-US" altLang="zh-CN" sz="2400">
              <a:solidFill>
                <a:srgbClr val="336699"/>
              </a:solidFill>
            </a:endParaRPr>
          </a:p>
          <a:p>
            <a:pPr>
              <a:lnSpc>
                <a:spcPct val="80000"/>
              </a:lnSpc>
            </a:pPr>
            <a:r>
              <a:rPr lang="en-US" altLang="zh-CN" sz="2400"/>
              <a:t>AAA</a:t>
            </a:r>
            <a:r>
              <a:rPr lang="zh-CN" altLang="en-US" sz="2400"/>
              <a:t>指令为无操作数指令。</a:t>
            </a:r>
          </a:p>
          <a:p>
            <a:pPr>
              <a:lnSpc>
                <a:spcPct val="80000"/>
              </a:lnSpc>
            </a:pPr>
            <a:r>
              <a:rPr lang="en-US" altLang="zh-CN" sz="2400"/>
              <a:t>AAA</a:t>
            </a:r>
            <a:r>
              <a:rPr lang="zh-CN" altLang="en-US" sz="2400"/>
              <a:t>指令对在</a:t>
            </a:r>
            <a:r>
              <a:rPr lang="en-US" altLang="zh-CN" sz="2400"/>
              <a:t>AL</a:t>
            </a:r>
            <a:r>
              <a:rPr lang="zh-CN" altLang="en-US" sz="2400"/>
              <a:t>中的两个非压缩的十进制数相加后的结果进行校正。</a:t>
            </a:r>
          </a:p>
          <a:p>
            <a:pPr>
              <a:lnSpc>
                <a:spcPct val="80000"/>
              </a:lnSpc>
            </a:pPr>
            <a:r>
              <a:rPr lang="zh-CN" altLang="en-US" sz="2400"/>
              <a:t>两个非压缩的十进制数可以直接用</a:t>
            </a:r>
            <a:r>
              <a:rPr lang="en-US" altLang="zh-CN" sz="2400"/>
              <a:t>ADD</a:t>
            </a:r>
            <a:r>
              <a:rPr lang="zh-CN" altLang="en-US" sz="2400"/>
              <a:t>指令相加，但要得到正确的非压缩的十进制结果，必须在</a:t>
            </a:r>
            <a:r>
              <a:rPr lang="en-US" altLang="zh-CN" sz="2400"/>
              <a:t>ADD</a:t>
            </a:r>
            <a:r>
              <a:rPr lang="zh-CN" altLang="en-US" sz="2400"/>
              <a:t>指令之后，用一条</a:t>
            </a:r>
            <a:r>
              <a:rPr lang="en-US" altLang="zh-CN" sz="2400"/>
              <a:t>AAA</a:t>
            </a:r>
            <a:r>
              <a:rPr lang="zh-CN" altLang="en-US" sz="2400"/>
              <a:t>指令加以校正，在</a:t>
            </a:r>
            <a:r>
              <a:rPr lang="en-US" altLang="zh-CN" sz="2400"/>
              <a:t>AX</a:t>
            </a:r>
            <a:r>
              <a:rPr lang="zh-CN" altLang="en-US" sz="2400"/>
              <a:t>中可以得到正确的结果。</a:t>
            </a:r>
          </a:p>
        </p:txBody>
      </p:sp>
    </p:spTree>
  </p:cSld>
  <p:clrMapOvr>
    <a:masterClrMapping/>
  </p:clrMapOvr>
  <p:transition spd="med">
    <p:pull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2176125-575D-4610-A62B-C92D6E6A8AD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781C9E5-5B79-489A-B96B-A49BC7E68F9A}" type="slidenum">
              <a:rPr lang="en-US" altLang="zh-CN"/>
              <a:pPr/>
              <a:t>56</a:t>
            </a:fld>
            <a:endParaRPr lang="en-US" altLang="zh-CN"/>
          </a:p>
        </p:txBody>
      </p:sp>
      <p:sp>
        <p:nvSpPr>
          <p:cNvPr id="188418" name="Rectangle 2"/>
          <p:cNvSpPr>
            <a:spLocks noGrp="1" noChangeArrowheads="1"/>
          </p:cNvSpPr>
          <p:nvPr>
            <p:ph type="title"/>
          </p:nvPr>
        </p:nvSpPr>
        <p:spPr/>
        <p:txBody>
          <a:bodyPr/>
          <a:lstStyle/>
          <a:p>
            <a:r>
              <a:rPr lang="zh-CN" altLang="en-US" sz="4000" b="1">
                <a:solidFill>
                  <a:srgbClr val="336699"/>
                </a:solidFill>
              </a:rPr>
              <a:t>十进制调整指令</a:t>
            </a:r>
          </a:p>
        </p:txBody>
      </p:sp>
      <p:sp>
        <p:nvSpPr>
          <p:cNvPr id="188419" name="Rectangle 3"/>
          <p:cNvSpPr>
            <a:spLocks noGrp="1" noChangeArrowheads="1"/>
          </p:cNvSpPr>
          <p:nvPr>
            <p:ph type="body" idx="1"/>
          </p:nvPr>
        </p:nvSpPr>
        <p:spPr/>
        <p:txBody>
          <a:bodyPr/>
          <a:lstStyle/>
          <a:p>
            <a:pPr>
              <a:lnSpc>
                <a:spcPct val="80000"/>
              </a:lnSpc>
              <a:buFontTx/>
              <a:buNone/>
            </a:pPr>
            <a:r>
              <a:rPr lang="zh-CN" altLang="en-US" sz="2000"/>
              <a:t>（</a:t>
            </a:r>
            <a:r>
              <a:rPr lang="en-US" altLang="zh-CN" sz="2000"/>
              <a:t>4</a:t>
            </a:r>
            <a:r>
              <a:rPr lang="zh-CN" altLang="en-US" sz="2000"/>
              <a:t>）</a:t>
            </a:r>
            <a:r>
              <a:rPr lang="en-US" altLang="zh-CN" sz="2000"/>
              <a:t>AAS</a:t>
            </a:r>
            <a:r>
              <a:rPr lang="zh-CN" altLang="en-US" sz="2000"/>
              <a:t>指令</a:t>
            </a:r>
          </a:p>
          <a:p>
            <a:pPr>
              <a:lnSpc>
                <a:spcPct val="80000"/>
              </a:lnSpc>
              <a:buFontTx/>
              <a:buNone/>
            </a:pPr>
            <a:r>
              <a:rPr lang="zh-CN" altLang="en-US" sz="2000"/>
              <a:t>    指令格式    </a:t>
            </a:r>
            <a:r>
              <a:rPr lang="en-US" altLang="zh-CN" sz="2000">
                <a:solidFill>
                  <a:srgbClr val="336699"/>
                </a:solidFill>
              </a:rPr>
              <a:t>AAS</a:t>
            </a:r>
          </a:p>
          <a:p>
            <a:pPr>
              <a:lnSpc>
                <a:spcPct val="80000"/>
              </a:lnSpc>
            </a:pPr>
            <a:r>
              <a:rPr lang="en-US" altLang="zh-CN" sz="2000"/>
              <a:t>AAS</a:t>
            </a:r>
            <a:r>
              <a:rPr lang="zh-CN" altLang="en-US" sz="2000"/>
              <a:t>指令为无操作数指令。</a:t>
            </a:r>
            <a:r>
              <a:rPr lang="en-US" altLang="zh-CN" sz="2000"/>
              <a:t>AAS</a:t>
            </a:r>
            <a:r>
              <a:rPr lang="zh-CN" altLang="en-US" sz="2000"/>
              <a:t>指令把</a:t>
            </a:r>
            <a:r>
              <a:rPr lang="en-US" altLang="zh-CN" sz="2000"/>
              <a:t>AL</a:t>
            </a:r>
            <a:r>
              <a:rPr lang="zh-CN" altLang="en-US" sz="2000"/>
              <a:t>中两个非压缩的十进制数相减后的结果进行校正，产生一个正确的非压缩的十进制数差。</a:t>
            </a:r>
          </a:p>
          <a:p>
            <a:pPr>
              <a:lnSpc>
                <a:spcPct val="80000"/>
              </a:lnSpc>
              <a:buFontTx/>
              <a:buNone/>
            </a:pPr>
            <a:endParaRPr lang="zh-CN" altLang="en-US" sz="2000"/>
          </a:p>
          <a:p>
            <a:pPr>
              <a:lnSpc>
                <a:spcPct val="80000"/>
              </a:lnSpc>
              <a:buFontTx/>
              <a:buNone/>
            </a:pPr>
            <a:r>
              <a:rPr lang="zh-CN" altLang="en-US" sz="2000"/>
              <a:t>（</a:t>
            </a:r>
            <a:r>
              <a:rPr lang="en-US" altLang="zh-CN" sz="2000"/>
              <a:t>5</a:t>
            </a:r>
            <a:r>
              <a:rPr lang="zh-CN" altLang="en-US" sz="2000"/>
              <a:t>）</a:t>
            </a:r>
            <a:r>
              <a:rPr lang="en-US" altLang="zh-CN" sz="2000"/>
              <a:t>AAM</a:t>
            </a:r>
            <a:r>
              <a:rPr lang="zh-CN" altLang="en-US" sz="2000"/>
              <a:t>指令</a:t>
            </a:r>
          </a:p>
          <a:p>
            <a:pPr>
              <a:lnSpc>
                <a:spcPct val="80000"/>
              </a:lnSpc>
              <a:buFontTx/>
              <a:buNone/>
            </a:pPr>
            <a:r>
              <a:rPr lang="zh-CN" altLang="en-US" sz="2000"/>
              <a:t>    指令格式   </a:t>
            </a:r>
            <a:r>
              <a:rPr lang="en-US" altLang="zh-CN" sz="2000">
                <a:solidFill>
                  <a:srgbClr val="336699"/>
                </a:solidFill>
              </a:rPr>
              <a:t>AAM</a:t>
            </a:r>
          </a:p>
          <a:p>
            <a:pPr>
              <a:lnSpc>
                <a:spcPct val="80000"/>
              </a:lnSpc>
            </a:pPr>
            <a:r>
              <a:rPr lang="en-US" altLang="zh-CN" sz="2000"/>
              <a:t>AAM</a:t>
            </a:r>
            <a:r>
              <a:rPr lang="zh-CN" altLang="en-US" sz="2000"/>
              <a:t>指令执行的操作为：把</a:t>
            </a:r>
            <a:r>
              <a:rPr lang="en-US" altLang="zh-CN" sz="2000"/>
              <a:t>AL</a:t>
            </a:r>
            <a:r>
              <a:rPr lang="zh-CN" altLang="en-US" sz="2000"/>
              <a:t>中的积调整到非压缩的</a:t>
            </a:r>
            <a:r>
              <a:rPr lang="en-US" altLang="zh-CN" sz="2000"/>
              <a:t>BCD</a:t>
            </a:r>
            <a:r>
              <a:rPr lang="zh-CN" altLang="en-US" sz="2000"/>
              <a:t>格式后送给</a:t>
            </a:r>
            <a:r>
              <a:rPr lang="en-US" altLang="zh-CN" sz="2000"/>
              <a:t>AX</a:t>
            </a:r>
            <a:r>
              <a:rPr lang="zh-CN" altLang="en-US" sz="2000"/>
              <a:t>寄存器。</a:t>
            </a:r>
          </a:p>
          <a:p>
            <a:pPr>
              <a:lnSpc>
                <a:spcPct val="80000"/>
              </a:lnSpc>
            </a:pPr>
            <a:r>
              <a:rPr lang="zh-CN" altLang="en-US" sz="2000"/>
              <a:t>这条指令之前必须执行</a:t>
            </a:r>
            <a:r>
              <a:rPr lang="en-US" altLang="zh-CN" sz="2000"/>
              <a:t>MUL</a:t>
            </a:r>
            <a:r>
              <a:rPr lang="zh-CN" altLang="en-US" sz="2000"/>
              <a:t>指令把两个非压缩的</a:t>
            </a:r>
            <a:r>
              <a:rPr lang="en-US" altLang="zh-CN" sz="2000"/>
              <a:t>BCD</a:t>
            </a:r>
            <a:r>
              <a:rPr lang="zh-CN" altLang="en-US" sz="2000"/>
              <a:t>码相乘（此时要求其高</a:t>
            </a:r>
            <a:r>
              <a:rPr lang="en-US" altLang="zh-CN" sz="2000"/>
              <a:t>4</a:t>
            </a:r>
            <a:r>
              <a:rPr lang="zh-CN" altLang="en-US" sz="2000"/>
              <a:t>位为</a:t>
            </a:r>
            <a:r>
              <a:rPr lang="en-US" altLang="zh-CN" sz="2000"/>
              <a:t>0</a:t>
            </a:r>
            <a:r>
              <a:rPr lang="zh-CN" altLang="en-US" sz="2000"/>
              <a:t>），结果放在</a:t>
            </a:r>
            <a:r>
              <a:rPr lang="en-US" altLang="zh-CN" sz="2000"/>
              <a:t>AL</a:t>
            </a:r>
            <a:r>
              <a:rPr lang="zh-CN" altLang="en-US" sz="2000"/>
              <a:t>寄存器中。</a:t>
            </a:r>
          </a:p>
          <a:p>
            <a:pPr>
              <a:lnSpc>
                <a:spcPct val="80000"/>
              </a:lnSpc>
            </a:pPr>
            <a:r>
              <a:rPr lang="zh-CN" altLang="en-US" sz="2000"/>
              <a:t>本指令的调整方法是：把</a:t>
            </a:r>
            <a:r>
              <a:rPr lang="en-US" altLang="zh-CN" sz="2000"/>
              <a:t>AL</a:t>
            </a:r>
            <a:r>
              <a:rPr lang="zh-CN" altLang="en-US" sz="2000"/>
              <a:t>寄存器的内容除以</a:t>
            </a:r>
            <a:r>
              <a:rPr lang="en-US" altLang="zh-CN" sz="2000"/>
              <a:t>0AH</a:t>
            </a:r>
            <a:r>
              <a:rPr lang="zh-CN" altLang="en-US" sz="2000"/>
              <a:t>，商放在</a:t>
            </a:r>
            <a:r>
              <a:rPr lang="en-US" altLang="zh-CN" sz="2000"/>
              <a:t>AH</a:t>
            </a:r>
            <a:r>
              <a:rPr lang="zh-CN" altLang="en-US" sz="2000"/>
              <a:t>寄存器中，余数保存在</a:t>
            </a:r>
            <a:r>
              <a:rPr lang="en-US" altLang="zh-CN" sz="2000"/>
              <a:t>AL</a:t>
            </a:r>
            <a:r>
              <a:rPr lang="zh-CN" altLang="en-US" sz="2000"/>
              <a:t>寄存器中。本指令根据</a:t>
            </a:r>
            <a:r>
              <a:rPr lang="en-US" altLang="zh-CN" sz="2000"/>
              <a:t>AL</a:t>
            </a:r>
            <a:r>
              <a:rPr lang="zh-CN" altLang="en-US" sz="2000"/>
              <a:t>寄存器的内容设置标志位</a:t>
            </a:r>
            <a:r>
              <a:rPr lang="en-US" altLang="zh-CN" sz="2000"/>
              <a:t>SF</a:t>
            </a:r>
            <a:r>
              <a:rPr lang="zh-CN" altLang="en-US" sz="2000"/>
              <a:t>、</a:t>
            </a:r>
            <a:r>
              <a:rPr lang="en-US" altLang="zh-CN" sz="2000"/>
              <a:t>ZF</a:t>
            </a:r>
            <a:r>
              <a:rPr lang="zh-CN" altLang="en-US" sz="2000"/>
              <a:t>和</a:t>
            </a:r>
            <a:r>
              <a:rPr lang="en-US" altLang="zh-CN" sz="2000"/>
              <a:t>PF</a:t>
            </a:r>
            <a:r>
              <a:rPr lang="zh-CN" altLang="en-US" sz="2000"/>
              <a:t>，但对</a:t>
            </a:r>
            <a:r>
              <a:rPr lang="en-US" altLang="zh-CN" sz="2000"/>
              <a:t>OF</a:t>
            </a:r>
            <a:r>
              <a:rPr lang="zh-CN" altLang="en-US" sz="2000"/>
              <a:t>、</a:t>
            </a:r>
            <a:r>
              <a:rPr lang="en-US" altLang="zh-CN" sz="2000"/>
              <a:t>CF</a:t>
            </a:r>
            <a:r>
              <a:rPr lang="zh-CN" altLang="en-US" sz="2000"/>
              <a:t>和</a:t>
            </a:r>
            <a:r>
              <a:rPr lang="en-US" altLang="zh-CN" sz="2000"/>
              <a:t>AF</a:t>
            </a:r>
            <a:r>
              <a:rPr lang="zh-CN" altLang="en-US" sz="2000"/>
              <a:t>标志位无影响。</a:t>
            </a:r>
          </a:p>
        </p:txBody>
      </p:sp>
    </p:spTree>
  </p:cSld>
  <p:clrMapOvr>
    <a:masterClrMapping/>
  </p:clrMapOvr>
  <p:transition spd="med">
    <p:pull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8B8FB42-78AF-45FA-9FB2-96E357FA01E8}"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7D0AEC8-DC78-4F1A-82B6-224DDD8FF396}" type="slidenum">
              <a:rPr lang="en-US" altLang="zh-CN"/>
              <a:pPr/>
              <a:t>57</a:t>
            </a:fld>
            <a:endParaRPr lang="en-US" altLang="zh-CN"/>
          </a:p>
        </p:txBody>
      </p:sp>
      <p:sp>
        <p:nvSpPr>
          <p:cNvPr id="189442" name="Rectangle 2"/>
          <p:cNvSpPr>
            <a:spLocks noGrp="1" noChangeArrowheads="1"/>
          </p:cNvSpPr>
          <p:nvPr>
            <p:ph type="title"/>
          </p:nvPr>
        </p:nvSpPr>
        <p:spPr/>
        <p:txBody>
          <a:bodyPr/>
          <a:lstStyle/>
          <a:p>
            <a:r>
              <a:rPr lang="zh-CN" altLang="en-US" sz="4000" b="1">
                <a:solidFill>
                  <a:srgbClr val="336699"/>
                </a:solidFill>
              </a:rPr>
              <a:t>十进制调整指令</a:t>
            </a:r>
          </a:p>
        </p:txBody>
      </p:sp>
      <p:sp>
        <p:nvSpPr>
          <p:cNvPr id="189443" name="Rectangle 3"/>
          <p:cNvSpPr>
            <a:spLocks noGrp="1" noChangeArrowheads="1"/>
          </p:cNvSpPr>
          <p:nvPr>
            <p:ph type="body" idx="1"/>
          </p:nvPr>
        </p:nvSpPr>
        <p:spPr>
          <a:xfrm>
            <a:off x="457200" y="1700213"/>
            <a:ext cx="8229600" cy="3744912"/>
          </a:xfrm>
        </p:spPr>
        <p:txBody>
          <a:bodyPr/>
          <a:lstStyle/>
          <a:p>
            <a:pPr>
              <a:lnSpc>
                <a:spcPct val="90000"/>
              </a:lnSpc>
              <a:buFontTx/>
              <a:buNone/>
            </a:pPr>
            <a:r>
              <a:rPr lang="zh-CN" altLang="en-US" sz="2400"/>
              <a:t>（</a:t>
            </a:r>
            <a:r>
              <a:rPr lang="en-US" altLang="zh-CN" sz="2400"/>
              <a:t>6</a:t>
            </a:r>
            <a:r>
              <a:rPr lang="zh-CN" altLang="en-US" sz="2400"/>
              <a:t>）</a:t>
            </a:r>
            <a:r>
              <a:rPr lang="en-US" altLang="zh-CN" sz="2400"/>
              <a:t>AAD</a:t>
            </a:r>
            <a:r>
              <a:rPr lang="zh-CN" altLang="en-US" sz="2400"/>
              <a:t>指令</a:t>
            </a:r>
          </a:p>
          <a:p>
            <a:pPr>
              <a:lnSpc>
                <a:spcPct val="90000"/>
              </a:lnSpc>
              <a:buFontTx/>
              <a:buNone/>
            </a:pPr>
            <a:r>
              <a:rPr lang="zh-CN" altLang="en-US" sz="2400"/>
              <a:t>    指令格式   </a:t>
            </a:r>
            <a:r>
              <a:rPr lang="en-US" altLang="zh-CN" sz="2400" b="1">
                <a:solidFill>
                  <a:srgbClr val="336699"/>
                </a:solidFill>
              </a:rPr>
              <a:t>AAD</a:t>
            </a:r>
          </a:p>
          <a:p>
            <a:pPr>
              <a:lnSpc>
                <a:spcPct val="90000"/>
              </a:lnSpc>
              <a:buFontTx/>
              <a:buNone/>
            </a:pPr>
            <a:endParaRPr lang="en-US" altLang="zh-CN" sz="2400" b="1">
              <a:solidFill>
                <a:srgbClr val="336699"/>
              </a:solidFill>
            </a:endParaRPr>
          </a:p>
          <a:p>
            <a:pPr>
              <a:lnSpc>
                <a:spcPct val="90000"/>
              </a:lnSpc>
            </a:pPr>
            <a:r>
              <a:rPr lang="zh-CN" altLang="en-US" sz="2400"/>
              <a:t>如果被除数是存放在</a:t>
            </a:r>
            <a:r>
              <a:rPr lang="en-US" altLang="zh-CN" sz="2400"/>
              <a:t>AX</a:t>
            </a:r>
            <a:r>
              <a:rPr lang="zh-CN" altLang="en-US" sz="2400"/>
              <a:t>寄存器中的两位非压缩</a:t>
            </a:r>
            <a:r>
              <a:rPr lang="en-US" altLang="zh-CN" sz="2400"/>
              <a:t>BCD</a:t>
            </a:r>
            <a:r>
              <a:rPr lang="zh-CN" altLang="en-US" sz="2400"/>
              <a:t>数，</a:t>
            </a:r>
            <a:r>
              <a:rPr lang="en-US" altLang="zh-CN" sz="2400"/>
              <a:t>AH</a:t>
            </a:r>
            <a:r>
              <a:rPr lang="zh-CN" altLang="en-US" sz="2400"/>
              <a:t>中存放十位数，</a:t>
            </a:r>
            <a:r>
              <a:rPr lang="en-US" altLang="zh-CN" sz="2400"/>
              <a:t>AL</a:t>
            </a:r>
            <a:r>
              <a:rPr lang="zh-CN" altLang="en-US" sz="2400"/>
              <a:t>中存放个位数，而且要求</a:t>
            </a:r>
            <a:r>
              <a:rPr lang="en-US" altLang="zh-CN" sz="2400"/>
              <a:t>AH</a:t>
            </a:r>
            <a:r>
              <a:rPr lang="zh-CN" altLang="en-US" sz="2400"/>
              <a:t>和</a:t>
            </a:r>
            <a:r>
              <a:rPr lang="en-US" altLang="zh-CN" sz="2400"/>
              <a:t>AL</a:t>
            </a:r>
            <a:r>
              <a:rPr lang="zh-CN" altLang="en-US" sz="2400"/>
              <a:t>中的高</a:t>
            </a:r>
            <a:r>
              <a:rPr lang="en-US" altLang="zh-CN" sz="2400"/>
              <a:t>4</a:t>
            </a:r>
            <a:r>
              <a:rPr lang="zh-CN" altLang="en-US" sz="2400"/>
              <a:t>位均为</a:t>
            </a:r>
            <a:r>
              <a:rPr lang="en-US" altLang="zh-CN" sz="2400"/>
              <a:t>0</a:t>
            </a:r>
            <a:r>
              <a:rPr lang="zh-CN" altLang="en-US" sz="2400"/>
              <a:t>。</a:t>
            </a:r>
          </a:p>
          <a:p>
            <a:pPr>
              <a:lnSpc>
                <a:spcPct val="90000"/>
              </a:lnSpc>
            </a:pPr>
            <a:r>
              <a:rPr lang="zh-CN" altLang="en-US" sz="2400"/>
              <a:t>除数是一位非压缩的</a:t>
            </a:r>
            <a:r>
              <a:rPr lang="en-US" altLang="zh-CN" sz="2400"/>
              <a:t>BCD</a:t>
            </a:r>
            <a:r>
              <a:rPr lang="zh-CN" altLang="en-US" sz="2400"/>
              <a:t>数，同样要求高</a:t>
            </a:r>
            <a:r>
              <a:rPr lang="en-US" altLang="zh-CN" sz="2400"/>
              <a:t>4</a:t>
            </a:r>
            <a:r>
              <a:rPr lang="zh-CN" altLang="en-US" sz="2400"/>
              <a:t>位为</a:t>
            </a:r>
            <a:r>
              <a:rPr lang="en-US" altLang="zh-CN" sz="2400"/>
              <a:t>0</a:t>
            </a:r>
            <a:r>
              <a:rPr lang="zh-CN" altLang="en-US" sz="2400"/>
              <a:t>。在把这两个数用</a:t>
            </a:r>
            <a:r>
              <a:rPr lang="en-US" altLang="zh-CN" sz="2400"/>
              <a:t>DIV</a:t>
            </a:r>
            <a:r>
              <a:rPr lang="zh-CN" altLang="en-US" sz="2400"/>
              <a:t>指令相除以前，必须先用</a:t>
            </a:r>
            <a:r>
              <a:rPr lang="en-US" altLang="zh-CN" sz="2400"/>
              <a:t>AAD</a:t>
            </a:r>
            <a:r>
              <a:rPr lang="zh-CN" altLang="en-US" sz="2400"/>
              <a:t>指令把</a:t>
            </a:r>
            <a:r>
              <a:rPr lang="en-US" altLang="zh-CN" sz="2400"/>
              <a:t>AX</a:t>
            </a:r>
            <a:r>
              <a:rPr lang="zh-CN" altLang="en-US" sz="2400"/>
              <a:t>中的被除数调整成二进制数，并存放在</a:t>
            </a:r>
            <a:r>
              <a:rPr lang="en-US" altLang="zh-CN" sz="2400"/>
              <a:t>AL</a:t>
            </a:r>
            <a:r>
              <a:rPr lang="zh-CN" altLang="en-US" sz="2400"/>
              <a:t>寄存器中。</a:t>
            </a:r>
          </a:p>
        </p:txBody>
      </p:sp>
    </p:spTree>
  </p:cSld>
  <p:clrMapOvr>
    <a:masterClrMapping/>
  </p:clrMapOvr>
  <p:transition spd="med">
    <p:pull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2DD01CE-6B83-4EFE-9A8C-6999AF7E0C08}"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7C3EE34-5378-43CF-9C59-6134AAFE6047}" type="slidenum">
              <a:rPr lang="en-US" altLang="zh-CN"/>
              <a:pPr/>
              <a:t>58</a:t>
            </a:fld>
            <a:endParaRPr lang="en-US" altLang="zh-CN"/>
          </a:p>
        </p:txBody>
      </p:sp>
      <p:sp>
        <p:nvSpPr>
          <p:cNvPr id="191490" name="Rectangle 2"/>
          <p:cNvSpPr>
            <a:spLocks noGrp="1" noChangeArrowheads="1"/>
          </p:cNvSpPr>
          <p:nvPr>
            <p:ph type="title"/>
          </p:nvPr>
        </p:nvSpPr>
        <p:spPr/>
        <p:txBody>
          <a:bodyPr/>
          <a:lstStyle/>
          <a:p>
            <a:r>
              <a:rPr lang="zh-CN" altLang="en-US" b="1">
                <a:solidFill>
                  <a:srgbClr val="336699"/>
                </a:solidFill>
              </a:rPr>
              <a:t>逻辑操作类指令</a:t>
            </a:r>
            <a:r>
              <a:rPr lang="zh-CN" altLang="en-US"/>
              <a:t> </a:t>
            </a:r>
          </a:p>
        </p:txBody>
      </p:sp>
      <p:sp>
        <p:nvSpPr>
          <p:cNvPr id="191491" name="Rectangle 3"/>
          <p:cNvSpPr>
            <a:spLocks noGrp="1" noChangeArrowheads="1"/>
          </p:cNvSpPr>
          <p:nvPr>
            <p:ph type="body" idx="1"/>
          </p:nvPr>
        </p:nvSpPr>
        <p:spPr/>
        <p:txBody>
          <a:bodyPr/>
          <a:lstStyle/>
          <a:p>
            <a:r>
              <a:rPr lang="zh-CN" altLang="en-US"/>
              <a:t>逻辑操作类指令是按位操作指令，可以对</a:t>
            </a:r>
            <a:r>
              <a:rPr lang="en-US" altLang="zh-CN"/>
              <a:t>8</a:t>
            </a:r>
            <a:r>
              <a:rPr lang="zh-CN" altLang="en-US"/>
              <a:t>位或</a:t>
            </a:r>
            <a:r>
              <a:rPr lang="en-US" altLang="zh-CN"/>
              <a:t>16</a:t>
            </a:r>
            <a:r>
              <a:rPr lang="zh-CN" altLang="en-US"/>
              <a:t>位的寄存器或存储单元的内容按位操作。</a:t>
            </a:r>
          </a:p>
          <a:p>
            <a:r>
              <a:rPr lang="zh-CN" altLang="en-US"/>
              <a:t>该类指令包括逻辑运算指令、移位指令和循环移位指令。</a:t>
            </a:r>
          </a:p>
        </p:txBody>
      </p:sp>
    </p:spTree>
  </p:cSld>
  <p:clrMapOvr>
    <a:masterClrMapping/>
  </p:clrMapOvr>
  <p:transition spd="med">
    <p:pull dir="d"/>
  </p:transition>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日期占位符 3"/>
          <p:cNvSpPr>
            <a:spLocks noGrp="1"/>
          </p:cNvSpPr>
          <p:nvPr>
            <p:ph type="dt" sz="half" idx="10"/>
          </p:nvPr>
        </p:nvSpPr>
        <p:spPr/>
        <p:txBody>
          <a:bodyPr/>
          <a:lstStyle/>
          <a:p>
            <a:fld id="{86442B92-A519-4937-9BD4-522D78AED52E}" type="datetime1">
              <a:rPr lang="zh-CN" altLang="en-US"/>
              <a:pPr/>
              <a:t>2016-5-26</a:t>
            </a:fld>
            <a:endParaRPr lang="en-US" altLang="zh-CN"/>
          </a:p>
        </p:txBody>
      </p:sp>
      <p:sp>
        <p:nvSpPr>
          <p:cNvPr id="10" name="页脚占位符 4"/>
          <p:cNvSpPr>
            <a:spLocks noGrp="1"/>
          </p:cNvSpPr>
          <p:nvPr>
            <p:ph type="ftr" sz="quarter" idx="11"/>
          </p:nvPr>
        </p:nvSpPr>
        <p:spPr/>
        <p:txBody>
          <a:bodyPr/>
          <a:lstStyle/>
          <a:p>
            <a:r>
              <a:rPr lang="en-US" altLang="zh-CN"/>
              <a:t>汇编语言程序设计教程</a:t>
            </a:r>
          </a:p>
        </p:txBody>
      </p:sp>
      <p:sp>
        <p:nvSpPr>
          <p:cNvPr id="11" name="灯片编号占位符 5"/>
          <p:cNvSpPr>
            <a:spLocks noGrp="1"/>
          </p:cNvSpPr>
          <p:nvPr>
            <p:ph type="sldNum" sz="quarter" idx="12"/>
          </p:nvPr>
        </p:nvSpPr>
        <p:spPr/>
        <p:txBody>
          <a:bodyPr/>
          <a:lstStyle/>
          <a:p>
            <a:fld id="{4F94EFF2-BC1F-47C8-9891-1B2265C2BBBB}" type="slidenum">
              <a:rPr lang="en-US" altLang="zh-CN"/>
              <a:pPr/>
              <a:t>59</a:t>
            </a:fld>
            <a:endParaRPr lang="en-US" altLang="zh-CN"/>
          </a:p>
        </p:txBody>
      </p:sp>
      <p:sp>
        <p:nvSpPr>
          <p:cNvPr id="234498" name="Rectangle 2"/>
          <p:cNvSpPr>
            <a:spLocks noGrp="1" noChangeArrowheads="1"/>
          </p:cNvSpPr>
          <p:nvPr>
            <p:ph type="title"/>
          </p:nvPr>
        </p:nvSpPr>
        <p:spPr/>
        <p:txBody>
          <a:bodyPr/>
          <a:lstStyle/>
          <a:p>
            <a:r>
              <a:rPr lang="zh-CN" altLang="en-US" sz="3600" b="1">
                <a:solidFill>
                  <a:srgbClr val="336699"/>
                </a:solidFill>
              </a:rPr>
              <a:t>逻辑运算指令</a:t>
            </a:r>
          </a:p>
        </p:txBody>
      </p:sp>
      <p:sp>
        <p:nvSpPr>
          <p:cNvPr id="234499" name="Rectangle 3"/>
          <p:cNvSpPr>
            <a:spLocks noGrp="1" noChangeArrowheads="1"/>
          </p:cNvSpPr>
          <p:nvPr>
            <p:ph type="body" idx="1"/>
          </p:nvPr>
        </p:nvSpPr>
        <p:spPr>
          <a:xfrm>
            <a:off x="1403350" y="1628775"/>
            <a:ext cx="6477000" cy="4648200"/>
          </a:xfrm>
        </p:spPr>
        <p:txBody>
          <a:bodyPr/>
          <a:lstStyle/>
          <a:p>
            <a:pPr marL="609600" indent="-609600">
              <a:buFont typeface="Wingdings" pitchFamily="2" charset="2"/>
              <a:buAutoNum type="arabicPeriod"/>
            </a:pPr>
            <a:r>
              <a:rPr lang="zh-CN" altLang="en-US" sz="2400"/>
              <a:t>逻辑与运算指令</a:t>
            </a:r>
            <a:r>
              <a:rPr lang="en-US" altLang="zh-CN" sz="2400"/>
              <a:t>AND</a:t>
            </a:r>
          </a:p>
          <a:p>
            <a:pPr marL="609600" indent="-609600">
              <a:buFont typeface="Wingdings" pitchFamily="2" charset="2"/>
              <a:buAutoNum type="arabicPeriod"/>
            </a:pPr>
            <a:endParaRPr lang="en-US" altLang="zh-CN" sz="2400"/>
          </a:p>
          <a:p>
            <a:pPr marL="609600" indent="-609600">
              <a:buFont typeface="Wingdings" pitchFamily="2" charset="2"/>
              <a:buAutoNum type="arabicPeriod"/>
            </a:pPr>
            <a:r>
              <a:rPr lang="zh-CN" altLang="en-US" sz="2400"/>
              <a:t>逻辑或运算指令</a:t>
            </a:r>
            <a:r>
              <a:rPr lang="en-US" altLang="zh-CN" sz="2400"/>
              <a:t>OR</a:t>
            </a:r>
          </a:p>
          <a:p>
            <a:pPr marL="609600" indent="-609600">
              <a:buFont typeface="Wingdings" pitchFamily="2" charset="2"/>
              <a:buAutoNum type="arabicPeriod"/>
            </a:pPr>
            <a:endParaRPr lang="en-US" altLang="zh-CN" sz="2400"/>
          </a:p>
          <a:p>
            <a:pPr marL="609600" indent="-609600">
              <a:buFont typeface="Wingdings" pitchFamily="2" charset="2"/>
              <a:buAutoNum type="arabicPeriod"/>
            </a:pPr>
            <a:r>
              <a:rPr lang="zh-CN" altLang="en-US" sz="2400"/>
              <a:t>逻辑非运算指令</a:t>
            </a:r>
            <a:r>
              <a:rPr lang="en-US" altLang="zh-CN" sz="2400"/>
              <a:t>NOT</a:t>
            </a:r>
          </a:p>
          <a:p>
            <a:pPr marL="609600" indent="-609600">
              <a:buFont typeface="Wingdings" pitchFamily="2" charset="2"/>
              <a:buAutoNum type="arabicPeriod"/>
            </a:pPr>
            <a:endParaRPr lang="en-US" altLang="zh-CN" sz="2400"/>
          </a:p>
          <a:p>
            <a:pPr marL="609600" indent="-609600">
              <a:buFont typeface="Wingdings" pitchFamily="2" charset="2"/>
              <a:buAutoNum type="arabicPeriod"/>
            </a:pPr>
            <a:r>
              <a:rPr lang="zh-CN" altLang="en-US" sz="2400"/>
              <a:t>逻辑异或运算指令</a:t>
            </a:r>
            <a:r>
              <a:rPr lang="en-US" altLang="zh-CN" sz="2400"/>
              <a:t>XOR</a:t>
            </a:r>
          </a:p>
          <a:p>
            <a:pPr marL="609600" indent="-609600">
              <a:buFont typeface="Wingdings" pitchFamily="2" charset="2"/>
              <a:buAutoNum type="arabicPeriod"/>
            </a:pPr>
            <a:endParaRPr lang="en-US" altLang="zh-CN" sz="2400"/>
          </a:p>
          <a:p>
            <a:pPr marL="609600" indent="-609600">
              <a:buFont typeface="Wingdings" pitchFamily="2" charset="2"/>
              <a:buAutoNum type="arabicPeriod"/>
            </a:pPr>
            <a:r>
              <a:rPr lang="zh-CN" altLang="en-US" sz="2400"/>
              <a:t>测试指令</a:t>
            </a:r>
            <a:r>
              <a:rPr lang="en-US" altLang="zh-CN" sz="2400"/>
              <a:t>TEST</a:t>
            </a:r>
          </a:p>
        </p:txBody>
      </p:sp>
      <p:sp>
        <p:nvSpPr>
          <p:cNvPr id="234500" name="Text Box 4"/>
          <p:cNvSpPr txBox="1">
            <a:spLocks noChangeArrowheads="1"/>
          </p:cNvSpPr>
          <p:nvPr/>
        </p:nvSpPr>
        <p:spPr bwMode="auto">
          <a:xfrm>
            <a:off x="1979613" y="2060575"/>
            <a:ext cx="6019800" cy="457200"/>
          </a:xfrm>
          <a:prstGeom prst="rect">
            <a:avLst/>
          </a:prstGeom>
          <a:noFill/>
          <a:ln w="12700" cap="sq">
            <a:noFill/>
            <a:miter lim="800000"/>
            <a:headEnd type="none" w="sm" len="sm"/>
            <a:tailEnd type="none" w="sm" len="sm"/>
          </a:ln>
          <a:effectLst/>
        </p:spPr>
        <p:txBody>
          <a:bodyPr>
            <a:spAutoFit/>
          </a:bodyPr>
          <a:lstStyle/>
          <a:p>
            <a:pPr marL="457200" indent="-457200">
              <a:spcBef>
                <a:spcPct val="50000"/>
              </a:spcBef>
            </a:pPr>
            <a:r>
              <a:rPr kumimoji="1" lang="zh-CN" altLang="en-US" sz="2400">
                <a:latin typeface="Times New Roman" pitchFamily="18" charset="0"/>
              </a:rPr>
              <a:t>格式：</a:t>
            </a:r>
            <a:r>
              <a:rPr kumimoji="1" lang="en-US" altLang="zh-CN" sz="2400">
                <a:latin typeface="Times New Roman" pitchFamily="18" charset="0"/>
              </a:rPr>
              <a:t>AND  OPRD1</a:t>
            </a:r>
            <a:r>
              <a:rPr kumimoji="1" lang="zh-CN" altLang="en-US" sz="2400">
                <a:latin typeface="Times New Roman" pitchFamily="18" charset="0"/>
              </a:rPr>
              <a:t>，</a:t>
            </a:r>
            <a:r>
              <a:rPr kumimoji="1" lang="en-US" altLang="zh-CN" sz="2400">
                <a:latin typeface="Times New Roman" pitchFamily="18" charset="0"/>
              </a:rPr>
              <a:t>OPRD2</a:t>
            </a:r>
          </a:p>
        </p:txBody>
      </p:sp>
      <p:sp>
        <p:nvSpPr>
          <p:cNvPr id="234501" name="Text Box 5"/>
          <p:cNvSpPr txBox="1">
            <a:spLocks noChangeArrowheads="1"/>
          </p:cNvSpPr>
          <p:nvPr/>
        </p:nvSpPr>
        <p:spPr bwMode="auto">
          <a:xfrm>
            <a:off x="2051050" y="2924175"/>
            <a:ext cx="6019800" cy="457200"/>
          </a:xfrm>
          <a:prstGeom prst="rect">
            <a:avLst/>
          </a:prstGeom>
          <a:noFill/>
          <a:ln w="12700" cap="sq">
            <a:noFill/>
            <a:miter lim="800000"/>
            <a:headEnd type="none" w="sm" len="sm"/>
            <a:tailEnd type="none" w="sm" len="sm"/>
          </a:ln>
          <a:effectLst/>
        </p:spPr>
        <p:txBody>
          <a:bodyPr>
            <a:spAutoFit/>
          </a:bodyPr>
          <a:lstStyle/>
          <a:p>
            <a:pPr marL="457200" indent="-457200">
              <a:spcBef>
                <a:spcPct val="50000"/>
              </a:spcBef>
            </a:pPr>
            <a:r>
              <a:rPr kumimoji="1" lang="zh-CN" altLang="en-US" sz="2400">
                <a:latin typeface="Times New Roman" pitchFamily="18" charset="0"/>
              </a:rPr>
              <a:t>格式：</a:t>
            </a:r>
            <a:r>
              <a:rPr kumimoji="1" lang="en-US" altLang="zh-CN" sz="2400">
                <a:latin typeface="Times New Roman" pitchFamily="18" charset="0"/>
              </a:rPr>
              <a:t>OR  OPRD1</a:t>
            </a:r>
            <a:r>
              <a:rPr kumimoji="1" lang="zh-CN" altLang="en-US" sz="2400">
                <a:latin typeface="Times New Roman" pitchFamily="18" charset="0"/>
              </a:rPr>
              <a:t>，</a:t>
            </a:r>
            <a:r>
              <a:rPr kumimoji="1" lang="en-US" altLang="zh-CN" sz="2400">
                <a:latin typeface="Times New Roman" pitchFamily="18" charset="0"/>
              </a:rPr>
              <a:t>OPRD2</a:t>
            </a:r>
          </a:p>
        </p:txBody>
      </p:sp>
      <p:sp>
        <p:nvSpPr>
          <p:cNvPr id="234502" name="Text Box 6"/>
          <p:cNvSpPr txBox="1">
            <a:spLocks noChangeArrowheads="1"/>
          </p:cNvSpPr>
          <p:nvPr/>
        </p:nvSpPr>
        <p:spPr bwMode="auto">
          <a:xfrm>
            <a:off x="1979613" y="3789363"/>
            <a:ext cx="6019800" cy="457200"/>
          </a:xfrm>
          <a:prstGeom prst="rect">
            <a:avLst/>
          </a:prstGeom>
          <a:noFill/>
          <a:ln w="12700" cap="sq">
            <a:noFill/>
            <a:miter lim="800000"/>
            <a:headEnd type="none" w="sm" len="sm"/>
            <a:tailEnd type="none" w="sm" len="sm"/>
          </a:ln>
          <a:effectLst/>
        </p:spPr>
        <p:txBody>
          <a:bodyPr>
            <a:spAutoFit/>
          </a:bodyPr>
          <a:lstStyle/>
          <a:p>
            <a:pPr marL="457200" indent="-457200">
              <a:spcBef>
                <a:spcPct val="50000"/>
              </a:spcBef>
            </a:pPr>
            <a:r>
              <a:rPr kumimoji="1" lang="zh-CN" altLang="en-US" sz="2400">
                <a:latin typeface="Times New Roman" pitchFamily="18" charset="0"/>
              </a:rPr>
              <a:t>格式：</a:t>
            </a:r>
            <a:r>
              <a:rPr kumimoji="1" lang="en-US" altLang="zh-CN" sz="2400">
                <a:latin typeface="Times New Roman" pitchFamily="18" charset="0"/>
              </a:rPr>
              <a:t>NOT  OPRD</a:t>
            </a:r>
          </a:p>
        </p:txBody>
      </p:sp>
      <p:sp>
        <p:nvSpPr>
          <p:cNvPr id="234503" name="Text Box 7"/>
          <p:cNvSpPr txBox="1">
            <a:spLocks noChangeArrowheads="1"/>
          </p:cNvSpPr>
          <p:nvPr/>
        </p:nvSpPr>
        <p:spPr bwMode="auto">
          <a:xfrm>
            <a:off x="1979613" y="4652963"/>
            <a:ext cx="6019800" cy="457200"/>
          </a:xfrm>
          <a:prstGeom prst="rect">
            <a:avLst/>
          </a:prstGeom>
          <a:noFill/>
          <a:ln w="12700" cap="sq">
            <a:noFill/>
            <a:miter lim="800000"/>
            <a:headEnd type="none" w="sm" len="sm"/>
            <a:tailEnd type="none" w="sm" len="sm"/>
          </a:ln>
          <a:effectLst/>
        </p:spPr>
        <p:txBody>
          <a:bodyPr>
            <a:spAutoFit/>
          </a:bodyPr>
          <a:lstStyle/>
          <a:p>
            <a:pPr marL="457200" indent="-457200">
              <a:spcBef>
                <a:spcPct val="50000"/>
              </a:spcBef>
            </a:pPr>
            <a:r>
              <a:rPr kumimoji="1" lang="zh-CN" altLang="en-US" sz="2400">
                <a:latin typeface="Times New Roman" pitchFamily="18" charset="0"/>
              </a:rPr>
              <a:t>格式：</a:t>
            </a:r>
            <a:r>
              <a:rPr kumimoji="1" lang="en-US" altLang="zh-CN" sz="2400">
                <a:latin typeface="Times New Roman" pitchFamily="18" charset="0"/>
              </a:rPr>
              <a:t>XOR  OPRD1</a:t>
            </a:r>
            <a:r>
              <a:rPr kumimoji="1" lang="zh-CN" altLang="en-US" sz="2400">
                <a:latin typeface="Times New Roman" pitchFamily="18" charset="0"/>
              </a:rPr>
              <a:t>，</a:t>
            </a:r>
            <a:r>
              <a:rPr kumimoji="1" lang="en-US" altLang="zh-CN" sz="2400">
                <a:latin typeface="Times New Roman" pitchFamily="18" charset="0"/>
              </a:rPr>
              <a:t>OPRD2</a:t>
            </a:r>
          </a:p>
        </p:txBody>
      </p:sp>
      <p:sp>
        <p:nvSpPr>
          <p:cNvPr id="234504" name="Text Box 8"/>
          <p:cNvSpPr txBox="1">
            <a:spLocks noChangeArrowheads="1"/>
          </p:cNvSpPr>
          <p:nvPr/>
        </p:nvSpPr>
        <p:spPr bwMode="auto">
          <a:xfrm>
            <a:off x="1979613" y="5516563"/>
            <a:ext cx="6019800" cy="457200"/>
          </a:xfrm>
          <a:prstGeom prst="rect">
            <a:avLst/>
          </a:prstGeom>
          <a:noFill/>
          <a:ln w="12700" cap="sq">
            <a:noFill/>
            <a:miter lim="800000"/>
            <a:headEnd type="none" w="sm" len="sm"/>
            <a:tailEnd type="none" w="sm" len="sm"/>
          </a:ln>
          <a:effectLst/>
        </p:spPr>
        <p:txBody>
          <a:bodyPr>
            <a:spAutoFit/>
          </a:bodyPr>
          <a:lstStyle/>
          <a:p>
            <a:pPr marL="457200" indent="-457200">
              <a:spcBef>
                <a:spcPct val="50000"/>
              </a:spcBef>
            </a:pPr>
            <a:r>
              <a:rPr kumimoji="1" lang="zh-CN" altLang="en-US" sz="2400">
                <a:latin typeface="Times New Roman" pitchFamily="18" charset="0"/>
              </a:rPr>
              <a:t>格式：</a:t>
            </a:r>
            <a:r>
              <a:rPr kumimoji="1" lang="en-US" altLang="zh-CN" sz="2400">
                <a:latin typeface="Times New Roman" pitchFamily="18" charset="0"/>
              </a:rPr>
              <a:t>TEST  OPRD1</a:t>
            </a:r>
            <a:r>
              <a:rPr kumimoji="1" lang="zh-CN" altLang="en-US" sz="2400">
                <a:latin typeface="Times New Roman" pitchFamily="18" charset="0"/>
              </a:rPr>
              <a:t>，</a:t>
            </a:r>
            <a:r>
              <a:rPr kumimoji="1" lang="en-US" altLang="zh-CN" sz="2400">
                <a:latin typeface="Times New Roman" pitchFamily="18" charset="0"/>
              </a:rPr>
              <a:t>OPRD2</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34498"/>
                                        </p:tgtEl>
                                        <p:attrNameLst>
                                          <p:attrName>style.visibility</p:attrName>
                                        </p:attrNameLst>
                                      </p:cBhvr>
                                      <p:to>
                                        <p:strVal val="visible"/>
                                      </p:to>
                                    </p:set>
                                    <p:anim calcmode="lin" valueType="num">
                                      <p:cBhvr additive="base">
                                        <p:cTn id="7" dur="500" fill="hold"/>
                                        <p:tgtEl>
                                          <p:spTgt spid="234498"/>
                                        </p:tgtEl>
                                        <p:attrNameLst>
                                          <p:attrName>ppt_x</p:attrName>
                                        </p:attrNameLst>
                                      </p:cBhvr>
                                      <p:tavLst>
                                        <p:tav tm="0">
                                          <p:val>
                                            <p:strVal val="#ppt_x"/>
                                          </p:val>
                                        </p:tav>
                                        <p:tav tm="100000">
                                          <p:val>
                                            <p:strVal val="#ppt_x"/>
                                          </p:val>
                                        </p:tav>
                                      </p:tavLst>
                                    </p:anim>
                                    <p:anim calcmode="lin" valueType="num">
                                      <p:cBhvr additive="base">
                                        <p:cTn id="8" dur="500" fill="hold"/>
                                        <p:tgtEl>
                                          <p:spTgt spid="23449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34499">
                                            <p:txEl>
                                              <p:pRg st="0" end="0"/>
                                            </p:txEl>
                                          </p:spTgt>
                                        </p:tgtEl>
                                        <p:attrNameLst>
                                          <p:attrName>style.visibility</p:attrName>
                                        </p:attrNameLst>
                                      </p:cBhvr>
                                      <p:to>
                                        <p:strVal val="visible"/>
                                      </p:to>
                                    </p:set>
                                    <p:animEffect transition="in" filter="slide(fromBottom)">
                                      <p:cBhvr>
                                        <p:cTn id="12" dur="500"/>
                                        <p:tgtEl>
                                          <p:spTgt spid="234499">
                                            <p:txEl>
                                              <p:pRg st="0" end="0"/>
                                            </p:txEl>
                                          </p:spTgt>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234499">
                                            <p:txEl>
                                              <p:pRg st="2" end="2"/>
                                            </p:txEl>
                                          </p:spTgt>
                                        </p:tgtEl>
                                        <p:attrNameLst>
                                          <p:attrName>style.visibility</p:attrName>
                                        </p:attrNameLst>
                                      </p:cBhvr>
                                      <p:to>
                                        <p:strVal val="visible"/>
                                      </p:to>
                                    </p:set>
                                    <p:animEffect transition="in" filter="slide(fromBottom)">
                                      <p:cBhvr>
                                        <p:cTn id="16" dur="500"/>
                                        <p:tgtEl>
                                          <p:spTgt spid="234499">
                                            <p:txEl>
                                              <p:pRg st="2" end="2"/>
                                            </p:txEl>
                                          </p:spTgt>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234499">
                                            <p:txEl>
                                              <p:pRg st="4" end="4"/>
                                            </p:txEl>
                                          </p:spTgt>
                                        </p:tgtEl>
                                        <p:attrNameLst>
                                          <p:attrName>style.visibility</p:attrName>
                                        </p:attrNameLst>
                                      </p:cBhvr>
                                      <p:to>
                                        <p:strVal val="visible"/>
                                      </p:to>
                                    </p:set>
                                    <p:animEffect transition="in" filter="slide(fromBottom)">
                                      <p:cBhvr>
                                        <p:cTn id="20" dur="500"/>
                                        <p:tgtEl>
                                          <p:spTgt spid="234499">
                                            <p:txEl>
                                              <p:pRg st="4" end="4"/>
                                            </p:txEl>
                                          </p:spTgt>
                                        </p:tgtEl>
                                      </p:cBhvr>
                                    </p:animEffect>
                                  </p:childTnLst>
                                </p:cTn>
                              </p:par>
                            </p:childTnLst>
                          </p:cTn>
                        </p:par>
                        <p:par>
                          <p:cTn id="21" fill="hold">
                            <p:stCondLst>
                              <p:cond delay="2000"/>
                            </p:stCondLst>
                            <p:childTnLst>
                              <p:par>
                                <p:cTn id="22" presetID="12" presetClass="entr" presetSubtype="4" fill="hold" grpId="0" nodeType="afterEffect">
                                  <p:stCondLst>
                                    <p:cond delay="0"/>
                                  </p:stCondLst>
                                  <p:childTnLst>
                                    <p:set>
                                      <p:cBhvr>
                                        <p:cTn id="23" dur="1" fill="hold">
                                          <p:stCondLst>
                                            <p:cond delay="0"/>
                                          </p:stCondLst>
                                        </p:cTn>
                                        <p:tgtEl>
                                          <p:spTgt spid="234499">
                                            <p:txEl>
                                              <p:pRg st="6" end="6"/>
                                            </p:txEl>
                                          </p:spTgt>
                                        </p:tgtEl>
                                        <p:attrNameLst>
                                          <p:attrName>style.visibility</p:attrName>
                                        </p:attrNameLst>
                                      </p:cBhvr>
                                      <p:to>
                                        <p:strVal val="visible"/>
                                      </p:to>
                                    </p:set>
                                    <p:animEffect transition="in" filter="slide(fromBottom)">
                                      <p:cBhvr>
                                        <p:cTn id="24" dur="500"/>
                                        <p:tgtEl>
                                          <p:spTgt spid="234499">
                                            <p:txEl>
                                              <p:pRg st="6" end="6"/>
                                            </p:txEl>
                                          </p:spTgt>
                                        </p:tgtEl>
                                      </p:cBhvr>
                                    </p:animEffect>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234499">
                                            <p:txEl>
                                              <p:pRg st="8" end="8"/>
                                            </p:txEl>
                                          </p:spTgt>
                                        </p:tgtEl>
                                        <p:attrNameLst>
                                          <p:attrName>style.visibility</p:attrName>
                                        </p:attrNameLst>
                                      </p:cBhvr>
                                      <p:to>
                                        <p:strVal val="visible"/>
                                      </p:to>
                                    </p:set>
                                    <p:animEffect transition="in" filter="slide(fromBottom)">
                                      <p:cBhvr>
                                        <p:cTn id="28" dur="500"/>
                                        <p:tgtEl>
                                          <p:spTgt spid="2344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utoUpdateAnimBg="0"/>
      <p:bldP spid="234499" grpId="0" build="p" bldLvl="2"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C913353-F12C-4C12-B44E-3DEB7064211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CDE6811-4E42-46C1-8ACE-45B82CB25932}" type="slidenum">
              <a:rPr lang="en-US" altLang="zh-CN"/>
              <a:pPr/>
              <a:t>6</a:t>
            </a:fld>
            <a:endParaRPr lang="en-US" altLang="zh-CN"/>
          </a:p>
        </p:txBody>
      </p:sp>
      <p:sp>
        <p:nvSpPr>
          <p:cNvPr id="100354" name="Rectangle 2"/>
          <p:cNvSpPr>
            <a:spLocks noGrp="1" noChangeArrowheads="1"/>
          </p:cNvSpPr>
          <p:nvPr>
            <p:ph type="title"/>
          </p:nvPr>
        </p:nvSpPr>
        <p:spPr>
          <a:xfrm>
            <a:off x="457200" y="274638"/>
            <a:ext cx="7570788" cy="850900"/>
          </a:xfrm>
        </p:spPr>
        <p:txBody>
          <a:bodyPr/>
          <a:lstStyle/>
          <a:p>
            <a:r>
              <a:rPr lang="en-US" altLang="zh-CN" sz="3200" b="1">
                <a:solidFill>
                  <a:srgbClr val="336699"/>
                </a:solidFill>
              </a:rPr>
              <a:t>8086/8088</a:t>
            </a:r>
            <a:r>
              <a:rPr lang="zh-CN" altLang="en-US" sz="3200" b="1">
                <a:solidFill>
                  <a:srgbClr val="336699"/>
                </a:solidFill>
              </a:rPr>
              <a:t>指令的寻址方式字节编码</a:t>
            </a:r>
            <a:r>
              <a:rPr lang="zh-CN" altLang="en-US"/>
              <a:t> </a:t>
            </a:r>
          </a:p>
        </p:txBody>
      </p:sp>
      <p:pic>
        <p:nvPicPr>
          <p:cNvPr id="100356" name="Picture 4"/>
          <p:cNvPicPr>
            <a:picLocks noChangeAspect="1" noChangeArrowheads="1"/>
          </p:cNvPicPr>
          <p:nvPr/>
        </p:nvPicPr>
        <p:blipFill>
          <a:blip r:embed="rId2" cstate="print"/>
          <a:srcRect/>
          <a:stretch>
            <a:fillRect/>
          </a:stretch>
        </p:blipFill>
        <p:spPr bwMode="auto">
          <a:xfrm>
            <a:off x="755650" y="1844675"/>
            <a:ext cx="7416800" cy="3149600"/>
          </a:xfrm>
          <a:prstGeom prst="rect">
            <a:avLst/>
          </a:prstGeom>
          <a:noFill/>
        </p:spPr>
      </p:pic>
    </p:spTree>
  </p:cSld>
  <p:clrMapOvr>
    <a:masterClrMapping/>
  </p:clrMapOvr>
  <p:transition spd="med">
    <p:pull dir="d"/>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A8EC3E79-CDD8-4ED8-BD4D-1E6C4EFF8567}"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D1587705-D43E-4C20-909C-3856CB0E8395}" type="slidenum">
              <a:rPr lang="en-US" altLang="zh-CN"/>
              <a:pPr/>
              <a:t>60</a:t>
            </a:fld>
            <a:endParaRPr lang="en-US" altLang="zh-CN"/>
          </a:p>
        </p:txBody>
      </p:sp>
      <p:sp>
        <p:nvSpPr>
          <p:cNvPr id="236546" name="Rectangle 2"/>
          <p:cNvSpPr>
            <a:spLocks noGrp="1" noChangeArrowheads="1"/>
          </p:cNvSpPr>
          <p:nvPr>
            <p:ph type="title"/>
          </p:nvPr>
        </p:nvSpPr>
        <p:spPr/>
        <p:txBody>
          <a:bodyPr/>
          <a:lstStyle/>
          <a:p>
            <a:r>
              <a:rPr lang="zh-CN" altLang="en-US" sz="3600" b="1">
                <a:solidFill>
                  <a:srgbClr val="336699"/>
                </a:solidFill>
              </a:rPr>
              <a:t>逻辑与运算指令</a:t>
            </a:r>
            <a:r>
              <a:rPr lang="en-US" altLang="zh-CN" sz="3600" b="1">
                <a:solidFill>
                  <a:srgbClr val="336699"/>
                </a:solidFill>
              </a:rPr>
              <a:t>AND</a:t>
            </a:r>
          </a:p>
        </p:txBody>
      </p:sp>
      <p:sp>
        <p:nvSpPr>
          <p:cNvPr id="236547" name="Rectangle 3"/>
          <p:cNvSpPr>
            <a:spLocks noGrp="1" noChangeArrowheads="1"/>
          </p:cNvSpPr>
          <p:nvPr>
            <p:ph type="body" idx="1"/>
          </p:nvPr>
        </p:nvSpPr>
        <p:spPr>
          <a:xfrm>
            <a:off x="838200" y="1219200"/>
            <a:ext cx="7772400" cy="4648200"/>
          </a:xfrm>
        </p:spPr>
        <p:txBody>
          <a:bodyPr/>
          <a:lstStyle/>
          <a:p>
            <a:pPr marL="609600" indent="-609600">
              <a:buFont typeface="Wingdings" pitchFamily="2" charset="2"/>
              <a:buChar char="§"/>
            </a:pPr>
            <a:endParaRPr lang="en-US" altLang="zh-CN"/>
          </a:p>
          <a:p>
            <a:pPr marL="609600" indent="-609600">
              <a:buFont typeface="Wingdings" pitchFamily="2" charset="2"/>
              <a:buChar char="§"/>
            </a:pPr>
            <a:endParaRPr lang="en-US" altLang="zh-CN"/>
          </a:p>
          <a:p>
            <a:pPr marL="609600" indent="-609600">
              <a:buFont typeface="Wingdings" pitchFamily="2" charset="2"/>
              <a:buNone/>
            </a:pPr>
            <a:endParaRPr lang="en-US" altLang="zh-CN"/>
          </a:p>
          <a:p>
            <a:pPr marL="609600" indent="-609600">
              <a:buFont typeface="Wingdings" pitchFamily="2" charset="2"/>
              <a:buChar char="§"/>
            </a:pPr>
            <a:r>
              <a:rPr lang="zh-CN" altLang="en-US" sz="2400"/>
              <a:t>其中目的操作数</a:t>
            </a:r>
            <a:r>
              <a:rPr lang="en-US" altLang="zh-CN" sz="2400"/>
              <a:t>OPRD1</a:t>
            </a:r>
            <a:r>
              <a:rPr lang="zh-CN" altLang="en-US" sz="2400"/>
              <a:t>为任一通用寄存器或存储器操作数。源操作数</a:t>
            </a:r>
            <a:r>
              <a:rPr lang="en-US" altLang="zh-CN" sz="2400"/>
              <a:t>OPRD2</a:t>
            </a:r>
            <a:r>
              <a:rPr lang="zh-CN" altLang="en-US" sz="2400"/>
              <a:t>为立即数、任一通用寄存器或存储器操作数。</a:t>
            </a:r>
          </a:p>
          <a:p>
            <a:pPr marL="609600" indent="-609600">
              <a:buFont typeface="Wingdings" pitchFamily="2" charset="2"/>
              <a:buChar char="§"/>
            </a:pPr>
            <a:r>
              <a:rPr lang="zh-CN" altLang="en-US" sz="2400"/>
              <a:t>功能：对两个操作数实现按位逻辑与运算，结果送至目的操作数。本指令可以进行字节或字的“与”运算。</a:t>
            </a:r>
          </a:p>
        </p:txBody>
      </p:sp>
      <p:sp>
        <p:nvSpPr>
          <p:cNvPr id="236548" name="Text Box 4"/>
          <p:cNvSpPr txBox="1">
            <a:spLocks noChangeArrowheads="1"/>
          </p:cNvSpPr>
          <p:nvPr/>
        </p:nvSpPr>
        <p:spPr bwMode="auto">
          <a:xfrm>
            <a:off x="1187450" y="1844675"/>
            <a:ext cx="6019800" cy="457200"/>
          </a:xfrm>
          <a:prstGeom prst="rect">
            <a:avLst/>
          </a:prstGeom>
          <a:noFill/>
          <a:ln w="12700" cap="sq">
            <a:noFill/>
            <a:miter lim="800000"/>
            <a:headEnd type="none" w="sm" len="sm"/>
            <a:tailEnd type="none" w="sm" len="sm"/>
          </a:ln>
          <a:effectLst/>
        </p:spPr>
        <p:txBody>
          <a:bodyPr>
            <a:spAutoFit/>
          </a:bodyPr>
          <a:lstStyle/>
          <a:p>
            <a:pPr marL="457200" indent="-457200">
              <a:spcBef>
                <a:spcPct val="50000"/>
              </a:spcBef>
            </a:pPr>
            <a:r>
              <a:rPr kumimoji="1" lang="zh-CN" altLang="en-US" sz="2400">
                <a:solidFill>
                  <a:srgbClr val="336699"/>
                </a:solidFill>
                <a:latin typeface="Times New Roman" pitchFamily="18" charset="0"/>
              </a:rPr>
              <a:t>格式：</a:t>
            </a:r>
            <a:r>
              <a:rPr kumimoji="1" lang="en-US" altLang="zh-CN" sz="2400">
                <a:solidFill>
                  <a:srgbClr val="336699"/>
                </a:solidFill>
                <a:latin typeface="Times New Roman" pitchFamily="18" charset="0"/>
              </a:rPr>
              <a:t>AND  OPRD1</a:t>
            </a:r>
            <a:r>
              <a:rPr kumimoji="1" lang="zh-CN" altLang="en-US" sz="2400">
                <a:solidFill>
                  <a:srgbClr val="336699"/>
                </a:solidFill>
                <a:latin typeface="Times New Roman" pitchFamily="18" charset="0"/>
              </a:rPr>
              <a:t>，</a:t>
            </a:r>
            <a:r>
              <a:rPr kumimoji="1" lang="en-US" altLang="zh-CN" sz="2400">
                <a:solidFill>
                  <a:srgbClr val="336699"/>
                </a:solidFill>
                <a:latin typeface="Times New Roman" pitchFamily="18" charset="0"/>
              </a:rPr>
              <a:t>OPRD2</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36546"/>
                                        </p:tgtEl>
                                        <p:attrNameLst>
                                          <p:attrName>style.visibility</p:attrName>
                                        </p:attrNameLst>
                                      </p:cBhvr>
                                      <p:to>
                                        <p:strVal val="visible"/>
                                      </p:to>
                                    </p:set>
                                    <p:anim calcmode="lin" valueType="num">
                                      <p:cBhvr additive="base">
                                        <p:cTn id="7" dur="500" fill="hold"/>
                                        <p:tgtEl>
                                          <p:spTgt spid="236546"/>
                                        </p:tgtEl>
                                        <p:attrNameLst>
                                          <p:attrName>ppt_x</p:attrName>
                                        </p:attrNameLst>
                                      </p:cBhvr>
                                      <p:tavLst>
                                        <p:tav tm="0">
                                          <p:val>
                                            <p:strVal val="#ppt_x"/>
                                          </p:val>
                                        </p:tav>
                                        <p:tav tm="100000">
                                          <p:val>
                                            <p:strVal val="#ppt_x"/>
                                          </p:val>
                                        </p:tav>
                                      </p:tavLst>
                                    </p:anim>
                                    <p:anim calcmode="lin" valueType="num">
                                      <p:cBhvr additive="base">
                                        <p:cTn id="8" dur="500" fill="hold"/>
                                        <p:tgtEl>
                                          <p:spTgt spid="23654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36547">
                                            <p:txEl>
                                              <p:pRg st="3" end="3"/>
                                            </p:txEl>
                                          </p:spTgt>
                                        </p:tgtEl>
                                        <p:attrNameLst>
                                          <p:attrName>style.visibility</p:attrName>
                                        </p:attrNameLst>
                                      </p:cBhvr>
                                      <p:to>
                                        <p:strVal val="visible"/>
                                      </p:to>
                                    </p:set>
                                    <p:animEffect transition="in" filter="slide(fromBottom)">
                                      <p:cBhvr>
                                        <p:cTn id="12" dur="500"/>
                                        <p:tgtEl>
                                          <p:spTgt spid="236547">
                                            <p:txEl>
                                              <p:pRg st="3" end="3"/>
                                            </p:txEl>
                                          </p:spTgt>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236547">
                                            <p:txEl>
                                              <p:pRg st="4" end="4"/>
                                            </p:txEl>
                                          </p:spTgt>
                                        </p:tgtEl>
                                        <p:attrNameLst>
                                          <p:attrName>style.visibility</p:attrName>
                                        </p:attrNameLst>
                                      </p:cBhvr>
                                      <p:to>
                                        <p:strVal val="visible"/>
                                      </p:to>
                                    </p:set>
                                    <p:animEffect transition="in" filter="slide(fromBottom)">
                                      <p:cBhvr>
                                        <p:cTn id="16" dur="500"/>
                                        <p:tgtEl>
                                          <p:spTgt spid="236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autoUpdateAnimBg="0"/>
      <p:bldP spid="236547" grpId="0" build="p" bldLvl="2" autoUpdateAnimBg="0" advAuto="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E60B5D8E-DC59-4DD9-970E-5997E4D4ABE7}"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9EC959E9-C3C6-4A4E-ACA4-B6889DC26170}" type="slidenum">
              <a:rPr lang="en-US" altLang="zh-CN"/>
              <a:pPr/>
              <a:t>61</a:t>
            </a:fld>
            <a:endParaRPr lang="en-US" altLang="zh-CN"/>
          </a:p>
        </p:txBody>
      </p:sp>
      <p:sp>
        <p:nvSpPr>
          <p:cNvPr id="238594" name="Rectangle 2"/>
          <p:cNvSpPr>
            <a:spLocks noGrp="1" noChangeArrowheads="1"/>
          </p:cNvSpPr>
          <p:nvPr>
            <p:ph type="title"/>
          </p:nvPr>
        </p:nvSpPr>
        <p:spPr/>
        <p:txBody>
          <a:bodyPr/>
          <a:lstStyle/>
          <a:p>
            <a:r>
              <a:rPr lang="zh-CN" altLang="en-US" b="1"/>
              <a:t>逻辑或运算指令</a:t>
            </a:r>
            <a:r>
              <a:rPr lang="en-US" altLang="zh-CN" b="1"/>
              <a:t>OR</a:t>
            </a:r>
          </a:p>
        </p:txBody>
      </p:sp>
      <p:sp>
        <p:nvSpPr>
          <p:cNvPr id="238595" name="Rectangle 3"/>
          <p:cNvSpPr>
            <a:spLocks noGrp="1" noChangeArrowheads="1"/>
          </p:cNvSpPr>
          <p:nvPr>
            <p:ph type="body" idx="1"/>
          </p:nvPr>
        </p:nvSpPr>
        <p:spPr>
          <a:xfrm>
            <a:off x="698500" y="1790700"/>
            <a:ext cx="7907338" cy="3406775"/>
          </a:xfrm>
        </p:spPr>
        <p:txBody>
          <a:bodyPr/>
          <a:lstStyle/>
          <a:p>
            <a:pPr marL="609600" indent="-609600">
              <a:buFont typeface="Wingdings" pitchFamily="2" charset="2"/>
              <a:buChar char="§"/>
            </a:pPr>
            <a:endParaRPr lang="en-US" altLang="zh-CN" sz="2800"/>
          </a:p>
          <a:p>
            <a:pPr marL="609600" indent="-609600">
              <a:buFont typeface="Wingdings" pitchFamily="2" charset="2"/>
              <a:buChar char="§"/>
            </a:pPr>
            <a:endParaRPr lang="en-US" altLang="zh-CN" sz="2800"/>
          </a:p>
          <a:p>
            <a:pPr marL="609600" indent="-609600">
              <a:buFont typeface="Wingdings" pitchFamily="2" charset="2"/>
              <a:buChar char="§"/>
            </a:pPr>
            <a:r>
              <a:rPr lang="en-US" altLang="zh-CN" sz="2400"/>
              <a:t>OR</a:t>
            </a:r>
            <a:r>
              <a:rPr lang="zh-CN" altLang="en-US" sz="2400"/>
              <a:t>指令完成对两个操作数按位“或”的运算，结果送至目的操作数中。</a:t>
            </a:r>
          </a:p>
          <a:p>
            <a:pPr marL="609600" indent="-609600">
              <a:buFont typeface="Wingdings" pitchFamily="2" charset="2"/>
              <a:buChar char="§"/>
            </a:pPr>
            <a:r>
              <a:rPr lang="zh-CN" altLang="en-US" sz="2400"/>
              <a:t>本指令可以进行字节或字的“或”运算。</a:t>
            </a:r>
          </a:p>
        </p:txBody>
      </p:sp>
      <p:sp>
        <p:nvSpPr>
          <p:cNvPr id="238596" name="Text Box 4"/>
          <p:cNvSpPr txBox="1">
            <a:spLocks noChangeArrowheads="1"/>
          </p:cNvSpPr>
          <p:nvPr/>
        </p:nvSpPr>
        <p:spPr bwMode="auto">
          <a:xfrm>
            <a:off x="1258888" y="2060575"/>
            <a:ext cx="6019800" cy="519113"/>
          </a:xfrm>
          <a:prstGeom prst="rect">
            <a:avLst/>
          </a:prstGeom>
          <a:noFill/>
          <a:ln w="12700" cap="sq">
            <a:noFill/>
            <a:miter lim="800000"/>
            <a:headEnd type="none" w="sm" len="sm"/>
            <a:tailEnd type="none" w="sm" len="sm"/>
          </a:ln>
          <a:effectLst/>
        </p:spPr>
        <p:txBody>
          <a:bodyPr>
            <a:spAutoFit/>
          </a:bodyPr>
          <a:lstStyle/>
          <a:p>
            <a:pPr marL="457200" indent="-457200">
              <a:spcBef>
                <a:spcPct val="50000"/>
              </a:spcBef>
            </a:pPr>
            <a:r>
              <a:rPr kumimoji="1" lang="zh-CN" altLang="en-US" sz="2800">
                <a:solidFill>
                  <a:srgbClr val="336699"/>
                </a:solidFill>
                <a:latin typeface="Times New Roman" pitchFamily="18" charset="0"/>
              </a:rPr>
              <a:t>格式：</a:t>
            </a:r>
            <a:r>
              <a:rPr kumimoji="1" lang="en-US" altLang="zh-CN" sz="2800">
                <a:solidFill>
                  <a:srgbClr val="336699"/>
                </a:solidFill>
                <a:latin typeface="Times New Roman" pitchFamily="18" charset="0"/>
              </a:rPr>
              <a:t>OR  OPRD1</a:t>
            </a:r>
            <a:r>
              <a:rPr kumimoji="1" lang="zh-CN" altLang="en-US" sz="2800">
                <a:solidFill>
                  <a:srgbClr val="336699"/>
                </a:solidFill>
                <a:latin typeface="Times New Roman" pitchFamily="18" charset="0"/>
              </a:rPr>
              <a:t>，</a:t>
            </a:r>
            <a:r>
              <a:rPr kumimoji="1" lang="en-US" altLang="zh-CN" sz="2800">
                <a:solidFill>
                  <a:srgbClr val="336699"/>
                </a:solidFill>
                <a:latin typeface="Times New Roman" pitchFamily="18" charset="0"/>
              </a:rPr>
              <a:t>OPRD2</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38594"/>
                                        </p:tgtEl>
                                        <p:attrNameLst>
                                          <p:attrName>style.visibility</p:attrName>
                                        </p:attrNameLst>
                                      </p:cBhvr>
                                      <p:to>
                                        <p:strVal val="visible"/>
                                      </p:to>
                                    </p:set>
                                    <p:anim calcmode="lin" valueType="num">
                                      <p:cBhvr additive="base">
                                        <p:cTn id="7" dur="500" fill="hold"/>
                                        <p:tgtEl>
                                          <p:spTgt spid="238594"/>
                                        </p:tgtEl>
                                        <p:attrNameLst>
                                          <p:attrName>ppt_x</p:attrName>
                                        </p:attrNameLst>
                                      </p:cBhvr>
                                      <p:tavLst>
                                        <p:tav tm="0">
                                          <p:val>
                                            <p:strVal val="#ppt_x"/>
                                          </p:val>
                                        </p:tav>
                                        <p:tav tm="100000">
                                          <p:val>
                                            <p:strVal val="#ppt_x"/>
                                          </p:val>
                                        </p:tav>
                                      </p:tavLst>
                                    </p:anim>
                                    <p:anim calcmode="lin" valueType="num">
                                      <p:cBhvr additive="base">
                                        <p:cTn id="8" dur="500" fill="hold"/>
                                        <p:tgtEl>
                                          <p:spTgt spid="23859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38595">
                                            <p:txEl>
                                              <p:pRg st="2" end="2"/>
                                            </p:txEl>
                                          </p:spTgt>
                                        </p:tgtEl>
                                        <p:attrNameLst>
                                          <p:attrName>style.visibility</p:attrName>
                                        </p:attrNameLst>
                                      </p:cBhvr>
                                      <p:to>
                                        <p:strVal val="visible"/>
                                      </p:to>
                                    </p:set>
                                    <p:animEffect transition="in" filter="slide(fromBottom)">
                                      <p:cBhvr>
                                        <p:cTn id="12" dur="500"/>
                                        <p:tgtEl>
                                          <p:spTgt spid="238595">
                                            <p:txEl>
                                              <p:pRg st="2" end="2"/>
                                            </p:txEl>
                                          </p:spTgt>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238595">
                                            <p:txEl>
                                              <p:pRg st="3" end="3"/>
                                            </p:txEl>
                                          </p:spTgt>
                                        </p:tgtEl>
                                        <p:attrNameLst>
                                          <p:attrName>style.visibility</p:attrName>
                                        </p:attrNameLst>
                                      </p:cBhvr>
                                      <p:to>
                                        <p:strVal val="visible"/>
                                      </p:to>
                                    </p:set>
                                    <p:animEffect transition="in" filter="slide(fromBottom)">
                                      <p:cBhvr>
                                        <p:cTn id="16" dur="500"/>
                                        <p:tgtEl>
                                          <p:spTgt spid="238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4" grpId="0" autoUpdateAnimBg="0"/>
      <p:bldP spid="238595" grpId="0" build="p" bldLvl="2" autoUpdateAnimBg="0" advAuto="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B6F1A3-6372-4D9C-8C1F-74C6F7711149}"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F0F68C9C-5F1F-40CD-B16C-BB00C182B2ED}" type="slidenum">
              <a:rPr lang="en-US" altLang="zh-CN"/>
              <a:pPr/>
              <a:t>62</a:t>
            </a:fld>
            <a:endParaRPr lang="en-US" altLang="zh-CN"/>
          </a:p>
        </p:txBody>
      </p:sp>
      <p:sp>
        <p:nvSpPr>
          <p:cNvPr id="240642" name="Rectangle 2"/>
          <p:cNvSpPr>
            <a:spLocks noGrp="1" noChangeArrowheads="1"/>
          </p:cNvSpPr>
          <p:nvPr>
            <p:ph type="title"/>
          </p:nvPr>
        </p:nvSpPr>
        <p:spPr/>
        <p:txBody>
          <a:bodyPr/>
          <a:lstStyle/>
          <a:p>
            <a:r>
              <a:rPr lang="zh-CN" altLang="en-US" b="1"/>
              <a:t>逻辑非运算指令</a:t>
            </a:r>
            <a:r>
              <a:rPr lang="en-US" altLang="zh-CN" b="1"/>
              <a:t>NOT</a:t>
            </a:r>
          </a:p>
        </p:txBody>
      </p:sp>
      <p:sp>
        <p:nvSpPr>
          <p:cNvPr id="240643" name="Rectangle 3"/>
          <p:cNvSpPr>
            <a:spLocks noGrp="1" noChangeArrowheads="1"/>
          </p:cNvSpPr>
          <p:nvPr>
            <p:ph type="body" idx="1"/>
          </p:nvPr>
        </p:nvSpPr>
        <p:spPr>
          <a:xfrm>
            <a:off x="619125" y="1712913"/>
            <a:ext cx="7986713" cy="3406775"/>
          </a:xfrm>
        </p:spPr>
        <p:txBody>
          <a:bodyPr/>
          <a:lstStyle/>
          <a:p>
            <a:pPr marL="609600" indent="-609600">
              <a:buFont typeface="Wingdings" pitchFamily="2" charset="2"/>
              <a:buChar char="§"/>
            </a:pPr>
            <a:endParaRPr lang="en-US" altLang="zh-CN" sz="2800"/>
          </a:p>
          <a:p>
            <a:pPr marL="609600" indent="-609600">
              <a:buFont typeface="Wingdings" pitchFamily="2" charset="2"/>
              <a:buChar char="§"/>
            </a:pPr>
            <a:endParaRPr lang="en-US" altLang="zh-CN" sz="2800"/>
          </a:p>
          <a:p>
            <a:pPr marL="609600" indent="-609600">
              <a:buFont typeface="Wingdings" pitchFamily="2" charset="2"/>
              <a:buChar char="§"/>
            </a:pPr>
            <a:endParaRPr lang="en-US" altLang="zh-CN" sz="2800"/>
          </a:p>
          <a:p>
            <a:pPr marL="609600" indent="-609600">
              <a:buFont typeface="Wingdings" pitchFamily="2" charset="2"/>
              <a:buChar char="§"/>
            </a:pPr>
            <a:r>
              <a:rPr lang="zh-CN" altLang="en-US" sz="2800"/>
              <a:t>本指令的功能是完成对操作数的按位求反运算，结果送回给原操作数，本指令可以进行字节或字的“非”运算，不影响标志位。</a:t>
            </a:r>
            <a:endParaRPr lang="zh-CN" altLang="en-US"/>
          </a:p>
        </p:txBody>
      </p:sp>
      <p:sp>
        <p:nvSpPr>
          <p:cNvPr id="240644" name="Text Box 4"/>
          <p:cNvSpPr txBox="1">
            <a:spLocks noChangeArrowheads="1"/>
          </p:cNvSpPr>
          <p:nvPr/>
        </p:nvSpPr>
        <p:spPr bwMode="auto">
          <a:xfrm>
            <a:off x="1403350" y="2133600"/>
            <a:ext cx="6019800" cy="579438"/>
          </a:xfrm>
          <a:prstGeom prst="rect">
            <a:avLst/>
          </a:prstGeom>
          <a:noFill/>
          <a:ln w="12700" cap="sq">
            <a:noFill/>
            <a:miter lim="800000"/>
            <a:headEnd type="none" w="sm" len="sm"/>
            <a:tailEnd type="none" w="sm" len="sm"/>
          </a:ln>
          <a:effectLst/>
        </p:spPr>
        <p:txBody>
          <a:bodyPr>
            <a:spAutoFit/>
          </a:bodyPr>
          <a:lstStyle/>
          <a:p>
            <a:pPr marL="457200" indent="-457200">
              <a:spcBef>
                <a:spcPct val="50000"/>
              </a:spcBef>
            </a:pPr>
            <a:r>
              <a:rPr kumimoji="1" lang="zh-CN" altLang="en-US" sz="3200">
                <a:solidFill>
                  <a:srgbClr val="336699"/>
                </a:solidFill>
                <a:latin typeface="Times New Roman" pitchFamily="18" charset="0"/>
              </a:rPr>
              <a:t>格式：</a:t>
            </a:r>
            <a:r>
              <a:rPr kumimoji="1" lang="en-US" altLang="zh-CN" sz="3200">
                <a:solidFill>
                  <a:srgbClr val="336699"/>
                </a:solidFill>
                <a:latin typeface="Times New Roman" pitchFamily="18" charset="0"/>
              </a:rPr>
              <a:t>NOT  OPRD</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40642"/>
                                        </p:tgtEl>
                                        <p:attrNameLst>
                                          <p:attrName>style.visibility</p:attrName>
                                        </p:attrNameLst>
                                      </p:cBhvr>
                                      <p:to>
                                        <p:strVal val="visible"/>
                                      </p:to>
                                    </p:set>
                                    <p:anim calcmode="lin" valueType="num">
                                      <p:cBhvr additive="base">
                                        <p:cTn id="7" dur="500" fill="hold"/>
                                        <p:tgtEl>
                                          <p:spTgt spid="240642"/>
                                        </p:tgtEl>
                                        <p:attrNameLst>
                                          <p:attrName>ppt_x</p:attrName>
                                        </p:attrNameLst>
                                      </p:cBhvr>
                                      <p:tavLst>
                                        <p:tav tm="0">
                                          <p:val>
                                            <p:strVal val="#ppt_x"/>
                                          </p:val>
                                        </p:tav>
                                        <p:tav tm="100000">
                                          <p:val>
                                            <p:strVal val="#ppt_x"/>
                                          </p:val>
                                        </p:tav>
                                      </p:tavLst>
                                    </p:anim>
                                    <p:anim calcmode="lin" valueType="num">
                                      <p:cBhvr additive="base">
                                        <p:cTn id="8" dur="500" fill="hold"/>
                                        <p:tgtEl>
                                          <p:spTgt spid="24064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40643">
                                            <p:txEl>
                                              <p:pRg st="3" end="3"/>
                                            </p:txEl>
                                          </p:spTgt>
                                        </p:tgtEl>
                                        <p:attrNameLst>
                                          <p:attrName>style.visibility</p:attrName>
                                        </p:attrNameLst>
                                      </p:cBhvr>
                                      <p:to>
                                        <p:strVal val="visible"/>
                                      </p:to>
                                    </p:set>
                                    <p:animEffect transition="in" filter="slide(fromBottom)">
                                      <p:cBhvr>
                                        <p:cTn id="12" dur="500"/>
                                        <p:tgtEl>
                                          <p:spTgt spid="2406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autoUpdateAnimBg="0"/>
      <p:bldP spid="240643" grpId="0" build="p" bldLvl="2" autoUpdateAnimBg="0" advAuto="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CE57DB88-92C5-42CB-96D1-6BAC5366478C}"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96029DC3-8FA8-4B87-B7AF-1DEA26FA4320}" type="slidenum">
              <a:rPr lang="en-US" altLang="zh-CN"/>
              <a:pPr/>
              <a:t>63</a:t>
            </a:fld>
            <a:endParaRPr lang="en-US" altLang="zh-CN"/>
          </a:p>
        </p:txBody>
      </p:sp>
      <p:sp>
        <p:nvSpPr>
          <p:cNvPr id="242690" name="Rectangle 2"/>
          <p:cNvSpPr>
            <a:spLocks noGrp="1" noChangeArrowheads="1"/>
          </p:cNvSpPr>
          <p:nvPr>
            <p:ph type="title"/>
          </p:nvPr>
        </p:nvSpPr>
        <p:spPr/>
        <p:txBody>
          <a:bodyPr/>
          <a:lstStyle/>
          <a:p>
            <a:r>
              <a:rPr lang="zh-CN" altLang="en-US" b="1">
                <a:solidFill>
                  <a:srgbClr val="336699"/>
                </a:solidFill>
              </a:rPr>
              <a:t>逻辑异或运算指令</a:t>
            </a:r>
            <a:r>
              <a:rPr lang="en-US" altLang="zh-CN" b="1">
                <a:solidFill>
                  <a:srgbClr val="336699"/>
                </a:solidFill>
              </a:rPr>
              <a:t>XOR</a:t>
            </a:r>
          </a:p>
        </p:txBody>
      </p:sp>
      <p:sp>
        <p:nvSpPr>
          <p:cNvPr id="242691" name="Rectangle 3"/>
          <p:cNvSpPr>
            <a:spLocks noGrp="1" noChangeArrowheads="1"/>
          </p:cNvSpPr>
          <p:nvPr>
            <p:ph type="body" idx="1"/>
          </p:nvPr>
        </p:nvSpPr>
        <p:spPr>
          <a:xfrm>
            <a:off x="1116013" y="1628775"/>
            <a:ext cx="7342187" cy="3328988"/>
          </a:xfrm>
        </p:spPr>
        <p:txBody>
          <a:bodyPr/>
          <a:lstStyle/>
          <a:p>
            <a:pPr marL="609600" indent="-609600">
              <a:buFont typeface="Wingdings" pitchFamily="2" charset="2"/>
              <a:buChar char="§"/>
            </a:pPr>
            <a:endParaRPr lang="en-US" altLang="zh-CN" sz="2800"/>
          </a:p>
          <a:p>
            <a:pPr marL="609600" indent="-609600">
              <a:buFont typeface="Wingdings" pitchFamily="2" charset="2"/>
              <a:buChar char="§"/>
            </a:pPr>
            <a:endParaRPr lang="en-US" altLang="zh-CN" sz="2800"/>
          </a:p>
          <a:p>
            <a:pPr marL="609600" indent="-609600">
              <a:buFont typeface="Wingdings" pitchFamily="2" charset="2"/>
              <a:buChar char="§"/>
            </a:pPr>
            <a:endParaRPr lang="en-US" altLang="zh-CN" sz="2800"/>
          </a:p>
          <a:p>
            <a:pPr marL="609600" indent="-609600">
              <a:buFont typeface="Wingdings" pitchFamily="2" charset="2"/>
              <a:buChar char="§"/>
            </a:pPr>
            <a:r>
              <a:rPr lang="zh-CN" altLang="en-US" sz="2800"/>
              <a:t>本指令的功能是实现两个操作数按位“异或”的运算，结果送至目的操作数中。</a:t>
            </a:r>
          </a:p>
          <a:p>
            <a:pPr marL="609600" indent="-609600">
              <a:buFont typeface="Wingdings" pitchFamily="2" charset="2"/>
              <a:buChar char="§"/>
            </a:pPr>
            <a:r>
              <a:rPr lang="en-US" altLang="zh-CN" sz="2800"/>
              <a:t>XOR</a:t>
            </a:r>
            <a:r>
              <a:rPr lang="zh-CN" altLang="en-US" sz="2800"/>
              <a:t>指令可以进行字节或字的“异或”运算。</a:t>
            </a:r>
            <a:endParaRPr lang="zh-CN" altLang="en-US"/>
          </a:p>
        </p:txBody>
      </p:sp>
      <p:sp>
        <p:nvSpPr>
          <p:cNvPr id="242692" name="Text Box 4"/>
          <p:cNvSpPr txBox="1">
            <a:spLocks noChangeArrowheads="1"/>
          </p:cNvSpPr>
          <p:nvPr/>
        </p:nvSpPr>
        <p:spPr bwMode="auto">
          <a:xfrm>
            <a:off x="1619250" y="1916113"/>
            <a:ext cx="6019800" cy="579437"/>
          </a:xfrm>
          <a:prstGeom prst="rect">
            <a:avLst/>
          </a:prstGeom>
          <a:noFill/>
          <a:ln w="12700" cap="sq">
            <a:noFill/>
            <a:miter lim="800000"/>
            <a:headEnd type="none" w="sm" len="sm"/>
            <a:tailEnd type="none" w="sm" len="sm"/>
          </a:ln>
          <a:effectLst/>
        </p:spPr>
        <p:txBody>
          <a:bodyPr>
            <a:spAutoFit/>
          </a:bodyPr>
          <a:lstStyle/>
          <a:p>
            <a:pPr marL="457200" indent="-457200">
              <a:spcBef>
                <a:spcPct val="50000"/>
              </a:spcBef>
            </a:pPr>
            <a:r>
              <a:rPr kumimoji="1" lang="zh-CN" altLang="en-US" sz="3200">
                <a:latin typeface="Times New Roman" pitchFamily="18" charset="0"/>
              </a:rPr>
              <a:t>格式：</a:t>
            </a:r>
            <a:r>
              <a:rPr kumimoji="1" lang="en-US" altLang="zh-CN" sz="3200">
                <a:latin typeface="Times New Roman" pitchFamily="18" charset="0"/>
              </a:rPr>
              <a:t>XOR  OPRD1</a:t>
            </a:r>
            <a:r>
              <a:rPr kumimoji="1" lang="zh-CN" altLang="en-US" sz="3200">
                <a:latin typeface="Times New Roman" pitchFamily="18" charset="0"/>
              </a:rPr>
              <a:t>，</a:t>
            </a:r>
            <a:r>
              <a:rPr kumimoji="1" lang="en-US" altLang="zh-CN" sz="3200">
                <a:latin typeface="Times New Roman" pitchFamily="18" charset="0"/>
              </a:rPr>
              <a:t>OPRD2</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42690"/>
                                        </p:tgtEl>
                                        <p:attrNameLst>
                                          <p:attrName>style.visibility</p:attrName>
                                        </p:attrNameLst>
                                      </p:cBhvr>
                                      <p:to>
                                        <p:strVal val="visible"/>
                                      </p:to>
                                    </p:set>
                                    <p:anim calcmode="lin" valueType="num">
                                      <p:cBhvr additive="base">
                                        <p:cTn id="7" dur="500" fill="hold"/>
                                        <p:tgtEl>
                                          <p:spTgt spid="242690"/>
                                        </p:tgtEl>
                                        <p:attrNameLst>
                                          <p:attrName>ppt_x</p:attrName>
                                        </p:attrNameLst>
                                      </p:cBhvr>
                                      <p:tavLst>
                                        <p:tav tm="0">
                                          <p:val>
                                            <p:strVal val="#ppt_x"/>
                                          </p:val>
                                        </p:tav>
                                        <p:tav tm="100000">
                                          <p:val>
                                            <p:strVal val="#ppt_x"/>
                                          </p:val>
                                        </p:tav>
                                      </p:tavLst>
                                    </p:anim>
                                    <p:anim calcmode="lin" valueType="num">
                                      <p:cBhvr additive="base">
                                        <p:cTn id="8" dur="500" fill="hold"/>
                                        <p:tgtEl>
                                          <p:spTgt spid="24269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42691">
                                            <p:txEl>
                                              <p:pRg st="3" end="3"/>
                                            </p:txEl>
                                          </p:spTgt>
                                        </p:tgtEl>
                                        <p:attrNameLst>
                                          <p:attrName>style.visibility</p:attrName>
                                        </p:attrNameLst>
                                      </p:cBhvr>
                                      <p:to>
                                        <p:strVal val="visible"/>
                                      </p:to>
                                    </p:set>
                                    <p:animEffect transition="in" filter="slide(fromBottom)">
                                      <p:cBhvr>
                                        <p:cTn id="12" dur="500"/>
                                        <p:tgtEl>
                                          <p:spTgt spid="242691">
                                            <p:txEl>
                                              <p:pRg st="3" end="3"/>
                                            </p:txEl>
                                          </p:spTgt>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242691">
                                            <p:txEl>
                                              <p:pRg st="4" end="4"/>
                                            </p:txEl>
                                          </p:spTgt>
                                        </p:tgtEl>
                                        <p:attrNameLst>
                                          <p:attrName>style.visibility</p:attrName>
                                        </p:attrNameLst>
                                      </p:cBhvr>
                                      <p:to>
                                        <p:strVal val="visible"/>
                                      </p:to>
                                    </p:set>
                                    <p:animEffect transition="in" filter="slide(fromBottom)">
                                      <p:cBhvr>
                                        <p:cTn id="16" dur="500"/>
                                        <p:tgtEl>
                                          <p:spTgt spid="2426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autoUpdateAnimBg="0"/>
      <p:bldP spid="242691" grpId="0" build="p" bldLvl="2" autoUpdateAnimBg="0" advAuto="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D4878E75-DD33-468B-8083-55ED69CD8111}"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69BD03EE-53C9-46D2-A276-331D745B633F}" type="slidenum">
              <a:rPr lang="en-US" altLang="zh-CN"/>
              <a:pPr/>
              <a:t>64</a:t>
            </a:fld>
            <a:endParaRPr lang="en-US" altLang="zh-CN"/>
          </a:p>
        </p:txBody>
      </p:sp>
      <p:sp>
        <p:nvSpPr>
          <p:cNvPr id="244738" name="Rectangle 2"/>
          <p:cNvSpPr>
            <a:spLocks noGrp="1" noChangeArrowheads="1"/>
          </p:cNvSpPr>
          <p:nvPr>
            <p:ph type="title"/>
          </p:nvPr>
        </p:nvSpPr>
        <p:spPr/>
        <p:txBody>
          <a:bodyPr/>
          <a:lstStyle/>
          <a:p>
            <a:r>
              <a:rPr lang="zh-CN" altLang="en-US" b="1">
                <a:solidFill>
                  <a:srgbClr val="336699"/>
                </a:solidFill>
              </a:rPr>
              <a:t>测试指令</a:t>
            </a:r>
            <a:r>
              <a:rPr lang="en-US" altLang="zh-CN" b="1">
                <a:solidFill>
                  <a:srgbClr val="336699"/>
                </a:solidFill>
              </a:rPr>
              <a:t>TEST</a:t>
            </a:r>
          </a:p>
        </p:txBody>
      </p:sp>
      <p:sp>
        <p:nvSpPr>
          <p:cNvPr id="244739" name="Rectangle 3"/>
          <p:cNvSpPr>
            <a:spLocks noGrp="1" noChangeArrowheads="1"/>
          </p:cNvSpPr>
          <p:nvPr>
            <p:ph type="body" idx="1"/>
          </p:nvPr>
        </p:nvSpPr>
        <p:spPr>
          <a:xfrm>
            <a:off x="685800" y="1219200"/>
            <a:ext cx="7924800" cy="4648200"/>
          </a:xfrm>
        </p:spPr>
        <p:txBody>
          <a:bodyPr/>
          <a:lstStyle/>
          <a:p>
            <a:pPr marL="609600" indent="-609600">
              <a:buFont typeface="Wingdings" pitchFamily="2" charset="2"/>
              <a:buChar char="§"/>
            </a:pPr>
            <a:endParaRPr lang="en-US" altLang="zh-CN" sz="2800"/>
          </a:p>
          <a:p>
            <a:pPr marL="609600" indent="-609600">
              <a:buFont typeface="Wingdings" pitchFamily="2" charset="2"/>
              <a:buChar char="§"/>
            </a:pPr>
            <a:endParaRPr lang="en-US" altLang="zh-CN" sz="2800"/>
          </a:p>
          <a:p>
            <a:pPr marL="609600" indent="-609600">
              <a:buFont typeface="Wingdings" pitchFamily="2" charset="2"/>
              <a:buChar char="§"/>
            </a:pPr>
            <a:endParaRPr lang="en-US" altLang="zh-CN" sz="2800"/>
          </a:p>
          <a:p>
            <a:pPr marL="609600" indent="-609600">
              <a:buFont typeface="Wingdings" pitchFamily="2" charset="2"/>
              <a:buChar char="§"/>
            </a:pPr>
            <a:r>
              <a:rPr lang="zh-CN" altLang="en-US" sz="2800"/>
              <a:t>该指令与</a:t>
            </a:r>
            <a:r>
              <a:rPr lang="en-US" altLang="zh-CN" sz="2800"/>
              <a:t>AND</a:t>
            </a:r>
            <a:r>
              <a:rPr lang="zh-CN" altLang="en-US" sz="2800"/>
              <a:t>指令一样，也是对两个操作数进行按位的“与”运算，唯一不同之处是不将相“与”的结果送目的操作数。</a:t>
            </a:r>
          </a:p>
          <a:p>
            <a:pPr marL="609600" indent="-609600">
              <a:buFont typeface="Wingdings" pitchFamily="2" charset="2"/>
              <a:buChar char="§"/>
            </a:pPr>
            <a:r>
              <a:rPr lang="zh-CN" altLang="en-US" sz="2800"/>
              <a:t>本指令对两个操作数的内容均不进行修改，仅是在逻辑“与”操作后，对标志位重新置位。</a:t>
            </a:r>
            <a:endParaRPr lang="zh-CN" altLang="en-US"/>
          </a:p>
        </p:txBody>
      </p:sp>
      <p:sp>
        <p:nvSpPr>
          <p:cNvPr id="244740" name="Text Box 4"/>
          <p:cNvSpPr txBox="1">
            <a:spLocks noChangeArrowheads="1"/>
          </p:cNvSpPr>
          <p:nvPr/>
        </p:nvSpPr>
        <p:spPr bwMode="auto">
          <a:xfrm>
            <a:off x="1258888" y="1916113"/>
            <a:ext cx="6019800" cy="579437"/>
          </a:xfrm>
          <a:prstGeom prst="rect">
            <a:avLst/>
          </a:prstGeom>
          <a:noFill/>
          <a:ln w="12700" cap="sq">
            <a:noFill/>
            <a:miter lim="800000"/>
            <a:headEnd type="none" w="sm" len="sm"/>
            <a:tailEnd type="none" w="sm" len="sm"/>
          </a:ln>
          <a:effectLst/>
        </p:spPr>
        <p:txBody>
          <a:bodyPr>
            <a:spAutoFit/>
          </a:bodyPr>
          <a:lstStyle/>
          <a:p>
            <a:pPr marL="457200" indent="-457200">
              <a:spcBef>
                <a:spcPct val="50000"/>
              </a:spcBef>
            </a:pPr>
            <a:r>
              <a:rPr kumimoji="1" lang="zh-CN" altLang="en-US" sz="3200">
                <a:latin typeface="Times New Roman" pitchFamily="18" charset="0"/>
              </a:rPr>
              <a:t>格式：</a:t>
            </a:r>
            <a:r>
              <a:rPr kumimoji="1" lang="en-US" altLang="zh-CN" sz="3200">
                <a:latin typeface="Times New Roman" pitchFamily="18" charset="0"/>
              </a:rPr>
              <a:t>TEST  OPRD1</a:t>
            </a:r>
            <a:r>
              <a:rPr kumimoji="1" lang="zh-CN" altLang="en-US" sz="3200">
                <a:latin typeface="Times New Roman" pitchFamily="18" charset="0"/>
              </a:rPr>
              <a:t>，</a:t>
            </a:r>
            <a:r>
              <a:rPr kumimoji="1" lang="en-US" altLang="zh-CN" sz="3200">
                <a:latin typeface="Times New Roman" pitchFamily="18" charset="0"/>
              </a:rPr>
              <a:t>OPRD2</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44738"/>
                                        </p:tgtEl>
                                        <p:attrNameLst>
                                          <p:attrName>style.visibility</p:attrName>
                                        </p:attrNameLst>
                                      </p:cBhvr>
                                      <p:to>
                                        <p:strVal val="visible"/>
                                      </p:to>
                                    </p:set>
                                    <p:anim calcmode="lin" valueType="num">
                                      <p:cBhvr additive="base">
                                        <p:cTn id="7" dur="500" fill="hold"/>
                                        <p:tgtEl>
                                          <p:spTgt spid="244738"/>
                                        </p:tgtEl>
                                        <p:attrNameLst>
                                          <p:attrName>ppt_x</p:attrName>
                                        </p:attrNameLst>
                                      </p:cBhvr>
                                      <p:tavLst>
                                        <p:tav tm="0">
                                          <p:val>
                                            <p:strVal val="#ppt_x"/>
                                          </p:val>
                                        </p:tav>
                                        <p:tav tm="100000">
                                          <p:val>
                                            <p:strVal val="#ppt_x"/>
                                          </p:val>
                                        </p:tav>
                                      </p:tavLst>
                                    </p:anim>
                                    <p:anim calcmode="lin" valueType="num">
                                      <p:cBhvr additive="base">
                                        <p:cTn id="8" dur="500" fill="hold"/>
                                        <p:tgtEl>
                                          <p:spTgt spid="24473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44739">
                                            <p:txEl>
                                              <p:pRg st="3" end="3"/>
                                            </p:txEl>
                                          </p:spTgt>
                                        </p:tgtEl>
                                        <p:attrNameLst>
                                          <p:attrName>style.visibility</p:attrName>
                                        </p:attrNameLst>
                                      </p:cBhvr>
                                      <p:to>
                                        <p:strVal val="visible"/>
                                      </p:to>
                                    </p:set>
                                    <p:animEffect transition="in" filter="slide(fromBottom)">
                                      <p:cBhvr>
                                        <p:cTn id="12" dur="500"/>
                                        <p:tgtEl>
                                          <p:spTgt spid="244739">
                                            <p:txEl>
                                              <p:pRg st="3" end="3"/>
                                            </p:txEl>
                                          </p:spTgt>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244739">
                                            <p:txEl>
                                              <p:pRg st="4" end="4"/>
                                            </p:txEl>
                                          </p:spTgt>
                                        </p:tgtEl>
                                        <p:attrNameLst>
                                          <p:attrName>style.visibility</p:attrName>
                                        </p:attrNameLst>
                                      </p:cBhvr>
                                      <p:to>
                                        <p:strVal val="visible"/>
                                      </p:to>
                                    </p:set>
                                    <p:animEffect transition="in" filter="slide(fromBottom)">
                                      <p:cBhvr>
                                        <p:cTn id="16" dur="500"/>
                                        <p:tgtEl>
                                          <p:spTgt spid="2447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8" grpId="0" autoUpdateAnimBg="0"/>
      <p:bldP spid="244739" grpId="0" build="p" bldLvl="2" autoUpdateAnimBg="0" advAuto="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97322417-6492-41D0-811C-90D6805848DA}" type="datetime1">
              <a:rPr lang="zh-CN" altLang="en-US"/>
              <a:pPr/>
              <a:t>2016-5-26</a:t>
            </a:fld>
            <a:endParaRPr lang="en-US" altLang="zh-CN"/>
          </a:p>
        </p:txBody>
      </p:sp>
      <p:sp>
        <p:nvSpPr>
          <p:cNvPr id="9" name="页脚占位符 4"/>
          <p:cNvSpPr>
            <a:spLocks noGrp="1"/>
          </p:cNvSpPr>
          <p:nvPr>
            <p:ph type="ftr" sz="quarter" idx="11"/>
          </p:nvPr>
        </p:nvSpPr>
        <p:spPr/>
        <p:txBody>
          <a:bodyPr/>
          <a:lstStyle/>
          <a:p>
            <a:r>
              <a:rPr lang="en-US" altLang="zh-CN"/>
              <a:t>汇编语言程序设计教程</a:t>
            </a:r>
          </a:p>
        </p:txBody>
      </p:sp>
      <p:sp>
        <p:nvSpPr>
          <p:cNvPr id="10" name="灯片编号占位符 5"/>
          <p:cNvSpPr>
            <a:spLocks noGrp="1"/>
          </p:cNvSpPr>
          <p:nvPr>
            <p:ph type="sldNum" sz="quarter" idx="12"/>
          </p:nvPr>
        </p:nvSpPr>
        <p:spPr/>
        <p:txBody>
          <a:bodyPr/>
          <a:lstStyle/>
          <a:p>
            <a:fld id="{A2642853-7E5E-4876-8032-41AEC67897E7}" type="slidenum">
              <a:rPr lang="en-US" altLang="zh-CN"/>
              <a:pPr/>
              <a:t>65</a:t>
            </a:fld>
            <a:endParaRPr lang="en-US" altLang="zh-CN"/>
          </a:p>
        </p:txBody>
      </p:sp>
      <p:sp>
        <p:nvSpPr>
          <p:cNvPr id="246786" name="Rectangle 2"/>
          <p:cNvSpPr>
            <a:spLocks noGrp="1" noChangeArrowheads="1"/>
          </p:cNvSpPr>
          <p:nvPr>
            <p:ph type="title"/>
          </p:nvPr>
        </p:nvSpPr>
        <p:spPr>
          <a:xfrm>
            <a:off x="762000" y="228600"/>
            <a:ext cx="7772400" cy="1219200"/>
          </a:xfrm>
        </p:spPr>
        <p:txBody>
          <a:bodyPr/>
          <a:lstStyle/>
          <a:p>
            <a:r>
              <a:rPr lang="zh-CN" altLang="en-US" b="1">
                <a:solidFill>
                  <a:srgbClr val="336699"/>
                </a:solidFill>
              </a:rPr>
              <a:t>逻辑移位指令</a:t>
            </a:r>
            <a:r>
              <a:rPr lang="zh-CN" altLang="en-US"/>
              <a:t> </a:t>
            </a:r>
          </a:p>
        </p:txBody>
      </p:sp>
      <p:sp>
        <p:nvSpPr>
          <p:cNvPr id="246787" name="Rectangle 3"/>
          <p:cNvSpPr>
            <a:spLocks noGrp="1" noChangeArrowheads="1"/>
          </p:cNvSpPr>
          <p:nvPr>
            <p:ph type="body" idx="1"/>
          </p:nvPr>
        </p:nvSpPr>
        <p:spPr>
          <a:xfrm>
            <a:off x="900113" y="1484313"/>
            <a:ext cx="7239000" cy="3429000"/>
          </a:xfrm>
        </p:spPr>
        <p:txBody>
          <a:bodyPr/>
          <a:lstStyle/>
          <a:p>
            <a:pPr marL="609600" indent="-609600">
              <a:lnSpc>
                <a:spcPct val="90000"/>
              </a:lnSpc>
              <a:buFont typeface="Wingdings" pitchFamily="2" charset="2"/>
              <a:buAutoNum type="arabicPeriod"/>
            </a:pPr>
            <a:r>
              <a:rPr lang="zh-CN" altLang="en-US" sz="2800"/>
              <a:t>移位指令</a:t>
            </a:r>
          </a:p>
          <a:p>
            <a:pPr marL="609600" indent="-609600">
              <a:lnSpc>
                <a:spcPct val="90000"/>
              </a:lnSpc>
              <a:buFont typeface="Wingdings" pitchFamily="2" charset="2"/>
              <a:buAutoNum type="arabicPeriod"/>
            </a:pPr>
            <a:endParaRPr lang="zh-CN" altLang="en-US" sz="2800"/>
          </a:p>
          <a:p>
            <a:pPr marL="609600" indent="-609600">
              <a:lnSpc>
                <a:spcPct val="90000"/>
              </a:lnSpc>
              <a:buFont typeface="Wingdings" pitchFamily="2" charset="2"/>
              <a:buAutoNum type="arabicPeriod"/>
            </a:pPr>
            <a:endParaRPr lang="zh-CN" altLang="en-US" sz="2800"/>
          </a:p>
          <a:p>
            <a:pPr marL="609600" indent="-609600">
              <a:lnSpc>
                <a:spcPct val="90000"/>
              </a:lnSpc>
              <a:buFont typeface="Wingdings" pitchFamily="2" charset="2"/>
              <a:buAutoNum type="arabicPeriod"/>
            </a:pPr>
            <a:endParaRPr lang="zh-CN" altLang="en-US" sz="2800"/>
          </a:p>
          <a:p>
            <a:pPr marL="609600" indent="-609600">
              <a:lnSpc>
                <a:spcPct val="90000"/>
              </a:lnSpc>
              <a:buFont typeface="Wingdings" pitchFamily="2" charset="2"/>
              <a:buAutoNum type="arabicPeriod"/>
            </a:pPr>
            <a:endParaRPr lang="zh-CN" altLang="en-US" sz="2800"/>
          </a:p>
          <a:p>
            <a:pPr marL="609600" indent="-609600">
              <a:lnSpc>
                <a:spcPct val="90000"/>
              </a:lnSpc>
              <a:buFont typeface="Wingdings" pitchFamily="2" charset="2"/>
              <a:buAutoNum type="arabicPeriod"/>
            </a:pPr>
            <a:endParaRPr lang="zh-CN" altLang="en-US" sz="2800"/>
          </a:p>
          <a:p>
            <a:pPr marL="609600" indent="-609600">
              <a:lnSpc>
                <a:spcPct val="90000"/>
              </a:lnSpc>
              <a:buFont typeface="Wingdings" pitchFamily="2" charset="2"/>
              <a:buAutoNum type="arabicPeriod"/>
            </a:pPr>
            <a:r>
              <a:rPr lang="zh-CN" altLang="en-US" sz="2800"/>
              <a:t>循环操作指令</a:t>
            </a:r>
          </a:p>
        </p:txBody>
      </p:sp>
      <p:sp>
        <p:nvSpPr>
          <p:cNvPr id="246788" name="Text Box 4"/>
          <p:cNvSpPr txBox="1">
            <a:spLocks noChangeArrowheads="1"/>
          </p:cNvSpPr>
          <p:nvPr/>
        </p:nvSpPr>
        <p:spPr bwMode="auto">
          <a:xfrm>
            <a:off x="1331913" y="2133600"/>
            <a:ext cx="7239000" cy="2100263"/>
          </a:xfrm>
          <a:prstGeom prst="rect">
            <a:avLst/>
          </a:prstGeom>
          <a:noFill/>
          <a:ln w="12700" cap="sq">
            <a:noFill/>
            <a:miter lim="800000"/>
            <a:headEnd type="none" w="sm" len="sm"/>
            <a:tailEnd type="none" w="sm" len="sm"/>
          </a:ln>
          <a:effectLst/>
        </p:spPr>
        <p:txBody>
          <a:bodyPr>
            <a:spAutoFit/>
          </a:bodyPr>
          <a:lstStyle/>
          <a:p>
            <a:pPr marL="457200" indent="-457200">
              <a:spcBef>
                <a:spcPct val="50000"/>
              </a:spcBef>
              <a:buFontTx/>
              <a:buAutoNum type="arabicParenR"/>
            </a:pPr>
            <a:r>
              <a:rPr kumimoji="1" lang="zh-CN" altLang="en-US" sz="2400">
                <a:latin typeface="Times New Roman" pitchFamily="18" charset="0"/>
              </a:rPr>
              <a:t>逻辑左移指令</a:t>
            </a:r>
            <a:r>
              <a:rPr kumimoji="1" lang="en-US" altLang="zh-CN" sz="2400">
                <a:latin typeface="Times New Roman" pitchFamily="18" charset="0"/>
              </a:rPr>
              <a:t>SHL  </a:t>
            </a:r>
            <a:r>
              <a:rPr kumimoji="1" lang="zh-CN" altLang="en-US" sz="2400">
                <a:latin typeface="Times New Roman" pitchFamily="18" charset="0"/>
              </a:rPr>
              <a:t>格式：</a:t>
            </a:r>
            <a:r>
              <a:rPr kumimoji="1" lang="en-US" altLang="zh-CN" sz="2400">
                <a:latin typeface="Times New Roman" pitchFamily="18" charset="0"/>
              </a:rPr>
              <a:t>SHL  OPRD1</a:t>
            </a:r>
            <a:r>
              <a:rPr kumimoji="1" lang="zh-CN" altLang="en-US" sz="2400">
                <a:latin typeface="Times New Roman" pitchFamily="18" charset="0"/>
              </a:rPr>
              <a:t>，</a:t>
            </a:r>
            <a:r>
              <a:rPr kumimoji="1" lang="en-US" altLang="zh-CN" sz="2400">
                <a:latin typeface="Times New Roman" pitchFamily="18" charset="0"/>
              </a:rPr>
              <a:t>COUNT</a:t>
            </a:r>
          </a:p>
          <a:p>
            <a:pPr marL="457200" indent="-457200">
              <a:spcBef>
                <a:spcPct val="50000"/>
              </a:spcBef>
              <a:buFontTx/>
              <a:buAutoNum type="arabicParenR"/>
            </a:pPr>
            <a:r>
              <a:rPr kumimoji="1" lang="zh-CN" altLang="en-US" sz="2400">
                <a:latin typeface="Times New Roman" pitchFamily="18" charset="0"/>
              </a:rPr>
              <a:t>逻辑右移指令</a:t>
            </a:r>
            <a:r>
              <a:rPr kumimoji="1" lang="en-US" altLang="zh-CN" sz="2400">
                <a:latin typeface="Times New Roman" pitchFamily="18" charset="0"/>
              </a:rPr>
              <a:t>SHR  </a:t>
            </a:r>
            <a:r>
              <a:rPr kumimoji="1" lang="zh-CN" altLang="en-US" sz="2400">
                <a:latin typeface="Times New Roman" pitchFamily="18" charset="0"/>
              </a:rPr>
              <a:t>格式：</a:t>
            </a:r>
            <a:r>
              <a:rPr kumimoji="1" lang="en-US" altLang="zh-CN" sz="2400">
                <a:latin typeface="Times New Roman" pitchFamily="18" charset="0"/>
              </a:rPr>
              <a:t>SHR  OPRD1</a:t>
            </a:r>
            <a:r>
              <a:rPr kumimoji="1" lang="zh-CN" altLang="en-US" sz="2400">
                <a:latin typeface="Times New Roman" pitchFamily="18" charset="0"/>
              </a:rPr>
              <a:t>，</a:t>
            </a:r>
            <a:r>
              <a:rPr kumimoji="1" lang="en-US" altLang="zh-CN" sz="2400">
                <a:latin typeface="Times New Roman" pitchFamily="18" charset="0"/>
              </a:rPr>
              <a:t>COUNT</a:t>
            </a:r>
          </a:p>
          <a:p>
            <a:pPr marL="457200" indent="-457200">
              <a:spcBef>
                <a:spcPct val="50000"/>
              </a:spcBef>
              <a:buFontTx/>
              <a:buAutoNum type="arabicParenR"/>
            </a:pPr>
            <a:r>
              <a:rPr kumimoji="1" lang="zh-CN" altLang="en-US" sz="2400">
                <a:latin typeface="Times New Roman" pitchFamily="18" charset="0"/>
              </a:rPr>
              <a:t>算术左移指令</a:t>
            </a:r>
            <a:r>
              <a:rPr kumimoji="1" lang="en-US" altLang="zh-CN" sz="2400">
                <a:latin typeface="Times New Roman" pitchFamily="18" charset="0"/>
              </a:rPr>
              <a:t>SAL  </a:t>
            </a:r>
            <a:r>
              <a:rPr kumimoji="1" lang="zh-CN" altLang="en-US" sz="2400">
                <a:latin typeface="Times New Roman" pitchFamily="18" charset="0"/>
              </a:rPr>
              <a:t>格式：</a:t>
            </a:r>
            <a:r>
              <a:rPr kumimoji="1" lang="en-US" altLang="zh-CN" sz="2400">
                <a:latin typeface="Times New Roman" pitchFamily="18" charset="0"/>
              </a:rPr>
              <a:t>SAL  OPRD1</a:t>
            </a:r>
            <a:r>
              <a:rPr kumimoji="1" lang="zh-CN" altLang="en-US" sz="2400">
                <a:latin typeface="Times New Roman" pitchFamily="18" charset="0"/>
              </a:rPr>
              <a:t>，</a:t>
            </a:r>
            <a:r>
              <a:rPr kumimoji="1" lang="en-US" altLang="zh-CN" sz="2400">
                <a:latin typeface="Times New Roman" pitchFamily="18" charset="0"/>
              </a:rPr>
              <a:t>COUNT</a:t>
            </a:r>
          </a:p>
          <a:p>
            <a:pPr marL="457200" indent="-457200">
              <a:spcBef>
                <a:spcPct val="50000"/>
              </a:spcBef>
              <a:buFontTx/>
              <a:buAutoNum type="arabicParenR"/>
            </a:pPr>
            <a:r>
              <a:rPr kumimoji="1" lang="zh-CN" altLang="en-US" sz="2400">
                <a:latin typeface="Times New Roman" pitchFamily="18" charset="0"/>
              </a:rPr>
              <a:t>算术右移指令</a:t>
            </a:r>
            <a:r>
              <a:rPr kumimoji="1" lang="en-US" altLang="zh-CN" sz="2400">
                <a:latin typeface="Times New Roman" pitchFamily="18" charset="0"/>
              </a:rPr>
              <a:t>SHR  </a:t>
            </a:r>
            <a:r>
              <a:rPr kumimoji="1" lang="zh-CN" altLang="en-US" sz="2400">
                <a:latin typeface="Times New Roman" pitchFamily="18" charset="0"/>
              </a:rPr>
              <a:t>格式：</a:t>
            </a:r>
            <a:r>
              <a:rPr kumimoji="1" lang="en-US" altLang="zh-CN" sz="2400">
                <a:latin typeface="Times New Roman" pitchFamily="18" charset="0"/>
              </a:rPr>
              <a:t>SAR  OPRD1</a:t>
            </a:r>
            <a:r>
              <a:rPr kumimoji="1" lang="zh-CN" altLang="en-US" sz="2400">
                <a:latin typeface="Times New Roman" pitchFamily="18" charset="0"/>
              </a:rPr>
              <a:t>，</a:t>
            </a:r>
            <a:r>
              <a:rPr kumimoji="1" lang="en-US" altLang="zh-CN" sz="2400">
                <a:latin typeface="Times New Roman" pitchFamily="18" charset="0"/>
              </a:rPr>
              <a:t>COUNT</a:t>
            </a:r>
          </a:p>
        </p:txBody>
      </p:sp>
      <p:sp>
        <p:nvSpPr>
          <p:cNvPr id="246789" name="Text Box 5"/>
          <p:cNvSpPr txBox="1">
            <a:spLocks noChangeArrowheads="1"/>
          </p:cNvSpPr>
          <p:nvPr/>
        </p:nvSpPr>
        <p:spPr bwMode="auto">
          <a:xfrm>
            <a:off x="1447800" y="4757738"/>
            <a:ext cx="3505200" cy="1004887"/>
          </a:xfrm>
          <a:prstGeom prst="rect">
            <a:avLst/>
          </a:prstGeom>
          <a:noFill/>
          <a:ln w="12700" cap="sq">
            <a:noFill/>
            <a:miter lim="800000"/>
            <a:headEnd type="none" w="sm" len="sm"/>
            <a:tailEnd type="none" w="sm" len="sm"/>
          </a:ln>
          <a:effectLst/>
        </p:spPr>
        <p:txBody>
          <a:bodyPr>
            <a:spAutoFit/>
          </a:bodyPr>
          <a:lstStyle/>
          <a:p>
            <a:pPr marL="457200" indent="-457200">
              <a:spcBef>
                <a:spcPct val="50000"/>
              </a:spcBef>
            </a:pPr>
            <a:r>
              <a:rPr kumimoji="1" lang="en-US" altLang="zh-CN" sz="2400">
                <a:latin typeface="Times New Roman" pitchFamily="18" charset="0"/>
              </a:rPr>
              <a:t>ROL  OPRD1</a:t>
            </a:r>
            <a:r>
              <a:rPr kumimoji="1" lang="zh-CN" altLang="en-US" sz="2400">
                <a:latin typeface="Times New Roman" pitchFamily="18" charset="0"/>
              </a:rPr>
              <a:t>，</a:t>
            </a:r>
            <a:r>
              <a:rPr kumimoji="1" lang="en-US" altLang="zh-CN" sz="2400">
                <a:latin typeface="Times New Roman" pitchFamily="18" charset="0"/>
              </a:rPr>
              <a:t>COUNT</a:t>
            </a:r>
          </a:p>
          <a:p>
            <a:pPr marL="457200" indent="-457200">
              <a:spcBef>
                <a:spcPct val="50000"/>
              </a:spcBef>
            </a:pPr>
            <a:r>
              <a:rPr kumimoji="1" lang="en-US" altLang="zh-CN" sz="2400">
                <a:latin typeface="Times New Roman" pitchFamily="18" charset="0"/>
              </a:rPr>
              <a:t>RCL  OPRD1</a:t>
            </a:r>
            <a:r>
              <a:rPr kumimoji="1" lang="zh-CN" altLang="en-US" sz="2400">
                <a:latin typeface="Times New Roman" pitchFamily="18" charset="0"/>
              </a:rPr>
              <a:t>，</a:t>
            </a:r>
            <a:r>
              <a:rPr kumimoji="1" lang="en-US" altLang="zh-CN" sz="2400">
                <a:latin typeface="Times New Roman" pitchFamily="18" charset="0"/>
              </a:rPr>
              <a:t>COUNT</a:t>
            </a:r>
          </a:p>
        </p:txBody>
      </p:sp>
      <p:sp>
        <p:nvSpPr>
          <p:cNvPr id="246790" name="Text Box 6"/>
          <p:cNvSpPr txBox="1">
            <a:spLocks noChangeArrowheads="1"/>
          </p:cNvSpPr>
          <p:nvPr/>
        </p:nvSpPr>
        <p:spPr bwMode="auto">
          <a:xfrm>
            <a:off x="5257800" y="4724400"/>
            <a:ext cx="3505200" cy="1004888"/>
          </a:xfrm>
          <a:prstGeom prst="rect">
            <a:avLst/>
          </a:prstGeom>
          <a:noFill/>
          <a:ln w="12700" cap="sq">
            <a:noFill/>
            <a:miter lim="800000"/>
            <a:headEnd type="none" w="sm" len="sm"/>
            <a:tailEnd type="none" w="sm" len="sm"/>
          </a:ln>
          <a:effectLst/>
        </p:spPr>
        <p:txBody>
          <a:bodyPr>
            <a:spAutoFit/>
          </a:bodyPr>
          <a:lstStyle/>
          <a:p>
            <a:pPr marL="457200" indent="-457200">
              <a:spcBef>
                <a:spcPct val="50000"/>
              </a:spcBef>
            </a:pPr>
            <a:r>
              <a:rPr kumimoji="1" lang="en-US" altLang="zh-CN" sz="2400">
                <a:latin typeface="Times New Roman" pitchFamily="18" charset="0"/>
              </a:rPr>
              <a:t>ROR  OPRD1</a:t>
            </a:r>
            <a:r>
              <a:rPr kumimoji="1" lang="zh-CN" altLang="en-US" sz="2400">
                <a:latin typeface="Times New Roman" pitchFamily="18" charset="0"/>
              </a:rPr>
              <a:t>，</a:t>
            </a:r>
            <a:r>
              <a:rPr kumimoji="1" lang="en-US" altLang="zh-CN" sz="2400">
                <a:latin typeface="Times New Roman" pitchFamily="18" charset="0"/>
              </a:rPr>
              <a:t>COUNT</a:t>
            </a:r>
          </a:p>
          <a:p>
            <a:pPr marL="457200" indent="-457200">
              <a:spcBef>
                <a:spcPct val="50000"/>
              </a:spcBef>
            </a:pPr>
            <a:r>
              <a:rPr kumimoji="1" lang="en-US" altLang="zh-CN" sz="2400">
                <a:latin typeface="Times New Roman" pitchFamily="18" charset="0"/>
              </a:rPr>
              <a:t>RCR  OPRD1</a:t>
            </a:r>
            <a:r>
              <a:rPr kumimoji="1" lang="zh-CN" altLang="en-US" sz="2400">
                <a:latin typeface="Times New Roman" pitchFamily="18" charset="0"/>
              </a:rPr>
              <a:t>，</a:t>
            </a:r>
            <a:r>
              <a:rPr kumimoji="1" lang="en-US" altLang="zh-CN" sz="2400">
                <a:latin typeface="Times New Roman" pitchFamily="18" charset="0"/>
              </a:rPr>
              <a:t>COUNT</a:t>
            </a:r>
          </a:p>
        </p:txBody>
      </p:sp>
      <p:sp>
        <p:nvSpPr>
          <p:cNvPr id="246791" name="Line 7"/>
          <p:cNvSpPr>
            <a:spLocks noChangeShapeType="1"/>
          </p:cNvSpPr>
          <p:nvPr/>
        </p:nvSpPr>
        <p:spPr bwMode="auto">
          <a:xfrm>
            <a:off x="4953000" y="4648200"/>
            <a:ext cx="0" cy="1143000"/>
          </a:xfrm>
          <a:prstGeom prst="line">
            <a:avLst/>
          </a:prstGeom>
          <a:noFill/>
          <a:ln w="12700" cap="sq">
            <a:solidFill>
              <a:schemeClr val="tx1"/>
            </a:solidFill>
            <a:miter lim="800000"/>
            <a:headEnd type="none" w="sm" len="sm"/>
            <a:tailEnd type="none" w="sm" len="sm"/>
          </a:ln>
          <a:effectLst/>
        </p:spPr>
        <p:txBody>
          <a:bodyPr wrap="none"/>
          <a:lstStyle/>
          <a:p>
            <a:endParaRPr lang="zh-CN" altLang="en-US"/>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46786"/>
                                        </p:tgtEl>
                                        <p:attrNameLst>
                                          <p:attrName>style.visibility</p:attrName>
                                        </p:attrNameLst>
                                      </p:cBhvr>
                                      <p:to>
                                        <p:strVal val="visible"/>
                                      </p:to>
                                    </p:set>
                                    <p:anim calcmode="lin" valueType="num">
                                      <p:cBhvr additive="base">
                                        <p:cTn id="7" dur="500" fill="hold"/>
                                        <p:tgtEl>
                                          <p:spTgt spid="246786"/>
                                        </p:tgtEl>
                                        <p:attrNameLst>
                                          <p:attrName>ppt_x</p:attrName>
                                        </p:attrNameLst>
                                      </p:cBhvr>
                                      <p:tavLst>
                                        <p:tav tm="0">
                                          <p:val>
                                            <p:strVal val="#ppt_x"/>
                                          </p:val>
                                        </p:tav>
                                        <p:tav tm="100000">
                                          <p:val>
                                            <p:strVal val="#ppt_x"/>
                                          </p:val>
                                        </p:tav>
                                      </p:tavLst>
                                    </p:anim>
                                    <p:anim calcmode="lin" valueType="num">
                                      <p:cBhvr additive="base">
                                        <p:cTn id="8" dur="500" fill="hold"/>
                                        <p:tgtEl>
                                          <p:spTgt spid="24678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46787">
                                            <p:txEl>
                                              <p:pRg st="0" end="0"/>
                                            </p:txEl>
                                          </p:spTgt>
                                        </p:tgtEl>
                                        <p:attrNameLst>
                                          <p:attrName>style.visibility</p:attrName>
                                        </p:attrNameLst>
                                      </p:cBhvr>
                                      <p:to>
                                        <p:strVal val="visible"/>
                                      </p:to>
                                    </p:set>
                                    <p:animEffect transition="in" filter="slide(fromBottom)">
                                      <p:cBhvr>
                                        <p:cTn id="12" dur="500"/>
                                        <p:tgtEl>
                                          <p:spTgt spid="246787">
                                            <p:txEl>
                                              <p:pRg st="0" end="0"/>
                                            </p:txEl>
                                          </p:spTgt>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246787">
                                            <p:txEl>
                                              <p:pRg st="6" end="6"/>
                                            </p:txEl>
                                          </p:spTgt>
                                        </p:tgtEl>
                                        <p:attrNameLst>
                                          <p:attrName>style.visibility</p:attrName>
                                        </p:attrNameLst>
                                      </p:cBhvr>
                                      <p:to>
                                        <p:strVal val="visible"/>
                                      </p:to>
                                    </p:set>
                                    <p:animEffect transition="in" filter="slide(fromBottom)">
                                      <p:cBhvr>
                                        <p:cTn id="16" dur="500"/>
                                        <p:tgtEl>
                                          <p:spTgt spid="246787">
                                            <p:txEl>
                                              <p:pRg st="6" end="6"/>
                                            </p:txEl>
                                          </p:spTgt>
                                        </p:tgtEl>
                                      </p:cBhvr>
                                    </p:animEffect>
                                  </p:childTnLst>
                                </p:cTn>
                              </p:par>
                            </p:childTnLst>
                          </p:cTn>
                        </p:par>
                        <p:par>
                          <p:cTn id="17" fill="hold">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246791"/>
                                        </p:tgtEl>
                                        <p:attrNameLst>
                                          <p:attrName>style.visibility</p:attrName>
                                        </p:attrNameLst>
                                      </p:cBhvr>
                                      <p:to>
                                        <p:strVal val="visible"/>
                                      </p:to>
                                    </p:set>
                                    <p:animEffect transition="in" filter="dissolve">
                                      <p:cBhvr>
                                        <p:cTn id="20" dur="500"/>
                                        <p:tgtEl>
                                          <p:spTgt spid="246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autoUpdateAnimBg="0"/>
      <p:bldP spid="246787" grpId="0" build="p" bldLvl="2" autoUpdateAnimBg="0" advAuto="0"/>
      <p:bldP spid="246791"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4653090-A77F-490B-99A3-F50ED9680AAF}"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B10E533-F08B-4DF6-BE2F-A5FE713E1D1D}" type="slidenum">
              <a:rPr lang="en-US" altLang="zh-CN"/>
              <a:pPr/>
              <a:t>66</a:t>
            </a:fld>
            <a:endParaRPr lang="en-US" altLang="zh-CN"/>
          </a:p>
        </p:txBody>
      </p:sp>
      <p:sp>
        <p:nvSpPr>
          <p:cNvPr id="248834" name="Rectangle 2"/>
          <p:cNvSpPr>
            <a:spLocks noGrp="1" noChangeArrowheads="1"/>
          </p:cNvSpPr>
          <p:nvPr>
            <p:ph type="title"/>
          </p:nvPr>
        </p:nvSpPr>
        <p:spPr>
          <a:xfrm>
            <a:off x="762000" y="228600"/>
            <a:ext cx="7772400" cy="1219200"/>
          </a:xfrm>
        </p:spPr>
        <p:txBody>
          <a:bodyPr/>
          <a:lstStyle/>
          <a:p>
            <a:r>
              <a:rPr lang="zh-CN" altLang="en-US" b="1">
                <a:solidFill>
                  <a:srgbClr val="336699"/>
                </a:solidFill>
              </a:rPr>
              <a:t>逻辑左移指令</a:t>
            </a:r>
            <a:r>
              <a:rPr lang="en-US" altLang="zh-CN" b="1">
                <a:solidFill>
                  <a:srgbClr val="336699"/>
                </a:solidFill>
              </a:rPr>
              <a:t>SHL</a:t>
            </a:r>
          </a:p>
        </p:txBody>
      </p:sp>
      <p:sp>
        <p:nvSpPr>
          <p:cNvPr id="248835" name="Rectangle 3"/>
          <p:cNvSpPr>
            <a:spLocks noGrp="1" noChangeArrowheads="1"/>
          </p:cNvSpPr>
          <p:nvPr>
            <p:ph type="body" idx="1"/>
          </p:nvPr>
        </p:nvSpPr>
        <p:spPr>
          <a:xfrm>
            <a:off x="539750" y="1844675"/>
            <a:ext cx="8305800" cy="3671888"/>
          </a:xfrm>
        </p:spPr>
        <p:txBody>
          <a:bodyPr/>
          <a:lstStyle/>
          <a:p>
            <a:pPr marL="609600" indent="-609600">
              <a:lnSpc>
                <a:spcPct val="90000"/>
              </a:lnSpc>
              <a:buFont typeface="Wingdings" pitchFamily="2" charset="2"/>
              <a:buNone/>
            </a:pPr>
            <a:r>
              <a:rPr lang="en-US" altLang="zh-CN"/>
              <a:t>      </a:t>
            </a:r>
            <a:r>
              <a:rPr lang="zh-CN" altLang="en-US"/>
              <a:t>格式：</a:t>
            </a:r>
            <a:r>
              <a:rPr lang="en-US" altLang="zh-CN">
                <a:solidFill>
                  <a:srgbClr val="336699"/>
                </a:solidFill>
              </a:rPr>
              <a:t>SHL  OPRD1</a:t>
            </a:r>
            <a:r>
              <a:rPr lang="zh-CN" altLang="en-US">
                <a:solidFill>
                  <a:srgbClr val="336699"/>
                </a:solidFill>
              </a:rPr>
              <a:t>，</a:t>
            </a:r>
            <a:r>
              <a:rPr lang="en-US" altLang="zh-CN">
                <a:solidFill>
                  <a:srgbClr val="336699"/>
                </a:solidFill>
              </a:rPr>
              <a:t>COUNT</a:t>
            </a:r>
            <a:endParaRPr lang="en-US" altLang="zh-CN" sz="2800">
              <a:solidFill>
                <a:srgbClr val="336699"/>
              </a:solidFill>
            </a:endParaRPr>
          </a:p>
          <a:p>
            <a:pPr marL="609600" indent="-609600">
              <a:lnSpc>
                <a:spcPct val="90000"/>
              </a:lnSpc>
              <a:buFont typeface="Wingdings" pitchFamily="2" charset="2"/>
              <a:buChar char="§"/>
            </a:pPr>
            <a:endParaRPr lang="en-US" altLang="zh-CN" sz="2400"/>
          </a:p>
          <a:p>
            <a:pPr marL="609600" indent="-609600">
              <a:lnSpc>
                <a:spcPct val="90000"/>
              </a:lnSpc>
              <a:buFont typeface="Wingdings" pitchFamily="2" charset="2"/>
              <a:buChar char="§"/>
            </a:pPr>
            <a:r>
              <a:rPr lang="zh-CN" altLang="en-US" sz="2400"/>
              <a:t>其中</a:t>
            </a:r>
            <a:r>
              <a:rPr lang="en-US" altLang="zh-CN" sz="2400"/>
              <a:t>OPRD1</a:t>
            </a:r>
            <a:r>
              <a:rPr lang="zh-CN" altLang="en-US" sz="2400"/>
              <a:t>为目的操作数，可以是通用寄存器或存储器操作数。</a:t>
            </a:r>
            <a:r>
              <a:rPr lang="en-US" altLang="zh-CN" sz="2400"/>
              <a:t>COUNT</a:t>
            </a:r>
            <a:r>
              <a:rPr lang="zh-CN" altLang="en-US" sz="2400"/>
              <a:t>代表移位的次数（或位数）。移位一次，</a:t>
            </a:r>
            <a:r>
              <a:rPr lang="en-US" altLang="zh-CN" sz="2400"/>
              <a:t>COUNT = 1</a:t>
            </a:r>
            <a:r>
              <a:rPr lang="zh-CN" altLang="en-US" sz="2400"/>
              <a:t>，移位多于一次时，</a:t>
            </a:r>
            <a:r>
              <a:rPr lang="en-US" altLang="zh-CN" sz="2400"/>
              <a:t>COUNT =</a:t>
            </a:r>
            <a:r>
              <a:rPr lang="zh-CN" altLang="en-US" sz="2400"/>
              <a:t>（</a:t>
            </a:r>
            <a:r>
              <a:rPr lang="en-US" altLang="zh-CN" sz="2400"/>
              <a:t>CL</a:t>
            </a:r>
            <a:r>
              <a:rPr lang="zh-CN" altLang="en-US" sz="2400"/>
              <a:t>），（</a:t>
            </a:r>
            <a:r>
              <a:rPr lang="en-US" altLang="zh-CN" sz="2400"/>
              <a:t>CL</a:t>
            </a:r>
            <a:r>
              <a:rPr lang="zh-CN" altLang="en-US" sz="2400"/>
              <a:t>）中为移位的次数。</a:t>
            </a:r>
          </a:p>
          <a:p>
            <a:pPr marL="609600" indent="-609600">
              <a:lnSpc>
                <a:spcPct val="90000"/>
              </a:lnSpc>
              <a:buFont typeface="Wingdings" pitchFamily="2" charset="2"/>
              <a:buChar char="§"/>
            </a:pPr>
            <a:r>
              <a:rPr lang="zh-CN" altLang="en-US" sz="2400"/>
              <a:t>本指令的功能是对给定的目的操作数（</a:t>
            </a:r>
            <a:r>
              <a:rPr lang="en-US" altLang="zh-CN" sz="2400"/>
              <a:t>8</a:t>
            </a:r>
            <a:r>
              <a:rPr lang="zh-CN" altLang="en-US" sz="2400"/>
              <a:t>位或</a:t>
            </a:r>
            <a:r>
              <a:rPr lang="en-US" altLang="zh-CN" sz="2400"/>
              <a:t>16</a:t>
            </a:r>
            <a:r>
              <a:rPr lang="zh-CN" altLang="en-US" sz="2400"/>
              <a:t>位）左移</a:t>
            </a:r>
            <a:r>
              <a:rPr lang="en-US" altLang="zh-CN" sz="2400"/>
              <a:t>COUNT</a:t>
            </a:r>
            <a:r>
              <a:rPr lang="zh-CN" altLang="en-US" sz="2400"/>
              <a:t>次，每次移位时最高位移入标志位</a:t>
            </a:r>
            <a:r>
              <a:rPr lang="en-US" altLang="zh-CN" sz="2400"/>
              <a:t>CF</a:t>
            </a:r>
            <a:r>
              <a:rPr lang="zh-CN" altLang="en-US" sz="2400"/>
              <a:t>中，最低位补零。</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48834"/>
                                        </p:tgtEl>
                                        <p:attrNameLst>
                                          <p:attrName>style.visibility</p:attrName>
                                        </p:attrNameLst>
                                      </p:cBhvr>
                                      <p:to>
                                        <p:strVal val="visible"/>
                                      </p:to>
                                    </p:set>
                                    <p:anim calcmode="lin" valueType="num">
                                      <p:cBhvr additive="base">
                                        <p:cTn id="7" dur="500" fill="hold"/>
                                        <p:tgtEl>
                                          <p:spTgt spid="248834"/>
                                        </p:tgtEl>
                                        <p:attrNameLst>
                                          <p:attrName>ppt_x</p:attrName>
                                        </p:attrNameLst>
                                      </p:cBhvr>
                                      <p:tavLst>
                                        <p:tav tm="0">
                                          <p:val>
                                            <p:strVal val="#ppt_x"/>
                                          </p:val>
                                        </p:tav>
                                        <p:tav tm="100000">
                                          <p:val>
                                            <p:strVal val="#ppt_x"/>
                                          </p:val>
                                        </p:tav>
                                      </p:tavLst>
                                    </p:anim>
                                    <p:anim calcmode="lin" valueType="num">
                                      <p:cBhvr additive="base">
                                        <p:cTn id="8" dur="500" fill="hold"/>
                                        <p:tgtEl>
                                          <p:spTgt spid="24883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48835">
                                            <p:txEl>
                                              <p:pRg st="0" end="0"/>
                                            </p:txEl>
                                          </p:spTgt>
                                        </p:tgtEl>
                                        <p:attrNameLst>
                                          <p:attrName>style.visibility</p:attrName>
                                        </p:attrNameLst>
                                      </p:cBhvr>
                                      <p:to>
                                        <p:strVal val="visible"/>
                                      </p:to>
                                    </p:set>
                                    <p:animEffect transition="in" filter="slide(fromBottom)">
                                      <p:cBhvr>
                                        <p:cTn id="12" dur="500"/>
                                        <p:tgtEl>
                                          <p:spTgt spid="248835">
                                            <p:txEl>
                                              <p:pRg st="0" end="0"/>
                                            </p:txEl>
                                          </p:spTgt>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248835">
                                            <p:txEl>
                                              <p:pRg st="2" end="2"/>
                                            </p:txEl>
                                          </p:spTgt>
                                        </p:tgtEl>
                                        <p:attrNameLst>
                                          <p:attrName>style.visibility</p:attrName>
                                        </p:attrNameLst>
                                      </p:cBhvr>
                                      <p:to>
                                        <p:strVal val="visible"/>
                                      </p:to>
                                    </p:set>
                                    <p:animEffect transition="in" filter="slide(fromBottom)">
                                      <p:cBhvr>
                                        <p:cTn id="16" dur="500"/>
                                        <p:tgtEl>
                                          <p:spTgt spid="248835">
                                            <p:txEl>
                                              <p:pRg st="2" end="2"/>
                                            </p:txEl>
                                          </p:spTgt>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248835">
                                            <p:txEl>
                                              <p:pRg st="3" end="3"/>
                                            </p:txEl>
                                          </p:spTgt>
                                        </p:tgtEl>
                                        <p:attrNameLst>
                                          <p:attrName>style.visibility</p:attrName>
                                        </p:attrNameLst>
                                      </p:cBhvr>
                                      <p:to>
                                        <p:strVal val="visible"/>
                                      </p:to>
                                    </p:set>
                                    <p:animEffect transition="in" filter="slide(fromBottom)">
                                      <p:cBhvr>
                                        <p:cTn id="20" dur="500"/>
                                        <p:tgtEl>
                                          <p:spTgt spid="2488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4" grpId="0" autoUpdateAnimBg="0"/>
      <p:bldP spid="248835" grpId="0" build="p" bldLvl="2" autoUpdateAnimBg="0" advAuto="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4D87F02-8BEE-497B-8CFE-A10E0F9E2FF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05477CA-0974-4F48-89A6-0ED9706F4D24}" type="slidenum">
              <a:rPr lang="en-US" altLang="zh-CN"/>
              <a:pPr/>
              <a:t>67</a:t>
            </a:fld>
            <a:endParaRPr lang="en-US" altLang="zh-CN"/>
          </a:p>
        </p:txBody>
      </p:sp>
      <p:sp>
        <p:nvSpPr>
          <p:cNvPr id="250882" name="Rectangle 2"/>
          <p:cNvSpPr>
            <a:spLocks noGrp="1" noChangeArrowheads="1"/>
          </p:cNvSpPr>
          <p:nvPr>
            <p:ph type="title"/>
          </p:nvPr>
        </p:nvSpPr>
        <p:spPr>
          <a:xfrm>
            <a:off x="762000" y="228600"/>
            <a:ext cx="7772400" cy="1219200"/>
          </a:xfrm>
        </p:spPr>
        <p:txBody>
          <a:bodyPr/>
          <a:lstStyle/>
          <a:p>
            <a:r>
              <a:rPr lang="zh-CN" altLang="en-US" b="1">
                <a:solidFill>
                  <a:srgbClr val="336699"/>
                </a:solidFill>
              </a:rPr>
              <a:t>逻辑右移指令</a:t>
            </a:r>
            <a:r>
              <a:rPr lang="en-US" altLang="zh-CN" b="1">
                <a:solidFill>
                  <a:srgbClr val="336699"/>
                </a:solidFill>
              </a:rPr>
              <a:t>SHR</a:t>
            </a:r>
          </a:p>
        </p:txBody>
      </p:sp>
      <p:sp>
        <p:nvSpPr>
          <p:cNvPr id="250883" name="Rectangle 3"/>
          <p:cNvSpPr>
            <a:spLocks noGrp="1" noChangeArrowheads="1"/>
          </p:cNvSpPr>
          <p:nvPr>
            <p:ph type="body" idx="1"/>
          </p:nvPr>
        </p:nvSpPr>
        <p:spPr>
          <a:xfrm>
            <a:off x="900113" y="1773238"/>
            <a:ext cx="7467600" cy="3455987"/>
          </a:xfrm>
        </p:spPr>
        <p:txBody>
          <a:bodyPr/>
          <a:lstStyle/>
          <a:p>
            <a:pPr marL="609600" indent="-609600">
              <a:lnSpc>
                <a:spcPct val="90000"/>
              </a:lnSpc>
              <a:buFont typeface="Wingdings" pitchFamily="2" charset="2"/>
              <a:buNone/>
            </a:pPr>
            <a:r>
              <a:rPr lang="en-US" altLang="zh-CN"/>
              <a:t>      </a:t>
            </a:r>
            <a:r>
              <a:rPr lang="zh-CN" altLang="en-US"/>
              <a:t>格式：</a:t>
            </a:r>
            <a:r>
              <a:rPr lang="en-US" altLang="zh-CN"/>
              <a:t>SHR  OPRD1</a:t>
            </a:r>
            <a:r>
              <a:rPr lang="zh-CN" altLang="en-US"/>
              <a:t>，</a:t>
            </a:r>
            <a:r>
              <a:rPr lang="en-US" altLang="zh-CN"/>
              <a:t>COUNT</a:t>
            </a:r>
            <a:endParaRPr lang="en-US" altLang="zh-CN" sz="2800"/>
          </a:p>
          <a:p>
            <a:pPr marL="609600" indent="-609600">
              <a:lnSpc>
                <a:spcPct val="90000"/>
              </a:lnSpc>
              <a:buFont typeface="Wingdings" pitchFamily="2" charset="2"/>
              <a:buChar char="§"/>
            </a:pPr>
            <a:endParaRPr lang="en-US" altLang="zh-CN" sz="2800"/>
          </a:p>
          <a:p>
            <a:pPr marL="609600" indent="-609600">
              <a:lnSpc>
                <a:spcPct val="90000"/>
              </a:lnSpc>
              <a:buFont typeface="Wingdings" pitchFamily="2" charset="2"/>
              <a:buChar char="§"/>
            </a:pPr>
            <a:r>
              <a:rPr lang="zh-CN" altLang="en-US" sz="2800"/>
              <a:t>其中</a:t>
            </a:r>
            <a:r>
              <a:rPr lang="en-US" altLang="zh-CN" sz="2800"/>
              <a:t>OPRD1</a:t>
            </a:r>
            <a:r>
              <a:rPr lang="zh-CN" altLang="en-US" sz="2800"/>
              <a:t>、</a:t>
            </a:r>
            <a:r>
              <a:rPr lang="en-US" altLang="zh-CN" sz="2800"/>
              <a:t>COUNT</a:t>
            </a:r>
            <a:r>
              <a:rPr lang="zh-CN" altLang="en-US" sz="2800"/>
              <a:t>与指令</a:t>
            </a:r>
            <a:r>
              <a:rPr lang="en-US" altLang="zh-CN" sz="2800"/>
              <a:t>SHL</a:t>
            </a:r>
            <a:r>
              <a:rPr lang="zh-CN" altLang="en-US" sz="2800"/>
              <a:t>中意义相同。</a:t>
            </a:r>
          </a:p>
          <a:p>
            <a:pPr marL="609600" indent="-609600">
              <a:lnSpc>
                <a:spcPct val="90000"/>
              </a:lnSpc>
              <a:buFont typeface="Wingdings" pitchFamily="2" charset="2"/>
              <a:buChar char="§"/>
            </a:pPr>
            <a:r>
              <a:rPr lang="zh-CN" altLang="en-US" sz="2800"/>
              <a:t>本指令实现由</a:t>
            </a:r>
            <a:r>
              <a:rPr lang="en-US" altLang="zh-CN" sz="2800"/>
              <a:t>COUNT</a:t>
            </a:r>
            <a:r>
              <a:rPr lang="zh-CN" altLang="en-US" sz="2800"/>
              <a:t>决定次数的逻辑右移操作，每次移位时，最高位补零，最低位移至标志位</a:t>
            </a:r>
            <a:r>
              <a:rPr lang="en-US" altLang="zh-CN" sz="2800"/>
              <a:t>CF</a:t>
            </a:r>
            <a:r>
              <a:rPr lang="zh-CN" altLang="en-US" sz="2800"/>
              <a:t>中。</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50882"/>
                                        </p:tgtEl>
                                        <p:attrNameLst>
                                          <p:attrName>style.visibility</p:attrName>
                                        </p:attrNameLst>
                                      </p:cBhvr>
                                      <p:to>
                                        <p:strVal val="visible"/>
                                      </p:to>
                                    </p:set>
                                    <p:anim calcmode="lin" valueType="num">
                                      <p:cBhvr additive="base">
                                        <p:cTn id="7" dur="500" fill="hold"/>
                                        <p:tgtEl>
                                          <p:spTgt spid="250882"/>
                                        </p:tgtEl>
                                        <p:attrNameLst>
                                          <p:attrName>ppt_x</p:attrName>
                                        </p:attrNameLst>
                                      </p:cBhvr>
                                      <p:tavLst>
                                        <p:tav tm="0">
                                          <p:val>
                                            <p:strVal val="#ppt_x"/>
                                          </p:val>
                                        </p:tav>
                                        <p:tav tm="100000">
                                          <p:val>
                                            <p:strVal val="#ppt_x"/>
                                          </p:val>
                                        </p:tav>
                                      </p:tavLst>
                                    </p:anim>
                                    <p:anim calcmode="lin" valueType="num">
                                      <p:cBhvr additive="base">
                                        <p:cTn id="8" dur="500" fill="hold"/>
                                        <p:tgtEl>
                                          <p:spTgt spid="25088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50883">
                                            <p:txEl>
                                              <p:pRg st="0" end="0"/>
                                            </p:txEl>
                                          </p:spTgt>
                                        </p:tgtEl>
                                        <p:attrNameLst>
                                          <p:attrName>style.visibility</p:attrName>
                                        </p:attrNameLst>
                                      </p:cBhvr>
                                      <p:to>
                                        <p:strVal val="visible"/>
                                      </p:to>
                                    </p:set>
                                    <p:animEffect transition="in" filter="slide(fromBottom)">
                                      <p:cBhvr>
                                        <p:cTn id="12" dur="500"/>
                                        <p:tgtEl>
                                          <p:spTgt spid="250883">
                                            <p:txEl>
                                              <p:pRg st="0" end="0"/>
                                            </p:txEl>
                                          </p:spTgt>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250883">
                                            <p:txEl>
                                              <p:pRg st="2" end="2"/>
                                            </p:txEl>
                                          </p:spTgt>
                                        </p:tgtEl>
                                        <p:attrNameLst>
                                          <p:attrName>style.visibility</p:attrName>
                                        </p:attrNameLst>
                                      </p:cBhvr>
                                      <p:to>
                                        <p:strVal val="visible"/>
                                      </p:to>
                                    </p:set>
                                    <p:animEffect transition="in" filter="slide(fromBottom)">
                                      <p:cBhvr>
                                        <p:cTn id="16" dur="500"/>
                                        <p:tgtEl>
                                          <p:spTgt spid="250883">
                                            <p:txEl>
                                              <p:pRg st="2" end="2"/>
                                            </p:txEl>
                                          </p:spTgt>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250883">
                                            <p:txEl>
                                              <p:pRg st="3" end="3"/>
                                            </p:txEl>
                                          </p:spTgt>
                                        </p:tgtEl>
                                        <p:attrNameLst>
                                          <p:attrName>style.visibility</p:attrName>
                                        </p:attrNameLst>
                                      </p:cBhvr>
                                      <p:to>
                                        <p:strVal val="visible"/>
                                      </p:to>
                                    </p:set>
                                    <p:animEffect transition="in" filter="slide(fromBottom)">
                                      <p:cBhvr>
                                        <p:cTn id="20" dur="500"/>
                                        <p:tgtEl>
                                          <p:spTgt spid="2508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2" grpId="0" autoUpdateAnimBg="0"/>
      <p:bldP spid="250883" grpId="0" build="p" bldLvl="2" autoUpdateAnimBg="0" advAuto="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E4C5D46-12DF-4BBE-B9F5-40F0419EF23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989856C-5AEE-40A5-9F20-3ECFF4308F62}" type="slidenum">
              <a:rPr lang="en-US" altLang="zh-CN"/>
              <a:pPr/>
              <a:t>68</a:t>
            </a:fld>
            <a:endParaRPr lang="en-US" altLang="zh-CN"/>
          </a:p>
        </p:txBody>
      </p:sp>
      <p:sp>
        <p:nvSpPr>
          <p:cNvPr id="252930" name="Rectangle 2"/>
          <p:cNvSpPr>
            <a:spLocks noGrp="1" noChangeArrowheads="1"/>
          </p:cNvSpPr>
          <p:nvPr>
            <p:ph type="title"/>
          </p:nvPr>
        </p:nvSpPr>
        <p:spPr>
          <a:xfrm>
            <a:off x="762000" y="228600"/>
            <a:ext cx="7772400" cy="1219200"/>
          </a:xfrm>
        </p:spPr>
        <p:txBody>
          <a:bodyPr/>
          <a:lstStyle/>
          <a:p>
            <a:r>
              <a:rPr lang="zh-CN" altLang="en-US" b="1">
                <a:solidFill>
                  <a:srgbClr val="336699"/>
                </a:solidFill>
              </a:rPr>
              <a:t>算术左移指令</a:t>
            </a:r>
            <a:r>
              <a:rPr lang="en-US" altLang="zh-CN" b="1">
                <a:solidFill>
                  <a:srgbClr val="336699"/>
                </a:solidFill>
              </a:rPr>
              <a:t>SAL</a:t>
            </a:r>
          </a:p>
        </p:txBody>
      </p:sp>
      <p:sp>
        <p:nvSpPr>
          <p:cNvPr id="252931" name="Rectangle 3"/>
          <p:cNvSpPr>
            <a:spLocks noGrp="1" noChangeArrowheads="1"/>
          </p:cNvSpPr>
          <p:nvPr>
            <p:ph type="body" idx="1"/>
          </p:nvPr>
        </p:nvSpPr>
        <p:spPr>
          <a:xfrm>
            <a:off x="381000" y="1628775"/>
            <a:ext cx="8305800" cy="4010025"/>
          </a:xfrm>
        </p:spPr>
        <p:txBody>
          <a:bodyPr/>
          <a:lstStyle/>
          <a:p>
            <a:pPr marL="609600" indent="-609600">
              <a:buFont typeface="Wingdings" pitchFamily="2" charset="2"/>
              <a:buNone/>
            </a:pPr>
            <a:r>
              <a:rPr lang="en-US" altLang="zh-CN"/>
              <a:t>      </a:t>
            </a:r>
            <a:r>
              <a:rPr lang="zh-CN" altLang="en-US"/>
              <a:t>格式：</a:t>
            </a:r>
            <a:r>
              <a:rPr lang="en-US" altLang="zh-CN"/>
              <a:t>SAL  OPRD1</a:t>
            </a:r>
            <a:r>
              <a:rPr lang="zh-CN" altLang="en-US"/>
              <a:t>，</a:t>
            </a:r>
            <a:r>
              <a:rPr lang="en-US" altLang="zh-CN"/>
              <a:t>COUNT</a:t>
            </a:r>
            <a:endParaRPr lang="en-US" altLang="zh-CN" sz="2800"/>
          </a:p>
          <a:p>
            <a:pPr marL="609600" indent="-609600">
              <a:buFont typeface="Wingdings" pitchFamily="2" charset="2"/>
              <a:buChar char="§"/>
            </a:pPr>
            <a:r>
              <a:rPr lang="zh-CN" altLang="en-US" sz="2800"/>
              <a:t>其中</a:t>
            </a:r>
            <a:r>
              <a:rPr lang="en-US" altLang="zh-CN" sz="2800"/>
              <a:t>OPRD1</a:t>
            </a:r>
            <a:r>
              <a:rPr lang="zh-CN" altLang="en-US" sz="2800"/>
              <a:t>、</a:t>
            </a:r>
            <a:r>
              <a:rPr lang="en-US" altLang="zh-CN" sz="2800"/>
              <a:t>COUNT</a:t>
            </a:r>
            <a:r>
              <a:rPr lang="zh-CN" altLang="en-US" sz="2800"/>
              <a:t>与指令</a:t>
            </a:r>
            <a:r>
              <a:rPr lang="en-US" altLang="zh-CN" sz="2800"/>
              <a:t>SHL</a:t>
            </a:r>
            <a:r>
              <a:rPr lang="zh-CN" altLang="en-US" sz="2800"/>
              <a:t>中意义相同。本指令与</a:t>
            </a:r>
            <a:r>
              <a:rPr lang="en-US" altLang="zh-CN" sz="2800"/>
              <a:t>SHL</a:t>
            </a:r>
            <a:r>
              <a:rPr lang="zh-CN" altLang="en-US" sz="2800"/>
              <a:t>的功能也完全相同，这是因为逻辑左移指令与算术左移指令所要完成的操作是一样的。</a:t>
            </a:r>
          </a:p>
          <a:p>
            <a:pPr marL="609600" indent="-609600">
              <a:buFont typeface="Wingdings" pitchFamily="2" charset="2"/>
              <a:buChar char="§"/>
            </a:pPr>
            <a:r>
              <a:rPr lang="en-US" altLang="zh-CN" sz="2800"/>
              <a:t>SAL</a:t>
            </a:r>
            <a:r>
              <a:rPr lang="zh-CN" altLang="en-US" sz="2800"/>
              <a:t>可用于带符号数的倍增运算，</a:t>
            </a:r>
            <a:r>
              <a:rPr lang="en-US" altLang="zh-CN" sz="2800"/>
              <a:t>SHL</a:t>
            </a:r>
            <a:r>
              <a:rPr lang="zh-CN" altLang="en-US" sz="2800"/>
              <a:t>只能用于无符号数的倍增运算。</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52930"/>
                                        </p:tgtEl>
                                        <p:attrNameLst>
                                          <p:attrName>style.visibility</p:attrName>
                                        </p:attrNameLst>
                                      </p:cBhvr>
                                      <p:to>
                                        <p:strVal val="visible"/>
                                      </p:to>
                                    </p:set>
                                    <p:anim calcmode="lin" valueType="num">
                                      <p:cBhvr additive="base">
                                        <p:cTn id="7" dur="500" fill="hold"/>
                                        <p:tgtEl>
                                          <p:spTgt spid="252930"/>
                                        </p:tgtEl>
                                        <p:attrNameLst>
                                          <p:attrName>ppt_x</p:attrName>
                                        </p:attrNameLst>
                                      </p:cBhvr>
                                      <p:tavLst>
                                        <p:tav tm="0">
                                          <p:val>
                                            <p:strVal val="#ppt_x"/>
                                          </p:val>
                                        </p:tav>
                                        <p:tav tm="100000">
                                          <p:val>
                                            <p:strVal val="#ppt_x"/>
                                          </p:val>
                                        </p:tav>
                                      </p:tavLst>
                                    </p:anim>
                                    <p:anim calcmode="lin" valueType="num">
                                      <p:cBhvr additive="base">
                                        <p:cTn id="8" dur="500" fill="hold"/>
                                        <p:tgtEl>
                                          <p:spTgt spid="25293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52931">
                                            <p:txEl>
                                              <p:pRg st="0" end="0"/>
                                            </p:txEl>
                                          </p:spTgt>
                                        </p:tgtEl>
                                        <p:attrNameLst>
                                          <p:attrName>style.visibility</p:attrName>
                                        </p:attrNameLst>
                                      </p:cBhvr>
                                      <p:to>
                                        <p:strVal val="visible"/>
                                      </p:to>
                                    </p:set>
                                    <p:animEffect transition="in" filter="slide(fromBottom)">
                                      <p:cBhvr>
                                        <p:cTn id="12" dur="500"/>
                                        <p:tgtEl>
                                          <p:spTgt spid="252931">
                                            <p:txEl>
                                              <p:pRg st="0" end="0"/>
                                            </p:txEl>
                                          </p:spTgt>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252931">
                                            <p:txEl>
                                              <p:pRg st="1" end="1"/>
                                            </p:txEl>
                                          </p:spTgt>
                                        </p:tgtEl>
                                        <p:attrNameLst>
                                          <p:attrName>style.visibility</p:attrName>
                                        </p:attrNameLst>
                                      </p:cBhvr>
                                      <p:to>
                                        <p:strVal val="visible"/>
                                      </p:to>
                                    </p:set>
                                    <p:animEffect transition="in" filter="slide(fromBottom)">
                                      <p:cBhvr>
                                        <p:cTn id="16" dur="500"/>
                                        <p:tgtEl>
                                          <p:spTgt spid="252931">
                                            <p:txEl>
                                              <p:pRg st="1" end="1"/>
                                            </p:txEl>
                                          </p:spTgt>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252931">
                                            <p:txEl>
                                              <p:pRg st="2" end="2"/>
                                            </p:txEl>
                                          </p:spTgt>
                                        </p:tgtEl>
                                        <p:attrNameLst>
                                          <p:attrName>style.visibility</p:attrName>
                                        </p:attrNameLst>
                                      </p:cBhvr>
                                      <p:to>
                                        <p:strVal val="visible"/>
                                      </p:to>
                                    </p:set>
                                    <p:animEffect transition="in" filter="slide(fromBottom)">
                                      <p:cBhvr>
                                        <p:cTn id="20" dur="500"/>
                                        <p:tgtEl>
                                          <p:spTgt spid="2529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autoUpdateAnimBg="0"/>
      <p:bldP spid="252931" grpId="0" build="p" bldLvl="2" autoUpdateAnimBg="0" advAuto="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0D82E6E-E430-4F03-BB3D-3CDECD7B948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323CE7F-BF94-498D-8A65-770A2E5B6508}" type="slidenum">
              <a:rPr lang="en-US" altLang="zh-CN"/>
              <a:pPr/>
              <a:t>69</a:t>
            </a:fld>
            <a:endParaRPr lang="en-US" altLang="zh-CN"/>
          </a:p>
        </p:txBody>
      </p:sp>
      <p:sp>
        <p:nvSpPr>
          <p:cNvPr id="254978" name="Rectangle 2"/>
          <p:cNvSpPr>
            <a:spLocks noGrp="1" noChangeArrowheads="1"/>
          </p:cNvSpPr>
          <p:nvPr>
            <p:ph type="title"/>
          </p:nvPr>
        </p:nvSpPr>
        <p:spPr>
          <a:xfrm>
            <a:off x="762000" y="228600"/>
            <a:ext cx="7772400" cy="1219200"/>
          </a:xfrm>
        </p:spPr>
        <p:txBody>
          <a:bodyPr/>
          <a:lstStyle/>
          <a:p>
            <a:r>
              <a:rPr lang="zh-CN" altLang="en-US" b="1">
                <a:solidFill>
                  <a:srgbClr val="336699"/>
                </a:solidFill>
              </a:rPr>
              <a:t>算术右移指令</a:t>
            </a:r>
            <a:r>
              <a:rPr lang="en-US" altLang="zh-CN" b="1">
                <a:solidFill>
                  <a:srgbClr val="336699"/>
                </a:solidFill>
              </a:rPr>
              <a:t>SHR</a:t>
            </a:r>
          </a:p>
        </p:txBody>
      </p:sp>
      <p:sp>
        <p:nvSpPr>
          <p:cNvPr id="254979" name="Rectangle 3"/>
          <p:cNvSpPr>
            <a:spLocks noGrp="1" noChangeArrowheads="1"/>
          </p:cNvSpPr>
          <p:nvPr>
            <p:ph type="body" idx="1"/>
          </p:nvPr>
        </p:nvSpPr>
        <p:spPr>
          <a:xfrm>
            <a:off x="914400" y="1700213"/>
            <a:ext cx="7391400" cy="4090987"/>
          </a:xfrm>
        </p:spPr>
        <p:txBody>
          <a:bodyPr/>
          <a:lstStyle/>
          <a:p>
            <a:pPr marL="609600" indent="-609600">
              <a:lnSpc>
                <a:spcPct val="90000"/>
              </a:lnSpc>
              <a:buFont typeface="Wingdings" pitchFamily="2" charset="2"/>
              <a:buNone/>
            </a:pPr>
            <a:r>
              <a:rPr lang="en-US" altLang="zh-CN"/>
              <a:t>      </a:t>
            </a:r>
            <a:r>
              <a:rPr lang="zh-CN" altLang="en-US"/>
              <a:t>格式：</a:t>
            </a:r>
            <a:r>
              <a:rPr lang="en-US" altLang="zh-CN">
                <a:solidFill>
                  <a:srgbClr val="336699"/>
                </a:solidFill>
              </a:rPr>
              <a:t>SAR  OPRD1</a:t>
            </a:r>
            <a:r>
              <a:rPr lang="zh-CN" altLang="en-US">
                <a:solidFill>
                  <a:srgbClr val="336699"/>
                </a:solidFill>
              </a:rPr>
              <a:t>，</a:t>
            </a:r>
            <a:r>
              <a:rPr lang="en-US" altLang="zh-CN">
                <a:solidFill>
                  <a:srgbClr val="336699"/>
                </a:solidFill>
              </a:rPr>
              <a:t>COUNT</a:t>
            </a:r>
            <a:endParaRPr lang="en-US" altLang="zh-CN" sz="2800">
              <a:solidFill>
                <a:srgbClr val="336699"/>
              </a:solidFill>
            </a:endParaRPr>
          </a:p>
          <a:p>
            <a:pPr marL="609600" indent="-609600">
              <a:lnSpc>
                <a:spcPct val="90000"/>
              </a:lnSpc>
              <a:buFont typeface="Wingdings" pitchFamily="2" charset="2"/>
              <a:buChar char="§"/>
            </a:pPr>
            <a:endParaRPr lang="en-US" altLang="zh-CN"/>
          </a:p>
          <a:p>
            <a:pPr marL="609600" indent="-609600">
              <a:lnSpc>
                <a:spcPct val="90000"/>
              </a:lnSpc>
              <a:buFont typeface="Wingdings" pitchFamily="2" charset="2"/>
              <a:buChar char="§"/>
            </a:pPr>
            <a:r>
              <a:rPr lang="zh-CN" altLang="en-US" sz="2800"/>
              <a:t>其中</a:t>
            </a:r>
            <a:r>
              <a:rPr lang="en-US" altLang="zh-CN" sz="2800"/>
              <a:t>OPRD1</a:t>
            </a:r>
            <a:r>
              <a:rPr lang="zh-CN" altLang="en-US" sz="2800"/>
              <a:t>、</a:t>
            </a:r>
            <a:r>
              <a:rPr lang="en-US" altLang="zh-CN" sz="2800"/>
              <a:t>COUNT</a:t>
            </a:r>
            <a:r>
              <a:rPr lang="zh-CN" altLang="en-US" sz="2800"/>
              <a:t>与指令</a:t>
            </a:r>
            <a:r>
              <a:rPr lang="en-US" altLang="zh-CN" sz="2800"/>
              <a:t>SHL</a:t>
            </a:r>
            <a:r>
              <a:rPr lang="zh-CN" altLang="en-US" sz="2800"/>
              <a:t>中意义相同。</a:t>
            </a:r>
          </a:p>
          <a:p>
            <a:pPr marL="609600" indent="-609600">
              <a:lnSpc>
                <a:spcPct val="90000"/>
              </a:lnSpc>
              <a:buFont typeface="Wingdings" pitchFamily="2" charset="2"/>
              <a:buChar char="§"/>
            </a:pPr>
            <a:r>
              <a:rPr lang="zh-CN" altLang="en-US" sz="2800"/>
              <a:t>本指令通常用于对带符号数减半的运算中，因而在每次右移时，保持最高位（符号位）不变，最低位右移至</a:t>
            </a:r>
            <a:r>
              <a:rPr lang="en-US" altLang="zh-CN" sz="2800"/>
              <a:t>CF</a:t>
            </a:r>
            <a:r>
              <a:rPr lang="zh-CN" altLang="en-US" sz="2800"/>
              <a:t>中。</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54978"/>
                                        </p:tgtEl>
                                        <p:attrNameLst>
                                          <p:attrName>style.visibility</p:attrName>
                                        </p:attrNameLst>
                                      </p:cBhvr>
                                      <p:to>
                                        <p:strVal val="visible"/>
                                      </p:to>
                                    </p:set>
                                    <p:anim calcmode="lin" valueType="num">
                                      <p:cBhvr additive="base">
                                        <p:cTn id="7" dur="500" fill="hold"/>
                                        <p:tgtEl>
                                          <p:spTgt spid="254978"/>
                                        </p:tgtEl>
                                        <p:attrNameLst>
                                          <p:attrName>ppt_x</p:attrName>
                                        </p:attrNameLst>
                                      </p:cBhvr>
                                      <p:tavLst>
                                        <p:tav tm="0">
                                          <p:val>
                                            <p:strVal val="#ppt_x"/>
                                          </p:val>
                                        </p:tav>
                                        <p:tav tm="100000">
                                          <p:val>
                                            <p:strVal val="#ppt_x"/>
                                          </p:val>
                                        </p:tav>
                                      </p:tavLst>
                                    </p:anim>
                                    <p:anim calcmode="lin" valueType="num">
                                      <p:cBhvr additive="base">
                                        <p:cTn id="8" dur="500" fill="hold"/>
                                        <p:tgtEl>
                                          <p:spTgt spid="25497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54979">
                                            <p:txEl>
                                              <p:pRg st="0" end="0"/>
                                            </p:txEl>
                                          </p:spTgt>
                                        </p:tgtEl>
                                        <p:attrNameLst>
                                          <p:attrName>style.visibility</p:attrName>
                                        </p:attrNameLst>
                                      </p:cBhvr>
                                      <p:to>
                                        <p:strVal val="visible"/>
                                      </p:to>
                                    </p:set>
                                    <p:animEffect transition="in" filter="slide(fromBottom)">
                                      <p:cBhvr>
                                        <p:cTn id="12" dur="500"/>
                                        <p:tgtEl>
                                          <p:spTgt spid="254979">
                                            <p:txEl>
                                              <p:pRg st="0" end="0"/>
                                            </p:txEl>
                                          </p:spTgt>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254979">
                                            <p:txEl>
                                              <p:pRg st="2" end="2"/>
                                            </p:txEl>
                                          </p:spTgt>
                                        </p:tgtEl>
                                        <p:attrNameLst>
                                          <p:attrName>style.visibility</p:attrName>
                                        </p:attrNameLst>
                                      </p:cBhvr>
                                      <p:to>
                                        <p:strVal val="visible"/>
                                      </p:to>
                                    </p:set>
                                    <p:animEffect transition="in" filter="slide(fromBottom)">
                                      <p:cBhvr>
                                        <p:cTn id="16" dur="500"/>
                                        <p:tgtEl>
                                          <p:spTgt spid="254979">
                                            <p:txEl>
                                              <p:pRg st="2" end="2"/>
                                            </p:txEl>
                                          </p:spTgt>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254979">
                                            <p:txEl>
                                              <p:pRg st="3" end="3"/>
                                            </p:txEl>
                                          </p:spTgt>
                                        </p:tgtEl>
                                        <p:attrNameLst>
                                          <p:attrName>style.visibility</p:attrName>
                                        </p:attrNameLst>
                                      </p:cBhvr>
                                      <p:to>
                                        <p:strVal val="visible"/>
                                      </p:to>
                                    </p:set>
                                    <p:animEffect transition="in" filter="slide(fromBottom)">
                                      <p:cBhvr>
                                        <p:cTn id="20" dur="500"/>
                                        <p:tgtEl>
                                          <p:spTgt spid="254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autoUpdateAnimBg="0"/>
      <p:bldP spid="254979" grpId="0" build="p" bldLvl="2"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E67D60A-6E66-40BC-948C-DB4DDAAE6328}"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B2E34E3-B545-4848-849B-C73A03BE47B4}" type="slidenum">
              <a:rPr lang="en-US" altLang="zh-CN"/>
              <a:pPr/>
              <a:t>7</a:t>
            </a:fld>
            <a:endParaRPr lang="en-US" altLang="zh-CN"/>
          </a:p>
        </p:txBody>
      </p:sp>
      <p:sp>
        <p:nvSpPr>
          <p:cNvPr id="101378" name="Rectangle 2"/>
          <p:cNvSpPr>
            <a:spLocks noGrp="1" noChangeArrowheads="1"/>
          </p:cNvSpPr>
          <p:nvPr>
            <p:ph type="title"/>
          </p:nvPr>
        </p:nvSpPr>
        <p:spPr/>
        <p:txBody>
          <a:bodyPr/>
          <a:lstStyle/>
          <a:p>
            <a:r>
              <a:rPr lang="en-US" altLang="zh-CN" sz="3600" b="1">
                <a:solidFill>
                  <a:srgbClr val="336699"/>
                </a:solidFill>
              </a:rPr>
              <a:t>8086/8088</a:t>
            </a:r>
            <a:r>
              <a:rPr lang="zh-CN" altLang="en-US" sz="3600" b="1">
                <a:solidFill>
                  <a:srgbClr val="336699"/>
                </a:solidFill>
              </a:rPr>
              <a:t>指令的寻址方式字节编码</a:t>
            </a:r>
          </a:p>
        </p:txBody>
      </p:sp>
      <p:sp>
        <p:nvSpPr>
          <p:cNvPr id="101379" name="Rectangle 3"/>
          <p:cNvSpPr>
            <a:spLocks noGrp="1" noChangeArrowheads="1"/>
          </p:cNvSpPr>
          <p:nvPr>
            <p:ph type="body" idx="1"/>
          </p:nvPr>
        </p:nvSpPr>
        <p:spPr/>
        <p:txBody>
          <a:bodyPr/>
          <a:lstStyle/>
          <a:p>
            <a:pPr>
              <a:lnSpc>
                <a:spcPct val="90000"/>
              </a:lnSpc>
            </a:pPr>
            <a:r>
              <a:rPr lang="en-US" altLang="zh-CN" sz="2400"/>
              <a:t>reg</a:t>
            </a:r>
            <a:r>
              <a:rPr lang="zh-CN" altLang="en-US" sz="2400"/>
              <a:t>字段表示一个采用寄存器寻址的操作数，</a:t>
            </a:r>
            <a:r>
              <a:rPr lang="en-US" altLang="zh-CN" sz="2400"/>
              <a:t>reg</a:t>
            </a:r>
            <a:r>
              <a:rPr lang="zh-CN" altLang="en-US" sz="2400"/>
              <a:t>占用</a:t>
            </a:r>
            <a:r>
              <a:rPr lang="en-US" altLang="zh-CN" sz="2400"/>
              <a:t>3</a:t>
            </a:r>
            <a:r>
              <a:rPr lang="zh-CN" altLang="en-US" sz="2400"/>
              <a:t>位，不同编码指示</a:t>
            </a:r>
            <a:r>
              <a:rPr lang="en-US" altLang="zh-CN" sz="2400"/>
              <a:t>8</a:t>
            </a:r>
            <a:r>
              <a:rPr lang="zh-CN" altLang="en-US" sz="2400"/>
              <a:t>个</a:t>
            </a:r>
            <a:r>
              <a:rPr lang="en-US" altLang="zh-CN" sz="2400"/>
              <a:t>8</a:t>
            </a:r>
            <a:r>
              <a:rPr lang="zh-CN" altLang="en-US" sz="2400"/>
              <a:t>位（</a:t>
            </a:r>
            <a:r>
              <a:rPr lang="en-US" altLang="zh-CN" sz="2400"/>
              <a:t>w=0</a:t>
            </a:r>
            <a:r>
              <a:rPr lang="zh-CN" altLang="en-US" sz="2400"/>
              <a:t>）或</a:t>
            </a:r>
            <a:r>
              <a:rPr lang="en-US" altLang="zh-CN" sz="2400"/>
              <a:t>16</a:t>
            </a:r>
            <a:r>
              <a:rPr lang="zh-CN" altLang="en-US" sz="2400"/>
              <a:t>位（</a:t>
            </a:r>
            <a:r>
              <a:rPr lang="en-US" altLang="zh-CN" sz="2400"/>
              <a:t>w=1</a:t>
            </a:r>
            <a:r>
              <a:rPr lang="zh-CN" altLang="en-US" sz="2400"/>
              <a:t>）通用寄存器之一；</a:t>
            </a:r>
            <a:r>
              <a:rPr lang="en-US" altLang="zh-CN" sz="2400"/>
              <a:t>mod</a:t>
            </a:r>
            <a:r>
              <a:rPr lang="zh-CN" altLang="en-US" sz="2400"/>
              <a:t>和</a:t>
            </a:r>
            <a:r>
              <a:rPr lang="en-US" altLang="zh-CN" sz="2400"/>
              <a:t>r/m</a:t>
            </a:r>
            <a:r>
              <a:rPr lang="zh-CN" altLang="en-US" sz="2400"/>
              <a:t>字段表示另一个操作数的寻址方式，分别占用</a:t>
            </a:r>
            <a:r>
              <a:rPr lang="en-US" altLang="zh-CN" sz="2400"/>
              <a:t>2</a:t>
            </a:r>
            <a:r>
              <a:rPr lang="zh-CN" altLang="en-US" sz="2400"/>
              <a:t>位或</a:t>
            </a:r>
            <a:r>
              <a:rPr lang="en-US" altLang="zh-CN" sz="2400"/>
              <a:t>3</a:t>
            </a:r>
            <a:r>
              <a:rPr lang="zh-CN" altLang="en-US" sz="2400"/>
              <a:t>位。</a:t>
            </a:r>
          </a:p>
          <a:p>
            <a:pPr lvl="1">
              <a:lnSpc>
                <a:spcPct val="90000"/>
              </a:lnSpc>
            </a:pPr>
            <a:r>
              <a:rPr lang="en-US" altLang="zh-CN" sz="2000"/>
              <a:t>mod =00</a:t>
            </a:r>
            <a:r>
              <a:rPr lang="zh-CN" altLang="en-US" sz="2000"/>
              <a:t>时为无位移量的存储器寻址方式。但其中，当</a:t>
            </a:r>
            <a:r>
              <a:rPr lang="en-US" altLang="zh-CN" sz="2000"/>
              <a:t>r/m =110</a:t>
            </a:r>
            <a:r>
              <a:rPr lang="zh-CN" altLang="en-US" sz="2000"/>
              <a:t>时为直接寻址方式，此时该字节后跟</a:t>
            </a:r>
            <a:r>
              <a:rPr lang="en-US" altLang="zh-CN" sz="2000"/>
              <a:t>16</a:t>
            </a:r>
            <a:r>
              <a:rPr lang="zh-CN" altLang="en-US" sz="2000"/>
              <a:t>位有效地址</a:t>
            </a:r>
            <a:r>
              <a:rPr lang="en-US" altLang="zh-CN" sz="2000"/>
              <a:t>D16</a:t>
            </a:r>
            <a:r>
              <a:rPr lang="zh-CN" altLang="en-US" sz="2000"/>
              <a:t>。</a:t>
            </a:r>
          </a:p>
          <a:p>
            <a:pPr lvl="1">
              <a:lnSpc>
                <a:spcPct val="90000"/>
              </a:lnSpc>
            </a:pPr>
            <a:r>
              <a:rPr lang="en-US" altLang="zh-CN" sz="2000"/>
              <a:t>mod =01</a:t>
            </a:r>
            <a:r>
              <a:rPr lang="zh-CN" altLang="en-US" sz="2000"/>
              <a:t>时为带有</a:t>
            </a:r>
            <a:r>
              <a:rPr lang="en-US" altLang="zh-CN" sz="2000"/>
              <a:t>8</a:t>
            </a:r>
            <a:r>
              <a:rPr lang="zh-CN" altLang="en-US" sz="2000"/>
              <a:t>位位移量的存储器寻址方式。此时该字节后跟</a:t>
            </a:r>
            <a:r>
              <a:rPr lang="en-US" altLang="zh-CN" sz="2000"/>
              <a:t>1</a:t>
            </a:r>
            <a:r>
              <a:rPr lang="zh-CN" altLang="en-US" sz="2000"/>
              <a:t>个字节，表示</a:t>
            </a:r>
            <a:r>
              <a:rPr lang="en-US" altLang="zh-CN" sz="2000"/>
              <a:t>8</a:t>
            </a:r>
            <a:r>
              <a:rPr lang="zh-CN" altLang="en-US" sz="2000"/>
              <a:t>位位移量</a:t>
            </a:r>
            <a:r>
              <a:rPr lang="en-US" altLang="zh-CN" sz="2000"/>
              <a:t>D8</a:t>
            </a:r>
            <a:r>
              <a:rPr lang="zh-CN" altLang="en-US" sz="2000"/>
              <a:t>，它是一个有符号数。</a:t>
            </a:r>
          </a:p>
          <a:p>
            <a:pPr lvl="1">
              <a:lnSpc>
                <a:spcPct val="90000"/>
              </a:lnSpc>
            </a:pPr>
            <a:r>
              <a:rPr lang="en-US" altLang="zh-CN" sz="2000"/>
              <a:t>mod =10</a:t>
            </a:r>
            <a:r>
              <a:rPr lang="zh-CN" altLang="en-US" sz="2000"/>
              <a:t>时为带有</a:t>
            </a:r>
            <a:r>
              <a:rPr lang="en-US" altLang="zh-CN" sz="2000"/>
              <a:t>16</a:t>
            </a:r>
            <a:r>
              <a:rPr lang="zh-CN" altLang="en-US" sz="2000"/>
              <a:t>位位移量的存储器寻址方式。此时该字节后跟两个字节，表示</a:t>
            </a:r>
            <a:r>
              <a:rPr lang="en-US" altLang="zh-CN" sz="2000"/>
              <a:t>16</a:t>
            </a:r>
            <a:r>
              <a:rPr lang="zh-CN" altLang="en-US" sz="2000"/>
              <a:t>位位移量</a:t>
            </a:r>
            <a:r>
              <a:rPr lang="en-US" altLang="zh-CN" sz="2000"/>
              <a:t>D16</a:t>
            </a:r>
            <a:r>
              <a:rPr lang="zh-CN" altLang="en-US" sz="2000"/>
              <a:t>，它也是一个有符号数。</a:t>
            </a:r>
          </a:p>
          <a:p>
            <a:pPr lvl="1">
              <a:lnSpc>
                <a:spcPct val="90000"/>
              </a:lnSpc>
            </a:pPr>
            <a:r>
              <a:rPr lang="en-US" altLang="zh-CN" sz="2000"/>
              <a:t>mod =11</a:t>
            </a:r>
            <a:r>
              <a:rPr lang="zh-CN" altLang="en-US" sz="2000"/>
              <a:t>时为寄存器寻址方式，由</a:t>
            </a:r>
            <a:r>
              <a:rPr lang="en-US" altLang="zh-CN" sz="2000"/>
              <a:t>r/m</a:t>
            </a:r>
            <a:r>
              <a:rPr lang="zh-CN" altLang="en-US" sz="2000"/>
              <a:t>指定寄存器，此时的编码与</a:t>
            </a:r>
            <a:r>
              <a:rPr lang="en-US" altLang="zh-CN" sz="2000"/>
              <a:t>reg</a:t>
            </a:r>
            <a:r>
              <a:rPr lang="zh-CN" altLang="en-US" sz="2000"/>
              <a:t>相同。 </a:t>
            </a:r>
          </a:p>
        </p:txBody>
      </p:sp>
    </p:spTree>
  </p:cSld>
  <p:clrMapOvr>
    <a:masterClrMapping/>
  </p:clrMapOvr>
  <p:transition spd="med">
    <p:pull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775E4132-94DB-479A-8C3C-46AD1525073A}" type="datetime1">
              <a:rPr lang="zh-CN" altLang="en-US"/>
              <a:pPr/>
              <a:t>2016-5-26</a:t>
            </a:fld>
            <a:endParaRPr lang="en-US" altLang="zh-CN"/>
          </a:p>
        </p:txBody>
      </p:sp>
      <p:sp>
        <p:nvSpPr>
          <p:cNvPr id="5" name="页脚占位符 2"/>
          <p:cNvSpPr>
            <a:spLocks noGrp="1"/>
          </p:cNvSpPr>
          <p:nvPr>
            <p:ph type="ftr" sz="quarter" idx="11"/>
          </p:nvPr>
        </p:nvSpPr>
        <p:spPr/>
        <p:txBody>
          <a:bodyPr/>
          <a:lstStyle/>
          <a:p>
            <a:r>
              <a:rPr lang="en-US" altLang="zh-CN"/>
              <a:t>汇编语言程序设计教程</a:t>
            </a:r>
          </a:p>
        </p:txBody>
      </p:sp>
      <p:sp>
        <p:nvSpPr>
          <p:cNvPr id="6" name="灯片编号占位符 3"/>
          <p:cNvSpPr>
            <a:spLocks noGrp="1"/>
          </p:cNvSpPr>
          <p:nvPr>
            <p:ph type="sldNum" sz="quarter" idx="12"/>
          </p:nvPr>
        </p:nvSpPr>
        <p:spPr/>
        <p:txBody>
          <a:bodyPr/>
          <a:lstStyle/>
          <a:p>
            <a:fld id="{0811CC39-545A-4FD6-B1ED-52A037ED2520}" type="slidenum">
              <a:rPr lang="en-US" altLang="zh-CN"/>
              <a:pPr/>
              <a:t>70</a:t>
            </a:fld>
            <a:endParaRPr lang="en-US" altLang="zh-CN"/>
          </a:p>
        </p:txBody>
      </p:sp>
      <p:sp>
        <p:nvSpPr>
          <p:cNvPr id="257026" name="Text Box 2"/>
          <p:cNvSpPr txBox="1">
            <a:spLocks noChangeArrowheads="1"/>
          </p:cNvSpPr>
          <p:nvPr/>
        </p:nvSpPr>
        <p:spPr bwMode="auto">
          <a:xfrm>
            <a:off x="1600200" y="533400"/>
            <a:ext cx="6096000" cy="762000"/>
          </a:xfrm>
          <a:prstGeom prst="rect">
            <a:avLst/>
          </a:prstGeom>
          <a:noFill/>
          <a:ln w="12700" cap="sq">
            <a:noFill/>
            <a:miter lim="800000"/>
            <a:headEnd/>
            <a:tailEnd/>
          </a:ln>
          <a:effectLst/>
        </p:spPr>
        <p:txBody>
          <a:bodyPr>
            <a:spAutoFit/>
          </a:bodyPr>
          <a:lstStyle/>
          <a:p>
            <a:pPr algn="ctr">
              <a:spcBef>
                <a:spcPct val="50000"/>
              </a:spcBef>
              <a:buClr>
                <a:schemeClr val="tx1"/>
              </a:buClr>
              <a:buSzPct val="75000"/>
              <a:buFont typeface="Wingdings" pitchFamily="2" charset="2"/>
              <a:buNone/>
            </a:pPr>
            <a:r>
              <a:rPr kumimoji="1" lang="zh-CN" altLang="en-US" sz="4400" b="1">
                <a:solidFill>
                  <a:srgbClr val="336699"/>
                </a:solidFill>
                <a:latin typeface="Times New Roman" pitchFamily="18" charset="0"/>
              </a:rPr>
              <a:t>移位指令操作示意图</a:t>
            </a:r>
            <a:endParaRPr kumimoji="1" lang="zh-CN" altLang="en-US" sz="4400">
              <a:solidFill>
                <a:srgbClr val="336699"/>
              </a:solidFill>
              <a:latin typeface="Times New Roman" pitchFamily="18" charset="0"/>
            </a:endParaRPr>
          </a:p>
        </p:txBody>
      </p:sp>
      <p:pic>
        <p:nvPicPr>
          <p:cNvPr id="257028" name="Picture 4"/>
          <p:cNvPicPr>
            <a:picLocks noChangeAspect="1" noChangeArrowheads="1"/>
          </p:cNvPicPr>
          <p:nvPr/>
        </p:nvPicPr>
        <p:blipFill>
          <a:blip r:embed="rId2" cstate="print"/>
          <a:srcRect/>
          <a:stretch>
            <a:fillRect/>
          </a:stretch>
        </p:blipFill>
        <p:spPr bwMode="auto">
          <a:xfrm>
            <a:off x="539750" y="1916113"/>
            <a:ext cx="7632700" cy="2919412"/>
          </a:xfrm>
          <a:prstGeom prst="rect">
            <a:avLst/>
          </a:prstGeom>
          <a:noFill/>
          <a:ln w="9525">
            <a:noFill/>
            <a:miter lim="800000"/>
            <a:headEnd/>
            <a:tailEnd/>
          </a:ln>
        </p:spPr>
      </p:pic>
    </p:spTree>
  </p:cSld>
  <p:clrMapOvr>
    <a:masterClrMapping/>
  </p:clrMapOvr>
  <p:transition spd="med">
    <p:pull dir="d"/>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6DBDABF-0544-4CF9-8FCC-78D9341A8D30}"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2E57ACFD-DE12-41E3-B7C8-CCF42B15FD19}" type="slidenum">
              <a:rPr lang="en-US" altLang="zh-CN"/>
              <a:pPr/>
              <a:t>71</a:t>
            </a:fld>
            <a:endParaRPr lang="en-US" altLang="zh-CN"/>
          </a:p>
        </p:txBody>
      </p:sp>
      <p:sp>
        <p:nvSpPr>
          <p:cNvPr id="258050" name="Rectangle 2"/>
          <p:cNvSpPr>
            <a:spLocks noGrp="1" noChangeArrowheads="1"/>
          </p:cNvSpPr>
          <p:nvPr>
            <p:ph type="title"/>
          </p:nvPr>
        </p:nvSpPr>
        <p:spPr>
          <a:xfrm>
            <a:off x="684213" y="304800"/>
            <a:ext cx="7772400" cy="1158875"/>
          </a:xfrm>
        </p:spPr>
        <p:txBody>
          <a:bodyPr/>
          <a:lstStyle/>
          <a:p>
            <a:r>
              <a:rPr lang="zh-CN" altLang="en-US" b="1">
                <a:solidFill>
                  <a:srgbClr val="336699"/>
                </a:solidFill>
              </a:rPr>
              <a:t>循环移位指令</a:t>
            </a:r>
          </a:p>
        </p:txBody>
      </p:sp>
      <p:sp>
        <p:nvSpPr>
          <p:cNvPr id="258051" name="Rectangle 3"/>
          <p:cNvSpPr>
            <a:spLocks noGrp="1" noChangeArrowheads="1"/>
          </p:cNvSpPr>
          <p:nvPr>
            <p:ph type="body" idx="1"/>
          </p:nvPr>
        </p:nvSpPr>
        <p:spPr>
          <a:xfrm>
            <a:off x="381000" y="1484313"/>
            <a:ext cx="8229600" cy="4383087"/>
          </a:xfrm>
        </p:spPr>
        <p:txBody>
          <a:bodyPr/>
          <a:lstStyle/>
          <a:p>
            <a:pPr marL="609600" indent="-609600">
              <a:lnSpc>
                <a:spcPct val="90000"/>
              </a:lnSpc>
              <a:buFont typeface="Wingdings" pitchFamily="2" charset="2"/>
              <a:buChar char="§"/>
            </a:pPr>
            <a:endParaRPr lang="en-US" altLang="zh-CN" sz="2800"/>
          </a:p>
          <a:p>
            <a:pPr marL="609600" indent="-609600">
              <a:lnSpc>
                <a:spcPct val="90000"/>
              </a:lnSpc>
              <a:buFont typeface="Wingdings" pitchFamily="2" charset="2"/>
              <a:buChar char="§"/>
            </a:pPr>
            <a:endParaRPr lang="en-US" altLang="zh-CN" sz="2800"/>
          </a:p>
          <a:p>
            <a:pPr marL="609600" indent="-609600">
              <a:lnSpc>
                <a:spcPct val="90000"/>
              </a:lnSpc>
              <a:buFont typeface="Wingdings" pitchFamily="2" charset="2"/>
              <a:buChar char="§"/>
            </a:pPr>
            <a:endParaRPr lang="en-US" altLang="zh-CN" sz="2800"/>
          </a:p>
          <a:p>
            <a:pPr marL="609600" indent="-609600">
              <a:lnSpc>
                <a:spcPct val="90000"/>
              </a:lnSpc>
              <a:buFont typeface="Wingdings" pitchFamily="2" charset="2"/>
              <a:buChar char="§"/>
            </a:pPr>
            <a:endParaRPr lang="en-US" altLang="zh-CN" sz="2800"/>
          </a:p>
          <a:p>
            <a:pPr marL="609600" indent="-609600">
              <a:lnSpc>
                <a:spcPct val="90000"/>
              </a:lnSpc>
              <a:buFont typeface="Wingdings" pitchFamily="2" charset="2"/>
              <a:buChar char="§"/>
            </a:pPr>
            <a:endParaRPr lang="en-US" altLang="zh-CN" sz="2800"/>
          </a:p>
          <a:p>
            <a:pPr marL="609600" indent="-609600">
              <a:lnSpc>
                <a:spcPct val="90000"/>
              </a:lnSpc>
              <a:buFont typeface="Wingdings" pitchFamily="2" charset="2"/>
              <a:buChar char="§"/>
            </a:pPr>
            <a:r>
              <a:rPr lang="zh-CN" altLang="en-US" sz="2400"/>
              <a:t>这组指令只对标志位</a:t>
            </a:r>
            <a:r>
              <a:rPr lang="en-US" altLang="zh-CN" sz="2400"/>
              <a:t>CF</a:t>
            </a:r>
            <a:r>
              <a:rPr lang="zh-CN" altLang="en-US" sz="2400"/>
              <a:t>和</a:t>
            </a:r>
            <a:r>
              <a:rPr lang="en-US" altLang="zh-CN" sz="2400"/>
              <a:t>OF</a:t>
            </a:r>
            <a:r>
              <a:rPr lang="zh-CN" altLang="en-US" sz="2400"/>
              <a:t>有影响。</a:t>
            </a:r>
            <a:r>
              <a:rPr lang="en-US" altLang="zh-CN" sz="2400"/>
              <a:t>CF</a:t>
            </a:r>
            <a:r>
              <a:rPr lang="zh-CN" altLang="en-US" sz="2400"/>
              <a:t>由移入</a:t>
            </a:r>
            <a:r>
              <a:rPr lang="en-US" altLang="zh-CN" sz="2400"/>
              <a:t>CF</a:t>
            </a:r>
            <a:r>
              <a:rPr lang="zh-CN" altLang="en-US" sz="2400"/>
              <a:t>的内容决定，</a:t>
            </a:r>
            <a:r>
              <a:rPr lang="en-US" altLang="zh-CN" sz="2400"/>
              <a:t>OF</a:t>
            </a:r>
            <a:r>
              <a:rPr lang="zh-CN" altLang="en-US" sz="2400"/>
              <a:t>取决于移位一次后符号位是否改变，如改变，则</a:t>
            </a:r>
            <a:r>
              <a:rPr lang="en-US" altLang="zh-CN" sz="2400"/>
              <a:t>OF = 1</a:t>
            </a:r>
            <a:r>
              <a:rPr lang="zh-CN" altLang="en-US" sz="2400"/>
              <a:t>。由于是循环移位，所以对字节移位</a:t>
            </a:r>
            <a:r>
              <a:rPr lang="en-US" altLang="zh-CN" sz="2400"/>
              <a:t>8</a:t>
            </a:r>
            <a:r>
              <a:rPr lang="zh-CN" altLang="en-US" sz="2400"/>
              <a:t>次；对字移位</a:t>
            </a:r>
            <a:r>
              <a:rPr lang="en-US" altLang="zh-CN" sz="2400"/>
              <a:t>16</a:t>
            </a:r>
            <a:r>
              <a:rPr lang="zh-CN" altLang="en-US" sz="2400"/>
              <a:t>次，就可恢复为原操作数。</a:t>
            </a:r>
          </a:p>
          <a:p>
            <a:pPr marL="609600" indent="-609600">
              <a:lnSpc>
                <a:spcPct val="90000"/>
              </a:lnSpc>
              <a:buFont typeface="Wingdings" pitchFamily="2" charset="2"/>
              <a:buChar char="§"/>
            </a:pPr>
            <a:r>
              <a:rPr lang="zh-CN" altLang="en-US" sz="2400"/>
              <a:t>由于带</a:t>
            </a:r>
            <a:r>
              <a:rPr lang="en-US" altLang="zh-CN" sz="2400"/>
              <a:t>CF</a:t>
            </a:r>
            <a:r>
              <a:rPr lang="zh-CN" altLang="en-US" sz="2400"/>
              <a:t>的循环移位，可以将</a:t>
            </a:r>
            <a:r>
              <a:rPr lang="en-US" altLang="zh-CN" sz="2400"/>
              <a:t>CF</a:t>
            </a:r>
            <a:r>
              <a:rPr lang="zh-CN" altLang="en-US" sz="2400"/>
              <a:t>的内容移入，所以可以利用它实现多字节的循环。</a:t>
            </a:r>
            <a:endParaRPr lang="zh-CN" altLang="en-US"/>
          </a:p>
        </p:txBody>
      </p:sp>
      <p:sp>
        <p:nvSpPr>
          <p:cNvPr id="258052" name="Text Box 4"/>
          <p:cNvSpPr txBox="1">
            <a:spLocks noChangeArrowheads="1"/>
          </p:cNvSpPr>
          <p:nvPr/>
        </p:nvSpPr>
        <p:spPr bwMode="auto">
          <a:xfrm>
            <a:off x="1403350" y="1700213"/>
            <a:ext cx="3505200" cy="2100262"/>
          </a:xfrm>
          <a:prstGeom prst="rect">
            <a:avLst/>
          </a:prstGeom>
          <a:noFill/>
          <a:ln w="12700" cap="sq">
            <a:noFill/>
            <a:miter lim="800000"/>
            <a:headEnd type="none" w="sm" len="sm"/>
            <a:tailEnd type="none" w="sm" len="sm"/>
          </a:ln>
          <a:effectLst/>
        </p:spPr>
        <p:txBody>
          <a:bodyPr>
            <a:spAutoFit/>
          </a:bodyPr>
          <a:lstStyle/>
          <a:p>
            <a:pPr marL="457200" indent="-457200">
              <a:spcBef>
                <a:spcPct val="50000"/>
              </a:spcBef>
            </a:pPr>
            <a:r>
              <a:rPr kumimoji="1" lang="en-US" altLang="zh-CN" sz="2400">
                <a:latin typeface="Times New Roman" pitchFamily="18" charset="0"/>
              </a:rPr>
              <a:t>ROL  OPRD1</a:t>
            </a:r>
            <a:r>
              <a:rPr kumimoji="1" lang="zh-CN" altLang="en-US" sz="2400">
                <a:latin typeface="Times New Roman" pitchFamily="18" charset="0"/>
              </a:rPr>
              <a:t>，</a:t>
            </a:r>
            <a:r>
              <a:rPr kumimoji="1" lang="en-US" altLang="zh-CN" sz="2400">
                <a:latin typeface="Times New Roman" pitchFamily="18" charset="0"/>
              </a:rPr>
              <a:t>COUNT</a:t>
            </a:r>
          </a:p>
          <a:p>
            <a:pPr marL="457200" indent="-457200">
              <a:spcBef>
                <a:spcPct val="50000"/>
              </a:spcBef>
            </a:pPr>
            <a:r>
              <a:rPr kumimoji="1" lang="en-US" altLang="zh-CN" sz="2400">
                <a:latin typeface="Times New Roman" pitchFamily="18" charset="0"/>
              </a:rPr>
              <a:t>ROR  OPRD1</a:t>
            </a:r>
            <a:r>
              <a:rPr kumimoji="1" lang="zh-CN" altLang="en-US" sz="2400">
                <a:latin typeface="Times New Roman" pitchFamily="18" charset="0"/>
              </a:rPr>
              <a:t>，</a:t>
            </a:r>
            <a:r>
              <a:rPr kumimoji="1" lang="en-US" altLang="zh-CN" sz="2400">
                <a:latin typeface="Times New Roman" pitchFamily="18" charset="0"/>
              </a:rPr>
              <a:t>COUNT</a:t>
            </a:r>
          </a:p>
          <a:p>
            <a:pPr marL="457200" indent="-457200">
              <a:spcBef>
                <a:spcPct val="50000"/>
              </a:spcBef>
            </a:pPr>
            <a:r>
              <a:rPr kumimoji="1" lang="en-US" altLang="zh-CN" sz="2400">
                <a:latin typeface="Times New Roman" pitchFamily="18" charset="0"/>
              </a:rPr>
              <a:t>RCL  OPRD1</a:t>
            </a:r>
            <a:r>
              <a:rPr kumimoji="1" lang="zh-CN" altLang="en-US" sz="2400">
                <a:latin typeface="Times New Roman" pitchFamily="18" charset="0"/>
              </a:rPr>
              <a:t>，</a:t>
            </a:r>
            <a:r>
              <a:rPr kumimoji="1" lang="en-US" altLang="zh-CN" sz="2400">
                <a:latin typeface="Times New Roman" pitchFamily="18" charset="0"/>
              </a:rPr>
              <a:t>COUNT</a:t>
            </a:r>
          </a:p>
          <a:p>
            <a:pPr marL="457200" indent="-457200">
              <a:spcBef>
                <a:spcPct val="50000"/>
              </a:spcBef>
            </a:pPr>
            <a:r>
              <a:rPr kumimoji="1" lang="en-US" altLang="zh-CN" sz="2400">
                <a:latin typeface="Times New Roman" pitchFamily="18" charset="0"/>
              </a:rPr>
              <a:t>RCR  OPRD1</a:t>
            </a:r>
            <a:r>
              <a:rPr kumimoji="1" lang="zh-CN" altLang="en-US" sz="2400">
                <a:latin typeface="Times New Roman" pitchFamily="18" charset="0"/>
              </a:rPr>
              <a:t>，</a:t>
            </a:r>
            <a:r>
              <a:rPr kumimoji="1" lang="en-US" altLang="zh-CN" sz="2400">
                <a:latin typeface="Times New Roman" pitchFamily="18" charset="0"/>
              </a:rPr>
              <a:t>COUNT</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58050"/>
                                        </p:tgtEl>
                                        <p:attrNameLst>
                                          <p:attrName>style.visibility</p:attrName>
                                        </p:attrNameLst>
                                      </p:cBhvr>
                                      <p:to>
                                        <p:strVal val="visible"/>
                                      </p:to>
                                    </p:set>
                                    <p:anim calcmode="lin" valueType="num">
                                      <p:cBhvr additive="base">
                                        <p:cTn id="7" dur="500" fill="hold"/>
                                        <p:tgtEl>
                                          <p:spTgt spid="258050"/>
                                        </p:tgtEl>
                                        <p:attrNameLst>
                                          <p:attrName>ppt_x</p:attrName>
                                        </p:attrNameLst>
                                      </p:cBhvr>
                                      <p:tavLst>
                                        <p:tav tm="0">
                                          <p:val>
                                            <p:strVal val="#ppt_x"/>
                                          </p:val>
                                        </p:tav>
                                        <p:tav tm="100000">
                                          <p:val>
                                            <p:strVal val="#ppt_x"/>
                                          </p:val>
                                        </p:tav>
                                      </p:tavLst>
                                    </p:anim>
                                    <p:anim calcmode="lin" valueType="num">
                                      <p:cBhvr additive="base">
                                        <p:cTn id="8" dur="500" fill="hold"/>
                                        <p:tgtEl>
                                          <p:spTgt spid="25805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58051">
                                            <p:txEl>
                                              <p:pRg st="5" end="5"/>
                                            </p:txEl>
                                          </p:spTgt>
                                        </p:tgtEl>
                                        <p:attrNameLst>
                                          <p:attrName>style.visibility</p:attrName>
                                        </p:attrNameLst>
                                      </p:cBhvr>
                                      <p:to>
                                        <p:strVal val="visible"/>
                                      </p:to>
                                    </p:set>
                                    <p:animEffect transition="in" filter="slide(fromBottom)">
                                      <p:cBhvr>
                                        <p:cTn id="12" dur="500"/>
                                        <p:tgtEl>
                                          <p:spTgt spid="258051">
                                            <p:txEl>
                                              <p:pRg st="5" end="5"/>
                                            </p:txEl>
                                          </p:spTgt>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258051">
                                            <p:txEl>
                                              <p:pRg st="6" end="6"/>
                                            </p:txEl>
                                          </p:spTgt>
                                        </p:tgtEl>
                                        <p:attrNameLst>
                                          <p:attrName>style.visibility</p:attrName>
                                        </p:attrNameLst>
                                      </p:cBhvr>
                                      <p:to>
                                        <p:strVal val="visible"/>
                                      </p:to>
                                    </p:set>
                                    <p:animEffect transition="in" filter="slide(fromBottom)">
                                      <p:cBhvr>
                                        <p:cTn id="16" dur="500"/>
                                        <p:tgtEl>
                                          <p:spTgt spid="2580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0" grpId="0" autoUpdateAnimBg="0"/>
      <p:bldP spid="258051" grpId="0" build="p" bldLvl="2" autoUpdateAnimBg="0" advAuto="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2B9E8F1C-BF40-463F-83B9-59213D4CE6B0}" type="datetime1">
              <a:rPr lang="zh-CN" altLang="en-US"/>
              <a:pPr/>
              <a:t>2016-5-26</a:t>
            </a:fld>
            <a:endParaRPr lang="en-US" altLang="zh-CN"/>
          </a:p>
        </p:txBody>
      </p:sp>
      <p:sp>
        <p:nvSpPr>
          <p:cNvPr id="5" name="页脚占位符 2"/>
          <p:cNvSpPr>
            <a:spLocks noGrp="1"/>
          </p:cNvSpPr>
          <p:nvPr>
            <p:ph type="ftr" sz="quarter" idx="11"/>
          </p:nvPr>
        </p:nvSpPr>
        <p:spPr/>
        <p:txBody>
          <a:bodyPr/>
          <a:lstStyle/>
          <a:p>
            <a:r>
              <a:rPr lang="en-US" altLang="zh-CN"/>
              <a:t>汇编语言程序设计教程</a:t>
            </a:r>
          </a:p>
        </p:txBody>
      </p:sp>
      <p:sp>
        <p:nvSpPr>
          <p:cNvPr id="6" name="灯片编号占位符 3"/>
          <p:cNvSpPr>
            <a:spLocks noGrp="1"/>
          </p:cNvSpPr>
          <p:nvPr>
            <p:ph type="sldNum" sz="quarter" idx="12"/>
          </p:nvPr>
        </p:nvSpPr>
        <p:spPr/>
        <p:txBody>
          <a:bodyPr/>
          <a:lstStyle/>
          <a:p>
            <a:fld id="{38B6EF08-6CF0-4AEC-BB9A-8765F6BF5AF0}" type="slidenum">
              <a:rPr lang="en-US" altLang="zh-CN"/>
              <a:pPr/>
              <a:t>72</a:t>
            </a:fld>
            <a:endParaRPr lang="en-US" altLang="zh-CN"/>
          </a:p>
        </p:txBody>
      </p:sp>
      <p:sp>
        <p:nvSpPr>
          <p:cNvPr id="260098" name="Text Box 2"/>
          <p:cNvSpPr txBox="1">
            <a:spLocks noChangeArrowheads="1"/>
          </p:cNvSpPr>
          <p:nvPr/>
        </p:nvSpPr>
        <p:spPr bwMode="auto">
          <a:xfrm>
            <a:off x="990600" y="381000"/>
            <a:ext cx="6934200" cy="762000"/>
          </a:xfrm>
          <a:prstGeom prst="rect">
            <a:avLst/>
          </a:prstGeom>
          <a:noFill/>
          <a:ln w="12700" cap="sq">
            <a:noFill/>
            <a:miter lim="800000"/>
            <a:headEnd/>
            <a:tailEnd/>
          </a:ln>
          <a:effectLst/>
        </p:spPr>
        <p:txBody>
          <a:bodyPr>
            <a:spAutoFit/>
          </a:bodyPr>
          <a:lstStyle/>
          <a:p>
            <a:pPr algn="ctr">
              <a:spcBef>
                <a:spcPct val="50000"/>
              </a:spcBef>
              <a:buClr>
                <a:schemeClr val="tx1"/>
              </a:buClr>
              <a:buSzPct val="75000"/>
              <a:buFont typeface="Wingdings" pitchFamily="2" charset="2"/>
              <a:buNone/>
            </a:pPr>
            <a:r>
              <a:rPr kumimoji="1" lang="zh-CN" altLang="en-US" sz="4400" b="1">
                <a:solidFill>
                  <a:srgbClr val="336699"/>
                </a:solidFill>
                <a:latin typeface="Times New Roman" pitchFamily="18" charset="0"/>
              </a:rPr>
              <a:t>循环移位指令操作示意图</a:t>
            </a:r>
            <a:endParaRPr kumimoji="1" lang="zh-CN" altLang="en-US" sz="4400">
              <a:solidFill>
                <a:srgbClr val="336699"/>
              </a:solidFill>
              <a:latin typeface="Times New Roman" pitchFamily="18" charset="0"/>
            </a:endParaRPr>
          </a:p>
        </p:txBody>
      </p:sp>
      <p:pic>
        <p:nvPicPr>
          <p:cNvPr id="260104" name="Picture 8"/>
          <p:cNvPicPr>
            <a:picLocks noChangeAspect="1" noChangeArrowheads="1"/>
          </p:cNvPicPr>
          <p:nvPr/>
        </p:nvPicPr>
        <p:blipFill>
          <a:blip r:embed="rId2" cstate="print"/>
          <a:srcRect/>
          <a:stretch>
            <a:fillRect/>
          </a:stretch>
        </p:blipFill>
        <p:spPr bwMode="auto">
          <a:xfrm>
            <a:off x="1187450" y="1989138"/>
            <a:ext cx="6551613" cy="2416175"/>
          </a:xfrm>
          <a:prstGeom prst="rect">
            <a:avLst/>
          </a:prstGeom>
          <a:noFill/>
          <a:ln w="9525">
            <a:noFill/>
            <a:miter lim="800000"/>
            <a:headEnd/>
            <a:tailEnd/>
          </a:ln>
        </p:spPr>
      </p:pic>
    </p:spTree>
  </p:cSld>
  <p:clrMapOvr>
    <a:masterClrMapping/>
  </p:clrMapOvr>
  <p:transition spd="med">
    <p:pull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3A320FA-1EFF-493F-A077-E54652982BC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D89C903-FEC3-4456-8988-1BBA668667C4}" type="slidenum">
              <a:rPr lang="en-US" altLang="zh-CN"/>
              <a:pPr/>
              <a:t>73</a:t>
            </a:fld>
            <a:endParaRPr lang="en-US" altLang="zh-CN"/>
          </a:p>
        </p:txBody>
      </p:sp>
      <p:sp>
        <p:nvSpPr>
          <p:cNvPr id="187394" name="Rectangle 2"/>
          <p:cNvSpPr>
            <a:spLocks noGrp="1" noChangeArrowheads="1"/>
          </p:cNvSpPr>
          <p:nvPr>
            <p:ph type="title"/>
          </p:nvPr>
        </p:nvSpPr>
        <p:spPr/>
        <p:txBody>
          <a:bodyPr/>
          <a:lstStyle/>
          <a:p>
            <a:r>
              <a:rPr lang="zh-CN" altLang="en-US" b="1">
                <a:solidFill>
                  <a:srgbClr val="336699"/>
                </a:solidFill>
              </a:rPr>
              <a:t>程序控制类指令</a:t>
            </a:r>
            <a:r>
              <a:rPr lang="zh-CN" altLang="en-US"/>
              <a:t> </a:t>
            </a:r>
          </a:p>
        </p:txBody>
      </p:sp>
      <p:sp>
        <p:nvSpPr>
          <p:cNvPr id="187395" name="Rectangle 3"/>
          <p:cNvSpPr>
            <a:spLocks noGrp="1" noChangeArrowheads="1"/>
          </p:cNvSpPr>
          <p:nvPr>
            <p:ph type="body" idx="1"/>
          </p:nvPr>
        </p:nvSpPr>
        <p:spPr/>
        <p:txBody>
          <a:bodyPr/>
          <a:lstStyle/>
          <a:p>
            <a:r>
              <a:rPr lang="zh-CN" altLang="en-US"/>
              <a:t>控制转移类指令通过修改</a:t>
            </a:r>
            <a:r>
              <a:rPr lang="en-US" altLang="zh-CN"/>
              <a:t>CS</a:t>
            </a:r>
            <a:r>
              <a:rPr lang="zh-CN" altLang="en-US"/>
              <a:t>和</a:t>
            </a:r>
            <a:r>
              <a:rPr lang="en-US" altLang="zh-CN"/>
              <a:t>IP</a:t>
            </a:r>
            <a:r>
              <a:rPr lang="zh-CN" altLang="en-US"/>
              <a:t>寄存器的值来改变程序的执行顺序，包括五组指令：无条件转移指令、有条件转移指令、循环指令、过程调用和返回指令以及中断指令。</a:t>
            </a:r>
          </a:p>
          <a:p>
            <a:r>
              <a:rPr lang="zh-CN" altLang="en-US"/>
              <a:t>利用程序控制类指令，可以实现分支、循环、子程序等程序结构。</a:t>
            </a:r>
          </a:p>
        </p:txBody>
      </p:sp>
    </p:spTree>
  </p:cSld>
  <p:clrMapOvr>
    <a:masterClrMapping/>
  </p:clrMapOvr>
  <p:transition spd="med">
    <p:pull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F9C7BF3-311A-46FD-AC74-5888CE1CD6D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5EB5E72-D086-48B9-9066-1D37C10A43DF}" type="slidenum">
              <a:rPr lang="en-US" altLang="zh-CN"/>
              <a:pPr/>
              <a:t>74</a:t>
            </a:fld>
            <a:endParaRPr lang="en-US" altLang="zh-CN"/>
          </a:p>
        </p:txBody>
      </p:sp>
      <p:sp>
        <p:nvSpPr>
          <p:cNvPr id="190466" name="Rectangle 2"/>
          <p:cNvSpPr>
            <a:spLocks noGrp="1" noChangeArrowheads="1"/>
          </p:cNvSpPr>
          <p:nvPr>
            <p:ph type="title"/>
          </p:nvPr>
        </p:nvSpPr>
        <p:spPr/>
        <p:txBody>
          <a:bodyPr/>
          <a:lstStyle/>
          <a:p>
            <a:r>
              <a:rPr lang="zh-CN" altLang="en-US" sz="4000" b="1">
                <a:solidFill>
                  <a:srgbClr val="336699"/>
                </a:solidFill>
              </a:rPr>
              <a:t>无条件转移指令</a:t>
            </a:r>
            <a:r>
              <a:rPr lang="en-US" altLang="zh-CN" sz="4000" b="1">
                <a:solidFill>
                  <a:srgbClr val="336699"/>
                </a:solidFill>
              </a:rPr>
              <a:t>JMP</a:t>
            </a:r>
            <a:r>
              <a:rPr lang="en-US" altLang="zh-CN"/>
              <a:t> </a:t>
            </a:r>
          </a:p>
        </p:txBody>
      </p:sp>
      <p:sp>
        <p:nvSpPr>
          <p:cNvPr id="190467" name="Rectangle 3"/>
          <p:cNvSpPr>
            <a:spLocks noGrp="1" noChangeArrowheads="1"/>
          </p:cNvSpPr>
          <p:nvPr>
            <p:ph type="body" idx="1"/>
          </p:nvPr>
        </p:nvSpPr>
        <p:spPr/>
        <p:txBody>
          <a:bodyPr/>
          <a:lstStyle/>
          <a:p>
            <a:pPr>
              <a:lnSpc>
                <a:spcPct val="80000"/>
              </a:lnSpc>
              <a:buFontTx/>
              <a:buNone/>
            </a:pPr>
            <a:r>
              <a:rPr lang="en-US" altLang="zh-CN" sz="2400"/>
              <a:t>     </a:t>
            </a:r>
            <a:r>
              <a:rPr lang="zh-CN" altLang="en-US" sz="2400"/>
              <a:t>指令格式：</a:t>
            </a:r>
            <a:r>
              <a:rPr lang="en-US" altLang="zh-CN" sz="2400">
                <a:solidFill>
                  <a:srgbClr val="336699"/>
                </a:solidFill>
              </a:rPr>
              <a:t>JMP  OPRD</a:t>
            </a:r>
          </a:p>
          <a:p>
            <a:pPr>
              <a:lnSpc>
                <a:spcPct val="80000"/>
              </a:lnSpc>
            </a:pPr>
            <a:r>
              <a:rPr lang="zh-CN" altLang="en-US" sz="2400"/>
              <a:t>其中</a:t>
            </a:r>
            <a:r>
              <a:rPr lang="en-US" altLang="zh-CN" sz="2400"/>
              <a:t>OPRD</a:t>
            </a:r>
            <a:r>
              <a:rPr lang="zh-CN" altLang="en-US" sz="2400"/>
              <a:t>为转移的目的地址。程序转移到目的地址所指向的指令后继续向下执行。</a:t>
            </a:r>
          </a:p>
          <a:p>
            <a:pPr>
              <a:lnSpc>
                <a:spcPct val="80000"/>
              </a:lnSpc>
            </a:pPr>
            <a:r>
              <a:rPr lang="zh-CN" altLang="en-US" sz="2400"/>
              <a:t>无条件转移，就是无任何先决条件就能使程序改变执行顺序。处理器只要执行无条件转移指令</a:t>
            </a:r>
            <a:r>
              <a:rPr lang="en-US" altLang="zh-CN" sz="2400"/>
              <a:t>JMP</a:t>
            </a:r>
            <a:r>
              <a:rPr lang="zh-CN" altLang="en-US" sz="2400"/>
              <a:t>，就能使程序转移到指定的目标地址处。</a:t>
            </a:r>
          </a:p>
          <a:p>
            <a:pPr>
              <a:lnSpc>
                <a:spcPct val="80000"/>
              </a:lnSpc>
            </a:pPr>
            <a:r>
              <a:rPr lang="zh-CN" altLang="en-US" sz="2400"/>
              <a:t>目标地址操作数的寻址方法可以是相对寻址、直接寻址或间接寻址。</a:t>
            </a:r>
            <a:r>
              <a:rPr lang="en-US" altLang="zh-CN" sz="2400"/>
              <a:t>JMP</a:t>
            </a:r>
            <a:r>
              <a:rPr lang="zh-CN" altLang="en-US" sz="2400"/>
              <a:t>指令根据目标地址不同的提供方法和内容，可以分成四种格式。</a:t>
            </a:r>
          </a:p>
          <a:p>
            <a:pPr lvl="1">
              <a:lnSpc>
                <a:spcPct val="80000"/>
              </a:lnSpc>
            </a:pPr>
            <a:r>
              <a:rPr lang="zh-CN" altLang="en-US" sz="2000"/>
              <a:t>段内转移，相对寻址</a:t>
            </a:r>
          </a:p>
          <a:p>
            <a:pPr lvl="1">
              <a:lnSpc>
                <a:spcPct val="80000"/>
              </a:lnSpc>
            </a:pPr>
            <a:r>
              <a:rPr lang="zh-CN" altLang="en-US" sz="2000"/>
              <a:t>段内转移，间接寻址</a:t>
            </a:r>
          </a:p>
          <a:p>
            <a:pPr lvl="1">
              <a:lnSpc>
                <a:spcPct val="80000"/>
              </a:lnSpc>
            </a:pPr>
            <a:r>
              <a:rPr lang="zh-CN" altLang="en-US" sz="2000"/>
              <a:t>段间转移，直接寻址</a:t>
            </a:r>
          </a:p>
          <a:p>
            <a:pPr lvl="1">
              <a:lnSpc>
                <a:spcPct val="80000"/>
              </a:lnSpc>
            </a:pPr>
            <a:r>
              <a:rPr lang="zh-CN" altLang="en-US" sz="2000"/>
              <a:t>段间转移，间接寻址</a:t>
            </a:r>
          </a:p>
        </p:txBody>
      </p:sp>
    </p:spTree>
  </p:cSld>
  <p:clrMapOvr>
    <a:masterClrMapping/>
  </p:clrMapOvr>
  <p:transition spd="med">
    <p:pull di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8BACCBC-A3E3-4A2A-9E86-BD592FDED2FF}"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24F81D6-3BFA-4164-963E-A95A7B24E644}" type="slidenum">
              <a:rPr lang="en-US" altLang="zh-CN"/>
              <a:pPr/>
              <a:t>75</a:t>
            </a:fld>
            <a:endParaRPr lang="en-US" altLang="zh-CN"/>
          </a:p>
        </p:txBody>
      </p:sp>
      <p:sp>
        <p:nvSpPr>
          <p:cNvPr id="192514" name="Rectangle 2"/>
          <p:cNvSpPr>
            <a:spLocks noGrp="1" noChangeArrowheads="1"/>
          </p:cNvSpPr>
          <p:nvPr>
            <p:ph type="title"/>
          </p:nvPr>
        </p:nvSpPr>
        <p:spPr/>
        <p:txBody>
          <a:bodyPr/>
          <a:lstStyle/>
          <a:p>
            <a:r>
              <a:rPr lang="zh-CN" altLang="en-US" b="1">
                <a:solidFill>
                  <a:srgbClr val="336699"/>
                </a:solidFill>
              </a:rPr>
              <a:t>条件转移指令</a:t>
            </a:r>
            <a:r>
              <a:rPr lang="en-US" altLang="zh-CN" b="1">
                <a:solidFill>
                  <a:srgbClr val="336699"/>
                </a:solidFill>
              </a:rPr>
              <a:t>JCC</a:t>
            </a:r>
            <a:r>
              <a:rPr lang="en-US" altLang="zh-CN"/>
              <a:t> </a:t>
            </a:r>
          </a:p>
        </p:txBody>
      </p:sp>
      <p:sp>
        <p:nvSpPr>
          <p:cNvPr id="192515" name="Rectangle 3"/>
          <p:cNvSpPr>
            <a:spLocks noGrp="1" noChangeArrowheads="1"/>
          </p:cNvSpPr>
          <p:nvPr>
            <p:ph type="body" idx="1"/>
          </p:nvPr>
        </p:nvSpPr>
        <p:spPr>
          <a:xfrm>
            <a:off x="457200" y="1628775"/>
            <a:ext cx="8229600" cy="4497388"/>
          </a:xfrm>
        </p:spPr>
        <p:txBody>
          <a:bodyPr/>
          <a:lstStyle/>
          <a:p>
            <a:pPr>
              <a:lnSpc>
                <a:spcPct val="80000"/>
              </a:lnSpc>
              <a:buFontTx/>
              <a:buNone/>
            </a:pPr>
            <a:r>
              <a:rPr lang="en-US" altLang="zh-CN" sz="1600"/>
              <a:t>      </a:t>
            </a:r>
            <a:r>
              <a:rPr lang="zh-CN" altLang="en-US" sz="2800"/>
              <a:t>指令格式：</a:t>
            </a:r>
            <a:r>
              <a:rPr lang="en-US" altLang="zh-CN" sz="2800">
                <a:solidFill>
                  <a:srgbClr val="336699"/>
                </a:solidFill>
              </a:rPr>
              <a:t>JCC  OPRD</a:t>
            </a:r>
          </a:p>
          <a:p>
            <a:pPr>
              <a:lnSpc>
                <a:spcPct val="80000"/>
              </a:lnSpc>
              <a:buFontTx/>
              <a:buNone/>
            </a:pPr>
            <a:endParaRPr lang="en-US" altLang="zh-CN" sz="2800">
              <a:solidFill>
                <a:srgbClr val="336699"/>
              </a:solidFill>
            </a:endParaRPr>
          </a:p>
          <a:p>
            <a:pPr>
              <a:lnSpc>
                <a:spcPct val="80000"/>
              </a:lnSpc>
            </a:pPr>
            <a:r>
              <a:rPr lang="zh-CN" altLang="en-US" sz="2000"/>
              <a:t>条件转移指令只有一个操作数</a:t>
            </a:r>
            <a:r>
              <a:rPr lang="en-US" altLang="zh-CN" sz="2000"/>
              <a:t>OPRD</a:t>
            </a:r>
            <a:r>
              <a:rPr lang="zh-CN" altLang="en-US" sz="2000"/>
              <a:t>，用以指明转移的目的地址。指令助记符中的“</a:t>
            </a:r>
            <a:r>
              <a:rPr lang="en-US" altLang="zh-CN" sz="2000"/>
              <a:t>CC”</a:t>
            </a:r>
            <a:r>
              <a:rPr lang="zh-CN" altLang="en-US" sz="2000"/>
              <a:t>表示条件。这种指令的执行包括两个过程：第一步，测试规定的条件；第二步，如果条件满足，则转移到目标地址；否则，继续顺序执行。</a:t>
            </a:r>
          </a:p>
          <a:p>
            <a:pPr>
              <a:lnSpc>
                <a:spcPct val="80000"/>
              </a:lnSpc>
            </a:pPr>
            <a:r>
              <a:rPr lang="zh-CN" altLang="en-US" sz="2000"/>
              <a:t>条件转移指令的操作数必须是一个短标号，也就是说，所有的条件转移指令都是</a:t>
            </a:r>
            <a:r>
              <a:rPr lang="en-US" altLang="zh-CN" sz="2000"/>
              <a:t>2</a:t>
            </a:r>
            <a:r>
              <a:rPr lang="zh-CN" altLang="en-US" sz="2000"/>
              <a:t>字节指令，转移指令的下一条指令到目标地址之间的距离必须为</a:t>
            </a:r>
            <a:r>
              <a:rPr lang="zh-CN" altLang="en-US" sz="2000">
                <a:sym typeface="Symbol" pitchFamily="18" charset="2"/>
              </a:rPr>
              <a:t></a:t>
            </a:r>
            <a:r>
              <a:rPr lang="en-US" altLang="zh-CN" sz="2000"/>
              <a:t>128~127</a:t>
            </a:r>
            <a:r>
              <a:rPr lang="zh-CN" altLang="en-US" sz="2000"/>
              <a:t>。如果指令规定的条件满足，则将这个位移量加到</a:t>
            </a:r>
            <a:r>
              <a:rPr lang="en-US" altLang="zh-CN" sz="2000"/>
              <a:t>IP</a:t>
            </a:r>
            <a:r>
              <a:rPr lang="zh-CN" altLang="en-US" sz="2000"/>
              <a:t>寄存器上，以实现程序的转移。</a:t>
            </a:r>
          </a:p>
          <a:p>
            <a:pPr>
              <a:lnSpc>
                <a:spcPct val="80000"/>
              </a:lnSpc>
            </a:pPr>
            <a:r>
              <a:rPr lang="zh-CN" altLang="en-US" sz="2000"/>
              <a:t>绝大多数条件转移指令（除</a:t>
            </a:r>
            <a:r>
              <a:rPr lang="en-US" altLang="zh-CN" sz="2000"/>
              <a:t>JCXZ</a:t>
            </a:r>
            <a:r>
              <a:rPr lang="zh-CN" altLang="en-US" sz="2000"/>
              <a:t>指令外）将状态标志位的状态作为测试的条件。因此，首先应该执行影响有关的状态标志位的指令，然后才能用条件转移指令测试这些标志，以确定程序是否转移。</a:t>
            </a:r>
            <a:r>
              <a:rPr lang="en-US" altLang="zh-CN" sz="2000"/>
              <a:t>CMP</a:t>
            </a:r>
            <a:r>
              <a:rPr lang="zh-CN" altLang="en-US" sz="2000"/>
              <a:t>和</a:t>
            </a:r>
            <a:r>
              <a:rPr lang="en-US" altLang="zh-CN" sz="2000"/>
              <a:t>TEST</a:t>
            </a:r>
            <a:r>
              <a:rPr lang="zh-CN" altLang="en-US" sz="2000"/>
              <a:t>指令常常与条件转移指令配合使用。 </a:t>
            </a:r>
          </a:p>
        </p:txBody>
      </p:sp>
    </p:spTree>
  </p:cSld>
  <p:clrMapOvr>
    <a:masterClrMapping/>
  </p:clrMapOvr>
  <p:transition spd="med">
    <p:pull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4E0D129-73E3-4531-A3D3-6CC3A996128B}"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D655D0C-AA07-4DBD-9F81-6C320E0A1B9B}" type="slidenum">
              <a:rPr lang="en-US" altLang="zh-CN"/>
              <a:pPr/>
              <a:t>76</a:t>
            </a:fld>
            <a:endParaRPr lang="en-US" altLang="zh-CN"/>
          </a:p>
        </p:txBody>
      </p:sp>
      <p:sp>
        <p:nvSpPr>
          <p:cNvPr id="193538" name="Rectangle 2"/>
          <p:cNvSpPr>
            <a:spLocks noGrp="1" noChangeArrowheads="1"/>
          </p:cNvSpPr>
          <p:nvPr>
            <p:ph type="title"/>
          </p:nvPr>
        </p:nvSpPr>
        <p:spPr>
          <a:xfrm>
            <a:off x="457200" y="274638"/>
            <a:ext cx="8229600" cy="944562"/>
          </a:xfrm>
        </p:spPr>
        <p:txBody>
          <a:bodyPr/>
          <a:lstStyle/>
          <a:p>
            <a:r>
              <a:rPr lang="zh-CN" altLang="en-US" sz="4000" b="1">
                <a:solidFill>
                  <a:srgbClr val="336699"/>
                </a:solidFill>
              </a:rPr>
              <a:t>条件转移指令</a:t>
            </a:r>
            <a:r>
              <a:rPr lang="zh-CN" altLang="en-US"/>
              <a:t> </a:t>
            </a:r>
          </a:p>
        </p:txBody>
      </p:sp>
      <p:pic>
        <p:nvPicPr>
          <p:cNvPr id="193540" name="Picture 4"/>
          <p:cNvPicPr>
            <a:picLocks noChangeAspect="1" noChangeArrowheads="1"/>
          </p:cNvPicPr>
          <p:nvPr/>
        </p:nvPicPr>
        <p:blipFill>
          <a:blip r:embed="rId2" cstate="print"/>
          <a:srcRect/>
          <a:stretch>
            <a:fillRect/>
          </a:stretch>
        </p:blipFill>
        <p:spPr bwMode="auto">
          <a:xfrm>
            <a:off x="1476375" y="1268413"/>
            <a:ext cx="6480175" cy="4929187"/>
          </a:xfrm>
          <a:prstGeom prst="rect">
            <a:avLst/>
          </a:prstGeom>
          <a:noFill/>
        </p:spPr>
      </p:pic>
    </p:spTree>
  </p:cSld>
  <p:clrMapOvr>
    <a:masterClrMapping/>
  </p:clrMapOvr>
  <p:transition spd="med">
    <p:pull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0196F9D-49BC-4A08-B116-AF99017BE70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6DFF7A8-5617-4028-9E88-F0CF1580848C}" type="slidenum">
              <a:rPr lang="en-US" altLang="zh-CN"/>
              <a:pPr/>
              <a:t>77</a:t>
            </a:fld>
            <a:endParaRPr lang="en-US" altLang="zh-CN"/>
          </a:p>
        </p:txBody>
      </p:sp>
      <p:sp>
        <p:nvSpPr>
          <p:cNvPr id="194562" name="Rectangle 2"/>
          <p:cNvSpPr>
            <a:spLocks noGrp="1" noChangeArrowheads="1"/>
          </p:cNvSpPr>
          <p:nvPr>
            <p:ph type="title"/>
          </p:nvPr>
        </p:nvSpPr>
        <p:spPr/>
        <p:txBody>
          <a:bodyPr/>
          <a:lstStyle/>
          <a:p>
            <a:r>
              <a:rPr lang="zh-CN" altLang="en-US" b="1">
                <a:solidFill>
                  <a:srgbClr val="336699"/>
                </a:solidFill>
              </a:rPr>
              <a:t>循环控制指令</a:t>
            </a:r>
            <a:r>
              <a:rPr lang="zh-CN" altLang="en-US"/>
              <a:t> </a:t>
            </a:r>
          </a:p>
        </p:txBody>
      </p:sp>
      <p:sp>
        <p:nvSpPr>
          <p:cNvPr id="194563" name="Rectangle 3"/>
          <p:cNvSpPr>
            <a:spLocks noGrp="1" noChangeArrowheads="1"/>
          </p:cNvSpPr>
          <p:nvPr>
            <p:ph type="body" idx="1"/>
          </p:nvPr>
        </p:nvSpPr>
        <p:spPr/>
        <p:txBody>
          <a:bodyPr/>
          <a:lstStyle/>
          <a:p>
            <a:pPr>
              <a:lnSpc>
                <a:spcPct val="90000"/>
              </a:lnSpc>
            </a:pPr>
            <a:r>
              <a:rPr lang="zh-CN" altLang="en-US"/>
              <a:t>循环是一种特殊的转移流程，当满足（不满足）某条件时，反复执行一系列操作，直到不满足（满足）条件为止。</a:t>
            </a:r>
          </a:p>
          <a:p>
            <a:pPr>
              <a:lnSpc>
                <a:spcPct val="90000"/>
              </a:lnSpc>
            </a:pPr>
            <a:r>
              <a:rPr lang="zh-CN" altLang="en-US"/>
              <a:t>循环流程的条件一般是循环计数，指令约定用</a:t>
            </a:r>
            <a:r>
              <a:rPr lang="en-US" altLang="zh-CN"/>
              <a:t>CX</a:t>
            </a:r>
            <a:r>
              <a:rPr lang="zh-CN" altLang="en-US"/>
              <a:t>寄存器作为计数器。在程序中用循环计数来控制循环次数。</a:t>
            </a:r>
          </a:p>
          <a:p>
            <a:pPr>
              <a:lnSpc>
                <a:spcPct val="90000"/>
              </a:lnSpc>
            </a:pPr>
            <a:r>
              <a:rPr lang="zh-CN" altLang="en-US"/>
              <a:t>这类指令属于段内</a:t>
            </a:r>
            <a:r>
              <a:rPr lang="en-US" altLang="zh-CN"/>
              <a:t>SHORT</a:t>
            </a:r>
            <a:r>
              <a:rPr lang="zh-CN" altLang="en-US"/>
              <a:t>短类型转移，目的地址必须距本指令在</a:t>
            </a:r>
            <a:r>
              <a:rPr lang="en-US" altLang="zh-CN"/>
              <a:t>-127~128</a:t>
            </a:r>
            <a:r>
              <a:rPr lang="zh-CN" altLang="en-US"/>
              <a:t>个字节的范围内。 </a:t>
            </a:r>
          </a:p>
        </p:txBody>
      </p:sp>
    </p:spTree>
  </p:cSld>
  <p:clrMapOvr>
    <a:masterClrMapping/>
  </p:clrMapOvr>
  <p:transition spd="med">
    <p:pull dir="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79DBFE7-9D30-480D-ADCF-E2A9790D0D2B}"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40F3E79-89B4-4C2A-B63F-3E8C6C852F24}" type="slidenum">
              <a:rPr lang="en-US" altLang="zh-CN"/>
              <a:pPr/>
              <a:t>78</a:t>
            </a:fld>
            <a:endParaRPr lang="en-US" altLang="zh-CN"/>
          </a:p>
        </p:txBody>
      </p:sp>
      <p:sp>
        <p:nvSpPr>
          <p:cNvPr id="195586" name="Rectangle 2"/>
          <p:cNvSpPr>
            <a:spLocks noGrp="1" noChangeArrowheads="1"/>
          </p:cNvSpPr>
          <p:nvPr>
            <p:ph type="title"/>
          </p:nvPr>
        </p:nvSpPr>
        <p:spPr/>
        <p:txBody>
          <a:bodyPr/>
          <a:lstStyle/>
          <a:p>
            <a:r>
              <a:rPr lang="zh-CN" altLang="en-US" b="1">
                <a:solidFill>
                  <a:srgbClr val="336699"/>
                </a:solidFill>
              </a:rPr>
              <a:t>循环指令</a:t>
            </a:r>
            <a:r>
              <a:rPr lang="en-US" altLang="zh-CN" b="1">
                <a:solidFill>
                  <a:srgbClr val="336699"/>
                </a:solidFill>
              </a:rPr>
              <a:t>LOOP</a:t>
            </a:r>
            <a:r>
              <a:rPr lang="en-US" altLang="zh-CN"/>
              <a:t> </a:t>
            </a:r>
          </a:p>
        </p:txBody>
      </p:sp>
      <p:sp>
        <p:nvSpPr>
          <p:cNvPr id="195587" name="Rectangle 3"/>
          <p:cNvSpPr>
            <a:spLocks noGrp="1" noChangeArrowheads="1"/>
          </p:cNvSpPr>
          <p:nvPr>
            <p:ph type="body" idx="1"/>
          </p:nvPr>
        </p:nvSpPr>
        <p:spPr>
          <a:xfrm>
            <a:off x="457200" y="1600200"/>
            <a:ext cx="8229600" cy="3700463"/>
          </a:xfrm>
        </p:spPr>
        <p:txBody>
          <a:bodyPr/>
          <a:lstStyle/>
          <a:p>
            <a:pPr>
              <a:buFontTx/>
              <a:buNone/>
            </a:pPr>
            <a:r>
              <a:rPr lang="en-US" altLang="zh-CN"/>
              <a:t>   </a:t>
            </a:r>
            <a:r>
              <a:rPr lang="zh-CN" altLang="en-US"/>
              <a:t>指令的一般格式为：</a:t>
            </a:r>
            <a:r>
              <a:rPr lang="en-US" altLang="zh-CN">
                <a:solidFill>
                  <a:srgbClr val="336699"/>
                </a:solidFill>
              </a:rPr>
              <a:t>LOOP  </a:t>
            </a:r>
            <a:r>
              <a:rPr lang="zh-CN" altLang="en-US">
                <a:solidFill>
                  <a:srgbClr val="336699"/>
                </a:solidFill>
              </a:rPr>
              <a:t>标号</a:t>
            </a:r>
          </a:p>
          <a:p>
            <a:endParaRPr lang="zh-CN" altLang="en-US"/>
          </a:p>
          <a:p>
            <a:r>
              <a:rPr lang="zh-CN" altLang="en-US" sz="2400"/>
              <a:t>功能：（</a:t>
            </a:r>
            <a:r>
              <a:rPr lang="en-US" altLang="zh-CN" sz="2400"/>
              <a:t>CX</a:t>
            </a:r>
            <a:r>
              <a:rPr lang="zh-CN" altLang="en-US" sz="2400"/>
              <a:t>）←（</a:t>
            </a:r>
            <a:r>
              <a:rPr lang="en-US" altLang="zh-CN" sz="2400"/>
              <a:t>CX</a:t>
            </a:r>
            <a:r>
              <a:rPr lang="zh-CN" altLang="en-US" sz="2400"/>
              <a:t>）</a:t>
            </a:r>
            <a:r>
              <a:rPr lang="en-US" altLang="zh-CN" sz="2400"/>
              <a:t>-1</a:t>
            </a:r>
            <a:r>
              <a:rPr lang="zh-CN" altLang="en-US" sz="2400"/>
              <a:t>，（</a:t>
            </a:r>
            <a:r>
              <a:rPr lang="en-US" altLang="zh-CN" sz="2400"/>
              <a:t>CX</a:t>
            </a:r>
            <a:r>
              <a:rPr lang="zh-CN" altLang="en-US" sz="2400"/>
              <a:t>）≠</a:t>
            </a:r>
            <a:r>
              <a:rPr lang="en-US" altLang="zh-CN" sz="2400"/>
              <a:t>0</a:t>
            </a:r>
            <a:r>
              <a:rPr lang="zh-CN" altLang="en-US" sz="2400"/>
              <a:t>，则转移至标号处循环执行，直至（</a:t>
            </a:r>
            <a:r>
              <a:rPr lang="en-US" altLang="zh-CN" sz="2400"/>
              <a:t>CX</a:t>
            </a:r>
            <a:r>
              <a:rPr lang="zh-CN" altLang="en-US" sz="2400"/>
              <a:t>）</a:t>
            </a:r>
            <a:r>
              <a:rPr lang="en-US" altLang="zh-CN" sz="2400"/>
              <a:t>= 0</a:t>
            </a:r>
            <a:r>
              <a:rPr lang="zh-CN" altLang="en-US" sz="2400"/>
              <a:t>，继续执行后续程序。</a:t>
            </a:r>
          </a:p>
          <a:p>
            <a:r>
              <a:rPr lang="en-US" altLang="zh-CN" sz="2400"/>
              <a:t>LOOP</a:t>
            </a:r>
            <a:r>
              <a:rPr lang="zh-CN" altLang="en-US" sz="2400"/>
              <a:t>指令的操作是先将</a:t>
            </a:r>
            <a:r>
              <a:rPr lang="en-US" altLang="zh-CN" sz="2400"/>
              <a:t>CX</a:t>
            </a:r>
            <a:r>
              <a:rPr lang="zh-CN" altLang="en-US" sz="2400"/>
              <a:t>的内容减</a:t>
            </a:r>
            <a:r>
              <a:rPr lang="en-US" altLang="zh-CN" sz="2400"/>
              <a:t>1</a:t>
            </a:r>
            <a:r>
              <a:rPr lang="zh-CN" altLang="en-US" sz="2400"/>
              <a:t>，如结果不等于零，则转到指令中指定的短标号处；否则，顺序执行下一条指令。因此，在循环程序开始前，应将循环次数送</a:t>
            </a:r>
            <a:r>
              <a:rPr lang="en-US" altLang="zh-CN" sz="2400"/>
              <a:t>CX</a:t>
            </a:r>
            <a:r>
              <a:rPr lang="zh-CN" altLang="en-US" sz="2400"/>
              <a:t>寄存器。</a:t>
            </a:r>
          </a:p>
        </p:txBody>
      </p:sp>
    </p:spTree>
  </p:cSld>
  <p:clrMapOvr>
    <a:masterClrMapping/>
  </p:clrMapOvr>
  <p:transition spd="med">
    <p:pull di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6597E2-A543-40F5-B4A7-13D94C542CFE}"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37FD386-DCCE-42E7-A403-74701CB14633}" type="slidenum">
              <a:rPr lang="en-US" altLang="zh-CN"/>
              <a:pPr/>
              <a:t>79</a:t>
            </a:fld>
            <a:endParaRPr lang="en-US" altLang="zh-CN"/>
          </a:p>
        </p:txBody>
      </p:sp>
      <p:sp>
        <p:nvSpPr>
          <p:cNvPr id="196610" name="Rectangle 2"/>
          <p:cNvSpPr>
            <a:spLocks noGrp="1" noChangeArrowheads="1"/>
          </p:cNvSpPr>
          <p:nvPr>
            <p:ph type="title"/>
          </p:nvPr>
        </p:nvSpPr>
        <p:spPr/>
        <p:txBody>
          <a:bodyPr/>
          <a:lstStyle/>
          <a:p>
            <a:r>
              <a:rPr lang="zh-CN" altLang="en-US" b="1">
                <a:solidFill>
                  <a:srgbClr val="336699"/>
                </a:solidFill>
              </a:rPr>
              <a:t>条件循环指令</a:t>
            </a:r>
            <a:r>
              <a:rPr lang="en-US" altLang="zh-CN" b="1">
                <a:solidFill>
                  <a:srgbClr val="336699"/>
                </a:solidFill>
              </a:rPr>
              <a:t>LOOPZ/LOOPE</a:t>
            </a:r>
            <a:r>
              <a:rPr lang="en-US" altLang="zh-CN"/>
              <a:t> </a:t>
            </a:r>
          </a:p>
        </p:txBody>
      </p:sp>
      <p:sp>
        <p:nvSpPr>
          <p:cNvPr id="196611" name="Rectangle 3"/>
          <p:cNvSpPr>
            <a:spLocks noGrp="1" noChangeArrowheads="1"/>
          </p:cNvSpPr>
          <p:nvPr>
            <p:ph type="body" idx="1"/>
          </p:nvPr>
        </p:nvSpPr>
        <p:spPr/>
        <p:txBody>
          <a:bodyPr/>
          <a:lstStyle/>
          <a:p>
            <a:pPr>
              <a:buFontTx/>
              <a:buNone/>
            </a:pPr>
            <a:r>
              <a:rPr lang="en-US" altLang="zh-CN"/>
              <a:t>   </a:t>
            </a:r>
            <a:r>
              <a:rPr lang="zh-CN" altLang="en-US"/>
              <a:t>指令的一般格式为：</a:t>
            </a:r>
            <a:r>
              <a:rPr lang="en-US" altLang="zh-CN"/>
              <a:t>LOOPZ/LOOPE  </a:t>
            </a:r>
            <a:r>
              <a:rPr lang="zh-CN" altLang="en-US"/>
              <a:t>标号</a:t>
            </a:r>
          </a:p>
          <a:p>
            <a:endParaRPr lang="zh-CN" altLang="en-US"/>
          </a:p>
          <a:p>
            <a:r>
              <a:rPr lang="zh-CN" altLang="en-US" sz="2800"/>
              <a:t>功能：（</a:t>
            </a:r>
            <a:r>
              <a:rPr lang="en-US" altLang="zh-CN" sz="2800"/>
              <a:t>CX</a:t>
            </a:r>
            <a:r>
              <a:rPr lang="zh-CN" altLang="en-US" sz="2800"/>
              <a:t>）←（</a:t>
            </a:r>
            <a:r>
              <a:rPr lang="en-US" altLang="zh-CN" sz="2800"/>
              <a:t>CX</a:t>
            </a:r>
            <a:r>
              <a:rPr lang="zh-CN" altLang="en-US" sz="2800"/>
              <a:t>）</a:t>
            </a:r>
            <a:r>
              <a:rPr lang="en-US" altLang="zh-CN" sz="2800"/>
              <a:t>-1</a:t>
            </a:r>
            <a:r>
              <a:rPr lang="zh-CN" altLang="en-US" sz="2800"/>
              <a:t>，（</a:t>
            </a:r>
            <a:r>
              <a:rPr lang="en-US" altLang="zh-CN" sz="2800"/>
              <a:t>CX</a:t>
            </a:r>
            <a:r>
              <a:rPr lang="zh-CN" altLang="en-US" sz="2800"/>
              <a:t>）≠</a:t>
            </a:r>
            <a:r>
              <a:rPr lang="en-US" altLang="zh-CN" sz="2800"/>
              <a:t>0</a:t>
            </a:r>
            <a:r>
              <a:rPr lang="zh-CN" altLang="en-US" sz="2800"/>
              <a:t>，且</a:t>
            </a:r>
            <a:r>
              <a:rPr lang="en-US" altLang="zh-CN" sz="2800"/>
              <a:t>ZF = 1</a:t>
            </a:r>
            <a:r>
              <a:rPr lang="zh-CN" altLang="en-US" sz="2800"/>
              <a:t>时，转移至标号处循环。</a:t>
            </a:r>
          </a:p>
          <a:p>
            <a:r>
              <a:rPr lang="en-US" altLang="zh-CN" sz="2800"/>
              <a:t>LOOPZ</a:t>
            </a:r>
            <a:r>
              <a:rPr lang="zh-CN" altLang="en-US" sz="2800"/>
              <a:t>和</a:t>
            </a:r>
            <a:r>
              <a:rPr lang="en-US" altLang="zh-CN" sz="2800"/>
              <a:t>LOOPE</a:t>
            </a:r>
            <a:r>
              <a:rPr lang="zh-CN" altLang="en-US" sz="2800"/>
              <a:t>实际上代表同一条指令。本指令的操作也是先将</a:t>
            </a:r>
            <a:r>
              <a:rPr lang="en-US" altLang="zh-CN" sz="2800"/>
              <a:t>CX</a:t>
            </a:r>
            <a:r>
              <a:rPr lang="zh-CN" altLang="en-US" sz="2800"/>
              <a:t>寄存器的内容减</a:t>
            </a:r>
            <a:r>
              <a:rPr lang="en-US" altLang="zh-CN" sz="2800"/>
              <a:t>1</a:t>
            </a:r>
            <a:r>
              <a:rPr lang="zh-CN" altLang="en-US" sz="2800"/>
              <a:t>，如结果不为零，且零标志</a:t>
            </a:r>
            <a:r>
              <a:rPr lang="en-US" altLang="zh-CN" sz="2800"/>
              <a:t>ZF=1</a:t>
            </a:r>
            <a:r>
              <a:rPr lang="zh-CN" altLang="en-US" sz="2800"/>
              <a:t>，则转移到指定的短标号处。</a:t>
            </a:r>
          </a:p>
        </p:txBody>
      </p:sp>
    </p:spTree>
  </p:cSld>
  <p:clrMapOvr>
    <a:masterClrMapping/>
  </p:clrMapOvr>
  <p:transition spd="med">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D5D95D-3061-413D-80CB-1D1D71FB00B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B7BA871-AE24-4DA4-8C68-DF3C7082E85B}" type="slidenum">
              <a:rPr lang="en-US" altLang="zh-CN"/>
              <a:pPr/>
              <a:t>8</a:t>
            </a:fld>
            <a:endParaRPr lang="en-US" altLang="zh-CN"/>
          </a:p>
        </p:txBody>
      </p:sp>
      <p:sp>
        <p:nvSpPr>
          <p:cNvPr id="180226" name="Rectangle 2"/>
          <p:cNvSpPr>
            <a:spLocks noGrp="1" noChangeArrowheads="1"/>
          </p:cNvSpPr>
          <p:nvPr>
            <p:ph type="title"/>
          </p:nvPr>
        </p:nvSpPr>
        <p:spPr/>
        <p:txBody>
          <a:bodyPr/>
          <a:lstStyle/>
          <a:p>
            <a:r>
              <a:rPr lang="zh-CN" altLang="en-US" b="1">
                <a:solidFill>
                  <a:srgbClr val="336699"/>
                </a:solidFill>
              </a:rPr>
              <a:t>与数据有关的寻址方式</a:t>
            </a:r>
            <a:r>
              <a:rPr lang="zh-CN" altLang="en-US"/>
              <a:t> </a:t>
            </a:r>
          </a:p>
        </p:txBody>
      </p:sp>
      <p:sp>
        <p:nvSpPr>
          <p:cNvPr id="180227" name="Rectangle 3"/>
          <p:cNvSpPr>
            <a:spLocks noGrp="1" noChangeArrowheads="1"/>
          </p:cNvSpPr>
          <p:nvPr>
            <p:ph type="body" idx="1"/>
          </p:nvPr>
        </p:nvSpPr>
        <p:spPr>
          <a:xfrm>
            <a:off x="457200" y="1773238"/>
            <a:ext cx="8435975" cy="3095625"/>
          </a:xfrm>
        </p:spPr>
        <p:txBody>
          <a:bodyPr/>
          <a:lstStyle/>
          <a:p>
            <a:pPr>
              <a:lnSpc>
                <a:spcPct val="90000"/>
              </a:lnSpc>
            </a:pPr>
            <a:r>
              <a:rPr lang="zh-CN" altLang="en-US"/>
              <a:t>操作数包含在指令中，称为立即寻址。</a:t>
            </a:r>
          </a:p>
          <a:p>
            <a:pPr>
              <a:lnSpc>
                <a:spcPct val="90000"/>
              </a:lnSpc>
            </a:pPr>
            <a:r>
              <a:rPr lang="zh-CN" altLang="en-US"/>
              <a:t>操作数包含在</a:t>
            </a:r>
            <a:r>
              <a:rPr lang="en-US" altLang="zh-CN"/>
              <a:t>CPU</a:t>
            </a:r>
            <a:r>
              <a:rPr lang="zh-CN" altLang="en-US"/>
              <a:t>的内部寄存器中，称为寄存器寻址。</a:t>
            </a:r>
          </a:p>
          <a:p>
            <a:pPr>
              <a:lnSpc>
                <a:spcPct val="90000"/>
              </a:lnSpc>
            </a:pPr>
            <a:r>
              <a:rPr lang="zh-CN" altLang="en-US"/>
              <a:t>操作数在内存的数据区中，这时指令中的操作数字段包含着此操作数的地址，称为存储器寻址。</a:t>
            </a:r>
          </a:p>
        </p:txBody>
      </p:sp>
    </p:spTree>
  </p:cSld>
  <p:clrMapOvr>
    <a:masterClrMapping/>
  </p:clrMapOvr>
  <p:transition spd="med">
    <p:pull di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7AF2001-806C-46C0-92C5-4C6473E9DB6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8C887AF-BC68-42B1-A31C-B1A83F6C71C3}" type="slidenum">
              <a:rPr lang="en-US" altLang="zh-CN"/>
              <a:pPr/>
              <a:t>80</a:t>
            </a:fld>
            <a:endParaRPr lang="en-US" altLang="zh-CN"/>
          </a:p>
        </p:txBody>
      </p:sp>
      <p:sp>
        <p:nvSpPr>
          <p:cNvPr id="198658" name="Rectangle 2"/>
          <p:cNvSpPr>
            <a:spLocks noGrp="1" noChangeArrowheads="1"/>
          </p:cNvSpPr>
          <p:nvPr>
            <p:ph type="title"/>
          </p:nvPr>
        </p:nvSpPr>
        <p:spPr/>
        <p:txBody>
          <a:bodyPr/>
          <a:lstStyle/>
          <a:p>
            <a:r>
              <a:rPr lang="zh-CN" altLang="en-US" sz="4000" b="1">
                <a:solidFill>
                  <a:srgbClr val="336699"/>
                </a:solidFill>
              </a:rPr>
              <a:t>条件循环指令</a:t>
            </a:r>
            <a:r>
              <a:rPr lang="en-US" altLang="zh-CN" sz="4000" b="1">
                <a:solidFill>
                  <a:srgbClr val="336699"/>
                </a:solidFill>
              </a:rPr>
              <a:t>LOOPNZ/LOOPNE</a:t>
            </a:r>
            <a:r>
              <a:rPr lang="en-US" altLang="zh-CN"/>
              <a:t> </a:t>
            </a:r>
          </a:p>
        </p:txBody>
      </p:sp>
      <p:sp>
        <p:nvSpPr>
          <p:cNvPr id="198659" name="Rectangle 3"/>
          <p:cNvSpPr>
            <a:spLocks noGrp="1" noChangeArrowheads="1"/>
          </p:cNvSpPr>
          <p:nvPr>
            <p:ph type="body" idx="1"/>
          </p:nvPr>
        </p:nvSpPr>
        <p:spPr/>
        <p:txBody>
          <a:bodyPr/>
          <a:lstStyle/>
          <a:p>
            <a:pPr>
              <a:buFontTx/>
              <a:buNone/>
            </a:pPr>
            <a:r>
              <a:rPr lang="en-US" altLang="zh-CN"/>
              <a:t>   </a:t>
            </a:r>
            <a:r>
              <a:rPr lang="zh-CN" altLang="en-US" sz="2800"/>
              <a:t>指令的一般格式为：</a:t>
            </a:r>
            <a:r>
              <a:rPr lang="en-US" altLang="zh-CN" sz="2800"/>
              <a:t>LOOPNZ/LOOPNE  </a:t>
            </a:r>
            <a:r>
              <a:rPr lang="zh-CN" altLang="en-US" sz="2800"/>
              <a:t>标号</a:t>
            </a:r>
          </a:p>
          <a:p>
            <a:endParaRPr lang="zh-CN" altLang="en-US" sz="2800"/>
          </a:p>
          <a:p>
            <a:r>
              <a:rPr lang="zh-CN" altLang="en-US" sz="2800"/>
              <a:t>功能：（</a:t>
            </a:r>
            <a:r>
              <a:rPr lang="en-US" altLang="zh-CN" sz="2800"/>
              <a:t>CX</a:t>
            </a:r>
            <a:r>
              <a:rPr lang="zh-CN" altLang="en-US" sz="2800"/>
              <a:t>）←（</a:t>
            </a:r>
            <a:r>
              <a:rPr lang="en-US" altLang="zh-CN" sz="2800"/>
              <a:t>CX</a:t>
            </a:r>
            <a:r>
              <a:rPr lang="zh-CN" altLang="en-US" sz="2800"/>
              <a:t>）</a:t>
            </a:r>
            <a:r>
              <a:rPr lang="en-US" altLang="zh-CN" sz="2800"/>
              <a:t>-1</a:t>
            </a:r>
            <a:r>
              <a:rPr lang="zh-CN" altLang="en-US" sz="2800"/>
              <a:t>，（</a:t>
            </a:r>
            <a:r>
              <a:rPr lang="en-US" altLang="zh-CN" sz="2800"/>
              <a:t>CX</a:t>
            </a:r>
            <a:r>
              <a:rPr lang="zh-CN" altLang="en-US" sz="2800"/>
              <a:t>）≠</a:t>
            </a:r>
            <a:r>
              <a:rPr lang="en-US" altLang="zh-CN" sz="2800"/>
              <a:t>0</a:t>
            </a:r>
            <a:r>
              <a:rPr lang="zh-CN" altLang="en-US" sz="2800"/>
              <a:t>，且</a:t>
            </a:r>
            <a:r>
              <a:rPr lang="en-US" altLang="zh-CN" sz="2800"/>
              <a:t>ZF = 0</a:t>
            </a:r>
            <a:r>
              <a:rPr lang="zh-CN" altLang="en-US" sz="2800"/>
              <a:t>时，转移至标号处循环。</a:t>
            </a:r>
          </a:p>
          <a:p>
            <a:r>
              <a:rPr lang="zh-CN" altLang="en-US" sz="2800"/>
              <a:t>本指令也同样有两种表示形式。指令的操作是将</a:t>
            </a:r>
            <a:r>
              <a:rPr lang="en-US" altLang="zh-CN" sz="2800"/>
              <a:t>CX</a:t>
            </a:r>
            <a:r>
              <a:rPr lang="zh-CN" altLang="en-US" sz="2800"/>
              <a:t>寄存器的内容减</a:t>
            </a:r>
            <a:r>
              <a:rPr lang="en-US" altLang="zh-CN" sz="2800"/>
              <a:t>1</a:t>
            </a:r>
            <a:r>
              <a:rPr lang="zh-CN" altLang="en-US" sz="2800"/>
              <a:t>，如结果不为零，且零标志</a:t>
            </a:r>
            <a:r>
              <a:rPr lang="en-US" altLang="zh-CN" sz="2800"/>
              <a:t>ZF=0</a:t>
            </a:r>
            <a:r>
              <a:rPr lang="zh-CN" altLang="en-US" sz="2800"/>
              <a:t>（表示“不相等”或“不等于零”），则转移到指定的短标号处。</a:t>
            </a:r>
          </a:p>
        </p:txBody>
      </p:sp>
    </p:spTree>
  </p:cSld>
  <p:clrMapOvr>
    <a:masterClrMapping/>
  </p:clrMapOvr>
  <p:transition spd="med">
    <p:pull di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2EAB8DD-7E5D-4AD6-BD50-24D99137A11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F76487E-F9CC-45CC-94DE-593B1C7E0A83}" type="slidenum">
              <a:rPr lang="en-US" altLang="zh-CN"/>
              <a:pPr/>
              <a:t>81</a:t>
            </a:fld>
            <a:endParaRPr lang="en-US" altLang="zh-CN"/>
          </a:p>
        </p:txBody>
      </p:sp>
      <p:sp>
        <p:nvSpPr>
          <p:cNvPr id="199682" name="Rectangle 2"/>
          <p:cNvSpPr>
            <a:spLocks noGrp="1" noChangeArrowheads="1"/>
          </p:cNvSpPr>
          <p:nvPr>
            <p:ph type="title"/>
          </p:nvPr>
        </p:nvSpPr>
        <p:spPr/>
        <p:txBody>
          <a:bodyPr/>
          <a:lstStyle/>
          <a:p>
            <a:r>
              <a:rPr lang="zh-CN" altLang="en-US" b="1">
                <a:solidFill>
                  <a:srgbClr val="336699"/>
                </a:solidFill>
              </a:rPr>
              <a:t>过程调用和返回指令</a:t>
            </a:r>
            <a:r>
              <a:rPr lang="zh-CN" altLang="en-US"/>
              <a:t> </a:t>
            </a:r>
          </a:p>
        </p:txBody>
      </p:sp>
      <p:sp>
        <p:nvSpPr>
          <p:cNvPr id="199683" name="Rectangle 3"/>
          <p:cNvSpPr>
            <a:spLocks noGrp="1" noChangeArrowheads="1"/>
          </p:cNvSpPr>
          <p:nvPr>
            <p:ph type="body" idx="1"/>
          </p:nvPr>
        </p:nvSpPr>
        <p:spPr/>
        <p:txBody>
          <a:bodyPr/>
          <a:lstStyle/>
          <a:p>
            <a:pPr>
              <a:lnSpc>
                <a:spcPct val="90000"/>
              </a:lnSpc>
            </a:pPr>
            <a:r>
              <a:rPr lang="zh-CN" altLang="en-US" sz="2400"/>
              <a:t>如果有一些程序段需要在不同的地方多次反复地出现，则可以将这些程序段设计成为过程（相当于子程序），每次需要时进行调用。过程结束后，再返回到原来调用的地方。 </a:t>
            </a:r>
          </a:p>
          <a:p>
            <a:pPr>
              <a:lnSpc>
                <a:spcPct val="90000"/>
              </a:lnSpc>
              <a:buFontTx/>
              <a:buNone/>
            </a:pPr>
            <a:r>
              <a:rPr lang="zh-CN" altLang="en-US" sz="2400"/>
              <a:t>（</a:t>
            </a:r>
            <a:r>
              <a:rPr lang="en-US" altLang="zh-CN" sz="2400"/>
              <a:t>1</a:t>
            </a:r>
            <a:r>
              <a:rPr lang="zh-CN" altLang="en-US" sz="2400"/>
              <a:t>）过程调用指令</a:t>
            </a:r>
            <a:r>
              <a:rPr lang="en-US" altLang="zh-CN" sz="2400"/>
              <a:t>CALL</a:t>
            </a:r>
          </a:p>
          <a:p>
            <a:pPr>
              <a:lnSpc>
                <a:spcPct val="90000"/>
              </a:lnSpc>
              <a:buFontTx/>
              <a:buNone/>
            </a:pPr>
            <a:r>
              <a:rPr lang="en-US" altLang="zh-CN" sz="2400"/>
              <a:t>    </a:t>
            </a:r>
            <a:r>
              <a:rPr lang="zh-CN" altLang="en-US" sz="2400"/>
              <a:t>指令格式：</a:t>
            </a:r>
            <a:r>
              <a:rPr lang="en-US" altLang="zh-CN" sz="2400">
                <a:solidFill>
                  <a:srgbClr val="336699"/>
                </a:solidFill>
              </a:rPr>
              <a:t>CALL  OPRD</a:t>
            </a:r>
          </a:p>
          <a:p>
            <a:pPr>
              <a:lnSpc>
                <a:spcPct val="90000"/>
              </a:lnSpc>
            </a:pPr>
            <a:r>
              <a:rPr lang="zh-CN" altLang="en-US" sz="2400"/>
              <a:t>其中</a:t>
            </a:r>
            <a:r>
              <a:rPr lang="en-US" altLang="zh-CN" sz="2400"/>
              <a:t>OPRD</a:t>
            </a:r>
            <a:r>
              <a:rPr lang="zh-CN" altLang="en-US" sz="2400"/>
              <a:t>为过程的目的地址。过程调用可以分为段内调用和段间调用两种。寻址方式也可以分为直接寻址和间接寻址两种。</a:t>
            </a:r>
          </a:p>
          <a:p>
            <a:pPr>
              <a:lnSpc>
                <a:spcPct val="90000"/>
              </a:lnSpc>
              <a:buFontTx/>
              <a:buNone/>
            </a:pPr>
            <a:r>
              <a:rPr lang="zh-CN" altLang="en-US" sz="2400"/>
              <a:t>（</a:t>
            </a:r>
            <a:r>
              <a:rPr lang="en-US" altLang="zh-CN" sz="2400"/>
              <a:t>2</a:t>
            </a:r>
            <a:r>
              <a:rPr lang="zh-CN" altLang="en-US" sz="2400"/>
              <a:t>）返回指令</a:t>
            </a:r>
            <a:r>
              <a:rPr lang="en-US" altLang="zh-CN" sz="2400"/>
              <a:t>RET</a:t>
            </a:r>
          </a:p>
          <a:p>
            <a:pPr>
              <a:lnSpc>
                <a:spcPct val="90000"/>
              </a:lnSpc>
              <a:buFontTx/>
              <a:buNone/>
            </a:pPr>
            <a:r>
              <a:rPr lang="en-US" altLang="zh-CN" sz="2400"/>
              <a:t>    </a:t>
            </a:r>
            <a:r>
              <a:rPr lang="zh-CN" altLang="en-US" sz="2400"/>
              <a:t>指令格式：</a:t>
            </a:r>
            <a:r>
              <a:rPr lang="en-US" altLang="zh-CN" sz="2400">
                <a:solidFill>
                  <a:srgbClr val="336699"/>
                </a:solidFill>
              </a:rPr>
              <a:t>RET</a:t>
            </a:r>
          </a:p>
          <a:p>
            <a:pPr>
              <a:lnSpc>
                <a:spcPct val="90000"/>
              </a:lnSpc>
            </a:pPr>
            <a:r>
              <a:rPr lang="zh-CN" altLang="en-US" sz="2400"/>
              <a:t>本指令的作用是：当调用的过程结束后实现从过程返回至原调用程序的下一条指令。</a:t>
            </a:r>
          </a:p>
        </p:txBody>
      </p:sp>
    </p:spTree>
  </p:cSld>
  <p:clrMapOvr>
    <a:masterClrMapping/>
  </p:clrMapOvr>
  <p:transition spd="med">
    <p:pull di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9439C2D-8C29-4DA3-8989-FE193B94953F}"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0052548-1A45-410F-883A-D371806ADA26}" type="slidenum">
              <a:rPr lang="en-US" altLang="zh-CN"/>
              <a:pPr/>
              <a:t>82</a:t>
            </a:fld>
            <a:endParaRPr lang="en-US" altLang="zh-CN"/>
          </a:p>
        </p:txBody>
      </p:sp>
      <p:sp>
        <p:nvSpPr>
          <p:cNvPr id="200706" name="Rectangle 2"/>
          <p:cNvSpPr>
            <a:spLocks noGrp="1" noChangeArrowheads="1"/>
          </p:cNvSpPr>
          <p:nvPr>
            <p:ph type="title"/>
          </p:nvPr>
        </p:nvSpPr>
        <p:spPr/>
        <p:txBody>
          <a:bodyPr/>
          <a:lstStyle/>
          <a:p>
            <a:r>
              <a:rPr lang="zh-CN" altLang="en-US" b="1">
                <a:solidFill>
                  <a:srgbClr val="336699"/>
                </a:solidFill>
              </a:rPr>
              <a:t>中断指令</a:t>
            </a:r>
            <a:r>
              <a:rPr lang="zh-CN" altLang="en-US"/>
              <a:t> </a:t>
            </a:r>
          </a:p>
        </p:txBody>
      </p:sp>
      <p:sp>
        <p:nvSpPr>
          <p:cNvPr id="200707" name="Rectangle 3"/>
          <p:cNvSpPr>
            <a:spLocks noGrp="1" noChangeArrowheads="1"/>
          </p:cNvSpPr>
          <p:nvPr>
            <p:ph type="body" idx="1"/>
          </p:nvPr>
        </p:nvSpPr>
        <p:spPr/>
        <p:txBody>
          <a:bodyPr/>
          <a:lstStyle/>
          <a:p>
            <a:pPr>
              <a:lnSpc>
                <a:spcPct val="90000"/>
              </a:lnSpc>
            </a:pPr>
            <a:r>
              <a:rPr lang="zh-CN" altLang="en-US" sz="2400"/>
              <a:t>在程序运行时，遇到某些紧急情况或一些严重的错误（如溢出），当前程序应能够暂停，处理器中止当前程序运行，转去执行处理这些紧急情况的程序段。这种情况叫做“中断”。</a:t>
            </a:r>
          </a:p>
          <a:p>
            <a:pPr>
              <a:lnSpc>
                <a:spcPct val="90000"/>
              </a:lnSpc>
            </a:pPr>
            <a:r>
              <a:rPr lang="zh-CN" altLang="en-US" sz="2400"/>
              <a:t>转去执行的处理中断的子程序叫做“中断服务程序”或“中断处理程序”。</a:t>
            </a:r>
          </a:p>
          <a:p>
            <a:pPr>
              <a:lnSpc>
                <a:spcPct val="90000"/>
              </a:lnSpc>
            </a:pPr>
            <a:r>
              <a:rPr lang="zh-CN" altLang="en-US" sz="2400"/>
              <a:t>当前程序被中断的地方称为“断点”。</a:t>
            </a:r>
          </a:p>
          <a:p>
            <a:pPr>
              <a:lnSpc>
                <a:spcPct val="90000"/>
              </a:lnSpc>
            </a:pPr>
            <a:r>
              <a:rPr lang="zh-CN" altLang="en-US" sz="2400"/>
              <a:t>中断服务程序执行完后应返回原来程序的断点，继续执行被中断的程序。</a:t>
            </a:r>
          </a:p>
          <a:p>
            <a:pPr>
              <a:lnSpc>
                <a:spcPct val="90000"/>
              </a:lnSpc>
            </a:pPr>
            <a:r>
              <a:rPr lang="en-US" altLang="zh-CN" sz="2400"/>
              <a:t>8086/8088</a:t>
            </a:r>
            <a:r>
              <a:rPr lang="zh-CN" altLang="en-US" sz="2400"/>
              <a:t>具有很强的中断系统，可以处理</a:t>
            </a:r>
            <a:r>
              <a:rPr lang="en-US" altLang="zh-CN" sz="2400"/>
              <a:t>256</a:t>
            </a:r>
            <a:r>
              <a:rPr lang="zh-CN" altLang="en-US" sz="2400"/>
              <a:t>个不同方式的中断。每一个中断赋于一个中断向量码，</a:t>
            </a:r>
            <a:r>
              <a:rPr lang="en-US" altLang="zh-CN" sz="2400"/>
              <a:t>CPU</a:t>
            </a:r>
            <a:r>
              <a:rPr lang="zh-CN" altLang="en-US" sz="2400"/>
              <a:t>根据向量码的不同来识别不同的中断源。</a:t>
            </a:r>
          </a:p>
        </p:txBody>
      </p:sp>
    </p:spTree>
  </p:cSld>
  <p:clrMapOvr>
    <a:masterClrMapping/>
  </p:clrMapOvr>
  <p:transition spd="med">
    <p:pull di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9E67594-FC1A-4677-8957-DEE5676BEA1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F441404-6ECB-4931-B470-EAC48D556B1F}" type="slidenum">
              <a:rPr lang="en-US" altLang="zh-CN"/>
              <a:pPr/>
              <a:t>83</a:t>
            </a:fld>
            <a:endParaRPr lang="en-US" altLang="zh-CN"/>
          </a:p>
        </p:txBody>
      </p:sp>
      <p:sp>
        <p:nvSpPr>
          <p:cNvPr id="201730" name="Rectangle 2"/>
          <p:cNvSpPr>
            <a:spLocks noGrp="1" noChangeArrowheads="1"/>
          </p:cNvSpPr>
          <p:nvPr>
            <p:ph type="title"/>
          </p:nvPr>
        </p:nvSpPr>
        <p:spPr/>
        <p:txBody>
          <a:bodyPr/>
          <a:lstStyle/>
          <a:p>
            <a:r>
              <a:rPr lang="zh-CN" altLang="en-US" b="1">
                <a:solidFill>
                  <a:srgbClr val="336699"/>
                </a:solidFill>
              </a:rPr>
              <a:t>中断指令</a:t>
            </a:r>
          </a:p>
        </p:txBody>
      </p:sp>
      <p:sp>
        <p:nvSpPr>
          <p:cNvPr id="201731" name="Rectangle 3"/>
          <p:cNvSpPr>
            <a:spLocks noGrp="1" noChangeArrowheads="1"/>
          </p:cNvSpPr>
          <p:nvPr>
            <p:ph type="body" idx="1"/>
          </p:nvPr>
        </p:nvSpPr>
        <p:spPr/>
        <p:txBody>
          <a:bodyPr/>
          <a:lstStyle/>
          <a:p>
            <a:pPr>
              <a:lnSpc>
                <a:spcPct val="80000"/>
              </a:lnSpc>
              <a:buFontTx/>
              <a:buNone/>
            </a:pPr>
            <a:r>
              <a:rPr lang="zh-CN" altLang="en-US" sz="2000"/>
              <a:t>（</a:t>
            </a:r>
            <a:r>
              <a:rPr lang="en-US" altLang="zh-CN" sz="2000"/>
              <a:t>1</a:t>
            </a:r>
            <a:r>
              <a:rPr lang="zh-CN" altLang="en-US" sz="2000"/>
              <a:t>）溢出中断指令</a:t>
            </a:r>
            <a:r>
              <a:rPr lang="en-US" altLang="zh-CN" sz="2000"/>
              <a:t>INTO</a:t>
            </a:r>
          </a:p>
          <a:p>
            <a:pPr>
              <a:lnSpc>
                <a:spcPct val="80000"/>
              </a:lnSpc>
              <a:buFontTx/>
              <a:buNone/>
            </a:pPr>
            <a:r>
              <a:rPr lang="en-US" altLang="zh-CN" sz="2000"/>
              <a:t>     </a:t>
            </a:r>
            <a:r>
              <a:rPr lang="zh-CN" altLang="en-US" sz="2000"/>
              <a:t>指令格式：</a:t>
            </a:r>
            <a:r>
              <a:rPr lang="en-US" altLang="zh-CN" sz="2000">
                <a:solidFill>
                  <a:srgbClr val="336699"/>
                </a:solidFill>
              </a:rPr>
              <a:t>INTO</a:t>
            </a:r>
          </a:p>
          <a:p>
            <a:pPr>
              <a:lnSpc>
                <a:spcPct val="80000"/>
              </a:lnSpc>
            </a:pPr>
            <a:r>
              <a:rPr lang="zh-CN" altLang="en-US" sz="2000"/>
              <a:t>功能：本指令检测</a:t>
            </a:r>
            <a:r>
              <a:rPr lang="en-US" altLang="zh-CN" sz="2000"/>
              <a:t>OF</a:t>
            </a:r>
            <a:r>
              <a:rPr lang="zh-CN" altLang="en-US" sz="2000"/>
              <a:t>标志位，当</a:t>
            </a:r>
            <a:r>
              <a:rPr lang="en-US" altLang="zh-CN" sz="2000"/>
              <a:t>OF = 1</a:t>
            </a:r>
            <a:r>
              <a:rPr lang="zh-CN" altLang="en-US" sz="2000"/>
              <a:t>时，说明已发生溢出，立即产生一个中断类型</a:t>
            </a:r>
            <a:r>
              <a:rPr lang="en-US" altLang="zh-CN" sz="2000"/>
              <a:t>4</a:t>
            </a:r>
            <a:r>
              <a:rPr lang="zh-CN" altLang="en-US" sz="2000"/>
              <a:t>的中断，当</a:t>
            </a:r>
            <a:r>
              <a:rPr lang="en-US" altLang="zh-CN" sz="2000"/>
              <a:t>OF = 0</a:t>
            </a:r>
            <a:r>
              <a:rPr lang="zh-CN" altLang="en-US" sz="2000"/>
              <a:t>时，本指令不起作用。</a:t>
            </a:r>
          </a:p>
          <a:p>
            <a:pPr>
              <a:lnSpc>
                <a:spcPct val="80000"/>
              </a:lnSpc>
              <a:buFontTx/>
              <a:buNone/>
            </a:pPr>
            <a:r>
              <a:rPr lang="zh-CN" altLang="en-US" sz="2000"/>
              <a:t>（</a:t>
            </a:r>
            <a:r>
              <a:rPr lang="en-US" altLang="zh-CN" sz="2000"/>
              <a:t>2</a:t>
            </a:r>
            <a:r>
              <a:rPr lang="zh-CN" altLang="en-US" sz="2000"/>
              <a:t>）软中断指令</a:t>
            </a:r>
            <a:r>
              <a:rPr lang="en-US" altLang="zh-CN" sz="2000"/>
              <a:t>INT</a:t>
            </a:r>
          </a:p>
          <a:p>
            <a:pPr>
              <a:lnSpc>
                <a:spcPct val="80000"/>
              </a:lnSpc>
              <a:buFontTx/>
              <a:buNone/>
            </a:pPr>
            <a:r>
              <a:rPr lang="en-US" altLang="zh-CN" sz="2000"/>
              <a:t>     </a:t>
            </a:r>
            <a:r>
              <a:rPr lang="zh-CN" altLang="en-US" sz="2000"/>
              <a:t>指令格式：</a:t>
            </a:r>
            <a:r>
              <a:rPr lang="en-US" altLang="zh-CN" sz="2000">
                <a:solidFill>
                  <a:srgbClr val="336699"/>
                </a:solidFill>
              </a:rPr>
              <a:t>INT  n</a:t>
            </a:r>
          </a:p>
          <a:p>
            <a:pPr>
              <a:lnSpc>
                <a:spcPct val="80000"/>
              </a:lnSpc>
            </a:pPr>
            <a:r>
              <a:rPr lang="zh-CN" altLang="en-US" sz="2000"/>
              <a:t>其中</a:t>
            </a:r>
            <a:r>
              <a:rPr lang="en-US" altLang="zh-CN" sz="2000"/>
              <a:t>n</a:t>
            </a:r>
            <a:r>
              <a:rPr lang="zh-CN" altLang="en-US" sz="2000"/>
              <a:t>为软中断的类型号。</a:t>
            </a:r>
          </a:p>
          <a:p>
            <a:pPr>
              <a:lnSpc>
                <a:spcPct val="80000"/>
              </a:lnSpc>
            </a:pPr>
            <a:r>
              <a:rPr lang="zh-CN" altLang="en-US" sz="2000"/>
              <a:t>功能：本指令将产生一个软中断，把控制转向一个类型号为</a:t>
            </a:r>
            <a:r>
              <a:rPr lang="en-US" altLang="zh-CN" sz="2000"/>
              <a:t>n</a:t>
            </a:r>
            <a:r>
              <a:rPr lang="zh-CN" altLang="en-US" sz="2000"/>
              <a:t>的软中断，该中断处理程序入口地址在中断向量表的</a:t>
            </a:r>
            <a:r>
              <a:rPr lang="en-US" altLang="zh-CN" sz="2000"/>
              <a:t>n×4</a:t>
            </a:r>
            <a:r>
              <a:rPr lang="zh-CN" altLang="en-US" sz="2000"/>
              <a:t>地址处的两个存储字（</a:t>
            </a:r>
            <a:r>
              <a:rPr lang="en-US" altLang="zh-CN" sz="2000"/>
              <a:t>4</a:t>
            </a:r>
            <a:r>
              <a:rPr lang="zh-CN" altLang="en-US" sz="2000"/>
              <a:t>个单元）中。</a:t>
            </a:r>
          </a:p>
          <a:p>
            <a:pPr>
              <a:lnSpc>
                <a:spcPct val="80000"/>
              </a:lnSpc>
              <a:buFontTx/>
              <a:buNone/>
            </a:pPr>
            <a:r>
              <a:rPr lang="zh-CN" altLang="en-US" sz="2000"/>
              <a:t>（</a:t>
            </a:r>
            <a:r>
              <a:rPr lang="en-US" altLang="zh-CN" sz="2000"/>
              <a:t>3</a:t>
            </a:r>
            <a:r>
              <a:rPr lang="zh-CN" altLang="en-US" sz="2000"/>
              <a:t>）中断返回指令</a:t>
            </a:r>
            <a:r>
              <a:rPr lang="en-US" altLang="zh-CN" sz="2000"/>
              <a:t>IRET</a:t>
            </a:r>
          </a:p>
          <a:p>
            <a:pPr>
              <a:lnSpc>
                <a:spcPct val="80000"/>
              </a:lnSpc>
              <a:buFontTx/>
              <a:buNone/>
            </a:pPr>
            <a:r>
              <a:rPr lang="en-US" altLang="zh-CN" sz="2000"/>
              <a:t>     </a:t>
            </a:r>
            <a:r>
              <a:rPr lang="zh-CN" altLang="en-US" sz="2000"/>
              <a:t>指令格式：</a:t>
            </a:r>
            <a:r>
              <a:rPr lang="en-US" altLang="zh-CN" sz="2000">
                <a:solidFill>
                  <a:srgbClr val="336699"/>
                </a:solidFill>
              </a:rPr>
              <a:t>IRET</a:t>
            </a:r>
          </a:p>
          <a:p>
            <a:pPr>
              <a:lnSpc>
                <a:spcPct val="80000"/>
              </a:lnSpc>
            </a:pPr>
            <a:r>
              <a:rPr lang="zh-CN" altLang="en-US" sz="2000"/>
              <a:t>功能：用于中断处理程序中，从中断程序的断点处返回，继续执行原程序。</a:t>
            </a:r>
          </a:p>
        </p:txBody>
      </p:sp>
    </p:spTree>
  </p:cSld>
  <p:clrMapOvr>
    <a:masterClrMapping/>
  </p:clrMapOvr>
  <p:transition spd="med">
    <p:pull di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F65FB47-0039-49D7-A2F9-B0AE502F8F5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B8C54D0-E26D-4EA4-9C91-1F275FB98ACF}" type="slidenum">
              <a:rPr lang="en-US" altLang="zh-CN"/>
              <a:pPr/>
              <a:t>84</a:t>
            </a:fld>
            <a:endParaRPr lang="en-US" altLang="zh-CN"/>
          </a:p>
        </p:txBody>
      </p:sp>
      <p:sp>
        <p:nvSpPr>
          <p:cNvPr id="202754" name="Rectangle 2"/>
          <p:cNvSpPr>
            <a:spLocks noGrp="1" noChangeArrowheads="1"/>
          </p:cNvSpPr>
          <p:nvPr>
            <p:ph type="title"/>
          </p:nvPr>
        </p:nvSpPr>
        <p:spPr/>
        <p:txBody>
          <a:bodyPr/>
          <a:lstStyle/>
          <a:p>
            <a:r>
              <a:rPr lang="zh-CN" altLang="en-US" b="1">
                <a:solidFill>
                  <a:srgbClr val="336699"/>
                </a:solidFill>
              </a:rPr>
              <a:t>串操作类指令</a:t>
            </a:r>
            <a:r>
              <a:rPr lang="zh-CN" altLang="en-US"/>
              <a:t> </a:t>
            </a:r>
          </a:p>
        </p:txBody>
      </p:sp>
      <p:sp>
        <p:nvSpPr>
          <p:cNvPr id="202755" name="Rectangle 3"/>
          <p:cNvSpPr>
            <a:spLocks noGrp="1" noChangeArrowheads="1"/>
          </p:cNvSpPr>
          <p:nvPr>
            <p:ph type="body" idx="1"/>
          </p:nvPr>
        </p:nvSpPr>
        <p:spPr/>
        <p:txBody>
          <a:bodyPr/>
          <a:lstStyle/>
          <a:p>
            <a:pPr>
              <a:lnSpc>
                <a:spcPct val="80000"/>
              </a:lnSpc>
            </a:pPr>
            <a:r>
              <a:rPr lang="zh-CN" altLang="en-US" sz="2400"/>
              <a:t>串操作类指令是一组具有修改数据串操作指针功能的指令。数据串可以是字节串，也可以是字串。</a:t>
            </a:r>
          </a:p>
          <a:p>
            <a:pPr>
              <a:lnSpc>
                <a:spcPct val="80000"/>
              </a:lnSpc>
            </a:pPr>
            <a:r>
              <a:rPr lang="zh-CN" altLang="en-US" sz="2400"/>
              <a:t>数据串只能放在存储器中，对数据串的数据进行处理时，可以只对一个数据串进行，也可以对两个数据串进行，根据数据串中数据的流动方向，可以分源数据串和目的数据串。</a:t>
            </a:r>
          </a:p>
          <a:p>
            <a:pPr>
              <a:lnSpc>
                <a:spcPct val="80000"/>
              </a:lnSpc>
            </a:pPr>
            <a:r>
              <a:rPr lang="en-US" altLang="zh-CN" sz="2400"/>
              <a:t>8086/8088</a:t>
            </a:r>
            <a:r>
              <a:rPr lang="zh-CN" altLang="en-US" sz="2400"/>
              <a:t>指令系统还为串操作类指令提供重复前缀，以便重复进行相同的操作。</a:t>
            </a:r>
          </a:p>
          <a:p>
            <a:pPr>
              <a:lnSpc>
                <a:spcPct val="80000"/>
              </a:lnSpc>
            </a:pPr>
            <a:r>
              <a:rPr lang="zh-CN" altLang="en-US" sz="2400"/>
              <a:t>串操作指令中，源操作数用寄存器</a:t>
            </a:r>
            <a:r>
              <a:rPr lang="en-US" altLang="zh-CN" sz="2400"/>
              <a:t>SI</a:t>
            </a:r>
            <a:r>
              <a:rPr lang="zh-CN" altLang="en-US" sz="2400"/>
              <a:t>寻址，默认在数据段</a:t>
            </a:r>
            <a:r>
              <a:rPr lang="en-US" altLang="zh-CN" sz="2400"/>
              <a:t>DS</a:t>
            </a:r>
            <a:r>
              <a:rPr lang="zh-CN" altLang="en-US" sz="2400"/>
              <a:t>中，但允许段超越；目的操作数用寄存器</a:t>
            </a:r>
            <a:r>
              <a:rPr lang="en-US" altLang="zh-CN" sz="2400"/>
              <a:t>DI</a:t>
            </a:r>
            <a:r>
              <a:rPr lang="zh-CN" altLang="en-US" sz="2400"/>
              <a:t>寻址，默认在附加段</a:t>
            </a:r>
            <a:r>
              <a:rPr lang="en-US" altLang="zh-CN" sz="2400"/>
              <a:t>ES</a:t>
            </a:r>
            <a:r>
              <a:rPr lang="zh-CN" altLang="en-US" sz="2400"/>
              <a:t>中，不允许段超越。每执行一次串操作指令，作为源地址指针的</a:t>
            </a:r>
            <a:r>
              <a:rPr lang="en-US" altLang="zh-CN" sz="2400"/>
              <a:t>SI</a:t>
            </a:r>
            <a:r>
              <a:rPr lang="zh-CN" altLang="en-US" sz="2400"/>
              <a:t>和作为目的地址指针的</a:t>
            </a:r>
            <a:r>
              <a:rPr lang="en-US" altLang="zh-CN" sz="2400"/>
              <a:t>DI</a:t>
            </a:r>
            <a:r>
              <a:rPr lang="zh-CN" altLang="en-US" sz="2400"/>
              <a:t>将自动修改：</a:t>
            </a:r>
            <a:r>
              <a:rPr lang="zh-CN" altLang="en-US" sz="2400">
                <a:sym typeface="Symbol" pitchFamily="18" charset="2"/>
              </a:rPr>
              <a:t></a:t>
            </a:r>
            <a:r>
              <a:rPr lang="en-US" altLang="zh-CN" sz="2400"/>
              <a:t>1</a:t>
            </a:r>
            <a:r>
              <a:rPr lang="zh-CN" altLang="en-US" sz="2400"/>
              <a:t>（对于字节串）或</a:t>
            </a:r>
            <a:r>
              <a:rPr lang="zh-CN" altLang="en-US" sz="2400">
                <a:sym typeface="Symbol" pitchFamily="18" charset="2"/>
              </a:rPr>
              <a:t></a:t>
            </a:r>
            <a:r>
              <a:rPr lang="en-US" altLang="zh-CN" sz="2400"/>
              <a:t>2</a:t>
            </a:r>
            <a:r>
              <a:rPr lang="zh-CN" altLang="en-US" sz="2400"/>
              <a:t>（对于字串）。地址指针是增加还是减少则取决于方向标志</a:t>
            </a:r>
            <a:r>
              <a:rPr lang="en-US" altLang="zh-CN" sz="2400"/>
              <a:t>DF</a:t>
            </a:r>
            <a:r>
              <a:rPr lang="zh-CN" altLang="en-US" sz="2400"/>
              <a:t>。</a:t>
            </a:r>
          </a:p>
        </p:txBody>
      </p:sp>
    </p:spTree>
  </p:cSld>
  <p:clrMapOvr>
    <a:masterClrMapping/>
  </p:clrMapOvr>
  <p:transition spd="med">
    <p:pull di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1143A1-2EF3-4B4F-92C6-213186A21B5B}"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A5094CF-59EB-48A2-A679-8EDBA21EFC7C}" type="slidenum">
              <a:rPr lang="en-US" altLang="zh-CN"/>
              <a:pPr/>
              <a:t>85</a:t>
            </a:fld>
            <a:endParaRPr lang="en-US" altLang="zh-CN"/>
          </a:p>
        </p:txBody>
      </p:sp>
      <p:sp>
        <p:nvSpPr>
          <p:cNvPr id="271362" name="Rectangle 2"/>
          <p:cNvSpPr>
            <a:spLocks noGrp="1" noChangeArrowheads="1"/>
          </p:cNvSpPr>
          <p:nvPr>
            <p:ph type="title"/>
          </p:nvPr>
        </p:nvSpPr>
        <p:spPr/>
        <p:txBody>
          <a:bodyPr/>
          <a:lstStyle/>
          <a:p>
            <a:r>
              <a:rPr lang="zh-CN" altLang="en-US" b="1">
                <a:solidFill>
                  <a:srgbClr val="336699"/>
                </a:solidFill>
              </a:rPr>
              <a:t>串传送指令</a:t>
            </a:r>
            <a:r>
              <a:rPr lang="en-US" altLang="zh-CN" b="1">
                <a:solidFill>
                  <a:srgbClr val="336699"/>
                </a:solidFill>
              </a:rPr>
              <a:t>MOVS</a:t>
            </a:r>
            <a:r>
              <a:rPr lang="en-US" altLang="zh-CN"/>
              <a:t> </a:t>
            </a:r>
          </a:p>
        </p:txBody>
      </p:sp>
      <p:sp>
        <p:nvSpPr>
          <p:cNvPr id="271363" name="Rectangle 3"/>
          <p:cNvSpPr>
            <a:spLocks noGrp="1" noChangeArrowheads="1"/>
          </p:cNvSpPr>
          <p:nvPr>
            <p:ph type="body" idx="1"/>
          </p:nvPr>
        </p:nvSpPr>
        <p:spPr/>
        <p:txBody>
          <a:bodyPr/>
          <a:lstStyle/>
          <a:p>
            <a:pPr marL="0" indent="0">
              <a:buFontTx/>
              <a:buNone/>
            </a:pPr>
            <a:r>
              <a:rPr lang="zh-CN" altLang="en-US" sz="2800"/>
              <a:t>指令格式：</a:t>
            </a:r>
            <a:r>
              <a:rPr lang="en-US" altLang="zh-CN" sz="2800">
                <a:solidFill>
                  <a:srgbClr val="336699"/>
                </a:solidFill>
              </a:rPr>
              <a:t>MOVS  OPRD1</a:t>
            </a:r>
            <a:r>
              <a:rPr lang="zh-CN" altLang="en-US" sz="2800">
                <a:solidFill>
                  <a:srgbClr val="336699"/>
                </a:solidFill>
              </a:rPr>
              <a:t>，</a:t>
            </a:r>
            <a:r>
              <a:rPr lang="en-US" altLang="zh-CN" sz="2800">
                <a:solidFill>
                  <a:srgbClr val="336699"/>
                </a:solidFill>
              </a:rPr>
              <a:t>OPRD2</a:t>
            </a:r>
          </a:p>
          <a:p>
            <a:pPr marL="0" indent="0">
              <a:buFontTx/>
              <a:buNone/>
            </a:pPr>
            <a:r>
              <a:rPr lang="en-US" altLang="zh-CN" sz="2800"/>
              <a:t>                  </a:t>
            </a:r>
            <a:r>
              <a:rPr lang="en-US" altLang="zh-CN" sz="2800">
                <a:solidFill>
                  <a:srgbClr val="336699"/>
                </a:solidFill>
              </a:rPr>
              <a:t>MOVSB</a:t>
            </a:r>
          </a:p>
          <a:p>
            <a:pPr marL="0" indent="0">
              <a:buFontTx/>
              <a:buNone/>
            </a:pPr>
            <a:r>
              <a:rPr lang="en-US" altLang="zh-CN" sz="2800"/>
              <a:t>                  </a:t>
            </a:r>
            <a:r>
              <a:rPr lang="en-US" altLang="zh-CN" sz="2800">
                <a:solidFill>
                  <a:srgbClr val="336699"/>
                </a:solidFill>
              </a:rPr>
              <a:t>MOVSW</a:t>
            </a:r>
          </a:p>
          <a:p>
            <a:pPr marL="0" indent="0">
              <a:buFontTx/>
              <a:buNone/>
            </a:pPr>
            <a:r>
              <a:rPr lang="zh-CN" altLang="en-US" sz="2800"/>
              <a:t>其中</a:t>
            </a:r>
            <a:r>
              <a:rPr lang="en-US" altLang="zh-CN" sz="2800"/>
              <a:t>OPRD1</a:t>
            </a:r>
            <a:r>
              <a:rPr lang="zh-CN" altLang="en-US" sz="2800"/>
              <a:t>为目的串符号地址，</a:t>
            </a:r>
            <a:r>
              <a:rPr lang="en-US" altLang="zh-CN" sz="2800"/>
              <a:t>OPRD2</a:t>
            </a:r>
            <a:r>
              <a:rPr lang="zh-CN" altLang="en-US" sz="2800"/>
              <a:t>为源串符号地址。</a:t>
            </a:r>
          </a:p>
          <a:p>
            <a:pPr marL="0" indent="0">
              <a:buFontTx/>
              <a:buNone/>
            </a:pPr>
            <a:r>
              <a:rPr lang="zh-CN" altLang="en-US" sz="2800"/>
              <a:t>指令功能：</a:t>
            </a:r>
            <a:r>
              <a:rPr lang="en-US" altLang="zh-CN" sz="2800">
                <a:solidFill>
                  <a:srgbClr val="336699"/>
                </a:solidFill>
              </a:rPr>
              <a:t>OPRD1←OPRD2</a:t>
            </a:r>
          </a:p>
          <a:p>
            <a:pPr marL="0" indent="0">
              <a:buFontTx/>
              <a:buNone/>
            </a:pPr>
            <a:r>
              <a:rPr lang="zh-CN" altLang="en-US" sz="2800"/>
              <a:t>串传送指令</a:t>
            </a:r>
            <a:r>
              <a:rPr lang="en-US" altLang="zh-CN" sz="2800"/>
              <a:t>MOVS</a:t>
            </a:r>
            <a:r>
              <a:rPr lang="zh-CN" altLang="en-US" sz="2800"/>
              <a:t>将数据段主存单元的</a:t>
            </a:r>
            <a:r>
              <a:rPr lang="en-US" altLang="zh-CN" sz="2800"/>
              <a:t>1</a:t>
            </a:r>
            <a:r>
              <a:rPr lang="zh-CN" altLang="en-US" sz="2800"/>
              <a:t>字节或字，传送到附加段的主存单元中。</a:t>
            </a:r>
            <a:r>
              <a:rPr lang="zh-CN" altLang="en-US"/>
              <a:t> </a:t>
            </a:r>
          </a:p>
        </p:txBody>
      </p:sp>
    </p:spTree>
  </p:cSld>
  <p:clrMapOvr>
    <a:masterClrMapping/>
  </p:clrMapOvr>
  <p:transition spd="med">
    <p:pull dir="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1AEE6D-314A-466B-9150-98A7A81B6CC8}"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EB5F9D5-DA45-4AE4-AF44-90FC9383D231}" type="slidenum">
              <a:rPr lang="en-US" altLang="zh-CN"/>
              <a:pPr/>
              <a:t>86</a:t>
            </a:fld>
            <a:endParaRPr lang="en-US" altLang="zh-CN"/>
          </a:p>
        </p:txBody>
      </p:sp>
      <p:sp>
        <p:nvSpPr>
          <p:cNvPr id="272386" name="Rectangle 2"/>
          <p:cNvSpPr>
            <a:spLocks noGrp="1" noChangeArrowheads="1"/>
          </p:cNvSpPr>
          <p:nvPr>
            <p:ph type="title"/>
          </p:nvPr>
        </p:nvSpPr>
        <p:spPr/>
        <p:txBody>
          <a:bodyPr/>
          <a:lstStyle/>
          <a:p>
            <a:r>
              <a:rPr lang="zh-CN" altLang="en-US" b="1">
                <a:solidFill>
                  <a:srgbClr val="336699"/>
                </a:solidFill>
              </a:rPr>
              <a:t>串比较指令</a:t>
            </a:r>
            <a:r>
              <a:rPr lang="en-US" altLang="zh-CN" b="1">
                <a:solidFill>
                  <a:srgbClr val="336699"/>
                </a:solidFill>
              </a:rPr>
              <a:t>CMPS</a:t>
            </a:r>
            <a:r>
              <a:rPr lang="en-US" altLang="zh-CN"/>
              <a:t> </a:t>
            </a:r>
          </a:p>
        </p:txBody>
      </p:sp>
      <p:sp>
        <p:nvSpPr>
          <p:cNvPr id="272387" name="Rectangle 3"/>
          <p:cNvSpPr>
            <a:spLocks noGrp="1" noChangeArrowheads="1"/>
          </p:cNvSpPr>
          <p:nvPr>
            <p:ph type="body" idx="1"/>
          </p:nvPr>
        </p:nvSpPr>
        <p:spPr/>
        <p:txBody>
          <a:bodyPr/>
          <a:lstStyle/>
          <a:p>
            <a:pPr marL="0" indent="0">
              <a:lnSpc>
                <a:spcPct val="90000"/>
              </a:lnSpc>
              <a:buFontTx/>
              <a:buNone/>
            </a:pPr>
            <a:r>
              <a:rPr lang="zh-CN" altLang="en-US" sz="2400"/>
              <a:t>指令格式：</a:t>
            </a:r>
            <a:r>
              <a:rPr lang="en-US" altLang="zh-CN" sz="2400">
                <a:solidFill>
                  <a:srgbClr val="336699"/>
                </a:solidFill>
              </a:rPr>
              <a:t>CMPS  OPRD1</a:t>
            </a:r>
            <a:r>
              <a:rPr lang="zh-CN" altLang="en-US" sz="2400">
                <a:solidFill>
                  <a:srgbClr val="336699"/>
                </a:solidFill>
              </a:rPr>
              <a:t>，</a:t>
            </a:r>
            <a:r>
              <a:rPr lang="en-US" altLang="zh-CN" sz="2400">
                <a:solidFill>
                  <a:srgbClr val="336699"/>
                </a:solidFill>
              </a:rPr>
              <a:t>OPRD2</a:t>
            </a:r>
          </a:p>
          <a:p>
            <a:pPr marL="0" indent="0">
              <a:lnSpc>
                <a:spcPct val="90000"/>
              </a:lnSpc>
              <a:buFontTx/>
              <a:buNone/>
            </a:pPr>
            <a:r>
              <a:rPr lang="en-US" altLang="zh-CN" sz="2400"/>
              <a:t>                  </a:t>
            </a:r>
            <a:r>
              <a:rPr lang="en-US" altLang="zh-CN" sz="2400">
                <a:solidFill>
                  <a:srgbClr val="336699"/>
                </a:solidFill>
              </a:rPr>
              <a:t>CMPSB</a:t>
            </a:r>
          </a:p>
          <a:p>
            <a:pPr marL="0" indent="0">
              <a:lnSpc>
                <a:spcPct val="90000"/>
              </a:lnSpc>
              <a:buFontTx/>
              <a:buNone/>
            </a:pPr>
            <a:r>
              <a:rPr lang="en-US" altLang="zh-CN" sz="2400"/>
              <a:t>                  </a:t>
            </a:r>
            <a:r>
              <a:rPr lang="en-US" altLang="zh-CN" sz="2400">
                <a:solidFill>
                  <a:srgbClr val="336699"/>
                </a:solidFill>
              </a:rPr>
              <a:t>CMPSW</a:t>
            </a:r>
          </a:p>
          <a:p>
            <a:pPr marL="0" indent="0">
              <a:lnSpc>
                <a:spcPct val="90000"/>
              </a:lnSpc>
              <a:buFontTx/>
              <a:buNone/>
            </a:pPr>
            <a:r>
              <a:rPr lang="en-US" altLang="zh-CN" sz="2400"/>
              <a:t> </a:t>
            </a:r>
          </a:p>
          <a:p>
            <a:pPr marL="0" indent="0">
              <a:lnSpc>
                <a:spcPct val="90000"/>
              </a:lnSpc>
            </a:pPr>
            <a:r>
              <a:rPr lang="en-US" altLang="zh-CN" sz="2400"/>
              <a:t>  </a:t>
            </a:r>
            <a:r>
              <a:rPr lang="zh-CN" altLang="en-US" sz="2400"/>
              <a:t>其中</a:t>
            </a:r>
            <a:r>
              <a:rPr lang="en-US" altLang="zh-CN" sz="2400"/>
              <a:t>OPRD1</a:t>
            </a:r>
            <a:r>
              <a:rPr lang="zh-CN" altLang="en-US" sz="2400"/>
              <a:t>为目的串符号地址，</a:t>
            </a:r>
            <a:r>
              <a:rPr lang="en-US" altLang="zh-CN" sz="2400"/>
              <a:t>OPRD2</a:t>
            </a:r>
            <a:r>
              <a:rPr lang="zh-CN" altLang="en-US" sz="2400"/>
              <a:t>为源串符号地址。</a:t>
            </a:r>
          </a:p>
          <a:p>
            <a:pPr marL="0" indent="0">
              <a:lnSpc>
                <a:spcPct val="90000"/>
              </a:lnSpc>
            </a:pPr>
            <a:r>
              <a:rPr lang="zh-CN" altLang="en-US" sz="2400"/>
              <a:t>  串比较指令</a:t>
            </a:r>
            <a:r>
              <a:rPr lang="en-US" altLang="zh-CN" sz="2400"/>
              <a:t>CMPS</a:t>
            </a:r>
            <a:r>
              <a:rPr lang="zh-CN" altLang="en-US" sz="2400"/>
              <a:t>将由</a:t>
            </a:r>
            <a:r>
              <a:rPr lang="en-US" altLang="zh-CN" sz="2400"/>
              <a:t>SI</a:t>
            </a:r>
            <a:r>
              <a:rPr lang="zh-CN" altLang="en-US" sz="2400"/>
              <a:t>寻址的源串中数据与</a:t>
            </a:r>
            <a:r>
              <a:rPr lang="en-US" altLang="zh-CN" sz="2400"/>
              <a:t>DI</a:t>
            </a:r>
            <a:r>
              <a:rPr lang="zh-CN" altLang="en-US" sz="2400"/>
              <a:t>寻址的目的串中数据（字或字节）进行比较，比较结果送标志位，而不改变操作数本身。同时，</a:t>
            </a:r>
            <a:r>
              <a:rPr lang="en-US" altLang="zh-CN" sz="2400"/>
              <a:t>SI</a:t>
            </a:r>
            <a:r>
              <a:rPr lang="zh-CN" altLang="en-US" sz="2400"/>
              <a:t>、</a:t>
            </a:r>
            <a:r>
              <a:rPr lang="en-US" altLang="zh-CN" sz="2400"/>
              <a:t>DI</a:t>
            </a:r>
            <a:r>
              <a:rPr lang="zh-CN" altLang="en-US" sz="2400"/>
              <a:t>将自动调整。</a:t>
            </a:r>
          </a:p>
          <a:p>
            <a:pPr marL="0" indent="0">
              <a:lnSpc>
                <a:spcPct val="90000"/>
              </a:lnSpc>
            </a:pPr>
            <a:r>
              <a:rPr lang="zh-CN" altLang="en-US" sz="2400"/>
              <a:t>  </a:t>
            </a:r>
            <a:r>
              <a:rPr lang="en-US" altLang="zh-CN" sz="2400"/>
              <a:t>CMPS</a:t>
            </a:r>
            <a:r>
              <a:rPr lang="zh-CN" altLang="en-US" sz="2400"/>
              <a:t>指令影响标志位</a:t>
            </a:r>
            <a:r>
              <a:rPr lang="en-US" altLang="zh-CN" sz="2400"/>
              <a:t>AF</a:t>
            </a:r>
            <a:r>
              <a:rPr lang="zh-CN" altLang="en-US" sz="2400"/>
              <a:t>、</a:t>
            </a:r>
            <a:r>
              <a:rPr lang="en-US" altLang="zh-CN" sz="2400"/>
              <a:t>CF</a:t>
            </a:r>
            <a:r>
              <a:rPr lang="zh-CN" altLang="en-US" sz="2400"/>
              <a:t>、</a:t>
            </a:r>
            <a:r>
              <a:rPr lang="en-US" altLang="zh-CN" sz="2400"/>
              <a:t>OF</a:t>
            </a:r>
            <a:r>
              <a:rPr lang="zh-CN" altLang="en-US" sz="2400"/>
              <a:t>、</a:t>
            </a:r>
            <a:r>
              <a:rPr lang="en-US" altLang="zh-CN" sz="2400"/>
              <a:t>SF</a:t>
            </a:r>
            <a:r>
              <a:rPr lang="zh-CN" altLang="en-US" sz="2400"/>
              <a:t>、</a:t>
            </a:r>
            <a:r>
              <a:rPr lang="en-US" altLang="zh-CN" sz="2400"/>
              <a:t>PF</a:t>
            </a:r>
            <a:r>
              <a:rPr lang="zh-CN" altLang="en-US" sz="2400"/>
              <a:t>、</a:t>
            </a:r>
            <a:r>
              <a:rPr lang="en-US" altLang="zh-CN" sz="2400"/>
              <a:t>ZF</a:t>
            </a:r>
            <a:r>
              <a:rPr lang="zh-CN" altLang="en-US" sz="2400"/>
              <a:t>。</a:t>
            </a:r>
            <a:r>
              <a:rPr lang="en-US" altLang="zh-CN" sz="2400"/>
              <a:t>CMPS</a:t>
            </a:r>
            <a:r>
              <a:rPr lang="zh-CN" altLang="en-US" sz="2400"/>
              <a:t>指令可用来检查两个字符串是否相同，可以使用循环控制方法对整串进行比较。</a:t>
            </a:r>
          </a:p>
        </p:txBody>
      </p:sp>
    </p:spTree>
  </p:cSld>
  <p:clrMapOvr>
    <a:masterClrMapping/>
  </p:clrMapOvr>
  <p:transition spd="med">
    <p:pull dir="d"/>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E9B7B2-2D1B-4220-A824-F651951F569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1763AA3-6850-433C-BB80-53753DDFA6D2}" type="slidenum">
              <a:rPr lang="en-US" altLang="zh-CN"/>
              <a:pPr/>
              <a:t>87</a:t>
            </a:fld>
            <a:endParaRPr lang="en-US" altLang="zh-CN"/>
          </a:p>
        </p:txBody>
      </p:sp>
      <p:sp>
        <p:nvSpPr>
          <p:cNvPr id="273410" name="Rectangle 2"/>
          <p:cNvSpPr>
            <a:spLocks noGrp="1" noChangeArrowheads="1"/>
          </p:cNvSpPr>
          <p:nvPr>
            <p:ph type="title"/>
          </p:nvPr>
        </p:nvSpPr>
        <p:spPr/>
        <p:txBody>
          <a:bodyPr/>
          <a:lstStyle/>
          <a:p>
            <a:r>
              <a:rPr lang="zh-CN" altLang="en-US" b="1">
                <a:solidFill>
                  <a:srgbClr val="336699"/>
                </a:solidFill>
              </a:rPr>
              <a:t>串扫描指令</a:t>
            </a:r>
            <a:r>
              <a:rPr lang="en-US" altLang="zh-CN" b="1">
                <a:solidFill>
                  <a:srgbClr val="336699"/>
                </a:solidFill>
              </a:rPr>
              <a:t>SCAS</a:t>
            </a:r>
            <a:r>
              <a:rPr lang="en-US" altLang="zh-CN"/>
              <a:t> </a:t>
            </a:r>
          </a:p>
        </p:txBody>
      </p:sp>
      <p:sp>
        <p:nvSpPr>
          <p:cNvPr id="273411" name="Rectangle 3"/>
          <p:cNvSpPr>
            <a:spLocks noGrp="1" noChangeArrowheads="1"/>
          </p:cNvSpPr>
          <p:nvPr>
            <p:ph type="body" idx="1"/>
          </p:nvPr>
        </p:nvSpPr>
        <p:spPr/>
        <p:txBody>
          <a:bodyPr/>
          <a:lstStyle/>
          <a:p>
            <a:pPr>
              <a:lnSpc>
                <a:spcPct val="90000"/>
              </a:lnSpc>
              <a:buFontTx/>
              <a:buNone/>
            </a:pPr>
            <a:r>
              <a:rPr lang="zh-CN" altLang="en-US" sz="2400"/>
              <a:t>指令格式：</a:t>
            </a:r>
            <a:r>
              <a:rPr lang="en-US" altLang="zh-CN" sz="2400">
                <a:solidFill>
                  <a:srgbClr val="336699"/>
                </a:solidFill>
              </a:rPr>
              <a:t>SCAS  OPRD</a:t>
            </a:r>
          </a:p>
          <a:p>
            <a:pPr>
              <a:lnSpc>
                <a:spcPct val="90000"/>
              </a:lnSpc>
              <a:buFontTx/>
              <a:buNone/>
            </a:pPr>
            <a:r>
              <a:rPr lang="en-US" altLang="zh-CN" sz="2400"/>
              <a:t>                  </a:t>
            </a:r>
            <a:r>
              <a:rPr lang="en-US" altLang="zh-CN" sz="2400">
                <a:solidFill>
                  <a:srgbClr val="336699"/>
                </a:solidFill>
              </a:rPr>
              <a:t>SCASB</a:t>
            </a:r>
          </a:p>
          <a:p>
            <a:pPr>
              <a:lnSpc>
                <a:spcPct val="90000"/>
              </a:lnSpc>
              <a:buFontTx/>
              <a:buNone/>
            </a:pPr>
            <a:r>
              <a:rPr lang="en-US" altLang="zh-CN" sz="2400"/>
              <a:t>                  </a:t>
            </a:r>
            <a:r>
              <a:rPr lang="en-US" altLang="zh-CN" sz="2400">
                <a:solidFill>
                  <a:srgbClr val="336699"/>
                </a:solidFill>
              </a:rPr>
              <a:t>SCASW</a:t>
            </a:r>
          </a:p>
          <a:p>
            <a:pPr>
              <a:lnSpc>
                <a:spcPct val="90000"/>
              </a:lnSpc>
            </a:pPr>
            <a:r>
              <a:rPr lang="zh-CN" altLang="en-US" sz="2400"/>
              <a:t>其中</a:t>
            </a:r>
            <a:r>
              <a:rPr lang="en-US" altLang="zh-CN" sz="2400"/>
              <a:t>OPRD</a:t>
            </a:r>
            <a:r>
              <a:rPr lang="zh-CN" altLang="en-US" sz="2400"/>
              <a:t>为目的串符号地址。</a:t>
            </a:r>
          </a:p>
          <a:p>
            <a:pPr>
              <a:lnSpc>
                <a:spcPct val="90000"/>
              </a:lnSpc>
            </a:pPr>
            <a:r>
              <a:rPr lang="zh-CN" altLang="en-US" sz="2400"/>
              <a:t>串扫描指令</a:t>
            </a:r>
            <a:r>
              <a:rPr lang="en-US" altLang="zh-CN" sz="2400"/>
              <a:t>SCAS</a:t>
            </a:r>
            <a:r>
              <a:rPr lang="zh-CN" altLang="en-US" sz="2400"/>
              <a:t>将</a:t>
            </a:r>
            <a:r>
              <a:rPr lang="en-US" altLang="zh-CN" sz="2400"/>
              <a:t>AL</a:t>
            </a:r>
            <a:r>
              <a:rPr lang="zh-CN" altLang="en-US" sz="2400"/>
              <a:t>或</a:t>
            </a:r>
            <a:r>
              <a:rPr lang="en-US" altLang="zh-CN" sz="2400"/>
              <a:t>AX</a:t>
            </a:r>
            <a:r>
              <a:rPr lang="zh-CN" altLang="en-US" sz="2400"/>
              <a:t>的内容与附加段中由</a:t>
            </a:r>
            <a:r>
              <a:rPr lang="en-US" altLang="zh-CN" sz="2400"/>
              <a:t>DI</a:t>
            </a:r>
            <a:r>
              <a:rPr lang="zh-CN" altLang="en-US" sz="2400"/>
              <a:t>寄存器寻址的目的串中的数据进行比较，根据比较结果设置标志位，但不改变操作数本身。</a:t>
            </a:r>
          </a:p>
          <a:p>
            <a:pPr>
              <a:lnSpc>
                <a:spcPct val="90000"/>
              </a:lnSpc>
            </a:pPr>
            <a:r>
              <a:rPr lang="zh-CN" altLang="en-US" sz="2400"/>
              <a:t>每次比较后修改</a:t>
            </a:r>
            <a:r>
              <a:rPr lang="en-US" altLang="zh-CN" sz="2400"/>
              <a:t>DI</a:t>
            </a:r>
            <a:r>
              <a:rPr lang="zh-CN" altLang="en-US" sz="2400"/>
              <a:t>寄存器的值，使之指向下一个元素。</a:t>
            </a:r>
            <a:r>
              <a:rPr lang="en-US" altLang="zh-CN" sz="2400"/>
              <a:t>SCAS</a:t>
            </a:r>
            <a:r>
              <a:rPr lang="zh-CN" altLang="en-US" sz="2400"/>
              <a:t>指令影响标志位</a:t>
            </a:r>
            <a:r>
              <a:rPr lang="en-US" altLang="zh-CN" sz="2400"/>
              <a:t>AF</a:t>
            </a:r>
            <a:r>
              <a:rPr lang="zh-CN" altLang="en-US" sz="2400"/>
              <a:t>、</a:t>
            </a:r>
            <a:r>
              <a:rPr lang="en-US" altLang="zh-CN" sz="2400"/>
              <a:t>CF</a:t>
            </a:r>
            <a:r>
              <a:rPr lang="zh-CN" altLang="en-US" sz="2400"/>
              <a:t>、</a:t>
            </a:r>
            <a:r>
              <a:rPr lang="en-US" altLang="zh-CN" sz="2400"/>
              <a:t>OF</a:t>
            </a:r>
            <a:r>
              <a:rPr lang="zh-CN" altLang="en-US" sz="2400"/>
              <a:t>、</a:t>
            </a:r>
            <a:r>
              <a:rPr lang="en-US" altLang="zh-CN" sz="2400"/>
              <a:t>SF</a:t>
            </a:r>
            <a:r>
              <a:rPr lang="zh-CN" altLang="en-US" sz="2400"/>
              <a:t>、</a:t>
            </a:r>
            <a:r>
              <a:rPr lang="en-US" altLang="zh-CN" sz="2400"/>
              <a:t>PF</a:t>
            </a:r>
            <a:r>
              <a:rPr lang="zh-CN" altLang="en-US" sz="2400"/>
              <a:t>、</a:t>
            </a:r>
            <a:r>
              <a:rPr lang="en-US" altLang="zh-CN" sz="2400"/>
              <a:t>ZF</a:t>
            </a:r>
            <a:r>
              <a:rPr lang="zh-CN" altLang="en-US" sz="2400"/>
              <a:t>。</a:t>
            </a:r>
          </a:p>
          <a:p>
            <a:pPr>
              <a:lnSpc>
                <a:spcPct val="90000"/>
              </a:lnSpc>
            </a:pPr>
            <a:r>
              <a:rPr lang="en-US" altLang="zh-CN" sz="2400"/>
              <a:t>SCAS</a:t>
            </a:r>
            <a:r>
              <a:rPr lang="zh-CN" altLang="en-US" sz="2400"/>
              <a:t>指令可查找字符串中的一个关键字，只需在本指令执行前，把关键字放在</a:t>
            </a:r>
            <a:r>
              <a:rPr lang="en-US" altLang="zh-CN" sz="2400"/>
              <a:t>AL</a:t>
            </a:r>
            <a:r>
              <a:rPr lang="zh-CN" altLang="en-US" sz="2400"/>
              <a:t>或</a:t>
            </a:r>
            <a:r>
              <a:rPr lang="en-US" altLang="zh-CN" sz="2400"/>
              <a:t>AX</a:t>
            </a:r>
            <a:r>
              <a:rPr lang="zh-CN" altLang="en-US" sz="2400"/>
              <a:t>中，用重复前缀可在整串中查找。</a:t>
            </a:r>
          </a:p>
        </p:txBody>
      </p:sp>
    </p:spTree>
  </p:cSld>
  <p:clrMapOvr>
    <a:masterClrMapping/>
  </p:clrMapOvr>
  <p:transition spd="med">
    <p:pull dir="d"/>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17630A-3102-4676-8B5F-4883CAD58728}"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BF71338-2F75-4D00-B7C8-5BE944F53917}" type="slidenum">
              <a:rPr lang="en-US" altLang="zh-CN"/>
              <a:pPr/>
              <a:t>88</a:t>
            </a:fld>
            <a:endParaRPr lang="en-US" altLang="zh-CN"/>
          </a:p>
        </p:txBody>
      </p:sp>
      <p:sp>
        <p:nvSpPr>
          <p:cNvPr id="274434" name="Rectangle 2"/>
          <p:cNvSpPr>
            <a:spLocks noGrp="1" noChangeArrowheads="1"/>
          </p:cNvSpPr>
          <p:nvPr>
            <p:ph type="title"/>
          </p:nvPr>
        </p:nvSpPr>
        <p:spPr/>
        <p:txBody>
          <a:bodyPr/>
          <a:lstStyle/>
          <a:p>
            <a:r>
              <a:rPr lang="zh-CN" altLang="en-US" b="1">
                <a:solidFill>
                  <a:srgbClr val="336699"/>
                </a:solidFill>
              </a:rPr>
              <a:t>串读取指令</a:t>
            </a:r>
            <a:r>
              <a:rPr lang="en-US" altLang="zh-CN" b="1">
                <a:solidFill>
                  <a:srgbClr val="336699"/>
                </a:solidFill>
              </a:rPr>
              <a:t>LODS</a:t>
            </a:r>
            <a:r>
              <a:rPr lang="en-US" altLang="zh-CN"/>
              <a:t> </a:t>
            </a:r>
          </a:p>
        </p:txBody>
      </p:sp>
      <p:sp>
        <p:nvSpPr>
          <p:cNvPr id="274435" name="Rectangle 3"/>
          <p:cNvSpPr>
            <a:spLocks noGrp="1" noChangeArrowheads="1"/>
          </p:cNvSpPr>
          <p:nvPr>
            <p:ph type="body" idx="1"/>
          </p:nvPr>
        </p:nvSpPr>
        <p:spPr/>
        <p:txBody>
          <a:bodyPr/>
          <a:lstStyle/>
          <a:p>
            <a:pPr>
              <a:lnSpc>
                <a:spcPct val="90000"/>
              </a:lnSpc>
              <a:buFontTx/>
              <a:buNone/>
            </a:pPr>
            <a:r>
              <a:rPr lang="zh-CN" altLang="en-US"/>
              <a:t>指令格式：</a:t>
            </a:r>
            <a:r>
              <a:rPr lang="en-US" altLang="zh-CN">
                <a:solidFill>
                  <a:srgbClr val="336699"/>
                </a:solidFill>
              </a:rPr>
              <a:t>LODS  OPRD</a:t>
            </a:r>
          </a:p>
          <a:p>
            <a:pPr>
              <a:lnSpc>
                <a:spcPct val="90000"/>
              </a:lnSpc>
              <a:buFontTx/>
              <a:buNone/>
            </a:pPr>
            <a:r>
              <a:rPr lang="en-US" altLang="zh-CN"/>
              <a:t>                  </a:t>
            </a:r>
            <a:r>
              <a:rPr lang="en-US" altLang="zh-CN">
                <a:solidFill>
                  <a:srgbClr val="336699"/>
                </a:solidFill>
              </a:rPr>
              <a:t>LODSB</a:t>
            </a:r>
          </a:p>
          <a:p>
            <a:pPr>
              <a:lnSpc>
                <a:spcPct val="90000"/>
              </a:lnSpc>
              <a:buFontTx/>
              <a:buNone/>
            </a:pPr>
            <a:r>
              <a:rPr lang="en-US" altLang="zh-CN"/>
              <a:t>                  </a:t>
            </a:r>
            <a:r>
              <a:rPr lang="en-US" altLang="zh-CN">
                <a:solidFill>
                  <a:srgbClr val="336699"/>
                </a:solidFill>
              </a:rPr>
              <a:t>LODSW</a:t>
            </a:r>
          </a:p>
          <a:p>
            <a:pPr>
              <a:lnSpc>
                <a:spcPct val="90000"/>
              </a:lnSpc>
            </a:pPr>
            <a:endParaRPr lang="en-US" altLang="zh-CN" sz="2800"/>
          </a:p>
          <a:p>
            <a:pPr>
              <a:lnSpc>
                <a:spcPct val="90000"/>
              </a:lnSpc>
            </a:pPr>
            <a:r>
              <a:rPr lang="zh-CN" altLang="en-US" sz="2800"/>
              <a:t>其中</a:t>
            </a:r>
            <a:r>
              <a:rPr lang="en-US" altLang="zh-CN" sz="2800"/>
              <a:t>OPRD</a:t>
            </a:r>
            <a:r>
              <a:rPr lang="zh-CN" altLang="en-US" sz="2800"/>
              <a:t>为源串符号地址。</a:t>
            </a:r>
          </a:p>
          <a:p>
            <a:pPr>
              <a:lnSpc>
                <a:spcPct val="90000"/>
              </a:lnSpc>
            </a:pPr>
            <a:r>
              <a:rPr lang="zh-CN" altLang="en-US" sz="2800"/>
              <a:t>串读取指令</a:t>
            </a:r>
            <a:r>
              <a:rPr lang="en-US" altLang="zh-CN" sz="2800"/>
              <a:t>LODS</a:t>
            </a:r>
            <a:r>
              <a:rPr lang="zh-CN" altLang="en-US" sz="2800"/>
              <a:t>的功能是把</a:t>
            </a:r>
            <a:r>
              <a:rPr lang="en-US" altLang="zh-CN" sz="2800"/>
              <a:t>SI</a:t>
            </a:r>
            <a:r>
              <a:rPr lang="zh-CN" altLang="en-US" sz="2800"/>
              <a:t>寻址的源串的数据字节送</a:t>
            </a:r>
            <a:r>
              <a:rPr lang="en-US" altLang="zh-CN" sz="2800"/>
              <a:t>AL</a:t>
            </a:r>
            <a:r>
              <a:rPr lang="zh-CN" altLang="en-US" sz="2800"/>
              <a:t>或数据字送</a:t>
            </a:r>
            <a:r>
              <a:rPr lang="en-US" altLang="zh-CN" sz="2800"/>
              <a:t>AX</a:t>
            </a:r>
            <a:r>
              <a:rPr lang="zh-CN" altLang="en-US" sz="2800"/>
              <a:t>中去，并根据</a:t>
            </a:r>
            <a:r>
              <a:rPr lang="en-US" altLang="zh-CN" sz="2800"/>
              <a:t>DF</a:t>
            </a:r>
            <a:r>
              <a:rPr lang="zh-CN" altLang="en-US" sz="2800"/>
              <a:t>的值，地址指针</a:t>
            </a:r>
            <a:r>
              <a:rPr lang="en-US" altLang="zh-CN" sz="2800"/>
              <a:t>SI</a:t>
            </a:r>
            <a:r>
              <a:rPr lang="zh-CN" altLang="en-US" sz="2800"/>
              <a:t>进行自动调整。</a:t>
            </a:r>
          </a:p>
          <a:p>
            <a:pPr>
              <a:lnSpc>
                <a:spcPct val="90000"/>
              </a:lnSpc>
            </a:pPr>
            <a:r>
              <a:rPr lang="en-US" altLang="zh-CN" sz="2800"/>
              <a:t>LODS</a:t>
            </a:r>
            <a:r>
              <a:rPr lang="zh-CN" altLang="en-US" sz="2800"/>
              <a:t>指令不影响标志位。</a:t>
            </a:r>
          </a:p>
        </p:txBody>
      </p:sp>
    </p:spTree>
  </p:cSld>
  <p:clrMapOvr>
    <a:masterClrMapping/>
  </p:clrMapOvr>
  <p:transition spd="med">
    <p:pull dir="d"/>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D8FB868-0E57-44D6-8343-538FDA8BB8DA}"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6EBA2CD-A036-424F-89B3-83C8D2034722}" type="slidenum">
              <a:rPr lang="en-US" altLang="zh-CN"/>
              <a:pPr/>
              <a:t>89</a:t>
            </a:fld>
            <a:endParaRPr lang="en-US" altLang="zh-CN"/>
          </a:p>
        </p:txBody>
      </p:sp>
      <p:sp>
        <p:nvSpPr>
          <p:cNvPr id="275458" name="Rectangle 2"/>
          <p:cNvSpPr>
            <a:spLocks noGrp="1" noChangeArrowheads="1"/>
          </p:cNvSpPr>
          <p:nvPr>
            <p:ph type="title"/>
          </p:nvPr>
        </p:nvSpPr>
        <p:spPr/>
        <p:txBody>
          <a:bodyPr/>
          <a:lstStyle/>
          <a:p>
            <a:r>
              <a:rPr lang="zh-CN" altLang="en-US" b="1">
                <a:solidFill>
                  <a:srgbClr val="336699"/>
                </a:solidFill>
              </a:rPr>
              <a:t>字符串存储指令</a:t>
            </a:r>
            <a:r>
              <a:rPr lang="en-US" altLang="zh-CN" b="1">
                <a:solidFill>
                  <a:srgbClr val="336699"/>
                </a:solidFill>
              </a:rPr>
              <a:t>STOS</a:t>
            </a:r>
            <a:r>
              <a:rPr lang="en-US" altLang="zh-CN"/>
              <a:t> </a:t>
            </a:r>
          </a:p>
        </p:txBody>
      </p:sp>
      <p:sp>
        <p:nvSpPr>
          <p:cNvPr id="275459" name="Rectangle 3"/>
          <p:cNvSpPr>
            <a:spLocks noGrp="1" noChangeArrowheads="1"/>
          </p:cNvSpPr>
          <p:nvPr>
            <p:ph type="body" idx="1"/>
          </p:nvPr>
        </p:nvSpPr>
        <p:spPr/>
        <p:txBody>
          <a:bodyPr/>
          <a:lstStyle/>
          <a:p>
            <a:pPr>
              <a:buFontTx/>
              <a:buNone/>
            </a:pPr>
            <a:r>
              <a:rPr lang="zh-CN" altLang="en-US" sz="2800"/>
              <a:t>指令格式：</a:t>
            </a:r>
            <a:r>
              <a:rPr lang="en-US" altLang="zh-CN" sz="2800">
                <a:solidFill>
                  <a:srgbClr val="336699"/>
                </a:solidFill>
              </a:rPr>
              <a:t>STOS  OPRD</a:t>
            </a:r>
          </a:p>
          <a:p>
            <a:pPr>
              <a:buFontTx/>
              <a:buNone/>
            </a:pPr>
            <a:r>
              <a:rPr lang="en-US" altLang="zh-CN" sz="2800"/>
              <a:t>                  </a:t>
            </a:r>
            <a:r>
              <a:rPr lang="en-US" altLang="zh-CN" sz="2800">
                <a:solidFill>
                  <a:srgbClr val="336699"/>
                </a:solidFill>
              </a:rPr>
              <a:t>STOSB</a:t>
            </a:r>
          </a:p>
          <a:p>
            <a:pPr>
              <a:buFontTx/>
              <a:buNone/>
            </a:pPr>
            <a:r>
              <a:rPr lang="en-US" altLang="zh-CN" sz="2800"/>
              <a:t>                  </a:t>
            </a:r>
            <a:r>
              <a:rPr lang="en-US" altLang="zh-CN" sz="2800">
                <a:solidFill>
                  <a:srgbClr val="336699"/>
                </a:solidFill>
              </a:rPr>
              <a:t>STOSW</a:t>
            </a:r>
          </a:p>
          <a:p>
            <a:r>
              <a:rPr lang="zh-CN" altLang="en-US" sz="2800"/>
              <a:t>其中</a:t>
            </a:r>
            <a:r>
              <a:rPr lang="en-US" altLang="zh-CN" sz="2800"/>
              <a:t>OPRD</a:t>
            </a:r>
            <a:r>
              <a:rPr lang="zh-CN" altLang="en-US" sz="2800"/>
              <a:t>为目的串符号地址。</a:t>
            </a:r>
          </a:p>
          <a:p>
            <a:r>
              <a:rPr lang="zh-CN" altLang="en-US" sz="2800"/>
              <a:t>本指令的功能是把</a:t>
            </a:r>
            <a:r>
              <a:rPr lang="en-US" altLang="zh-CN" sz="2800"/>
              <a:t>AL</a:t>
            </a:r>
            <a:r>
              <a:rPr lang="zh-CN" altLang="en-US" sz="2800"/>
              <a:t>或</a:t>
            </a:r>
            <a:r>
              <a:rPr lang="en-US" altLang="zh-CN" sz="2800"/>
              <a:t>AX</a:t>
            </a:r>
            <a:r>
              <a:rPr lang="zh-CN" altLang="en-US" sz="2800"/>
              <a:t>中的数据存储到</a:t>
            </a:r>
            <a:r>
              <a:rPr lang="en-US" altLang="zh-CN" sz="2800"/>
              <a:t>DI</a:t>
            </a:r>
            <a:r>
              <a:rPr lang="zh-CN" altLang="en-US" sz="2800"/>
              <a:t>为目的串地址指针所寻址的存储器单元中去。</a:t>
            </a:r>
          </a:p>
          <a:p>
            <a:r>
              <a:rPr lang="zh-CN" altLang="en-US" sz="2800"/>
              <a:t>地址指针</a:t>
            </a:r>
            <a:r>
              <a:rPr lang="en-US" altLang="zh-CN" sz="2800"/>
              <a:t>DI</a:t>
            </a:r>
            <a:r>
              <a:rPr lang="zh-CN" altLang="en-US" sz="2800"/>
              <a:t>将根据</a:t>
            </a:r>
            <a:r>
              <a:rPr lang="en-US" altLang="zh-CN" sz="2800"/>
              <a:t>DF</a:t>
            </a:r>
            <a:r>
              <a:rPr lang="zh-CN" altLang="en-US" sz="2800"/>
              <a:t>的值进行自动调整。</a:t>
            </a:r>
            <a:r>
              <a:rPr lang="en-US" altLang="zh-CN" sz="2800"/>
              <a:t>STOS</a:t>
            </a:r>
            <a:r>
              <a:rPr lang="zh-CN" altLang="en-US" sz="2800"/>
              <a:t>指令与</a:t>
            </a:r>
            <a:r>
              <a:rPr lang="en-US" altLang="zh-CN" sz="2800"/>
              <a:t>LODS</a:t>
            </a:r>
            <a:r>
              <a:rPr lang="zh-CN" altLang="en-US" sz="2800"/>
              <a:t>指令功能互逆。</a:t>
            </a:r>
          </a:p>
          <a:p>
            <a:r>
              <a:rPr lang="en-US" altLang="zh-CN" sz="2800"/>
              <a:t>STOS</a:t>
            </a:r>
            <a:r>
              <a:rPr lang="zh-CN" altLang="en-US" sz="2800"/>
              <a:t>指令不影响标志位。</a:t>
            </a:r>
          </a:p>
        </p:txBody>
      </p:sp>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D99C0C0-5EB3-43DF-AFD4-BC20BD8728E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8FE3270-AF23-425D-ABD3-6F222330480F}" type="slidenum">
              <a:rPr lang="en-US" altLang="zh-CN"/>
              <a:pPr/>
              <a:t>9</a:t>
            </a:fld>
            <a:endParaRPr lang="en-US" altLang="zh-CN"/>
          </a:p>
        </p:txBody>
      </p:sp>
      <p:sp>
        <p:nvSpPr>
          <p:cNvPr id="102402" name="Rectangle 2"/>
          <p:cNvSpPr>
            <a:spLocks noGrp="1" noChangeArrowheads="1"/>
          </p:cNvSpPr>
          <p:nvPr>
            <p:ph type="title"/>
          </p:nvPr>
        </p:nvSpPr>
        <p:spPr/>
        <p:txBody>
          <a:bodyPr/>
          <a:lstStyle/>
          <a:p>
            <a:r>
              <a:rPr lang="zh-CN" altLang="en-US" b="1">
                <a:solidFill>
                  <a:srgbClr val="336699"/>
                </a:solidFill>
              </a:rPr>
              <a:t>立即数寻址方式</a:t>
            </a:r>
            <a:r>
              <a:rPr lang="zh-CN" altLang="en-US"/>
              <a:t> </a:t>
            </a:r>
          </a:p>
        </p:txBody>
      </p:sp>
      <p:sp>
        <p:nvSpPr>
          <p:cNvPr id="102403" name="Rectangle 3"/>
          <p:cNvSpPr>
            <a:spLocks noGrp="1" noChangeArrowheads="1"/>
          </p:cNvSpPr>
          <p:nvPr>
            <p:ph type="body" idx="1"/>
          </p:nvPr>
        </p:nvSpPr>
        <p:spPr/>
        <p:txBody>
          <a:bodyPr/>
          <a:lstStyle/>
          <a:p>
            <a:r>
              <a:rPr lang="zh-CN" altLang="en-US"/>
              <a:t>立即数寻址方式所提供的操作数紧跟在操作码的后面，与操作码一起放在指令代码段中。立即数可以是</a:t>
            </a:r>
            <a:r>
              <a:rPr lang="en-US" altLang="zh-CN"/>
              <a:t>8</a:t>
            </a:r>
            <a:r>
              <a:rPr lang="zh-CN" altLang="en-US"/>
              <a:t>位数或</a:t>
            </a:r>
            <a:r>
              <a:rPr lang="en-US" altLang="zh-CN"/>
              <a:t>16</a:t>
            </a:r>
            <a:r>
              <a:rPr lang="zh-CN" altLang="en-US"/>
              <a:t>位数。如果是</a:t>
            </a:r>
            <a:r>
              <a:rPr lang="en-US" altLang="zh-CN"/>
              <a:t>16</a:t>
            </a:r>
            <a:r>
              <a:rPr lang="zh-CN" altLang="en-US"/>
              <a:t>位数，则低位字节存放在低地址中，高位字节存放在高地址中。</a:t>
            </a:r>
          </a:p>
          <a:p>
            <a:r>
              <a:rPr lang="zh-CN" altLang="en-US"/>
              <a:t>立即数寻址方式只能用于源操作数字段，不能用于目的操作数字段，经常用于给寄存器赋初值。</a:t>
            </a:r>
          </a:p>
        </p:txBody>
      </p:sp>
    </p:spTree>
  </p:cSld>
  <p:clrMapOvr>
    <a:masterClrMapping/>
  </p:clrMapOvr>
  <p:transition spd="med">
    <p:pull dir="d"/>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23157E-3128-4914-B9A6-BBBDA20974C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7D5911D-0F30-4C34-BBCF-28E421385235}" type="slidenum">
              <a:rPr lang="en-US" altLang="zh-CN"/>
              <a:pPr/>
              <a:t>90</a:t>
            </a:fld>
            <a:endParaRPr lang="en-US" altLang="zh-CN"/>
          </a:p>
        </p:txBody>
      </p:sp>
      <p:sp>
        <p:nvSpPr>
          <p:cNvPr id="203778" name="Rectangle 2"/>
          <p:cNvSpPr>
            <a:spLocks noGrp="1" noChangeArrowheads="1"/>
          </p:cNvSpPr>
          <p:nvPr>
            <p:ph type="title"/>
          </p:nvPr>
        </p:nvSpPr>
        <p:spPr/>
        <p:txBody>
          <a:bodyPr/>
          <a:lstStyle/>
          <a:p>
            <a:r>
              <a:rPr lang="zh-CN" altLang="en-US" b="1">
                <a:solidFill>
                  <a:srgbClr val="336699"/>
                </a:solidFill>
              </a:rPr>
              <a:t>重复前缀的说明</a:t>
            </a:r>
            <a:r>
              <a:rPr lang="zh-CN" altLang="en-US"/>
              <a:t> </a:t>
            </a:r>
          </a:p>
        </p:txBody>
      </p:sp>
      <p:sp>
        <p:nvSpPr>
          <p:cNvPr id="203779" name="Rectangle 3"/>
          <p:cNvSpPr>
            <a:spLocks noGrp="1" noChangeArrowheads="1"/>
          </p:cNvSpPr>
          <p:nvPr>
            <p:ph type="body" idx="1"/>
          </p:nvPr>
        </p:nvSpPr>
        <p:spPr/>
        <p:txBody>
          <a:bodyPr/>
          <a:lstStyle/>
          <a:p>
            <a:r>
              <a:rPr lang="zh-CN" altLang="en-US" sz="2800"/>
              <a:t>在串操作指令前加上重复前缀，可以对数据串进行重复处理。</a:t>
            </a:r>
          </a:p>
          <a:p>
            <a:r>
              <a:rPr lang="zh-CN" altLang="en-US" sz="2800"/>
              <a:t>由于加上重复前缀后，对应的指令代码是不同的，所以指令的功能便具有重复处理的功能，重复的次数存放在</a:t>
            </a:r>
            <a:r>
              <a:rPr lang="en-US" altLang="zh-CN" sz="2800"/>
              <a:t>CX</a:t>
            </a:r>
            <a:r>
              <a:rPr lang="zh-CN" altLang="en-US" sz="2800"/>
              <a:t>寄存器中。</a:t>
            </a:r>
          </a:p>
          <a:p>
            <a:r>
              <a:rPr lang="zh-CN" altLang="en-US" sz="2800"/>
              <a:t>重复前缀形式有：</a:t>
            </a:r>
          </a:p>
          <a:p>
            <a:pPr>
              <a:buFontTx/>
              <a:buNone/>
            </a:pPr>
            <a:r>
              <a:rPr lang="en-US" altLang="zh-CN" sz="2400"/>
              <a:t>REP                       </a:t>
            </a:r>
            <a:r>
              <a:rPr lang="zh-CN" altLang="en-US" sz="2400"/>
              <a:t>；</a:t>
            </a:r>
            <a:r>
              <a:rPr lang="en-US" altLang="zh-CN" sz="2400"/>
              <a:t>CX </a:t>
            </a:r>
            <a:r>
              <a:rPr lang="en-US" altLang="zh-CN" sz="2400">
                <a:sym typeface="Symbol" pitchFamily="18" charset="2"/>
              </a:rPr>
              <a:t></a:t>
            </a:r>
            <a:r>
              <a:rPr lang="en-US" altLang="zh-CN" sz="2400"/>
              <a:t> 0</a:t>
            </a:r>
            <a:r>
              <a:rPr lang="zh-CN" altLang="en-US" sz="2400"/>
              <a:t>，重复执行字符串指令</a:t>
            </a:r>
          </a:p>
          <a:p>
            <a:pPr>
              <a:buFontTx/>
              <a:buNone/>
            </a:pPr>
            <a:r>
              <a:rPr lang="en-US" altLang="zh-CN" sz="2400"/>
              <a:t>REPZ / REPE        </a:t>
            </a:r>
            <a:r>
              <a:rPr lang="zh-CN" altLang="en-US" sz="2400"/>
              <a:t>；</a:t>
            </a:r>
            <a:r>
              <a:rPr lang="en-US" altLang="zh-CN" sz="2400"/>
              <a:t>CX </a:t>
            </a:r>
            <a:r>
              <a:rPr lang="en-US" altLang="zh-CN" sz="2400">
                <a:sym typeface="Symbol" pitchFamily="18" charset="2"/>
              </a:rPr>
              <a:t></a:t>
            </a:r>
            <a:r>
              <a:rPr lang="en-US" altLang="zh-CN" sz="2400"/>
              <a:t> 0</a:t>
            </a:r>
            <a:r>
              <a:rPr lang="zh-CN" altLang="en-US" sz="2400"/>
              <a:t>，且</a:t>
            </a:r>
            <a:r>
              <a:rPr lang="en-US" altLang="zh-CN" sz="2400"/>
              <a:t>ZF=1</a:t>
            </a:r>
            <a:r>
              <a:rPr lang="zh-CN" altLang="en-US" sz="2400"/>
              <a:t>重复执行字符串指令</a:t>
            </a:r>
          </a:p>
          <a:p>
            <a:pPr>
              <a:buFontTx/>
              <a:buNone/>
            </a:pPr>
            <a:r>
              <a:rPr lang="en-US" altLang="zh-CN" sz="2400"/>
              <a:t>REPNZ / REPNE   </a:t>
            </a:r>
            <a:r>
              <a:rPr lang="zh-CN" altLang="en-US" sz="2400"/>
              <a:t>；</a:t>
            </a:r>
            <a:r>
              <a:rPr lang="en-US" altLang="zh-CN" sz="2400"/>
              <a:t>CX </a:t>
            </a:r>
            <a:r>
              <a:rPr lang="en-US" altLang="zh-CN" sz="2400">
                <a:sym typeface="Symbol" pitchFamily="18" charset="2"/>
              </a:rPr>
              <a:t></a:t>
            </a:r>
            <a:r>
              <a:rPr lang="en-US" altLang="zh-CN" sz="2400"/>
              <a:t> 0</a:t>
            </a:r>
            <a:r>
              <a:rPr lang="zh-CN" altLang="en-US" sz="2400"/>
              <a:t>，且</a:t>
            </a:r>
            <a:r>
              <a:rPr lang="en-US" altLang="zh-CN" sz="2400"/>
              <a:t>ZF=0</a:t>
            </a:r>
            <a:r>
              <a:rPr lang="zh-CN" altLang="en-US" sz="2400"/>
              <a:t>重复执行字符串指令</a:t>
            </a:r>
          </a:p>
        </p:txBody>
      </p:sp>
    </p:spTree>
  </p:cSld>
  <p:clrMapOvr>
    <a:masterClrMapping/>
  </p:clrMapOvr>
  <p:transition spd="med">
    <p:pull dir="d"/>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A1828884-677D-4F7D-A355-905138D48A66}"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3BA9A0D0-8F37-4CB4-97F3-C94E2FC67690}" type="slidenum">
              <a:rPr lang="en-US" altLang="zh-CN"/>
              <a:pPr/>
              <a:t>91</a:t>
            </a:fld>
            <a:endParaRPr lang="en-US" altLang="zh-CN"/>
          </a:p>
        </p:txBody>
      </p:sp>
      <p:sp>
        <p:nvSpPr>
          <p:cNvPr id="204802" name="Rectangle 2"/>
          <p:cNvSpPr>
            <a:spLocks noGrp="1" noChangeArrowheads="1"/>
          </p:cNvSpPr>
          <p:nvPr>
            <p:ph type="title"/>
          </p:nvPr>
        </p:nvSpPr>
        <p:spPr/>
        <p:txBody>
          <a:bodyPr/>
          <a:lstStyle/>
          <a:p>
            <a:r>
              <a:rPr lang="zh-CN" altLang="en-US" b="1">
                <a:solidFill>
                  <a:srgbClr val="336699"/>
                </a:solidFill>
              </a:rPr>
              <a:t>处理器控制类指令</a:t>
            </a:r>
            <a:r>
              <a:rPr lang="zh-CN" altLang="en-US"/>
              <a:t> </a:t>
            </a:r>
          </a:p>
        </p:txBody>
      </p:sp>
      <p:sp>
        <p:nvSpPr>
          <p:cNvPr id="204803" name="Rectangle 3"/>
          <p:cNvSpPr>
            <a:spLocks noGrp="1" noChangeArrowheads="1"/>
          </p:cNvSpPr>
          <p:nvPr>
            <p:ph type="body" idx="1"/>
          </p:nvPr>
        </p:nvSpPr>
        <p:spPr>
          <a:xfrm>
            <a:off x="457200" y="1600200"/>
            <a:ext cx="8229600" cy="1757363"/>
          </a:xfrm>
        </p:spPr>
        <p:txBody>
          <a:bodyPr/>
          <a:lstStyle/>
          <a:p>
            <a:pPr marL="0" indent="0">
              <a:lnSpc>
                <a:spcPct val="90000"/>
              </a:lnSpc>
              <a:buFontTx/>
              <a:buNone/>
            </a:pPr>
            <a:r>
              <a:rPr lang="en-US" altLang="zh-CN" sz="2400"/>
              <a:t>1</a:t>
            </a:r>
            <a:r>
              <a:rPr lang="zh-CN" altLang="en-US" sz="2400"/>
              <a:t>．标志位操作指令</a:t>
            </a:r>
          </a:p>
          <a:p>
            <a:pPr marL="0" indent="0">
              <a:lnSpc>
                <a:spcPct val="90000"/>
              </a:lnSpc>
              <a:buFontTx/>
              <a:buNone/>
            </a:pPr>
            <a:r>
              <a:rPr lang="zh-CN" altLang="en-US" sz="2400"/>
              <a:t>标志位操作指令有</a:t>
            </a:r>
            <a:r>
              <a:rPr lang="en-US" altLang="zh-CN" sz="2400"/>
              <a:t>7</a:t>
            </a:r>
            <a:r>
              <a:rPr lang="zh-CN" altLang="en-US" sz="2400"/>
              <a:t>条，可以直接设置或清除</a:t>
            </a:r>
            <a:r>
              <a:rPr lang="en-US" altLang="zh-CN" sz="2400"/>
              <a:t>CF</a:t>
            </a:r>
            <a:r>
              <a:rPr lang="zh-CN" altLang="en-US" sz="2400"/>
              <a:t>、</a:t>
            </a:r>
            <a:r>
              <a:rPr lang="en-US" altLang="zh-CN" sz="2400"/>
              <a:t>DF</a:t>
            </a:r>
            <a:r>
              <a:rPr lang="zh-CN" altLang="en-US" sz="2400"/>
              <a:t>和</a:t>
            </a:r>
            <a:r>
              <a:rPr lang="en-US" altLang="zh-CN" sz="2400"/>
              <a:t>IF</a:t>
            </a:r>
            <a:r>
              <a:rPr lang="zh-CN" altLang="en-US" sz="2400"/>
              <a:t>标志位。例如串操作中的程序，经常用</a:t>
            </a:r>
            <a:r>
              <a:rPr lang="en-US" altLang="zh-CN" sz="2400"/>
              <a:t>CLD</a:t>
            </a:r>
            <a:r>
              <a:rPr lang="zh-CN" altLang="en-US" sz="2400"/>
              <a:t>指令清方向标志使</a:t>
            </a:r>
            <a:r>
              <a:rPr lang="en-US" altLang="zh-CN" sz="2400"/>
              <a:t>DF = 0</a:t>
            </a:r>
            <a:r>
              <a:rPr lang="zh-CN" altLang="en-US" sz="2400"/>
              <a:t>，在串操作指令执行时，按增量的方式修改串指针。</a:t>
            </a:r>
          </a:p>
        </p:txBody>
      </p:sp>
      <p:pic>
        <p:nvPicPr>
          <p:cNvPr id="204804" name="Picture 4"/>
          <p:cNvPicPr>
            <a:picLocks noChangeAspect="1" noChangeArrowheads="1"/>
          </p:cNvPicPr>
          <p:nvPr/>
        </p:nvPicPr>
        <p:blipFill>
          <a:blip r:embed="rId2" cstate="print"/>
          <a:srcRect/>
          <a:stretch>
            <a:fillRect/>
          </a:stretch>
        </p:blipFill>
        <p:spPr bwMode="auto">
          <a:xfrm>
            <a:off x="971550" y="3213100"/>
            <a:ext cx="7200900" cy="2605088"/>
          </a:xfrm>
          <a:prstGeom prst="rect">
            <a:avLst/>
          </a:prstGeom>
          <a:noFill/>
        </p:spPr>
      </p:pic>
    </p:spTree>
  </p:cSld>
  <p:clrMapOvr>
    <a:masterClrMapping/>
  </p:clrMapOvr>
  <p:transition spd="med">
    <p:pull dir="d"/>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0FE2A2C-F7CB-4A0A-8C27-203237AA7E9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8B715C5-0A4A-4A83-8EEA-DDE4A32DCE3B}" type="slidenum">
              <a:rPr lang="en-US" altLang="zh-CN"/>
              <a:pPr/>
              <a:t>92</a:t>
            </a:fld>
            <a:endParaRPr lang="en-US" altLang="zh-CN"/>
          </a:p>
        </p:txBody>
      </p:sp>
      <p:sp>
        <p:nvSpPr>
          <p:cNvPr id="205826" name="Rectangle 2"/>
          <p:cNvSpPr>
            <a:spLocks noGrp="1" noChangeArrowheads="1"/>
          </p:cNvSpPr>
          <p:nvPr>
            <p:ph type="title"/>
          </p:nvPr>
        </p:nvSpPr>
        <p:spPr/>
        <p:txBody>
          <a:bodyPr/>
          <a:lstStyle/>
          <a:p>
            <a:r>
              <a:rPr lang="zh-CN" altLang="en-US" b="1">
                <a:solidFill>
                  <a:srgbClr val="336699"/>
                </a:solidFill>
              </a:rPr>
              <a:t>处理器控制类指令</a:t>
            </a:r>
            <a:r>
              <a:rPr lang="zh-CN" altLang="en-US"/>
              <a:t> </a:t>
            </a:r>
          </a:p>
        </p:txBody>
      </p:sp>
      <p:sp>
        <p:nvSpPr>
          <p:cNvPr id="205827" name="Rectangle 3"/>
          <p:cNvSpPr>
            <a:spLocks noGrp="1" noChangeArrowheads="1"/>
          </p:cNvSpPr>
          <p:nvPr>
            <p:ph type="body" idx="1"/>
          </p:nvPr>
        </p:nvSpPr>
        <p:spPr/>
        <p:txBody>
          <a:bodyPr/>
          <a:lstStyle/>
          <a:p>
            <a:pPr marL="0" indent="0">
              <a:lnSpc>
                <a:spcPct val="80000"/>
              </a:lnSpc>
              <a:buFontTx/>
              <a:buNone/>
            </a:pPr>
            <a:r>
              <a:rPr lang="en-US" altLang="zh-CN" sz="2000"/>
              <a:t>2</a:t>
            </a:r>
            <a:r>
              <a:rPr lang="zh-CN" altLang="en-US" sz="2000"/>
              <a:t>．</a:t>
            </a:r>
            <a:r>
              <a:rPr lang="en-US" altLang="zh-CN" sz="2000"/>
              <a:t>CPU</a:t>
            </a:r>
            <a:r>
              <a:rPr lang="zh-CN" altLang="en-US" sz="2000"/>
              <a:t>控制指令</a:t>
            </a:r>
          </a:p>
          <a:p>
            <a:pPr marL="0" indent="0">
              <a:lnSpc>
                <a:spcPct val="80000"/>
              </a:lnSpc>
              <a:buFontTx/>
              <a:buNone/>
            </a:pPr>
            <a:r>
              <a:rPr lang="zh-CN" altLang="en-US" sz="2000"/>
              <a:t>（</a:t>
            </a:r>
            <a:r>
              <a:rPr lang="en-US" altLang="zh-CN" sz="2000"/>
              <a:t>1</a:t>
            </a:r>
            <a:r>
              <a:rPr lang="zh-CN" altLang="en-US" sz="2000"/>
              <a:t>）处理器暂停指令</a:t>
            </a:r>
            <a:r>
              <a:rPr lang="en-US" altLang="zh-CN" sz="2000"/>
              <a:t>HLT</a:t>
            </a:r>
          </a:p>
          <a:p>
            <a:pPr marL="0" indent="0">
              <a:lnSpc>
                <a:spcPct val="80000"/>
              </a:lnSpc>
              <a:buFontTx/>
              <a:buNone/>
            </a:pPr>
            <a:r>
              <a:rPr lang="zh-CN" altLang="en-US" sz="2000"/>
              <a:t>指令格式：</a:t>
            </a:r>
            <a:r>
              <a:rPr lang="en-US" altLang="zh-CN" sz="2000">
                <a:solidFill>
                  <a:srgbClr val="336699"/>
                </a:solidFill>
              </a:rPr>
              <a:t>HLT</a:t>
            </a:r>
          </a:p>
          <a:p>
            <a:pPr marL="0" indent="0">
              <a:lnSpc>
                <a:spcPct val="80000"/>
              </a:lnSpc>
            </a:pPr>
            <a:r>
              <a:rPr lang="en-US" altLang="zh-CN" sz="2000"/>
              <a:t>   HLT</a:t>
            </a:r>
            <a:r>
              <a:rPr lang="zh-CN" altLang="en-US" sz="2000"/>
              <a:t>指令使</a:t>
            </a:r>
            <a:r>
              <a:rPr lang="en-US" altLang="zh-CN" sz="2000"/>
              <a:t>CPU</a:t>
            </a:r>
            <a:r>
              <a:rPr lang="zh-CN" altLang="en-US" sz="2000"/>
              <a:t>进入暂停状态，这时</a:t>
            </a:r>
            <a:r>
              <a:rPr lang="en-US" altLang="zh-CN" sz="2000"/>
              <a:t>CPU</a:t>
            </a:r>
            <a:r>
              <a:rPr lang="zh-CN" altLang="en-US" sz="2000"/>
              <a:t>不进行任何操作。</a:t>
            </a:r>
          </a:p>
          <a:p>
            <a:pPr marL="0" indent="0">
              <a:lnSpc>
                <a:spcPct val="80000"/>
              </a:lnSpc>
            </a:pPr>
            <a:r>
              <a:rPr lang="zh-CN" altLang="en-US" sz="2000"/>
              <a:t>   当</a:t>
            </a:r>
            <a:r>
              <a:rPr lang="en-US" altLang="zh-CN" sz="2000"/>
              <a:t>CPU</a:t>
            </a:r>
            <a:r>
              <a:rPr lang="zh-CN" altLang="en-US" sz="2000"/>
              <a:t>发生复位（</a:t>
            </a:r>
            <a:r>
              <a:rPr lang="en-US" altLang="zh-CN" sz="2000"/>
              <a:t>RESET</a:t>
            </a:r>
            <a:r>
              <a:rPr lang="zh-CN" altLang="en-US" sz="2000"/>
              <a:t>）或来自外部的中断（</a:t>
            </a:r>
            <a:r>
              <a:rPr lang="en-US" altLang="zh-CN" sz="2000"/>
              <a:t>NMI</a:t>
            </a:r>
            <a:r>
              <a:rPr lang="zh-CN" altLang="en-US" sz="2000"/>
              <a:t>或 </a:t>
            </a:r>
            <a:r>
              <a:rPr lang="en-US" altLang="zh-CN" sz="2000"/>
              <a:t>INTR</a:t>
            </a:r>
            <a:r>
              <a:rPr lang="zh-CN" altLang="en-US" sz="2000"/>
              <a:t>）时，</a:t>
            </a:r>
            <a:r>
              <a:rPr lang="en-US" altLang="zh-CN" sz="2000"/>
              <a:t>CPU</a:t>
            </a:r>
            <a:r>
              <a:rPr lang="zh-CN" altLang="en-US" sz="2000"/>
              <a:t>脱离暂停状态。</a:t>
            </a:r>
          </a:p>
          <a:p>
            <a:pPr marL="0" indent="0">
              <a:lnSpc>
                <a:spcPct val="80000"/>
              </a:lnSpc>
              <a:buFontTx/>
              <a:buNone/>
            </a:pPr>
            <a:r>
              <a:rPr lang="zh-CN" altLang="en-US" sz="2000"/>
              <a:t>（</a:t>
            </a:r>
            <a:r>
              <a:rPr lang="en-US" altLang="zh-CN" sz="2000"/>
              <a:t>2</a:t>
            </a:r>
            <a:r>
              <a:rPr lang="zh-CN" altLang="en-US" sz="2000"/>
              <a:t>）处理器等待指令</a:t>
            </a:r>
            <a:r>
              <a:rPr lang="en-US" altLang="zh-CN" sz="2000"/>
              <a:t>WAIT</a:t>
            </a:r>
          </a:p>
          <a:p>
            <a:pPr marL="0" indent="0">
              <a:lnSpc>
                <a:spcPct val="80000"/>
              </a:lnSpc>
              <a:buFontTx/>
              <a:buNone/>
            </a:pPr>
            <a:r>
              <a:rPr lang="zh-CN" altLang="en-US" sz="2000"/>
              <a:t>指令格式：</a:t>
            </a:r>
            <a:r>
              <a:rPr lang="en-US" altLang="zh-CN" sz="2000">
                <a:solidFill>
                  <a:srgbClr val="336699"/>
                </a:solidFill>
              </a:rPr>
              <a:t>WAIT</a:t>
            </a:r>
          </a:p>
          <a:p>
            <a:pPr marL="0" indent="0">
              <a:lnSpc>
                <a:spcPct val="80000"/>
              </a:lnSpc>
            </a:pPr>
            <a:r>
              <a:rPr lang="en-US" altLang="zh-CN" sz="2000"/>
              <a:t>   WAIT</a:t>
            </a:r>
            <a:r>
              <a:rPr lang="zh-CN" altLang="en-US" sz="2000"/>
              <a:t>指令在</a:t>
            </a:r>
            <a:r>
              <a:rPr lang="en-US" altLang="zh-CN" sz="2000"/>
              <a:t>8086/8088</a:t>
            </a:r>
            <a:r>
              <a:rPr lang="zh-CN" altLang="en-US" sz="2000"/>
              <a:t>的测试输入引脚为高电平无效时，使</a:t>
            </a:r>
            <a:r>
              <a:rPr lang="en-US" altLang="zh-CN" sz="2000"/>
              <a:t>CPU</a:t>
            </a:r>
            <a:r>
              <a:rPr lang="zh-CN" altLang="en-US" sz="2000"/>
              <a:t>进入等待状态，这时，</a:t>
            </a:r>
            <a:r>
              <a:rPr lang="en-US" altLang="zh-CN" sz="2000"/>
              <a:t>CPU</a:t>
            </a:r>
            <a:r>
              <a:rPr lang="zh-CN" altLang="en-US" sz="2000"/>
              <a:t>并不做任何操作。</a:t>
            </a:r>
          </a:p>
          <a:p>
            <a:pPr marL="0" indent="0">
              <a:lnSpc>
                <a:spcPct val="80000"/>
              </a:lnSpc>
              <a:buFontTx/>
              <a:buNone/>
            </a:pPr>
            <a:r>
              <a:rPr lang="zh-CN" altLang="en-US" sz="2000"/>
              <a:t>（</a:t>
            </a:r>
            <a:r>
              <a:rPr lang="en-US" altLang="zh-CN" sz="2000"/>
              <a:t>3</a:t>
            </a:r>
            <a:r>
              <a:rPr lang="zh-CN" altLang="en-US" sz="2000"/>
              <a:t>）处理器交权指令</a:t>
            </a:r>
            <a:r>
              <a:rPr lang="en-US" altLang="zh-CN" sz="2000"/>
              <a:t>ESC</a:t>
            </a:r>
          </a:p>
          <a:p>
            <a:pPr marL="0" indent="0">
              <a:lnSpc>
                <a:spcPct val="80000"/>
              </a:lnSpc>
              <a:buFontTx/>
              <a:buNone/>
            </a:pPr>
            <a:r>
              <a:rPr lang="zh-CN" altLang="en-US" sz="2000"/>
              <a:t>指令格式：</a:t>
            </a:r>
            <a:r>
              <a:rPr lang="en-US" altLang="zh-CN" sz="2000">
                <a:solidFill>
                  <a:srgbClr val="336699"/>
                </a:solidFill>
              </a:rPr>
              <a:t>ESC  EXTOPRD</a:t>
            </a:r>
            <a:r>
              <a:rPr lang="zh-CN" altLang="en-US" sz="2000">
                <a:solidFill>
                  <a:srgbClr val="336699"/>
                </a:solidFill>
              </a:rPr>
              <a:t>，</a:t>
            </a:r>
            <a:r>
              <a:rPr lang="en-US" altLang="zh-CN" sz="2000">
                <a:solidFill>
                  <a:srgbClr val="336699"/>
                </a:solidFill>
              </a:rPr>
              <a:t>OPRD</a:t>
            </a:r>
          </a:p>
          <a:p>
            <a:pPr marL="0" indent="0">
              <a:lnSpc>
                <a:spcPct val="80000"/>
              </a:lnSpc>
            </a:pPr>
            <a:r>
              <a:rPr lang="en-US" altLang="zh-CN" sz="2000"/>
              <a:t>   </a:t>
            </a:r>
            <a:r>
              <a:rPr lang="zh-CN" altLang="en-US" sz="2000"/>
              <a:t>其中</a:t>
            </a:r>
            <a:r>
              <a:rPr lang="en-US" altLang="zh-CN" sz="2000"/>
              <a:t>EXTOPRD</a:t>
            </a:r>
            <a:r>
              <a:rPr lang="zh-CN" altLang="en-US" sz="2000"/>
              <a:t>为外部操作码（浮点指令的操作码），是一个</a:t>
            </a:r>
            <a:r>
              <a:rPr lang="en-US" altLang="zh-CN" sz="2000"/>
              <a:t>6</a:t>
            </a:r>
            <a:r>
              <a:rPr lang="zh-CN" altLang="en-US" sz="2000"/>
              <a:t>位立即数；</a:t>
            </a:r>
            <a:r>
              <a:rPr lang="en-US" altLang="zh-CN" sz="2000"/>
              <a:t>OPRD</a:t>
            </a:r>
            <a:r>
              <a:rPr lang="zh-CN" altLang="en-US" sz="2000"/>
              <a:t>为源操作数，可以是寄存器或内存单元。</a:t>
            </a:r>
          </a:p>
          <a:p>
            <a:pPr marL="0" indent="0">
              <a:lnSpc>
                <a:spcPct val="80000"/>
              </a:lnSpc>
            </a:pPr>
            <a:r>
              <a:rPr lang="zh-CN" altLang="en-US" sz="2000"/>
              <a:t>   交权指令</a:t>
            </a:r>
            <a:r>
              <a:rPr lang="en-US" altLang="zh-CN" sz="2000"/>
              <a:t>ESC</a:t>
            </a:r>
            <a:r>
              <a:rPr lang="zh-CN" altLang="en-US" sz="2000"/>
              <a:t>把浮点指令交给浮点处理器执行。 </a:t>
            </a:r>
          </a:p>
        </p:txBody>
      </p:sp>
    </p:spTree>
  </p:cSld>
  <p:clrMapOvr>
    <a:masterClrMapping/>
  </p:clrMapOvr>
  <p:transition spd="med">
    <p:pull dir="d"/>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50A9E79-C54E-4F84-BDDC-6158A751B1A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610533A-EAD9-42FA-8FE4-5D269A750D1C}" type="slidenum">
              <a:rPr lang="en-US" altLang="zh-CN"/>
              <a:pPr/>
              <a:t>93</a:t>
            </a:fld>
            <a:endParaRPr lang="en-US" altLang="zh-CN"/>
          </a:p>
        </p:txBody>
      </p:sp>
      <p:sp>
        <p:nvSpPr>
          <p:cNvPr id="197634" name="Rectangle 2"/>
          <p:cNvSpPr>
            <a:spLocks noGrp="1" noChangeArrowheads="1"/>
          </p:cNvSpPr>
          <p:nvPr>
            <p:ph type="title"/>
          </p:nvPr>
        </p:nvSpPr>
        <p:spPr/>
        <p:txBody>
          <a:bodyPr/>
          <a:lstStyle/>
          <a:p>
            <a:r>
              <a:rPr lang="zh-CN" altLang="en-US" b="1">
                <a:solidFill>
                  <a:srgbClr val="336699"/>
                </a:solidFill>
              </a:rPr>
              <a:t>处理器控制类指令</a:t>
            </a:r>
          </a:p>
        </p:txBody>
      </p:sp>
      <p:sp>
        <p:nvSpPr>
          <p:cNvPr id="197635" name="Rectangle 3"/>
          <p:cNvSpPr>
            <a:spLocks noGrp="1" noChangeArrowheads="1"/>
          </p:cNvSpPr>
          <p:nvPr>
            <p:ph type="body" idx="1"/>
          </p:nvPr>
        </p:nvSpPr>
        <p:spPr/>
        <p:txBody>
          <a:bodyPr/>
          <a:lstStyle/>
          <a:p>
            <a:pPr>
              <a:lnSpc>
                <a:spcPct val="80000"/>
              </a:lnSpc>
              <a:buFontTx/>
              <a:buNone/>
            </a:pPr>
            <a:r>
              <a:rPr lang="zh-CN" altLang="en-US" sz="2000"/>
              <a:t>（</a:t>
            </a:r>
            <a:r>
              <a:rPr lang="en-US" altLang="zh-CN" sz="2000"/>
              <a:t>4</a:t>
            </a:r>
            <a:r>
              <a:rPr lang="zh-CN" altLang="en-US" sz="2000"/>
              <a:t>）空操作指令</a:t>
            </a:r>
            <a:r>
              <a:rPr lang="en-US" altLang="zh-CN" sz="2000"/>
              <a:t>NOP</a:t>
            </a:r>
          </a:p>
          <a:p>
            <a:pPr>
              <a:lnSpc>
                <a:spcPct val="80000"/>
              </a:lnSpc>
              <a:buFontTx/>
              <a:buNone/>
            </a:pPr>
            <a:r>
              <a:rPr lang="zh-CN" altLang="en-US" sz="2000"/>
              <a:t>指令格式：</a:t>
            </a:r>
            <a:r>
              <a:rPr lang="en-US" altLang="zh-CN" sz="2000">
                <a:solidFill>
                  <a:srgbClr val="336699"/>
                </a:solidFill>
              </a:rPr>
              <a:t>NOP</a:t>
            </a:r>
          </a:p>
          <a:p>
            <a:pPr>
              <a:lnSpc>
                <a:spcPct val="80000"/>
              </a:lnSpc>
            </a:pPr>
            <a:r>
              <a:rPr lang="en-US" altLang="zh-CN" sz="2000"/>
              <a:t>NOP</a:t>
            </a:r>
            <a:r>
              <a:rPr lang="zh-CN" altLang="en-US" sz="2000"/>
              <a:t>指令不执行任何有意义的操作，但占用</a:t>
            </a:r>
            <a:r>
              <a:rPr lang="en-US" altLang="zh-CN" sz="2000"/>
              <a:t>1</a:t>
            </a:r>
            <a:r>
              <a:rPr lang="zh-CN" altLang="en-US" sz="2000"/>
              <a:t>字节存储单元，空耗一个指令执行周期。该指令常用于程序调试。</a:t>
            </a:r>
          </a:p>
          <a:p>
            <a:pPr>
              <a:lnSpc>
                <a:spcPct val="80000"/>
              </a:lnSpc>
              <a:buFontTx/>
              <a:buNone/>
            </a:pPr>
            <a:r>
              <a:rPr lang="zh-CN" altLang="en-US" sz="2000"/>
              <a:t>（</a:t>
            </a:r>
            <a:r>
              <a:rPr lang="en-US" altLang="zh-CN" sz="2000"/>
              <a:t>5</a:t>
            </a:r>
            <a:r>
              <a:rPr lang="zh-CN" altLang="en-US" sz="2000"/>
              <a:t>）封锁总线指令</a:t>
            </a:r>
            <a:r>
              <a:rPr lang="en-US" altLang="zh-CN" sz="2000"/>
              <a:t>LOCK</a:t>
            </a:r>
          </a:p>
          <a:p>
            <a:pPr>
              <a:lnSpc>
                <a:spcPct val="80000"/>
              </a:lnSpc>
            </a:pPr>
            <a:r>
              <a:rPr lang="en-US" altLang="zh-CN" sz="2000"/>
              <a:t>LOCK</a:t>
            </a:r>
            <a:r>
              <a:rPr lang="zh-CN" altLang="en-US" sz="2000"/>
              <a:t>是一个指令前缀，可放在指令的前面。这个前缀使得在当前指令执行时间内，</a:t>
            </a:r>
            <a:r>
              <a:rPr lang="en-US" altLang="zh-CN" sz="2000"/>
              <a:t>8086/8088 </a:t>
            </a:r>
            <a:r>
              <a:rPr lang="zh-CN" altLang="en-US" sz="2000"/>
              <a:t>处理器的封锁输出引脚有效，即把总线封锁，使别的控制器不能控制总线，直到该指令执行完后，总线封锁解除。当</a:t>
            </a:r>
            <a:r>
              <a:rPr lang="en-US" altLang="zh-CN" sz="2000"/>
              <a:t>CPU</a:t>
            </a:r>
            <a:r>
              <a:rPr lang="zh-CN" altLang="en-US" sz="2000"/>
              <a:t>与其他处理器协同工作时，</a:t>
            </a:r>
            <a:r>
              <a:rPr lang="en-US" altLang="zh-CN" sz="2000"/>
              <a:t>LOCK</a:t>
            </a:r>
            <a:r>
              <a:rPr lang="zh-CN" altLang="en-US" sz="2000"/>
              <a:t>指令可避免破坏有用信息。</a:t>
            </a:r>
          </a:p>
          <a:p>
            <a:pPr>
              <a:lnSpc>
                <a:spcPct val="80000"/>
              </a:lnSpc>
              <a:buFontTx/>
              <a:buNone/>
            </a:pPr>
            <a:r>
              <a:rPr lang="zh-CN" altLang="en-US" sz="2000"/>
              <a:t>（</a:t>
            </a:r>
            <a:r>
              <a:rPr lang="en-US" altLang="zh-CN" sz="2000"/>
              <a:t>6</a:t>
            </a:r>
            <a:r>
              <a:rPr lang="zh-CN" altLang="en-US" sz="2000"/>
              <a:t>）段超越前缀指令</a:t>
            </a:r>
          </a:p>
          <a:p>
            <a:pPr>
              <a:lnSpc>
                <a:spcPct val="80000"/>
              </a:lnSpc>
              <a:buFontTx/>
              <a:buNone/>
            </a:pPr>
            <a:r>
              <a:rPr lang="en-US" altLang="zh-CN" sz="2000">
                <a:solidFill>
                  <a:srgbClr val="336699"/>
                </a:solidFill>
              </a:rPr>
              <a:t>SEG</a:t>
            </a:r>
            <a:r>
              <a:rPr lang="zh-CN" altLang="en-US" sz="2000">
                <a:solidFill>
                  <a:srgbClr val="336699"/>
                </a:solidFill>
              </a:rPr>
              <a:t>：</a:t>
            </a:r>
            <a:r>
              <a:rPr lang="zh-CN" altLang="en-US" sz="2000"/>
              <a:t>          ；即</a:t>
            </a:r>
            <a:r>
              <a:rPr lang="en-US" altLang="zh-CN" sz="2000"/>
              <a:t>CS</a:t>
            </a:r>
            <a:r>
              <a:rPr lang="zh-CN" altLang="en-US" sz="2000"/>
              <a:t>：，</a:t>
            </a:r>
            <a:r>
              <a:rPr lang="en-US" altLang="zh-CN" sz="2000"/>
              <a:t>SS</a:t>
            </a:r>
            <a:r>
              <a:rPr lang="zh-CN" altLang="en-US" sz="2000"/>
              <a:t>：，</a:t>
            </a:r>
            <a:r>
              <a:rPr lang="en-US" altLang="zh-CN" sz="2000"/>
              <a:t>DS</a:t>
            </a:r>
            <a:r>
              <a:rPr lang="zh-CN" altLang="en-US" sz="2000"/>
              <a:t>：，</a:t>
            </a:r>
            <a:r>
              <a:rPr lang="en-US" altLang="zh-CN" sz="2000"/>
              <a:t>ES</a:t>
            </a:r>
            <a:r>
              <a:rPr lang="zh-CN" altLang="en-US" sz="2000"/>
              <a:t>：，取代默认段寄存器</a:t>
            </a:r>
          </a:p>
          <a:p>
            <a:pPr>
              <a:lnSpc>
                <a:spcPct val="80000"/>
              </a:lnSpc>
            </a:pPr>
            <a:r>
              <a:rPr lang="zh-CN" altLang="en-US" sz="2000"/>
              <a:t>在允许段超越的存储器操作数之前，使用段超越前缀指令，将不采用默认的段寄存器，而是采用指定的段寄存器寻址操作数。</a:t>
            </a:r>
          </a:p>
        </p:txBody>
      </p:sp>
    </p:spTree>
  </p:cSld>
  <p:clrMapOvr>
    <a:masterClrMapping/>
  </p:clrMapOvr>
  <p:transition spd="med">
    <p:pull dir="d"/>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AB96EF-A871-4665-B1EF-A6542B128354}"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3EAB2A5-7D2C-45AD-BE1C-68313A64FC95}" type="slidenum">
              <a:rPr lang="en-US" altLang="zh-CN"/>
              <a:pPr/>
              <a:t>94</a:t>
            </a:fld>
            <a:endParaRPr lang="en-US" altLang="zh-CN"/>
          </a:p>
        </p:txBody>
      </p:sp>
      <p:sp>
        <p:nvSpPr>
          <p:cNvPr id="276482" name="Rectangle 2"/>
          <p:cNvSpPr>
            <a:spLocks noGrp="1" noChangeArrowheads="1"/>
          </p:cNvSpPr>
          <p:nvPr>
            <p:ph type="title"/>
          </p:nvPr>
        </p:nvSpPr>
        <p:spPr/>
        <p:txBody>
          <a:bodyPr/>
          <a:lstStyle/>
          <a:p>
            <a:r>
              <a:rPr lang="zh-CN" altLang="en-US" b="1">
                <a:solidFill>
                  <a:srgbClr val="336699"/>
                </a:solidFill>
              </a:rPr>
              <a:t>输入输出类指令</a:t>
            </a:r>
            <a:r>
              <a:rPr lang="zh-CN" altLang="en-US"/>
              <a:t> </a:t>
            </a:r>
          </a:p>
        </p:txBody>
      </p:sp>
      <p:sp>
        <p:nvSpPr>
          <p:cNvPr id="276483" name="Rectangle 3"/>
          <p:cNvSpPr>
            <a:spLocks noGrp="1" noChangeArrowheads="1"/>
          </p:cNvSpPr>
          <p:nvPr>
            <p:ph type="body" idx="1"/>
          </p:nvPr>
        </p:nvSpPr>
        <p:spPr/>
        <p:txBody>
          <a:bodyPr/>
          <a:lstStyle/>
          <a:p>
            <a:r>
              <a:rPr lang="zh-CN" altLang="en-US" sz="2800"/>
              <a:t>输入输出指令共有两条。输入指令</a:t>
            </a:r>
            <a:r>
              <a:rPr lang="en-US" altLang="zh-CN" sz="2800"/>
              <a:t>IN</a:t>
            </a:r>
            <a:r>
              <a:rPr lang="zh-CN" altLang="en-US" sz="2800"/>
              <a:t>用于从外设端口接收数据，输出指令</a:t>
            </a:r>
            <a:r>
              <a:rPr lang="en-US" altLang="zh-CN" sz="2800"/>
              <a:t>OUT</a:t>
            </a:r>
            <a:r>
              <a:rPr lang="zh-CN" altLang="en-US" sz="2800"/>
              <a:t>则向端口发送数据。无论是接收到的数据或是准备发送的数据都必须在累加器</a:t>
            </a:r>
            <a:r>
              <a:rPr lang="en-US" altLang="zh-CN" sz="2800"/>
              <a:t>AL</a:t>
            </a:r>
            <a:r>
              <a:rPr lang="zh-CN" altLang="en-US" sz="2800"/>
              <a:t>（字节）或</a:t>
            </a:r>
            <a:r>
              <a:rPr lang="en-US" altLang="zh-CN" sz="2800"/>
              <a:t>AX</a:t>
            </a:r>
            <a:r>
              <a:rPr lang="zh-CN" altLang="en-US" sz="2800"/>
              <a:t>（字）中，所以这是两条累加器专用指令。</a:t>
            </a:r>
          </a:p>
          <a:p>
            <a:r>
              <a:rPr lang="zh-CN" altLang="en-US" sz="2800"/>
              <a:t>输入</a:t>
            </a:r>
            <a:r>
              <a:rPr lang="en-US" altLang="zh-CN" sz="2800"/>
              <a:t>/</a:t>
            </a:r>
            <a:r>
              <a:rPr lang="zh-CN" altLang="en-US" sz="2800"/>
              <a:t>输出指令可以分为两大类：一类是端口直接寻址的输入</a:t>
            </a:r>
            <a:r>
              <a:rPr lang="en-US" altLang="zh-CN" sz="2800"/>
              <a:t>/</a:t>
            </a:r>
            <a:r>
              <a:rPr lang="zh-CN" altLang="en-US" sz="2800"/>
              <a:t>输出指令；另一类是端口通过</a:t>
            </a:r>
            <a:r>
              <a:rPr lang="en-US" altLang="zh-CN" sz="2800"/>
              <a:t>DX</a:t>
            </a:r>
            <a:r>
              <a:rPr lang="zh-CN" altLang="en-US" sz="2800"/>
              <a:t>寄存器间接寻址的输入</a:t>
            </a:r>
            <a:r>
              <a:rPr lang="en-US" altLang="zh-CN" sz="2800"/>
              <a:t>/</a:t>
            </a:r>
            <a:r>
              <a:rPr lang="zh-CN" altLang="en-US" sz="2800"/>
              <a:t>输出指令。在直接寻址的指令中只能寻址</a:t>
            </a:r>
            <a:r>
              <a:rPr lang="en-US" altLang="zh-CN" sz="2800"/>
              <a:t>256</a:t>
            </a:r>
            <a:r>
              <a:rPr lang="zh-CN" altLang="en-US" sz="2800"/>
              <a:t>个端口（</a:t>
            </a:r>
            <a:r>
              <a:rPr lang="en-US" altLang="zh-CN" sz="2800"/>
              <a:t>0~255</a:t>
            </a:r>
            <a:r>
              <a:rPr lang="zh-CN" altLang="en-US" sz="2800"/>
              <a:t>），而间接寻址的指令中可寻址</a:t>
            </a:r>
            <a:r>
              <a:rPr lang="en-US" altLang="zh-CN" sz="2800"/>
              <a:t>64K</a:t>
            </a:r>
            <a:r>
              <a:rPr lang="zh-CN" altLang="en-US" sz="2800"/>
              <a:t>个端口（</a:t>
            </a:r>
            <a:r>
              <a:rPr lang="en-US" altLang="zh-CN" sz="2800"/>
              <a:t>0~65535</a:t>
            </a:r>
            <a:r>
              <a:rPr lang="zh-CN" altLang="en-US" sz="2800"/>
              <a:t>）。</a:t>
            </a:r>
          </a:p>
        </p:txBody>
      </p:sp>
    </p:spTree>
  </p:cSld>
  <p:clrMapOvr>
    <a:masterClrMapping/>
  </p:clrMapOvr>
  <p:transition spd="med">
    <p:pull dir="d"/>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3BA408C-682D-48DF-81C0-0B4E8FA6747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67C77DA-1628-4147-BFDE-C81EF91EEC25}" type="slidenum">
              <a:rPr lang="en-US" altLang="zh-CN"/>
              <a:pPr/>
              <a:t>95</a:t>
            </a:fld>
            <a:endParaRPr lang="en-US" altLang="zh-CN"/>
          </a:p>
        </p:txBody>
      </p:sp>
      <p:sp>
        <p:nvSpPr>
          <p:cNvPr id="278530" name="Rectangle 2"/>
          <p:cNvSpPr>
            <a:spLocks noGrp="1" noChangeArrowheads="1"/>
          </p:cNvSpPr>
          <p:nvPr>
            <p:ph type="title"/>
          </p:nvPr>
        </p:nvSpPr>
        <p:spPr/>
        <p:txBody>
          <a:bodyPr/>
          <a:lstStyle/>
          <a:p>
            <a:r>
              <a:rPr lang="zh-CN" altLang="en-US" b="1">
                <a:solidFill>
                  <a:srgbClr val="336699"/>
                </a:solidFill>
              </a:rPr>
              <a:t>输入指令</a:t>
            </a:r>
            <a:r>
              <a:rPr lang="en-US" altLang="zh-CN" b="1">
                <a:solidFill>
                  <a:srgbClr val="336699"/>
                </a:solidFill>
              </a:rPr>
              <a:t>IN</a:t>
            </a:r>
            <a:r>
              <a:rPr lang="en-US" altLang="zh-CN"/>
              <a:t> </a:t>
            </a:r>
          </a:p>
        </p:txBody>
      </p:sp>
      <p:sp>
        <p:nvSpPr>
          <p:cNvPr id="278531" name="Rectangle 3"/>
          <p:cNvSpPr>
            <a:spLocks noGrp="1" noChangeArrowheads="1"/>
          </p:cNvSpPr>
          <p:nvPr>
            <p:ph type="body" idx="1"/>
          </p:nvPr>
        </p:nvSpPr>
        <p:spPr/>
        <p:txBody>
          <a:bodyPr/>
          <a:lstStyle/>
          <a:p>
            <a:pPr>
              <a:lnSpc>
                <a:spcPct val="80000"/>
              </a:lnSpc>
              <a:buFontTx/>
              <a:buNone/>
            </a:pPr>
            <a:r>
              <a:rPr lang="zh-CN" altLang="en-US" sz="2400"/>
              <a:t>指令格式：</a:t>
            </a:r>
            <a:r>
              <a:rPr lang="en-US" altLang="zh-CN" sz="2400">
                <a:solidFill>
                  <a:srgbClr val="336699"/>
                </a:solidFill>
              </a:rPr>
              <a:t>IN  AL</a:t>
            </a:r>
            <a:r>
              <a:rPr lang="zh-CN" altLang="en-US" sz="2400">
                <a:solidFill>
                  <a:srgbClr val="336699"/>
                </a:solidFill>
              </a:rPr>
              <a:t>，</a:t>
            </a:r>
            <a:r>
              <a:rPr lang="en-US" altLang="zh-CN" sz="2400">
                <a:solidFill>
                  <a:srgbClr val="336699"/>
                </a:solidFill>
              </a:rPr>
              <a:t>n</a:t>
            </a:r>
            <a:r>
              <a:rPr lang="en-US" altLang="zh-CN" sz="2400"/>
              <a:t>           </a:t>
            </a:r>
            <a:r>
              <a:rPr lang="zh-CN" altLang="en-US" sz="2400"/>
              <a:t>（</a:t>
            </a:r>
            <a:r>
              <a:rPr lang="en-US" altLang="zh-CN" sz="2400"/>
              <a:t>AL</a:t>
            </a:r>
            <a:r>
              <a:rPr lang="zh-CN" altLang="en-US" sz="2400"/>
              <a:t>）←</a:t>
            </a:r>
            <a:r>
              <a:rPr lang="en-US" altLang="zh-CN" sz="2400"/>
              <a:t>(n)</a:t>
            </a:r>
          </a:p>
          <a:p>
            <a:pPr>
              <a:lnSpc>
                <a:spcPct val="80000"/>
              </a:lnSpc>
              <a:buFontTx/>
              <a:buNone/>
            </a:pPr>
            <a:r>
              <a:rPr lang="en-US" altLang="zh-CN" sz="2400"/>
              <a:t>                  </a:t>
            </a:r>
            <a:r>
              <a:rPr lang="en-US" altLang="zh-CN" sz="2400">
                <a:solidFill>
                  <a:srgbClr val="336699"/>
                </a:solidFill>
              </a:rPr>
              <a:t>IN  AX</a:t>
            </a:r>
            <a:r>
              <a:rPr lang="zh-CN" altLang="en-US" sz="2400">
                <a:solidFill>
                  <a:srgbClr val="336699"/>
                </a:solidFill>
              </a:rPr>
              <a:t>，</a:t>
            </a:r>
            <a:r>
              <a:rPr lang="en-US" altLang="zh-CN" sz="2400">
                <a:solidFill>
                  <a:srgbClr val="336699"/>
                </a:solidFill>
              </a:rPr>
              <a:t>n</a:t>
            </a:r>
            <a:r>
              <a:rPr lang="en-US" altLang="zh-CN" sz="2400"/>
              <a:t>           </a:t>
            </a:r>
            <a:r>
              <a:rPr lang="zh-CN" altLang="en-US" sz="2400"/>
              <a:t>（</a:t>
            </a:r>
            <a:r>
              <a:rPr lang="en-US" altLang="zh-CN" sz="2400"/>
              <a:t>AX</a:t>
            </a:r>
            <a:r>
              <a:rPr lang="zh-CN" altLang="en-US" sz="2400"/>
              <a:t>）←</a:t>
            </a:r>
            <a:r>
              <a:rPr lang="en-US" altLang="zh-CN" sz="2400"/>
              <a:t>(n+1)</a:t>
            </a:r>
            <a:r>
              <a:rPr lang="zh-CN" altLang="en-US" sz="2400"/>
              <a:t>，</a:t>
            </a:r>
            <a:r>
              <a:rPr lang="en-US" altLang="zh-CN" sz="2400"/>
              <a:t>(n)</a:t>
            </a:r>
          </a:p>
          <a:p>
            <a:pPr>
              <a:lnSpc>
                <a:spcPct val="80000"/>
              </a:lnSpc>
              <a:buFontTx/>
              <a:buNone/>
            </a:pPr>
            <a:r>
              <a:rPr lang="en-US" altLang="zh-CN" sz="2400"/>
              <a:t>                  </a:t>
            </a:r>
            <a:r>
              <a:rPr lang="en-US" altLang="zh-CN" sz="2400">
                <a:solidFill>
                  <a:srgbClr val="336699"/>
                </a:solidFill>
              </a:rPr>
              <a:t>IN  AL</a:t>
            </a:r>
            <a:r>
              <a:rPr lang="zh-CN" altLang="en-US" sz="2400">
                <a:solidFill>
                  <a:srgbClr val="336699"/>
                </a:solidFill>
              </a:rPr>
              <a:t>，</a:t>
            </a:r>
            <a:r>
              <a:rPr lang="en-US" altLang="zh-CN" sz="2400">
                <a:solidFill>
                  <a:srgbClr val="336699"/>
                </a:solidFill>
              </a:rPr>
              <a:t>DX</a:t>
            </a:r>
            <a:r>
              <a:rPr lang="en-US" altLang="zh-CN" sz="2400"/>
              <a:t>        </a:t>
            </a:r>
            <a:r>
              <a:rPr lang="zh-CN" altLang="en-US" sz="2400"/>
              <a:t>（</a:t>
            </a:r>
            <a:r>
              <a:rPr lang="en-US" altLang="zh-CN" sz="2400"/>
              <a:t>AL</a:t>
            </a:r>
            <a:r>
              <a:rPr lang="zh-CN" altLang="en-US" sz="2400"/>
              <a:t>）← </a:t>
            </a:r>
            <a:r>
              <a:rPr lang="en-US" altLang="zh-CN" sz="2400"/>
              <a:t>[(DX)]</a:t>
            </a:r>
          </a:p>
          <a:p>
            <a:pPr>
              <a:lnSpc>
                <a:spcPct val="80000"/>
              </a:lnSpc>
              <a:buFontTx/>
              <a:buNone/>
            </a:pPr>
            <a:r>
              <a:rPr lang="en-US" altLang="zh-CN" sz="2400"/>
              <a:t>                  </a:t>
            </a:r>
            <a:r>
              <a:rPr lang="en-US" altLang="zh-CN" sz="2400">
                <a:solidFill>
                  <a:srgbClr val="336699"/>
                </a:solidFill>
              </a:rPr>
              <a:t>IN  AX</a:t>
            </a:r>
            <a:r>
              <a:rPr lang="zh-CN" altLang="en-US" sz="2400">
                <a:solidFill>
                  <a:srgbClr val="336699"/>
                </a:solidFill>
              </a:rPr>
              <a:t>，</a:t>
            </a:r>
            <a:r>
              <a:rPr lang="en-US" altLang="zh-CN" sz="2400">
                <a:solidFill>
                  <a:srgbClr val="336699"/>
                </a:solidFill>
              </a:rPr>
              <a:t>DX</a:t>
            </a:r>
            <a:r>
              <a:rPr lang="en-US" altLang="zh-CN" sz="2400"/>
              <a:t>        </a:t>
            </a:r>
            <a:r>
              <a:rPr lang="zh-CN" altLang="en-US" sz="2400"/>
              <a:t>（</a:t>
            </a:r>
            <a:r>
              <a:rPr lang="en-US" altLang="zh-CN" sz="2400"/>
              <a:t>AX</a:t>
            </a:r>
            <a:r>
              <a:rPr lang="zh-CN" altLang="en-US" sz="2400"/>
              <a:t>）← </a:t>
            </a:r>
            <a:r>
              <a:rPr lang="en-US" altLang="zh-CN" sz="2400"/>
              <a:t>[(DX+1)]</a:t>
            </a:r>
            <a:r>
              <a:rPr lang="zh-CN" altLang="en-US" sz="2400"/>
              <a:t>，</a:t>
            </a:r>
            <a:r>
              <a:rPr lang="en-US" altLang="zh-CN" sz="2400"/>
              <a:t>[(DX)]</a:t>
            </a:r>
          </a:p>
          <a:p>
            <a:pPr>
              <a:lnSpc>
                <a:spcPct val="80000"/>
              </a:lnSpc>
            </a:pPr>
            <a:endParaRPr lang="en-US" altLang="zh-CN" sz="2400"/>
          </a:p>
          <a:p>
            <a:pPr>
              <a:lnSpc>
                <a:spcPct val="80000"/>
              </a:lnSpc>
            </a:pPr>
            <a:r>
              <a:rPr lang="zh-CN" altLang="en-US" sz="2400"/>
              <a:t>其中：</a:t>
            </a:r>
            <a:r>
              <a:rPr lang="en-US" altLang="zh-CN" sz="2400"/>
              <a:t>n</a:t>
            </a:r>
            <a:r>
              <a:rPr lang="zh-CN" altLang="en-US" sz="2400"/>
              <a:t>为</a:t>
            </a:r>
            <a:r>
              <a:rPr lang="en-US" altLang="zh-CN" sz="2400"/>
              <a:t>8</a:t>
            </a:r>
            <a:r>
              <a:rPr lang="zh-CN" altLang="en-US" sz="2400"/>
              <a:t>位的端口地址，当字节输入时，将端口地址</a:t>
            </a:r>
            <a:r>
              <a:rPr lang="en-US" altLang="zh-CN" sz="2400"/>
              <a:t>n</a:t>
            </a:r>
            <a:r>
              <a:rPr lang="zh-CN" altLang="en-US" sz="2400"/>
              <a:t>的内容送至</a:t>
            </a:r>
            <a:r>
              <a:rPr lang="en-US" altLang="zh-CN" sz="2400"/>
              <a:t>AL</a:t>
            </a:r>
            <a:r>
              <a:rPr lang="zh-CN" altLang="en-US" sz="2400"/>
              <a:t>中；当字输入时，将端口地址</a:t>
            </a:r>
            <a:r>
              <a:rPr lang="en-US" altLang="zh-CN" sz="2400"/>
              <a:t>n+1</a:t>
            </a:r>
            <a:r>
              <a:rPr lang="zh-CN" altLang="en-US" sz="2400"/>
              <a:t>的内容送至</a:t>
            </a:r>
            <a:r>
              <a:rPr lang="en-US" altLang="zh-CN" sz="2400"/>
              <a:t>AH</a:t>
            </a:r>
            <a:r>
              <a:rPr lang="zh-CN" altLang="en-US" sz="2400"/>
              <a:t>中，端口地址</a:t>
            </a:r>
            <a:r>
              <a:rPr lang="en-US" altLang="zh-CN" sz="2400"/>
              <a:t>n</a:t>
            </a:r>
            <a:r>
              <a:rPr lang="zh-CN" altLang="en-US" sz="2400"/>
              <a:t>的内容送至</a:t>
            </a:r>
            <a:r>
              <a:rPr lang="en-US" altLang="zh-CN" sz="2400"/>
              <a:t>AL</a:t>
            </a:r>
            <a:r>
              <a:rPr lang="zh-CN" altLang="en-US" sz="2400"/>
              <a:t>中。</a:t>
            </a:r>
          </a:p>
          <a:p>
            <a:pPr>
              <a:lnSpc>
                <a:spcPct val="80000"/>
              </a:lnSpc>
            </a:pPr>
            <a:r>
              <a:rPr lang="zh-CN" altLang="en-US" sz="2400"/>
              <a:t>端口地址也可以是</a:t>
            </a:r>
            <a:r>
              <a:rPr lang="en-US" altLang="zh-CN" sz="2400"/>
              <a:t>16</a:t>
            </a:r>
            <a:r>
              <a:rPr lang="zh-CN" altLang="en-US" sz="2400"/>
              <a:t>位的，但必须将</a:t>
            </a:r>
            <a:r>
              <a:rPr lang="en-US" altLang="zh-CN" sz="2400"/>
              <a:t>16</a:t>
            </a:r>
            <a:r>
              <a:rPr lang="zh-CN" altLang="en-US" sz="2400"/>
              <a:t>位的端口地址送入</a:t>
            </a:r>
            <a:r>
              <a:rPr lang="en-US" altLang="zh-CN" sz="2400"/>
              <a:t>DX</a:t>
            </a:r>
            <a:r>
              <a:rPr lang="zh-CN" altLang="en-US" sz="2400"/>
              <a:t>中。</a:t>
            </a:r>
          </a:p>
        </p:txBody>
      </p:sp>
    </p:spTree>
  </p:cSld>
  <p:clrMapOvr>
    <a:masterClrMapping/>
  </p:clrMapOvr>
  <p:transition spd="med">
    <p:pull dir="d"/>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9E03605-6436-49ED-B87E-6B333A4F05D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78E6CAB-6BB2-47A2-8889-A5D28D5E6F09}" type="slidenum">
              <a:rPr lang="en-US" altLang="zh-CN"/>
              <a:pPr/>
              <a:t>96</a:t>
            </a:fld>
            <a:endParaRPr lang="en-US" altLang="zh-CN"/>
          </a:p>
        </p:txBody>
      </p:sp>
      <p:sp>
        <p:nvSpPr>
          <p:cNvPr id="279554" name="Rectangle 2"/>
          <p:cNvSpPr>
            <a:spLocks noGrp="1" noChangeArrowheads="1"/>
          </p:cNvSpPr>
          <p:nvPr>
            <p:ph type="title"/>
          </p:nvPr>
        </p:nvSpPr>
        <p:spPr/>
        <p:txBody>
          <a:bodyPr/>
          <a:lstStyle/>
          <a:p>
            <a:r>
              <a:rPr lang="zh-CN" altLang="en-US" sz="4000" b="1">
                <a:solidFill>
                  <a:srgbClr val="336699"/>
                </a:solidFill>
              </a:rPr>
              <a:t>输出指令</a:t>
            </a:r>
            <a:r>
              <a:rPr lang="en-US" altLang="zh-CN" sz="4000" b="1">
                <a:solidFill>
                  <a:srgbClr val="336699"/>
                </a:solidFill>
              </a:rPr>
              <a:t>OUT</a:t>
            </a:r>
            <a:r>
              <a:rPr lang="en-US" altLang="zh-CN"/>
              <a:t> </a:t>
            </a:r>
          </a:p>
        </p:txBody>
      </p:sp>
      <p:sp>
        <p:nvSpPr>
          <p:cNvPr id="279555" name="Rectangle 3"/>
          <p:cNvSpPr>
            <a:spLocks noGrp="1" noChangeArrowheads="1"/>
          </p:cNvSpPr>
          <p:nvPr>
            <p:ph type="body" idx="1"/>
          </p:nvPr>
        </p:nvSpPr>
        <p:spPr>
          <a:xfrm>
            <a:off x="457200" y="1989138"/>
            <a:ext cx="8229600" cy="4137025"/>
          </a:xfrm>
        </p:spPr>
        <p:txBody>
          <a:bodyPr/>
          <a:lstStyle/>
          <a:p>
            <a:pPr>
              <a:lnSpc>
                <a:spcPct val="90000"/>
              </a:lnSpc>
              <a:buFontTx/>
              <a:buNone/>
            </a:pPr>
            <a:r>
              <a:rPr lang="zh-CN" altLang="en-US" sz="2400"/>
              <a:t>指令格式：</a:t>
            </a:r>
            <a:r>
              <a:rPr lang="en-US" altLang="zh-CN" sz="2400"/>
              <a:t>OUT  n</a:t>
            </a:r>
            <a:r>
              <a:rPr lang="zh-CN" altLang="en-US" sz="2400"/>
              <a:t>，</a:t>
            </a:r>
            <a:r>
              <a:rPr lang="en-US" altLang="zh-CN" sz="2400"/>
              <a:t>AL            (n)←(AL)</a:t>
            </a:r>
          </a:p>
          <a:p>
            <a:pPr>
              <a:lnSpc>
                <a:spcPct val="90000"/>
              </a:lnSpc>
              <a:buFontTx/>
              <a:buNone/>
            </a:pPr>
            <a:r>
              <a:rPr lang="en-US" altLang="zh-CN" sz="2400"/>
              <a:t>                  OUT  n</a:t>
            </a:r>
            <a:r>
              <a:rPr lang="zh-CN" altLang="en-US" sz="2400"/>
              <a:t>，</a:t>
            </a:r>
            <a:r>
              <a:rPr lang="en-US" altLang="zh-CN" sz="2400"/>
              <a:t>AX           (n+1)</a:t>
            </a:r>
            <a:r>
              <a:rPr lang="zh-CN" altLang="en-US" sz="2400"/>
              <a:t>，</a:t>
            </a:r>
            <a:r>
              <a:rPr lang="en-US" altLang="zh-CN" sz="2400"/>
              <a:t>(n)←(AX)</a:t>
            </a:r>
          </a:p>
          <a:p>
            <a:pPr>
              <a:lnSpc>
                <a:spcPct val="90000"/>
              </a:lnSpc>
              <a:buFontTx/>
              <a:buNone/>
            </a:pPr>
            <a:r>
              <a:rPr lang="en-US" altLang="zh-CN" sz="2400"/>
              <a:t>                  OUT  DX</a:t>
            </a:r>
            <a:r>
              <a:rPr lang="zh-CN" altLang="en-US" sz="2400"/>
              <a:t>，</a:t>
            </a:r>
            <a:r>
              <a:rPr lang="en-US" altLang="zh-CN" sz="2400"/>
              <a:t>AL         [(DX)]←</a:t>
            </a:r>
            <a:r>
              <a:rPr lang="zh-CN" altLang="en-US" sz="2400"/>
              <a:t>（</a:t>
            </a:r>
            <a:r>
              <a:rPr lang="en-US" altLang="zh-CN" sz="2400"/>
              <a:t>AL)</a:t>
            </a:r>
          </a:p>
          <a:p>
            <a:pPr>
              <a:lnSpc>
                <a:spcPct val="90000"/>
              </a:lnSpc>
              <a:buFontTx/>
              <a:buNone/>
            </a:pPr>
            <a:r>
              <a:rPr lang="en-US" altLang="zh-CN" sz="2400"/>
              <a:t>                  OUT  DX</a:t>
            </a:r>
            <a:r>
              <a:rPr lang="zh-CN" altLang="en-US" sz="2400"/>
              <a:t>，</a:t>
            </a:r>
            <a:r>
              <a:rPr lang="en-US" altLang="zh-CN" sz="2400"/>
              <a:t>AX         [(DX+1)]</a:t>
            </a:r>
            <a:r>
              <a:rPr lang="zh-CN" altLang="en-US" sz="2400"/>
              <a:t>，</a:t>
            </a:r>
            <a:r>
              <a:rPr lang="en-US" altLang="zh-CN" sz="2400"/>
              <a:t>[(DX)]←(AX)</a:t>
            </a:r>
          </a:p>
          <a:p>
            <a:pPr>
              <a:lnSpc>
                <a:spcPct val="90000"/>
              </a:lnSpc>
              <a:buFontTx/>
              <a:buNone/>
            </a:pPr>
            <a:endParaRPr lang="en-US" altLang="zh-CN" sz="2400"/>
          </a:p>
          <a:p>
            <a:pPr>
              <a:lnSpc>
                <a:spcPct val="90000"/>
              </a:lnSpc>
              <a:buFontTx/>
              <a:buNone/>
            </a:pPr>
            <a:r>
              <a:rPr lang="en-US" altLang="zh-CN" sz="2400"/>
              <a:t>OUT</a:t>
            </a:r>
            <a:r>
              <a:rPr lang="zh-CN" altLang="en-US" sz="2400"/>
              <a:t>指令中各个操作数的定义与</a:t>
            </a:r>
            <a:r>
              <a:rPr lang="en-US" altLang="zh-CN" sz="2400"/>
              <a:t>IN</a:t>
            </a:r>
            <a:r>
              <a:rPr lang="zh-CN" altLang="en-US" sz="2400"/>
              <a:t>指令相同。</a:t>
            </a:r>
          </a:p>
        </p:txBody>
      </p:sp>
    </p:spTree>
  </p:cSld>
  <p:clrMapOvr>
    <a:masterClrMapping/>
  </p:clrMapOvr>
  <p:transition spd="med">
    <p:pull dir="d"/>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20B15D9-2C09-4E92-BF27-676FEAE5C3CE}"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2AD55EB-90A5-45FF-809D-AFD18741E6EC}" type="slidenum">
              <a:rPr lang="en-US" altLang="zh-CN"/>
              <a:pPr/>
              <a:t>97</a:t>
            </a:fld>
            <a:endParaRPr lang="en-US" altLang="zh-CN"/>
          </a:p>
        </p:txBody>
      </p:sp>
      <p:sp>
        <p:nvSpPr>
          <p:cNvPr id="312322" name="Rectangle 2"/>
          <p:cNvSpPr>
            <a:spLocks noGrp="1" noChangeArrowheads="1"/>
          </p:cNvSpPr>
          <p:nvPr>
            <p:ph type="title"/>
          </p:nvPr>
        </p:nvSpPr>
        <p:spPr/>
        <p:txBody>
          <a:bodyPr/>
          <a:lstStyle/>
          <a:p>
            <a:r>
              <a:rPr lang="en-US" altLang="zh-CN" b="1">
                <a:solidFill>
                  <a:srgbClr val="336699"/>
                </a:solidFill>
              </a:rPr>
              <a:t>3.3  80x86</a:t>
            </a:r>
            <a:r>
              <a:rPr lang="zh-CN" altLang="en-US" b="1">
                <a:solidFill>
                  <a:srgbClr val="336699"/>
                </a:solidFill>
              </a:rPr>
              <a:t>指令系统介绍</a:t>
            </a:r>
          </a:p>
        </p:txBody>
      </p:sp>
      <p:sp>
        <p:nvSpPr>
          <p:cNvPr id="312323" name="Rectangle 3"/>
          <p:cNvSpPr>
            <a:spLocks noGrp="1" noChangeArrowheads="1"/>
          </p:cNvSpPr>
          <p:nvPr>
            <p:ph type="body" idx="1"/>
          </p:nvPr>
        </p:nvSpPr>
        <p:spPr>
          <a:xfrm>
            <a:off x="1116013" y="1916113"/>
            <a:ext cx="7570787" cy="4210050"/>
          </a:xfrm>
        </p:spPr>
        <p:txBody>
          <a:bodyPr/>
          <a:lstStyle/>
          <a:p>
            <a:pPr>
              <a:buFontTx/>
              <a:buNone/>
            </a:pPr>
            <a:r>
              <a:rPr lang="en-US" altLang="zh-CN"/>
              <a:t>3.3.1  80x86</a:t>
            </a:r>
            <a:r>
              <a:rPr lang="zh-CN" altLang="en-US"/>
              <a:t>寻址方式</a:t>
            </a:r>
          </a:p>
          <a:p>
            <a:pPr>
              <a:buFontTx/>
              <a:buNone/>
            </a:pPr>
            <a:r>
              <a:rPr lang="en-US" altLang="zh-CN"/>
              <a:t>3.3.2  80286</a:t>
            </a:r>
            <a:r>
              <a:rPr lang="zh-CN" altLang="en-US"/>
              <a:t>指令系统新增指令</a:t>
            </a:r>
          </a:p>
          <a:p>
            <a:pPr>
              <a:buFontTx/>
              <a:buNone/>
            </a:pPr>
            <a:r>
              <a:rPr lang="en-US" altLang="zh-CN"/>
              <a:t>3.3.3  80386</a:t>
            </a:r>
            <a:r>
              <a:rPr lang="zh-CN" altLang="en-US"/>
              <a:t>指令系统新增指令</a:t>
            </a:r>
          </a:p>
          <a:p>
            <a:pPr>
              <a:buFontTx/>
              <a:buNone/>
            </a:pPr>
            <a:r>
              <a:rPr lang="en-US" altLang="zh-CN"/>
              <a:t>3.3.4  80486</a:t>
            </a:r>
            <a:r>
              <a:rPr lang="zh-CN" altLang="en-US"/>
              <a:t>指令系统新增指令</a:t>
            </a:r>
          </a:p>
          <a:p>
            <a:pPr>
              <a:buFontTx/>
              <a:buNone/>
            </a:pPr>
            <a:r>
              <a:rPr lang="en-US" altLang="zh-CN"/>
              <a:t>3.3.5  Pentium</a:t>
            </a:r>
            <a:r>
              <a:rPr lang="zh-CN" altLang="en-US"/>
              <a:t>指令系统新增指令</a:t>
            </a:r>
          </a:p>
        </p:txBody>
      </p:sp>
    </p:spTree>
  </p:cSld>
  <p:clrMapOvr>
    <a:masterClrMapping/>
  </p:clrMapOvr>
  <p:transition spd="med">
    <p:pull dir="d"/>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341FF6E-7AE3-4424-95B7-BAB1C80FFA8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A96F30DF-A9CF-4DC5-9116-FF457655A694}" type="slidenum">
              <a:rPr lang="en-US" altLang="zh-CN"/>
              <a:pPr/>
              <a:t>98</a:t>
            </a:fld>
            <a:endParaRPr lang="en-US" altLang="zh-CN"/>
          </a:p>
        </p:txBody>
      </p:sp>
      <p:sp>
        <p:nvSpPr>
          <p:cNvPr id="280578" name="Rectangle 2"/>
          <p:cNvSpPr>
            <a:spLocks noGrp="1" noChangeArrowheads="1"/>
          </p:cNvSpPr>
          <p:nvPr>
            <p:ph type="title"/>
          </p:nvPr>
        </p:nvSpPr>
        <p:spPr/>
        <p:txBody>
          <a:bodyPr/>
          <a:lstStyle/>
          <a:p>
            <a:r>
              <a:rPr lang="en-US" altLang="zh-CN" b="1">
                <a:solidFill>
                  <a:srgbClr val="336699"/>
                </a:solidFill>
              </a:rPr>
              <a:t>80x86</a:t>
            </a:r>
            <a:r>
              <a:rPr lang="zh-CN" altLang="en-US" b="1">
                <a:solidFill>
                  <a:srgbClr val="336699"/>
                </a:solidFill>
              </a:rPr>
              <a:t>指令系统介绍</a:t>
            </a:r>
            <a:r>
              <a:rPr lang="zh-CN" altLang="en-US"/>
              <a:t> </a:t>
            </a:r>
          </a:p>
        </p:txBody>
      </p:sp>
      <p:sp>
        <p:nvSpPr>
          <p:cNvPr id="280579" name="Rectangle 3"/>
          <p:cNvSpPr>
            <a:spLocks noGrp="1" noChangeArrowheads="1"/>
          </p:cNvSpPr>
          <p:nvPr>
            <p:ph type="body" idx="1"/>
          </p:nvPr>
        </p:nvSpPr>
        <p:spPr>
          <a:xfrm>
            <a:off x="457200" y="1844675"/>
            <a:ext cx="8229600" cy="4281488"/>
          </a:xfrm>
        </p:spPr>
        <p:txBody>
          <a:bodyPr/>
          <a:lstStyle/>
          <a:p>
            <a:r>
              <a:rPr lang="en-US" altLang="zh-CN"/>
              <a:t>80x86</a:t>
            </a:r>
            <a:r>
              <a:rPr lang="zh-CN" altLang="en-US"/>
              <a:t>系列微处理器指令系统保持向上兼容，如</a:t>
            </a:r>
            <a:r>
              <a:rPr lang="en-US" altLang="zh-CN"/>
              <a:t>80486</a:t>
            </a:r>
            <a:r>
              <a:rPr lang="zh-CN" altLang="en-US"/>
              <a:t>微处理器可兼容执行</a:t>
            </a:r>
            <a:r>
              <a:rPr lang="en-US" altLang="zh-CN"/>
              <a:t>8086</a:t>
            </a:r>
            <a:r>
              <a:rPr lang="zh-CN" altLang="en-US"/>
              <a:t>、</a:t>
            </a:r>
            <a:r>
              <a:rPr lang="en-US" altLang="zh-CN"/>
              <a:t>80286</a:t>
            </a:r>
            <a:r>
              <a:rPr lang="zh-CN" altLang="en-US"/>
              <a:t>和</a:t>
            </a:r>
            <a:r>
              <a:rPr lang="en-US" altLang="zh-CN"/>
              <a:t>80386</a:t>
            </a:r>
            <a:r>
              <a:rPr lang="zh-CN" altLang="en-US"/>
              <a:t>的指令。 </a:t>
            </a:r>
          </a:p>
        </p:txBody>
      </p:sp>
    </p:spTree>
  </p:cSld>
  <p:clrMapOvr>
    <a:masterClrMapping/>
  </p:clrMapOvr>
  <p:transition spd="med">
    <p:pull dir="d"/>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2087545-7D5E-4496-8B4F-BA1BFC2C723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9AB0569-76AA-40B0-9D05-6368FDAA14FD}" type="slidenum">
              <a:rPr lang="en-US" altLang="zh-CN"/>
              <a:pPr/>
              <a:t>99</a:t>
            </a:fld>
            <a:endParaRPr lang="en-US" altLang="zh-CN"/>
          </a:p>
        </p:txBody>
      </p:sp>
      <p:sp>
        <p:nvSpPr>
          <p:cNvPr id="281602" name="Rectangle 2"/>
          <p:cNvSpPr>
            <a:spLocks noGrp="1" noChangeArrowheads="1"/>
          </p:cNvSpPr>
          <p:nvPr>
            <p:ph type="title"/>
          </p:nvPr>
        </p:nvSpPr>
        <p:spPr/>
        <p:txBody>
          <a:bodyPr/>
          <a:lstStyle/>
          <a:p>
            <a:r>
              <a:rPr lang="en-US" altLang="zh-CN" b="1">
                <a:solidFill>
                  <a:srgbClr val="336699"/>
                </a:solidFill>
              </a:rPr>
              <a:t>80x86</a:t>
            </a:r>
            <a:r>
              <a:rPr lang="zh-CN" altLang="en-US" b="1">
                <a:solidFill>
                  <a:srgbClr val="336699"/>
                </a:solidFill>
              </a:rPr>
              <a:t>寻址方式</a:t>
            </a:r>
            <a:r>
              <a:rPr lang="zh-CN" altLang="en-US"/>
              <a:t> </a:t>
            </a:r>
          </a:p>
        </p:txBody>
      </p:sp>
      <p:sp>
        <p:nvSpPr>
          <p:cNvPr id="281603" name="Rectangle 3"/>
          <p:cNvSpPr>
            <a:spLocks noGrp="1" noChangeArrowheads="1"/>
          </p:cNvSpPr>
          <p:nvPr>
            <p:ph type="body" idx="1"/>
          </p:nvPr>
        </p:nvSpPr>
        <p:spPr/>
        <p:txBody>
          <a:bodyPr/>
          <a:lstStyle/>
          <a:p>
            <a:r>
              <a:rPr lang="en-US" altLang="zh-CN" sz="2800"/>
              <a:t>8086/8088</a:t>
            </a:r>
            <a:r>
              <a:rPr lang="zh-CN" altLang="en-US" sz="2800"/>
              <a:t>的寻址方式也适用于</a:t>
            </a:r>
            <a:r>
              <a:rPr lang="en-US" altLang="zh-CN" sz="2800"/>
              <a:t>80x86</a:t>
            </a:r>
            <a:r>
              <a:rPr lang="zh-CN" altLang="en-US" sz="2800"/>
              <a:t>。 </a:t>
            </a:r>
          </a:p>
          <a:p>
            <a:r>
              <a:rPr lang="zh-CN" altLang="en-US" sz="2800"/>
              <a:t>下面介绍的寻址方式都是针对存储器操作数的寻址方式，它们均与比例因子有关，这些寻址方式只能用在</a:t>
            </a:r>
            <a:r>
              <a:rPr lang="en-US" altLang="zh-CN" sz="2800"/>
              <a:t>80386</a:t>
            </a:r>
            <a:r>
              <a:rPr lang="zh-CN" altLang="en-US" sz="2800"/>
              <a:t>及其后继机型中。</a:t>
            </a:r>
          </a:p>
          <a:p>
            <a:r>
              <a:rPr lang="zh-CN" altLang="en-US" sz="2800"/>
              <a:t>在</a:t>
            </a:r>
            <a:r>
              <a:rPr lang="en-US" altLang="zh-CN" sz="2800"/>
              <a:t>80386</a:t>
            </a:r>
            <a:r>
              <a:rPr lang="zh-CN" altLang="en-US" sz="2800"/>
              <a:t>及其后续机型中，</a:t>
            </a:r>
            <a:r>
              <a:rPr lang="en-US" altLang="zh-CN" sz="2800"/>
              <a:t>8</a:t>
            </a:r>
            <a:r>
              <a:rPr lang="zh-CN" altLang="en-US" sz="2800"/>
              <a:t>个</a:t>
            </a:r>
            <a:r>
              <a:rPr lang="en-US" altLang="zh-CN" sz="2800"/>
              <a:t>32</a:t>
            </a:r>
            <a:r>
              <a:rPr lang="zh-CN" altLang="en-US" sz="2800"/>
              <a:t>位的通用寄存器</a:t>
            </a:r>
            <a:r>
              <a:rPr lang="en-US" altLang="zh-CN" sz="2800"/>
              <a:t>EAX</a:t>
            </a:r>
            <a:r>
              <a:rPr lang="zh-CN" altLang="en-US" sz="2800"/>
              <a:t>、</a:t>
            </a:r>
            <a:r>
              <a:rPr lang="en-US" altLang="zh-CN" sz="2800"/>
              <a:t>EBX</a:t>
            </a:r>
            <a:r>
              <a:rPr lang="zh-CN" altLang="en-US" sz="2800"/>
              <a:t>、</a:t>
            </a:r>
            <a:r>
              <a:rPr lang="en-US" altLang="zh-CN" sz="2800"/>
              <a:t>ECX</a:t>
            </a:r>
            <a:r>
              <a:rPr lang="zh-CN" altLang="en-US" sz="2800"/>
              <a:t>、</a:t>
            </a:r>
            <a:r>
              <a:rPr lang="en-US" altLang="zh-CN" sz="2800"/>
              <a:t>EDX</a:t>
            </a:r>
            <a:r>
              <a:rPr lang="zh-CN" altLang="en-US" sz="2800"/>
              <a:t>、</a:t>
            </a:r>
            <a:r>
              <a:rPr lang="en-US" altLang="zh-CN" sz="2800"/>
              <a:t>ESP</a:t>
            </a:r>
            <a:r>
              <a:rPr lang="zh-CN" altLang="en-US" sz="2800"/>
              <a:t>、</a:t>
            </a:r>
            <a:r>
              <a:rPr lang="en-US" altLang="zh-CN" sz="2800"/>
              <a:t>EBP</a:t>
            </a:r>
            <a:r>
              <a:rPr lang="zh-CN" altLang="en-US" sz="2800"/>
              <a:t>、</a:t>
            </a:r>
            <a:r>
              <a:rPr lang="en-US" altLang="zh-CN" sz="2800"/>
              <a:t>ESI</a:t>
            </a:r>
            <a:r>
              <a:rPr lang="zh-CN" altLang="en-US" sz="2800"/>
              <a:t>、</a:t>
            </a:r>
            <a:r>
              <a:rPr lang="en-US" altLang="zh-CN" sz="2800"/>
              <a:t>EDI</a:t>
            </a:r>
            <a:r>
              <a:rPr lang="zh-CN" altLang="en-US" sz="2800"/>
              <a:t>既可以存放数据，也可以存放地址，也就是说，这些寄存器都可以用来提供操作数在段内的偏移地址。</a:t>
            </a:r>
          </a:p>
        </p:txBody>
      </p:sp>
    </p:spTree>
  </p:cSld>
  <p:clrMapOvr>
    <a:masterClrMapping/>
  </p:clrMapOvr>
  <p:transition spd="med">
    <p:pull dir="d"/>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2086</TotalTime>
  <Words>12011</Words>
  <Application>Microsoft Office PowerPoint</Application>
  <PresentationFormat>全屏显示(4:3)</PresentationFormat>
  <Paragraphs>1261</Paragraphs>
  <Slides>145</Slides>
  <Notes>20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145</vt:i4>
      </vt:variant>
    </vt:vector>
  </HeadingPairs>
  <TitlesOfParts>
    <vt:vector size="147" baseType="lpstr">
      <vt:lpstr>默认设计模板</vt:lpstr>
      <vt:lpstr>位图图像</vt:lpstr>
      <vt:lpstr>第3章  微型计算机的指令系统 </vt:lpstr>
      <vt:lpstr>机器指令 </vt:lpstr>
      <vt:lpstr>3.1  寻址方式</vt:lpstr>
      <vt:lpstr>操作数的种类 </vt:lpstr>
      <vt:lpstr>8086/8088的机器代码格式 </vt:lpstr>
      <vt:lpstr>8086/8088指令的寻址方式字节编码 </vt:lpstr>
      <vt:lpstr>8086/8088指令的寻址方式字节编码</vt:lpstr>
      <vt:lpstr>与数据有关的寻址方式 </vt:lpstr>
      <vt:lpstr>立即数寻址方式 </vt:lpstr>
      <vt:lpstr>寄存器寻址方式 </vt:lpstr>
      <vt:lpstr>存储器寻址方式 </vt:lpstr>
      <vt:lpstr>直接寻址方式 </vt:lpstr>
      <vt:lpstr>寄存器间接寻址方式 </vt:lpstr>
      <vt:lpstr>寄存器相对寻址方式 </vt:lpstr>
      <vt:lpstr>基址加变址寻址方式 </vt:lpstr>
      <vt:lpstr>相对基址变址寻址方式 </vt:lpstr>
      <vt:lpstr>与转移地址有关的寻址方式 </vt:lpstr>
      <vt:lpstr>段内直接寻址 </vt:lpstr>
      <vt:lpstr>段内间接寻址 </vt:lpstr>
      <vt:lpstr>段间直接寻址 </vt:lpstr>
      <vt:lpstr>段间间接寻址 </vt:lpstr>
      <vt:lpstr>3.2  8086/8088指令系统</vt:lpstr>
      <vt:lpstr>8086/8088指令系统 </vt:lpstr>
      <vt:lpstr>数据传送类指令 </vt:lpstr>
      <vt:lpstr>数据传送指令MOV </vt:lpstr>
      <vt:lpstr>数据传送指令MOV</vt:lpstr>
      <vt:lpstr>数据交换指令XCHG </vt:lpstr>
      <vt:lpstr>换码指令XLAT </vt:lpstr>
      <vt:lpstr>堆栈操作指令PUSH和POP </vt:lpstr>
      <vt:lpstr>入栈操作指令 </vt:lpstr>
      <vt:lpstr>出栈操作指令 </vt:lpstr>
      <vt:lpstr>标志传送指令 </vt:lpstr>
      <vt:lpstr>地址传送指令 </vt:lpstr>
      <vt:lpstr>算术运算类指令 </vt:lpstr>
      <vt:lpstr>加法指令</vt:lpstr>
      <vt:lpstr>加法指令ADD</vt:lpstr>
      <vt:lpstr>带进位加法指令ADC</vt:lpstr>
      <vt:lpstr>加1指令INC</vt:lpstr>
      <vt:lpstr>减法指令</vt:lpstr>
      <vt:lpstr>减法指令SUB</vt:lpstr>
      <vt:lpstr>带借位减法指令SBB</vt:lpstr>
      <vt:lpstr>减1指令DEC</vt:lpstr>
      <vt:lpstr>取补指令NEG</vt:lpstr>
      <vt:lpstr>比较指令CMP</vt:lpstr>
      <vt:lpstr>比较指令CMP</vt:lpstr>
      <vt:lpstr>乘法和除法指令</vt:lpstr>
      <vt:lpstr>无符号数乘法指令MUL</vt:lpstr>
      <vt:lpstr>带符号数乘法指令IMUL</vt:lpstr>
      <vt:lpstr>无符号数除法指令DIV</vt:lpstr>
      <vt:lpstr>带符号数除法指令IDIV </vt:lpstr>
      <vt:lpstr>字节扩展指令CBW </vt:lpstr>
      <vt:lpstr>字扩展指令CWD </vt:lpstr>
      <vt:lpstr>十进制调整指令 </vt:lpstr>
      <vt:lpstr>十进制调整指令 </vt:lpstr>
      <vt:lpstr>十进制调整指令 </vt:lpstr>
      <vt:lpstr>十进制调整指令</vt:lpstr>
      <vt:lpstr>十进制调整指令</vt:lpstr>
      <vt:lpstr>逻辑操作类指令 </vt:lpstr>
      <vt:lpstr>逻辑运算指令</vt:lpstr>
      <vt:lpstr>逻辑与运算指令AND</vt:lpstr>
      <vt:lpstr>逻辑或运算指令OR</vt:lpstr>
      <vt:lpstr>逻辑非运算指令NOT</vt:lpstr>
      <vt:lpstr>逻辑异或运算指令XOR</vt:lpstr>
      <vt:lpstr>测试指令TEST</vt:lpstr>
      <vt:lpstr>逻辑移位指令 </vt:lpstr>
      <vt:lpstr>逻辑左移指令SHL</vt:lpstr>
      <vt:lpstr>逻辑右移指令SHR</vt:lpstr>
      <vt:lpstr>算术左移指令SAL</vt:lpstr>
      <vt:lpstr>算术右移指令SHR</vt:lpstr>
      <vt:lpstr>幻灯片 70</vt:lpstr>
      <vt:lpstr>循环移位指令</vt:lpstr>
      <vt:lpstr>幻灯片 72</vt:lpstr>
      <vt:lpstr>程序控制类指令 </vt:lpstr>
      <vt:lpstr>无条件转移指令JMP </vt:lpstr>
      <vt:lpstr>条件转移指令JCC </vt:lpstr>
      <vt:lpstr>条件转移指令 </vt:lpstr>
      <vt:lpstr>循环控制指令 </vt:lpstr>
      <vt:lpstr>循环指令LOOP </vt:lpstr>
      <vt:lpstr>条件循环指令LOOPZ/LOOPE </vt:lpstr>
      <vt:lpstr>条件循环指令LOOPNZ/LOOPNE </vt:lpstr>
      <vt:lpstr>过程调用和返回指令 </vt:lpstr>
      <vt:lpstr>中断指令 </vt:lpstr>
      <vt:lpstr>中断指令</vt:lpstr>
      <vt:lpstr>串操作类指令 </vt:lpstr>
      <vt:lpstr>串传送指令MOVS </vt:lpstr>
      <vt:lpstr>串比较指令CMPS </vt:lpstr>
      <vt:lpstr>串扫描指令SCAS </vt:lpstr>
      <vt:lpstr>串读取指令LODS </vt:lpstr>
      <vt:lpstr>字符串存储指令STOS </vt:lpstr>
      <vt:lpstr>重复前缀的说明 </vt:lpstr>
      <vt:lpstr>处理器控制类指令 </vt:lpstr>
      <vt:lpstr>处理器控制类指令 </vt:lpstr>
      <vt:lpstr>处理器控制类指令</vt:lpstr>
      <vt:lpstr>输入输出类指令 </vt:lpstr>
      <vt:lpstr>输入指令IN </vt:lpstr>
      <vt:lpstr>输出指令OUT </vt:lpstr>
      <vt:lpstr>3.3  80x86指令系统介绍</vt:lpstr>
      <vt:lpstr>80x86指令系统介绍 </vt:lpstr>
      <vt:lpstr>80x86寻址方式 </vt:lpstr>
      <vt:lpstr>比例变址寻址方式 </vt:lpstr>
      <vt:lpstr>基址比例变址寻址方式 </vt:lpstr>
      <vt:lpstr>相对基址比例变址寻址方式 </vt:lpstr>
      <vt:lpstr>80286指令系统新增指令 </vt:lpstr>
      <vt:lpstr>80286增强与增加的指令 </vt:lpstr>
      <vt:lpstr>堆栈操作指令PUSH</vt:lpstr>
      <vt:lpstr>通用寄存器入栈操作指令PUSHA </vt:lpstr>
      <vt:lpstr>通用寄存器内容出栈操作指令POPA</vt:lpstr>
      <vt:lpstr>有符号整数乘法指令（两个操作数）IMUL </vt:lpstr>
      <vt:lpstr>有符号整数乘法指令（三个操作数）IMUL </vt:lpstr>
      <vt:lpstr>移位指令 </vt:lpstr>
      <vt:lpstr>串输入/输出指令INS/OUTS </vt:lpstr>
      <vt:lpstr>内存范围检查指令BOUND </vt:lpstr>
      <vt:lpstr>设置堆栈空间指令ENTER </vt:lpstr>
      <vt:lpstr>撤消堆栈空间指令LEAVE </vt:lpstr>
      <vt:lpstr>80386指令系统新增指令 </vt:lpstr>
      <vt:lpstr>80386增强与增加的指令 </vt:lpstr>
      <vt:lpstr>数据传送与扩展指令MOVSX</vt:lpstr>
      <vt:lpstr>MOVZX </vt:lpstr>
      <vt:lpstr>堆栈操作指令 </vt:lpstr>
      <vt:lpstr>堆栈操作指令</vt:lpstr>
      <vt:lpstr>有符号数乘法指令</vt:lpstr>
      <vt:lpstr>移位指令 </vt:lpstr>
      <vt:lpstr>SHLD</vt:lpstr>
      <vt:lpstr>SHRD </vt:lpstr>
      <vt:lpstr>位操作指令 </vt:lpstr>
      <vt:lpstr>位测试与设置指令 </vt:lpstr>
      <vt:lpstr>位扫描指令 </vt:lpstr>
      <vt:lpstr>条件设置指令 </vt:lpstr>
      <vt:lpstr>80486指令系统新增指令 </vt:lpstr>
      <vt:lpstr>80486增加的指令 </vt:lpstr>
      <vt:lpstr>字节交换指令BSWAP </vt:lpstr>
      <vt:lpstr>算术运算指令XADD </vt:lpstr>
      <vt:lpstr>比较与交换指令CMPXCHG </vt:lpstr>
      <vt:lpstr>作废Cache指令INVD </vt:lpstr>
      <vt:lpstr>写回和作废Cache指令WBINVD </vt:lpstr>
      <vt:lpstr>作废TLB项指令INVLPG </vt:lpstr>
      <vt:lpstr>Pentium指令系统新增指令 </vt:lpstr>
      <vt:lpstr>Pentium增加的指令 </vt:lpstr>
      <vt:lpstr>处理器标识指令CPUID </vt:lpstr>
      <vt:lpstr>8字节比较交换指令CMPXCHG8B </vt:lpstr>
      <vt:lpstr>读时间标记计数器指令RDTSC </vt:lpstr>
      <vt:lpstr>读模式专用寄存器指令RDMSR </vt:lpstr>
      <vt:lpstr>写模式专用寄存器指令WRMSR </vt:lpstr>
      <vt:lpstr>恢复系统管理模式指令RSM </vt:lpstr>
      <vt:lpstr>32位寄存器与CR4之间的传输指令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DELL</cp:lastModifiedBy>
  <cp:revision>569</cp:revision>
  <dcterms:created xsi:type="dcterms:W3CDTF">2011-01-12T06:28:18Z</dcterms:created>
  <dcterms:modified xsi:type="dcterms:W3CDTF">2016-05-26T06:59:22Z</dcterms:modified>
</cp:coreProperties>
</file>