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47"/>
  </p:notesMasterIdLst>
  <p:sldIdLst>
    <p:sldId id="279" r:id="rId2"/>
    <p:sldId id="280" r:id="rId3"/>
    <p:sldId id="511" r:id="rId4"/>
    <p:sldId id="512" r:id="rId5"/>
    <p:sldId id="522" r:id="rId6"/>
    <p:sldId id="523" r:id="rId7"/>
    <p:sldId id="524" r:id="rId8"/>
    <p:sldId id="525" r:id="rId9"/>
    <p:sldId id="526" r:id="rId10"/>
    <p:sldId id="527" r:id="rId11"/>
    <p:sldId id="528" r:id="rId12"/>
    <p:sldId id="529" r:id="rId13"/>
    <p:sldId id="530" r:id="rId14"/>
    <p:sldId id="531" r:id="rId15"/>
    <p:sldId id="539" r:id="rId16"/>
    <p:sldId id="281" r:id="rId17"/>
    <p:sldId id="540" r:id="rId18"/>
    <p:sldId id="541" r:id="rId19"/>
    <p:sldId id="542" r:id="rId20"/>
    <p:sldId id="533" r:id="rId21"/>
    <p:sldId id="534" r:id="rId22"/>
    <p:sldId id="535" r:id="rId23"/>
    <p:sldId id="536" r:id="rId24"/>
    <p:sldId id="537" r:id="rId25"/>
    <p:sldId id="538" r:id="rId26"/>
    <p:sldId id="532" r:id="rId27"/>
    <p:sldId id="543" r:id="rId28"/>
    <p:sldId id="544" r:id="rId29"/>
    <p:sldId id="545" r:id="rId30"/>
    <p:sldId id="546" r:id="rId31"/>
    <p:sldId id="547" r:id="rId32"/>
    <p:sldId id="548" r:id="rId33"/>
    <p:sldId id="466" r:id="rId34"/>
    <p:sldId id="549" r:id="rId35"/>
    <p:sldId id="554" r:id="rId36"/>
    <p:sldId id="282" r:id="rId37"/>
    <p:sldId id="555" r:id="rId38"/>
    <p:sldId id="556" r:id="rId39"/>
    <p:sldId id="557" r:id="rId40"/>
    <p:sldId id="558" r:id="rId41"/>
    <p:sldId id="550" r:id="rId42"/>
    <p:sldId id="551" r:id="rId43"/>
    <p:sldId id="552" r:id="rId44"/>
    <p:sldId id="553" r:id="rId45"/>
    <p:sldId id="559" r:id="rId4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0"/>
  </p:normalViewPr>
  <p:slideViewPr>
    <p:cSldViewPr>
      <p:cViewPr varScale="1">
        <p:scale>
          <a:sx n="98" d="100"/>
          <a:sy n="98" d="100"/>
        </p:scale>
        <p:origin x="-870"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66" d="100"/>
        <a:sy n="66" d="100"/>
      </p:scale>
      <p:origin x="0" y="1734"/>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37.xml"/><Relationship Id="rId7" Type="http://schemas.openxmlformats.org/officeDocument/2006/relationships/slide" Target="slides/slide45.xml"/><Relationship Id="rId2" Type="http://schemas.openxmlformats.org/officeDocument/2006/relationships/slide" Target="slides/slide20.xml"/><Relationship Id="rId1" Type="http://schemas.openxmlformats.org/officeDocument/2006/relationships/slide" Target="slides/slide14.xml"/><Relationship Id="rId6" Type="http://schemas.openxmlformats.org/officeDocument/2006/relationships/slide" Target="slides/slide43.xml"/><Relationship Id="rId5" Type="http://schemas.openxmlformats.org/officeDocument/2006/relationships/slide" Target="slides/slide40.xml"/><Relationship Id="rId4"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B239A36-5B61-43F5-88E2-A92CF49B36D7}"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F31ED2CF-9F42-4316-BCD2-8364A5839B2A}" type="datetime1">
              <a:rPr lang="zh-CN" altLang="en-US"/>
              <a:pPr/>
              <a:t>2016-5-26</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汇编语言程序设计教程</a:t>
            </a:r>
          </a:p>
        </p:txBody>
      </p:sp>
      <p:sp>
        <p:nvSpPr>
          <p:cNvPr id="6" name="灯片编号占位符 5"/>
          <p:cNvSpPr>
            <a:spLocks noGrp="1"/>
          </p:cNvSpPr>
          <p:nvPr>
            <p:ph type="sldNum" sz="quarter" idx="12"/>
          </p:nvPr>
        </p:nvSpPr>
        <p:spPr/>
        <p:txBody>
          <a:bodyPr/>
          <a:lstStyle>
            <a:lvl1pPr>
              <a:defRPr/>
            </a:lvl1pPr>
          </a:lstStyle>
          <a:p>
            <a:fld id="{BEB03D90-121D-4791-A9E1-0B5F13C2074E}" type="slidenum">
              <a:rPr lang="en-US" altLang="zh-CN"/>
              <a:pPr/>
              <a:t>‹#›</a:t>
            </a:fld>
            <a:endParaRPr lang="en-US" altLang="zh-CN"/>
          </a:p>
        </p:txBody>
      </p:sp>
    </p:spTree>
  </p:cSld>
  <p:clrMapOvr>
    <a:masterClrMapping/>
  </p:clrMapOvr>
  <p:transition spd="med">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726CEE0-4BA7-4199-9C8C-B13A867A5255}" type="datetime1">
              <a:rPr lang="zh-CN" altLang="en-US"/>
              <a:pPr/>
              <a:t>2016-5-26</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汇编语言程序设计教程</a:t>
            </a:r>
          </a:p>
        </p:txBody>
      </p:sp>
      <p:sp>
        <p:nvSpPr>
          <p:cNvPr id="6" name="灯片编号占位符 5"/>
          <p:cNvSpPr>
            <a:spLocks noGrp="1"/>
          </p:cNvSpPr>
          <p:nvPr>
            <p:ph type="sldNum" sz="quarter" idx="12"/>
          </p:nvPr>
        </p:nvSpPr>
        <p:spPr/>
        <p:txBody>
          <a:bodyPr/>
          <a:lstStyle>
            <a:lvl1pPr>
              <a:defRPr/>
            </a:lvl1pPr>
          </a:lstStyle>
          <a:p>
            <a:fld id="{BF9B2616-3486-4C1E-8C58-6E4137B443EE}" type="slidenum">
              <a:rPr lang="en-US" altLang="zh-CN"/>
              <a:pPr/>
              <a:t>‹#›</a:t>
            </a:fld>
            <a:endParaRPr lang="en-US" altLang="zh-CN"/>
          </a:p>
        </p:txBody>
      </p:sp>
    </p:spTree>
  </p:cSld>
  <p:clrMapOvr>
    <a:masterClrMapping/>
  </p:clrMapOvr>
  <p:transition spd="med">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2C3234C-8ACB-405E-B1A5-2AB4542C24AA}" type="datetime1">
              <a:rPr lang="zh-CN" altLang="en-US"/>
              <a:pPr/>
              <a:t>2016-5-26</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汇编语言程序设计教程</a:t>
            </a:r>
          </a:p>
        </p:txBody>
      </p:sp>
      <p:sp>
        <p:nvSpPr>
          <p:cNvPr id="6" name="灯片编号占位符 5"/>
          <p:cNvSpPr>
            <a:spLocks noGrp="1"/>
          </p:cNvSpPr>
          <p:nvPr>
            <p:ph type="sldNum" sz="quarter" idx="12"/>
          </p:nvPr>
        </p:nvSpPr>
        <p:spPr/>
        <p:txBody>
          <a:bodyPr/>
          <a:lstStyle>
            <a:lvl1pPr>
              <a:defRPr/>
            </a:lvl1pPr>
          </a:lstStyle>
          <a:p>
            <a:fld id="{4E582EA3-A0EC-45EF-9BEA-3C2D901EFDCA}" type="slidenum">
              <a:rPr lang="en-US" altLang="zh-CN"/>
              <a:pPr/>
              <a:t>‹#›</a:t>
            </a:fld>
            <a:endParaRPr lang="en-US" altLang="zh-CN"/>
          </a:p>
        </p:txBody>
      </p:sp>
    </p:spTree>
  </p:cSld>
  <p:clrMapOvr>
    <a:masterClrMapping/>
  </p:clrMapOvr>
  <p:transition spd="med">
    <p:pull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fld id="{E35FDD6E-49DB-46DE-8349-E42313845FCF}" type="datetime1">
              <a:rPr lang="zh-CN" altLang="en-US"/>
              <a:pPr/>
              <a:t>2016-5-26</a:t>
            </a:fld>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r>
              <a:rPr lang="en-US" altLang="zh-CN"/>
              <a:t>汇编语言程序设计教程</a:t>
            </a:r>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0C93901B-A5ED-455D-9541-9ED4F0A146E3}" type="slidenum">
              <a:rPr lang="en-US" altLang="zh-CN"/>
              <a:pPr/>
              <a:t>‹#›</a:t>
            </a:fld>
            <a:endParaRPr lang="en-US" altLang="zh-CN"/>
          </a:p>
        </p:txBody>
      </p:sp>
    </p:spTree>
  </p:cSld>
  <p:clrMapOvr>
    <a:masterClrMapping/>
  </p:clrMapOvr>
  <p:transition spd="med">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9C68D97F-D90D-4991-83FB-5EB6D65635FE}" type="datetime1">
              <a:rPr lang="zh-CN" altLang="en-US"/>
              <a:pPr/>
              <a:t>2016-5-26</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汇编语言程序设计教程</a:t>
            </a:r>
          </a:p>
        </p:txBody>
      </p:sp>
      <p:sp>
        <p:nvSpPr>
          <p:cNvPr id="6" name="灯片编号占位符 5"/>
          <p:cNvSpPr>
            <a:spLocks noGrp="1"/>
          </p:cNvSpPr>
          <p:nvPr>
            <p:ph type="sldNum" sz="quarter" idx="12"/>
          </p:nvPr>
        </p:nvSpPr>
        <p:spPr/>
        <p:txBody>
          <a:bodyPr/>
          <a:lstStyle>
            <a:lvl1pPr>
              <a:defRPr/>
            </a:lvl1pPr>
          </a:lstStyle>
          <a:p>
            <a:fld id="{B71BC390-9E50-45F4-BA86-AE02A932C00D}" type="slidenum">
              <a:rPr lang="en-US" altLang="zh-CN"/>
              <a:pPr/>
              <a:t>‹#›</a:t>
            </a:fld>
            <a:endParaRPr lang="en-US" altLang="zh-CN"/>
          </a:p>
        </p:txBody>
      </p:sp>
    </p:spTree>
  </p:cSld>
  <p:clrMapOvr>
    <a:masterClrMapping/>
  </p:clrMapOvr>
  <p:transition spd="med">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FC363EF8-890F-466E-A6AB-961181E222D3}" type="datetime1">
              <a:rPr lang="zh-CN" altLang="en-US"/>
              <a:pPr/>
              <a:t>2016-5-26</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汇编语言程序设计教程</a:t>
            </a:r>
          </a:p>
        </p:txBody>
      </p:sp>
      <p:sp>
        <p:nvSpPr>
          <p:cNvPr id="6" name="灯片编号占位符 5"/>
          <p:cNvSpPr>
            <a:spLocks noGrp="1"/>
          </p:cNvSpPr>
          <p:nvPr>
            <p:ph type="sldNum" sz="quarter" idx="12"/>
          </p:nvPr>
        </p:nvSpPr>
        <p:spPr/>
        <p:txBody>
          <a:bodyPr/>
          <a:lstStyle>
            <a:lvl1pPr>
              <a:defRPr/>
            </a:lvl1pPr>
          </a:lstStyle>
          <a:p>
            <a:fld id="{4B4FA11E-C59B-4649-BD9C-B2FABE28DB29}" type="slidenum">
              <a:rPr lang="en-US" altLang="zh-CN"/>
              <a:pPr/>
              <a:t>‹#›</a:t>
            </a:fld>
            <a:endParaRPr lang="en-US" altLang="zh-CN"/>
          </a:p>
        </p:txBody>
      </p:sp>
    </p:spTree>
  </p:cSld>
  <p:clrMapOvr>
    <a:masterClrMapping/>
  </p:clrMapOvr>
  <p:transition spd="med">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F5F48901-6F6A-4421-A1B9-8D8E81E38E18}" type="datetime1">
              <a:rPr lang="zh-CN" altLang="en-US"/>
              <a:pPr/>
              <a:t>2016-5-26</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汇编语言程序设计教程</a:t>
            </a:r>
          </a:p>
        </p:txBody>
      </p:sp>
      <p:sp>
        <p:nvSpPr>
          <p:cNvPr id="7" name="灯片编号占位符 6"/>
          <p:cNvSpPr>
            <a:spLocks noGrp="1"/>
          </p:cNvSpPr>
          <p:nvPr>
            <p:ph type="sldNum" sz="quarter" idx="12"/>
          </p:nvPr>
        </p:nvSpPr>
        <p:spPr/>
        <p:txBody>
          <a:bodyPr/>
          <a:lstStyle>
            <a:lvl1pPr>
              <a:defRPr/>
            </a:lvl1pPr>
          </a:lstStyle>
          <a:p>
            <a:fld id="{1609EBF0-9DA9-4CA2-896E-8FEA4C3E45DD}" type="slidenum">
              <a:rPr lang="en-US" altLang="zh-CN"/>
              <a:pPr/>
              <a:t>‹#›</a:t>
            </a:fld>
            <a:endParaRPr lang="en-US" altLang="zh-CN"/>
          </a:p>
        </p:txBody>
      </p:sp>
    </p:spTree>
  </p:cSld>
  <p:clrMapOvr>
    <a:masterClrMapping/>
  </p:clrMapOvr>
  <p:transition spd="med">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F5704A9A-AE30-4FAC-8521-5BC33525F651}" type="datetime1">
              <a:rPr lang="zh-CN" altLang="en-US"/>
              <a:pPr/>
              <a:t>2016-5-26</a:t>
            </a:fld>
            <a:endParaRPr lang="en-US" altLang="zh-CN"/>
          </a:p>
        </p:txBody>
      </p:sp>
      <p:sp>
        <p:nvSpPr>
          <p:cNvPr id="8" name="页脚占位符 7"/>
          <p:cNvSpPr>
            <a:spLocks noGrp="1"/>
          </p:cNvSpPr>
          <p:nvPr>
            <p:ph type="ftr" sz="quarter" idx="11"/>
          </p:nvPr>
        </p:nvSpPr>
        <p:spPr/>
        <p:txBody>
          <a:bodyPr/>
          <a:lstStyle>
            <a:lvl1pPr>
              <a:defRPr/>
            </a:lvl1pPr>
          </a:lstStyle>
          <a:p>
            <a:r>
              <a:rPr lang="en-US" altLang="zh-CN"/>
              <a:t>汇编语言程序设计教程</a:t>
            </a:r>
          </a:p>
        </p:txBody>
      </p:sp>
      <p:sp>
        <p:nvSpPr>
          <p:cNvPr id="9" name="灯片编号占位符 8"/>
          <p:cNvSpPr>
            <a:spLocks noGrp="1"/>
          </p:cNvSpPr>
          <p:nvPr>
            <p:ph type="sldNum" sz="quarter" idx="12"/>
          </p:nvPr>
        </p:nvSpPr>
        <p:spPr/>
        <p:txBody>
          <a:bodyPr/>
          <a:lstStyle>
            <a:lvl1pPr>
              <a:defRPr/>
            </a:lvl1pPr>
          </a:lstStyle>
          <a:p>
            <a:fld id="{867636FC-E600-46F6-9D86-9FEF2E81CB06}" type="slidenum">
              <a:rPr lang="en-US" altLang="zh-CN"/>
              <a:pPr/>
              <a:t>‹#›</a:t>
            </a:fld>
            <a:endParaRPr lang="en-US" altLang="zh-CN"/>
          </a:p>
        </p:txBody>
      </p:sp>
    </p:spTree>
  </p:cSld>
  <p:clrMapOvr>
    <a:masterClrMapping/>
  </p:clrMapOvr>
  <p:transition spd="med">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1F5054A-1067-42F9-80F5-8C169C51B8A9}" type="datetime1">
              <a:rPr lang="zh-CN" altLang="en-US"/>
              <a:pPr/>
              <a:t>2016-5-26</a:t>
            </a:fld>
            <a:endParaRPr lang="en-US" altLang="zh-CN"/>
          </a:p>
        </p:txBody>
      </p:sp>
      <p:sp>
        <p:nvSpPr>
          <p:cNvPr id="4" name="页脚占位符 3"/>
          <p:cNvSpPr>
            <a:spLocks noGrp="1"/>
          </p:cNvSpPr>
          <p:nvPr>
            <p:ph type="ftr" sz="quarter" idx="11"/>
          </p:nvPr>
        </p:nvSpPr>
        <p:spPr/>
        <p:txBody>
          <a:bodyPr/>
          <a:lstStyle>
            <a:lvl1pPr>
              <a:defRPr/>
            </a:lvl1pPr>
          </a:lstStyle>
          <a:p>
            <a:r>
              <a:rPr lang="en-US" altLang="zh-CN"/>
              <a:t>汇编语言程序设计教程</a:t>
            </a:r>
          </a:p>
        </p:txBody>
      </p:sp>
      <p:sp>
        <p:nvSpPr>
          <p:cNvPr id="5" name="灯片编号占位符 4"/>
          <p:cNvSpPr>
            <a:spLocks noGrp="1"/>
          </p:cNvSpPr>
          <p:nvPr>
            <p:ph type="sldNum" sz="quarter" idx="12"/>
          </p:nvPr>
        </p:nvSpPr>
        <p:spPr/>
        <p:txBody>
          <a:bodyPr/>
          <a:lstStyle>
            <a:lvl1pPr>
              <a:defRPr/>
            </a:lvl1pPr>
          </a:lstStyle>
          <a:p>
            <a:fld id="{22330589-F062-4D41-993F-EA52A01AAB3E}" type="slidenum">
              <a:rPr lang="en-US" altLang="zh-CN"/>
              <a:pPr/>
              <a:t>‹#›</a:t>
            </a:fld>
            <a:endParaRPr lang="en-US" altLang="zh-CN"/>
          </a:p>
        </p:txBody>
      </p:sp>
    </p:spTree>
  </p:cSld>
  <p:clrMapOvr>
    <a:masterClrMapping/>
  </p:clrMapOvr>
  <p:transition spd="med">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4D582293-AA6D-400C-8981-95EB28BFE055}" type="datetime1">
              <a:rPr lang="zh-CN" altLang="en-US"/>
              <a:pPr/>
              <a:t>2016-5-26</a:t>
            </a:fld>
            <a:endParaRPr lang="en-US" altLang="zh-CN"/>
          </a:p>
        </p:txBody>
      </p:sp>
      <p:sp>
        <p:nvSpPr>
          <p:cNvPr id="3" name="页脚占位符 2"/>
          <p:cNvSpPr>
            <a:spLocks noGrp="1"/>
          </p:cNvSpPr>
          <p:nvPr>
            <p:ph type="ftr" sz="quarter" idx="11"/>
          </p:nvPr>
        </p:nvSpPr>
        <p:spPr/>
        <p:txBody>
          <a:bodyPr/>
          <a:lstStyle>
            <a:lvl1pPr>
              <a:defRPr/>
            </a:lvl1pPr>
          </a:lstStyle>
          <a:p>
            <a:r>
              <a:rPr lang="en-US" altLang="zh-CN"/>
              <a:t>汇编语言程序设计教程</a:t>
            </a:r>
          </a:p>
        </p:txBody>
      </p:sp>
      <p:sp>
        <p:nvSpPr>
          <p:cNvPr id="4" name="灯片编号占位符 3"/>
          <p:cNvSpPr>
            <a:spLocks noGrp="1"/>
          </p:cNvSpPr>
          <p:nvPr>
            <p:ph type="sldNum" sz="quarter" idx="12"/>
          </p:nvPr>
        </p:nvSpPr>
        <p:spPr/>
        <p:txBody>
          <a:bodyPr/>
          <a:lstStyle>
            <a:lvl1pPr>
              <a:defRPr/>
            </a:lvl1pPr>
          </a:lstStyle>
          <a:p>
            <a:fld id="{F43F056C-5FD3-4949-B0AC-428AF7E09DC0}" type="slidenum">
              <a:rPr lang="en-US" altLang="zh-CN"/>
              <a:pPr/>
              <a:t>‹#›</a:t>
            </a:fld>
            <a:endParaRPr lang="en-US" altLang="zh-CN"/>
          </a:p>
        </p:txBody>
      </p:sp>
    </p:spTree>
  </p:cSld>
  <p:clrMapOvr>
    <a:masterClrMapping/>
  </p:clrMapOvr>
  <p:transition spd="med">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ED3080D7-0E80-4C26-B5D6-3E0610E68A6D}" type="datetime1">
              <a:rPr lang="zh-CN" altLang="en-US"/>
              <a:pPr/>
              <a:t>2016-5-26</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汇编语言程序设计教程</a:t>
            </a:r>
          </a:p>
        </p:txBody>
      </p:sp>
      <p:sp>
        <p:nvSpPr>
          <p:cNvPr id="7" name="灯片编号占位符 6"/>
          <p:cNvSpPr>
            <a:spLocks noGrp="1"/>
          </p:cNvSpPr>
          <p:nvPr>
            <p:ph type="sldNum" sz="quarter" idx="12"/>
          </p:nvPr>
        </p:nvSpPr>
        <p:spPr/>
        <p:txBody>
          <a:bodyPr/>
          <a:lstStyle>
            <a:lvl1pPr>
              <a:defRPr/>
            </a:lvl1pPr>
          </a:lstStyle>
          <a:p>
            <a:fld id="{3AC7C85E-AF35-4B25-BFAA-A2F869918481}" type="slidenum">
              <a:rPr lang="en-US" altLang="zh-CN"/>
              <a:pPr/>
              <a:t>‹#›</a:t>
            </a:fld>
            <a:endParaRPr lang="en-US" altLang="zh-CN"/>
          </a:p>
        </p:txBody>
      </p:sp>
    </p:spTree>
  </p:cSld>
  <p:clrMapOvr>
    <a:masterClrMapping/>
  </p:clrMapOvr>
  <p:transition spd="med">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EFD9C5CA-CDC0-4F46-A535-612681008AA9}" type="datetime1">
              <a:rPr lang="zh-CN" altLang="en-US"/>
              <a:pPr/>
              <a:t>2016-5-26</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汇编语言程序设计教程</a:t>
            </a:r>
          </a:p>
        </p:txBody>
      </p:sp>
      <p:sp>
        <p:nvSpPr>
          <p:cNvPr id="7" name="灯片编号占位符 6"/>
          <p:cNvSpPr>
            <a:spLocks noGrp="1"/>
          </p:cNvSpPr>
          <p:nvPr>
            <p:ph type="sldNum" sz="quarter" idx="12"/>
          </p:nvPr>
        </p:nvSpPr>
        <p:spPr/>
        <p:txBody>
          <a:bodyPr/>
          <a:lstStyle>
            <a:lvl1pPr>
              <a:defRPr/>
            </a:lvl1pPr>
          </a:lstStyle>
          <a:p>
            <a:fld id="{F718187E-4541-4EB3-AC09-9EF61B2B1BAE}" type="slidenum">
              <a:rPr lang="en-US" altLang="zh-CN"/>
              <a:pPr/>
              <a:t>‹#›</a:t>
            </a:fld>
            <a:endParaRPr lang="en-US" altLang="zh-CN"/>
          </a:p>
        </p:txBody>
      </p:sp>
    </p:spTree>
  </p:cSld>
  <p:clrMapOvr>
    <a:masterClrMapping/>
  </p:clrMapOvr>
  <p:transition spd="med">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379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379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3CC5BD49-EB11-4815-895C-697FD95E969A}" type="datetime1">
              <a:rPr lang="zh-CN" altLang="en-US"/>
              <a:pPr/>
              <a:t>2016-5-26</a:t>
            </a:fld>
            <a:endParaRPr lang="en-US" altLang="zh-CN"/>
          </a:p>
        </p:txBody>
      </p:sp>
      <p:sp>
        <p:nvSpPr>
          <p:cNvPr id="3379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zh-CN"/>
              <a:t>汇编语言程序设计教程</a:t>
            </a:r>
          </a:p>
        </p:txBody>
      </p:sp>
      <p:sp>
        <p:nvSpPr>
          <p:cNvPr id="3379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F6B7E0E-9DD7-4B1F-8D9C-BB72B6578DEA}" type="slidenum">
              <a:rPr lang="en-US" altLang="zh-CN"/>
              <a:pPr/>
              <a:t>‹#›</a:t>
            </a:fld>
            <a:endParaRPr lang="en-US" altLang="zh-CN"/>
          </a:p>
        </p:txBody>
      </p:sp>
      <p:pic>
        <p:nvPicPr>
          <p:cNvPr id="33806" name="Picture 14"/>
          <p:cNvPicPr>
            <a:picLocks noChangeAspect="1" noChangeArrowheads="1"/>
          </p:cNvPicPr>
          <p:nvPr userDrawn="1"/>
        </p:nvPicPr>
        <p:blipFill>
          <a:blip r:embed="rId14" cstate="print"/>
          <a:srcRect/>
          <a:stretch>
            <a:fillRect/>
          </a:stretch>
        </p:blipFill>
        <p:spPr bwMode="auto">
          <a:xfrm>
            <a:off x="323850" y="1412875"/>
            <a:ext cx="5314950" cy="95250"/>
          </a:xfrm>
          <a:prstGeom prst="rect">
            <a:avLst/>
          </a:prstGeom>
          <a:noFill/>
        </p:spPr>
      </p:pic>
      <p:pic>
        <p:nvPicPr>
          <p:cNvPr id="33807" name="Picture 15"/>
          <p:cNvPicPr>
            <a:picLocks noChangeAspect="1" noChangeArrowheads="1"/>
          </p:cNvPicPr>
          <p:nvPr userDrawn="1"/>
        </p:nvPicPr>
        <p:blipFill>
          <a:blip r:embed="rId14" cstate="print"/>
          <a:srcRect/>
          <a:stretch>
            <a:fillRect/>
          </a:stretch>
        </p:blipFill>
        <p:spPr bwMode="auto">
          <a:xfrm>
            <a:off x="3563938" y="6092825"/>
            <a:ext cx="5314950" cy="95250"/>
          </a:xfrm>
          <a:prstGeom prst="rect">
            <a:avLst/>
          </a:prstGeom>
          <a:noFill/>
        </p:spPr>
      </p:pic>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ransition spd="med">
    <p:pull dir="d"/>
  </p:transition>
  <p:timing>
    <p:tnLst>
      <p:par>
        <p:cTn id="1" dur="indefinite" restart="never" nodeType="tmRoot"/>
      </p:par>
    </p:tnLst>
  </p:timing>
  <p:hf hdr="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911D233-5F16-4898-8E1A-48C6DB297ED5}"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499B2965-114B-48B9-A457-B7754243A71B}" type="slidenum">
              <a:rPr lang="en-US" altLang="zh-CN"/>
              <a:pPr/>
              <a:t>1</a:t>
            </a:fld>
            <a:endParaRPr lang="en-US" altLang="zh-CN"/>
          </a:p>
        </p:txBody>
      </p:sp>
      <p:sp>
        <p:nvSpPr>
          <p:cNvPr id="51202" name="Rectangle 2"/>
          <p:cNvSpPr>
            <a:spLocks noGrp="1" noChangeArrowheads="1"/>
          </p:cNvSpPr>
          <p:nvPr>
            <p:ph type="title"/>
          </p:nvPr>
        </p:nvSpPr>
        <p:spPr/>
        <p:txBody>
          <a:bodyPr/>
          <a:lstStyle/>
          <a:p>
            <a:r>
              <a:rPr lang="zh-CN" altLang="en-US" sz="3600" b="1">
                <a:solidFill>
                  <a:srgbClr val="336699"/>
                </a:solidFill>
              </a:rPr>
              <a:t>第</a:t>
            </a:r>
            <a:r>
              <a:rPr lang="en-US" altLang="zh-CN" sz="3600" b="1">
                <a:solidFill>
                  <a:srgbClr val="336699"/>
                </a:solidFill>
              </a:rPr>
              <a:t>4</a:t>
            </a:r>
            <a:r>
              <a:rPr lang="zh-CN" altLang="en-US" sz="3600" b="1">
                <a:solidFill>
                  <a:srgbClr val="336699"/>
                </a:solidFill>
              </a:rPr>
              <a:t>章  伪指令与汇编语言程序结构设计</a:t>
            </a:r>
            <a:r>
              <a:rPr lang="zh-CN" altLang="en-US" sz="4000"/>
              <a:t> </a:t>
            </a:r>
          </a:p>
        </p:txBody>
      </p:sp>
      <p:sp>
        <p:nvSpPr>
          <p:cNvPr id="51203" name="Rectangle 3"/>
          <p:cNvSpPr>
            <a:spLocks noGrp="1" noChangeArrowheads="1"/>
          </p:cNvSpPr>
          <p:nvPr>
            <p:ph type="body" idx="1"/>
          </p:nvPr>
        </p:nvSpPr>
        <p:spPr>
          <a:xfrm>
            <a:off x="457200" y="1989138"/>
            <a:ext cx="8229600" cy="4137025"/>
          </a:xfrm>
        </p:spPr>
        <p:txBody>
          <a:bodyPr/>
          <a:lstStyle/>
          <a:p>
            <a:pPr>
              <a:buFontTx/>
              <a:buNone/>
            </a:pPr>
            <a:r>
              <a:rPr lang="en-US" altLang="zh-CN" sz="2800"/>
              <a:t>4.1  </a:t>
            </a:r>
            <a:r>
              <a:rPr lang="zh-CN" altLang="en-US" sz="2800"/>
              <a:t>汇编语言语句类型和格式</a:t>
            </a:r>
          </a:p>
          <a:p>
            <a:pPr>
              <a:buFontTx/>
              <a:buNone/>
            </a:pPr>
            <a:r>
              <a:rPr lang="en-US" altLang="zh-CN" sz="2800"/>
              <a:t>4.2  </a:t>
            </a:r>
            <a:r>
              <a:rPr lang="zh-CN" altLang="en-US" sz="2800"/>
              <a:t>伪指令</a:t>
            </a:r>
          </a:p>
          <a:p>
            <a:pPr>
              <a:buFontTx/>
              <a:buNone/>
            </a:pPr>
            <a:r>
              <a:rPr lang="en-US" altLang="zh-CN" sz="2800"/>
              <a:t>4.3  </a:t>
            </a:r>
            <a:r>
              <a:rPr lang="zh-CN" altLang="en-US" sz="2800"/>
              <a:t>汇编语言源程序结构</a:t>
            </a:r>
          </a:p>
        </p:txBody>
      </p:sp>
    </p:spTree>
  </p:cSld>
  <p:clrMapOvr>
    <a:masterClrMapping/>
  </p:clrMapOvr>
  <p:transition spd="med">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59FBC5C-350D-44AF-91B4-950686A72FE7}"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8EA3071F-844F-4553-985B-AACC621B20D8}" type="slidenum">
              <a:rPr lang="en-US" altLang="zh-CN"/>
              <a:pPr/>
              <a:t>10</a:t>
            </a:fld>
            <a:endParaRPr lang="en-US" altLang="zh-CN"/>
          </a:p>
        </p:txBody>
      </p:sp>
      <p:sp>
        <p:nvSpPr>
          <p:cNvPr id="339970" name="Rectangle 2"/>
          <p:cNvSpPr>
            <a:spLocks noGrp="1" noChangeArrowheads="1"/>
          </p:cNvSpPr>
          <p:nvPr>
            <p:ph type="title"/>
          </p:nvPr>
        </p:nvSpPr>
        <p:spPr/>
        <p:txBody>
          <a:bodyPr/>
          <a:lstStyle/>
          <a:p>
            <a:r>
              <a:rPr lang="zh-CN" altLang="en-US" b="1">
                <a:solidFill>
                  <a:srgbClr val="336699"/>
                </a:solidFill>
                <a:latin typeface="宋体" pitchFamily="2" charset="-122"/>
              </a:rPr>
              <a:t>常数</a:t>
            </a:r>
            <a:r>
              <a:rPr lang="zh-CN" altLang="en-US"/>
              <a:t> </a:t>
            </a:r>
          </a:p>
        </p:txBody>
      </p:sp>
      <p:sp>
        <p:nvSpPr>
          <p:cNvPr id="339971" name="Rectangle 3"/>
          <p:cNvSpPr>
            <a:spLocks noGrp="1" noChangeArrowheads="1"/>
          </p:cNvSpPr>
          <p:nvPr>
            <p:ph type="body" idx="1"/>
          </p:nvPr>
        </p:nvSpPr>
        <p:spPr/>
        <p:txBody>
          <a:bodyPr/>
          <a:lstStyle/>
          <a:p>
            <a:pPr algn="just">
              <a:lnSpc>
                <a:spcPct val="90000"/>
              </a:lnSpc>
            </a:pPr>
            <a:r>
              <a:rPr lang="zh-CN" altLang="en-US" sz="2000">
                <a:latin typeface="宋体" pitchFamily="2" charset="-122"/>
              </a:rPr>
              <a:t>二进制数：由一串</a:t>
            </a:r>
            <a:r>
              <a:rPr lang="zh-CN" altLang="en-US" sz="2000">
                <a:latin typeface="Times New Roman"/>
              </a:rPr>
              <a:t>“</a:t>
            </a:r>
            <a:r>
              <a:rPr lang="en-US" altLang="zh-CN" sz="2000">
                <a:latin typeface="Times New Roman" pitchFamily="18" charset="0"/>
                <a:cs typeface="Times New Roman" pitchFamily="18" charset="0"/>
              </a:rPr>
              <a:t>0</a:t>
            </a:r>
            <a:r>
              <a:rPr lang="en-US" altLang="zh-CN" sz="2000">
                <a:latin typeface="Times New Roman"/>
              </a:rPr>
              <a:t>”</a:t>
            </a:r>
            <a:r>
              <a:rPr lang="zh-CN" altLang="en-US" sz="2000">
                <a:latin typeface="宋体" pitchFamily="2" charset="-122"/>
              </a:rPr>
              <a:t>和</a:t>
            </a:r>
            <a:r>
              <a:rPr lang="zh-CN" altLang="en-US" sz="2000">
                <a:latin typeface="Times New Roman"/>
              </a:rPr>
              <a:t>“</a:t>
            </a:r>
            <a:r>
              <a:rPr lang="en-US" altLang="zh-CN" sz="2000">
                <a:latin typeface="Times New Roman" pitchFamily="18" charset="0"/>
                <a:cs typeface="Times New Roman" pitchFamily="18" charset="0"/>
              </a:rPr>
              <a:t>1</a:t>
            </a:r>
            <a:r>
              <a:rPr lang="en-US" altLang="zh-CN" sz="2000">
                <a:latin typeface="Times New Roman"/>
              </a:rPr>
              <a:t>”</a:t>
            </a:r>
            <a:r>
              <a:rPr lang="zh-CN" altLang="en-US" sz="2000">
                <a:latin typeface="宋体" pitchFamily="2" charset="-122"/>
              </a:rPr>
              <a:t>组成的序列，数字后跟字母</a:t>
            </a:r>
            <a:r>
              <a:rPr lang="en-US" altLang="zh-CN" sz="2000">
                <a:latin typeface="Times New Roman" pitchFamily="18" charset="0"/>
                <a:cs typeface="Times New Roman" pitchFamily="18" charset="0"/>
              </a:rPr>
              <a:t>B</a:t>
            </a:r>
            <a:r>
              <a:rPr lang="zh-CN" altLang="en-US" sz="2000">
                <a:latin typeface="宋体" pitchFamily="2" charset="-122"/>
              </a:rPr>
              <a:t>，如</a:t>
            </a:r>
            <a:r>
              <a:rPr lang="en-US" altLang="zh-CN" sz="2000">
                <a:latin typeface="Times New Roman" pitchFamily="18" charset="0"/>
                <a:cs typeface="Times New Roman" pitchFamily="18" charset="0"/>
              </a:rPr>
              <a:t>11101001B</a:t>
            </a:r>
            <a:r>
              <a:rPr lang="zh-CN" altLang="en-US" sz="2000">
                <a:latin typeface="宋体" pitchFamily="2" charset="-122"/>
              </a:rPr>
              <a:t>。</a:t>
            </a:r>
            <a:endParaRPr lang="zh-CN" altLang="en-US" sz="2000">
              <a:latin typeface="Times New Roman" pitchFamily="18" charset="0"/>
              <a:cs typeface="Times New Roman" pitchFamily="18" charset="0"/>
            </a:endParaRPr>
          </a:p>
          <a:p>
            <a:pPr algn="just">
              <a:lnSpc>
                <a:spcPct val="90000"/>
              </a:lnSpc>
            </a:pPr>
            <a:r>
              <a:rPr lang="zh-CN" altLang="en-US" sz="2000">
                <a:latin typeface="宋体" pitchFamily="2" charset="-122"/>
              </a:rPr>
              <a:t>十进制数：以</a:t>
            </a:r>
            <a:r>
              <a:rPr lang="en-US" altLang="zh-CN" sz="2000">
                <a:latin typeface="Times New Roman" pitchFamily="18" charset="0"/>
                <a:cs typeface="Times New Roman" pitchFamily="18" charset="0"/>
              </a:rPr>
              <a:t>0 </a:t>
            </a:r>
            <a:r>
              <a:rPr lang="en-US" altLang="zh-CN" sz="2000">
                <a:latin typeface="Times New Roman" pitchFamily="18" charset="0"/>
                <a:cs typeface="Times New Roman" pitchFamily="18" charset="0"/>
                <a:sym typeface="Symbol" pitchFamily="18" charset="2"/>
              </a:rPr>
              <a:t></a:t>
            </a:r>
            <a:r>
              <a:rPr lang="en-US" altLang="zh-CN" sz="2000">
                <a:latin typeface="Times New Roman" pitchFamily="18" charset="0"/>
                <a:cs typeface="Times New Roman" pitchFamily="18" charset="0"/>
              </a:rPr>
              <a:t> 9</a:t>
            </a:r>
            <a:r>
              <a:rPr lang="zh-CN" altLang="en-US" sz="2000">
                <a:latin typeface="宋体" pitchFamily="2" charset="-122"/>
              </a:rPr>
              <a:t>数字组成的序列，数字后跟</a:t>
            </a:r>
            <a:r>
              <a:rPr lang="en-US" altLang="zh-CN" sz="2000">
                <a:latin typeface="Times New Roman" pitchFamily="18" charset="0"/>
                <a:cs typeface="Times New Roman" pitchFamily="18" charset="0"/>
              </a:rPr>
              <a:t>D</a:t>
            </a:r>
            <a:r>
              <a:rPr lang="zh-CN" altLang="en-US" sz="2000">
                <a:latin typeface="宋体" pitchFamily="2" charset="-122"/>
              </a:rPr>
              <a:t>或不跟字母，如</a:t>
            </a:r>
            <a:r>
              <a:rPr lang="en-US" altLang="zh-CN" sz="2000">
                <a:latin typeface="Times New Roman" pitchFamily="18" charset="0"/>
                <a:cs typeface="Times New Roman" pitchFamily="18" charset="0"/>
              </a:rPr>
              <a:t>67D</a:t>
            </a:r>
            <a:r>
              <a:rPr lang="zh-CN" altLang="en-US" sz="2000">
                <a:latin typeface="宋体" pitchFamily="2" charset="-122"/>
              </a:rPr>
              <a:t>或</a:t>
            </a:r>
            <a:r>
              <a:rPr lang="en-US" altLang="zh-CN" sz="2000">
                <a:latin typeface="Times New Roman" pitchFamily="18" charset="0"/>
                <a:cs typeface="Times New Roman" pitchFamily="18" charset="0"/>
              </a:rPr>
              <a:t>32</a:t>
            </a:r>
            <a:r>
              <a:rPr lang="zh-CN" altLang="en-US" sz="2000">
                <a:latin typeface="宋体" pitchFamily="2" charset="-122"/>
              </a:rPr>
              <a:t>。</a:t>
            </a:r>
            <a:endParaRPr lang="zh-CN" altLang="en-US" sz="2000">
              <a:latin typeface="Times New Roman" pitchFamily="18" charset="0"/>
              <a:cs typeface="Times New Roman" pitchFamily="18" charset="0"/>
            </a:endParaRPr>
          </a:p>
          <a:p>
            <a:pPr algn="just">
              <a:lnSpc>
                <a:spcPct val="90000"/>
              </a:lnSpc>
            </a:pPr>
            <a:r>
              <a:rPr lang="zh-CN" altLang="en-US" sz="2000">
                <a:latin typeface="宋体" pitchFamily="2" charset="-122"/>
              </a:rPr>
              <a:t>八进制数：由</a:t>
            </a:r>
            <a:r>
              <a:rPr lang="en-US" altLang="zh-CN" sz="2000">
                <a:latin typeface="Times New Roman" pitchFamily="18" charset="0"/>
                <a:cs typeface="Times New Roman" pitchFamily="18" charset="0"/>
              </a:rPr>
              <a:t>0 </a:t>
            </a:r>
            <a:r>
              <a:rPr lang="en-US" altLang="zh-CN" sz="2000">
                <a:latin typeface="Times New Roman" pitchFamily="18" charset="0"/>
                <a:cs typeface="Times New Roman" pitchFamily="18" charset="0"/>
                <a:sym typeface="Symbol" pitchFamily="18" charset="2"/>
              </a:rPr>
              <a:t></a:t>
            </a:r>
            <a:r>
              <a:rPr lang="en-US" altLang="zh-CN" sz="2000">
                <a:latin typeface="Times New Roman" pitchFamily="18" charset="0"/>
                <a:cs typeface="Times New Roman" pitchFamily="18" charset="0"/>
              </a:rPr>
              <a:t> 7</a:t>
            </a:r>
            <a:r>
              <a:rPr lang="zh-CN" altLang="en-US" sz="2000">
                <a:latin typeface="宋体" pitchFamily="2" charset="-122"/>
              </a:rPr>
              <a:t>数字组成的序列，数字后面跟字母</a:t>
            </a:r>
            <a:r>
              <a:rPr lang="en-US" altLang="zh-CN" sz="2000">
                <a:latin typeface="Times New Roman" pitchFamily="18" charset="0"/>
                <a:cs typeface="Times New Roman" pitchFamily="18" charset="0"/>
              </a:rPr>
              <a:t>Q</a:t>
            </a:r>
            <a:r>
              <a:rPr lang="zh-CN" altLang="en-US" sz="2000">
                <a:latin typeface="宋体" pitchFamily="2" charset="-122"/>
              </a:rPr>
              <a:t>或</a:t>
            </a:r>
            <a:r>
              <a:rPr lang="en-US" altLang="zh-CN" sz="2000">
                <a:latin typeface="Times New Roman" pitchFamily="18" charset="0"/>
                <a:cs typeface="Times New Roman" pitchFamily="18" charset="0"/>
              </a:rPr>
              <a:t>O</a:t>
            </a:r>
            <a:r>
              <a:rPr lang="zh-CN" altLang="en-US" sz="2000">
                <a:latin typeface="宋体" pitchFamily="2" charset="-122"/>
              </a:rPr>
              <a:t>，如</a:t>
            </a:r>
            <a:r>
              <a:rPr lang="en-US" altLang="zh-CN" sz="2000">
                <a:latin typeface="Times New Roman" pitchFamily="18" charset="0"/>
                <a:cs typeface="Times New Roman" pitchFamily="18" charset="0"/>
              </a:rPr>
              <a:t>536Q</a:t>
            </a:r>
            <a:r>
              <a:rPr lang="zh-CN" altLang="en-US" sz="2000">
                <a:latin typeface="宋体" pitchFamily="2" charset="-122"/>
              </a:rPr>
              <a:t>或</a:t>
            </a:r>
            <a:r>
              <a:rPr lang="en-US" altLang="zh-CN" sz="2000">
                <a:latin typeface="Times New Roman" pitchFamily="18" charset="0"/>
                <a:cs typeface="Times New Roman" pitchFamily="18" charset="0"/>
              </a:rPr>
              <a:t>442O</a:t>
            </a:r>
            <a:r>
              <a:rPr lang="zh-CN" altLang="en-US" sz="2000">
                <a:latin typeface="宋体" pitchFamily="2" charset="-122"/>
              </a:rPr>
              <a:t>。</a:t>
            </a:r>
            <a:endParaRPr lang="zh-CN" altLang="en-US" sz="2000">
              <a:latin typeface="Times New Roman" pitchFamily="18" charset="0"/>
              <a:cs typeface="Times New Roman" pitchFamily="18" charset="0"/>
            </a:endParaRPr>
          </a:p>
          <a:p>
            <a:pPr algn="just">
              <a:lnSpc>
                <a:spcPct val="90000"/>
              </a:lnSpc>
            </a:pPr>
            <a:r>
              <a:rPr lang="zh-CN" altLang="en-US" sz="2000">
                <a:latin typeface="宋体" pitchFamily="2" charset="-122"/>
              </a:rPr>
              <a:t>十六进制数：由</a:t>
            </a:r>
            <a:r>
              <a:rPr lang="en-US" altLang="zh-CN" sz="2000">
                <a:latin typeface="Times New Roman" pitchFamily="18" charset="0"/>
                <a:cs typeface="Times New Roman" pitchFamily="18" charset="0"/>
              </a:rPr>
              <a:t>0 </a:t>
            </a:r>
            <a:r>
              <a:rPr lang="en-US" altLang="zh-CN" sz="2000">
                <a:latin typeface="Times New Roman" pitchFamily="18" charset="0"/>
                <a:cs typeface="Times New Roman" pitchFamily="18" charset="0"/>
                <a:sym typeface="Symbol" pitchFamily="18" charset="2"/>
              </a:rPr>
              <a:t></a:t>
            </a:r>
            <a:r>
              <a:rPr lang="en-US" altLang="zh-CN" sz="2000">
                <a:latin typeface="Times New Roman" pitchFamily="18" charset="0"/>
                <a:cs typeface="Times New Roman" pitchFamily="18" charset="0"/>
              </a:rPr>
              <a:t> 9ABCDEF</a:t>
            </a:r>
            <a:r>
              <a:rPr lang="zh-CN" altLang="en-US" sz="2000">
                <a:latin typeface="宋体" pitchFamily="2" charset="-122"/>
              </a:rPr>
              <a:t>组成的序列，数字后跟</a:t>
            </a:r>
            <a:r>
              <a:rPr lang="en-US" altLang="zh-CN" sz="2000">
                <a:latin typeface="Times New Roman" pitchFamily="18" charset="0"/>
                <a:cs typeface="Times New Roman" pitchFamily="18" charset="0"/>
              </a:rPr>
              <a:t>H</a:t>
            </a:r>
            <a:r>
              <a:rPr lang="zh-CN" altLang="en-US" sz="2000">
                <a:latin typeface="宋体" pitchFamily="2" charset="-122"/>
              </a:rPr>
              <a:t>，如</a:t>
            </a:r>
            <a:r>
              <a:rPr lang="en-US" altLang="zh-CN" sz="2000">
                <a:latin typeface="Times New Roman" pitchFamily="18" charset="0"/>
                <a:cs typeface="Times New Roman" pitchFamily="18" charset="0"/>
              </a:rPr>
              <a:t>0ABCDH</a:t>
            </a:r>
            <a:r>
              <a:rPr lang="zh-CN" altLang="en-US" sz="2000">
                <a:latin typeface="宋体" pitchFamily="2" charset="-122"/>
              </a:rPr>
              <a:t>，</a:t>
            </a:r>
            <a:r>
              <a:rPr lang="en-US" altLang="zh-CN" sz="2000">
                <a:latin typeface="Times New Roman" pitchFamily="18" charset="0"/>
                <a:cs typeface="Times New Roman" pitchFamily="18" charset="0"/>
              </a:rPr>
              <a:t>0123H</a:t>
            </a:r>
            <a:r>
              <a:rPr lang="zh-CN" altLang="en-US" sz="2000">
                <a:latin typeface="宋体" pitchFamily="2" charset="-122"/>
              </a:rPr>
              <a:t>。注意，当数字的第一个字符是</a:t>
            </a:r>
            <a:r>
              <a:rPr lang="en-US" altLang="zh-CN" sz="2000">
                <a:latin typeface="Times New Roman" pitchFamily="18" charset="0"/>
                <a:cs typeface="Times New Roman" pitchFamily="18" charset="0"/>
              </a:rPr>
              <a:t>A </a:t>
            </a:r>
            <a:r>
              <a:rPr lang="en-US" altLang="zh-CN" sz="2000">
                <a:latin typeface="Times New Roman" pitchFamily="18" charset="0"/>
                <a:cs typeface="Times New Roman" pitchFamily="18" charset="0"/>
                <a:sym typeface="Symbol" pitchFamily="18" charset="2"/>
              </a:rPr>
              <a:t></a:t>
            </a:r>
            <a:r>
              <a:rPr lang="en-US" altLang="zh-CN" sz="2000">
                <a:latin typeface="Times New Roman" pitchFamily="18" charset="0"/>
                <a:cs typeface="Times New Roman" pitchFamily="18" charset="0"/>
              </a:rPr>
              <a:t> F</a:t>
            </a:r>
            <a:r>
              <a:rPr lang="zh-CN" altLang="en-US" sz="2000">
                <a:latin typeface="宋体" pitchFamily="2" charset="-122"/>
              </a:rPr>
              <a:t>时，在字符前应添加一个数字</a:t>
            </a:r>
            <a:r>
              <a:rPr lang="en-US" altLang="zh-CN" sz="2000">
                <a:latin typeface="Times New Roman" pitchFamily="18" charset="0"/>
                <a:cs typeface="Times New Roman" pitchFamily="18" charset="0"/>
              </a:rPr>
              <a:t>0</a:t>
            </a:r>
            <a:r>
              <a:rPr lang="zh-CN" altLang="en-US" sz="2000">
                <a:latin typeface="宋体" pitchFamily="2" charset="-122"/>
              </a:rPr>
              <a:t>，以示和变量的区别。</a:t>
            </a:r>
            <a:endParaRPr lang="zh-CN" altLang="en-US" sz="2000">
              <a:latin typeface="Times New Roman" pitchFamily="18" charset="0"/>
              <a:cs typeface="Times New Roman" pitchFamily="18" charset="0"/>
            </a:endParaRPr>
          </a:p>
          <a:p>
            <a:pPr algn="just">
              <a:lnSpc>
                <a:spcPct val="90000"/>
              </a:lnSpc>
            </a:pPr>
            <a:r>
              <a:rPr lang="zh-CN" altLang="en-US" sz="2000">
                <a:latin typeface="宋体" pitchFamily="2" charset="-122"/>
              </a:rPr>
              <a:t>十进制浮点数：浮点十进制数，如</a:t>
            </a:r>
            <a:r>
              <a:rPr lang="en-US" altLang="zh-CN" sz="2000">
                <a:latin typeface="Times New Roman" pitchFamily="18" charset="0"/>
                <a:cs typeface="Times New Roman" pitchFamily="18" charset="0"/>
              </a:rPr>
              <a:t>14E-3</a:t>
            </a:r>
            <a:r>
              <a:rPr lang="zh-CN" altLang="en-US" sz="2000">
                <a:latin typeface="宋体" pitchFamily="2" charset="-122"/>
              </a:rPr>
              <a:t>等。</a:t>
            </a:r>
            <a:endParaRPr lang="zh-CN" altLang="en-US" sz="2000">
              <a:latin typeface="Times New Roman" pitchFamily="18" charset="0"/>
              <a:cs typeface="Times New Roman" pitchFamily="18" charset="0"/>
            </a:endParaRPr>
          </a:p>
          <a:p>
            <a:pPr algn="just">
              <a:lnSpc>
                <a:spcPct val="90000"/>
              </a:lnSpc>
            </a:pPr>
            <a:r>
              <a:rPr lang="zh-CN" altLang="en-US" sz="2000">
                <a:latin typeface="宋体" pitchFamily="2" charset="-122"/>
              </a:rPr>
              <a:t>十六进制实数：数字后跟</a:t>
            </a:r>
            <a:r>
              <a:rPr lang="en-US" altLang="zh-CN" sz="2000">
                <a:latin typeface="Times New Roman" pitchFamily="18" charset="0"/>
                <a:cs typeface="Times New Roman" pitchFamily="18" charset="0"/>
              </a:rPr>
              <a:t>R</a:t>
            </a:r>
            <a:r>
              <a:rPr lang="zh-CN" altLang="en-US" sz="2000">
                <a:latin typeface="宋体" pitchFamily="2" charset="-122"/>
              </a:rPr>
              <a:t>，数字的位数必须是</a:t>
            </a:r>
            <a:r>
              <a:rPr lang="en-US" altLang="zh-CN" sz="2000">
                <a:latin typeface="Times New Roman" pitchFamily="18" charset="0"/>
                <a:cs typeface="Times New Roman" pitchFamily="18" charset="0"/>
              </a:rPr>
              <a:t>8</a:t>
            </a:r>
            <a:r>
              <a:rPr lang="zh-CN" altLang="en-US" sz="2000">
                <a:latin typeface="宋体" pitchFamily="2" charset="-122"/>
              </a:rPr>
              <a:t>，</a:t>
            </a:r>
            <a:r>
              <a:rPr lang="en-US" altLang="zh-CN" sz="2000">
                <a:latin typeface="Times New Roman" pitchFamily="18" charset="0"/>
                <a:cs typeface="Times New Roman" pitchFamily="18" charset="0"/>
              </a:rPr>
              <a:t>16</a:t>
            </a:r>
            <a:r>
              <a:rPr lang="zh-CN" altLang="en-US" sz="2000">
                <a:latin typeface="宋体" pitchFamily="2" charset="-122"/>
              </a:rPr>
              <a:t>或</a:t>
            </a:r>
            <a:r>
              <a:rPr lang="en-US" altLang="zh-CN" sz="2000">
                <a:latin typeface="Times New Roman" pitchFamily="18" charset="0"/>
                <a:cs typeface="Times New Roman" pitchFamily="18" charset="0"/>
              </a:rPr>
              <a:t>20</a:t>
            </a:r>
            <a:r>
              <a:rPr lang="zh-CN" altLang="en-US" sz="2000">
                <a:latin typeface="宋体" pitchFamily="2" charset="-122"/>
              </a:rPr>
              <a:t>，在第一位是</a:t>
            </a:r>
            <a:r>
              <a:rPr lang="en-US" altLang="zh-CN" sz="2000">
                <a:latin typeface="Times New Roman" pitchFamily="18" charset="0"/>
                <a:cs typeface="Times New Roman" pitchFamily="18" charset="0"/>
              </a:rPr>
              <a:t>0</a:t>
            </a:r>
            <a:r>
              <a:rPr lang="zh-CN" altLang="en-US" sz="2000">
                <a:latin typeface="宋体" pitchFamily="2" charset="-122"/>
              </a:rPr>
              <a:t>的情况下，数字的位数可以是</a:t>
            </a:r>
            <a:r>
              <a:rPr lang="en-US" altLang="zh-CN" sz="2000">
                <a:latin typeface="Times New Roman" pitchFamily="18" charset="0"/>
                <a:cs typeface="Times New Roman" pitchFamily="18" charset="0"/>
              </a:rPr>
              <a:t>9</a:t>
            </a:r>
            <a:r>
              <a:rPr lang="zh-CN" altLang="en-US" sz="2000">
                <a:latin typeface="宋体" pitchFamily="2" charset="-122"/>
              </a:rPr>
              <a:t>，</a:t>
            </a:r>
            <a:r>
              <a:rPr lang="en-US" altLang="zh-CN" sz="2000">
                <a:latin typeface="Times New Roman" pitchFamily="18" charset="0"/>
                <a:cs typeface="Times New Roman" pitchFamily="18" charset="0"/>
              </a:rPr>
              <a:t>17</a:t>
            </a:r>
            <a:r>
              <a:rPr lang="zh-CN" altLang="en-US" sz="2000">
                <a:latin typeface="宋体" pitchFamily="2" charset="-122"/>
              </a:rPr>
              <a:t>或</a:t>
            </a:r>
            <a:r>
              <a:rPr lang="en-US" altLang="zh-CN" sz="2000">
                <a:latin typeface="Times New Roman" pitchFamily="18" charset="0"/>
                <a:cs typeface="Times New Roman" pitchFamily="18" charset="0"/>
              </a:rPr>
              <a:t>21</a:t>
            </a:r>
            <a:r>
              <a:rPr lang="zh-CN" altLang="en-US" sz="2000">
                <a:latin typeface="宋体" pitchFamily="2" charset="-122"/>
              </a:rPr>
              <a:t>，如</a:t>
            </a:r>
            <a:r>
              <a:rPr lang="en-US" altLang="zh-CN" sz="2000">
                <a:latin typeface="Times New Roman" pitchFamily="18" charset="0"/>
                <a:cs typeface="Times New Roman" pitchFamily="18" charset="0"/>
              </a:rPr>
              <a:t>0FFAADC43R</a:t>
            </a:r>
            <a:r>
              <a:rPr lang="zh-CN" altLang="en-US" sz="2000">
                <a:latin typeface="宋体" pitchFamily="2" charset="-122"/>
              </a:rPr>
              <a:t>。</a:t>
            </a:r>
            <a:endParaRPr lang="zh-CN" altLang="en-US" sz="2000">
              <a:latin typeface="Times New Roman" pitchFamily="18" charset="0"/>
              <a:cs typeface="Times New Roman" pitchFamily="18" charset="0"/>
            </a:endParaRPr>
          </a:p>
          <a:p>
            <a:pPr algn="just">
              <a:lnSpc>
                <a:spcPct val="90000"/>
              </a:lnSpc>
            </a:pPr>
            <a:r>
              <a:rPr lang="zh-CN" altLang="en-US" sz="2000">
                <a:latin typeface="宋体" pitchFamily="2" charset="-122"/>
              </a:rPr>
              <a:t>字符和字符串：指包含在单引号内的字母、符号或初始化存储器时，所包含的若干个字母、符号，汇编程序将它们变成相应的</a:t>
            </a:r>
            <a:r>
              <a:rPr lang="en-US" altLang="zh-CN" sz="2000">
                <a:latin typeface="Times New Roman" pitchFamily="18" charset="0"/>
                <a:cs typeface="Times New Roman" pitchFamily="18" charset="0"/>
              </a:rPr>
              <a:t>ASCII</a:t>
            </a:r>
            <a:r>
              <a:rPr lang="zh-CN" altLang="en-US" sz="2000">
                <a:latin typeface="宋体" pitchFamily="2" charset="-122"/>
              </a:rPr>
              <a:t>码。如</a:t>
            </a:r>
            <a:r>
              <a:rPr lang="zh-CN" altLang="en-US" sz="2000">
                <a:latin typeface="Times New Roman"/>
              </a:rPr>
              <a:t>‘</a:t>
            </a:r>
            <a:r>
              <a:rPr lang="en-US" altLang="zh-CN" sz="2000">
                <a:latin typeface="Times New Roman" pitchFamily="18" charset="0"/>
                <a:cs typeface="Times New Roman" pitchFamily="18" charset="0"/>
              </a:rPr>
              <a:t>C</a:t>
            </a:r>
            <a:r>
              <a:rPr lang="en-US" altLang="zh-CN" sz="2000">
                <a:latin typeface="Times New Roman"/>
              </a:rPr>
              <a:t>’</a:t>
            </a:r>
            <a:r>
              <a:rPr lang="zh-CN" altLang="en-US" sz="2000">
                <a:latin typeface="宋体" pitchFamily="2" charset="-122"/>
              </a:rPr>
              <a:t>、</a:t>
            </a:r>
            <a:r>
              <a:rPr lang="zh-CN" altLang="en-US" sz="2000">
                <a:latin typeface="Times New Roman"/>
              </a:rPr>
              <a:t>‘</a:t>
            </a:r>
            <a:r>
              <a:rPr lang="en-US" altLang="zh-CN" sz="2000">
                <a:latin typeface="Times New Roman" pitchFamily="18" charset="0"/>
                <a:cs typeface="Times New Roman" pitchFamily="18" charset="0"/>
              </a:rPr>
              <a:t>STRING</a:t>
            </a:r>
            <a:r>
              <a:rPr lang="en-US" altLang="zh-CN" sz="2000">
                <a:latin typeface="Times New Roman"/>
              </a:rPr>
              <a:t>’</a:t>
            </a:r>
            <a:r>
              <a:rPr lang="zh-CN" altLang="en-US" sz="2000">
                <a:latin typeface="宋体" pitchFamily="2" charset="-122"/>
              </a:rPr>
              <a:t>等。</a:t>
            </a:r>
            <a:endParaRPr lang="zh-CN" altLang="en-US" sz="2000"/>
          </a:p>
        </p:txBody>
      </p:sp>
    </p:spTree>
  </p:cSld>
  <p:clrMapOvr>
    <a:masterClrMapping/>
  </p:clrMapOvr>
  <p:transition spd="med">
    <p:pull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7A5CD9A-34FB-4DBB-988F-B62FCF8AF811}"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4FFD3ECF-42C0-4777-91BC-BE771052D143}" type="slidenum">
              <a:rPr lang="en-US" altLang="zh-CN"/>
              <a:pPr/>
              <a:t>11</a:t>
            </a:fld>
            <a:endParaRPr lang="en-US" altLang="zh-CN"/>
          </a:p>
        </p:txBody>
      </p:sp>
      <p:sp>
        <p:nvSpPr>
          <p:cNvPr id="340994" name="Rectangle 2"/>
          <p:cNvSpPr>
            <a:spLocks noGrp="1" noChangeArrowheads="1"/>
          </p:cNvSpPr>
          <p:nvPr>
            <p:ph type="title"/>
          </p:nvPr>
        </p:nvSpPr>
        <p:spPr/>
        <p:txBody>
          <a:bodyPr/>
          <a:lstStyle/>
          <a:p>
            <a:r>
              <a:rPr lang="zh-CN" altLang="en-US" b="1">
                <a:solidFill>
                  <a:srgbClr val="336699"/>
                </a:solidFill>
                <a:latin typeface="宋体" pitchFamily="2" charset="-122"/>
              </a:rPr>
              <a:t>运算符</a:t>
            </a:r>
            <a:r>
              <a:rPr lang="zh-CN" altLang="en-US"/>
              <a:t> </a:t>
            </a:r>
          </a:p>
        </p:txBody>
      </p:sp>
      <p:sp>
        <p:nvSpPr>
          <p:cNvPr id="340995" name="Rectangle 3"/>
          <p:cNvSpPr>
            <a:spLocks noGrp="1" noChangeArrowheads="1"/>
          </p:cNvSpPr>
          <p:nvPr>
            <p:ph type="body" idx="1"/>
          </p:nvPr>
        </p:nvSpPr>
        <p:spPr/>
        <p:txBody>
          <a:bodyPr/>
          <a:lstStyle/>
          <a:p>
            <a:pPr algn="just"/>
            <a:r>
              <a:rPr lang="zh-CN" altLang="en-US" sz="2000">
                <a:latin typeface="宋体" pitchFamily="2" charset="-122"/>
              </a:rPr>
              <a:t>算术运算符有</a:t>
            </a:r>
            <a:r>
              <a:rPr lang="zh-CN" altLang="en-US" sz="2000">
                <a:latin typeface="Times New Roman" pitchFamily="18" charset="0"/>
                <a:cs typeface="Times New Roman" pitchFamily="18" charset="0"/>
              </a:rPr>
              <a:t> </a:t>
            </a:r>
            <a:r>
              <a:rPr lang="en-US" altLang="zh-CN" sz="2000">
                <a:latin typeface="Times New Roman" pitchFamily="18" charset="0"/>
                <a:cs typeface="Times New Roman" pitchFamily="18" charset="0"/>
              </a:rPr>
              <a:t>+</a:t>
            </a:r>
            <a:r>
              <a:rPr lang="zh-CN" altLang="en-US" sz="2000">
                <a:latin typeface="宋体" pitchFamily="2" charset="-122"/>
              </a:rPr>
              <a:t>（加）、</a:t>
            </a:r>
            <a:r>
              <a:rPr lang="en-US" altLang="zh-CN" sz="2000">
                <a:latin typeface="宋体" pitchFamily="2" charset="-122"/>
              </a:rPr>
              <a:t>-</a:t>
            </a:r>
            <a:r>
              <a:rPr lang="zh-CN" altLang="en-US" sz="2000">
                <a:latin typeface="宋体" pitchFamily="2" charset="-122"/>
              </a:rPr>
              <a:t>（减）、*（乘）、</a:t>
            </a:r>
            <a:r>
              <a:rPr lang="en-US" altLang="zh-CN" sz="2000">
                <a:latin typeface="宋体" pitchFamily="2" charset="-122"/>
              </a:rPr>
              <a:t>/</a:t>
            </a:r>
            <a:r>
              <a:rPr lang="zh-CN" altLang="en-US" sz="2000">
                <a:latin typeface="宋体" pitchFamily="2" charset="-122"/>
              </a:rPr>
              <a:t>（除）和</a:t>
            </a:r>
            <a:r>
              <a:rPr lang="en-US" altLang="zh-CN" sz="2000">
                <a:latin typeface="Times New Roman" pitchFamily="18" charset="0"/>
                <a:cs typeface="Times New Roman" pitchFamily="18" charset="0"/>
              </a:rPr>
              <a:t>MOD</a:t>
            </a:r>
            <a:r>
              <a:rPr lang="zh-CN" altLang="en-US" sz="2000">
                <a:latin typeface="宋体" pitchFamily="2" charset="-122"/>
              </a:rPr>
              <a:t>（取余）。这些运算符用于数值操作数中，其结果应为可计算的数值。如</a:t>
            </a:r>
            <a:r>
              <a:rPr lang="en-US" altLang="zh-CN" sz="2000">
                <a:latin typeface="Times New Roman" pitchFamily="18" charset="0"/>
                <a:cs typeface="Times New Roman" pitchFamily="18" charset="0"/>
              </a:rPr>
              <a:t>26/5</a:t>
            </a:r>
            <a:r>
              <a:rPr lang="zh-CN" altLang="en-US" sz="2000">
                <a:latin typeface="宋体" pitchFamily="2" charset="-122"/>
              </a:rPr>
              <a:t>的值为</a:t>
            </a:r>
            <a:r>
              <a:rPr lang="en-US" altLang="zh-CN" sz="2000">
                <a:latin typeface="Times New Roman" pitchFamily="18" charset="0"/>
                <a:cs typeface="Times New Roman" pitchFamily="18" charset="0"/>
              </a:rPr>
              <a:t>5</a:t>
            </a:r>
            <a:r>
              <a:rPr lang="zh-CN" altLang="en-US" sz="2000">
                <a:latin typeface="宋体" pitchFamily="2" charset="-122"/>
              </a:rPr>
              <a:t>，而</a:t>
            </a:r>
            <a:r>
              <a:rPr lang="en-US" altLang="zh-CN" sz="2000">
                <a:latin typeface="Times New Roman" pitchFamily="18" charset="0"/>
                <a:cs typeface="Times New Roman" pitchFamily="18" charset="0"/>
              </a:rPr>
              <a:t>26 MOD 5</a:t>
            </a:r>
            <a:r>
              <a:rPr lang="zh-CN" altLang="en-US" sz="2000">
                <a:latin typeface="宋体" pitchFamily="2" charset="-122"/>
              </a:rPr>
              <a:t>的值是</a:t>
            </a:r>
            <a:r>
              <a:rPr lang="en-US" altLang="zh-CN" sz="2000">
                <a:latin typeface="Times New Roman" pitchFamily="18" charset="0"/>
                <a:cs typeface="Times New Roman" pitchFamily="18" charset="0"/>
              </a:rPr>
              <a:t>1</a:t>
            </a:r>
            <a:r>
              <a:rPr lang="zh-CN" altLang="en-US" sz="2000">
                <a:latin typeface="宋体" pitchFamily="2" charset="-122"/>
              </a:rPr>
              <a:t>。算术运算符用于地址表达式时，要注意地址表达式的物理意义。</a:t>
            </a:r>
            <a:endParaRPr lang="zh-CN" altLang="en-US" sz="2000">
              <a:latin typeface="Times New Roman" pitchFamily="18" charset="0"/>
              <a:cs typeface="Times New Roman" pitchFamily="18" charset="0"/>
            </a:endParaRPr>
          </a:p>
          <a:p>
            <a:pPr algn="just"/>
            <a:r>
              <a:rPr lang="zh-CN" altLang="en-US" sz="2000">
                <a:latin typeface="宋体" pitchFamily="2" charset="-122"/>
              </a:rPr>
              <a:t>逻辑运算符有</a:t>
            </a:r>
            <a:r>
              <a:rPr lang="en-US" altLang="zh-CN" sz="2000">
                <a:latin typeface="Times New Roman" pitchFamily="18" charset="0"/>
                <a:cs typeface="Times New Roman" pitchFamily="18" charset="0"/>
              </a:rPr>
              <a:t>AND</a:t>
            </a:r>
            <a:r>
              <a:rPr lang="zh-CN" altLang="en-US" sz="2000">
                <a:latin typeface="宋体" pitchFamily="2" charset="-122"/>
              </a:rPr>
              <a:t>、</a:t>
            </a:r>
            <a:r>
              <a:rPr lang="en-US" altLang="zh-CN" sz="2000">
                <a:latin typeface="Times New Roman" pitchFamily="18" charset="0"/>
                <a:cs typeface="Times New Roman" pitchFamily="18" charset="0"/>
              </a:rPr>
              <a:t>OR</a:t>
            </a:r>
            <a:r>
              <a:rPr lang="zh-CN" altLang="en-US" sz="2000">
                <a:latin typeface="宋体" pitchFamily="2" charset="-122"/>
              </a:rPr>
              <a:t>、</a:t>
            </a:r>
            <a:r>
              <a:rPr lang="en-US" altLang="zh-CN" sz="2000">
                <a:latin typeface="Times New Roman" pitchFamily="18" charset="0"/>
                <a:cs typeface="Times New Roman" pitchFamily="18" charset="0"/>
              </a:rPr>
              <a:t>XOR</a:t>
            </a:r>
            <a:r>
              <a:rPr lang="zh-CN" altLang="en-US" sz="2000">
                <a:latin typeface="宋体" pitchFamily="2" charset="-122"/>
              </a:rPr>
              <a:t>和</a:t>
            </a:r>
            <a:r>
              <a:rPr lang="en-US" altLang="zh-CN" sz="2000">
                <a:latin typeface="Times New Roman" pitchFamily="18" charset="0"/>
                <a:cs typeface="Times New Roman" pitchFamily="18" charset="0"/>
              </a:rPr>
              <a:t>NOT</a:t>
            </a:r>
            <a:r>
              <a:rPr lang="zh-CN" altLang="en-US" sz="2000">
                <a:latin typeface="宋体" pitchFamily="2" charset="-122"/>
              </a:rPr>
              <a:t>。逻辑运算符是按位操作的，它的操作数只能是数字，且结果也为数字。存储器地址操作数不能进行逻辑运算。要注意此处的</a:t>
            </a:r>
            <a:r>
              <a:rPr lang="en-US" altLang="zh-CN" sz="2000">
                <a:latin typeface="Times New Roman" pitchFamily="18" charset="0"/>
                <a:cs typeface="Times New Roman" pitchFamily="18" charset="0"/>
              </a:rPr>
              <a:t>AND</a:t>
            </a:r>
            <a:r>
              <a:rPr lang="zh-CN" altLang="en-US" sz="2000">
                <a:latin typeface="宋体" pitchFamily="2" charset="-122"/>
              </a:rPr>
              <a:t>、</a:t>
            </a:r>
            <a:r>
              <a:rPr lang="en-US" altLang="zh-CN" sz="2000">
                <a:latin typeface="Times New Roman" pitchFamily="18" charset="0"/>
                <a:cs typeface="Times New Roman" pitchFamily="18" charset="0"/>
              </a:rPr>
              <a:t>OR</a:t>
            </a:r>
            <a:r>
              <a:rPr lang="zh-CN" altLang="en-US" sz="2000">
                <a:latin typeface="宋体" pitchFamily="2" charset="-122"/>
              </a:rPr>
              <a:t>、</a:t>
            </a:r>
            <a:r>
              <a:rPr lang="en-US" altLang="zh-CN" sz="2000">
                <a:latin typeface="Times New Roman" pitchFamily="18" charset="0"/>
                <a:cs typeface="Times New Roman" pitchFamily="18" charset="0"/>
              </a:rPr>
              <a:t>XOR</a:t>
            </a:r>
            <a:r>
              <a:rPr lang="zh-CN" altLang="en-US" sz="2000">
                <a:latin typeface="宋体" pitchFamily="2" charset="-122"/>
              </a:rPr>
              <a:t>和</a:t>
            </a:r>
            <a:r>
              <a:rPr lang="en-US" altLang="zh-CN" sz="2000">
                <a:latin typeface="Times New Roman" pitchFamily="18" charset="0"/>
                <a:cs typeface="Times New Roman" pitchFamily="18" charset="0"/>
              </a:rPr>
              <a:t>NOT</a:t>
            </a:r>
            <a:r>
              <a:rPr lang="zh-CN" altLang="en-US" sz="2000">
                <a:latin typeface="宋体" pitchFamily="2" charset="-122"/>
              </a:rPr>
              <a:t>不是指令助记符，而是汇编语言在汇编时进行的逻辑运算。</a:t>
            </a:r>
            <a:endParaRPr lang="zh-CN" altLang="en-US" sz="2000">
              <a:latin typeface="Times New Roman" pitchFamily="18" charset="0"/>
              <a:cs typeface="Times New Roman" pitchFamily="18" charset="0"/>
            </a:endParaRPr>
          </a:p>
          <a:p>
            <a:pPr algn="just"/>
            <a:r>
              <a:rPr lang="zh-CN" altLang="en-US" sz="2000">
                <a:latin typeface="宋体" pitchFamily="2" charset="-122"/>
              </a:rPr>
              <a:t>关系运算符有</a:t>
            </a:r>
            <a:r>
              <a:rPr lang="en-US" altLang="zh-CN" sz="2000">
                <a:latin typeface="Times New Roman" pitchFamily="18" charset="0"/>
                <a:cs typeface="Times New Roman" pitchFamily="18" charset="0"/>
              </a:rPr>
              <a:t>EQ</a:t>
            </a:r>
            <a:r>
              <a:rPr lang="zh-CN" altLang="en-US" sz="2000">
                <a:latin typeface="宋体" pitchFamily="2" charset="-122"/>
              </a:rPr>
              <a:t>（相等）、</a:t>
            </a:r>
            <a:r>
              <a:rPr lang="en-US" altLang="zh-CN" sz="2000">
                <a:latin typeface="Times New Roman" pitchFamily="18" charset="0"/>
                <a:cs typeface="Times New Roman" pitchFamily="18" charset="0"/>
              </a:rPr>
              <a:t>NE</a:t>
            </a:r>
            <a:r>
              <a:rPr lang="zh-CN" altLang="en-US" sz="2000">
                <a:latin typeface="宋体" pitchFamily="2" charset="-122"/>
              </a:rPr>
              <a:t>（不等）、</a:t>
            </a:r>
            <a:r>
              <a:rPr lang="en-US" altLang="zh-CN" sz="2000">
                <a:latin typeface="Times New Roman" pitchFamily="18" charset="0"/>
                <a:cs typeface="Times New Roman" pitchFamily="18" charset="0"/>
              </a:rPr>
              <a:t>LT</a:t>
            </a:r>
            <a:r>
              <a:rPr lang="zh-CN" altLang="en-US" sz="2000">
                <a:latin typeface="宋体" pitchFamily="2" charset="-122"/>
              </a:rPr>
              <a:t>（小于）、</a:t>
            </a:r>
            <a:r>
              <a:rPr lang="en-US" altLang="zh-CN" sz="2000">
                <a:latin typeface="Times New Roman" pitchFamily="18" charset="0"/>
                <a:cs typeface="Times New Roman" pitchFamily="18" charset="0"/>
              </a:rPr>
              <a:t>GT</a:t>
            </a:r>
            <a:r>
              <a:rPr lang="zh-CN" altLang="en-US" sz="2000">
                <a:latin typeface="宋体" pitchFamily="2" charset="-122"/>
              </a:rPr>
              <a:t>（大于）、</a:t>
            </a:r>
            <a:r>
              <a:rPr lang="en-US" altLang="zh-CN" sz="2000">
                <a:latin typeface="Times New Roman" pitchFamily="18" charset="0"/>
                <a:cs typeface="Times New Roman" pitchFamily="18" charset="0"/>
              </a:rPr>
              <a:t>LE</a:t>
            </a:r>
            <a:r>
              <a:rPr lang="zh-CN" altLang="en-US" sz="2000">
                <a:latin typeface="宋体" pitchFamily="2" charset="-122"/>
              </a:rPr>
              <a:t>（小于或等于）和</a:t>
            </a:r>
            <a:r>
              <a:rPr lang="en-US" altLang="zh-CN" sz="2000">
                <a:latin typeface="Times New Roman" pitchFamily="18" charset="0"/>
                <a:cs typeface="Times New Roman" pitchFamily="18" charset="0"/>
              </a:rPr>
              <a:t>GE</a:t>
            </a:r>
            <a:r>
              <a:rPr lang="zh-CN" altLang="en-US" sz="2000">
                <a:latin typeface="宋体" pitchFamily="2" charset="-122"/>
              </a:rPr>
              <a:t>（大于或等于）</a:t>
            </a:r>
            <a:r>
              <a:rPr lang="en-US" altLang="zh-CN" sz="2000">
                <a:latin typeface="Times New Roman" pitchFamily="18" charset="0"/>
                <a:cs typeface="Times New Roman" pitchFamily="18" charset="0"/>
              </a:rPr>
              <a:t>6</a:t>
            </a:r>
            <a:r>
              <a:rPr lang="zh-CN" altLang="en-US" sz="2000">
                <a:latin typeface="宋体" pitchFamily="2" charset="-122"/>
              </a:rPr>
              <a:t>种。它的两个操作数必须都是数字或是同一段内的两个存储单元的地址。计算的结果应为逻辑值：结果为真，表示为</a:t>
            </a:r>
            <a:r>
              <a:rPr lang="en-US" altLang="zh-CN" sz="2000">
                <a:latin typeface="Times New Roman" pitchFamily="18" charset="0"/>
                <a:cs typeface="Times New Roman" pitchFamily="18" charset="0"/>
              </a:rPr>
              <a:t>0FFFFH</a:t>
            </a:r>
            <a:r>
              <a:rPr lang="zh-CN" altLang="en-US" sz="2000">
                <a:latin typeface="宋体" pitchFamily="2" charset="-122"/>
              </a:rPr>
              <a:t>；结果为假，则表示为</a:t>
            </a:r>
            <a:r>
              <a:rPr lang="en-US" altLang="zh-CN" sz="2000">
                <a:latin typeface="Times New Roman" pitchFamily="18" charset="0"/>
                <a:cs typeface="Times New Roman" pitchFamily="18" charset="0"/>
              </a:rPr>
              <a:t>0</a:t>
            </a:r>
            <a:r>
              <a:rPr lang="zh-CN" altLang="en-US" sz="2000">
                <a:latin typeface="宋体" pitchFamily="2" charset="-122"/>
              </a:rPr>
              <a:t>。关系运算符所完成的操作也是在汇编时完成的。</a:t>
            </a:r>
            <a:endParaRPr lang="zh-CN" altLang="en-US" sz="2000"/>
          </a:p>
        </p:txBody>
      </p:sp>
    </p:spTree>
  </p:cSld>
  <p:clrMapOvr>
    <a:masterClrMapping/>
  </p:clrMapOvr>
  <p:transition spd="med">
    <p:pull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F9BAB0C-6501-46B7-A0F8-6317240E08C4}"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2F10AD81-DB91-4390-9E58-A7F7C5A67AE1}" type="slidenum">
              <a:rPr lang="en-US" altLang="zh-CN"/>
              <a:pPr/>
              <a:t>12</a:t>
            </a:fld>
            <a:endParaRPr lang="en-US" altLang="zh-CN"/>
          </a:p>
        </p:txBody>
      </p:sp>
      <p:sp>
        <p:nvSpPr>
          <p:cNvPr id="342018" name="Rectangle 2"/>
          <p:cNvSpPr>
            <a:spLocks noGrp="1" noChangeArrowheads="1"/>
          </p:cNvSpPr>
          <p:nvPr>
            <p:ph type="title"/>
          </p:nvPr>
        </p:nvSpPr>
        <p:spPr/>
        <p:txBody>
          <a:bodyPr/>
          <a:lstStyle/>
          <a:p>
            <a:r>
              <a:rPr lang="zh-CN" altLang="en-US" b="1">
                <a:solidFill>
                  <a:srgbClr val="336699"/>
                </a:solidFill>
                <a:latin typeface="宋体" pitchFamily="2" charset="-122"/>
              </a:rPr>
              <a:t>运算符</a:t>
            </a:r>
          </a:p>
        </p:txBody>
      </p:sp>
      <p:sp>
        <p:nvSpPr>
          <p:cNvPr id="342019" name="Rectangle 3"/>
          <p:cNvSpPr>
            <a:spLocks noGrp="1" noChangeArrowheads="1"/>
          </p:cNvSpPr>
          <p:nvPr>
            <p:ph type="body" idx="1"/>
          </p:nvPr>
        </p:nvSpPr>
        <p:spPr/>
        <p:txBody>
          <a:bodyPr/>
          <a:lstStyle/>
          <a:p>
            <a:pPr algn="just"/>
            <a:r>
              <a:rPr lang="zh-CN" altLang="en-US" sz="2000">
                <a:latin typeface="宋体" pitchFamily="2" charset="-122"/>
              </a:rPr>
              <a:t>数值返回运算符（或称操作符）有</a:t>
            </a:r>
            <a:r>
              <a:rPr lang="en-US" altLang="zh-CN" sz="2000">
                <a:latin typeface="Times New Roman" pitchFamily="18" charset="0"/>
                <a:cs typeface="Times New Roman" pitchFamily="18" charset="0"/>
              </a:rPr>
              <a:t>TYPE</a:t>
            </a:r>
            <a:r>
              <a:rPr lang="zh-CN" altLang="en-US" sz="2000">
                <a:latin typeface="宋体" pitchFamily="2" charset="-122"/>
              </a:rPr>
              <a:t>、</a:t>
            </a:r>
            <a:r>
              <a:rPr lang="en-US" altLang="zh-CN" sz="2000">
                <a:latin typeface="Times New Roman" pitchFamily="18" charset="0"/>
                <a:cs typeface="Times New Roman" pitchFamily="18" charset="0"/>
              </a:rPr>
              <a:t>LENGTH</a:t>
            </a:r>
            <a:r>
              <a:rPr lang="zh-CN" altLang="en-US" sz="2000">
                <a:latin typeface="宋体" pitchFamily="2" charset="-122"/>
              </a:rPr>
              <a:t>、</a:t>
            </a:r>
            <a:r>
              <a:rPr lang="en-US" altLang="zh-CN" sz="2000">
                <a:latin typeface="Times New Roman" pitchFamily="18" charset="0"/>
                <a:cs typeface="Times New Roman" pitchFamily="18" charset="0"/>
              </a:rPr>
              <a:t>SIZE</a:t>
            </a:r>
            <a:r>
              <a:rPr lang="zh-CN" altLang="en-US" sz="2000">
                <a:latin typeface="宋体" pitchFamily="2" charset="-122"/>
              </a:rPr>
              <a:t>、</a:t>
            </a:r>
            <a:r>
              <a:rPr lang="en-US" altLang="zh-CN" sz="2000">
                <a:latin typeface="Times New Roman" pitchFamily="18" charset="0"/>
                <a:cs typeface="Times New Roman" pitchFamily="18" charset="0"/>
              </a:rPr>
              <a:t>OFFSET</a:t>
            </a:r>
            <a:r>
              <a:rPr lang="zh-CN" altLang="en-US" sz="2000">
                <a:latin typeface="宋体" pitchFamily="2" charset="-122"/>
              </a:rPr>
              <a:t>和</a:t>
            </a:r>
            <a:r>
              <a:rPr lang="en-US" altLang="zh-CN" sz="2000">
                <a:latin typeface="Times New Roman" pitchFamily="18" charset="0"/>
                <a:cs typeface="Times New Roman" pitchFamily="18" charset="0"/>
              </a:rPr>
              <a:t>SEG</a:t>
            </a:r>
            <a:r>
              <a:rPr lang="zh-CN" altLang="en-US" sz="2000">
                <a:latin typeface="宋体" pitchFamily="2" charset="-122"/>
              </a:rPr>
              <a:t>共</a:t>
            </a:r>
            <a:r>
              <a:rPr lang="en-US" altLang="zh-CN" sz="2000">
                <a:latin typeface="Times New Roman" pitchFamily="18" charset="0"/>
                <a:cs typeface="Times New Roman" pitchFamily="18" charset="0"/>
              </a:rPr>
              <a:t>5</a:t>
            </a:r>
            <a:r>
              <a:rPr lang="zh-CN" altLang="en-US" sz="2000">
                <a:latin typeface="宋体" pitchFamily="2" charset="-122"/>
              </a:rPr>
              <a:t>种。这些操作符把一些特征或存储器地址的一部分作为数值回送，但不改变原操作数的属性。</a:t>
            </a:r>
          </a:p>
          <a:p>
            <a:pPr algn="just"/>
            <a:r>
              <a:rPr lang="en-US" altLang="zh-CN" sz="2000">
                <a:latin typeface="Times New Roman" pitchFamily="18" charset="0"/>
                <a:cs typeface="Times New Roman" pitchFamily="18" charset="0"/>
              </a:rPr>
              <a:t>TYPE</a:t>
            </a:r>
            <a:r>
              <a:rPr lang="zh-CN" altLang="en-US" sz="2000">
                <a:latin typeface="宋体" pitchFamily="2" charset="-122"/>
              </a:rPr>
              <a:t>是类型操作符。用</a:t>
            </a:r>
            <a:r>
              <a:rPr lang="en-US" altLang="zh-CN" sz="2000">
                <a:latin typeface="Times New Roman" pitchFamily="18" charset="0"/>
                <a:cs typeface="Times New Roman" pitchFamily="18" charset="0"/>
              </a:rPr>
              <a:t>DB</a:t>
            </a:r>
            <a:r>
              <a:rPr lang="zh-CN" altLang="en-US" sz="2000">
                <a:latin typeface="宋体" pitchFamily="2" charset="-122"/>
              </a:rPr>
              <a:t>、</a:t>
            </a:r>
            <a:r>
              <a:rPr lang="en-US" altLang="zh-CN" sz="2000">
                <a:latin typeface="Times New Roman" pitchFamily="18" charset="0"/>
                <a:cs typeface="Times New Roman" pitchFamily="18" charset="0"/>
              </a:rPr>
              <a:t>DW</a:t>
            </a:r>
            <a:r>
              <a:rPr lang="zh-CN" altLang="en-US" sz="2000">
                <a:latin typeface="宋体" pitchFamily="2" charset="-122"/>
              </a:rPr>
              <a:t>、</a:t>
            </a:r>
            <a:r>
              <a:rPr lang="en-US" altLang="zh-CN" sz="2000">
                <a:latin typeface="Times New Roman" pitchFamily="18" charset="0"/>
                <a:cs typeface="Times New Roman" pitchFamily="18" charset="0"/>
              </a:rPr>
              <a:t>DD</a:t>
            </a:r>
            <a:r>
              <a:rPr lang="zh-CN" altLang="en-US" sz="2000">
                <a:latin typeface="宋体" pitchFamily="2" charset="-122"/>
              </a:rPr>
              <a:t>、</a:t>
            </a:r>
            <a:r>
              <a:rPr lang="en-US" altLang="zh-CN" sz="2000">
                <a:latin typeface="Times New Roman" pitchFamily="18" charset="0"/>
                <a:cs typeface="Times New Roman" pitchFamily="18" charset="0"/>
              </a:rPr>
              <a:t>DF</a:t>
            </a:r>
            <a:r>
              <a:rPr lang="zh-CN" altLang="en-US" sz="2000">
                <a:latin typeface="宋体" pitchFamily="2" charset="-122"/>
              </a:rPr>
              <a:t>、</a:t>
            </a:r>
            <a:r>
              <a:rPr lang="en-US" altLang="zh-CN" sz="2000">
                <a:latin typeface="Times New Roman" pitchFamily="18" charset="0"/>
                <a:cs typeface="Times New Roman" pitchFamily="18" charset="0"/>
              </a:rPr>
              <a:t>DQ</a:t>
            </a:r>
            <a:r>
              <a:rPr lang="zh-CN" altLang="en-US" sz="2000">
                <a:latin typeface="宋体" pitchFamily="2" charset="-122"/>
              </a:rPr>
              <a:t>、</a:t>
            </a:r>
            <a:r>
              <a:rPr lang="en-US" altLang="zh-CN" sz="2000">
                <a:latin typeface="Times New Roman" pitchFamily="18" charset="0"/>
                <a:cs typeface="Times New Roman" pitchFamily="18" charset="0"/>
              </a:rPr>
              <a:t>DT</a:t>
            </a:r>
            <a:r>
              <a:rPr lang="zh-CN" altLang="en-US" sz="2000">
                <a:latin typeface="宋体" pitchFamily="2" charset="-122"/>
              </a:rPr>
              <a:t>定义的变量对应的类型值分别为</a:t>
            </a:r>
            <a:r>
              <a:rPr lang="en-US" altLang="zh-CN" sz="2000">
                <a:latin typeface="Times New Roman" pitchFamily="18" charset="0"/>
                <a:cs typeface="Times New Roman" pitchFamily="18" charset="0"/>
              </a:rPr>
              <a:t>1</a:t>
            </a:r>
            <a:r>
              <a:rPr lang="zh-CN" altLang="en-US" sz="2000">
                <a:latin typeface="宋体" pitchFamily="2" charset="-122"/>
              </a:rPr>
              <a:t>、</a:t>
            </a:r>
            <a:r>
              <a:rPr lang="en-US" altLang="zh-CN" sz="2000">
                <a:latin typeface="Times New Roman" pitchFamily="18" charset="0"/>
                <a:cs typeface="Times New Roman" pitchFamily="18" charset="0"/>
              </a:rPr>
              <a:t>2</a:t>
            </a:r>
            <a:r>
              <a:rPr lang="zh-CN" altLang="en-US" sz="2000">
                <a:latin typeface="宋体" pitchFamily="2" charset="-122"/>
              </a:rPr>
              <a:t>、</a:t>
            </a:r>
            <a:r>
              <a:rPr lang="en-US" altLang="zh-CN" sz="2000">
                <a:latin typeface="Times New Roman" pitchFamily="18" charset="0"/>
                <a:cs typeface="Times New Roman" pitchFamily="18" charset="0"/>
              </a:rPr>
              <a:t>4</a:t>
            </a:r>
            <a:r>
              <a:rPr lang="zh-CN" altLang="en-US" sz="2000">
                <a:latin typeface="宋体" pitchFamily="2" charset="-122"/>
              </a:rPr>
              <a:t>、</a:t>
            </a:r>
            <a:r>
              <a:rPr lang="en-US" altLang="zh-CN" sz="2000">
                <a:latin typeface="Times New Roman" pitchFamily="18" charset="0"/>
                <a:cs typeface="Times New Roman" pitchFamily="18" charset="0"/>
              </a:rPr>
              <a:t>6</a:t>
            </a:r>
            <a:r>
              <a:rPr lang="zh-CN" altLang="en-US" sz="2000">
                <a:latin typeface="宋体" pitchFamily="2" charset="-122"/>
              </a:rPr>
              <a:t>、</a:t>
            </a:r>
            <a:r>
              <a:rPr lang="en-US" altLang="zh-CN" sz="2000">
                <a:latin typeface="Times New Roman" pitchFamily="18" charset="0"/>
                <a:cs typeface="Times New Roman" pitchFamily="18" charset="0"/>
              </a:rPr>
              <a:t>8</a:t>
            </a:r>
            <a:r>
              <a:rPr lang="zh-CN" altLang="en-US" sz="2000">
                <a:latin typeface="宋体" pitchFamily="2" charset="-122"/>
              </a:rPr>
              <a:t>、</a:t>
            </a:r>
            <a:r>
              <a:rPr lang="en-US" altLang="zh-CN" sz="2000">
                <a:latin typeface="Times New Roman" pitchFamily="18" charset="0"/>
                <a:cs typeface="Times New Roman" pitchFamily="18" charset="0"/>
              </a:rPr>
              <a:t>10</a:t>
            </a:r>
            <a:r>
              <a:rPr lang="zh-CN" altLang="en-US" sz="2000">
                <a:latin typeface="宋体" pitchFamily="2" charset="-122"/>
              </a:rPr>
              <a:t>；</a:t>
            </a:r>
            <a:r>
              <a:rPr lang="en-US" altLang="zh-CN" sz="2000">
                <a:latin typeface="Times New Roman" pitchFamily="18" charset="0"/>
                <a:cs typeface="Times New Roman" pitchFamily="18" charset="0"/>
              </a:rPr>
              <a:t>NEAR</a:t>
            </a:r>
            <a:r>
              <a:rPr lang="zh-CN" altLang="en-US" sz="2000">
                <a:latin typeface="宋体" pitchFamily="2" charset="-122"/>
              </a:rPr>
              <a:t>、</a:t>
            </a:r>
            <a:r>
              <a:rPr lang="en-US" altLang="zh-CN" sz="2000">
                <a:latin typeface="Times New Roman" pitchFamily="18" charset="0"/>
                <a:cs typeface="Times New Roman" pitchFamily="18" charset="0"/>
              </a:rPr>
              <a:t>FAR</a:t>
            </a:r>
            <a:r>
              <a:rPr lang="zh-CN" altLang="en-US" sz="2000">
                <a:latin typeface="宋体" pitchFamily="2" charset="-122"/>
              </a:rPr>
              <a:t>型标号对应的类型值分别为</a:t>
            </a:r>
            <a:r>
              <a:rPr lang="en-US" altLang="zh-CN" sz="2000">
                <a:latin typeface="宋体" pitchFamily="2" charset="-122"/>
              </a:rPr>
              <a:t>-</a:t>
            </a:r>
            <a:r>
              <a:rPr lang="en-US" altLang="zh-CN" sz="2000">
                <a:latin typeface="Times New Roman" pitchFamily="18" charset="0"/>
                <a:cs typeface="Times New Roman" pitchFamily="18" charset="0"/>
              </a:rPr>
              <a:t>1</a:t>
            </a:r>
            <a:r>
              <a:rPr lang="zh-CN" altLang="en-US" sz="2000">
                <a:latin typeface="宋体" pitchFamily="2" charset="-122"/>
              </a:rPr>
              <a:t>、</a:t>
            </a:r>
            <a:r>
              <a:rPr lang="en-US" altLang="zh-CN" sz="2000">
                <a:latin typeface="宋体" pitchFamily="2" charset="-122"/>
              </a:rPr>
              <a:t>-</a:t>
            </a:r>
            <a:r>
              <a:rPr lang="en-US" altLang="zh-CN" sz="2000">
                <a:latin typeface="Times New Roman" pitchFamily="18" charset="0"/>
                <a:cs typeface="Times New Roman" pitchFamily="18" charset="0"/>
              </a:rPr>
              <a:t>2</a:t>
            </a:r>
            <a:r>
              <a:rPr lang="zh-CN" altLang="en-US" sz="2000">
                <a:latin typeface="宋体" pitchFamily="2" charset="-122"/>
              </a:rPr>
              <a:t>。</a:t>
            </a:r>
            <a:endParaRPr lang="zh-CN" altLang="en-US" sz="2000">
              <a:latin typeface="Times New Roman" pitchFamily="18" charset="0"/>
              <a:cs typeface="Times New Roman" pitchFamily="18" charset="0"/>
            </a:endParaRPr>
          </a:p>
          <a:p>
            <a:pPr algn="just"/>
            <a:r>
              <a:rPr lang="en-US" altLang="zh-CN" sz="2000">
                <a:latin typeface="Times New Roman" pitchFamily="18" charset="0"/>
                <a:cs typeface="Times New Roman" pitchFamily="18" charset="0"/>
              </a:rPr>
              <a:t>LENGTH</a:t>
            </a:r>
            <a:r>
              <a:rPr lang="zh-CN" altLang="en-US" sz="2000">
                <a:latin typeface="宋体" pitchFamily="2" charset="-122"/>
              </a:rPr>
              <a:t>是分配单元长度操作符。</a:t>
            </a:r>
          </a:p>
          <a:p>
            <a:pPr algn="just"/>
            <a:r>
              <a:rPr lang="en-US" altLang="zh-CN" sz="2000">
                <a:latin typeface="Times New Roman" pitchFamily="18" charset="0"/>
                <a:cs typeface="Times New Roman" pitchFamily="18" charset="0"/>
              </a:rPr>
              <a:t>SIZE</a:t>
            </a:r>
            <a:r>
              <a:rPr lang="zh-CN" altLang="en-US" sz="2000">
                <a:latin typeface="宋体" pitchFamily="2" charset="-122"/>
              </a:rPr>
              <a:t>是分配字节操作符。其值为</a:t>
            </a:r>
            <a:r>
              <a:rPr lang="en-US" altLang="zh-CN" sz="2000">
                <a:latin typeface="Times New Roman" pitchFamily="18" charset="0"/>
                <a:cs typeface="Times New Roman" pitchFamily="18" charset="0"/>
              </a:rPr>
              <a:t>TYPE</a:t>
            </a:r>
            <a:r>
              <a:rPr lang="zh-CN" altLang="en-US" sz="2000">
                <a:latin typeface="宋体" pitchFamily="2" charset="-122"/>
              </a:rPr>
              <a:t>与</a:t>
            </a:r>
            <a:r>
              <a:rPr lang="en-US" altLang="zh-CN" sz="2000">
                <a:latin typeface="Times New Roman" pitchFamily="18" charset="0"/>
                <a:cs typeface="Times New Roman" pitchFamily="18" charset="0"/>
              </a:rPr>
              <a:t>LENGTH</a:t>
            </a:r>
            <a:r>
              <a:rPr lang="zh-CN" altLang="en-US" sz="2000">
                <a:latin typeface="宋体" pitchFamily="2" charset="-122"/>
              </a:rPr>
              <a:t>的乘积，即：</a:t>
            </a:r>
            <a:r>
              <a:rPr lang="en-US" altLang="zh-CN" sz="2000">
                <a:latin typeface="Times New Roman" pitchFamily="18" charset="0"/>
                <a:cs typeface="Times New Roman" pitchFamily="18" charset="0"/>
              </a:rPr>
              <a:t>SIZE=TYPE×LENGTH</a:t>
            </a:r>
            <a:r>
              <a:rPr lang="zh-CN" altLang="en-US" sz="2000">
                <a:latin typeface="宋体" pitchFamily="2" charset="-122"/>
              </a:rPr>
              <a:t>。</a:t>
            </a:r>
          </a:p>
          <a:p>
            <a:pPr algn="just"/>
            <a:r>
              <a:rPr lang="en-US" altLang="zh-CN" sz="2000">
                <a:latin typeface="Times New Roman" pitchFamily="18" charset="0"/>
                <a:cs typeface="Times New Roman" pitchFamily="18" charset="0"/>
              </a:rPr>
              <a:t>OFFSET</a:t>
            </a:r>
            <a:r>
              <a:rPr lang="zh-CN" altLang="en-US" sz="2000">
                <a:latin typeface="宋体" pitchFamily="2" charset="-122"/>
              </a:rPr>
              <a:t>是偏移量操作符。汇编程序计算出变量或标号的段内偏移地址。</a:t>
            </a:r>
          </a:p>
          <a:p>
            <a:pPr algn="just"/>
            <a:r>
              <a:rPr lang="en-US" altLang="zh-CN" sz="2000">
                <a:latin typeface="Times New Roman" pitchFamily="18" charset="0"/>
                <a:cs typeface="Times New Roman" pitchFamily="18" charset="0"/>
              </a:rPr>
              <a:t>SEG</a:t>
            </a:r>
            <a:r>
              <a:rPr lang="zh-CN" altLang="en-US" sz="2000">
                <a:latin typeface="宋体" pitchFamily="2" charset="-122"/>
              </a:rPr>
              <a:t>是段基址操作符。汇编程序计算出变量或标号的段地址。</a:t>
            </a:r>
            <a:endParaRPr lang="zh-CN" altLang="en-US" sz="2000"/>
          </a:p>
        </p:txBody>
      </p:sp>
    </p:spTree>
  </p:cSld>
  <p:clrMapOvr>
    <a:masterClrMapping/>
  </p:clrMapOvr>
  <p:transition spd="med">
    <p:pull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BA99657-675F-49B9-80D3-2F54E3C3E5D9}"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724075A7-5590-4A25-89A6-50A4E8E26E75}" type="slidenum">
              <a:rPr lang="en-US" altLang="zh-CN"/>
              <a:pPr/>
              <a:t>13</a:t>
            </a:fld>
            <a:endParaRPr lang="en-US" altLang="zh-CN"/>
          </a:p>
        </p:txBody>
      </p:sp>
      <p:sp>
        <p:nvSpPr>
          <p:cNvPr id="343042" name="Rectangle 2"/>
          <p:cNvSpPr>
            <a:spLocks noGrp="1" noChangeArrowheads="1"/>
          </p:cNvSpPr>
          <p:nvPr>
            <p:ph type="title"/>
          </p:nvPr>
        </p:nvSpPr>
        <p:spPr/>
        <p:txBody>
          <a:bodyPr/>
          <a:lstStyle/>
          <a:p>
            <a:r>
              <a:rPr lang="zh-CN" altLang="en-US" b="1">
                <a:solidFill>
                  <a:srgbClr val="336699"/>
                </a:solidFill>
                <a:latin typeface="宋体" pitchFamily="2" charset="-122"/>
              </a:rPr>
              <a:t>运算符</a:t>
            </a:r>
          </a:p>
        </p:txBody>
      </p:sp>
      <p:sp>
        <p:nvSpPr>
          <p:cNvPr id="343043" name="Rectangle 3"/>
          <p:cNvSpPr>
            <a:spLocks noGrp="1" noChangeArrowheads="1"/>
          </p:cNvSpPr>
          <p:nvPr>
            <p:ph type="body" idx="1"/>
          </p:nvPr>
        </p:nvSpPr>
        <p:spPr/>
        <p:txBody>
          <a:bodyPr/>
          <a:lstStyle/>
          <a:p>
            <a:pPr>
              <a:lnSpc>
                <a:spcPct val="90000"/>
              </a:lnSpc>
            </a:pPr>
            <a:r>
              <a:rPr lang="zh-CN" altLang="en-US" sz="2000">
                <a:latin typeface="宋体" pitchFamily="2" charset="-122"/>
              </a:rPr>
              <a:t>属性运算符（或称操作符）有</a:t>
            </a:r>
            <a:r>
              <a:rPr lang="en-US" altLang="zh-CN" sz="2000">
                <a:latin typeface="Times New Roman" pitchFamily="18" charset="0"/>
                <a:cs typeface="Times New Roman" pitchFamily="18" charset="0"/>
              </a:rPr>
              <a:t>PTR</a:t>
            </a:r>
            <a:r>
              <a:rPr lang="zh-CN" altLang="en-US" sz="2000">
                <a:latin typeface="宋体" pitchFamily="2" charset="-122"/>
              </a:rPr>
              <a:t>、</a:t>
            </a:r>
            <a:r>
              <a:rPr lang="en-US" altLang="zh-CN" sz="2000">
                <a:latin typeface="Times New Roman" pitchFamily="18" charset="0"/>
                <a:cs typeface="Times New Roman" pitchFamily="18" charset="0"/>
              </a:rPr>
              <a:t>THIS</a:t>
            </a:r>
            <a:r>
              <a:rPr lang="zh-CN" altLang="en-US" sz="2000">
                <a:latin typeface="宋体" pitchFamily="2" charset="-122"/>
              </a:rPr>
              <a:t>、段操作符、</a:t>
            </a:r>
            <a:r>
              <a:rPr lang="en-US" altLang="zh-CN" sz="2000">
                <a:latin typeface="Times New Roman" pitchFamily="18" charset="0"/>
                <a:cs typeface="Times New Roman" pitchFamily="18" charset="0"/>
              </a:rPr>
              <a:t>SHORT</a:t>
            </a:r>
            <a:r>
              <a:rPr lang="zh-CN" altLang="en-US" sz="2000">
                <a:latin typeface="宋体" pitchFamily="2" charset="-122"/>
              </a:rPr>
              <a:t>、</a:t>
            </a:r>
            <a:r>
              <a:rPr lang="en-US" altLang="zh-CN" sz="2000">
                <a:latin typeface="Times New Roman" pitchFamily="18" charset="0"/>
                <a:cs typeface="Times New Roman" pitchFamily="18" charset="0"/>
              </a:rPr>
              <a:t>HIGH</a:t>
            </a:r>
            <a:r>
              <a:rPr lang="zh-CN" altLang="en-US" sz="2000">
                <a:latin typeface="宋体" pitchFamily="2" charset="-122"/>
              </a:rPr>
              <a:t>和</a:t>
            </a:r>
            <a:r>
              <a:rPr lang="en-US" altLang="zh-CN" sz="2000">
                <a:latin typeface="Times New Roman" pitchFamily="18" charset="0"/>
                <a:cs typeface="Times New Roman" pitchFamily="18" charset="0"/>
              </a:rPr>
              <a:t>LOW</a:t>
            </a:r>
            <a:r>
              <a:rPr lang="zh-CN" altLang="en-US" sz="2000">
                <a:latin typeface="宋体" pitchFamily="2" charset="-122"/>
              </a:rPr>
              <a:t>计</a:t>
            </a:r>
            <a:r>
              <a:rPr lang="en-US" altLang="zh-CN" sz="2000">
                <a:latin typeface="Times New Roman" pitchFamily="18" charset="0"/>
                <a:cs typeface="Times New Roman" pitchFamily="18" charset="0"/>
              </a:rPr>
              <a:t>6</a:t>
            </a:r>
            <a:r>
              <a:rPr lang="zh-CN" altLang="en-US" sz="2000">
                <a:latin typeface="宋体" pitchFamily="2" charset="-122"/>
              </a:rPr>
              <a:t>种。</a:t>
            </a:r>
            <a:r>
              <a:rPr lang="zh-CN" altLang="en-US" sz="2000"/>
              <a:t> </a:t>
            </a:r>
          </a:p>
          <a:p>
            <a:pPr algn="just">
              <a:lnSpc>
                <a:spcPct val="90000"/>
              </a:lnSpc>
            </a:pPr>
            <a:r>
              <a:rPr lang="zh-CN" altLang="en-US" sz="2000">
                <a:latin typeface="宋体" pitchFamily="2" charset="-122"/>
              </a:rPr>
              <a:t>指针操作符</a:t>
            </a:r>
            <a:r>
              <a:rPr lang="en-US" altLang="zh-CN" sz="2000">
                <a:latin typeface="Times New Roman" pitchFamily="18" charset="0"/>
                <a:cs typeface="Times New Roman" pitchFamily="18" charset="0"/>
              </a:rPr>
              <a:t>PTR</a:t>
            </a:r>
            <a:r>
              <a:rPr lang="zh-CN" altLang="en-US" sz="2000">
                <a:latin typeface="宋体" pitchFamily="2" charset="-122"/>
              </a:rPr>
              <a:t>用于在本语句中取代一个已经定义过的存储器操作数的属性，但并不永久改变该操作数的属性，仅在本语句中有效。</a:t>
            </a:r>
            <a:endParaRPr lang="zh-CN" altLang="en-US" sz="2000">
              <a:latin typeface="Times New Roman" pitchFamily="18" charset="0"/>
              <a:cs typeface="Times New Roman" pitchFamily="18" charset="0"/>
            </a:endParaRPr>
          </a:p>
          <a:p>
            <a:pPr algn="just">
              <a:lnSpc>
                <a:spcPct val="90000"/>
              </a:lnSpc>
            </a:pPr>
            <a:r>
              <a:rPr lang="zh-CN" altLang="en-US" sz="2000">
                <a:latin typeface="宋体" pitchFamily="2" charset="-122"/>
              </a:rPr>
              <a:t>指定操作符</a:t>
            </a:r>
            <a:r>
              <a:rPr lang="en-US" altLang="zh-CN" sz="2000">
                <a:latin typeface="Times New Roman" pitchFamily="18" charset="0"/>
                <a:cs typeface="Times New Roman" pitchFamily="18" charset="0"/>
              </a:rPr>
              <a:t>THIS</a:t>
            </a:r>
            <a:r>
              <a:rPr lang="zh-CN" altLang="en-US" sz="2000">
                <a:latin typeface="宋体" pitchFamily="2" charset="-122"/>
              </a:rPr>
              <a:t>可以象</a:t>
            </a:r>
            <a:r>
              <a:rPr lang="en-US" altLang="zh-CN" sz="2000">
                <a:latin typeface="Times New Roman" pitchFamily="18" charset="0"/>
                <a:cs typeface="Times New Roman" pitchFamily="18" charset="0"/>
              </a:rPr>
              <a:t>PTR</a:t>
            </a:r>
            <a:r>
              <a:rPr lang="zh-CN" altLang="en-US" sz="2000">
                <a:latin typeface="宋体" pitchFamily="2" charset="-122"/>
              </a:rPr>
              <a:t>一样建立一个指定类型（</a:t>
            </a:r>
            <a:r>
              <a:rPr lang="en-US" altLang="zh-CN" sz="2000">
                <a:latin typeface="Times New Roman" pitchFamily="18" charset="0"/>
                <a:cs typeface="Times New Roman" pitchFamily="18" charset="0"/>
              </a:rPr>
              <a:t>BYTE</a:t>
            </a:r>
            <a:r>
              <a:rPr lang="zh-CN" altLang="en-US" sz="2000">
                <a:latin typeface="宋体" pitchFamily="2" charset="-122"/>
              </a:rPr>
              <a:t>、</a:t>
            </a:r>
            <a:r>
              <a:rPr lang="en-US" altLang="zh-CN" sz="2000">
                <a:latin typeface="Times New Roman" pitchFamily="18" charset="0"/>
                <a:cs typeface="Times New Roman" pitchFamily="18" charset="0"/>
              </a:rPr>
              <a:t>WORD</a:t>
            </a:r>
            <a:r>
              <a:rPr lang="zh-CN" altLang="en-US" sz="2000">
                <a:latin typeface="宋体" pitchFamily="2" charset="-122"/>
              </a:rPr>
              <a:t>或</a:t>
            </a:r>
            <a:r>
              <a:rPr lang="en-US" altLang="zh-CN" sz="2000">
                <a:latin typeface="Times New Roman" pitchFamily="18" charset="0"/>
                <a:cs typeface="Times New Roman" pitchFamily="18" charset="0"/>
              </a:rPr>
              <a:t>DWORD</a:t>
            </a:r>
            <a:r>
              <a:rPr lang="zh-CN" altLang="en-US" sz="2000">
                <a:latin typeface="宋体" pitchFamily="2" charset="-122"/>
              </a:rPr>
              <a:t>）的或指定距离（</a:t>
            </a:r>
            <a:r>
              <a:rPr lang="en-US" altLang="zh-CN" sz="2000">
                <a:latin typeface="Times New Roman" pitchFamily="18" charset="0"/>
                <a:cs typeface="Times New Roman" pitchFamily="18" charset="0"/>
              </a:rPr>
              <a:t>NEAR</a:t>
            </a:r>
            <a:r>
              <a:rPr lang="zh-CN" altLang="en-US" sz="2000">
                <a:latin typeface="宋体" pitchFamily="2" charset="-122"/>
              </a:rPr>
              <a:t>、</a:t>
            </a:r>
            <a:r>
              <a:rPr lang="en-US" altLang="zh-CN" sz="2000">
                <a:latin typeface="Times New Roman" pitchFamily="18" charset="0"/>
                <a:cs typeface="Times New Roman" pitchFamily="18" charset="0"/>
              </a:rPr>
              <a:t>FAR</a:t>
            </a:r>
            <a:r>
              <a:rPr lang="zh-CN" altLang="en-US" sz="2000">
                <a:latin typeface="宋体" pitchFamily="2" charset="-122"/>
              </a:rPr>
              <a:t>）的地址操作数，但该操作数的段地址和偏移地址与下一个存储单元地址相同。</a:t>
            </a:r>
            <a:endParaRPr lang="zh-CN" altLang="en-US" sz="2000">
              <a:latin typeface="Times New Roman" pitchFamily="18" charset="0"/>
              <a:cs typeface="Times New Roman" pitchFamily="18" charset="0"/>
            </a:endParaRPr>
          </a:p>
          <a:p>
            <a:pPr algn="just">
              <a:lnSpc>
                <a:spcPct val="90000"/>
              </a:lnSpc>
            </a:pPr>
            <a:r>
              <a:rPr lang="zh-CN" altLang="en-US" sz="2000">
                <a:latin typeface="宋体" pitchFamily="2" charset="-122"/>
              </a:rPr>
              <a:t>段操作符</a:t>
            </a:r>
            <a:r>
              <a:rPr lang="zh-CN" altLang="en-US" sz="2000">
                <a:latin typeface="Times New Roman"/>
              </a:rPr>
              <a:t>“</a:t>
            </a:r>
            <a:r>
              <a:rPr lang="zh-CN" altLang="en-US" sz="2000">
                <a:latin typeface="宋体" pitchFamily="2" charset="-122"/>
              </a:rPr>
              <a:t>：</a:t>
            </a:r>
            <a:r>
              <a:rPr lang="zh-CN" altLang="en-US" sz="2000">
                <a:latin typeface="Times New Roman"/>
              </a:rPr>
              <a:t>”</a:t>
            </a:r>
            <a:r>
              <a:rPr lang="zh-CN" altLang="en-US" sz="2000">
                <a:latin typeface="宋体" pitchFamily="2" charset="-122"/>
              </a:rPr>
              <a:t>用来定义段超越，跟在段寄存器名（</a:t>
            </a:r>
            <a:r>
              <a:rPr lang="en-US" altLang="zh-CN" sz="2000">
                <a:latin typeface="Times New Roman" pitchFamily="18" charset="0"/>
                <a:cs typeface="Times New Roman" pitchFamily="18" charset="0"/>
              </a:rPr>
              <a:t>DS</a:t>
            </a:r>
            <a:r>
              <a:rPr lang="zh-CN" altLang="en-US" sz="2000">
                <a:latin typeface="宋体" pitchFamily="2" charset="-122"/>
              </a:rPr>
              <a:t>、</a:t>
            </a:r>
            <a:r>
              <a:rPr lang="en-US" altLang="zh-CN" sz="2000">
                <a:latin typeface="Times New Roman" pitchFamily="18" charset="0"/>
                <a:cs typeface="Times New Roman" pitchFamily="18" charset="0"/>
              </a:rPr>
              <a:t>ES</a:t>
            </a:r>
            <a:r>
              <a:rPr lang="zh-CN" altLang="en-US" sz="2000">
                <a:latin typeface="宋体" pitchFamily="2" charset="-122"/>
              </a:rPr>
              <a:t>、</a:t>
            </a:r>
            <a:r>
              <a:rPr lang="en-US" altLang="zh-CN" sz="2000">
                <a:latin typeface="Times New Roman" pitchFamily="18" charset="0"/>
                <a:cs typeface="Times New Roman" pitchFamily="18" charset="0"/>
              </a:rPr>
              <a:t>SS</a:t>
            </a:r>
            <a:r>
              <a:rPr lang="zh-CN" altLang="en-US" sz="2000">
                <a:latin typeface="宋体" pitchFamily="2" charset="-122"/>
              </a:rPr>
              <a:t>、</a:t>
            </a:r>
            <a:r>
              <a:rPr lang="en-US" altLang="zh-CN" sz="2000">
                <a:latin typeface="Times New Roman" pitchFamily="18" charset="0"/>
                <a:cs typeface="Times New Roman" pitchFamily="18" charset="0"/>
              </a:rPr>
              <a:t>CS</a:t>
            </a:r>
            <a:r>
              <a:rPr lang="zh-CN" altLang="en-US" sz="2000">
                <a:latin typeface="宋体" pitchFamily="2" charset="-122"/>
              </a:rPr>
              <a:t>）之后，可以给一个存储器操作数指定一个段属性，而不管其原来隐含的段是什么。</a:t>
            </a:r>
            <a:endParaRPr lang="zh-CN" altLang="en-US" sz="2000">
              <a:latin typeface="Times New Roman" pitchFamily="18" charset="0"/>
              <a:cs typeface="Times New Roman" pitchFamily="18" charset="0"/>
            </a:endParaRPr>
          </a:p>
          <a:p>
            <a:pPr algn="just">
              <a:lnSpc>
                <a:spcPct val="90000"/>
              </a:lnSpc>
            </a:pPr>
            <a:r>
              <a:rPr lang="zh-CN" altLang="en-US" sz="2000">
                <a:latin typeface="宋体" pitchFamily="2" charset="-122"/>
              </a:rPr>
              <a:t>运算符</a:t>
            </a:r>
            <a:r>
              <a:rPr lang="en-US" altLang="zh-CN" sz="2000">
                <a:latin typeface="Times New Roman" pitchFamily="18" charset="0"/>
                <a:cs typeface="Times New Roman" pitchFamily="18" charset="0"/>
              </a:rPr>
              <a:t>SHORT</a:t>
            </a:r>
            <a:r>
              <a:rPr lang="zh-CN" altLang="en-US" sz="2000">
                <a:latin typeface="宋体" pitchFamily="2" charset="-122"/>
              </a:rPr>
              <a:t>指定一个标号的类型为</a:t>
            </a:r>
            <a:r>
              <a:rPr lang="en-US" altLang="zh-CN" sz="2000">
                <a:latin typeface="Times New Roman" pitchFamily="18" charset="0"/>
                <a:cs typeface="Times New Roman" pitchFamily="18" charset="0"/>
              </a:rPr>
              <a:t>SHORT</a:t>
            </a:r>
            <a:r>
              <a:rPr lang="zh-CN" altLang="en-US" sz="2000">
                <a:latin typeface="宋体" pitchFamily="2" charset="-122"/>
              </a:rPr>
              <a:t>（短标号），即标号到引用该标号之间的距离在</a:t>
            </a:r>
            <a:r>
              <a:rPr lang="en-US" altLang="zh-CN" sz="2000">
                <a:latin typeface="宋体" pitchFamily="2" charset="-122"/>
              </a:rPr>
              <a:t>-</a:t>
            </a:r>
            <a:r>
              <a:rPr lang="en-US" altLang="zh-CN" sz="2000">
                <a:latin typeface="Times New Roman" pitchFamily="18" charset="0"/>
                <a:cs typeface="Times New Roman" pitchFamily="18" charset="0"/>
              </a:rPr>
              <a:t>128~127</a:t>
            </a:r>
            <a:r>
              <a:rPr lang="zh-CN" altLang="en-US" sz="2000">
                <a:latin typeface="宋体" pitchFamily="2" charset="-122"/>
              </a:rPr>
              <a:t>个字节的范围内。</a:t>
            </a:r>
            <a:endParaRPr lang="zh-CN" altLang="en-US" sz="2000">
              <a:latin typeface="Times New Roman" pitchFamily="18" charset="0"/>
              <a:cs typeface="Times New Roman" pitchFamily="18" charset="0"/>
            </a:endParaRPr>
          </a:p>
          <a:p>
            <a:pPr algn="just">
              <a:lnSpc>
                <a:spcPct val="90000"/>
              </a:lnSpc>
            </a:pPr>
            <a:r>
              <a:rPr lang="zh-CN" altLang="en-US" sz="2000">
                <a:latin typeface="宋体" pitchFamily="2" charset="-122"/>
              </a:rPr>
              <a:t>字节分离运算符</a:t>
            </a:r>
            <a:r>
              <a:rPr lang="en-US" altLang="zh-CN" sz="2000">
                <a:latin typeface="Times New Roman" pitchFamily="18" charset="0"/>
                <a:cs typeface="Times New Roman" pitchFamily="18" charset="0"/>
              </a:rPr>
              <a:t>HIGH</a:t>
            </a:r>
            <a:r>
              <a:rPr lang="zh-CN" altLang="en-US" sz="2000">
                <a:latin typeface="宋体" pitchFamily="2" charset="-122"/>
              </a:rPr>
              <a:t>和</a:t>
            </a:r>
            <a:r>
              <a:rPr lang="en-US" altLang="zh-CN" sz="2000">
                <a:latin typeface="Times New Roman" pitchFamily="18" charset="0"/>
                <a:cs typeface="Times New Roman" pitchFamily="18" charset="0"/>
              </a:rPr>
              <a:t>LOW</a:t>
            </a:r>
            <a:r>
              <a:rPr lang="zh-CN" altLang="en-US" sz="2000">
                <a:latin typeface="宋体" pitchFamily="2" charset="-122"/>
              </a:rPr>
              <a:t>分别得到一个数值或地址表达式的高位和低位字节。</a:t>
            </a:r>
            <a:endParaRPr lang="zh-CN" altLang="en-US" sz="2000"/>
          </a:p>
        </p:txBody>
      </p:sp>
    </p:spTree>
  </p:cSld>
  <p:clrMapOvr>
    <a:masterClrMapping/>
  </p:clrMapOvr>
  <p:transition spd="med">
    <p:pull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D7D349D-3296-4695-BA13-237E8713F4F9}"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A917FDB4-406A-4F45-87C9-67A107466F1C}" type="slidenum">
              <a:rPr lang="en-US" altLang="zh-CN"/>
              <a:pPr/>
              <a:t>14</a:t>
            </a:fld>
            <a:endParaRPr lang="en-US" altLang="zh-CN"/>
          </a:p>
        </p:txBody>
      </p:sp>
      <p:sp>
        <p:nvSpPr>
          <p:cNvPr id="344066" name="Rectangle 2"/>
          <p:cNvSpPr>
            <a:spLocks noGrp="1" noChangeArrowheads="1"/>
          </p:cNvSpPr>
          <p:nvPr>
            <p:ph type="title"/>
          </p:nvPr>
        </p:nvSpPr>
        <p:spPr/>
        <p:txBody>
          <a:bodyPr/>
          <a:lstStyle/>
          <a:p>
            <a:r>
              <a:rPr lang="zh-CN" altLang="en-US" b="1">
                <a:solidFill>
                  <a:srgbClr val="336699"/>
                </a:solidFill>
                <a:latin typeface="宋体" pitchFamily="2" charset="-122"/>
              </a:rPr>
              <a:t>运算符的优先级别</a:t>
            </a:r>
            <a:r>
              <a:rPr lang="zh-CN" altLang="en-US"/>
              <a:t> </a:t>
            </a:r>
          </a:p>
        </p:txBody>
      </p:sp>
      <p:graphicFrame>
        <p:nvGraphicFramePr>
          <p:cNvPr id="344068" name="Object 4"/>
          <p:cNvGraphicFramePr>
            <a:graphicFrameLocks noChangeAspect="1"/>
          </p:cNvGraphicFramePr>
          <p:nvPr/>
        </p:nvGraphicFramePr>
        <p:xfrm>
          <a:off x="1143000" y="1676400"/>
          <a:ext cx="6705600" cy="3698875"/>
        </p:xfrm>
        <a:graphic>
          <a:graphicData uri="http://schemas.openxmlformats.org/presentationml/2006/ole">
            <p:oleObj spid="_x0000_s344068" name="位图图像" r:id="rId3" imgW="4525007" imgH="2495238" progId="PBrush">
              <p:embed/>
            </p:oleObj>
          </a:graphicData>
        </a:graphic>
      </p:graphicFrame>
    </p:spTree>
  </p:cSld>
  <p:clrMapOvr>
    <a:masterClrMapping/>
  </p:clrMapOvr>
  <p:transition spd="med">
    <p:pull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CAA0B46-3673-427C-BADE-B1F87C07418F}"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7E2ABF2E-4F08-4D54-B837-F2D34F9FD370}" type="slidenum">
              <a:rPr lang="en-US" altLang="zh-CN"/>
              <a:pPr/>
              <a:t>15</a:t>
            </a:fld>
            <a:endParaRPr lang="en-US" altLang="zh-CN"/>
          </a:p>
        </p:txBody>
      </p:sp>
      <p:sp>
        <p:nvSpPr>
          <p:cNvPr id="352258" name="Rectangle 2"/>
          <p:cNvSpPr>
            <a:spLocks noGrp="1" noChangeArrowheads="1"/>
          </p:cNvSpPr>
          <p:nvPr>
            <p:ph type="title"/>
          </p:nvPr>
        </p:nvSpPr>
        <p:spPr/>
        <p:txBody>
          <a:bodyPr/>
          <a:lstStyle/>
          <a:p>
            <a:r>
              <a:rPr lang="zh-CN" altLang="en-US" b="1">
                <a:solidFill>
                  <a:srgbClr val="336699"/>
                </a:solidFill>
                <a:latin typeface="宋体" pitchFamily="2" charset="-122"/>
              </a:rPr>
              <a:t>注释项</a:t>
            </a:r>
            <a:r>
              <a:rPr lang="zh-CN" altLang="en-US"/>
              <a:t> </a:t>
            </a:r>
          </a:p>
        </p:txBody>
      </p:sp>
      <p:sp>
        <p:nvSpPr>
          <p:cNvPr id="352259" name="Rectangle 3"/>
          <p:cNvSpPr>
            <a:spLocks noGrp="1" noChangeArrowheads="1"/>
          </p:cNvSpPr>
          <p:nvPr>
            <p:ph type="body" idx="1"/>
          </p:nvPr>
        </p:nvSpPr>
        <p:spPr/>
        <p:txBody>
          <a:bodyPr/>
          <a:lstStyle/>
          <a:p>
            <a:pPr algn="just"/>
            <a:r>
              <a:rPr lang="zh-CN" altLang="en-US" sz="2800">
                <a:latin typeface="宋体" pitchFamily="2" charset="-122"/>
              </a:rPr>
              <a:t>汇编语句的注释部分不属于程序本身，即注释不会影响汇编产生的目标程序。</a:t>
            </a:r>
          </a:p>
          <a:p>
            <a:pPr algn="just"/>
            <a:r>
              <a:rPr lang="zh-CN" altLang="en-US" sz="2800">
                <a:latin typeface="宋体" pitchFamily="2" charset="-122"/>
              </a:rPr>
              <a:t>汇编过程中，汇编程序对注释不做任何加工，注释只是为阅读程序及编写文件方便，对语句和程序段的功能进行说明。</a:t>
            </a:r>
          </a:p>
          <a:p>
            <a:pPr algn="just"/>
            <a:r>
              <a:rPr lang="zh-CN" altLang="en-US" sz="2800">
                <a:latin typeface="宋体" pitchFamily="2" charset="-122"/>
              </a:rPr>
              <a:t>汇编语言中的注释不是每条语句必须有的部分，如果有一定用</a:t>
            </a:r>
            <a:r>
              <a:rPr lang="zh-CN" altLang="en-US" sz="2800">
                <a:latin typeface="Times New Roman"/>
              </a:rPr>
              <a:t>“</a:t>
            </a:r>
            <a:r>
              <a:rPr lang="zh-CN" altLang="en-US" sz="2800">
                <a:latin typeface="宋体" pitchFamily="2" charset="-122"/>
              </a:rPr>
              <a:t>；</a:t>
            </a:r>
            <a:r>
              <a:rPr lang="zh-CN" altLang="en-US" sz="2800">
                <a:latin typeface="Times New Roman"/>
              </a:rPr>
              <a:t>”</a:t>
            </a:r>
            <a:r>
              <a:rPr lang="zh-CN" altLang="en-US" sz="2800">
                <a:latin typeface="宋体" pitchFamily="2" charset="-122"/>
              </a:rPr>
              <a:t>开头，以回车换行来结束。</a:t>
            </a:r>
          </a:p>
          <a:p>
            <a:pPr algn="just"/>
            <a:r>
              <a:rPr lang="zh-CN" altLang="en-US" sz="2800">
                <a:latin typeface="宋体" pitchFamily="2" charset="-122"/>
              </a:rPr>
              <a:t>当注释在一行写不完时可另起一行，但仍然要以</a:t>
            </a:r>
            <a:r>
              <a:rPr lang="zh-CN" altLang="en-US" sz="2800">
                <a:latin typeface="Times New Roman"/>
              </a:rPr>
              <a:t>“</a:t>
            </a:r>
            <a:r>
              <a:rPr lang="zh-CN" altLang="en-US" sz="2800">
                <a:latin typeface="宋体" pitchFamily="2" charset="-122"/>
              </a:rPr>
              <a:t>；</a:t>
            </a:r>
            <a:r>
              <a:rPr lang="zh-CN" altLang="en-US" sz="2800">
                <a:latin typeface="Times New Roman"/>
              </a:rPr>
              <a:t>”</a:t>
            </a:r>
            <a:r>
              <a:rPr lang="zh-CN" altLang="en-US" sz="2800">
                <a:latin typeface="宋体" pitchFamily="2" charset="-122"/>
              </a:rPr>
              <a:t>开头，以回车、换行结束。</a:t>
            </a:r>
            <a:r>
              <a:rPr lang="zh-CN" altLang="en-US" sz="2800"/>
              <a:t> </a:t>
            </a:r>
          </a:p>
        </p:txBody>
      </p:sp>
    </p:spTree>
  </p:cSld>
  <p:clrMapOvr>
    <a:masterClrMapping/>
  </p:clrMapOvr>
  <p:transition spd="med">
    <p:pull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0CE9E43-A2D0-43CB-9460-C7481132B528}"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BAA7231A-F8F0-445E-8BE6-73730FFA91E5}" type="slidenum">
              <a:rPr lang="en-US" altLang="zh-CN"/>
              <a:pPr/>
              <a:t>16</a:t>
            </a:fld>
            <a:endParaRPr lang="en-US" altLang="zh-CN"/>
          </a:p>
        </p:txBody>
      </p:sp>
      <p:sp>
        <p:nvSpPr>
          <p:cNvPr id="53250" name="Rectangle 2"/>
          <p:cNvSpPr>
            <a:spLocks noGrp="1" noChangeArrowheads="1"/>
          </p:cNvSpPr>
          <p:nvPr>
            <p:ph type="title"/>
          </p:nvPr>
        </p:nvSpPr>
        <p:spPr/>
        <p:txBody>
          <a:bodyPr/>
          <a:lstStyle/>
          <a:p>
            <a:r>
              <a:rPr lang="en-US" altLang="zh-CN" b="1">
                <a:solidFill>
                  <a:srgbClr val="336699"/>
                </a:solidFill>
              </a:rPr>
              <a:t>4.2  </a:t>
            </a:r>
            <a:r>
              <a:rPr lang="zh-CN" altLang="en-US" b="1">
                <a:solidFill>
                  <a:srgbClr val="336699"/>
                </a:solidFill>
              </a:rPr>
              <a:t>伪指令</a:t>
            </a:r>
          </a:p>
        </p:txBody>
      </p:sp>
      <p:sp>
        <p:nvSpPr>
          <p:cNvPr id="53251" name="Rectangle 3"/>
          <p:cNvSpPr>
            <a:spLocks noGrp="1" noChangeArrowheads="1"/>
          </p:cNvSpPr>
          <p:nvPr>
            <p:ph type="body" idx="1"/>
          </p:nvPr>
        </p:nvSpPr>
        <p:spPr/>
        <p:txBody>
          <a:bodyPr/>
          <a:lstStyle/>
          <a:p>
            <a:pPr>
              <a:buFontTx/>
              <a:buNone/>
            </a:pPr>
            <a:r>
              <a:rPr lang="en-US" altLang="zh-CN"/>
              <a:t>4.2.1  </a:t>
            </a:r>
            <a:r>
              <a:rPr lang="zh-CN" altLang="en-US"/>
              <a:t>表达式赋值伪指令</a:t>
            </a:r>
          </a:p>
          <a:p>
            <a:pPr>
              <a:buFontTx/>
              <a:buNone/>
            </a:pPr>
            <a:r>
              <a:rPr lang="en-US" altLang="zh-CN"/>
              <a:t>4.2 2  </a:t>
            </a:r>
            <a:r>
              <a:rPr lang="zh-CN" altLang="en-US"/>
              <a:t>数据定义伪指令</a:t>
            </a:r>
          </a:p>
          <a:p>
            <a:pPr>
              <a:buFontTx/>
              <a:buNone/>
            </a:pPr>
            <a:r>
              <a:rPr lang="en-US" altLang="zh-CN"/>
              <a:t>4.2.3  LABEL</a:t>
            </a:r>
            <a:r>
              <a:rPr lang="zh-CN" altLang="en-US"/>
              <a:t>伪指令</a:t>
            </a:r>
          </a:p>
          <a:p>
            <a:pPr>
              <a:buFontTx/>
              <a:buNone/>
            </a:pPr>
            <a:r>
              <a:rPr lang="en-US" altLang="zh-CN"/>
              <a:t>4.2.4  </a:t>
            </a:r>
            <a:r>
              <a:rPr lang="zh-CN" altLang="en-US"/>
              <a:t>段定义伪指令</a:t>
            </a:r>
          </a:p>
          <a:p>
            <a:pPr>
              <a:buFontTx/>
              <a:buNone/>
            </a:pPr>
            <a:r>
              <a:rPr lang="en-US" altLang="zh-CN"/>
              <a:t>4.2.5  </a:t>
            </a:r>
            <a:r>
              <a:rPr lang="zh-CN" altLang="en-US"/>
              <a:t>简化段定义伪指令</a:t>
            </a:r>
          </a:p>
          <a:p>
            <a:pPr>
              <a:buFontTx/>
              <a:buNone/>
            </a:pPr>
            <a:r>
              <a:rPr lang="en-US" altLang="zh-CN"/>
              <a:t>4.2.6  </a:t>
            </a:r>
            <a:r>
              <a:rPr lang="zh-CN" altLang="en-US"/>
              <a:t>过程定义伪指令</a:t>
            </a:r>
          </a:p>
          <a:p>
            <a:pPr>
              <a:buFontTx/>
              <a:buNone/>
            </a:pPr>
            <a:r>
              <a:rPr lang="en-US" altLang="zh-CN"/>
              <a:t>4.2.7  </a:t>
            </a:r>
            <a:r>
              <a:rPr lang="zh-CN" altLang="en-US"/>
              <a:t>模块命名、通信等伪指令</a:t>
            </a:r>
          </a:p>
        </p:txBody>
      </p:sp>
    </p:spTree>
  </p:cSld>
  <p:clrMapOvr>
    <a:masterClrMapping/>
  </p:clrMapOvr>
  <p:transition spd="med">
    <p:pull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171AD31-1680-4A70-880C-7A9A3BAC12BC}"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A20435B2-EFC0-4AA9-A4B3-19DAE83CDF89}" type="slidenum">
              <a:rPr lang="en-US" altLang="zh-CN"/>
              <a:pPr/>
              <a:t>17</a:t>
            </a:fld>
            <a:endParaRPr lang="en-US" altLang="zh-CN"/>
          </a:p>
        </p:txBody>
      </p:sp>
      <p:sp>
        <p:nvSpPr>
          <p:cNvPr id="353282" name="Rectangle 2"/>
          <p:cNvSpPr>
            <a:spLocks noGrp="1" noChangeArrowheads="1"/>
          </p:cNvSpPr>
          <p:nvPr>
            <p:ph type="title"/>
          </p:nvPr>
        </p:nvSpPr>
        <p:spPr/>
        <p:txBody>
          <a:bodyPr/>
          <a:lstStyle/>
          <a:p>
            <a:r>
              <a:rPr lang="zh-CN" altLang="en-US" b="1">
                <a:solidFill>
                  <a:srgbClr val="336699"/>
                </a:solidFill>
              </a:rPr>
              <a:t>伪指令</a:t>
            </a:r>
          </a:p>
        </p:txBody>
      </p:sp>
      <p:sp>
        <p:nvSpPr>
          <p:cNvPr id="353283" name="Rectangle 3"/>
          <p:cNvSpPr>
            <a:spLocks noGrp="1" noChangeArrowheads="1"/>
          </p:cNvSpPr>
          <p:nvPr>
            <p:ph type="body" idx="1"/>
          </p:nvPr>
        </p:nvSpPr>
        <p:spPr/>
        <p:txBody>
          <a:bodyPr/>
          <a:lstStyle/>
          <a:p>
            <a:pPr algn="just"/>
            <a:r>
              <a:rPr lang="zh-CN" altLang="en-US" sz="2800">
                <a:latin typeface="宋体" pitchFamily="2" charset="-122"/>
              </a:rPr>
              <a:t>伪指令无相应的目标代码，因此也称为伪操作。伪指令语句又称为说明性语句或管理语句。它不同于指令性语句，不是直接命令</a:t>
            </a:r>
            <a:r>
              <a:rPr lang="en-US" altLang="zh-CN" sz="2800">
                <a:latin typeface="Times New Roman" pitchFamily="18" charset="0"/>
                <a:cs typeface="Times New Roman" pitchFamily="18" charset="0"/>
              </a:rPr>
              <a:t>CPU</a:t>
            </a:r>
            <a:r>
              <a:rPr lang="zh-CN" altLang="en-US" sz="2800">
                <a:latin typeface="宋体" pitchFamily="2" charset="-122"/>
              </a:rPr>
              <a:t>去执行某一操作，而是命令汇编程序应当如何生成目标代码，例如控制汇编以实现数据定义、存储器分配、符号处理、模块之间的通信、源程序开始和指示程序结束等功能。</a:t>
            </a:r>
            <a:endParaRPr lang="zh-CN" altLang="en-US" sz="2800">
              <a:latin typeface="Times New Roman" pitchFamily="18" charset="0"/>
              <a:cs typeface="Times New Roman" pitchFamily="18" charset="0"/>
            </a:endParaRPr>
          </a:p>
          <a:p>
            <a:pPr algn="just"/>
            <a:r>
              <a:rPr lang="en-US" altLang="zh-CN" sz="2800">
                <a:latin typeface="Times New Roman" pitchFamily="18" charset="0"/>
                <a:cs typeface="Times New Roman" pitchFamily="18" charset="0"/>
              </a:rPr>
              <a:t>80x86</a:t>
            </a:r>
            <a:r>
              <a:rPr lang="zh-CN" altLang="en-US" sz="2800">
                <a:latin typeface="宋体" pitchFamily="2" charset="-122"/>
              </a:rPr>
              <a:t>汇编语言有丰富的伪指令，如数据定义伪指令、符号定义伪指令、段定义伪指令、程序开始与结束伪指令、对准与基数控制伪指令等。</a:t>
            </a:r>
            <a:endParaRPr lang="zh-CN" altLang="en-US" sz="2800"/>
          </a:p>
        </p:txBody>
      </p:sp>
    </p:spTree>
  </p:cSld>
  <p:clrMapOvr>
    <a:masterClrMapping/>
  </p:clrMapOvr>
  <p:transition spd="med">
    <p:pull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360D3B3-1C74-4912-993A-674E9BFF10DD}"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98D92CC6-F187-4B7D-8849-72F29D15EFB1}" type="slidenum">
              <a:rPr lang="en-US" altLang="zh-CN"/>
              <a:pPr/>
              <a:t>18</a:t>
            </a:fld>
            <a:endParaRPr lang="en-US" altLang="zh-CN"/>
          </a:p>
        </p:txBody>
      </p:sp>
      <p:sp>
        <p:nvSpPr>
          <p:cNvPr id="354306" name="Rectangle 2"/>
          <p:cNvSpPr>
            <a:spLocks noGrp="1" noChangeArrowheads="1"/>
          </p:cNvSpPr>
          <p:nvPr>
            <p:ph type="title"/>
          </p:nvPr>
        </p:nvSpPr>
        <p:spPr/>
        <p:txBody>
          <a:bodyPr/>
          <a:lstStyle/>
          <a:p>
            <a:r>
              <a:rPr lang="zh-CN" altLang="en-US" b="1">
                <a:solidFill>
                  <a:srgbClr val="336699"/>
                </a:solidFill>
                <a:latin typeface="宋体" pitchFamily="2" charset="-122"/>
              </a:rPr>
              <a:t>表达式赋值伪指令</a:t>
            </a:r>
            <a:r>
              <a:rPr lang="zh-CN" altLang="en-US"/>
              <a:t> </a:t>
            </a:r>
          </a:p>
        </p:txBody>
      </p:sp>
      <p:sp>
        <p:nvSpPr>
          <p:cNvPr id="354307" name="Rectangle 3"/>
          <p:cNvSpPr>
            <a:spLocks noGrp="1" noChangeArrowheads="1"/>
          </p:cNvSpPr>
          <p:nvPr>
            <p:ph type="body" idx="1"/>
          </p:nvPr>
        </p:nvSpPr>
        <p:spPr/>
        <p:txBody>
          <a:bodyPr/>
          <a:lstStyle/>
          <a:p>
            <a:pPr>
              <a:lnSpc>
                <a:spcPct val="90000"/>
              </a:lnSpc>
            </a:pPr>
            <a:r>
              <a:rPr lang="en-US" altLang="zh-CN">
                <a:latin typeface="Times New Roman" pitchFamily="18" charset="0"/>
                <a:cs typeface="Times New Roman" pitchFamily="18" charset="0"/>
              </a:rPr>
              <a:t>EQU</a:t>
            </a:r>
            <a:r>
              <a:rPr lang="zh-CN" altLang="en-US">
                <a:latin typeface="宋体" pitchFamily="2" charset="-122"/>
              </a:rPr>
              <a:t>伪指令的功能是给各种形式的表达式赋予一个名字。</a:t>
            </a:r>
          </a:p>
          <a:p>
            <a:pPr>
              <a:lnSpc>
                <a:spcPct val="90000"/>
              </a:lnSpc>
            </a:pPr>
            <a:r>
              <a:rPr lang="zh-CN" altLang="en-US">
                <a:latin typeface="宋体" pitchFamily="2" charset="-122"/>
              </a:rPr>
              <a:t>表达式一旦赋予了一个名字，在以后的程序语句中，凡是出现该表达式的地方，均可用它的名字来代替。</a:t>
            </a:r>
            <a:r>
              <a:rPr lang="zh-CN" altLang="en-US"/>
              <a:t> </a:t>
            </a:r>
          </a:p>
          <a:p>
            <a:pPr algn="just">
              <a:lnSpc>
                <a:spcPct val="90000"/>
              </a:lnSpc>
              <a:buFontTx/>
              <a:buNone/>
            </a:pPr>
            <a:r>
              <a:rPr lang="zh-CN" altLang="en-US">
                <a:latin typeface="宋体" pitchFamily="2" charset="-122"/>
              </a:rPr>
              <a:t>表达式名</a:t>
            </a:r>
            <a:r>
              <a:rPr lang="zh-CN" altLang="en-US">
                <a:latin typeface="Times New Roman" pitchFamily="18" charset="0"/>
                <a:cs typeface="Times New Roman" pitchFamily="18" charset="0"/>
              </a:rPr>
              <a:t>    </a:t>
            </a:r>
            <a:r>
              <a:rPr lang="en-US" altLang="zh-CN">
                <a:latin typeface="Times New Roman" pitchFamily="18" charset="0"/>
                <a:cs typeface="Times New Roman" pitchFamily="18" charset="0"/>
              </a:rPr>
              <a:t>EQU    </a:t>
            </a:r>
            <a:r>
              <a:rPr lang="zh-CN" altLang="en-US">
                <a:latin typeface="宋体" pitchFamily="2" charset="-122"/>
              </a:rPr>
              <a:t>表达式</a:t>
            </a:r>
            <a:endParaRPr lang="zh-CN" altLang="en-US">
              <a:latin typeface="Times New Roman" pitchFamily="18" charset="0"/>
              <a:cs typeface="Times New Roman" pitchFamily="18" charset="0"/>
            </a:endParaRPr>
          </a:p>
          <a:p>
            <a:pPr algn="just">
              <a:lnSpc>
                <a:spcPct val="90000"/>
              </a:lnSpc>
              <a:buFontTx/>
              <a:buNone/>
            </a:pPr>
            <a:r>
              <a:rPr lang="zh-CN" altLang="en-US">
                <a:latin typeface="宋体" pitchFamily="2" charset="-122"/>
              </a:rPr>
              <a:t>上式中的表达式可以是任何有效的操作数格式，可以是任何可以求出常数值的表达式，也可以是任何有效的助记符。</a:t>
            </a:r>
            <a:endParaRPr lang="zh-CN" altLang="en-US"/>
          </a:p>
        </p:txBody>
      </p:sp>
    </p:spTree>
  </p:cSld>
  <p:clrMapOvr>
    <a:masterClrMapping/>
  </p:clrMapOvr>
  <p:transition spd="med">
    <p:pull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579400B-DC2F-413B-9DC9-B948D7EACB60}"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5B46DEA4-6C03-4008-81E9-9D9851820CEF}" type="slidenum">
              <a:rPr lang="en-US" altLang="zh-CN"/>
              <a:pPr/>
              <a:t>19</a:t>
            </a:fld>
            <a:endParaRPr lang="en-US" altLang="zh-CN"/>
          </a:p>
        </p:txBody>
      </p:sp>
      <p:sp>
        <p:nvSpPr>
          <p:cNvPr id="355330" name="Rectangle 2"/>
          <p:cNvSpPr>
            <a:spLocks noGrp="1" noChangeArrowheads="1"/>
          </p:cNvSpPr>
          <p:nvPr>
            <p:ph type="title"/>
          </p:nvPr>
        </p:nvSpPr>
        <p:spPr/>
        <p:txBody>
          <a:bodyPr/>
          <a:lstStyle/>
          <a:p>
            <a:r>
              <a:rPr lang="zh-CN" altLang="en-US" b="1">
                <a:solidFill>
                  <a:srgbClr val="336699"/>
                </a:solidFill>
                <a:latin typeface="宋体" pitchFamily="2" charset="-122"/>
              </a:rPr>
              <a:t>数据定义伪指令</a:t>
            </a:r>
            <a:r>
              <a:rPr lang="zh-CN" altLang="en-US"/>
              <a:t> </a:t>
            </a:r>
          </a:p>
        </p:txBody>
      </p:sp>
      <p:sp>
        <p:nvSpPr>
          <p:cNvPr id="355331" name="Rectangle 3"/>
          <p:cNvSpPr>
            <a:spLocks noGrp="1" noChangeArrowheads="1"/>
          </p:cNvSpPr>
          <p:nvPr>
            <p:ph type="body" idx="1"/>
          </p:nvPr>
        </p:nvSpPr>
        <p:spPr/>
        <p:txBody>
          <a:bodyPr/>
          <a:lstStyle/>
          <a:p>
            <a:pPr marL="288925" indent="-288925"/>
            <a:r>
              <a:rPr lang="zh-CN" altLang="en-US">
                <a:latin typeface="宋体" pitchFamily="2" charset="-122"/>
              </a:rPr>
              <a:t>数据定义伪指令的主要任务是定义一个变量的类型、为变量分配存储单元以及定义数据的初始化数值，建立变量和存储单元之间的对应关系。</a:t>
            </a:r>
            <a:r>
              <a:rPr lang="zh-CN" altLang="en-US"/>
              <a:t> </a:t>
            </a:r>
          </a:p>
          <a:p>
            <a:pPr marL="288925" indent="-288925"/>
            <a:r>
              <a:rPr lang="zh-CN" altLang="en-US">
                <a:latin typeface="宋体" pitchFamily="2" charset="-122"/>
              </a:rPr>
              <a:t>数据定义伪指令的格式如下：</a:t>
            </a:r>
            <a:endParaRPr lang="zh-CN" altLang="en-US">
              <a:latin typeface="Times New Roman" pitchFamily="18" charset="0"/>
              <a:cs typeface="Times New Roman" pitchFamily="18" charset="0"/>
            </a:endParaRPr>
          </a:p>
          <a:p>
            <a:pPr marL="288925" indent="-288925" algn="just">
              <a:buFontTx/>
              <a:buNone/>
            </a:pPr>
            <a:r>
              <a:rPr lang="en-US" altLang="zh-CN" sz="2400">
                <a:latin typeface="Times New Roman" pitchFamily="18" charset="0"/>
                <a:cs typeface="Times New Roman" pitchFamily="18" charset="0"/>
              </a:rPr>
              <a:t>[</a:t>
            </a:r>
            <a:r>
              <a:rPr lang="zh-CN" altLang="en-US" sz="2400">
                <a:latin typeface="宋体" pitchFamily="2" charset="-122"/>
              </a:rPr>
              <a:t>变量名</a:t>
            </a:r>
            <a:r>
              <a:rPr lang="en-US" altLang="zh-CN" sz="2400">
                <a:latin typeface="Times New Roman" pitchFamily="18" charset="0"/>
                <a:cs typeface="Times New Roman" pitchFamily="18" charset="0"/>
              </a:rPr>
              <a:t>]  </a:t>
            </a:r>
            <a:r>
              <a:rPr lang="zh-CN" altLang="en-US" sz="2400">
                <a:latin typeface="宋体" pitchFamily="2" charset="-122"/>
              </a:rPr>
              <a:t>伪操作</a:t>
            </a:r>
            <a:r>
              <a:rPr lang="zh-CN" altLang="en-US" sz="2400">
                <a:latin typeface="Times New Roman" pitchFamily="18" charset="0"/>
                <a:cs typeface="Times New Roman" pitchFamily="18" charset="0"/>
              </a:rPr>
              <a:t>  </a:t>
            </a:r>
            <a:r>
              <a:rPr lang="zh-CN" altLang="en-US" sz="2400">
                <a:latin typeface="宋体" pitchFamily="2" charset="-122"/>
              </a:rPr>
              <a:t>操作数</a:t>
            </a:r>
            <a:r>
              <a:rPr lang="en-US" altLang="zh-CN" sz="2400">
                <a:latin typeface="Times New Roman" pitchFamily="18" charset="0"/>
                <a:cs typeface="Times New Roman" pitchFamily="18" charset="0"/>
              </a:rPr>
              <a:t>[</a:t>
            </a:r>
            <a:r>
              <a:rPr lang="zh-CN" altLang="en-US" sz="2400">
                <a:latin typeface="宋体" pitchFamily="2" charset="-122"/>
              </a:rPr>
              <a:t>，操作数，</a:t>
            </a:r>
            <a:r>
              <a:rPr lang="en-US" altLang="zh-CN" sz="2400">
                <a:latin typeface="Times New Roman"/>
              </a:rPr>
              <a:t>…</a:t>
            </a:r>
            <a:r>
              <a:rPr lang="en-US" altLang="zh-CN" sz="2400">
                <a:latin typeface="Times New Roman" pitchFamily="18" charset="0"/>
                <a:cs typeface="Times New Roman" pitchFamily="18" charset="0"/>
              </a:rPr>
              <a:t>]  [</a:t>
            </a:r>
            <a:r>
              <a:rPr lang="zh-CN" altLang="en-US" sz="2400">
                <a:latin typeface="宋体" pitchFamily="2" charset="-122"/>
              </a:rPr>
              <a:t>；注释</a:t>
            </a:r>
            <a:r>
              <a:rPr lang="en-US" altLang="zh-CN" sz="2400">
                <a:latin typeface="Times New Roman" pitchFamily="18" charset="0"/>
                <a:cs typeface="Times New Roman" pitchFamily="18" charset="0"/>
              </a:rPr>
              <a:t>]</a:t>
            </a:r>
          </a:p>
          <a:p>
            <a:pPr marL="288925" indent="-288925" algn="just">
              <a:buFontTx/>
              <a:buNone/>
            </a:pPr>
            <a:r>
              <a:rPr lang="zh-CN" altLang="en-US" sz="2400">
                <a:latin typeface="宋体" pitchFamily="2" charset="-122"/>
              </a:rPr>
              <a:t>其中，操作数可以不止一个，如果有多个操作数，用逗号间隔。</a:t>
            </a:r>
            <a:endParaRPr lang="zh-CN" altLang="en-US" sz="2400"/>
          </a:p>
        </p:txBody>
      </p:sp>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09733C6-AAB3-4DF9-9B66-989D1EE5A45A}"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52FFA008-387F-429F-9FC6-3C64454CBE32}" type="slidenum">
              <a:rPr lang="en-US" altLang="zh-CN"/>
              <a:pPr/>
              <a:t>2</a:t>
            </a:fld>
            <a:endParaRPr lang="en-US" altLang="zh-CN"/>
          </a:p>
        </p:txBody>
      </p:sp>
      <p:sp>
        <p:nvSpPr>
          <p:cNvPr id="52226" name="Rectangle 2"/>
          <p:cNvSpPr>
            <a:spLocks noGrp="1" noChangeArrowheads="1"/>
          </p:cNvSpPr>
          <p:nvPr>
            <p:ph type="title"/>
          </p:nvPr>
        </p:nvSpPr>
        <p:spPr/>
        <p:txBody>
          <a:bodyPr/>
          <a:lstStyle/>
          <a:p>
            <a:r>
              <a:rPr lang="en-US" altLang="zh-CN" b="1">
                <a:solidFill>
                  <a:srgbClr val="336699"/>
                </a:solidFill>
              </a:rPr>
              <a:t>4.1  </a:t>
            </a:r>
            <a:r>
              <a:rPr lang="zh-CN" altLang="en-US" b="1">
                <a:solidFill>
                  <a:srgbClr val="336699"/>
                </a:solidFill>
              </a:rPr>
              <a:t>汇编语言语句类型和格式</a:t>
            </a:r>
          </a:p>
        </p:txBody>
      </p:sp>
      <p:sp>
        <p:nvSpPr>
          <p:cNvPr id="52227" name="Rectangle 3"/>
          <p:cNvSpPr>
            <a:spLocks noGrp="1" noChangeArrowheads="1"/>
          </p:cNvSpPr>
          <p:nvPr>
            <p:ph type="body" idx="1"/>
          </p:nvPr>
        </p:nvSpPr>
        <p:spPr/>
        <p:txBody>
          <a:bodyPr/>
          <a:lstStyle/>
          <a:p>
            <a:pPr algn="just">
              <a:lnSpc>
                <a:spcPct val="90000"/>
              </a:lnSpc>
            </a:pPr>
            <a:r>
              <a:rPr lang="zh-CN" altLang="en-US" sz="2800">
                <a:latin typeface="宋体" pitchFamily="2" charset="-122"/>
              </a:rPr>
              <a:t>汇编语言源程序由若干条语句组成，语句是源程序的基本单位。语句分为指令性语句和指示性语句两类。</a:t>
            </a:r>
            <a:endParaRPr lang="zh-CN" altLang="en-US" sz="2800">
              <a:latin typeface="Times New Roman" pitchFamily="18" charset="0"/>
              <a:cs typeface="Times New Roman" pitchFamily="18" charset="0"/>
            </a:endParaRPr>
          </a:p>
          <a:p>
            <a:pPr algn="just">
              <a:lnSpc>
                <a:spcPct val="90000"/>
              </a:lnSpc>
            </a:pPr>
            <a:r>
              <a:rPr lang="zh-CN" altLang="en-US" sz="2800">
                <a:latin typeface="宋体" pitchFamily="2" charset="-122"/>
              </a:rPr>
              <a:t>指令性语句是由指令组成的由</a:t>
            </a:r>
            <a:r>
              <a:rPr lang="en-US" altLang="zh-CN" sz="2800">
                <a:latin typeface="Times New Roman" pitchFamily="18" charset="0"/>
                <a:cs typeface="Times New Roman" pitchFamily="18" charset="0"/>
              </a:rPr>
              <a:t>CPU</a:t>
            </a:r>
            <a:r>
              <a:rPr lang="zh-CN" altLang="en-US" sz="2800">
                <a:latin typeface="宋体" pitchFamily="2" charset="-122"/>
              </a:rPr>
              <a:t>执行的语句，完成一定的操作功能，能够翻译成机器代码。</a:t>
            </a:r>
          </a:p>
          <a:p>
            <a:pPr algn="just">
              <a:lnSpc>
                <a:spcPct val="90000"/>
              </a:lnSpc>
            </a:pPr>
            <a:r>
              <a:rPr lang="zh-CN" altLang="en-US" sz="2800">
                <a:latin typeface="宋体" pitchFamily="2" charset="-122"/>
              </a:rPr>
              <a:t>指示性语句也叫伪指令语句。指示性语句是指不由</a:t>
            </a:r>
            <a:r>
              <a:rPr lang="en-US" altLang="zh-CN" sz="2800">
                <a:latin typeface="Times New Roman" pitchFamily="18" charset="0"/>
                <a:cs typeface="Times New Roman" pitchFamily="18" charset="0"/>
              </a:rPr>
              <a:t>CPU</a:t>
            </a:r>
            <a:r>
              <a:rPr lang="zh-CN" altLang="en-US" sz="2800">
                <a:latin typeface="宋体" pitchFamily="2" charset="-122"/>
              </a:rPr>
              <a:t>执行，只为汇编程序在翻译汇编语言源程序时提供有关信息，并不翻译成机器代码的语句。</a:t>
            </a:r>
            <a:endParaRPr lang="zh-CN" altLang="en-US" sz="2800">
              <a:latin typeface="Times New Roman" pitchFamily="18" charset="0"/>
              <a:cs typeface="Times New Roman" pitchFamily="18" charset="0"/>
            </a:endParaRPr>
          </a:p>
          <a:p>
            <a:pPr algn="just">
              <a:lnSpc>
                <a:spcPct val="90000"/>
              </a:lnSpc>
            </a:pPr>
            <a:r>
              <a:rPr lang="zh-CN" altLang="en-US" sz="2800">
                <a:latin typeface="宋体" pitchFamily="2" charset="-122"/>
              </a:rPr>
              <a:t>实际上，汇编语言源程序中还可以出现宏指令语句。宏指令语句就是由若干条指令语句形成的语句。</a:t>
            </a:r>
          </a:p>
        </p:txBody>
      </p:sp>
    </p:spTree>
  </p:cSld>
  <p:clrMapOvr>
    <a:masterClrMapping/>
  </p:clrMapOvr>
  <p:transition spd="med">
    <p:pull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C1A6A62-C06E-494A-B46C-C99C232EC2F0}"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2194CA11-6622-4227-9F5E-DFD5113CAFDA}" type="slidenum">
              <a:rPr lang="en-US" altLang="zh-CN"/>
              <a:pPr/>
              <a:t>20</a:t>
            </a:fld>
            <a:endParaRPr lang="en-US" altLang="zh-CN"/>
          </a:p>
        </p:txBody>
      </p:sp>
      <p:sp>
        <p:nvSpPr>
          <p:cNvPr id="346114" name="Rectangle 2"/>
          <p:cNvSpPr>
            <a:spLocks noGrp="1" noChangeArrowheads="1"/>
          </p:cNvSpPr>
          <p:nvPr>
            <p:ph type="title"/>
          </p:nvPr>
        </p:nvSpPr>
        <p:spPr/>
        <p:txBody>
          <a:bodyPr/>
          <a:lstStyle/>
          <a:p>
            <a:r>
              <a:rPr lang="zh-CN" altLang="en-US" b="1">
                <a:solidFill>
                  <a:srgbClr val="336699"/>
                </a:solidFill>
                <a:latin typeface="宋体" pitchFamily="2" charset="-122"/>
              </a:rPr>
              <a:t>数据定义伪指令的伪操作</a:t>
            </a:r>
            <a:r>
              <a:rPr lang="zh-CN" altLang="en-US"/>
              <a:t> </a:t>
            </a:r>
          </a:p>
        </p:txBody>
      </p:sp>
      <p:graphicFrame>
        <p:nvGraphicFramePr>
          <p:cNvPr id="346116" name="Object 4"/>
          <p:cNvGraphicFramePr>
            <a:graphicFrameLocks noChangeAspect="1"/>
          </p:cNvGraphicFramePr>
          <p:nvPr/>
        </p:nvGraphicFramePr>
        <p:xfrm>
          <a:off x="990600" y="1524000"/>
          <a:ext cx="7543800" cy="4352925"/>
        </p:xfrm>
        <a:graphic>
          <a:graphicData uri="http://schemas.openxmlformats.org/presentationml/2006/ole">
            <p:oleObj spid="_x0000_s346116" name="位图图像" r:id="rId3" imgW="5315692" imgH="3067478" progId="PBrush">
              <p:embed/>
            </p:oleObj>
          </a:graphicData>
        </a:graphic>
      </p:graphicFrame>
    </p:spTree>
  </p:cSld>
  <p:clrMapOvr>
    <a:masterClrMapping/>
  </p:clrMapOvr>
  <p:transition spd="med">
    <p:pull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1D8E4DB-C37B-4D18-859A-398EF625EDC2}"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A12FE16-CB34-49BC-8B4C-19BB1A9F9FB1}" type="slidenum">
              <a:rPr lang="en-US" altLang="zh-CN"/>
              <a:pPr/>
              <a:t>21</a:t>
            </a:fld>
            <a:endParaRPr lang="en-US" altLang="zh-CN"/>
          </a:p>
        </p:txBody>
      </p:sp>
      <p:sp>
        <p:nvSpPr>
          <p:cNvPr id="347138" name="Rectangle 2"/>
          <p:cNvSpPr>
            <a:spLocks noGrp="1" noChangeArrowheads="1"/>
          </p:cNvSpPr>
          <p:nvPr>
            <p:ph type="title"/>
          </p:nvPr>
        </p:nvSpPr>
        <p:spPr/>
        <p:txBody>
          <a:bodyPr/>
          <a:lstStyle/>
          <a:p>
            <a:r>
              <a:rPr lang="zh-CN" altLang="en-US" b="1">
                <a:solidFill>
                  <a:srgbClr val="336699"/>
                </a:solidFill>
                <a:latin typeface="宋体" pitchFamily="2" charset="-122"/>
              </a:rPr>
              <a:t>数据定义伪指令的操作数</a:t>
            </a:r>
          </a:p>
        </p:txBody>
      </p:sp>
      <p:sp>
        <p:nvSpPr>
          <p:cNvPr id="347139" name="Rectangle 3"/>
          <p:cNvSpPr>
            <a:spLocks noGrp="1" noChangeArrowheads="1"/>
          </p:cNvSpPr>
          <p:nvPr>
            <p:ph type="body" idx="1"/>
          </p:nvPr>
        </p:nvSpPr>
        <p:spPr/>
        <p:txBody>
          <a:bodyPr/>
          <a:lstStyle/>
          <a:p>
            <a:pPr algn="just"/>
            <a:r>
              <a:rPr lang="zh-CN" altLang="en-US">
                <a:latin typeface="宋体" pitchFamily="2" charset="-122"/>
              </a:rPr>
              <a:t>常数或表达式：</a:t>
            </a:r>
            <a:r>
              <a:rPr lang="zh-CN" altLang="en-US">
                <a:latin typeface="Times New Roman" pitchFamily="18" charset="0"/>
                <a:cs typeface="Times New Roman" pitchFamily="18" charset="0"/>
              </a:rPr>
              <a:t> </a:t>
            </a:r>
          </a:p>
          <a:p>
            <a:pPr algn="just"/>
            <a:r>
              <a:rPr lang="zh-CN" altLang="en-US">
                <a:latin typeface="宋体" pitchFamily="2" charset="-122"/>
              </a:rPr>
              <a:t>问号（？）</a:t>
            </a:r>
            <a:endParaRPr lang="zh-CN" altLang="en-US">
              <a:latin typeface="Times New Roman" pitchFamily="18" charset="0"/>
              <a:cs typeface="Times New Roman" pitchFamily="18" charset="0"/>
            </a:endParaRPr>
          </a:p>
          <a:p>
            <a:pPr algn="just"/>
            <a:r>
              <a:rPr lang="zh-CN" altLang="en-US">
                <a:latin typeface="宋体" pitchFamily="2" charset="-122"/>
              </a:rPr>
              <a:t>地址表达式（适用</a:t>
            </a:r>
            <a:r>
              <a:rPr lang="en-US" altLang="zh-CN">
                <a:latin typeface="Times New Roman" pitchFamily="18" charset="0"/>
                <a:cs typeface="Times New Roman" pitchFamily="18" charset="0"/>
              </a:rPr>
              <a:t>DW</a:t>
            </a:r>
            <a:r>
              <a:rPr lang="zh-CN" altLang="en-US">
                <a:latin typeface="宋体" pitchFamily="2" charset="-122"/>
              </a:rPr>
              <a:t>和</a:t>
            </a:r>
            <a:r>
              <a:rPr lang="en-US" altLang="zh-CN">
                <a:latin typeface="Times New Roman" pitchFamily="18" charset="0"/>
                <a:cs typeface="Times New Roman" pitchFamily="18" charset="0"/>
              </a:rPr>
              <a:t>DD</a:t>
            </a:r>
            <a:r>
              <a:rPr lang="zh-CN" altLang="en-US">
                <a:latin typeface="宋体" pitchFamily="2" charset="-122"/>
              </a:rPr>
              <a:t>）</a:t>
            </a:r>
            <a:endParaRPr lang="zh-CN" altLang="en-US">
              <a:latin typeface="Times New Roman" pitchFamily="18" charset="0"/>
              <a:cs typeface="Times New Roman" pitchFamily="18" charset="0"/>
            </a:endParaRPr>
          </a:p>
          <a:p>
            <a:pPr algn="just"/>
            <a:r>
              <a:rPr lang="zh-CN" altLang="en-US">
                <a:latin typeface="宋体" pitchFamily="2" charset="-122"/>
              </a:rPr>
              <a:t>字符、字符串（适用于</a:t>
            </a:r>
            <a:r>
              <a:rPr lang="en-US" altLang="zh-CN">
                <a:latin typeface="Times New Roman" pitchFamily="18" charset="0"/>
                <a:cs typeface="Times New Roman" pitchFamily="18" charset="0"/>
              </a:rPr>
              <a:t>DB</a:t>
            </a:r>
            <a:r>
              <a:rPr lang="zh-CN" altLang="en-US">
                <a:latin typeface="宋体" pitchFamily="2" charset="-122"/>
              </a:rPr>
              <a:t>）</a:t>
            </a:r>
            <a:endParaRPr lang="zh-CN" altLang="en-US">
              <a:latin typeface="Times New Roman" pitchFamily="18" charset="0"/>
              <a:cs typeface="Times New Roman" pitchFamily="18" charset="0"/>
            </a:endParaRPr>
          </a:p>
          <a:p>
            <a:pPr algn="just"/>
            <a:r>
              <a:rPr lang="zh-CN" altLang="en-US">
                <a:latin typeface="宋体" pitchFamily="2" charset="-122"/>
              </a:rPr>
              <a:t>重复子句</a:t>
            </a:r>
            <a:r>
              <a:rPr lang="en-US" altLang="zh-CN">
                <a:latin typeface="Times New Roman" pitchFamily="18" charset="0"/>
                <a:cs typeface="Times New Roman" pitchFamily="18" charset="0"/>
              </a:rPr>
              <a:t>DUP</a:t>
            </a:r>
            <a:r>
              <a:rPr lang="zh-CN" altLang="en-US">
                <a:latin typeface="宋体" pitchFamily="2" charset="-122"/>
              </a:rPr>
              <a:t>（表达式）</a:t>
            </a:r>
            <a:endParaRPr lang="zh-CN" altLang="en-US">
              <a:latin typeface="Times New Roman" pitchFamily="18" charset="0"/>
              <a:cs typeface="Times New Roman" pitchFamily="18" charset="0"/>
            </a:endParaRPr>
          </a:p>
          <a:p>
            <a:pPr algn="just"/>
            <a:r>
              <a:rPr lang="zh-CN" altLang="en-US">
                <a:latin typeface="宋体" pitchFamily="2" charset="-122"/>
              </a:rPr>
              <a:t>用逗号分开的上述各项</a:t>
            </a:r>
            <a:endParaRPr lang="zh-CN" altLang="en-US"/>
          </a:p>
        </p:txBody>
      </p:sp>
    </p:spTree>
  </p:cSld>
  <p:clrMapOvr>
    <a:masterClrMapping/>
  </p:clrMapOvr>
  <p:transition spd="med">
    <p:pull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F8D6EAE-1164-4908-9633-F8803BAC1A9B}"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427EA739-BE21-4BC4-BC30-3D4F03C2B3C7}" type="slidenum">
              <a:rPr lang="en-US" altLang="zh-CN"/>
              <a:pPr/>
              <a:t>22</a:t>
            </a:fld>
            <a:endParaRPr lang="en-US" altLang="zh-CN"/>
          </a:p>
        </p:txBody>
      </p:sp>
      <p:sp>
        <p:nvSpPr>
          <p:cNvPr id="348162" name="Rectangle 2"/>
          <p:cNvSpPr>
            <a:spLocks noGrp="1" noChangeArrowheads="1"/>
          </p:cNvSpPr>
          <p:nvPr>
            <p:ph type="title"/>
          </p:nvPr>
        </p:nvSpPr>
        <p:spPr/>
        <p:txBody>
          <a:bodyPr/>
          <a:lstStyle/>
          <a:p>
            <a:r>
              <a:rPr lang="en-US" altLang="zh-CN" b="1">
                <a:solidFill>
                  <a:srgbClr val="336699"/>
                </a:solidFill>
                <a:latin typeface="Times New Roman" pitchFamily="18" charset="0"/>
                <a:cs typeface="Times New Roman" pitchFamily="18" charset="0"/>
              </a:rPr>
              <a:t>LABEL</a:t>
            </a:r>
            <a:r>
              <a:rPr lang="zh-CN" altLang="en-US" b="1">
                <a:solidFill>
                  <a:srgbClr val="336699"/>
                </a:solidFill>
                <a:latin typeface="宋体" pitchFamily="2" charset="-122"/>
              </a:rPr>
              <a:t>伪指令</a:t>
            </a:r>
            <a:r>
              <a:rPr lang="zh-CN" altLang="en-US"/>
              <a:t> </a:t>
            </a:r>
          </a:p>
        </p:txBody>
      </p:sp>
      <p:sp>
        <p:nvSpPr>
          <p:cNvPr id="348163" name="Rectangle 3"/>
          <p:cNvSpPr>
            <a:spLocks noGrp="1" noChangeArrowheads="1"/>
          </p:cNvSpPr>
          <p:nvPr>
            <p:ph type="body" idx="1"/>
          </p:nvPr>
        </p:nvSpPr>
        <p:spPr/>
        <p:txBody>
          <a:bodyPr/>
          <a:lstStyle/>
          <a:p>
            <a:pPr algn="just">
              <a:lnSpc>
                <a:spcPct val="90000"/>
              </a:lnSpc>
              <a:buFontTx/>
              <a:buNone/>
            </a:pPr>
            <a:r>
              <a:rPr lang="zh-CN" altLang="en-US" sz="2800">
                <a:latin typeface="宋体" pitchFamily="2" charset="-122"/>
              </a:rPr>
              <a:t>格式：</a:t>
            </a:r>
            <a:r>
              <a:rPr lang="en-US" altLang="zh-CN" sz="2800">
                <a:latin typeface="宋体" pitchFamily="2" charset="-122"/>
              </a:rPr>
              <a:t>〈</a:t>
            </a:r>
            <a:r>
              <a:rPr lang="zh-CN" altLang="en-US" sz="2800">
                <a:latin typeface="宋体" pitchFamily="2" charset="-122"/>
              </a:rPr>
              <a:t>变量或标号</a:t>
            </a:r>
            <a:r>
              <a:rPr lang="en-US" altLang="zh-CN" sz="2800">
                <a:latin typeface="宋体" pitchFamily="2" charset="-122"/>
              </a:rPr>
              <a:t>〉</a:t>
            </a:r>
            <a:r>
              <a:rPr lang="en-US" altLang="zh-CN" sz="2800">
                <a:latin typeface="Times New Roman" pitchFamily="18" charset="0"/>
                <a:cs typeface="Times New Roman" pitchFamily="18" charset="0"/>
              </a:rPr>
              <a:t>LABEL</a:t>
            </a:r>
            <a:r>
              <a:rPr lang="en-US" altLang="zh-CN" sz="2800">
                <a:latin typeface="宋体" pitchFamily="2" charset="-122"/>
              </a:rPr>
              <a:t>〈</a:t>
            </a:r>
            <a:r>
              <a:rPr lang="zh-CN" altLang="en-US" sz="2800">
                <a:latin typeface="宋体" pitchFamily="2" charset="-122"/>
              </a:rPr>
              <a:t>类型</a:t>
            </a:r>
            <a:r>
              <a:rPr lang="en-US" altLang="zh-CN" sz="2800">
                <a:latin typeface="宋体" pitchFamily="2" charset="-122"/>
              </a:rPr>
              <a:t>〉</a:t>
            </a:r>
            <a:endParaRPr lang="en-US" altLang="zh-CN" sz="2800">
              <a:latin typeface="Times New Roman" pitchFamily="18" charset="0"/>
              <a:cs typeface="Times New Roman" pitchFamily="18" charset="0"/>
            </a:endParaRPr>
          </a:p>
          <a:p>
            <a:pPr algn="just">
              <a:lnSpc>
                <a:spcPct val="90000"/>
              </a:lnSpc>
            </a:pPr>
            <a:r>
              <a:rPr lang="en-US" altLang="zh-CN" sz="2800">
                <a:latin typeface="Times New Roman" pitchFamily="18" charset="0"/>
                <a:cs typeface="Times New Roman" pitchFamily="18" charset="0"/>
              </a:rPr>
              <a:t>LABEL</a:t>
            </a:r>
            <a:r>
              <a:rPr lang="zh-CN" altLang="en-US" sz="2800">
                <a:latin typeface="宋体" pitchFamily="2" charset="-122"/>
              </a:rPr>
              <a:t>伪指令的功能是定义某变量或标号的类型，同时也定义了该变量或标号的段值和偏移地址。其段值为当前段的段值，偏移地址为下一条指令的偏移地址。</a:t>
            </a:r>
          </a:p>
          <a:p>
            <a:pPr algn="just">
              <a:lnSpc>
                <a:spcPct val="90000"/>
              </a:lnSpc>
            </a:pPr>
            <a:r>
              <a:rPr lang="en-US" altLang="zh-CN" sz="2800">
                <a:latin typeface="Times New Roman" pitchFamily="18" charset="0"/>
                <a:cs typeface="Times New Roman" pitchFamily="18" charset="0"/>
              </a:rPr>
              <a:t>LABEL</a:t>
            </a:r>
            <a:r>
              <a:rPr lang="zh-CN" altLang="en-US" sz="2800">
                <a:latin typeface="宋体" pitchFamily="2" charset="-122"/>
              </a:rPr>
              <a:t>伪指令本身不开辟新的内存单元，但它可以改变标号（变量）的属性，使这同一标号（变量）对不同的引用可以具有不同的属性。</a:t>
            </a:r>
            <a:endParaRPr lang="zh-CN" altLang="en-US" sz="2800">
              <a:latin typeface="Times New Roman" pitchFamily="18" charset="0"/>
              <a:cs typeface="Times New Roman" pitchFamily="18" charset="0"/>
            </a:endParaRPr>
          </a:p>
          <a:p>
            <a:pPr algn="just">
              <a:lnSpc>
                <a:spcPct val="90000"/>
              </a:lnSpc>
            </a:pPr>
            <a:r>
              <a:rPr lang="zh-CN" altLang="en-US" sz="2800">
                <a:latin typeface="宋体" pitchFamily="2" charset="-122"/>
              </a:rPr>
              <a:t>利用</a:t>
            </a:r>
            <a:r>
              <a:rPr lang="en-US" altLang="zh-CN" sz="2800">
                <a:latin typeface="Times New Roman" pitchFamily="18" charset="0"/>
                <a:cs typeface="Times New Roman" pitchFamily="18" charset="0"/>
              </a:rPr>
              <a:t>LABEL</a:t>
            </a:r>
            <a:r>
              <a:rPr lang="zh-CN" altLang="en-US" sz="2800">
                <a:latin typeface="宋体" pitchFamily="2" charset="-122"/>
              </a:rPr>
              <a:t>伪指令可以使同一个数据区兼有</a:t>
            </a:r>
            <a:r>
              <a:rPr lang="en-US" altLang="zh-CN" sz="2800">
                <a:latin typeface="Times New Roman" pitchFamily="18" charset="0"/>
                <a:cs typeface="Times New Roman" pitchFamily="18" charset="0"/>
              </a:rPr>
              <a:t>BYTE</a:t>
            </a:r>
            <a:r>
              <a:rPr lang="zh-CN" altLang="en-US" sz="2800">
                <a:latin typeface="宋体" pitchFamily="2" charset="-122"/>
              </a:rPr>
              <a:t>和</a:t>
            </a:r>
            <a:r>
              <a:rPr lang="en-US" altLang="zh-CN" sz="2800">
                <a:latin typeface="Times New Roman" pitchFamily="18" charset="0"/>
                <a:cs typeface="Times New Roman" pitchFamily="18" charset="0"/>
              </a:rPr>
              <a:t>WORD</a:t>
            </a:r>
            <a:r>
              <a:rPr lang="zh-CN" altLang="en-US" sz="2800">
                <a:latin typeface="宋体" pitchFamily="2" charset="-122"/>
              </a:rPr>
              <a:t>两种属性。</a:t>
            </a:r>
            <a:endParaRPr lang="zh-CN" altLang="en-US" sz="2800"/>
          </a:p>
        </p:txBody>
      </p:sp>
    </p:spTree>
  </p:cSld>
  <p:clrMapOvr>
    <a:masterClrMapping/>
  </p:clrMapOvr>
  <p:transition spd="med">
    <p:pull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AB8BE50-26A8-4A14-B7CA-C712BAB92CF5}"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44359ED9-C9E5-4996-9F1D-7A78025133B5}" type="slidenum">
              <a:rPr lang="en-US" altLang="zh-CN"/>
              <a:pPr/>
              <a:t>23</a:t>
            </a:fld>
            <a:endParaRPr lang="en-US" altLang="zh-CN"/>
          </a:p>
        </p:txBody>
      </p:sp>
      <p:sp>
        <p:nvSpPr>
          <p:cNvPr id="349186" name="Rectangle 2"/>
          <p:cNvSpPr>
            <a:spLocks noGrp="1" noChangeArrowheads="1"/>
          </p:cNvSpPr>
          <p:nvPr>
            <p:ph type="title"/>
          </p:nvPr>
        </p:nvSpPr>
        <p:spPr/>
        <p:txBody>
          <a:bodyPr/>
          <a:lstStyle/>
          <a:p>
            <a:r>
              <a:rPr lang="zh-CN" altLang="en-US" b="1">
                <a:solidFill>
                  <a:srgbClr val="336699"/>
                </a:solidFill>
                <a:latin typeface="宋体" pitchFamily="2" charset="-122"/>
              </a:rPr>
              <a:t>段定义伪指令</a:t>
            </a:r>
            <a:r>
              <a:rPr lang="zh-CN" altLang="en-US"/>
              <a:t> </a:t>
            </a:r>
          </a:p>
        </p:txBody>
      </p:sp>
      <p:sp>
        <p:nvSpPr>
          <p:cNvPr id="349187" name="Rectangle 3"/>
          <p:cNvSpPr>
            <a:spLocks noGrp="1" noChangeArrowheads="1"/>
          </p:cNvSpPr>
          <p:nvPr>
            <p:ph type="body" idx="1"/>
          </p:nvPr>
        </p:nvSpPr>
        <p:spPr/>
        <p:txBody>
          <a:bodyPr/>
          <a:lstStyle/>
          <a:p>
            <a:pPr>
              <a:lnSpc>
                <a:spcPct val="90000"/>
              </a:lnSpc>
            </a:pPr>
            <a:r>
              <a:rPr lang="zh-CN" altLang="en-US" sz="2800">
                <a:latin typeface="宋体" pitchFamily="2" charset="-122"/>
              </a:rPr>
              <a:t>汇编语言源程序是用分段的方法来组织程序、数据和变量的。一个汇编语言源程序由若干个逻辑段组成。</a:t>
            </a:r>
            <a:r>
              <a:rPr lang="zh-CN" altLang="en-US" sz="2800"/>
              <a:t> </a:t>
            </a:r>
          </a:p>
          <a:p>
            <a:pPr>
              <a:lnSpc>
                <a:spcPct val="90000"/>
              </a:lnSpc>
            </a:pPr>
            <a:r>
              <a:rPr lang="zh-CN" altLang="en-US" sz="2800">
                <a:latin typeface="宋体" pitchFamily="2" charset="-122"/>
              </a:rPr>
              <a:t>段定义伪指令的格式如下：</a:t>
            </a:r>
            <a:endParaRPr lang="zh-CN" altLang="en-US" sz="2800">
              <a:latin typeface="Times New Roman" pitchFamily="18" charset="0"/>
              <a:cs typeface="Times New Roman" pitchFamily="18" charset="0"/>
            </a:endParaRPr>
          </a:p>
          <a:p>
            <a:pPr algn="just">
              <a:lnSpc>
                <a:spcPct val="90000"/>
              </a:lnSpc>
              <a:buFontTx/>
              <a:buNone/>
            </a:pPr>
            <a:r>
              <a:rPr lang="zh-CN" altLang="en-US" sz="2400">
                <a:latin typeface="宋体" pitchFamily="2" charset="-122"/>
              </a:rPr>
              <a:t>段名</a:t>
            </a:r>
            <a:r>
              <a:rPr lang="zh-CN" altLang="en-US" sz="2400">
                <a:latin typeface="Times New Roman" pitchFamily="18" charset="0"/>
                <a:cs typeface="Times New Roman" pitchFamily="18" charset="0"/>
              </a:rPr>
              <a:t>    </a:t>
            </a:r>
            <a:r>
              <a:rPr lang="en-US" altLang="zh-CN" sz="2400">
                <a:latin typeface="Times New Roman" pitchFamily="18" charset="0"/>
                <a:cs typeface="Times New Roman" pitchFamily="18" charset="0"/>
              </a:rPr>
              <a:t>SEGMENT   [</a:t>
            </a:r>
            <a:r>
              <a:rPr lang="zh-CN" altLang="en-US" sz="2400">
                <a:latin typeface="宋体" pitchFamily="2" charset="-122"/>
              </a:rPr>
              <a:t>定位类型</a:t>
            </a:r>
            <a:r>
              <a:rPr lang="en-US" altLang="zh-CN" sz="2400">
                <a:latin typeface="Times New Roman" pitchFamily="18" charset="0"/>
                <a:cs typeface="Times New Roman" pitchFamily="18" charset="0"/>
              </a:rPr>
              <a:t>] [</a:t>
            </a:r>
            <a:r>
              <a:rPr lang="zh-CN" altLang="en-US" sz="2400">
                <a:latin typeface="宋体" pitchFamily="2" charset="-122"/>
              </a:rPr>
              <a:t>组合类型</a:t>
            </a:r>
            <a:r>
              <a:rPr lang="en-US" altLang="zh-CN" sz="2400">
                <a:latin typeface="Times New Roman" pitchFamily="18" charset="0"/>
                <a:cs typeface="Times New Roman" pitchFamily="18" charset="0"/>
              </a:rPr>
              <a:t>] [</a:t>
            </a:r>
            <a:r>
              <a:rPr lang="en-US" altLang="zh-CN" sz="2400">
                <a:latin typeface="Arial"/>
                <a:cs typeface="Times New Roman" pitchFamily="18" charset="0"/>
              </a:rPr>
              <a:t>‘</a:t>
            </a:r>
            <a:r>
              <a:rPr lang="zh-CN" altLang="en-US" sz="2400">
                <a:latin typeface="宋体" pitchFamily="2" charset="-122"/>
              </a:rPr>
              <a:t>类别</a:t>
            </a:r>
            <a:r>
              <a:rPr lang="zh-CN" altLang="en-US" sz="2400">
                <a:latin typeface="Arial"/>
                <a:cs typeface="Times New Roman" pitchFamily="18" charset="0"/>
              </a:rPr>
              <a:t>’</a:t>
            </a:r>
            <a:r>
              <a:rPr lang="en-US" altLang="zh-CN" sz="2400">
                <a:latin typeface="Times New Roman" pitchFamily="18" charset="0"/>
                <a:cs typeface="Times New Roman" pitchFamily="18" charset="0"/>
              </a:rPr>
              <a:t>]</a:t>
            </a:r>
          </a:p>
          <a:p>
            <a:pPr algn="just">
              <a:lnSpc>
                <a:spcPct val="90000"/>
              </a:lnSpc>
              <a:buFontTx/>
              <a:buNone/>
            </a:pPr>
            <a:r>
              <a:rPr lang="en-US" altLang="zh-CN" sz="2400">
                <a:latin typeface="宋体" pitchFamily="2" charset="-122"/>
              </a:rPr>
              <a:t>            ┇                </a:t>
            </a:r>
            <a:r>
              <a:rPr lang="zh-CN" altLang="en-US" sz="2400">
                <a:latin typeface="宋体" pitchFamily="2" charset="-122"/>
              </a:rPr>
              <a:t>；段体</a:t>
            </a:r>
            <a:endParaRPr lang="zh-CN" altLang="en-US" sz="2400">
              <a:latin typeface="Times New Roman" pitchFamily="18" charset="0"/>
              <a:cs typeface="Times New Roman" pitchFamily="18" charset="0"/>
            </a:endParaRPr>
          </a:p>
          <a:p>
            <a:pPr algn="just">
              <a:lnSpc>
                <a:spcPct val="90000"/>
              </a:lnSpc>
              <a:buFontTx/>
              <a:buNone/>
            </a:pPr>
            <a:r>
              <a:rPr lang="zh-CN" altLang="en-US" sz="2400">
                <a:latin typeface="宋体" pitchFamily="2" charset="-122"/>
              </a:rPr>
              <a:t>段名    </a:t>
            </a:r>
            <a:r>
              <a:rPr lang="en-US" altLang="zh-CN" sz="2400">
                <a:latin typeface="Times New Roman" pitchFamily="18" charset="0"/>
                <a:cs typeface="Times New Roman" pitchFamily="18" charset="0"/>
              </a:rPr>
              <a:t>ENDS</a:t>
            </a:r>
          </a:p>
          <a:p>
            <a:pPr>
              <a:lnSpc>
                <a:spcPct val="90000"/>
              </a:lnSpc>
            </a:pPr>
            <a:r>
              <a:rPr lang="en-US" altLang="zh-CN" sz="2800">
                <a:latin typeface="Times New Roman" pitchFamily="18" charset="0"/>
                <a:cs typeface="Times New Roman" pitchFamily="18" charset="0"/>
              </a:rPr>
              <a:t>SEGMENT</a:t>
            </a:r>
            <a:r>
              <a:rPr lang="zh-CN" altLang="en-US" sz="2800">
                <a:latin typeface="宋体" pitchFamily="2" charset="-122"/>
              </a:rPr>
              <a:t>和</a:t>
            </a:r>
            <a:r>
              <a:rPr lang="en-US" altLang="zh-CN" sz="2800">
                <a:latin typeface="Times New Roman" pitchFamily="18" charset="0"/>
                <a:cs typeface="Times New Roman" pitchFamily="18" charset="0"/>
              </a:rPr>
              <a:t>ENDS</a:t>
            </a:r>
            <a:r>
              <a:rPr lang="zh-CN" altLang="en-US" sz="2800">
                <a:latin typeface="宋体" pitchFamily="2" charset="-122"/>
              </a:rPr>
              <a:t>前边的段名表示定义的逻辑段的名字，必须相同，否则汇编程序将无法辨认。起什么名字可由程序员自行决定，但不要与指令助记符或伪指令重名。</a:t>
            </a:r>
            <a:r>
              <a:rPr lang="zh-CN" altLang="en-US" sz="2800"/>
              <a:t> </a:t>
            </a:r>
          </a:p>
        </p:txBody>
      </p:sp>
    </p:spTree>
  </p:cSld>
  <p:clrMapOvr>
    <a:masterClrMapping/>
  </p:clrMapOvr>
  <p:transition spd="med">
    <p:pull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6FD1001-80F9-4C65-8EAE-DF7A6F3BF618}"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DFD2E19B-4605-4219-A72D-B48F7E1102B5}" type="slidenum">
              <a:rPr lang="en-US" altLang="zh-CN"/>
              <a:pPr/>
              <a:t>24</a:t>
            </a:fld>
            <a:endParaRPr lang="en-US" altLang="zh-CN"/>
          </a:p>
        </p:txBody>
      </p:sp>
      <p:sp>
        <p:nvSpPr>
          <p:cNvPr id="350210" name="Rectangle 2"/>
          <p:cNvSpPr>
            <a:spLocks noGrp="1" noChangeArrowheads="1"/>
          </p:cNvSpPr>
          <p:nvPr>
            <p:ph type="title"/>
          </p:nvPr>
        </p:nvSpPr>
        <p:spPr/>
        <p:txBody>
          <a:bodyPr/>
          <a:lstStyle/>
          <a:p>
            <a:r>
              <a:rPr lang="zh-CN" altLang="en-US" b="1">
                <a:solidFill>
                  <a:srgbClr val="336699"/>
                </a:solidFill>
                <a:latin typeface="宋体" pitchFamily="2" charset="-122"/>
              </a:rPr>
              <a:t>段定义伪指令</a:t>
            </a:r>
          </a:p>
        </p:txBody>
      </p:sp>
      <p:sp>
        <p:nvSpPr>
          <p:cNvPr id="350211" name="Rectangle 3"/>
          <p:cNvSpPr>
            <a:spLocks noGrp="1" noChangeArrowheads="1"/>
          </p:cNvSpPr>
          <p:nvPr>
            <p:ph type="body" idx="1"/>
          </p:nvPr>
        </p:nvSpPr>
        <p:spPr/>
        <p:txBody>
          <a:bodyPr/>
          <a:lstStyle/>
          <a:p>
            <a:pPr algn="just"/>
            <a:r>
              <a:rPr lang="zh-CN" altLang="en-US" sz="2800">
                <a:latin typeface="宋体" pitchFamily="2" charset="-122"/>
              </a:rPr>
              <a:t>定位类型任选项告诉汇编程序如何确定逻辑段的边界在存储器中的位置。定位类型共有以下四种。</a:t>
            </a:r>
            <a:r>
              <a:rPr lang="en-US" altLang="zh-CN" sz="2800">
                <a:latin typeface="Times New Roman" pitchFamily="18" charset="0"/>
                <a:cs typeface="Times New Roman" pitchFamily="18" charset="0"/>
              </a:rPr>
              <a:t>BYTE</a:t>
            </a:r>
            <a:r>
              <a:rPr lang="zh-CN" altLang="en-US" sz="2800">
                <a:latin typeface="宋体" pitchFamily="2" charset="-122"/>
              </a:rPr>
              <a:t>、</a:t>
            </a:r>
            <a:r>
              <a:rPr lang="en-US" altLang="zh-CN" sz="2800">
                <a:latin typeface="Times New Roman" pitchFamily="18" charset="0"/>
                <a:cs typeface="Times New Roman" pitchFamily="18" charset="0"/>
              </a:rPr>
              <a:t>WORD</a:t>
            </a:r>
            <a:r>
              <a:rPr lang="zh-CN" altLang="en-US" sz="2800">
                <a:latin typeface="宋体" pitchFamily="2" charset="-122"/>
              </a:rPr>
              <a:t>、</a:t>
            </a:r>
            <a:r>
              <a:rPr lang="en-US" altLang="zh-CN" sz="2800">
                <a:latin typeface="Times New Roman" pitchFamily="18" charset="0"/>
                <a:cs typeface="Times New Roman" pitchFamily="18" charset="0"/>
              </a:rPr>
              <a:t>PARA</a:t>
            </a:r>
            <a:r>
              <a:rPr lang="zh-CN" altLang="en-US" sz="2800">
                <a:latin typeface="宋体" pitchFamily="2" charset="-122"/>
              </a:rPr>
              <a:t>和</a:t>
            </a:r>
            <a:r>
              <a:rPr lang="en-US" altLang="zh-CN" sz="2800">
                <a:latin typeface="Times New Roman" pitchFamily="18" charset="0"/>
                <a:cs typeface="Times New Roman" pitchFamily="18" charset="0"/>
              </a:rPr>
              <a:t>PAGE</a:t>
            </a:r>
            <a:r>
              <a:rPr lang="zh-CN" altLang="en-US" sz="2800">
                <a:latin typeface="宋体" pitchFamily="2" charset="-122"/>
              </a:rPr>
              <a:t>。</a:t>
            </a:r>
            <a:endParaRPr lang="zh-CN" altLang="en-US" sz="2800">
              <a:latin typeface="Times New Roman" pitchFamily="18" charset="0"/>
              <a:cs typeface="Times New Roman" pitchFamily="18" charset="0"/>
            </a:endParaRPr>
          </a:p>
          <a:p>
            <a:pPr algn="just"/>
            <a:r>
              <a:rPr lang="zh-CN" altLang="en-US" sz="2800">
                <a:latin typeface="Times New Roman" pitchFamily="18" charset="0"/>
              </a:rPr>
              <a:t>组合类型主要用在多个模块的程序中。组合类型规定本段与其他段的组合关系，有以下六种方式。</a:t>
            </a:r>
            <a:r>
              <a:rPr lang="en-US" altLang="zh-CN" sz="2800">
                <a:latin typeface="Times New Roman" pitchFamily="18" charset="0"/>
              </a:rPr>
              <a:t>NONE</a:t>
            </a:r>
            <a:r>
              <a:rPr lang="zh-CN" altLang="en-US" sz="2800">
                <a:latin typeface="Times New Roman" pitchFamily="18" charset="0"/>
              </a:rPr>
              <a:t>、</a:t>
            </a:r>
            <a:r>
              <a:rPr lang="en-US" altLang="zh-CN" sz="2800">
                <a:latin typeface="Times New Roman" pitchFamily="18" charset="0"/>
              </a:rPr>
              <a:t>PUBLIC</a:t>
            </a:r>
            <a:r>
              <a:rPr lang="zh-CN" altLang="en-US" sz="2800">
                <a:latin typeface="Times New Roman" pitchFamily="18" charset="0"/>
              </a:rPr>
              <a:t>、</a:t>
            </a:r>
            <a:r>
              <a:rPr lang="en-US" altLang="zh-CN" sz="2800">
                <a:latin typeface="Times New Roman" pitchFamily="18" charset="0"/>
              </a:rPr>
              <a:t>COMMON</a:t>
            </a:r>
            <a:r>
              <a:rPr lang="zh-CN" altLang="en-US" sz="2800">
                <a:latin typeface="Times New Roman" pitchFamily="18" charset="0"/>
              </a:rPr>
              <a:t>、</a:t>
            </a:r>
            <a:r>
              <a:rPr lang="en-US" altLang="zh-CN" sz="2800">
                <a:latin typeface="Times New Roman" pitchFamily="18" charset="0"/>
              </a:rPr>
              <a:t>STACK</a:t>
            </a:r>
            <a:r>
              <a:rPr lang="zh-CN" altLang="en-US" sz="2800">
                <a:latin typeface="Times New Roman" pitchFamily="18" charset="0"/>
              </a:rPr>
              <a:t>、</a:t>
            </a:r>
            <a:r>
              <a:rPr lang="en-US" altLang="zh-CN" sz="2800">
                <a:latin typeface="Times New Roman" pitchFamily="18" charset="0"/>
              </a:rPr>
              <a:t>MEMORY</a:t>
            </a:r>
            <a:r>
              <a:rPr lang="zh-CN" altLang="en-US" sz="2800">
                <a:latin typeface="Times New Roman" pitchFamily="18" charset="0"/>
              </a:rPr>
              <a:t>和</a:t>
            </a:r>
            <a:r>
              <a:rPr lang="en-US" altLang="zh-CN" sz="2800">
                <a:latin typeface="Times New Roman" pitchFamily="18" charset="0"/>
              </a:rPr>
              <a:t>AT</a:t>
            </a:r>
            <a:r>
              <a:rPr lang="zh-CN" altLang="en-US" sz="2800">
                <a:latin typeface="Times New Roman" pitchFamily="18" charset="0"/>
              </a:rPr>
              <a:t>表达式。</a:t>
            </a:r>
          </a:p>
          <a:p>
            <a:pPr algn="just"/>
            <a:r>
              <a:rPr lang="zh-CN" altLang="en-US" sz="2800">
                <a:latin typeface="宋体" pitchFamily="2" charset="-122"/>
              </a:rPr>
              <a:t>类别是用单引号括起来的字符串，如代码段（</a:t>
            </a:r>
            <a:r>
              <a:rPr lang="zh-CN" altLang="en-US" sz="2800">
                <a:latin typeface="Arial"/>
                <a:cs typeface="Times New Roman" pitchFamily="18" charset="0"/>
              </a:rPr>
              <a:t>‘</a:t>
            </a:r>
            <a:r>
              <a:rPr lang="en-US" altLang="zh-CN" sz="2800">
                <a:latin typeface="Times New Roman" pitchFamily="18" charset="0"/>
                <a:cs typeface="Times New Roman" pitchFamily="18" charset="0"/>
              </a:rPr>
              <a:t>CODE</a:t>
            </a:r>
            <a:r>
              <a:rPr lang="en-US" altLang="zh-CN" sz="2800">
                <a:latin typeface="Arial"/>
                <a:cs typeface="Times New Roman" pitchFamily="18" charset="0"/>
              </a:rPr>
              <a:t>’</a:t>
            </a:r>
            <a:r>
              <a:rPr lang="zh-CN" altLang="en-US" sz="2800">
                <a:latin typeface="宋体" pitchFamily="2" charset="-122"/>
              </a:rPr>
              <a:t>）、堆栈段（</a:t>
            </a:r>
            <a:r>
              <a:rPr lang="zh-CN" altLang="en-US" sz="2800">
                <a:latin typeface="Arial"/>
                <a:cs typeface="Times New Roman" pitchFamily="18" charset="0"/>
              </a:rPr>
              <a:t>‘</a:t>
            </a:r>
            <a:r>
              <a:rPr lang="en-US" altLang="zh-CN" sz="2800">
                <a:latin typeface="Times New Roman" pitchFamily="18" charset="0"/>
                <a:cs typeface="Times New Roman" pitchFamily="18" charset="0"/>
              </a:rPr>
              <a:t>STACK</a:t>
            </a:r>
            <a:r>
              <a:rPr lang="en-US" altLang="zh-CN" sz="2800">
                <a:latin typeface="Arial"/>
                <a:cs typeface="Times New Roman" pitchFamily="18" charset="0"/>
              </a:rPr>
              <a:t>’</a:t>
            </a:r>
            <a:r>
              <a:rPr lang="zh-CN" altLang="en-US" sz="2800">
                <a:latin typeface="宋体" pitchFamily="2" charset="-122"/>
              </a:rPr>
              <a:t>）等。</a:t>
            </a:r>
            <a:r>
              <a:rPr lang="zh-CN" altLang="en-US" sz="2800"/>
              <a:t> </a:t>
            </a:r>
          </a:p>
        </p:txBody>
      </p:sp>
    </p:spTree>
  </p:cSld>
  <p:clrMapOvr>
    <a:masterClrMapping/>
  </p:clrMapOvr>
  <p:transition spd="med">
    <p:pull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E7552AB-5A17-4527-A919-29A51CA229E7}"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281014DF-7DCA-48EB-9ADF-B713F02BA4EC}" type="slidenum">
              <a:rPr lang="en-US" altLang="zh-CN"/>
              <a:pPr/>
              <a:t>25</a:t>
            </a:fld>
            <a:endParaRPr lang="en-US" altLang="zh-CN"/>
          </a:p>
        </p:txBody>
      </p:sp>
      <p:sp>
        <p:nvSpPr>
          <p:cNvPr id="351234" name="Rectangle 2"/>
          <p:cNvSpPr>
            <a:spLocks noGrp="1" noChangeArrowheads="1"/>
          </p:cNvSpPr>
          <p:nvPr>
            <p:ph type="title"/>
          </p:nvPr>
        </p:nvSpPr>
        <p:spPr/>
        <p:txBody>
          <a:bodyPr/>
          <a:lstStyle/>
          <a:p>
            <a:r>
              <a:rPr lang="fr-FR" altLang="zh-CN" b="1">
                <a:solidFill>
                  <a:srgbClr val="336699"/>
                </a:solidFill>
                <a:latin typeface="Times New Roman" pitchFamily="18" charset="0"/>
                <a:cs typeface="Times New Roman" pitchFamily="18" charset="0"/>
              </a:rPr>
              <a:t>ASSUME</a:t>
            </a:r>
            <a:r>
              <a:rPr lang="zh-CN" altLang="en-US" b="1">
                <a:solidFill>
                  <a:srgbClr val="336699"/>
                </a:solidFill>
                <a:latin typeface="宋体" pitchFamily="2" charset="-122"/>
              </a:rPr>
              <a:t>伪指令</a:t>
            </a:r>
            <a:r>
              <a:rPr lang="zh-CN" altLang="en-US"/>
              <a:t> </a:t>
            </a:r>
          </a:p>
        </p:txBody>
      </p:sp>
      <p:sp>
        <p:nvSpPr>
          <p:cNvPr id="351235" name="Rectangle 3"/>
          <p:cNvSpPr>
            <a:spLocks noGrp="1" noChangeArrowheads="1"/>
          </p:cNvSpPr>
          <p:nvPr>
            <p:ph type="body" idx="1"/>
          </p:nvPr>
        </p:nvSpPr>
        <p:spPr>
          <a:xfrm>
            <a:off x="228600" y="1600200"/>
            <a:ext cx="8686800" cy="4525963"/>
          </a:xfrm>
        </p:spPr>
        <p:txBody>
          <a:bodyPr/>
          <a:lstStyle/>
          <a:p>
            <a:pPr algn="just"/>
            <a:r>
              <a:rPr lang="zh-CN" altLang="en-US">
                <a:latin typeface="宋体" pitchFamily="2" charset="-122"/>
              </a:rPr>
              <a:t>段定义后，还要规定段的性质，也就是要明确段和段寄存器的关系</a:t>
            </a:r>
            <a:r>
              <a:rPr lang="zh-CN" altLang="fr-FR">
                <a:latin typeface="宋体" pitchFamily="2" charset="-122"/>
              </a:rPr>
              <a:t>，</a:t>
            </a:r>
            <a:r>
              <a:rPr lang="zh-CN" altLang="en-US">
                <a:latin typeface="宋体" pitchFamily="2" charset="-122"/>
              </a:rPr>
              <a:t>这可用</a:t>
            </a:r>
            <a:r>
              <a:rPr lang="fr-FR" altLang="zh-CN">
                <a:latin typeface="Times New Roman" pitchFamily="18" charset="0"/>
                <a:cs typeface="Times New Roman" pitchFamily="18" charset="0"/>
              </a:rPr>
              <a:t>ASSUME</a:t>
            </a:r>
            <a:r>
              <a:rPr lang="zh-CN" altLang="en-US">
                <a:latin typeface="宋体" pitchFamily="2" charset="-122"/>
              </a:rPr>
              <a:t>伪指令来实现。</a:t>
            </a:r>
            <a:endParaRPr lang="zh-CN" altLang="en-US">
              <a:latin typeface="Times New Roman" pitchFamily="18" charset="0"/>
              <a:cs typeface="Times New Roman" pitchFamily="18" charset="0"/>
            </a:endParaRPr>
          </a:p>
          <a:p>
            <a:pPr algn="just"/>
            <a:r>
              <a:rPr lang="en-US" altLang="zh-CN">
                <a:latin typeface="Times New Roman" pitchFamily="18" charset="0"/>
                <a:cs typeface="Times New Roman" pitchFamily="18" charset="0"/>
              </a:rPr>
              <a:t>ASSUME</a:t>
            </a:r>
            <a:r>
              <a:rPr lang="zh-CN" altLang="en-US">
                <a:latin typeface="宋体" pitchFamily="2" charset="-122"/>
              </a:rPr>
              <a:t>伪指令的格式为：</a:t>
            </a:r>
            <a:endParaRPr lang="zh-CN" altLang="en-US">
              <a:latin typeface="Times New Roman" pitchFamily="18" charset="0"/>
              <a:cs typeface="Times New Roman" pitchFamily="18" charset="0"/>
            </a:endParaRPr>
          </a:p>
          <a:p>
            <a:pPr algn="just">
              <a:buFontTx/>
              <a:buNone/>
            </a:pPr>
            <a:r>
              <a:rPr lang="en-US" altLang="zh-CN" sz="2400">
                <a:latin typeface="Times New Roman" pitchFamily="18" charset="0"/>
                <a:cs typeface="Times New Roman" pitchFamily="18" charset="0"/>
              </a:rPr>
              <a:t>ASSUME    </a:t>
            </a:r>
            <a:r>
              <a:rPr lang="zh-CN" altLang="en-US" sz="2400">
                <a:latin typeface="宋体" pitchFamily="2" charset="-122"/>
              </a:rPr>
              <a:t>段寄存器：段名</a:t>
            </a:r>
            <a:r>
              <a:rPr lang="en-US" altLang="zh-CN" sz="2400">
                <a:latin typeface="Times New Roman" pitchFamily="18" charset="0"/>
                <a:cs typeface="Times New Roman" pitchFamily="18" charset="0"/>
              </a:rPr>
              <a:t>[</a:t>
            </a:r>
            <a:r>
              <a:rPr lang="zh-CN" altLang="en-US" sz="2400">
                <a:latin typeface="宋体" pitchFamily="2" charset="-122"/>
              </a:rPr>
              <a:t>，段寄存器：段名</a:t>
            </a:r>
            <a:r>
              <a:rPr lang="en-US" altLang="zh-CN" sz="2400">
                <a:latin typeface="Times New Roman"/>
              </a:rPr>
              <a:t>……</a:t>
            </a:r>
            <a:r>
              <a:rPr lang="en-US" altLang="zh-CN" sz="2400">
                <a:latin typeface="Times New Roman" pitchFamily="18" charset="0"/>
                <a:cs typeface="Times New Roman" pitchFamily="18" charset="0"/>
              </a:rPr>
              <a:t> ]</a:t>
            </a:r>
          </a:p>
          <a:p>
            <a:pPr algn="just"/>
            <a:r>
              <a:rPr lang="zh-CN" altLang="en-US">
                <a:latin typeface="宋体" pitchFamily="2" charset="-122"/>
              </a:rPr>
              <a:t>或者：</a:t>
            </a:r>
            <a:endParaRPr lang="zh-CN" altLang="en-US">
              <a:latin typeface="Times New Roman" pitchFamily="18" charset="0"/>
              <a:cs typeface="Times New Roman" pitchFamily="18" charset="0"/>
            </a:endParaRPr>
          </a:p>
          <a:p>
            <a:pPr algn="just">
              <a:buFontTx/>
              <a:buNone/>
            </a:pPr>
            <a:r>
              <a:rPr lang="en-US" altLang="zh-CN" sz="2000">
                <a:latin typeface="Times New Roman" pitchFamily="18" charset="0"/>
                <a:cs typeface="Times New Roman" pitchFamily="18" charset="0"/>
              </a:rPr>
              <a:t>ASSUME    </a:t>
            </a:r>
            <a:r>
              <a:rPr lang="zh-CN" altLang="fr-FR" sz="2000">
                <a:latin typeface="宋体" pitchFamily="2" charset="-122"/>
              </a:rPr>
              <a:t>段寄存器</a:t>
            </a:r>
            <a:r>
              <a:rPr lang="zh-CN" altLang="en-US" sz="2000">
                <a:latin typeface="宋体" pitchFamily="2" charset="-122"/>
              </a:rPr>
              <a:t>：</a:t>
            </a:r>
            <a:r>
              <a:rPr lang="en-US" altLang="zh-CN" sz="2000">
                <a:latin typeface="Times New Roman" pitchFamily="18" charset="0"/>
                <a:cs typeface="Times New Roman" pitchFamily="18" charset="0"/>
              </a:rPr>
              <a:t>NOTHING   </a:t>
            </a:r>
            <a:r>
              <a:rPr lang="zh-CN" altLang="en-US" sz="2000">
                <a:latin typeface="宋体" pitchFamily="2" charset="-122"/>
              </a:rPr>
              <a:t>；取消原段寄存器的指定对象。</a:t>
            </a:r>
            <a:endParaRPr lang="zh-CN" altLang="en-US" sz="2000">
              <a:latin typeface="Times New Roman" pitchFamily="18" charset="0"/>
              <a:cs typeface="Times New Roman" pitchFamily="18" charset="0"/>
            </a:endParaRPr>
          </a:p>
          <a:p>
            <a:pPr algn="just"/>
            <a:r>
              <a:rPr lang="zh-CN" altLang="en-US">
                <a:latin typeface="宋体" pitchFamily="2" charset="-122"/>
              </a:rPr>
              <a:t>段寄存器可以是</a:t>
            </a:r>
            <a:r>
              <a:rPr lang="en-US" altLang="zh-CN">
                <a:latin typeface="Times New Roman" pitchFamily="18" charset="0"/>
                <a:cs typeface="Times New Roman" pitchFamily="18" charset="0"/>
              </a:rPr>
              <a:t>CS</a:t>
            </a:r>
            <a:r>
              <a:rPr lang="zh-CN" altLang="en-US">
                <a:latin typeface="宋体" pitchFamily="2" charset="-122"/>
              </a:rPr>
              <a:t>、</a:t>
            </a:r>
            <a:r>
              <a:rPr lang="en-US" altLang="zh-CN">
                <a:latin typeface="Times New Roman" pitchFamily="18" charset="0"/>
                <a:cs typeface="Times New Roman" pitchFamily="18" charset="0"/>
              </a:rPr>
              <a:t>DS</a:t>
            </a:r>
            <a:r>
              <a:rPr lang="zh-CN" altLang="en-US">
                <a:latin typeface="宋体" pitchFamily="2" charset="-122"/>
              </a:rPr>
              <a:t>、</a:t>
            </a:r>
            <a:r>
              <a:rPr lang="en-US" altLang="zh-CN">
                <a:latin typeface="Times New Roman" pitchFamily="18" charset="0"/>
                <a:cs typeface="Times New Roman" pitchFamily="18" charset="0"/>
              </a:rPr>
              <a:t>ES</a:t>
            </a:r>
            <a:r>
              <a:rPr lang="zh-CN" altLang="en-US">
                <a:latin typeface="宋体" pitchFamily="2" charset="-122"/>
              </a:rPr>
              <a:t>、</a:t>
            </a:r>
            <a:r>
              <a:rPr lang="en-US" altLang="zh-CN">
                <a:latin typeface="Times New Roman" pitchFamily="18" charset="0"/>
                <a:cs typeface="Times New Roman" pitchFamily="18" charset="0"/>
              </a:rPr>
              <a:t>SS</a:t>
            </a:r>
            <a:r>
              <a:rPr lang="zh-CN" altLang="en-US">
                <a:latin typeface="宋体" pitchFamily="2" charset="-122"/>
              </a:rPr>
              <a:t>。</a:t>
            </a:r>
            <a:endParaRPr lang="zh-CN" altLang="en-US"/>
          </a:p>
        </p:txBody>
      </p:sp>
    </p:spTree>
  </p:cSld>
  <p:clrMapOvr>
    <a:masterClrMapping/>
  </p:clrMapOvr>
  <p:transition spd="med">
    <p:pull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1EEB227-500A-460A-B129-471F4C39C3ED}"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47CD7E57-8ED5-4116-ACA6-1DAD3E261FA6}" type="slidenum">
              <a:rPr lang="en-US" altLang="zh-CN"/>
              <a:pPr/>
              <a:t>26</a:t>
            </a:fld>
            <a:endParaRPr lang="en-US" altLang="zh-CN"/>
          </a:p>
        </p:txBody>
      </p:sp>
      <p:sp>
        <p:nvSpPr>
          <p:cNvPr id="345090" name="Rectangle 2"/>
          <p:cNvSpPr>
            <a:spLocks noGrp="1" noChangeArrowheads="1"/>
          </p:cNvSpPr>
          <p:nvPr>
            <p:ph type="title"/>
          </p:nvPr>
        </p:nvSpPr>
        <p:spPr/>
        <p:txBody>
          <a:bodyPr/>
          <a:lstStyle/>
          <a:p>
            <a:r>
              <a:rPr lang="zh-CN" altLang="en-US" b="1">
                <a:solidFill>
                  <a:srgbClr val="336699"/>
                </a:solidFill>
                <a:latin typeface="宋体" pitchFamily="2" charset="-122"/>
              </a:rPr>
              <a:t>设置段地址值</a:t>
            </a:r>
            <a:r>
              <a:rPr lang="zh-CN" altLang="en-US"/>
              <a:t> </a:t>
            </a:r>
          </a:p>
        </p:txBody>
      </p:sp>
      <p:sp>
        <p:nvSpPr>
          <p:cNvPr id="345091" name="Rectangle 3"/>
          <p:cNvSpPr>
            <a:spLocks noGrp="1" noChangeArrowheads="1"/>
          </p:cNvSpPr>
          <p:nvPr>
            <p:ph type="body" idx="1"/>
          </p:nvPr>
        </p:nvSpPr>
        <p:spPr/>
        <p:txBody>
          <a:bodyPr/>
          <a:lstStyle/>
          <a:p>
            <a:pPr algn="just"/>
            <a:r>
              <a:rPr lang="fr-FR" altLang="zh-CN" sz="2800">
                <a:latin typeface="Times New Roman" pitchFamily="18" charset="0"/>
                <a:cs typeface="Times New Roman" pitchFamily="18" charset="0"/>
              </a:rPr>
              <a:t>ASSUME</a:t>
            </a:r>
            <a:r>
              <a:rPr lang="zh-CN" altLang="en-US" sz="2800">
                <a:latin typeface="宋体" pitchFamily="2" charset="-122"/>
              </a:rPr>
              <a:t>伪指令只是指出各逻辑段应该装填的地址，但并未真正将段基址装入相应的段寄存器中，所以在程序的代码段开始处就应该先进行数据段</a:t>
            </a:r>
            <a:r>
              <a:rPr lang="en-US" altLang="zh-CN" sz="2800">
                <a:latin typeface="Times New Roman" pitchFamily="18" charset="0"/>
                <a:cs typeface="Times New Roman" pitchFamily="18" charset="0"/>
              </a:rPr>
              <a:t>DS</a:t>
            </a:r>
            <a:r>
              <a:rPr lang="zh-CN" altLang="en-US" sz="2800">
                <a:latin typeface="宋体" pitchFamily="2" charset="-122"/>
              </a:rPr>
              <a:t>、堆栈段</a:t>
            </a:r>
            <a:r>
              <a:rPr lang="en-US" altLang="zh-CN" sz="2800">
                <a:latin typeface="Times New Roman" pitchFamily="18" charset="0"/>
                <a:cs typeface="Times New Roman" pitchFamily="18" charset="0"/>
              </a:rPr>
              <a:t>SS</a:t>
            </a:r>
            <a:r>
              <a:rPr lang="zh-CN" altLang="en-US" sz="2800">
                <a:latin typeface="宋体" pitchFamily="2" charset="-122"/>
              </a:rPr>
              <a:t>和附加段</a:t>
            </a:r>
            <a:r>
              <a:rPr lang="en-US" altLang="zh-CN" sz="2800">
                <a:latin typeface="Times New Roman" pitchFamily="18" charset="0"/>
                <a:cs typeface="Times New Roman" pitchFamily="18" charset="0"/>
              </a:rPr>
              <a:t>ES</a:t>
            </a:r>
            <a:r>
              <a:rPr lang="zh-CN" altLang="en-US" sz="2800">
                <a:latin typeface="宋体" pitchFamily="2" charset="-122"/>
              </a:rPr>
              <a:t>的段基址的装填，否则无法正确对数据进行寻址操作。而代码段</a:t>
            </a:r>
            <a:r>
              <a:rPr lang="en-US" altLang="zh-CN" sz="2800">
                <a:latin typeface="Times New Roman" pitchFamily="18" charset="0"/>
                <a:cs typeface="Times New Roman" pitchFamily="18" charset="0"/>
              </a:rPr>
              <a:t>CS</a:t>
            </a:r>
            <a:r>
              <a:rPr lang="zh-CN" altLang="en-US" sz="2800">
                <a:latin typeface="宋体" pitchFamily="2" charset="-122"/>
              </a:rPr>
              <a:t>则在加载程序后由系统自动装填。堆栈段</a:t>
            </a:r>
            <a:r>
              <a:rPr lang="en-US" altLang="zh-CN" sz="2800">
                <a:latin typeface="Times New Roman" pitchFamily="18" charset="0"/>
                <a:cs typeface="Times New Roman" pitchFamily="18" charset="0"/>
              </a:rPr>
              <a:t>SS</a:t>
            </a:r>
            <a:r>
              <a:rPr lang="zh-CN" altLang="en-US" sz="2800">
                <a:latin typeface="宋体" pitchFamily="2" charset="-122"/>
              </a:rPr>
              <a:t>也可以不用用户装填，而由系统自动装填。但是在定义堆栈段时，必须把参数写全。其格式为：</a:t>
            </a:r>
            <a:endParaRPr lang="zh-CN" altLang="en-US" sz="2800">
              <a:latin typeface="Times New Roman" pitchFamily="18" charset="0"/>
              <a:cs typeface="Times New Roman" pitchFamily="18" charset="0"/>
            </a:endParaRPr>
          </a:p>
          <a:p>
            <a:pPr algn="just">
              <a:buFontTx/>
              <a:buNone/>
            </a:pPr>
            <a:r>
              <a:rPr lang="en-US" altLang="zh-CN" sz="2800">
                <a:latin typeface="Times New Roman" pitchFamily="18" charset="0"/>
                <a:cs typeface="Times New Roman" pitchFamily="18" charset="0"/>
              </a:rPr>
              <a:t>STACK  SEGMENT  PARA  STACK  </a:t>
            </a:r>
            <a:r>
              <a:rPr lang="en-US" altLang="zh-CN" sz="2800">
                <a:latin typeface="Arial"/>
                <a:cs typeface="Times New Roman" pitchFamily="18" charset="0"/>
              </a:rPr>
              <a:t>‘</a:t>
            </a:r>
            <a:r>
              <a:rPr lang="en-US" altLang="zh-CN" sz="2800">
                <a:latin typeface="Times New Roman" pitchFamily="18" charset="0"/>
                <a:cs typeface="Times New Roman" pitchFamily="18" charset="0"/>
              </a:rPr>
              <a:t>STACK</a:t>
            </a:r>
            <a:r>
              <a:rPr lang="en-US" altLang="zh-CN" sz="2800">
                <a:latin typeface="Arial"/>
                <a:cs typeface="Times New Roman" pitchFamily="18" charset="0"/>
              </a:rPr>
              <a:t>’</a:t>
            </a:r>
            <a:endParaRPr lang="en-US" altLang="zh-CN" sz="2800"/>
          </a:p>
        </p:txBody>
      </p:sp>
    </p:spTree>
  </p:cSld>
  <p:clrMapOvr>
    <a:masterClrMapping/>
  </p:clrMapOvr>
  <p:transition spd="med">
    <p:pull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545020E-CD5A-4EE6-825F-6ED09B75B27A}"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C1CFE3F9-C287-431F-BA92-7CD9C5E76459}" type="slidenum">
              <a:rPr lang="en-US" altLang="zh-CN"/>
              <a:pPr/>
              <a:t>27</a:t>
            </a:fld>
            <a:endParaRPr lang="en-US" altLang="zh-CN"/>
          </a:p>
        </p:txBody>
      </p:sp>
      <p:sp>
        <p:nvSpPr>
          <p:cNvPr id="356354" name="Rectangle 2"/>
          <p:cNvSpPr>
            <a:spLocks noGrp="1" noChangeArrowheads="1"/>
          </p:cNvSpPr>
          <p:nvPr>
            <p:ph type="title"/>
          </p:nvPr>
        </p:nvSpPr>
        <p:spPr/>
        <p:txBody>
          <a:bodyPr/>
          <a:lstStyle/>
          <a:p>
            <a:r>
              <a:rPr lang="zh-CN" altLang="en-US" b="1">
                <a:solidFill>
                  <a:srgbClr val="336699"/>
                </a:solidFill>
                <a:latin typeface="宋体" pitchFamily="2" charset="-122"/>
              </a:rPr>
              <a:t>对准伪指令</a:t>
            </a:r>
            <a:r>
              <a:rPr lang="zh-CN" altLang="en-US"/>
              <a:t> </a:t>
            </a:r>
          </a:p>
        </p:txBody>
      </p:sp>
      <p:sp>
        <p:nvSpPr>
          <p:cNvPr id="356355" name="Rectangle 3"/>
          <p:cNvSpPr>
            <a:spLocks noGrp="1" noChangeArrowheads="1"/>
          </p:cNvSpPr>
          <p:nvPr>
            <p:ph type="body" idx="1"/>
          </p:nvPr>
        </p:nvSpPr>
        <p:spPr>
          <a:xfrm>
            <a:off x="457200" y="1600200"/>
            <a:ext cx="8382000" cy="4525963"/>
          </a:xfrm>
        </p:spPr>
        <p:txBody>
          <a:bodyPr/>
          <a:lstStyle/>
          <a:p>
            <a:pPr algn="just">
              <a:buFontTx/>
              <a:buNone/>
            </a:pPr>
            <a:r>
              <a:rPr lang="zh-CN" altLang="en-US">
                <a:latin typeface="宋体" pitchFamily="2" charset="-122"/>
              </a:rPr>
              <a:t>伪指令格式：</a:t>
            </a:r>
            <a:r>
              <a:rPr lang="en-US" altLang="zh-CN">
                <a:latin typeface="Times New Roman" pitchFamily="18" charset="0"/>
                <a:cs typeface="Times New Roman" pitchFamily="18" charset="0"/>
              </a:rPr>
              <a:t>EVEN</a:t>
            </a:r>
          </a:p>
          <a:p>
            <a:pPr algn="just"/>
            <a:r>
              <a:rPr lang="en-US" altLang="zh-CN">
                <a:latin typeface="Times New Roman" pitchFamily="18" charset="0"/>
                <a:cs typeface="Times New Roman" pitchFamily="18" charset="0"/>
              </a:rPr>
              <a:t>EVEN</a:t>
            </a:r>
            <a:r>
              <a:rPr lang="zh-CN" altLang="en-US">
                <a:latin typeface="宋体" pitchFamily="2" charset="-122"/>
              </a:rPr>
              <a:t>伪指令的功能是使下一个偶数地址为起始地址。</a:t>
            </a:r>
          </a:p>
          <a:p>
            <a:pPr algn="just"/>
            <a:r>
              <a:rPr lang="zh-CN" altLang="en-US">
                <a:latin typeface="宋体" pitchFamily="2" charset="-122"/>
              </a:rPr>
              <a:t>一个字的地址最好从偶数地址开始，所以，对于字数组，为保证其从偶地址开始，可在它前面加上</a:t>
            </a:r>
            <a:r>
              <a:rPr lang="en-US" altLang="zh-CN">
                <a:latin typeface="Times New Roman" pitchFamily="18" charset="0"/>
                <a:cs typeface="Times New Roman" pitchFamily="18" charset="0"/>
              </a:rPr>
              <a:t>EVEN</a:t>
            </a:r>
            <a:r>
              <a:rPr lang="zh-CN" altLang="en-US">
                <a:latin typeface="宋体" pitchFamily="2" charset="-122"/>
              </a:rPr>
              <a:t>伪指令来达到这一目的。</a:t>
            </a:r>
            <a:endParaRPr lang="zh-CN" altLang="en-US">
              <a:latin typeface="Times New Roman" pitchFamily="18" charset="0"/>
              <a:cs typeface="Times New Roman" pitchFamily="18" charset="0"/>
            </a:endParaRPr>
          </a:p>
          <a:p>
            <a:pPr>
              <a:buFontTx/>
              <a:buNone/>
            </a:pPr>
            <a:endParaRPr lang="en-US" altLang="zh-CN"/>
          </a:p>
        </p:txBody>
      </p:sp>
    </p:spTree>
  </p:cSld>
  <p:clrMapOvr>
    <a:masterClrMapping/>
  </p:clrMapOvr>
  <p:transition spd="med">
    <p:pull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72CADEC-AD77-4C81-AA3D-051B53170337}"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74F64B0F-0D78-4378-B7BC-06D74576808C}" type="slidenum">
              <a:rPr lang="en-US" altLang="zh-CN"/>
              <a:pPr/>
              <a:t>28</a:t>
            </a:fld>
            <a:endParaRPr lang="en-US" altLang="zh-CN"/>
          </a:p>
        </p:txBody>
      </p:sp>
      <p:sp>
        <p:nvSpPr>
          <p:cNvPr id="357378" name="Rectangle 2"/>
          <p:cNvSpPr>
            <a:spLocks noGrp="1" noChangeArrowheads="1"/>
          </p:cNvSpPr>
          <p:nvPr>
            <p:ph type="title"/>
          </p:nvPr>
        </p:nvSpPr>
        <p:spPr/>
        <p:txBody>
          <a:bodyPr/>
          <a:lstStyle/>
          <a:p>
            <a:r>
              <a:rPr lang="en-US" altLang="zh-CN" b="1">
                <a:solidFill>
                  <a:srgbClr val="336699"/>
                </a:solidFill>
                <a:latin typeface="Times New Roman" pitchFamily="18" charset="0"/>
                <a:cs typeface="Times New Roman" pitchFamily="18" charset="0"/>
              </a:rPr>
              <a:t>ORG</a:t>
            </a:r>
            <a:r>
              <a:rPr lang="zh-CN" altLang="en-US" b="1">
                <a:solidFill>
                  <a:srgbClr val="336699"/>
                </a:solidFill>
                <a:latin typeface="宋体" pitchFamily="2" charset="-122"/>
              </a:rPr>
              <a:t>伪指令</a:t>
            </a:r>
            <a:r>
              <a:rPr lang="zh-CN" altLang="en-US"/>
              <a:t> </a:t>
            </a:r>
          </a:p>
        </p:txBody>
      </p:sp>
      <p:sp>
        <p:nvSpPr>
          <p:cNvPr id="357379" name="Rectangle 3"/>
          <p:cNvSpPr>
            <a:spLocks noGrp="1" noChangeArrowheads="1"/>
          </p:cNvSpPr>
          <p:nvPr>
            <p:ph type="body" idx="1"/>
          </p:nvPr>
        </p:nvSpPr>
        <p:spPr/>
        <p:txBody>
          <a:bodyPr/>
          <a:lstStyle/>
          <a:p>
            <a:pPr algn="just">
              <a:buFontTx/>
              <a:buNone/>
            </a:pPr>
            <a:r>
              <a:rPr lang="zh-CN" altLang="en-US">
                <a:latin typeface="宋体" pitchFamily="2" charset="-122"/>
              </a:rPr>
              <a:t>伪指令格式：</a:t>
            </a:r>
            <a:r>
              <a:rPr lang="en-US" altLang="zh-CN">
                <a:latin typeface="Times New Roman" pitchFamily="18" charset="0"/>
                <a:cs typeface="Times New Roman" pitchFamily="18" charset="0"/>
              </a:rPr>
              <a:t>ORG  </a:t>
            </a:r>
            <a:r>
              <a:rPr lang="zh-CN" altLang="en-US">
                <a:latin typeface="宋体" pitchFamily="2" charset="-122"/>
              </a:rPr>
              <a:t>数值表达式</a:t>
            </a:r>
            <a:endParaRPr lang="zh-CN" altLang="en-US">
              <a:latin typeface="Times New Roman" pitchFamily="18" charset="0"/>
              <a:cs typeface="Times New Roman" pitchFamily="18" charset="0"/>
            </a:endParaRPr>
          </a:p>
          <a:p>
            <a:pPr algn="just"/>
            <a:r>
              <a:rPr lang="en-US" altLang="zh-CN">
                <a:latin typeface="Times New Roman" pitchFamily="18" charset="0"/>
                <a:cs typeface="Times New Roman" pitchFamily="18" charset="0"/>
              </a:rPr>
              <a:t>ORG</a:t>
            </a:r>
            <a:r>
              <a:rPr lang="zh-CN" altLang="en-US">
                <a:latin typeface="宋体" pitchFamily="2" charset="-122"/>
              </a:rPr>
              <a:t>为初始化汇编位置指针。</a:t>
            </a:r>
          </a:p>
          <a:p>
            <a:pPr algn="just"/>
            <a:r>
              <a:rPr lang="en-US" altLang="zh-CN">
                <a:latin typeface="Times New Roman" pitchFamily="18" charset="0"/>
                <a:cs typeface="Times New Roman" pitchFamily="18" charset="0"/>
              </a:rPr>
              <a:t>ORG</a:t>
            </a:r>
            <a:r>
              <a:rPr lang="zh-CN" altLang="en-US">
                <a:latin typeface="宋体" pitchFamily="2" charset="-122"/>
              </a:rPr>
              <a:t>伪指令的功能是告诉汇编程序，使其后的指令或数据从数值表达式所指定的偏移地址开始存放。直到遇到下一个</a:t>
            </a:r>
            <a:r>
              <a:rPr lang="en-US" altLang="zh-CN">
                <a:latin typeface="Times New Roman" pitchFamily="18" charset="0"/>
                <a:cs typeface="Times New Roman" pitchFamily="18" charset="0"/>
              </a:rPr>
              <a:t>ORG</a:t>
            </a:r>
            <a:r>
              <a:rPr lang="zh-CN" altLang="en-US">
                <a:latin typeface="宋体" pitchFamily="2" charset="-122"/>
              </a:rPr>
              <a:t>命令。</a:t>
            </a:r>
          </a:p>
          <a:p>
            <a:pPr algn="just"/>
            <a:r>
              <a:rPr lang="zh-CN" altLang="en-US">
                <a:latin typeface="宋体" pitchFamily="2" charset="-122"/>
              </a:rPr>
              <a:t>表达式的值在</a:t>
            </a:r>
            <a:r>
              <a:rPr lang="en-US" altLang="zh-CN">
                <a:latin typeface="Times New Roman" pitchFamily="18" charset="0"/>
                <a:cs typeface="Times New Roman" pitchFamily="18" charset="0"/>
              </a:rPr>
              <a:t>0000H~FFFFH</a:t>
            </a:r>
            <a:r>
              <a:rPr lang="zh-CN" altLang="en-US">
                <a:latin typeface="宋体" pitchFamily="2" charset="-122"/>
              </a:rPr>
              <a:t>（</a:t>
            </a:r>
            <a:r>
              <a:rPr lang="en-US" altLang="zh-CN">
                <a:latin typeface="Times New Roman" pitchFamily="18" charset="0"/>
                <a:cs typeface="Times New Roman" pitchFamily="18" charset="0"/>
              </a:rPr>
              <a:t>0</a:t>
            </a:r>
            <a:r>
              <a:rPr lang="en-US" altLang="zh-CN">
                <a:latin typeface="Times New Roman" pitchFamily="18" charset="0"/>
                <a:cs typeface="Times New Roman" pitchFamily="18" charset="0"/>
                <a:sym typeface="Symbol" pitchFamily="18" charset="2"/>
              </a:rPr>
              <a:t></a:t>
            </a:r>
            <a:r>
              <a:rPr lang="en-US" altLang="zh-CN">
                <a:latin typeface="Times New Roman" pitchFamily="18" charset="0"/>
                <a:cs typeface="Times New Roman" pitchFamily="18" charset="0"/>
              </a:rPr>
              <a:t>65535</a:t>
            </a:r>
            <a:r>
              <a:rPr lang="zh-CN" altLang="en-US">
                <a:latin typeface="宋体" pitchFamily="2" charset="-122"/>
              </a:rPr>
              <a:t>）之间。</a:t>
            </a:r>
            <a:endParaRPr lang="zh-CN" altLang="en-US"/>
          </a:p>
        </p:txBody>
      </p:sp>
    </p:spTree>
  </p:cSld>
  <p:clrMapOvr>
    <a:masterClrMapping/>
  </p:clrMapOvr>
  <p:transition spd="med">
    <p:pull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972D8D7-52DB-4CC5-86F0-116592C5DCF9}"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14C87F6E-BE58-4D77-A072-271FA373A758}" type="slidenum">
              <a:rPr lang="en-US" altLang="zh-CN"/>
              <a:pPr/>
              <a:t>29</a:t>
            </a:fld>
            <a:endParaRPr lang="en-US" altLang="zh-CN"/>
          </a:p>
        </p:txBody>
      </p:sp>
      <p:sp>
        <p:nvSpPr>
          <p:cNvPr id="358402" name="Rectangle 2"/>
          <p:cNvSpPr>
            <a:spLocks noGrp="1" noChangeArrowheads="1"/>
          </p:cNvSpPr>
          <p:nvPr>
            <p:ph type="title"/>
          </p:nvPr>
        </p:nvSpPr>
        <p:spPr/>
        <p:txBody>
          <a:bodyPr/>
          <a:lstStyle/>
          <a:p>
            <a:r>
              <a:rPr lang="zh-CN" altLang="en-US" b="1">
                <a:solidFill>
                  <a:srgbClr val="336699"/>
                </a:solidFill>
                <a:latin typeface="宋体" pitchFamily="2" charset="-122"/>
              </a:rPr>
              <a:t>地址计数器</a:t>
            </a:r>
            <a:r>
              <a:rPr lang="en-US" altLang="zh-CN" b="1">
                <a:solidFill>
                  <a:srgbClr val="336699"/>
                </a:solidFill>
                <a:latin typeface="Times New Roman" pitchFamily="18" charset="0"/>
                <a:cs typeface="Times New Roman" pitchFamily="18" charset="0"/>
              </a:rPr>
              <a:t>$</a:t>
            </a:r>
            <a:r>
              <a:rPr lang="zh-CN" altLang="en-US" b="1">
                <a:solidFill>
                  <a:srgbClr val="336699"/>
                </a:solidFill>
                <a:latin typeface="宋体" pitchFamily="2" charset="-122"/>
              </a:rPr>
              <a:t>的使用</a:t>
            </a:r>
            <a:r>
              <a:rPr lang="zh-CN" altLang="en-US"/>
              <a:t> </a:t>
            </a:r>
          </a:p>
        </p:txBody>
      </p:sp>
      <p:sp>
        <p:nvSpPr>
          <p:cNvPr id="358403" name="Rectangle 3"/>
          <p:cNvSpPr>
            <a:spLocks noGrp="1" noChangeArrowheads="1"/>
          </p:cNvSpPr>
          <p:nvPr>
            <p:ph type="body" idx="1"/>
          </p:nvPr>
        </p:nvSpPr>
        <p:spPr/>
        <p:txBody>
          <a:bodyPr/>
          <a:lstStyle/>
          <a:p>
            <a:pPr algn="just"/>
            <a:r>
              <a:rPr lang="zh-CN" altLang="en-US">
                <a:latin typeface="宋体" pitchFamily="2" charset="-122"/>
              </a:rPr>
              <a:t>在汇编程序对源程序汇编的过程中，使用地址计数器来保存当前正在汇编的伪指令或指令的地址。</a:t>
            </a:r>
          </a:p>
          <a:p>
            <a:pPr algn="just"/>
            <a:r>
              <a:rPr lang="zh-CN" altLang="en-US">
                <a:latin typeface="宋体" pitchFamily="2" charset="-122"/>
              </a:rPr>
              <a:t>用</a:t>
            </a:r>
            <a:r>
              <a:rPr lang="en-US" altLang="zh-CN">
                <a:latin typeface="Times New Roman" pitchFamily="18" charset="0"/>
                <a:cs typeface="Times New Roman" pitchFamily="18" charset="0"/>
              </a:rPr>
              <a:t>$</a:t>
            </a:r>
            <a:r>
              <a:rPr lang="zh-CN" altLang="en-US">
                <a:latin typeface="宋体" pitchFamily="2" charset="-122"/>
              </a:rPr>
              <a:t>表示当前地址计数器的值，即偏移地址，</a:t>
            </a:r>
            <a:r>
              <a:rPr lang="en-US" altLang="zh-CN">
                <a:latin typeface="Times New Roman" pitchFamily="18" charset="0"/>
                <a:cs typeface="Times New Roman" pitchFamily="18" charset="0"/>
              </a:rPr>
              <a:t>$</a:t>
            </a:r>
            <a:r>
              <a:rPr lang="zh-CN" altLang="en-US">
                <a:latin typeface="宋体" pitchFamily="2" charset="-122"/>
              </a:rPr>
              <a:t>一般用于表达式。当</a:t>
            </a:r>
            <a:r>
              <a:rPr lang="en-US" altLang="zh-CN">
                <a:latin typeface="Times New Roman" pitchFamily="18" charset="0"/>
                <a:cs typeface="Times New Roman" pitchFamily="18" charset="0"/>
              </a:rPr>
              <a:t>$</a:t>
            </a:r>
            <a:r>
              <a:rPr lang="zh-CN" altLang="en-US">
                <a:latin typeface="宋体" pitchFamily="2" charset="-122"/>
              </a:rPr>
              <a:t>用在伪指令的参数字段时，它表示的是地址计数器的当前值。</a:t>
            </a:r>
          </a:p>
          <a:p>
            <a:pPr algn="just"/>
            <a:r>
              <a:rPr lang="zh-CN" altLang="en-US">
                <a:latin typeface="宋体" pitchFamily="2" charset="-122"/>
              </a:rPr>
              <a:t>当</a:t>
            </a:r>
            <a:r>
              <a:rPr lang="en-US" altLang="zh-CN">
                <a:latin typeface="Times New Roman" pitchFamily="18" charset="0"/>
                <a:cs typeface="Times New Roman" pitchFamily="18" charset="0"/>
              </a:rPr>
              <a:t>$</a:t>
            </a:r>
            <a:r>
              <a:rPr lang="zh-CN" altLang="en-US">
                <a:latin typeface="宋体" pitchFamily="2" charset="-122"/>
              </a:rPr>
              <a:t>用在指令中时，它表示本条指令中的第一个字节的地址。</a:t>
            </a:r>
            <a:endParaRPr lang="zh-CN" altLang="en-US"/>
          </a:p>
        </p:txBody>
      </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C4FC104-42FE-4211-B7AE-C388871DCB8C}"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882C77AE-C7AD-4CDA-A6FB-6A397D9FE950}" type="slidenum">
              <a:rPr lang="en-US" altLang="zh-CN"/>
              <a:pPr/>
              <a:t>3</a:t>
            </a:fld>
            <a:endParaRPr lang="en-US" altLang="zh-CN"/>
          </a:p>
        </p:txBody>
      </p:sp>
      <p:sp>
        <p:nvSpPr>
          <p:cNvPr id="323586" name="Rectangle 2"/>
          <p:cNvSpPr>
            <a:spLocks noGrp="1" noChangeArrowheads="1"/>
          </p:cNvSpPr>
          <p:nvPr>
            <p:ph type="title"/>
          </p:nvPr>
        </p:nvSpPr>
        <p:spPr/>
        <p:txBody>
          <a:bodyPr/>
          <a:lstStyle/>
          <a:p>
            <a:r>
              <a:rPr lang="zh-CN" altLang="en-US" b="1">
                <a:solidFill>
                  <a:srgbClr val="336699"/>
                </a:solidFill>
                <a:latin typeface="宋体" pitchFamily="2" charset="-122"/>
              </a:rPr>
              <a:t>汇编语言语句的组成</a:t>
            </a:r>
            <a:r>
              <a:rPr lang="zh-CN" altLang="en-US"/>
              <a:t> </a:t>
            </a:r>
          </a:p>
        </p:txBody>
      </p:sp>
      <p:sp>
        <p:nvSpPr>
          <p:cNvPr id="323587" name="Rectangle 3"/>
          <p:cNvSpPr>
            <a:spLocks noGrp="1" noChangeArrowheads="1"/>
          </p:cNvSpPr>
          <p:nvPr>
            <p:ph type="body" idx="1"/>
          </p:nvPr>
        </p:nvSpPr>
        <p:spPr>
          <a:xfrm>
            <a:off x="304800" y="1600200"/>
            <a:ext cx="8382000" cy="4525963"/>
          </a:xfrm>
        </p:spPr>
        <p:txBody>
          <a:bodyPr/>
          <a:lstStyle/>
          <a:p>
            <a:pPr algn="just">
              <a:buFontTx/>
              <a:buNone/>
            </a:pPr>
            <a:r>
              <a:rPr lang="en-US" altLang="zh-CN" sz="2800">
                <a:latin typeface="Times New Roman" pitchFamily="18" charset="0"/>
                <a:cs typeface="Times New Roman" pitchFamily="18" charset="0"/>
              </a:rPr>
              <a:t>[</a:t>
            </a:r>
            <a:r>
              <a:rPr lang="zh-CN" altLang="en-US" sz="2800">
                <a:latin typeface="宋体" pitchFamily="2" charset="-122"/>
              </a:rPr>
              <a:t>名字项</a:t>
            </a:r>
            <a:r>
              <a:rPr lang="en-US" altLang="zh-CN" sz="2800">
                <a:latin typeface="Times New Roman" pitchFamily="18" charset="0"/>
                <a:cs typeface="Times New Roman" pitchFamily="18" charset="0"/>
              </a:rPr>
              <a:t>]  </a:t>
            </a:r>
            <a:r>
              <a:rPr lang="zh-CN" altLang="en-US" sz="2800">
                <a:latin typeface="宋体" pitchFamily="2" charset="-122"/>
              </a:rPr>
              <a:t>操作项</a:t>
            </a:r>
            <a:r>
              <a:rPr lang="zh-CN" altLang="en-US" sz="2800">
                <a:latin typeface="Times New Roman" pitchFamily="18" charset="0"/>
                <a:cs typeface="Times New Roman" pitchFamily="18" charset="0"/>
              </a:rPr>
              <a:t>  </a:t>
            </a:r>
            <a:r>
              <a:rPr lang="en-US" altLang="zh-CN" sz="2800">
                <a:latin typeface="Times New Roman" pitchFamily="18" charset="0"/>
                <a:cs typeface="Times New Roman" pitchFamily="18" charset="0"/>
              </a:rPr>
              <a:t>[</a:t>
            </a:r>
            <a:r>
              <a:rPr lang="zh-CN" altLang="en-US" sz="2800">
                <a:latin typeface="宋体" pitchFamily="2" charset="-122"/>
              </a:rPr>
              <a:t>操作数项</a:t>
            </a:r>
            <a:r>
              <a:rPr lang="en-US" altLang="zh-CN" sz="2800">
                <a:latin typeface="Times New Roman" pitchFamily="18" charset="0"/>
                <a:cs typeface="Times New Roman" pitchFamily="18" charset="0"/>
              </a:rPr>
              <a:t>]  [</a:t>
            </a:r>
            <a:r>
              <a:rPr lang="zh-CN" altLang="en-US" sz="2800">
                <a:latin typeface="宋体" pitchFamily="2" charset="-122"/>
              </a:rPr>
              <a:t>；注释项</a:t>
            </a:r>
            <a:r>
              <a:rPr lang="en-US" altLang="zh-CN" sz="2800">
                <a:latin typeface="Times New Roman" pitchFamily="18" charset="0"/>
                <a:cs typeface="Times New Roman" pitchFamily="18" charset="0"/>
              </a:rPr>
              <a:t>]</a:t>
            </a:r>
          </a:p>
          <a:p>
            <a:pPr algn="just">
              <a:buFontTx/>
              <a:buNone/>
            </a:pPr>
            <a:r>
              <a:rPr lang="zh-CN" altLang="en-US" sz="2800">
                <a:latin typeface="宋体" pitchFamily="2" charset="-122"/>
              </a:rPr>
              <a:t>在格式上，指令性语句和伪指令语句略有差别。</a:t>
            </a:r>
            <a:endParaRPr lang="zh-CN" altLang="en-US" sz="2800">
              <a:latin typeface="Times New Roman" pitchFamily="18" charset="0"/>
              <a:cs typeface="Times New Roman" pitchFamily="18" charset="0"/>
            </a:endParaRPr>
          </a:p>
          <a:p>
            <a:pPr algn="just">
              <a:buFontTx/>
              <a:buNone/>
            </a:pPr>
            <a:r>
              <a:rPr lang="zh-CN" altLang="en-US" sz="2800">
                <a:latin typeface="宋体" pitchFamily="2" charset="-122"/>
              </a:rPr>
              <a:t>指令性语句的格式如下：</a:t>
            </a:r>
            <a:endParaRPr lang="zh-CN" altLang="en-US" sz="2800">
              <a:latin typeface="Times New Roman" pitchFamily="18" charset="0"/>
              <a:cs typeface="Times New Roman" pitchFamily="18" charset="0"/>
            </a:endParaRPr>
          </a:p>
          <a:p>
            <a:pPr algn="just">
              <a:buFontTx/>
              <a:buNone/>
            </a:pPr>
            <a:r>
              <a:rPr lang="en-US" altLang="zh-CN" sz="2800">
                <a:latin typeface="Times New Roman" pitchFamily="18" charset="0"/>
                <a:cs typeface="Times New Roman" pitchFamily="18" charset="0"/>
              </a:rPr>
              <a:t>[</a:t>
            </a:r>
            <a:r>
              <a:rPr lang="zh-CN" altLang="en-US" sz="2800">
                <a:latin typeface="宋体" pitchFamily="2" charset="-122"/>
              </a:rPr>
              <a:t>名字：</a:t>
            </a:r>
            <a:r>
              <a:rPr lang="en-US" altLang="zh-CN" sz="2800">
                <a:latin typeface="Times New Roman" pitchFamily="18" charset="0"/>
                <a:cs typeface="Times New Roman" pitchFamily="18" charset="0"/>
              </a:rPr>
              <a:t>]  </a:t>
            </a:r>
            <a:r>
              <a:rPr lang="zh-CN" altLang="en-US" sz="2800">
                <a:latin typeface="宋体" pitchFamily="2" charset="-122"/>
              </a:rPr>
              <a:t>操作码</a:t>
            </a:r>
            <a:r>
              <a:rPr lang="zh-CN" altLang="en-US" sz="2800">
                <a:latin typeface="Times New Roman" pitchFamily="18" charset="0"/>
                <a:cs typeface="Times New Roman" pitchFamily="18" charset="0"/>
              </a:rPr>
              <a:t>  </a:t>
            </a:r>
            <a:r>
              <a:rPr lang="en-US" altLang="zh-CN" sz="2800">
                <a:latin typeface="Times New Roman" pitchFamily="18" charset="0"/>
                <a:cs typeface="Times New Roman" pitchFamily="18" charset="0"/>
              </a:rPr>
              <a:t>[</a:t>
            </a:r>
            <a:r>
              <a:rPr lang="zh-CN" altLang="en-US" sz="2800">
                <a:latin typeface="宋体" pitchFamily="2" charset="-122"/>
              </a:rPr>
              <a:t>操作数</a:t>
            </a:r>
            <a:r>
              <a:rPr lang="en-US" altLang="zh-CN" sz="2800">
                <a:latin typeface="Times New Roman" pitchFamily="18" charset="0"/>
                <a:cs typeface="Times New Roman" pitchFamily="18" charset="0"/>
              </a:rPr>
              <a:t>[</a:t>
            </a:r>
            <a:r>
              <a:rPr lang="zh-CN" altLang="en-US" sz="2800">
                <a:latin typeface="宋体" pitchFamily="2" charset="-122"/>
              </a:rPr>
              <a:t>，操作数</a:t>
            </a:r>
            <a:r>
              <a:rPr lang="en-US" altLang="zh-CN" sz="2800">
                <a:latin typeface="Times New Roman" pitchFamily="18" charset="0"/>
                <a:cs typeface="Times New Roman" pitchFamily="18" charset="0"/>
              </a:rPr>
              <a:t>]]  [</a:t>
            </a:r>
            <a:r>
              <a:rPr lang="zh-CN" altLang="en-US" sz="2800">
                <a:latin typeface="宋体" pitchFamily="2" charset="-122"/>
              </a:rPr>
              <a:t>；注释</a:t>
            </a:r>
            <a:r>
              <a:rPr lang="en-US" altLang="zh-CN" sz="2800">
                <a:latin typeface="Times New Roman" pitchFamily="18" charset="0"/>
                <a:cs typeface="Times New Roman" pitchFamily="18" charset="0"/>
              </a:rPr>
              <a:t>]</a:t>
            </a:r>
          </a:p>
          <a:p>
            <a:pPr algn="just">
              <a:buFontTx/>
              <a:buNone/>
            </a:pPr>
            <a:r>
              <a:rPr lang="zh-CN" altLang="en-US" sz="2800">
                <a:latin typeface="宋体" pitchFamily="2" charset="-122"/>
              </a:rPr>
              <a:t>伪指令语句的格式如下：</a:t>
            </a:r>
            <a:endParaRPr lang="zh-CN" altLang="en-US" sz="2800">
              <a:latin typeface="Times New Roman" pitchFamily="18" charset="0"/>
              <a:cs typeface="Times New Roman" pitchFamily="18" charset="0"/>
            </a:endParaRPr>
          </a:p>
          <a:p>
            <a:pPr algn="just">
              <a:buFontTx/>
              <a:buNone/>
            </a:pPr>
            <a:r>
              <a:rPr lang="en-US" altLang="zh-CN" sz="2800">
                <a:latin typeface="Times New Roman" pitchFamily="18" charset="0"/>
                <a:cs typeface="Times New Roman" pitchFamily="18" charset="0"/>
              </a:rPr>
              <a:t>[</a:t>
            </a:r>
            <a:r>
              <a:rPr lang="zh-CN" altLang="en-US" sz="2800">
                <a:latin typeface="宋体" pitchFamily="2" charset="-122"/>
              </a:rPr>
              <a:t>名字</a:t>
            </a:r>
            <a:r>
              <a:rPr lang="en-US" altLang="zh-CN" sz="2800">
                <a:latin typeface="Times New Roman" pitchFamily="18" charset="0"/>
                <a:cs typeface="Times New Roman" pitchFamily="18" charset="0"/>
              </a:rPr>
              <a:t>]  </a:t>
            </a:r>
            <a:r>
              <a:rPr lang="zh-CN" altLang="en-US" sz="2800">
                <a:latin typeface="宋体" pitchFamily="2" charset="-122"/>
              </a:rPr>
              <a:t>伪操作码</a:t>
            </a:r>
            <a:r>
              <a:rPr lang="zh-CN" altLang="en-US" sz="2800">
                <a:latin typeface="Times New Roman" pitchFamily="18" charset="0"/>
                <a:cs typeface="Times New Roman" pitchFamily="18" charset="0"/>
              </a:rPr>
              <a:t>  </a:t>
            </a:r>
            <a:r>
              <a:rPr lang="en-US" altLang="zh-CN" sz="2800">
                <a:latin typeface="Times New Roman" pitchFamily="18" charset="0"/>
                <a:cs typeface="Times New Roman" pitchFamily="18" charset="0"/>
              </a:rPr>
              <a:t>[</a:t>
            </a:r>
            <a:r>
              <a:rPr lang="zh-CN" altLang="en-US" sz="2800">
                <a:latin typeface="宋体" pitchFamily="2" charset="-122"/>
              </a:rPr>
              <a:t>操作数</a:t>
            </a:r>
            <a:r>
              <a:rPr lang="en-US" altLang="zh-CN" sz="2800">
                <a:latin typeface="Times New Roman" pitchFamily="18" charset="0"/>
                <a:cs typeface="Times New Roman" pitchFamily="18" charset="0"/>
              </a:rPr>
              <a:t>[</a:t>
            </a:r>
            <a:r>
              <a:rPr lang="zh-CN" altLang="en-US" sz="2800">
                <a:latin typeface="宋体" pitchFamily="2" charset="-122"/>
              </a:rPr>
              <a:t>，操作数，</a:t>
            </a:r>
            <a:r>
              <a:rPr lang="en-US" altLang="zh-CN" sz="2800">
                <a:latin typeface="Times New Roman"/>
              </a:rPr>
              <a:t>…</a:t>
            </a:r>
            <a:r>
              <a:rPr lang="en-US" altLang="zh-CN" sz="2800">
                <a:latin typeface="Times New Roman" pitchFamily="18" charset="0"/>
                <a:cs typeface="Times New Roman" pitchFamily="18" charset="0"/>
              </a:rPr>
              <a:t>]]  [</a:t>
            </a:r>
            <a:r>
              <a:rPr lang="zh-CN" altLang="en-US" sz="2800">
                <a:latin typeface="宋体" pitchFamily="2" charset="-122"/>
              </a:rPr>
              <a:t>；注释</a:t>
            </a:r>
            <a:r>
              <a:rPr lang="en-US" altLang="zh-CN" sz="2800">
                <a:latin typeface="Times New Roman" pitchFamily="18" charset="0"/>
                <a:cs typeface="Times New Roman" pitchFamily="18" charset="0"/>
              </a:rPr>
              <a:t>]</a:t>
            </a:r>
            <a:endParaRPr lang="en-US" altLang="zh-CN" sz="2800"/>
          </a:p>
        </p:txBody>
      </p:sp>
    </p:spTree>
  </p:cSld>
  <p:clrMapOvr>
    <a:masterClrMapping/>
  </p:clrMapOvr>
  <p:transition spd="med">
    <p:pull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32FEB0C-869A-4F13-BDDD-BB432D0E1281}"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600A5C46-EF96-4E63-A5F9-8A9F9578B554}" type="slidenum">
              <a:rPr lang="en-US" altLang="zh-CN"/>
              <a:pPr/>
              <a:t>30</a:t>
            </a:fld>
            <a:endParaRPr lang="en-US" altLang="zh-CN"/>
          </a:p>
        </p:txBody>
      </p:sp>
      <p:sp>
        <p:nvSpPr>
          <p:cNvPr id="359426" name="Rectangle 2"/>
          <p:cNvSpPr>
            <a:spLocks noGrp="1" noChangeArrowheads="1"/>
          </p:cNvSpPr>
          <p:nvPr>
            <p:ph type="title"/>
          </p:nvPr>
        </p:nvSpPr>
        <p:spPr/>
        <p:txBody>
          <a:bodyPr/>
          <a:lstStyle/>
          <a:p>
            <a:r>
              <a:rPr lang="zh-CN" altLang="en-US" b="1">
                <a:solidFill>
                  <a:srgbClr val="336699"/>
                </a:solidFill>
                <a:latin typeface="宋体" pitchFamily="2" charset="-122"/>
              </a:rPr>
              <a:t>简化段定义伪指令</a:t>
            </a:r>
            <a:r>
              <a:rPr lang="zh-CN" altLang="en-US"/>
              <a:t> </a:t>
            </a:r>
          </a:p>
        </p:txBody>
      </p:sp>
      <p:sp>
        <p:nvSpPr>
          <p:cNvPr id="359427" name="Rectangle 3"/>
          <p:cNvSpPr>
            <a:spLocks noGrp="1" noChangeArrowheads="1"/>
          </p:cNvSpPr>
          <p:nvPr>
            <p:ph type="body" idx="1"/>
          </p:nvPr>
        </p:nvSpPr>
        <p:spPr>
          <a:xfrm>
            <a:off x="228600" y="1600200"/>
            <a:ext cx="8458200" cy="4525963"/>
          </a:xfrm>
        </p:spPr>
        <p:txBody>
          <a:bodyPr/>
          <a:lstStyle/>
          <a:p>
            <a:pPr algn="just">
              <a:lnSpc>
                <a:spcPct val="90000"/>
              </a:lnSpc>
            </a:pPr>
            <a:r>
              <a:rPr lang="zh-CN" altLang="it-IT" sz="2000">
                <a:latin typeface="宋体" pitchFamily="2" charset="-122"/>
              </a:rPr>
              <a:t>从</a:t>
            </a:r>
            <a:r>
              <a:rPr lang="it-IT" altLang="zh-CN" sz="2000">
                <a:latin typeface="Times New Roman" pitchFamily="18" charset="0"/>
                <a:cs typeface="Times New Roman" pitchFamily="18" charset="0"/>
              </a:rPr>
              <a:t>MASM 5.0</a:t>
            </a:r>
            <a:r>
              <a:rPr lang="zh-CN" altLang="it-IT" sz="2000">
                <a:latin typeface="宋体" pitchFamily="2" charset="-122"/>
              </a:rPr>
              <a:t>开始提供简化段定义伪指令，用于编写简化结构的汇编语言源程序。</a:t>
            </a:r>
            <a:endParaRPr lang="zh-CN" altLang="en-US" sz="2000">
              <a:latin typeface="Times New Roman" pitchFamily="18" charset="0"/>
              <a:cs typeface="Times New Roman" pitchFamily="18" charset="0"/>
            </a:endParaRPr>
          </a:p>
          <a:p>
            <a:pPr algn="just">
              <a:lnSpc>
                <a:spcPct val="90000"/>
              </a:lnSpc>
              <a:buFontTx/>
              <a:buNone/>
            </a:pPr>
            <a:r>
              <a:rPr lang="zh-CN" altLang="it-IT" sz="2000">
                <a:latin typeface="Times New Roman" pitchFamily="18" charset="0"/>
                <a:cs typeface="Times New Roman" pitchFamily="18" charset="0"/>
              </a:rPr>
              <a:t>1</a:t>
            </a:r>
            <a:r>
              <a:rPr lang="zh-CN" altLang="it-IT" sz="2000">
                <a:latin typeface="宋体" pitchFamily="2" charset="-122"/>
              </a:rPr>
              <a:t>．模式选择伪指令（.</a:t>
            </a:r>
            <a:r>
              <a:rPr lang="it-IT" altLang="zh-CN" sz="2000">
                <a:latin typeface="Times New Roman" pitchFamily="18" charset="0"/>
                <a:cs typeface="Times New Roman" pitchFamily="18" charset="0"/>
              </a:rPr>
              <a:t>MODEL</a:t>
            </a:r>
            <a:r>
              <a:rPr lang="it-IT" altLang="zh-CN" sz="2000">
                <a:latin typeface="宋体" pitchFamily="2" charset="-122"/>
              </a:rPr>
              <a:t>）</a:t>
            </a:r>
            <a:endParaRPr lang="zh-CN" altLang="en-US" sz="2000">
              <a:latin typeface="Times New Roman" pitchFamily="18" charset="0"/>
              <a:cs typeface="Times New Roman" pitchFamily="18" charset="0"/>
            </a:endParaRPr>
          </a:p>
          <a:p>
            <a:pPr algn="just">
              <a:lnSpc>
                <a:spcPct val="90000"/>
              </a:lnSpc>
              <a:buFontTx/>
              <a:buNone/>
            </a:pPr>
            <a:r>
              <a:rPr lang="zh-CN" altLang="en-US" sz="2000">
                <a:latin typeface="宋体" pitchFamily="2" charset="-122"/>
              </a:rPr>
              <a:t>伪指令格式</a:t>
            </a:r>
            <a:r>
              <a:rPr lang="zh-CN" altLang="it-IT" sz="2000">
                <a:latin typeface="宋体" pitchFamily="2" charset="-122"/>
              </a:rPr>
              <a:t>：.</a:t>
            </a:r>
            <a:r>
              <a:rPr lang="it-IT" altLang="zh-CN" sz="2000">
                <a:latin typeface="Times New Roman" pitchFamily="18" charset="0"/>
                <a:cs typeface="Times New Roman" pitchFamily="18" charset="0"/>
              </a:rPr>
              <a:t>MODEL  </a:t>
            </a:r>
            <a:r>
              <a:rPr lang="zh-CN" altLang="it-IT" sz="2000">
                <a:latin typeface="宋体" pitchFamily="2" charset="-122"/>
              </a:rPr>
              <a:t>模式选择符</a:t>
            </a:r>
            <a:endParaRPr lang="zh-CN" altLang="en-US" sz="2000">
              <a:latin typeface="Times New Roman" pitchFamily="18" charset="0"/>
              <a:cs typeface="Times New Roman" pitchFamily="18" charset="0"/>
            </a:endParaRPr>
          </a:p>
          <a:p>
            <a:pPr algn="just">
              <a:lnSpc>
                <a:spcPct val="90000"/>
              </a:lnSpc>
              <a:buFontTx/>
              <a:buNone/>
            </a:pPr>
            <a:r>
              <a:rPr lang="zh-CN" altLang="it-IT" sz="2000">
                <a:latin typeface="宋体" pitchFamily="2" charset="-122"/>
              </a:rPr>
              <a:t>.</a:t>
            </a:r>
            <a:r>
              <a:rPr lang="it-IT" altLang="zh-CN" sz="2000">
                <a:latin typeface="Times New Roman" pitchFamily="18" charset="0"/>
                <a:cs typeface="Times New Roman" pitchFamily="18" charset="0"/>
              </a:rPr>
              <a:t>MODEL</a:t>
            </a:r>
            <a:r>
              <a:rPr lang="zh-CN" altLang="it-IT" sz="2000">
                <a:latin typeface="宋体" pitchFamily="2" charset="-122"/>
              </a:rPr>
              <a:t>伪指令用以指明简化段的内存模式，模式选择符有</a:t>
            </a:r>
            <a:r>
              <a:rPr lang="it-IT" altLang="zh-CN" sz="2000">
                <a:latin typeface="Times New Roman" pitchFamily="18" charset="0"/>
                <a:cs typeface="Times New Roman" pitchFamily="18" charset="0"/>
              </a:rPr>
              <a:t>TINY</a:t>
            </a:r>
            <a:r>
              <a:rPr lang="it-IT" altLang="zh-CN" sz="2000">
                <a:latin typeface="宋体" pitchFamily="2" charset="-122"/>
              </a:rPr>
              <a:t>、</a:t>
            </a:r>
            <a:r>
              <a:rPr lang="it-IT" altLang="zh-CN" sz="2000">
                <a:latin typeface="Times New Roman" pitchFamily="18" charset="0"/>
                <a:cs typeface="Times New Roman" pitchFamily="18" charset="0"/>
              </a:rPr>
              <a:t>SMALL</a:t>
            </a:r>
            <a:r>
              <a:rPr lang="it-IT" altLang="zh-CN" sz="2000">
                <a:latin typeface="宋体" pitchFamily="2" charset="-122"/>
              </a:rPr>
              <a:t>、</a:t>
            </a:r>
            <a:r>
              <a:rPr lang="it-IT" altLang="zh-CN" sz="2000">
                <a:latin typeface="Times New Roman" pitchFamily="18" charset="0"/>
                <a:cs typeface="Times New Roman" pitchFamily="18" charset="0"/>
              </a:rPr>
              <a:t>MEDIUM</a:t>
            </a:r>
            <a:r>
              <a:rPr lang="it-IT" altLang="zh-CN" sz="2000">
                <a:latin typeface="宋体" pitchFamily="2" charset="-122"/>
              </a:rPr>
              <a:t>、</a:t>
            </a:r>
            <a:r>
              <a:rPr lang="it-IT" altLang="zh-CN" sz="2000">
                <a:latin typeface="Times New Roman" pitchFamily="18" charset="0"/>
                <a:cs typeface="Times New Roman" pitchFamily="18" charset="0"/>
              </a:rPr>
              <a:t>COMPACT</a:t>
            </a:r>
            <a:r>
              <a:rPr lang="it-IT" altLang="zh-CN" sz="2000">
                <a:latin typeface="宋体" pitchFamily="2" charset="-122"/>
              </a:rPr>
              <a:t>、</a:t>
            </a:r>
            <a:r>
              <a:rPr lang="it-IT" altLang="zh-CN" sz="2000">
                <a:latin typeface="Times New Roman" pitchFamily="18" charset="0"/>
                <a:cs typeface="Times New Roman" pitchFamily="18" charset="0"/>
              </a:rPr>
              <a:t>LARGE</a:t>
            </a:r>
            <a:r>
              <a:rPr lang="zh-CN" altLang="it-IT" sz="2000">
                <a:latin typeface="宋体" pitchFamily="2" charset="-122"/>
              </a:rPr>
              <a:t>等，一般选用</a:t>
            </a:r>
            <a:r>
              <a:rPr lang="it-IT" altLang="zh-CN" sz="2000">
                <a:latin typeface="Times New Roman" pitchFamily="18" charset="0"/>
                <a:cs typeface="Times New Roman" pitchFamily="18" charset="0"/>
              </a:rPr>
              <a:t>SMALL</a:t>
            </a:r>
            <a:r>
              <a:rPr lang="zh-CN" altLang="it-IT" sz="2000">
                <a:latin typeface="宋体" pitchFamily="2" charset="-122"/>
              </a:rPr>
              <a:t>模式。</a:t>
            </a:r>
            <a:endParaRPr lang="zh-CN" altLang="en-US" sz="2000">
              <a:latin typeface="Times New Roman" pitchFamily="18" charset="0"/>
              <a:cs typeface="Times New Roman" pitchFamily="18" charset="0"/>
            </a:endParaRPr>
          </a:p>
          <a:p>
            <a:pPr algn="just">
              <a:lnSpc>
                <a:spcPct val="90000"/>
              </a:lnSpc>
              <a:buFontTx/>
              <a:buNone/>
            </a:pPr>
            <a:r>
              <a:rPr lang="zh-CN" altLang="it-IT" sz="2000">
                <a:latin typeface="Times New Roman" pitchFamily="18" charset="0"/>
              </a:rPr>
              <a:t>2．数据段定义伪指令（</a:t>
            </a:r>
            <a:r>
              <a:rPr lang="en-US" altLang="zh-CN" sz="2000">
                <a:latin typeface="宋体" pitchFamily="2" charset="-122"/>
              </a:rPr>
              <a:t>.</a:t>
            </a:r>
            <a:r>
              <a:rPr lang="it-IT" altLang="zh-CN" sz="2000">
                <a:latin typeface="Times New Roman" pitchFamily="18" charset="0"/>
              </a:rPr>
              <a:t>DATA）</a:t>
            </a:r>
            <a:endParaRPr lang="zh-CN" altLang="en-US" sz="2000">
              <a:latin typeface="Times New Roman" pitchFamily="18" charset="0"/>
            </a:endParaRPr>
          </a:p>
          <a:p>
            <a:pPr algn="just">
              <a:lnSpc>
                <a:spcPct val="90000"/>
              </a:lnSpc>
              <a:buFontTx/>
              <a:buNone/>
            </a:pPr>
            <a:r>
              <a:rPr lang="zh-CN" altLang="en-US" sz="2000">
                <a:latin typeface="Times New Roman" pitchFamily="18" charset="0"/>
              </a:rPr>
              <a:t>伪指令格式：</a:t>
            </a:r>
            <a:r>
              <a:rPr lang="en-US" altLang="zh-CN" sz="2000">
                <a:latin typeface="宋体" pitchFamily="2" charset="-122"/>
              </a:rPr>
              <a:t>.</a:t>
            </a:r>
            <a:r>
              <a:rPr lang="it-IT" altLang="zh-CN" sz="2000">
                <a:latin typeface="Times New Roman" pitchFamily="18" charset="0"/>
              </a:rPr>
              <a:t>DATA</a:t>
            </a:r>
            <a:r>
              <a:rPr lang="en-US" altLang="zh-CN" sz="2000">
                <a:latin typeface="Times New Roman" pitchFamily="18" charset="0"/>
              </a:rPr>
              <a:t> [</a:t>
            </a:r>
            <a:r>
              <a:rPr lang="zh-CN" altLang="en-US" sz="2000">
                <a:latin typeface="Times New Roman" pitchFamily="18" charset="0"/>
              </a:rPr>
              <a:t>名字</a:t>
            </a:r>
            <a:r>
              <a:rPr lang="en-US" altLang="zh-CN" sz="2000">
                <a:latin typeface="Times New Roman" pitchFamily="18" charset="0"/>
              </a:rPr>
              <a:t>]</a:t>
            </a:r>
          </a:p>
          <a:p>
            <a:pPr algn="just">
              <a:lnSpc>
                <a:spcPct val="90000"/>
              </a:lnSpc>
              <a:buFontTx/>
              <a:buNone/>
            </a:pPr>
            <a:r>
              <a:rPr lang="en-US" altLang="zh-CN" sz="2000">
                <a:latin typeface="宋体" pitchFamily="2" charset="-122"/>
              </a:rPr>
              <a:t>.</a:t>
            </a:r>
            <a:r>
              <a:rPr lang="it-IT" altLang="zh-CN" sz="2000">
                <a:latin typeface="Times New Roman" pitchFamily="18" charset="0"/>
              </a:rPr>
              <a:t>DATA</a:t>
            </a:r>
            <a:r>
              <a:rPr lang="zh-CN" altLang="it-IT" sz="2000">
                <a:latin typeface="Times New Roman" pitchFamily="18" charset="0"/>
              </a:rPr>
              <a:t>伪指令定义一个数据段。如果有多个数据段，则用名字区别。只有一个数据段时，隐含段名为@</a:t>
            </a:r>
            <a:r>
              <a:rPr lang="it-IT" altLang="zh-CN" sz="2000">
                <a:latin typeface="Times New Roman" pitchFamily="18" charset="0"/>
              </a:rPr>
              <a:t>DATA。</a:t>
            </a:r>
            <a:endParaRPr lang="zh-CN" altLang="en-US" sz="2000">
              <a:latin typeface="Times New Roman" pitchFamily="18" charset="0"/>
            </a:endParaRPr>
          </a:p>
          <a:p>
            <a:pPr algn="just">
              <a:lnSpc>
                <a:spcPct val="90000"/>
              </a:lnSpc>
              <a:buFontTx/>
              <a:buNone/>
            </a:pPr>
            <a:r>
              <a:rPr lang="it-IT" altLang="zh-CN" sz="2000">
                <a:latin typeface="Times New Roman" pitchFamily="18" charset="0"/>
              </a:rPr>
              <a:t>3．</a:t>
            </a:r>
            <a:r>
              <a:rPr lang="zh-CN" altLang="it-IT" sz="2000">
                <a:latin typeface="Times New Roman" pitchFamily="18" charset="0"/>
              </a:rPr>
              <a:t>堆栈段定义伪指令（</a:t>
            </a:r>
            <a:r>
              <a:rPr lang="en-US" altLang="zh-CN" sz="2000">
                <a:latin typeface="宋体" pitchFamily="2" charset="-122"/>
              </a:rPr>
              <a:t>.</a:t>
            </a:r>
            <a:r>
              <a:rPr lang="it-IT" altLang="zh-CN" sz="2000">
                <a:latin typeface="Times New Roman" pitchFamily="18" charset="0"/>
              </a:rPr>
              <a:t>STACK）</a:t>
            </a:r>
            <a:endParaRPr lang="zh-CN" altLang="en-US" sz="2000">
              <a:latin typeface="Times New Roman" pitchFamily="18" charset="0"/>
            </a:endParaRPr>
          </a:p>
          <a:p>
            <a:pPr algn="just">
              <a:lnSpc>
                <a:spcPct val="90000"/>
              </a:lnSpc>
              <a:buFontTx/>
              <a:buNone/>
            </a:pPr>
            <a:r>
              <a:rPr lang="zh-CN" altLang="en-US" sz="2000">
                <a:latin typeface="Times New Roman" pitchFamily="18" charset="0"/>
              </a:rPr>
              <a:t>伪指令格式</a:t>
            </a:r>
            <a:r>
              <a:rPr lang="zh-CN" altLang="it-IT" sz="2000">
                <a:latin typeface="Times New Roman" pitchFamily="18" charset="0"/>
              </a:rPr>
              <a:t>：</a:t>
            </a:r>
            <a:r>
              <a:rPr lang="zh-CN" altLang="it-IT" sz="2000">
                <a:latin typeface="宋体" pitchFamily="2" charset="-122"/>
              </a:rPr>
              <a:t>.</a:t>
            </a:r>
            <a:r>
              <a:rPr lang="it-IT" altLang="zh-CN" sz="2000">
                <a:latin typeface="Times New Roman" pitchFamily="18" charset="0"/>
              </a:rPr>
              <a:t>STACK [</a:t>
            </a:r>
            <a:r>
              <a:rPr lang="zh-CN" altLang="it-IT" sz="2000">
                <a:latin typeface="Times New Roman" pitchFamily="18" charset="0"/>
              </a:rPr>
              <a:t>长度]</a:t>
            </a:r>
            <a:endParaRPr lang="en-US" altLang="zh-CN" sz="2000">
              <a:latin typeface="Times New Roman" pitchFamily="18" charset="0"/>
            </a:endParaRPr>
          </a:p>
          <a:p>
            <a:pPr algn="just">
              <a:lnSpc>
                <a:spcPct val="90000"/>
              </a:lnSpc>
              <a:buFontTx/>
              <a:buNone/>
            </a:pPr>
            <a:r>
              <a:rPr lang="zh-CN" altLang="it-IT" sz="2000">
                <a:latin typeface="宋体" pitchFamily="2" charset="-122"/>
              </a:rPr>
              <a:t>.</a:t>
            </a:r>
            <a:r>
              <a:rPr lang="it-IT" altLang="zh-CN" sz="2000">
                <a:latin typeface="Times New Roman" pitchFamily="18" charset="0"/>
              </a:rPr>
              <a:t>STACK</a:t>
            </a:r>
            <a:r>
              <a:rPr lang="zh-CN" altLang="it-IT" sz="2000">
                <a:latin typeface="Times New Roman" pitchFamily="18" charset="0"/>
              </a:rPr>
              <a:t>伪指令定义一个堆栈段，并形成</a:t>
            </a:r>
            <a:r>
              <a:rPr lang="it-IT" altLang="zh-CN" sz="2000">
                <a:latin typeface="Times New Roman" pitchFamily="18" charset="0"/>
              </a:rPr>
              <a:t>SS</a:t>
            </a:r>
            <a:r>
              <a:rPr lang="zh-CN" altLang="it-IT" sz="2000">
                <a:latin typeface="Times New Roman" pitchFamily="18" charset="0"/>
              </a:rPr>
              <a:t>及</a:t>
            </a:r>
            <a:r>
              <a:rPr lang="it-IT" altLang="zh-CN" sz="2000">
                <a:latin typeface="Times New Roman" pitchFamily="18" charset="0"/>
              </a:rPr>
              <a:t>SP</a:t>
            </a:r>
            <a:r>
              <a:rPr lang="zh-CN" altLang="it-IT" sz="2000">
                <a:latin typeface="Times New Roman" pitchFamily="18" charset="0"/>
              </a:rPr>
              <a:t>的初值，</a:t>
            </a:r>
            <a:r>
              <a:rPr lang="it-IT" altLang="zh-CN" sz="2000">
                <a:latin typeface="Times New Roman" pitchFamily="18" charset="0"/>
              </a:rPr>
              <a:t>SP</a:t>
            </a:r>
            <a:r>
              <a:rPr lang="zh-CN" altLang="it-IT" sz="2000">
                <a:latin typeface="Times New Roman" pitchFamily="18" charset="0"/>
              </a:rPr>
              <a:t>的默认值为1024，隐含段名为@</a:t>
            </a:r>
            <a:r>
              <a:rPr lang="it-IT" altLang="zh-CN" sz="2000">
                <a:latin typeface="Times New Roman" pitchFamily="18" charset="0"/>
              </a:rPr>
              <a:t>STACK。</a:t>
            </a:r>
            <a:endParaRPr lang="zh-CN" altLang="en-US" sz="2000"/>
          </a:p>
        </p:txBody>
      </p:sp>
    </p:spTree>
  </p:cSld>
  <p:clrMapOvr>
    <a:masterClrMapping/>
  </p:clrMapOvr>
  <p:transition spd="med">
    <p:pull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7F5D75F-8E83-4C8D-912E-E736ED48E200}"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4B0BF84F-4D34-4AE6-8339-E62B48054342}" type="slidenum">
              <a:rPr lang="en-US" altLang="zh-CN"/>
              <a:pPr/>
              <a:t>31</a:t>
            </a:fld>
            <a:endParaRPr lang="en-US" altLang="zh-CN"/>
          </a:p>
        </p:txBody>
      </p:sp>
      <p:sp>
        <p:nvSpPr>
          <p:cNvPr id="360450" name="Rectangle 2"/>
          <p:cNvSpPr>
            <a:spLocks noGrp="1" noChangeArrowheads="1"/>
          </p:cNvSpPr>
          <p:nvPr>
            <p:ph type="title"/>
          </p:nvPr>
        </p:nvSpPr>
        <p:spPr/>
        <p:txBody>
          <a:bodyPr/>
          <a:lstStyle/>
          <a:p>
            <a:r>
              <a:rPr lang="zh-CN" altLang="en-US" b="1">
                <a:solidFill>
                  <a:srgbClr val="336699"/>
                </a:solidFill>
                <a:latin typeface="宋体" pitchFamily="2" charset="-122"/>
              </a:rPr>
              <a:t>简化段定义伪指令</a:t>
            </a:r>
          </a:p>
        </p:txBody>
      </p:sp>
      <p:sp>
        <p:nvSpPr>
          <p:cNvPr id="360451" name="Rectangle 3"/>
          <p:cNvSpPr>
            <a:spLocks noGrp="1" noChangeArrowheads="1"/>
          </p:cNvSpPr>
          <p:nvPr>
            <p:ph type="body" idx="1"/>
          </p:nvPr>
        </p:nvSpPr>
        <p:spPr/>
        <p:txBody>
          <a:bodyPr/>
          <a:lstStyle/>
          <a:p>
            <a:pPr algn="just">
              <a:buFontTx/>
              <a:buNone/>
            </a:pPr>
            <a:r>
              <a:rPr lang="en-US" altLang="zh-CN" sz="2400">
                <a:latin typeface="Times New Roman" pitchFamily="18" charset="0"/>
                <a:cs typeface="Times New Roman" pitchFamily="18" charset="0"/>
              </a:rPr>
              <a:t>4</a:t>
            </a:r>
            <a:r>
              <a:rPr lang="zh-CN" altLang="en-US" sz="2400">
                <a:latin typeface="宋体" pitchFamily="2" charset="-122"/>
              </a:rPr>
              <a:t>．代码段定义伪指令（</a:t>
            </a:r>
            <a:r>
              <a:rPr lang="en-US" altLang="zh-CN" sz="2400">
                <a:latin typeface="宋体" pitchFamily="2" charset="-122"/>
              </a:rPr>
              <a:t>.</a:t>
            </a:r>
            <a:r>
              <a:rPr lang="en-US" altLang="zh-CN" sz="2400">
                <a:latin typeface="Times New Roman" pitchFamily="18" charset="0"/>
                <a:cs typeface="Times New Roman" pitchFamily="18" charset="0"/>
              </a:rPr>
              <a:t>CODE</a:t>
            </a:r>
            <a:r>
              <a:rPr lang="zh-CN" altLang="en-US" sz="2400">
                <a:latin typeface="宋体" pitchFamily="2" charset="-122"/>
              </a:rPr>
              <a:t>）</a:t>
            </a:r>
            <a:endParaRPr lang="zh-CN" altLang="en-US" sz="2400">
              <a:latin typeface="Times New Roman" pitchFamily="18" charset="0"/>
              <a:cs typeface="Times New Roman" pitchFamily="18" charset="0"/>
            </a:endParaRPr>
          </a:p>
          <a:p>
            <a:pPr algn="just">
              <a:buFontTx/>
              <a:buNone/>
            </a:pPr>
            <a:r>
              <a:rPr lang="zh-CN" altLang="en-US" sz="2400">
                <a:latin typeface="宋体" pitchFamily="2" charset="-122"/>
              </a:rPr>
              <a:t>伪指令格式：</a:t>
            </a:r>
            <a:r>
              <a:rPr lang="en-US" altLang="zh-CN" sz="2400">
                <a:latin typeface="宋体" pitchFamily="2" charset="-122"/>
              </a:rPr>
              <a:t>.</a:t>
            </a:r>
            <a:r>
              <a:rPr lang="en-US" altLang="zh-CN" sz="2400">
                <a:latin typeface="Times New Roman" pitchFamily="18" charset="0"/>
                <a:cs typeface="Times New Roman" pitchFamily="18" charset="0"/>
              </a:rPr>
              <a:t>CODE [</a:t>
            </a:r>
            <a:r>
              <a:rPr lang="zh-CN" altLang="en-US" sz="2400">
                <a:latin typeface="宋体" pitchFamily="2" charset="-122"/>
              </a:rPr>
              <a:t>名字</a:t>
            </a:r>
            <a:r>
              <a:rPr lang="en-US" altLang="zh-CN" sz="2400">
                <a:latin typeface="Times New Roman" pitchFamily="18" charset="0"/>
                <a:cs typeface="Times New Roman" pitchFamily="18" charset="0"/>
              </a:rPr>
              <a:t>]</a:t>
            </a:r>
          </a:p>
          <a:p>
            <a:pPr algn="just">
              <a:buFontTx/>
              <a:buNone/>
            </a:pPr>
            <a:r>
              <a:rPr lang="en-US" altLang="zh-CN" sz="2400">
                <a:latin typeface="宋体" pitchFamily="2" charset="-122"/>
              </a:rPr>
              <a:t>.</a:t>
            </a:r>
            <a:r>
              <a:rPr lang="en-US" altLang="zh-CN" sz="2400">
                <a:latin typeface="Times New Roman" pitchFamily="18" charset="0"/>
                <a:cs typeface="Times New Roman" pitchFamily="18" charset="0"/>
              </a:rPr>
              <a:t>CODE</a:t>
            </a:r>
            <a:r>
              <a:rPr lang="zh-CN" altLang="en-US" sz="2400">
                <a:latin typeface="宋体" pitchFamily="2" charset="-122"/>
              </a:rPr>
              <a:t>伪指令定义一个代码段。如果有多个代码段，则用名字区别。只有一个代码段时，隐含段名为</a:t>
            </a:r>
            <a:r>
              <a:rPr lang="en-US" altLang="zh-CN" sz="2400">
                <a:latin typeface="Times New Roman" pitchFamily="18" charset="0"/>
                <a:cs typeface="Times New Roman" pitchFamily="18" charset="0"/>
              </a:rPr>
              <a:t>@CODE</a:t>
            </a:r>
            <a:r>
              <a:rPr lang="zh-CN" altLang="en-US" sz="2400">
                <a:latin typeface="宋体" pitchFamily="2" charset="-122"/>
              </a:rPr>
              <a:t>。</a:t>
            </a:r>
            <a:endParaRPr lang="zh-CN" altLang="en-US" sz="2400">
              <a:latin typeface="Times New Roman" pitchFamily="18" charset="0"/>
              <a:cs typeface="Times New Roman" pitchFamily="18" charset="0"/>
            </a:endParaRPr>
          </a:p>
          <a:p>
            <a:pPr algn="just">
              <a:buFontTx/>
              <a:buNone/>
            </a:pPr>
            <a:r>
              <a:rPr lang="en-US" altLang="zh-CN" sz="2400">
                <a:latin typeface="Times New Roman" pitchFamily="18" charset="0"/>
                <a:cs typeface="Times New Roman" pitchFamily="18" charset="0"/>
              </a:rPr>
              <a:t>5</a:t>
            </a:r>
            <a:r>
              <a:rPr lang="zh-CN" altLang="en-US" sz="2400">
                <a:latin typeface="宋体" pitchFamily="2" charset="-122"/>
              </a:rPr>
              <a:t>．程序返回伪指令（</a:t>
            </a:r>
            <a:r>
              <a:rPr lang="en-US" altLang="zh-CN" sz="2400">
                <a:latin typeface="宋体" pitchFamily="2" charset="-122"/>
              </a:rPr>
              <a:t>.</a:t>
            </a:r>
            <a:r>
              <a:rPr lang="en-US" altLang="zh-CN" sz="2400">
                <a:latin typeface="Times New Roman" pitchFamily="18" charset="0"/>
                <a:cs typeface="Times New Roman" pitchFamily="18" charset="0"/>
              </a:rPr>
              <a:t>EXIT</a:t>
            </a:r>
            <a:r>
              <a:rPr lang="zh-CN" altLang="en-US" sz="2400">
                <a:latin typeface="宋体" pitchFamily="2" charset="-122"/>
              </a:rPr>
              <a:t>）</a:t>
            </a:r>
            <a:endParaRPr lang="zh-CN" altLang="en-US" sz="2400">
              <a:latin typeface="Times New Roman" pitchFamily="18" charset="0"/>
              <a:cs typeface="Times New Roman" pitchFamily="18" charset="0"/>
            </a:endParaRPr>
          </a:p>
          <a:p>
            <a:pPr algn="just">
              <a:buFontTx/>
              <a:buNone/>
            </a:pPr>
            <a:r>
              <a:rPr lang="zh-CN" altLang="en-US" sz="2400">
                <a:latin typeface="宋体" pitchFamily="2" charset="-122"/>
              </a:rPr>
              <a:t>伪指令格式：</a:t>
            </a:r>
            <a:r>
              <a:rPr lang="en-US" altLang="zh-CN" sz="2400">
                <a:latin typeface="宋体" pitchFamily="2" charset="-122"/>
              </a:rPr>
              <a:t>.</a:t>
            </a:r>
            <a:r>
              <a:rPr lang="en-US" altLang="zh-CN" sz="2400">
                <a:latin typeface="Times New Roman" pitchFamily="18" charset="0"/>
                <a:cs typeface="Times New Roman" pitchFamily="18" charset="0"/>
              </a:rPr>
              <a:t>EXIT</a:t>
            </a:r>
          </a:p>
          <a:p>
            <a:pPr algn="just">
              <a:buFontTx/>
              <a:buNone/>
            </a:pPr>
            <a:r>
              <a:rPr lang="en-US" altLang="zh-CN" sz="2400">
                <a:latin typeface="宋体" pitchFamily="2" charset="-122"/>
              </a:rPr>
              <a:t>.</a:t>
            </a:r>
            <a:r>
              <a:rPr lang="en-US" altLang="zh-CN" sz="2400">
                <a:latin typeface="Times New Roman" pitchFamily="18" charset="0"/>
                <a:cs typeface="Times New Roman" pitchFamily="18" charset="0"/>
              </a:rPr>
              <a:t>EXIT</a:t>
            </a:r>
            <a:r>
              <a:rPr lang="zh-CN" altLang="en-US" sz="2400">
                <a:latin typeface="宋体" pitchFamily="2" charset="-122"/>
              </a:rPr>
              <a:t>伪指令的功能是返回</a:t>
            </a:r>
            <a:r>
              <a:rPr lang="en-US" altLang="zh-CN" sz="2400">
                <a:latin typeface="Times New Roman" pitchFamily="18" charset="0"/>
                <a:cs typeface="Times New Roman" pitchFamily="18" charset="0"/>
              </a:rPr>
              <a:t>DOS</a:t>
            </a:r>
            <a:r>
              <a:rPr lang="zh-CN" altLang="en-US" sz="2400">
                <a:latin typeface="宋体" pitchFamily="2" charset="-122"/>
              </a:rPr>
              <a:t>。</a:t>
            </a:r>
            <a:endParaRPr lang="zh-CN" altLang="en-US" sz="2400">
              <a:latin typeface="Times New Roman" pitchFamily="18" charset="0"/>
              <a:cs typeface="Times New Roman" pitchFamily="18" charset="0"/>
            </a:endParaRPr>
          </a:p>
          <a:p>
            <a:pPr algn="just">
              <a:buFontTx/>
              <a:buNone/>
            </a:pPr>
            <a:r>
              <a:rPr lang="en-US" altLang="zh-CN" sz="2400">
                <a:latin typeface="Times New Roman" pitchFamily="18" charset="0"/>
                <a:cs typeface="Times New Roman" pitchFamily="18" charset="0"/>
              </a:rPr>
              <a:t>6</a:t>
            </a:r>
            <a:r>
              <a:rPr lang="zh-CN" altLang="en-US" sz="2400">
                <a:latin typeface="宋体" pitchFamily="2" charset="-122"/>
              </a:rPr>
              <a:t>．程序开始伪指令（</a:t>
            </a:r>
            <a:r>
              <a:rPr lang="en-US" altLang="zh-CN" sz="2400">
                <a:latin typeface="宋体" pitchFamily="2" charset="-122"/>
              </a:rPr>
              <a:t>.</a:t>
            </a:r>
            <a:r>
              <a:rPr lang="en-US" altLang="zh-CN" sz="2400">
                <a:latin typeface="Times New Roman" pitchFamily="18" charset="0"/>
                <a:cs typeface="Times New Roman" pitchFamily="18" charset="0"/>
              </a:rPr>
              <a:t>STARTUP</a:t>
            </a:r>
            <a:r>
              <a:rPr lang="zh-CN" altLang="en-US" sz="2400">
                <a:latin typeface="宋体" pitchFamily="2" charset="-122"/>
              </a:rPr>
              <a:t>）</a:t>
            </a:r>
            <a:endParaRPr lang="zh-CN" altLang="en-US" sz="2400">
              <a:latin typeface="Times New Roman" pitchFamily="18" charset="0"/>
              <a:cs typeface="Times New Roman" pitchFamily="18" charset="0"/>
            </a:endParaRPr>
          </a:p>
          <a:p>
            <a:pPr algn="just">
              <a:buFontTx/>
              <a:buNone/>
            </a:pPr>
            <a:r>
              <a:rPr lang="zh-CN" altLang="en-US" sz="2400">
                <a:latin typeface="宋体" pitchFamily="2" charset="-122"/>
              </a:rPr>
              <a:t>伪指令格式：</a:t>
            </a:r>
            <a:r>
              <a:rPr lang="en-US" altLang="zh-CN" sz="2400">
                <a:latin typeface="宋体" pitchFamily="2" charset="-122"/>
              </a:rPr>
              <a:t>.</a:t>
            </a:r>
            <a:r>
              <a:rPr lang="en-US" altLang="zh-CN" sz="2400">
                <a:latin typeface="Times New Roman" pitchFamily="18" charset="0"/>
                <a:cs typeface="Times New Roman" pitchFamily="18" charset="0"/>
              </a:rPr>
              <a:t>STARTUP</a:t>
            </a:r>
          </a:p>
          <a:p>
            <a:pPr algn="just">
              <a:buFontTx/>
              <a:buNone/>
            </a:pPr>
            <a:r>
              <a:rPr lang="en-US" altLang="zh-CN" sz="2400">
                <a:latin typeface="宋体" pitchFamily="2" charset="-122"/>
              </a:rPr>
              <a:t>.</a:t>
            </a:r>
            <a:r>
              <a:rPr lang="en-US" altLang="zh-CN" sz="2400">
                <a:latin typeface="Times New Roman" pitchFamily="18" charset="0"/>
                <a:cs typeface="Times New Roman" pitchFamily="18" charset="0"/>
              </a:rPr>
              <a:t>STARTUP</a:t>
            </a:r>
            <a:r>
              <a:rPr lang="zh-CN" altLang="en-US" sz="2400">
                <a:latin typeface="宋体" pitchFamily="2" charset="-122"/>
              </a:rPr>
              <a:t>伪指令的功能是指示程序的开始位置。</a:t>
            </a:r>
            <a:endParaRPr lang="zh-CN" altLang="en-US" sz="2400"/>
          </a:p>
        </p:txBody>
      </p:sp>
    </p:spTree>
  </p:cSld>
  <p:clrMapOvr>
    <a:masterClrMapping/>
  </p:clrMapOvr>
  <p:transition spd="med">
    <p:pull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6FE32F2-89E5-4464-8ED8-F8450BDE116F}"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B2C8486F-2845-410B-897F-C09F64182B24}" type="slidenum">
              <a:rPr lang="en-US" altLang="zh-CN"/>
              <a:pPr/>
              <a:t>32</a:t>
            </a:fld>
            <a:endParaRPr lang="en-US" altLang="zh-CN"/>
          </a:p>
        </p:txBody>
      </p:sp>
      <p:sp>
        <p:nvSpPr>
          <p:cNvPr id="361474" name="Rectangle 2"/>
          <p:cNvSpPr>
            <a:spLocks noGrp="1" noChangeArrowheads="1"/>
          </p:cNvSpPr>
          <p:nvPr>
            <p:ph type="title"/>
          </p:nvPr>
        </p:nvSpPr>
        <p:spPr/>
        <p:txBody>
          <a:bodyPr/>
          <a:lstStyle/>
          <a:p>
            <a:r>
              <a:rPr lang="zh-CN" altLang="en-US" b="1">
                <a:solidFill>
                  <a:srgbClr val="336699"/>
                </a:solidFill>
                <a:latin typeface="宋体" pitchFamily="2" charset="-122"/>
              </a:rPr>
              <a:t>过程定义伪指令</a:t>
            </a:r>
            <a:r>
              <a:rPr lang="zh-CN" altLang="en-US"/>
              <a:t> </a:t>
            </a:r>
          </a:p>
        </p:txBody>
      </p:sp>
      <p:sp>
        <p:nvSpPr>
          <p:cNvPr id="361475" name="Rectangle 3"/>
          <p:cNvSpPr>
            <a:spLocks noGrp="1" noChangeArrowheads="1"/>
          </p:cNvSpPr>
          <p:nvPr>
            <p:ph type="body" idx="1"/>
          </p:nvPr>
        </p:nvSpPr>
        <p:spPr/>
        <p:txBody>
          <a:bodyPr/>
          <a:lstStyle/>
          <a:p>
            <a:pPr>
              <a:lnSpc>
                <a:spcPct val="90000"/>
              </a:lnSpc>
            </a:pPr>
            <a:r>
              <a:rPr lang="zh-CN" altLang="en-US" sz="2400">
                <a:latin typeface="宋体" pitchFamily="2" charset="-122"/>
              </a:rPr>
              <a:t>过程也称子程序，是模块化程序设计的基础。过程只需定义一次，可在程序的不同地方多次调用。</a:t>
            </a:r>
            <a:r>
              <a:rPr lang="zh-CN" altLang="en-US" sz="2400"/>
              <a:t> </a:t>
            </a:r>
          </a:p>
          <a:p>
            <a:pPr algn="just">
              <a:lnSpc>
                <a:spcPct val="90000"/>
              </a:lnSpc>
              <a:buFontTx/>
              <a:buNone/>
            </a:pPr>
            <a:r>
              <a:rPr lang="zh-CN" altLang="en-US" sz="2400">
                <a:latin typeface="宋体" pitchFamily="2" charset="-122"/>
              </a:rPr>
              <a:t>过程定义伪指令格式：</a:t>
            </a:r>
            <a:endParaRPr lang="zh-CN" altLang="en-US" sz="2400">
              <a:latin typeface="Times New Roman" pitchFamily="18" charset="0"/>
              <a:cs typeface="Times New Roman" pitchFamily="18" charset="0"/>
            </a:endParaRPr>
          </a:p>
          <a:p>
            <a:pPr algn="just">
              <a:lnSpc>
                <a:spcPct val="90000"/>
              </a:lnSpc>
              <a:buFontTx/>
              <a:buNone/>
            </a:pPr>
            <a:r>
              <a:rPr lang="zh-CN" altLang="en-US" sz="2400">
                <a:latin typeface="宋体" pitchFamily="2" charset="-122"/>
              </a:rPr>
              <a:t>过程名</a:t>
            </a:r>
            <a:r>
              <a:rPr lang="zh-CN" altLang="en-US" sz="2400">
                <a:latin typeface="Times New Roman" pitchFamily="18" charset="0"/>
                <a:cs typeface="Times New Roman" pitchFamily="18" charset="0"/>
              </a:rPr>
              <a:t>  </a:t>
            </a:r>
            <a:r>
              <a:rPr lang="en-US" altLang="zh-CN" sz="2400">
                <a:latin typeface="Times New Roman" pitchFamily="18" charset="0"/>
                <a:cs typeface="Times New Roman" pitchFamily="18" charset="0"/>
              </a:rPr>
              <a:t>PROC [NEAR / FAR]</a:t>
            </a:r>
          </a:p>
          <a:p>
            <a:pPr algn="just">
              <a:lnSpc>
                <a:spcPct val="90000"/>
              </a:lnSpc>
              <a:buFontTx/>
              <a:buNone/>
            </a:pPr>
            <a:r>
              <a:rPr lang="en-US" altLang="zh-CN" sz="2400">
                <a:latin typeface="Times New Roman" pitchFamily="18" charset="0"/>
                <a:cs typeface="Times New Roman" pitchFamily="18" charset="0"/>
              </a:rPr>
              <a:t>         </a:t>
            </a:r>
            <a:r>
              <a:rPr lang="en-US" altLang="zh-CN" sz="2400">
                <a:latin typeface="宋体" pitchFamily="2" charset="-122"/>
              </a:rPr>
              <a:t>┇   </a:t>
            </a:r>
            <a:r>
              <a:rPr lang="zh-CN" altLang="en-US" sz="2400">
                <a:latin typeface="宋体" pitchFamily="2" charset="-122"/>
              </a:rPr>
              <a:t>过程体</a:t>
            </a:r>
            <a:endParaRPr lang="zh-CN" altLang="en-US" sz="2400">
              <a:latin typeface="Times New Roman" pitchFamily="18" charset="0"/>
              <a:cs typeface="Times New Roman" pitchFamily="18" charset="0"/>
            </a:endParaRPr>
          </a:p>
          <a:p>
            <a:pPr algn="just">
              <a:lnSpc>
                <a:spcPct val="90000"/>
              </a:lnSpc>
              <a:buFontTx/>
              <a:buNone/>
            </a:pPr>
            <a:r>
              <a:rPr lang="zh-CN" altLang="en-US" sz="2400">
                <a:latin typeface="宋体" pitchFamily="2" charset="-122"/>
              </a:rPr>
              <a:t>        </a:t>
            </a:r>
            <a:r>
              <a:rPr lang="en-US" altLang="zh-CN" sz="2400">
                <a:latin typeface="Times New Roman" pitchFamily="18" charset="0"/>
                <a:cs typeface="Times New Roman" pitchFamily="18" charset="0"/>
              </a:rPr>
              <a:t>RET</a:t>
            </a:r>
          </a:p>
          <a:p>
            <a:pPr algn="just">
              <a:lnSpc>
                <a:spcPct val="90000"/>
              </a:lnSpc>
              <a:buFontTx/>
              <a:buNone/>
            </a:pPr>
            <a:r>
              <a:rPr lang="zh-CN" altLang="en-US" sz="2400">
                <a:latin typeface="宋体" pitchFamily="2" charset="-122"/>
              </a:rPr>
              <a:t>过程名</a:t>
            </a:r>
            <a:r>
              <a:rPr lang="zh-CN" altLang="en-US" sz="2400">
                <a:latin typeface="Times New Roman" pitchFamily="18" charset="0"/>
                <a:cs typeface="Times New Roman" pitchFamily="18" charset="0"/>
              </a:rPr>
              <a:t>  </a:t>
            </a:r>
            <a:r>
              <a:rPr lang="en-US" altLang="zh-CN" sz="2400">
                <a:latin typeface="Times New Roman" pitchFamily="18" charset="0"/>
                <a:cs typeface="Times New Roman" pitchFamily="18" charset="0"/>
              </a:rPr>
              <a:t>ENDP</a:t>
            </a:r>
          </a:p>
          <a:p>
            <a:pPr algn="just">
              <a:lnSpc>
                <a:spcPct val="90000"/>
              </a:lnSpc>
              <a:buFontTx/>
              <a:buNone/>
            </a:pPr>
            <a:r>
              <a:rPr lang="zh-CN" altLang="en-US" sz="2400">
                <a:latin typeface="宋体" pitchFamily="2" charset="-122"/>
              </a:rPr>
              <a:t>调用一个过程的格式如下：</a:t>
            </a:r>
            <a:endParaRPr lang="zh-CN" altLang="en-US" sz="2400">
              <a:latin typeface="Times New Roman" pitchFamily="18" charset="0"/>
              <a:cs typeface="Times New Roman" pitchFamily="18" charset="0"/>
            </a:endParaRPr>
          </a:p>
          <a:p>
            <a:pPr algn="just">
              <a:lnSpc>
                <a:spcPct val="90000"/>
              </a:lnSpc>
              <a:buFontTx/>
              <a:buNone/>
            </a:pPr>
            <a:r>
              <a:rPr lang="en-US" altLang="zh-CN" sz="2400">
                <a:latin typeface="Times New Roman" pitchFamily="18" charset="0"/>
                <a:cs typeface="Times New Roman" pitchFamily="18" charset="0"/>
              </a:rPr>
              <a:t>CALL  </a:t>
            </a:r>
            <a:r>
              <a:rPr lang="zh-CN" altLang="en-US" sz="2400">
                <a:latin typeface="宋体" pitchFamily="2" charset="-122"/>
              </a:rPr>
              <a:t>过程名</a:t>
            </a:r>
            <a:endParaRPr lang="zh-CN" altLang="en-US" sz="2400">
              <a:latin typeface="Times New Roman" pitchFamily="18" charset="0"/>
              <a:cs typeface="Times New Roman" pitchFamily="18" charset="0"/>
            </a:endParaRPr>
          </a:p>
          <a:p>
            <a:pPr>
              <a:lnSpc>
                <a:spcPct val="90000"/>
              </a:lnSpc>
            </a:pPr>
            <a:r>
              <a:rPr lang="zh-CN" altLang="en-US" sz="2400">
                <a:latin typeface="宋体" pitchFamily="2" charset="-122"/>
              </a:rPr>
              <a:t>过程名实质上是过程入口的符号地址，与标号一样，也有三种属性：段、偏移量和类型。</a:t>
            </a:r>
            <a:r>
              <a:rPr lang="zh-CN" altLang="en-US" sz="2400"/>
              <a:t> </a:t>
            </a:r>
          </a:p>
        </p:txBody>
      </p:sp>
    </p:spTree>
  </p:cSld>
  <p:clrMapOvr>
    <a:masterClrMapping/>
  </p:clrMapOvr>
  <p:transition spd="med">
    <p:pull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59060F6-C8FA-4FA8-A7D0-E7541B85D666}"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D7A8E142-F52D-41C0-8147-0EBC2E1A3DFB}" type="slidenum">
              <a:rPr lang="en-US" altLang="zh-CN"/>
              <a:pPr/>
              <a:t>33</a:t>
            </a:fld>
            <a:endParaRPr lang="en-US" altLang="zh-CN"/>
          </a:p>
        </p:txBody>
      </p:sp>
      <p:sp>
        <p:nvSpPr>
          <p:cNvPr id="277506" name="Rectangle 2"/>
          <p:cNvSpPr>
            <a:spLocks noGrp="1" noChangeArrowheads="1"/>
          </p:cNvSpPr>
          <p:nvPr>
            <p:ph type="title"/>
          </p:nvPr>
        </p:nvSpPr>
        <p:spPr/>
        <p:txBody>
          <a:bodyPr/>
          <a:lstStyle/>
          <a:p>
            <a:r>
              <a:rPr lang="zh-CN" altLang="en-US" b="1">
                <a:solidFill>
                  <a:srgbClr val="336699"/>
                </a:solidFill>
                <a:latin typeface="宋体" pitchFamily="2" charset="-122"/>
              </a:rPr>
              <a:t>模块命名、通信等伪指令</a:t>
            </a:r>
            <a:r>
              <a:rPr lang="zh-CN" altLang="en-US"/>
              <a:t> </a:t>
            </a:r>
          </a:p>
        </p:txBody>
      </p:sp>
      <p:sp>
        <p:nvSpPr>
          <p:cNvPr id="277507" name="Rectangle 3"/>
          <p:cNvSpPr>
            <a:spLocks noGrp="1" noChangeArrowheads="1"/>
          </p:cNvSpPr>
          <p:nvPr>
            <p:ph type="body" idx="1"/>
          </p:nvPr>
        </p:nvSpPr>
        <p:spPr>
          <a:xfrm>
            <a:off x="228600" y="1600200"/>
            <a:ext cx="8458200" cy="4525963"/>
          </a:xfrm>
        </p:spPr>
        <p:txBody>
          <a:bodyPr/>
          <a:lstStyle/>
          <a:p>
            <a:pPr marL="288925" indent="-288925" algn="just">
              <a:buFontTx/>
              <a:buNone/>
            </a:pPr>
            <a:r>
              <a:rPr lang="en-US" altLang="zh-CN" sz="2000">
                <a:latin typeface="Times New Roman" pitchFamily="18" charset="0"/>
                <a:cs typeface="Times New Roman" pitchFamily="18" charset="0"/>
              </a:rPr>
              <a:t>1</a:t>
            </a:r>
            <a:r>
              <a:rPr lang="zh-CN" altLang="en-US" sz="2000">
                <a:latin typeface="宋体" pitchFamily="2" charset="-122"/>
              </a:rPr>
              <a:t>．</a:t>
            </a:r>
            <a:r>
              <a:rPr lang="zh-CN" altLang="en-US" sz="2000">
                <a:latin typeface="Times New Roman" pitchFamily="18" charset="0"/>
                <a:cs typeface="Times New Roman" pitchFamily="18" charset="0"/>
              </a:rPr>
              <a:t> </a:t>
            </a:r>
            <a:r>
              <a:rPr lang="en-US" altLang="zh-CN" sz="2000">
                <a:latin typeface="Times New Roman" pitchFamily="18" charset="0"/>
                <a:cs typeface="Times New Roman" pitchFamily="18" charset="0"/>
              </a:rPr>
              <a:t>NAME</a:t>
            </a:r>
          </a:p>
          <a:p>
            <a:pPr marL="288925" indent="-288925" algn="just">
              <a:buFontTx/>
              <a:buNone/>
            </a:pPr>
            <a:r>
              <a:rPr lang="zh-CN" altLang="en-US" sz="2000">
                <a:latin typeface="宋体" pitchFamily="2" charset="-122"/>
              </a:rPr>
              <a:t>伪指令格式为：</a:t>
            </a:r>
            <a:r>
              <a:rPr lang="en-US" altLang="zh-CN" sz="2000">
                <a:latin typeface="Times New Roman" pitchFamily="18" charset="0"/>
                <a:cs typeface="Times New Roman" pitchFamily="18" charset="0"/>
              </a:rPr>
              <a:t>NAME  </a:t>
            </a:r>
            <a:r>
              <a:rPr lang="zh-CN" altLang="en-US" sz="2000">
                <a:latin typeface="宋体" pitchFamily="2" charset="-122"/>
              </a:rPr>
              <a:t>模块名</a:t>
            </a:r>
            <a:endParaRPr lang="zh-CN" altLang="en-US" sz="2000">
              <a:latin typeface="Times New Roman" pitchFamily="18" charset="0"/>
              <a:cs typeface="Times New Roman" pitchFamily="18" charset="0"/>
            </a:endParaRPr>
          </a:p>
          <a:p>
            <a:pPr marL="288925" indent="-288925" algn="just">
              <a:buFontTx/>
              <a:buNone/>
            </a:pPr>
            <a:r>
              <a:rPr lang="zh-CN" altLang="en-US" sz="2000">
                <a:latin typeface="宋体" pitchFamily="2" charset="-122"/>
              </a:rPr>
              <a:t>模块命名伪指令</a:t>
            </a:r>
            <a:r>
              <a:rPr lang="en-US" altLang="zh-CN" sz="2000">
                <a:latin typeface="Times New Roman" pitchFamily="18" charset="0"/>
                <a:cs typeface="Times New Roman" pitchFamily="18" charset="0"/>
              </a:rPr>
              <a:t>NAME</a:t>
            </a:r>
            <a:r>
              <a:rPr lang="zh-CN" altLang="en-US" sz="2000">
                <a:latin typeface="宋体" pitchFamily="2" charset="-122"/>
              </a:rPr>
              <a:t>用于给源程序汇编以后得到的目标程序指定一个模块名，连接时需要使用这个目标程序的模块名。</a:t>
            </a:r>
            <a:endParaRPr lang="zh-CN" altLang="en-US" sz="2000">
              <a:latin typeface="Times New Roman" pitchFamily="18" charset="0"/>
              <a:cs typeface="Times New Roman" pitchFamily="18" charset="0"/>
            </a:endParaRPr>
          </a:p>
          <a:p>
            <a:pPr marL="288925" indent="-288925" algn="just">
              <a:buFontTx/>
              <a:buNone/>
            </a:pPr>
            <a:r>
              <a:rPr lang="en-US" altLang="zh-CN" sz="2000">
                <a:latin typeface="Times New Roman" pitchFamily="18" charset="0"/>
                <a:cs typeface="Times New Roman" pitchFamily="18" charset="0"/>
              </a:rPr>
              <a:t>2</a:t>
            </a:r>
            <a:r>
              <a:rPr lang="zh-CN" altLang="en-US" sz="2000">
                <a:latin typeface="宋体" pitchFamily="2" charset="-122"/>
              </a:rPr>
              <a:t>．</a:t>
            </a:r>
            <a:r>
              <a:rPr lang="en-US" altLang="zh-CN" sz="2000">
                <a:latin typeface="Times New Roman" pitchFamily="18" charset="0"/>
                <a:cs typeface="Times New Roman" pitchFamily="18" charset="0"/>
              </a:rPr>
              <a:t>TITLE</a:t>
            </a:r>
          </a:p>
          <a:p>
            <a:pPr marL="288925" indent="-288925" algn="just">
              <a:buFontTx/>
              <a:buNone/>
            </a:pPr>
            <a:r>
              <a:rPr lang="zh-CN" altLang="en-US" sz="2000">
                <a:latin typeface="宋体" pitchFamily="2" charset="-122"/>
              </a:rPr>
              <a:t>伪指令格式为：</a:t>
            </a:r>
            <a:r>
              <a:rPr lang="en-US" altLang="zh-CN" sz="2000">
                <a:latin typeface="Times New Roman" pitchFamily="18" charset="0"/>
                <a:cs typeface="Times New Roman" pitchFamily="18" charset="0"/>
              </a:rPr>
              <a:t>TITLE  TEXT</a:t>
            </a:r>
          </a:p>
          <a:p>
            <a:pPr marL="288925" indent="-288925" algn="just">
              <a:buFontTx/>
              <a:buNone/>
            </a:pPr>
            <a:r>
              <a:rPr lang="zh-CN" altLang="en-US" sz="2000">
                <a:latin typeface="宋体" pitchFamily="2" charset="-122"/>
              </a:rPr>
              <a:t>其中，</a:t>
            </a:r>
            <a:r>
              <a:rPr lang="en-US" altLang="zh-CN" sz="2000">
                <a:latin typeface="Times New Roman" pitchFamily="18" charset="0"/>
                <a:cs typeface="Times New Roman" pitchFamily="18" charset="0"/>
              </a:rPr>
              <a:t>TEXT</a:t>
            </a:r>
            <a:r>
              <a:rPr lang="zh-CN" altLang="en-US" sz="2000">
                <a:latin typeface="宋体" pitchFamily="2" charset="-122"/>
              </a:rPr>
              <a:t>为标题，为不加引号的字符串，最长为</a:t>
            </a:r>
            <a:r>
              <a:rPr lang="en-US" altLang="zh-CN" sz="2000">
                <a:latin typeface="Times New Roman" pitchFamily="18" charset="0"/>
                <a:cs typeface="Times New Roman" pitchFamily="18" charset="0"/>
              </a:rPr>
              <a:t>60</a:t>
            </a:r>
            <a:r>
              <a:rPr lang="zh-CN" altLang="en-US" sz="2000">
                <a:latin typeface="宋体" pitchFamily="2" charset="-122"/>
              </a:rPr>
              <a:t>个字符。</a:t>
            </a:r>
            <a:r>
              <a:rPr lang="en-US" altLang="zh-CN" sz="2000">
                <a:latin typeface="Times New Roman" pitchFamily="18" charset="0"/>
                <a:cs typeface="Times New Roman" pitchFamily="18" charset="0"/>
              </a:rPr>
              <a:t>TITLE</a:t>
            </a:r>
            <a:r>
              <a:rPr lang="zh-CN" altLang="en-US" sz="2000">
                <a:latin typeface="宋体" pitchFamily="2" charset="-122"/>
              </a:rPr>
              <a:t>伪指令用来给源程序设置标题，在列表文件中每页的第一行都打印出标题。</a:t>
            </a:r>
            <a:endParaRPr lang="zh-CN" altLang="en-US" sz="2000">
              <a:latin typeface="Times New Roman" pitchFamily="18" charset="0"/>
              <a:cs typeface="Times New Roman" pitchFamily="18" charset="0"/>
            </a:endParaRPr>
          </a:p>
          <a:p>
            <a:pPr marL="288925" indent="-288925" algn="just">
              <a:buFontTx/>
              <a:buNone/>
            </a:pPr>
            <a:r>
              <a:rPr lang="en-US" altLang="zh-CN" sz="2000">
                <a:latin typeface="Times New Roman" pitchFamily="18" charset="0"/>
                <a:cs typeface="Times New Roman" pitchFamily="18" charset="0"/>
              </a:rPr>
              <a:t>3</a:t>
            </a:r>
            <a:r>
              <a:rPr lang="zh-CN" altLang="en-US" sz="2000">
                <a:latin typeface="宋体" pitchFamily="2" charset="-122"/>
              </a:rPr>
              <a:t>．</a:t>
            </a:r>
            <a:r>
              <a:rPr lang="en-US" altLang="zh-CN" sz="2000">
                <a:latin typeface="Times New Roman" pitchFamily="18" charset="0"/>
                <a:cs typeface="Times New Roman" pitchFamily="18" charset="0"/>
              </a:rPr>
              <a:t>SUBTTL</a:t>
            </a:r>
          </a:p>
          <a:p>
            <a:pPr marL="288925" indent="-288925" algn="just">
              <a:buFontTx/>
              <a:buNone/>
            </a:pPr>
            <a:r>
              <a:rPr lang="zh-CN" altLang="en-US" sz="2000">
                <a:latin typeface="宋体" pitchFamily="2" charset="-122"/>
              </a:rPr>
              <a:t>伪指令格式为：</a:t>
            </a:r>
            <a:r>
              <a:rPr lang="en-US" altLang="zh-CN" sz="2000">
                <a:latin typeface="Times New Roman" pitchFamily="18" charset="0"/>
                <a:cs typeface="Times New Roman" pitchFamily="18" charset="0"/>
              </a:rPr>
              <a:t>SUBTTL  TEXT</a:t>
            </a:r>
          </a:p>
          <a:p>
            <a:pPr marL="288925" indent="-288925" algn="just">
              <a:buFontTx/>
              <a:buNone/>
            </a:pPr>
            <a:r>
              <a:rPr lang="en-US" altLang="zh-CN" sz="2000">
                <a:latin typeface="Times New Roman" pitchFamily="18" charset="0"/>
                <a:cs typeface="Times New Roman" pitchFamily="18" charset="0"/>
              </a:rPr>
              <a:t>SUBTTL</a:t>
            </a:r>
            <a:r>
              <a:rPr lang="zh-CN" altLang="en-US" sz="2000">
                <a:latin typeface="宋体" pitchFamily="2" charset="-122"/>
              </a:rPr>
              <a:t>伪指令的功能是为程序指定一个小标题，并在每一页标题之后打印出来。</a:t>
            </a:r>
            <a:endParaRPr lang="zh-CN" altLang="en-US" sz="2000"/>
          </a:p>
        </p:txBody>
      </p:sp>
    </p:spTree>
  </p:cSld>
  <p:clrMapOvr>
    <a:masterClrMapping/>
  </p:clrMapOvr>
  <p:transition spd="med">
    <p:pull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354E2AD-F477-40A4-9D73-DBE9A188890C}"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2BE2F88C-87F1-4D5C-9640-071E2C8BB0CB}" type="slidenum">
              <a:rPr lang="en-US" altLang="zh-CN"/>
              <a:pPr/>
              <a:t>34</a:t>
            </a:fld>
            <a:endParaRPr lang="en-US" altLang="zh-CN"/>
          </a:p>
        </p:txBody>
      </p:sp>
      <p:sp>
        <p:nvSpPr>
          <p:cNvPr id="362498" name="Rectangle 2"/>
          <p:cNvSpPr>
            <a:spLocks noGrp="1" noChangeArrowheads="1"/>
          </p:cNvSpPr>
          <p:nvPr>
            <p:ph type="title"/>
          </p:nvPr>
        </p:nvSpPr>
        <p:spPr/>
        <p:txBody>
          <a:bodyPr/>
          <a:lstStyle/>
          <a:p>
            <a:r>
              <a:rPr lang="zh-CN" altLang="en-US" b="1">
                <a:solidFill>
                  <a:srgbClr val="336699"/>
                </a:solidFill>
                <a:latin typeface="宋体" pitchFamily="2" charset="-122"/>
              </a:rPr>
              <a:t>模块命名、通信等伪指令</a:t>
            </a:r>
            <a:r>
              <a:rPr lang="zh-CN" altLang="en-US"/>
              <a:t> </a:t>
            </a:r>
          </a:p>
        </p:txBody>
      </p:sp>
      <p:sp>
        <p:nvSpPr>
          <p:cNvPr id="362499" name="Rectangle 3"/>
          <p:cNvSpPr>
            <a:spLocks noGrp="1" noChangeArrowheads="1"/>
          </p:cNvSpPr>
          <p:nvPr>
            <p:ph type="body" idx="1"/>
          </p:nvPr>
        </p:nvSpPr>
        <p:spPr>
          <a:xfrm>
            <a:off x="152400" y="1600200"/>
            <a:ext cx="8534400" cy="4525963"/>
          </a:xfrm>
        </p:spPr>
        <p:txBody>
          <a:bodyPr/>
          <a:lstStyle/>
          <a:p>
            <a:pPr marL="288925" indent="-288925" algn="just">
              <a:buFontTx/>
              <a:buNone/>
            </a:pPr>
            <a:r>
              <a:rPr lang="en-US" altLang="zh-CN" sz="2400">
                <a:latin typeface="Times New Roman" pitchFamily="18" charset="0"/>
                <a:cs typeface="Times New Roman" pitchFamily="18" charset="0"/>
              </a:rPr>
              <a:t>4</a:t>
            </a:r>
            <a:r>
              <a:rPr lang="zh-CN" altLang="en-US" sz="2400">
                <a:latin typeface="宋体" pitchFamily="2" charset="-122"/>
              </a:rPr>
              <a:t>．</a:t>
            </a:r>
            <a:r>
              <a:rPr lang="en-US" altLang="zh-CN" sz="2400">
                <a:latin typeface="Times New Roman" pitchFamily="18" charset="0"/>
                <a:cs typeface="Times New Roman" pitchFamily="18" charset="0"/>
              </a:rPr>
              <a:t>PAGE</a:t>
            </a:r>
          </a:p>
          <a:p>
            <a:pPr marL="288925" indent="-288925" algn="just">
              <a:buFontTx/>
              <a:buNone/>
            </a:pPr>
            <a:r>
              <a:rPr lang="zh-CN" altLang="en-US" sz="2400">
                <a:latin typeface="宋体" pitchFamily="2" charset="-122"/>
              </a:rPr>
              <a:t>伪指令格式为：</a:t>
            </a:r>
            <a:r>
              <a:rPr lang="en-US" altLang="zh-CN" sz="2400">
                <a:latin typeface="Times New Roman" pitchFamily="18" charset="0"/>
                <a:cs typeface="Times New Roman" pitchFamily="18" charset="0"/>
              </a:rPr>
              <a:t>PAGE  </a:t>
            </a:r>
            <a:r>
              <a:rPr lang="zh-CN" altLang="en-US" sz="2400">
                <a:latin typeface="宋体" pitchFamily="2" charset="-122"/>
              </a:rPr>
              <a:t>参数</a:t>
            </a:r>
            <a:r>
              <a:rPr lang="en-US" altLang="zh-CN" sz="2400">
                <a:latin typeface="Times New Roman" pitchFamily="18" charset="0"/>
                <a:cs typeface="Times New Roman" pitchFamily="18" charset="0"/>
              </a:rPr>
              <a:t>1</a:t>
            </a:r>
            <a:r>
              <a:rPr lang="zh-CN" altLang="en-US" sz="2400">
                <a:latin typeface="宋体" pitchFamily="2" charset="-122"/>
              </a:rPr>
              <a:t>，参数</a:t>
            </a:r>
            <a:r>
              <a:rPr lang="en-US" altLang="zh-CN" sz="2400">
                <a:latin typeface="Times New Roman" pitchFamily="18" charset="0"/>
                <a:cs typeface="Times New Roman" pitchFamily="18" charset="0"/>
              </a:rPr>
              <a:t>2</a:t>
            </a:r>
          </a:p>
          <a:p>
            <a:pPr marL="288925" indent="-288925" algn="just">
              <a:buFontTx/>
              <a:buNone/>
            </a:pPr>
            <a:r>
              <a:rPr lang="en-US" altLang="zh-CN" sz="2400">
                <a:latin typeface="Times New Roman" pitchFamily="18" charset="0"/>
                <a:cs typeface="Times New Roman" pitchFamily="18" charset="0"/>
              </a:rPr>
              <a:t>PAGE</a:t>
            </a:r>
            <a:r>
              <a:rPr lang="zh-CN" altLang="en-US" sz="2400">
                <a:latin typeface="宋体" pitchFamily="2" charset="-122"/>
              </a:rPr>
              <a:t>伪指令一般作为程序的第一语句，参数</a:t>
            </a:r>
            <a:r>
              <a:rPr lang="en-US" altLang="zh-CN" sz="2400">
                <a:latin typeface="Times New Roman" pitchFamily="18" charset="0"/>
                <a:cs typeface="Times New Roman" pitchFamily="18" charset="0"/>
              </a:rPr>
              <a:t>1</a:t>
            </a:r>
            <a:r>
              <a:rPr lang="zh-CN" altLang="en-US" sz="2400">
                <a:latin typeface="宋体" pitchFamily="2" charset="-122"/>
              </a:rPr>
              <a:t>指定汇编程序所产生的列表文件应该每页多少行（默认</a:t>
            </a:r>
            <a:r>
              <a:rPr lang="en-US" altLang="zh-CN" sz="2400">
                <a:latin typeface="Times New Roman" pitchFamily="18" charset="0"/>
                <a:cs typeface="Times New Roman" pitchFamily="18" charset="0"/>
              </a:rPr>
              <a:t>66</a:t>
            </a:r>
            <a:r>
              <a:rPr lang="zh-CN" altLang="en-US" sz="2400">
                <a:latin typeface="宋体" pitchFamily="2" charset="-122"/>
              </a:rPr>
              <a:t>），参数</a:t>
            </a:r>
            <a:r>
              <a:rPr lang="en-US" altLang="zh-CN" sz="2400">
                <a:latin typeface="Times New Roman" pitchFamily="18" charset="0"/>
                <a:cs typeface="Times New Roman" pitchFamily="18" charset="0"/>
              </a:rPr>
              <a:t>2</a:t>
            </a:r>
            <a:r>
              <a:rPr lang="zh-CN" altLang="en-US" sz="2400">
                <a:latin typeface="宋体" pitchFamily="2" charset="-122"/>
              </a:rPr>
              <a:t>指定每行多少个字符（默认</a:t>
            </a:r>
            <a:r>
              <a:rPr lang="en-US" altLang="zh-CN" sz="2400">
                <a:latin typeface="Times New Roman" pitchFamily="18" charset="0"/>
                <a:cs typeface="Times New Roman" pitchFamily="18" charset="0"/>
              </a:rPr>
              <a:t>80</a:t>
            </a:r>
            <a:r>
              <a:rPr lang="zh-CN" altLang="en-US" sz="2400">
                <a:latin typeface="宋体" pitchFamily="2" charset="-122"/>
              </a:rPr>
              <a:t>）。</a:t>
            </a:r>
            <a:endParaRPr lang="zh-CN" altLang="en-US" sz="2400">
              <a:latin typeface="Times New Roman" pitchFamily="18" charset="0"/>
              <a:cs typeface="Times New Roman" pitchFamily="18" charset="0"/>
            </a:endParaRPr>
          </a:p>
          <a:p>
            <a:pPr marL="288925" indent="-288925" algn="just">
              <a:buFontTx/>
              <a:buNone/>
            </a:pPr>
            <a:r>
              <a:rPr lang="en-US" altLang="zh-CN" sz="2400">
                <a:latin typeface="Times New Roman" pitchFamily="18" charset="0"/>
                <a:cs typeface="Times New Roman" pitchFamily="18" charset="0"/>
              </a:rPr>
              <a:t>5</a:t>
            </a:r>
            <a:r>
              <a:rPr lang="zh-CN" altLang="en-US" sz="2400">
                <a:latin typeface="宋体" pitchFamily="2" charset="-122"/>
              </a:rPr>
              <a:t>．</a:t>
            </a:r>
            <a:r>
              <a:rPr lang="zh-CN" altLang="en-US" sz="2400">
                <a:latin typeface="Times New Roman" pitchFamily="18" charset="0"/>
                <a:cs typeface="Times New Roman" pitchFamily="18" charset="0"/>
              </a:rPr>
              <a:t> </a:t>
            </a:r>
            <a:r>
              <a:rPr lang="en-US" altLang="zh-CN" sz="2400">
                <a:latin typeface="Times New Roman" pitchFamily="18" charset="0"/>
                <a:cs typeface="Times New Roman" pitchFamily="18" charset="0"/>
              </a:rPr>
              <a:t>END</a:t>
            </a:r>
          </a:p>
          <a:p>
            <a:pPr marL="288925" indent="-288925" algn="just">
              <a:buFontTx/>
              <a:buNone/>
            </a:pPr>
            <a:r>
              <a:rPr lang="zh-CN" altLang="en-US" sz="2400">
                <a:latin typeface="宋体" pitchFamily="2" charset="-122"/>
              </a:rPr>
              <a:t>伪指令格式为：</a:t>
            </a:r>
            <a:r>
              <a:rPr lang="en-US" altLang="zh-CN" sz="2400">
                <a:latin typeface="Times New Roman" pitchFamily="18" charset="0"/>
                <a:cs typeface="Times New Roman" pitchFamily="18" charset="0"/>
              </a:rPr>
              <a:t>END  [</a:t>
            </a:r>
            <a:r>
              <a:rPr lang="zh-CN" altLang="en-US" sz="2400">
                <a:latin typeface="宋体" pitchFamily="2" charset="-122"/>
              </a:rPr>
              <a:t>标号</a:t>
            </a:r>
            <a:r>
              <a:rPr lang="en-US" altLang="zh-CN" sz="2400">
                <a:latin typeface="Times New Roman" pitchFamily="18" charset="0"/>
                <a:cs typeface="Times New Roman" pitchFamily="18" charset="0"/>
              </a:rPr>
              <a:t>]</a:t>
            </a:r>
          </a:p>
          <a:p>
            <a:pPr marL="288925" indent="-288925" algn="just">
              <a:buFontTx/>
              <a:buNone/>
            </a:pPr>
            <a:r>
              <a:rPr lang="zh-CN" altLang="en-US" sz="2400">
                <a:latin typeface="宋体" pitchFamily="2" charset="-122"/>
              </a:rPr>
              <a:t>其中，标号表示程序执行的启动地址。</a:t>
            </a:r>
            <a:r>
              <a:rPr lang="en-US" altLang="zh-CN" sz="2400">
                <a:latin typeface="Times New Roman" pitchFamily="18" charset="0"/>
                <a:cs typeface="Times New Roman" pitchFamily="18" charset="0"/>
              </a:rPr>
              <a:t>END</a:t>
            </a:r>
            <a:r>
              <a:rPr lang="zh-CN" altLang="en-US" sz="2400">
                <a:latin typeface="宋体" pitchFamily="2" charset="-122"/>
              </a:rPr>
              <a:t>伪指令将标号的段地址和偏移地址分别提供给</a:t>
            </a:r>
            <a:r>
              <a:rPr lang="en-US" altLang="zh-CN" sz="2400">
                <a:latin typeface="Times New Roman" pitchFamily="18" charset="0"/>
                <a:cs typeface="Times New Roman" pitchFamily="18" charset="0"/>
              </a:rPr>
              <a:t>CS</a:t>
            </a:r>
            <a:r>
              <a:rPr lang="zh-CN" altLang="en-US" sz="2400">
                <a:latin typeface="宋体" pitchFamily="2" charset="-122"/>
              </a:rPr>
              <a:t>和</a:t>
            </a:r>
            <a:r>
              <a:rPr lang="en-US" altLang="zh-CN" sz="2400">
                <a:latin typeface="Times New Roman" pitchFamily="18" charset="0"/>
                <a:cs typeface="Times New Roman" pitchFamily="18" charset="0"/>
              </a:rPr>
              <a:t>IP</a:t>
            </a:r>
            <a:r>
              <a:rPr lang="zh-CN" altLang="en-US" sz="2400">
                <a:latin typeface="宋体" pitchFamily="2" charset="-122"/>
              </a:rPr>
              <a:t>寄存器。方括号中的标号是任选项。如果有多个模块连接在一起，则只有主模块的</a:t>
            </a:r>
            <a:r>
              <a:rPr lang="en-US" altLang="zh-CN" sz="2400">
                <a:latin typeface="Times New Roman" pitchFamily="18" charset="0"/>
                <a:cs typeface="Times New Roman" pitchFamily="18" charset="0"/>
              </a:rPr>
              <a:t>END</a:t>
            </a:r>
            <a:r>
              <a:rPr lang="zh-CN" altLang="en-US" sz="2400">
                <a:latin typeface="宋体" pitchFamily="2" charset="-122"/>
              </a:rPr>
              <a:t>语句使用标号。</a:t>
            </a:r>
            <a:endParaRPr lang="zh-CN" altLang="en-US" sz="2400"/>
          </a:p>
        </p:txBody>
      </p:sp>
    </p:spTree>
  </p:cSld>
  <p:clrMapOvr>
    <a:masterClrMapping/>
  </p:clrMapOvr>
  <p:transition spd="med">
    <p:pull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772D57C-AAC1-4E3D-B26B-AEEA0D1F22EB}"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FD3C86CB-AE9D-4EC0-A8D5-8BC54143266D}" type="slidenum">
              <a:rPr lang="en-US" altLang="zh-CN"/>
              <a:pPr/>
              <a:t>35</a:t>
            </a:fld>
            <a:endParaRPr lang="en-US" altLang="zh-CN"/>
          </a:p>
        </p:txBody>
      </p:sp>
      <p:sp>
        <p:nvSpPr>
          <p:cNvPr id="367618" name="Rectangle 2"/>
          <p:cNvSpPr>
            <a:spLocks noGrp="1" noChangeArrowheads="1"/>
          </p:cNvSpPr>
          <p:nvPr>
            <p:ph type="title"/>
          </p:nvPr>
        </p:nvSpPr>
        <p:spPr/>
        <p:txBody>
          <a:bodyPr/>
          <a:lstStyle/>
          <a:p>
            <a:r>
              <a:rPr lang="zh-CN" altLang="en-US" b="1">
                <a:solidFill>
                  <a:srgbClr val="336699"/>
                </a:solidFill>
                <a:latin typeface="宋体" pitchFamily="2" charset="-122"/>
              </a:rPr>
              <a:t>模块命名、通信等伪指令</a:t>
            </a:r>
          </a:p>
        </p:txBody>
      </p:sp>
      <p:sp>
        <p:nvSpPr>
          <p:cNvPr id="367619" name="Rectangle 3"/>
          <p:cNvSpPr>
            <a:spLocks noGrp="1" noChangeArrowheads="1"/>
          </p:cNvSpPr>
          <p:nvPr>
            <p:ph type="body" idx="1"/>
          </p:nvPr>
        </p:nvSpPr>
        <p:spPr/>
        <p:txBody>
          <a:bodyPr/>
          <a:lstStyle/>
          <a:p>
            <a:pPr marL="288925" indent="-288925" algn="just">
              <a:lnSpc>
                <a:spcPct val="90000"/>
              </a:lnSpc>
              <a:buFontTx/>
              <a:buNone/>
            </a:pPr>
            <a:r>
              <a:rPr lang="en-US" altLang="zh-CN" sz="2000">
                <a:latin typeface="Times New Roman" pitchFamily="18" charset="0"/>
                <a:cs typeface="Times New Roman" pitchFamily="18" charset="0"/>
              </a:rPr>
              <a:t>6</a:t>
            </a:r>
            <a:r>
              <a:rPr lang="zh-CN" altLang="en-US" sz="2000">
                <a:latin typeface="宋体" pitchFamily="2" charset="-122"/>
              </a:rPr>
              <a:t>．</a:t>
            </a:r>
            <a:r>
              <a:rPr lang="en-US" altLang="zh-CN" sz="2000">
                <a:latin typeface="Times New Roman" pitchFamily="18" charset="0"/>
                <a:cs typeface="Times New Roman" pitchFamily="18" charset="0"/>
              </a:rPr>
              <a:t>PUBLIC</a:t>
            </a:r>
          </a:p>
          <a:p>
            <a:pPr marL="288925" indent="-288925" algn="just">
              <a:lnSpc>
                <a:spcPct val="90000"/>
              </a:lnSpc>
              <a:buFontTx/>
              <a:buNone/>
            </a:pPr>
            <a:r>
              <a:rPr lang="zh-CN" altLang="en-US" sz="2000">
                <a:latin typeface="宋体" pitchFamily="2" charset="-122"/>
              </a:rPr>
              <a:t>伪指令格式为：</a:t>
            </a:r>
            <a:r>
              <a:rPr lang="en-US" altLang="zh-CN" sz="2000">
                <a:latin typeface="Times New Roman" pitchFamily="18" charset="0"/>
                <a:cs typeface="Times New Roman" pitchFamily="18" charset="0"/>
              </a:rPr>
              <a:t>PUBLIC  </a:t>
            </a:r>
            <a:r>
              <a:rPr lang="zh-CN" altLang="en-US" sz="2000">
                <a:latin typeface="宋体" pitchFamily="2" charset="-122"/>
              </a:rPr>
              <a:t>标识符表</a:t>
            </a:r>
            <a:endParaRPr lang="zh-CN" altLang="en-US" sz="2000">
              <a:latin typeface="Times New Roman" pitchFamily="18" charset="0"/>
              <a:cs typeface="Times New Roman" pitchFamily="18" charset="0"/>
            </a:endParaRPr>
          </a:p>
          <a:p>
            <a:pPr marL="288925" indent="-288925" algn="just">
              <a:lnSpc>
                <a:spcPct val="90000"/>
              </a:lnSpc>
              <a:buFontTx/>
              <a:buNone/>
            </a:pPr>
            <a:r>
              <a:rPr lang="zh-CN" altLang="en-US" sz="2000">
                <a:latin typeface="宋体" pitchFamily="2" charset="-122"/>
              </a:rPr>
              <a:t>公用名伪指令的功能是指明本模块中定义的哪些标识符是可为其它模块引用的，即被其它的模块看成是外部标识符。标识符表中可包括常量、变量、寄存器名、标号、过程名等。标识符经过</a:t>
            </a:r>
            <a:r>
              <a:rPr lang="en-US" altLang="zh-CN" sz="2000">
                <a:latin typeface="Times New Roman" pitchFamily="18" charset="0"/>
                <a:cs typeface="Times New Roman" pitchFamily="18" charset="0"/>
              </a:rPr>
              <a:t>PUBLIC</a:t>
            </a:r>
            <a:r>
              <a:rPr lang="zh-CN" altLang="en-US" sz="2000">
                <a:latin typeface="宋体" pitchFamily="2" charset="-122"/>
              </a:rPr>
              <a:t>说明后即可为其它模块引用。</a:t>
            </a:r>
            <a:endParaRPr lang="zh-CN" altLang="en-US" sz="2000">
              <a:latin typeface="Times New Roman" pitchFamily="18" charset="0"/>
              <a:cs typeface="Times New Roman" pitchFamily="18" charset="0"/>
            </a:endParaRPr>
          </a:p>
          <a:p>
            <a:pPr marL="288925" indent="-288925" algn="just">
              <a:lnSpc>
                <a:spcPct val="90000"/>
              </a:lnSpc>
              <a:buFontTx/>
              <a:buNone/>
            </a:pPr>
            <a:r>
              <a:rPr lang="en-US" altLang="zh-CN" sz="2000">
                <a:latin typeface="Times New Roman" pitchFamily="18" charset="0"/>
                <a:cs typeface="Times New Roman" pitchFamily="18" charset="0"/>
              </a:rPr>
              <a:t>7</a:t>
            </a:r>
            <a:r>
              <a:rPr lang="zh-CN" altLang="en-US" sz="2000">
                <a:latin typeface="宋体" pitchFamily="2" charset="-122"/>
              </a:rPr>
              <a:t>．</a:t>
            </a:r>
            <a:r>
              <a:rPr lang="en-US" altLang="zh-CN" sz="2000">
                <a:latin typeface="Times New Roman" pitchFamily="18" charset="0"/>
                <a:cs typeface="Times New Roman" pitchFamily="18" charset="0"/>
              </a:rPr>
              <a:t>EXTRN</a:t>
            </a:r>
          </a:p>
          <a:p>
            <a:pPr marL="288925" indent="-288925" algn="just">
              <a:lnSpc>
                <a:spcPct val="90000"/>
              </a:lnSpc>
              <a:buFontTx/>
              <a:buNone/>
            </a:pPr>
            <a:r>
              <a:rPr lang="zh-CN" altLang="en-US" sz="2000">
                <a:latin typeface="宋体" pitchFamily="2" charset="-122"/>
              </a:rPr>
              <a:t>伪指令格式为：</a:t>
            </a:r>
            <a:r>
              <a:rPr lang="en-US" altLang="zh-CN" sz="2000">
                <a:latin typeface="Times New Roman" pitchFamily="18" charset="0"/>
                <a:cs typeface="Times New Roman" pitchFamily="18" charset="0"/>
              </a:rPr>
              <a:t>EXTRN  </a:t>
            </a:r>
            <a:r>
              <a:rPr lang="zh-CN" altLang="en-US" sz="2000">
                <a:latin typeface="宋体" pitchFamily="2" charset="-122"/>
              </a:rPr>
              <a:t>标识符：类型</a:t>
            </a:r>
            <a:r>
              <a:rPr lang="en-US" altLang="zh-CN" sz="2000">
                <a:latin typeface="宋体" pitchFamily="2" charset="-122"/>
              </a:rPr>
              <a:t>[</a:t>
            </a:r>
            <a:r>
              <a:rPr lang="zh-CN" altLang="en-US" sz="2000">
                <a:latin typeface="宋体" pitchFamily="2" charset="-122"/>
              </a:rPr>
              <a:t>，标识符：类型</a:t>
            </a:r>
            <a:r>
              <a:rPr lang="en-US" altLang="zh-CN" sz="2000">
                <a:latin typeface="Times New Roman"/>
              </a:rPr>
              <a:t>……</a:t>
            </a:r>
            <a:r>
              <a:rPr lang="en-US" altLang="zh-CN" sz="2000">
                <a:latin typeface="宋体" pitchFamily="2" charset="-122"/>
              </a:rPr>
              <a:t>]</a:t>
            </a:r>
            <a:endParaRPr lang="en-US" altLang="zh-CN" sz="2000">
              <a:latin typeface="Times New Roman" pitchFamily="18" charset="0"/>
              <a:cs typeface="Times New Roman" pitchFamily="18" charset="0"/>
            </a:endParaRPr>
          </a:p>
          <a:p>
            <a:pPr marL="288925" indent="-288925" algn="just">
              <a:lnSpc>
                <a:spcPct val="90000"/>
              </a:lnSpc>
              <a:buFontTx/>
              <a:buNone/>
            </a:pPr>
            <a:r>
              <a:rPr lang="zh-CN" altLang="en-US" sz="2000">
                <a:latin typeface="宋体" pitchFamily="2" charset="-122"/>
              </a:rPr>
              <a:t>其中，类型可以是符号常量（</a:t>
            </a:r>
            <a:r>
              <a:rPr lang="en-US" altLang="zh-CN" sz="2000">
                <a:latin typeface="Times New Roman" pitchFamily="18" charset="0"/>
                <a:cs typeface="Times New Roman" pitchFamily="18" charset="0"/>
              </a:rPr>
              <a:t>ABS</a:t>
            </a:r>
            <a:r>
              <a:rPr lang="zh-CN" altLang="en-US" sz="2000">
                <a:latin typeface="宋体" pitchFamily="2" charset="-122"/>
              </a:rPr>
              <a:t>）、字节（</a:t>
            </a:r>
            <a:r>
              <a:rPr lang="en-US" altLang="zh-CN" sz="2000">
                <a:latin typeface="Times New Roman" pitchFamily="18" charset="0"/>
                <a:cs typeface="Times New Roman" pitchFamily="18" charset="0"/>
              </a:rPr>
              <a:t>BYTE</a:t>
            </a:r>
            <a:r>
              <a:rPr lang="zh-CN" altLang="en-US" sz="2000">
                <a:latin typeface="宋体" pitchFamily="2" charset="-122"/>
              </a:rPr>
              <a:t>）、字（</a:t>
            </a:r>
            <a:r>
              <a:rPr lang="en-US" altLang="zh-CN" sz="2000">
                <a:latin typeface="Times New Roman" pitchFamily="18" charset="0"/>
                <a:cs typeface="Times New Roman" pitchFamily="18" charset="0"/>
              </a:rPr>
              <a:t>WORD</a:t>
            </a:r>
            <a:r>
              <a:rPr lang="zh-CN" altLang="en-US" sz="2000">
                <a:latin typeface="宋体" pitchFamily="2" charset="-122"/>
              </a:rPr>
              <a:t>）、双字（</a:t>
            </a:r>
            <a:r>
              <a:rPr lang="en-US" altLang="zh-CN" sz="2000">
                <a:latin typeface="Times New Roman" pitchFamily="18" charset="0"/>
                <a:cs typeface="Times New Roman" pitchFamily="18" charset="0"/>
              </a:rPr>
              <a:t>DWORD</a:t>
            </a:r>
            <a:r>
              <a:rPr lang="zh-CN" altLang="en-US" sz="2000">
                <a:latin typeface="宋体" pitchFamily="2" charset="-122"/>
              </a:rPr>
              <a:t>）等变量类型；对标号的类型可以是</a:t>
            </a:r>
            <a:r>
              <a:rPr lang="en-US" altLang="zh-CN" sz="2000">
                <a:latin typeface="Times New Roman" pitchFamily="18" charset="0"/>
                <a:cs typeface="Times New Roman" pitchFamily="18" charset="0"/>
              </a:rPr>
              <a:t>NEAR</a:t>
            </a:r>
            <a:r>
              <a:rPr lang="zh-CN" altLang="en-US" sz="2000">
                <a:latin typeface="宋体" pitchFamily="2" charset="-122"/>
              </a:rPr>
              <a:t>或</a:t>
            </a:r>
            <a:r>
              <a:rPr lang="en-US" altLang="zh-CN" sz="2000">
                <a:latin typeface="Times New Roman" pitchFamily="18" charset="0"/>
                <a:cs typeface="Times New Roman" pitchFamily="18" charset="0"/>
              </a:rPr>
              <a:t>FAR</a:t>
            </a:r>
            <a:r>
              <a:rPr lang="zh-CN" altLang="en-US" sz="2000">
                <a:latin typeface="宋体" pitchFamily="2" charset="-122"/>
              </a:rPr>
              <a:t>。外部定义伪指令的功能是指出本模块要引用的标识符是在其它模块中定义，而且是经</a:t>
            </a:r>
            <a:r>
              <a:rPr lang="en-US" altLang="zh-CN" sz="2000">
                <a:latin typeface="Times New Roman" pitchFamily="18" charset="0"/>
                <a:cs typeface="Times New Roman" pitchFamily="18" charset="0"/>
              </a:rPr>
              <a:t>PUBLIC</a:t>
            </a:r>
            <a:r>
              <a:rPr lang="zh-CN" altLang="en-US" sz="2000">
                <a:latin typeface="宋体" pitchFamily="2" charset="-122"/>
              </a:rPr>
              <a:t>语句说明的。</a:t>
            </a:r>
            <a:endParaRPr lang="zh-CN" altLang="en-US" sz="2000">
              <a:latin typeface="Times New Roman" pitchFamily="18" charset="0"/>
              <a:cs typeface="Times New Roman" pitchFamily="18" charset="0"/>
            </a:endParaRPr>
          </a:p>
          <a:p>
            <a:pPr marL="288925" indent="-288925" algn="just">
              <a:lnSpc>
                <a:spcPct val="90000"/>
              </a:lnSpc>
              <a:buFontTx/>
              <a:buNone/>
            </a:pPr>
            <a:r>
              <a:rPr lang="zh-CN" altLang="en-US" sz="2000">
                <a:latin typeface="宋体" pitchFamily="2" charset="-122"/>
              </a:rPr>
              <a:t>一个模块中的</a:t>
            </a:r>
            <a:r>
              <a:rPr lang="en-US" altLang="zh-CN" sz="2000">
                <a:latin typeface="Times New Roman" pitchFamily="18" charset="0"/>
                <a:cs typeface="Times New Roman" pitchFamily="18" charset="0"/>
              </a:rPr>
              <a:t>EXTRN</a:t>
            </a:r>
            <a:r>
              <a:rPr lang="zh-CN" altLang="en-US" sz="2000">
                <a:latin typeface="宋体" pitchFamily="2" charset="-122"/>
              </a:rPr>
              <a:t>语句要与其它模块中的</a:t>
            </a:r>
            <a:r>
              <a:rPr lang="en-US" altLang="zh-CN" sz="2000">
                <a:latin typeface="Times New Roman" pitchFamily="18" charset="0"/>
                <a:cs typeface="Times New Roman" pitchFamily="18" charset="0"/>
              </a:rPr>
              <a:t>PUBLIC</a:t>
            </a:r>
            <a:r>
              <a:rPr lang="zh-CN" altLang="en-US" sz="2000">
                <a:latin typeface="宋体" pitchFamily="2" charset="-122"/>
              </a:rPr>
              <a:t>语句相呼应以完成模块之间的参数传送。</a:t>
            </a:r>
            <a:endParaRPr lang="zh-CN" altLang="en-US" sz="2000"/>
          </a:p>
        </p:txBody>
      </p:sp>
    </p:spTree>
  </p:cSld>
  <p:clrMapOvr>
    <a:masterClrMapping/>
  </p:clrMapOvr>
  <p:transition spd="med">
    <p:pull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9335353-B2FB-4A15-BDE0-DC649DB82056}"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566053EA-B080-48CC-B482-2C5B60BA8A77}" type="slidenum">
              <a:rPr lang="en-US" altLang="zh-CN"/>
              <a:pPr/>
              <a:t>36</a:t>
            </a:fld>
            <a:endParaRPr lang="en-US" altLang="zh-CN"/>
          </a:p>
        </p:txBody>
      </p:sp>
      <p:sp>
        <p:nvSpPr>
          <p:cNvPr id="54274" name="Rectangle 2"/>
          <p:cNvSpPr>
            <a:spLocks noGrp="1" noChangeArrowheads="1"/>
          </p:cNvSpPr>
          <p:nvPr>
            <p:ph type="title"/>
          </p:nvPr>
        </p:nvSpPr>
        <p:spPr/>
        <p:txBody>
          <a:bodyPr/>
          <a:lstStyle/>
          <a:p>
            <a:r>
              <a:rPr lang="en-US" altLang="zh-CN" b="1">
                <a:solidFill>
                  <a:srgbClr val="336699"/>
                </a:solidFill>
              </a:rPr>
              <a:t>4.3  </a:t>
            </a:r>
            <a:r>
              <a:rPr lang="zh-CN" altLang="en-US" b="1">
                <a:solidFill>
                  <a:srgbClr val="336699"/>
                </a:solidFill>
              </a:rPr>
              <a:t>汇编语言源程序结构</a:t>
            </a:r>
          </a:p>
        </p:txBody>
      </p:sp>
      <p:sp>
        <p:nvSpPr>
          <p:cNvPr id="54275" name="Rectangle 3"/>
          <p:cNvSpPr>
            <a:spLocks noGrp="1" noChangeArrowheads="1"/>
          </p:cNvSpPr>
          <p:nvPr>
            <p:ph type="body" idx="1"/>
          </p:nvPr>
        </p:nvSpPr>
        <p:spPr/>
        <p:txBody>
          <a:bodyPr/>
          <a:lstStyle/>
          <a:p>
            <a:pPr>
              <a:buFontTx/>
              <a:buNone/>
            </a:pPr>
            <a:r>
              <a:rPr lang="en-US" altLang="zh-CN"/>
              <a:t>4.3.1  </a:t>
            </a:r>
            <a:r>
              <a:rPr lang="zh-CN" altLang="en-US"/>
              <a:t>完整段定义结构</a:t>
            </a:r>
          </a:p>
          <a:p>
            <a:pPr>
              <a:buFontTx/>
              <a:buNone/>
            </a:pPr>
            <a:r>
              <a:rPr lang="en-US" altLang="zh-CN"/>
              <a:t>4.3 2  </a:t>
            </a:r>
            <a:r>
              <a:rPr lang="zh-CN" altLang="en-US"/>
              <a:t>简化段定义结构</a:t>
            </a:r>
          </a:p>
          <a:p>
            <a:pPr>
              <a:buFontTx/>
              <a:buNone/>
            </a:pPr>
            <a:r>
              <a:rPr lang="en-US" altLang="zh-CN"/>
              <a:t>4.3.3  </a:t>
            </a:r>
            <a:r>
              <a:rPr lang="zh-CN" altLang="en-US"/>
              <a:t>程序段前缀结构</a:t>
            </a:r>
          </a:p>
          <a:p>
            <a:pPr>
              <a:buFontTx/>
              <a:buNone/>
            </a:pPr>
            <a:r>
              <a:rPr lang="en-US" altLang="zh-CN"/>
              <a:t>4.3.4  </a:t>
            </a:r>
            <a:r>
              <a:rPr lang="zh-CN" altLang="en-US"/>
              <a:t>可执行程序结构</a:t>
            </a:r>
          </a:p>
        </p:txBody>
      </p:sp>
    </p:spTree>
  </p:cSld>
  <p:clrMapOvr>
    <a:masterClrMapping/>
  </p:clrMapOvr>
  <p:transition spd="med">
    <p:pull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5F0EB63-F5B5-4D8F-96AA-A8E8B3893F9B}"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B6724941-C060-424C-B5BD-8BEE646F2E0A}" type="slidenum">
              <a:rPr lang="en-US" altLang="zh-CN"/>
              <a:pPr/>
              <a:t>37</a:t>
            </a:fld>
            <a:endParaRPr lang="en-US" altLang="zh-CN"/>
          </a:p>
        </p:txBody>
      </p:sp>
      <p:sp>
        <p:nvSpPr>
          <p:cNvPr id="368642" name="Rectangle 2"/>
          <p:cNvSpPr>
            <a:spLocks noGrp="1" noChangeArrowheads="1"/>
          </p:cNvSpPr>
          <p:nvPr>
            <p:ph type="title"/>
          </p:nvPr>
        </p:nvSpPr>
        <p:spPr/>
        <p:txBody>
          <a:bodyPr/>
          <a:lstStyle/>
          <a:p>
            <a:r>
              <a:rPr lang="zh-CN" altLang="en-US" b="1">
                <a:solidFill>
                  <a:srgbClr val="336699"/>
                </a:solidFill>
                <a:latin typeface="宋体" pitchFamily="2" charset="-122"/>
              </a:rPr>
              <a:t>完整段定义结构</a:t>
            </a:r>
            <a:r>
              <a:rPr lang="zh-CN" altLang="en-US"/>
              <a:t> </a:t>
            </a:r>
          </a:p>
        </p:txBody>
      </p:sp>
      <p:graphicFrame>
        <p:nvGraphicFramePr>
          <p:cNvPr id="368644" name="Object 4"/>
          <p:cNvGraphicFramePr>
            <a:graphicFrameLocks noChangeAspect="1"/>
          </p:cNvGraphicFramePr>
          <p:nvPr/>
        </p:nvGraphicFramePr>
        <p:xfrm>
          <a:off x="1066800" y="1600200"/>
          <a:ext cx="6629400" cy="4154488"/>
        </p:xfrm>
        <a:graphic>
          <a:graphicData uri="http://schemas.openxmlformats.org/presentationml/2006/ole">
            <p:oleObj spid="_x0000_s368644" name="位图图像" r:id="rId3" imgW="5001323" imgH="3134162" progId="PBrush">
              <p:embed/>
            </p:oleObj>
          </a:graphicData>
        </a:graphic>
      </p:graphicFrame>
    </p:spTree>
  </p:cSld>
  <p:clrMapOvr>
    <a:masterClrMapping/>
  </p:clrMapOvr>
  <p:transition spd="med">
    <p:pull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DB12B05-A384-4ABB-8CC1-56CFF3FC7CD9}"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88667246-AAA5-479B-879F-8EB0956C9608}" type="slidenum">
              <a:rPr lang="en-US" altLang="zh-CN"/>
              <a:pPr/>
              <a:t>38</a:t>
            </a:fld>
            <a:endParaRPr lang="en-US" altLang="zh-CN"/>
          </a:p>
        </p:txBody>
      </p:sp>
      <p:sp>
        <p:nvSpPr>
          <p:cNvPr id="369666" name="Rectangle 2"/>
          <p:cNvSpPr>
            <a:spLocks noGrp="1" noChangeArrowheads="1"/>
          </p:cNvSpPr>
          <p:nvPr>
            <p:ph type="title"/>
          </p:nvPr>
        </p:nvSpPr>
        <p:spPr/>
        <p:txBody>
          <a:bodyPr/>
          <a:lstStyle/>
          <a:p>
            <a:r>
              <a:rPr lang="zh-CN" altLang="en-US" b="1">
                <a:solidFill>
                  <a:srgbClr val="336699"/>
                </a:solidFill>
                <a:latin typeface="宋体" pitchFamily="2" charset="-122"/>
              </a:rPr>
              <a:t>简化段定义结构</a:t>
            </a:r>
            <a:r>
              <a:rPr lang="zh-CN" altLang="en-US"/>
              <a:t> </a:t>
            </a:r>
          </a:p>
        </p:txBody>
      </p:sp>
      <p:graphicFrame>
        <p:nvGraphicFramePr>
          <p:cNvPr id="369668" name="Object 4"/>
          <p:cNvGraphicFramePr>
            <a:graphicFrameLocks noChangeAspect="1"/>
          </p:cNvGraphicFramePr>
          <p:nvPr/>
        </p:nvGraphicFramePr>
        <p:xfrm>
          <a:off x="762000" y="1828800"/>
          <a:ext cx="7696200" cy="3214688"/>
        </p:xfrm>
        <a:graphic>
          <a:graphicData uri="http://schemas.openxmlformats.org/presentationml/2006/ole">
            <p:oleObj spid="_x0000_s369668" name="位图图像" r:id="rId3" imgW="5038095" imgH="2104762" progId="PBrush">
              <p:embed/>
            </p:oleObj>
          </a:graphicData>
        </a:graphic>
      </p:graphicFrame>
    </p:spTree>
  </p:cSld>
  <p:clrMapOvr>
    <a:masterClrMapping/>
  </p:clrMapOvr>
  <p:transition spd="med">
    <p:pull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508AD2-67D5-44A6-BD32-D76E5EB98D19}"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4CFB4F71-E338-453D-8F9B-9F4230CAC299}" type="slidenum">
              <a:rPr lang="en-US" altLang="zh-CN"/>
              <a:pPr/>
              <a:t>39</a:t>
            </a:fld>
            <a:endParaRPr lang="en-US" altLang="zh-CN"/>
          </a:p>
        </p:txBody>
      </p:sp>
      <p:sp>
        <p:nvSpPr>
          <p:cNvPr id="370690" name="Rectangle 2"/>
          <p:cNvSpPr>
            <a:spLocks noGrp="1" noChangeArrowheads="1"/>
          </p:cNvSpPr>
          <p:nvPr>
            <p:ph type="title"/>
          </p:nvPr>
        </p:nvSpPr>
        <p:spPr/>
        <p:txBody>
          <a:bodyPr/>
          <a:lstStyle/>
          <a:p>
            <a:r>
              <a:rPr lang="zh-CN" altLang="en-US" b="1">
                <a:solidFill>
                  <a:srgbClr val="336699"/>
                </a:solidFill>
                <a:latin typeface="宋体" pitchFamily="2" charset="-122"/>
              </a:rPr>
              <a:t>程序段前缀结构</a:t>
            </a:r>
            <a:r>
              <a:rPr lang="zh-CN" altLang="en-US"/>
              <a:t> </a:t>
            </a:r>
          </a:p>
        </p:txBody>
      </p:sp>
      <p:sp>
        <p:nvSpPr>
          <p:cNvPr id="370691" name="Rectangle 3"/>
          <p:cNvSpPr>
            <a:spLocks noGrp="1" noChangeArrowheads="1"/>
          </p:cNvSpPr>
          <p:nvPr>
            <p:ph type="body" idx="1"/>
          </p:nvPr>
        </p:nvSpPr>
        <p:spPr/>
        <p:txBody>
          <a:bodyPr/>
          <a:lstStyle/>
          <a:p>
            <a:pPr algn="just">
              <a:lnSpc>
                <a:spcPct val="90000"/>
              </a:lnSpc>
            </a:pPr>
            <a:r>
              <a:rPr lang="zh-CN" altLang="en-US" sz="2800">
                <a:latin typeface="宋体" pitchFamily="2" charset="-122"/>
              </a:rPr>
              <a:t>在程序段前缀结构的程序中，把整个程序定义成一个</a:t>
            </a:r>
            <a:r>
              <a:rPr lang="en-US" altLang="zh-CN" sz="2800">
                <a:latin typeface="Times New Roman" pitchFamily="18" charset="0"/>
                <a:cs typeface="Times New Roman" pitchFamily="18" charset="0"/>
              </a:rPr>
              <a:t>FAR</a:t>
            </a:r>
            <a:r>
              <a:rPr lang="zh-CN" altLang="en-US" sz="2800">
                <a:latin typeface="宋体" pitchFamily="2" charset="-122"/>
              </a:rPr>
              <a:t>型的过程（这个过程可以理解成被</a:t>
            </a:r>
            <a:r>
              <a:rPr lang="en-US" altLang="zh-CN" sz="2800">
                <a:latin typeface="Times New Roman" pitchFamily="18" charset="0"/>
                <a:cs typeface="Times New Roman" pitchFamily="18" charset="0"/>
              </a:rPr>
              <a:t>DOS</a:t>
            </a:r>
            <a:r>
              <a:rPr lang="zh-CN" altLang="en-US" sz="2800">
                <a:latin typeface="宋体" pitchFamily="2" charset="-122"/>
              </a:rPr>
              <a:t>调用），程序中有以下三条指令：</a:t>
            </a:r>
            <a:endParaRPr lang="zh-CN" altLang="en-US" sz="2800">
              <a:latin typeface="Times New Roman" pitchFamily="18" charset="0"/>
              <a:cs typeface="Times New Roman" pitchFamily="18" charset="0"/>
            </a:endParaRPr>
          </a:p>
          <a:p>
            <a:pPr algn="just">
              <a:lnSpc>
                <a:spcPct val="90000"/>
              </a:lnSpc>
              <a:buFontTx/>
              <a:buNone/>
            </a:pPr>
            <a:r>
              <a:rPr lang="en-US" altLang="zh-CN" sz="2800">
                <a:latin typeface="Times New Roman" pitchFamily="18" charset="0"/>
                <a:cs typeface="Times New Roman" pitchFamily="18" charset="0"/>
              </a:rPr>
              <a:t>PUSH  DS</a:t>
            </a:r>
          </a:p>
          <a:p>
            <a:pPr algn="just">
              <a:lnSpc>
                <a:spcPct val="90000"/>
              </a:lnSpc>
              <a:buFontTx/>
              <a:buNone/>
            </a:pPr>
            <a:r>
              <a:rPr lang="en-US" altLang="zh-CN" sz="2800">
                <a:latin typeface="Times New Roman" pitchFamily="18" charset="0"/>
                <a:cs typeface="Times New Roman" pitchFamily="18" charset="0"/>
              </a:rPr>
              <a:t>MOV  AX</a:t>
            </a:r>
            <a:r>
              <a:rPr lang="zh-CN" altLang="en-US" sz="2800">
                <a:latin typeface="宋体" pitchFamily="2" charset="-122"/>
              </a:rPr>
              <a:t>，</a:t>
            </a:r>
            <a:r>
              <a:rPr lang="en-US" altLang="zh-CN" sz="2800">
                <a:latin typeface="Times New Roman" pitchFamily="18" charset="0"/>
                <a:cs typeface="Times New Roman" pitchFamily="18" charset="0"/>
              </a:rPr>
              <a:t>0</a:t>
            </a:r>
          </a:p>
          <a:p>
            <a:pPr algn="just">
              <a:lnSpc>
                <a:spcPct val="90000"/>
              </a:lnSpc>
              <a:buFontTx/>
              <a:buNone/>
            </a:pPr>
            <a:r>
              <a:rPr lang="en-US" altLang="zh-CN" sz="2800">
                <a:latin typeface="Times New Roman" pitchFamily="18" charset="0"/>
                <a:cs typeface="Times New Roman" pitchFamily="18" charset="0"/>
              </a:rPr>
              <a:t>PUSH  AX</a:t>
            </a:r>
          </a:p>
          <a:p>
            <a:pPr algn="just">
              <a:lnSpc>
                <a:spcPct val="90000"/>
              </a:lnSpc>
            </a:pPr>
            <a:r>
              <a:rPr lang="zh-CN" altLang="en-US" sz="2800">
                <a:latin typeface="宋体" pitchFamily="2" charset="-122"/>
              </a:rPr>
              <a:t>这三条指令实际上就是把程序段前缀区第一个字节单元的段地址和偏移地址入栈保存，程序执行完之后的</a:t>
            </a:r>
            <a:r>
              <a:rPr lang="en-US" altLang="zh-CN" sz="2800">
                <a:latin typeface="Times New Roman" pitchFamily="18" charset="0"/>
                <a:cs typeface="Times New Roman" pitchFamily="18" charset="0"/>
              </a:rPr>
              <a:t>RET</a:t>
            </a:r>
            <a:r>
              <a:rPr lang="zh-CN" altLang="en-US" sz="2800">
                <a:latin typeface="宋体" pitchFamily="2" charset="-122"/>
              </a:rPr>
              <a:t>指令把这两个值弹出分别送入</a:t>
            </a:r>
            <a:r>
              <a:rPr lang="en-US" altLang="zh-CN" sz="2800">
                <a:latin typeface="Times New Roman" pitchFamily="18" charset="0"/>
                <a:cs typeface="Times New Roman" pitchFamily="18" charset="0"/>
              </a:rPr>
              <a:t>IP</a:t>
            </a:r>
            <a:r>
              <a:rPr lang="zh-CN" altLang="en-US" sz="2800">
                <a:latin typeface="宋体" pitchFamily="2" charset="-122"/>
              </a:rPr>
              <a:t>和</a:t>
            </a:r>
            <a:r>
              <a:rPr lang="en-US" altLang="zh-CN" sz="2800">
                <a:latin typeface="Times New Roman" pitchFamily="18" charset="0"/>
                <a:cs typeface="Times New Roman" pitchFamily="18" charset="0"/>
              </a:rPr>
              <a:t>CS</a:t>
            </a:r>
            <a:r>
              <a:rPr lang="zh-CN" altLang="en-US" sz="2800">
                <a:latin typeface="宋体" pitchFamily="2" charset="-122"/>
              </a:rPr>
              <a:t>，这样便会转去执行</a:t>
            </a:r>
            <a:r>
              <a:rPr lang="en-US" altLang="zh-CN" sz="2800">
                <a:latin typeface="Times New Roman" pitchFamily="18" charset="0"/>
                <a:cs typeface="Times New Roman" pitchFamily="18" charset="0"/>
              </a:rPr>
              <a:t>INT  20H</a:t>
            </a:r>
            <a:r>
              <a:rPr lang="zh-CN" altLang="en-US" sz="2800">
                <a:latin typeface="宋体" pitchFamily="2" charset="-122"/>
              </a:rPr>
              <a:t>，从而实现返回</a:t>
            </a:r>
            <a:r>
              <a:rPr lang="en-US" altLang="zh-CN" sz="2800">
                <a:latin typeface="Times New Roman" pitchFamily="18" charset="0"/>
                <a:cs typeface="Times New Roman" pitchFamily="18" charset="0"/>
              </a:rPr>
              <a:t>DOS</a:t>
            </a:r>
            <a:r>
              <a:rPr lang="zh-CN" altLang="en-US" sz="2800">
                <a:latin typeface="宋体" pitchFamily="2" charset="-122"/>
              </a:rPr>
              <a:t>状态。</a:t>
            </a:r>
            <a:endParaRPr lang="zh-CN" altLang="en-US" sz="2800"/>
          </a:p>
        </p:txBody>
      </p:sp>
    </p:spTree>
  </p:cSld>
  <p:clrMapOvr>
    <a:masterClrMapping/>
  </p:clrMapOvr>
  <p:transition spd="med">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A4F525D-2AFA-47CB-9384-9500AD3A842D}"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CD5E13FB-045D-47C1-B1C9-B440ED0344BC}" type="slidenum">
              <a:rPr lang="en-US" altLang="zh-CN"/>
              <a:pPr/>
              <a:t>4</a:t>
            </a:fld>
            <a:endParaRPr lang="en-US" altLang="zh-CN"/>
          </a:p>
        </p:txBody>
      </p:sp>
      <p:sp>
        <p:nvSpPr>
          <p:cNvPr id="324610" name="Rectangle 2"/>
          <p:cNvSpPr>
            <a:spLocks noGrp="1" noChangeArrowheads="1"/>
          </p:cNvSpPr>
          <p:nvPr>
            <p:ph type="title"/>
          </p:nvPr>
        </p:nvSpPr>
        <p:spPr/>
        <p:txBody>
          <a:bodyPr/>
          <a:lstStyle/>
          <a:p>
            <a:r>
              <a:rPr lang="zh-CN" altLang="en-US" b="1">
                <a:solidFill>
                  <a:srgbClr val="336699"/>
                </a:solidFill>
                <a:latin typeface="宋体" pitchFamily="2" charset="-122"/>
              </a:rPr>
              <a:t>名字项</a:t>
            </a:r>
            <a:r>
              <a:rPr lang="zh-CN" altLang="en-US"/>
              <a:t> </a:t>
            </a:r>
          </a:p>
        </p:txBody>
      </p:sp>
      <p:sp>
        <p:nvSpPr>
          <p:cNvPr id="324611" name="Rectangle 3"/>
          <p:cNvSpPr>
            <a:spLocks noGrp="1" noChangeArrowheads="1"/>
          </p:cNvSpPr>
          <p:nvPr>
            <p:ph type="body" idx="1"/>
          </p:nvPr>
        </p:nvSpPr>
        <p:spPr/>
        <p:txBody>
          <a:bodyPr/>
          <a:lstStyle/>
          <a:p>
            <a:pPr algn="just">
              <a:buFontTx/>
              <a:buNone/>
            </a:pPr>
            <a:r>
              <a:rPr lang="zh-CN" altLang="en-US" sz="2800">
                <a:latin typeface="宋体" pitchFamily="2" charset="-122"/>
              </a:rPr>
              <a:t>名字也就是由用户按一定规则定义的标识符，名字可用下列字符组成：英文字母（</a:t>
            </a:r>
            <a:r>
              <a:rPr lang="en-US" altLang="zh-CN" sz="2800">
                <a:latin typeface="Times New Roman" pitchFamily="18" charset="0"/>
                <a:cs typeface="Times New Roman" pitchFamily="18" charset="0"/>
              </a:rPr>
              <a:t>A ~ Z</a:t>
            </a:r>
            <a:r>
              <a:rPr lang="zh-CN" altLang="en-US" sz="2800">
                <a:latin typeface="宋体" pitchFamily="2" charset="-122"/>
              </a:rPr>
              <a:t>，</a:t>
            </a:r>
            <a:r>
              <a:rPr lang="en-US" altLang="zh-CN" sz="2800">
                <a:latin typeface="Times New Roman" pitchFamily="18" charset="0"/>
                <a:cs typeface="Times New Roman" pitchFamily="18" charset="0"/>
              </a:rPr>
              <a:t>a ~ z</a:t>
            </a:r>
            <a:r>
              <a:rPr lang="zh-CN" altLang="en-US" sz="2800">
                <a:latin typeface="宋体" pitchFamily="2" charset="-122"/>
              </a:rPr>
              <a:t>）、数字（</a:t>
            </a:r>
            <a:r>
              <a:rPr lang="en-US" altLang="zh-CN" sz="2800">
                <a:latin typeface="Times New Roman" pitchFamily="18" charset="0"/>
                <a:cs typeface="Times New Roman" pitchFamily="18" charset="0"/>
              </a:rPr>
              <a:t>0~9</a:t>
            </a:r>
            <a:r>
              <a:rPr lang="zh-CN" altLang="en-US" sz="2800">
                <a:latin typeface="宋体" pitchFamily="2" charset="-122"/>
              </a:rPr>
              <a:t>）和特殊字符（</a:t>
            </a:r>
            <a:r>
              <a:rPr lang="en-US" altLang="zh-CN" sz="2800">
                <a:latin typeface="Times New Roman" pitchFamily="18" charset="0"/>
                <a:cs typeface="Times New Roman" pitchFamily="18" charset="0"/>
              </a:rPr>
              <a:t>?</a:t>
            </a:r>
            <a:r>
              <a:rPr lang="zh-CN" altLang="en-US" sz="2800">
                <a:latin typeface="宋体" pitchFamily="2" charset="-122"/>
              </a:rPr>
              <a:t>、</a:t>
            </a:r>
            <a:r>
              <a:rPr lang="en-US" altLang="zh-CN" sz="2800">
                <a:latin typeface="Times New Roman"/>
              </a:rPr>
              <a:t>·</a:t>
            </a:r>
            <a:r>
              <a:rPr lang="en-US" altLang="zh-CN" sz="2800">
                <a:latin typeface="宋体" pitchFamily="2" charset="-122"/>
              </a:rPr>
              <a:t> </a:t>
            </a:r>
            <a:r>
              <a:rPr lang="zh-CN" altLang="en-US" sz="2800">
                <a:latin typeface="宋体" pitchFamily="2" charset="-122"/>
              </a:rPr>
              <a:t>、</a:t>
            </a:r>
            <a:r>
              <a:rPr lang="en-US" altLang="zh-CN" sz="2800">
                <a:latin typeface="Times New Roman" pitchFamily="18" charset="0"/>
                <a:cs typeface="Times New Roman" pitchFamily="18" charset="0"/>
              </a:rPr>
              <a:t>@</a:t>
            </a:r>
            <a:r>
              <a:rPr lang="zh-CN" altLang="en-US" sz="2800">
                <a:latin typeface="宋体" pitchFamily="2" charset="-122"/>
              </a:rPr>
              <a:t>、</a:t>
            </a:r>
            <a:r>
              <a:rPr lang="en-US" altLang="zh-CN" sz="2800">
                <a:latin typeface="Times New Roman" pitchFamily="18" charset="0"/>
                <a:cs typeface="Times New Roman" pitchFamily="18" charset="0"/>
              </a:rPr>
              <a:t>_</a:t>
            </a:r>
            <a:r>
              <a:rPr lang="zh-CN" altLang="en-US" sz="2800">
                <a:latin typeface="宋体" pitchFamily="2" charset="-122"/>
              </a:rPr>
              <a:t>、</a:t>
            </a:r>
            <a:r>
              <a:rPr lang="en-US" altLang="zh-CN" sz="2800">
                <a:latin typeface="Times New Roman" pitchFamily="18" charset="0"/>
                <a:cs typeface="Times New Roman" pitchFamily="18" charset="0"/>
              </a:rPr>
              <a:t>$</a:t>
            </a:r>
            <a:r>
              <a:rPr lang="zh-CN" altLang="en-US" sz="2800">
                <a:latin typeface="宋体" pitchFamily="2" charset="-122"/>
              </a:rPr>
              <a:t>）。</a:t>
            </a:r>
          </a:p>
          <a:p>
            <a:pPr algn="just">
              <a:buFontTx/>
              <a:buNone/>
            </a:pPr>
            <a:r>
              <a:rPr lang="zh-CN" altLang="en-US" sz="2800">
                <a:latin typeface="宋体" pitchFamily="2" charset="-122"/>
              </a:rPr>
              <a:t>名字的定义要满足如下规则：</a:t>
            </a:r>
          </a:p>
          <a:p>
            <a:pPr algn="just"/>
            <a:r>
              <a:rPr lang="zh-CN" altLang="en-US" sz="2400">
                <a:latin typeface="Times New Roman" pitchFamily="18" charset="0"/>
              </a:rPr>
              <a:t>数字不能作名字项的第一个字符。</a:t>
            </a:r>
            <a:endParaRPr lang="zh-CN" altLang="en-US" sz="2400">
              <a:latin typeface="宋体" pitchFamily="2" charset="-122"/>
            </a:endParaRPr>
          </a:p>
          <a:p>
            <a:pPr algn="just"/>
            <a:r>
              <a:rPr lang="zh-CN" altLang="en-US" sz="2400">
                <a:latin typeface="Times New Roman" pitchFamily="18" charset="0"/>
              </a:rPr>
              <a:t>圆点仅能用作第一个字符。</a:t>
            </a:r>
            <a:endParaRPr lang="zh-CN" altLang="en-US" sz="2400">
              <a:latin typeface="宋体" pitchFamily="2" charset="-122"/>
            </a:endParaRPr>
          </a:p>
          <a:p>
            <a:pPr algn="just"/>
            <a:r>
              <a:rPr lang="zh-CN" altLang="en-US" sz="2400">
                <a:latin typeface="Times New Roman" pitchFamily="18" charset="0"/>
              </a:rPr>
              <a:t>单独的“</a:t>
            </a:r>
            <a:r>
              <a:rPr lang="en-US" altLang="zh-CN" sz="2400">
                <a:latin typeface="宋体" pitchFamily="2" charset="-122"/>
              </a:rPr>
              <a:t>?</a:t>
            </a:r>
            <a:r>
              <a:rPr lang="en-US" altLang="zh-CN" sz="2400">
                <a:latin typeface="Times New Roman" pitchFamily="18" charset="0"/>
              </a:rPr>
              <a:t>”</a:t>
            </a:r>
            <a:r>
              <a:rPr lang="zh-CN" altLang="en-US" sz="2400">
                <a:latin typeface="Times New Roman" pitchFamily="18" charset="0"/>
              </a:rPr>
              <a:t>不能作为名字。</a:t>
            </a:r>
            <a:endParaRPr lang="zh-CN" altLang="en-US" sz="2400">
              <a:latin typeface="宋体" pitchFamily="2" charset="-122"/>
            </a:endParaRPr>
          </a:p>
          <a:p>
            <a:pPr algn="just"/>
            <a:r>
              <a:rPr lang="zh-CN" altLang="en-US" sz="2400">
                <a:latin typeface="Times New Roman" pitchFamily="18" charset="0"/>
              </a:rPr>
              <a:t>汇编语言中有特定含义的保留字，如操作码、寄存器名等，不能作为名字使用。</a:t>
            </a:r>
            <a:endParaRPr lang="zh-CN" altLang="en-US" sz="2400">
              <a:latin typeface="宋体" pitchFamily="2" charset="-122"/>
            </a:endParaRPr>
          </a:p>
          <a:p>
            <a:pPr algn="just"/>
            <a:r>
              <a:rPr lang="zh-CN" altLang="en-US" sz="2400">
                <a:latin typeface="Times New Roman" pitchFamily="18" charset="0"/>
              </a:rPr>
              <a:t>可以用很多字符来说明名字，但名字项最长为</a:t>
            </a:r>
            <a:r>
              <a:rPr lang="en-US" altLang="zh-CN" sz="2400">
                <a:latin typeface="宋体" pitchFamily="2" charset="-122"/>
              </a:rPr>
              <a:t>31</a:t>
            </a:r>
            <a:r>
              <a:rPr lang="zh-CN" altLang="en-US" sz="2400">
                <a:latin typeface="Times New Roman" pitchFamily="18" charset="0"/>
              </a:rPr>
              <a:t>个字符。</a:t>
            </a:r>
            <a:endParaRPr lang="zh-CN" altLang="en-US" sz="2400"/>
          </a:p>
        </p:txBody>
      </p:sp>
    </p:spTree>
  </p:cSld>
  <p:clrMapOvr>
    <a:masterClrMapping/>
  </p:clrMapOvr>
  <p:transition spd="med">
    <p:pull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261C17E-1EEE-4A62-9DC3-CFFEE7FD1C7A}"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AFA487C-48DB-4106-9A7E-29536D211B7F}" type="slidenum">
              <a:rPr lang="en-US" altLang="zh-CN"/>
              <a:pPr/>
              <a:t>40</a:t>
            </a:fld>
            <a:endParaRPr lang="en-US" altLang="zh-CN"/>
          </a:p>
        </p:txBody>
      </p:sp>
      <p:sp>
        <p:nvSpPr>
          <p:cNvPr id="371714" name="Rectangle 2"/>
          <p:cNvSpPr>
            <a:spLocks noGrp="1" noChangeArrowheads="1"/>
          </p:cNvSpPr>
          <p:nvPr>
            <p:ph type="title"/>
          </p:nvPr>
        </p:nvSpPr>
        <p:spPr/>
        <p:txBody>
          <a:bodyPr/>
          <a:lstStyle/>
          <a:p>
            <a:r>
              <a:rPr lang="zh-CN" altLang="en-US" b="1">
                <a:solidFill>
                  <a:srgbClr val="336699"/>
                </a:solidFill>
                <a:latin typeface="宋体" pitchFamily="2" charset="-122"/>
              </a:rPr>
              <a:t>程序加载结构</a:t>
            </a:r>
            <a:r>
              <a:rPr lang="zh-CN" altLang="en-US"/>
              <a:t> </a:t>
            </a:r>
          </a:p>
        </p:txBody>
      </p:sp>
      <p:graphicFrame>
        <p:nvGraphicFramePr>
          <p:cNvPr id="371718" name="Object 6"/>
          <p:cNvGraphicFramePr>
            <a:graphicFrameLocks noChangeAspect="1"/>
          </p:cNvGraphicFramePr>
          <p:nvPr/>
        </p:nvGraphicFramePr>
        <p:xfrm>
          <a:off x="2514600" y="1752600"/>
          <a:ext cx="3486150" cy="3581400"/>
        </p:xfrm>
        <a:graphic>
          <a:graphicData uri="http://schemas.openxmlformats.org/presentationml/2006/ole">
            <p:oleObj spid="_x0000_s371718" name="位图图像" r:id="rId3" imgW="1733333" imgH="1781424" progId="PBrush">
              <p:embed/>
            </p:oleObj>
          </a:graphicData>
        </a:graphic>
      </p:graphicFrame>
    </p:spTree>
  </p:cSld>
  <p:clrMapOvr>
    <a:masterClrMapping/>
  </p:clrMapOvr>
  <p:transition spd="med">
    <p:pull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77A35DF-FCB6-4F72-9E52-9C354AC3E803}"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1F87B41E-5E63-43C6-8BB7-DC8A91E274F5}" type="slidenum">
              <a:rPr lang="en-US" altLang="zh-CN"/>
              <a:pPr/>
              <a:t>41</a:t>
            </a:fld>
            <a:endParaRPr lang="en-US" altLang="zh-CN"/>
          </a:p>
        </p:txBody>
      </p:sp>
      <p:sp>
        <p:nvSpPr>
          <p:cNvPr id="363522" name="Rectangle 2"/>
          <p:cNvSpPr>
            <a:spLocks noGrp="1" noChangeArrowheads="1"/>
          </p:cNvSpPr>
          <p:nvPr>
            <p:ph type="title"/>
          </p:nvPr>
        </p:nvSpPr>
        <p:spPr/>
        <p:txBody>
          <a:bodyPr/>
          <a:lstStyle/>
          <a:p>
            <a:r>
              <a:rPr lang="zh-CN" altLang="en-US" b="1">
                <a:solidFill>
                  <a:srgbClr val="336699"/>
                </a:solidFill>
                <a:latin typeface="宋体" pitchFamily="2" charset="-122"/>
              </a:rPr>
              <a:t>可执行程序结构</a:t>
            </a:r>
            <a:r>
              <a:rPr lang="zh-CN" altLang="en-US"/>
              <a:t> </a:t>
            </a:r>
          </a:p>
        </p:txBody>
      </p:sp>
      <p:sp>
        <p:nvSpPr>
          <p:cNvPr id="363523" name="Rectangle 3"/>
          <p:cNvSpPr>
            <a:spLocks noGrp="1" noChangeArrowheads="1"/>
          </p:cNvSpPr>
          <p:nvPr>
            <p:ph type="body" idx="1"/>
          </p:nvPr>
        </p:nvSpPr>
        <p:spPr/>
        <p:txBody>
          <a:bodyPr/>
          <a:lstStyle/>
          <a:p>
            <a:pPr algn="just">
              <a:buFontTx/>
              <a:buNone/>
            </a:pPr>
            <a:r>
              <a:rPr lang="zh-CN" altLang="fr-FR" sz="2800">
                <a:latin typeface="Times New Roman" pitchFamily="18" charset="0"/>
                <a:cs typeface="Times New Roman" pitchFamily="18" charset="0"/>
              </a:rPr>
              <a:t>1</a:t>
            </a:r>
            <a:r>
              <a:rPr lang="zh-CN" altLang="fr-FR" sz="2800">
                <a:latin typeface="宋体" pitchFamily="2" charset="-122"/>
              </a:rPr>
              <a:t>．</a:t>
            </a:r>
            <a:r>
              <a:rPr lang="fr-FR" altLang="zh-CN" sz="2800">
                <a:latin typeface="Times New Roman" pitchFamily="18" charset="0"/>
                <a:cs typeface="Times New Roman" pitchFamily="18" charset="0"/>
              </a:rPr>
              <a:t>EXE</a:t>
            </a:r>
            <a:r>
              <a:rPr lang="zh-CN" altLang="fr-FR" sz="2800">
                <a:latin typeface="宋体" pitchFamily="2" charset="-122"/>
              </a:rPr>
              <a:t>程序</a:t>
            </a:r>
            <a:endParaRPr lang="zh-CN" altLang="en-US" sz="2800">
              <a:latin typeface="Times New Roman" pitchFamily="18" charset="0"/>
              <a:cs typeface="Times New Roman" pitchFamily="18" charset="0"/>
            </a:endParaRPr>
          </a:p>
          <a:p>
            <a:pPr algn="just"/>
            <a:r>
              <a:rPr lang="zh-CN" altLang="fr-FR" sz="2800">
                <a:latin typeface="宋体" pitchFamily="2" charset="-122"/>
              </a:rPr>
              <a:t>利用程序开发工具，通常会生成</a:t>
            </a:r>
            <a:r>
              <a:rPr lang="fr-FR" altLang="zh-CN" sz="2800">
                <a:latin typeface="Times New Roman" pitchFamily="18" charset="0"/>
                <a:cs typeface="Times New Roman" pitchFamily="18" charset="0"/>
              </a:rPr>
              <a:t>EXE</a:t>
            </a:r>
            <a:r>
              <a:rPr lang="zh-CN" altLang="fr-FR" sz="2800">
                <a:latin typeface="宋体" pitchFamily="2" charset="-122"/>
              </a:rPr>
              <a:t>结构的可执行程序（扩展名为</a:t>
            </a:r>
            <a:r>
              <a:rPr lang="fr-FR" altLang="zh-CN" sz="2800">
                <a:latin typeface="Times New Roman" pitchFamily="18" charset="0"/>
                <a:cs typeface="Times New Roman" pitchFamily="18" charset="0"/>
              </a:rPr>
              <a:t>EXE</a:t>
            </a:r>
            <a:r>
              <a:rPr lang="zh-CN" altLang="fr-FR" sz="2800">
                <a:latin typeface="宋体" pitchFamily="2" charset="-122"/>
              </a:rPr>
              <a:t>的文件）。它有独立的代码段、数据段和堆栈段，还可以有多个代码段或多个数据段，程序长度可以超过</a:t>
            </a:r>
            <a:r>
              <a:rPr lang="en-US" altLang="zh-CN" sz="2800">
                <a:latin typeface="Times New Roman" pitchFamily="18" charset="0"/>
                <a:cs typeface="Times New Roman" pitchFamily="18" charset="0"/>
              </a:rPr>
              <a:t>64KB</a:t>
            </a:r>
            <a:r>
              <a:rPr lang="zh-CN" altLang="en-US" sz="2800">
                <a:latin typeface="宋体" pitchFamily="2" charset="-122"/>
              </a:rPr>
              <a:t>。</a:t>
            </a:r>
            <a:endParaRPr lang="zh-CN" altLang="en-US" sz="2800">
              <a:latin typeface="Times New Roman" pitchFamily="18" charset="0"/>
              <a:cs typeface="Times New Roman" pitchFamily="18" charset="0"/>
            </a:endParaRPr>
          </a:p>
          <a:p>
            <a:pPr algn="just"/>
            <a:r>
              <a:rPr lang="en-US" altLang="zh-CN" sz="2800">
                <a:latin typeface="Times New Roman" pitchFamily="18" charset="0"/>
                <a:cs typeface="Times New Roman" pitchFamily="18" charset="0"/>
              </a:rPr>
              <a:t>EXE</a:t>
            </a:r>
            <a:r>
              <a:rPr lang="zh-CN" altLang="en-US" sz="2800">
                <a:latin typeface="宋体" pitchFamily="2" charset="-122"/>
              </a:rPr>
              <a:t>文件在磁盘上由两部分组成：文件头和装入模块。装入模块就是程序本身；文件头则由连接程序生成，含有文件的控制信息和重定位信息，供</a:t>
            </a:r>
            <a:r>
              <a:rPr lang="en-US" altLang="zh-CN" sz="2800">
                <a:latin typeface="Times New Roman" pitchFamily="18" charset="0"/>
                <a:cs typeface="Times New Roman" pitchFamily="18" charset="0"/>
              </a:rPr>
              <a:t>DOS</a:t>
            </a:r>
            <a:r>
              <a:rPr lang="zh-CN" altLang="en-US" sz="2800">
                <a:latin typeface="宋体" pitchFamily="2" charset="-122"/>
              </a:rPr>
              <a:t>装入</a:t>
            </a:r>
            <a:r>
              <a:rPr lang="en-US" altLang="zh-CN" sz="2800">
                <a:latin typeface="Times New Roman" pitchFamily="18" charset="0"/>
                <a:cs typeface="Times New Roman" pitchFamily="18" charset="0"/>
              </a:rPr>
              <a:t>EXE</a:t>
            </a:r>
            <a:r>
              <a:rPr lang="zh-CN" altLang="en-US" sz="2800">
                <a:latin typeface="宋体" pitchFamily="2" charset="-122"/>
              </a:rPr>
              <a:t>文件时使用。</a:t>
            </a:r>
            <a:endParaRPr lang="zh-CN" altLang="en-US" sz="2800"/>
          </a:p>
        </p:txBody>
      </p:sp>
    </p:spTree>
  </p:cSld>
  <p:clrMapOvr>
    <a:masterClrMapping/>
  </p:clrMapOvr>
  <p:transition spd="med">
    <p:pull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7FCCDB8-7502-4CB4-BFC5-5226962297F7}"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F0491326-9EE0-4FCD-B92B-2EEF7BA71287}" type="slidenum">
              <a:rPr lang="en-US" altLang="zh-CN"/>
              <a:pPr/>
              <a:t>42</a:t>
            </a:fld>
            <a:endParaRPr lang="en-US" altLang="zh-CN"/>
          </a:p>
        </p:txBody>
      </p:sp>
      <p:sp>
        <p:nvSpPr>
          <p:cNvPr id="364546" name="Rectangle 2"/>
          <p:cNvSpPr>
            <a:spLocks noGrp="1" noChangeArrowheads="1"/>
          </p:cNvSpPr>
          <p:nvPr>
            <p:ph type="title"/>
          </p:nvPr>
        </p:nvSpPr>
        <p:spPr/>
        <p:txBody>
          <a:bodyPr/>
          <a:lstStyle/>
          <a:p>
            <a:r>
              <a:rPr lang="en-US" altLang="zh-CN" b="1">
                <a:solidFill>
                  <a:srgbClr val="336699"/>
                </a:solidFill>
                <a:latin typeface="Times New Roman" pitchFamily="18" charset="0"/>
                <a:cs typeface="Times New Roman" pitchFamily="18" charset="0"/>
              </a:rPr>
              <a:t>DOS</a:t>
            </a:r>
            <a:r>
              <a:rPr lang="zh-CN" altLang="en-US" b="1">
                <a:solidFill>
                  <a:srgbClr val="336699"/>
                </a:solidFill>
                <a:latin typeface="宋体" pitchFamily="2" charset="-122"/>
              </a:rPr>
              <a:t>装入</a:t>
            </a:r>
            <a:r>
              <a:rPr lang="en-US" altLang="zh-CN" b="1">
                <a:solidFill>
                  <a:srgbClr val="336699"/>
                </a:solidFill>
                <a:latin typeface="Times New Roman" pitchFamily="18" charset="0"/>
                <a:cs typeface="Times New Roman" pitchFamily="18" charset="0"/>
              </a:rPr>
              <a:t>EXE</a:t>
            </a:r>
            <a:r>
              <a:rPr lang="zh-CN" altLang="en-US" b="1">
                <a:solidFill>
                  <a:srgbClr val="336699"/>
                </a:solidFill>
                <a:latin typeface="宋体" pitchFamily="2" charset="-122"/>
              </a:rPr>
              <a:t>文件的过程</a:t>
            </a:r>
            <a:r>
              <a:rPr lang="zh-CN" altLang="en-US"/>
              <a:t> </a:t>
            </a:r>
          </a:p>
        </p:txBody>
      </p:sp>
      <p:sp>
        <p:nvSpPr>
          <p:cNvPr id="364547" name="Rectangle 3"/>
          <p:cNvSpPr>
            <a:spLocks noGrp="1" noChangeArrowheads="1"/>
          </p:cNvSpPr>
          <p:nvPr>
            <p:ph type="body" idx="1"/>
          </p:nvPr>
        </p:nvSpPr>
        <p:spPr/>
        <p:txBody>
          <a:bodyPr/>
          <a:lstStyle/>
          <a:p>
            <a:pPr algn="just">
              <a:buFontTx/>
              <a:buNone/>
            </a:pPr>
            <a:r>
              <a:rPr lang="zh-CN" altLang="en-US" sz="2400">
                <a:latin typeface="宋体" pitchFamily="2" charset="-122"/>
              </a:rPr>
              <a:t>（</a:t>
            </a:r>
            <a:r>
              <a:rPr lang="en-US" altLang="zh-CN" sz="2400">
                <a:latin typeface="Times New Roman" pitchFamily="18" charset="0"/>
                <a:cs typeface="Times New Roman" pitchFamily="18" charset="0"/>
              </a:rPr>
              <a:t>1</a:t>
            </a:r>
            <a:r>
              <a:rPr lang="zh-CN" altLang="en-US" sz="2400">
                <a:latin typeface="宋体" pitchFamily="2" charset="-122"/>
              </a:rPr>
              <a:t>）</a:t>
            </a:r>
            <a:r>
              <a:rPr lang="en-US" altLang="zh-CN" sz="2400">
                <a:latin typeface="Times New Roman" pitchFamily="18" charset="0"/>
                <a:cs typeface="Times New Roman" pitchFamily="18" charset="0"/>
              </a:rPr>
              <a:t>DOS</a:t>
            </a:r>
            <a:r>
              <a:rPr lang="zh-CN" altLang="en-US" sz="2400">
                <a:latin typeface="宋体" pitchFamily="2" charset="-122"/>
              </a:rPr>
              <a:t>确定当前主存最低的可用地址作为该程序的装入起始点。</a:t>
            </a:r>
            <a:endParaRPr lang="zh-CN" altLang="en-US" sz="2400">
              <a:latin typeface="Times New Roman" pitchFamily="18" charset="0"/>
              <a:cs typeface="Times New Roman" pitchFamily="18" charset="0"/>
            </a:endParaRPr>
          </a:p>
          <a:p>
            <a:pPr algn="just">
              <a:buFontTx/>
              <a:buNone/>
            </a:pPr>
            <a:r>
              <a:rPr lang="zh-CN" altLang="en-US" sz="2400">
                <a:latin typeface="宋体" pitchFamily="2" charset="-122"/>
              </a:rPr>
              <a:t>（</a:t>
            </a:r>
            <a:r>
              <a:rPr lang="en-US" altLang="zh-CN" sz="2400">
                <a:latin typeface="Times New Roman" pitchFamily="18" charset="0"/>
                <a:cs typeface="Times New Roman" pitchFamily="18" charset="0"/>
              </a:rPr>
              <a:t>2</a:t>
            </a:r>
            <a:r>
              <a:rPr lang="zh-CN" altLang="en-US" sz="2400">
                <a:latin typeface="宋体" pitchFamily="2" charset="-122"/>
              </a:rPr>
              <a:t>）</a:t>
            </a:r>
            <a:r>
              <a:rPr lang="en-US" altLang="zh-CN" sz="2400">
                <a:latin typeface="Times New Roman" pitchFamily="18" charset="0"/>
                <a:cs typeface="Times New Roman" pitchFamily="18" charset="0"/>
              </a:rPr>
              <a:t>DOS</a:t>
            </a:r>
            <a:r>
              <a:rPr lang="zh-CN" altLang="en-US" sz="2400">
                <a:latin typeface="宋体" pitchFamily="2" charset="-122"/>
              </a:rPr>
              <a:t>在偏移地址</a:t>
            </a:r>
            <a:r>
              <a:rPr lang="en-US" altLang="zh-CN" sz="2400">
                <a:latin typeface="Times New Roman" pitchFamily="18" charset="0"/>
                <a:cs typeface="Times New Roman" pitchFamily="18" charset="0"/>
              </a:rPr>
              <a:t>00H~FFH</a:t>
            </a:r>
            <a:r>
              <a:rPr lang="zh-CN" altLang="en-US" sz="2400">
                <a:latin typeface="宋体" pitchFamily="2" charset="-122"/>
              </a:rPr>
              <a:t>的</a:t>
            </a:r>
            <a:r>
              <a:rPr lang="en-US" altLang="zh-CN" sz="2400">
                <a:latin typeface="Times New Roman" pitchFamily="18" charset="0"/>
                <a:cs typeface="Times New Roman" pitchFamily="18" charset="0"/>
              </a:rPr>
              <a:t>256</a:t>
            </a:r>
            <a:r>
              <a:rPr lang="zh-CN" altLang="en-US" sz="2400">
                <a:latin typeface="宋体" pitchFamily="2" charset="-122"/>
              </a:rPr>
              <a:t>（</a:t>
            </a:r>
            <a:r>
              <a:rPr lang="en-US" altLang="zh-CN" sz="2400">
                <a:latin typeface="Times New Roman" pitchFamily="18" charset="0"/>
                <a:cs typeface="Times New Roman" pitchFamily="18" charset="0"/>
              </a:rPr>
              <a:t>=100H</a:t>
            </a:r>
            <a:r>
              <a:rPr lang="zh-CN" altLang="en-US" sz="2400">
                <a:latin typeface="宋体" pitchFamily="2" charset="-122"/>
              </a:rPr>
              <a:t>）个字节空间中，为该程序建立一个程序段前缀控制块（</a:t>
            </a:r>
            <a:r>
              <a:rPr lang="en-US" altLang="zh-CN" sz="2400">
                <a:latin typeface="Times New Roman" pitchFamily="18" charset="0"/>
                <a:cs typeface="Times New Roman" pitchFamily="18" charset="0"/>
              </a:rPr>
              <a:t>Program Segment Prefix</a:t>
            </a:r>
            <a:r>
              <a:rPr lang="zh-CN" altLang="en-US" sz="2400">
                <a:latin typeface="宋体" pitchFamily="2" charset="-122"/>
              </a:rPr>
              <a:t>，</a:t>
            </a:r>
            <a:r>
              <a:rPr lang="en-US" altLang="zh-CN" sz="2400">
                <a:latin typeface="Times New Roman" pitchFamily="18" charset="0"/>
                <a:cs typeface="Times New Roman" pitchFamily="18" charset="0"/>
              </a:rPr>
              <a:t>PSP</a:t>
            </a:r>
            <a:r>
              <a:rPr lang="zh-CN" altLang="en-US" sz="2400">
                <a:latin typeface="宋体" pitchFamily="2" charset="-122"/>
              </a:rPr>
              <a:t>）。</a:t>
            </a:r>
            <a:r>
              <a:rPr lang="en-US" altLang="zh-CN" sz="2400">
                <a:latin typeface="Times New Roman" pitchFamily="18" charset="0"/>
                <a:cs typeface="Times New Roman" pitchFamily="18" charset="0"/>
              </a:rPr>
              <a:t>PSP</a:t>
            </a:r>
            <a:r>
              <a:rPr lang="zh-CN" altLang="en-US" sz="2400">
                <a:latin typeface="宋体" pitchFamily="2" charset="-122"/>
              </a:rPr>
              <a:t>具有环境参数、命令行参数缓冲区等程序运行时可以利用的信息。每个执行程序加载到内存时，</a:t>
            </a:r>
            <a:r>
              <a:rPr lang="en-US" altLang="zh-CN" sz="2400">
                <a:latin typeface="Times New Roman" pitchFamily="18" charset="0"/>
                <a:cs typeface="Times New Roman" pitchFamily="18" charset="0"/>
              </a:rPr>
              <a:t>DOS</a:t>
            </a:r>
            <a:r>
              <a:rPr lang="zh-CN" altLang="en-US" sz="2400">
                <a:latin typeface="宋体" pitchFamily="2" charset="-122"/>
              </a:rPr>
              <a:t>都要为其创建</a:t>
            </a:r>
            <a:r>
              <a:rPr lang="en-US" altLang="zh-CN" sz="2400">
                <a:latin typeface="Times New Roman" pitchFamily="18" charset="0"/>
                <a:cs typeface="Times New Roman" pitchFamily="18" charset="0"/>
              </a:rPr>
              <a:t>PSP</a:t>
            </a:r>
            <a:r>
              <a:rPr lang="zh-CN" altLang="en-US" sz="2400">
                <a:latin typeface="宋体" pitchFamily="2" charset="-122"/>
              </a:rPr>
              <a:t>区域。</a:t>
            </a:r>
            <a:endParaRPr lang="zh-CN" altLang="en-US" sz="2400">
              <a:latin typeface="Times New Roman" pitchFamily="18" charset="0"/>
              <a:cs typeface="Times New Roman" pitchFamily="18" charset="0"/>
            </a:endParaRPr>
          </a:p>
          <a:p>
            <a:pPr algn="just">
              <a:buFontTx/>
              <a:buNone/>
            </a:pPr>
            <a:r>
              <a:rPr lang="zh-CN" altLang="en-US" sz="2400">
                <a:latin typeface="宋体" pitchFamily="2" charset="-122"/>
              </a:rPr>
              <a:t>（</a:t>
            </a:r>
            <a:r>
              <a:rPr lang="en-US" altLang="zh-CN" sz="2400">
                <a:latin typeface="Times New Roman" pitchFamily="18" charset="0"/>
                <a:cs typeface="Times New Roman" pitchFamily="18" charset="0"/>
              </a:rPr>
              <a:t>3</a:t>
            </a:r>
            <a:r>
              <a:rPr lang="zh-CN" altLang="en-US" sz="2400">
                <a:latin typeface="宋体" pitchFamily="2" charset="-122"/>
              </a:rPr>
              <a:t>）</a:t>
            </a:r>
            <a:r>
              <a:rPr lang="en-US" altLang="zh-CN" sz="2400">
                <a:latin typeface="Times New Roman" pitchFamily="18" charset="0"/>
                <a:cs typeface="Times New Roman" pitchFamily="18" charset="0"/>
              </a:rPr>
              <a:t>DOS</a:t>
            </a:r>
            <a:r>
              <a:rPr lang="zh-CN" altLang="en-US" sz="2400">
                <a:latin typeface="宋体" pitchFamily="2" charset="-122"/>
              </a:rPr>
              <a:t>利用文件头对有关数据进行重新定位，从偏移地址</a:t>
            </a:r>
            <a:r>
              <a:rPr lang="en-US" altLang="zh-CN" sz="2400">
                <a:latin typeface="Times New Roman" pitchFamily="18" charset="0"/>
                <a:cs typeface="Times New Roman" pitchFamily="18" charset="0"/>
              </a:rPr>
              <a:t>100H</a:t>
            </a:r>
            <a:r>
              <a:rPr lang="zh-CN" altLang="en-US" sz="2400">
                <a:latin typeface="宋体" pitchFamily="2" charset="-122"/>
              </a:rPr>
              <a:t>开始装入程序本身。</a:t>
            </a:r>
            <a:endParaRPr lang="zh-CN" altLang="en-US" sz="2400">
              <a:latin typeface="Times New Roman" pitchFamily="18" charset="0"/>
              <a:cs typeface="Times New Roman" pitchFamily="18" charset="0"/>
            </a:endParaRPr>
          </a:p>
          <a:p>
            <a:pPr algn="just">
              <a:buFontTx/>
              <a:buNone/>
            </a:pPr>
            <a:r>
              <a:rPr lang="zh-CN" altLang="en-US" sz="2400">
                <a:latin typeface="宋体" pitchFamily="2" charset="-122"/>
              </a:rPr>
              <a:t>（</a:t>
            </a:r>
            <a:r>
              <a:rPr lang="en-US" altLang="zh-CN" sz="2400">
                <a:latin typeface="Times New Roman" pitchFamily="18" charset="0"/>
                <a:cs typeface="Times New Roman" pitchFamily="18" charset="0"/>
              </a:rPr>
              <a:t>4</a:t>
            </a:r>
            <a:r>
              <a:rPr lang="zh-CN" altLang="en-US" sz="2400">
                <a:latin typeface="宋体" pitchFamily="2" charset="-122"/>
              </a:rPr>
              <a:t>）程序装载成功，</a:t>
            </a:r>
            <a:r>
              <a:rPr lang="en-US" altLang="zh-CN" sz="2400">
                <a:latin typeface="Times New Roman" pitchFamily="18" charset="0"/>
                <a:cs typeface="Times New Roman" pitchFamily="18" charset="0"/>
              </a:rPr>
              <a:t>DOS</a:t>
            </a:r>
            <a:r>
              <a:rPr lang="zh-CN" altLang="en-US" sz="2400">
                <a:latin typeface="宋体" pitchFamily="2" charset="-122"/>
              </a:rPr>
              <a:t>将控制权交给该程序，开始执行</a:t>
            </a:r>
            <a:r>
              <a:rPr lang="en-US" altLang="zh-CN" sz="2400">
                <a:latin typeface="Times New Roman" pitchFamily="18" charset="0"/>
                <a:cs typeface="Times New Roman" pitchFamily="18" charset="0"/>
              </a:rPr>
              <a:t>CS</a:t>
            </a:r>
            <a:r>
              <a:rPr lang="zh-CN" altLang="en-US" sz="2400">
                <a:latin typeface="宋体" pitchFamily="2" charset="-122"/>
              </a:rPr>
              <a:t>和</a:t>
            </a:r>
            <a:r>
              <a:rPr lang="en-US" altLang="zh-CN" sz="2400">
                <a:latin typeface="Times New Roman" pitchFamily="18" charset="0"/>
                <a:cs typeface="Times New Roman" pitchFamily="18" charset="0"/>
              </a:rPr>
              <a:t>IP</a:t>
            </a:r>
            <a:r>
              <a:rPr lang="zh-CN" altLang="en-US" sz="2400">
                <a:latin typeface="宋体" pitchFamily="2" charset="-122"/>
              </a:rPr>
              <a:t>指向的第一条指令。</a:t>
            </a:r>
            <a:endParaRPr lang="zh-CN" altLang="en-US" sz="2400"/>
          </a:p>
        </p:txBody>
      </p:sp>
    </p:spTree>
  </p:cSld>
  <p:clrMapOvr>
    <a:masterClrMapping/>
  </p:clrMapOvr>
  <p:transition spd="med">
    <p:pull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3A88D65-93B6-4822-A889-050F8C5DE1FC}"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D689E469-B4BE-4F8C-A540-E5854335ED0F}" type="slidenum">
              <a:rPr lang="en-US" altLang="zh-CN"/>
              <a:pPr/>
              <a:t>43</a:t>
            </a:fld>
            <a:endParaRPr lang="en-US" altLang="zh-CN"/>
          </a:p>
        </p:txBody>
      </p:sp>
      <p:sp>
        <p:nvSpPr>
          <p:cNvPr id="365570" name="Rectangle 2"/>
          <p:cNvSpPr>
            <a:spLocks noGrp="1" noChangeArrowheads="1"/>
          </p:cNvSpPr>
          <p:nvPr>
            <p:ph type="title"/>
          </p:nvPr>
        </p:nvSpPr>
        <p:spPr/>
        <p:txBody>
          <a:bodyPr/>
          <a:lstStyle/>
          <a:p>
            <a:r>
              <a:rPr lang="en-US" altLang="zh-CN" b="1">
                <a:solidFill>
                  <a:srgbClr val="336699"/>
                </a:solidFill>
                <a:latin typeface="Times New Roman" pitchFamily="18" charset="0"/>
                <a:cs typeface="Times New Roman" pitchFamily="18" charset="0"/>
              </a:rPr>
              <a:t>EXE</a:t>
            </a:r>
            <a:r>
              <a:rPr lang="zh-CN" altLang="en-US" b="1">
                <a:solidFill>
                  <a:srgbClr val="336699"/>
                </a:solidFill>
                <a:latin typeface="宋体" pitchFamily="2" charset="-122"/>
              </a:rPr>
              <a:t>文件的内存映像图</a:t>
            </a:r>
            <a:r>
              <a:rPr lang="zh-CN" altLang="en-US"/>
              <a:t> </a:t>
            </a:r>
          </a:p>
        </p:txBody>
      </p:sp>
      <p:graphicFrame>
        <p:nvGraphicFramePr>
          <p:cNvPr id="365574" name="Object 6"/>
          <p:cNvGraphicFramePr>
            <a:graphicFrameLocks noChangeAspect="1"/>
          </p:cNvGraphicFramePr>
          <p:nvPr/>
        </p:nvGraphicFramePr>
        <p:xfrm>
          <a:off x="1828800" y="1905000"/>
          <a:ext cx="5562600" cy="3382963"/>
        </p:xfrm>
        <a:graphic>
          <a:graphicData uri="http://schemas.openxmlformats.org/presentationml/2006/ole">
            <p:oleObj spid="_x0000_s365574" name="位图图像" r:id="rId3" imgW="3648584" imgH="2219635" progId="PBrush">
              <p:embed/>
            </p:oleObj>
          </a:graphicData>
        </a:graphic>
      </p:graphicFrame>
    </p:spTree>
  </p:cSld>
  <p:clrMapOvr>
    <a:masterClrMapping/>
  </p:clrMapOvr>
  <p:transition spd="med">
    <p:pull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F77D57B-6004-45C4-A74C-496632E13C47}"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B8A975F0-8DD7-410A-B49F-09883D4C432A}" type="slidenum">
              <a:rPr lang="en-US" altLang="zh-CN"/>
              <a:pPr/>
              <a:t>44</a:t>
            </a:fld>
            <a:endParaRPr lang="en-US" altLang="zh-CN"/>
          </a:p>
        </p:txBody>
      </p:sp>
      <p:sp>
        <p:nvSpPr>
          <p:cNvPr id="366594" name="Rectangle 2"/>
          <p:cNvSpPr>
            <a:spLocks noGrp="1" noChangeArrowheads="1"/>
          </p:cNvSpPr>
          <p:nvPr>
            <p:ph type="title"/>
          </p:nvPr>
        </p:nvSpPr>
        <p:spPr/>
        <p:txBody>
          <a:bodyPr/>
          <a:lstStyle/>
          <a:p>
            <a:r>
              <a:rPr lang="zh-CN" altLang="en-US" b="1">
                <a:solidFill>
                  <a:srgbClr val="336699"/>
                </a:solidFill>
                <a:latin typeface="宋体" pitchFamily="2" charset="-122"/>
              </a:rPr>
              <a:t>可执行程序结构</a:t>
            </a:r>
          </a:p>
        </p:txBody>
      </p:sp>
      <p:sp>
        <p:nvSpPr>
          <p:cNvPr id="366595" name="Rectangle 3"/>
          <p:cNvSpPr>
            <a:spLocks noGrp="1" noChangeArrowheads="1"/>
          </p:cNvSpPr>
          <p:nvPr>
            <p:ph type="body" idx="1"/>
          </p:nvPr>
        </p:nvSpPr>
        <p:spPr/>
        <p:txBody>
          <a:bodyPr/>
          <a:lstStyle/>
          <a:p>
            <a:pPr algn="just">
              <a:lnSpc>
                <a:spcPct val="90000"/>
              </a:lnSpc>
              <a:buFontTx/>
              <a:buNone/>
            </a:pPr>
            <a:r>
              <a:rPr lang="zh-CN" altLang="fr-FR" sz="2800">
                <a:latin typeface="Times New Roman" pitchFamily="18" charset="0"/>
                <a:cs typeface="Times New Roman" pitchFamily="18" charset="0"/>
              </a:rPr>
              <a:t>2</a:t>
            </a:r>
            <a:r>
              <a:rPr lang="zh-CN" altLang="en-US" sz="2800">
                <a:latin typeface="宋体" pitchFamily="2" charset="-122"/>
              </a:rPr>
              <a:t>．</a:t>
            </a:r>
            <a:r>
              <a:rPr lang="fr-FR" altLang="zh-CN" sz="2800">
                <a:latin typeface="Times New Roman" pitchFamily="18" charset="0"/>
                <a:cs typeface="Times New Roman" pitchFamily="18" charset="0"/>
              </a:rPr>
              <a:t>COM</a:t>
            </a:r>
            <a:r>
              <a:rPr lang="zh-CN" altLang="fr-FR" sz="2800">
                <a:latin typeface="宋体" pitchFamily="2" charset="-122"/>
              </a:rPr>
              <a:t>程序</a:t>
            </a:r>
            <a:endParaRPr lang="zh-CN" altLang="en-US" sz="2800">
              <a:latin typeface="Times New Roman" pitchFamily="18" charset="0"/>
              <a:cs typeface="Times New Roman" pitchFamily="18" charset="0"/>
            </a:endParaRPr>
          </a:p>
          <a:p>
            <a:pPr algn="just">
              <a:lnSpc>
                <a:spcPct val="90000"/>
              </a:lnSpc>
            </a:pPr>
            <a:r>
              <a:rPr lang="fr-FR" altLang="zh-CN" sz="2800">
                <a:latin typeface="Times New Roman" pitchFamily="18" charset="0"/>
                <a:cs typeface="Times New Roman" pitchFamily="18" charset="0"/>
              </a:rPr>
              <a:t>COM</a:t>
            </a:r>
            <a:r>
              <a:rPr lang="zh-CN" altLang="fr-FR" sz="2800">
                <a:latin typeface="宋体" pitchFamily="2" charset="-122"/>
              </a:rPr>
              <a:t>文件是一种只有一个逻辑段的程序，其中包含有代码区、数据区和堆栈区，大小不超过</a:t>
            </a:r>
            <a:r>
              <a:rPr lang="zh-CN" altLang="fr-FR" sz="2800">
                <a:latin typeface="Times New Roman" pitchFamily="18" charset="0"/>
                <a:cs typeface="Times New Roman" pitchFamily="18" charset="0"/>
              </a:rPr>
              <a:t>64</a:t>
            </a:r>
            <a:r>
              <a:rPr lang="fr-FR" altLang="zh-CN" sz="2800">
                <a:latin typeface="Times New Roman" pitchFamily="18" charset="0"/>
                <a:cs typeface="Times New Roman" pitchFamily="18" charset="0"/>
              </a:rPr>
              <a:t>KB</a:t>
            </a:r>
            <a:r>
              <a:rPr lang="fr-FR" altLang="zh-CN" sz="2800">
                <a:latin typeface="宋体" pitchFamily="2" charset="-122"/>
              </a:rPr>
              <a:t>。</a:t>
            </a:r>
            <a:r>
              <a:rPr lang="fr-FR" altLang="zh-CN" sz="2800">
                <a:latin typeface="Times New Roman" pitchFamily="18" charset="0"/>
                <a:cs typeface="Times New Roman" pitchFamily="18" charset="0"/>
              </a:rPr>
              <a:t>COM</a:t>
            </a:r>
            <a:r>
              <a:rPr lang="zh-CN" altLang="fr-FR" sz="2800">
                <a:latin typeface="宋体" pitchFamily="2" charset="-122"/>
              </a:rPr>
              <a:t>文件存储在磁盘上是主存的自我完全映像，与</a:t>
            </a:r>
            <a:r>
              <a:rPr lang="fr-FR" altLang="zh-CN" sz="2800">
                <a:latin typeface="Times New Roman" pitchFamily="18" charset="0"/>
                <a:cs typeface="Times New Roman" pitchFamily="18" charset="0"/>
              </a:rPr>
              <a:t>EXE</a:t>
            </a:r>
            <a:r>
              <a:rPr lang="zh-CN" altLang="fr-FR" sz="2800">
                <a:latin typeface="宋体" pitchFamily="2" charset="-122"/>
              </a:rPr>
              <a:t>文件相比，其装入速度快，占用的磁盘空间少。</a:t>
            </a:r>
            <a:endParaRPr lang="zh-CN" altLang="en-US" sz="2800">
              <a:latin typeface="Times New Roman" pitchFamily="18" charset="0"/>
              <a:cs typeface="Times New Roman" pitchFamily="18" charset="0"/>
            </a:endParaRPr>
          </a:p>
          <a:p>
            <a:pPr algn="just">
              <a:lnSpc>
                <a:spcPct val="90000"/>
              </a:lnSpc>
            </a:pPr>
            <a:r>
              <a:rPr lang="fr-FR" altLang="zh-CN" sz="2800">
                <a:latin typeface="Times New Roman" pitchFamily="18" charset="0"/>
                <a:cs typeface="Times New Roman" pitchFamily="18" charset="0"/>
              </a:rPr>
              <a:t>DOS</a:t>
            </a:r>
            <a:r>
              <a:rPr lang="zh-CN" altLang="fr-FR" sz="2800">
                <a:latin typeface="宋体" pitchFamily="2" charset="-122"/>
              </a:rPr>
              <a:t>装入</a:t>
            </a:r>
            <a:r>
              <a:rPr lang="fr-FR" altLang="zh-CN" sz="2800">
                <a:latin typeface="Times New Roman" pitchFamily="18" charset="0"/>
                <a:cs typeface="Times New Roman" pitchFamily="18" charset="0"/>
              </a:rPr>
              <a:t>COM</a:t>
            </a:r>
            <a:r>
              <a:rPr lang="zh-CN" altLang="fr-FR" sz="2800">
                <a:latin typeface="宋体" pitchFamily="2" charset="-122"/>
              </a:rPr>
              <a:t>文件的过程类似于装入</a:t>
            </a:r>
            <a:r>
              <a:rPr lang="fr-FR" altLang="zh-CN" sz="2800">
                <a:latin typeface="Times New Roman" pitchFamily="18" charset="0"/>
                <a:cs typeface="Times New Roman" pitchFamily="18" charset="0"/>
              </a:rPr>
              <a:t>EXE</a:t>
            </a:r>
            <a:r>
              <a:rPr lang="zh-CN" altLang="fr-FR" sz="2800">
                <a:latin typeface="宋体" pitchFamily="2" charset="-122"/>
              </a:rPr>
              <a:t>文件的过程，也要建立程序段前缀</a:t>
            </a:r>
            <a:r>
              <a:rPr lang="fr-FR" altLang="zh-CN" sz="2800">
                <a:latin typeface="Times New Roman" pitchFamily="18" charset="0"/>
                <a:cs typeface="Times New Roman" pitchFamily="18" charset="0"/>
              </a:rPr>
              <a:t>PSP</a:t>
            </a:r>
            <a:r>
              <a:rPr lang="fr-FR" altLang="zh-CN" sz="2800">
                <a:latin typeface="宋体" pitchFamily="2" charset="-122"/>
              </a:rPr>
              <a:t>，</a:t>
            </a:r>
            <a:r>
              <a:rPr lang="zh-CN" altLang="fr-FR" sz="2800">
                <a:latin typeface="宋体" pitchFamily="2" charset="-122"/>
              </a:rPr>
              <a:t>但不需要重新定位，直接将程序装入偏移地址</a:t>
            </a:r>
            <a:r>
              <a:rPr lang="zh-CN" altLang="fr-FR" sz="2800">
                <a:latin typeface="Times New Roman" pitchFamily="18" charset="0"/>
                <a:cs typeface="Times New Roman" pitchFamily="18" charset="0"/>
              </a:rPr>
              <a:t>100</a:t>
            </a:r>
            <a:r>
              <a:rPr lang="fr-FR" altLang="zh-CN" sz="2800">
                <a:latin typeface="Times New Roman" pitchFamily="18" charset="0"/>
                <a:cs typeface="Times New Roman" pitchFamily="18" charset="0"/>
              </a:rPr>
              <a:t>H</a:t>
            </a:r>
            <a:r>
              <a:rPr lang="zh-CN" altLang="fr-FR" sz="2800">
                <a:latin typeface="宋体" pitchFamily="2" charset="-122"/>
              </a:rPr>
              <a:t>开始的区域，并从</a:t>
            </a:r>
            <a:r>
              <a:rPr lang="zh-CN" altLang="fr-FR" sz="2800">
                <a:latin typeface="Times New Roman" pitchFamily="18" charset="0"/>
                <a:cs typeface="Times New Roman" pitchFamily="18" charset="0"/>
              </a:rPr>
              <a:t>100</a:t>
            </a:r>
            <a:r>
              <a:rPr lang="fr-FR" altLang="zh-CN" sz="2800">
                <a:latin typeface="Times New Roman" pitchFamily="18" charset="0"/>
                <a:cs typeface="Times New Roman" pitchFamily="18" charset="0"/>
              </a:rPr>
              <a:t>H</a:t>
            </a:r>
            <a:r>
              <a:rPr lang="zh-CN" altLang="fr-FR" sz="2800">
                <a:latin typeface="宋体" pitchFamily="2" charset="-122"/>
              </a:rPr>
              <a:t>处开始执行程序。</a:t>
            </a:r>
            <a:endParaRPr lang="zh-CN" altLang="en-US" sz="2800"/>
          </a:p>
        </p:txBody>
      </p:sp>
    </p:spTree>
  </p:cSld>
  <p:clrMapOvr>
    <a:masterClrMapping/>
  </p:clrMapOvr>
  <p:transition spd="med">
    <p:pull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5AA844F-9317-4D0D-9E9C-BF50B82F38BE}" type="datetime1">
              <a:rPr lang="zh-CN" altLang="en-US"/>
              <a:pPr/>
              <a:t>2016-5-26</a:t>
            </a:fld>
            <a:endParaRPr lang="en-US" altLang="zh-CN"/>
          </a:p>
        </p:txBody>
      </p:sp>
      <p:sp>
        <p:nvSpPr>
          <p:cNvPr id="6" name="页脚占位符 4"/>
          <p:cNvSpPr>
            <a:spLocks noGrp="1"/>
          </p:cNvSpPr>
          <p:nvPr>
            <p:ph type="ftr" sz="quarter" idx="11"/>
          </p:nvPr>
        </p:nvSpPr>
        <p:spPr/>
        <p:txBody>
          <a:bodyPr/>
          <a:lstStyle/>
          <a:p>
            <a:r>
              <a:rPr lang="en-US" altLang="zh-CN"/>
              <a:t>汇编语言程序设计教程</a:t>
            </a:r>
          </a:p>
        </p:txBody>
      </p:sp>
      <p:sp>
        <p:nvSpPr>
          <p:cNvPr id="7" name="灯片编号占位符 5"/>
          <p:cNvSpPr>
            <a:spLocks noGrp="1"/>
          </p:cNvSpPr>
          <p:nvPr>
            <p:ph type="sldNum" sz="quarter" idx="12"/>
          </p:nvPr>
        </p:nvSpPr>
        <p:spPr/>
        <p:txBody>
          <a:bodyPr/>
          <a:lstStyle/>
          <a:p>
            <a:fld id="{8F23A32D-E4C1-40E5-A668-5487AE77A24B}" type="slidenum">
              <a:rPr lang="en-US" altLang="zh-CN"/>
              <a:pPr/>
              <a:t>45</a:t>
            </a:fld>
            <a:endParaRPr lang="en-US" altLang="zh-CN"/>
          </a:p>
        </p:txBody>
      </p:sp>
      <p:sp>
        <p:nvSpPr>
          <p:cNvPr id="372738" name="Rectangle 2"/>
          <p:cNvSpPr>
            <a:spLocks noGrp="1" noChangeArrowheads="1"/>
          </p:cNvSpPr>
          <p:nvPr>
            <p:ph type="title"/>
          </p:nvPr>
        </p:nvSpPr>
        <p:spPr/>
        <p:txBody>
          <a:bodyPr/>
          <a:lstStyle/>
          <a:p>
            <a:r>
              <a:rPr lang="en-US" altLang="zh-CN" b="1">
                <a:solidFill>
                  <a:srgbClr val="336699"/>
                </a:solidFill>
                <a:latin typeface="Times New Roman" pitchFamily="18" charset="0"/>
                <a:cs typeface="Times New Roman" pitchFamily="18" charset="0"/>
              </a:rPr>
              <a:t>COM</a:t>
            </a:r>
            <a:r>
              <a:rPr lang="zh-CN" altLang="en-US" b="1">
                <a:solidFill>
                  <a:srgbClr val="336699"/>
                </a:solidFill>
                <a:latin typeface="宋体" pitchFamily="2" charset="-122"/>
              </a:rPr>
              <a:t>文件的内存映像图</a:t>
            </a:r>
            <a:r>
              <a:rPr lang="zh-CN" altLang="en-US"/>
              <a:t> </a:t>
            </a:r>
          </a:p>
        </p:txBody>
      </p:sp>
      <p:graphicFrame>
        <p:nvGraphicFramePr>
          <p:cNvPr id="372741" name="Object 5"/>
          <p:cNvGraphicFramePr>
            <a:graphicFrameLocks noChangeAspect="1"/>
          </p:cNvGraphicFramePr>
          <p:nvPr/>
        </p:nvGraphicFramePr>
        <p:xfrm>
          <a:off x="1143000" y="1676400"/>
          <a:ext cx="6172200" cy="3387725"/>
        </p:xfrm>
        <a:graphic>
          <a:graphicData uri="http://schemas.openxmlformats.org/presentationml/2006/ole">
            <p:oleObj spid="_x0000_s372741" name="位图图像" r:id="rId3" imgW="3885714" imgH="2133898" progId="PBrush">
              <p:embed/>
            </p:oleObj>
          </a:graphicData>
        </a:graphic>
      </p:graphicFrame>
    </p:spTree>
  </p:cSld>
  <p:clrMapOvr>
    <a:masterClrMapping/>
  </p:clrMapOvr>
  <p:transition spd="med">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8234061-37DE-44C1-8751-28BA7F6047A0}"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8848130D-078D-46A9-8B43-58CCCC5FEB5C}" type="slidenum">
              <a:rPr lang="en-US" altLang="zh-CN"/>
              <a:pPr/>
              <a:t>5</a:t>
            </a:fld>
            <a:endParaRPr lang="en-US" altLang="zh-CN"/>
          </a:p>
        </p:txBody>
      </p:sp>
      <p:sp>
        <p:nvSpPr>
          <p:cNvPr id="334850" name="Rectangle 2"/>
          <p:cNvSpPr>
            <a:spLocks noGrp="1" noChangeArrowheads="1"/>
          </p:cNvSpPr>
          <p:nvPr>
            <p:ph type="title"/>
          </p:nvPr>
        </p:nvSpPr>
        <p:spPr/>
        <p:txBody>
          <a:bodyPr/>
          <a:lstStyle/>
          <a:p>
            <a:r>
              <a:rPr lang="zh-CN" altLang="en-US" b="1">
                <a:solidFill>
                  <a:srgbClr val="336699"/>
                </a:solidFill>
                <a:latin typeface="宋体" pitchFamily="2" charset="-122"/>
              </a:rPr>
              <a:t>标号</a:t>
            </a:r>
            <a:r>
              <a:rPr lang="zh-CN" altLang="en-US"/>
              <a:t> </a:t>
            </a:r>
          </a:p>
        </p:txBody>
      </p:sp>
      <p:sp>
        <p:nvSpPr>
          <p:cNvPr id="334851" name="Rectangle 3"/>
          <p:cNvSpPr>
            <a:spLocks noGrp="1" noChangeArrowheads="1"/>
          </p:cNvSpPr>
          <p:nvPr>
            <p:ph type="body" idx="1"/>
          </p:nvPr>
        </p:nvSpPr>
        <p:spPr/>
        <p:txBody>
          <a:bodyPr/>
          <a:lstStyle/>
          <a:p>
            <a:pPr algn="just"/>
            <a:r>
              <a:rPr lang="zh-CN" altLang="en-US">
                <a:latin typeface="宋体" pitchFamily="2" charset="-122"/>
              </a:rPr>
              <a:t>标号用来代表一条指令所在单元的地址，在代码段中定义及使用。</a:t>
            </a:r>
          </a:p>
          <a:p>
            <a:pPr algn="just"/>
            <a:r>
              <a:rPr lang="zh-CN" altLang="en-US">
                <a:latin typeface="宋体" pitchFamily="2" charset="-122"/>
              </a:rPr>
              <a:t>标号放在语句的前面，并用冒号</a:t>
            </a:r>
            <a:r>
              <a:rPr lang="zh-CN" altLang="en-US">
                <a:latin typeface="Times New Roman"/>
              </a:rPr>
              <a:t>“</a:t>
            </a:r>
            <a:r>
              <a:rPr lang="zh-CN" altLang="en-US">
                <a:latin typeface="宋体" pitchFamily="2" charset="-122"/>
              </a:rPr>
              <a:t>：</a:t>
            </a:r>
            <a:r>
              <a:rPr lang="zh-CN" altLang="en-US">
                <a:latin typeface="Times New Roman"/>
              </a:rPr>
              <a:t>”</a:t>
            </a:r>
            <a:r>
              <a:rPr lang="zh-CN" altLang="en-US">
                <a:latin typeface="宋体" pitchFamily="2" charset="-122"/>
              </a:rPr>
              <a:t>与操作项分开。标号不是每条指令所必需的，它也可以用</a:t>
            </a:r>
            <a:r>
              <a:rPr lang="en-US" altLang="zh-CN">
                <a:latin typeface="Times New Roman" pitchFamily="18" charset="0"/>
                <a:cs typeface="Times New Roman" pitchFamily="18" charset="0"/>
              </a:rPr>
              <a:t>LABEL</a:t>
            </a:r>
            <a:r>
              <a:rPr lang="zh-CN" altLang="en-US">
                <a:latin typeface="宋体" pitchFamily="2" charset="-122"/>
              </a:rPr>
              <a:t>或</a:t>
            </a:r>
            <a:r>
              <a:rPr lang="en-US" altLang="zh-CN">
                <a:latin typeface="Times New Roman" pitchFamily="18" charset="0"/>
                <a:cs typeface="Times New Roman" pitchFamily="18" charset="0"/>
              </a:rPr>
              <a:t>EQU</a:t>
            </a:r>
            <a:r>
              <a:rPr lang="zh-CN" altLang="en-US">
                <a:latin typeface="宋体" pitchFamily="2" charset="-122"/>
              </a:rPr>
              <a:t>伪指令来定义。</a:t>
            </a:r>
          </a:p>
          <a:p>
            <a:pPr algn="just"/>
            <a:r>
              <a:rPr lang="zh-CN" altLang="en-US">
                <a:latin typeface="宋体" pitchFamily="2" charset="-122"/>
              </a:rPr>
              <a:t>此外它还可以作为过程名定义。</a:t>
            </a:r>
          </a:p>
          <a:p>
            <a:pPr algn="just"/>
            <a:r>
              <a:rPr lang="zh-CN" altLang="en-US">
                <a:latin typeface="宋体" pitchFamily="2" charset="-122"/>
              </a:rPr>
              <a:t>标号经常在转移指令或</a:t>
            </a:r>
            <a:r>
              <a:rPr lang="en-US" altLang="zh-CN">
                <a:latin typeface="Times New Roman" pitchFamily="18" charset="0"/>
                <a:cs typeface="Times New Roman" pitchFamily="18" charset="0"/>
              </a:rPr>
              <a:t>CALL</a:t>
            </a:r>
            <a:r>
              <a:rPr lang="zh-CN" altLang="en-US">
                <a:latin typeface="宋体" pitchFamily="2" charset="-122"/>
              </a:rPr>
              <a:t>指令的操作数字段出现，用以表示转向的目标地址。</a:t>
            </a:r>
            <a:endParaRPr lang="zh-CN" altLang="en-US"/>
          </a:p>
        </p:txBody>
      </p:sp>
    </p:spTree>
  </p:cSld>
  <p:clrMapOvr>
    <a:masterClrMapping/>
  </p:clrMapOvr>
  <p:transition spd="med">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78AD1E-E53D-4117-AB41-29D53E002AA3}"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5C0F271E-AD0C-4D89-B8B9-D8F461C99F08}" type="slidenum">
              <a:rPr lang="en-US" altLang="zh-CN"/>
              <a:pPr/>
              <a:t>6</a:t>
            </a:fld>
            <a:endParaRPr lang="en-US" altLang="zh-CN"/>
          </a:p>
        </p:txBody>
      </p:sp>
      <p:sp>
        <p:nvSpPr>
          <p:cNvPr id="335874" name="Rectangle 2"/>
          <p:cNvSpPr>
            <a:spLocks noGrp="1" noChangeArrowheads="1"/>
          </p:cNvSpPr>
          <p:nvPr>
            <p:ph type="title"/>
          </p:nvPr>
        </p:nvSpPr>
        <p:spPr/>
        <p:txBody>
          <a:bodyPr/>
          <a:lstStyle/>
          <a:p>
            <a:r>
              <a:rPr lang="zh-CN" altLang="en-US" b="1">
                <a:solidFill>
                  <a:srgbClr val="336699"/>
                </a:solidFill>
                <a:latin typeface="宋体" pitchFamily="2" charset="-122"/>
              </a:rPr>
              <a:t>变量</a:t>
            </a:r>
            <a:r>
              <a:rPr lang="zh-CN" altLang="en-US"/>
              <a:t> </a:t>
            </a:r>
          </a:p>
        </p:txBody>
      </p:sp>
      <p:sp>
        <p:nvSpPr>
          <p:cNvPr id="335875" name="Rectangle 3"/>
          <p:cNvSpPr>
            <a:spLocks noGrp="1" noChangeArrowheads="1"/>
          </p:cNvSpPr>
          <p:nvPr>
            <p:ph type="body" idx="1"/>
          </p:nvPr>
        </p:nvSpPr>
        <p:spPr/>
        <p:txBody>
          <a:bodyPr/>
          <a:lstStyle/>
          <a:p>
            <a:pPr algn="just">
              <a:lnSpc>
                <a:spcPct val="90000"/>
              </a:lnSpc>
            </a:pPr>
            <a:r>
              <a:rPr lang="zh-CN" altLang="en-US" sz="2800">
                <a:latin typeface="宋体" pitchFamily="2" charset="-122"/>
              </a:rPr>
              <a:t>变量在数据段、附加段和堆栈段中定义，后面不跟冒号。</a:t>
            </a:r>
          </a:p>
          <a:p>
            <a:pPr algn="just">
              <a:lnSpc>
                <a:spcPct val="90000"/>
              </a:lnSpc>
            </a:pPr>
            <a:r>
              <a:rPr lang="zh-CN" altLang="en-US" sz="2800">
                <a:latin typeface="宋体" pitchFamily="2" charset="-122"/>
              </a:rPr>
              <a:t>它也可以用</a:t>
            </a:r>
            <a:r>
              <a:rPr lang="en-US" altLang="zh-CN" sz="2800">
                <a:latin typeface="Times New Roman" pitchFamily="18" charset="0"/>
                <a:cs typeface="Times New Roman" pitchFamily="18" charset="0"/>
              </a:rPr>
              <a:t>LABEL</a:t>
            </a:r>
            <a:r>
              <a:rPr lang="zh-CN" altLang="en-US" sz="2800">
                <a:latin typeface="宋体" pitchFamily="2" charset="-122"/>
              </a:rPr>
              <a:t>或</a:t>
            </a:r>
            <a:r>
              <a:rPr lang="en-US" altLang="zh-CN" sz="2800">
                <a:latin typeface="Times New Roman" pitchFamily="18" charset="0"/>
                <a:cs typeface="Times New Roman" pitchFamily="18" charset="0"/>
              </a:rPr>
              <a:t>EQU</a:t>
            </a:r>
            <a:r>
              <a:rPr lang="zh-CN" altLang="en-US" sz="2800">
                <a:latin typeface="宋体" pitchFamily="2" charset="-122"/>
              </a:rPr>
              <a:t>伪指令来定义。变量是一个可以存放数据的存储单元的名字，即存放数据的存储单元的地址符号名。</a:t>
            </a:r>
          </a:p>
          <a:p>
            <a:pPr algn="just">
              <a:lnSpc>
                <a:spcPct val="90000"/>
              </a:lnSpc>
            </a:pPr>
            <a:r>
              <a:rPr lang="zh-CN" altLang="en-US" sz="2800">
                <a:latin typeface="宋体" pitchFamily="2" charset="-122"/>
              </a:rPr>
              <a:t>变量可以是用</a:t>
            </a:r>
            <a:r>
              <a:rPr lang="en-US" altLang="zh-CN" sz="2800">
                <a:latin typeface="Times New Roman" pitchFamily="18" charset="0"/>
                <a:cs typeface="Times New Roman" pitchFamily="18" charset="0"/>
              </a:rPr>
              <a:t>DB</a:t>
            </a:r>
            <a:r>
              <a:rPr lang="zh-CN" altLang="en-US" sz="2800">
                <a:latin typeface="宋体" pitchFamily="2" charset="-122"/>
              </a:rPr>
              <a:t>、</a:t>
            </a:r>
            <a:r>
              <a:rPr lang="en-US" altLang="zh-CN" sz="2800">
                <a:latin typeface="Times New Roman" pitchFamily="18" charset="0"/>
                <a:cs typeface="Times New Roman" pitchFamily="18" charset="0"/>
              </a:rPr>
              <a:t>DW</a:t>
            </a:r>
            <a:r>
              <a:rPr lang="zh-CN" altLang="en-US" sz="2800">
                <a:latin typeface="宋体" pitchFamily="2" charset="-122"/>
              </a:rPr>
              <a:t>、</a:t>
            </a:r>
            <a:r>
              <a:rPr lang="en-US" altLang="zh-CN" sz="2800">
                <a:latin typeface="Times New Roman" pitchFamily="18" charset="0"/>
                <a:cs typeface="Times New Roman" pitchFamily="18" charset="0"/>
              </a:rPr>
              <a:t>DD</a:t>
            </a:r>
            <a:r>
              <a:rPr lang="zh-CN" altLang="en-US" sz="2800">
                <a:latin typeface="宋体" pitchFamily="2" charset="-122"/>
              </a:rPr>
              <a:t>定义的字节、字或双字操作数，也可以被定义为一个数据区（有具体数值）或存储区（只定义存储区域，而不指定具体的数值）。</a:t>
            </a:r>
          </a:p>
          <a:p>
            <a:pPr algn="just">
              <a:lnSpc>
                <a:spcPct val="90000"/>
              </a:lnSpc>
            </a:pPr>
            <a:r>
              <a:rPr lang="zh-CN" altLang="en-US" sz="2800">
                <a:latin typeface="宋体" pitchFamily="2" charset="-122"/>
              </a:rPr>
              <a:t>此时变量名仅表示该数据区或存储区的第一个数据单元的首地址。变量经常在操作数字段出现。</a:t>
            </a:r>
            <a:endParaRPr lang="zh-CN" altLang="en-US" sz="2800"/>
          </a:p>
        </p:txBody>
      </p:sp>
    </p:spTree>
  </p:cSld>
  <p:clrMapOvr>
    <a:masterClrMapping/>
  </p:clrMapOvr>
  <p:transition spd="med">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794D8D6-8BE5-4364-9533-B9E3357B75FB}"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09C92CBE-EEC7-47BB-BD57-0146E4BF2C3D}" type="slidenum">
              <a:rPr lang="en-US" altLang="zh-CN"/>
              <a:pPr/>
              <a:t>7</a:t>
            </a:fld>
            <a:endParaRPr lang="en-US" altLang="zh-CN"/>
          </a:p>
        </p:txBody>
      </p:sp>
      <p:sp>
        <p:nvSpPr>
          <p:cNvPr id="336898" name="Rectangle 2"/>
          <p:cNvSpPr>
            <a:spLocks noGrp="1" noChangeArrowheads="1"/>
          </p:cNvSpPr>
          <p:nvPr>
            <p:ph type="title"/>
          </p:nvPr>
        </p:nvSpPr>
        <p:spPr/>
        <p:txBody>
          <a:bodyPr/>
          <a:lstStyle/>
          <a:p>
            <a:r>
              <a:rPr lang="zh-CN" altLang="en-US" b="1">
                <a:solidFill>
                  <a:srgbClr val="336699"/>
                </a:solidFill>
                <a:latin typeface="宋体" pitchFamily="2" charset="-122"/>
              </a:rPr>
              <a:t>标号及变量的三个属性</a:t>
            </a:r>
            <a:r>
              <a:rPr lang="zh-CN" altLang="en-US"/>
              <a:t> </a:t>
            </a:r>
          </a:p>
        </p:txBody>
      </p:sp>
      <p:sp>
        <p:nvSpPr>
          <p:cNvPr id="336899" name="Rectangle 3"/>
          <p:cNvSpPr>
            <a:spLocks noGrp="1" noChangeArrowheads="1"/>
          </p:cNvSpPr>
          <p:nvPr>
            <p:ph type="body" idx="1"/>
          </p:nvPr>
        </p:nvSpPr>
        <p:spPr/>
        <p:txBody>
          <a:bodyPr/>
          <a:lstStyle/>
          <a:p>
            <a:pPr algn="just"/>
            <a:r>
              <a:rPr lang="zh-CN" altLang="en-US" sz="2400">
                <a:latin typeface="宋体" pitchFamily="2" charset="-122"/>
              </a:rPr>
              <a:t>标号和变量都具有三种属性：段属性、偏移属性及类型属性。</a:t>
            </a:r>
            <a:endParaRPr lang="zh-CN" altLang="en-US" sz="2400">
              <a:latin typeface="Times New Roman" pitchFamily="18" charset="0"/>
              <a:cs typeface="Times New Roman" pitchFamily="18" charset="0"/>
            </a:endParaRPr>
          </a:p>
          <a:p>
            <a:pPr algn="just"/>
            <a:r>
              <a:rPr lang="zh-CN" altLang="en-US" sz="2400">
                <a:latin typeface="宋体" pitchFamily="2" charset="-122"/>
              </a:rPr>
              <a:t>段属性定义标号或变量的段起始地址，此值必须在一个段寄存器中。</a:t>
            </a:r>
            <a:endParaRPr lang="zh-CN" altLang="en-US" sz="2400">
              <a:latin typeface="Times New Roman" pitchFamily="18" charset="0"/>
              <a:cs typeface="Times New Roman" pitchFamily="18" charset="0"/>
            </a:endParaRPr>
          </a:p>
          <a:p>
            <a:pPr algn="just"/>
            <a:r>
              <a:rPr lang="zh-CN" altLang="en-US" sz="2400">
                <a:latin typeface="宋体" pitchFamily="2" charset="-122"/>
              </a:rPr>
              <a:t>偏移属性是标号或变量所在的地址距段基址的偏移量。它们通常在指令中以显式方式出现，并最终能确定其有效地址</a:t>
            </a:r>
            <a:r>
              <a:rPr lang="en-US" altLang="zh-CN" sz="2400">
                <a:latin typeface="Times New Roman" pitchFamily="18" charset="0"/>
                <a:cs typeface="Times New Roman" pitchFamily="18" charset="0"/>
              </a:rPr>
              <a:t>EA</a:t>
            </a:r>
            <a:r>
              <a:rPr lang="zh-CN" altLang="en-US" sz="2400">
                <a:latin typeface="宋体" pitchFamily="2" charset="-122"/>
              </a:rPr>
              <a:t>。</a:t>
            </a:r>
            <a:endParaRPr lang="zh-CN" altLang="en-US" sz="2400">
              <a:latin typeface="Times New Roman" pitchFamily="18" charset="0"/>
              <a:cs typeface="Times New Roman" pitchFamily="18" charset="0"/>
            </a:endParaRPr>
          </a:p>
          <a:p>
            <a:pPr algn="just"/>
            <a:r>
              <a:rPr lang="zh-CN" altLang="en-US" sz="2400">
                <a:latin typeface="宋体" pitchFamily="2" charset="-122"/>
              </a:rPr>
              <a:t>标号的类型属性用来指出该标号是在本段内引用还是在其它段中引用。如在段内引用的，则称为</a:t>
            </a:r>
            <a:r>
              <a:rPr lang="en-US" altLang="zh-CN" sz="2400">
                <a:latin typeface="Times New Roman" pitchFamily="18" charset="0"/>
                <a:cs typeface="Times New Roman" pitchFamily="18" charset="0"/>
              </a:rPr>
              <a:t>NEAR</a:t>
            </a:r>
            <a:r>
              <a:rPr lang="zh-CN" altLang="en-US" sz="2400">
                <a:latin typeface="宋体" pitchFamily="2" charset="-122"/>
              </a:rPr>
              <a:t>，指针长度为</a:t>
            </a:r>
            <a:r>
              <a:rPr lang="en-US" altLang="zh-CN" sz="2400">
                <a:latin typeface="Times New Roman" pitchFamily="18" charset="0"/>
                <a:cs typeface="Times New Roman" pitchFamily="18" charset="0"/>
              </a:rPr>
              <a:t>2</a:t>
            </a:r>
            <a:r>
              <a:rPr lang="zh-CN" altLang="en-US" sz="2400">
                <a:latin typeface="宋体" pitchFamily="2" charset="-122"/>
              </a:rPr>
              <a:t>个字节；如在段外引用，则称为</a:t>
            </a:r>
            <a:r>
              <a:rPr lang="en-US" altLang="zh-CN" sz="2400">
                <a:latin typeface="Times New Roman" pitchFamily="18" charset="0"/>
                <a:cs typeface="Times New Roman" pitchFamily="18" charset="0"/>
              </a:rPr>
              <a:t>FAR</a:t>
            </a:r>
            <a:r>
              <a:rPr lang="zh-CN" altLang="en-US" sz="2400">
                <a:latin typeface="宋体" pitchFamily="2" charset="-122"/>
              </a:rPr>
              <a:t>，指针长度为</a:t>
            </a:r>
            <a:r>
              <a:rPr lang="en-US" altLang="zh-CN" sz="2400">
                <a:latin typeface="Times New Roman" pitchFamily="18" charset="0"/>
                <a:cs typeface="Times New Roman" pitchFamily="18" charset="0"/>
              </a:rPr>
              <a:t>4</a:t>
            </a:r>
            <a:r>
              <a:rPr lang="zh-CN" altLang="en-US" sz="2400">
                <a:latin typeface="宋体" pitchFamily="2" charset="-122"/>
              </a:rPr>
              <a:t>个字节。变量的类型属性定义该变量所保留的字节数。</a:t>
            </a:r>
            <a:endParaRPr lang="zh-CN" altLang="en-US" sz="2400"/>
          </a:p>
        </p:txBody>
      </p:sp>
    </p:spTree>
  </p:cSld>
  <p:clrMapOvr>
    <a:masterClrMapping/>
  </p:clrMapOvr>
  <p:transition spd="med">
    <p:pull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DC9D752-5128-4FAF-8BB2-2582F5BBD7C2}"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507B00DF-0C8C-45F1-99E2-5A98A48E1ED8}" type="slidenum">
              <a:rPr lang="en-US" altLang="zh-CN"/>
              <a:pPr/>
              <a:t>8</a:t>
            </a:fld>
            <a:endParaRPr lang="en-US" altLang="zh-CN"/>
          </a:p>
        </p:txBody>
      </p:sp>
      <p:sp>
        <p:nvSpPr>
          <p:cNvPr id="337922" name="Rectangle 2"/>
          <p:cNvSpPr>
            <a:spLocks noGrp="1" noChangeArrowheads="1"/>
          </p:cNvSpPr>
          <p:nvPr>
            <p:ph type="title"/>
          </p:nvPr>
        </p:nvSpPr>
        <p:spPr/>
        <p:txBody>
          <a:bodyPr/>
          <a:lstStyle/>
          <a:p>
            <a:r>
              <a:rPr lang="zh-CN" altLang="en-US" b="1">
                <a:solidFill>
                  <a:srgbClr val="336699"/>
                </a:solidFill>
                <a:latin typeface="宋体" pitchFamily="2" charset="-122"/>
              </a:rPr>
              <a:t>操作项</a:t>
            </a:r>
            <a:r>
              <a:rPr lang="zh-CN" altLang="en-US" b="1">
                <a:solidFill>
                  <a:srgbClr val="336699"/>
                </a:solidFill>
              </a:rPr>
              <a:t> </a:t>
            </a:r>
          </a:p>
        </p:txBody>
      </p:sp>
      <p:sp>
        <p:nvSpPr>
          <p:cNvPr id="337923" name="Rectangle 3"/>
          <p:cNvSpPr>
            <a:spLocks noGrp="1" noChangeArrowheads="1"/>
          </p:cNvSpPr>
          <p:nvPr>
            <p:ph type="body" idx="1"/>
          </p:nvPr>
        </p:nvSpPr>
        <p:spPr/>
        <p:txBody>
          <a:bodyPr/>
          <a:lstStyle/>
          <a:p>
            <a:pPr algn="just"/>
            <a:r>
              <a:rPr lang="zh-CN" altLang="en-US">
                <a:latin typeface="宋体" pitchFamily="2" charset="-122"/>
              </a:rPr>
              <a:t>操作项可以是指令、伪指令或宏指令的操作码，或称助记符。助记符表示指令语句的功能，如</a:t>
            </a:r>
            <a:r>
              <a:rPr lang="en-US" altLang="zh-CN">
                <a:latin typeface="Times New Roman" pitchFamily="18" charset="0"/>
                <a:cs typeface="Times New Roman" pitchFamily="18" charset="0"/>
              </a:rPr>
              <a:t>INC</a:t>
            </a:r>
            <a:r>
              <a:rPr lang="zh-CN" altLang="en-US">
                <a:latin typeface="宋体" pitchFamily="2" charset="-122"/>
              </a:rPr>
              <a:t>，</a:t>
            </a:r>
            <a:r>
              <a:rPr lang="en-US" altLang="zh-CN">
                <a:latin typeface="Times New Roman" pitchFamily="18" charset="0"/>
                <a:cs typeface="Times New Roman" pitchFamily="18" charset="0"/>
              </a:rPr>
              <a:t>MOV</a:t>
            </a:r>
            <a:r>
              <a:rPr lang="zh-CN" altLang="en-US">
                <a:latin typeface="宋体" pitchFamily="2" charset="-122"/>
              </a:rPr>
              <a:t>等。操作项是由系统定义的，编程时必须照写不误，既不能多写，也不能少写。</a:t>
            </a:r>
          </a:p>
          <a:p>
            <a:pPr algn="just"/>
            <a:r>
              <a:rPr lang="zh-CN" altLang="en-US">
                <a:latin typeface="宋体" pitchFamily="2" charset="-122"/>
              </a:rPr>
              <a:t>如果指令带有前缀（如</a:t>
            </a:r>
            <a:r>
              <a:rPr lang="en-US" altLang="zh-CN">
                <a:latin typeface="Times New Roman" pitchFamily="18" charset="0"/>
                <a:cs typeface="Times New Roman" pitchFamily="18" charset="0"/>
              </a:rPr>
              <a:t>LOCK</a:t>
            </a:r>
            <a:r>
              <a:rPr lang="zh-CN" altLang="en-US">
                <a:latin typeface="宋体" pitchFamily="2" charset="-122"/>
              </a:rPr>
              <a:t>、</a:t>
            </a:r>
            <a:r>
              <a:rPr lang="en-US" altLang="zh-CN">
                <a:latin typeface="Times New Roman" pitchFamily="18" charset="0"/>
                <a:cs typeface="Times New Roman" pitchFamily="18" charset="0"/>
              </a:rPr>
              <a:t>REP</a:t>
            </a:r>
            <a:r>
              <a:rPr lang="zh-CN" altLang="en-US">
                <a:latin typeface="宋体" pitchFamily="2" charset="-122"/>
              </a:rPr>
              <a:t>、</a:t>
            </a:r>
            <a:r>
              <a:rPr lang="en-US" altLang="zh-CN">
                <a:latin typeface="Times New Roman" pitchFamily="18" charset="0"/>
                <a:cs typeface="Times New Roman" pitchFamily="18" charset="0"/>
              </a:rPr>
              <a:t>REPE/REPZ</a:t>
            </a:r>
            <a:r>
              <a:rPr lang="zh-CN" altLang="en-US">
                <a:latin typeface="宋体" pitchFamily="2" charset="-122"/>
              </a:rPr>
              <a:t>、</a:t>
            </a:r>
            <a:r>
              <a:rPr lang="en-US" altLang="zh-CN">
                <a:latin typeface="Times New Roman" pitchFamily="18" charset="0"/>
                <a:cs typeface="Times New Roman" pitchFamily="18" charset="0"/>
              </a:rPr>
              <a:t>REPNE/REPNZ</a:t>
            </a:r>
            <a:r>
              <a:rPr lang="zh-CN" altLang="en-US">
                <a:latin typeface="宋体" pitchFamily="2" charset="-122"/>
              </a:rPr>
              <a:t>等），则指令前缀和指令助记符要用空格分开。</a:t>
            </a:r>
            <a:endParaRPr lang="zh-CN" altLang="en-US"/>
          </a:p>
        </p:txBody>
      </p:sp>
    </p:spTree>
  </p:cSld>
  <p:clrMapOvr>
    <a:masterClrMapping/>
  </p:clrMapOvr>
  <p:transition spd="med">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81D276B-F3C8-47F8-BB4F-CEC88A010EA3}"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F6276996-1CE6-4C4E-9EB7-16C20DBD180C}" type="slidenum">
              <a:rPr lang="en-US" altLang="zh-CN"/>
              <a:pPr/>
              <a:t>9</a:t>
            </a:fld>
            <a:endParaRPr lang="en-US" altLang="zh-CN"/>
          </a:p>
        </p:txBody>
      </p:sp>
      <p:sp>
        <p:nvSpPr>
          <p:cNvPr id="338946" name="Rectangle 2"/>
          <p:cNvSpPr>
            <a:spLocks noGrp="1" noChangeArrowheads="1"/>
          </p:cNvSpPr>
          <p:nvPr>
            <p:ph type="title"/>
          </p:nvPr>
        </p:nvSpPr>
        <p:spPr/>
        <p:txBody>
          <a:bodyPr/>
          <a:lstStyle/>
          <a:p>
            <a:r>
              <a:rPr lang="zh-CN" altLang="en-US" b="1">
                <a:solidFill>
                  <a:srgbClr val="336699"/>
                </a:solidFill>
                <a:latin typeface="宋体" pitchFamily="2" charset="-122"/>
              </a:rPr>
              <a:t>操作数项</a:t>
            </a:r>
            <a:r>
              <a:rPr lang="zh-CN" altLang="en-US"/>
              <a:t> </a:t>
            </a:r>
          </a:p>
        </p:txBody>
      </p:sp>
      <p:sp>
        <p:nvSpPr>
          <p:cNvPr id="338947" name="Rectangle 3"/>
          <p:cNvSpPr>
            <a:spLocks noGrp="1" noChangeArrowheads="1"/>
          </p:cNvSpPr>
          <p:nvPr>
            <p:ph type="body" idx="1"/>
          </p:nvPr>
        </p:nvSpPr>
        <p:spPr/>
        <p:txBody>
          <a:bodyPr/>
          <a:lstStyle/>
          <a:p>
            <a:pPr algn="just"/>
            <a:r>
              <a:rPr lang="zh-CN" altLang="en-US" sz="2800">
                <a:latin typeface="宋体" pitchFamily="2" charset="-122"/>
              </a:rPr>
              <a:t>操作数项是操作项的操作对象，可以是数据本身、标号、寄存器名字或算术表达式。</a:t>
            </a:r>
          </a:p>
          <a:p>
            <a:pPr algn="just"/>
            <a:r>
              <a:rPr lang="zh-CN" altLang="en-US" sz="2800">
                <a:latin typeface="宋体" pitchFamily="2" charset="-122"/>
              </a:rPr>
              <a:t>该项由一个或多个表达式组成，多个操作数项之间一般用逗号分开。</a:t>
            </a:r>
          </a:p>
          <a:p>
            <a:pPr algn="just"/>
            <a:r>
              <a:rPr lang="zh-CN" altLang="en-US" sz="2800">
                <a:latin typeface="宋体" pitchFamily="2" charset="-122"/>
              </a:rPr>
              <a:t>对于指令，操作数项一般给出操作数地址，它们可能有一个、两个或一个也没有。</a:t>
            </a:r>
          </a:p>
          <a:p>
            <a:pPr algn="just"/>
            <a:r>
              <a:rPr lang="zh-CN" altLang="en-US" sz="2800">
                <a:latin typeface="宋体" pitchFamily="2" charset="-122"/>
              </a:rPr>
              <a:t>对于伪指令或宏指令则给出它们所要求的参数。</a:t>
            </a:r>
          </a:p>
          <a:p>
            <a:pPr algn="just"/>
            <a:r>
              <a:rPr lang="zh-CN" altLang="en-US" sz="2800">
                <a:latin typeface="宋体" pitchFamily="2" charset="-122"/>
              </a:rPr>
              <a:t>操作数表达式是由运算量和运算符组成的表示操作数或操作数地址的运算式。</a:t>
            </a:r>
            <a:endParaRPr lang="zh-CN" altLang="en-US" sz="2800"/>
          </a:p>
        </p:txBody>
      </p:sp>
    </p:spTree>
  </p:cSld>
  <p:clrMapOvr>
    <a:masterClrMapping/>
  </p:clrMapOvr>
  <p:transition spd="med">
    <p:pull dir="d"/>
  </p:transition>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2086</TotalTime>
  <Words>4277</Words>
  <Application>Microsoft Office PowerPoint</Application>
  <PresentationFormat>全屏显示(4:3)</PresentationFormat>
  <Paragraphs>368</Paragraphs>
  <Slides>45</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47" baseType="lpstr">
      <vt:lpstr>默认设计模板</vt:lpstr>
      <vt:lpstr>位图图像</vt:lpstr>
      <vt:lpstr>第4章  伪指令与汇编语言程序结构设计 </vt:lpstr>
      <vt:lpstr>4.1  汇编语言语句类型和格式</vt:lpstr>
      <vt:lpstr>汇编语言语句的组成 </vt:lpstr>
      <vt:lpstr>名字项 </vt:lpstr>
      <vt:lpstr>标号 </vt:lpstr>
      <vt:lpstr>变量 </vt:lpstr>
      <vt:lpstr>标号及变量的三个属性 </vt:lpstr>
      <vt:lpstr>操作项 </vt:lpstr>
      <vt:lpstr>操作数项 </vt:lpstr>
      <vt:lpstr>常数 </vt:lpstr>
      <vt:lpstr>运算符 </vt:lpstr>
      <vt:lpstr>运算符</vt:lpstr>
      <vt:lpstr>运算符</vt:lpstr>
      <vt:lpstr>运算符的优先级别 </vt:lpstr>
      <vt:lpstr>注释项 </vt:lpstr>
      <vt:lpstr>4.2  伪指令</vt:lpstr>
      <vt:lpstr>伪指令</vt:lpstr>
      <vt:lpstr>表达式赋值伪指令 </vt:lpstr>
      <vt:lpstr>数据定义伪指令 </vt:lpstr>
      <vt:lpstr>数据定义伪指令的伪操作 </vt:lpstr>
      <vt:lpstr>数据定义伪指令的操作数</vt:lpstr>
      <vt:lpstr>LABEL伪指令 </vt:lpstr>
      <vt:lpstr>段定义伪指令 </vt:lpstr>
      <vt:lpstr>段定义伪指令</vt:lpstr>
      <vt:lpstr>ASSUME伪指令 </vt:lpstr>
      <vt:lpstr>设置段地址值 </vt:lpstr>
      <vt:lpstr>对准伪指令 </vt:lpstr>
      <vt:lpstr>ORG伪指令 </vt:lpstr>
      <vt:lpstr>地址计数器$的使用 </vt:lpstr>
      <vt:lpstr>简化段定义伪指令 </vt:lpstr>
      <vt:lpstr>简化段定义伪指令</vt:lpstr>
      <vt:lpstr>过程定义伪指令 </vt:lpstr>
      <vt:lpstr>模块命名、通信等伪指令 </vt:lpstr>
      <vt:lpstr>模块命名、通信等伪指令 </vt:lpstr>
      <vt:lpstr>模块命名、通信等伪指令</vt:lpstr>
      <vt:lpstr>4.3  汇编语言源程序结构</vt:lpstr>
      <vt:lpstr>完整段定义结构 </vt:lpstr>
      <vt:lpstr>简化段定义结构 </vt:lpstr>
      <vt:lpstr>程序段前缀结构 </vt:lpstr>
      <vt:lpstr>程序加载结构 </vt:lpstr>
      <vt:lpstr>可执行程序结构 </vt:lpstr>
      <vt:lpstr>DOS装入EXE文件的过程 </vt:lpstr>
      <vt:lpstr>EXE文件的内存映像图 </vt:lpstr>
      <vt:lpstr>可执行程序结构</vt:lpstr>
      <vt:lpstr>COM文件的内存映像图 </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DELL</cp:lastModifiedBy>
  <cp:revision>568</cp:revision>
  <dcterms:created xsi:type="dcterms:W3CDTF">2011-01-12T06:28:18Z</dcterms:created>
  <dcterms:modified xsi:type="dcterms:W3CDTF">2016-05-26T07:00:10Z</dcterms:modified>
</cp:coreProperties>
</file>