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28"/>
  </p:notesMasterIdLst>
  <p:sldIdLst>
    <p:sldId id="283" r:id="rId2"/>
    <p:sldId id="284" r:id="rId3"/>
    <p:sldId id="561" r:id="rId4"/>
    <p:sldId id="562" r:id="rId5"/>
    <p:sldId id="563" r:id="rId6"/>
    <p:sldId id="285" r:id="rId7"/>
    <p:sldId id="286" r:id="rId8"/>
    <p:sldId id="560" r:id="rId9"/>
    <p:sldId id="564" r:id="rId10"/>
    <p:sldId id="565" r:id="rId11"/>
    <p:sldId id="566" r:id="rId12"/>
    <p:sldId id="567" r:id="rId13"/>
    <p:sldId id="568" r:id="rId14"/>
    <p:sldId id="569" r:id="rId15"/>
    <p:sldId id="570" r:id="rId16"/>
    <p:sldId id="571" r:id="rId17"/>
    <p:sldId id="572" r:id="rId18"/>
    <p:sldId id="573" r:id="rId19"/>
    <p:sldId id="574" r:id="rId20"/>
    <p:sldId id="287" r:id="rId21"/>
    <p:sldId id="577" r:id="rId22"/>
    <p:sldId id="579" r:id="rId23"/>
    <p:sldId id="580" r:id="rId24"/>
    <p:sldId id="581" r:id="rId25"/>
    <p:sldId id="575" r:id="rId26"/>
    <p:sldId id="576" r:id="rId2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60"/>
  </p:normalViewPr>
  <p:slideViewPr>
    <p:cSldViewPr>
      <p:cViewPr varScale="1">
        <p:scale>
          <a:sx n="98" d="100"/>
          <a:sy n="98" d="100"/>
        </p:scale>
        <p:origin x="-870" y="-9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12.xml"/><Relationship Id="rId7" Type="http://schemas.openxmlformats.org/officeDocument/2006/relationships/slide" Target="slides/slide23.xml"/><Relationship Id="rId2" Type="http://schemas.openxmlformats.org/officeDocument/2006/relationships/slide" Target="slides/slide10.xml"/><Relationship Id="rId1" Type="http://schemas.openxmlformats.org/officeDocument/2006/relationships/slide" Target="slides/slide6.xml"/><Relationship Id="rId6" Type="http://schemas.openxmlformats.org/officeDocument/2006/relationships/slide" Target="slides/slide19.xml"/><Relationship Id="rId5" Type="http://schemas.openxmlformats.org/officeDocument/2006/relationships/slide" Target="slides/slide17.xml"/><Relationship Id="rId4"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B239A36-5B61-43F5-88E2-A92CF49B36D7}"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F31ED2CF-9F42-4316-BCD2-8364A5839B2A}" type="datetime1">
              <a:rPr lang="zh-CN" altLang="en-US"/>
              <a:pPr/>
              <a:t>2016-5-26</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汇编语言程序设计教程</a:t>
            </a:r>
          </a:p>
        </p:txBody>
      </p:sp>
      <p:sp>
        <p:nvSpPr>
          <p:cNvPr id="6" name="灯片编号占位符 5"/>
          <p:cNvSpPr>
            <a:spLocks noGrp="1"/>
          </p:cNvSpPr>
          <p:nvPr>
            <p:ph type="sldNum" sz="quarter" idx="12"/>
          </p:nvPr>
        </p:nvSpPr>
        <p:spPr/>
        <p:txBody>
          <a:bodyPr/>
          <a:lstStyle>
            <a:lvl1pPr>
              <a:defRPr/>
            </a:lvl1pPr>
          </a:lstStyle>
          <a:p>
            <a:fld id="{BEB03D90-121D-4791-A9E1-0B5F13C2074E}" type="slidenum">
              <a:rPr lang="en-US" altLang="zh-CN"/>
              <a:pPr/>
              <a:t>‹#›</a:t>
            </a:fld>
            <a:endParaRPr lang="en-US" altLang="zh-CN"/>
          </a:p>
        </p:txBody>
      </p:sp>
    </p:spTree>
  </p:cSld>
  <p:clrMapOvr>
    <a:masterClrMapping/>
  </p:clrMapOvr>
  <p:transition spd="med">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726CEE0-4BA7-4199-9C8C-B13A867A5255}" type="datetime1">
              <a:rPr lang="zh-CN" altLang="en-US"/>
              <a:pPr/>
              <a:t>2016-5-26</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汇编语言程序设计教程</a:t>
            </a:r>
          </a:p>
        </p:txBody>
      </p:sp>
      <p:sp>
        <p:nvSpPr>
          <p:cNvPr id="6" name="灯片编号占位符 5"/>
          <p:cNvSpPr>
            <a:spLocks noGrp="1"/>
          </p:cNvSpPr>
          <p:nvPr>
            <p:ph type="sldNum" sz="quarter" idx="12"/>
          </p:nvPr>
        </p:nvSpPr>
        <p:spPr/>
        <p:txBody>
          <a:bodyPr/>
          <a:lstStyle>
            <a:lvl1pPr>
              <a:defRPr/>
            </a:lvl1pPr>
          </a:lstStyle>
          <a:p>
            <a:fld id="{BF9B2616-3486-4C1E-8C58-6E4137B443EE}" type="slidenum">
              <a:rPr lang="en-US" altLang="zh-CN"/>
              <a:pPr/>
              <a:t>‹#›</a:t>
            </a:fld>
            <a:endParaRPr lang="en-US" altLang="zh-CN"/>
          </a:p>
        </p:txBody>
      </p:sp>
    </p:spTree>
  </p:cSld>
  <p:clrMapOvr>
    <a:masterClrMapping/>
  </p:clrMapOvr>
  <p:transition spd="med">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2C3234C-8ACB-405E-B1A5-2AB4542C24AA}" type="datetime1">
              <a:rPr lang="zh-CN" altLang="en-US"/>
              <a:pPr/>
              <a:t>2016-5-26</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汇编语言程序设计教程</a:t>
            </a:r>
          </a:p>
        </p:txBody>
      </p:sp>
      <p:sp>
        <p:nvSpPr>
          <p:cNvPr id="6" name="灯片编号占位符 5"/>
          <p:cNvSpPr>
            <a:spLocks noGrp="1"/>
          </p:cNvSpPr>
          <p:nvPr>
            <p:ph type="sldNum" sz="quarter" idx="12"/>
          </p:nvPr>
        </p:nvSpPr>
        <p:spPr/>
        <p:txBody>
          <a:bodyPr/>
          <a:lstStyle>
            <a:lvl1pPr>
              <a:defRPr/>
            </a:lvl1pPr>
          </a:lstStyle>
          <a:p>
            <a:fld id="{4E582EA3-A0EC-45EF-9BEA-3C2D901EFDCA}" type="slidenum">
              <a:rPr lang="en-US" altLang="zh-CN"/>
              <a:pPr/>
              <a:t>‹#›</a:t>
            </a:fld>
            <a:endParaRPr lang="en-US" altLang="zh-CN"/>
          </a:p>
        </p:txBody>
      </p:sp>
    </p:spTree>
  </p:cSld>
  <p:clrMapOvr>
    <a:masterClrMapping/>
  </p:clrMapOvr>
  <p:transition spd="med">
    <p:pull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fld id="{E35FDD6E-49DB-46DE-8349-E42313845FCF}" type="datetime1">
              <a:rPr lang="zh-CN" altLang="en-US"/>
              <a:pPr/>
              <a:t>2016-5-26</a:t>
            </a:fld>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r>
              <a:rPr lang="en-US" altLang="zh-CN"/>
              <a:t>汇编语言程序设计教程</a:t>
            </a:r>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0C93901B-A5ED-455D-9541-9ED4F0A146E3}" type="slidenum">
              <a:rPr lang="en-US" altLang="zh-CN"/>
              <a:pPr/>
              <a:t>‹#›</a:t>
            </a:fld>
            <a:endParaRPr lang="en-US" altLang="zh-CN"/>
          </a:p>
        </p:txBody>
      </p:sp>
    </p:spTree>
  </p:cSld>
  <p:clrMapOvr>
    <a:masterClrMapping/>
  </p:clrMapOvr>
  <p:transition spd="med">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9C68D97F-D90D-4991-83FB-5EB6D65635FE}" type="datetime1">
              <a:rPr lang="zh-CN" altLang="en-US"/>
              <a:pPr/>
              <a:t>2016-5-26</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汇编语言程序设计教程</a:t>
            </a:r>
          </a:p>
        </p:txBody>
      </p:sp>
      <p:sp>
        <p:nvSpPr>
          <p:cNvPr id="6" name="灯片编号占位符 5"/>
          <p:cNvSpPr>
            <a:spLocks noGrp="1"/>
          </p:cNvSpPr>
          <p:nvPr>
            <p:ph type="sldNum" sz="quarter" idx="12"/>
          </p:nvPr>
        </p:nvSpPr>
        <p:spPr/>
        <p:txBody>
          <a:bodyPr/>
          <a:lstStyle>
            <a:lvl1pPr>
              <a:defRPr/>
            </a:lvl1pPr>
          </a:lstStyle>
          <a:p>
            <a:fld id="{B71BC390-9E50-45F4-BA86-AE02A932C00D}" type="slidenum">
              <a:rPr lang="en-US" altLang="zh-CN"/>
              <a:pPr/>
              <a:t>‹#›</a:t>
            </a:fld>
            <a:endParaRPr lang="en-US" altLang="zh-CN"/>
          </a:p>
        </p:txBody>
      </p:sp>
    </p:spTree>
  </p:cSld>
  <p:clrMapOvr>
    <a:masterClrMapping/>
  </p:clrMapOvr>
  <p:transition spd="med">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FC363EF8-890F-466E-A6AB-961181E222D3}" type="datetime1">
              <a:rPr lang="zh-CN" altLang="en-US"/>
              <a:pPr/>
              <a:t>2016-5-26</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汇编语言程序设计教程</a:t>
            </a:r>
          </a:p>
        </p:txBody>
      </p:sp>
      <p:sp>
        <p:nvSpPr>
          <p:cNvPr id="6" name="灯片编号占位符 5"/>
          <p:cNvSpPr>
            <a:spLocks noGrp="1"/>
          </p:cNvSpPr>
          <p:nvPr>
            <p:ph type="sldNum" sz="quarter" idx="12"/>
          </p:nvPr>
        </p:nvSpPr>
        <p:spPr/>
        <p:txBody>
          <a:bodyPr/>
          <a:lstStyle>
            <a:lvl1pPr>
              <a:defRPr/>
            </a:lvl1pPr>
          </a:lstStyle>
          <a:p>
            <a:fld id="{4B4FA11E-C59B-4649-BD9C-B2FABE28DB29}" type="slidenum">
              <a:rPr lang="en-US" altLang="zh-CN"/>
              <a:pPr/>
              <a:t>‹#›</a:t>
            </a:fld>
            <a:endParaRPr lang="en-US" altLang="zh-CN"/>
          </a:p>
        </p:txBody>
      </p:sp>
    </p:spTree>
  </p:cSld>
  <p:clrMapOvr>
    <a:masterClrMapping/>
  </p:clrMapOvr>
  <p:transition spd="med">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F5F48901-6F6A-4421-A1B9-8D8E81E38E18}" type="datetime1">
              <a:rPr lang="zh-CN" altLang="en-US"/>
              <a:pPr/>
              <a:t>2016-5-26</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汇编语言程序设计教程</a:t>
            </a:r>
          </a:p>
        </p:txBody>
      </p:sp>
      <p:sp>
        <p:nvSpPr>
          <p:cNvPr id="7" name="灯片编号占位符 6"/>
          <p:cNvSpPr>
            <a:spLocks noGrp="1"/>
          </p:cNvSpPr>
          <p:nvPr>
            <p:ph type="sldNum" sz="quarter" idx="12"/>
          </p:nvPr>
        </p:nvSpPr>
        <p:spPr/>
        <p:txBody>
          <a:bodyPr/>
          <a:lstStyle>
            <a:lvl1pPr>
              <a:defRPr/>
            </a:lvl1pPr>
          </a:lstStyle>
          <a:p>
            <a:fld id="{1609EBF0-9DA9-4CA2-896E-8FEA4C3E45DD}" type="slidenum">
              <a:rPr lang="en-US" altLang="zh-CN"/>
              <a:pPr/>
              <a:t>‹#›</a:t>
            </a:fld>
            <a:endParaRPr lang="en-US" altLang="zh-CN"/>
          </a:p>
        </p:txBody>
      </p:sp>
    </p:spTree>
  </p:cSld>
  <p:clrMapOvr>
    <a:masterClrMapping/>
  </p:clrMapOvr>
  <p:transition spd="med">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F5704A9A-AE30-4FAC-8521-5BC33525F651}" type="datetime1">
              <a:rPr lang="zh-CN" altLang="en-US"/>
              <a:pPr/>
              <a:t>2016-5-26</a:t>
            </a:fld>
            <a:endParaRPr lang="en-US" altLang="zh-CN"/>
          </a:p>
        </p:txBody>
      </p:sp>
      <p:sp>
        <p:nvSpPr>
          <p:cNvPr id="8" name="页脚占位符 7"/>
          <p:cNvSpPr>
            <a:spLocks noGrp="1"/>
          </p:cNvSpPr>
          <p:nvPr>
            <p:ph type="ftr" sz="quarter" idx="11"/>
          </p:nvPr>
        </p:nvSpPr>
        <p:spPr/>
        <p:txBody>
          <a:bodyPr/>
          <a:lstStyle>
            <a:lvl1pPr>
              <a:defRPr/>
            </a:lvl1pPr>
          </a:lstStyle>
          <a:p>
            <a:r>
              <a:rPr lang="en-US" altLang="zh-CN"/>
              <a:t>汇编语言程序设计教程</a:t>
            </a:r>
          </a:p>
        </p:txBody>
      </p:sp>
      <p:sp>
        <p:nvSpPr>
          <p:cNvPr id="9" name="灯片编号占位符 8"/>
          <p:cNvSpPr>
            <a:spLocks noGrp="1"/>
          </p:cNvSpPr>
          <p:nvPr>
            <p:ph type="sldNum" sz="quarter" idx="12"/>
          </p:nvPr>
        </p:nvSpPr>
        <p:spPr/>
        <p:txBody>
          <a:bodyPr/>
          <a:lstStyle>
            <a:lvl1pPr>
              <a:defRPr/>
            </a:lvl1pPr>
          </a:lstStyle>
          <a:p>
            <a:fld id="{867636FC-E600-46F6-9D86-9FEF2E81CB06}" type="slidenum">
              <a:rPr lang="en-US" altLang="zh-CN"/>
              <a:pPr/>
              <a:t>‹#›</a:t>
            </a:fld>
            <a:endParaRPr lang="en-US" altLang="zh-CN"/>
          </a:p>
        </p:txBody>
      </p:sp>
    </p:spTree>
  </p:cSld>
  <p:clrMapOvr>
    <a:masterClrMapping/>
  </p:clrMapOvr>
  <p:transition spd="med">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51F5054A-1067-42F9-80F5-8C169C51B8A9}" type="datetime1">
              <a:rPr lang="zh-CN" altLang="en-US"/>
              <a:pPr/>
              <a:t>2016-5-26</a:t>
            </a:fld>
            <a:endParaRPr lang="en-US" altLang="zh-CN"/>
          </a:p>
        </p:txBody>
      </p:sp>
      <p:sp>
        <p:nvSpPr>
          <p:cNvPr id="4" name="页脚占位符 3"/>
          <p:cNvSpPr>
            <a:spLocks noGrp="1"/>
          </p:cNvSpPr>
          <p:nvPr>
            <p:ph type="ftr" sz="quarter" idx="11"/>
          </p:nvPr>
        </p:nvSpPr>
        <p:spPr/>
        <p:txBody>
          <a:bodyPr/>
          <a:lstStyle>
            <a:lvl1pPr>
              <a:defRPr/>
            </a:lvl1pPr>
          </a:lstStyle>
          <a:p>
            <a:r>
              <a:rPr lang="en-US" altLang="zh-CN"/>
              <a:t>汇编语言程序设计教程</a:t>
            </a:r>
          </a:p>
        </p:txBody>
      </p:sp>
      <p:sp>
        <p:nvSpPr>
          <p:cNvPr id="5" name="灯片编号占位符 4"/>
          <p:cNvSpPr>
            <a:spLocks noGrp="1"/>
          </p:cNvSpPr>
          <p:nvPr>
            <p:ph type="sldNum" sz="quarter" idx="12"/>
          </p:nvPr>
        </p:nvSpPr>
        <p:spPr/>
        <p:txBody>
          <a:bodyPr/>
          <a:lstStyle>
            <a:lvl1pPr>
              <a:defRPr/>
            </a:lvl1pPr>
          </a:lstStyle>
          <a:p>
            <a:fld id="{22330589-F062-4D41-993F-EA52A01AAB3E}" type="slidenum">
              <a:rPr lang="en-US" altLang="zh-CN"/>
              <a:pPr/>
              <a:t>‹#›</a:t>
            </a:fld>
            <a:endParaRPr lang="en-US" altLang="zh-CN"/>
          </a:p>
        </p:txBody>
      </p:sp>
    </p:spTree>
  </p:cSld>
  <p:clrMapOvr>
    <a:masterClrMapping/>
  </p:clrMapOvr>
  <p:transition spd="med">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4D582293-AA6D-400C-8981-95EB28BFE055}" type="datetime1">
              <a:rPr lang="zh-CN" altLang="en-US"/>
              <a:pPr/>
              <a:t>2016-5-26</a:t>
            </a:fld>
            <a:endParaRPr lang="en-US" altLang="zh-CN"/>
          </a:p>
        </p:txBody>
      </p:sp>
      <p:sp>
        <p:nvSpPr>
          <p:cNvPr id="3" name="页脚占位符 2"/>
          <p:cNvSpPr>
            <a:spLocks noGrp="1"/>
          </p:cNvSpPr>
          <p:nvPr>
            <p:ph type="ftr" sz="quarter" idx="11"/>
          </p:nvPr>
        </p:nvSpPr>
        <p:spPr/>
        <p:txBody>
          <a:bodyPr/>
          <a:lstStyle>
            <a:lvl1pPr>
              <a:defRPr/>
            </a:lvl1pPr>
          </a:lstStyle>
          <a:p>
            <a:r>
              <a:rPr lang="en-US" altLang="zh-CN"/>
              <a:t>汇编语言程序设计教程</a:t>
            </a:r>
          </a:p>
        </p:txBody>
      </p:sp>
      <p:sp>
        <p:nvSpPr>
          <p:cNvPr id="4" name="灯片编号占位符 3"/>
          <p:cNvSpPr>
            <a:spLocks noGrp="1"/>
          </p:cNvSpPr>
          <p:nvPr>
            <p:ph type="sldNum" sz="quarter" idx="12"/>
          </p:nvPr>
        </p:nvSpPr>
        <p:spPr/>
        <p:txBody>
          <a:bodyPr/>
          <a:lstStyle>
            <a:lvl1pPr>
              <a:defRPr/>
            </a:lvl1pPr>
          </a:lstStyle>
          <a:p>
            <a:fld id="{F43F056C-5FD3-4949-B0AC-428AF7E09DC0}" type="slidenum">
              <a:rPr lang="en-US" altLang="zh-CN"/>
              <a:pPr/>
              <a:t>‹#›</a:t>
            </a:fld>
            <a:endParaRPr lang="en-US" altLang="zh-CN"/>
          </a:p>
        </p:txBody>
      </p:sp>
    </p:spTree>
  </p:cSld>
  <p:clrMapOvr>
    <a:masterClrMapping/>
  </p:clrMapOvr>
  <p:transition spd="med">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ED3080D7-0E80-4C26-B5D6-3E0610E68A6D}" type="datetime1">
              <a:rPr lang="zh-CN" altLang="en-US"/>
              <a:pPr/>
              <a:t>2016-5-26</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汇编语言程序设计教程</a:t>
            </a:r>
          </a:p>
        </p:txBody>
      </p:sp>
      <p:sp>
        <p:nvSpPr>
          <p:cNvPr id="7" name="灯片编号占位符 6"/>
          <p:cNvSpPr>
            <a:spLocks noGrp="1"/>
          </p:cNvSpPr>
          <p:nvPr>
            <p:ph type="sldNum" sz="quarter" idx="12"/>
          </p:nvPr>
        </p:nvSpPr>
        <p:spPr/>
        <p:txBody>
          <a:bodyPr/>
          <a:lstStyle>
            <a:lvl1pPr>
              <a:defRPr/>
            </a:lvl1pPr>
          </a:lstStyle>
          <a:p>
            <a:fld id="{3AC7C85E-AF35-4B25-BFAA-A2F869918481}" type="slidenum">
              <a:rPr lang="en-US" altLang="zh-CN"/>
              <a:pPr/>
              <a:t>‹#›</a:t>
            </a:fld>
            <a:endParaRPr lang="en-US" altLang="zh-CN"/>
          </a:p>
        </p:txBody>
      </p:sp>
    </p:spTree>
  </p:cSld>
  <p:clrMapOvr>
    <a:masterClrMapping/>
  </p:clrMapOvr>
  <p:transition spd="med">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EFD9C5CA-CDC0-4F46-A535-612681008AA9}" type="datetime1">
              <a:rPr lang="zh-CN" altLang="en-US"/>
              <a:pPr/>
              <a:t>2016-5-26</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汇编语言程序设计教程</a:t>
            </a:r>
          </a:p>
        </p:txBody>
      </p:sp>
      <p:sp>
        <p:nvSpPr>
          <p:cNvPr id="7" name="灯片编号占位符 6"/>
          <p:cNvSpPr>
            <a:spLocks noGrp="1"/>
          </p:cNvSpPr>
          <p:nvPr>
            <p:ph type="sldNum" sz="quarter" idx="12"/>
          </p:nvPr>
        </p:nvSpPr>
        <p:spPr/>
        <p:txBody>
          <a:bodyPr/>
          <a:lstStyle>
            <a:lvl1pPr>
              <a:defRPr/>
            </a:lvl1pPr>
          </a:lstStyle>
          <a:p>
            <a:fld id="{F718187E-4541-4EB3-AC09-9EF61B2B1BAE}" type="slidenum">
              <a:rPr lang="en-US" altLang="zh-CN"/>
              <a:pPr/>
              <a:t>‹#›</a:t>
            </a:fld>
            <a:endParaRPr lang="en-US" altLang="zh-CN"/>
          </a:p>
        </p:txBody>
      </p:sp>
    </p:spTree>
  </p:cSld>
  <p:clrMapOvr>
    <a:masterClrMapping/>
  </p:clrMapOvr>
  <p:transition spd="med">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379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379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3CC5BD49-EB11-4815-895C-697FD95E969A}" type="datetime1">
              <a:rPr lang="zh-CN" altLang="en-US"/>
              <a:pPr/>
              <a:t>2016-5-26</a:t>
            </a:fld>
            <a:endParaRPr lang="en-US" altLang="zh-CN"/>
          </a:p>
        </p:txBody>
      </p:sp>
      <p:sp>
        <p:nvSpPr>
          <p:cNvPr id="3379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ltLang="zh-CN"/>
              <a:t>汇编语言程序设计教程</a:t>
            </a:r>
          </a:p>
        </p:txBody>
      </p:sp>
      <p:sp>
        <p:nvSpPr>
          <p:cNvPr id="3379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F6B7E0E-9DD7-4B1F-8D9C-BB72B6578DEA}" type="slidenum">
              <a:rPr lang="en-US" altLang="zh-CN"/>
              <a:pPr/>
              <a:t>‹#›</a:t>
            </a:fld>
            <a:endParaRPr lang="en-US" altLang="zh-CN"/>
          </a:p>
        </p:txBody>
      </p:sp>
      <p:pic>
        <p:nvPicPr>
          <p:cNvPr id="33806" name="Picture 14"/>
          <p:cNvPicPr>
            <a:picLocks noChangeAspect="1" noChangeArrowheads="1"/>
          </p:cNvPicPr>
          <p:nvPr userDrawn="1"/>
        </p:nvPicPr>
        <p:blipFill>
          <a:blip r:embed="rId14" cstate="print"/>
          <a:srcRect/>
          <a:stretch>
            <a:fillRect/>
          </a:stretch>
        </p:blipFill>
        <p:spPr bwMode="auto">
          <a:xfrm>
            <a:off x="323850" y="1412875"/>
            <a:ext cx="5314950" cy="95250"/>
          </a:xfrm>
          <a:prstGeom prst="rect">
            <a:avLst/>
          </a:prstGeom>
          <a:noFill/>
        </p:spPr>
      </p:pic>
      <p:pic>
        <p:nvPicPr>
          <p:cNvPr id="33807" name="Picture 15"/>
          <p:cNvPicPr>
            <a:picLocks noChangeAspect="1" noChangeArrowheads="1"/>
          </p:cNvPicPr>
          <p:nvPr userDrawn="1"/>
        </p:nvPicPr>
        <p:blipFill>
          <a:blip r:embed="rId14" cstate="print"/>
          <a:srcRect/>
          <a:stretch>
            <a:fillRect/>
          </a:stretch>
        </p:blipFill>
        <p:spPr bwMode="auto">
          <a:xfrm>
            <a:off x="3563938" y="6092825"/>
            <a:ext cx="5314950" cy="95250"/>
          </a:xfrm>
          <a:prstGeom prst="rect">
            <a:avLst/>
          </a:prstGeom>
          <a:noFill/>
        </p:spPr>
      </p:pic>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transition spd="med">
    <p:pull dir="d"/>
  </p:transition>
  <p:timing>
    <p:tnLst>
      <p:par>
        <p:cTn id="1" dur="indefinite" restart="never" nodeType="tmRoot"/>
      </p:par>
    </p:tnLst>
  </p:timing>
  <p:hf hdr="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BC111A0-D2B6-4A8D-961C-D10FFA121C84}"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FC3E6A46-4A25-40FD-842A-4A7CC67826CC}" type="slidenum">
              <a:rPr lang="en-US" altLang="zh-CN"/>
              <a:pPr/>
              <a:t>1</a:t>
            </a:fld>
            <a:endParaRPr lang="en-US" altLang="zh-CN"/>
          </a:p>
        </p:txBody>
      </p:sp>
      <p:sp>
        <p:nvSpPr>
          <p:cNvPr id="55298" name="Rectangle 2"/>
          <p:cNvSpPr>
            <a:spLocks noGrp="1" noChangeArrowheads="1"/>
          </p:cNvSpPr>
          <p:nvPr>
            <p:ph type="title"/>
          </p:nvPr>
        </p:nvSpPr>
        <p:spPr/>
        <p:txBody>
          <a:bodyPr/>
          <a:lstStyle/>
          <a:p>
            <a:r>
              <a:rPr lang="zh-CN" altLang="en-US" b="1">
                <a:solidFill>
                  <a:srgbClr val="336699"/>
                </a:solidFill>
              </a:rPr>
              <a:t>第</a:t>
            </a:r>
            <a:r>
              <a:rPr lang="en-US" altLang="zh-CN" b="1">
                <a:solidFill>
                  <a:srgbClr val="336699"/>
                </a:solidFill>
              </a:rPr>
              <a:t>5</a:t>
            </a:r>
            <a:r>
              <a:rPr lang="zh-CN" altLang="en-US" b="1">
                <a:solidFill>
                  <a:srgbClr val="336699"/>
                </a:solidFill>
              </a:rPr>
              <a:t>章  汇编语言程序设计</a:t>
            </a:r>
            <a:r>
              <a:rPr lang="zh-CN" altLang="en-US"/>
              <a:t> </a:t>
            </a:r>
          </a:p>
        </p:txBody>
      </p:sp>
      <p:sp>
        <p:nvSpPr>
          <p:cNvPr id="55299" name="Rectangle 3"/>
          <p:cNvSpPr>
            <a:spLocks noGrp="1" noChangeArrowheads="1"/>
          </p:cNvSpPr>
          <p:nvPr>
            <p:ph type="body" idx="1"/>
          </p:nvPr>
        </p:nvSpPr>
        <p:spPr/>
        <p:txBody>
          <a:bodyPr/>
          <a:lstStyle/>
          <a:p>
            <a:pPr>
              <a:buFontTx/>
              <a:buNone/>
            </a:pPr>
            <a:r>
              <a:rPr lang="en-US" altLang="zh-CN"/>
              <a:t>5.1  </a:t>
            </a:r>
            <a:r>
              <a:rPr lang="zh-CN" altLang="en-US"/>
              <a:t>汇编语言程序设计概述</a:t>
            </a:r>
          </a:p>
          <a:p>
            <a:pPr>
              <a:buFontTx/>
              <a:buNone/>
            </a:pPr>
            <a:r>
              <a:rPr lang="en-US" altLang="zh-CN"/>
              <a:t>5.2  </a:t>
            </a:r>
            <a:r>
              <a:rPr lang="zh-CN" altLang="en-US"/>
              <a:t>顺序程序设计</a:t>
            </a:r>
          </a:p>
          <a:p>
            <a:pPr>
              <a:buFontTx/>
              <a:buNone/>
            </a:pPr>
            <a:r>
              <a:rPr lang="en-US" altLang="zh-CN"/>
              <a:t>5.3  </a:t>
            </a:r>
            <a:r>
              <a:rPr lang="zh-CN" altLang="en-US"/>
              <a:t>分支程序设计</a:t>
            </a:r>
          </a:p>
          <a:p>
            <a:pPr>
              <a:buFontTx/>
              <a:buNone/>
            </a:pPr>
            <a:r>
              <a:rPr lang="en-US" altLang="zh-CN"/>
              <a:t>5.4  </a:t>
            </a:r>
            <a:r>
              <a:rPr lang="zh-CN" altLang="en-US"/>
              <a:t>循环程序设计</a:t>
            </a:r>
          </a:p>
        </p:txBody>
      </p:sp>
    </p:spTree>
  </p:cSld>
  <p:clrMapOvr>
    <a:masterClrMapping/>
  </p:clrMapOvr>
  <p:transition spd="med">
    <p:pull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89727A9-641B-4CFE-8D09-3B6EFAD75DCD}"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C1F913FB-9B99-448B-800E-717B9CB9ABF3}" type="slidenum">
              <a:rPr lang="en-US" altLang="zh-CN"/>
              <a:pPr/>
              <a:t>10</a:t>
            </a:fld>
            <a:endParaRPr lang="en-US" altLang="zh-CN"/>
          </a:p>
        </p:txBody>
      </p:sp>
      <p:sp>
        <p:nvSpPr>
          <p:cNvPr id="378882" name="Rectangle 2"/>
          <p:cNvSpPr>
            <a:spLocks noGrp="1" noChangeArrowheads="1"/>
          </p:cNvSpPr>
          <p:nvPr>
            <p:ph type="title"/>
          </p:nvPr>
        </p:nvSpPr>
        <p:spPr/>
        <p:txBody>
          <a:bodyPr/>
          <a:lstStyle/>
          <a:p>
            <a:r>
              <a:rPr lang="zh-CN" altLang="en-US" b="1">
                <a:solidFill>
                  <a:srgbClr val="336699"/>
                </a:solidFill>
                <a:latin typeface="宋体" pitchFamily="2" charset="-122"/>
              </a:rPr>
              <a:t>双分支程序结构图</a:t>
            </a:r>
            <a:r>
              <a:rPr lang="zh-CN" altLang="en-US"/>
              <a:t> </a:t>
            </a:r>
          </a:p>
        </p:txBody>
      </p:sp>
      <p:graphicFrame>
        <p:nvGraphicFramePr>
          <p:cNvPr id="378884" name="Object 4"/>
          <p:cNvGraphicFramePr>
            <a:graphicFrameLocks noChangeAspect="1"/>
          </p:cNvGraphicFramePr>
          <p:nvPr/>
        </p:nvGraphicFramePr>
        <p:xfrm>
          <a:off x="1295400" y="1828800"/>
          <a:ext cx="6781800" cy="3216275"/>
        </p:xfrm>
        <a:graphic>
          <a:graphicData uri="http://schemas.openxmlformats.org/presentationml/2006/ole">
            <p:oleObj spid="_x0000_s378884" name="位图图像" r:id="rId3" imgW="4076190" imgH="1933333" progId="PBrush">
              <p:embed/>
            </p:oleObj>
          </a:graphicData>
        </a:graphic>
      </p:graphicFrame>
    </p:spTree>
  </p:cSld>
  <p:clrMapOvr>
    <a:masterClrMapping/>
  </p:clrMapOvr>
  <p:transition spd="med">
    <p:pull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858A904-03C2-4E3D-935F-077345C308E4}"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55E301B6-3664-4E54-868B-B31A249707DF}" type="slidenum">
              <a:rPr lang="en-US" altLang="zh-CN"/>
              <a:pPr/>
              <a:t>11</a:t>
            </a:fld>
            <a:endParaRPr lang="en-US" altLang="zh-CN"/>
          </a:p>
        </p:txBody>
      </p:sp>
      <p:sp>
        <p:nvSpPr>
          <p:cNvPr id="379906" name="Rectangle 2"/>
          <p:cNvSpPr>
            <a:spLocks noGrp="1" noChangeArrowheads="1"/>
          </p:cNvSpPr>
          <p:nvPr>
            <p:ph type="title"/>
          </p:nvPr>
        </p:nvSpPr>
        <p:spPr/>
        <p:txBody>
          <a:bodyPr/>
          <a:lstStyle/>
          <a:p>
            <a:r>
              <a:rPr lang="zh-CN" altLang="en-US" b="1">
                <a:solidFill>
                  <a:srgbClr val="336699"/>
                </a:solidFill>
                <a:latin typeface="宋体" pitchFamily="2" charset="-122"/>
              </a:rPr>
              <a:t>多分支结构程序设计</a:t>
            </a:r>
            <a:r>
              <a:rPr lang="zh-CN" altLang="en-US"/>
              <a:t> </a:t>
            </a:r>
          </a:p>
        </p:txBody>
      </p:sp>
      <p:sp>
        <p:nvSpPr>
          <p:cNvPr id="379907" name="Rectangle 3"/>
          <p:cNvSpPr>
            <a:spLocks noGrp="1" noChangeArrowheads="1"/>
          </p:cNvSpPr>
          <p:nvPr>
            <p:ph type="body" idx="1"/>
          </p:nvPr>
        </p:nvSpPr>
        <p:spPr>
          <a:xfrm>
            <a:off x="533400" y="1828800"/>
            <a:ext cx="8229600" cy="2514600"/>
          </a:xfrm>
        </p:spPr>
        <p:txBody>
          <a:bodyPr/>
          <a:lstStyle/>
          <a:p>
            <a:r>
              <a:rPr lang="zh-CN" altLang="en-US" sz="2800">
                <a:latin typeface="宋体" pitchFamily="2" charset="-122"/>
              </a:rPr>
              <a:t>多分支结构是指有两个以上的分支。在程序设计时，有时要求对多个条件同时进行判断，根据判断的结果，可能有多个分支要进行处理。</a:t>
            </a:r>
          </a:p>
          <a:p>
            <a:r>
              <a:rPr lang="zh-CN" altLang="en-US" sz="2800">
                <a:latin typeface="宋体" pitchFamily="2" charset="-122"/>
              </a:rPr>
              <a:t>在汇编语言中，多分支只能由多次使用单分支方式予以实现。</a:t>
            </a:r>
            <a:r>
              <a:rPr lang="zh-CN" altLang="en-US" sz="2800"/>
              <a:t> </a:t>
            </a:r>
          </a:p>
        </p:txBody>
      </p:sp>
    </p:spTree>
  </p:cSld>
  <p:clrMapOvr>
    <a:masterClrMapping/>
  </p:clrMapOvr>
  <p:transition spd="med">
    <p:pull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15C3D92-4343-4F2F-A311-7DE83940E229}"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07ED6A65-FC2C-4D7C-AFE1-9AE1D0BCD57B}" type="slidenum">
              <a:rPr lang="en-US" altLang="zh-CN"/>
              <a:pPr/>
              <a:t>12</a:t>
            </a:fld>
            <a:endParaRPr lang="en-US" altLang="zh-CN"/>
          </a:p>
        </p:txBody>
      </p:sp>
      <p:sp>
        <p:nvSpPr>
          <p:cNvPr id="380930" name="Rectangle 2"/>
          <p:cNvSpPr>
            <a:spLocks noGrp="1" noChangeArrowheads="1"/>
          </p:cNvSpPr>
          <p:nvPr>
            <p:ph type="title"/>
          </p:nvPr>
        </p:nvSpPr>
        <p:spPr/>
        <p:txBody>
          <a:bodyPr/>
          <a:lstStyle/>
          <a:p>
            <a:r>
              <a:rPr lang="zh-CN" altLang="en-US" b="1">
                <a:solidFill>
                  <a:srgbClr val="336699"/>
                </a:solidFill>
                <a:latin typeface="宋体" pitchFamily="2" charset="-122"/>
              </a:rPr>
              <a:t>多分支程序结构图</a:t>
            </a:r>
            <a:r>
              <a:rPr lang="zh-CN" altLang="en-US"/>
              <a:t> </a:t>
            </a:r>
          </a:p>
        </p:txBody>
      </p:sp>
      <p:graphicFrame>
        <p:nvGraphicFramePr>
          <p:cNvPr id="380932" name="Object 4"/>
          <p:cNvGraphicFramePr>
            <a:graphicFrameLocks noChangeAspect="1"/>
          </p:cNvGraphicFramePr>
          <p:nvPr/>
        </p:nvGraphicFramePr>
        <p:xfrm>
          <a:off x="1524000" y="1828800"/>
          <a:ext cx="5638800" cy="3138488"/>
        </p:xfrm>
        <a:graphic>
          <a:graphicData uri="http://schemas.openxmlformats.org/presentationml/2006/ole">
            <p:oleObj spid="_x0000_s380932" name="位图图像" r:id="rId3" imgW="3200000" imgH="1781424" progId="PBrush">
              <p:embed/>
            </p:oleObj>
          </a:graphicData>
        </a:graphic>
      </p:graphicFrame>
    </p:spTree>
  </p:cSld>
  <p:clrMapOvr>
    <a:masterClrMapping/>
  </p:clrMapOvr>
  <p:transition spd="med">
    <p:pull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BAD1ACB-2280-4724-840A-F938F9E4AC95}"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593812A4-847C-4A61-9BE5-354EAED2D568}" type="slidenum">
              <a:rPr lang="en-US" altLang="zh-CN"/>
              <a:pPr/>
              <a:t>13</a:t>
            </a:fld>
            <a:endParaRPr lang="en-US" altLang="zh-CN"/>
          </a:p>
        </p:txBody>
      </p:sp>
      <p:sp>
        <p:nvSpPr>
          <p:cNvPr id="381954" name="Rectangle 2"/>
          <p:cNvSpPr>
            <a:spLocks noGrp="1" noChangeArrowheads="1"/>
          </p:cNvSpPr>
          <p:nvPr>
            <p:ph type="title"/>
          </p:nvPr>
        </p:nvSpPr>
        <p:spPr/>
        <p:txBody>
          <a:bodyPr/>
          <a:lstStyle/>
          <a:p>
            <a:r>
              <a:rPr lang="zh-CN" altLang="en-US" b="1">
                <a:solidFill>
                  <a:srgbClr val="336699"/>
                </a:solidFill>
                <a:latin typeface="宋体" pitchFamily="2" charset="-122"/>
              </a:rPr>
              <a:t>使用跳转表实现程序分支</a:t>
            </a:r>
            <a:r>
              <a:rPr lang="zh-CN" altLang="en-US"/>
              <a:t> </a:t>
            </a:r>
          </a:p>
        </p:txBody>
      </p:sp>
      <p:sp>
        <p:nvSpPr>
          <p:cNvPr id="381955" name="Rectangle 3"/>
          <p:cNvSpPr>
            <a:spLocks noGrp="1" noChangeArrowheads="1"/>
          </p:cNvSpPr>
          <p:nvPr>
            <p:ph type="body" idx="1"/>
          </p:nvPr>
        </p:nvSpPr>
        <p:spPr/>
        <p:txBody>
          <a:bodyPr/>
          <a:lstStyle/>
          <a:p>
            <a:r>
              <a:rPr lang="zh-CN" altLang="en-US">
                <a:latin typeface="宋体" pitchFamily="2" charset="-122"/>
              </a:rPr>
              <a:t>跳转表实际上是内存中的一段连续单元，根据表中存放的内容性质不同，又分为表内指令分支、表内地址分支和根据关键字分支三种情况。</a:t>
            </a:r>
            <a:endParaRPr lang="zh-CN" altLang="en-US"/>
          </a:p>
          <a:p>
            <a:endParaRPr lang="en-US" altLang="zh-CN"/>
          </a:p>
        </p:txBody>
      </p:sp>
    </p:spTree>
  </p:cSld>
  <p:clrMapOvr>
    <a:masterClrMapping/>
  </p:clrMapOvr>
  <p:transition spd="med">
    <p:pull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1F2BEA8-AE59-49C5-A083-6DDE5D28792D}"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FED18424-B51A-4EF1-AC5B-8945D4977CE6}" type="slidenum">
              <a:rPr lang="en-US" altLang="zh-CN"/>
              <a:pPr/>
              <a:t>14</a:t>
            </a:fld>
            <a:endParaRPr lang="en-US" altLang="zh-CN"/>
          </a:p>
        </p:txBody>
      </p:sp>
      <p:sp>
        <p:nvSpPr>
          <p:cNvPr id="382978" name="Rectangle 2"/>
          <p:cNvSpPr>
            <a:spLocks noGrp="1" noChangeArrowheads="1"/>
          </p:cNvSpPr>
          <p:nvPr>
            <p:ph type="title"/>
          </p:nvPr>
        </p:nvSpPr>
        <p:spPr/>
        <p:txBody>
          <a:bodyPr/>
          <a:lstStyle/>
          <a:p>
            <a:r>
              <a:rPr lang="zh-CN" altLang="en-US" b="1">
                <a:solidFill>
                  <a:srgbClr val="336699"/>
                </a:solidFill>
                <a:latin typeface="宋体" pitchFamily="2" charset="-122"/>
              </a:rPr>
              <a:t>根据表内指令分支</a:t>
            </a:r>
            <a:r>
              <a:rPr lang="zh-CN" altLang="en-US" b="1">
                <a:solidFill>
                  <a:srgbClr val="336699"/>
                </a:solidFill>
              </a:rPr>
              <a:t>跳转</a:t>
            </a:r>
          </a:p>
        </p:txBody>
      </p:sp>
      <p:sp>
        <p:nvSpPr>
          <p:cNvPr id="382979" name="Rectangle 3"/>
          <p:cNvSpPr>
            <a:spLocks noGrp="1" noChangeArrowheads="1"/>
          </p:cNvSpPr>
          <p:nvPr>
            <p:ph type="body" idx="1"/>
          </p:nvPr>
        </p:nvSpPr>
        <p:spPr/>
        <p:txBody>
          <a:bodyPr/>
          <a:lstStyle/>
          <a:p>
            <a:r>
              <a:rPr lang="zh-CN" altLang="en-US">
                <a:latin typeface="宋体" pitchFamily="2" charset="-122"/>
              </a:rPr>
              <a:t>根据表内指令分支时，跳转表中连续存放的是主程序转向各分支程序的转移指令代码。</a:t>
            </a:r>
          </a:p>
          <a:p>
            <a:r>
              <a:rPr lang="zh-CN" altLang="en-US">
                <a:latin typeface="宋体" pitchFamily="2" charset="-122"/>
              </a:rPr>
              <a:t>以各转移指令在表中的偏移量加上表首地址作为转移地址，转到表的相应位置，执行相应的无条件转移指令，从而实现多分支。</a:t>
            </a:r>
            <a:r>
              <a:rPr lang="zh-CN" altLang="en-US"/>
              <a:t> </a:t>
            </a:r>
          </a:p>
        </p:txBody>
      </p:sp>
    </p:spTree>
  </p:cSld>
  <p:clrMapOvr>
    <a:masterClrMapping/>
  </p:clrMapOvr>
  <p:transition spd="med">
    <p:pull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62251A6-916E-44B7-B7C6-702652E893DA}"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DAD64076-5DC2-4993-8173-BB87FCC3D0A2}" type="slidenum">
              <a:rPr lang="en-US" altLang="zh-CN"/>
              <a:pPr/>
              <a:t>15</a:t>
            </a:fld>
            <a:endParaRPr lang="en-US" altLang="zh-CN"/>
          </a:p>
        </p:txBody>
      </p:sp>
      <p:sp>
        <p:nvSpPr>
          <p:cNvPr id="384002" name="Rectangle 2"/>
          <p:cNvSpPr>
            <a:spLocks noGrp="1" noChangeArrowheads="1"/>
          </p:cNvSpPr>
          <p:nvPr>
            <p:ph type="title"/>
          </p:nvPr>
        </p:nvSpPr>
        <p:spPr/>
        <p:txBody>
          <a:bodyPr/>
          <a:lstStyle/>
          <a:p>
            <a:r>
              <a:rPr lang="zh-CN" altLang="en-US" b="1">
                <a:solidFill>
                  <a:srgbClr val="336699"/>
                </a:solidFill>
                <a:latin typeface="宋体" pitchFamily="2" charset="-122"/>
              </a:rPr>
              <a:t>根据表内指令分支的跳转表结构</a:t>
            </a:r>
            <a:r>
              <a:rPr lang="zh-CN" altLang="en-US"/>
              <a:t> </a:t>
            </a:r>
          </a:p>
        </p:txBody>
      </p:sp>
      <p:graphicFrame>
        <p:nvGraphicFramePr>
          <p:cNvPr id="384004" name="Object 4"/>
          <p:cNvGraphicFramePr>
            <a:graphicFrameLocks noChangeAspect="1"/>
          </p:cNvGraphicFramePr>
          <p:nvPr/>
        </p:nvGraphicFramePr>
        <p:xfrm>
          <a:off x="1981200" y="1752600"/>
          <a:ext cx="4343400" cy="4048125"/>
        </p:xfrm>
        <a:graphic>
          <a:graphicData uri="http://schemas.openxmlformats.org/presentationml/2006/ole">
            <p:oleObj spid="_x0000_s384004" name="位图图像" r:id="rId3" imgW="2666667" imgH="2486372" progId="PBrush">
              <p:embed/>
            </p:oleObj>
          </a:graphicData>
        </a:graphic>
      </p:graphicFrame>
    </p:spTree>
  </p:cSld>
  <p:clrMapOvr>
    <a:masterClrMapping/>
  </p:clrMapOvr>
  <p:transition spd="med">
    <p:pull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383A7C6-D8A7-4B1B-8BB6-EB731F6684C6}"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56FBA8FB-3BCB-440A-BF9E-6F0825DD5965}" type="slidenum">
              <a:rPr lang="en-US" altLang="zh-CN"/>
              <a:pPr/>
              <a:t>16</a:t>
            </a:fld>
            <a:endParaRPr lang="en-US" altLang="zh-CN"/>
          </a:p>
        </p:txBody>
      </p:sp>
      <p:sp>
        <p:nvSpPr>
          <p:cNvPr id="385026" name="Rectangle 2"/>
          <p:cNvSpPr>
            <a:spLocks noGrp="1" noChangeArrowheads="1"/>
          </p:cNvSpPr>
          <p:nvPr>
            <p:ph type="title"/>
          </p:nvPr>
        </p:nvSpPr>
        <p:spPr/>
        <p:txBody>
          <a:bodyPr/>
          <a:lstStyle/>
          <a:p>
            <a:r>
              <a:rPr lang="zh-CN" altLang="en-US" b="1">
                <a:solidFill>
                  <a:srgbClr val="336699"/>
                </a:solidFill>
                <a:latin typeface="宋体" pitchFamily="2" charset="-122"/>
              </a:rPr>
              <a:t>根据表内地址分支</a:t>
            </a:r>
            <a:r>
              <a:rPr lang="zh-CN" altLang="en-US" b="1">
                <a:solidFill>
                  <a:srgbClr val="336699"/>
                </a:solidFill>
              </a:rPr>
              <a:t>跳转</a:t>
            </a:r>
          </a:p>
        </p:txBody>
      </p:sp>
      <p:sp>
        <p:nvSpPr>
          <p:cNvPr id="385027" name="Rectangle 3"/>
          <p:cNvSpPr>
            <a:spLocks noGrp="1" noChangeArrowheads="1"/>
          </p:cNvSpPr>
          <p:nvPr>
            <p:ph type="body" idx="1"/>
          </p:nvPr>
        </p:nvSpPr>
        <p:spPr/>
        <p:txBody>
          <a:bodyPr/>
          <a:lstStyle/>
          <a:p>
            <a:r>
              <a:rPr lang="zh-CN" altLang="en-US">
                <a:latin typeface="宋体" pitchFamily="2" charset="-122"/>
              </a:rPr>
              <a:t>根据表内地址分支时，跳转表内连续存放的是一系列跳转地址，即各分支程序的入口地址。</a:t>
            </a:r>
          </a:p>
          <a:p>
            <a:r>
              <a:rPr lang="zh-CN" altLang="en-US">
                <a:latin typeface="宋体" pitchFamily="2" charset="-122"/>
              </a:rPr>
              <a:t>当各分支程序均属于近程跳转时，跳转表中装入的是各分支程序的入口偏移地址；当各分支程序都属于远程跳转时，跳转表中装入的是各分支程序的段地址和偏移地址。</a:t>
            </a:r>
            <a:r>
              <a:rPr lang="zh-CN" altLang="en-US"/>
              <a:t> </a:t>
            </a:r>
          </a:p>
        </p:txBody>
      </p:sp>
    </p:spTree>
  </p:cSld>
  <p:clrMapOvr>
    <a:masterClrMapping/>
  </p:clrMapOvr>
  <p:transition spd="med">
    <p:pull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6034055-6DC3-45E7-9D58-E26768D2E80C}"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9DCC6FBB-F18C-44AC-A677-94EA48869839}" type="slidenum">
              <a:rPr lang="en-US" altLang="zh-CN"/>
              <a:pPr/>
              <a:t>17</a:t>
            </a:fld>
            <a:endParaRPr lang="en-US" altLang="zh-CN"/>
          </a:p>
        </p:txBody>
      </p:sp>
      <p:sp>
        <p:nvSpPr>
          <p:cNvPr id="386050" name="Rectangle 2"/>
          <p:cNvSpPr>
            <a:spLocks noGrp="1" noChangeArrowheads="1"/>
          </p:cNvSpPr>
          <p:nvPr>
            <p:ph type="title"/>
          </p:nvPr>
        </p:nvSpPr>
        <p:spPr/>
        <p:txBody>
          <a:bodyPr/>
          <a:lstStyle/>
          <a:p>
            <a:r>
              <a:rPr lang="zh-CN" altLang="en-US" b="1">
                <a:solidFill>
                  <a:srgbClr val="336699"/>
                </a:solidFill>
                <a:latin typeface="宋体" pitchFamily="2" charset="-122"/>
              </a:rPr>
              <a:t>根据表内地址分支的跳转表结构</a:t>
            </a:r>
            <a:r>
              <a:rPr lang="zh-CN" altLang="en-US"/>
              <a:t> </a:t>
            </a:r>
          </a:p>
        </p:txBody>
      </p:sp>
      <p:graphicFrame>
        <p:nvGraphicFramePr>
          <p:cNvPr id="386052" name="Object 4"/>
          <p:cNvGraphicFramePr>
            <a:graphicFrameLocks noChangeAspect="1"/>
          </p:cNvGraphicFramePr>
          <p:nvPr/>
        </p:nvGraphicFramePr>
        <p:xfrm>
          <a:off x="2209800" y="1676400"/>
          <a:ext cx="4800600" cy="3848100"/>
        </p:xfrm>
        <a:graphic>
          <a:graphicData uri="http://schemas.openxmlformats.org/presentationml/2006/ole">
            <p:oleObj spid="_x0000_s386052" name="位图图像" r:id="rId3" imgW="2448267" imgH="1961905" progId="PBrush">
              <p:embed/>
            </p:oleObj>
          </a:graphicData>
        </a:graphic>
      </p:graphicFrame>
    </p:spTree>
  </p:cSld>
  <p:clrMapOvr>
    <a:masterClrMapping/>
  </p:clrMapOvr>
  <p:transition spd="med">
    <p:pull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9A9883C-4951-4F16-A7DD-D1198FA9DF40}"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CF6575AA-206B-4D4B-9A57-4D79E508953D}" type="slidenum">
              <a:rPr lang="en-US" altLang="zh-CN"/>
              <a:pPr/>
              <a:t>18</a:t>
            </a:fld>
            <a:endParaRPr lang="en-US" altLang="zh-CN"/>
          </a:p>
        </p:txBody>
      </p:sp>
      <p:sp>
        <p:nvSpPr>
          <p:cNvPr id="387074" name="Rectangle 2"/>
          <p:cNvSpPr>
            <a:spLocks noGrp="1" noChangeArrowheads="1"/>
          </p:cNvSpPr>
          <p:nvPr>
            <p:ph type="title"/>
          </p:nvPr>
        </p:nvSpPr>
        <p:spPr/>
        <p:txBody>
          <a:bodyPr/>
          <a:lstStyle/>
          <a:p>
            <a:r>
              <a:rPr lang="zh-CN" altLang="en-US" b="1">
                <a:solidFill>
                  <a:srgbClr val="336699"/>
                </a:solidFill>
                <a:latin typeface="宋体" pitchFamily="2" charset="-122"/>
              </a:rPr>
              <a:t>根据关键字分支</a:t>
            </a:r>
            <a:r>
              <a:rPr lang="zh-CN" altLang="en-US" b="1">
                <a:solidFill>
                  <a:srgbClr val="336699"/>
                </a:solidFill>
              </a:rPr>
              <a:t>跳转</a:t>
            </a:r>
          </a:p>
        </p:txBody>
      </p:sp>
      <p:sp>
        <p:nvSpPr>
          <p:cNvPr id="387075" name="Rectangle 3"/>
          <p:cNvSpPr>
            <a:spLocks noGrp="1" noChangeArrowheads="1"/>
          </p:cNvSpPr>
          <p:nvPr>
            <p:ph type="body" idx="1"/>
          </p:nvPr>
        </p:nvSpPr>
        <p:spPr/>
        <p:txBody>
          <a:bodyPr/>
          <a:lstStyle/>
          <a:p>
            <a:r>
              <a:rPr lang="zh-CN" altLang="en-US">
                <a:latin typeface="宋体" pitchFamily="2" charset="-122"/>
              </a:rPr>
              <a:t>根据关键字分支时，跳转表中连续存放的是各分支程序对应的</a:t>
            </a:r>
            <a:r>
              <a:rPr lang="zh-CN" altLang="en-US">
                <a:latin typeface="Times New Roman"/>
              </a:rPr>
              <a:t>“</a:t>
            </a:r>
            <a:r>
              <a:rPr lang="zh-CN" altLang="en-US">
                <a:latin typeface="宋体" pitchFamily="2" charset="-122"/>
              </a:rPr>
              <a:t>关键字、入口地址</a:t>
            </a:r>
            <a:r>
              <a:rPr lang="zh-CN" altLang="en-US">
                <a:latin typeface="Times New Roman"/>
              </a:rPr>
              <a:t>”</a:t>
            </a:r>
            <a:r>
              <a:rPr lang="zh-CN" altLang="en-US">
                <a:latin typeface="宋体" pitchFamily="2" charset="-122"/>
              </a:rPr>
              <a:t>等数据。</a:t>
            </a:r>
          </a:p>
          <a:p>
            <a:r>
              <a:rPr lang="zh-CN" altLang="en-US">
                <a:latin typeface="宋体" pitchFamily="2" charset="-122"/>
              </a:rPr>
              <a:t>此时要根据关键字搜索来确定分支程序对应的入口地址。</a:t>
            </a:r>
            <a:r>
              <a:rPr lang="zh-CN" altLang="en-US"/>
              <a:t> </a:t>
            </a:r>
          </a:p>
        </p:txBody>
      </p:sp>
    </p:spTree>
  </p:cSld>
  <p:clrMapOvr>
    <a:masterClrMapping/>
  </p:clrMapOvr>
  <p:transition spd="med">
    <p:pull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CDB7F84-A90D-43FF-9CAF-D47EDFB92582}"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9A20A24D-9396-4C1A-BD62-2FCFAC85FB1B}" type="slidenum">
              <a:rPr lang="en-US" altLang="zh-CN"/>
              <a:pPr/>
              <a:t>19</a:t>
            </a:fld>
            <a:endParaRPr lang="en-US" altLang="zh-CN"/>
          </a:p>
        </p:txBody>
      </p:sp>
      <p:sp>
        <p:nvSpPr>
          <p:cNvPr id="388098" name="Rectangle 2"/>
          <p:cNvSpPr>
            <a:spLocks noGrp="1" noChangeArrowheads="1"/>
          </p:cNvSpPr>
          <p:nvPr>
            <p:ph type="title"/>
          </p:nvPr>
        </p:nvSpPr>
        <p:spPr/>
        <p:txBody>
          <a:bodyPr/>
          <a:lstStyle/>
          <a:p>
            <a:r>
              <a:rPr lang="zh-CN" altLang="en-US" b="1">
                <a:solidFill>
                  <a:srgbClr val="336699"/>
                </a:solidFill>
                <a:latin typeface="宋体" pitchFamily="2" charset="-122"/>
              </a:rPr>
              <a:t>根据关键字分支的跳转表结构</a:t>
            </a:r>
            <a:r>
              <a:rPr lang="zh-CN" altLang="en-US"/>
              <a:t> </a:t>
            </a:r>
          </a:p>
        </p:txBody>
      </p:sp>
      <p:graphicFrame>
        <p:nvGraphicFramePr>
          <p:cNvPr id="388102" name="Object 6"/>
          <p:cNvGraphicFramePr>
            <a:graphicFrameLocks noChangeAspect="1"/>
          </p:cNvGraphicFramePr>
          <p:nvPr/>
        </p:nvGraphicFramePr>
        <p:xfrm>
          <a:off x="2133600" y="1752600"/>
          <a:ext cx="3765550" cy="3886200"/>
        </p:xfrm>
        <a:graphic>
          <a:graphicData uri="http://schemas.openxmlformats.org/presentationml/2006/ole">
            <p:oleObj spid="_x0000_s388102" name="位图图像" r:id="rId3" imgW="2381582" imgH="2457143" progId="PBrush">
              <p:embed/>
            </p:oleObj>
          </a:graphicData>
        </a:graphic>
      </p:graphicFrame>
    </p:spTree>
  </p:cSld>
  <p:clrMapOvr>
    <a:masterClrMapping/>
  </p:clrMapOvr>
  <p:transition spd="med">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9746199-9BE2-47B2-8207-8A75A03C9AA2}"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BAE9738D-25D8-46DE-A022-BC0A76ADB4ED}" type="slidenum">
              <a:rPr lang="en-US" altLang="zh-CN"/>
              <a:pPr/>
              <a:t>2</a:t>
            </a:fld>
            <a:endParaRPr lang="en-US" altLang="zh-CN"/>
          </a:p>
        </p:txBody>
      </p:sp>
      <p:sp>
        <p:nvSpPr>
          <p:cNvPr id="56322" name="Rectangle 2"/>
          <p:cNvSpPr>
            <a:spLocks noGrp="1" noChangeArrowheads="1"/>
          </p:cNvSpPr>
          <p:nvPr>
            <p:ph type="title"/>
          </p:nvPr>
        </p:nvSpPr>
        <p:spPr/>
        <p:txBody>
          <a:bodyPr/>
          <a:lstStyle/>
          <a:p>
            <a:r>
              <a:rPr lang="en-US" altLang="zh-CN" b="1">
                <a:solidFill>
                  <a:srgbClr val="336699"/>
                </a:solidFill>
              </a:rPr>
              <a:t>5.1  </a:t>
            </a:r>
            <a:r>
              <a:rPr lang="zh-CN" altLang="en-US" b="1">
                <a:solidFill>
                  <a:srgbClr val="336699"/>
                </a:solidFill>
              </a:rPr>
              <a:t>汇编语言程序设计概述</a:t>
            </a:r>
          </a:p>
        </p:txBody>
      </p:sp>
      <p:sp>
        <p:nvSpPr>
          <p:cNvPr id="56323" name="Rectangle 3"/>
          <p:cNvSpPr>
            <a:spLocks noGrp="1" noChangeArrowheads="1"/>
          </p:cNvSpPr>
          <p:nvPr>
            <p:ph type="body" idx="1"/>
          </p:nvPr>
        </p:nvSpPr>
        <p:spPr/>
        <p:txBody>
          <a:bodyPr/>
          <a:lstStyle/>
          <a:p>
            <a:pPr>
              <a:lnSpc>
                <a:spcPct val="90000"/>
              </a:lnSpc>
            </a:pPr>
            <a:r>
              <a:rPr lang="zh-CN" altLang="en-US">
                <a:latin typeface="宋体" pitchFamily="2" charset="-122"/>
              </a:rPr>
              <a:t>汇编语言是面向机器的低级程序设计语言，它可以直接控制硬件的最底层，如寄存器、标志位、存储单元等。</a:t>
            </a:r>
          </a:p>
          <a:p>
            <a:pPr>
              <a:lnSpc>
                <a:spcPct val="90000"/>
              </a:lnSpc>
            </a:pPr>
            <a:r>
              <a:rPr lang="zh-CN" altLang="en-US">
                <a:latin typeface="宋体" pitchFamily="2" charset="-122"/>
              </a:rPr>
              <a:t>进行汇编语言程序设计时，首先应理解和分析题目要求，选择适当的数据结构及合理的算法，然后再考虑用语言来实现。</a:t>
            </a:r>
          </a:p>
          <a:p>
            <a:pPr>
              <a:lnSpc>
                <a:spcPct val="90000"/>
              </a:lnSpc>
            </a:pPr>
            <a:r>
              <a:rPr lang="zh-CN" altLang="en-US">
                <a:latin typeface="宋体" pitchFamily="2" charset="-122"/>
              </a:rPr>
              <a:t>汇编语言面向机器的特点使得程序员在编写程序时必须严格遵守其语法及程序结构方面的规定。</a:t>
            </a:r>
            <a:r>
              <a:rPr lang="zh-CN" altLang="en-US"/>
              <a:t> </a:t>
            </a:r>
          </a:p>
        </p:txBody>
      </p:sp>
    </p:spTree>
  </p:cSld>
  <p:clrMapOvr>
    <a:masterClrMapping/>
  </p:clrMapOvr>
  <p:transition spd="med">
    <p:pull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A3B976F-D506-47D4-B87E-CDB0CD2A2A77}"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6E88CCCF-79E3-4134-9F65-E83D52EFFA65}" type="slidenum">
              <a:rPr lang="en-US" altLang="zh-CN"/>
              <a:pPr/>
              <a:t>20</a:t>
            </a:fld>
            <a:endParaRPr lang="en-US" altLang="zh-CN"/>
          </a:p>
        </p:txBody>
      </p:sp>
      <p:sp>
        <p:nvSpPr>
          <p:cNvPr id="59394" name="Rectangle 2"/>
          <p:cNvSpPr>
            <a:spLocks noGrp="1" noChangeArrowheads="1"/>
          </p:cNvSpPr>
          <p:nvPr>
            <p:ph type="title"/>
          </p:nvPr>
        </p:nvSpPr>
        <p:spPr/>
        <p:txBody>
          <a:bodyPr/>
          <a:lstStyle/>
          <a:p>
            <a:r>
              <a:rPr lang="en-US" altLang="zh-CN" b="1">
                <a:solidFill>
                  <a:srgbClr val="336699"/>
                </a:solidFill>
              </a:rPr>
              <a:t>5.4  </a:t>
            </a:r>
            <a:r>
              <a:rPr lang="zh-CN" altLang="en-US" b="1">
                <a:solidFill>
                  <a:srgbClr val="336699"/>
                </a:solidFill>
              </a:rPr>
              <a:t>循环程序设计</a:t>
            </a:r>
          </a:p>
        </p:txBody>
      </p:sp>
      <p:sp>
        <p:nvSpPr>
          <p:cNvPr id="59395" name="Rectangle 3"/>
          <p:cNvSpPr>
            <a:spLocks noGrp="1" noChangeArrowheads="1"/>
          </p:cNvSpPr>
          <p:nvPr>
            <p:ph type="body" idx="1"/>
          </p:nvPr>
        </p:nvSpPr>
        <p:spPr/>
        <p:txBody>
          <a:bodyPr/>
          <a:lstStyle/>
          <a:p>
            <a:pPr>
              <a:buFontTx/>
              <a:buNone/>
            </a:pPr>
            <a:r>
              <a:rPr lang="en-US" altLang="zh-CN"/>
              <a:t>5.4.1  </a:t>
            </a:r>
            <a:r>
              <a:rPr lang="zh-CN" altLang="en-US"/>
              <a:t>简单循环程序设计</a:t>
            </a:r>
          </a:p>
          <a:p>
            <a:pPr>
              <a:buFontTx/>
              <a:buNone/>
            </a:pPr>
            <a:r>
              <a:rPr lang="en-US" altLang="zh-CN"/>
              <a:t>5.4.2  </a:t>
            </a:r>
            <a:r>
              <a:rPr lang="zh-CN" altLang="en-US"/>
              <a:t>多重循环程序设计</a:t>
            </a:r>
          </a:p>
        </p:txBody>
      </p:sp>
    </p:spTree>
  </p:cSld>
  <p:clrMapOvr>
    <a:masterClrMapping/>
  </p:clrMapOvr>
  <p:transition spd="med">
    <p:pull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5CC4991-0D84-4F57-A0F5-FFB3514B8536}"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D1602F05-24DF-4DFC-ABC9-574F619ACD13}" type="slidenum">
              <a:rPr lang="en-US" altLang="zh-CN"/>
              <a:pPr/>
              <a:t>21</a:t>
            </a:fld>
            <a:endParaRPr lang="en-US" altLang="zh-CN"/>
          </a:p>
        </p:txBody>
      </p:sp>
      <p:sp>
        <p:nvSpPr>
          <p:cNvPr id="391170" name="Rectangle 2"/>
          <p:cNvSpPr>
            <a:spLocks noGrp="1" noChangeArrowheads="1"/>
          </p:cNvSpPr>
          <p:nvPr>
            <p:ph type="title"/>
          </p:nvPr>
        </p:nvSpPr>
        <p:spPr/>
        <p:txBody>
          <a:bodyPr/>
          <a:lstStyle/>
          <a:p>
            <a:r>
              <a:rPr lang="zh-CN" altLang="en-US" b="1">
                <a:solidFill>
                  <a:srgbClr val="336699"/>
                </a:solidFill>
                <a:latin typeface="宋体" pitchFamily="2" charset="-122"/>
              </a:rPr>
              <a:t>循环程序设计</a:t>
            </a:r>
            <a:r>
              <a:rPr lang="zh-CN" altLang="en-US"/>
              <a:t> </a:t>
            </a:r>
          </a:p>
        </p:txBody>
      </p:sp>
      <p:sp>
        <p:nvSpPr>
          <p:cNvPr id="391171" name="Rectangle 3"/>
          <p:cNvSpPr>
            <a:spLocks noGrp="1" noChangeArrowheads="1"/>
          </p:cNvSpPr>
          <p:nvPr>
            <p:ph type="body" idx="1"/>
          </p:nvPr>
        </p:nvSpPr>
        <p:spPr/>
        <p:txBody>
          <a:bodyPr/>
          <a:lstStyle/>
          <a:p>
            <a:r>
              <a:rPr lang="zh-CN" altLang="en-US">
                <a:latin typeface="宋体" pitchFamily="2" charset="-122"/>
              </a:rPr>
              <a:t>采用循环结构，可简化程序书写形式，缩短程序长度，减少占用的内存空间。</a:t>
            </a:r>
          </a:p>
          <a:p>
            <a:r>
              <a:rPr lang="zh-CN" altLang="en-US">
                <a:latin typeface="宋体" pitchFamily="2" charset="-122"/>
              </a:rPr>
              <a:t>但要注意，循环结构并不简化程序的执行过程，相反，增加了一些循环控制环节，使总的程序执行语句和执行时间不仅无减，反而有增。</a:t>
            </a:r>
            <a:r>
              <a:rPr lang="zh-CN" altLang="en-US"/>
              <a:t> </a:t>
            </a:r>
          </a:p>
        </p:txBody>
      </p:sp>
    </p:spTree>
  </p:cSld>
  <p:clrMapOvr>
    <a:masterClrMapping/>
  </p:clrMapOvr>
  <p:transition spd="med">
    <p:pull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60B43E7-811D-4D1A-9E8A-4E61D97C9010}"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574697F7-D5A1-48CC-AF4A-1624994C7F49}" type="slidenum">
              <a:rPr lang="en-US" altLang="zh-CN"/>
              <a:pPr/>
              <a:t>22</a:t>
            </a:fld>
            <a:endParaRPr lang="en-US" altLang="zh-CN"/>
          </a:p>
        </p:txBody>
      </p:sp>
      <p:sp>
        <p:nvSpPr>
          <p:cNvPr id="393218" name="Rectangle 2"/>
          <p:cNvSpPr>
            <a:spLocks noGrp="1" noChangeArrowheads="1"/>
          </p:cNvSpPr>
          <p:nvPr>
            <p:ph type="title"/>
          </p:nvPr>
        </p:nvSpPr>
        <p:spPr/>
        <p:txBody>
          <a:bodyPr/>
          <a:lstStyle/>
          <a:p>
            <a:r>
              <a:rPr lang="zh-CN" altLang="en-US" b="1">
                <a:solidFill>
                  <a:srgbClr val="336699"/>
                </a:solidFill>
                <a:latin typeface="宋体" pitchFamily="2" charset="-122"/>
              </a:rPr>
              <a:t>循环程序的组成</a:t>
            </a:r>
          </a:p>
        </p:txBody>
      </p:sp>
      <p:sp>
        <p:nvSpPr>
          <p:cNvPr id="393219" name="Rectangle 3"/>
          <p:cNvSpPr>
            <a:spLocks noGrp="1" noChangeArrowheads="1"/>
          </p:cNvSpPr>
          <p:nvPr>
            <p:ph type="body" idx="1"/>
          </p:nvPr>
        </p:nvSpPr>
        <p:spPr>
          <a:xfrm>
            <a:off x="228600" y="1447800"/>
            <a:ext cx="8458200" cy="4678363"/>
          </a:xfrm>
        </p:spPr>
        <p:txBody>
          <a:bodyPr/>
          <a:lstStyle/>
          <a:p>
            <a:pPr algn="just">
              <a:lnSpc>
                <a:spcPct val="90000"/>
              </a:lnSpc>
            </a:pPr>
            <a:r>
              <a:rPr lang="zh-CN" altLang="en-US" sz="2800">
                <a:latin typeface="宋体" pitchFamily="2" charset="-122"/>
              </a:rPr>
              <a:t>循环初始化部分。</a:t>
            </a:r>
            <a:endParaRPr lang="zh-CN" altLang="en-US" sz="2800">
              <a:latin typeface="Times New Roman" pitchFamily="18" charset="0"/>
              <a:cs typeface="Times New Roman" pitchFamily="18" charset="0"/>
            </a:endParaRPr>
          </a:p>
          <a:p>
            <a:pPr algn="just">
              <a:lnSpc>
                <a:spcPct val="90000"/>
              </a:lnSpc>
              <a:buFontTx/>
              <a:buNone/>
            </a:pPr>
            <a:r>
              <a:rPr lang="zh-CN" altLang="en-US" sz="2000">
                <a:latin typeface="宋体" pitchFamily="2" charset="-122"/>
              </a:rPr>
              <a:t>这是循环准备工作阶段，如建立地址指针、设置循环次数、必要的数据保护以及为循环体正常工作而建立的初始状态等。</a:t>
            </a:r>
            <a:endParaRPr lang="zh-CN" altLang="en-US" sz="2000">
              <a:latin typeface="Times New Roman" pitchFamily="18" charset="0"/>
              <a:cs typeface="Times New Roman" pitchFamily="18" charset="0"/>
            </a:endParaRPr>
          </a:p>
          <a:p>
            <a:pPr algn="just">
              <a:lnSpc>
                <a:spcPct val="90000"/>
              </a:lnSpc>
            </a:pPr>
            <a:r>
              <a:rPr lang="zh-CN" altLang="en-US" sz="2800">
                <a:latin typeface="宋体" pitchFamily="2" charset="-122"/>
              </a:rPr>
              <a:t>循环体。</a:t>
            </a:r>
            <a:endParaRPr lang="zh-CN" altLang="en-US" sz="2800">
              <a:latin typeface="Times New Roman" pitchFamily="18" charset="0"/>
              <a:cs typeface="Times New Roman" pitchFamily="18" charset="0"/>
            </a:endParaRPr>
          </a:p>
          <a:p>
            <a:pPr algn="just">
              <a:lnSpc>
                <a:spcPct val="90000"/>
              </a:lnSpc>
              <a:buFontTx/>
              <a:buNone/>
            </a:pPr>
            <a:r>
              <a:rPr lang="zh-CN" altLang="en-US" sz="2000">
                <a:latin typeface="宋体" pitchFamily="2" charset="-122"/>
              </a:rPr>
              <a:t>循环体是在循环过程中反复执行的部分。它是循环的核心部分，是循环程序所要完成的若干操作的全部指令。</a:t>
            </a:r>
            <a:endParaRPr lang="zh-CN" altLang="en-US" sz="2000">
              <a:latin typeface="Times New Roman" pitchFamily="18" charset="0"/>
              <a:cs typeface="Times New Roman" pitchFamily="18" charset="0"/>
            </a:endParaRPr>
          </a:p>
          <a:p>
            <a:pPr algn="just">
              <a:lnSpc>
                <a:spcPct val="90000"/>
              </a:lnSpc>
            </a:pPr>
            <a:r>
              <a:rPr lang="zh-CN" altLang="en-US" sz="2800">
                <a:latin typeface="宋体" pitchFamily="2" charset="-122"/>
              </a:rPr>
              <a:t>循环修改部分。</a:t>
            </a:r>
            <a:endParaRPr lang="zh-CN" altLang="en-US" sz="2800">
              <a:latin typeface="Times New Roman" pitchFamily="18" charset="0"/>
              <a:cs typeface="Times New Roman" pitchFamily="18" charset="0"/>
            </a:endParaRPr>
          </a:p>
          <a:p>
            <a:pPr algn="just">
              <a:lnSpc>
                <a:spcPct val="90000"/>
              </a:lnSpc>
              <a:buFontTx/>
              <a:buNone/>
            </a:pPr>
            <a:r>
              <a:rPr lang="zh-CN" altLang="en-US" sz="2000">
                <a:latin typeface="宋体" pitchFamily="2" charset="-122"/>
              </a:rPr>
              <a:t>循环修改主要是指对一些运算控制单元（变量、寄存器）的修改，如修改操作数地址、修改循环计数器、改变变量的值等。</a:t>
            </a:r>
            <a:endParaRPr lang="zh-CN" altLang="en-US" sz="2000">
              <a:latin typeface="Times New Roman" pitchFamily="18" charset="0"/>
              <a:cs typeface="Times New Roman" pitchFamily="18" charset="0"/>
            </a:endParaRPr>
          </a:p>
          <a:p>
            <a:pPr algn="just">
              <a:lnSpc>
                <a:spcPct val="90000"/>
              </a:lnSpc>
            </a:pPr>
            <a:r>
              <a:rPr lang="zh-CN" altLang="en-US" sz="2800">
                <a:latin typeface="宋体" pitchFamily="2" charset="-122"/>
              </a:rPr>
              <a:t>循环控制部分。</a:t>
            </a:r>
            <a:endParaRPr lang="zh-CN" altLang="en-US" sz="2800">
              <a:latin typeface="Times New Roman" pitchFamily="18" charset="0"/>
              <a:cs typeface="Times New Roman" pitchFamily="18" charset="0"/>
            </a:endParaRPr>
          </a:p>
          <a:p>
            <a:pPr algn="just">
              <a:lnSpc>
                <a:spcPct val="90000"/>
              </a:lnSpc>
              <a:buFontTx/>
              <a:buNone/>
            </a:pPr>
            <a:r>
              <a:rPr lang="zh-CN" altLang="en-US" sz="2000">
                <a:latin typeface="宋体" pitchFamily="2" charset="-122"/>
              </a:rPr>
              <a:t>根据给定的循环次数或循环条件，判断是否结束循环。若未结束，则转去重复执行循环工作部分。</a:t>
            </a:r>
            <a:endParaRPr lang="zh-CN" altLang="en-US" sz="2000"/>
          </a:p>
        </p:txBody>
      </p:sp>
    </p:spTree>
  </p:cSld>
  <p:clrMapOvr>
    <a:masterClrMapping/>
  </p:clrMapOvr>
  <p:transition spd="med">
    <p:pull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5819177-91F1-487B-867E-65DE2F8F63D1}"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04EECA12-8CF3-4135-BAAC-91C3088B62B5}" type="slidenum">
              <a:rPr lang="en-US" altLang="zh-CN"/>
              <a:pPr/>
              <a:t>23</a:t>
            </a:fld>
            <a:endParaRPr lang="en-US" altLang="zh-CN"/>
          </a:p>
        </p:txBody>
      </p:sp>
      <p:sp>
        <p:nvSpPr>
          <p:cNvPr id="394242" name="Rectangle 2"/>
          <p:cNvSpPr>
            <a:spLocks noGrp="1" noChangeArrowheads="1"/>
          </p:cNvSpPr>
          <p:nvPr>
            <p:ph type="title"/>
          </p:nvPr>
        </p:nvSpPr>
        <p:spPr/>
        <p:txBody>
          <a:bodyPr/>
          <a:lstStyle/>
          <a:p>
            <a:r>
              <a:rPr lang="zh-CN" altLang="en-US" b="1">
                <a:solidFill>
                  <a:srgbClr val="336699"/>
                </a:solidFill>
                <a:latin typeface="宋体" pitchFamily="2" charset="-122"/>
              </a:rPr>
              <a:t>基本循环结构示意图</a:t>
            </a:r>
            <a:r>
              <a:rPr lang="zh-CN" altLang="en-US"/>
              <a:t> </a:t>
            </a:r>
          </a:p>
        </p:txBody>
      </p:sp>
      <p:graphicFrame>
        <p:nvGraphicFramePr>
          <p:cNvPr id="394244" name="Object 4"/>
          <p:cNvGraphicFramePr>
            <a:graphicFrameLocks noChangeAspect="1"/>
          </p:cNvGraphicFramePr>
          <p:nvPr/>
        </p:nvGraphicFramePr>
        <p:xfrm>
          <a:off x="1219200" y="1600200"/>
          <a:ext cx="6705600" cy="3730625"/>
        </p:xfrm>
        <a:graphic>
          <a:graphicData uri="http://schemas.openxmlformats.org/presentationml/2006/ole">
            <p:oleObj spid="_x0000_s394244" name="位图图像" r:id="rId3" imgW="4742857" imgH="2638095" progId="PBrush">
              <p:embed/>
            </p:oleObj>
          </a:graphicData>
        </a:graphic>
      </p:graphicFrame>
    </p:spTree>
  </p:cSld>
  <p:clrMapOvr>
    <a:masterClrMapping/>
  </p:clrMapOvr>
  <p:transition spd="med">
    <p:pull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19B663C-8ABA-409F-966C-241E1C490C00}"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3C092F5-BA33-43CD-9D23-77471416F47F}" type="slidenum">
              <a:rPr lang="en-US" altLang="zh-CN"/>
              <a:pPr/>
              <a:t>24</a:t>
            </a:fld>
            <a:endParaRPr lang="en-US" altLang="zh-CN"/>
          </a:p>
        </p:txBody>
      </p:sp>
      <p:sp>
        <p:nvSpPr>
          <p:cNvPr id="395266" name="Rectangle 2"/>
          <p:cNvSpPr>
            <a:spLocks noGrp="1" noChangeArrowheads="1"/>
          </p:cNvSpPr>
          <p:nvPr>
            <p:ph type="title"/>
          </p:nvPr>
        </p:nvSpPr>
        <p:spPr/>
        <p:txBody>
          <a:bodyPr/>
          <a:lstStyle/>
          <a:p>
            <a:r>
              <a:rPr lang="zh-CN" altLang="en-US" b="1">
                <a:solidFill>
                  <a:srgbClr val="336699"/>
                </a:solidFill>
                <a:latin typeface="宋体" pitchFamily="2" charset="-122"/>
              </a:rPr>
              <a:t>简单循环程序设计</a:t>
            </a:r>
            <a:r>
              <a:rPr lang="zh-CN" altLang="en-US"/>
              <a:t> </a:t>
            </a:r>
          </a:p>
        </p:txBody>
      </p:sp>
      <p:sp>
        <p:nvSpPr>
          <p:cNvPr id="395267" name="Rectangle 3"/>
          <p:cNvSpPr>
            <a:spLocks noGrp="1" noChangeArrowheads="1"/>
          </p:cNvSpPr>
          <p:nvPr>
            <p:ph type="body" idx="1"/>
          </p:nvPr>
        </p:nvSpPr>
        <p:spPr/>
        <p:txBody>
          <a:bodyPr/>
          <a:lstStyle/>
          <a:p>
            <a:pPr>
              <a:lnSpc>
                <a:spcPct val="90000"/>
              </a:lnSpc>
            </a:pPr>
            <a:r>
              <a:rPr lang="zh-CN" altLang="en-US" sz="2400">
                <a:latin typeface="宋体" pitchFamily="2" charset="-122"/>
              </a:rPr>
              <a:t>控制循环次数较常用的方法是用计数器控制循环、按问题的条件控制循环和用逻辑变量控制循环。</a:t>
            </a:r>
            <a:r>
              <a:rPr lang="zh-CN" altLang="en-US" sz="2400"/>
              <a:t> </a:t>
            </a:r>
          </a:p>
          <a:p>
            <a:pPr>
              <a:lnSpc>
                <a:spcPct val="90000"/>
              </a:lnSpc>
            </a:pPr>
            <a:r>
              <a:rPr lang="zh-CN" altLang="en-US" sz="2400">
                <a:latin typeface="宋体" pitchFamily="2" charset="-122"/>
              </a:rPr>
              <a:t>计数器控制循环就是利用循环次数作为控制条件，它是最简单的和典型的循环控制方法。</a:t>
            </a:r>
            <a:r>
              <a:rPr lang="zh-CN" altLang="en-US" sz="2400"/>
              <a:t> </a:t>
            </a:r>
          </a:p>
          <a:p>
            <a:pPr>
              <a:lnSpc>
                <a:spcPct val="90000"/>
              </a:lnSpc>
            </a:pPr>
            <a:r>
              <a:rPr lang="zh-CN" altLang="en-US" sz="2400">
                <a:latin typeface="宋体" pitchFamily="2" charset="-122"/>
              </a:rPr>
              <a:t>有些循环程序的循环次数事先无法确定，但它与问题的某些条件有关。这些条件可以通过指令来测试。若测试比较的结果满足循环条件，则继续循环，否则结束循环。这就是所谓的按问题的条件控制循环。</a:t>
            </a:r>
            <a:r>
              <a:rPr lang="zh-CN" altLang="en-US" sz="2400"/>
              <a:t> </a:t>
            </a:r>
          </a:p>
          <a:p>
            <a:pPr>
              <a:lnSpc>
                <a:spcPct val="90000"/>
              </a:lnSpc>
            </a:pPr>
            <a:r>
              <a:rPr lang="zh-CN" altLang="en-US" sz="2400">
                <a:latin typeface="宋体" pitchFamily="2" charset="-122"/>
              </a:rPr>
              <a:t>在有些情况下，可能在一个循环中有两个循环支路，在第一个支路循环了若干次以后，转至另一个循环支路循环。这就可以设置一个逻辑变量，用以控制转入不同的循环支路。</a:t>
            </a:r>
            <a:r>
              <a:rPr lang="zh-CN" altLang="en-US" sz="2400"/>
              <a:t> </a:t>
            </a:r>
          </a:p>
        </p:txBody>
      </p:sp>
    </p:spTree>
  </p:cSld>
  <p:clrMapOvr>
    <a:masterClrMapping/>
  </p:clrMapOvr>
  <p:transition spd="med">
    <p:pull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0EB5441-1857-4DC7-9406-0E69BCA80486}"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23627C00-A3E6-44C2-8A92-ED4B46084923}" type="slidenum">
              <a:rPr lang="en-US" altLang="zh-CN"/>
              <a:pPr/>
              <a:t>25</a:t>
            </a:fld>
            <a:endParaRPr lang="en-US" altLang="zh-CN"/>
          </a:p>
        </p:txBody>
      </p:sp>
      <p:sp>
        <p:nvSpPr>
          <p:cNvPr id="389122" name="Rectangle 2"/>
          <p:cNvSpPr>
            <a:spLocks noGrp="1" noChangeArrowheads="1"/>
          </p:cNvSpPr>
          <p:nvPr>
            <p:ph type="title"/>
          </p:nvPr>
        </p:nvSpPr>
        <p:spPr/>
        <p:txBody>
          <a:bodyPr/>
          <a:lstStyle/>
          <a:p>
            <a:r>
              <a:rPr lang="zh-CN" altLang="en-US" b="1">
                <a:solidFill>
                  <a:srgbClr val="336699"/>
                </a:solidFill>
                <a:latin typeface="宋体" pitchFamily="2" charset="-122"/>
              </a:rPr>
              <a:t>多重循环程序设计</a:t>
            </a:r>
            <a:r>
              <a:rPr lang="zh-CN" altLang="en-US"/>
              <a:t> </a:t>
            </a:r>
          </a:p>
        </p:txBody>
      </p:sp>
      <p:sp>
        <p:nvSpPr>
          <p:cNvPr id="389123" name="Rectangle 3"/>
          <p:cNvSpPr>
            <a:spLocks noGrp="1" noChangeArrowheads="1"/>
          </p:cNvSpPr>
          <p:nvPr>
            <p:ph type="body" idx="1"/>
          </p:nvPr>
        </p:nvSpPr>
        <p:spPr/>
        <p:txBody>
          <a:bodyPr/>
          <a:lstStyle/>
          <a:p>
            <a:r>
              <a:rPr lang="zh-CN" altLang="en-US">
                <a:latin typeface="宋体" pitchFamily="2" charset="-122"/>
              </a:rPr>
              <a:t>多重循环又称为循环的嵌套，也即循环体中包含循环结构的程序。</a:t>
            </a:r>
          </a:p>
          <a:p>
            <a:r>
              <a:rPr lang="zh-CN" altLang="en-US">
                <a:latin typeface="宋体" pitchFamily="2" charset="-122"/>
              </a:rPr>
              <a:t>多重循环程序设计的方法和单重循环程序设计的方法基本是一致的，但多重循环程序在具体实现时的处理要比单重循环程序复杂得多。</a:t>
            </a:r>
            <a:r>
              <a:rPr lang="zh-CN" altLang="en-US"/>
              <a:t> </a:t>
            </a:r>
          </a:p>
        </p:txBody>
      </p:sp>
    </p:spTree>
  </p:cSld>
  <p:clrMapOvr>
    <a:masterClrMapping/>
  </p:clrMapOvr>
  <p:transition spd="med">
    <p:pull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0FD4411-5DED-4D1C-BF53-DA0E57F1D306}" type="datetime1">
              <a:rPr lang="zh-CN" altLang="en-US"/>
              <a:pPr/>
              <a:t>2016-5-26</a:t>
            </a:fld>
            <a:endParaRPr lang="en-US" altLang="zh-CN"/>
          </a:p>
        </p:txBody>
      </p:sp>
      <p:sp>
        <p:nvSpPr>
          <p:cNvPr id="6" name="页脚占位符 4"/>
          <p:cNvSpPr>
            <a:spLocks noGrp="1"/>
          </p:cNvSpPr>
          <p:nvPr>
            <p:ph type="ftr" sz="quarter" idx="11"/>
          </p:nvPr>
        </p:nvSpPr>
        <p:spPr/>
        <p:txBody>
          <a:bodyPr/>
          <a:lstStyle/>
          <a:p>
            <a:r>
              <a:rPr lang="en-US" altLang="zh-CN"/>
              <a:t>汇编语言程序设计教程</a:t>
            </a:r>
          </a:p>
        </p:txBody>
      </p:sp>
      <p:sp>
        <p:nvSpPr>
          <p:cNvPr id="7" name="灯片编号占位符 5"/>
          <p:cNvSpPr>
            <a:spLocks noGrp="1"/>
          </p:cNvSpPr>
          <p:nvPr>
            <p:ph type="sldNum" sz="quarter" idx="12"/>
          </p:nvPr>
        </p:nvSpPr>
        <p:spPr/>
        <p:txBody>
          <a:bodyPr/>
          <a:lstStyle/>
          <a:p>
            <a:fld id="{3302E000-9FFD-43D9-92C7-89CBA0DC7F25}" type="slidenum">
              <a:rPr lang="en-US" altLang="zh-CN"/>
              <a:pPr/>
              <a:t>26</a:t>
            </a:fld>
            <a:endParaRPr lang="en-US" altLang="zh-CN"/>
          </a:p>
        </p:txBody>
      </p:sp>
      <p:sp>
        <p:nvSpPr>
          <p:cNvPr id="390146" name="Rectangle 2"/>
          <p:cNvSpPr>
            <a:spLocks noGrp="1" noChangeArrowheads="1"/>
          </p:cNvSpPr>
          <p:nvPr>
            <p:ph type="title"/>
          </p:nvPr>
        </p:nvSpPr>
        <p:spPr/>
        <p:txBody>
          <a:bodyPr/>
          <a:lstStyle/>
          <a:p>
            <a:r>
              <a:rPr lang="zh-CN" altLang="en-US" b="1">
                <a:solidFill>
                  <a:srgbClr val="336699"/>
                </a:solidFill>
                <a:latin typeface="宋体" pitchFamily="2" charset="-122"/>
              </a:rPr>
              <a:t>使用多重循环时须注意的几点</a:t>
            </a:r>
            <a:r>
              <a:rPr lang="zh-CN" altLang="en-US"/>
              <a:t> </a:t>
            </a:r>
          </a:p>
        </p:txBody>
      </p:sp>
      <p:sp>
        <p:nvSpPr>
          <p:cNvPr id="390147" name="Rectangle 3"/>
          <p:cNvSpPr>
            <a:spLocks noGrp="1" noChangeArrowheads="1"/>
          </p:cNvSpPr>
          <p:nvPr>
            <p:ph type="body" idx="1"/>
          </p:nvPr>
        </p:nvSpPr>
        <p:spPr>
          <a:xfrm>
            <a:off x="457200" y="1600200"/>
            <a:ext cx="8229600" cy="3657600"/>
          </a:xfrm>
        </p:spPr>
        <p:txBody>
          <a:bodyPr/>
          <a:lstStyle/>
          <a:p>
            <a:pPr algn="just"/>
            <a:r>
              <a:rPr lang="zh-CN" altLang="en-US" sz="2000">
                <a:latin typeface="宋体" pitchFamily="2" charset="-122"/>
              </a:rPr>
              <a:t>内循环必须完整地包含在外循环内，内外循环不能相互交叉。</a:t>
            </a:r>
            <a:endParaRPr lang="zh-CN" altLang="en-US" sz="2000">
              <a:latin typeface="Times New Roman" pitchFamily="18" charset="0"/>
              <a:cs typeface="Times New Roman" pitchFamily="18" charset="0"/>
            </a:endParaRPr>
          </a:p>
          <a:p>
            <a:pPr algn="just"/>
            <a:r>
              <a:rPr lang="zh-CN" altLang="en-US" sz="2000">
                <a:latin typeface="宋体" pitchFamily="2" charset="-122"/>
              </a:rPr>
              <a:t>内循环在外循环中的位置可根据需要任意设置，在设计内、外循环时要避免出现混乱。</a:t>
            </a:r>
            <a:endParaRPr lang="zh-CN" altLang="en-US" sz="2000">
              <a:latin typeface="Times New Roman" pitchFamily="18" charset="0"/>
              <a:cs typeface="Times New Roman" pitchFamily="18" charset="0"/>
            </a:endParaRPr>
          </a:p>
          <a:p>
            <a:pPr algn="just"/>
            <a:r>
              <a:rPr lang="zh-CN" altLang="en-US" sz="2000">
                <a:latin typeface="宋体" pitchFamily="2" charset="-122"/>
              </a:rPr>
              <a:t>多个内循环可以拥有一个外循环，这些内循环间的关系可以是嵌套的，也可以是并列的。当通过外循环再次进入内循环时，内循环中的初始条件必须重新设置。</a:t>
            </a:r>
            <a:endParaRPr lang="zh-CN" altLang="en-US" sz="2000">
              <a:latin typeface="Times New Roman" pitchFamily="18" charset="0"/>
              <a:cs typeface="Times New Roman" pitchFamily="18" charset="0"/>
            </a:endParaRPr>
          </a:p>
          <a:p>
            <a:pPr algn="just"/>
            <a:r>
              <a:rPr lang="zh-CN" altLang="en-US" sz="2000">
                <a:latin typeface="宋体" pitchFamily="2" charset="-122"/>
              </a:rPr>
              <a:t>程序可以从内循环中直接跳到外循环，但不能从外循环直接跳到内循环中。</a:t>
            </a:r>
            <a:endParaRPr lang="zh-CN" altLang="en-US" sz="2000">
              <a:latin typeface="Times New Roman" pitchFamily="18" charset="0"/>
              <a:cs typeface="Times New Roman" pitchFamily="18" charset="0"/>
            </a:endParaRPr>
          </a:p>
          <a:p>
            <a:pPr algn="just"/>
            <a:r>
              <a:rPr lang="zh-CN" altLang="en-US" sz="2000">
                <a:latin typeface="宋体" pitchFamily="2" charset="-122"/>
              </a:rPr>
              <a:t>无论是外循环，还是内循环，注意不要使循环返回到初始部分，以避免出现</a:t>
            </a:r>
            <a:r>
              <a:rPr lang="zh-CN" altLang="en-US" sz="2000">
                <a:latin typeface="Times New Roman"/>
              </a:rPr>
              <a:t>“</a:t>
            </a:r>
            <a:r>
              <a:rPr lang="zh-CN" altLang="en-US" sz="2000">
                <a:latin typeface="宋体" pitchFamily="2" charset="-122"/>
              </a:rPr>
              <a:t>死循环</a:t>
            </a:r>
            <a:r>
              <a:rPr lang="zh-CN" altLang="en-US" sz="2000">
                <a:latin typeface="Times New Roman"/>
              </a:rPr>
              <a:t>”</a:t>
            </a:r>
            <a:r>
              <a:rPr lang="zh-CN" altLang="en-US" sz="2000">
                <a:latin typeface="宋体" pitchFamily="2" charset="-122"/>
              </a:rPr>
              <a:t>情况。</a:t>
            </a:r>
            <a:endParaRPr lang="zh-CN" altLang="en-US" sz="2000"/>
          </a:p>
        </p:txBody>
      </p:sp>
    </p:spTree>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036100F-0479-4F6D-A121-5DA9008050C1}"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887ECBA7-8525-4791-8766-4A6DE7AA109F}" type="slidenum">
              <a:rPr lang="en-US" altLang="zh-CN"/>
              <a:pPr/>
              <a:t>3</a:t>
            </a:fld>
            <a:endParaRPr lang="en-US" altLang="zh-CN"/>
          </a:p>
        </p:txBody>
      </p:sp>
      <p:sp>
        <p:nvSpPr>
          <p:cNvPr id="374786" name="Rectangle 2"/>
          <p:cNvSpPr>
            <a:spLocks noGrp="1" noChangeArrowheads="1"/>
          </p:cNvSpPr>
          <p:nvPr>
            <p:ph type="title"/>
          </p:nvPr>
        </p:nvSpPr>
        <p:spPr/>
        <p:txBody>
          <a:bodyPr/>
          <a:lstStyle/>
          <a:p>
            <a:r>
              <a:rPr lang="zh-CN" altLang="en-US" b="1">
                <a:solidFill>
                  <a:srgbClr val="336699"/>
                </a:solidFill>
                <a:latin typeface="宋体" pitchFamily="2" charset="-122"/>
              </a:rPr>
              <a:t>汇编语言程序设计步骤</a:t>
            </a:r>
            <a:r>
              <a:rPr lang="zh-CN" altLang="en-US"/>
              <a:t> </a:t>
            </a:r>
          </a:p>
        </p:txBody>
      </p:sp>
      <p:sp>
        <p:nvSpPr>
          <p:cNvPr id="374787" name="Rectangle 3"/>
          <p:cNvSpPr>
            <a:spLocks noGrp="1" noChangeArrowheads="1"/>
          </p:cNvSpPr>
          <p:nvPr>
            <p:ph type="body" idx="1"/>
          </p:nvPr>
        </p:nvSpPr>
        <p:spPr/>
        <p:txBody>
          <a:bodyPr/>
          <a:lstStyle/>
          <a:p>
            <a:pPr algn="just">
              <a:lnSpc>
                <a:spcPct val="90000"/>
              </a:lnSpc>
              <a:buFontTx/>
              <a:buNone/>
            </a:pPr>
            <a:r>
              <a:rPr lang="zh-CN" altLang="en-US">
                <a:latin typeface="宋体" pitchFamily="2" charset="-122"/>
              </a:rPr>
              <a:t>（</a:t>
            </a:r>
            <a:r>
              <a:rPr lang="en-US" altLang="zh-CN">
                <a:latin typeface="Times New Roman" pitchFamily="18" charset="0"/>
                <a:cs typeface="Times New Roman" pitchFamily="18" charset="0"/>
              </a:rPr>
              <a:t>1</a:t>
            </a:r>
            <a:r>
              <a:rPr lang="zh-CN" altLang="en-US">
                <a:latin typeface="宋体" pitchFamily="2" charset="-122"/>
              </a:rPr>
              <a:t>）问题定义</a:t>
            </a:r>
            <a:endParaRPr lang="zh-CN" altLang="en-US">
              <a:latin typeface="Times New Roman" pitchFamily="18" charset="0"/>
              <a:cs typeface="Times New Roman" pitchFamily="18" charset="0"/>
            </a:endParaRPr>
          </a:p>
          <a:p>
            <a:pPr algn="just">
              <a:lnSpc>
                <a:spcPct val="90000"/>
              </a:lnSpc>
              <a:buFontTx/>
              <a:buNone/>
            </a:pPr>
            <a:r>
              <a:rPr lang="zh-CN" altLang="en-US">
                <a:latin typeface="宋体" pitchFamily="2" charset="-122"/>
              </a:rPr>
              <a:t>（</a:t>
            </a:r>
            <a:r>
              <a:rPr lang="en-US" altLang="zh-CN">
                <a:latin typeface="Times New Roman" pitchFamily="18" charset="0"/>
                <a:cs typeface="Times New Roman" pitchFamily="18" charset="0"/>
              </a:rPr>
              <a:t>2</a:t>
            </a:r>
            <a:r>
              <a:rPr lang="zh-CN" altLang="en-US">
                <a:latin typeface="宋体" pitchFamily="2" charset="-122"/>
              </a:rPr>
              <a:t>）建立数学模型</a:t>
            </a:r>
            <a:endParaRPr lang="zh-CN" altLang="en-US">
              <a:latin typeface="Times New Roman" pitchFamily="18" charset="0"/>
              <a:cs typeface="Times New Roman" pitchFamily="18" charset="0"/>
            </a:endParaRPr>
          </a:p>
          <a:p>
            <a:pPr algn="just">
              <a:lnSpc>
                <a:spcPct val="90000"/>
              </a:lnSpc>
              <a:buFontTx/>
              <a:buNone/>
            </a:pPr>
            <a:r>
              <a:rPr lang="zh-CN" altLang="en-US">
                <a:latin typeface="宋体" pitchFamily="2" charset="-122"/>
              </a:rPr>
              <a:t>（</a:t>
            </a:r>
            <a:r>
              <a:rPr lang="en-US" altLang="zh-CN">
                <a:latin typeface="Times New Roman" pitchFamily="18" charset="0"/>
                <a:cs typeface="Times New Roman" pitchFamily="18" charset="0"/>
              </a:rPr>
              <a:t>3</a:t>
            </a:r>
            <a:r>
              <a:rPr lang="zh-CN" altLang="en-US">
                <a:latin typeface="宋体" pitchFamily="2" charset="-122"/>
              </a:rPr>
              <a:t>）确立算法和处理方案</a:t>
            </a:r>
            <a:endParaRPr lang="zh-CN" altLang="en-US">
              <a:latin typeface="Times New Roman" pitchFamily="18" charset="0"/>
              <a:cs typeface="Times New Roman" pitchFamily="18" charset="0"/>
            </a:endParaRPr>
          </a:p>
          <a:p>
            <a:pPr algn="just">
              <a:lnSpc>
                <a:spcPct val="90000"/>
              </a:lnSpc>
              <a:buFontTx/>
              <a:buNone/>
            </a:pPr>
            <a:r>
              <a:rPr lang="zh-CN" altLang="en-US">
                <a:latin typeface="宋体" pitchFamily="2" charset="-122"/>
              </a:rPr>
              <a:t>（</a:t>
            </a:r>
            <a:r>
              <a:rPr lang="en-US" altLang="zh-CN">
                <a:latin typeface="Times New Roman" pitchFamily="18" charset="0"/>
                <a:cs typeface="Times New Roman" pitchFamily="18" charset="0"/>
              </a:rPr>
              <a:t>4</a:t>
            </a:r>
            <a:r>
              <a:rPr lang="zh-CN" altLang="en-US">
                <a:latin typeface="宋体" pitchFamily="2" charset="-122"/>
              </a:rPr>
              <a:t>）画流程图</a:t>
            </a:r>
            <a:endParaRPr lang="zh-CN" altLang="en-US">
              <a:latin typeface="Times New Roman" pitchFamily="18" charset="0"/>
              <a:cs typeface="Times New Roman" pitchFamily="18" charset="0"/>
            </a:endParaRPr>
          </a:p>
          <a:p>
            <a:pPr algn="just">
              <a:lnSpc>
                <a:spcPct val="90000"/>
              </a:lnSpc>
              <a:buFontTx/>
              <a:buNone/>
            </a:pPr>
            <a:r>
              <a:rPr lang="zh-CN" altLang="en-US">
                <a:latin typeface="宋体" pitchFamily="2" charset="-122"/>
              </a:rPr>
              <a:t>（</a:t>
            </a:r>
            <a:r>
              <a:rPr lang="en-US" altLang="zh-CN">
                <a:latin typeface="Times New Roman" pitchFamily="18" charset="0"/>
                <a:cs typeface="Times New Roman" pitchFamily="18" charset="0"/>
              </a:rPr>
              <a:t>5</a:t>
            </a:r>
            <a:r>
              <a:rPr lang="zh-CN" altLang="en-US">
                <a:latin typeface="宋体" pitchFamily="2" charset="-122"/>
              </a:rPr>
              <a:t>）编制程序</a:t>
            </a:r>
            <a:endParaRPr lang="zh-CN" altLang="en-US">
              <a:latin typeface="Times New Roman" pitchFamily="18" charset="0"/>
              <a:cs typeface="Times New Roman" pitchFamily="18" charset="0"/>
            </a:endParaRPr>
          </a:p>
          <a:p>
            <a:pPr algn="just">
              <a:lnSpc>
                <a:spcPct val="90000"/>
              </a:lnSpc>
              <a:buFontTx/>
              <a:buNone/>
            </a:pPr>
            <a:r>
              <a:rPr lang="zh-CN" altLang="en-US">
                <a:latin typeface="宋体" pitchFamily="2" charset="-122"/>
              </a:rPr>
              <a:t>（</a:t>
            </a:r>
            <a:r>
              <a:rPr lang="en-US" altLang="zh-CN">
                <a:latin typeface="Times New Roman" pitchFamily="18" charset="0"/>
                <a:cs typeface="Times New Roman" pitchFamily="18" charset="0"/>
              </a:rPr>
              <a:t>6</a:t>
            </a:r>
            <a:r>
              <a:rPr lang="zh-CN" altLang="en-US">
                <a:latin typeface="宋体" pitchFamily="2" charset="-122"/>
              </a:rPr>
              <a:t>）上机调试</a:t>
            </a:r>
            <a:endParaRPr lang="zh-CN" altLang="en-US">
              <a:latin typeface="Times New Roman" pitchFamily="18" charset="0"/>
              <a:cs typeface="Times New Roman" pitchFamily="18" charset="0"/>
            </a:endParaRPr>
          </a:p>
          <a:p>
            <a:pPr algn="just">
              <a:lnSpc>
                <a:spcPct val="90000"/>
              </a:lnSpc>
              <a:buFontTx/>
              <a:buNone/>
            </a:pPr>
            <a:r>
              <a:rPr lang="zh-CN" altLang="en-US">
                <a:latin typeface="宋体" pitchFamily="2" charset="-122"/>
              </a:rPr>
              <a:t>（</a:t>
            </a:r>
            <a:r>
              <a:rPr lang="en-US" altLang="zh-CN">
                <a:latin typeface="Times New Roman" pitchFamily="18" charset="0"/>
                <a:cs typeface="Times New Roman" pitchFamily="18" charset="0"/>
              </a:rPr>
              <a:t>7</a:t>
            </a:r>
            <a:r>
              <a:rPr lang="zh-CN" altLang="en-US">
                <a:latin typeface="宋体" pitchFamily="2" charset="-122"/>
              </a:rPr>
              <a:t>）试运行和分析结果</a:t>
            </a:r>
            <a:endParaRPr lang="zh-CN" altLang="en-US">
              <a:latin typeface="Times New Roman" pitchFamily="18" charset="0"/>
              <a:cs typeface="Times New Roman" pitchFamily="18" charset="0"/>
            </a:endParaRPr>
          </a:p>
          <a:p>
            <a:pPr algn="just">
              <a:lnSpc>
                <a:spcPct val="90000"/>
              </a:lnSpc>
              <a:buFontTx/>
              <a:buNone/>
            </a:pPr>
            <a:r>
              <a:rPr lang="zh-CN" altLang="en-US">
                <a:latin typeface="宋体" pitchFamily="2" charset="-122"/>
              </a:rPr>
              <a:t>（</a:t>
            </a:r>
            <a:r>
              <a:rPr lang="en-US" altLang="zh-CN">
                <a:latin typeface="Times New Roman" pitchFamily="18" charset="0"/>
                <a:cs typeface="Times New Roman" pitchFamily="18" charset="0"/>
              </a:rPr>
              <a:t>8</a:t>
            </a:r>
            <a:r>
              <a:rPr lang="zh-CN" altLang="en-US">
                <a:latin typeface="宋体" pitchFamily="2" charset="-122"/>
              </a:rPr>
              <a:t>）整理资料，投入运行</a:t>
            </a:r>
            <a:endParaRPr lang="zh-CN" altLang="en-US"/>
          </a:p>
        </p:txBody>
      </p:sp>
    </p:spTree>
  </p:cSld>
  <p:clrMapOvr>
    <a:masterClrMapping/>
  </p:clrMapOvr>
  <p:transition spd="med">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9FD8C67-4461-4CD7-BE5E-BAB157445E74}"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41BE3A3D-6CE0-45AF-830F-F8BEFFFB2312}" type="slidenum">
              <a:rPr lang="en-US" altLang="zh-CN"/>
              <a:pPr/>
              <a:t>4</a:t>
            </a:fld>
            <a:endParaRPr lang="en-US" altLang="zh-CN"/>
          </a:p>
        </p:txBody>
      </p:sp>
      <p:sp>
        <p:nvSpPr>
          <p:cNvPr id="375810" name="Rectangle 2"/>
          <p:cNvSpPr>
            <a:spLocks noGrp="1" noChangeArrowheads="1"/>
          </p:cNvSpPr>
          <p:nvPr>
            <p:ph type="title"/>
          </p:nvPr>
        </p:nvSpPr>
        <p:spPr/>
        <p:txBody>
          <a:bodyPr/>
          <a:lstStyle/>
          <a:p>
            <a:r>
              <a:rPr lang="zh-CN" altLang="en-US" b="1">
                <a:solidFill>
                  <a:srgbClr val="336699"/>
                </a:solidFill>
                <a:latin typeface="宋体" pitchFamily="2" charset="-122"/>
              </a:rPr>
              <a:t>结构化设计方法</a:t>
            </a:r>
            <a:r>
              <a:rPr lang="zh-CN" altLang="en-US"/>
              <a:t> </a:t>
            </a:r>
          </a:p>
        </p:txBody>
      </p:sp>
      <p:sp>
        <p:nvSpPr>
          <p:cNvPr id="375811" name="Rectangle 3"/>
          <p:cNvSpPr>
            <a:spLocks noGrp="1" noChangeArrowheads="1"/>
          </p:cNvSpPr>
          <p:nvPr>
            <p:ph type="body" idx="1"/>
          </p:nvPr>
        </p:nvSpPr>
        <p:spPr/>
        <p:txBody>
          <a:bodyPr/>
          <a:lstStyle/>
          <a:p>
            <a:r>
              <a:rPr lang="zh-CN" altLang="en-US">
                <a:latin typeface="宋体" pitchFamily="2" charset="-122"/>
              </a:rPr>
              <a:t>程序由顺序结构、分支结构和循环结构等一些基本结构组成。</a:t>
            </a:r>
            <a:r>
              <a:rPr lang="zh-CN" altLang="en-US"/>
              <a:t> </a:t>
            </a:r>
          </a:p>
          <a:p>
            <a:r>
              <a:rPr lang="zh-CN" altLang="en-US">
                <a:latin typeface="宋体" pitchFamily="2" charset="-122"/>
              </a:rPr>
              <a:t>一个大型的复杂程序应按其功能分解成若干个功能模块，并把这些模块按层次关系进行组装。</a:t>
            </a:r>
            <a:r>
              <a:rPr lang="zh-CN" altLang="en-US"/>
              <a:t> </a:t>
            </a:r>
          </a:p>
          <a:p>
            <a:r>
              <a:rPr lang="zh-CN" altLang="en-US">
                <a:latin typeface="宋体" pitchFamily="2" charset="-122"/>
              </a:rPr>
              <a:t>采用</a:t>
            </a:r>
            <a:r>
              <a:rPr lang="zh-CN" altLang="en-US">
                <a:latin typeface="Times New Roman"/>
              </a:rPr>
              <a:t>“</a:t>
            </a:r>
            <a:r>
              <a:rPr lang="zh-CN" altLang="en-US">
                <a:latin typeface="宋体" pitchFamily="2" charset="-122"/>
              </a:rPr>
              <a:t>自上而下、逐步求精</a:t>
            </a:r>
            <a:r>
              <a:rPr lang="zh-CN" altLang="en-US">
                <a:latin typeface="Times New Roman"/>
              </a:rPr>
              <a:t>”</a:t>
            </a:r>
            <a:r>
              <a:rPr lang="zh-CN" altLang="en-US">
                <a:latin typeface="宋体" pitchFamily="2" charset="-122"/>
              </a:rPr>
              <a:t>的实施方法</a:t>
            </a:r>
            <a:r>
              <a:rPr lang="zh-CN" altLang="en-US"/>
              <a:t>。</a:t>
            </a:r>
          </a:p>
        </p:txBody>
      </p:sp>
    </p:spTree>
  </p:cSld>
  <p:clrMapOvr>
    <a:masterClrMapping/>
  </p:clrMapOvr>
  <p:transition spd="med">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FDBE04F-802F-4261-A57D-774C1E89BEDC}"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FE96EFF1-A521-4AA9-9B59-0905860A442D}" type="slidenum">
              <a:rPr lang="en-US" altLang="zh-CN"/>
              <a:pPr/>
              <a:t>5</a:t>
            </a:fld>
            <a:endParaRPr lang="en-US" altLang="zh-CN"/>
          </a:p>
        </p:txBody>
      </p:sp>
      <p:sp>
        <p:nvSpPr>
          <p:cNvPr id="376834" name="Rectangle 2"/>
          <p:cNvSpPr>
            <a:spLocks noGrp="1" noChangeArrowheads="1"/>
          </p:cNvSpPr>
          <p:nvPr>
            <p:ph type="title"/>
          </p:nvPr>
        </p:nvSpPr>
        <p:spPr/>
        <p:txBody>
          <a:bodyPr/>
          <a:lstStyle/>
          <a:p>
            <a:r>
              <a:rPr lang="zh-CN" altLang="en-US" b="1">
                <a:solidFill>
                  <a:srgbClr val="336699"/>
                </a:solidFill>
                <a:latin typeface="宋体" pitchFamily="2" charset="-122"/>
              </a:rPr>
              <a:t>汇编语言程序质量的评价标准</a:t>
            </a:r>
            <a:r>
              <a:rPr lang="zh-CN" altLang="en-US"/>
              <a:t> </a:t>
            </a:r>
          </a:p>
        </p:txBody>
      </p:sp>
      <p:sp>
        <p:nvSpPr>
          <p:cNvPr id="376835" name="Rectangle 3"/>
          <p:cNvSpPr>
            <a:spLocks noGrp="1" noChangeArrowheads="1"/>
          </p:cNvSpPr>
          <p:nvPr>
            <p:ph type="body" idx="1"/>
          </p:nvPr>
        </p:nvSpPr>
        <p:spPr/>
        <p:txBody>
          <a:bodyPr/>
          <a:lstStyle/>
          <a:p>
            <a:pPr algn="just"/>
            <a:r>
              <a:rPr lang="zh-CN" altLang="en-US">
                <a:latin typeface="宋体" pitchFamily="2" charset="-122"/>
              </a:rPr>
              <a:t>程序的正确性和完整性。</a:t>
            </a:r>
            <a:endParaRPr lang="zh-CN" altLang="en-US">
              <a:latin typeface="Times New Roman" pitchFamily="18" charset="0"/>
              <a:cs typeface="Times New Roman" pitchFamily="18" charset="0"/>
            </a:endParaRPr>
          </a:p>
          <a:p>
            <a:pPr algn="just"/>
            <a:r>
              <a:rPr lang="zh-CN" altLang="en-US">
                <a:latin typeface="宋体" pitchFamily="2" charset="-122"/>
              </a:rPr>
              <a:t>程序的易读性。</a:t>
            </a:r>
            <a:endParaRPr lang="zh-CN" altLang="en-US">
              <a:latin typeface="Times New Roman" pitchFamily="18" charset="0"/>
              <a:cs typeface="Times New Roman" pitchFamily="18" charset="0"/>
            </a:endParaRPr>
          </a:p>
          <a:p>
            <a:pPr algn="just"/>
            <a:r>
              <a:rPr lang="zh-CN" altLang="en-US">
                <a:latin typeface="宋体" pitchFamily="2" charset="-122"/>
              </a:rPr>
              <a:t>程序的执行时间和效率。</a:t>
            </a:r>
            <a:endParaRPr lang="zh-CN" altLang="en-US">
              <a:latin typeface="Times New Roman" pitchFamily="18" charset="0"/>
              <a:cs typeface="Times New Roman" pitchFamily="18" charset="0"/>
            </a:endParaRPr>
          </a:p>
          <a:p>
            <a:pPr algn="just"/>
            <a:r>
              <a:rPr lang="zh-CN" altLang="en-US">
                <a:latin typeface="宋体" pitchFamily="2" charset="-122"/>
              </a:rPr>
              <a:t>程序所占内存的大小。</a:t>
            </a:r>
            <a:endParaRPr lang="zh-CN" altLang="en-US"/>
          </a:p>
        </p:txBody>
      </p:sp>
    </p:spTree>
  </p:cSld>
  <p:clrMapOvr>
    <a:masterClrMapping/>
  </p:clrMapOvr>
  <p:transition spd="med">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FEB11E89-642E-4742-BBDC-1185330532EF}" type="datetime1">
              <a:rPr lang="zh-CN" altLang="en-US"/>
              <a:pPr/>
              <a:t>2016-5-26</a:t>
            </a:fld>
            <a:endParaRPr lang="en-US" altLang="zh-CN"/>
          </a:p>
        </p:txBody>
      </p:sp>
      <p:sp>
        <p:nvSpPr>
          <p:cNvPr id="6" name="页脚占位符 4"/>
          <p:cNvSpPr>
            <a:spLocks noGrp="1"/>
          </p:cNvSpPr>
          <p:nvPr>
            <p:ph type="ftr" sz="quarter" idx="11"/>
          </p:nvPr>
        </p:nvSpPr>
        <p:spPr/>
        <p:txBody>
          <a:bodyPr/>
          <a:lstStyle/>
          <a:p>
            <a:r>
              <a:rPr lang="en-US" altLang="zh-CN"/>
              <a:t>汇编语言程序设计教程</a:t>
            </a:r>
          </a:p>
        </p:txBody>
      </p:sp>
      <p:sp>
        <p:nvSpPr>
          <p:cNvPr id="7" name="灯片编号占位符 5"/>
          <p:cNvSpPr>
            <a:spLocks noGrp="1"/>
          </p:cNvSpPr>
          <p:nvPr>
            <p:ph type="sldNum" sz="quarter" idx="12"/>
          </p:nvPr>
        </p:nvSpPr>
        <p:spPr/>
        <p:txBody>
          <a:bodyPr/>
          <a:lstStyle/>
          <a:p>
            <a:fld id="{26B32E3A-354A-4F8E-BCDD-CFEE68AFD54B}" type="slidenum">
              <a:rPr lang="en-US" altLang="zh-CN"/>
              <a:pPr/>
              <a:t>6</a:t>
            </a:fld>
            <a:endParaRPr lang="en-US" altLang="zh-CN"/>
          </a:p>
        </p:txBody>
      </p:sp>
      <p:sp>
        <p:nvSpPr>
          <p:cNvPr id="57346" name="Rectangle 2"/>
          <p:cNvSpPr>
            <a:spLocks noGrp="1" noChangeArrowheads="1"/>
          </p:cNvSpPr>
          <p:nvPr>
            <p:ph type="title"/>
          </p:nvPr>
        </p:nvSpPr>
        <p:spPr/>
        <p:txBody>
          <a:bodyPr/>
          <a:lstStyle/>
          <a:p>
            <a:r>
              <a:rPr lang="en-US" altLang="zh-CN" b="1">
                <a:solidFill>
                  <a:srgbClr val="336699"/>
                </a:solidFill>
              </a:rPr>
              <a:t>5.2  </a:t>
            </a:r>
            <a:r>
              <a:rPr lang="zh-CN" altLang="en-US" b="1">
                <a:solidFill>
                  <a:srgbClr val="336699"/>
                </a:solidFill>
              </a:rPr>
              <a:t>顺序程序设计</a:t>
            </a:r>
          </a:p>
        </p:txBody>
      </p:sp>
      <p:graphicFrame>
        <p:nvGraphicFramePr>
          <p:cNvPr id="57350" name="Object 6"/>
          <p:cNvGraphicFramePr>
            <a:graphicFrameLocks noChangeAspect="1"/>
          </p:cNvGraphicFramePr>
          <p:nvPr/>
        </p:nvGraphicFramePr>
        <p:xfrm>
          <a:off x="5867400" y="1752600"/>
          <a:ext cx="1703388" cy="3733800"/>
        </p:xfrm>
        <a:graphic>
          <a:graphicData uri="http://schemas.openxmlformats.org/presentationml/2006/ole">
            <p:oleObj spid="_x0000_s57350" name="位图图像" r:id="rId3" imgW="1038370" imgH="2276793" progId="PBrush">
              <p:embed/>
            </p:oleObj>
          </a:graphicData>
        </a:graphic>
      </p:graphicFrame>
      <p:sp>
        <p:nvSpPr>
          <p:cNvPr id="57351" name="Text Box 7"/>
          <p:cNvSpPr txBox="1">
            <a:spLocks noChangeArrowheads="1"/>
          </p:cNvSpPr>
          <p:nvPr/>
        </p:nvSpPr>
        <p:spPr bwMode="auto">
          <a:xfrm>
            <a:off x="990600" y="1828800"/>
            <a:ext cx="4343400" cy="2830513"/>
          </a:xfrm>
          <a:prstGeom prst="rect">
            <a:avLst/>
          </a:prstGeom>
          <a:noFill/>
          <a:ln w="9525">
            <a:noFill/>
            <a:miter lim="800000"/>
            <a:headEnd/>
            <a:tailEnd/>
          </a:ln>
          <a:effectLst/>
        </p:spPr>
        <p:txBody>
          <a:bodyPr>
            <a:spAutoFit/>
          </a:bodyPr>
          <a:lstStyle/>
          <a:p>
            <a:pPr>
              <a:spcBef>
                <a:spcPct val="50000"/>
              </a:spcBef>
              <a:buFontTx/>
              <a:buChar char="•"/>
            </a:pPr>
            <a:r>
              <a:rPr lang="zh-CN" altLang="en-US" sz="2400">
                <a:latin typeface="宋体" pitchFamily="2" charset="-122"/>
              </a:rPr>
              <a:t>顺序结构程序在设计上比较简单，顺序结构的程序是指完全按顺序逐条执行指令序列的程序，这种程序也称为直线程序。</a:t>
            </a:r>
          </a:p>
          <a:p>
            <a:pPr>
              <a:spcBef>
                <a:spcPct val="50000"/>
              </a:spcBef>
              <a:buFontTx/>
              <a:buChar char="•"/>
            </a:pPr>
            <a:r>
              <a:rPr lang="zh-CN" altLang="en-US" sz="2400">
                <a:latin typeface="宋体" pitchFamily="2" charset="-122"/>
              </a:rPr>
              <a:t>这种结构的程序主要由数据传送类指令、算术运算类指令以及逻辑运算类指令组成。</a:t>
            </a:r>
            <a:r>
              <a:rPr lang="zh-CN" altLang="en-US" sz="2400"/>
              <a:t> </a:t>
            </a:r>
          </a:p>
        </p:txBody>
      </p:sp>
    </p:spTree>
  </p:cSld>
  <p:clrMapOvr>
    <a:masterClrMapping/>
  </p:clrMapOvr>
  <p:transition spd="med">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D10F057-0069-449A-8528-19CD2024DFEB}"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7CC79A4C-55DA-41C0-AF1F-0003984D38A6}" type="slidenum">
              <a:rPr lang="en-US" altLang="zh-CN"/>
              <a:pPr/>
              <a:t>7</a:t>
            </a:fld>
            <a:endParaRPr lang="en-US" altLang="zh-CN"/>
          </a:p>
        </p:txBody>
      </p:sp>
      <p:sp>
        <p:nvSpPr>
          <p:cNvPr id="58370" name="Rectangle 2"/>
          <p:cNvSpPr>
            <a:spLocks noGrp="1" noChangeArrowheads="1"/>
          </p:cNvSpPr>
          <p:nvPr>
            <p:ph type="title"/>
          </p:nvPr>
        </p:nvSpPr>
        <p:spPr/>
        <p:txBody>
          <a:bodyPr/>
          <a:lstStyle/>
          <a:p>
            <a:r>
              <a:rPr lang="en-US" altLang="zh-CN" b="1">
                <a:solidFill>
                  <a:srgbClr val="336699"/>
                </a:solidFill>
              </a:rPr>
              <a:t>5.3  </a:t>
            </a:r>
            <a:r>
              <a:rPr lang="zh-CN" altLang="en-US" b="1">
                <a:solidFill>
                  <a:srgbClr val="336699"/>
                </a:solidFill>
              </a:rPr>
              <a:t>分支程序设计</a:t>
            </a:r>
          </a:p>
        </p:txBody>
      </p:sp>
      <p:sp>
        <p:nvSpPr>
          <p:cNvPr id="58371" name="Rectangle 3"/>
          <p:cNvSpPr>
            <a:spLocks noGrp="1" noChangeArrowheads="1"/>
          </p:cNvSpPr>
          <p:nvPr>
            <p:ph type="body" idx="1"/>
          </p:nvPr>
        </p:nvSpPr>
        <p:spPr/>
        <p:txBody>
          <a:bodyPr/>
          <a:lstStyle/>
          <a:p>
            <a:pPr>
              <a:buFontTx/>
              <a:buNone/>
            </a:pPr>
            <a:r>
              <a:rPr lang="en-US" altLang="zh-CN"/>
              <a:t>5.3.1  </a:t>
            </a:r>
            <a:r>
              <a:rPr lang="zh-CN" altLang="en-US"/>
              <a:t>双分支结构程序设计</a:t>
            </a:r>
          </a:p>
          <a:p>
            <a:pPr>
              <a:buFontTx/>
              <a:buNone/>
            </a:pPr>
            <a:r>
              <a:rPr lang="en-US" altLang="zh-CN"/>
              <a:t>5.3.2  </a:t>
            </a:r>
            <a:r>
              <a:rPr lang="zh-CN" altLang="en-US"/>
              <a:t>多分支结构程序设计</a:t>
            </a:r>
          </a:p>
        </p:txBody>
      </p:sp>
    </p:spTree>
  </p:cSld>
  <p:clrMapOvr>
    <a:masterClrMapping/>
  </p:clrMapOvr>
  <p:transition spd="med">
    <p:pull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A2FBD00-4B78-41FD-B8D4-2C281CDFA5CD}"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665CDE65-2803-4D34-AEF2-B9D5C22FF6BD}" type="slidenum">
              <a:rPr lang="en-US" altLang="zh-CN"/>
              <a:pPr/>
              <a:t>8</a:t>
            </a:fld>
            <a:endParaRPr lang="en-US" altLang="zh-CN"/>
          </a:p>
        </p:txBody>
      </p:sp>
      <p:sp>
        <p:nvSpPr>
          <p:cNvPr id="373762" name="Rectangle 2"/>
          <p:cNvSpPr>
            <a:spLocks noGrp="1" noChangeArrowheads="1"/>
          </p:cNvSpPr>
          <p:nvPr>
            <p:ph type="title"/>
          </p:nvPr>
        </p:nvSpPr>
        <p:spPr/>
        <p:txBody>
          <a:bodyPr/>
          <a:lstStyle/>
          <a:p>
            <a:r>
              <a:rPr lang="zh-CN" altLang="en-US" b="1">
                <a:solidFill>
                  <a:srgbClr val="336699"/>
                </a:solidFill>
                <a:latin typeface="宋体" pitchFamily="2" charset="-122"/>
              </a:rPr>
              <a:t>分支程序设计</a:t>
            </a:r>
            <a:r>
              <a:rPr lang="zh-CN" altLang="en-US"/>
              <a:t> </a:t>
            </a:r>
          </a:p>
        </p:txBody>
      </p:sp>
      <p:sp>
        <p:nvSpPr>
          <p:cNvPr id="373763" name="Rectangle 3"/>
          <p:cNvSpPr>
            <a:spLocks noGrp="1" noChangeArrowheads="1"/>
          </p:cNvSpPr>
          <p:nvPr>
            <p:ph type="body" idx="1"/>
          </p:nvPr>
        </p:nvSpPr>
        <p:spPr/>
        <p:txBody>
          <a:bodyPr/>
          <a:lstStyle/>
          <a:p>
            <a:r>
              <a:rPr lang="zh-CN" altLang="en-US">
                <a:latin typeface="宋体" pitchFamily="2" charset="-122"/>
              </a:rPr>
              <a:t>在程序中</a:t>
            </a:r>
            <a:r>
              <a:rPr lang="zh-CN" altLang="fr-FR">
                <a:latin typeface="宋体" pitchFamily="2" charset="-122"/>
              </a:rPr>
              <a:t>，</a:t>
            </a:r>
            <a:r>
              <a:rPr lang="zh-CN" altLang="en-US">
                <a:latin typeface="宋体" pitchFamily="2" charset="-122"/>
              </a:rPr>
              <a:t>往往需要对不同的情况或条件进行不同的处理</a:t>
            </a:r>
            <a:r>
              <a:rPr lang="zh-CN" altLang="fr-FR">
                <a:latin typeface="宋体" pitchFamily="2" charset="-122"/>
              </a:rPr>
              <a:t>，</a:t>
            </a:r>
            <a:r>
              <a:rPr lang="zh-CN" altLang="en-US">
                <a:latin typeface="宋体" pitchFamily="2" charset="-122"/>
              </a:rPr>
              <a:t>这样的程序就不再是简单的顺序结构</a:t>
            </a:r>
            <a:r>
              <a:rPr lang="zh-CN" altLang="fr-FR">
                <a:latin typeface="宋体" pitchFamily="2" charset="-122"/>
              </a:rPr>
              <a:t>，</a:t>
            </a:r>
            <a:r>
              <a:rPr lang="zh-CN" altLang="en-US">
                <a:latin typeface="宋体" pitchFamily="2" charset="-122"/>
              </a:rPr>
              <a:t>而要采用分支结构。</a:t>
            </a:r>
          </a:p>
          <a:p>
            <a:r>
              <a:rPr lang="zh-CN" altLang="en-US">
                <a:latin typeface="宋体" pitchFamily="2" charset="-122"/>
              </a:rPr>
              <a:t>分支程序结构可以有两种基本形式，即双分支结构和多分支结构。</a:t>
            </a:r>
            <a:r>
              <a:rPr lang="zh-CN" altLang="en-US"/>
              <a:t> </a:t>
            </a:r>
          </a:p>
        </p:txBody>
      </p:sp>
    </p:spTree>
  </p:cSld>
  <p:clrMapOvr>
    <a:masterClrMapping/>
  </p:clrMapOvr>
  <p:transition spd="med">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E44214C-8C49-42DA-84EA-3130305F003C}"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B810D26E-5936-497E-8B4B-0A6C5FD2662F}" type="slidenum">
              <a:rPr lang="en-US" altLang="zh-CN"/>
              <a:pPr/>
              <a:t>9</a:t>
            </a:fld>
            <a:endParaRPr lang="en-US" altLang="zh-CN"/>
          </a:p>
        </p:txBody>
      </p:sp>
      <p:sp>
        <p:nvSpPr>
          <p:cNvPr id="377858" name="Rectangle 2"/>
          <p:cNvSpPr>
            <a:spLocks noGrp="1" noChangeArrowheads="1"/>
          </p:cNvSpPr>
          <p:nvPr>
            <p:ph type="title"/>
          </p:nvPr>
        </p:nvSpPr>
        <p:spPr/>
        <p:txBody>
          <a:bodyPr/>
          <a:lstStyle/>
          <a:p>
            <a:r>
              <a:rPr lang="zh-CN" altLang="en-US" b="1">
                <a:solidFill>
                  <a:srgbClr val="336699"/>
                </a:solidFill>
                <a:latin typeface="宋体" pitchFamily="2" charset="-122"/>
              </a:rPr>
              <a:t>双分支结构程序设计</a:t>
            </a:r>
            <a:r>
              <a:rPr lang="zh-CN" altLang="en-US"/>
              <a:t> </a:t>
            </a:r>
          </a:p>
        </p:txBody>
      </p:sp>
      <p:sp>
        <p:nvSpPr>
          <p:cNvPr id="377859" name="Rectangle 3"/>
          <p:cNvSpPr>
            <a:spLocks noGrp="1" noChangeArrowheads="1"/>
          </p:cNvSpPr>
          <p:nvPr>
            <p:ph type="body" idx="1"/>
          </p:nvPr>
        </p:nvSpPr>
        <p:spPr/>
        <p:txBody>
          <a:bodyPr/>
          <a:lstStyle/>
          <a:p>
            <a:pPr algn="just"/>
            <a:r>
              <a:rPr lang="zh-CN" altLang="en-US" sz="2800">
                <a:latin typeface="宋体" pitchFamily="2" charset="-122"/>
              </a:rPr>
              <a:t>双分支结构有</a:t>
            </a:r>
            <a:r>
              <a:rPr lang="en-US" altLang="zh-CN" sz="2800">
                <a:latin typeface="Times New Roman" pitchFamily="18" charset="0"/>
                <a:cs typeface="Times New Roman" pitchFamily="18" charset="0"/>
              </a:rPr>
              <a:t>IF-THEN</a:t>
            </a:r>
            <a:r>
              <a:rPr lang="zh-CN" altLang="en-US" sz="2800">
                <a:latin typeface="宋体" pitchFamily="2" charset="-122"/>
              </a:rPr>
              <a:t>和</a:t>
            </a:r>
            <a:r>
              <a:rPr lang="en-US" altLang="zh-CN" sz="2800">
                <a:latin typeface="Times New Roman" pitchFamily="18" charset="0"/>
                <a:cs typeface="Times New Roman" pitchFamily="18" charset="0"/>
              </a:rPr>
              <a:t>IF-THEN-ELSE</a:t>
            </a:r>
            <a:r>
              <a:rPr lang="zh-CN" altLang="en-US" sz="2800">
                <a:latin typeface="宋体" pitchFamily="2" charset="-122"/>
              </a:rPr>
              <a:t>两种基本形式。当程序的逻辑根据某一条件表达式为真或为假，执行两个不同处理之一时，便是</a:t>
            </a:r>
            <a:r>
              <a:rPr lang="en-US" altLang="zh-CN" sz="2800">
                <a:latin typeface="Times New Roman" pitchFamily="18" charset="0"/>
                <a:cs typeface="Times New Roman" pitchFamily="18" charset="0"/>
              </a:rPr>
              <a:t>IF-THEN-ELSE</a:t>
            </a:r>
            <a:r>
              <a:rPr lang="zh-CN" altLang="en-US" sz="2800">
                <a:latin typeface="宋体" pitchFamily="2" charset="-122"/>
              </a:rPr>
              <a:t>双分支形式；当有其中一个处理为空时，就是</a:t>
            </a:r>
            <a:r>
              <a:rPr lang="en-US" altLang="zh-CN" sz="2800">
                <a:latin typeface="Times New Roman" pitchFamily="18" charset="0"/>
                <a:cs typeface="Times New Roman" pitchFamily="18" charset="0"/>
              </a:rPr>
              <a:t>IF-THEN</a:t>
            </a:r>
            <a:r>
              <a:rPr lang="zh-CN" altLang="en-US" sz="2800">
                <a:latin typeface="宋体" pitchFamily="2" charset="-122"/>
              </a:rPr>
              <a:t>双分支形式。</a:t>
            </a:r>
            <a:endParaRPr lang="zh-CN" altLang="en-US" sz="2800">
              <a:latin typeface="Times New Roman" pitchFamily="18" charset="0"/>
              <a:cs typeface="Times New Roman" pitchFamily="18" charset="0"/>
            </a:endParaRPr>
          </a:p>
          <a:p>
            <a:pPr algn="just"/>
            <a:r>
              <a:rPr lang="zh-CN" altLang="en-US" sz="2800">
                <a:latin typeface="宋体" pitchFamily="2" charset="-122"/>
              </a:rPr>
              <a:t>条件转移指令</a:t>
            </a:r>
            <a:r>
              <a:rPr lang="en-US" altLang="zh-CN" sz="2800">
                <a:latin typeface="Times New Roman" pitchFamily="18" charset="0"/>
                <a:cs typeface="Times New Roman" pitchFamily="18" charset="0"/>
              </a:rPr>
              <a:t>JCC</a:t>
            </a:r>
            <a:r>
              <a:rPr lang="zh-CN" altLang="en-US" sz="2800">
                <a:latin typeface="宋体" pitchFamily="2" charset="-122"/>
              </a:rPr>
              <a:t>和无条件转移指令</a:t>
            </a:r>
            <a:r>
              <a:rPr lang="en-US" altLang="zh-CN" sz="2800">
                <a:latin typeface="Times New Roman" pitchFamily="18" charset="0"/>
                <a:cs typeface="Times New Roman" pitchFamily="18" charset="0"/>
              </a:rPr>
              <a:t>JMP</a:t>
            </a:r>
            <a:r>
              <a:rPr lang="zh-CN" altLang="en-US" sz="2800">
                <a:latin typeface="宋体" pitchFamily="2" charset="-122"/>
              </a:rPr>
              <a:t>用于实现程序的分支结构。</a:t>
            </a:r>
            <a:r>
              <a:rPr lang="en-US" altLang="zh-CN" sz="2800">
                <a:latin typeface="Times New Roman" pitchFamily="18" charset="0"/>
                <a:cs typeface="Times New Roman" pitchFamily="18" charset="0"/>
              </a:rPr>
              <a:t>JMP</a:t>
            </a:r>
            <a:r>
              <a:rPr lang="zh-CN" altLang="en-US" sz="2800">
                <a:latin typeface="宋体" pitchFamily="2" charset="-122"/>
              </a:rPr>
              <a:t>指令仅实现转移到指定位置，</a:t>
            </a:r>
            <a:r>
              <a:rPr lang="en-US" altLang="zh-CN" sz="2800">
                <a:latin typeface="Times New Roman" pitchFamily="18" charset="0"/>
                <a:cs typeface="Times New Roman" pitchFamily="18" charset="0"/>
              </a:rPr>
              <a:t>JCC</a:t>
            </a:r>
            <a:r>
              <a:rPr lang="zh-CN" altLang="en-US" sz="2800">
                <a:latin typeface="宋体" pitchFamily="2" charset="-122"/>
              </a:rPr>
              <a:t>指令则可根据条件转移到指定位置或不转移而顺序执行后续指令序列。</a:t>
            </a:r>
            <a:endParaRPr lang="zh-CN" altLang="en-US" sz="2800"/>
          </a:p>
        </p:txBody>
      </p:sp>
    </p:spTree>
  </p:cSld>
  <p:clrMapOvr>
    <a:masterClrMapping/>
  </p:clrMapOvr>
  <p:transition spd="med">
    <p:pull dir="d"/>
  </p:transition>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2088</TotalTime>
  <Words>1434</Words>
  <Application>Microsoft Office PowerPoint</Application>
  <PresentationFormat>全屏显示(4:3)</PresentationFormat>
  <Paragraphs>166</Paragraphs>
  <Slides>26</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28" baseType="lpstr">
      <vt:lpstr>默认设计模板</vt:lpstr>
      <vt:lpstr>位图图像</vt:lpstr>
      <vt:lpstr>第5章  汇编语言程序设计 </vt:lpstr>
      <vt:lpstr>5.1  汇编语言程序设计概述</vt:lpstr>
      <vt:lpstr>汇编语言程序设计步骤 </vt:lpstr>
      <vt:lpstr>结构化设计方法 </vt:lpstr>
      <vt:lpstr>汇编语言程序质量的评价标准 </vt:lpstr>
      <vt:lpstr>5.2  顺序程序设计</vt:lpstr>
      <vt:lpstr>5.3  分支程序设计</vt:lpstr>
      <vt:lpstr>分支程序设计 </vt:lpstr>
      <vt:lpstr>双分支结构程序设计 </vt:lpstr>
      <vt:lpstr>双分支程序结构图 </vt:lpstr>
      <vt:lpstr>多分支结构程序设计 </vt:lpstr>
      <vt:lpstr>多分支程序结构图 </vt:lpstr>
      <vt:lpstr>使用跳转表实现程序分支 </vt:lpstr>
      <vt:lpstr>根据表内指令分支跳转</vt:lpstr>
      <vt:lpstr>根据表内指令分支的跳转表结构 </vt:lpstr>
      <vt:lpstr>根据表内地址分支跳转</vt:lpstr>
      <vt:lpstr>根据表内地址分支的跳转表结构 </vt:lpstr>
      <vt:lpstr>根据关键字分支跳转</vt:lpstr>
      <vt:lpstr>根据关键字分支的跳转表结构 </vt:lpstr>
      <vt:lpstr>5.4  循环程序设计</vt:lpstr>
      <vt:lpstr>循环程序设计 </vt:lpstr>
      <vt:lpstr>循环程序的组成</vt:lpstr>
      <vt:lpstr>基本循环结构示意图 </vt:lpstr>
      <vt:lpstr>简单循环程序设计 </vt:lpstr>
      <vt:lpstr>多重循环程序设计 </vt:lpstr>
      <vt:lpstr>使用多重循环时须注意的几点 </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DELL</cp:lastModifiedBy>
  <cp:revision>569</cp:revision>
  <dcterms:created xsi:type="dcterms:W3CDTF">2011-01-12T06:28:18Z</dcterms:created>
  <dcterms:modified xsi:type="dcterms:W3CDTF">2016-05-26T07:00:26Z</dcterms:modified>
</cp:coreProperties>
</file>