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82"/>
  </p:notesMasterIdLst>
  <p:sldIdLst>
    <p:sldId id="292" r:id="rId2"/>
    <p:sldId id="293" r:id="rId3"/>
    <p:sldId id="601" r:id="rId4"/>
    <p:sldId id="602" r:id="rId5"/>
    <p:sldId id="603" r:id="rId6"/>
    <p:sldId id="597" r:id="rId7"/>
    <p:sldId id="604" r:id="rId8"/>
    <p:sldId id="605" r:id="rId9"/>
    <p:sldId id="606" r:id="rId10"/>
    <p:sldId id="607" r:id="rId11"/>
    <p:sldId id="608" r:id="rId12"/>
    <p:sldId id="598" r:id="rId13"/>
    <p:sldId id="609" r:id="rId14"/>
    <p:sldId id="610" r:id="rId15"/>
    <p:sldId id="611" r:id="rId16"/>
    <p:sldId id="612" r:id="rId17"/>
    <p:sldId id="613" r:id="rId18"/>
    <p:sldId id="614" r:id="rId19"/>
    <p:sldId id="615" r:id="rId20"/>
    <p:sldId id="616" r:id="rId21"/>
    <p:sldId id="617" r:id="rId22"/>
    <p:sldId id="620" r:id="rId23"/>
    <p:sldId id="621" r:id="rId24"/>
    <p:sldId id="622" r:id="rId25"/>
    <p:sldId id="623" r:id="rId26"/>
    <p:sldId id="624" r:id="rId27"/>
    <p:sldId id="294" r:id="rId28"/>
    <p:sldId id="625" r:id="rId29"/>
    <p:sldId id="626" r:id="rId30"/>
    <p:sldId id="627" r:id="rId31"/>
    <p:sldId id="628" r:id="rId32"/>
    <p:sldId id="629" r:id="rId33"/>
    <p:sldId id="630" r:id="rId34"/>
    <p:sldId id="631" r:id="rId35"/>
    <p:sldId id="632" r:id="rId36"/>
    <p:sldId id="633" r:id="rId37"/>
    <p:sldId id="634" r:id="rId38"/>
    <p:sldId id="635" r:id="rId39"/>
    <p:sldId id="636" r:id="rId40"/>
    <p:sldId id="637" r:id="rId41"/>
    <p:sldId id="638" r:id="rId42"/>
    <p:sldId id="639" r:id="rId43"/>
    <p:sldId id="640" r:id="rId44"/>
    <p:sldId id="641" r:id="rId45"/>
    <p:sldId id="642" r:id="rId46"/>
    <p:sldId id="643" r:id="rId47"/>
    <p:sldId id="644" r:id="rId48"/>
    <p:sldId id="645" r:id="rId49"/>
    <p:sldId id="646" r:id="rId50"/>
    <p:sldId id="647" r:id="rId51"/>
    <p:sldId id="648" r:id="rId52"/>
    <p:sldId id="649" r:id="rId53"/>
    <p:sldId id="650" r:id="rId54"/>
    <p:sldId id="651" r:id="rId55"/>
    <p:sldId id="652" r:id="rId56"/>
    <p:sldId id="653" r:id="rId57"/>
    <p:sldId id="654" r:id="rId58"/>
    <p:sldId id="655" r:id="rId59"/>
    <p:sldId id="656" r:id="rId60"/>
    <p:sldId id="657" r:id="rId61"/>
    <p:sldId id="658" r:id="rId62"/>
    <p:sldId id="659" r:id="rId63"/>
    <p:sldId id="660" r:id="rId64"/>
    <p:sldId id="661" r:id="rId65"/>
    <p:sldId id="662" r:id="rId66"/>
    <p:sldId id="663" r:id="rId67"/>
    <p:sldId id="664" r:id="rId68"/>
    <p:sldId id="665" r:id="rId69"/>
    <p:sldId id="666" r:id="rId70"/>
    <p:sldId id="667" r:id="rId71"/>
    <p:sldId id="668" r:id="rId72"/>
    <p:sldId id="669" r:id="rId73"/>
    <p:sldId id="670" r:id="rId74"/>
    <p:sldId id="671" r:id="rId75"/>
    <p:sldId id="672" r:id="rId76"/>
    <p:sldId id="673" r:id="rId77"/>
    <p:sldId id="674" r:id="rId78"/>
    <p:sldId id="675" r:id="rId79"/>
    <p:sldId id="676" r:id="rId80"/>
    <p:sldId id="295" r:id="rId8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varScale="1">
        <p:scale>
          <a:sx n="98" d="100"/>
          <a:sy n="98" d="100"/>
        </p:scale>
        <p:origin x="-870"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66" d="100"/>
        <a:sy n="66" d="100"/>
      </p:scale>
      <p:origin x="0" y="641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58.xml"/><Relationship Id="rId13" Type="http://schemas.openxmlformats.org/officeDocument/2006/relationships/slide" Target="slides/slide74.xml"/><Relationship Id="rId3" Type="http://schemas.openxmlformats.org/officeDocument/2006/relationships/slide" Target="slides/slide36.xml"/><Relationship Id="rId7" Type="http://schemas.openxmlformats.org/officeDocument/2006/relationships/slide" Target="slides/slide57.xml"/><Relationship Id="rId12" Type="http://schemas.openxmlformats.org/officeDocument/2006/relationships/slide" Target="slides/slide64.xml"/><Relationship Id="rId2" Type="http://schemas.openxmlformats.org/officeDocument/2006/relationships/slide" Target="slides/slide34.xml"/><Relationship Id="rId1" Type="http://schemas.openxmlformats.org/officeDocument/2006/relationships/slide" Target="slides/slide19.xml"/><Relationship Id="rId6" Type="http://schemas.openxmlformats.org/officeDocument/2006/relationships/slide" Target="slides/slide56.xml"/><Relationship Id="rId11" Type="http://schemas.openxmlformats.org/officeDocument/2006/relationships/slide" Target="slides/slide61.xml"/><Relationship Id="rId5" Type="http://schemas.openxmlformats.org/officeDocument/2006/relationships/slide" Target="slides/slide46.xml"/><Relationship Id="rId10" Type="http://schemas.openxmlformats.org/officeDocument/2006/relationships/slide" Target="slides/slide60.xml"/><Relationship Id="rId4" Type="http://schemas.openxmlformats.org/officeDocument/2006/relationships/slide" Target="slides/slide42.xml"/><Relationship Id="rId9" Type="http://schemas.openxmlformats.org/officeDocument/2006/relationships/slide" Target="slides/slide5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B239A36-5B61-43F5-88E2-A92CF49B36D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F31ED2CF-9F42-4316-BCD2-8364A5839B2A}"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EB03D90-121D-4791-A9E1-0B5F13C2074E}" type="slidenum">
              <a:rPr lang="en-US" altLang="zh-CN"/>
              <a:pPr/>
              <a:t>‹#›</a:t>
            </a:fld>
            <a:endParaRPr lang="en-US" altLang="zh-CN"/>
          </a:p>
        </p:txBody>
      </p:sp>
    </p:spTree>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726CEE0-4BA7-4199-9C8C-B13A867A5255}"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F9B2616-3486-4C1E-8C58-6E4137B443EE}" type="slidenum">
              <a:rPr lang="en-US" altLang="zh-CN"/>
              <a:pPr/>
              <a:t>‹#›</a:t>
            </a:fld>
            <a:endParaRPr lang="en-US" altLang="zh-CN"/>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2C3234C-8ACB-405E-B1A5-2AB4542C24AA}"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4E582EA3-A0EC-45EF-9BEA-3C2D901EFDCA}" type="slidenum">
              <a:rPr lang="en-US" altLang="zh-CN"/>
              <a:pPr/>
              <a:t>‹#›</a:t>
            </a:fld>
            <a:endParaRPr lang="en-US" altLang="zh-CN"/>
          </a:p>
        </p:txBody>
      </p:sp>
    </p:spTree>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E35FDD6E-49DB-46DE-8349-E42313845FCF}" type="datetime1">
              <a:rPr lang="zh-CN" altLang="en-US"/>
              <a:pPr/>
              <a:t>2016-5-26</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3901B-A5ED-455D-9541-9ED4F0A146E3}" type="slidenum">
              <a:rPr lang="en-US" altLang="zh-CN"/>
              <a:pPr/>
              <a:t>‹#›</a:t>
            </a:fld>
            <a:endParaRPr lang="en-US" altLang="zh-CN"/>
          </a:p>
        </p:txBody>
      </p:sp>
    </p:spTree>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C68D97F-D90D-4991-83FB-5EB6D65635FE}"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B71BC390-9E50-45F4-BA86-AE02A932C00D}" type="slidenum">
              <a:rPr lang="en-US" altLang="zh-CN"/>
              <a:pPr/>
              <a:t>‹#›</a:t>
            </a:fld>
            <a:endParaRPr lang="en-US" altLang="zh-CN"/>
          </a:p>
        </p:txBody>
      </p:sp>
    </p:spTree>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FC363EF8-890F-466E-A6AB-961181E222D3}" type="datetime1">
              <a:rPr lang="zh-CN" altLang="en-US"/>
              <a:pPr/>
              <a:t>2016-5-26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汇编语言程序设计教程</a:t>
            </a:r>
          </a:p>
        </p:txBody>
      </p:sp>
      <p:sp>
        <p:nvSpPr>
          <p:cNvPr id="6" name="灯片编号占位符 5"/>
          <p:cNvSpPr>
            <a:spLocks noGrp="1"/>
          </p:cNvSpPr>
          <p:nvPr>
            <p:ph type="sldNum" sz="quarter" idx="12"/>
          </p:nvPr>
        </p:nvSpPr>
        <p:spPr/>
        <p:txBody>
          <a:bodyPr/>
          <a:lstStyle>
            <a:lvl1pPr>
              <a:defRPr/>
            </a:lvl1pPr>
          </a:lstStyle>
          <a:p>
            <a:fld id="{4B4FA11E-C59B-4649-BD9C-B2FABE28DB29}" type="slidenum">
              <a:rPr lang="en-US" altLang="zh-CN"/>
              <a:pPr/>
              <a:t>‹#›</a:t>
            </a:fld>
            <a:endParaRPr lang="en-US" altLang="zh-CN"/>
          </a:p>
        </p:txBody>
      </p:sp>
    </p:spTree>
  </p:cSld>
  <p:clrMapOvr>
    <a:masterClrMapping/>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F5F48901-6F6A-4421-A1B9-8D8E81E38E18}" type="datetime1">
              <a:rPr lang="zh-CN" altLang="en-US"/>
              <a:pPr/>
              <a:t>2016-5-26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1609EBF0-9DA9-4CA2-896E-8FEA4C3E45DD}" type="slidenum">
              <a:rPr lang="en-US" altLang="zh-CN"/>
              <a:pPr/>
              <a:t>‹#›</a:t>
            </a:fld>
            <a:endParaRPr lang="en-US" altLang="zh-CN"/>
          </a:p>
        </p:txBody>
      </p:sp>
    </p:spTree>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F5704A9A-AE30-4FAC-8521-5BC33525F651}" type="datetime1">
              <a:rPr lang="zh-CN" altLang="en-US"/>
              <a:pPr/>
              <a:t>2016-5-26</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汇编语言程序设计教程</a:t>
            </a:r>
          </a:p>
        </p:txBody>
      </p:sp>
      <p:sp>
        <p:nvSpPr>
          <p:cNvPr id="9" name="灯片编号占位符 8"/>
          <p:cNvSpPr>
            <a:spLocks noGrp="1"/>
          </p:cNvSpPr>
          <p:nvPr>
            <p:ph type="sldNum" sz="quarter" idx="12"/>
          </p:nvPr>
        </p:nvSpPr>
        <p:spPr/>
        <p:txBody>
          <a:bodyPr/>
          <a:lstStyle>
            <a:lvl1pPr>
              <a:defRPr/>
            </a:lvl1pPr>
          </a:lstStyle>
          <a:p>
            <a:fld id="{867636FC-E600-46F6-9D86-9FEF2E81CB06}" type="slidenum">
              <a:rPr lang="en-US" altLang="zh-CN"/>
              <a:pPr/>
              <a:t>‹#›</a:t>
            </a:fld>
            <a:endParaRPr lang="en-US" altLang="zh-CN"/>
          </a:p>
        </p:txBody>
      </p:sp>
    </p:spTree>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1F5054A-1067-42F9-80F5-8C169C51B8A9}" type="datetime1">
              <a:rPr lang="zh-CN" altLang="en-US"/>
              <a:pPr/>
              <a:t>2016-5-26</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汇编语言程序设计教程</a:t>
            </a:r>
          </a:p>
        </p:txBody>
      </p:sp>
      <p:sp>
        <p:nvSpPr>
          <p:cNvPr id="5" name="灯片编号占位符 4"/>
          <p:cNvSpPr>
            <a:spLocks noGrp="1"/>
          </p:cNvSpPr>
          <p:nvPr>
            <p:ph type="sldNum" sz="quarter" idx="12"/>
          </p:nvPr>
        </p:nvSpPr>
        <p:spPr/>
        <p:txBody>
          <a:bodyPr/>
          <a:lstStyle>
            <a:lvl1pPr>
              <a:defRPr/>
            </a:lvl1pPr>
          </a:lstStyle>
          <a:p>
            <a:fld id="{22330589-F062-4D41-993F-EA52A01AAB3E}" type="slidenum">
              <a:rPr lang="en-US" altLang="zh-CN"/>
              <a:pPr/>
              <a:t>‹#›</a:t>
            </a:fld>
            <a:endParaRPr lang="en-US" altLang="zh-CN"/>
          </a:p>
        </p:txBody>
      </p:sp>
    </p:spTree>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D582293-AA6D-400C-8981-95EB28BFE055}" type="datetime1">
              <a:rPr lang="zh-CN" altLang="en-US"/>
              <a:pPr/>
              <a:t>2016-5-26</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汇编语言程序设计教程</a:t>
            </a:r>
          </a:p>
        </p:txBody>
      </p:sp>
      <p:sp>
        <p:nvSpPr>
          <p:cNvPr id="4" name="灯片编号占位符 3"/>
          <p:cNvSpPr>
            <a:spLocks noGrp="1"/>
          </p:cNvSpPr>
          <p:nvPr>
            <p:ph type="sldNum" sz="quarter" idx="12"/>
          </p:nvPr>
        </p:nvSpPr>
        <p:spPr/>
        <p:txBody>
          <a:bodyPr/>
          <a:lstStyle>
            <a:lvl1pPr>
              <a:defRPr/>
            </a:lvl1pPr>
          </a:lstStyle>
          <a:p>
            <a:fld id="{F43F056C-5FD3-4949-B0AC-428AF7E09DC0}" type="slidenum">
              <a:rPr lang="en-US" altLang="zh-CN"/>
              <a:pPr/>
              <a:t>‹#›</a:t>
            </a:fld>
            <a:endParaRPr lang="en-US" altLang="zh-CN"/>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D3080D7-0E80-4C26-B5D6-3E0610E68A6D}" type="datetime1">
              <a:rPr lang="zh-CN" altLang="en-US"/>
              <a:pPr/>
              <a:t>2016-5-26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3AC7C85E-AF35-4B25-BFAA-A2F869918481}" type="slidenum">
              <a:rPr lang="en-US" altLang="zh-CN"/>
              <a:pPr/>
              <a:t>‹#›</a:t>
            </a:fld>
            <a:endParaRPr lang="en-US" altLang="zh-CN"/>
          </a:p>
        </p:txBody>
      </p:sp>
    </p:spTree>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FD9C5CA-CDC0-4F46-A535-612681008AA9}" type="datetime1">
              <a:rPr lang="zh-CN" altLang="en-US"/>
              <a:pPr/>
              <a:t>2016-5-26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汇编语言程序设计教程</a:t>
            </a:r>
          </a:p>
        </p:txBody>
      </p:sp>
      <p:sp>
        <p:nvSpPr>
          <p:cNvPr id="7" name="灯片编号占位符 6"/>
          <p:cNvSpPr>
            <a:spLocks noGrp="1"/>
          </p:cNvSpPr>
          <p:nvPr>
            <p:ph type="sldNum" sz="quarter" idx="12"/>
          </p:nvPr>
        </p:nvSpPr>
        <p:spPr/>
        <p:txBody>
          <a:bodyPr/>
          <a:lstStyle>
            <a:lvl1pPr>
              <a:defRPr/>
            </a:lvl1pPr>
          </a:lstStyle>
          <a:p>
            <a:fld id="{F718187E-4541-4EB3-AC09-9EF61B2B1BAE}" type="slidenum">
              <a:rPr lang="en-US" altLang="zh-CN"/>
              <a:pPr/>
              <a:t>‹#›</a:t>
            </a:fld>
            <a:endParaRPr lang="en-US" altLang="zh-CN"/>
          </a:p>
        </p:txBody>
      </p:sp>
    </p:spTree>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379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7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3CC5BD49-EB11-4815-895C-697FD95E969A}" type="datetime1">
              <a:rPr lang="zh-CN" altLang="en-US"/>
              <a:pPr/>
              <a:t>2016-5-26</a:t>
            </a:fld>
            <a:endParaRPr lang="en-US" altLang="zh-CN"/>
          </a:p>
        </p:txBody>
      </p:sp>
      <p:sp>
        <p:nvSpPr>
          <p:cNvPr id="337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a:t>汇编语言程序设计教程</a:t>
            </a:r>
          </a:p>
        </p:txBody>
      </p:sp>
      <p:sp>
        <p:nvSpPr>
          <p:cNvPr id="337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F6B7E0E-9DD7-4B1F-8D9C-BB72B6578DEA}" type="slidenum">
              <a:rPr lang="en-US" altLang="zh-CN"/>
              <a:pPr/>
              <a:t>‹#›</a:t>
            </a:fld>
            <a:endParaRPr lang="en-US" altLang="zh-CN"/>
          </a:p>
        </p:txBody>
      </p:sp>
      <p:pic>
        <p:nvPicPr>
          <p:cNvPr id="33806" name="Picture 14"/>
          <p:cNvPicPr>
            <a:picLocks noChangeAspect="1" noChangeArrowheads="1"/>
          </p:cNvPicPr>
          <p:nvPr userDrawn="1"/>
        </p:nvPicPr>
        <p:blipFill>
          <a:blip r:embed="rId14" cstate="print"/>
          <a:srcRect/>
          <a:stretch>
            <a:fillRect/>
          </a:stretch>
        </p:blipFill>
        <p:spPr bwMode="auto">
          <a:xfrm>
            <a:off x="323850" y="1412875"/>
            <a:ext cx="5314950" cy="95250"/>
          </a:xfrm>
          <a:prstGeom prst="rect">
            <a:avLst/>
          </a:prstGeom>
          <a:noFill/>
        </p:spPr>
      </p:pic>
      <p:pic>
        <p:nvPicPr>
          <p:cNvPr id="33807" name="Picture 15"/>
          <p:cNvPicPr>
            <a:picLocks noChangeAspect="1" noChangeArrowheads="1"/>
          </p:cNvPicPr>
          <p:nvPr userDrawn="1"/>
        </p:nvPicPr>
        <p:blipFill>
          <a:blip r:embed="rId14" cstate="print"/>
          <a:srcRect/>
          <a:stretch>
            <a:fillRect/>
          </a:stretch>
        </p:blipFill>
        <p:spPr bwMode="auto">
          <a:xfrm>
            <a:off x="3563938" y="6092825"/>
            <a:ext cx="5314950" cy="95250"/>
          </a:xfrm>
          <a:prstGeom prst="rect">
            <a:avLst/>
          </a:prstGeom>
          <a:noFill/>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ransition spd="med">
    <p:pull dir="d"/>
  </p:transition>
  <p:timing>
    <p:tnLst>
      <p:par>
        <p:cTn id="1" dur="indefinite" restart="never" nodeType="tmRoot"/>
      </p:par>
    </p:tnLst>
  </p:timing>
  <p:hf hd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925EB90-CC8D-42FF-8707-1A1B73E5E3D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8B50F73-8D33-4FEC-9AA0-4319F7AED1C0}" type="slidenum">
              <a:rPr lang="en-US" altLang="zh-CN"/>
              <a:pPr/>
              <a:t>1</a:t>
            </a:fld>
            <a:endParaRPr lang="en-US" altLang="zh-CN"/>
          </a:p>
        </p:txBody>
      </p:sp>
      <p:sp>
        <p:nvSpPr>
          <p:cNvPr id="64514" name="Rectangle 2"/>
          <p:cNvSpPr>
            <a:spLocks noGrp="1" noChangeArrowheads="1"/>
          </p:cNvSpPr>
          <p:nvPr>
            <p:ph type="title"/>
          </p:nvPr>
        </p:nvSpPr>
        <p:spPr/>
        <p:txBody>
          <a:bodyPr/>
          <a:lstStyle/>
          <a:p>
            <a:r>
              <a:rPr lang="zh-CN" altLang="en-US" b="1">
                <a:solidFill>
                  <a:srgbClr val="336699"/>
                </a:solidFill>
              </a:rPr>
              <a:t>第</a:t>
            </a:r>
            <a:r>
              <a:rPr lang="en-US" altLang="zh-CN" b="1">
                <a:solidFill>
                  <a:srgbClr val="336699"/>
                </a:solidFill>
              </a:rPr>
              <a:t>7</a:t>
            </a:r>
            <a:r>
              <a:rPr lang="zh-CN" altLang="en-US" b="1">
                <a:solidFill>
                  <a:srgbClr val="336699"/>
                </a:solidFill>
              </a:rPr>
              <a:t>章  输入</a:t>
            </a:r>
            <a:r>
              <a:rPr lang="en-US" altLang="zh-CN" b="1">
                <a:solidFill>
                  <a:srgbClr val="336699"/>
                </a:solidFill>
              </a:rPr>
              <a:t>/</a:t>
            </a:r>
            <a:r>
              <a:rPr lang="zh-CN" altLang="en-US" b="1">
                <a:solidFill>
                  <a:srgbClr val="336699"/>
                </a:solidFill>
              </a:rPr>
              <a:t>输出程序设计</a:t>
            </a:r>
            <a:r>
              <a:rPr lang="zh-CN" altLang="en-US"/>
              <a:t> </a:t>
            </a:r>
          </a:p>
        </p:txBody>
      </p:sp>
      <p:sp>
        <p:nvSpPr>
          <p:cNvPr id="64515" name="Rectangle 3"/>
          <p:cNvSpPr>
            <a:spLocks noGrp="1" noChangeArrowheads="1"/>
          </p:cNvSpPr>
          <p:nvPr>
            <p:ph type="body" idx="1"/>
          </p:nvPr>
        </p:nvSpPr>
        <p:spPr/>
        <p:txBody>
          <a:bodyPr/>
          <a:lstStyle/>
          <a:p>
            <a:pPr>
              <a:buFontTx/>
              <a:buNone/>
            </a:pPr>
            <a:r>
              <a:rPr lang="en-US" altLang="zh-CN"/>
              <a:t>7.1  </a:t>
            </a:r>
            <a:r>
              <a:rPr lang="zh-CN" altLang="en-US"/>
              <a:t>微机接口技术概述</a:t>
            </a:r>
          </a:p>
          <a:p>
            <a:pPr>
              <a:buFontTx/>
              <a:buNone/>
            </a:pPr>
            <a:r>
              <a:rPr lang="en-US" altLang="zh-CN"/>
              <a:t>7.2  </a:t>
            </a:r>
            <a:r>
              <a:rPr lang="zh-CN" altLang="en-US"/>
              <a:t>输入输出的控制方式</a:t>
            </a:r>
          </a:p>
          <a:p>
            <a:pPr>
              <a:buFontTx/>
              <a:buNone/>
            </a:pPr>
            <a:r>
              <a:rPr lang="en-US" altLang="zh-CN"/>
              <a:t>7.3  </a:t>
            </a:r>
            <a:r>
              <a:rPr lang="zh-CN" altLang="en-US"/>
              <a:t>输入</a:t>
            </a:r>
            <a:r>
              <a:rPr lang="en-US" altLang="zh-CN"/>
              <a:t>/</a:t>
            </a:r>
            <a:r>
              <a:rPr lang="zh-CN" altLang="en-US"/>
              <a:t>输出综合应用程序举例</a:t>
            </a:r>
          </a:p>
        </p:txBody>
      </p:sp>
    </p:spTree>
  </p:cSld>
  <p:clrMapOvr>
    <a:masterClrMapping/>
  </p:clrMapOvr>
  <p:transition spd="med">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A00B82D-0CB0-4D0F-A8F9-965DEBD69C3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8C2198D-6D17-4B6F-8197-3CAB35E5325C}" type="slidenum">
              <a:rPr lang="en-US" altLang="zh-CN"/>
              <a:pPr/>
              <a:t>10</a:t>
            </a:fld>
            <a:endParaRPr lang="en-US" altLang="zh-CN"/>
          </a:p>
        </p:txBody>
      </p:sp>
      <p:sp>
        <p:nvSpPr>
          <p:cNvPr id="421890" name="Rectangle 2"/>
          <p:cNvSpPr>
            <a:spLocks noGrp="1" noChangeArrowheads="1"/>
          </p:cNvSpPr>
          <p:nvPr>
            <p:ph type="title"/>
          </p:nvPr>
        </p:nvSpPr>
        <p:spPr/>
        <p:txBody>
          <a:bodyPr/>
          <a:lstStyle/>
          <a:p>
            <a:r>
              <a:rPr lang="zh-CN" altLang="en-US" b="1">
                <a:solidFill>
                  <a:srgbClr val="336699"/>
                </a:solidFill>
                <a:latin typeface="宋体" pitchFamily="2" charset="-122"/>
              </a:rPr>
              <a:t>各类信息的含义</a:t>
            </a:r>
            <a:r>
              <a:rPr lang="zh-CN" altLang="en-US"/>
              <a:t> </a:t>
            </a:r>
          </a:p>
        </p:txBody>
      </p:sp>
      <p:sp>
        <p:nvSpPr>
          <p:cNvPr id="421891" name="Rectangle 3"/>
          <p:cNvSpPr>
            <a:spLocks noGrp="1" noChangeArrowheads="1"/>
          </p:cNvSpPr>
          <p:nvPr>
            <p:ph type="body" idx="1"/>
          </p:nvPr>
        </p:nvSpPr>
        <p:spPr/>
        <p:txBody>
          <a:bodyPr/>
          <a:lstStyle/>
          <a:p>
            <a:r>
              <a:rPr lang="en-US" altLang="zh-CN" sz="2800">
                <a:latin typeface="Times New Roman" pitchFamily="18" charset="0"/>
                <a:cs typeface="Times New Roman" pitchFamily="18" charset="0"/>
              </a:rPr>
              <a:t>CPU</a:t>
            </a:r>
            <a:r>
              <a:rPr lang="zh-CN" altLang="en-US" sz="2800">
                <a:latin typeface="宋体" pitchFamily="2" charset="-122"/>
              </a:rPr>
              <a:t>与外设之间传送的数据信息有数字量、模拟量和开关量三种形式，根据机器字长可分为</a:t>
            </a:r>
            <a:r>
              <a:rPr lang="en-US" altLang="zh-CN" sz="2800">
                <a:latin typeface="Times New Roman" pitchFamily="18" charset="0"/>
                <a:cs typeface="Times New Roman" pitchFamily="18" charset="0"/>
              </a:rPr>
              <a:t>8</a:t>
            </a:r>
            <a:r>
              <a:rPr lang="zh-CN" altLang="en-US" sz="2800">
                <a:latin typeface="宋体" pitchFamily="2" charset="-122"/>
              </a:rPr>
              <a:t>位、</a:t>
            </a:r>
            <a:r>
              <a:rPr lang="en-US" altLang="zh-CN" sz="2800">
                <a:latin typeface="Times New Roman" pitchFamily="18" charset="0"/>
                <a:cs typeface="Times New Roman" pitchFamily="18" charset="0"/>
              </a:rPr>
              <a:t>16</a:t>
            </a:r>
            <a:r>
              <a:rPr lang="zh-CN" altLang="en-US" sz="2800">
                <a:latin typeface="宋体" pitchFamily="2" charset="-122"/>
              </a:rPr>
              <a:t>位、</a:t>
            </a:r>
            <a:r>
              <a:rPr lang="en-US" altLang="zh-CN" sz="2800">
                <a:latin typeface="Times New Roman" pitchFamily="18" charset="0"/>
                <a:cs typeface="Times New Roman" pitchFamily="18" charset="0"/>
              </a:rPr>
              <a:t>32</a:t>
            </a:r>
            <a:r>
              <a:rPr lang="zh-CN" altLang="en-US" sz="2800">
                <a:latin typeface="宋体" pitchFamily="2" charset="-122"/>
              </a:rPr>
              <a:t>位和</a:t>
            </a:r>
            <a:r>
              <a:rPr lang="en-US" altLang="zh-CN" sz="2800">
                <a:latin typeface="Times New Roman" pitchFamily="18" charset="0"/>
                <a:cs typeface="Times New Roman" pitchFamily="18" charset="0"/>
              </a:rPr>
              <a:t>64</a:t>
            </a:r>
            <a:r>
              <a:rPr lang="zh-CN" altLang="en-US" sz="2800">
                <a:latin typeface="宋体" pitchFamily="2" charset="-122"/>
              </a:rPr>
              <a:t>位等。</a:t>
            </a:r>
            <a:r>
              <a:rPr lang="zh-CN" altLang="en-US" sz="2800"/>
              <a:t> </a:t>
            </a:r>
          </a:p>
          <a:p>
            <a:r>
              <a:rPr lang="zh-CN" altLang="en-US" sz="2800">
                <a:latin typeface="宋体" pitchFamily="2" charset="-122"/>
              </a:rPr>
              <a:t>控制信息是</a:t>
            </a:r>
            <a:r>
              <a:rPr lang="en-US" altLang="zh-CN" sz="2800">
                <a:latin typeface="Times New Roman" pitchFamily="18" charset="0"/>
                <a:cs typeface="Times New Roman" pitchFamily="18" charset="0"/>
              </a:rPr>
              <a:t>CPU</a:t>
            </a:r>
            <a:r>
              <a:rPr lang="zh-CN" altLang="en-US" sz="2800">
                <a:latin typeface="宋体" pitchFamily="2" charset="-122"/>
              </a:rPr>
              <a:t>通过接口向外设发布的各种控制命令信息。这些控制命令主要用于</a:t>
            </a:r>
            <a:r>
              <a:rPr lang="en-US" altLang="zh-CN" sz="2800">
                <a:latin typeface="Times New Roman" pitchFamily="18" charset="0"/>
                <a:cs typeface="Times New Roman" pitchFamily="18" charset="0"/>
              </a:rPr>
              <a:t>I/O</a:t>
            </a:r>
            <a:r>
              <a:rPr lang="zh-CN" altLang="en-US" sz="2800">
                <a:latin typeface="宋体" pitchFamily="2" charset="-122"/>
              </a:rPr>
              <a:t>设备的工作方式设置等。</a:t>
            </a:r>
            <a:r>
              <a:rPr lang="zh-CN" altLang="en-US" sz="2800"/>
              <a:t> </a:t>
            </a:r>
          </a:p>
          <a:p>
            <a:r>
              <a:rPr lang="zh-CN" altLang="en-US" sz="2800">
                <a:latin typeface="宋体" pitchFamily="2" charset="-122"/>
              </a:rPr>
              <a:t>状态信息是外部设备向</a:t>
            </a:r>
            <a:r>
              <a:rPr lang="en-US" altLang="zh-CN" sz="2800">
                <a:latin typeface="Times New Roman" pitchFamily="18" charset="0"/>
                <a:cs typeface="Times New Roman" pitchFamily="18" charset="0"/>
              </a:rPr>
              <a:t>CPU</a:t>
            </a:r>
            <a:r>
              <a:rPr lang="zh-CN" altLang="en-US" sz="2800">
                <a:latin typeface="宋体" pitchFamily="2" charset="-122"/>
              </a:rPr>
              <a:t>提供外设当前工作状态的信息，</a:t>
            </a:r>
            <a:r>
              <a:rPr lang="en-US" altLang="zh-CN" sz="2800">
                <a:latin typeface="Times New Roman" pitchFamily="18" charset="0"/>
                <a:cs typeface="Times New Roman" pitchFamily="18" charset="0"/>
              </a:rPr>
              <a:t>CPU</a:t>
            </a:r>
            <a:r>
              <a:rPr lang="zh-CN" altLang="en-US" sz="2800">
                <a:latin typeface="宋体" pitchFamily="2" charset="-122"/>
              </a:rPr>
              <a:t>接收到这些状态就可以了解外设的情况，适时准确地进行有效的数据传送。</a:t>
            </a:r>
            <a:r>
              <a:rPr lang="zh-CN" altLang="en-US" sz="2800"/>
              <a:t> </a:t>
            </a:r>
          </a:p>
        </p:txBody>
      </p:sp>
    </p:spTree>
  </p:cSld>
  <p:clrMapOvr>
    <a:masterClrMapping/>
  </p:clrMapOvr>
  <p:transition spd="med">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E4E2A2-0A15-467A-A4A0-33F2F19413E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A7050FB2-7575-4AF8-A452-9183696AC235}" type="slidenum">
              <a:rPr lang="en-US" altLang="zh-CN"/>
              <a:pPr/>
              <a:t>11</a:t>
            </a:fld>
            <a:endParaRPr lang="en-US" altLang="zh-CN"/>
          </a:p>
        </p:txBody>
      </p:sp>
      <p:sp>
        <p:nvSpPr>
          <p:cNvPr id="422914"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I/O</a:t>
            </a:r>
            <a:r>
              <a:rPr lang="zh-CN" altLang="en-US" b="1">
                <a:solidFill>
                  <a:srgbClr val="336699"/>
                </a:solidFill>
                <a:latin typeface="宋体" pitchFamily="2" charset="-122"/>
              </a:rPr>
              <a:t>接口的功能</a:t>
            </a:r>
            <a:r>
              <a:rPr lang="zh-CN" altLang="en-US"/>
              <a:t> </a:t>
            </a:r>
          </a:p>
        </p:txBody>
      </p:sp>
      <p:sp>
        <p:nvSpPr>
          <p:cNvPr id="422915" name="Rectangle 3"/>
          <p:cNvSpPr>
            <a:spLocks noGrp="1" noChangeArrowheads="1"/>
          </p:cNvSpPr>
          <p:nvPr>
            <p:ph type="body" idx="1"/>
          </p:nvPr>
        </p:nvSpPr>
        <p:spPr/>
        <p:txBody>
          <a:bodyPr/>
          <a:lstStyle/>
          <a:p>
            <a:r>
              <a:rPr lang="en-US" altLang="zh-CN" sz="2400">
                <a:latin typeface="Times New Roman" pitchFamily="18" charset="0"/>
                <a:cs typeface="Times New Roman" pitchFamily="18" charset="0"/>
              </a:rPr>
              <a:t>I/O</a:t>
            </a:r>
            <a:r>
              <a:rPr lang="zh-CN" altLang="en-US" sz="2400">
                <a:latin typeface="宋体" pitchFamily="2" charset="-122"/>
              </a:rPr>
              <a:t>接口位于系统总线与外设之间。系统总线是符合特定总线标准的信息通路，它是通用的。</a:t>
            </a:r>
          </a:p>
          <a:p>
            <a:r>
              <a:rPr lang="zh-CN" altLang="en-US" sz="2400">
                <a:latin typeface="宋体" pitchFamily="2" charset="-122"/>
              </a:rPr>
              <a:t>各个外设通过系统总线与</a:t>
            </a:r>
            <a:r>
              <a:rPr lang="en-US" altLang="zh-CN" sz="2400">
                <a:latin typeface="Times New Roman" pitchFamily="18" charset="0"/>
                <a:cs typeface="Times New Roman" pitchFamily="18" charset="0"/>
              </a:rPr>
              <a:t>CPU</a:t>
            </a:r>
            <a:r>
              <a:rPr lang="zh-CN" altLang="en-US" sz="2400">
                <a:latin typeface="宋体" pitchFamily="2" charset="-122"/>
              </a:rPr>
              <a:t>进行信息交换。而由于键盘、显示器、打印机、磁盘机等各种外设各具特殊性，往往不能与</a:t>
            </a:r>
            <a:r>
              <a:rPr lang="en-US" altLang="zh-CN" sz="2400">
                <a:latin typeface="Times New Roman" pitchFamily="18" charset="0"/>
                <a:cs typeface="Times New Roman" pitchFamily="18" charset="0"/>
              </a:rPr>
              <a:t>CPU</a:t>
            </a:r>
            <a:r>
              <a:rPr lang="zh-CN" altLang="en-US" sz="2400">
                <a:latin typeface="宋体" pitchFamily="2" charset="-122"/>
              </a:rPr>
              <a:t>直接相连，需要一个中间环节进行数据缓冲、数据格式转换、通信控制、电平匹配等工作，这就是</a:t>
            </a:r>
            <a:r>
              <a:rPr lang="en-US" altLang="zh-CN" sz="2400">
                <a:latin typeface="Times New Roman" pitchFamily="18" charset="0"/>
                <a:cs typeface="Times New Roman" pitchFamily="18" charset="0"/>
              </a:rPr>
              <a:t>I/O</a:t>
            </a:r>
            <a:r>
              <a:rPr lang="zh-CN" altLang="en-US" sz="2400">
                <a:latin typeface="宋体" pitchFamily="2" charset="-122"/>
              </a:rPr>
              <a:t>接口电路。</a:t>
            </a:r>
            <a:r>
              <a:rPr lang="en-US" altLang="zh-CN" sz="2400">
                <a:latin typeface="Times New Roman" pitchFamily="18" charset="0"/>
                <a:cs typeface="Times New Roman" pitchFamily="18" charset="0"/>
              </a:rPr>
              <a:t>I/O</a:t>
            </a:r>
            <a:r>
              <a:rPr lang="zh-CN" altLang="en-US" sz="2400">
                <a:latin typeface="宋体" pitchFamily="2" charset="-122"/>
              </a:rPr>
              <a:t>接口是</a:t>
            </a:r>
            <a:r>
              <a:rPr lang="en-US" altLang="zh-CN" sz="2400">
                <a:latin typeface="Times New Roman" pitchFamily="18" charset="0"/>
                <a:cs typeface="Times New Roman" pitchFamily="18" charset="0"/>
              </a:rPr>
              <a:t>CPU</a:t>
            </a:r>
            <a:r>
              <a:rPr lang="zh-CN" altLang="en-US" sz="2400">
                <a:latin typeface="宋体" pitchFamily="2" charset="-122"/>
              </a:rPr>
              <a:t>与外设进行信息交换的中转站。</a:t>
            </a:r>
            <a:r>
              <a:rPr lang="zh-CN" altLang="en-US" sz="2400"/>
              <a:t> </a:t>
            </a:r>
          </a:p>
          <a:p>
            <a:r>
              <a:rPr lang="zh-CN" altLang="en-US" sz="2400">
                <a:latin typeface="宋体" pitchFamily="2" charset="-122"/>
              </a:rPr>
              <a:t>接口的基本功能就是要能够根据</a:t>
            </a:r>
            <a:r>
              <a:rPr lang="en-US" altLang="zh-CN" sz="2400">
                <a:latin typeface="Times New Roman" pitchFamily="18" charset="0"/>
                <a:cs typeface="Times New Roman" pitchFamily="18" charset="0"/>
              </a:rPr>
              <a:t>CPU</a:t>
            </a:r>
            <a:r>
              <a:rPr lang="zh-CN" altLang="en-US" sz="2400">
                <a:latin typeface="宋体" pitchFamily="2" charset="-122"/>
              </a:rPr>
              <a:t>的要求对外设进行管理与控制，实现信号逻辑及工作时序的转换，保证</a:t>
            </a:r>
            <a:r>
              <a:rPr lang="en-US" altLang="zh-CN" sz="2400">
                <a:latin typeface="Times New Roman" pitchFamily="18" charset="0"/>
                <a:cs typeface="Times New Roman" pitchFamily="18" charset="0"/>
              </a:rPr>
              <a:t>CPU</a:t>
            </a:r>
            <a:r>
              <a:rPr lang="zh-CN" altLang="en-US" sz="2400">
                <a:latin typeface="宋体" pitchFamily="2" charset="-122"/>
              </a:rPr>
              <a:t>与外设之间能进行可靠有效的信息交换。</a:t>
            </a:r>
            <a:r>
              <a:rPr lang="zh-CN" altLang="en-US" sz="2800"/>
              <a:t> </a:t>
            </a:r>
          </a:p>
        </p:txBody>
      </p:sp>
    </p:spTree>
  </p:cSld>
  <p:clrMapOvr>
    <a:masterClrMapping/>
  </p:clrMapOvr>
  <p:transition spd="med">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B41BFAE-FAC9-48A8-A9D8-C2A974E2C8C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DE34564-C87B-4DD1-9B80-7F8B938E9036}" type="slidenum">
              <a:rPr lang="en-US" altLang="zh-CN"/>
              <a:pPr/>
              <a:t>12</a:t>
            </a:fld>
            <a:endParaRPr lang="en-US" altLang="zh-CN"/>
          </a:p>
        </p:txBody>
      </p:sp>
      <p:sp>
        <p:nvSpPr>
          <p:cNvPr id="412674" name="Rectangle 2"/>
          <p:cNvSpPr>
            <a:spLocks noGrp="1" noChangeArrowheads="1"/>
          </p:cNvSpPr>
          <p:nvPr>
            <p:ph type="title"/>
          </p:nvPr>
        </p:nvSpPr>
        <p:spPr/>
        <p:txBody>
          <a:bodyPr/>
          <a:lstStyle/>
          <a:p>
            <a:r>
              <a:rPr lang="zh-CN" altLang="en-US" b="1">
                <a:solidFill>
                  <a:srgbClr val="336699"/>
                </a:solidFill>
                <a:latin typeface="宋体" pitchFamily="2" charset="-122"/>
              </a:rPr>
              <a:t>数据缓冲功能</a:t>
            </a:r>
            <a:r>
              <a:rPr lang="zh-CN" altLang="en-US"/>
              <a:t> </a:t>
            </a:r>
          </a:p>
        </p:txBody>
      </p:sp>
      <p:sp>
        <p:nvSpPr>
          <p:cNvPr id="412675" name="Rectangle 3"/>
          <p:cNvSpPr>
            <a:spLocks noGrp="1" noChangeArrowheads="1"/>
          </p:cNvSpPr>
          <p:nvPr>
            <p:ph type="body" idx="1"/>
          </p:nvPr>
        </p:nvSpPr>
        <p:spPr/>
        <p:txBody>
          <a:bodyPr/>
          <a:lstStyle/>
          <a:p>
            <a:r>
              <a:rPr lang="zh-CN" altLang="en-US">
                <a:latin typeface="宋体" pitchFamily="2" charset="-122"/>
              </a:rPr>
              <a:t>设置接口的目的是为</a:t>
            </a:r>
            <a:r>
              <a:rPr lang="en-US" altLang="zh-CN">
                <a:latin typeface="Times New Roman" pitchFamily="18" charset="0"/>
                <a:cs typeface="Times New Roman" pitchFamily="18" charset="0"/>
              </a:rPr>
              <a:t>CPU</a:t>
            </a:r>
            <a:r>
              <a:rPr lang="zh-CN" altLang="en-US">
                <a:latin typeface="宋体" pitchFamily="2" charset="-122"/>
              </a:rPr>
              <a:t>和外设之间提供数据传输通路，但是</a:t>
            </a:r>
            <a:r>
              <a:rPr lang="en-US" altLang="zh-CN">
                <a:latin typeface="Times New Roman" pitchFamily="18" charset="0"/>
                <a:cs typeface="Times New Roman" pitchFamily="18" charset="0"/>
              </a:rPr>
              <a:t>CPU</a:t>
            </a:r>
            <a:r>
              <a:rPr lang="zh-CN" altLang="en-US">
                <a:latin typeface="宋体" pitchFamily="2" charset="-122"/>
              </a:rPr>
              <a:t>、内存储器以及外设之间在速度上存在很大差异，为了解决这个问题，接口中必须有数据缓冲区，以避免数据丢失，实现数据缓冲和速度匹配。</a:t>
            </a:r>
            <a:r>
              <a:rPr lang="zh-CN" altLang="en-US"/>
              <a:t> </a:t>
            </a:r>
          </a:p>
        </p:txBody>
      </p:sp>
    </p:spTree>
  </p:cSld>
  <p:clrMapOvr>
    <a:masterClrMapping/>
  </p:clrMapOvr>
  <p:transition spd="med">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7C85EB-98CF-4D5A-928B-B54EEE60E64A}"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0730813-C076-4AB1-B0A8-375F45B1BD6B}" type="slidenum">
              <a:rPr lang="en-US" altLang="zh-CN"/>
              <a:pPr/>
              <a:t>13</a:t>
            </a:fld>
            <a:endParaRPr lang="en-US" altLang="zh-CN"/>
          </a:p>
        </p:txBody>
      </p:sp>
      <p:sp>
        <p:nvSpPr>
          <p:cNvPr id="423938" name="Rectangle 2"/>
          <p:cNvSpPr>
            <a:spLocks noGrp="1" noChangeArrowheads="1"/>
          </p:cNvSpPr>
          <p:nvPr>
            <p:ph type="title"/>
          </p:nvPr>
        </p:nvSpPr>
        <p:spPr/>
        <p:txBody>
          <a:bodyPr/>
          <a:lstStyle/>
          <a:p>
            <a:r>
              <a:rPr lang="zh-CN" altLang="en-US" b="1">
                <a:solidFill>
                  <a:srgbClr val="336699"/>
                </a:solidFill>
                <a:latin typeface="宋体" pitchFamily="2" charset="-122"/>
              </a:rPr>
              <a:t>设备选择和寻址功能</a:t>
            </a:r>
            <a:r>
              <a:rPr lang="zh-CN" altLang="en-US"/>
              <a:t> </a:t>
            </a:r>
          </a:p>
        </p:txBody>
      </p:sp>
      <p:sp>
        <p:nvSpPr>
          <p:cNvPr id="423939" name="Rectangle 3"/>
          <p:cNvSpPr>
            <a:spLocks noGrp="1" noChangeArrowheads="1"/>
          </p:cNvSpPr>
          <p:nvPr>
            <p:ph type="body" idx="1"/>
          </p:nvPr>
        </p:nvSpPr>
        <p:spPr/>
        <p:txBody>
          <a:bodyPr/>
          <a:lstStyle/>
          <a:p>
            <a:r>
              <a:rPr lang="zh-CN" altLang="en-US" sz="2800">
                <a:latin typeface="宋体" pitchFamily="2" charset="-122"/>
              </a:rPr>
              <a:t>微机系统中可以带多台外设，而</a:t>
            </a:r>
            <a:r>
              <a:rPr lang="en-US" altLang="zh-CN" sz="2800">
                <a:latin typeface="Times New Roman" pitchFamily="18" charset="0"/>
                <a:cs typeface="Times New Roman" pitchFamily="18" charset="0"/>
              </a:rPr>
              <a:t>CPU</a:t>
            </a:r>
            <a:r>
              <a:rPr lang="zh-CN" altLang="en-US" sz="2800">
                <a:latin typeface="宋体" pitchFamily="2" charset="-122"/>
              </a:rPr>
              <a:t>在同一时间里只能与一台外设进行信息交换，这就要求在接口有译码电路，通过译码电路对外设进行寻址。寻址功能就是根据</a:t>
            </a:r>
            <a:r>
              <a:rPr lang="en-US" altLang="zh-CN" sz="2800">
                <a:latin typeface="Times New Roman" pitchFamily="18" charset="0"/>
                <a:cs typeface="Times New Roman" pitchFamily="18" charset="0"/>
              </a:rPr>
              <a:t>CPU</a:t>
            </a:r>
            <a:r>
              <a:rPr lang="zh-CN" altLang="en-US" sz="2800">
                <a:latin typeface="宋体" pitchFamily="2" charset="-122"/>
              </a:rPr>
              <a:t>送出的地址信号和相应的控制信号选中接口及内部</a:t>
            </a:r>
            <a:r>
              <a:rPr lang="en-US" altLang="zh-CN" sz="2800">
                <a:latin typeface="Times New Roman" pitchFamily="18" charset="0"/>
                <a:cs typeface="Times New Roman" pitchFamily="18" charset="0"/>
              </a:rPr>
              <a:t>I/O</a:t>
            </a:r>
            <a:r>
              <a:rPr lang="zh-CN" altLang="en-US" sz="2800">
                <a:latin typeface="宋体" pitchFamily="2" charset="-122"/>
              </a:rPr>
              <a:t>端口。</a:t>
            </a:r>
          </a:p>
          <a:p>
            <a:r>
              <a:rPr lang="zh-CN" altLang="en-US" sz="2800">
                <a:latin typeface="宋体" pitchFamily="2" charset="-122"/>
              </a:rPr>
              <a:t>通常地址总线上的高位地址用来选择接口，低位地址用于接口内部寄存器或锁存器的选择，只有被选中的外设才能与</a:t>
            </a:r>
            <a:r>
              <a:rPr lang="en-US" altLang="zh-CN" sz="2800">
                <a:latin typeface="Times New Roman" pitchFamily="18" charset="0"/>
                <a:cs typeface="Times New Roman" pitchFamily="18" charset="0"/>
              </a:rPr>
              <a:t>CPU</a:t>
            </a:r>
            <a:r>
              <a:rPr lang="zh-CN" altLang="en-US" sz="2800">
                <a:latin typeface="宋体" pitchFamily="2" charset="-122"/>
              </a:rPr>
              <a:t>进行数据交换或通信。</a:t>
            </a:r>
            <a:r>
              <a:rPr lang="zh-CN" altLang="en-US" sz="2800"/>
              <a:t> </a:t>
            </a:r>
          </a:p>
        </p:txBody>
      </p:sp>
    </p:spTree>
  </p:cSld>
  <p:clrMapOvr>
    <a:masterClrMapping/>
  </p:clrMapOvr>
  <p:transition spd="med">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8A59E48-E4F5-47D9-83E4-385B87A08378}"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DFC51AF-3BF3-4F45-8970-54021D101455}" type="slidenum">
              <a:rPr lang="en-US" altLang="zh-CN"/>
              <a:pPr/>
              <a:t>14</a:t>
            </a:fld>
            <a:endParaRPr lang="en-US" altLang="zh-CN"/>
          </a:p>
        </p:txBody>
      </p:sp>
      <p:sp>
        <p:nvSpPr>
          <p:cNvPr id="424962" name="Rectangle 2"/>
          <p:cNvSpPr>
            <a:spLocks noGrp="1" noChangeArrowheads="1"/>
          </p:cNvSpPr>
          <p:nvPr>
            <p:ph type="title"/>
          </p:nvPr>
        </p:nvSpPr>
        <p:spPr/>
        <p:txBody>
          <a:bodyPr/>
          <a:lstStyle/>
          <a:p>
            <a:r>
              <a:rPr lang="zh-CN" altLang="en-US" b="1">
                <a:solidFill>
                  <a:srgbClr val="336699"/>
                </a:solidFill>
                <a:latin typeface="宋体" pitchFamily="2" charset="-122"/>
              </a:rPr>
              <a:t>数据格式转换功能</a:t>
            </a:r>
            <a:r>
              <a:rPr lang="zh-CN" altLang="en-US"/>
              <a:t> </a:t>
            </a:r>
          </a:p>
        </p:txBody>
      </p:sp>
      <p:sp>
        <p:nvSpPr>
          <p:cNvPr id="424963" name="Rectangle 3"/>
          <p:cNvSpPr>
            <a:spLocks noGrp="1" noChangeArrowheads="1"/>
          </p:cNvSpPr>
          <p:nvPr>
            <p:ph type="body" idx="1"/>
          </p:nvPr>
        </p:nvSpPr>
        <p:spPr/>
        <p:txBody>
          <a:bodyPr/>
          <a:lstStyle/>
          <a:p>
            <a:r>
              <a:rPr lang="zh-CN" altLang="en-US" sz="2800">
                <a:latin typeface="宋体" pitchFamily="2" charset="-122"/>
              </a:rPr>
              <a:t>接口必须具备数据格式转换功能，以使采用不同数据格式的外设和</a:t>
            </a:r>
            <a:r>
              <a:rPr lang="en-US" altLang="zh-CN" sz="2800">
                <a:latin typeface="Times New Roman" pitchFamily="18" charset="0"/>
                <a:cs typeface="Times New Roman" pitchFamily="18" charset="0"/>
              </a:rPr>
              <a:t>CPU</a:t>
            </a:r>
            <a:r>
              <a:rPr lang="zh-CN" altLang="en-US" sz="2800">
                <a:latin typeface="宋体" pitchFamily="2" charset="-122"/>
              </a:rPr>
              <a:t>之间能够进行数据传输。</a:t>
            </a:r>
          </a:p>
          <a:p>
            <a:r>
              <a:rPr lang="zh-CN" altLang="en-US" sz="2800">
                <a:latin typeface="宋体" pitchFamily="2" charset="-122"/>
              </a:rPr>
              <a:t>一般接口与系统总线之间采用并行传送，而外设可能采用并行传送，也可能采用串行传送。</a:t>
            </a:r>
          </a:p>
          <a:p>
            <a:r>
              <a:rPr lang="zh-CN" altLang="en-US" sz="2800">
                <a:latin typeface="宋体" pitchFamily="2" charset="-122"/>
              </a:rPr>
              <a:t>对于采用串行传送的外设，接口需要设置有</a:t>
            </a:r>
            <a:r>
              <a:rPr lang="zh-CN" altLang="en-US" sz="2800">
                <a:latin typeface="Times New Roman"/>
              </a:rPr>
              <a:t>“</a:t>
            </a:r>
            <a:r>
              <a:rPr lang="zh-CN" altLang="en-US" sz="2800">
                <a:latin typeface="宋体" pitchFamily="2" charset="-122"/>
              </a:rPr>
              <a:t>串</a:t>
            </a:r>
            <a:r>
              <a:rPr lang="en-US" altLang="zh-CN" sz="2800">
                <a:latin typeface="Times New Roman"/>
              </a:rPr>
              <a:t>—</a:t>
            </a:r>
            <a:r>
              <a:rPr lang="zh-CN" altLang="en-US" sz="2800">
                <a:latin typeface="宋体" pitchFamily="2" charset="-122"/>
              </a:rPr>
              <a:t>并</a:t>
            </a:r>
            <a:r>
              <a:rPr lang="zh-CN" altLang="en-US" sz="2800">
                <a:latin typeface="Times New Roman"/>
              </a:rPr>
              <a:t>”</a:t>
            </a:r>
            <a:r>
              <a:rPr lang="zh-CN" altLang="en-US" sz="2800">
                <a:latin typeface="宋体" pitchFamily="2" charset="-122"/>
              </a:rPr>
              <a:t>及</a:t>
            </a:r>
            <a:r>
              <a:rPr lang="zh-CN" altLang="en-US" sz="2800">
                <a:latin typeface="Times New Roman"/>
              </a:rPr>
              <a:t>“</a:t>
            </a:r>
            <a:r>
              <a:rPr lang="zh-CN" altLang="en-US" sz="2800">
                <a:latin typeface="宋体" pitchFamily="2" charset="-122"/>
              </a:rPr>
              <a:t>并</a:t>
            </a:r>
            <a:r>
              <a:rPr lang="en-US" altLang="zh-CN" sz="2800">
                <a:latin typeface="Times New Roman"/>
              </a:rPr>
              <a:t>—</a:t>
            </a:r>
            <a:r>
              <a:rPr lang="zh-CN" altLang="en-US" sz="2800">
                <a:latin typeface="宋体" pitchFamily="2" charset="-122"/>
              </a:rPr>
              <a:t>串</a:t>
            </a:r>
            <a:r>
              <a:rPr lang="zh-CN" altLang="en-US" sz="2800">
                <a:latin typeface="Times New Roman"/>
              </a:rPr>
              <a:t>”</a:t>
            </a:r>
            <a:r>
              <a:rPr lang="zh-CN" altLang="en-US" sz="2800">
                <a:latin typeface="宋体" pitchFamily="2" charset="-122"/>
              </a:rPr>
              <a:t>转换功能；对于采用并行传送的外设，系统数据总线的宽度可能是</a:t>
            </a:r>
            <a:r>
              <a:rPr lang="en-US" altLang="zh-CN" sz="2800">
                <a:latin typeface="Times New Roman" pitchFamily="18" charset="0"/>
                <a:cs typeface="Times New Roman" pitchFamily="18" charset="0"/>
              </a:rPr>
              <a:t>16</a:t>
            </a:r>
            <a:r>
              <a:rPr lang="zh-CN" altLang="en-US" sz="2800">
                <a:latin typeface="宋体" pitchFamily="2" charset="-122"/>
              </a:rPr>
              <a:t>位、</a:t>
            </a:r>
            <a:r>
              <a:rPr lang="en-US" altLang="zh-CN" sz="2800">
                <a:latin typeface="Times New Roman" pitchFamily="18" charset="0"/>
                <a:cs typeface="Times New Roman" pitchFamily="18" charset="0"/>
              </a:rPr>
              <a:t>32</a:t>
            </a:r>
            <a:r>
              <a:rPr lang="zh-CN" altLang="en-US" sz="2800">
                <a:latin typeface="宋体" pitchFamily="2" charset="-122"/>
              </a:rPr>
              <a:t>位或</a:t>
            </a:r>
            <a:r>
              <a:rPr lang="en-US" altLang="zh-CN" sz="2800">
                <a:latin typeface="Times New Roman" pitchFamily="18" charset="0"/>
                <a:cs typeface="Times New Roman" pitchFamily="18" charset="0"/>
              </a:rPr>
              <a:t>64</a:t>
            </a:r>
            <a:r>
              <a:rPr lang="zh-CN" altLang="en-US" sz="2800">
                <a:latin typeface="宋体" pitchFamily="2" charset="-122"/>
              </a:rPr>
              <a:t>位，而外设的数据宽度通常是一个字节，因而需要将字节拼接成指定宽度的字。</a:t>
            </a:r>
            <a:r>
              <a:rPr lang="zh-CN" altLang="en-US" sz="2800"/>
              <a:t> </a:t>
            </a:r>
          </a:p>
        </p:txBody>
      </p:sp>
    </p:spTree>
  </p:cSld>
  <p:clrMapOvr>
    <a:masterClrMapping/>
  </p:clrMapOvr>
  <p:transition spd="med">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3BEF99B-B326-4B52-A9B3-3C3366E6F17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B31FA33-FC6B-4315-BEA9-189BC33278AE}" type="slidenum">
              <a:rPr lang="en-US" altLang="zh-CN"/>
              <a:pPr/>
              <a:t>15</a:t>
            </a:fld>
            <a:endParaRPr lang="en-US" altLang="zh-CN"/>
          </a:p>
        </p:txBody>
      </p:sp>
      <p:sp>
        <p:nvSpPr>
          <p:cNvPr id="425986" name="Rectangle 2"/>
          <p:cNvSpPr>
            <a:spLocks noGrp="1" noChangeArrowheads="1"/>
          </p:cNvSpPr>
          <p:nvPr>
            <p:ph type="title"/>
          </p:nvPr>
        </p:nvSpPr>
        <p:spPr/>
        <p:txBody>
          <a:bodyPr/>
          <a:lstStyle/>
          <a:p>
            <a:r>
              <a:rPr lang="zh-CN" altLang="en-US" b="1">
                <a:solidFill>
                  <a:srgbClr val="336699"/>
                </a:solidFill>
                <a:latin typeface="宋体" pitchFamily="2" charset="-122"/>
              </a:rPr>
              <a:t>电平信号转换功能</a:t>
            </a:r>
            <a:r>
              <a:rPr lang="zh-CN" altLang="en-US"/>
              <a:t> </a:t>
            </a:r>
          </a:p>
        </p:txBody>
      </p:sp>
      <p:sp>
        <p:nvSpPr>
          <p:cNvPr id="425987" name="Rectangle 3"/>
          <p:cNvSpPr>
            <a:spLocks noGrp="1" noChangeArrowheads="1"/>
          </p:cNvSpPr>
          <p:nvPr>
            <p:ph type="body" idx="1"/>
          </p:nvPr>
        </p:nvSpPr>
        <p:spPr/>
        <p:txBody>
          <a:bodyPr/>
          <a:lstStyle/>
          <a:p>
            <a:r>
              <a:rPr lang="zh-CN" altLang="en-US">
                <a:latin typeface="宋体" pitchFamily="2" charset="-122"/>
              </a:rPr>
              <a:t>系统总线与外设的电源标准可能是不同的，则它们的信号电平也可能不同。</a:t>
            </a:r>
          </a:p>
          <a:p>
            <a:r>
              <a:rPr lang="zh-CN" altLang="en-US">
                <a:latin typeface="宋体" pitchFamily="2" charset="-122"/>
              </a:rPr>
              <a:t>如主机使用</a:t>
            </a:r>
            <a:r>
              <a:rPr lang="en-US" altLang="zh-CN">
                <a:latin typeface="Times New Roman" pitchFamily="18" charset="0"/>
                <a:cs typeface="Times New Roman" pitchFamily="18" charset="0"/>
              </a:rPr>
              <a:t>+5V</a:t>
            </a:r>
            <a:r>
              <a:rPr lang="zh-CN" altLang="en-US">
                <a:latin typeface="宋体" pitchFamily="2" charset="-122"/>
              </a:rPr>
              <a:t>电源，而某个外设使用</a:t>
            </a:r>
            <a:r>
              <a:rPr lang="en-US" altLang="zh-CN">
                <a:latin typeface="Times New Roman" pitchFamily="18" charset="0"/>
                <a:cs typeface="Times New Roman" pitchFamily="18" charset="0"/>
              </a:rPr>
              <a:t>+12V</a:t>
            </a:r>
            <a:r>
              <a:rPr lang="zh-CN" altLang="en-US">
                <a:latin typeface="宋体" pitchFamily="2" charset="-122"/>
              </a:rPr>
              <a:t>电源。则利用接口实现电平的转换，使采用不同电源的设备之间能够进行信息传送。</a:t>
            </a:r>
            <a:r>
              <a:rPr lang="zh-CN" altLang="en-US"/>
              <a:t> </a:t>
            </a:r>
          </a:p>
        </p:txBody>
      </p:sp>
    </p:spTree>
  </p:cSld>
  <p:clrMapOvr>
    <a:masterClrMapping/>
  </p:clrMapOvr>
  <p:transition spd="med">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6AF7AB0-7150-4593-9921-A6B46EABFCA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2F3FF78-B3B1-4803-96E8-D05F85187BFE}" type="slidenum">
              <a:rPr lang="en-US" altLang="zh-CN"/>
              <a:pPr/>
              <a:t>16</a:t>
            </a:fld>
            <a:endParaRPr lang="en-US" altLang="zh-CN"/>
          </a:p>
        </p:txBody>
      </p:sp>
      <p:sp>
        <p:nvSpPr>
          <p:cNvPr id="427010" name="Rectangle 2"/>
          <p:cNvSpPr>
            <a:spLocks noGrp="1" noChangeArrowheads="1"/>
          </p:cNvSpPr>
          <p:nvPr>
            <p:ph type="title"/>
          </p:nvPr>
        </p:nvSpPr>
        <p:spPr/>
        <p:txBody>
          <a:bodyPr/>
          <a:lstStyle/>
          <a:p>
            <a:r>
              <a:rPr lang="zh-CN" altLang="en-US" b="1">
                <a:solidFill>
                  <a:srgbClr val="336699"/>
                </a:solidFill>
                <a:latin typeface="宋体" pitchFamily="2" charset="-122"/>
              </a:rPr>
              <a:t>控制功能</a:t>
            </a:r>
            <a:r>
              <a:rPr lang="zh-CN" altLang="en-US"/>
              <a:t> </a:t>
            </a:r>
          </a:p>
        </p:txBody>
      </p:sp>
      <p:sp>
        <p:nvSpPr>
          <p:cNvPr id="427011" name="Rectangle 3"/>
          <p:cNvSpPr>
            <a:spLocks noGrp="1" noChangeArrowheads="1"/>
          </p:cNvSpPr>
          <p:nvPr>
            <p:ph type="body" idx="1"/>
          </p:nvPr>
        </p:nvSpPr>
        <p:spPr/>
        <p:txBody>
          <a:bodyPr/>
          <a:lstStyle/>
          <a:p>
            <a:r>
              <a:rPr lang="en-US" altLang="zh-CN" sz="2400">
                <a:latin typeface="Times New Roman" pitchFamily="18" charset="0"/>
                <a:cs typeface="Times New Roman" pitchFamily="18" charset="0"/>
              </a:rPr>
              <a:t>CPU</a:t>
            </a:r>
            <a:r>
              <a:rPr lang="zh-CN" altLang="en-US" sz="2400">
                <a:latin typeface="宋体" pitchFamily="2" charset="-122"/>
              </a:rPr>
              <a:t>是通过</a:t>
            </a:r>
            <a:r>
              <a:rPr lang="en-US" altLang="zh-CN" sz="2400">
                <a:latin typeface="Times New Roman" pitchFamily="18" charset="0"/>
                <a:cs typeface="Times New Roman" pitchFamily="18" charset="0"/>
              </a:rPr>
              <a:t>I/O</a:t>
            </a:r>
            <a:r>
              <a:rPr lang="zh-CN" altLang="en-US" sz="2400">
                <a:latin typeface="宋体" pitchFamily="2" charset="-122"/>
              </a:rPr>
              <a:t>接口控制外设的，接口应能接收</a:t>
            </a:r>
            <a:r>
              <a:rPr lang="en-US" altLang="zh-CN" sz="2400">
                <a:latin typeface="Times New Roman" pitchFamily="18" charset="0"/>
                <a:cs typeface="Times New Roman" pitchFamily="18" charset="0"/>
              </a:rPr>
              <a:t>CPU</a:t>
            </a:r>
            <a:r>
              <a:rPr lang="zh-CN" altLang="en-US" sz="2400">
                <a:latin typeface="宋体" pitchFamily="2" charset="-122"/>
              </a:rPr>
              <a:t>的命令、解释命令，并根据命令的含义产生相应的控制信号送往外设。</a:t>
            </a:r>
          </a:p>
          <a:p>
            <a:r>
              <a:rPr lang="zh-CN" altLang="en-US" sz="2400">
                <a:latin typeface="宋体" pitchFamily="2" charset="-122"/>
              </a:rPr>
              <a:t>如果采用中断方式控制信息的传送，则接口中应有相应的发送中断请求信号和接收中断响应信号的中断逻辑。而且还要能发送中断向量码以及进行中断优先级的排队。</a:t>
            </a:r>
          </a:p>
          <a:p>
            <a:r>
              <a:rPr lang="zh-CN" altLang="en-US" sz="2400">
                <a:latin typeface="宋体" pitchFamily="2" charset="-122"/>
              </a:rPr>
              <a:t>如果采用</a:t>
            </a:r>
            <a:r>
              <a:rPr lang="en-US" altLang="zh-CN" sz="2400">
                <a:latin typeface="Times New Roman" pitchFamily="18" charset="0"/>
                <a:cs typeface="Times New Roman" pitchFamily="18" charset="0"/>
              </a:rPr>
              <a:t>DMA</a:t>
            </a:r>
            <a:r>
              <a:rPr lang="zh-CN" altLang="en-US" sz="2400">
                <a:latin typeface="宋体" pitchFamily="2" charset="-122"/>
              </a:rPr>
              <a:t>方式控制信息的传送，则接口中应有相应的</a:t>
            </a:r>
            <a:r>
              <a:rPr lang="en-US" altLang="zh-CN" sz="2400">
                <a:latin typeface="Times New Roman" pitchFamily="18" charset="0"/>
                <a:cs typeface="Times New Roman" pitchFamily="18" charset="0"/>
              </a:rPr>
              <a:t>DMA</a:t>
            </a:r>
            <a:r>
              <a:rPr lang="zh-CN" altLang="en-US" sz="2400">
                <a:latin typeface="宋体" pitchFamily="2" charset="-122"/>
              </a:rPr>
              <a:t>逻辑。</a:t>
            </a:r>
          </a:p>
          <a:p>
            <a:r>
              <a:rPr lang="zh-CN" altLang="en-US" sz="2400">
                <a:latin typeface="宋体" pitchFamily="2" charset="-122"/>
              </a:rPr>
              <a:t>通常</a:t>
            </a:r>
            <a:r>
              <a:rPr lang="en-US" altLang="zh-CN" sz="2400">
                <a:latin typeface="Times New Roman" pitchFamily="18" charset="0"/>
                <a:cs typeface="Times New Roman" pitchFamily="18" charset="0"/>
              </a:rPr>
              <a:t>DMA</a:t>
            </a:r>
            <a:r>
              <a:rPr lang="zh-CN" altLang="en-US" sz="2400">
                <a:latin typeface="宋体" pitchFamily="2" charset="-122"/>
              </a:rPr>
              <a:t>控制器用于控制系统总线以实现主存储器与外设交换数据信息，而</a:t>
            </a:r>
            <a:r>
              <a:rPr lang="en-US" altLang="zh-CN" sz="2400">
                <a:latin typeface="Times New Roman" pitchFamily="18" charset="0"/>
                <a:cs typeface="Times New Roman" pitchFamily="18" charset="0"/>
              </a:rPr>
              <a:t>DMA</a:t>
            </a:r>
            <a:r>
              <a:rPr lang="zh-CN" altLang="en-US" sz="2400">
                <a:latin typeface="宋体" pitchFamily="2" charset="-122"/>
              </a:rPr>
              <a:t>接口中则需要设置</a:t>
            </a:r>
            <a:r>
              <a:rPr lang="en-US" altLang="zh-CN" sz="2400">
                <a:latin typeface="Times New Roman" pitchFamily="18" charset="0"/>
                <a:cs typeface="Times New Roman" pitchFamily="18" charset="0"/>
              </a:rPr>
              <a:t>DMA</a:t>
            </a:r>
            <a:r>
              <a:rPr lang="zh-CN" altLang="en-US" sz="2400">
                <a:latin typeface="宋体" pitchFamily="2" charset="-122"/>
              </a:rPr>
              <a:t>请求的产生逻辑。</a:t>
            </a:r>
            <a:r>
              <a:rPr lang="zh-CN" altLang="en-US" sz="2400"/>
              <a:t> </a:t>
            </a:r>
          </a:p>
        </p:txBody>
      </p:sp>
    </p:spTree>
  </p:cSld>
  <p:clrMapOvr>
    <a:masterClrMapping/>
  </p:clrMapOvr>
  <p:transition spd="med">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68D4AC0-3389-4D0D-8DA6-AC6AF6D58D5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BB03CF3-067B-4C56-A0ED-CF29B876231B}" type="slidenum">
              <a:rPr lang="en-US" altLang="zh-CN"/>
              <a:pPr/>
              <a:t>17</a:t>
            </a:fld>
            <a:endParaRPr lang="en-US" altLang="zh-CN"/>
          </a:p>
        </p:txBody>
      </p:sp>
      <p:sp>
        <p:nvSpPr>
          <p:cNvPr id="428034" name="Rectangle 2"/>
          <p:cNvSpPr>
            <a:spLocks noGrp="1" noChangeArrowheads="1"/>
          </p:cNvSpPr>
          <p:nvPr>
            <p:ph type="title"/>
          </p:nvPr>
        </p:nvSpPr>
        <p:spPr/>
        <p:txBody>
          <a:bodyPr/>
          <a:lstStyle/>
          <a:p>
            <a:r>
              <a:rPr lang="zh-CN" altLang="en-US" b="1">
                <a:solidFill>
                  <a:srgbClr val="336699"/>
                </a:solidFill>
                <a:latin typeface="宋体" pitchFamily="2" charset="-122"/>
              </a:rPr>
              <a:t>可编程功能</a:t>
            </a:r>
            <a:r>
              <a:rPr lang="zh-CN" altLang="en-US"/>
              <a:t> </a:t>
            </a:r>
          </a:p>
        </p:txBody>
      </p:sp>
      <p:sp>
        <p:nvSpPr>
          <p:cNvPr id="428035" name="Rectangle 3"/>
          <p:cNvSpPr>
            <a:spLocks noGrp="1" noChangeArrowheads="1"/>
          </p:cNvSpPr>
          <p:nvPr>
            <p:ph type="body" idx="1"/>
          </p:nvPr>
        </p:nvSpPr>
        <p:spPr/>
        <p:txBody>
          <a:bodyPr/>
          <a:lstStyle/>
          <a:p>
            <a:r>
              <a:rPr lang="zh-CN" altLang="en-US">
                <a:latin typeface="宋体" pitchFamily="2" charset="-122"/>
              </a:rPr>
              <a:t>为了使接口具有较强的通用性、灵活性、接口应有多种工作方式，并且可以在程序中用软件来设置接口的工作方式，以适应不同的用途。</a:t>
            </a:r>
            <a:r>
              <a:rPr lang="zh-CN" altLang="en-US"/>
              <a:t> </a:t>
            </a:r>
          </a:p>
        </p:txBody>
      </p:sp>
    </p:spTree>
  </p:cSld>
  <p:clrMapOvr>
    <a:masterClrMapping/>
  </p:clrMapOvr>
  <p:transition spd="med">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7E77C33-4527-4D55-96C2-8C5B20E6CE7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9277E5A-D922-4C7E-8CDA-1F2C37C2C90B}" type="slidenum">
              <a:rPr lang="en-US" altLang="zh-CN"/>
              <a:pPr/>
              <a:t>18</a:t>
            </a:fld>
            <a:endParaRPr lang="en-US" altLang="zh-CN"/>
          </a:p>
        </p:txBody>
      </p:sp>
      <p:sp>
        <p:nvSpPr>
          <p:cNvPr id="429058" name="Rectangle 2"/>
          <p:cNvSpPr>
            <a:spLocks noGrp="1" noChangeArrowheads="1"/>
          </p:cNvSpPr>
          <p:nvPr>
            <p:ph type="title"/>
          </p:nvPr>
        </p:nvSpPr>
        <p:spPr/>
        <p:txBody>
          <a:bodyPr/>
          <a:lstStyle/>
          <a:p>
            <a:r>
              <a:rPr lang="zh-CN" altLang="en-US" b="1">
                <a:solidFill>
                  <a:srgbClr val="336699"/>
                </a:solidFill>
                <a:latin typeface="宋体" pitchFamily="2" charset="-122"/>
              </a:rPr>
              <a:t>错误检测功能</a:t>
            </a:r>
            <a:r>
              <a:rPr lang="zh-CN" altLang="en-US"/>
              <a:t> </a:t>
            </a:r>
          </a:p>
        </p:txBody>
      </p:sp>
      <p:sp>
        <p:nvSpPr>
          <p:cNvPr id="429059" name="Rectangle 3"/>
          <p:cNvSpPr>
            <a:spLocks noGrp="1" noChangeArrowheads="1"/>
          </p:cNvSpPr>
          <p:nvPr>
            <p:ph type="body" idx="1"/>
          </p:nvPr>
        </p:nvSpPr>
        <p:spPr/>
        <p:txBody>
          <a:bodyPr/>
          <a:lstStyle/>
          <a:p>
            <a:r>
              <a:rPr lang="zh-CN" altLang="en-US">
                <a:latin typeface="宋体" pitchFamily="2" charset="-122"/>
              </a:rPr>
              <a:t>作为数据通信的接口应能对数据传输过程中出现的错误进行检测。</a:t>
            </a:r>
            <a:r>
              <a:rPr lang="zh-CN" altLang="en-US"/>
              <a:t> </a:t>
            </a:r>
          </a:p>
        </p:txBody>
      </p:sp>
    </p:spTree>
  </p:cSld>
  <p:clrMapOvr>
    <a:masterClrMapping/>
  </p:clrMapOvr>
  <p:transition spd="med">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9C92536-8279-4D0A-BD29-7BF0A538F349}"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A842E80-6D86-4A25-91AF-5CC16708CC20}" type="slidenum">
              <a:rPr lang="en-US" altLang="zh-CN"/>
              <a:pPr/>
              <a:t>19</a:t>
            </a:fld>
            <a:endParaRPr lang="en-US" altLang="zh-CN"/>
          </a:p>
        </p:txBody>
      </p:sp>
      <p:sp>
        <p:nvSpPr>
          <p:cNvPr id="430082"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I/O</a:t>
            </a:r>
            <a:r>
              <a:rPr lang="zh-CN" altLang="en-US" b="1">
                <a:solidFill>
                  <a:srgbClr val="336699"/>
                </a:solidFill>
                <a:latin typeface="宋体" pitchFamily="2" charset="-122"/>
              </a:rPr>
              <a:t>接口的基本组成</a:t>
            </a:r>
            <a:r>
              <a:rPr lang="zh-CN" altLang="en-US"/>
              <a:t> </a:t>
            </a:r>
          </a:p>
        </p:txBody>
      </p:sp>
      <p:graphicFrame>
        <p:nvGraphicFramePr>
          <p:cNvPr id="430084" name="Object 4"/>
          <p:cNvGraphicFramePr>
            <a:graphicFrameLocks noChangeAspect="1"/>
          </p:cNvGraphicFramePr>
          <p:nvPr/>
        </p:nvGraphicFramePr>
        <p:xfrm>
          <a:off x="1295400" y="1905000"/>
          <a:ext cx="6400800" cy="2828925"/>
        </p:xfrm>
        <a:graphic>
          <a:graphicData uri="http://schemas.openxmlformats.org/presentationml/2006/ole">
            <p:oleObj spid="_x0000_s430084" name="位图图像" r:id="rId3" imgW="4352381" imgH="1924319" progId="PBrush">
              <p:embed/>
            </p:oleObj>
          </a:graphicData>
        </a:graphic>
      </p:graphicFrame>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D31877D-DAF0-4FCB-A87D-D8A1D18A44AE}"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8FD6501-D7D9-4780-B0A0-979772359366}" type="slidenum">
              <a:rPr lang="en-US" altLang="zh-CN"/>
              <a:pPr/>
              <a:t>2</a:t>
            </a:fld>
            <a:endParaRPr lang="en-US" altLang="zh-CN"/>
          </a:p>
        </p:txBody>
      </p:sp>
      <p:sp>
        <p:nvSpPr>
          <p:cNvPr id="65538" name="Rectangle 2"/>
          <p:cNvSpPr>
            <a:spLocks noGrp="1" noChangeArrowheads="1"/>
          </p:cNvSpPr>
          <p:nvPr>
            <p:ph type="title"/>
          </p:nvPr>
        </p:nvSpPr>
        <p:spPr/>
        <p:txBody>
          <a:bodyPr/>
          <a:lstStyle/>
          <a:p>
            <a:r>
              <a:rPr lang="en-US" altLang="zh-CN" b="1">
                <a:solidFill>
                  <a:srgbClr val="336699"/>
                </a:solidFill>
              </a:rPr>
              <a:t>7.1  </a:t>
            </a:r>
            <a:r>
              <a:rPr lang="zh-CN" altLang="en-US" b="1">
                <a:solidFill>
                  <a:srgbClr val="336699"/>
                </a:solidFill>
              </a:rPr>
              <a:t>微机接口技术概述</a:t>
            </a:r>
          </a:p>
        </p:txBody>
      </p:sp>
      <p:sp>
        <p:nvSpPr>
          <p:cNvPr id="65539" name="Rectangle 3"/>
          <p:cNvSpPr>
            <a:spLocks noGrp="1" noChangeArrowheads="1"/>
          </p:cNvSpPr>
          <p:nvPr>
            <p:ph type="body" idx="1"/>
          </p:nvPr>
        </p:nvSpPr>
        <p:spPr/>
        <p:txBody>
          <a:bodyPr/>
          <a:lstStyle/>
          <a:p>
            <a:r>
              <a:rPr lang="zh-CN" altLang="en-US">
                <a:latin typeface="宋体" pitchFamily="2" charset="-122"/>
              </a:rPr>
              <a:t>接口的基本功能就是能够根据</a:t>
            </a:r>
            <a:r>
              <a:rPr lang="en-US" altLang="zh-CN">
                <a:latin typeface="Times New Roman" pitchFamily="18" charset="0"/>
                <a:cs typeface="Times New Roman" pitchFamily="18" charset="0"/>
              </a:rPr>
              <a:t>CPU</a:t>
            </a:r>
            <a:r>
              <a:rPr lang="zh-CN" altLang="en-US">
                <a:latin typeface="宋体" pitchFamily="2" charset="-122"/>
              </a:rPr>
              <a:t>的要求对外设进行管理和控制实现信息逻辑及工作时序的转换，以保证</a:t>
            </a:r>
            <a:r>
              <a:rPr lang="en-US" altLang="zh-CN">
                <a:latin typeface="Times New Roman" pitchFamily="18" charset="0"/>
                <a:cs typeface="Times New Roman" pitchFamily="18" charset="0"/>
              </a:rPr>
              <a:t>CPU</a:t>
            </a:r>
            <a:r>
              <a:rPr lang="zh-CN" altLang="en-US">
                <a:latin typeface="宋体" pitchFamily="2" charset="-122"/>
              </a:rPr>
              <a:t>与外设之间能进行可靠有效的信息交换。</a:t>
            </a:r>
            <a:r>
              <a:rPr lang="zh-CN" altLang="en-US"/>
              <a:t> </a:t>
            </a:r>
          </a:p>
          <a:p>
            <a:r>
              <a:rPr lang="en-US" altLang="zh-CN">
                <a:latin typeface="Times New Roman" pitchFamily="18" charset="0"/>
                <a:cs typeface="Times New Roman" pitchFamily="18" charset="0"/>
              </a:rPr>
              <a:t>I/O</a:t>
            </a:r>
            <a:r>
              <a:rPr lang="zh-CN" altLang="en-US">
                <a:latin typeface="宋体" pitchFamily="2" charset="-122"/>
              </a:rPr>
              <a:t>设备的工作速度与主机速度差异很大，为了使快速工作的主机与慢速工作的</a:t>
            </a:r>
            <a:r>
              <a:rPr lang="en-US" altLang="zh-CN">
                <a:latin typeface="Times New Roman" pitchFamily="18" charset="0"/>
                <a:cs typeface="Times New Roman" pitchFamily="18" charset="0"/>
              </a:rPr>
              <a:t>I/O</a:t>
            </a:r>
            <a:r>
              <a:rPr lang="zh-CN" altLang="en-US">
                <a:latin typeface="宋体" pitchFamily="2" charset="-122"/>
              </a:rPr>
              <a:t>设备相互配合，以便可靠地完成信息的交换，通常是通过输入输出接口电路来实现的。</a:t>
            </a:r>
            <a:r>
              <a:rPr lang="zh-CN" altLang="en-US"/>
              <a:t> </a:t>
            </a:r>
          </a:p>
        </p:txBody>
      </p:sp>
    </p:spTree>
  </p:cSld>
  <p:clrMapOvr>
    <a:masterClrMapping/>
  </p:clrMapOvr>
  <p:transition spd="med">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E86D0AD-C054-438C-9724-E26A065B819E}"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FF8DB1A-C3C3-4AF6-8093-406472F3DC3A}" type="slidenum">
              <a:rPr lang="en-US" altLang="zh-CN"/>
              <a:pPr/>
              <a:t>20</a:t>
            </a:fld>
            <a:endParaRPr lang="en-US" altLang="zh-CN"/>
          </a:p>
        </p:txBody>
      </p:sp>
      <p:sp>
        <p:nvSpPr>
          <p:cNvPr id="431106" name="Rectangle 2"/>
          <p:cNvSpPr>
            <a:spLocks noGrp="1" noChangeArrowheads="1"/>
          </p:cNvSpPr>
          <p:nvPr>
            <p:ph type="title"/>
          </p:nvPr>
        </p:nvSpPr>
        <p:spPr/>
        <p:txBody>
          <a:bodyPr/>
          <a:lstStyle/>
          <a:p>
            <a:r>
              <a:rPr lang="zh-CN" altLang="en-US" b="1">
                <a:solidFill>
                  <a:srgbClr val="336699"/>
                </a:solidFill>
                <a:latin typeface="宋体" pitchFamily="2" charset="-122"/>
              </a:rPr>
              <a:t>数据缓冲寄存器</a:t>
            </a:r>
            <a:r>
              <a:rPr lang="zh-CN" altLang="en-US"/>
              <a:t> </a:t>
            </a:r>
          </a:p>
        </p:txBody>
      </p:sp>
      <p:sp>
        <p:nvSpPr>
          <p:cNvPr id="431107" name="Rectangle 3"/>
          <p:cNvSpPr>
            <a:spLocks noGrp="1" noChangeArrowheads="1"/>
          </p:cNvSpPr>
          <p:nvPr>
            <p:ph type="body" idx="1"/>
          </p:nvPr>
        </p:nvSpPr>
        <p:spPr/>
        <p:txBody>
          <a:bodyPr/>
          <a:lstStyle/>
          <a:p>
            <a:r>
              <a:rPr lang="zh-CN" altLang="en-US">
                <a:latin typeface="宋体" pitchFamily="2" charset="-122"/>
              </a:rPr>
              <a:t>有输入数据缓冲器和输出数据缓冲器两种，前者用来暂时存储外设送往</a:t>
            </a:r>
            <a:r>
              <a:rPr lang="en-US" altLang="zh-CN">
                <a:latin typeface="Times New Roman" pitchFamily="18" charset="0"/>
                <a:cs typeface="Times New Roman" pitchFamily="18" charset="0"/>
              </a:rPr>
              <a:t>CPU</a:t>
            </a:r>
            <a:r>
              <a:rPr lang="zh-CN" altLang="en-US">
                <a:latin typeface="宋体" pitchFamily="2" charset="-122"/>
              </a:rPr>
              <a:t>的数据，而后者用来暂时存放</a:t>
            </a:r>
            <a:r>
              <a:rPr lang="en-US" altLang="zh-CN">
                <a:latin typeface="Times New Roman" pitchFamily="18" charset="0"/>
                <a:cs typeface="Times New Roman" pitchFamily="18" charset="0"/>
              </a:rPr>
              <a:t>CPU</a:t>
            </a:r>
            <a:r>
              <a:rPr lang="zh-CN" altLang="en-US">
                <a:latin typeface="宋体" pitchFamily="2" charset="-122"/>
              </a:rPr>
              <a:t>送往外设的数据。</a:t>
            </a:r>
          </a:p>
          <a:p>
            <a:r>
              <a:rPr lang="zh-CN" altLang="en-US">
                <a:latin typeface="宋体" pitchFamily="2" charset="-122"/>
              </a:rPr>
              <a:t>有了数据缓冲器，就可以在高速</a:t>
            </a:r>
            <a:r>
              <a:rPr lang="en-US" altLang="zh-CN">
                <a:latin typeface="Times New Roman" pitchFamily="18" charset="0"/>
                <a:cs typeface="Times New Roman" pitchFamily="18" charset="0"/>
              </a:rPr>
              <a:t>CPU</a:t>
            </a:r>
            <a:r>
              <a:rPr lang="zh-CN" altLang="en-US">
                <a:latin typeface="宋体" pitchFamily="2" charset="-122"/>
              </a:rPr>
              <a:t>与慢速外设之间实现数据的同步传送。</a:t>
            </a:r>
            <a:r>
              <a:rPr lang="zh-CN" altLang="en-US"/>
              <a:t> </a:t>
            </a:r>
          </a:p>
        </p:txBody>
      </p:sp>
    </p:spTree>
  </p:cSld>
  <p:clrMapOvr>
    <a:masterClrMapping/>
  </p:clrMapOvr>
  <p:transition spd="med">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2F894A0-E80A-405B-A962-95ACCD06DABE}"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7652C45-F900-4750-B8E3-9C9F252F2796}" type="slidenum">
              <a:rPr lang="en-US" altLang="zh-CN"/>
              <a:pPr/>
              <a:t>21</a:t>
            </a:fld>
            <a:endParaRPr lang="en-US" altLang="zh-CN"/>
          </a:p>
        </p:txBody>
      </p:sp>
      <p:sp>
        <p:nvSpPr>
          <p:cNvPr id="432130" name="Rectangle 2"/>
          <p:cNvSpPr>
            <a:spLocks noGrp="1" noChangeArrowheads="1"/>
          </p:cNvSpPr>
          <p:nvPr>
            <p:ph type="title"/>
          </p:nvPr>
        </p:nvSpPr>
        <p:spPr/>
        <p:txBody>
          <a:bodyPr/>
          <a:lstStyle/>
          <a:p>
            <a:r>
              <a:rPr lang="zh-CN" altLang="en-US" b="1">
                <a:solidFill>
                  <a:srgbClr val="336699"/>
                </a:solidFill>
                <a:latin typeface="宋体" pitchFamily="2" charset="-122"/>
              </a:rPr>
              <a:t>控制寄存器</a:t>
            </a:r>
            <a:r>
              <a:rPr lang="zh-CN" altLang="en-US"/>
              <a:t> </a:t>
            </a:r>
          </a:p>
        </p:txBody>
      </p:sp>
      <p:sp>
        <p:nvSpPr>
          <p:cNvPr id="432131" name="Rectangle 3"/>
          <p:cNvSpPr>
            <a:spLocks noGrp="1" noChangeArrowheads="1"/>
          </p:cNvSpPr>
          <p:nvPr>
            <p:ph type="body" idx="1"/>
          </p:nvPr>
        </p:nvSpPr>
        <p:spPr/>
        <p:txBody>
          <a:bodyPr/>
          <a:lstStyle/>
          <a:p>
            <a:r>
              <a:rPr lang="zh-CN" altLang="en-US">
                <a:latin typeface="宋体" pitchFamily="2" charset="-122"/>
              </a:rPr>
              <a:t>控制寄存器的作用是存放由</a:t>
            </a:r>
            <a:r>
              <a:rPr lang="en-US" altLang="zh-CN">
                <a:latin typeface="Times New Roman" pitchFamily="18" charset="0"/>
                <a:cs typeface="Times New Roman" pitchFamily="18" charset="0"/>
              </a:rPr>
              <a:t>CPU</a:t>
            </a:r>
            <a:r>
              <a:rPr lang="zh-CN" altLang="en-US">
                <a:latin typeface="宋体" pitchFamily="2" charset="-122"/>
              </a:rPr>
              <a:t>发来的用以规定接口电路的工作方式和功能的控制命令等信息的部件。</a:t>
            </a:r>
          </a:p>
          <a:p>
            <a:r>
              <a:rPr lang="zh-CN" altLang="en-US">
                <a:latin typeface="宋体" pitchFamily="2" charset="-122"/>
              </a:rPr>
              <a:t>由于接口芯片大都具有可编程的特点，因此接口芯片可以通过编程来确定多种不同的工作方式和功能。控制寄存器的内容只能由</a:t>
            </a:r>
            <a:r>
              <a:rPr lang="en-US" altLang="zh-CN">
                <a:latin typeface="Times New Roman" pitchFamily="18" charset="0"/>
                <a:cs typeface="Times New Roman" pitchFamily="18" charset="0"/>
              </a:rPr>
              <a:t>CPU</a:t>
            </a:r>
            <a:r>
              <a:rPr lang="zh-CN" altLang="en-US">
                <a:latin typeface="宋体" pitchFamily="2" charset="-122"/>
              </a:rPr>
              <a:t>写入，不能读出。</a:t>
            </a:r>
            <a:r>
              <a:rPr lang="zh-CN" altLang="en-US"/>
              <a:t> </a:t>
            </a:r>
          </a:p>
        </p:txBody>
      </p:sp>
    </p:spTree>
  </p:cSld>
  <p:clrMapOvr>
    <a:masterClrMapping/>
  </p:clrMapOvr>
  <p:transition spd="med">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549CBD0-B791-44CF-A8B1-382AC4DFC71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3DAB61C-DD67-4A57-9115-892DBF4EA153}" type="slidenum">
              <a:rPr lang="en-US" altLang="zh-CN"/>
              <a:pPr/>
              <a:t>22</a:t>
            </a:fld>
            <a:endParaRPr lang="en-US" altLang="zh-CN"/>
          </a:p>
        </p:txBody>
      </p:sp>
      <p:sp>
        <p:nvSpPr>
          <p:cNvPr id="435202" name="Rectangle 2"/>
          <p:cNvSpPr>
            <a:spLocks noGrp="1" noChangeArrowheads="1"/>
          </p:cNvSpPr>
          <p:nvPr>
            <p:ph type="title"/>
          </p:nvPr>
        </p:nvSpPr>
        <p:spPr/>
        <p:txBody>
          <a:bodyPr/>
          <a:lstStyle/>
          <a:p>
            <a:r>
              <a:rPr lang="zh-CN" altLang="en-US" b="1">
                <a:solidFill>
                  <a:srgbClr val="336699"/>
                </a:solidFill>
                <a:latin typeface="宋体" pitchFamily="2" charset="-122"/>
              </a:rPr>
              <a:t>状态寄存器</a:t>
            </a:r>
            <a:r>
              <a:rPr lang="zh-CN" altLang="en-US"/>
              <a:t> </a:t>
            </a:r>
          </a:p>
        </p:txBody>
      </p:sp>
      <p:sp>
        <p:nvSpPr>
          <p:cNvPr id="435203" name="Rectangle 3"/>
          <p:cNvSpPr>
            <a:spLocks noGrp="1" noChangeArrowheads="1"/>
          </p:cNvSpPr>
          <p:nvPr>
            <p:ph type="body" idx="1"/>
          </p:nvPr>
        </p:nvSpPr>
        <p:spPr/>
        <p:txBody>
          <a:bodyPr/>
          <a:lstStyle/>
          <a:p>
            <a:r>
              <a:rPr lang="zh-CN" altLang="en-US" sz="2800">
                <a:latin typeface="宋体" pitchFamily="2" charset="-122"/>
              </a:rPr>
              <a:t>状态寄存器是用以保存外设各种状态信息的部件。</a:t>
            </a:r>
          </a:p>
          <a:p>
            <a:r>
              <a:rPr lang="en-US" altLang="zh-CN" sz="2800">
                <a:latin typeface="Times New Roman" pitchFamily="18" charset="0"/>
                <a:cs typeface="Times New Roman" pitchFamily="18" charset="0"/>
              </a:rPr>
              <a:t>CPU</a:t>
            </a:r>
            <a:r>
              <a:rPr lang="zh-CN" altLang="en-US" sz="2800">
                <a:latin typeface="宋体" pitchFamily="2" charset="-122"/>
              </a:rPr>
              <a:t>可以读取状态寄存器的内容，从而了解外设的状态以及数据传输过程中出现的情况。</a:t>
            </a:r>
          </a:p>
          <a:p>
            <a:r>
              <a:rPr lang="en-US" altLang="zh-CN" sz="2800">
                <a:latin typeface="Times New Roman" pitchFamily="18" charset="0"/>
                <a:cs typeface="Times New Roman" pitchFamily="18" charset="0"/>
              </a:rPr>
              <a:t>CPU</a:t>
            </a:r>
            <a:r>
              <a:rPr lang="zh-CN" altLang="en-US" sz="2800">
                <a:latin typeface="宋体" pitchFamily="2" charset="-122"/>
              </a:rPr>
              <a:t>能根据外设的状态信息进行决策，使接口的数据传输任务顺利完成。当接口的数据传输采用查询方式时，状态寄存器更是必不可少的，它能给</a:t>
            </a:r>
            <a:r>
              <a:rPr lang="en-US" altLang="zh-CN" sz="2800">
                <a:latin typeface="Times New Roman" pitchFamily="18" charset="0"/>
                <a:cs typeface="Times New Roman" pitchFamily="18" charset="0"/>
              </a:rPr>
              <a:t>CPU</a:t>
            </a:r>
            <a:r>
              <a:rPr lang="zh-CN" altLang="en-US" sz="2800">
                <a:latin typeface="宋体" pitchFamily="2" charset="-122"/>
              </a:rPr>
              <a:t>提供外设的忙</a:t>
            </a:r>
            <a:r>
              <a:rPr lang="en-US" altLang="zh-CN" sz="2800">
                <a:latin typeface="Times New Roman" pitchFamily="18" charset="0"/>
                <a:cs typeface="Times New Roman" pitchFamily="18" charset="0"/>
              </a:rPr>
              <a:t>/</a:t>
            </a:r>
            <a:r>
              <a:rPr lang="zh-CN" altLang="en-US" sz="2800">
                <a:latin typeface="宋体" pitchFamily="2" charset="-122"/>
              </a:rPr>
              <a:t>闲、就绪</a:t>
            </a:r>
            <a:r>
              <a:rPr lang="en-US" altLang="zh-CN" sz="2800">
                <a:latin typeface="Times New Roman" pitchFamily="18" charset="0"/>
                <a:cs typeface="Times New Roman" pitchFamily="18" charset="0"/>
              </a:rPr>
              <a:t>/</a:t>
            </a:r>
            <a:r>
              <a:rPr lang="zh-CN" altLang="en-US" sz="2800">
                <a:latin typeface="宋体" pitchFamily="2" charset="-122"/>
              </a:rPr>
              <a:t>不就绪以及正确</a:t>
            </a:r>
            <a:r>
              <a:rPr lang="en-US" altLang="zh-CN" sz="2800">
                <a:latin typeface="Times New Roman" pitchFamily="18" charset="0"/>
                <a:cs typeface="Times New Roman" pitchFamily="18" charset="0"/>
              </a:rPr>
              <a:t>/</a:t>
            </a:r>
            <a:r>
              <a:rPr lang="zh-CN" altLang="en-US" sz="2800">
                <a:latin typeface="宋体" pitchFamily="2" charset="-122"/>
              </a:rPr>
              <a:t>错误等状态信息。</a:t>
            </a:r>
            <a:r>
              <a:rPr lang="zh-CN" altLang="en-US" sz="2800"/>
              <a:t> </a:t>
            </a:r>
          </a:p>
        </p:txBody>
      </p:sp>
    </p:spTree>
  </p:cSld>
  <p:clrMapOvr>
    <a:masterClrMapping/>
  </p:clrMapOvr>
  <p:transition spd="med">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22AAD5A-4BB7-41DF-876B-15C620FC732A}"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A8F4C122-C691-46F8-9E2C-EB0770D36EC7}" type="slidenum">
              <a:rPr lang="en-US" altLang="zh-CN"/>
              <a:pPr/>
              <a:t>23</a:t>
            </a:fld>
            <a:endParaRPr lang="en-US" altLang="zh-CN"/>
          </a:p>
        </p:txBody>
      </p:sp>
      <p:sp>
        <p:nvSpPr>
          <p:cNvPr id="436226" name="Rectangle 2"/>
          <p:cNvSpPr>
            <a:spLocks noGrp="1" noChangeArrowheads="1"/>
          </p:cNvSpPr>
          <p:nvPr>
            <p:ph type="title"/>
          </p:nvPr>
        </p:nvSpPr>
        <p:spPr/>
        <p:txBody>
          <a:bodyPr/>
          <a:lstStyle/>
          <a:p>
            <a:r>
              <a:rPr lang="zh-CN" altLang="en-US" b="1">
                <a:solidFill>
                  <a:srgbClr val="336699"/>
                </a:solidFill>
                <a:latin typeface="宋体" pitchFamily="2" charset="-122"/>
              </a:rPr>
              <a:t>数据总线和地址总线缓冲器</a:t>
            </a:r>
            <a:r>
              <a:rPr lang="zh-CN" altLang="en-US"/>
              <a:t> </a:t>
            </a:r>
          </a:p>
        </p:txBody>
      </p:sp>
      <p:sp>
        <p:nvSpPr>
          <p:cNvPr id="436227" name="Rectangle 3"/>
          <p:cNvSpPr>
            <a:spLocks noGrp="1" noChangeArrowheads="1"/>
          </p:cNvSpPr>
          <p:nvPr>
            <p:ph type="body" idx="1"/>
          </p:nvPr>
        </p:nvSpPr>
        <p:spPr/>
        <p:txBody>
          <a:bodyPr/>
          <a:lstStyle/>
          <a:p>
            <a:r>
              <a:rPr lang="zh-CN" altLang="en-US">
                <a:latin typeface="宋体" pitchFamily="2" charset="-122"/>
              </a:rPr>
              <a:t>数据总线缓冲器用于实现接口芯片上的内部数据总线与系统的数据总线相连接。</a:t>
            </a:r>
          </a:p>
          <a:p>
            <a:r>
              <a:rPr lang="zh-CN" altLang="en-US">
                <a:latin typeface="宋体" pitchFamily="2" charset="-122"/>
              </a:rPr>
              <a:t>地址总线缓冲器用于实现接口的端口地址选择线与系统地址总线的相应端连接。</a:t>
            </a:r>
            <a:r>
              <a:rPr lang="zh-CN" altLang="en-US"/>
              <a:t> </a:t>
            </a:r>
          </a:p>
        </p:txBody>
      </p:sp>
    </p:spTree>
  </p:cSld>
  <p:clrMapOvr>
    <a:masterClrMapping/>
  </p:clrMapOvr>
  <p:transition spd="med">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390924A-9C8A-4BCD-B5D9-0C65AD57AB4A}"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4F3C725-E00D-4691-92EB-BCD720259805}" type="slidenum">
              <a:rPr lang="en-US" altLang="zh-CN"/>
              <a:pPr/>
              <a:t>24</a:t>
            </a:fld>
            <a:endParaRPr lang="en-US" altLang="zh-CN"/>
          </a:p>
        </p:txBody>
      </p:sp>
      <p:sp>
        <p:nvSpPr>
          <p:cNvPr id="437250" name="Rectangle 2"/>
          <p:cNvSpPr>
            <a:spLocks noGrp="1" noChangeArrowheads="1"/>
          </p:cNvSpPr>
          <p:nvPr>
            <p:ph type="title"/>
          </p:nvPr>
        </p:nvSpPr>
        <p:spPr/>
        <p:txBody>
          <a:bodyPr/>
          <a:lstStyle/>
          <a:p>
            <a:r>
              <a:rPr lang="zh-CN" altLang="en-US" b="1">
                <a:solidFill>
                  <a:srgbClr val="336699"/>
                </a:solidFill>
                <a:latin typeface="宋体" pitchFamily="2" charset="-122"/>
              </a:rPr>
              <a:t>内部控制逻辑</a:t>
            </a:r>
            <a:r>
              <a:rPr lang="zh-CN" altLang="en-US"/>
              <a:t> </a:t>
            </a:r>
          </a:p>
        </p:txBody>
      </p:sp>
      <p:sp>
        <p:nvSpPr>
          <p:cNvPr id="437251" name="Rectangle 3"/>
          <p:cNvSpPr>
            <a:spLocks noGrp="1" noChangeArrowheads="1"/>
          </p:cNvSpPr>
          <p:nvPr>
            <p:ph type="body" idx="1"/>
          </p:nvPr>
        </p:nvSpPr>
        <p:spPr/>
        <p:txBody>
          <a:bodyPr/>
          <a:lstStyle/>
          <a:p>
            <a:r>
              <a:rPr lang="zh-CN" altLang="en-US">
                <a:latin typeface="宋体" pitchFamily="2" charset="-122"/>
              </a:rPr>
              <a:t>内部控制逻辑用于产生一些接口电路内部的控制信号，实现系统控制总线与内部控制总线信号之间的变换。</a:t>
            </a:r>
            <a:r>
              <a:rPr lang="zh-CN" altLang="en-US"/>
              <a:t> </a:t>
            </a:r>
          </a:p>
        </p:txBody>
      </p:sp>
    </p:spTree>
  </p:cSld>
  <p:clrMapOvr>
    <a:masterClrMapping/>
  </p:clrMapOvr>
  <p:transition spd="med">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95AF1D8-789B-4108-B563-7A9E97B11C39}"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424AFC7-BABB-4338-BFDB-4E54C811A874}" type="slidenum">
              <a:rPr lang="en-US" altLang="zh-CN"/>
              <a:pPr/>
              <a:t>25</a:t>
            </a:fld>
            <a:endParaRPr lang="en-US" altLang="zh-CN"/>
          </a:p>
        </p:txBody>
      </p:sp>
      <p:sp>
        <p:nvSpPr>
          <p:cNvPr id="438274" name="Rectangle 2"/>
          <p:cNvSpPr>
            <a:spLocks noGrp="1" noChangeArrowheads="1"/>
          </p:cNvSpPr>
          <p:nvPr>
            <p:ph type="title"/>
          </p:nvPr>
        </p:nvSpPr>
        <p:spPr/>
        <p:txBody>
          <a:bodyPr/>
          <a:lstStyle/>
          <a:p>
            <a:r>
              <a:rPr lang="zh-CN" altLang="en-US" b="1">
                <a:solidFill>
                  <a:srgbClr val="336699"/>
                </a:solidFill>
                <a:latin typeface="宋体" pitchFamily="2" charset="-122"/>
              </a:rPr>
              <a:t>端口地址译码器</a:t>
            </a:r>
            <a:r>
              <a:rPr lang="zh-CN" altLang="en-US"/>
              <a:t> </a:t>
            </a:r>
          </a:p>
        </p:txBody>
      </p:sp>
      <p:sp>
        <p:nvSpPr>
          <p:cNvPr id="438275" name="Rectangle 3"/>
          <p:cNvSpPr>
            <a:spLocks noGrp="1" noChangeArrowheads="1"/>
          </p:cNvSpPr>
          <p:nvPr>
            <p:ph type="body" idx="1"/>
          </p:nvPr>
        </p:nvSpPr>
        <p:spPr>
          <a:xfrm>
            <a:off x="457200" y="1600200"/>
            <a:ext cx="8077200" cy="4525963"/>
          </a:xfrm>
        </p:spPr>
        <p:txBody>
          <a:bodyPr/>
          <a:lstStyle/>
          <a:p>
            <a:r>
              <a:rPr lang="zh-CN" altLang="en-US">
                <a:latin typeface="宋体" pitchFamily="2" charset="-122"/>
              </a:rPr>
              <a:t>端口地址译码器用于正确地选择接口电路内部各端口寄存器的地址，保证端口寄存器与端口地址之间的一一对应关系，以使</a:t>
            </a:r>
            <a:r>
              <a:rPr lang="en-US" altLang="zh-CN">
                <a:latin typeface="Times New Roman" pitchFamily="18" charset="0"/>
                <a:cs typeface="Times New Roman" pitchFamily="18" charset="0"/>
              </a:rPr>
              <a:t>CPU</a:t>
            </a:r>
            <a:r>
              <a:rPr lang="zh-CN" altLang="en-US">
                <a:latin typeface="宋体" pitchFamily="2" charset="-122"/>
              </a:rPr>
              <a:t>与外设之间能够准确无误地进行信息的传递。</a:t>
            </a:r>
            <a:r>
              <a:rPr lang="zh-CN" altLang="en-US"/>
              <a:t> </a:t>
            </a:r>
          </a:p>
        </p:txBody>
      </p:sp>
    </p:spTree>
  </p:cSld>
  <p:clrMapOvr>
    <a:masterClrMapping/>
  </p:clrMapOvr>
  <p:transition spd="med">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9B3C655-A585-48F9-895B-92E0FB7E9A28}"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4F78A19-1459-4A22-9D8E-1943D7D8BFA2}" type="slidenum">
              <a:rPr lang="en-US" altLang="zh-CN"/>
              <a:pPr/>
              <a:t>26</a:t>
            </a:fld>
            <a:endParaRPr lang="en-US" altLang="zh-CN"/>
          </a:p>
        </p:txBody>
      </p:sp>
      <p:sp>
        <p:nvSpPr>
          <p:cNvPr id="439298" name="Rectangle 2"/>
          <p:cNvSpPr>
            <a:spLocks noGrp="1" noChangeArrowheads="1"/>
          </p:cNvSpPr>
          <p:nvPr>
            <p:ph type="title"/>
          </p:nvPr>
        </p:nvSpPr>
        <p:spPr/>
        <p:txBody>
          <a:bodyPr/>
          <a:lstStyle/>
          <a:p>
            <a:r>
              <a:rPr lang="zh-CN" altLang="en-US" b="1">
                <a:solidFill>
                  <a:srgbClr val="336699"/>
                </a:solidFill>
                <a:latin typeface="宋体" pitchFamily="2" charset="-122"/>
              </a:rPr>
              <a:t>联络控制逻辑</a:t>
            </a:r>
            <a:r>
              <a:rPr lang="zh-CN" altLang="en-US"/>
              <a:t> </a:t>
            </a:r>
          </a:p>
        </p:txBody>
      </p:sp>
      <p:sp>
        <p:nvSpPr>
          <p:cNvPr id="439299" name="Rectangle 3"/>
          <p:cNvSpPr>
            <a:spLocks noGrp="1" noChangeArrowheads="1"/>
          </p:cNvSpPr>
          <p:nvPr>
            <p:ph type="body" idx="1"/>
          </p:nvPr>
        </p:nvSpPr>
        <p:spPr/>
        <p:txBody>
          <a:bodyPr/>
          <a:lstStyle/>
          <a:p>
            <a:r>
              <a:rPr lang="zh-CN" altLang="en-US">
                <a:latin typeface="宋体" pitchFamily="2" charset="-122"/>
              </a:rPr>
              <a:t>这部分电路的功能是产生和接收</a:t>
            </a:r>
            <a:r>
              <a:rPr lang="en-US" altLang="zh-CN">
                <a:latin typeface="Times New Roman" pitchFamily="18" charset="0"/>
                <a:cs typeface="Times New Roman" pitchFamily="18" charset="0"/>
              </a:rPr>
              <a:t>CPU</a:t>
            </a:r>
            <a:r>
              <a:rPr lang="zh-CN" altLang="en-US">
                <a:latin typeface="宋体" pitchFamily="2" charset="-122"/>
              </a:rPr>
              <a:t>与外设之间数据传输过程的联络信号。</a:t>
            </a:r>
          </a:p>
          <a:p>
            <a:r>
              <a:rPr lang="zh-CN" altLang="en-US">
                <a:latin typeface="宋体" pitchFamily="2" charset="-122"/>
              </a:rPr>
              <a:t>这些联络信号包括</a:t>
            </a:r>
            <a:r>
              <a:rPr lang="en-US" altLang="zh-CN">
                <a:latin typeface="Times New Roman" pitchFamily="18" charset="0"/>
                <a:cs typeface="Times New Roman" pitchFamily="18" charset="0"/>
              </a:rPr>
              <a:t>CPU</a:t>
            </a:r>
            <a:r>
              <a:rPr lang="zh-CN" altLang="en-US">
                <a:latin typeface="宋体" pitchFamily="2" charset="-122"/>
              </a:rPr>
              <a:t>一端的中断请求、中断响应、总线请求和总线响应，以及外设一端的准备就绪和选通等控制与应答信号。</a:t>
            </a:r>
            <a:r>
              <a:rPr lang="zh-CN" altLang="en-US"/>
              <a:t> </a:t>
            </a:r>
          </a:p>
        </p:txBody>
      </p:sp>
    </p:spTree>
  </p:cSld>
  <p:clrMapOvr>
    <a:masterClrMapping/>
  </p:clrMapOvr>
  <p:transition spd="med">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C626CBD-9F9A-48DC-B833-B6A829AE81A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FB9F6E7-52CD-45D1-97D5-88AD156A0D74}" type="slidenum">
              <a:rPr lang="en-US" altLang="zh-CN"/>
              <a:pPr/>
              <a:t>27</a:t>
            </a:fld>
            <a:endParaRPr lang="en-US" altLang="zh-CN"/>
          </a:p>
        </p:txBody>
      </p:sp>
      <p:sp>
        <p:nvSpPr>
          <p:cNvPr id="66562" name="Rectangle 2"/>
          <p:cNvSpPr>
            <a:spLocks noGrp="1" noChangeArrowheads="1"/>
          </p:cNvSpPr>
          <p:nvPr>
            <p:ph type="title"/>
          </p:nvPr>
        </p:nvSpPr>
        <p:spPr/>
        <p:txBody>
          <a:bodyPr/>
          <a:lstStyle/>
          <a:p>
            <a:r>
              <a:rPr lang="en-US" altLang="zh-CN" b="1">
                <a:solidFill>
                  <a:srgbClr val="336699"/>
                </a:solidFill>
              </a:rPr>
              <a:t>7.2  </a:t>
            </a:r>
            <a:r>
              <a:rPr lang="zh-CN" altLang="en-US" b="1">
                <a:solidFill>
                  <a:srgbClr val="336699"/>
                </a:solidFill>
              </a:rPr>
              <a:t>输入输出的控制方式</a:t>
            </a:r>
          </a:p>
        </p:txBody>
      </p:sp>
      <p:sp>
        <p:nvSpPr>
          <p:cNvPr id="66563" name="Rectangle 3"/>
          <p:cNvSpPr>
            <a:spLocks noGrp="1" noChangeArrowheads="1"/>
          </p:cNvSpPr>
          <p:nvPr>
            <p:ph type="body" idx="1"/>
          </p:nvPr>
        </p:nvSpPr>
        <p:spPr/>
        <p:txBody>
          <a:bodyPr/>
          <a:lstStyle/>
          <a:p>
            <a:pPr>
              <a:buFontTx/>
              <a:buNone/>
            </a:pPr>
            <a:r>
              <a:rPr lang="en-US" altLang="zh-CN"/>
              <a:t>7.2.1  </a:t>
            </a:r>
            <a:r>
              <a:rPr lang="zh-CN" altLang="en-US"/>
              <a:t>程序查询传送方式</a:t>
            </a:r>
          </a:p>
          <a:p>
            <a:pPr>
              <a:buFontTx/>
              <a:buNone/>
            </a:pPr>
            <a:r>
              <a:rPr lang="en-US" altLang="zh-CN"/>
              <a:t>7.2.2  </a:t>
            </a:r>
            <a:r>
              <a:rPr lang="zh-CN" altLang="en-US"/>
              <a:t>中断传送方式</a:t>
            </a:r>
          </a:p>
          <a:p>
            <a:pPr>
              <a:buFontTx/>
              <a:buNone/>
            </a:pPr>
            <a:r>
              <a:rPr lang="en-US" altLang="zh-CN"/>
              <a:t>7.2.3  DMA</a:t>
            </a:r>
            <a:r>
              <a:rPr lang="zh-CN" altLang="en-US"/>
              <a:t>传送方式</a:t>
            </a:r>
          </a:p>
        </p:txBody>
      </p:sp>
    </p:spTree>
  </p:cSld>
  <p:clrMapOvr>
    <a:masterClrMapping/>
  </p:clrMapOvr>
  <p:transition spd="med">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349A85-3B3E-45B0-AA79-D264B285AEE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2FFA643-8BF1-46B5-ADDC-D85353AE71D8}" type="slidenum">
              <a:rPr lang="en-US" altLang="zh-CN"/>
              <a:pPr/>
              <a:t>28</a:t>
            </a:fld>
            <a:endParaRPr lang="en-US" altLang="zh-CN"/>
          </a:p>
        </p:txBody>
      </p:sp>
      <p:sp>
        <p:nvSpPr>
          <p:cNvPr id="440322" name="Rectangle 2"/>
          <p:cNvSpPr>
            <a:spLocks noGrp="1" noChangeArrowheads="1"/>
          </p:cNvSpPr>
          <p:nvPr>
            <p:ph type="title"/>
          </p:nvPr>
        </p:nvSpPr>
        <p:spPr/>
        <p:txBody>
          <a:bodyPr/>
          <a:lstStyle/>
          <a:p>
            <a:r>
              <a:rPr lang="zh-CN" altLang="en-US" b="1">
                <a:solidFill>
                  <a:srgbClr val="336699"/>
                </a:solidFill>
                <a:latin typeface="宋体" pitchFamily="2" charset="-122"/>
              </a:rPr>
              <a:t>输入输出控制方式</a:t>
            </a:r>
            <a:r>
              <a:rPr lang="zh-CN" altLang="en-US" b="1">
                <a:solidFill>
                  <a:srgbClr val="336699"/>
                </a:solidFill>
              </a:rPr>
              <a:t>概述</a:t>
            </a:r>
          </a:p>
        </p:txBody>
      </p:sp>
      <p:sp>
        <p:nvSpPr>
          <p:cNvPr id="440323" name="Rectangle 3"/>
          <p:cNvSpPr>
            <a:spLocks noGrp="1" noChangeArrowheads="1"/>
          </p:cNvSpPr>
          <p:nvPr>
            <p:ph type="body" idx="1"/>
          </p:nvPr>
        </p:nvSpPr>
        <p:spPr/>
        <p:txBody>
          <a:bodyPr/>
          <a:lstStyle/>
          <a:p>
            <a:pPr>
              <a:lnSpc>
                <a:spcPct val="90000"/>
              </a:lnSpc>
            </a:pPr>
            <a:r>
              <a:rPr lang="zh-CN" altLang="en-US" sz="2800">
                <a:latin typeface="宋体" pitchFamily="2" charset="-122"/>
              </a:rPr>
              <a:t>由于各种外设的工作速度相差很大，即使是高速的输入</a:t>
            </a:r>
            <a:r>
              <a:rPr lang="en-US" altLang="zh-CN" sz="2800">
                <a:latin typeface="Times New Roman" pitchFamily="18" charset="0"/>
                <a:cs typeface="Times New Roman" pitchFamily="18" charset="0"/>
              </a:rPr>
              <a:t>/</a:t>
            </a:r>
            <a:r>
              <a:rPr lang="zh-CN" altLang="en-US" sz="2800">
                <a:latin typeface="宋体" pitchFamily="2" charset="-122"/>
              </a:rPr>
              <a:t>输出设备，其速度与</a:t>
            </a:r>
            <a:r>
              <a:rPr lang="en-US" altLang="zh-CN" sz="2800">
                <a:latin typeface="Times New Roman" pitchFamily="18" charset="0"/>
                <a:cs typeface="Times New Roman" pitchFamily="18" charset="0"/>
              </a:rPr>
              <a:t>CPU</a:t>
            </a:r>
            <a:r>
              <a:rPr lang="zh-CN" altLang="en-US" sz="2800">
                <a:latin typeface="宋体" pitchFamily="2" charset="-122"/>
              </a:rPr>
              <a:t>的工作速度也不匹配。因此，</a:t>
            </a:r>
            <a:r>
              <a:rPr lang="en-US" altLang="zh-CN" sz="2800">
                <a:latin typeface="Times New Roman" pitchFamily="18" charset="0"/>
                <a:cs typeface="Times New Roman" pitchFamily="18" charset="0"/>
              </a:rPr>
              <a:t>CPU</a:t>
            </a:r>
            <a:r>
              <a:rPr lang="zh-CN" altLang="en-US" sz="2800">
                <a:latin typeface="宋体" pitchFamily="2" charset="-122"/>
              </a:rPr>
              <a:t>与外设之间的数据传送必须通过接口中的数据缓冲器来进行。</a:t>
            </a:r>
          </a:p>
          <a:p>
            <a:pPr>
              <a:lnSpc>
                <a:spcPct val="90000"/>
              </a:lnSpc>
            </a:pPr>
            <a:r>
              <a:rPr lang="en-US" altLang="zh-CN" sz="2800">
                <a:latin typeface="Times New Roman" pitchFamily="18" charset="0"/>
                <a:cs typeface="Times New Roman" pitchFamily="18" charset="0"/>
              </a:rPr>
              <a:t>CPU</a:t>
            </a:r>
            <a:r>
              <a:rPr lang="zh-CN" altLang="en-US" sz="2800">
                <a:latin typeface="宋体" pitchFamily="2" charset="-122"/>
              </a:rPr>
              <a:t>何时才能从接口的输入缓冲器中读取正确数据以及何时往接口的输出缓冲器写入数据，才不至于丢失数据，就成为一个复杂的定时问题。</a:t>
            </a:r>
          </a:p>
          <a:p>
            <a:pPr>
              <a:lnSpc>
                <a:spcPct val="90000"/>
              </a:lnSpc>
            </a:pPr>
            <a:r>
              <a:rPr lang="zh-CN" altLang="en-US" sz="2800">
                <a:latin typeface="宋体" pitchFamily="2" charset="-122"/>
              </a:rPr>
              <a:t>主机与外设之间的数据传送方式有：程序查询方式、程序中断方式和直接存储器存取（</a:t>
            </a:r>
            <a:r>
              <a:rPr lang="en-US" altLang="zh-CN" sz="2800">
                <a:latin typeface="Times New Roman" pitchFamily="18" charset="0"/>
                <a:cs typeface="Times New Roman" pitchFamily="18" charset="0"/>
              </a:rPr>
              <a:t>DMA</a:t>
            </a:r>
            <a:r>
              <a:rPr lang="zh-CN" altLang="en-US" sz="2800">
                <a:latin typeface="宋体" pitchFamily="2" charset="-122"/>
              </a:rPr>
              <a:t>）方式等。</a:t>
            </a:r>
            <a:r>
              <a:rPr lang="zh-CN" altLang="en-US" sz="2800"/>
              <a:t> </a:t>
            </a:r>
          </a:p>
        </p:txBody>
      </p:sp>
    </p:spTree>
  </p:cSld>
  <p:clrMapOvr>
    <a:masterClrMapping/>
  </p:clrMapOvr>
  <p:transition spd="med">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09657B6-2067-47E1-97FB-B36C1564C01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F32F31A-BCED-4E03-9349-CC942CE6D8E8}" type="slidenum">
              <a:rPr lang="en-US" altLang="zh-CN"/>
              <a:pPr/>
              <a:t>29</a:t>
            </a:fld>
            <a:endParaRPr lang="en-US" altLang="zh-CN"/>
          </a:p>
        </p:txBody>
      </p:sp>
      <p:sp>
        <p:nvSpPr>
          <p:cNvPr id="441346" name="Rectangle 2"/>
          <p:cNvSpPr>
            <a:spLocks noGrp="1" noChangeArrowheads="1"/>
          </p:cNvSpPr>
          <p:nvPr>
            <p:ph type="title"/>
          </p:nvPr>
        </p:nvSpPr>
        <p:spPr/>
        <p:txBody>
          <a:bodyPr/>
          <a:lstStyle/>
          <a:p>
            <a:r>
              <a:rPr lang="zh-CN" altLang="en-US" b="1">
                <a:solidFill>
                  <a:srgbClr val="336699"/>
                </a:solidFill>
                <a:latin typeface="宋体" pitchFamily="2" charset="-122"/>
              </a:rPr>
              <a:t>程序查询方式</a:t>
            </a:r>
            <a:r>
              <a:rPr lang="zh-CN" altLang="en-US"/>
              <a:t> </a:t>
            </a:r>
          </a:p>
        </p:txBody>
      </p:sp>
      <p:sp>
        <p:nvSpPr>
          <p:cNvPr id="441347" name="Rectangle 3"/>
          <p:cNvSpPr>
            <a:spLocks noGrp="1" noChangeArrowheads="1"/>
          </p:cNvSpPr>
          <p:nvPr>
            <p:ph type="body" idx="1"/>
          </p:nvPr>
        </p:nvSpPr>
        <p:spPr/>
        <p:txBody>
          <a:bodyPr/>
          <a:lstStyle/>
          <a:p>
            <a:pPr>
              <a:lnSpc>
                <a:spcPct val="90000"/>
              </a:lnSpc>
            </a:pPr>
            <a:r>
              <a:rPr lang="zh-CN" altLang="en-US" sz="2800">
                <a:latin typeface="宋体" pitchFamily="2" charset="-122"/>
              </a:rPr>
              <a:t>程序查询方式是指在程序控制下进行信息传送，又分为无条件传送方式和条件传送方式两种。在无条件传送方式下，</a:t>
            </a:r>
            <a:r>
              <a:rPr lang="en-US" altLang="zh-CN" sz="2800">
                <a:latin typeface="Times New Roman" pitchFamily="18" charset="0"/>
                <a:cs typeface="Times New Roman" pitchFamily="18" charset="0"/>
              </a:rPr>
              <a:t>CPU</a:t>
            </a:r>
            <a:r>
              <a:rPr lang="zh-CN" altLang="en-US" sz="2800">
                <a:latin typeface="宋体" pitchFamily="2" charset="-122"/>
              </a:rPr>
              <a:t>不查询外设的状态而直接进行信息传输，即每次传送时，外设都处于就绪状态。</a:t>
            </a:r>
          </a:p>
          <a:p>
            <a:pPr>
              <a:lnSpc>
                <a:spcPct val="90000"/>
              </a:lnSpc>
            </a:pPr>
            <a:r>
              <a:rPr lang="zh-CN" altLang="en-US" sz="2800">
                <a:latin typeface="宋体" pitchFamily="2" charset="-122"/>
              </a:rPr>
              <a:t>该方式适用于对一些简单外设的操作。条件传送方式也称为查询方式，在查询方式下，</a:t>
            </a:r>
            <a:r>
              <a:rPr lang="en-US" altLang="zh-CN" sz="2800">
                <a:latin typeface="Times New Roman" pitchFamily="18" charset="0"/>
                <a:cs typeface="Times New Roman" pitchFamily="18" charset="0"/>
              </a:rPr>
              <a:t>CPU</a:t>
            </a:r>
            <a:r>
              <a:rPr lang="zh-CN" altLang="en-US" sz="2800">
                <a:latin typeface="宋体" pitchFamily="2" charset="-122"/>
              </a:rPr>
              <a:t>通过程序不断查询外设的状态，只有当外设准备好时，才进行数据传输。如果外设没有准备好，就一直查询，直到外设准备就绪为止。但这种方式使</a:t>
            </a:r>
            <a:r>
              <a:rPr lang="en-US" altLang="zh-CN" sz="2800">
                <a:latin typeface="Times New Roman" pitchFamily="18" charset="0"/>
                <a:cs typeface="Times New Roman" pitchFamily="18" charset="0"/>
              </a:rPr>
              <a:t>CPU</a:t>
            </a:r>
            <a:r>
              <a:rPr lang="zh-CN" altLang="en-US" sz="2800">
                <a:latin typeface="宋体" pitchFamily="2" charset="-122"/>
              </a:rPr>
              <a:t>效率降低。</a:t>
            </a:r>
            <a:r>
              <a:rPr lang="zh-CN" altLang="en-US" sz="2800"/>
              <a:t> </a:t>
            </a:r>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F9382B0-784F-4AC8-82FD-A949A98A6F2F}"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3FC2D69-0EB4-4693-BDAC-A636F9F53B15}" type="slidenum">
              <a:rPr lang="en-US" altLang="zh-CN"/>
              <a:pPr/>
              <a:t>3</a:t>
            </a:fld>
            <a:endParaRPr lang="en-US" altLang="zh-CN"/>
          </a:p>
        </p:txBody>
      </p:sp>
      <p:sp>
        <p:nvSpPr>
          <p:cNvPr id="415746" name="Rectangle 2"/>
          <p:cNvSpPr>
            <a:spLocks noGrp="1" noChangeArrowheads="1"/>
          </p:cNvSpPr>
          <p:nvPr>
            <p:ph type="title"/>
          </p:nvPr>
        </p:nvSpPr>
        <p:spPr/>
        <p:txBody>
          <a:bodyPr/>
          <a:lstStyle/>
          <a:p>
            <a:r>
              <a:rPr lang="zh-CN" altLang="en-US" b="1">
                <a:solidFill>
                  <a:srgbClr val="336699"/>
                </a:solidFill>
                <a:latin typeface="宋体" pitchFamily="2" charset="-122"/>
              </a:rPr>
              <a:t>微机接口</a:t>
            </a:r>
            <a:r>
              <a:rPr lang="zh-CN" altLang="en-US"/>
              <a:t> </a:t>
            </a:r>
          </a:p>
        </p:txBody>
      </p:sp>
      <p:sp>
        <p:nvSpPr>
          <p:cNvPr id="415747" name="Rectangle 3"/>
          <p:cNvSpPr>
            <a:spLocks noGrp="1" noChangeArrowheads="1"/>
          </p:cNvSpPr>
          <p:nvPr>
            <p:ph type="body" idx="1"/>
          </p:nvPr>
        </p:nvSpPr>
        <p:spPr/>
        <p:txBody>
          <a:bodyPr/>
          <a:lstStyle/>
          <a:p>
            <a:pPr>
              <a:lnSpc>
                <a:spcPct val="90000"/>
              </a:lnSpc>
            </a:pPr>
            <a:r>
              <a:rPr lang="zh-CN" altLang="en-US">
                <a:latin typeface="宋体" pitchFamily="2" charset="-122"/>
              </a:rPr>
              <a:t>计算机可以进行各种运算和处理操作。但是必须通过输入设备将程序和数据输入计算机，同样，计算机运算和处理后的结果又经过输出设备送出去。</a:t>
            </a:r>
          </a:p>
          <a:p>
            <a:pPr>
              <a:lnSpc>
                <a:spcPct val="90000"/>
              </a:lnSpc>
            </a:pPr>
            <a:r>
              <a:rPr lang="zh-CN" altLang="en-US">
                <a:latin typeface="宋体" pitchFamily="2" charset="-122"/>
              </a:rPr>
              <a:t>计算机通过外部设备所进行的信息的输入输出操作，是实现计算机与外部世界（包括人机间）信息交换的必要手段，所以通过接口所进行的输入输出操作是微机系统中的一项重要任务。</a:t>
            </a:r>
            <a:r>
              <a:rPr lang="zh-CN" altLang="en-US"/>
              <a:t> </a:t>
            </a:r>
          </a:p>
        </p:txBody>
      </p:sp>
    </p:spTree>
  </p:cSld>
  <p:clrMapOvr>
    <a:masterClrMapping/>
  </p:clrMapOvr>
  <p:transition spd="med">
    <p:pull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8A93C78-0B3F-4189-AA96-CC0B33ECEE8F}"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C671A4C-0AB7-4ADB-AA91-51B9A6B44F52}" type="slidenum">
              <a:rPr lang="en-US" altLang="zh-CN"/>
              <a:pPr/>
              <a:t>30</a:t>
            </a:fld>
            <a:endParaRPr lang="en-US" altLang="zh-CN"/>
          </a:p>
        </p:txBody>
      </p:sp>
      <p:sp>
        <p:nvSpPr>
          <p:cNvPr id="442370" name="Rectangle 2"/>
          <p:cNvSpPr>
            <a:spLocks noGrp="1" noChangeArrowheads="1"/>
          </p:cNvSpPr>
          <p:nvPr>
            <p:ph type="title"/>
          </p:nvPr>
        </p:nvSpPr>
        <p:spPr/>
        <p:txBody>
          <a:bodyPr/>
          <a:lstStyle/>
          <a:p>
            <a:r>
              <a:rPr lang="zh-CN" altLang="en-US" b="1">
                <a:solidFill>
                  <a:srgbClr val="336699"/>
                </a:solidFill>
                <a:latin typeface="宋体" pitchFamily="2" charset="-122"/>
              </a:rPr>
              <a:t>中断传送方式</a:t>
            </a:r>
          </a:p>
        </p:txBody>
      </p:sp>
      <p:sp>
        <p:nvSpPr>
          <p:cNvPr id="442371" name="Rectangle 3"/>
          <p:cNvSpPr>
            <a:spLocks noGrp="1" noChangeArrowheads="1"/>
          </p:cNvSpPr>
          <p:nvPr>
            <p:ph type="body" idx="1"/>
          </p:nvPr>
        </p:nvSpPr>
        <p:spPr/>
        <p:txBody>
          <a:bodyPr/>
          <a:lstStyle/>
          <a:p>
            <a:r>
              <a:rPr lang="zh-CN" altLang="en-US">
                <a:latin typeface="宋体" pitchFamily="2" charset="-122"/>
              </a:rPr>
              <a:t>中断传送方式是指外设准备好时向</a:t>
            </a:r>
            <a:r>
              <a:rPr lang="en-US" altLang="zh-CN">
                <a:latin typeface="Times New Roman" pitchFamily="18" charset="0"/>
                <a:cs typeface="Times New Roman" pitchFamily="18" charset="0"/>
              </a:rPr>
              <a:t>CPU</a:t>
            </a:r>
            <a:r>
              <a:rPr lang="zh-CN" altLang="en-US">
                <a:latin typeface="宋体" pitchFamily="2" charset="-122"/>
              </a:rPr>
              <a:t>发中断申请，如开中断，则</a:t>
            </a:r>
            <a:r>
              <a:rPr lang="en-US" altLang="zh-CN">
                <a:latin typeface="Times New Roman" pitchFamily="18" charset="0"/>
                <a:cs typeface="Times New Roman" pitchFamily="18" charset="0"/>
              </a:rPr>
              <a:t>CPU</a:t>
            </a:r>
            <a:r>
              <a:rPr lang="zh-CN" altLang="en-US">
                <a:latin typeface="宋体" pitchFamily="2" charset="-122"/>
              </a:rPr>
              <a:t>在当前指令执行结束后，就保存指令断点和程序状态字等内容，接着转入相应的中断服务程序执行，之后再恢复原来的程序断点继续执行。</a:t>
            </a:r>
            <a:r>
              <a:rPr lang="zh-CN" altLang="en-US"/>
              <a:t> </a:t>
            </a:r>
          </a:p>
        </p:txBody>
      </p:sp>
    </p:spTree>
  </p:cSld>
  <p:clrMapOvr>
    <a:masterClrMapping/>
  </p:clrMapOvr>
  <p:transition spd="med">
    <p:pull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87DBB9F-69F2-4545-B6D9-39BD33E09974}"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DA985EE-A0A1-4B10-BC89-CEE82170DD49}" type="slidenum">
              <a:rPr lang="en-US" altLang="zh-CN"/>
              <a:pPr/>
              <a:t>31</a:t>
            </a:fld>
            <a:endParaRPr lang="en-US" altLang="zh-CN"/>
          </a:p>
        </p:txBody>
      </p:sp>
      <p:sp>
        <p:nvSpPr>
          <p:cNvPr id="443394"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DMA</a:t>
            </a:r>
            <a:r>
              <a:rPr lang="zh-CN" altLang="en-US" b="1">
                <a:solidFill>
                  <a:srgbClr val="336699"/>
                </a:solidFill>
                <a:latin typeface="宋体" pitchFamily="2" charset="-122"/>
              </a:rPr>
              <a:t>方式</a:t>
            </a:r>
          </a:p>
        </p:txBody>
      </p:sp>
      <p:sp>
        <p:nvSpPr>
          <p:cNvPr id="443395" name="Rectangle 3"/>
          <p:cNvSpPr>
            <a:spLocks noGrp="1" noChangeArrowheads="1"/>
          </p:cNvSpPr>
          <p:nvPr>
            <p:ph type="body" idx="1"/>
          </p:nvPr>
        </p:nvSpPr>
        <p:spPr/>
        <p:txBody>
          <a:bodyPr/>
          <a:lstStyle/>
          <a:p>
            <a:r>
              <a:rPr lang="en-US" altLang="zh-CN" sz="2800">
                <a:latin typeface="Times New Roman" pitchFamily="18" charset="0"/>
                <a:cs typeface="Times New Roman" pitchFamily="18" charset="0"/>
              </a:rPr>
              <a:t>DMA</a:t>
            </a:r>
            <a:r>
              <a:rPr lang="zh-CN" altLang="en-US" sz="2800">
                <a:latin typeface="宋体" pitchFamily="2" charset="-122"/>
              </a:rPr>
              <a:t>方式是适用于大批量数据传输的直接存储器传输方式。即外设在专用的接口电路</a:t>
            </a:r>
            <a:r>
              <a:rPr lang="en-US" altLang="zh-CN" sz="2800">
                <a:latin typeface="Times New Roman" pitchFamily="18" charset="0"/>
                <a:cs typeface="Times New Roman" pitchFamily="18" charset="0"/>
              </a:rPr>
              <a:t>DMA</a:t>
            </a:r>
            <a:r>
              <a:rPr lang="zh-CN" altLang="en-US" sz="2800">
                <a:latin typeface="宋体" pitchFamily="2" charset="-122"/>
              </a:rPr>
              <a:t>控制器的控制下直接和存储器进行高速数据传输。</a:t>
            </a:r>
          </a:p>
          <a:p>
            <a:r>
              <a:rPr lang="zh-CN" altLang="en-US" sz="2800">
                <a:latin typeface="宋体" pitchFamily="2" charset="-122"/>
              </a:rPr>
              <a:t>采用</a:t>
            </a:r>
            <a:r>
              <a:rPr lang="en-US" altLang="zh-CN" sz="2800">
                <a:latin typeface="Times New Roman" pitchFamily="18" charset="0"/>
                <a:cs typeface="Times New Roman" pitchFamily="18" charset="0"/>
              </a:rPr>
              <a:t>DMA</a:t>
            </a:r>
            <a:r>
              <a:rPr lang="zh-CN" altLang="en-US" sz="2800">
                <a:latin typeface="宋体" pitchFamily="2" charset="-122"/>
              </a:rPr>
              <a:t>方式时，如外设需要进行数据传输，首先向</a:t>
            </a:r>
            <a:r>
              <a:rPr lang="en-US" altLang="zh-CN" sz="2800">
                <a:latin typeface="Times New Roman" pitchFamily="18" charset="0"/>
                <a:cs typeface="Times New Roman" pitchFamily="18" charset="0"/>
              </a:rPr>
              <a:t>DMA</a:t>
            </a:r>
            <a:r>
              <a:rPr lang="zh-CN" altLang="en-US" sz="2800">
                <a:latin typeface="宋体" pitchFamily="2" charset="-122"/>
              </a:rPr>
              <a:t>控制器发出</a:t>
            </a:r>
            <a:r>
              <a:rPr lang="en-US" altLang="zh-CN" sz="2800">
                <a:latin typeface="Times New Roman" pitchFamily="18" charset="0"/>
                <a:cs typeface="Times New Roman" pitchFamily="18" charset="0"/>
              </a:rPr>
              <a:t>DMA</a:t>
            </a:r>
            <a:r>
              <a:rPr lang="zh-CN" altLang="en-US" sz="2800">
                <a:latin typeface="宋体" pitchFamily="2" charset="-122"/>
              </a:rPr>
              <a:t>请求，</a:t>
            </a:r>
            <a:r>
              <a:rPr lang="en-US" altLang="zh-CN" sz="2800">
                <a:latin typeface="Times New Roman" pitchFamily="18" charset="0"/>
                <a:cs typeface="Times New Roman" pitchFamily="18" charset="0"/>
              </a:rPr>
              <a:t>DMA</a:t>
            </a:r>
            <a:r>
              <a:rPr lang="zh-CN" altLang="en-US" sz="2800">
                <a:latin typeface="宋体" pitchFamily="2" charset="-122"/>
              </a:rPr>
              <a:t>控制器再向</a:t>
            </a:r>
            <a:r>
              <a:rPr lang="en-US" altLang="zh-CN" sz="2800">
                <a:latin typeface="Times New Roman" pitchFamily="18" charset="0"/>
                <a:cs typeface="Times New Roman" pitchFamily="18" charset="0"/>
              </a:rPr>
              <a:t>CPU</a:t>
            </a:r>
            <a:r>
              <a:rPr lang="zh-CN" altLang="en-US" sz="2800">
                <a:latin typeface="宋体" pitchFamily="2" charset="-122"/>
              </a:rPr>
              <a:t>发出总线请求，</a:t>
            </a:r>
            <a:r>
              <a:rPr lang="en-US" altLang="zh-CN" sz="2800">
                <a:latin typeface="Times New Roman" pitchFamily="18" charset="0"/>
                <a:cs typeface="Times New Roman" pitchFamily="18" charset="0"/>
              </a:rPr>
              <a:t>CPU</a:t>
            </a:r>
            <a:r>
              <a:rPr lang="zh-CN" altLang="en-US" sz="2800">
                <a:latin typeface="宋体" pitchFamily="2" charset="-122"/>
              </a:rPr>
              <a:t>响应后把总线控制权交给</a:t>
            </a:r>
            <a:r>
              <a:rPr lang="en-US" altLang="zh-CN" sz="2800">
                <a:latin typeface="Times New Roman" pitchFamily="18" charset="0"/>
                <a:cs typeface="Times New Roman" pitchFamily="18" charset="0"/>
              </a:rPr>
              <a:t>DMA</a:t>
            </a:r>
            <a:r>
              <a:rPr lang="zh-CN" altLang="en-US" sz="2800">
                <a:latin typeface="宋体" pitchFamily="2" charset="-122"/>
              </a:rPr>
              <a:t>控制器，</a:t>
            </a:r>
            <a:r>
              <a:rPr lang="en-US" altLang="zh-CN" sz="2800">
                <a:latin typeface="Times New Roman" pitchFamily="18" charset="0"/>
                <a:cs typeface="Times New Roman" pitchFamily="18" charset="0"/>
              </a:rPr>
              <a:t>DMA</a:t>
            </a:r>
            <a:r>
              <a:rPr lang="zh-CN" altLang="en-US" sz="2800">
                <a:latin typeface="宋体" pitchFamily="2" charset="-122"/>
              </a:rPr>
              <a:t>控制器接管总线后进行数据传输，数据传输结束后，</a:t>
            </a:r>
            <a:r>
              <a:rPr lang="en-US" altLang="zh-CN" sz="2800">
                <a:latin typeface="Times New Roman" pitchFamily="18" charset="0"/>
                <a:cs typeface="Times New Roman" pitchFamily="18" charset="0"/>
              </a:rPr>
              <a:t>DMA</a:t>
            </a:r>
            <a:r>
              <a:rPr lang="zh-CN" altLang="en-US" sz="2800">
                <a:latin typeface="宋体" pitchFamily="2" charset="-122"/>
              </a:rPr>
              <a:t>控制器向</a:t>
            </a:r>
            <a:r>
              <a:rPr lang="en-US" altLang="zh-CN" sz="2800">
                <a:latin typeface="Times New Roman" pitchFamily="18" charset="0"/>
                <a:cs typeface="Times New Roman" pitchFamily="18" charset="0"/>
              </a:rPr>
              <a:t>CPU</a:t>
            </a:r>
            <a:r>
              <a:rPr lang="zh-CN" altLang="en-US" sz="2800">
                <a:latin typeface="宋体" pitchFamily="2" charset="-122"/>
              </a:rPr>
              <a:t>归还总线。</a:t>
            </a:r>
            <a:r>
              <a:rPr lang="zh-CN" altLang="en-US" sz="2800"/>
              <a:t> </a:t>
            </a:r>
          </a:p>
        </p:txBody>
      </p:sp>
    </p:spTree>
  </p:cSld>
  <p:clrMapOvr>
    <a:masterClrMapping/>
  </p:clrMapOvr>
  <p:transition spd="med">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6A59E5B-E505-43CF-ACE3-3491EF97E9C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C629766-72CA-4252-9799-20D62D84CFB1}" type="slidenum">
              <a:rPr lang="en-US" altLang="zh-CN"/>
              <a:pPr/>
              <a:t>32</a:t>
            </a:fld>
            <a:endParaRPr lang="en-US" altLang="zh-CN"/>
          </a:p>
        </p:txBody>
      </p:sp>
      <p:sp>
        <p:nvSpPr>
          <p:cNvPr id="444418" name="Rectangle 2"/>
          <p:cNvSpPr>
            <a:spLocks noGrp="1" noChangeArrowheads="1"/>
          </p:cNvSpPr>
          <p:nvPr>
            <p:ph type="title"/>
          </p:nvPr>
        </p:nvSpPr>
        <p:spPr/>
        <p:txBody>
          <a:bodyPr/>
          <a:lstStyle/>
          <a:p>
            <a:r>
              <a:rPr lang="zh-CN" altLang="en-US" b="1">
                <a:solidFill>
                  <a:srgbClr val="336699"/>
                </a:solidFill>
                <a:latin typeface="宋体" pitchFamily="2" charset="-122"/>
              </a:rPr>
              <a:t>程序查询传送方式</a:t>
            </a:r>
            <a:r>
              <a:rPr lang="zh-CN" altLang="en-US"/>
              <a:t> </a:t>
            </a:r>
          </a:p>
        </p:txBody>
      </p:sp>
      <p:sp>
        <p:nvSpPr>
          <p:cNvPr id="444419" name="Rectangle 3"/>
          <p:cNvSpPr>
            <a:spLocks noGrp="1" noChangeArrowheads="1"/>
          </p:cNvSpPr>
          <p:nvPr>
            <p:ph type="body" idx="1"/>
          </p:nvPr>
        </p:nvSpPr>
        <p:spPr/>
        <p:txBody>
          <a:bodyPr/>
          <a:lstStyle/>
          <a:p>
            <a:r>
              <a:rPr lang="zh-CN" altLang="en-US">
                <a:latin typeface="宋体" pitchFamily="2" charset="-122"/>
              </a:rPr>
              <a:t>程序查询传送方式是指在程序控制下的数据传送，分为无条件传送方式和条件传送方式。</a:t>
            </a:r>
            <a:r>
              <a:rPr lang="zh-CN" altLang="en-US"/>
              <a:t> </a:t>
            </a:r>
          </a:p>
        </p:txBody>
      </p:sp>
    </p:spTree>
  </p:cSld>
  <p:clrMapOvr>
    <a:masterClrMapping/>
  </p:clrMapOvr>
  <p:transition spd="med">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6BA9A6F-9682-4D3E-A3A9-94902045B0E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5456172-7AC7-4A40-BE5E-4B5F01EBA018}" type="slidenum">
              <a:rPr lang="en-US" altLang="zh-CN"/>
              <a:pPr/>
              <a:t>33</a:t>
            </a:fld>
            <a:endParaRPr lang="en-US" altLang="zh-CN"/>
          </a:p>
        </p:txBody>
      </p:sp>
      <p:sp>
        <p:nvSpPr>
          <p:cNvPr id="445442" name="Rectangle 2"/>
          <p:cNvSpPr>
            <a:spLocks noGrp="1" noChangeArrowheads="1"/>
          </p:cNvSpPr>
          <p:nvPr>
            <p:ph type="title"/>
          </p:nvPr>
        </p:nvSpPr>
        <p:spPr/>
        <p:txBody>
          <a:bodyPr/>
          <a:lstStyle/>
          <a:p>
            <a:r>
              <a:rPr lang="zh-CN" altLang="en-US" b="1">
                <a:solidFill>
                  <a:srgbClr val="336699"/>
                </a:solidFill>
                <a:latin typeface="宋体" pitchFamily="2" charset="-122"/>
              </a:rPr>
              <a:t>无条件传送方式</a:t>
            </a:r>
            <a:r>
              <a:rPr lang="zh-CN" altLang="en-US"/>
              <a:t> </a:t>
            </a:r>
          </a:p>
        </p:txBody>
      </p:sp>
      <p:sp>
        <p:nvSpPr>
          <p:cNvPr id="445443" name="Rectangle 3"/>
          <p:cNvSpPr>
            <a:spLocks noGrp="1" noChangeArrowheads="1"/>
          </p:cNvSpPr>
          <p:nvPr>
            <p:ph type="body" idx="1"/>
          </p:nvPr>
        </p:nvSpPr>
        <p:spPr/>
        <p:txBody>
          <a:bodyPr/>
          <a:lstStyle/>
          <a:p>
            <a:pPr>
              <a:lnSpc>
                <a:spcPct val="90000"/>
              </a:lnSpc>
            </a:pPr>
            <a:r>
              <a:rPr lang="zh-CN" altLang="en-US" sz="2800">
                <a:latin typeface="宋体" pitchFamily="2" charset="-122"/>
              </a:rPr>
              <a:t>计算机与外设数据传送中最早采用的是直接输入输出方式，也叫无条件传送方式，采用这种传送方式的前提是外部设备必须处于随时能提供数据或接收数据状态。</a:t>
            </a:r>
          </a:p>
          <a:p>
            <a:pPr>
              <a:lnSpc>
                <a:spcPct val="90000"/>
              </a:lnSpc>
            </a:pPr>
            <a:r>
              <a:rPr lang="zh-CN" altLang="en-US" sz="2800">
                <a:latin typeface="宋体" pitchFamily="2" charset="-122"/>
              </a:rPr>
              <a:t>例如输入时，输入端口的数据一直处于准备好状态，无论何时读入的数据都是有效的数据；输出时，输出端口必须处于可接收状态，随时能接收</a:t>
            </a:r>
            <a:r>
              <a:rPr lang="en-US" altLang="zh-CN" sz="2800">
                <a:latin typeface="Times New Roman" pitchFamily="18" charset="0"/>
                <a:cs typeface="Times New Roman" pitchFamily="18" charset="0"/>
              </a:rPr>
              <a:t>CPU</a:t>
            </a:r>
            <a:r>
              <a:rPr lang="zh-CN" altLang="en-US" sz="2800">
                <a:latin typeface="宋体" pitchFamily="2" charset="-122"/>
              </a:rPr>
              <a:t>发送出去的数据。</a:t>
            </a:r>
          </a:p>
          <a:p>
            <a:pPr>
              <a:lnSpc>
                <a:spcPct val="90000"/>
              </a:lnSpc>
            </a:pPr>
            <a:r>
              <a:rPr lang="zh-CN" altLang="en-US" sz="2800">
                <a:latin typeface="宋体" pitchFamily="2" charset="-122"/>
              </a:rPr>
              <a:t>在无条件传送方式中，要求外部设备处于随时能提供数据或接收数据的状态，这在大多数的情况下是很难实现的。</a:t>
            </a:r>
            <a:r>
              <a:rPr lang="zh-CN" altLang="en-US" sz="2800"/>
              <a:t>  </a:t>
            </a:r>
          </a:p>
        </p:txBody>
      </p:sp>
    </p:spTree>
  </p:cSld>
  <p:clrMapOvr>
    <a:masterClrMapping/>
  </p:clrMapOvr>
  <p:transition spd="med">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969D2F9-5158-410E-970A-CF15352D8B0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367FB4B-C9A1-4EFC-8DC4-D12B7B15EBB3}" type="slidenum">
              <a:rPr lang="en-US" altLang="zh-CN"/>
              <a:pPr/>
              <a:t>34</a:t>
            </a:fld>
            <a:endParaRPr lang="en-US" altLang="zh-CN"/>
          </a:p>
        </p:txBody>
      </p:sp>
      <p:sp>
        <p:nvSpPr>
          <p:cNvPr id="446466" name="Rectangle 2"/>
          <p:cNvSpPr>
            <a:spLocks noGrp="1" noChangeArrowheads="1"/>
          </p:cNvSpPr>
          <p:nvPr>
            <p:ph type="title"/>
          </p:nvPr>
        </p:nvSpPr>
        <p:spPr/>
        <p:txBody>
          <a:bodyPr/>
          <a:lstStyle/>
          <a:p>
            <a:r>
              <a:rPr lang="en-US" altLang="zh-CN">
                <a:latin typeface="Times New Roman" pitchFamily="18" charset="0"/>
                <a:cs typeface="Times New Roman" pitchFamily="18" charset="0"/>
              </a:rPr>
              <a:t> </a:t>
            </a:r>
            <a:r>
              <a:rPr lang="zh-CN" altLang="en-US" b="1">
                <a:solidFill>
                  <a:srgbClr val="336699"/>
                </a:solidFill>
                <a:latin typeface="宋体" pitchFamily="2" charset="-122"/>
              </a:rPr>
              <a:t>无条件传送方式的工作原理</a:t>
            </a:r>
            <a:endParaRPr lang="zh-CN" altLang="en-US" b="1">
              <a:solidFill>
                <a:srgbClr val="336699"/>
              </a:solidFill>
            </a:endParaRPr>
          </a:p>
        </p:txBody>
      </p:sp>
      <p:graphicFrame>
        <p:nvGraphicFramePr>
          <p:cNvPr id="446468" name="Object 4"/>
          <p:cNvGraphicFramePr>
            <a:graphicFrameLocks noChangeAspect="1"/>
          </p:cNvGraphicFramePr>
          <p:nvPr/>
        </p:nvGraphicFramePr>
        <p:xfrm>
          <a:off x="1524000" y="1828800"/>
          <a:ext cx="5486400" cy="3021013"/>
        </p:xfrm>
        <a:graphic>
          <a:graphicData uri="http://schemas.openxmlformats.org/presentationml/2006/ole">
            <p:oleObj spid="_x0000_s446468" name="位图图像" r:id="rId3" imgW="3476190" imgH="1914286" progId="PBrush">
              <p:embed/>
            </p:oleObj>
          </a:graphicData>
        </a:graphic>
      </p:graphicFrame>
    </p:spTree>
  </p:cSld>
  <p:clrMapOvr>
    <a:masterClrMapping/>
  </p:clrMapOvr>
  <p:transition spd="med">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DCED8E3-32D2-414E-9872-2BDBF8DD7199}"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A182E2B-521B-410E-B433-8067B10E80CA}" type="slidenum">
              <a:rPr lang="en-US" altLang="zh-CN"/>
              <a:pPr/>
              <a:t>35</a:t>
            </a:fld>
            <a:endParaRPr lang="en-US" altLang="zh-CN"/>
          </a:p>
        </p:txBody>
      </p:sp>
      <p:sp>
        <p:nvSpPr>
          <p:cNvPr id="447490" name="Rectangle 2"/>
          <p:cNvSpPr>
            <a:spLocks noGrp="1" noChangeArrowheads="1"/>
          </p:cNvSpPr>
          <p:nvPr>
            <p:ph type="title"/>
          </p:nvPr>
        </p:nvSpPr>
        <p:spPr/>
        <p:txBody>
          <a:bodyPr/>
          <a:lstStyle/>
          <a:p>
            <a:r>
              <a:rPr lang="zh-CN" altLang="en-US" b="1">
                <a:solidFill>
                  <a:srgbClr val="336699"/>
                </a:solidFill>
                <a:latin typeface="宋体" pitchFamily="2" charset="-122"/>
              </a:rPr>
              <a:t>查询式传送方式</a:t>
            </a:r>
            <a:r>
              <a:rPr lang="zh-CN" altLang="en-US"/>
              <a:t> </a:t>
            </a:r>
          </a:p>
        </p:txBody>
      </p:sp>
      <p:sp>
        <p:nvSpPr>
          <p:cNvPr id="447491" name="Rectangle 3"/>
          <p:cNvSpPr>
            <a:spLocks noGrp="1" noChangeArrowheads="1"/>
          </p:cNvSpPr>
          <p:nvPr>
            <p:ph type="body" idx="1"/>
          </p:nvPr>
        </p:nvSpPr>
        <p:spPr>
          <a:xfrm>
            <a:off x="152400" y="1600200"/>
            <a:ext cx="8763000" cy="4525963"/>
          </a:xfrm>
        </p:spPr>
        <p:txBody>
          <a:bodyPr/>
          <a:lstStyle/>
          <a:p>
            <a:pPr>
              <a:lnSpc>
                <a:spcPct val="90000"/>
              </a:lnSpc>
            </a:pPr>
            <a:r>
              <a:rPr lang="en-US" altLang="zh-CN" sz="2400">
                <a:latin typeface="Times New Roman" pitchFamily="18" charset="0"/>
                <a:cs typeface="Times New Roman" pitchFamily="18" charset="0"/>
              </a:rPr>
              <a:t>CPU</a:t>
            </a:r>
            <a:r>
              <a:rPr lang="zh-CN" altLang="en-US" sz="2400">
                <a:latin typeface="宋体" pitchFamily="2" charset="-122"/>
              </a:rPr>
              <a:t>通过执行程序不断读取并测试外设的状态，如果外设处于准备好状态或空闲状态，则</a:t>
            </a:r>
            <a:r>
              <a:rPr lang="en-US" altLang="zh-CN" sz="2400">
                <a:latin typeface="Times New Roman" pitchFamily="18" charset="0"/>
                <a:cs typeface="Times New Roman" pitchFamily="18" charset="0"/>
              </a:rPr>
              <a:t>CPU</a:t>
            </a:r>
            <a:r>
              <a:rPr lang="zh-CN" altLang="en-US" sz="2400">
                <a:latin typeface="宋体" pitchFamily="2" charset="-122"/>
              </a:rPr>
              <a:t>执行输入或输出指令与外设交换信息，否则</a:t>
            </a:r>
            <a:r>
              <a:rPr lang="en-US" altLang="zh-CN" sz="2400">
                <a:latin typeface="Times New Roman" pitchFamily="18" charset="0"/>
                <a:cs typeface="Times New Roman" pitchFamily="18" charset="0"/>
              </a:rPr>
              <a:t>CPU</a:t>
            </a:r>
            <a:r>
              <a:rPr lang="zh-CN" altLang="en-US" sz="2400">
                <a:latin typeface="宋体" pitchFamily="2" charset="-122"/>
              </a:rPr>
              <a:t>处于循环查询状态。</a:t>
            </a:r>
          </a:p>
          <a:p>
            <a:pPr>
              <a:lnSpc>
                <a:spcPct val="90000"/>
              </a:lnSpc>
            </a:pPr>
            <a:r>
              <a:rPr lang="zh-CN" altLang="en-US" sz="2400">
                <a:latin typeface="宋体" pitchFamily="2" charset="-122"/>
              </a:rPr>
              <a:t>外设的状态是通过输入指令读外设的状态寄存器获得的。每个状态寄存器都有对应的地址，称为端口地址。通常一个外设可能有多个端口地址，分别对应数据端口、状态端口以及控制端口。</a:t>
            </a:r>
          </a:p>
          <a:p>
            <a:pPr>
              <a:lnSpc>
                <a:spcPct val="90000"/>
              </a:lnSpc>
            </a:pPr>
            <a:r>
              <a:rPr lang="en-US" altLang="zh-CN" sz="2400">
                <a:latin typeface="Times New Roman" pitchFamily="18" charset="0"/>
                <a:cs typeface="Times New Roman" pitchFamily="18" charset="0"/>
              </a:rPr>
              <a:t>CPU</a:t>
            </a:r>
            <a:r>
              <a:rPr lang="zh-CN" altLang="en-US" sz="2400">
                <a:latin typeface="宋体" pitchFamily="2" charset="-122"/>
              </a:rPr>
              <a:t>寻址外设的方式有存储器寻址和端口寻址两种方式。</a:t>
            </a:r>
          </a:p>
          <a:p>
            <a:pPr>
              <a:lnSpc>
                <a:spcPct val="90000"/>
              </a:lnSpc>
            </a:pPr>
            <a:r>
              <a:rPr lang="zh-CN" altLang="en-US" sz="2400">
                <a:latin typeface="宋体" pitchFamily="2" charset="-122"/>
              </a:rPr>
              <a:t>第一种存储器寻址方式是把外设看作一个存储单元，每个外设占有存储器的一个或若干个地址。</a:t>
            </a:r>
          </a:p>
          <a:p>
            <a:pPr>
              <a:lnSpc>
                <a:spcPct val="90000"/>
              </a:lnSpc>
            </a:pPr>
            <a:r>
              <a:rPr lang="en-US" altLang="zh-CN" sz="2400">
                <a:latin typeface="Times New Roman" pitchFamily="18" charset="0"/>
                <a:cs typeface="Times New Roman" pitchFamily="18" charset="0"/>
              </a:rPr>
              <a:t>CPU</a:t>
            </a:r>
            <a:r>
              <a:rPr lang="zh-CN" altLang="en-US" sz="2400">
                <a:latin typeface="宋体" pitchFamily="2" charset="-122"/>
              </a:rPr>
              <a:t>寻址外设的另一种方式是端口寻址，这种方式要求使用专门的输入输出指令，并要求为外设接口分配地址，以便通过接口地址来寻址外设。</a:t>
            </a:r>
            <a:r>
              <a:rPr lang="zh-CN" altLang="en-US" sz="2400"/>
              <a:t> </a:t>
            </a:r>
          </a:p>
        </p:txBody>
      </p:sp>
    </p:spTree>
  </p:cSld>
  <p:clrMapOvr>
    <a:masterClrMapping/>
  </p:clrMapOvr>
  <p:transition spd="med">
    <p:pull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8A39C54-C2F6-41FE-97DE-96751480598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A497621-053B-43B8-9A83-09D9C4A2AE49}" type="slidenum">
              <a:rPr lang="en-US" altLang="zh-CN"/>
              <a:pPr/>
              <a:t>36</a:t>
            </a:fld>
            <a:endParaRPr lang="en-US" altLang="zh-CN"/>
          </a:p>
        </p:txBody>
      </p:sp>
      <p:sp>
        <p:nvSpPr>
          <p:cNvPr id="448514" name="Rectangle 2"/>
          <p:cNvSpPr>
            <a:spLocks noGrp="1" noChangeArrowheads="1"/>
          </p:cNvSpPr>
          <p:nvPr>
            <p:ph type="title"/>
          </p:nvPr>
        </p:nvSpPr>
        <p:spPr/>
        <p:txBody>
          <a:bodyPr/>
          <a:lstStyle/>
          <a:p>
            <a:r>
              <a:rPr lang="zh-CN" altLang="en-US" b="1">
                <a:solidFill>
                  <a:srgbClr val="336699"/>
                </a:solidFill>
                <a:latin typeface="宋体" pitchFamily="2" charset="-122"/>
              </a:rPr>
              <a:t>主机与外设间传送的信息</a:t>
            </a:r>
            <a:r>
              <a:rPr lang="zh-CN" altLang="en-US"/>
              <a:t> </a:t>
            </a:r>
          </a:p>
        </p:txBody>
      </p:sp>
      <p:graphicFrame>
        <p:nvGraphicFramePr>
          <p:cNvPr id="448516" name="Object 4"/>
          <p:cNvGraphicFramePr>
            <a:graphicFrameLocks noChangeAspect="1"/>
          </p:cNvGraphicFramePr>
          <p:nvPr/>
        </p:nvGraphicFramePr>
        <p:xfrm>
          <a:off x="1600200" y="2133600"/>
          <a:ext cx="5943600" cy="1960563"/>
        </p:xfrm>
        <a:graphic>
          <a:graphicData uri="http://schemas.openxmlformats.org/presentationml/2006/ole">
            <p:oleObj spid="_x0000_s448516" name="位图图像" r:id="rId3" imgW="3610479" imgH="1190476" progId="PBrush">
              <p:embed/>
            </p:oleObj>
          </a:graphicData>
        </a:graphic>
      </p:graphicFrame>
    </p:spTree>
  </p:cSld>
  <p:clrMapOvr>
    <a:masterClrMapping/>
  </p:clrMapOvr>
  <p:transition spd="med">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F628DBC8-9EED-4FFC-B5E1-F0DE75E59426}"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4906607C-7D7B-40F7-86BA-93A7E50507E9}" type="slidenum">
              <a:rPr lang="en-US" altLang="zh-CN"/>
              <a:pPr/>
              <a:t>37</a:t>
            </a:fld>
            <a:endParaRPr lang="en-US" altLang="zh-CN"/>
          </a:p>
        </p:txBody>
      </p:sp>
      <p:sp>
        <p:nvSpPr>
          <p:cNvPr id="449538" name="Rectangle 2"/>
          <p:cNvSpPr>
            <a:spLocks noGrp="1" noChangeArrowheads="1"/>
          </p:cNvSpPr>
          <p:nvPr>
            <p:ph type="title"/>
          </p:nvPr>
        </p:nvSpPr>
        <p:spPr/>
        <p:txBody>
          <a:bodyPr/>
          <a:lstStyle/>
          <a:p>
            <a:r>
              <a:rPr lang="zh-CN" altLang="en-US" b="1">
                <a:solidFill>
                  <a:srgbClr val="336699"/>
                </a:solidFill>
                <a:latin typeface="宋体" pitchFamily="2" charset="-122"/>
              </a:rPr>
              <a:t>查询式输入程序流程图</a:t>
            </a:r>
            <a:r>
              <a:rPr lang="zh-CN" altLang="en-US"/>
              <a:t> </a:t>
            </a:r>
          </a:p>
        </p:txBody>
      </p:sp>
      <p:sp>
        <p:nvSpPr>
          <p:cNvPr id="449539" name="Rectangle 3"/>
          <p:cNvSpPr>
            <a:spLocks noGrp="1" noChangeArrowheads="1"/>
          </p:cNvSpPr>
          <p:nvPr>
            <p:ph type="body" idx="1"/>
          </p:nvPr>
        </p:nvSpPr>
        <p:spPr>
          <a:xfrm>
            <a:off x="457200" y="1600200"/>
            <a:ext cx="4038600" cy="4038600"/>
          </a:xfrm>
        </p:spPr>
        <p:txBody>
          <a:bodyPr/>
          <a:lstStyle/>
          <a:p>
            <a:r>
              <a:rPr lang="en-US" altLang="zh-CN">
                <a:latin typeface="Times New Roman" pitchFamily="18" charset="0"/>
                <a:cs typeface="Times New Roman" pitchFamily="18" charset="0"/>
              </a:rPr>
              <a:t>CPU</a:t>
            </a:r>
            <a:r>
              <a:rPr lang="zh-CN" altLang="en-US">
                <a:latin typeface="宋体" pitchFamily="2" charset="-122"/>
              </a:rPr>
              <a:t>先从状态口输入外设的状态信息，检查一下外设是否已经准备好数据，若未准备好，则</a:t>
            </a:r>
            <a:r>
              <a:rPr lang="en-US" altLang="zh-CN">
                <a:latin typeface="Times New Roman" pitchFamily="18" charset="0"/>
                <a:cs typeface="Times New Roman" pitchFamily="18" charset="0"/>
              </a:rPr>
              <a:t>CPU</a:t>
            </a:r>
            <a:r>
              <a:rPr lang="zh-CN" altLang="en-US">
                <a:latin typeface="宋体" pitchFamily="2" charset="-122"/>
              </a:rPr>
              <a:t>进入等待状态，直到准备好后才退出循环，输入数据。</a:t>
            </a:r>
            <a:r>
              <a:rPr lang="zh-CN" altLang="en-US"/>
              <a:t> </a:t>
            </a:r>
          </a:p>
        </p:txBody>
      </p:sp>
      <p:graphicFrame>
        <p:nvGraphicFramePr>
          <p:cNvPr id="449540" name="Object 4"/>
          <p:cNvGraphicFramePr>
            <a:graphicFrameLocks noChangeAspect="1"/>
          </p:cNvGraphicFramePr>
          <p:nvPr/>
        </p:nvGraphicFramePr>
        <p:xfrm>
          <a:off x="5334000" y="1905000"/>
          <a:ext cx="2665413" cy="3429000"/>
        </p:xfrm>
        <a:graphic>
          <a:graphicData uri="http://schemas.openxmlformats.org/presentationml/2006/ole">
            <p:oleObj spid="_x0000_s449540" name="位图图像" r:id="rId3" imgW="1495634" imgH="1924319" progId="PBrush">
              <p:embed/>
            </p:oleObj>
          </a:graphicData>
        </a:graphic>
      </p:graphicFrame>
    </p:spTree>
  </p:cSld>
  <p:clrMapOvr>
    <a:masterClrMapping/>
  </p:clrMapOvr>
  <p:transition spd="med">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881B8DE2-E07B-49EB-88C6-118584ECF71C}"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35EC8E10-FDB7-474E-8BF4-5673D7DA8D41}" type="slidenum">
              <a:rPr lang="en-US" altLang="zh-CN"/>
              <a:pPr/>
              <a:t>38</a:t>
            </a:fld>
            <a:endParaRPr lang="en-US" altLang="zh-CN"/>
          </a:p>
        </p:txBody>
      </p:sp>
      <p:sp>
        <p:nvSpPr>
          <p:cNvPr id="450562" name="Rectangle 2"/>
          <p:cNvSpPr>
            <a:spLocks noGrp="1" noChangeArrowheads="1"/>
          </p:cNvSpPr>
          <p:nvPr>
            <p:ph type="title"/>
          </p:nvPr>
        </p:nvSpPr>
        <p:spPr/>
        <p:txBody>
          <a:bodyPr/>
          <a:lstStyle/>
          <a:p>
            <a:r>
              <a:rPr lang="zh-CN" altLang="en-US" b="1">
                <a:solidFill>
                  <a:srgbClr val="336699"/>
                </a:solidFill>
                <a:latin typeface="宋体" pitchFamily="2" charset="-122"/>
              </a:rPr>
              <a:t>查询式输出程序流程图</a:t>
            </a:r>
            <a:r>
              <a:rPr lang="zh-CN" altLang="en-US"/>
              <a:t> </a:t>
            </a:r>
          </a:p>
        </p:txBody>
      </p:sp>
      <p:sp>
        <p:nvSpPr>
          <p:cNvPr id="450563" name="Rectangle 3"/>
          <p:cNvSpPr>
            <a:spLocks noGrp="1" noChangeArrowheads="1"/>
          </p:cNvSpPr>
          <p:nvPr>
            <p:ph type="body" idx="1"/>
          </p:nvPr>
        </p:nvSpPr>
        <p:spPr>
          <a:xfrm>
            <a:off x="304800" y="1600200"/>
            <a:ext cx="4572000" cy="4525963"/>
          </a:xfrm>
        </p:spPr>
        <p:txBody>
          <a:bodyPr/>
          <a:lstStyle/>
          <a:p>
            <a:pPr>
              <a:lnSpc>
                <a:spcPct val="90000"/>
              </a:lnSpc>
            </a:pPr>
            <a:r>
              <a:rPr lang="en-US" altLang="zh-CN" sz="2800">
                <a:latin typeface="Times New Roman" pitchFamily="18" charset="0"/>
                <a:cs typeface="Times New Roman" pitchFamily="18" charset="0"/>
              </a:rPr>
              <a:t>CPU</a:t>
            </a:r>
            <a:r>
              <a:rPr lang="zh-CN" altLang="en-US" sz="2800">
                <a:latin typeface="宋体" pitchFamily="2" charset="-122"/>
              </a:rPr>
              <a:t>必须先查外设的</a:t>
            </a:r>
            <a:r>
              <a:rPr lang="en-US" altLang="zh-CN" sz="2800">
                <a:latin typeface="Times New Roman" pitchFamily="18" charset="0"/>
                <a:cs typeface="Times New Roman" pitchFamily="18" charset="0"/>
              </a:rPr>
              <a:t>BUSY</a:t>
            </a:r>
            <a:r>
              <a:rPr lang="zh-CN" altLang="en-US" sz="2800">
                <a:latin typeface="宋体" pitchFamily="2" charset="-122"/>
              </a:rPr>
              <a:t>状态，看外设的数据缓冲区是否为空。</a:t>
            </a:r>
          </a:p>
          <a:p>
            <a:pPr>
              <a:lnSpc>
                <a:spcPct val="90000"/>
              </a:lnSpc>
            </a:pPr>
            <a:r>
              <a:rPr lang="zh-CN" altLang="en-US" sz="2800">
                <a:latin typeface="Times New Roman"/>
              </a:rPr>
              <a:t>“</a:t>
            </a:r>
            <a:r>
              <a:rPr lang="zh-CN" altLang="en-US" sz="2800">
                <a:latin typeface="宋体" pitchFamily="2" charset="-122"/>
              </a:rPr>
              <a:t>空</a:t>
            </a:r>
            <a:r>
              <a:rPr lang="zh-CN" altLang="en-US" sz="2800">
                <a:latin typeface="Times New Roman"/>
              </a:rPr>
              <a:t>”</a:t>
            </a:r>
            <a:r>
              <a:rPr lang="zh-CN" altLang="en-US" sz="2800">
                <a:latin typeface="宋体" pitchFamily="2" charset="-122"/>
              </a:rPr>
              <a:t>就是外设已经将数据缓冲区中的数据输出，数据缓冲区可以接受</a:t>
            </a:r>
            <a:r>
              <a:rPr lang="en-US" altLang="zh-CN" sz="2800">
                <a:latin typeface="Times New Roman" pitchFamily="18" charset="0"/>
                <a:cs typeface="Times New Roman" pitchFamily="18" charset="0"/>
              </a:rPr>
              <a:t>CPU</a:t>
            </a:r>
            <a:r>
              <a:rPr lang="zh-CN" altLang="en-US" sz="2800">
                <a:latin typeface="宋体" pitchFamily="2" charset="-122"/>
              </a:rPr>
              <a:t>输出的新数据。</a:t>
            </a:r>
          </a:p>
          <a:p>
            <a:pPr>
              <a:lnSpc>
                <a:spcPct val="90000"/>
              </a:lnSpc>
            </a:pPr>
            <a:r>
              <a:rPr lang="zh-CN" altLang="en-US" sz="2800">
                <a:latin typeface="宋体" pitchFamily="2" charset="-122"/>
              </a:rPr>
              <a:t>若缓冲区空，即</a:t>
            </a:r>
            <a:r>
              <a:rPr lang="en-US" altLang="zh-CN" sz="2800">
                <a:latin typeface="Times New Roman" pitchFamily="18" charset="0"/>
                <a:cs typeface="Times New Roman" pitchFamily="18" charset="0"/>
              </a:rPr>
              <a:t>BUSY</a:t>
            </a:r>
            <a:r>
              <a:rPr lang="zh-CN" altLang="en-US" sz="2800">
                <a:latin typeface="宋体" pitchFamily="2" charset="-122"/>
              </a:rPr>
              <a:t>为假，则</a:t>
            </a:r>
            <a:r>
              <a:rPr lang="en-US" altLang="zh-CN" sz="2800">
                <a:latin typeface="Times New Roman" pitchFamily="18" charset="0"/>
                <a:cs typeface="Times New Roman" pitchFamily="18" charset="0"/>
              </a:rPr>
              <a:t>CPU</a:t>
            </a:r>
            <a:r>
              <a:rPr lang="zh-CN" altLang="en-US" sz="2800">
                <a:latin typeface="宋体" pitchFamily="2" charset="-122"/>
              </a:rPr>
              <a:t>执行输出指令；否则</a:t>
            </a:r>
            <a:r>
              <a:rPr lang="en-US" altLang="zh-CN" sz="2800">
                <a:latin typeface="Times New Roman" pitchFamily="18" charset="0"/>
                <a:cs typeface="Times New Roman" pitchFamily="18" charset="0"/>
              </a:rPr>
              <a:t>BUSY</a:t>
            </a:r>
            <a:r>
              <a:rPr lang="zh-CN" altLang="en-US" sz="2800">
                <a:latin typeface="宋体" pitchFamily="2" charset="-122"/>
              </a:rPr>
              <a:t>为真，</a:t>
            </a:r>
            <a:r>
              <a:rPr lang="en-US" altLang="zh-CN" sz="2800">
                <a:latin typeface="Times New Roman" pitchFamily="18" charset="0"/>
                <a:cs typeface="Times New Roman" pitchFamily="18" charset="0"/>
              </a:rPr>
              <a:t>CPU</a:t>
            </a:r>
            <a:r>
              <a:rPr lang="zh-CN" altLang="en-US" sz="2800">
                <a:latin typeface="宋体" pitchFamily="2" charset="-122"/>
              </a:rPr>
              <a:t>就等待。</a:t>
            </a:r>
            <a:r>
              <a:rPr lang="zh-CN" altLang="en-US" sz="2800"/>
              <a:t> </a:t>
            </a:r>
          </a:p>
        </p:txBody>
      </p:sp>
      <p:graphicFrame>
        <p:nvGraphicFramePr>
          <p:cNvPr id="450564" name="Object 4"/>
          <p:cNvGraphicFramePr>
            <a:graphicFrameLocks noChangeAspect="1"/>
          </p:cNvGraphicFramePr>
          <p:nvPr/>
        </p:nvGraphicFramePr>
        <p:xfrm>
          <a:off x="5410200" y="1828800"/>
          <a:ext cx="2389188" cy="3733800"/>
        </p:xfrm>
        <a:graphic>
          <a:graphicData uri="http://schemas.openxmlformats.org/presentationml/2006/ole">
            <p:oleObj spid="_x0000_s450564" name="位图图像" r:id="rId3" imgW="1504762" imgH="2352381" progId="PBrush">
              <p:embed/>
            </p:oleObj>
          </a:graphicData>
        </a:graphic>
      </p:graphicFrame>
    </p:spTree>
  </p:cSld>
  <p:clrMapOvr>
    <a:masterClrMapping/>
  </p:clrMapOvr>
  <p:transition spd="med">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E19EFE1-5927-4CB1-A18D-E3978197AC5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DE4E368-1C7B-48EA-823B-B4893E598D6D}" type="slidenum">
              <a:rPr lang="en-US" altLang="zh-CN"/>
              <a:pPr/>
              <a:t>39</a:t>
            </a:fld>
            <a:endParaRPr lang="en-US" altLang="zh-CN"/>
          </a:p>
        </p:txBody>
      </p:sp>
      <p:sp>
        <p:nvSpPr>
          <p:cNvPr id="451586" name="Rectangle 2"/>
          <p:cNvSpPr>
            <a:spLocks noGrp="1" noChangeArrowheads="1"/>
          </p:cNvSpPr>
          <p:nvPr>
            <p:ph type="title"/>
          </p:nvPr>
        </p:nvSpPr>
        <p:spPr/>
        <p:txBody>
          <a:bodyPr/>
          <a:lstStyle/>
          <a:p>
            <a:r>
              <a:rPr lang="zh-CN" altLang="en-US" b="1">
                <a:solidFill>
                  <a:srgbClr val="336699"/>
                </a:solidFill>
                <a:latin typeface="宋体" pitchFamily="2" charset="-122"/>
              </a:rPr>
              <a:t>中断传送方式</a:t>
            </a:r>
            <a:r>
              <a:rPr lang="zh-CN" altLang="en-US"/>
              <a:t> </a:t>
            </a:r>
          </a:p>
        </p:txBody>
      </p:sp>
      <p:sp>
        <p:nvSpPr>
          <p:cNvPr id="451587" name="Rectangle 3"/>
          <p:cNvSpPr>
            <a:spLocks noGrp="1" noChangeArrowheads="1"/>
          </p:cNvSpPr>
          <p:nvPr>
            <p:ph type="body" idx="1"/>
          </p:nvPr>
        </p:nvSpPr>
        <p:spPr/>
        <p:txBody>
          <a:bodyPr/>
          <a:lstStyle/>
          <a:p>
            <a:r>
              <a:rPr lang="zh-CN" altLang="en-US" sz="2400">
                <a:latin typeface="宋体" pitchFamily="2" charset="-122"/>
              </a:rPr>
              <a:t>查询式输入输出方式需要对外设的状态查询，用于查询的时间比实际用于输入输出指令的执行时间要长得多，从而造成</a:t>
            </a:r>
            <a:r>
              <a:rPr lang="en-US" altLang="zh-CN" sz="2400">
                <a:latin typeface="Times New Roman" pitchFamily="18" charset="0"/>
                <a:cs typeface="Times New Roman" pitchFamily="18" charset="0"/>
              </a:rPr>
              <a:t>CPU</a:t>
            </a:r>
            <a:r>
              <a:rPr lang="zh-CN" altLang="en-US" sz="2400">
                <a:latin typeface="宋体" pitchFamily="2" charset="-122"/>
              </a:rPr>
              <a:t>的极大浪费。</a:t>
            </a:r>
          </a:p>
          <a:p>
            <a:r>
              <a:rPr lang="zh-CN" altLang="en-US" sz="2400">
                <a:latin typeface="宋体" pitchFamily="2" charset="-122"/>
              </a:rPr>
              <a:t>中断传送方式的思想是：当</a:t>
            </a:r>
            <a:r>
              <a:rPr lang="en-US" altLang="zh-CN" sz="2400">
                <a:latin typeface="Times New Roman" pitchFamily="18" charset="0"/>
                <a:cs typeface="Times New Roman" pitchFamily="18" charset="0"/>
              </a:rPr>
              <a:t>CPU</a:t>
            </a:r>
            <a:r>
              <a:rPr lang="zh-CN" altLang="en-US" sz="2400">
                <a:latin typeface="宋体" pitchFamily="2" charset="-122"/>
              </a:rPr>
              <a:t>需要传送数据时，先执行启动外设工作的指令，然后</a:t>
            </a:r>
            <a:r>
              <a:rPr lang="en-US" altLang="zh-CN" sz="2400">
                <a:latin typeface="Times New Roman" pitchFamily="18" charset="0"/>
                <a:cs typeface="Times New Roman" pitchFamily="18" charset="0"/>
              </a:rPr>
              <a:t>CPU</a:t>
            </a:r>
            <a:r>
              <a:rPr lang="zh-CN" altLang="en-US" sz="2400">
                <a:latin typeface="宋体" pitchFamily="2" charset="-122"/>
              </a:rPr>
              <a:t>继续执行原程序。</a:t>
            </a:r>
            <a:r>
              <a:rPr lang="en-US" altLang="zh-CN" sz="2400">
                <a:latin typeface="Times New Roman" pitchFamily="18" charset="0"/>
                <a:cs typeface="Times New Roman" pitchFamily="18" charset="0"/>
              </a:rPr>
              <a:t>CPU</a:t>
            </a:r>
            <a:r>
              <a:rPr lang="zh-CN" altLang="en-US" sz="2400">
                <a:latin typeface="宋体" pitchFamily="2" charset="-122"/>
              </a:rPr>
              <a:t>在收到中断请求信号后，就暂时停止原来执行的程序（即实现中断），转去执行输入或输出处理程序。在完成外设所要进行的输入或输出的处理操作后，再返回到原来被中断的程序，继续从中断处往下执行。</a:t>
            </a:r>
          </a:p>
          <a:p>
            <a:r>
              <a:rPr lang="zh-CN" altLang="en-US" sz="2400">
                <a:latin typeface="宋体" pitchFamily="2" charset="-122"/>
              </a:rPr>
              <a:t>这种中断输入输出方式，实现了</a:t>
            </a:r>
            <a:r>
              <a:rPr lang="en-US" altLang="zh-CN" sz="2400">
                <a:latin typeface="Times New Roman" pitchFamily="18" charset="0"/>
                <a:cs typeface="Times New Roman" pitchFamily="18" charset="0"/>
              </a:rPr>
              <a:t>CPU</a:t>
            </a:r>
            <a:r>
              <a:rPr lang="zh-CN" altLang="en-US" sz="2400">
                <a:latin typeface="宋体" pitchFamily="2" charset="-122"/>
              </a:rPr>
              <a:t>与外设并行操作，因此极大地提高了</a:t>
            </a:r>
            <a:r>
              <a:rPr lang="en-US" altLang="zh-CN" sz="2400">
                <a:latin typeface="Times New Roman" pitchFamily="18" charset="0"/>
                <a:cs typeface="Times New Roman" pitchFamily="18" charset="0"/>
              </a:rPr>
              <a:t>CPU</a:t>
            </a:r>
            <a:r>
              <a:rPr lang="zh-CN" altLang="en-US" sz="2400">
                <a:latin typeface="宋体" pitchFamily="2" charset="-122"/>
              </a:rPr>
              <a:t>的使用效率。</a:t>
            </a:r>
            <a:r>
              <a:rPr lang="zh-CN" altLang="en-US" sz="2800"/>
              <a:t> </a:t>
            </a:r>
          </a:p>
        </p:txBody>
      </p:sp>
    </p:spTree>
  </p:cSld>
  <p:clrMapOvr>
    <a:masterClrMapping/>
  </p:clrMapOvr>
  <p:transition spd="med">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97B054-A4B2-425C-A87F-6A7C47EB5DD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EDA6C65-BF22-4D8C-87C3-A97AE6A693A8}" type="slidenum">
              <a:rPr lang="en-US" altLang="zh-CN"/>
              <a:pPr/>
              <a:t>4</a:t>
            </a:fld>
            <a:endParaRPr lang="en-US" altLang="zh-CN"/>
          </a:p>
        </p:txBody>
      </p:sp>
      <p:sp>
        <p:nvSpPr>
          <p:cNvPr id="416770" name="Rectangle 2"/>
          <p:cNvSpPr>
            <a:spLocks noGrp="1" noChangeArrowheads="1"/>
          </p:cNvSpPr>
          <p:nvPr>
            <p:ph type="title"/>
          </p:nvPr>
        </p:nvSpPr>
        <p:spPr/>
        <p:txBody>
          <a:bodyPr/>
          <a:lstStyle/>
          <a:p>
            <a:r>
              <a:rPr lang="zh-CN" altLang="en-US" b="1">
                <a:solidFill>
                  <a:srgbClr val="336699"/>
                </a:solidFill>
                <a:latin typeface="宋体" pitchFamily="2" charset="-122"/>
              </a:rPr>
              <a:t>输入与输出过程</a:t>
            </a:r>
            <a:r>
              <a:rPr lang="zh-CN" altLang="en-US"/>
              <a:t> </a:t>
            </a:r>
          </a:p>
        </p:txBody>
      </p:sp>
      <p:sp>
        <p:nvSpPr>
          <p:cNvPr id="416771" name="Rectangle 3"/>
          <p:cNvSpPr>
            <a:spLocks noGrp="1" noChangeArrowheads="1"/>
          </p:cNvSpPr>
          <p:nvPr>
            <p:ph type="body" idx="1"/>
          </p:nvPr>
        </p:nvSpPr>
        <p:spPr/>
        <p:txBody>
          <a:bodyPr/>
          <a:lstStyle/>
          <a:p>
            <a:pPr marL="288925" indent="-288925" algn="just"/>
            <a:r>
              <a:rPr lang="zh-CN" altLang="en-US">
                <a:latin typeface="宋体" pitchFamily="2" charset="-122"/>
              </a:rPr>
              <a:t>输入过程</a:t>
            </a:r>
            <a:endParaRPr lang="zh-CN" altLang="en-US">
              <a:latin typeface="Times New Roman" pitchFamily="18" charset="0"/>
              <a:cs typeface="Times New Roman" pitchFamily="18" charset="0"/>
            </a:endParaRPr>
          </a:p>
          <a:p>
            <a:pPr marL="288925" indent="-288925" algn="just">
              <a:buFontTx/>
              <a:buNone/>
            </a:pPr>
            <a:r>
              <a:rPr lang="zh-CN" altLang="en-US">
                <a:latin typeface="宋体" pitchFamily="2" charset="-122"/>
              </a:rPr>
              <a:t>输入设备把数据送入接口，由</a:t>
            </a:r>
            <a:r>
              <a:rPr lang="en-US" altLang="zh-CN">
                <a:latin typeface="Times New Roman" pitchFamily="18" charset="0"/>
                <a:cs typeface="Times New Roman" pitchFamily="18" charset="0"/>
              </a:rPr>
              <a:t>CPU</a:t>
            </a:r>
            <a:r>
              <a:rPr lang="zh-CN" altLang="en-US">
                <a:latin typeface="宋体" pitchFamily="2" charset="-122"/>
              </a:rPr>
              <a:t>执行输入程序，把接口中的数据读至</a:t>
            </a:r>
            <a:r>
              <a:rPr lang="en-US" altLang="zh-CN">
                <a:latin typeface="Times New Roman" pitchFamily="18" charset="0"/>
                <a:cs typeface="Times New Roman" pitchFamily="18" charset="0"/>
              </a:rPr>
              <a:t>CPU</a:t>
            </a:r>
            <a:r>
              <a:rPr lang="zh-CN" altLang="en-US">
                <a:latin typeface="宋体" pitchFamily="2" charset="-122"/>
              </a:rPr>
              <a:t>，放入存储器中。</a:t>
            </a:r>
            <a:endParaRPr lang="zh-CN" altLang="en-US">
              <a:latin typeface="Times New Roman" pitchFamily="18" charset="0"/>
              <a:cs typeface="Times New Roman" pitchFamily="18" charset="0"/>
            </a:endParaRPr>
          </a:p>
          <a:p>
            <a:pPr marL="288925" indent="-288925" algn="just"/>
            <a:r>
              <a:rPr lang="zh-CN" altLang="en-US">
                <a:latin typeface="宋体" pitchFamily="2" charset="-122"/>
              </a:rPr>
              <a:t>输出过程</a:t>
            </a:r>
            <a:endParaRPr lang="zh-CN" altLang="en-US">
              <a:latin typeface="Times New Roman" pitchFamily="18" charset="0"/>
              <a:cs typeface="Times New Roman" pitchFamily="18" charset="0"/>
            </a:endParaRPr>
          </a:p>
          <a:p>
            <a:pPr marL="288925" indent="-288925" algn="just">
              <a:buFontTx/>
              <a:buNone/>
            </a:pPr>
            <a:r>
              <a:rPr lang="en-US" altLang="zh-CN">
                <a:latin typeface="Times New Roman" pitchFamily="18" charset="0"/>
                <a:cs typeface="Times New Roman" pitchFamily="18" charset="0"/>
              </a:rPr>
              <a:t>CPU</a:t>
            </a:r>
            <a:r>
              <a:rPr lang="zh-CN" altLang="en-US">
                <a:latin typeface="宋体" pitchFamily="2" charset="-122"/>
              </a:rPr>
              <a:t>执行输出程序，将存储器中的结果送至输出接口中，然后启动输出设备，将接口中的数据由输出设备输出。</a:t>
            </a:r>
            <a:endParaRPr lang="zh-CN" altLang="en-US"/>
          </a:p>
        </p:txBody>
      </p:sp>
    </p:spTree>
  </p:cSld>
  <p:clrMapOvr>
    <a:masterClrMapping/>
  </p:clrMapOvr>
  <p:transition spd="med">
    <p:pull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3707A6E-2322-4AF9-8DBC-AE203A416B64}"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8F3E9B3-B2D2-4DEC-894D-3C487CEAC8B7}" type="slidenum">
              <a:rPr lang="en-US" altLang="zh-CN"/>
              <a:pPr/>
              <a:t>40</a:t>
            </a:fld>
            <a:endParaRPr lang="en-US" altLang="zh-CN"/>
          </a:p>
        </p:txBody>
      </p:sp>
      <p:sp>
        <p:nvSpPr>
          <p:cNvPr id="452610" name="Rectangle 2"/>
          <p:cNvSpPr>
            <a:spLocks noGrp="1" noChangeArrowheads="1"/>
          </p:cNvSpPr>
          <p:nvPr>
            <p:ph type="title"/>
          </p:nvPr>
        </p:nvSpPr>
        <p:spPr/>
        <p:txBody>
          <a:bodyPr/>
          <a:lstStyle/>
          <a:p>
            <a:r>
              <a:rPr lang="zh-CN" altLang="en-US" b="1">
                <a:solidFill>
                  <a:srgbClr val="336699"/>
                </a:solidFill>
                <a:latin typeface="宋体" pitchFamily="2" charset="-122"/>
              </a:rPr>
              <a:t>中断的优点</a:t>
            </a:r>
            <a:r>
              <a:rPr lang="zh-CN" altLang="en-US"/>
              <a:t> </a:t>
            </a:r>
          </a:p>
        </p:txBody>
      </p:sp>
      <p:sp>
        <p:nvSpPr>
          <p:cNvPr id="452611" name="Rectangle 3"/>
          <p:cNvSpPr>
            <a:spLocks noGrp="1" noChangeArrowheads="1"/>
          </p:cNvSpPr>
          <p:nvPr>
            <p:ph type="body" idx="1"/>
          </p:nvPr>
        </p:nvSpPr>
        <p:spPr/>
        <p:txBody>
          <a:bodyPr/>
          <a:lstStyle/>
          <a:p>
            <a:r>
              <a:rPr lang="zh-CN" altLang="en-US" sz="2000">
                <a:latin typeface="宋体" pitchFamily="2" charset="-122"/>
              </a:rPr>
              <a:t>分时操作</a:t>
            </a:r>
            <a:r>
              <a:rPr lang="zh-CN" altLang="en-US" sz="2000"/>
              <a:t>：</a:t>
            </a:r>
            <a:r>
              <a:rPr lang="zh-CN" altLang="en-US" sz="2000">
                <a:latin typeface="宋体" pitchFamily="2" charset="-122"/>
              </a:rPr>
              <a:t>利用中断功能，就可以使</a:t>
            </a:r>
            <a:r>
              <a:rPr lang="en-US" altLang="zh-CN" sz="2000">
                <a:latin typeface="Times New Roman" pitchFamily="18" charset="0"/>
                <a:cs typeface="Times New Roman" pitchFamily="18" charset="0"/>
              </a:rPr>
              <a:t>CPU</a:t>
            </a:r>
            <a:r>
              <a:rPr lang="zh-CN" altLang="en-US" sz="2000">
                <a:latin typeface="宋体" pitchFamily="2" charset="-122"/>
              </a:rPr>
              <a:t>和外设实现一定程度的并行工作。如</a:t>
            </a:r>
            <a:r>
              <a:rPr lang="en-US" altLang="zh-CN" sz="2000">
                <a:latin typeface="Times New Roman" pitchFamily="18" charset="0"/>
                <a:cs typeface="Times New Roman" pitchFamily="18" charset="0"/>
              </a:rPr>
              <a:t>CPU</a:t>
            </a:r>
            <a:r>
              <a:rPr lang="zh-CN" altLang="en-US" sz="2000">
                <a:latin typeface="宋体" pitchFamily="2" charset="-122"/>
              </a:rPr>
              <a:t>启动外设工作后，就继续执行主程序，当外设把数据准备好后，发出中断请求信号，</a:t>
            </a:r>
            <a:r>
              <a:rPr lang="en-US" altLang="zh-CN" sz="2000">
                <a:latin typeface="Times New Roman" pitchFamily="18" charset="0"/>
                <a:cs typeface="Times New Roman" pitchFamily="18" charset="0"/>
              </a:rPr>
              <a:t>CPU</a:t>
            </a:r>
            <a:r>
              <a:rPr lang="zh-CN" altLang="en-US" sz="2000">
                <a:latin typeface="宋体" pitchFamily="2" charset="-122"/>
              </a:rPr>
              <a:t>响应后暂时中断它的程序，转去执行相应的输入或输出操作。有了中断功能，</a:t>
            </a:r>
            <a:r>
              <a:rPr lang="en-US" altLang="zh-CN" sz="2000">
                <a:latin typeface="Times New Roman" pitchFamily="18" charset="0"/>
                <a:cs typeface="Times New Roman" pitchFamily="18" charset="0"/>
              </a:rPr>
              <a:t>CPU</a:t>
            </a:r>
            <a:r>
              <a:rPr lang="zh-CN" altLang="en-US" sz="2000">
                <a:latin typeface="宋体" pitchFamily="2" charset="-122"/>
              </a:rPr>
              <a:t>可命令多个外设同时进行工作，这样大大提高了</a:t>
            </a:r>
            <a:r>
              <a:rPr lang="en-US" altLang="zh-CN" sz="2000">
                <a:latin typeface="Times New Roman" pitchFamily="18" charset="0"/>
                <a:cs typeface="Times New Roman" pitchFamily="18" charset="0"/>
              </a:rPr>
              <a:t>CPU</a:t>
            </a:r>
            <a:r>
              <a:rPr lang="zh-CN" altLang="en-US" sz="2000">
                <a:latin typeface="宋体" pitchFamily="2" charset="-122"/>
              </a:rPr>
              <a:t>的利用率</a:t>
            </a:r>
            <a:r>
              <a:rPr lang="zh-CN" altLang="en-US" sz="2000"/>
              <a:t>。</a:t>
            </a:r>
          </a:p>
          <a:p>
            <a:r>
              <a:rPr lang="zh-CN" altLang="en-US" sz="2000">
                <a:latin typeface="宋体" pitchFamily="2" charset="-122"/>
              </a:rPr>
              <a:t>实现实时处理：现场的各个参数、信息，如需要的话可在任何时刻发出中断请求信号，要求</a:t>
            </a:r>
            <a:r>
              <a:rPr lang="en-US" altLang="zh-CN" sz="2000">
                <a:latin typeface="宋体" pitchFamily="2" charset="-122"/>
              </a:rPr>
              <a:t>CPU</a:t>
            </a:r>
            <a:r>
              <a:rPr lang="zh-CN" altLang="en-US" sz="2000">
                <a:latin typeface="宋体" pitchFamily="2" charset="-122"/>
              </a:rPr>
              <a:t>立即响应进行处理，这时</a:t>
            </a:r>
            <a:r>
              <a:rPr lang="en-US" altLang="zh-CN" sz="2000">
                <a:latin typeface="宋体" pitchFamily="2" charset="-122"/>
              </a:rPr>
              <a:t>CPU</a:t>
            </a:r>
            <a:r>
              <a:rPr lang="zh-CN" altLang="en-US" sz="2000">
                <a:latin typeface="宋体" pitchFamily="2" charset="-122"/>
              </a:rPr>
              <a:t>中断正在执行的程序，转去执行中断服务程序，实现实时处理。</a:t>
            </a:r>
          </a:p>
          <a:p>
            <a:r>
              <a:rPr lang="zh-CN" altLang="en-US" sz="2000">
                <a:latin typeface="宋体" pitchFamily="2" charset="-122"/>
              </a:rPr>
              <a:t>故障处理：计算机在运行过程中，往往会出现事先预料不到的硬件故障或软件故障，如电源掉电、存储出错、运行溢出等。这时计算机就可以利用中断系统自行处理，中断原程序而转去执行故障处理程序。</a:t>
            </a:r>
          </a:p>
        </p:txBody>
      </p:sp>
    </p:spTree>
  </p:cSld>
  <p:clrMapOvr>
    <a:masterClrMapping/>
  </p:clrMapOvr>
  <p:transition spd="med">
    <p:pull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3E2DB74-5E5D-4B61-BAF7-E03DF6C0E7D3}"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BD20F86-7DCE-441A-9383-ED06D4B48792}" type="slidenum">
              <a:rPr lang="en-US" altLang="zh-CN"/>
              <a:pPr/>
              <a:t>41</a:t>
            </a:fld>
            <a:endParaRPr lang="en-US" altLang="zh-CN"/>
          </a:p>
        </p:txBody>
      </p:sp>
      <p:sp>
        <p:nvSpPr>
          <p:cNvPr id="453634" name="Rectangle 2"/>
          <p:cNvSpPr>
            <a:spLocks noGrp="1" noChangeArrowheads="1"/>
          </p:cNvSpPr>
          <p:nvPr>
            <p:ph type="title"/>
          </p:nvPr>
        </p:nvSpPr>
        <p:spPr/>
        <p:txBody>
          <a:bodyPr/>
          <a:lstStyle/>
          <a:p>
            <a:r>
              <a:rPr lang="zh-CN" altLang="en-US" b="1">
                <a:solidFill>
                  <a:srgbClr val="336699"/>
                </a:solidFill>
                <a:latin typeface="宋体" pitchFamily="2" charset="-122"/>
              </a:rPr>
              <a:t>中断系统的功能</a:t>
            </a:r>
            <a:endParaRPr lang="zh-CN" altLang="en-US" b="1">
              <a:solidFill>
                <a:srgbClr val="336699"/>
              </a:solidFill>
            </a:endParaRPr>
          </a:p>
        </p:txBody>
      </p:sp>
      <p:sp>
        <p:nvSpPr>
          <p:cNvPr id="453635" name="Rectangle 3"/>
          <p:cNvSpPr>
            <a:spLocks noGrp="1" noChangeArrowheads="1"/>
          </p:cNvSpPr>
          <p:nvPr>
            <p:ph type="body" idx="1"/>
          </p:nvPr>
        </p:nvSpPr>
        <p:spPr/>
        <p:txBody>
          <a:bodyPr/>
          <a:lstStyle/>
          <a:p>
            <a:r>
              <a:rPr lang="zh-CN" altLang="en-US" sz="2000">
                <a:latin typeface="宋体" pitchFamily="2" charset="-122"/>
              </a:rPr>
              <a:t>实现中断及返回</a:t>
            </a:r>
            <a:r>
              <a:rPr lang="zh-CN" altLang="en-US" sz="2000"/>
              <a:t>：</a:t>
            </a:r>
            <a:r>
              <a:rPr lang="zh-CN" altLang="en-US" sz="2000">
                <a:latin typeface="宋体" pitchFamily="2" charset="-122"/>
              </a:rPr>
              <a:t>当某一中断源发出中断请求时，若允许中断，</a:t>
            </a:r>
            <a:r>
              <a:rPr lang="en-US" altLang="zh-CN" sz="2000">
                <a:latin typeface="Times New Roman" pitchFamily="18" charset="0"/>
                <a:cs typeface="Times New Roman" pitchFamily="18" charset="0"/>
              </a:rPr>
              <a:t>CPU</a:t>
            </a:r>
            <a:r>
              <a:rPr lang="zh-CN" altLang="en-US" sz="2000">
                <a:latin typeface="宋体" pitchFamily="2" charset="-122"/>
              </a:rPr>
              <a:t>响应中断时，必须有自动保护断点的能力，并自动转到中断服务程序的入口，进行中断处理。在执行完中断处理后，自动恢复断点，使</a:t>
            </a:r>
            <a:r>
              <a:rPr lang="en-US" altLang="zh-CN" sz="2000">
                <a:latin typeface="Times New Roman" pitchFamily="18" charset="0"/>
                <a:cs typeface="Times New Roman" pitchFamily="18" charset="0"/>
              </a:rPr>
              <a:t>CPU</a:t>
            </a:r>
            <a:r>
              <a:rPr lang="zh-CN" altLang="en-US" sz="2000">
                <a:latin typeface="宋体" pitchFamily="2" charset="-122"/>
              </a:rPr>
              <a:t>返回断点处，继续执行原来的程序。通常保护现场和恢复现场应在中断处理程序中进行。</a:t>
            </a:r>
            <a:r>
              <a:rPr lang="zh-CN" altLang="en-US" sz="2000"/>
              <a:t> </a:t>
            </a:r>
          </a:p>
          <a:p>
            <a:r>
              <a:rPr lang="zh-CN" altLang="en-US" sz="2000">
                <a:latin typeface="宋体" pitchFamily="2" charset="-122"/>
              </a:rPr>
              <a:t>实现优先级处理：在有多个中断源的系统中，可能会出现多个中断源同时提出中断请求的情况，此时，应该根据任务的轻重缓急，为每一个中断源确定一个中断优先级。级别高的中断请求首先得到响应。</a:t>
            </a:r>
          </a:p>
          <a:p>
            <a:r>
              <a:rPr lang="zh-CN" altLang="en-US" sz="2000">
                <a:latin typeface="宋体" pitchFamily="2" charset="-122"/>
              </a:rPr>
              <a:t>中断嵌套：当</a:t>
            </a:r>
            <a:r>
              <a:rPr lang="en-US" altLang="zh-CN" sz="2000">
                <a:latin typeface="宋体" pitchFamily="2" charset="-122"/>
              </a:rPr>
              <a:t>CPU</a:t>
            </a:r>
            <a:r>
              <a:rPr lang="zh-CN" altLang="en-US" sz="2000">
                <a:latin typeface="宋体" pitchFamily="2" charset="-122"/>
              </a:rPr>
              <a:t>正在进行中断处理时，如果遇到更高级别的中断源的请求，高优先级中断请求可以中断正在进行的低优先级中断处理，这种中断工作方式称为中断嵌套。在中断嵌套的过程中，同样应当保护低优先级的处理程序的断点，以便在高优先级的中断服务程序结束后，再返回到断点处，继续执行被中断的低优先级的处理程序。</a:t>
            </a:r>
            <a:r>
              <a:rPr lang="zh-CN" altLang="en-US" sz="2800">
                <a:latin typeface="宋体" pitchFamily="2" charset="-122"/>
              </a:rPr>
              <a:t> </a:t>
            </a:r>
          </a:p>
        </p:txBody>
      </p:sp>
    </p:spTree>
  </p:cSld>
  <p:clrMapOvr>
    <a:masterClrMapping/>
  </p:clrMapOvr>
  <p:transition spd="med">
    <p:pull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64591FC-C218-44FA-A5E2-0D9C6DA6454E}"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486BF53-D302-4BD8-BBE0-B0E6B86D2B39}" type="slidenum">
              <a:rPr lang="en-US" altLang="zh-CN"/>
              <a:pPr/>
              <a:t>42</a:t>
            </a:fld>
            <a:endParaRPr lang="en-US" altLang="zh-CN"/>
          </a:p>
        </p:txBody>
      </p:sp>
      <p:sp>
        <p:nvSpPr>
          <p:cNvPr id="454658" name="Rectangle 2"/>
          <p:cNvSpPr>
            <a:spLocks noGrp="1" noChangeArrowheads="1"/>
          </p:cNvSpPr>
          <p:nvPr>
            <p:ph type="title"/>
          </p:nvPr>
        </p:nvSpPr>
        <p:spPr/>
        <p:txBody>
          <a:bodyPr/>
          <a:lstStyle/>
          <a:p>
            <a:r>
              <a:rPr lang="zh-CN" altLang="en-US" b="1">
                <a:solidFill>
                  <a:srgbClr val="336699"/>
                </a:solidFill>
                <a:latin typeface="宋体" pitchFamily="2" charset="-122"/>
              </a:rPr>
              <a:t>中断嵌套示意图</a:t>
            </a:r>
            <a:r>
              <a:rPr lang="zh-CN" altLang="en-US"/>
              <a:t> </a:t>
            </a:r>
          </a:p>
        </p:txBody>
      </p:sp>
      <p:graphicFrame>
        <p:nvGraphicFramePr>
          <p:cNvPr id="454660" name="Object 4"/>
          <p:cNvGraphicFramePr>
            <a:graphicFrameLocks noChangeAspect="1"/>
          </p:cNvGraphicFramePr>
          <p:nvPr/>
        </p:nvGraphicFramePr>
        <p:xfrm>
          <a:off x="1676400" y="2209800"/>
          <a:ext cx="5791200" cy="2646363"/>
        </p:xfrm>
        <a:graphic>
          <a:graphicData uri="http://schemas.openxmlformats.org/presentationml/2006/ole">
            <p:oleObj spid="_x0000_s454660" name="位图图像" r:id="rId3" imgW="3648584" imgH="1666667" progId="PBrush">
              <p:embed/>
            </p:oleObj>
          </a:graphicData>
        </a:graphic>
      </p:graphicFrame>
    </p:spTree>
  </p:cSld>
  <p:clrMapOvr>
    <a:masterClrMapping/>
  </p:clrMapOvr>
  <p:transition spd="med">
    <p:pull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5DAF7EF-7170-470C-BCE4-8D29BFA096B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10FF88E-793D-4668-A8A8-66A41146D3B4}" type="slidenum">
              <a:rPr lang="en-US" altLang="zh-CN"/>
              <a:pPr/>
              <a:t>43</a:t>
            </a:fld>
            <a:endParaRPr lang="en-US" altLang="zh-CN"/>
          </a:p>
        </p:txBody>
      </p:sp>
      <p:sp>
        <p:nvSpPr>
          <p:cNvPr id="455682" name="Rectangle 2"/>
          <p:cNvSpPr>
            <a:spLocks noGrp="1" noChangeArrowheads="1"/>
          </p:cNvSpPr>
          <p:nvPr>
            <p:ph type="title"/>
          </p:nvPr>
        </p:nvSpPr>
        <p:spPr/>
        <p:txBody>
          <a:bodyPr/>
          <a:lstStyle/>
          <a:p>
            <a:r>
              <a:rPr lang="zh-CN" altLang="en-US" b="1">
                <a:solidFill>
                  <a:srgbClr val="336699"/>
                </a:solidFill>
                <a:latin typeface="宋体" pitchFamily="2" charset="-122"/>
              </a:rPr>
              <a:t>中断源</a:t>
            </a:r>
            <a:endParaRPr lang="zh-CN" altLang="en-US" b="1">
              <a:solidFill>
                <a:srgbClr val="336699"/>
              </a:solidFill>
            </a:endParaRPr>
          </a:p>
        </p:txBody>
      </p:sp>
      <p:sp>
        <p:nvSpPr>
          <p:cNvPr id="455683" name="Rectangle 3"/>
          <p:cNvSpPr>
            <a:spLocks noGrp="1" noChangeArrowheads="1"/>
          </p:cNvSpPr>
          <p:nvPr>
            <p:ph type="body" idx="1"/>
          </p:nvPr>
        </p:nvSpPr>
        <p:spPr/>
        <p:txBody>
          <a:bodyPr/>
          <a:lstStyle/>
          <a:p>
            <a:r>
              <a:rPr lang="zh-CN" altLang="en-US">
                <a:latin typeface="宋体" pitchFamily="2" charset="-122"/>
              </a:rPr>
              <a:t>引起中断的原因或能发出中断申请的来源，称为中断源。</a:t>
            </a:r>
          </a:p>
          <a:p>
            <a:r>
              <a:rPr lang="zh-CN" altLang="en-US">
                <a:latin typeface="宋体" pitchFamily="2" charset="-122"/>
              </a:rPr>
              <a:t>在</a:t>
            </a:r>
            <a:r>
              <a:rPr lang="en-US" altLang="zh-CN">
                <a:latin typeface="Times New Roman" pitchFamily="18" charset="0"/>
                <a:cs typeface="Times New Roman" pitchFamily="18" charset="0"/>
              </a:rPr>
              <a:t>80x86</a:t>
            </a:r>
            <a:r>
              <a:rPr lang="zh-CN" altLang="en-US">
                <a:latin typeface="宋体" pitchFamily="2" charset="-122"/>
              </a:rPr>
              <a:t>系统中，每个中断源都有一个编码与其对应，称为中断类型码、中断向量码或中断矢量码。</a:t>
            </a:r>
            <a:r>
              <a:rPr lang="zh-CN" altLang="en-US"/>
              <a:t> </a:t>
            </a:r>
          </a:p>
        </p:txBody>
      </p:sp>
    </p:spTree>
  </p:cSld>
  <p:clrMapOvr>
    <a:masterClrMapping/>
  </p:clrMapOvr>
  <p:transition spd="med">
    <p:pull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2831FBB-199B-4D7D-9990-E65D54991C8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7B293DC-06A9-404A-92FC-F228008A6576}" type="slidenum">
              <a:rPr lang="en-US" altLang="zh-CN"/>
              <a:pPr/>
              <a:t>44</a:t>
            </a:fld>
            <a:endParaRPr lang="en-US" altLang="zh-CN"/>
          </a:p>
        </p:txBody>
      </p:sp>
      <p:sp>
        <p:nvSpPr>
          <p:cNvPr id="456706" name="Rectangle 2"/>
          <p:cNvSpPr>
            <a:spLocks noGrp="1" noChangeArrowheads="1"/>
          </p:cNvSpPr>
          <p:nvPr>
            <p:ph type="title"/>
          </p:nvPr>
        </p:nvSpPr>
        <p:spPr/>
        <p:txBody>
          <a:bodyPr/>
          <a:lstStyle/>
          <a:p>
            <a:r>
              <a:rPr lang="zh-CN" altLang="en-US" b="1">
                <a:solidFill>
                  <a:srgbClr val="336699"/>
                </a:solidFill>
                <a:latin typeface="宋体" pitchFamily="2" charset="-122"/>
              </a:rPr>
              <a:t>中断源的种类</a:t>
            </a:r>
            <a:r>
              <a:rPr lang="zh-CN" altLang="en-US"/>
              <a:t> </a:t>
            </a:r>
          </a:p>
        </p:txBody>
      </p:sp>
      <p:sp>
        <p:nvSpPr>
          <p:cNvPr id="456707" name="Rectangle 3"/>
          <p:cNvSpPr>
            <a:spLocks noGrp="1" noChangeArrowheads="1"/>
          </p:cNvSpPr>
          <p:nvPr>
            <p:ph type="body" idx="1"/>
          </p:nvPr>
        </p:nvSpPr>
        <p:spPr/>
        <p:txBody>
          <a:bodyPr/>
          <a:lstStyle/>
          <a:p>
            <a:pPr>
              <a:lnSpc>
                <a:spcPct val="90000"/>
              </a:lnSpc>
            </a:pPr>
            <a:r>
              <a:rPr lang="zh-CN" altLang="en-US" sz="2000">
                <a:latin typeface="宋体" pitchFamily="2" charset="-122"/>
              </a:rPr>
              <a:t>输入输出设备：键盘、打印机、磁盘、通信接口等输入输出设备在工作时，可以发出中断申请，以请求新的输入输出操作。</a:t>
            </a:r>
          </a:p>
          <a:p>
            <a:pPr>
              <a:lnSpc>
                <a:spcPct val="90000"/>
              </a:lnSpc>
            </a:pPr>
            <a:r>
              <a:rPr lang="zh-CN" altLang="en-US" sz="2000">
                <a:latin typeface="宋体" pitchFamily="2" charset="-122"/>
              </a:rPr>
              <a:t>实时时钟：计算机使用中经常会遇到对时间进行控制的问题。通常用外部时钟电路，定时产生时间基准电路，解决时间控制问题。例如为了定时，可由时钟电路在</a:t>
            </a:r>
            <a:r>
              <a:rPr lang="en-US" altLang="zh-CN" sz="2000">
                <a:latin typeface="Times New Roman" pitchFamily="18" charset="0"/>
                <a:cs typeface="Times New Roman" pitchFamily="18" charset="0"/>
              </a:rPr>
              <a:t>CPU</a:t>
            </a:r>
            <a:r>
              <a:rPr lang="zh-CN" altLang="en-US" sz="2000">
                <a:latin typeface="宋体" pitchFamily="2" charset="-122"/>
              </a:rPr>
              <a:t>控制下启动定时，定时结束时，就向</a:t>
            </a:r>
            <a:r>
              <a:rPr lang="en-US" altLang="zh-CN" sz="2000">
                <a:latin typeface="Times New Roman" pitchFamily="18" charset="0"/>
                <a:cs typeface="Times New Roman" pitchFamily="18" charset="0"/>
              </a:rPr>
              <a:t>CPU</a:t>
            </a:r>
            <a:r>
              <a:rPr lang="zh-CN" altLang="en-US" sz="2000">
                <a:latin typeface="宋体" pitchFamily="2" charset="-122"/>
              </a:rPr>
              <a:t>发出中断请求信号以实现定时控制。</a:t>
            </a:r>
          </a:p>
          <a:p>
            <a:pPr>
              <a:lnSpc>
                <a:spcPct val="90000"/>
              </a:lnSpc>
            </a:pPr>
            <a:r>
              <a:rPr lang="zh-CN" altLang="en-US" sz="2000">
                <a:latin typeface="宋体" pitchFamily="2" charset="-122"/>
              </a:rPr>
              <a:t>为调试程序而设置的中断源：在程序调试时，常常希望程序运行中能停在某个地方，以便对寄存器及存储器的内容进行检查，或通过单步执行指令以查找出错的原因，这些工作也要用中断方式来实现。</a:t>
            </a:r>
          </a:p>
          <a:p>
            <a:pPr>
              <a:lnSpc>
                <a:spcPct val="90000"/>
              </a:lnSpc>
            </a:pPr>
            <a:r>
              <a:rPr lang="zh-CN" altLang="en-US" sz="2000">
                <a:latin typeface="宋体" pitchFamily="2" charset="-122"/>
              </a:rPr>
              <a:t>故障源：计算机工作过程中，遇到故障时，可以向</a:t>
            </a:r>
            <a:r>
              <a:rPr lang="en-US" altLang="zh-CN" sz="2000">
                <a:latin typeface="Times New Roman" pitchFamily="18" charset="0"/>
                <a:cs typeface="Times New Roman" pitchFamily="18" charset="0"/>
              </a:rPr>
              <a:t>CPU</a:t>
            </a:r>
            <a:r>
              <a:rPr lang="zh-CN" altLang="en-US" sz="2000">
                <a:latin typeface="宋体" pitchFamily="2" charset="-122"/>
              </a:rPr>
              <a:t>发出中断请求，由</a:t>
            </a:r>
            <a:r>
              <a:rPr lang="en-US" altLang="zh-CN" sz="2000">
                <a:latin typeface="Times New Roman" pitchFamily="18" charset="0"/>
                <a:cs typeface="Times New Roman" pitchFamily="18" charset="0"/>
              </a:rPr>
              <a:t>CPU</a:t>
            </a:r>
            <a:r>
              <a:rPr lang="zh-CN" altLang="en-US" sz="2000">
                <a:latin typeface="宋体" pitchFamily="2" charset="-122"/>
              </a:rPr>
              <a:t>对故障进行处理。例如在系统工作中，电源突然掉电，就向</a:t>
            </a:r>
            <a:r>
              <a:rPr lang="en-US" altLang="zh-CN" sz="2000">
                <a:latin typeface="Times New Roman" pitchFamily="18" charset="0"/>
                <a:cs typeface="Times New Roman" pitchFamily="18" charset="0"/>
              </a:rPr>
              <a:t>CPU</a:t>
            </a:r>
            <a:r>
              <a:rPr lang="zh-CN" altLang="en-US" sz="2000">
                <a:latin typeface="宋体" pitchFamily="2" charset="-122"/>
              </a:rPr>
              <a:t>发出中断请求信号，</a:t>
            </a:r>
            <a:r>
              <a:rPr lang="en-US" altLang="zh-CN" sz="2000">
                <a:latin typeface="Times New Roman" pitchFamily="18" charset="0"/>
                <a:cs typeface="Times New Roman" pitchFamily="18" charset="0"/>
              </a:rPr>
              <a:t>CPU</a:t>
            </a:r>
            <a:r>
              <a:rPr lang="zh-CN" altLang="en-US" sz="2000">
                <a:latin typeface="宋体" pitchFamily="2" charset="-122"/>
              </a:rPr>
              <a:t>响应后保护现场，以便在供电恢复后，恢复断电时的现场，使程序从断点处继续运行。中断还用于运算中的溢出处理，以保证不产生错误的运行结果。</a:t>
            </a:r>
            <a:endParaRPr lang="zh-CN" altLang="en-US" sz="2000"/>
          </a:p>
        </p:txBody>
      </p:sp>
    </p:spTree>
  </p:cSld>
  <p:clrMapOvr>
    <a:masterClrMapping/>
  </p:clrMapOvr>
  <p:transition spd="med">
    <p:pull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F80DDD6-F0B8-4AC8-862F-C9942F0F412E}"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CB4F121-A91E-4084-A73F-0E2BB43CDD36}" type="slidenum">
              <a:rPr lang="en-US" altLang="zh-CN"/>
              <a:pPr/>
              <a:t>45</a:t>
            </a:fld>
            <a:endParaRPr lang="en-US" altLang="zh-CN"/>
          </a:p>
        </p:txBody>
      </p:sp>
      <p:sp>
        <p:nvSpPr>
          <p:cNvPr id="457730" name="Rectangle 2"/>
          <p:cNvSpPr>
            <a:spLocks noGrp="1" noChangeArrowheads="1"/>
          </p:cNvSpPr>
          <p:nvPr>
            <p:ph type="title"/>
          </p:nvPr>
        </p:nvSpPr>
        <p:spPr/>
        <p:txBody>
          <a:bodyPr/>
          <a:lstStyle/>
          <a:p>
            <a:r>
              <a:rPr lang="zh-CN" altLang="en-US" b="1">
                <a:solidFill>
                  <a:srgbClr val="336699"/>
                </a:solidFill>
                <a:latin typeface="宋体" pitchFamily="2" charset="-122"/>
              </a:rPr>
              <a:t>中断系统的分类</a:t>
            </a:r>
            <a:r>
              <a:rPr lang="zh-CN" altLang="en-US"/>
              <a:t> </a:t>
            </a:r>
          </a:p>
        </p:txBody>
      </p:sp>
      <p:sp>
        <p:nvSpPr>
          <p:cNvPr id="457731" name="Rectangle 3"/>
          <p:cNvSpPr>
            <a:spLocks noGrp="1" noChangeArrowheads="1"/>
          </p:cNvSpPr>
          <p:nvPr>
            <p:ph type="body" idx="1"/>
          </p:nvPr>
        </p:nvSpPr>
        <p:spPr/>
        <p:txBody>
          <a:bodyPr/>
          <a:lstStyle/>
          <a:p>
            <a:r>
              <a:rPr lang="en-US" altLang="zh-CN">
                <a:latin typeface="Times New Roman" pitchFamily="18" charset="0"/>
                <a:cs typeface="Times New Roman" pitchFamily="18" charset="0"/>
              </a:rPr>
              <a:t>80x86</a:t>
            </a:r>
            <a:r>
              <a:rPr lang="zh-CN" altLang="en-US">
                <a:latin typeface="宋体" pitchFamily="2" charset="-122"/>
              </a:rPr>
              <a:t>系统的中断源按其所处的位置可以分为内部中断和外部中断两大类。</a:t>
            </a:r>
            <a:r>
              <a:rPr lang="zh-CN" altLang="en-US"/>
              <a:t> </a:t>
            </a:r>
          </a:p>
          <a:p>
            <a:r>
              <a:rPr lang="zh-CN" altLang="en-US">
                <a:latin typeface="宋体" pitchFamily="2" charset="-122"/>
              </a:rPr>
              <a:t>内部中断包括除法出错中断、溢出中断、单步中断及软中断等；</a:t>
            </a:r>
          </a:p>
          <a:p>
            <a:r>
              <a:rPr lang="zh-CN" altLang="en-US">
                <a:latin typeface="宋体" pitchFamily="2" charset="-122"/>
              </a:rPr>
              <a:t>外部中断包括可屏蔽中断和不可屏蔽中断。</a:t>
            </a:r>
            <a:r>
              <a:rPr lang="zh-CN" altLang="en-US"/>
              <a:t> </a:t>
            </a:r>
          </a:p>
        </p:txBody>
      </p:sp>
    </p:spTree>
  </p:cSld>
  <p:clrMapOvr>
    <a:masterClrMapping/>
  </p:clrMapOvr>
  <p:transition spd="med">
    <p:pull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B1992DA-684F-4FE3-B18B-1255703B32D4}"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5D95B72-7F00-4CBF-914A-2C23C4B1B227}" type="slidenum">
              <a:rPr lang="en-US" altLang="zh-CN"/>
              <a:pPr/>
              <a:t>46</a:t>
            </a:fld>
            <a:endParaRPr lang="en-US" altLang="zh-CN"/>
          </a:p>
        </p:txBody>
      </p:sp>
      <p:sp>
        <p:nvSpPr>
          <p:cNvPr id="458754"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80x86</a:t>
            </a:r>
            <a:r>
              <a:rPr lang="zh-CN" altLang="en-US" b="1">
                <a:solidFill>
                  <a:srgbClr val="336699"/>
                </a:solidFill>
                <a:latin typeface="宋体" pitchFamily="2" charset="-122"/>
              </a:rPr>
              <a:t>系统中断源分类</a:t>
            </a:r>
            <a:r>
              <a:rPr lang="zh-CN" altLang="en-US"/>
              <a:t> </a:t>
            </a:r>
          </a:p>
        </p:txBody>
      </p:sp>
      <p:graphicFrame>
        <p:nvGraphicFramePr>
          <p:cNvPr id="458756" name="Object 4"/>
          <p:cNvGraphicFramePr>
            <a:graphicFrameLocks noChangeAspect="1"/>
          </p:cNvGraphicFramePr>
          <p:nvPr/>
        </p:nvGraphicFramePr>
        <p:xfrm>
          <a:off x="1828800" y="2286000"/>
          <a:ext cx="5867400" cy="2233613"/>
        </p:xfrm>
        <a:graphic>
          <a:graphicData uri="http://schemas.openxmlformats.org/presentationml/2006/ole">
            <p:oleObj spid="_x0000_s458756" name="位图图像" r:id="rId3" imgW="3352381" imgH="1276190" progId="PBrush">
              <p:embed/>
            </p:oleObj>
          </a:graphicData>
        </a:graphic>
      </p:graphicFrame>
    </p:spTree>
  </p:cSld>
  <p:clrMapOvr>
    <a:masterClrMapping/>
  </p:clrMapOvr>
  <p:transition spd="med">
    <p:pull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06B4959-5F44-4655-B11B-E50204893F4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3D15CD5-61EC-4E7C-93EF-C93A513196AC}" type="slidenum">
              <a:rPr lang="en-US" altLang="zh-CN"/>
              <a:pPr/>
              <a:t>47</a:t>
            </a:fld>
            <a:endParaRPr lang="en-US" altLang="zh-CN"/>
          </a:p>
        </p:txBody>
      </p:sp>
      <p:sp>
        <p:nvSpPr>
          <p:cNvPr id="459778" name="Rectangle 2"/>
          <p:cNvSpPr>
            <a:spLocks noGrp="1" noChangeArrowheads="1"/>
          </p:cNvSpPr>
          <p:nvPr>
            <p:ph type="title"/>
          </p:nvPr>
        </p:nvSpPr>
        <p:spPr/>
        <p:txBody>
          <a:bodyPr/>
          <a:lstStyle/>
          <a:p>
            <a:r>
              <a:rPr lang="zh-CN" altLang="en-US" b="1">
                <a:solidFill>
                  <a:srgbClr val="336699"/>
                </a:solidFill>
                <a:latin typeface="宋体" pitchFamily="2" charset="-122"/>
              </a:rPr>
              <a:t>不可屏蔽中断</a:t>
            </a:r>
            <a:r>
              <a:rPr lang="zh-CN" altLang="en-US"/>
              <a:t> </a:t>
            </a:r>
          </a:p>
        </p:txBody>
      </p:sp>
      <p:sp>
        <p:nvSpPr>
          <p:cNvPr id="459779" name="Rectangle 3"/>
          <p:cNvSpPr>
            <a:spLocks noGrp="1" noChangeArrowheads="1"/>
          </p:cNvSpPr>
          <p:nvPr>
            <p:ph type="body" idx="1"/>
          </p:nvPr>
        </p:nvSpPr>
        <p:spPr/>
        <p:txBody>
          <a:bodyPr/>
          <a:lstStyle/>
          <a:p>
            <a:r>
              <a:rPr lang="en-US" altLang="zh-CN" sz="2400">
                <a:latin typeface="Times New Roman" pitchFamily="18" charset="0"/>
                <a:cs typeface="Times New Roman" pitchFamily="18" charset="0"/>
              </a:rPr>
              <a:t>CPU</a:t>
            </a:r>
            <a:r>
              <a:rPr lang="zh-CN" altLang="en-US" sz="2400">
                <a:latin typeface="宋体" pitchFamily="2" charset="-122"/>
              </a:rPr>
              <a:t>是通过</a:t>
            </a:r>
            <a:r>
              <a:rPr lang="en-US" altLang="zh-CN" sz="2400">
                <a:latin typeface="Times New Roman" pitchFamily="18" charset="0"/>
                <a:cs typeface="Times New Roman" pitchFamily="18" charset="0"/>
              </a:rPr>
              <a:t>NMI</a:t>
            </a:r>
            <a:r>
              <a:rPr lang="zh-CN" altLang="en-US" sz="2400">
                <a:latin typeface="宋体" pitchFamily="2" charset="-122"/>
              </a:rPr>
              <a:t>引脚响应</a:t>
            </a:r>
            <a:r>
              <a:rPr lang="en-US" altLang="zh-CN" sz="2400">
                <a:latin typeface="Times New Roman" pitchFamily="18" charset="0"/>
                <a:cs typeface="Times New Roman" pitchFamily="18" charset="0"/>
              </a:rPr>
              <a:t>NMI</a:t>
            </a:r>
            <a:r>
              <a:rPr lang="zh-CN" altLang="en-US" sz="2400">
                <a:latin typeface="宋体" pitchFamily="2" charset="-122"/>
              </a:rPr>
              <a:t>中断请求，该中断请求不受中断标志位</a:t>
            </a:r>
            <a:r>
              <a:rPr lang="en-US" altLang="zh-CN" sz="2400">
                <a:latin typeface="Times New Roman" pitchFamily="18" charset="0"/>
                <a:cs typeface="Times New Roman" pitchFamily="18" charset="0"/>
              </a:rPr>
              <a:t>IF</a:t>
            </a:r>
            <a:r>
              <a:rPr lang="zh-CN" altLang="en-US" sz="2400">
                <a:latin typeface="宋体" pitchFamily="2" charset="-122"/>
              </a:rPr>
              <a:t>状态的限制，只要有不可屏蔽的中断请求发生，</a:t>
            </a:r>
            <a:r>
              <a:rPr lang="en-US" altLang="zh-CN" sz="2400">
                <a:latin typeface="Times New Roman" pitchFamily="18" charset="0"/>
                <a:cs typeface="Times New Roman" pitchFamily="18" charset="0"/>
              </a:rPr>
              <a:t>CPU</a:t>
            </a:r>
            <a:r>
              <a:rPr lang="zh-CN" altLang="en-US" sz="2400">
                <a:latin typeface="宋体" pitchFamily="2" charset="-122"/>
              </a:rPr>
              <a:t>就在一条指令执行完毕后，立即响应。</a:t>
            </a:r>
          </a:p>
          <a:p>
            <a:r>
              <a:rPr lang="zh-CN" altLang="en-US" sz="2400">
                <a:latin typeface="宋体" pitchFamily="2" charset="-122"/>
              </a:rPr>
              <a:t>在</a:t>
            </a:r>
            <a:r>
              <a:rPr lang="en-US" altLang="zh-CN" sz="2400">
                <a:latin typeface="Times New Roman" pitchFamily="18" charset="0"/>
                <a:cs typeface="Times New Roman" pitchFamily="18" charset="0"/>
              </a:rPr>
              <a:t>80x86</a:t>
            </a:r>
            <a:r>
              <a:rPr lang="zh-CN" altLang="en-US" sz="2400">
                <a:latin typeface="宋体" pitchFamily="2" charset="-122"/>
              </a:rPr>
              <a:t>中，非屏蔽中断请求</a:t>
            </a:r>
            <a:r>
              <a:rPr lang="en-US" altLang="zh-CN" sz="2400">
                <a:latin typeface="Times New Roman" pitchFamily="18" charset="0"/>
                <a:cs typeface="Times New Roman" pitchFamily="18" charset="0"/>
              </a:rPr>
              <a:t>NMI</a:t>
            </a:r>
            <a:r>
              <a:rPr lang="zh-CN" altLang="en-US" sz="2400">
                <a:latin typeface="宋体" pitchFamily="2" charset="-122"/>
              </a:rPr>
              <a:t>在三种条件下出现：系统板上的</a:t>
            </a:r>
            <a:r>
              <a:rPr lang="en-US" altLang="zh-CN" sz="2400">
                <a:latin typeface="Times New Roman" pitchFamily="18" charset="0"/>
                <a:cs typeface="Times New Roman" pitchFamily="18" charset="0"/>
              </a:rPr>
              <a:t>RAM</a:t>
            </a:r>
            <a:r>
              <a:rPr lang="zh-CN" altLang="en-US" sz="2400">
                <a:latin typeface="宋体" pitchFamily="2" charset="-122"/>
              </a:rPr>
              <a:t>在读写时产生奇偶校验错；</a:t>
            </a:r>
            <a:r>
              <a:rPr lang="en-US" altLang="zh-CN" sz="2400">
                <a:latin typeface="Times New Roman" pitchFamily="18" charset="0"/>
                <a:cs typeface="Times New Roman" pitchFamily="18" charset="0"/>
              </a:rPr>
              <a:t>I/O</a:t>
            </a:r>
            <a:r>
              <a:rPr lang="zh-CN" altLang="en-US" sz="2400">
                <a:latin typeface="宋体" pitchFamily="2" charset="-122"/>
              </a:rPr>
              <a:t>通道中的扩展选件出现奇偶校验错；协处理器有异常中断请求。</a:t>
            </a:r>
          </a:p>
          <a:p>
            <a:r>
              <a:rPr lang="zh-CN" altLang="en-US" sz="2400">
                <a:latin typeface="宋体" pitchFamily="2" charset="-122"/>
              </a:rPr>
              <a:t>系统复位信号</a:t>
            </a:r>
            <a:r>
              <a:rPr lang="en-US" altLang="zh-CN" sz="2400">
                <a:latin typeface="Times New Roman" pitchFamily="18" charset="0"/>
                <a:cs typeface="Times New Roman" pitchFamily="18" charset="0"/>
              </a:rPr>
              <a:t>RESET</a:t>
            </a:r>
            <a:r>
              <a:rPr lang="zh-CN" altLang="en-US" sz="2400">
                <a:latin typeface="宋体" pitchFamily="2" charset="-122"/>
              </a:rPr>
              <a:t>将屏蔽</a:t>
            </a:r>
            <a:r>
              <a:rPr lang="en-US" altLang="zh-CN" sz="2400">
                <a:latin typeface="Times New Roman" pitchFamily="18" charset="0"/>
                <a:cs typeface="Times New Roman" pitchFamily="18" charset="0"/>
              </a:rPr>
              <a:t>NMI</a:t>
            </a:r>
            <a:r>
              <a:rPr lang="zh-CN" altLang="en-US" sz="2400">
                <a:latin typeface="宋体" pitchFamily="2" charset="-122"/>
              </a:rPr>
              <a:t>的请求，这是因为在复位过程中，</a:t>
            </a:r>
            <a:r>
              <a:rPr lang="en-US" altLang="zh-CN" sz="2400">
                <a:latin typeface="Times New Roman" pitchFamily="18" charset="0"/>
                <a:cs typeface="Times New Roman" pitchFamily="18" charset="0"/>
              </a:rPr>
              <a:t>RAM</a:t>
            </a:r>
            <a:r>
              <a:rPr lang="zh-CN" altLang="en-US" sz="2400">
                <a:latin typeface="宋体" pitchFamily="2" charset="-122"/>
              </a:rPr>
              <a:t>中的信息是杂乱无章的，奇偶校验的结果必然出错。</a:t>
            </a:r>
          </a:p>
          <a:p>
            <a:r>
              <a:rPr lang="zh-CN" altLang="en-US" sz="2400">
                <a:latin typeface="宋体" pitchFamily="2" charset="-122"/>
              </a:rPr>
              <a:t>必须在系统复位和经过自检，已能正常工作之后，才能开放</a:t>
            </a:r>
            <a:r>
              <a:rPr lang="en-US" altLang="zh-CN" sz="2400">
                <a:latin typeface="Times New Roman" pitchFamily="18" charset="0"/>
                <a:cs typeface="Times New Roman" pitchFamily="18" charset="0"/>
              </a:rPr>
              <a:t>CPU</a:t>
            </a:r>
            <a:r>
              <a:rPr lang="zh-CN" altLang="en-US" sz="2400">
                <a:latin typeface="宋体" pitchFamily="2" charset="-122"/>
              </a:rPr>
              <a:t>对</a:t>
            </a:r>
            <a:r>
              <a:rPr lang="en-US" altLang="zh-CN" sz="2400">
                <a:latin typeface="Times New Roman" pitchFamily="18" charset="0"/>
                <a:cs typeface="Times New Roman" pitchFamily="18" charset="0"/>
              </a:rPr>
              <a:t>NMI</a:t>
            </a:r>
            <a:r>
              <a:rPr lang="zh-CN" altLang="en-US" sz="2400">
                <a:latin typeface="宋体" pitchFamily="2" charset="-122"/>
              </a:rPr>
              <a:t>的请求。</a:t>
            </a:r>
            <a:r>
              <a:rPr lang="zh-CN" altLang="en-US" sz="2800"/>
              <a:t> </a:t>
            </a:r>
          </a:p>
        </p:txBody>
      </p:sp>
    </p:spTree>
  </p:cSld>
  <p:clrMapOvr>
    <a:masterClrMapping/>
  </p:clrMapOvr>
  <p:transition spd="med">
    <p:pull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F414232-E5A6-49A2-BF1D-C2A8FEA2B14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94CA79E-60DF-45E4-9F92-1CA8CCABBD7A}" type="slidenum">
              <a:rPr lang="en-US" altLang="zh-CN"/>
              <a:pPr/>
              <a:t>48</a:t>
            </a:fld>
            <a:endParaRPr lang="en-US" altLang="zh-CN"/>
          </a:p>
        </p:txBody>
      </p:sp>
      <p:sp>
        <p:nvSpPr>
          <p:cNvPr id="460802" name="Rectangle 2"/>
          <p:cNvSpPr>
            <a:spLocks noGrp="1" noChangeArrowheads="1"/>
          </p:cNvSpPr>
          <p:nvPr>
            <p:ph type="title"/>
          </p:nvPr>
        </p:nvSpPr>
        <p:spPr/>
        <p:txBody>
          <a:bodyPr/>
          <a:lstStyle/>
          <a:p>
            <a:r>
              <a:rPr lang="zh-CN" altLang="en-US" b="1">
                <a:solidFill>
                  <a:srgbClr val="336699"/>
                </a:solidFill>
                <a:latin typeface="宋体" pitchFamily="2" charset="-122"/>
              </a:rPr>
              <a:t>可屏蔽中断</a:t>
            </a:r>
            <a:r>
              <a:rPr lang="zh-CN" altLang="en-US"/>
              <a:t> </a:t>
            </a:r>
          </a:p>
        </p:txBody>
      </p:sp>
      <p:sp>
        <p:nvSpPr>
          <p:cNvPr id="460803" name="Rectangle 3"/>
          <p:cNvSpPr>
            <a:spLocks noGrp="1" noChangeArrowheads="1"/>
          </p:cNvSpPr>
          <p:nvPr>
            <p:ph type="body" idx="1"/>
          </p:nvPr>
        </p:nvSpPr>
        <p:spPr/>
        <p:txBody>
          <a:bodyPr/>
          <a:lstStyle/>
          <a:p>
            <a:r>
              <a:rPr lang="zh-CN" altLang="en-US" sz="2400">
                <a:latin typeface="宋体" pitchFamily="2" charset="-122"/>
              </a:rPr>
              <a:t>可屏蔽中断信号是通过</a:t>
            </a:r>
            <a:r>
              <a:rPr lang="en-US" altLang="zh-CN" sz="2400">
                <a:latin typeface="Times New Roman" pitchFamily="18" charset="0"/>
                <a:cs typeface="Times New Roman" pitchFamily="18" charset="0"/>
              </a:rPr>
              <a:t>INTR</a:t>
            </a:r>
            <a:r>
              <a:rPr lang="zh-CN" altLang="en-US" sz="2400">
                <a:latin typeface="宋体" pitchFamily="2" charset="-122"/>
              </a:rPr>
              <a:t>引脚向</a:t>
            </a:r>
            <a:r>
              <a:rPr lang="en-US" altLang="zh-CN" sz="2400">
                <a:latin typeface="Times New Roman" pitchFamily="18" charset="0"/>
                <a:cs typeface="Times New Roman" pitchFamily="18" charset="0"/>
              </a:rPr>
              <a:t>CPU</a:t>
            </a:r>
            <a:r>
              <a:rPr lang="zh-CN" altLang="en-US" sz="2400">
                <a:latin typeface="宋体" pitchFamily="2" charset="-122"/>
              </a:rPr>
              <a:t>发出中断请求的。</a:t>
            </a:r>
          </a:p>
          <a:p>
            <a:r>
              <a:rPr lang="en-US" altLang="zh-CN" sz="2400">
                <a:latin typeface="Times New Roman" pitchFamily="18" charset="0"/>
                <a:cs typeface="Times New Roman" pitchFamily="18" charset="0"/>
              </a:rPr>
              <a:t>CPU</a:t>
            </a:r>
            <a:r>
              <a:rPr lang="zh-CN" altLang="en-US" sz="2400">
                <a:latin typeface="宋体" pitchFamily="2" charset="-122"/>
              </a:rPr>
              <a:t>是否响应</a:t>
            </a:r>
            <a:r>
              <a:rPr lang="en-US" altLang="zh-CN" sz="2400">
                <a:latin typeface="Times New Roman" pitchFamily="18" charset="0"/>
                <a:cs typeface="Times New Roman" pitchFamily="18" charset="0"/>
              </a:rPr>
              <a:t>INTR</a:t>
            </a:r>
            <a:r>
              <a:rPr lang="zh-CN" altLang="en-US" sz="2400">
                <a:latin typeface="宋体" pitchFamily="2" charset="-122"/>
              </a:rPr>
              <a:t>的中断请求，受标志位</a:t>
            </a:r>
            <a:r>
              <a:rPr lang="en-US" altLang="zh-CN" sz="2400">
                <a:latin typeface="Times New Roman" pitchFamily="18" charset="0"/>
                <a:cs typeface="Times New Roman" pitchFamily="18" charset="0"/>
              </a:rPr>
              <a:t>IF</a:t>
            </a:r>
            <a:r>
              <a:rPr lang="zh-CN" altLang="en-US" sz="2400">
                <a:latin typeface="宋体" pitchFamily="2" charset="-122"/>
              </a:rPr>
              <a:t>的控制。如果</a:t>
            </a:r>
            <a:r>
              <a:rPr lang="en-US" altLang="zh-CN" sz="2400">
                <a:latin typeface="Times New Roman" pitchFamily="18" charset="0"/>
                <a:cs typeface="Times New Roman" pitchFamily="18" charset="0"/>
              </a:rPr>
              <a:t>IF=0</a:t>
            </a:r>
            <a:r>
              <a:rPr lang="zh-CN" altLang="en-US" sz="2400">
                <a:latin typeface="宋体" pitchFamily="2" charset="-122"/>
              </a:rPr>
              <a:t>，为关中断状态，此时</a:t>
            </a:r>
            <a:r>
              <a:rPr lang="en-US" altLang="zh-CN" sz="2400">
                <a:latin typeface="Times New Roman" pitchFamily="18" charset="0"/>
                <a:cs typeface="Times New Roman" pitchFamily="18" charset="0"/>
              </a:rPr>
              <a:t>CPU</a:t>
            </a:r>
            <a:r>
              <a:rPr lang="zh-CN" altLang="en-US" sz="2400">
                <a:latin typeface="宋体" pitchFamily="2" charset="-122"/>
              </a:rPr>
              <a:t>不响应外部中断请求</a:t>
            </a:r>
            <a:r>
              <a:rPr lang="en-US" altLang="zh-CN" sz="2400">
                <a:latin typeface="Times New Roman" pitchFamily="18" charset="0"/>
                <a:cs typeface="Times New Roman" pitchFamily="18" charset="0"/>
              </a:rPr>
              <a:t>INTR</a:t>
            </a:r>
            <a:r>
              <a:rPr lang="zh-CN" altLang="en-US" sz="2400">
                <a:latin typeface="宋体" pitchFamily="2" charset="-122"/>
              </a:rPr>
              <a:t>，且屏蔽所有的外部中断，因此，称</a:t>
            </a:r>
            <a:r>
              <a:rPr lang="en-US" altLang="zh-CN" sz="2400">
                <a:latin typeface="Times New Roman" pitchFamily="18" charset="0"/>
                <a:cs typeface="Times New Roman" pitchFamily="18" charset="0"/>
              </a:rPr>
              <a:t>INTR</a:t>
            </a:r>
            <a:r>
              <a:rPr lang="zh-CN" altLang="en-US" sz="2400">
                <a:latin typeface="宋体" pitchFamily="2" charset="-122"/>
              </a:rPr>
              <a:t>为可屏蔽中断。</a:t>
            </a:r>
          </a:p>
          <a:p>
            <a:r>
              <a:rPr lang="zh-CN" altLang="en-US" sz="2400">
                <a:latin typeface="宋体" pitchFamily="2" charset="-122"/>
              </a:rPr>
              <a:t>如果</a:t>
            </a:r>
            <a:r>
              <a:rPr lang="en-US" altLang="zh-CN" sz="2400">
                <a:latin typeface="Times New Roman" pitchFamily="18" charset="0"/>
                <a:cs typeface="Times New Roman" pitchFamily="18" charset="0"/>
              </a:rPr>
              <a:t>IF=1</a:t>
            </a:r>
            <a:r>
              <a:rPr lang="zh-CN" altLang="en-US" sz="2400">
                <a:latin typeface="宋体" pitchFamily="2" charset="-122"/>
              </a:rPr>
              <a:t>，则为开中断状态，</a:t>
            </a:r>
            <a:r>
              <a:rPr lang="en-US" altLang="zh-CN" sz="2400">
                <a:latin typeface="Times New Roman" pitchFamily="18" charset="0"/>
                <a:cs typeface="Times New Roman" pitchFamily="18" charset="0"/>
              </a:rPr>
              <a:t>CPU</a:t>
            </a:r>
            <a:r>
              <a:rPr lang="zh-CN" altLang="en-US" sz="2400">
                <a:latin typeface="宋体" pitchFamily="2" charset="-122"/>
              </a:rPr>
              <a:t>将响应外部中断请求。</a:t>
            </a:r>
          </a:p>
          <a:p>
            <a:r>
              <a:rPr lang="zh-CN" altLang="en-US" sz="2400">
                <a:latin typeface="宋体" pitchFamily="2" charset="-122"/>
              </a:rPr>
              <a:t>系统复位时，</a:t>
            </a:r>
            <a:r>
              <a:rPr lang="en-US" altLang="zh-CN" sz="2400">
                <a:latin typeface="Times New Roman" pitchFamily="18" charset="0"/>
                <a:cs typeface="Times New Roman" pitchFamily="18" charset="0"/>
              </a:rPr>
              <a:t>IF=0</a:t>
            </a:r>
            <a:r>
              <a:rPr lang="zh-CN" altLang="en-US" sz="2400">
                <a:latin typeface="宋体" pitchFamily="2" charset="-122"/>
              </a:rPr>
              <a:t>，所以，在使用可屏蔽中断前，先用指令</a:t>
            </a:r>
            <a:r>
              <a:rPr lang="en-US" altLang="zh-CN" sz="2400">
                <a:latin typeface="Times New Roman" pitchFamily="18" charset="0"/>
                <a:cs typeface="Times New Roman" pitchFamily="18" charset="0"/>
              </a:rPr>
              <a:t>STI</a:t>
            </a:r>
            <a:r>
              <a:rPr lang="zh-CN" altLang="en-US" sz="2400">
                <a:latin typeface="宋体" pitchFamily="2" charset="-122"/>
              </a:rPr>
              <a:t>设置</a:t>
            </a:r>
            <a:r>
              <a:rPr lang="en-US" altLang="zh-CN" sz="2400">
                <a:latin typeface="Times New Roman" pitchFamily="18" charset="0"/>
                <a:cs typeface="Times New Roman" pitchFamily="18" charset="0"/>
              </a:rPr>
              <a:t>IF=1</a:t>
            </a:r>
            <a:r>
              <a:rPr lang="zh-CN" altLang="en-US" sz="2400">
                <a:latin typeface="宋体" pitchFamily="2" charset="-122"/>
              </a:rPr>
              <a:t>。当要求</a:t>
            </a:r>
            <a:r>
              <a:rPr lang="en-US" altLang="zh-CN" sz="2400">
                <a:latin typeface="Times New Roman" pitchFamily="18" charset="0"/>
                <a:cs typeface="Times New Roman" pitchFamily="18" charset="0"/>
              </a:rPr>
              <a:t>CPU</a:t>
            </a:r>
            <a:r>
              <a:rPr lang="zh-CN" altLang="en-US" sz="2400">
                <a:latin typeface="宋体" pitchFamily="2" charset="-122"/>
              </a:rPr>
              <a:t>关中断时，可用指令</a:t>
            </a:r>
            <a:r>
              <a:rPr lang="en-US" altLang="zh-CN" sz="2400">
                <a:latin typeface="Times New Roman" pitchFamily="18" charset="0"/>
                <a:cs typeface="Times New Roman" pitchFamily="18" charset="0"/>
              </a:rPr>
              <a:t>CLI</a:t>
            </a:r>
            <a:r>
              <a:rPr lang="zh-CN" altLang="en-US" sz="2400">
                <a:latin typeface="宋体" pitchFamily="2" charset="-122"/>
              </a:rPr>
              <a:t>将</a:t>
            </a:r>
            <a:r>
              <a:rPr lang="en-US" altLang="zh-CN" sz="2400">
                <a:latin typeface="Times New Roman" pitchFamily="18" charset="0"/>
                <a:cs typeface="Times New Roman" pitchFamily="18" charset="0"/>
              </a:rPr>
              <a:t>IF</a:t>
            </a:r>
            <a:r>
              <a:rPr lang="zh-CN" altLang="en-US" sz="2400">
                <a:latin typeface="宋体" pitchFamily="2" charset="-122"/>
              </a:rPr>
              <a:t>清</a:t>
            </a:r>
            <a:r>
              <a:rPr lang="en-US" altLang="zh-CN" sz="2400">
                <a:latin typeface="Times New Roman" pitchFamily="18" charset="0"/>
                <a:cs typeface="Times New Roman" pitchFamily="18" charset="0"/>
              </a:rPr>
              <a:t>0</a:t>
            </a:r>
            <a:r>
              <a:rPr lang="zh-CN" altLang="en-US" sz="2400">
                <a:latin typeface="宋体" pitchFamily="2" charset="-122"/>
              </a:rPr>
              <a:t>。</a:t>
            </a:r>
          </a:p>
          <a:p>
            <a:r>
              <a:rPr lang="zh-CN" altLang="en-US" sz="2400">
                <a:latin typeface="宋体" pitchFamily="2" charset="-122"/>
              </a:rPr>
              <a:t>在</a:t>
            </a:r>
            <a:r>
              <a:rPr lang="en-US" altLang="zh-CN" sz="2400">
                <a:latin typeface="Times New Roman" pitchFamily="18" charset="0"/>
                <a:cs typeface="Times New Roman" pitchFamily="18" charset="0"/>
              </a:rPr>
              <a:t>80x86</a:t>
            </a:r>
            <a:r>
              <a:rPr lang="zh-CN" altLang="en-US" sz="2400">
                <a:latin typeface="宋体" pitchFamily="2" charset="-122"/>
              </a:rPr>
              <a:t>中，外部设备的中断请求是通过中断控制器</a:t>
            </a:r>
            <a:r>
              <a:rPr lang="en-US" altLang="zh-CN" sz="2400">
                <a:latin typeface="Times New Roman" pitchFamily="18" charset="0"/>
                <a:cs typeface="Times New Roman" pitchFamily="18" charset="0"/>
              </a:rPr>
              <a:t>8259</a:t>
            </a:r>
            <a:r>
              <a:rPr lang="zh-CN" altLang="en-US" sz="2400">
                <a:latin typeface="宋体" pitchFamily="2" charset="-122"/>
              </a:rPr>
              <a:t>向</a:t>
            </a:r>
            <a:r>
              <a:rPr lang="en-US" altLang="zh-CN" sz="2400">
                <a:latin typeface="Times New Roman" pitchFamily="18" charset="0"/>
                <a:cs typeface="Times New Roman" pitchFamily="18" charset="0"/>
              </a:rPr>
              <a:t>CPU</a:t>
            </a:r>
            <a:r>
              <a:rPr lang="zh-CN" altLang="en-US" sz="2400">
                <a:latin typeface="宋体" pitchFamily="2" charset="-122"/>
              </a:rPr>
              <a:t>发出可屏蔽中断请求的。</a:t>
            </a:r>
            <a:endParaRPr lang="zh-CN" altLang="en-US" sz="2400"/>
          </a:p>
        </p:txBody>
      </p:sp>
    </p:spTree>
  </p:cSld>
  <p:clrMapOvr>
    <a:masterClrMapping/>
  </p:clrMapOvr>
  <p:transition spd="med">
    <p:pull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2F71DDE-6C2B-4685-90BB-4BC6707F9C55}"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F63009C-6207-4797-BD14-D48AD2001466}" type="slidenum">
              <a:rPr lang="en-US" altLang="zh-CN"/>
              <a:pPr/>
              <a:t>49</a:t>
            </a:fld>
            <a:endParaRPr lang="en-US" altLang="zh-CN"/>
          </a:p>
        </p:txBody>
      </p:sp>
      <p:sp>
        <p:nvSpPr>
          <p:cNvPr id="461826" name="Rectangle 2"/>
          <p:cNvSpPr>
            <a:spLocks noGrp="1" noChangeArrowheads="1"/>
          </p:cNvSpPr>
          <p:nvPr>
            <p:ph type="title"/>
          </p:nvPr>
        </p:nvSpPr>
        <p:spPr/>
        <p:txBody>
          <a:bodyPr/>
          <a:lstStyle/>
          <a:p>
            <a:r>
              <a:rPr lang="zh-CN" altLang="en-US" b="1">
                <a:solidFill>
                  <a:srgbClr val="336699"/>
                </a:solidFill>
                <a:latin typeface="宋体" pitchFamily="2" charset="-122"/>
              </a:rPr>
              <a:t>内部中断</a:t>
            </a:r>
            <a:endParaRPr lang="zh-CN" altLang="en-US" b="1">
              <a:solidFill>
                <a:srgbClr val="336699"/>
              </a:solidFill>
            </a:endParaRPr>
          </a:p>
        </p:txBody>
      </p:sp>
      <p:sp>
        <p:nvSpPr>
          <p:cNvPr id="461827" name="Rectangle 3"/>
          <p:cNvSpPr>
            <a:spLocks noGrp="1" noChangeArrowheads="1"/>
          </p:cNvSpPr>
          <p:nvPr>
            <p:ph type="body" idx="1"/>
          </p:nvPr>
        </p:nvSpPr>
        <p:spPr/>
        <p:txBody>
          <a:bodyPr/>
          <a:lstStyle/>
          <a:p>
            <a:r>
              <a:rPr lang="zh-CN" altLang="en-US">
                <a:latin typeface="宋体" pitchFamily="2" charset="-122"/>
              </a:rPr>
              <a:t>内部中断不需要外部硬件支持，也不受中断标志位</a:t>
            </a:r>
            <a:r>
              <a:rPr lang="en-US" altLang="zh-CN">
                <a:latin typeface="Times New Roman" pitchFamily="18" charset="0"/>
                <a:cs typeface="Times New Roman" pitchFamily="18" charset="0"/>
              </a:rPr>
              <a:t>IF</a:t>
            </a:r>
            <a:r>
              <a:rPr lang="zh-CN" altLang="en-US">
                <a:latin typeface="宋体" pitchFamily="2" charset="-122"/>
              </a:rPr>
              <a:t>状态的影响。</a:t>
            </a:r>
          </a:p>
          <a:p>
            <a:r>
              <a:rPr lang="zh-CN" altLang="en-US">
                <a:latin typeface="宋体" pitchFamily="2" charset="-122"/>
              </a:rPr>
              <a:t>一旦出现内部中断，</a:t>
            </a:r>
            <a:r>
              <a:rPr lang="en-US" altLang="zh-CN">
                <a:latin typeface="Times New Roman" pitchFamily="18" charset="0"/>
                <a:cs typeface="Times New Roman" pitchFamily="18" charset="0"/>
              </a:rPr>
              <a:t>CPU</a:t>
            </a:r>
            <a:r>
              <a:rPr lang="zh-CN" altLang="en-US">
                <a:latin typeface="宋体" pitchFamily="2" charset="-122"/>
              </a:rPr>
              <a:t>将响应这一中断并进行相应处理。</a:t>
            </a:r>
          </a:p>
          <a:p>
            <a:r>
              <a:rPr lang="zh-CN" altLang="en-US">
                <a:latin typeface="宋体" pitchFamily="2" charset="-122"/>
              </a:rPr>
              <a:t>内部中断主要有除法出错中断、单步中断、溢出中断</a:t>
            </a:r>
            <a:r>
              <a:rPr lang="zh-CN" altLang="en-US"/>
              <a:t>和</a:t>
            </a:r>
            <a:r>
              <a:rPr lang="zh-CN" altLang="en-US">
                <a:latin typeface="宋体" pitchFamily="2" charset="-122"/>
              </a:rPr>
              <a:t>软中断</a:t>
            </a:r>
            <a:r>
              <a:rPr lang="zh-CN" altLang="en-US"/>
              <a:t>。</a:t>
            </a:r>
          </a:p>
        </p:txBody>
      </p:sp>
    </p:spTree>
  </p:cSld>
  <p:clrMapOvr>
    <a:masterClrMapping/>
  </p:clrMapOvr>
  <p:transition spd="med">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A31E391-1900-41AF-9986-A13BDD8A2394}"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F06759D-F450-4717-B967-9F29D85868A2}" type="slidenum">
              <a:rPr lang="en-US" altLang="zh-CN"/>
              <a:pPr/>
              <a:t>5</a:t>
            </a:fld>
            <a:endParaRPr lang="en-US" altLang="zh-CN"/>
          </a:p>
        </p:txBody>
      </p:sp>
      <p:sp>
        <p:nvSpPr>
          <p:cNvPr id="417794" name="Rectangle 2"/>
          <p:cNvSpPr>
            <a:spLocks noGrp="1" noChangeArrowheads="1"/>
          </p:cNvSpPr>
          <p:nvPr>
            <p:ph type="title"/>
          </p:nvPr>
        </p:nvSpPr>
        <p:spPr/>
        <p:txBody>
          <a:bodyPr/>
          <a:lstStyle/>
          <a:p>
            <a:r>
              <a:rPr lang="zh-CN" altLang="en-US" b="1">
                <a:solidFill>
                  <a:srgbClr val="336699"/>
                </a:solidFill>
                <a:latin typeface="宋体" pitchFamily="2" charset="-122"/>
              </a:rPr>
              <a:t>微机接口的分类</a:t>
            </a:r>
            <a:r>
              <a:rPr lang="zh-CN" altLang="en-US" b="1">
                <a:solidFill>
                  <a:srgbClr val="336699"/>
                </a:solidFill>
              </a:rPr>
              <a:t>方法</a:t>
            </a:r>
          </a:p>
        </p:txBody>
      </p:sp>
      <p:sp>
        <p:nvSpPr>
          <p:cNvPr id="417795" name="Rectangle 3"/>
          <p:cNvSpPr>
            <a:spLocks noGrp="1" noChangeArrowheads="1"/>
          </p:cNvSpPr>
          <p:nvPr>
            <p:ph type="body" idx="1"/>
          </p:nvPr>
        </p:nvSpPr>
        <p:spPr/>
        <p:txBody>
          <a:bodyPr/>
          <a:lstStyle/>
          <a:p>
            <a:r>
              <a:rPr lang="zh-CN" altLang="en-US">
                <a:latin typeface="宋体" pitchFamily="2" charset="-122"/>
              </a:rPr>
              <a:t>按照数据传送的格式分类</a:t>
            </a:r>
          </a:p>
          <a:p>
            <a:r>
              <a:rPr lang="zh-CN" altLang="en-US">
                <a:latin typeface="宋体" pitchFamily="2" charset="-122"/>
              </a:rPr>
              <a:t>按照接口的功能分类 </a:t>
            </a:r>
            <a:r>
              <a:rPr lang="zh-CN" altLang="en-US"/>
              <a:t> </a:t>
            </a:r>
          </a:p>
          <a:p>
            <a:r>
              <a:rPr lang="zh-CN" altLang="en-US">
                <a:latin typeface="宋体" pitchFamily="2" charset="-122"/>
              </a:rPr>
              <a:t>按照接口硬件的复杂程度分类</a:t>
            </a:r>
            <a:r>
              <a:rPr lang="zh-CN" altLang="en-US"/>
              <a:t> </a:t>
            </a:r>
          </a:p>
        </p:txBody>
      </p:sp>
    </p:spTree>
  </p:cSld>
  <p:clrMapOvr>
    <a:masterClrMapping/>
  </p:clrMapOvr>
  <p:transition spd="med">
    <p:pull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8F640AB-50BC-4DA3-A6DB-FC7EE8E87A1E}"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39A3DC8F-1E3B-4ED9-B1D7-F56BC494348C}" type="slidenum">
              <a:rPr lang="en-US" altLang="zh-CN"/>
              <a:pPr/>
              <a:t>50</a:t>
            </a:fld>
            <a:endParaRPr lang="en-US" altLang="zh-CN"/>
          </a:p>
        </p:txBody>
      </p:sp>
      <p:sp>
        <p:nvSpPr>
          <p:cNvPr id="462850" name="Rectangle 2"/>
          <p:cNvSpPr>
            <a:spLocks noGrp="1" noChangeArrowheads="1"/>
          </p:cNvSpPr>
          <p:nvPr>
            <p:ph type="title"/>
          </p:nvPr>
        </p:nvSpPr>
        <p:spPr/>
        <p:txBody>
          <a:bodyPr/>
          <a:lstStyle/>
          <a:p>
            <a:r>
              <a:rPr lang="zh-CN" altLang="en-US" b="1">
                <a:solidFill>
                  <a:srgbClr val="336699"/>
                </a:solidFill>
                <a:latin typeface="宋体" pitchFamily="2" charset="-122"/>
              </a:rPr>
              <a:t>除法出错中断</a:t>
            </a:r>
            <a:endParaRPr lang="zh-CN" altLang="en-US" b="1">
              <a:solidFill>
                <a:srgbClr val="336699"/>
              </a:solidFill>
            </a:endParaRPr>
          </a:p>
        </p:txBody>
      </p:sp>
      <p:sp>
        <p:nvSpPr>
          <p:cNvPr id="462851" name="Rectangle 3"/>
          <p:cNvSpPr>
            <a:spLocks noGrp="1" noChangeArrowheads="1"/>
          </p:cNvSpPr>
          <p:nvPr>
            <p:ph type="body" idx="1"/>
          </p:nvPr>
        </p:nvSpPr>
        <p:spPr/>
        <p:txBody>
          <a:bodyPr/>
          <a:lstStyle/>
          <a:p>
            <a:r>
              <a:rPr lang="zh-CN" altLang="en-US">
                <a:latin typeface="宋体" pitchFamily="2" charset="-122"/>
              </a:rPr>
              <a:t>当除数为</a:t>
            </a:r>
            <a:r>
              <a:rPr lang="en-US" altLang="zh-CN">
                <a:latin typeface="Times New Roman" pitchFamily="18" charset="0"/>
                <a:cs typeface="Times New Roman" pitchFamily="18" charset="0"/>
              </a:rPr>
              <a:t>0</a:t>
            </a:r>
            <a:r>
              <a:rPr lang="zh-CN" altLang="en-US">
                <a:latin typeface="宋体" pitchFamily="2" charset="-122"/>
              </a:rPr>
              <a:t>或除法中所得商超过所能表达值时（寄存器不足以存放该商值），此时将自动产生类型为</a:t>
            </a:r>
            <a:r>
              <a:rPr lang="en-US" altLang="zh-CN">
                <a:latin typeface="Times New Roman" pitchFamily="18" charset="0"/>
                <a:cs typeface="Times New Roman" pitchFamily="18" charset="0"/>
              </a:rPr>
              <a:t>0</a:t>
            </a:r>
            <a:r>
              <a:rPr lang="zh-CN" altLang="en-US">
                <a:latin typeface="宋体" pitchFamily="2" charset="-122"/>
              </a:rPr>
              <a:t>的内部中断。</a:t>
            </a:r>
          </a:p>
          <a:p>
            <a:r>
              <a:rPr lang="zh-CN" altLang="en-US">
                <a:latin typeface="宋体" pitchFamily="2" charset="-122"/>
              </a:rPr>
              <a:t>在</a:t>
            </a:r>
            <a:r>
              <a:rPr lang="en-US" altLang="zh-CN">
                <a:latin typeface="Times New Roman" pitchFamily="18" charset="0"/>
                <a:cs typeface="Times New Roman" pitchFamily="18" charset="0"/>
              </a:rPr>
              <a:t>8086/8088</a:t>
            </a:r>
            <a:r>
              <a:rPr lang="zh-CN" altLang="en-US">
                <a:latin typeface="宋体" pitchFamily="2" charset="-122"/>
              </a:rPr>
              <a:t>中，将根据其中断类型号，找到该类型号的中断入口地址。</a:t>
            </a:r>
            <a:endParaRPr lang="zh-CN" altLang="en-US"/>
          </a:p>
        </p:txBody>
      </p:sp>
    </p:spTree>
  </p:cSld>
  <p:clrMapOvr>
    <a:masterClrMapping/>
  </p:clrMapOvr>
  <p:transition spd="med">
    <p:pull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1A012CC-899F-44A2-BA11-645B09AC4C6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0F72FDD-DA04-4C1F-ACB4-CFD2E4D9C0D3}" type="slidenum">
              <a:rPr lang="en-US" altLang="zh-CN"/>
              <a:pPr/>
              <a:t>51</a:t>
            </a:fld>
            <a:endParaRPr lang="en-US" altLang="zh-CN"/>
          </a:p>
        </p:txBody>
      </p:sp>
      <p:sp>
        <p:nvSpPr>
          <p:cNvPr id="463874" name="Rectangle 2"/>
          <p:cNvSpPr>
            <a:spLocks noGrp="1" noChangeArrowheads="1"/>
          </p:cNvSpPr>
          <p:nvPr>
            <p:ph type="title"/>
          </p:nvPr>
        </p:nvSpPr>
        <p:spPr/>
        <p:txBody>
          <a:bodyPr/>
          <a:lstStyle/>
          <a:p>
            <a:r>
              <a:rPr lang="zh-CN" altLang="en-US" b="1">
                <a:solidFill>
                  <a:srgbClr val="336699"/>
                </a:solidFill>
                <a:latin typeface="宋体" pitchFamily="2" charset="-122"/>
              </a:rPr>
              <a:t>单步中断</a:t>
            </a:r>
            <a:endParaRPr lang="zh-CN" altLang="en-US" b="1">
              <a:solidFill>
                <a:srgbClr val="336699"/>
              </a:solidFill>
            </a:endParaRPr>
          </a:p>
        </p:txBody>
      </p:sp>
      <p:sp>
        <p:nvSpPr>
          <p:cNvPr id="463875" name="Rectangle 3"/>
          <p:cNvSpPr>
            <a:spLocks noGrp="1" noChangeArrowheads="1"/>
          </p:cNvSpPr>
          <p:nvPr>
            <p:ph type="body" idx="1"/>
          </p:nvPr>
        </p:nvSpPr>
        <p:spPr/>
        <p:txBody>
          <a:bodyPr/>
          <a:lstStyle/>
          <a:p>
            <a:r>
              <a:rPr lang="zh-CN" altLang="en-US">
                <a:latin typeface="宋体" pitchFamily="2" charset="-122"/>
              </a:rPr>
              <a:t>为了用户调试程序方便，提供了单步中断的功能。</a:t>
            </a:r>
          </a:p>
          <a:p>
            <a:r>
              <a:rPr lang="zh-CN" altLang="en-US">
                <a:latin typeface="宋体" pitchFamily="2" charset="-122"/>
              </a:rPr>
              <a:t>当把单步标志位</a:t>
            </a:r>
            <a:r>
              <a:rPr lang="en-US" altLang="zh-CN">
                <a:latin typeface="Times New Roman" pitchFamily="18" charset="0"/>
                <a:cs typeface="Times New Roman" pitchFamily="18" charset="0"/>
              </a:rPr>
              <a:t>TF</a:t>
            </a:r>
            <a:r>
              <a:rPr lang="zh-CN" altLang="en-US">
                <a:latin typeface="宋体" pitchFamily="2" charset="-122"/>
              </a:rPr>
              <a:t>置</a:t>
            </a:r>
            <a:r>
              <a:rPr lang="en-US" altLang="zh-CN">
                <a:latin typeface="Times New Roman" pitchFamily="18" charset="0"/>
                <a:cs typeface="Times New Roman" pitchFamily="18" charset="0"/>
              </a:rPr>
              <a:t>1</a:t>
            </a:r>
            <a:r>
              <a:rPr lang="zh-CN" altLang="en-US">
                <a:latin typeface="宋体" pitchFamily="2" charset="-122"/>
              </a:rPr>
              <a:t>时，</a:t>
            </a:r>
            <a:r>
              <a:rPr lang="en-US" altLang="zh-CN">
                <a:latin typeface="Times New Roman" pitchFamily="18" charset="0"/>
                <a:cs typeface="Times New Roman" pitchFamily="18" charset="0"/>
              </a:rPr>
              <a:t>CPU</a:t>
            </a:r>
            <a:r>
              <a:rPr lang="zh-CN" altLang="en-US">
                <a:latin typeface="宋体" pitchFamily="2" charset="-122"/>
              </a:rPr>
              <a:t>便进入单步工作方式，即每执行一条指令就自动产生一个类型号为</a:t>
            </a:r>
            <a:r>
              <a:rPr lang="en-US" altLang="zh-CN">
                <a:latin typeface="Times New Roman" pitchFamily="18" charset="0"/>
                <a:cs typeface="Times New Roman" pitchFamily="18" charset="0"/>
              </a:rPr>
              <a:t>1</a:t>
            </a:r>
            <a:r>
              <a:rPr lang="zh-CN" altLang="en-US">
                <a:latin typeface="宋体" pitchFamily="2" charset="-122"/>
              </a:rPr>
              <a:t>的单步中断。</a:t>
            </a:r>
          </a:p>
          <a:p>
            <a:r>
              <a:rPr lang="zh-CN" altLang="en-US">
                <a:latin typeface="宋体" pitchFamily="2" charset="-122"/>
              </a:rPr>
              <a:t>在中断服务程序的控制下，可以给出有关寄存器的内容或各状态标志位的状态，以便了解程序的执行情况。</a:t>
            </a:r>
            <a:endParaRPr lang="zh-CN" altLang="en-US"/>
          </a:p>
        </p:txBody>
      </p:sp>
    </p:spTree>
  </p:cSld>
  <p:clrMapOvr>
    <a:masterClrMapping/>
  </p:clrMapOvr>
  <p:transition spd="med">
    <p:pull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7E6BDBA-C54D-402D-8769-E3FF100198C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59C9B7C-2CA9-4021-84FC-E39B574CA69F}" type="slidenum">
              <a:rPr lang="en-US" altLang="zh-CN"/>
              <a:pPr/>
              <a:t>52</a:t>
            </a:fld>
            <a:endParaRPr lang="en-US" altLang="zh-CN"/>
          </a:p>
        </p:txBody>
      </p:sp>
      <p:sp>
        <p:nvSpPr>
          <p:cNvPr id="464898" name="Rectangle 2"/>
          <p:cNvSpPr>
            <a:spLocks noGrp="1" noChangeArrowheads="1"/>
          </p:cNvSpPr>
          <p:nvPr>
            <p:ph type="title"/>
          </p:nvPr>
        </p:nvSpPr>
        <p:spPr/>
        <p:txBody>
          <a:bodyPr/>
          <a:lstStyle/>
          <a:p>
            <a:r>
              <a:rPr lang="zh-CN" altLang="en-US" b="1">
                <a:solidFill>
                  <a:srgbClr val="336699"/>
                </a:solidFill>
                <a:latin typeface="宋体" pitchFamily="2" charset="-122"/>
              </a:rPr>
              <a:t>溢出中断</a:t>
            </a:r>
            <a:endParaRPr lang="zh-CN" altLang="en-US" b="1">
              <a:solidFill>
                <a:srgbClr val="336699"/>
              </a:solidFill>
            </a:endParaRPr>
          </a:p>
        </p:txBody>
      </p:sp>
      <p:sp>
        <p:nvSpPr>
          <p:cNvPr id="464899" name="Rectangle 3"/>
          <p:cNvSpPr>
            <a:spLocks noGrp="1" noChangeArrowheads="1"/>
          </p:cNvSpPr>
          <p:nvPr>
            <p:ph type="body" idx="1"/>
          </p:nvPr>
        </p:nvSpPr>
        <p:spPr/>
        <p:txBody>
          <a:bodyPr/>
          <a:lstStyle/>
          <a:p>
            <a:r>
              <a:rPr lang="zh-CN" altLang="en-US">
                <a:latin typeface="宋体" pitchFamily="2" charset="-122"/>
              </a:rPr>
              <a:t>溢出中断是通过溢出中断指令</a:t>
            </a:r>
            <a:r>
              <a:rPr lang="en-US" altLang="zh-CN">
                <a:latin typeface="Times New Roman" pitchFamily="18" charset="0"/>
                <a:cs typeface="Times New Roman" pitchFamily="18" charset="0"/>
              </a:rPr>
              <a:t>INTO</a:t>
            </a:r>
            <a:r>
              <a:rPr lang="zh-CN" altLang="en-US">
                <a:latin typeface="宋体" pitchFamily="2" charset="-122"/>
              </a:rPr>
              <a:t>实现的。在程序执行过程中，由于前面的运算产生了溢出，使溢出标志</a:t>
            </a:r>
            <a:r>
              <a:rPr lang="en-US" altLang="zh-CN">
                <a:latin typeface="Times New Roman" pitchFamily="18" charset="0"/>
                <a:cs typeface="Times New Roman" pitchFamily="18" charset="0"/>
              </a:rPr>
              <a:t>OF=1</a:t>
            </a:r>
            <a:r>
              <a:rPr lang="zh-CN" altLang="en-US">
                <a:latin typeface="宋体" pitchFamily="2" charset="-122"/>
              </a:rPr>
              <a:t>，这时便产生一个中断类型码为</a:t>
            </a:r>
            <a:r>
              <a:rPr lang="en-US" altLang="zh-CN">
                <a:latin typeface="Times New Roman" pitchFamily="18" charset="0"/>
                <a:cs typeface="Times New Roman" pitchFamily="18" charset="0"/>
              </a:rPr>
              <a:t>4</a:t>
            </a:r>
            <a:r>
              <a:rPr lang="zh-CN" altLang="en-US">
                <a:latin typeface="宋体" pitchFamily="2" charset="-122"/>
              </a:rPr>
              <a:t>的中断，并转入溢出中断处理。</a:t>
            </a:r>
            <a:endParaRPr lang="zh-CN" altLang="en-US"/>
          </a:p>
        </p:txBody>
      </p:sp>
    </p:spTree>
  </p:cSld>
  <p:clrMapOvr>
    <a:masterClrMapping/>
  </p:clrMapOvr>
  <p:transition spd="med">
    <p:pull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AF76027-BEF8-415B-B8A1-763521383E99}"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C67C5D3-6CE8-4304-945C-3E74DB9A7DDC}" type="slidenum">
              <a:rPr lang="en-US" altLang="zh-CN"/>
              <a:pPr/>
              <a:t>53</a:t>
            </a:fld>
            <a:endParaRPr lang="en-US" altLang="zh-CN"/>
          </a:p>
        </p:txBody>
      </p:sp>
      <p:sp>
        <p:nvSpPr>
          <p:cNvPr id="465922" name="Rectangle 2"/>
          <p:cNvSpPr>
            <a:spLocks noGrp="1" noChangeArrowheads="1"/>
          </p:cNvSpPr>
          <p:nvPr>
            <p:ph type="title"/>
          </p:nvPr>
        </p:nvSpPr>
        <p:spPr/>
        <p:txBody>
          <a:bodyPr/>
          <a:lstStyle/>
          <a:p>
            <a:r>
              <a:rPr lang="zh-CN" altLang="en-US" b="1">
                <a:solidFill>
                  <a:srgbClr val="336699"/>
                </a:solidFill>
                <a:latin typeface="宋体" pitchFamily="2" charset="-122"/>
              </a:rPr>
              <a:t>软中断</a:t>
            </a:r>
            <a:endParaRPr lang="zh-CN" altLang="en-US" b="1">
              <a:solidFill>
                <a:srgbClr val="336699"/>
              </a:solidFill>
            </a:endParaRPr>
          </a:p>
        </p:txBody>
      </p:sp>
      <p:sp>
        <p:nvSpPr>
          <p:cNvPr id="465923" name="Rectangle 3"/>
          <p:cNvSpPr>
            <a:spLocks noGrp="1" noChangeArrowheads="1"/>
          </p:cNvSpPr>
          <p:nvPr>
            <p:ph type="body" idx="1"/>
          </p:nvPr>
        </p:nvSpPr>
        <p:spPr/>
        <p:txBody>
          <a:bodyPr/>
          <a:lstStyle/>
          <a:p>
            <a:r>
              <a:rPr lang="zh-CN" altLang="en-US">
                <a:latin typeface="宋体" pitchFamily="2" charset="-122"/>
              </a:rPr>
              <a:t>软中断是系统中以软中断指令</a:t>
            </a:r>
            <a:r>
              <a:rPr lang="en-US" altLang="zh-CN">
                <a:latin typeface="Times New Roman" pitchFamily="18" charset="0"/>
                <a:cs typeface="Times New Roman" pitchFamily="18" charset="0"/>
              </a:rPr>
              <a:t>INT  n</a:t>
            </a:r>
            <a:r>
              <a:rPr lang="zh-CN" altLang="en-US">
                <a:latin typeface="宋体" pitchFamily="2" charset="-122"/>
              </a:rPr>
              <a:t>方式实现的。其中</a:t>
            </a:r>
            <a:r>
              <a:rPr lang="en-US" altLang="zh-CN">
                <a:latin typeface="Times New Roman" pitchFamily="18" charset="0"/>
                <a:cs typeface="Times New Roman" pitchFamily="18" charset="0"/>
              </a:rPr>
              <a:t>INT</a:t>
            </a:r>
            <a:r>
              <a:rPr lang="zh-CN" altLang="en-US">
                <a:latin typeface="宋体" pitchFamily="2" charset="-122"/>
              </a:rPr>
              <a:t>为助记符；</a:t>
            </a:r>
            <a:r>
              <a:rPr lang="en-US" altLang="zh-CN">
                <a:latin typeface="Times New Roman" pitchFamily="18" charset="0"/>
                <a:cs typeface="Times New Roman" pitchFamily="18" charset="0"/>
              </a:rPr>
              <a:t>n</a:t>
            </a:r>
            <a:r>
              <a:rPr lang="zh-CN" altLang="en-US">
                <a:latin typeface="宋体" pitchFamily="2" charset="-122"/>
              </a:rPr>
              <a:t>为一个字节的中断类型号。从理论上讲，它允许产生</a:t>
            </a:r>
            <a:r>
              <a:rPr lang="en-US" altLang="zh-CN">
                <a:latin typeface="Times New Roman" pitchFamily="18" charset="0"/>
                <a:cs typeface="Times New Roman" pitchFamily="18" charset="0"/>
              </a:rPr>
              <a:t>256</a:t>
            </a:r>
            <a:r>
              <a:rPr lang="zh-CN" altLang="en-US">
                <a:latin typeface="宋体" pitchFamily="2" charset="-122"/>
              </a:rPr>
              <a:t>个软中断，但在系统设计时，已把</a:t>
            </a:r>
            <a:r>
              <a:rPr lang="en-US" altLang="zh-CN">
                <a:latin typeface="Times New Roman" pitchFamily="18" charset="0"/>
                <a:cs typeface="Times New Roman" pitchFamily="18" charset="0"/>
              </a:rPr>
              <a:t>00H</a:t>
            </a:r>
            <a:r>
              <a:rPr lang="en-US" altLang="zh-CN">
                <a:latin typeface="Times New Roman" pitchFamily="18" charset="0"/>
                <a:sym typeface="Symbol" pitchFamily="18" charset="2"/>
              </a:rPr>
              <a:t></a:t>
            </a:r>
            <a:r>
              <a:rPr lang="en-US" altLang="zh-CN">
                <a:latin typeface="Times New Roman" pitchFamily="18" charset="0"/>
                <a:cs typeface="Times New Roman" pitchFamily="18" charset="0"/>
              </a:rPr>
              <a:t>07H</a:t>
            </a:r>
            <a:r>
              <a:rPr lang="zh-CN" altLang="en-US">
                <a:latin typeface="宋体" pitchFamily="2" charset="-122"/>
              </a:rPr>
              <a:t>号中断类型作为内部中断（除软中断外）或不可屏蔽的中断类型号；</a:t>
            </a:r>
            <a:r>
              <a:rPr lang="en-US" altLang="zh-CN">
                <a:latin typeface="Times New Roman" pitchFamily="18" charset="0"/>
                <a:cs typeface="Times New Roman" pitchFamily="18" charset="0"/>
              </a:rPr>
              <a:t>08H</a:t>
            </a:r>
            <a:r>
              <a:rPr lang="en-US" altLang="zh-CN">
                <a:latin typeface="Times New Roman" pitchFamily="18" charset="0"/>
                <a:sym typeface="Symbol" pitchFamily="18" charset="2"/>
              </a:rPr>
              <a:t></a:t>
            </a:r>
            <a:r>
              <a:rPr lang="en-US" altLang="zh-CN">
                <a:latin typeface="Times New Roman" pitchFamily="18" charset="0"/>
                <a:cs typeface="Times New Roman" pitchFamily="18" charset="0"/>
              </a:rPr>
              <a:t>0FH</a:t>
            </a:r>
            <a:r>
              <a:rPr lang="zh-CN" altLang="en-US">
                <a:latin typeface="宋体" pitchFamily="2" charset="-122"/>
              </a:rPr>
              <a:t>作为外部硬中断的类型号。因此，剩余的可作为用户的软中断。</a:t>
            </a:r>
            <a:endParaRPr lang="zh-CN" altLang="en-US"/>
          </a:p>
        </p:txBody>
      </p:sp>
    </p:spTree>
  </p:cSld>
  <p:clrMapOvr>
    <a:masterClrMapping/>
  </p:clrMapOvr>
  <p:transition spd="med">
    <p:pull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F947A6D-368A-4882-9D1C-7273E1DDDD8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E7D023D-349A-4BAA-BC16-1947EE011C14}" type="slidenum">
              <a:rPr lang="en-US" altLang="zh-CN"/>
              <a:pPr/>
              <a:t>54</a:t>
            </a:fld>
            <a:endParaRPr lang="en-US" altLang="zh-CN"/>
          </a:p>
        </p:txBody>
      </p:sp>
      <p:sp>
        <p:nvSpPr>
          <p:cNvPr id="466946" name="Rectangle 2"/>
          <p:cNvSpPr>
            <a:spLocks noGrp="1" noChangeArrowheads="1"/>
          </p:cNvSpPr>
          <p:nvPr>
            <p:ph type="title"/>
          </p:nvPr>
        </p:nvSpPr>
        <p:spPr/>
        <p:txBody>
          <a:bodyPr/>
          <a:lstStyle/>
          <a:p>
            <a:r>
              <a:rPr lang="zh-CN" altLang="en-US" b="1">
                <a:solidFill>
                  <a:srgbClr val="336699"/>
                </a:solidFill>
                <a:latin typeface="宋体" pitchFamily="2" charset="-122"/>
              </a:rPr>
              <a:t>中断向量表</a:t>
            </a:r>
            <a:endParaRPr lang="zh-CN" altLang="en-US" b="1">
              <a:solidFill>
                <a:srgbClr val="336699"/>
              </a:solidFill>
            </a:endParaRPr>
          </a:p>
        </p:txBody>
      </p:sp>
      <p:sp>
        <p:nvSpPr>
          <p:cNvPr id="466947" name="Rectangle 3"/>
          <p:cNvSpPr>
            <a:spLocks noGrp="1" noChangeArrowheads="1"/>
          </p:cNvSpPr>
          <p:nvPr>
            <p:ph type="body" idx="1"/>
          </p:nvPr>
        </p:nvSpPr>
        <p:spPr/>
        <p:txBody>
          <a:bodyPr/>
          <a:lstStyle/>
          <a:p>
            <a:r>
              <a:rPr lang="zh-CN" altLang="en-US">
                <a:latin typeface="宋体" pitchFamily="2" charset="-122"/>
              </a:rPr>
              <a:t>在</a:t>
            </a:r>
            <a:r>
              <a:rPr lang="en-US" altLang="zh-CN">
                <a:latin typeface="Times New Roman" pitchFamily="18" charset="0"/>
                <a:cs typeface="Times New Roman" pitchFamily="18" charset="0"/>
              </a:rPr>
              <a:t>80x86</a:t>
            </a:r>
            <a:r>
              <a:rPr lang="zh-CN" altLang="en-US">
                <a:latin typeface="宋体" pitchFamily="2" charset="-122"/>
              </a:rPr>
              <a:t>系统中，为了方便中断服务程序的管理，把所有中断服务程序的入口地址都集中在一起，构成一个中断向量表。每个中断处理程序的入口地址都为一个表项，共占</a:t>
            </a:r>
            <a:r>
              <a:rPr lang="en-US" altLang="zh-CN">
                <a:latin typeface="Times New Roman" pitchFamily="18" charset="0"/>
                <a:cs typeface="Times New Roman" pitchFamily="18" charset="0"/>
              </a:rPr>
              <a:t>4</a:t>
            </a:r>
            <a:r>
              <a:rPr lang="zh-CN" altLang="en-US">
                <a:latin typeface="宋体" pitchFamily="2" charset="-122"/>
              </a:rPr>
              <a:t>个字节，高地址的两个字节存放中断处理程序的段地址，低地址的两个字节存放中断处理程序的段内偏移量</a:t>
            </a:r>
            <a:r>
              <a:rPr lang="zh-CN" altLang="en-US"/>
              <a:t>。</a:t>
            </a:r>
          </a:p>
        </p:txBody>
      </p:sp>
    </p:spTree>
  </p:cSld>
  <p:clrMapOvr>
    <a:masterClrMapping/>
  </p:clrMapOvr>
  <p:transition spd="med">
    <p:pull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EA3441DC-AC64-4752-8683-50A8422AF7A5}"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80F1EE6C-D362-400C-A9ED-07F00C303755}" type="slidenum">
              <a:rPr lang="en-US" altLang="zh-CN"/>
              <a:pPr/>
              <a:t>55</a:t>
            </a:fld>
            <a:endParaRPr lang="en-US" altLang="zh-CN"/>
          </a:p>
        </p:txBody>
      </p:sp>
      <p:sp>
        <p:nvSpPr>
          <p:cNvPr id="467970" name="Rectangle 2"/>
          <p:cNvSpPr>
            <a:spLocks noGrp="1" noChangeArrowheads="1"/>
          </p:cNvSpPr>
          <p:nvPr>
            <p:ph type="title"/>
          </p:nvPr>
        </p:nvSpPr>
        <p:spPr/>
        <p:txBody>
          <a:bodyPr/>
          <a:lstStyle/>
          <a:p>
            <a:r>
              <a:rPr lang="zh-CN" altLang="en-US" sz="4000" b="1">
                <a:solidFill>
                  <a:srgbClr val="336699"/>
                </a:solidFill>
                <a:latin typeface="宋体" pitchFamily="2" charset="-122"/>
              </a:rPr>
              <a:t>中断向量表（中断矢量表）</a:t>
            </a:r>
            <a:r>
              <a:rPr lang="zh-CN" altLang="en-US" sz="4000" b="1">
                <a:solidFill>
                  <a:srgbClr val="336699"/>
                </a:solidFill>
              </a:rPr>
              <a:t>的结构</a:t>
            </a:r>
          </a:p>
        </p:txBody>
      </p:sp>
      <p:sp>
        <p:nvSpPr>
          <p:cNvPr id="467971" name="Rectangle 3"/>
          <p:cNvSpPr>
            <a:spLocks noGrp="1" noChangeArrowheads="1"/>
          </p:cNvSpPr>
          <p:nvPr>
            <p:ph type="body" idx="1"/>
          </p:nvPr>
        </p:nvSpPr>
        <p:spPr>
          <a:xfrm>
            <a:off x="457200" y="1600200"/>
            <a:ext cx="3962400" cy="4525963"/>
          </a:xfrm>
        </p:spPr>
        <p:txBody>
          <a:bodyPr/>
          <a:lstStyle/>
          <a:p>
            <a:r>
              <a:rPr lang="zh-CN" altLang="en-US" sz="2400">
                <a:latin typeface="宋体" pitchFamily="2" charset="-122"/>
              </a:rPr>
              <a:t>中断向量表被安排在绝对地址</a:t>
            </a:r>
            <a:r>
              <a:rPr lang="en-US" altLang="zh-CN" sz="2400">
                <a:latin typeface="Times New Roman" pitchFamily="18" charset="0"/>
                <a:cs typeface="Times New Roman" pitchFamily="18" charset="0"/>
              </a:rPr>
              <a:t>00000H</a:t>
            </a:r>
            <a:r>
              <a:rPr lang="zh-CN" altLang="en-US" sz="2400">
                <a:latin typeface="宋体" pitchFamily="2" charset="-122"/>
              </a:rPr>
              <a:t>至</a:t>
            </a:r>
            <a:r>
              <a:rPr lang="en-US" altLang="zh-CN" sz="2400">
                <a:latin typeface="Times New Roman" pitchFamily="18" charset="0"/>
                <a:cs typeface="Times New Roman" pitchFamily="18" charset="0"/>
              </a:rPr>
              <a:t>003FFH</a:t>
            </a:r>
            <a:r>
              <a:rPr lang="zh-CN" altLang="en-US" sz="2400">
                <a:latin typeface="宋体" pitchFamily="2" charset="-122"/>
              </a:rPr>
              <a:t>共</a:t>
            </a:r>
            <a:r>
              <a:rPr lang="en-US" altLang="zh-CN" sz="2400">
                <a:latin typeface="Times New Roman" pitchFamily="18" charset="0"/>
                <a:cs typeface="Times New Roman" pitchFamily="18" charset="0"/>
              </a:rPr>
              <a:t>1KB</a:t>
            </a:r>
            <a:r>
              <a:rPr lang="zh-CN" altLang="en-US" sz="2400">
                <a:latin typeface="宋体" pitchFamily="2" charset="-122"/>
              </a:rPr>
              <a:t>的范围内，可容纳</a:t>
            </a:r>
            <a:r>
              <a:rPr lang="en-US" altLang="zh-CN" sz="2400">
                <a:latin typeface="Times New Roman" pitchFamily="18" charset="0"/>
                <a:cs typeface="Times New Roman" pitchFamily="18" charset="0"/>
              </a:rPr>
              <a:t>256</a:t>
            </a:r>
            <a:r>
              <a:rPr lang="zh-CN" altLang="en-US" sz="2400">
                <a:latin typeface="宋体" pitchFamily="2" charset="-122"/>
              </a:rPr>
              <a:t>个中断向量（或</a:t>
            </a:r>
            <a:r>
              <a:rPr lang="en-US" altLang="zh-CN" sz="2400">
                <a:latin typeface="Times New Roman" pitchFamily="18" charset="0"/>
                <a:cs typeface="Times New Roman" pitchFamily="18" charset="0"/>
              </a:rPr>
              <a:t>256</a:t>
            </a:r>
            <a:r>
              <a:rPr lang="zh-CN" altLang="en-US" sz="2400">
                <a:latin typeface="宋体" pitchFamily="2" charset="-122"/>
              </a:rPr>
              <a:t>个中断类型）。</a:t>
            </a:r>
          </a:p>
          <a:p>
            <a:r>
              <a:rPr lang="zh-CN" altLang="en-US" sz="2400">
                <a:latin typeface="宋体" pitchFamily="2" charset="-122"/>
              </a:rPr>
              <a:t>如对每一个中断源都进行统一编号，那么不同的中断源有自己特定的中断类型码，将中断类型码乘</a:t>
            </a:r>
            <a:r>
              <a:rPr lang="en-US" altLang="zh-CN" sz="2400">
                <a:latin typeface="Times New Roman" pitchFamily="18" charset="0"/>
                <a:cs typeface="Times New Roman" pitchFamily="18" charset="0"/>
              </a:rPr>
              <a:t>4</a:t>
            </a:r>
            <a:r>
              <a:rPr lang="zh-CN" altLang="en-US" sz="2400">
                <a:latin typeface="宋体" pitchFamily="2" charset="-122"/>
              </a:rPr>
              <a:t>便得到中断向量的地址。</a:t>
            </a:r>
            <a:endParaRPr lang="zh-CN" altLang="en-US" sz="2400"/>
          </a:p>
        </p:txBody>
      </p:sp>
      <p:graphicFrame>
        <p:nvGraphicFramePr>
          <p:cNvPr id="467972" name="Object 4"/>
          <p:cNvGraphicFramePr>
            <a:graphicFrameLocks noChangeAspect="1"/>
          </p:cNvGraphicFramePr>
          <p:nvPr/>
        </p:nvGraphicFramePr>
        <p:xfrm>
          <a:off x="5181600" y="1676400"/>
          <a:ext cx="3016250" cy="3962400"/>
        </p:xfrm>
        <a:graphic>
          <a:graphicData uri="http://schemas.openxmlformats.org/presentationml/2006/ole">
            <p:oleObj spid="_x0000_s467972" name="位图图像" r:id="rId3" imgW="2276793" imgH="2991268" progId="PBrush">
              <p:embed/>
            </p:oleObj>
          </a:graphicData>
        </a:graphic>
      </p:graphicFrame>
    </p:spTree>
  </p:cSld>
  <p:clrMapOvr>
    <a:masterClrMapping/>
  </p:clrMapOvr>
  <p:transition spd="med">
    <p:pull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0CB020C-DDBA-4B62-89FE-6FDAAC52E25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FABB3C1-075F-46FC-8B1C-075B5476DAD0}" type="slidenum">
              <a:rPr lang="en-US" altLang="zh-CN"/>
              <a:pPr/>
              <a:t>56</a:t>
            </a:fld>
            <a:endParaRPr lang="en-US" altLang="zh-CN"/>
          </a:p>
        </p:txBody>
      </p:sp>
      <p:sp>
        <p:nvSpPr>
          <p:cNvPr id="468994"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80x86</a:t>
            </a:r>
            <a:r>
              <a:rPr lang="zh-CN" altLang="en-US" b="1">
                <a:solidFill>
                  <a:srgbClr val="336699"/>
                </a:solidFill>
                <a:latin typeface="宋体" pitchFamily="2" charset="-122"/>
              </a:rPr>
              <a:t>系统中断向量及其功能</a:t>
            </a:r>
            <a:endParaRPr lang="zh-CN" altLang="en-US" b="1">
              <a:solidFill>
                <a:srgbClr val="336699"/>
              </a:solidFill>
            </a:endParaRPr>
          </a:p>
        </p:txBody>
      </p:sp>
      <p:graphicFrame>
        <p:nvGraphicFramePr>
          <p:cNvPr id="468996" name="Object 4"/>
          <p:cNvGraphicFramePr>
            <a:graphicFrameLocks noChangeAspect="1"/>
          </p:cNvGraphicFramePr>
          <p:nvPr/>
        </p:nvGraphicFramePr>
        <p:xfrm>
          <a:off x="914400" y="1752600"/>
          <a:ext cx="6934200" cy="2944813"/>
        </p:xfrm>
        <a:graphic>
          <a:graphicData uri="http://schemas.openxmlformats.org/presentationml/2006/ole">
            <p:oleObj spid="_x0000_s468996" name="位图图像" r:id="rId3" imgW="4486901" imgH="1905266" progId="PBrush">
              <p:embed/>
            </p:oleObj>
          </a:graphicData>
        </a:graphic>
      </p:graphicFrame>
    </p:spTree>
  </p:cSld>
  <p:clrMapOvr>
    <a:masterClrMapping/>
  </p:clrMapOvr>
  <p:transition spd="med">
    <p:pull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02305BC-6338-4F5A-A211-0E29BDD72BC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5C780D0-8107-43E0-8AAA-189021CC8C98}" type="slidenum">
              <a:rPr lang="en-US" altLang="zh-CN"/>
              <a:pPr/>
              <a:t>57</a:t>
            </a:fld>
            <a:endParaRPr lang="en-US" altLang="zh-CN"/>
          </a:p>
        </p:txBody>
      </p:sp>
      <p:sp>
        <p:nvSpPr>
          <p:cNvPr id="470018"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80x86</a:t>
            </a:r>
            <a:r>
              <a:rPr lang="zh-CN" altLang="en-US" b="1">
                <a:solidFill>
                  <a:srgbClr val="336699"/>
                </a:solidFill>
                <a:latin typeface="宋体" pitchFamily="2" charset="-122"/>
              </a:rPr>
              <a:t>系统中断向量及其功能</a:t>
            </a:r>
            <a:endParaRPr lang="zh-CN" altLang="en-US" b="1">
              <a:solidFill>
                <a:srgbClr val="336699"/>
              </a:solidFill>
            </a:endParaRPr>
          </a:p>
        </p:txBody>
      </p:sp>
      <p:graphicFrame>
        <p:nvGraphicFramePr>
          <p:cNvPr id="470020" name="Object 4"/>
          <p:cNvGraphicFramePr>
            <a:graphicFrameLocks noChangeAspect="1"/>
          </p:cNvGraphicFramePr>
          <p:nvPr/>
        </p:nvGraphicFramePr>
        <p:xfrm>
          <a:off x="1219200" y="1828800"/>
          <a:ext cx="6934200" cy="3217863"/>
        </p:xfrm>
        <a:graphic>
          <a:graphicData uri="http://schemas.openxmlformats.org/presentationml/2006/ole">
            <p:oleObj spid="_x0000_s470020" name="位图图像" r:id="rId3" imgW="4514286" imgH="2095793" progId="PBrush">
              <p:embed/>
            </p:oleObj>
          </a:graphicData>
        </a:graphic>
      </p:graphicFrame>
    </p:spTree>
  </p:cSld>
  <p:clrMapOvr>
    <a:masterClrMapping/>
  </p:clrMapOvr>
  <p:transition spd="med">
    <p:pull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BF30C47-6534-4822-93C1-5BC3FDAB8523}"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E31D7E1B-3E77-4CB3-BE01-EC6C60D2723A}" type="slidenum">
              <a:rPr lang="en-US" altLang="zh-CN"/>
              <a:pPr/>
              <a:t>58</a:t>
            </a:fld>
            <a:endParaRPr lang="en-US" altLang="zh-CN"/>
          </a:p>
        </p:txBody>
      </p:sp>
      <p:sp>
        <p:nvSpPr>
          <p:cNvPr id="471042"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80x86</a:t>
            </a:r>
            <a:r>
              <a:rPr lang="zh-CN" altLang="en-US" b="1">
                <a:solidFill>
                  <a:srgbClr val="336699"/>
                </a:solidFill>
                <a:latin typeface="宋体" pitchFamily="2" charset="-122"/>
              </a:rPr>
              <a:t>系统中断向量及其功能</a:t>
            </a:r>
            <a:endParaRPr lang="zh-CN" altLang="en-US" b="1">
              <a:solidFill>
                <a:srgbClr val="336699"/>
              </a:solidFill>
            </a:endParaRPr>
          </a:p>
        </p:txBody>
      </p:sp>
      <p:graphicFrame>
        <p:nvGraphicFramePr>
          <p:cNvPr id="679936" name="Object 0"/>
          <p:cNvGraphicFramePr>
            <a:graphicFrameLocks noChangeAspect="1"/>
          </p:cNvGraphicFramePr>
          <p:nvPr/>
        </p:nvGraphicFramePr>
        <p:xfrm>
          <a:off x="1600200" y="1752600"/>
          <a:ext cx="5638800" cy="3914775"/>
        </p:xfrm>
        <a:graphic>
          <a:graphicData uri="http://schemas.openxmlformats.org/presentationml/2006/ole">
            <p:oleObj spid="_x0000_s679936" name="位图图像" r:id="rId3" imgW="3895238" imgH="2704762" progId="PBrush">
              <p:embed/>
            </p:oleObj>
          </a:graphicData>
        </a:graphic>
      </p:graphicFrame>
    </p:spTree>
  </p:cSld>
  <p:clrMapOvr>
    <a:masterClrMapping/>
  </p:clrMapOvr>
  <p:transition spd="med">
    <p:pull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3C11414-5B63-452D-BB88-49A29A16EAC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0D0BAD3-4CC7-40C3-BB3C-66955EC9AA16}" type="slidenum">
              <a:rPr lang="en-US" altLang="zh-CN"/>
              <a:pPr/>
              <a:t>59</a:t>
            </a:fld>
            <a:endParaRPr lang="en-US" altLang="zh-CN"/>
          </a:p>
        </p:txBody>
      </p:sp>
      <p:sp>
        <p:nvSpPr>
          <p:cNvPr id="472066"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80x86</a:t>
            </a:r>
            <a:r>
              <a:rPr lang="zh-CN" altLang="en-US" b="1">
                <a:solidFill>
                  <a:srgbClr val="336699"/>
                </a:solidFill>
                <a:latin typeface="宋体" pitchFamily="2" charset="-122"/>
              </a:rPr>
              <a:t>系统中断向量及其功能</a:t>
            </a:r>
            <a:endParaRPr lang="zh-CN" altLang="en-US" b="1">
              <a:solidFill>
                <a:srgbClr val="336699"/>
              </a:solidFill>
            </a:endParaRPr>
          </a:p>
        </p:txBody>
      </p:sp>
      <p:graphicFrame>
        <p:nvGraphicFramePr>
          <p:cNvPr id="472068" name="Object 4"/>
          <p:cNvGraphicFramePr>
            <a:graphicFrameLocks noChangeAspect="1"/>
          </p:cNvGraphicFramePr>
          <p:nvPr/>
        </p:nvGraphicFramePr>
        <p:xfrm>
          <a:off x="1066800" y="1905000"/>
          <a:ext cx="7543800" cy="2587625"/>
        </p:xfrm>
        <a:graphic>
          <a:graphicData uri="http://schemas.openxmlformats.org/presentationml/2006/ole">
            <p:oleObj spid="_x0000_s472068" name="位图图像" r:id="rId3" imgW="5001323" imgH="1714739" progId="PBrush">
              <p:embed/>
            </p:oleObj>
          </a:graphicData>
        </a:graphic>
      </p:graphicFrame>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DA16F48-D387-4590-B49E-8FB588C68012}"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9217B97-E538-4598-8B6F-BDA7703ED088}" type="slidenum">
              <a:rPr lang="en-US" altLang="zh-CN"/>
              <a:pPr/>
              <a:t>6</a:t>
            </a:fld>
            <a:endParaRPr lang="en-US" altLang="zh-CN"/>
          </a:p>
        </p:txBody>
      </p:sp>
      <p:sp>
        <p:nvSpPr>
          <p:cNvPr id="411650" name="Rectangle 2"/>
          <p:cNvSpPr>
            <a:spLocks noGrp="1" noChangeArrowheads="1"/>
          </p:cNvSpPr>
          <p:nvPr>
            <p:ph type="title"/>
          </p:nvPr>
        </p:nvSpPr>
        <p:spPr/>
        <p:txBody>
          <a:bodyPr/>
          <a:lstStyle/>
          <a:p>
            <a:r>
              <a:rPr lang="zh-CN" altLang="en-US" b="1">
                <a:solidFill>
                  <a:srgbClr val="336699"/>
                </a:solidFill>
                <a:latin typeface="宋体" pitchFamily="2" charset="-122"/>
              </a:rPr>
              <a:t>按照数据传送的格式分类</a:t>
            </a:r>
            <a:r>
              <a:rPr lang="zh-CN" altLang="en-US"/>
              <a:t> </a:t>
            </a:r>
          </a:p>
        </p:txBody>
      </p:sp>
      <p:sp>
        <p:nvSpPr>
          <p:cNvPr id="411651" name="Rectangle 3"/>
          <p:cNvSpPr>
            <a:spLocks noGrp="1" noChangeArrowheads="1"/>
          </p:cNvSpPr>
          <p:nvPr>
            <p:ph type="body" idx="1"/>
          </p:nvPr>
        </p:nvSpPr>
        <p:spPr/>
        <p:txBody>
          <a:bodyPr/>
          <a:lstStyle/>
          <a:p>
            <a:pPr>
              <a:lnSpc>
                <a:spcPct val="90000"/>
              </a:lnSpc>
            </a:pPr>
            <a:r>
              <a:rPr lang="zh-CN" altLang="en-US">
                <a:latin typeface="宋体" pitchFamily="2" charset="-122"/>
              </a:rPr>
              <a:t>并行接口：接口与系统总线之间、接口与外设之间、都是以并行方式传送信息，即每次传送一个字节或字的全部代码。</a:t>
            </a:r>
          </a:p>
          <a:p>
            <a:pPr>
              <a:lnSpc>
                <a:spcPct val="90000"/>
              </a:lnSpc>
            </a:pPr>
            <a:r>
              <a:rPr lang="zh-CN" altLang="en-US">
                <a:latin typeface="宋体" pitchFamily="2" charset="-122"/>
              </a:rPr>
              <a:t>串行接口：接口与外设之间采用串行方式传送数据，即每个字是逐位依次传送；而接口与系统总线之间总是以并行方式传送数据。因此，一般应在串行接口中设置实现</a:t>
            </a:r>
            <a:r>
              <a:rPr lang="zh-CN" altLang="en-US">
                <a:latin typeface="Times New Roman"/>
              </a:rPr>
              <a:t>“</a:t>
            </a:r>
            <a:r>
              <a:rPr lang="zh-CN" altLang="en-US">
                <a:latin typeface="宋体" pitchFamily="2" charset="-122"/>
              </a:rPr>
              <a:t>串</a:t>
            </a:r>
            <a:r>
              <a:rPr lang="en-US" altLang="zh-CN">
                <a:latin typeface="Times New Roman"/>
              </a:rPr>
              <a:t>—</a:t>
            </a:r>
            <a:r>
              <a:rPr lang="zh-CN" altLang="en-US">
                <a:latin typeface="宋体" pitchFamily="2" charset="-122"/>
              </a:rPr>
              <a:t>并</a:t>
            </a:r>
            <a:r>
              <a:rPr lang="zh-CN" altLang="en-US">
                <a:latin typeface="Times New Roman"/>
              </a:rPr>
              <a:t>”</a:t>
            </a:r>
            <a:r>
              <a:rPr lang="zh-CN" altLang="en-US">
                <a:latin typeface="宋体" pitchFamily="2" charset="-122"/>
              </a:rPr>
              <a:t>和</a:t>
            </a:r>
            <a:r>
              <a:rPr lang="zh-CN" altLang="en-US">
                <a:latin typeface="Times New Roman"/>
              </a:rPr>
              <a:t>“</a:t>
            </a:r>
            <a:r>
              <a:rPr lang="zh-CN" altLang="en-US">
                <a:latin typeface="宋体" pitchFamily="2" charset="-122"/>
              </a:rPr>
              <a:t>并</a:t>
            </a:r>
            <a:r>
              <a:rPr lang="en-US" altLang="zh-CN">
                <a:latin typeface="Times New Roman"/>
              </a:rPr>
              <a:t>—</a:t>
            </a:r>
            <a:r>
              <a:rPr lang="zh-CN" altLang="en-US">
                <a:latin typeface="宋体" pitchFamily="2" charset="-122"/>
              </a:rPr>
              <a:t>串</a:t>
            </a:r>
            <a:r>
              <a:rPr lang="zh-CN" altLang="en-US">
                <a:latin typeface="Times New Roman"/>
              </a:rPr>
              <a:t>”</a:t>
            </a:r>
            <a:r>
              <a:rPr lang="zh-CN" altLang="en-US">
                <a:latin typeface="宋体" pitchFamily="2" charset="-122"/>
              </a:rPr>
              <a:t>转换的移位寄存器和相应的时序控制逻辑。</a:t>
            </a:r>
            <a:r>
              <a:rPr lang="zh-CN" altLang="en-US"/>
              <a:t> </a:t>
            </a:r>
          </a:p>
        </p:txBody>
      </p:sp>
    </p:spTree>
  </p:cSld>
  <p:clrMapOvr>
    <a:masterClrMapping/>
  </p:clrMapOvr>
  <p:transition spd="med">
    <p:pull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389A92D-C42D-42B1-A82E-30B0667E8AF8}"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A49AB84-3FE1-4A1C-AF0F-7F85028CE5CD}" type="slidenum">
              <a:rPr lang="en-US" altLang="zh-CN"/>
              <a:pPr/>
              <a:t>60</a:t>
            </a:fld>
            <a:endParaRPr lang="en-US" altLang="zh-CN"/>
          </a:p>
        </p:txBody>
      </p:sp>
      <p:sp>
        <p:nvSpPr>
          <p:cNvPr id="473090"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80x86</a:t>
            </a:r>
            <a:r>
              <a:rPr lang="zh-CN" altLang="en-US" b="1">
                <a:solidFill>
                  <a:srgbClr val="336699"/>
                </a:solidFill>
                <a:latin typeface="宋体" pitchFamily="2" charset="-122"/>
              </a:rPr>
              <a:t>系统中断向量及其功能</a:t>
            </a:r>
            <a:endParaRPr lang="zh-CN" altLang="en-US" b="1">
              <a:solidFill>
                <a:srgbClr val="336699"/>
              </a:solidFill>
            </a:endParaRPr>
          </a:p>
        </p:txBody>
      </p:sp>
      <p:graphicFrame>
        <p:nvGraphicFramePr>
          <p:cNvPr id="473092" name="Object 4"/>
          <p:cNvGraphicFramePr>
            <a:graphicFrameLocks noChangeAspect="1"/>
          </p:cNvGraphicFramePr>
          <p:nvPr/>
        </p:nvGraphicFramePr>
        <p:xfrm>
          <a:off x="1371600" y="1752600"/>
          <a:ext cx="6172200" cy="4086225"/>
        </p:xfrm>
        <a:graphic>
          <a:graphicData uri="http://schemas.openxmlformats.org/presentationml/2006/ole">
            <p:oleObj spid="_x0000_s473092" name="位图图像" r:id="rId3" imgW="4114286" imgH="2723810" progId="PBrush">
              <p:embed/>
            </p:oleObj>
          </a:graphicData>
        </a:graphic>
      </p:graphicFrame>
    </p:spTree>
  </p:cSld>
  <p:clrMapOvr>
    <a:masterClrMapping/>
  </p:clrMapOvr>
  <p:transition spd="med">
    <p:pull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B82127-17CF-4D49-A595-2833381C2BF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5A9ED03-8883-461F-B55E-50765C27AFA9}" type="slidenum">
              <a:rPr lang="en-US" altLang="zh-CN"/>
              <a:pPr/>
              <a:t>61</a:t>
            </a:fld>
            <a:endParaRPr lang="en-US" altLang="zh-CN"/>
          </a:p>
        </p:txBody>
      </p:sp>
      <p:sp>
        <p:nvSpPr>
          <p:cNvPr id="474114"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80x86</a:t>
            </a:r>
            <a:r>
              <a:rPr lang="zh-CN" altLang="en-US" b="1">
                <a:solidFill>
                  <a:srgbClr val="336699"/>
                </a:solidFill>
                <a:latin typeface="宋体" pitchFamily="2" charset="-122"/>
              </a:rPr>
              <a:t>系统中断向量及其功能</a:t>
            </a:r>
            <a:endParaRPr lang="zh-CN" altLang="en-US" b="1">
              <a:solidFill>
                <a:srgbClr val="336699"/>
              </a:solidFill>
            </a:endParaRPr>
          </a:p>
        </p:txBody>
      </p:sp>
      <p:graphicFrame>
        <p:nvGraphicFramePr>
          <p:cNvPr id="474116" name="Object 4"/>
          <p:cNvGraphicFramePr>
            <a:graphicFrameLocks noChangeAspect="1"/>
          </p:cNvGraphicFramePr>
          <p:nvPr/>
        </p:nvGraphicFramePr>
        <p:xfrm>
          <a:off x="1371600" y="1981200"/>
          <a:ext cx="6019800" cy="2663825"/>
        </p:xfrm>
        <a:graphic>
          <a:graphicData uri="http://schemas.openxmlformats.org/presentationml/2006/ole">
            <p:oleObj spid="_x0000_s474116" name="位图图像" r:id="rId3" imgW="3809524" imgH="1685714" progId="PBrush">
              <p:embed/>
            </p:oleObj>
          </a:graphicData>
        </a:graphic>
      </p:graphicFrame>
    </p:spTree>
  </p:cSld>
  <p:clrMapOvr>
    <a:masterClrMapping/>
  </p:clrMapOvr>
  <p:transition spd="med">
    <p:pull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D161116-D5AB-41A7-BF23-135A854B9F1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F7101042-D623-4685-9C71-9DC85252335D}" type="slidenum">
              <a:rPr lang="en-US" altLang="zh-CN"/>
              <a:pPr/>
              <a:t>62</a:t>
            </a:fld>
            <a:endParaRPr lang="en-US" altLang="zh-CN"/>
          </a:p>
        </p:txBody>
      </p:sp>
      <p:sp>
        <p:nvSpPr>
          <p:cNvPr id="475138" name="Rectangle 2"/>
          <p:cNvSpPr>
            <a:spLocks noGrp="1" noChangeArrowheads="1"/>
          </p:cNvSpPr>
          <p:nvPr>
            <p:ph type="title"/>
          </p:nvPr>
        </p:nvSpPr>
        <p:spPr/>
        <p:txBody>
          <a:bodyPr/>
          <a:lstStyle/>
          <a:p>
            <a:r>
              <a:rPr lang="zh-CN" altLang="en-US" b="1">
                <a:solidFill>
                  <a:srgbClr val="336699"/>
                </a:solidFill>
                <a:latin typeface="宋体" pitchFamily="2" charset="-122"/>
              </a:rPr>
              <a:t>中断类型号的获取</a:t>
            </a:r>
            <a:r>
              <a:rPr lang="zh-CN" altLang="en-US"/>
              <a:t> </a:t>
            </a:r>
          </a:p>
        </p:txBody>
      </p:sp>
      <p:sp>
        <p:nvSpPr>
          <p:cNvPr id="475139" name="Rectangle 3"/>
          <p:cNvSpPr>
            <a:spLocks noGrp="1" noChangeArrowheads="1"/>
          </p:cNvSpPr>
          <p:nvPr>
            <p:ph type="body" idx="1"/>
          </p:nvPr>
        </p:nvSpPr>
        <p:spPr/>
        <p:txBody>
          <a:bodyPr/>
          <a:lstStyle/>
          <a:p>
            <a:pPr>
              <a:lnSpc>
                <a:spcPct val="90000"/>
              </a:lnSpc>
            </a:pPr>
            <a:r>
              <a:rPr lang="zh-CN" altLang="en-US">
                <a:latin typeface="宋体" pitchFamily="2" charset="-122"/>
              </a:rPr>
              <a:t>凡与</a:t>
            </a:r>
            <a:r>
              <a:rPr lang="en-US" altLang="zh-CN">
                <a:latin typeface="Times New Roman" pitchFamily="18" charset="0"/>
                <a:cs typeface="Times New Roman" pitchFamily="18" charset="0"/>
              </a:rPr>
              <a:t>0</a:t>
            </a:r>
            <a:r>
              <a:rPr lang="en-US" altLang="zh-CN">
                <a:latin typeface="Times New Roman" pitchFamily="18" charset="0"/>
                <a:sym typeface="Symbol" pitchFamily="18" charset="2"/>
              </a:rPr>
              <a:t></a:t>
            </a:r>
            <a:r>
              <a:rPr lang="en-US" altLang="zh-CN">
                <a:latin typeface="Times New Roman" pitchFamily="18" charset="0"/>
                <a:cs typeface="Times New Roman" pitchFamily="18" charset="0"/>
              </a:rPr>
              <a:t>5</a:t>
            </a:r>
            <a:r>
              <a:rPr lang="zh-CN" altLang="en-US">
                <a:latin typeface="宋体" pitchFamily="2" charset="-122"/>
              </a:rPr>
              <a:t>号中断类型号对应的中断请求，一旦被响应，系统将自动提供中断类型号，并自动地转到中断处理程序中去。</a:t>
            </a:r>
          </a:p>
          <a:p>
            <a:pPr>
              <a:lnSpc>
                <a:spcPct val="90000"/>
              </a:lnSpc>
            </a:pPr>
            <a:r>
              <a:rPr lang="zh-CN" altLang="en-US">
                <a:latin typeface="宋体" pitchFamily="2" charset="-122"/>
              </a:rPr>
              <a:t>对于可屏蔽的外部中断</a:t>
            </a:r>
            <a:r>
              <a:rPr lang="en-US" altLang="zh-CN">
                <a:latin typeface="Times New Roman" pitchFamily="18" charset="0"/>
                <a:cs typeface="Times New Roman" pitchFamily="18" charset="0"/>
              </a:rPr>
              <a:t>INTR</a:t>
            </a:r>
            <a:r>
              <a:rPr lang="zh-CN" altLang="en-US">
                <a:latin typeface="宋体" pitchFamily="2" charset="-122"/>
              </a:rPr>
              <a:t>，则是经过中断控制器</a:t>
            </a:r>
            <a:r>
              <a:rPr lang="en-US" altLang="zh-CN">
                <a:latin typeface="Times New Roman" pitchFamily="18" charset="0"/>
                <a:cs typeface="Times New Roman" pitchFamily="18" charset="0"/>
              </a:rPr>
              <a:t>8259</a:t>
            </a:r>
            <a:r>
              <a:rPr lang="zh-CN" altLang="en-US">
                <a:latin typeface="宋体" pitchFamily="2" charset="-122"/>
              </a:rPr>
              <a:t>，在</a:t>
            </a:r>
            <a:r>
              <a:rPr lang="en-US" altLang="zh-CN">
                <a:latin typeface="Times New Roman" pitchFamily="18" charset="0"/>
                <a:cs typeface="Times New Roman" pitchFamily="18" charset="0"/>
              </a:rPr>
              <a:t>CPU</a:t>
            </a:r>
            <a:r>
              <a:rPr lang="zh-CN" altLang="en-US">
                <a:latin typeface="宋体" pitchFamily="2" charset="-122"/>
              </a:rPr>
              <a:t>中断响应的第二个周期，通过中断响应信号，将对应的中断类型号送至数据总线。</a:t>
            </a:r>
          </a:p>
          <a:p>
            <a:pPr>
              <a:lnSpc>
                <a:spcPct val="90000"/>
              </a:lnSpc>
            </a:pPr>
            <a:r>
              <a:rPr lang="zh-CN" altLang="en-US">
                <a:latin typeface="宋体" pitchFamily="2" charset="-122"/>
              </a:rPr>
              <a:t>内部中断是通过</a:t>
            </a:r>
            <a:r>
              <a:rPr lang="en-US" altLang="zh-CN">
                <a:latin typeface="Times New Roman" pitchFamily="18" charset="0"/>
                <a:cs typeface="Times New Roman" pitchFamily="18" charset="0"/>
              </a:rPr>
              <a:t>INT  n</a:t>
            </a:r>
            <a:r>
              <a:rPr lang="zh-CN" altLang="en-US">
                <a:latin typeface="宋体" pitchFamily="2" charset="-122"/>
              </a:rPr>
              <a:t>指令将中断类型号直接告诉</a:t>
            </a:r>
            <a:r>
              <a:rPr lang="en-US" altLang="zh-CN">
                <a:latin typeface="Times New Roman" pitchFamily="18" charset="0"/>
                <a:cs typeface="Times New Roman" pitchFamily="18" charset="0"/>
              </a:rPr>
              <a:t>CPU</a:t>
            </a:r>
            <a:r>
              <a:rPr lang="zh-CN" altLang="en-US">
                <a:latin typeface="宋体" pitchFamily="2" charset="-122"/>
              </a:rPr>
              <a:t>的。</a:t>
            </a:r>
            <a:r>
              <a:rPr lang="zh-CN" altLang="en-US"/>
              <a:t> </a:t>
            </a:r>
          </a:p>
        </p:txBody>
      </p:sp>
    </p:spTree>
  </p:cSld>
  <p:clrMapOvr>
    <a:masterClrMapping/>
  </p:clrMapOvr>
  <p:transition spd="med">
    <p:pull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FF521D0-9E28-47EA-AF91-FFBCC70A8F8F}"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B7737ED8-2338-44F4-94A9-D875B26D1CB3}" type="slidenum">
              <a:rPr lang="en-US" altLang="zh-CN"/>
              <a:pPr/>
              <a:t>63</a:t>
            </a:fld>
            <a:endParaRPr lang="en-US" altLang="zh-CN"/>
          </a:p>
        </p:txBody>
      </p:sp>
      <p:sp>
        <p:nvSpPr>
          <p:cNvPr id="476162" name="Rectangle 2"/>
          <p:cNvSpPr>
            <a:spLocks noGrp="1" noChangeArrowheads="1"/>
          </p:cNvSpPr>
          <p:nvPr>
            <p:ph type="title"/>
          </p:nvPr>
        </p:nvSpPr>
        <p:spPr/>
        <p:txBody>
          <a:bodyPr/>
          <a:lstStyle/>
          <a:p>
            <a:r>
              <a:rPr lang="zh-CN" altLang="en-US" b="1">
                <a:solidFill>
                  <a:srgbClr val="336699"/>
                </a:solidFill>
                <a:latin typeface="宋体" pitchFamily="2" charset="-122"/>
              </a:rPr>
              <a:t>用户软中断的设置</a:t>
            </a:r>
            <a:endParaRPr lang="zh-CN" altLang="en-US" b="1">
              <a:solidFill>
                <a:srgbClr val="336699"/>
              </a:solidFill>
            </a:endParaRPr>
          </a:p>
        </p:txBody>
      </p:sp>
      <p:sp>
        <p:nvSpPr>
          <p:cNvPr id="476163" name="Rectangle 3"/>
          <p:cNvSpPr>
            <a:spLocks noGrp="1" noChangeArrowheads="1"/>
          </p:cNvSpPr>
          <p:nvPr>
            <p:ph type="body" idx="1"/>
          </p:nvPr>
        </p:nvSpPr>
        <p:spPr/>
        <p:txBody>
          <a:bodyPr/>
          <a:lstStyle/>
          <a:p>
            <a:pPr marL="0" indent="0" algn="just">
              <a:buFontTx/>
              <a:buNone/>
            </a:pPr>
            <a:endParaRPr lang="en-US" altLang="zh-CN">
              <a:latin typeface="Times New Roman" pitchFamily="18" charset="0"/>
              <a:cs typeface="Times New Roman" pitchFamily="18" charset="0"/>
            </a:endParaRPr>
          </a:p>
          <a:p>
            <a:pPr marL="0" indent="0" algn="just"/>
            <a:r>
              <a:rPr lang="zh-CN" altLang="en-US">
                <a:latin typeface="宋体" pitchFamily="2" charset="-122"/>
              </a:rPr>
              <a:t>选择一个可用的中断类型号；</a:t>
            </a:r>
            <a:endParaRPr lang="zh-CN" altLang="en-US">
              <a:latin typeface="Times New Roman" pitchFamily="18" charset="0"/>
              <a:cs typeface="Times New Roman" pitchFamily="18" charset="0"/>
            </a:endParaRPr>
          </a:p>
          <a:p>
            <a:pPr marL="0" indent="0" algn="just"/>
            <a:r>
              <a:rPr lang="zh-CN" altLang="en-US">
                <a:latin typeface="宋体" pitchFamily="2" charset="-122"/>
              </a:rPr>
              <a:t>编写新的软中断处理程序；</a:t>
            </a:r>
            <a:endParaRPr lang="zh-CN" altLang="en-US">
              <a:latin typeface="Times New Roman" pitchFamily="18" charset="0"/>
              <a:cs typeface="Times New Roman" pitchFamily="18" charset="0"/>
            </a:endParaRPr>
          </a:p>
          <a:p>
            <a:pPr marL="0" indent="0" algn="just"/>
            <a:r>
              <a:rPr lang="zh-CN" altLang="en-US">
                <a:latin typeface="宋体" pitchFamily="2" charset="-122"/>
              </a:rPr>
              <a:t>将新的软中断处理程序的入口地址写入到中断向量表的</a:t>
            </a:r>
            <a:r>
              <a:rPr lang="en-US" altLang="zh-CN">
                <a:latin typeface="Times New Roman" pitchFamily="18" charset="0"/>
                <a:cs typeface="Times New Roman" pitchFamily="18" charset="0"/>
              </a:rPr>
              <a:t>4×n</a:t>
            </a:r>
            <a:r>
              <a:rPr lang="zh-CN" altLang="en-US">
                <a:latin typeface="宋体" pitchFamily="2" charset="-122"/>
              </a:rPr>
              <a:t>起的</a:t>
            </a:r>
            <a:r>
              <a:rPr lang="en-US" altLang="zh-CN">
                <a:latin typeface="Times New Roman" pitchFamily="18" charset="0"/>
                <a:cs typeface="Times New Roman" pitchFamily="18" charset="0"/>
              </a:rPr>
              <a:t>4</a:t>
            </a:r>
            <a:r>
              <a:rPr lang="zh-CN" altLang="en-US">
                <a:latin typeface="宋体" pitchFamily="2" charset="-122"/>
              </a:rPr>
              <a:t>个字节中。</a:t>
            </a:r>
            <a:endParaRPr lang="zh-CN" altLang="en-US">
              <a:latin typeface="Times New Roman" pitchFamily="18" charset="0"/>
              <a:cs typeface="Times New Roman" pitchFamily="18" charset="0"/>
            </a:endParaRPr>
          </a:p>
          <a:p>
            <a:pPr marL="0" indent="0"/>
            <a:endParaRPr lang="en-US" altLang="zh-CN"/>
          </a:p>
        </p:txBody>
      </p:sp>
    </p:spTree>
  </p:cSld>
  <p:clrMapOvr>
    <a:masterClrMapping/>
  </p:clrMapOvr>
  <p:transition spd="med">
    <p:pull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A16599D-1CEA-46BD-9268-072B8F9B0AB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8E9717E-4CD4-4CDB-B62F-8664FABA1341}" type="slidenum">
              <a:rPr lang="en-US" altLang="zh-CN"/>
              <a:pPr/>
              <a:t>64</a:t>
            </a:fld>
            <a:endParaRPr lang="en-US" altLang="zh-CN"/>
          </a:p>
        </p:txBody>
      </p:sp>
      <p:sp>
        <p:nvSpPr>
          <p:cNvPr id="477186" name="Rectangle 2"/>
          <p:cNvSpPr>
            <a:spLocks noGrp="1" noChangeArrowheads="1"/>
          </p:cNvSpPr>
          <p:nvPr>
            <p:ph type="title"/>
          </p:nvPr>
        </p:nvSpPr>
        <p:spPr/>
        <p:txBody>
          <a:bodyPr/>
          <a:lstStyle/>
          <a:p>
            <a:r>
              <a:rPr lang="zh-CN" altLang="en-US" b="1">
                <a:solidFill>
                  <a:srgbClr val="336699"/>
                </a:solidFill>
                <a:latin typeface="宋体" pitchFamily="2" charset="-122"/>
              </a:rPr>
              <a:t>中断处理过程</a:t>
            </a:r>
            <a:endParaRPr lang="zh-CN" altLang="en-US" b="1">
              <a:solidFill>
                <a:srgbClr val="336699"/>
              </a:solidFill>
            </a:endParaRPr>
          </a:p>
        </p:txBody>
      </p:sp>
      <p:graphicFrame>
        <p:nvGraphicFramePr>
          <p:cNvPr id="477188" name="Object 4"/>
          <p:cNvGraphicFramePr>
            <a:graphicFrameLocks noChangeAspect="1"/>
          </p:cNvGraphicFramePr>
          <p:nvPr/>
        </p:nvGraphicFramePr>
        <p:xfrm>
          <a:off x="2667000" y="1600200"/>
          <a:ext cx="3244850" cy="4419600"/>
        </p:xfrm>
        <a:graphic>
          <a:graphicData uri="http://schemas.openxmlformats.org/presentationml/2006/ole">
            <p:oleObj spid="_x0000_s477188" name="位图图像" r:id="rId3" imgW="2209524" imgH="3010320" progId="PBrush">
              <p:embed/>
            </p:oleObj>
          </a:graphicData>
        </a:graphic>
      </p:graphicFrame>
    </p:spTree>
  </p:cSld>
  <p:clrMapOvr>
    <a:masterClrMapping/>
  </p:clrMapOvr>
  <p:transition spd="med">
    <p:pull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DEAF40A-4646-4B0B-BB7A-FDC73349BD88}"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20AEF4A-CC9E-4757-A910-4E5862A94D4C}" type="slidenum">
              <a:rPr lang="en-US" altLang="zh-CN"/>
              <a:pPr/>
              <a:t>65</a:t>
            </a:fld>
            <a:endParaRPr lang="en-US" altLang="zh-CN"/>
          </a:p>
        </p:txBody>
      </p:sp>
      <p:sp>
        <p:nvSpPr>
          <p:cNvPr id="478210" name="Rectangle 2"/>
          <p:cNvSpPr>
            <a:spLocks noGrp="1" noChangeArrowheads="1"/>
          </p:cNvSpPr>
          <p:nvPr>
            <p:ph type="title"/>
          </p:nvPr>
        </p:nvSpPr>
        <p:spPr/>
        <p:txBody>
          <a:bodyPr/>
          <a:lstStyle/>
          <a:p>
            <a:r>
              <a:rPr lang="zh-CN" altLang="en-US" b="1">
                <a:solidFill>
                  <a:srgbClr val="336699"/>
                </a:solidFill>
                <a:latin typeface="宋体" pitchFamily="2" charset="-122"/>
              </a:rPr>
              <a:t>关中断</a:t>
            </a:r>
            <a:endParaRPr lang="zh-CN" altLang="en-US" b="1">
              <a:solidFill>
                <a:srgbClr val="336699"/>
              </a:solidFill>
            </a:endParaRPr>
          </a:p>
        </p:txBody>
      </p:sp>
      <p:sp>
        <p:nvSpPr>
          <p:cNvPr id="478211" name="Rectangle 3"/>
          <p:cNvSpPr>
            <a:spLocks noGrp="1" noChangeArrowheads="1"/>
          </p:cNvSpPr>
          <p:nvPr>
            <p:ph type="body" idx="1"/>
          </p:nvPr>
        </p:nvSpPr>
        <p:spPr/>
        <p:txBody>
          <a:bodyPr/>
          <a:lstStyle/>
          <a:p>
            <a:r>
              <a:rPr lang="zh-CN" altLang="en-US">
                <a:latin typeface="宋体" pitchFamily="2" charset="-122"/>
              </a:rPr>
              <a:t>进入不可再次响应中断的状态，由硬件自动实现。因为接下去要保存断点，保存现场。</a:t>
            </a:r>
          </a:p>
          <a:p>
            <a:r>
              <a:rPr lang="zh-CN" altLang="en-US">
                <a:latin typeface="宋体" pitchFamily="2" charset="-122"/>
              </a:rPr>
              <a:t>在保存现场过程中，即使有更高级的中断源申请中断，</a:t>
            </a:r>
            <a:r>
              <a:rPr lang="en-US" altLang="zh-CN">
                <a:latin typeface="Times New Roman" pitchFamily="18" charset="0"/>
                <a:cs typeface="Times New Roman" pitchFamily="18" charset="0"/>
              </a:rPr>
              <a:t>CPU</a:t>
            </a:r>
            <a:r>
              <a:rPr lang="zh-CN" altLang="en-US">
                <a:latin typeface="宋体" pitchFamily="2" charset="-122"/>
              </a:rPr>
              <a:t>也不应该响应；否则，如果现场保存不完整，在中断服务程序结束之后，也就不能正确地恢复现场并继续执行现行程序。</a:t>
            </a:r>
            <a:r>
              <a:rPr lang="zh-CN" altLang="en-US"/>
              <a:t> </a:t>
            </a:r>
          </a:p>
        </p:txBody>
      </p:sp>
    </p:spTree>
  </p:cSld>
  <p:clrMapOvr>
    <a:masterClrMapping/>
  </p:clrMapOvr>
  <p:transition spd="med">
    <p:pull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82E2449-6D33-4C0F-A1D9-2447C81C6397}"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6BFFD6F9-DBFD-4987-9E54-BFCABAB43B5D}" type="slidenum">
              <a:rPr lang="en-US" altLang="zh-CN"/>
              <a:pPr/>
              <a:t>66</a:t>
            </a:fld>
            <a:endParaRPr lang="en-US" altLang="zh-CN"/>
          </a:p>
        </p:txBody>
      </p:sp>
      <p:sp>
        <p:nvSpPr>
          <p:cNvPr id="479234" name="Rectangle 2"/>
          <p:cNvSpPr>
            <a:spLocks noGrp="1" noChangeArrowheads="1"/>
          </p:cNvSpPr>
          <p:nvPr>
            <p:ph type="title"/>
          </p:nvPr>
        </p:nvSpPr>
        <p:spPr/>
        <p:txBody>
          <a:bodyPr/>
          <a:lstStyle/>
          <a:p>
            <a:r>
              <a:rPr lang="zh-CN" altLang="en-US" b="1">
                <a:solidFill>
                  <a:srgbClr val="336699"/>
                </a:solidFill>
                <a:latin typeface="宋体" pitchFamily="2" charset="-122"/>
              </a:rPr>
              <a:t>保存断点和现场</a:t>
            </a:r>
          </a:p>
        </p:txBody>
      </p:sp>
      <p:sp>
        <p:nvSpPr>
          <p:cNvPr id="479235" name="Rectangle 3"/>
          <p:cNvSpPr>
            <a:spLocks noGrp="1" noChangeArrowheads="1"/>
          </p:cNvSpPr>
          <p:nvPr>
            <p:ph type="body" idx="1"/>
          </p:nvPr>
        </p:nvSpPr>
        <p:spPr/>
        <p:txBody>
          <a:bodyPr/>
          <a:lstStyle/>
          <a:p>
            <a:pPr>
              <a:lnSpc>
                <a:spcPct val="90000"/>
              </a:lnSpc>
            </a:pPr>
            <a:r>
              <a:rPr lang="zh-CN" altLang="en-US">
                <a:latin typeface="宋体" pitchFamily="2" charset="-122"/>
              </a:rPr>
              <a:t>为了在中断处理结束后能正确地返回中断点，在响应中断时，必须把当前的程序计数器中的内容（即断点）保存起来。</a:t>
            </a:r>
          </a:p>
          <a:p>
            <a:pPr>
              <a:lnSpc>
                <a:spcPct val="90000"/>
              </a:lnSpc>
            </a:pPr>
            <a:r>
              <a:rPr lang="zh-CN" altLang="en-US">
                <a:latin typeface="宋体" pitchFamily="2" charset="-122"/>
              </a:rPr>
              <a:t>现场信息一般指的是程序状态字，中断屏蔽寄存器和</a:t>
            </a:r>
            <a:r>
              <a:rPr lang="en-US" altLang="zh-CN">
                <a:latin typeface="Times New Roman" pitchFamily="18" charset="0"/>
                <a:cs typeface="Times New Roman" pitchFamily="18" charset="0"/>
              </a:rPr>
              <a:t>CPU</a:t>
            </a:r>
            <a:r>
              <a:rPr lang="zh-CN" altLang="en-US">
                <a:latin typeface="宋体" pitchFamily="2" charset="-122"/>
              </a:rPr>
              <a:t>中某些寄存器的内容。对现场信息的处理有两种方式：一种是由硬件对现场信息进行保存和恢复；另一种是由软件即中断服务程序对现场信息保存和恢复。</a:t>
            </a:r>
            <a:endParaRPr lang="zh-CN" altLang="en-US"/>
          </a:p>
        </p:txBody>
      </p:sp>
    </p:spTree>
  </p:cSld>
  <p:clrMapOvr>
    <a:masterClrMapping/>
  </p:clrMapOvr>
  <p:transition spd="med">
    <p:pull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67D2452-36AB-48B7-A114-9650B53E8454}"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C341D4E5-6AEF-4F2D-912C-76E8B13D7792}" type="slidenum">
              <a:rPr lang="en-US" altLang="zh-CN"/>
              <a:pPr/>
              <a:t>67</a:t>
            </a:fld>
            <a:endParaRPr lang="en-US" altLang="zh-CN"/>
          </a:p>
        </p:txBody>
      </p:sp>
      <p:sp>
        <p:nvSpPr>
          <p:cNvPr id="480258" name="Rectangle 2"/>
          <p:cNvSpPr>
            <a:spLocks noGrp="1" noChangeArrowheads="1"/>
          </p:cNvSpPr>
          <p:nvPr>
            <p:ph type="title"/>
          </p:nvPr>
        </p:nvSpPr>
        <p:spPr/>
        <p:txBody>
          <a:bodyPr/>
          <a:lstStyle/>
          <a:p>
            <a:r>
              <a:rPr lang="zh-CN" altLang="en-US" b="1">
                <a:solidFill>
                  <a:srgbClr val="336699"/>
                </a:solidFill>
                <a:latin typeface="宋体" pitchFamily="2" charset="-122"/>
              </a:rPr>
              <a:t>判别中断源</a:t>
            </a:r>
          </a:p>
        </p:txBody>
      </p:sp>
      <p:sp>
        <p:nvSpPr>
          <p:cNvPr id="480259" name="Rectangle 3"/>
          <p:cNvSpPr>
            <a:spLocks noGrp="1" noChangeArrowheads="1"/>
          </p:cNvSpPr>
          <p:nvPr>
            <p:ph type="body" idx="1"/>
          </p:nvPr>
        </p:nvSpPr>
        <p:spPr/>
        <p:txBody>
          <a:bodyPr/>
          <a:lstStyle/>
          <a:p>
            <a:r>
              <a:rPr lang="zh-CN" altLang="en-US">
                <a:latin typeface="宋体" pitchFamily="2" charset="-122"/>
              </a:rPr>
              <a:t>在多个中断源同时请求中断的情况下，本次响应的只能是优先权最高的那个中断源。</a:t>
            </a:r>
          </a:p>
          <a:p>
            <a:r>
              <a:rPr lang="zh-CN" altLang="en-US">
                <a:latin typeface="宋体" pitchFamily="2" charset="-122"/>
              </a:rPr>
              <a:t>所以，需要进一步判别中断源，根据中断源的中断向量码寻址中断向量表，找到相应的中断服务程序的入口地址，并转入相应中断服务程序的入口。</a:t>
            </a:r>
            <a:endParaRPr lang="zh-CN" altLang="en-US"/>
          </a:p>
        </p:txBody>
      </p:sp>
    </p:spTree>
  </p:cSld>
  <p:clrMapOvr>
    <a:masterClrMapping/>
  </p:clrMapOvr>
  <p:transition spd="med">
    <p:pull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2BD1C18-48F1-4674-9E1B-4ADEB3E1A2A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76E5DB81-F4E8-42AB-A35A-2C71936EECA2}" type="slidenum">
              <a:rPr lang="en-US" altLang="zh-CN"/>
              <a:pPr/>
              <a:t>68</a:t>
            </a:fld>
            <a:endParaRPr lang="en-US" altLang="zh-CN"/>
          </a:p>
        </p:txBody>
      </p:sp>
      <p:sp>
        <p:nvSpPr>
          <p:cNvPr id="481282" name="Rectangle 2"/>
          <p:cNvSpPr>
            <a:spLocks noGrp="1" noChangeArrowheads="1"/>
          </p:cNvSpPr>
          <p:nvPr>
            <p:ph type="title"/>
          </p:nvPr>
        </p:nvSpPr>
        <p:spPr/>
        <p:txBody>
          <a:bodyPr/>
          <a:lstStyle/>
          <a:p>
            <a:r>
              <a:rPr lang="zh-CN" altLang="en-US" b="1">
                <a:solidFill>
                  <a:srgbClr val="336699"/>
                </a:solidFill>
                <a:latin typeface="宋体" pitchFamily="2" charset="-122"/>
              </a:rPr>
              <a:t>开中断</a:t>
            </a:r>
          </a:p>
        </p:txBody>
      </p:sp>
      <p:sp>
        <p:nvSpPr>
          <p:cNvPr id="481283" name="Rectangle 3"/>
          <p:cNvSpPr>
            <a:spLocks noGrp="1" noChangeArrowheads="1"/>
          </p:cNvSpPr>
          <p:nvPr>
            <p:ph type="body" idx="1"/>
          </p:nvPr>
        </p:nvSpPr>
        <p:spPr/>
        <p:txBody>
          <a:bodyPr/>
          <a:lstStyle/>
          <a:p>
            <a:r>
              <a:rPr lang="zh-CN" altLang="en-US">
                <a:latin typeface="宋体" pitchFamily="2" charset="-122"/>
              </a:rPr>
              <a:t>当</a:t>
            </a:r>
            <a:r>
              <a:rPr lang="en-US" altLang="zh-CN">
                <a:latin typeface="Times New Roman" pitchFamily="18" charset="0"/>
                <a:cs typeface="Times New Roman" pitchFamily="18" charset="0"/>
              </a:rPr>
              <a:t>CPU</a:t>
            </a:r>
            <a:r>
              <a:rPr lang="zh-CN" altLang="en-US">
                <a:latin typeface="宋体" pitchFamily="2" charset="-122"/>
              </a:rPr>
              <a:t>响应一个中断时，总是先关中断，即自动把</a:t>
            </a:r>
            <a:r>
              <a:rPr lang="en-US" altLang="zh-CN">
                <a:latin typeface="Times New Roman" pitchFamily="18" charset="0"/>
                <a:cs typeface="Times New Roman" pitchFamily="18" charset="0"/>
              </a:rPr>
              <a:t>IF</a:t>
            </a:r>
            <a:r>
              <a:rPr lang="zh-CN" altLang="en-US">
                <a:latin typeface="宋体" pitchFamily="2" charset="-122"/>
              </a:rPr>
              <a:t>和</a:t>
            </a:r>
            <a:r>
              <a:rPr lang="en-US" altLang="zh-CN">
                <a:latin typeface="Times New Roman" pitchFamily="18" charset="0"/>
                <a:cs typeface="Times New Roman" pitchFamily="18" charset="0"/>
              </a:rPr>
              <a:t>TF</a:t>
            </a:r>
            <a:r>
              <a:rPr lang="zh-CN" altLang="en-US">
                <a:latin typeface="宋体" pitchFamily="2" charset="-122"/>
              </a:rPr>
              <a:t>置</a:t>
            </a:r>
            <a:r>
              <a:rPr lang="en-US" altLang="zh-CN">
                <a:latin typeface="Times New Roman" pitchFamily="18" charset="0"/>
                <a:cs typeface="Times New Roman" pitchFamily="18" charset="0"/>
              </a:rPr>
              <a:t>0</a:t>
            </a:r>
            <a:r>
              <a:rPr lang="zh-CN" altLang="en-US">
                <a:latin typeface="宋体" pitchFamily="2" charset="-122"/>
              </a:rPr>
              <a:t>，禁止新的中断请求。</a:t>
            </a:r>
          </a:p>
          <a:p>
            <a:r>
              <a:rPr lang="zh-CN" altLang="en-US">
                <a:latin typeface="宋体" pitchFamily="2" charset="-122"/>
              </a:rPr>
              <a:t>所以为了实现多级中断处理，应在中断处理程序的适当位置（例如已保护好现场）上使用开中断指令</a:t>
            </a:r>
            <a:r>
              <a:rPr lang="en-US" altLang="zh-CN">
                <a:latin typeface="Times New Roman" pitchFamily="18" charset="0"/>
                <a:cs typeface="Times New Roman" pitchFamily="18" charset="0"/>
              </a:rPr>
              <a:t>STI</a:t>
            </a:r>
            <a:r>
              <a:rPr lang="zh-CN" altLang="en-US">
                <a:latin typeface="宋体" pitchFamily="2" charset="-122"/>
              </a:rPr>
              <a:t>，使</a:t>
            </a:r>
            <a:r>
              <a:rPr lang="en-US" altLang="zh-CN">
                <a:latin typeface="Times New Roman" pitchFamily="18" charset="0"/>
                <a:cs typeface="Times New Roman" pitchFamily="18" charset="0"/>
              </a:rPr>
              <a:t>CPU</a:t>
            </a:r>
            <a:r>
              <a:rPr lang="zh-CN" altLang="en-US">
                <a:latin typeface="宋体" pitchFamily="2" charset="-122"/>
              </a:rPr>
              <a:t>的</a:t>
            </a:r>
            <a:r>
              <a:rPr lang="en-US" altLang="zh-CN">
                <a:latin typeface="Times New Roman" pitchFamily="18" charset="0"/>
                <a:cs typeface="Times New Roman" pitchFamily="18" charset="0"/>
              </a:rPr>
              <a:t>IF</a:t>
            </a:r>
            <a:r>
              <a:rPr lang="zh-CN" altLang="en-US">
                <a:latin typeface="宋体" pitchFamily="2" charset="-122"/>
              </a:rPr>
              <a:t>标志置</a:t>
            </a:r>
            <a:r>
              <a:rPr lang="en-US" altLang="zh-CN">
                <a:latin typeface="Times New Roman" pitchFamily="18" charset="0"/>
                <a:cs typeface="Times New Roman" pitchFamily="18" charset="0"/>
              </a:rPr>
              <a:t>1</a:t>
            </a:r>
            <a:r>
              <a:rPr lang="zh-CN" altLang="en-US">
                <a:latin typeface="宋体" pitchFamily="2" charset="-122"/>
              </a:rPr>
              <a:t>，以允许响应高级的中断源的中断请求，实现中断源的嵌套使用。</a:t>
            </a:r>
            <a:r>
              <a:rPr lang="zh-CN" altLang="en-US"/>
              <a:t> </a:t>
            </a:r>
          </a:p>
        </p:txBody>
      </p:sp>
    </p:spTree>
  </p:cSld>
  <p:clrMapOvr>
    <a:masterClrMapping/>
  </p:clrMapOvr>
  <p:transition spd="med">
    <p:pull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E07C9EB-1056-4DED-B800-CD84F6395B8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8C4C452-BE74-4A9F-B663-6BC40028850F}" type="slidenum">
              <a:rPr lang="en-US" altLang="zh-CN"/>
              <a:pPr/>
              <a:t>69</a:t>
            </a:fld>
            <a:endParaRPr lang="en-US" altLang="zh-CN"/>
          </a:p>
        </p:txBody>
      </p:sp>
      <p:sp>
        <p:nvSpPr>
          <p:cNvPr id="482306" name="Rectangle 2"/>
          <p:cNvSpPr>
            <a:spLocks noGrp="1" noChangeArrowheads="1"/>
          </p:cNvSpPr>
          <p:nvPr>
            <p:ph type="title"/>
          </p:nvPr>
        </p:nvSpPr>
        <p:spPr/>
        <p:txBody>
          <a:bodyPr/>
          <a:lstStyle/>
          <a:p>
            <a:r>
              <a:rPr lang="zh-CN" altLang="en-US" b="1">
                <a:solidFill>
                  <a:srgbClr val="336699"/>
                </a:solidFill>
                <a:latin typeface="宋体" pitchFamily="2" charset="-122"/>
              </a:rPr>
              <a:t>执行中断服务程序</a:t>
            </a:r>
          </a:p>
        </p:txBody>
      </p:sp>
      <p:sp>
        <p:nvSpPr>
          <p:cNvPr id="482307" name="Rectangle 3"/>
          <p:cNvSpPr>
            <a:spLocks noGrp="1" noChangeArrowheads="1"/>
          </p:cNvSpPr>
          <p:nvPr>
            <p:ph type="body" idx="1"/>
          </p:nvPr>
        </p:nvSpPr>
        <p:spPr/>
        <p:txBody>
          <a:bodyPr/>
          <a:lstStyle/>
          <a:p>
            <a:r>
              <a:rPr lang="zh-CN" altLang="en-US">
                <a:latin typeface="宋体" pitchFamily="2" charset="-122"/>
              </a:rPr>
              <a:t>不同中断源的中断服务程序是不同的，实际的中断处理工作是在此程序段中实现的。</a:t>
            </a:r>
            <a:endParaRPr lang="zh-CN" altLang="en-US"/>
          </a:p>
        </p:txBody>
      </p:sp>
    </p:spTree>
  </p:cSld>
  <p:clrMapOvr>
    <a:masterClrMapping/>
  </p:clrMapOvr>
  <p:transition spd="med">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77C3C0D-0F74-48E0-AD51-F1AA00E7E45C}"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6FF8481-22BD-40B2-AA53-B86D5E9FAC20}" type="slidenum">
              <a:rPr lang="en-US" altLang="zh-CN"/>
              <a:pPr/>
              <a:t>7</a:t>
            </a:fld>
            <a:endParaRPr lang="en-US" altLang="zh-CN"/>
          </a:p>
        </p:txBody>
      </p:sp>
      <p:sp>
        <p:nvSpPr>
          <p:cNvPr id="418818" name="Rectangle 2"/>
          <p:cNvSpPr>
            <a:spLocks noGrp="1" noChangeArrowheads="1"/>
          </p:cNvSpPr>
          <p:nvPr>
            <p:ph type="title"/>
          </p:nvPr>
        </p:nvSpPr>
        <p:spPr/>
        <p:txBody>
          <a:bodyPr/>
          <a:lstStyle/>
          <a:p>
            <a:r>
              <a:rPr lang="zh-CN" altLang="en-US" b="1">
                <a:solidFill>
                  <a:srgbClr val="336699"/>
                </a:solidFill>
                <a:latin typeface="宋体" pitchFamily="2" charset="-122"/>
              </a:rPr>
              <a:t>按照接口的功能分类</a:t>
            </a:r>
            <a:r>
              <a:rPr lang="zh-CN" altLang="en-US"/>
              <a:t> </a:t>
            </a:r>
          </a:p>
        </p:txBody>
      </p:sp>
      <p:sp>
        <p:nvSpPr>
          <p:cNvPr id="418819" name="Rectangle 3"/>
          <p:cNvSpPr>
            <a:spLocks noGrp="1" noChangeArrowheads="1"/>
          </p:cNvSpPr>
          <p:nvPr>
            <p:ph type="body" idx="1"/>
          </p:nvPr>
        </p:nvSpPr>
        <p:spPr/>
        <p:txBody>
          <a:bodyPr/>
          <a:lstStyle/>
          <a:p>
            <a:pPr>
              <a:lnSpc>
                <a:spcPct val="90000"/>
              </a:lnSpc>
            </a:pPr>
            <a:r>
              <a:rPr lang="zh-CN" altLang="en-US" sz="2800">
                <a:latin typeface="宋体" pitchFamily="2" charset="-122"/>
              </a:rPr>
              <a:t>与主机配套的接口：这是一类与主机直接进行交流的接口，包括总线仲裁、存储管理、中断控制和</a:t>
            </a:r>
            <a:r>
              <a:rPr lang="en-US" altLang="zh-CN" sz="2800">
                <a:latin typeface="Times New Roman" pitchFamily="18" charset="0"/>
                <a:cs typeface="Times New Roman" pitchFamily="18" charset="0"/>
              </a:rPr>
              <a:t>DMA</a:t>
            </a:r>
            <a:r>
              <a:rPr lang="zh-CN" altLang="en-US" sz="2800">
                <a:latin typeface="宋体" pitchFamily="2" charset="-122"/>
              </a:rPr>
              <a:t>控制等。</a:t>
            </a:r>
            <a:r>
              <a:rPr lang="zh-CN" altLang="en-US" sz="2800"/>
              <a:t> </a:t>
            </a:r>
          </a:p>
          <a:p>
            <a:pPr>
              <a:lnSpc>
                <a:spcPct val="90000"/>
              </a:lnSpc>
            </a:pPr>
            <a:r>
              <a:rPr lang="zh-CN" altLang="en-US" sz="2800">
                <a:latin typeface="宋体" pitchFamily="2" charset="-122"/>
              </a:rPr>
              <a:t>通用的</a:t>
            </a:r>
            <a:r>
              <a:rPr lang="en-US" altLang="zh-CN" sz="2800">
                <a:latin typeface="Times New Roman" pitchFamily="18" charset="0"/>
                <a:cs typeface="Times New Roman" pitchFamily="18" charset="0"/>
              </a:rPr>
              <a:t>I/O</a:t>
            </a:r>
            <a:r>
              <a:rPr lang="zh-CN" altLang="en-US" sz="2800">
                <a:latin typeface="宋体" pitchFamily="2" charset="-122"/>
              </a:rPr>
              <a:t>控制接口：这类接口不是针对某种用途或某种</a:t>
            </a:r>
            <a:r>
              <a:rPr lang="en-US" altLang="zh-CN" sz="2800">
                <a:latin typeface="Times New Roman" pitchFamily="18" charset="0"/>
                <a:cs typeface="Times New Roman" pitchFamily="18" charset="0"/>
              </a:rPr>
              <a:t>I/O</a:t>
            </a:r>
            <a:r>
              <a:rPr lang="zh-CN" altLang="en-US" sz="2800">
                <a:latin typeface="宋体" pitchFamily="2" charset="-122"/>
              </a:rPr>
              <a:t>设备而设计的，它以服务于多种用途和多种设备为目标，包括并行</a:t>
            </a:r>
            <a:r>
              <a:rPr lang="en-US" altLang="zh-CN" sz="2800">
                <a:latin typeface="Times New Roman" pitchFamily="18" charset="0"/>
                <a:cs typeface="Times New Roman" pitchFamily="18" charset="0"/>
              </a:rPr>
              <a:t>I/O</a:t>
            </a:r>
            <a:r>
              <a:rPr lang="zh-CN" altLang="en-US" sz="2800">
                <a:latin typeface="宋体" pitchFamily="2" charset="-122"/>
              </a:rPr>
              <a:t>接口和串行</a:t>
            </a:r>
            <a:r>
              <a:rPr lang="en-US" altLang="zh-CN" sz="2800">
                <a:latin typeface="Times New Roman" pitchFamily="18" charset="0"/>
                <a:cs typeface="Times New Roman" pitchFamily="18" charset="0"/>
              </a:rPr>
              <a:t>I/O</a:t>
            </a:r>
            <a:r>
              <a:rPr lang="zh-CN" altLang="en-US" sz="2800">
                <a:latin typeface="宋体" pitchFamily="2" charset="-122"/>
              </a:rPr>
              <a:t>接口等。</a:t>
            </a:r>
          </a:p>
          <a:p>
            <a:pPr>
              <a:lnSpc>
                <a:spcPct val="90000"/>
              </a:lnSpc>
            </a:pPr>
            <a:r>
              <a:rPr lang="zh-CN" altLang="en-US" sz="2800">
                <a:latin typeface="宋体" pitchFamily="2" charset="-122"/>
              </a:rPr>
              <a:t>与专用</a:t>
            </a:r>
            <a:r>
              <a:rPr lang="en-US" altLang="zh-CN" sz="2800">
                <a:latin typeface="Times New Roman" pitchFamily="18" charset="0"/>
                <a:cs typeface="Times New Roman" pitchFamily="18" charset="0"/>
              </a:rPr>
              <a:t>I/O</a:t>
            </a:r>
            <a:r>
              <a:rPr lang="zh-CN" altLang="en-US" sz="2800">
                <a:latin typeface="宋体" pitchFamily="2" charset="-122"/>
              </a:rPr>
              <a:t>设备配套的接口：这是为某种专门用途或某种</a:t>
            </a:r>
            <a:r>
              <a:rPr lang="en-US" altLang="zh-CN" sz="2800">
                <a:latin typeface="Times New Roman" pitchFamily="18" charset="0"/>
                <a:cs typeface="Times New Roman" pitchFamily="18" charset="0"/>
              </a:rPr>
              <a:t>I/O</a:t>
            </a:r>
            <a:r>
              <a:rPr lang="zh-CN" altLang="en-US" sz="2800">
                <a:latin typeface="宋体" pitchFamily="2" charset="-122"/>
              </a:rPr>
              <a:t>设备而设计的接口，包括</a:t>
            </a:r>
            <a:r>
              <a:rPr lang="en-US" altLang="zh-CN" sz="2800">
                <a:latin typeface="Times New Roman" pitchFamily="18" charset="0"/>
                <a:cs typeface="Times New Roman" pitchFamily="18" charset="0"/>
              </a:rPr>
              <a:t>CRT</a:t>
            </a:r>
            <a:r>
              <a:rPr lang="zh-CN" altLang="en-US" sz="2800">
                <a:latin typeface="宋体" pitchFamily="2" charset="-122"/>
              </a:rPr>
              <a:t>控制、打印控制、键盘控制、硬盘控制和软盘控制等。</a:t>
            </a:r>
            <a:r>
              <a:rPr lang="zh-CN" altLang="en-US" sz="2800"/>
              <a:t> </a:t>
            </a:r>
          </a:p>
        </p:txBody>
      </p:sp>
    </p:spTree>
  </p:cSld>
  <p:clrMapOvr>
    <a:masterClrMapping/>
  </p:clrMapOvr>
  <p:transition spd="med">
    <p:pull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CC8C322-05E1-45EC-B723-3FF7CEEDA53F}"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29CEA469-2C69-415F-9BE9-6E8D78C80BF7}" type="slidenum">
              <a:rPr lang="en-US" altLang="zh-CN"/>
              <a:pPr/>
              <a:t>70</a:t>
            </a:fld>
            <a:endParaRPr lang="en-US" altLang="zh-CN"/>
          </a:p>
        </p:txBody>
      </p:sp>
      <p:sp>
        <p:nvSpPr>
          <p:cNvPr id="483330" name="Rectangle 2"/>
          <p:cNvSpPr>
            <a:spLocks noGrp="1" noChangeArrowheads="1"/>
          </p:cNvSpPr>
          <p:nvPr>
            <p:ph type="title"/>
          </p:nvPr>
        </p:nvSpPr>
        <p:spPr/>
        <p:txBody>
          <a:bodyPr/>
          <a:lstStyle/>
          <a:p>
            <a:r>
              <a:rPr lang="zh-CN" altLang="en-US" b="1">
                <a:solidFill>
                  <a:srgbClr val="336699"/>
                </a:solidFill>
                <a:latin typeface="宋体" pitchFamily="2" charset="-122"/>
              </a:rPr>
              <a:t>发中断结束命令</a:t>
            </a:r>
          </a:p>
        </p:txBody>
      </p:sp>
      <p:sp>
        <p:nvSpPr>
          <p:cNvPr id="483331" name="Rectangle 3"/>
          <p:cNvSpPr>
            <a:spLocks noGrp="1" noChangeArrowheads="1"/>
          </p:cNvSpPr>
          <p:nvPr>
            <p:ph type="body" idx="1"/>
          </p:nvPr>
        </p:nvSpPr>
        <p:spPr/>
        <p:txBody>
          <a:bodyPr/>
          <a:lstStyle/>
          <a:p>
            <a:r>
              <a:rPr lang="zh-CN" altLang="en-US">
                <a:latin typeface="宋体" pitchFamily="2" charset="-122"/>
              </a:rPr>
              <a:t>对于外部中断，根据</a:t>
            </a:r>
            <a:r>
              <a:rPr lang="en-US" altLang="zh-CN">
                <a:latin typeface="Times New Roman" pitchFamily="18" charset="0"/>
                <a:cs typeface="Times New Roman" pitchFamily="18" charset="0"/>
              </a:rPr>
              <a:t>8259</a:t>
            </a:r>
            <a:r>
              <a:rPr lang="zh-CN" altLang="en-US">
                <a:latin typeface="宋体" pitchFamily="2" charset="-122"/>
              </a:rPr>
              <a:t>中断控制器的使用要求，在中断处理指令序列执行完后，应该发一条中断结束命令给</a:t>
            </a:r>
            <a:r>
              <a:rPr lang="en-US" altLang="zh-CN">
                <a:latin typeface="Times New Roman" pitchFamily="18" charset="0"/>
                <a:cs typeface="Times New Roman" pitchFamily="18" charset="0"/>
              </a:rPr>
              <a:t>8259</a:t>
            </a:r>
            <a:r>
              <a:rPr lang="zh-CN" altLang="en-US">
                <a:latin typeface="宋体" pitchFamily="2" charset="-122"/>
              </a:rPr>
              <a:t>（</a:t>
            </a:r>
            <a:r>
              <a:rPr lang="en-US" altLang="zh-CN">
                <a:latin typeface="Times New Roman" pitchFamily="18" charset="0"/>
                <a:cs typeface="Times New Roman" pitchFamily="18" charset="0"/>
              </a:rPr>
              <a:t>IBM-PC</a:t>
            </a:r>
            <a:r>
              <a:rPr lang="zh-CN" altLang="en-US">
                <a:latin typeface="宋体" pitchFamily="2" charset="-122"/>
              </a:rPr>
              <a:t>中端口地址为</a:t>
            </a:r>
            <a:r>
              <a:rPr lang="en-US" altLang="zh-CN">
                <a:latin typeface="Times New Roman" pitchFamily="18" charset="0"/>
                <a:cs typeface="Times New Roman" pitchFamily="18" charset="0"/>
              </a:rPr>
              <a:t>20H</a:t>
            </a:r>
            <a:r>
              <a:rPr lang="zh-CN" altLang="en-US">
                <a:latin typeface="宋体" pitchFamily="2" charset="-122"/>
              </a:rPr>
              <a:t>），撤消中断标志位，以便接收新的中断请求。</a:t>
            </a:r>
          </a:p>
          <a:p>
            <a:r>
              <a:rPr lang="zh-CN" altLang="en-US">
                <a:latin typeface="宋体" pitchFamily="2" charset="-122"/>
              </a:rPr>
              <a:t>中断结束命令</a:t>
            </a:r>
            <a:r>
              <a:rPr lang="en-US" altLang="zh-CN">
                <a:latin typeface="Times New Roman" pitchFamily="18" charset="0"/>
                <a:cs typeface="Times New Roman" pitchFamily="18" charset="0"/>
              </a:rPr>
              <a:t>EOI</a:t>
            </a:r>
            <a:r>
              <a:rPr lang="zh-CN" altLang="en-US">
                <a:latin typeface="宋体" pitchFamily="2" charset="-122"/>
              </a:rPr>
              <a:t>（用</a:t>
            </a:r>
            <a:r>
              <a:rPr lang="en-US" altLang="zh-CN">
                <a:latin typeface="Times New Roman" pitchFamily="18" charset="0"/>
                <a:cs typeface="Times New Roman" pitchFamily="18" charset="0"/>
              </a:rPr>
              <a:t>20H</a:t>
            </a:r>
            <a:r>
              <a:rPr lang="zh-CN" altLang="en-US">
                <a:latin typeface="宋体" pitchFamily="2" charset="-122"/>
              </a:rPr>
              <a:t>表示）送给</a:t>
            </a:r>
            <a:r>
              <a:rPr lang="en-US" altLang="zh-CN">
                <a:latin typeface="Times New Roman" pitchFamily="18" charset="0"/>
                <a:cs typeface="Times New Roman" pitchFamily="18" charset="0"/>
              </a:rPr>
              <a:t>8259</a:t>
            </a:r>
            <a:r>
              <a:rPr lang="zh-CN" altLang="en-US">
                <a:latin typeface="宋体" pitchFamily="2" charset="-122"/>
              </a:rPr>
              <a:t>的中断命令寄存器。</a:t>
            </a:r>
            <a:r>
              <a:rPr lang="zh-CN" altLang="en-US"/>
              <a:t> </a:t>
            </a:r>
          </a:p>
        </p:txBody>
      </p:sp>
    </p:spTree>
  </p:cSld>
  <p:clrMapOvr>
    <a:masterClrMapping/>
  </p:clrMapOvr>
  <p:transition spd="med">
    <p:pull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3474802-FE94-419C-BC0E-9F70C900704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39F6C60-6C86-4242-A33F-EE5D2ABA72E3}" type="slidenum">
              <a:rPr lang="en-US" altLang="zh-CN"/>
              <a:pPr/>
              <a:t>71</a:t>
            </a:fld>
            <a:endParaRPr lang="en-US" altLang="zh-CN"/>
          </a:p>
        </p:txBody>
      </p:sp>
      <p:sp>
        <p:nvSpPr>
          <p:cNvPr id="484354" name="Rectangle 2"/>
          <p:cNvSpPr>
            <a:spLocks noGrp="1" noChangeArrowheads="1"/>
          </p:cNvSpPr>
          <p:nvPr>
            <p:ph type="title"/>
          </p:nvPr>
        </p:nvSpPr>
        <p:spPr/>
        <p:txBody>
          <a:bodyPr/>
          <a:lstStyle/>
          <a:p>
            <a:r>
              <a:rPr lang="zh-CN" altLang="en-US" b="1">
                <a:solidFill>
                  <a:srgbClr val="336699"/>
                </a:solidFill>
                <a:latin typeface="宋体" pitchFamily="2" charset="-122"/>
              </a:rPr>
              <a:t>中断返回</a:t>
            </a:r>
          </a:p>
        </p:txBody>
      </p:sp>
      <p:sp>
        <p:nvSpPr>
          <p:cNvPr id="484355" name="Rectangle 3"/>
          <p:cNvSpPr>
            <a:spLocks noGrp="1" noChangeArrowheads="1"/>
          </p:cNvSpPr>
          <p:nvPr>
            <p:ph type="body" idx="1"/>
          </p:nvPr>
        </p:nvSpPr>
        <p:spPr/>
        <p:txBody>
          <a:bodyPr/>
          <a:lstStyle/>
          <a:p>
            <a:r>
              <a:rPr lang="zh-CN" altLang="en-US" sz="2800">
                <a:latin typeface="宋体" pitchFamily="2" charset="-122"/>
              </a:rPr>
              <a:t>在退出时，又应进入关中断状态，恢复现场、恢复断点，然后开中断，返回原程序继续执行。</a:t>
            </a:r>
          </a:p>
          <a:p>
            <a:r>
              <a:rPr lang="zh-CN" altLang="en-US" sz="2800">
                <a:latin typeface="宋体" pitchFamily="2" charset="-122"/>
              </a:rPr>
              <a:t>中断处理程序返回时，应使用</a:t>
            </a:r>
            <a:r>
              <a:rPr lang="en-US" altLang="zh-CN" sz="2800">
                <a:latin typeface="Times New Roman" pitchFamily="18" charset="0"/>
                <a:cs typeface="Times New Roman" pitchFamily="18" charset="0"/>
              </a:rPr>
              <a:t>IRET</a:t>
            </a:r>
            <a:r>
              <a:rPr lang="zh-CN" altLang="en-US" sz="2800">
                <a:latin typeface="宋体" pitchFamily="2" charset="-122"/>
              </a:rPr>
              <a:t>指令，而不是过程返回指令</a:t>
            </a:r>
            <a:r>
              <a:rPr lang="en-US" altLang="zh-CN" sz="2800">
                <a:latin typeface="Times New Roman" pitchFamily="18" charset="0"/>
                <a:cs typeface="Times New Roman" pitchFamily="18" charset="0"/>
              </a:rPr>
              <a:t>RET</a:t>
            </a:r>
            <a:r>
              <a:rPr lang="zh-CN" altLang="en-US" sz="2800">
                <a:latin typeface="宋体" pitchFamily="2" charset="-122"/>
              </a:rPr>
              <a:t>。</a:t>
            </a:r>
          </a:p>
          <a:p>
            <a:r>
              <a:rPr lang="zh-CN" altLang="en-US" sz="2800">
                <a:latin typeface="宋体" pitchFamily="2" charset="-122"/>
              </a:rPr>
              <a:t>在中断响应时，中断逻辑将进行标志寄存器及断点的自动保护，所以在中断返回时，只有</a:t>
            </a:r>
            <a:r>
              <a:rPr lang="en-US" altLang="zh-CN" sz="2800">
                <a:latin typeface="Times New Roman" pitchFamily="18" charset="0"/>
                <a:cs typeface="Times New Roman" pitchFamily="18" charset="0"/>
              </a:rPr>
              <a:t>IRET</a:t>
            </a:r>
            <a:r>
              <a:rPr lang="zh-CN" altLang="en-US" sz="2800">
                <a:latin typeface="宋体" pitchFamily="2" charset="-122"/>
              </a:rPr>
              <a:t>指令才能自动恢复断点和标志寄存器的内容，而</a:t>
            </a:r>
            <a:r>
              <a:rPr lang="en-US" altLang="zh-CN" sz="2800">
                <a:latin typeface="Times New Roman" pitchFamily="18" charset="0"/>
                <a:cs typeface="Times New Roman" pitchFamily="18" charset="0"/>
              </a:rPr>
              <a:t>RET</a:t>
            </a:r>
            <a:r>
              <a:rPr lang="zh-CN" altLang="en-US" sz="2800">
                <a:latin typeface="宋体" pitchFamily="2" charset="-122"/>
              </a:rPr>
              <a:t>指令并不能恢复标志寄存器的内容。</a:t>
            </a:r>
            <a:endParaRPr lang="zh-CN" altLang="en-US" sz="2800"/>
          </a:p>
        </p:txBody>
      </p:sp>
    </p:spTree>
  </p:cSld>
  <p:clrMapOvr>
    <a:masterClrMapping/>
  </p:clrMapOvr>
  <p:transition spd="med">
    <p:pull di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F4A5B75-0DA0-4438-8877-F392AF9FFE8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42EF93AF-3AF0-404B-85D6-E53063E341FF}" type="slidenum">
              <a:rPr lang="en-US" altLang="zh-CN"/>
              <a:pPr/>
              <a:t>72</a:t>
            </a:fld>
            <a:endParaRPr lang="en-US" altLang="zh-CN"/>
          </a:p>
        </p:txBody>
      </p:sp>
      <p:sp>
        <p:nvSpPr>
          <p:cNvPr id="485378"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DMA</a:t>
            </a:r>
            <a:r>
              <a:rPr lang="zh-CN" altLang="en-US" b="1">
                <a:solidFill>
                  <a:srgbClr val="336699"/>
                </a:solidFill>
                <a:latin typeface="宋体" pitchFamily="2" charset="-122"/>
              </a:rPr>
              <a:t>传送方式</a:t>
            </a:r>
            <a:endParaRPr lang="zh-CN" altLang="en-US">
              <a:solidFill>
                <a:srgbClr val="336699"/>
              </a:solidFill>
            </a:endParaRPr>
          </a:p>
        </p:txBody>
      </p:sp>
      <p:sp>
        <p:nvSpPr>
          <p:cNvPr id="485379" name="Rectangle 3"/>
          <p:cNvSpPr>
            <a:spLocks noGrp="1" noChangeArrowheads="1"/>
          </p:cNvSpPr>
          <p:nvPr>
            <p:ph type="body" idx="1"/>
          </p:nvPr>
        </p:nvSpPr>
        <p:spPr/>
        <p:txBody>
          <a:bodyPr/>
          <a:lstStyle/>
          <a:p>
            <a:pPr>
              <a:lnSpc>
                <a:spcPct val="90000"/>
              </a:lnSpc>
            </a:pPr>
            <a:r>
              <a:rPr lang="en-US" altLang="zh-CN">
                <a:latin typeface="Times New Roman" pitchFamily="18" charset="0"/>
                <a:cs typeface="Times New Roman" pitchFamily="18" charset="0"/>
              </a:rPr>
              <a:t>DMA</a:t>
            </a:r>
            <a:r>
              <a:rPr lang="zh-CN" altLang="en-US">
                <a:latin typeface="宋体" pitchFamily="2" charset="-122"/>
              </a:rPr>
              <a:t>（</a:t>
            </a:r>
            <a:r>
              <a:rPr lang="en-US" altLang="zh-CN">
                <a:latin typeface="Times New Roman" pitchFamily="18" charset="0"/>
                <a:cs typeface="Times New Roman" pitchFamily="18" charset="0"/>
              </a:rPr>
              <a:t>Direct Memory Access</a:t>
            </a:r>
            <a:r>
              <a:rPr lang="zh-CN" altLang="en-US">
                <a:latin typeface="宋体" pitchFamily="2" charset="-122"/>
              </a:rPr>
              <a:t>）方式即直接存储器存取方式，它主要用于需要大批量高速度数据传输的场合。</a:t>
            </a:r>
          </a:p>
          <a:p>
            <a:pPr>
              <a:lnSpc>
                <a:spcPct val="90000"/>
              </a:lnSpc>
            </a:pPr>
            <a:r>
              <a:rPr lang="zh-CN" altLang="en-US">
                <a:latin typeface="宋体" pitchFamily="2" charset="-122"/>
              </a:rPr>
              <a:t>在</a:t>
            </a:r>
            <a:r>
              <a:rPr lang="en-US" altLang="zh-CN">
                <a:latin typeface="Times New Roman" pitchFamily="18" charset="0"/>
                <a:cs typeface="Times New Roman" pitchFamily="18" charset="0"/>
              </a:rPr>
              <a:t>DMA</a:t>
            </a:r>
            <a:r>
              <a:rPr lang="zh-CN" altLang="en-US">
                <a:latin typeface="宋体" pitchFamily="2" charset="-122"/>
              </a:rPr>
              <a:t>方式下，所传输的数据不通过</a:t>
            </a:r>
            <a:r>
              <a:rPr lang="en-US" altLang="zh-CN">
                <a:latin typeface="Times New Roman" pitchFamily="18" charset="0"/>
                <a:cs typeface="Times New Roman" pitchFamily="18" charset="0"/>
              </a:rPr>
              <a:t>CPU</a:t>
            </a:r>
            <a:r>
              <a:rPr lang="zh-CN" altLang="en-US">
                <a:latin typeface="宋体" pitchFamily="2" charset="-122"/>
              </a:rPr>
              <a:t>，而是在存储器和高速外设之间直接进行交换，不需要</a:t>
            </a:r>
            <a:r>
              <a:rPr lang="en-US" altLang="zh-CN">
                <a:latin typeface="Times New Roman" pitchFamily="18" charset="0"/>
                <a:cs typeface="Times New Roman" pitchFamily="18" charset="0"/>
              </a:rPr>
              <a:t>CPU</a:t>
            </a:r>
            <a:r>
              <a:rPr lang="zh-CN" altLang="en-US">
                <a:latin typeface="宋体" pitchFamily="2" charset="-122"/>
              </a:rPr>
              <a:t>的干涉。</a:t>
            </a:r>
          </a:p>
          <a:p>
            <a:pPr>
              <a:lnSpc>
                <a:spcPct val="90000"/>
              </a:lnSpc>
            </a:pPr>
            <a:r>
              <a:rPr lang="zh-CN" altLang="en-US">
                <a:latin typeface="宋体" pitchFamily="2" charset="-122"/>
              </a:rPr>
              <a:t>采用</a:t>
            </a:r>
            <a:r>
              <a:rPr lang="en-US" altLang="zh-CN">
                <a:latin typeface="Times New Roman" pitchFamily="18" charset="0"/>
                <a:cs typeface="Times New Roman" pitchFamily="18" charset="0"/>
              </a:rPr>
              <a:t>DMA</a:t>
            </a:r>
            <a:r>
              <a:rPr lang="zh-CN" altLang="en-US">
                <a:latin typeface="宋体" pitchFamily="2" charset="-122"/>
              </a:rPr>
              <a:t>方式传送数据，数据源和目的地址的修改，传送结束信号以及控制信号的发送等都由</a:t>
            </a:r>
            <a:r>
              <a:rPr lang="en-US" altLang="zh-CN">
                <a:latin typeface="Times New Roman" pitchFamily="18" charset="0"/>
                <a:cs typeface="Times New Roman" pitchFamily="18" charset="0"/>
              </a:rPr>
              <a:t>DMA</a:t>
            </a:r>
            <a:r>
              <a:rPr lang="zh-CN" altLang="en-US">
                <a:latin typeface="宋体" pitchFamily="2" charset="-122"/>
              </a:rPr>
              <a:t>控制器硬件完成。</a:t>
            </a:r>
            <a:endParaRPr lang="zh-CN" altLang="en-US"/>
          </a:p>
        </p:txBody>
      </p:sp>
    </p:spTree>
  </p:cSld>
  <p:clrMapOvr>
    <a:masterClrMapping/>
  </p:clrMapOvr>
  <p:transition spd="med">
    <p:pull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5A2364-30F4-4A14-A018-FF3F2EEBB611}"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9CDDA9C1-0C06-4CA9-A4A0-41E52BC42470}" type="slidenum">
              <a:rPr lang="en-US" altLang="zh-CN"/>
              <a:pPr/>
              <a:t>73</a:t>
            </a:fld>
            <a:endParaRPr lang="en-US" altLang="zh-CN"/>
          </a:p>
        </p:txBody>
      </p:sp>
      <p:sp>
        <p:nvSpPr>
          <p:cNvPr id="486402"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DMA</a:t>
            </a:r>
            <a:r>
              <a:rPr lang="zh-CN" altLang="en-US" b="1">
                <a:solidFill>
                  <a:srgbClr val="336699"/>
                </a:solidFill>
                <a:latin typeface="宋体" pitchFamily="2" charset="-122"/>
              </a:rPr>
              <a:t>传送控制方式的特点</a:t>
            </a:r>
            <a:r>
              <a:rPr lang="zh-CN" altLang="en-US"/>
              <a:t> </a:t>
            </a:r>
          </a:p>
        </p:txBody>
      </p:sp>
      <p:sp>
        <p:nvSpPr>
          <p:cNvPr id="486403" name="Rectangle 3"/>
          <p:cNvSpPr>
            <a:spLocks noGrp="1" noChangeArrowheads="1"/>
          </p:cNvSpPr>
          <p:nvPr>
            <p:ph type="body" idx="1"/>
          </p:nvPr>
        </p:nvSpPr>
        <p:spPr/>
        <p:txBody>
          <a:bodyPr/>
          <a:lstStyle/>
          <a:p>
            <a:r>
              <a:rPr lang="en-US" altLang="zh-CN">
                <a:latin typeface="Times New Roman" pitchFamily="18" charset="0"/>
                <a:cs typeface="Times New Roman" pitchFamily="18" charset="0"/>
              </a:rPr>
              <a:t>DMA</a:t>
            </a:r>
            <a:r>
              <a:rPr lang="zh-CN" altLang="en-US">
                <a:latin typeface="宋体" pitchFamily="2" charset="-122"/>
              </a:rPr>
              <a:t>方式可以响应随机</a:t>
            </a:r>
            <a:r>
              <a:rPr lang="en-US" altLang="zh-CN">
                <a:latin typeface="Times New Roman" pitchFamily="18" charset="0"/>
                <a:cs typeface="Times New Roman" pitchFamily="18" charset="0"/>
              </a:rPr>
              <a:t>DMA</a:t>
            </a:r>
            <a:r>
              <a:rPr lang="zh-CN" altLang="en-US">
                <a:latin typeface="宋体" pitchFamily="2" charset="-122"/>
              </a:rPr>
              <a:t>请求。</a:t>
            </a:r>
            <a:r>
              <a:rPr lang="zh-CN" altLang="en-US"/>
              <a:t> </a:t>
            </a:r>
          </a:p>
          <a:p>
            <a:r>
              <a:rPr lang="en-US" altLang="zh-CN">
                <a:latin typeface="Times New Roman" pitchFamily="18" charset="0"/>
                <a:cs typeface="Times New Roman" pitchFamily="18" charset="0"/>
              </a:rPr>
              <a:t>DMA</a:t>
            </a:r>
            <a:r>
              <a:rPr lang="zh-CN" altLang="en-US">
                <a:latin typeface="宋体" pitchFamily="2" charset="-122"/>
              </a:rPr>
              <a:t>传送的插入不影响</a:t>
            </a:r>
            <a:r>
              <a:rPr lang="en-US" altLang="zh-CN">
                <a:latin typeface="Times New Roman" pitchFamily="18" charset="0"/>
                <a:cs typeface="Times New Roman" pitchFamily="18" charset="0"/>
              </a:rPr>
              <a:t>CPU</a:t>
            </a:r>
            <a:r>
              <a:rPr lang="zh-CN" altLang="en-US">
                <a:latin typeface="宋体" pitchFamily="2" charset="-122"/>
              </a:rPr>
              <a:t>的程序执行状态，从而可以满足高速数据传送的速度要求。</a:t>
            </a:r>
            <a:r>
              <a:rPr lang="zh-CN" altLang="en-US"/>
              <a:t> </a:t>
            </a:r>
          </a:p>
          <a:p>
            <a:r>
              <a:rPr lang="en-US" altLang="zh-CN">
                <a:latin typeface="Times New Roman" pitchFamily="18" charset="0"/>
                <a:cs typeface="Times New Roman" pitchFamily="18" charset="0"/>
              </a:rPr>
              <a:t>DMA</a:t>
            </a:r>
            <a:r>
              <a:rPr lang="zh-CN" altLang="en-US">
                <a:latin typeface="宋体" pitchFamily="2" charset="-122"/>
              </a:rPr>
              <a:t>方式本身只能处理简单的数据传送，它无法识别与处理复杂事态。</a:t>
            </a:r>
            <a:r>
              <a:rPr lang="zh-CN" altLang="en-US"/>
              <a:t> </a:t>
            </a:r>
          </a:p>
        </p:txBody>
      </p:sp>
    </p:spTree>
  </p:cSld>
  <p:clrMapOvr>
    <a:masterClrMapping/>
  </p:clrMapOvr>
  <p:transition spd="med">
    <p:pull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5BC09EA-9ED8-467A-8D57-BB727010803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09F66E9C-23AF-4B66-BE31-148EEF674EAB}" type="slidenum">
              <a:rPr lang="en-US" altLang="zh-CN"/>
              <a:pPr/>
              <a:t>74</a:t>
            </a:fld>
            <a:endParaRPr lang="en-US" altLang="zh-CN"/>
          </a:p>
        </p:txBody>
      </p:sp>
      <p:sp>
        <p:nvSpPr>
          <p:cNvPr id="487426"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DMA</a:t>
            </a:r>
            <a:r>
              <a:rPr lang="zh-CN" altLang="en-US" b="1">
                <a:solidFill>
                  <a:srgbClr val="336699"/>
                </a:solidFill>
                <a:latin typeface="宋体" pitchFamily="2" charset="-122"/>
              </a:rPr>
              <a:t>方式下数据传送路径</a:t>
            </a:r>
            <a:endParaRPr lang="zh-CN" altLang="en-US" b="1">
              <a:solidFill>
                <a:srgbClr val="336699"/>
              </a:solidFill>
            </a:endParaRPr>
          </a:p>
        </p:txBody>
      </p:sp>
      <p:graphicFrame>
        <p:nvGraphicFramePr>
          <p:cNvPr id="487428" name="Object 4"/>
          <p:cNvGraphicFramePr>
            <a:graphicFrameLocks noChangeAspect="1"/>
          </p:cNvGraphicFramePr>
          <p:nvPr/>
        </p:nvGraphicFramePr>
        <p:xfrm>
          <a:off x="1066800" y="1981200"/>
          <a:ext cx="7010400" cy="3084513"/>
        </p:xfrm>
        <a:graphic>
          <a:graphicData uri="http://schemas.openxmlformats.org/presentationml/2006/ole">
            <p:oleObj spid="_x0000_s487428" name="位图图像" r:id="rId3" imgW="4525007" imgH="1991003" progId="PBrush">
              <p:embed/>
            </p:oleObj>
          </a:graphicData>
        </a:graphic>
      </p:graphicFrame>
    </p:spTree>
  </p:cSld>
  <p:clrMapOvr>
    <a:masterClrMapping/>
  </p:clrMapOvr>
  <p:transition spd="med">
    <p:pull di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D0487E2-B32C-40CB-A262-53E266D4F5BF}"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8FCFA29-0477-4DB3-BFEE-B055ED7E5174}" type="slidenum">
              <a:rPr lang="en-US" altLang="zh-CN"/>
              <a:pPr/>
              <a:t>75</a:t>
            </a:fld>
            <a:endParaRPr lang="en-US" altLang="zh-CN"/>
          </a:p>
        </p:txBody>
      </p:sp>
      <p:sp>
        <p:nvSpPr>
          <p:cNvPr id="488450"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DMA</a:t>
            </a:r>
            <a:r>
              <a:rPr lang="zh-CN" altLang="en-US" b="1">
                <a:solidFill>
                  <a:srgbClr val="336699"/>
                </a:solidFill>
                <a:latin typeface="宋体" pitchFamily="2" charset="-122"/>
              </a:rPr>
              <a:t>传输过程</a:t>
            </a:r>
            <a:endParaRPr lang="zh-CN" altLang="en-US" b="1">
              <a:solidFill>
                <a:srgbClr val="336699"/>
              </a:solidFill>
            </a:endParaRPr>
          </a:p>
        </p:txBody>
      </p:sp>
      <p:sp>
        <p:nvSpPr>
          <p:cNvPr id="488451" name="Rectangle 3"/>
          <p:cNvSpPr>
            <a:spLocks noGrp="1" noChangeArrowheads="1"/>
          </p:cNvSpPr>
          <p:nvPr>
            <p:ph type="body" idx="1"/>
          </p:nvPr>
        </p:nvSpPr>
        <p:spPr/>
        <p:txBody>
          <a:bodyPr/>
          <a:lstStyle/>
          <a:p>
            <a:r>
              <a:rPr lang="en-US" altLang="zh-CN" sz="2000">
                <a:latin typeface="Times New Roman" pitchFamily="18" charset="0"/>
                <a:cs typeface="Times New Roman" pitchFamily="18" charset="0"/>
              </a:rPr>
              <a:t>DMA</a:t>
            </a:r>
            <a:r>
              <a:rPr lang="zh-CN" altLang="en-US" sz="2000">
                <a:latin typeface="宋体" pitchFamily="2" charset="-122"/>
              </a:rPr>
              <a:t>请求：</a:t>
            </a:r>
            <a:r>
              <a:rPr lang="en-US" altLang="zh-CN" sz="2000">
                <a:latin typeface="Times New Roman" pitchFamily="18" charset="0"/>
                <a:cs typeface="Times New Roman" pitchFamily="18" charset="0"/>
              </a:rPr>
              <a:t>CPU</a:t>
            </a:r>
            <a:r>
              <a:rPr lang="zh-CN" altLang="en-US" sz="2000">
                <a:latin typeface="宋体" pitchFamily="2" charset="-122"/>
              </a:rPr>
              <a:t>对</a:t>
            </a:r>
            <a:r>
              <a:rPr lang="en-US" altLang="zh-CN" sz="2000">
                <a:latin typeface="Times New Roman" pitchFamily="18" charset="0"/>
                <a:cs typeface="Times New Roman" pitchFamily="18" charset="0"/>
              </a:rPr>
              <a:t>DMA</a:t>
            </a:r>
            <a:r>
              <a:rPr lang="zh-CN" altLang="en-US" sz="2000">
                <a:latin typeface="宋体" pitchFamily="2" charset="-122"/>
              </a:rPr>
              <a:t>控制器设置传送的字节数、所访问内存单元的首地址以及</a:t>
            </a:r>
            <a:r>
              <a:rPr lang="en-US" altLang="zh-CN" sz="2000">
                <a:latin typeface="Times New Roman" pitchFamily="18" charset="0"/>
                <a:cs typeface="Times New Roman" pitchFamily="18" charset="0"/>
              </a:rPr>
              <a:t>DMA</a:t>
            </a:r>
            <a:r>
              <a:rPr lang="zh-CN" altLang="en-US" sz="2000">
                <a:latin typeface="宋体" pitchFamily="2" charset="-122"/>
              </a:rPr>
              <a:t>传送方式等初始化信息，并向</a:t>
            </a:r>
            <a:r>
              <a:rPr lang="en-US" altLang="zh-CN" sz="2000">
                <a:latin typeface="Times New Roman" pitchFamily="18" charset="0"/>
                <a:cs typeface="Times New Roman" pitchFamily="18" charset="0"/>
              </a:rPr>
              <a:t>I/O</a:t>
            </a:r>
            <a:r>
              <a:rPr lang="zh-CN" altLang="en-US" sz="2000">
                <a:latin typeface="宋体" pitchFamily="2" charset="-122"/>
              </a:rPr>
              <a:t>接口发操作控制命令。进而控制</a:t>
            </a:r>
            <a:r>
              <a:rPr lang="en-US" altLang="zh-CN" sz="2000">
                <a:latin typeface="Times New Roman" pitchFamily="18" charset="0"/>
                <a:cs typeface="Times New Roman" pitchFamily="18" charset="0"/>
              </a:rPr>
              <a:t>I/O</a:t>
            </a:r>
            <a:r>
              <a:rPr lang="zh-CN" altLang="en-US" sz="2000">
                <a:latin typeface="宋体" pitchFamily="2" charset="-122"/>
              </a:rPr>
              <a:t>设备做好准备工作。然后当</a:t>
            </a:r>
            <a:r>
              <a:rPr lang="en-US" altLang="zh-CN" sz="2000">
                <a:latin typeface="Times New Roman" pitchFamily="18" charset="0"/>
                <a:cs typeface="Times New Roman" pitchFamily="18" charset="0"/>
              </a:rPr>
              <a:t>I/O</a:t>
            </a:r>
            <a:r>
              <a:rPr lang="zh-CN" altLang="en-US" sz="2000">
                <a:latin typeface="宋体" pitchFamily="2" charset="-122"/>
              </a:rPr>
              <a:t>设备准备好，就可以向</a:t>
            </a:r>
            <a:r>
              <a:rPr lang="en-US" altLang="zh-CN" sz="2000">
                <a:latin typeface="Times New Roman" pitchFamily="18" charset="0"/>
                <a:cs typeface="Times New Roman" pitchFamily="18" charset="0"/>
              </a:rPr>
              <a:t>DMA</a:t>
            </a:r>
            <a:r>
              <a:rPr lang="zh-CN" altLang="en-US" sz="2000">
                <a:latin typeface="宋体" pitchFamily="2" charset="-122"/>
              </a:rPr>
              <a:t>控制器提出</a:t>
            </a:r>
            <a:r>
              <a:rPr lang="en-US" altLang="zh-CN" sz="2000">
                <a:latin typeface="Times New Roman" pitchFamily="18" charset="0"/>
                <a:cs typeface="Times New Roman" pitchFamily="18" charset="0"/>
              </a:rPr>
              <a:t>DMA</a:t>
            </a:r>
            <a:r>
              <a:rPr lang="zh-CN" altLang="en-US" sz="2000">
                <a:latin typeface="宋体" pitchFamily="2" charset="-122"/>
              </a:rPr>
              <a:t>请求。</a:t>
            </a:r>
            <a:r>
              <a:rPr lang="zh-CN" altLang="en-US" sz="2000"/>
              <a:t> </a:t>
            </a:r>
          </a:p>
          <a:p>
            <a:r>
              <a:rPr lang="en-US" altLang="zh-CN" sz="2000">
                <a:latin typeface="Times New Roman" pitchFamily="18" charset="0"/>
                <a:cs typeface="Times New Roman" pitchFamily="18" charset="0"/>
              </a:rPr>
              <a:t>DMA</a:t>
            </a:r>
            <a:r>
              <a:rPr lang="zh-CN" altLang="en-US" sz="2000">
                <a:latin typeface="宋体" pitchFamily="2" charset="-122"/>
              </a:rPr>
              <a:t>响应：</a:t>
            </a:r>
            <a:r>
              <a:rPr lang="en-US" altLang="zh-CN" sz="2000">
                <a:latin typeface="Times New Roman" pitchFamily="18" charset="0"/>
                <a:cs typeface="Times New Roman" pitchFamily="18" charset="0"/>
              </a:rPr>
              <a:t>DMA</a:t>
            </a:r>
            <a:r>
              <a:rPr lang="zh-CN" altLang="en-US" sz="2000">
                <a:latin typeface="宋体" pitchFamily="2" charset="-122"/>
              </a:rPr>
              <a:t>请求经过判优屏蔽后，</a:t>
            </a:r>
            <a:r>
              <a:rPr lang="en-US" altLang="zh-CN" sz="2000">
                <a:latin typeface="Times New Roman" pitchFamily="18" charset="0"/>
                <a:cs typeface="Times New Roman" pitchFamily="18" charset="0"/>
              </a:rPr>
              <a:t>DMA</a:t>
            </a:r>
            <a:r>
              <a:rPr lang="zh-CN" altLang="en-US" sz="2000">
                <a:latin typeface="宋体" pitchFamily="2" charset="-122"/>
              </a:rPr>
              <a:t>控制器向总线裁决逻辑电路提出总线请求，在当前</a:t>
            </a:r>
            <a:r>
              <a:rPr lang="en-US" altLang="zh-CN" sz="2000">
                <a:latin typeface="Times New Roman" pitchFamily="18" charset="0"/>
                <a:cs typeface="Times New Roman" pitchFamily="18" charset="0"/>
              </a:rPr>
              <a:t>CPU</a:t>
            </a:r>
            <a:r>
              <a:rPr lang="zh-CN" altLang="en-US" sz="2000">
                <a:latin typeface="宋体" pitchFamily="2" charset="-122"/>
              </a:rPr>
              <a:t>总线周期执行完后，即发出总线请求的响应信号，并释放总线控制权给</a:t>
            </a:r>
            <a:r>
              <a:rPr lang="en-US" altLang="zh-CN" sz="2000">
                <a:latin typeface="Times New Roman" pitchFamily="18" charset="0"/>
                <a:cs typeface="Times New Roman" pitchFamily="18" charset="0"/>
              </a:rPr>
              <a:t>DMA</a:t>
            </a:r>
            <a:r>
              <a:rPr lang="zh-CN" altLang="en-US" sz="2000">
                <a:latin typeface="宋体" pitchFamily="2" charset="-122"/>
              </a:rPr>
              <a:t>控制器。</a:t>
            </a:r>
            <a:r>
              <a:rPr lang="en-US" altLang="zh-CN" sz="2000">
                <a:latin typeface="Times New Roman" pitchFamily="18" charset="0"/>
                <a:cs typeface="Times New Roman" pitchFamily="18" charset="0"/>
              </a:rPr>
              <a:t>DMA</a:t>
            </a:r>
            <a:r>
              <a:rPr lang="zh-CN" altLang="en-US" sz="2000">
                <a:latin typeface="宋体" pitchFamily="2" charset="-122"/>
              </a:rPr>
              <a:t>控制器取得总线控制权后，向</a:t>
            </a:r>
            <a:r>
              <a:rPr lang="en-US" altLang="zh-CN" sz="2000">
                <a:latin typeface="Times New Roman" pitchFamily="18" charset="0"/>
                <a:cs typeface="Times New Roman" pitchFamily="18" charset="0"/>
              </a:rPr>
              <a:t>I/O</a:t>
            </a:r>
            <a:r>
              <a:rPr lang="zh-CN" altLang="en-US" sz="2000">
                <a:latin typeface="宋体" pitchFamily="2" charset="-122"/>
              </a:rPr>
              <a:t>接口输出</a:t>
            </a:r>
            <a:r>
              <a:rPr lang="en-US" altLang="zh-CN" sz="2000">
                <a:latin typeface="Times New Roman" pitchFamily="18" charset="0"/>
                <a:cs typeface="Times New Roman" pitchFamily="18" charset="0"/>
              </a:rPr>
              <a:t>DMA</a:t>
            </a:r>
            <a:r>
              <a:rPr lang="zh-CN" altLang="en-US" sz="2000">
                <a:latin typeface="宋体" pitchFamily="2" charset="-122"/>
              </a:rPr>
              <a:t>的应答信号，通知</a:t>
            </a:r>
            <a:r>
              <a:rPr lang="en-US" altLang="zh-CN" sz="2000">
                <a:latin typeface="Times New Roman" pitchFamily="18" charset="0"/>
                <a:cs typeface="Times New Roman" pitchFamily="18" charset="0"/>
              </a:rPr>
              <a:t>I/O</a:t>
            </a:r>
            <a:r>
              <a:rPr lang="zh-CN" altLang="en-US" sz="2000">
                <a:latin typeface="宋体" pitchFamily="2" charset="-122"/>
              </a:rPr>
              <a:t>接口开始</a:t>
            </a:r>
            <a:r>
              <a:rPr lang="en-US" altLang="zh-CN" sz="2000">
                <a:latin typeface="Times New Roman" pitchFamily="18" charset="0"/>
                <a:cs typeface="Times New Roman" pitchFamily="18" charset="0"/>
              </a:rPr>
              <a:t>DMA</a:t>
            </a:r>
            <a:r>
              <a:rPr lang="zh-CN" altLang="en-US" sz="2000">
                <a:latin typeface="宋体" pitchFamily="2" charset="-122"/>
              </a:rPr>
              <a:t>传送。</a:t>
            </a:r>
            <a:r>
              <a:rPr lang="zh-CN" altLang="en-US" sz="2000"/>
              <a:t> </a:t>
            </a:r>
          </a:p>
          <a:p>
            <a:r>
              <a:rPr lang="en-US" altLang="zh-CN" sz="2000">
                <a:latin typeface="Times New Roman" pitchFamily="18" charset="0"/>
                <a:cs typeface="Times New Roman" pitchFamily="18" charset="0"/>
              </a:rPr>
              <a:t>DMA</a:t>
            </a:r>
            <a:r>
              <a:rPr lang="zh-CN" altLang="en-US" sz="2000">
                <a:latin typeface="宋体" pitchFamily="2" charset="-122"/>
              </a:rPr>
              <a:t>传输：</a:t>
            </a:r>
            <a:r>
              <a:rPr lang="en-US" altLang="zh-CN" sz="2000">
                <a:latin typeface="Times New Roman" pitchFamily="18" charset="0"/>
                <a:cs typeface="Times New Roman" pitchFamily="18" charset="0"/>
              </a:rPr>
              <a:t>DMA</a:t>
            </a:r>
            <a:r>
              <a:rPr lang="zh-CN" altLang="en-US" sz="2000">
                <a:latin typeface="宋体" pitchFamily="2" charset="-122"/>
              </a:rPr>
              <a:t>获得总线控制权后，发出相应的读写控制命令及对内存储器的寻址操作，直接控制存储器和</a:t>
            </a:r>
            <a:r>
              <a:rPr lang="en-US" altLang="zh-CN" sz="2000">
                <a:latin typeface="Times New Roman" pitchFamily="18" charset="0"/>
                <a:cs typeface="Times New Roman" pitchFamily="18" charset="0"/>
              </a:rPr>
              <a:t>I/O</a:t>
            </a:r>
            <a:r>
              <a:rPr lang="zh-CN" altLang="en-US" sz="2000">
                <a:latin typeface="宋体" pitchFamily="2" charset="-122"/>
              </a:rPr>
              <a:t>设备之间的数据传输。</a:t>
            </a:r>
            <a:r>
              <a:rPr lang="zh-CN" altLang="en-US" sz="2000"/>
              <a:t> </a:t>
            </a:r>
          </a:p>
          <a:p>
            <a:r>
              <a:rPr lang="en-US" altLang="zh-CN" sz="2000">
                <a:latin typeface="Times New Roman" pitchFamily="18" charset="0"/>
                <a:cs typeface="Times New Roman" pitchFamily="18" charset="0"/>
              </a:rPr>
              <a:t>DMA</a:t>
            </a:r>
            <a:r>
              <a:rPr lang="zh-CN" altLang="en-US" sz="2000">
                <a:latin typeface="宋体" pitchFamily="2" charset="-122"/>
              </a:rPr>
              <a:t>结束：在完成数据传输任务后，</a:t>
            </a:r>
            <a:r>
              <a:rPr lang="en-US" altLang="zh-CN" sz="2000">
                <a:latin typeface="Times New Roman" pitchFamily="18" charset="0"/>
                <a:cs typeface="Times New Roman" pitchFamily="18" charset="0"/>
              </a:rPr>
              <a:t>DMA</a:t>
            </a:r>
            <a:r>
              <a:rPr lang="zh-CN" altLang="en-US" sz="2000">
                <a:latin typeface="宋体" pitchFamily="2" charset="-122"/>
              </a:rPr>
              <a:t>控制器立即释放总线，即将总线归还给</a:t>
            </a:r>
            <a:r>
              <a:rPr lang="en-US" altLang="zh-CN" sz="2000">
                <a:latin typeface="Times New Roman" pitchFamily="18" charset="0"/>
                <a:cs typeface="Times New Roman" pitchFamily="18" charset="0"/>
              </a:rPr>
              <a:t>CPU</a:t>
            </a:r>
            <a:r>
              <a:rPr lang="zh-CN" altLang="en-US" sz="2000">
                <a:latin typeface="宋体" pitchFamily="2" charset="-122"/>
              </a:rPr>
              <a:t>。</a:t>
            </a:r>
            <a:endParaRPr lang="zh-CN" altLang="en-US" sz="2000"/>
          </a:p>
        </p:txBody>
      </p:sp>
    </p:spTree>
  </p:cSld>
  <p:clrMapOvr>
    <a:masterClrMapping/>
  </p:clrMapOvr>
  <p:transition spd="med">
    <p:pull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83C8221-BF22-4852-81AF-3EBBCCA34F79}"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1B8BAE2-95D2-4719-8A57-969A59704680}" type="slidenum">
              <a:rPr lang="en-US" altLang="zh-CN"/>
              <a:pPr/>
              <a:t>76</a:t>
            </a:fld>
            <a:endParaRPr lang="en-US" altLang="zh-CN"/>
          </a:p>
        </p:txBody>
      </p:sp>
      <p:sp>
        <p:nvSpPr>
          <p:cNvPr id="489474"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DMA</a:t>
            </a:r>
            <a:r>
              <a:rPr lang="zh-CN" altLang="en-US" b="1">
                <a:solidFill>
                  <a:srgbClr val="336699"/>
                </a:solidFill>
                <a:latin typeface="宋体" pitchFamily="2" charset="-122"/>
              </a:rPr>
              <a:t>控制权接管总线的方式</a:t>
            </a:r>
            <a:endParaRPr lang="zh-CN" altLang="en-US" b="1">
              <a:solidFill>
                <a:srgbClr val="336699"/>
              </a:solidFill>
            </a:endParaRPr>
          </a:p>
        </p:txBody>
      </p:sp>
      <p:sp>
        <p:nvSpPr>
          <p:cNvPr id="489475" name="Rectangle 3"/>
          <p:cNvSpPr>
            <a:spLocks noGrp="1" noChangeArrowheads="1"/>
          </p:cNvSpPr>
          <p:nvPr>
            <p:ph type="body" idx="1"/>
          </p:nvPr>
        </p:nvSpPr>
        <p:spPr/>
        <p:txBody>
          <a:bodyPr/>
          <a:lstStyle/>
          <a:p>
            <a:r>
              <a:rPr lang="zh-CN" altLang="en-US">
                <a:latin typeface="宋体" pitchFamily="2" charset="-122"/>
              </a:rPr>
              <a:t>周期挪用方式</a:t>
            </a:r>
          </a:p>
          <a:p>
            <a:r>
              <a:rPr lang="zh-CN" altLang="en-US">
                <a:latin typeface="宋体" pitchFamily="2" charset="-122"/>
              </a:rPr>
              <a:t>交替访问方式</a:t>
            </a:r>
          </a:p>
          <a:p>
            <a:r>
              <a:rPr lang="en-US" altLang="zh-CN">
                <a:latin typeface="宋体" pitchFamily="2" charset="-122"/>
              </a:rPr>
              <a:t>CPU</a:t>
            </a:r>
            <a:r>
              <a:rPr lang="zh-CN" altLang="en-US">
                <a:latin typeface="宋体" pitchFamily="2" charset="-122"/>
              </a:rPr>
              <a:t>停机方式</a:t>
            </a:r>
          </a:p>
        </p:txBody>
      </p:sp>
    </p:spTree>
  </p:cSld>
  <p:clrMapOvr>
    <a:masterClrMapping/>
  </p:clrMapOvr>
  <p:transition spd="med">
    <p:pull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2338968-58EF-4FD1-BA33-FC81A1750A86}"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5160187-BD1C-42D5-A253-FD3110E01F1C}" type="slidenum">
              <a:rPr lang="en-US" altLang="zh-CN"/>
              <a:pPr/>
              <a:t>77</a:t>
            </a:fld>
            <a:endParaRPr lang="en-US" altLang="zh-CN"/>
          </a:p>
        </p:txBody>
      </p:sp>
      <p:sp>
        <p:nvSpPr>
          <p:cNvPr id="490498" name="Rectangle 2"/>
          <p:cNvSpPr>
            <a:spLocks noGrp="1" noChangeArrowheads="1"/>
          </p:cNvSpPr>
          <p:nvPr>
            <p:ph type="title"/>
          </p:nvPr>
        </p:nvSpPr>
        <p:spPr/>
        <p:txBody>
          <a:bodyPr/>
          <a:lstStyle/>
          <a:p>
            <a:r>
              <a:rPr lang="zh-CN" altLang="en-US" b="1">
                <a:solidFill>
                  <a:srgbClr val="336699"/>
                </a:solidFill>
                <a:latin typeface="宋体" pitchFamily="2" charset="-122"/>
              </a:rPr>
              <a:t>周期挪用方式</a:t>
            </a:r>
            <a:endParaRPr lang="zh-CN" altLang="en-US" b="1">
              <a:solidFill>
                <a:srgbClr val="336699"/>
              </a:solidFill>
            </a:endParaRPr>
          </a:p>
        </p:txBody>
      </p:sp>
      <p:sp>
        <p:nvSpPr>
          <p:cNvPr id="490499" name="Rectangle 3"/>
          <p:cNvSpPr>
            <a:spLocks noGrp="1" noChangeArrowheads="1"/>
          </p:cNvSpPr>
          <p:nvPr>
            <p:ph type="body" idx="1"/>
          </p:nvPr>
        </p:nvSpPr>
        <p:spPr/>
        <p:txBody>
          <a:bodyPr/>
          <a:lstStyle/>
          <a:p>
            <a:r>
              <a:rPr lang="zh-CN" altLang="en-US" sz="2800">
                <a:latin typeface="宋体" pitchFamily="2" charset="-122"/>
              </a:rPr>
              <a:t>在这种方式下，</a:t>
            </a:r>
            <a:r>
              <a:rPr lang="en-US" altLang="zh-CN" sz="2800">
                <a:latin typeface="Times New Roman" pitchFamily="18" charset="0"/>
                <a:cs typeface="Times New Roman" pitchFamily="18" charset="0"/>
              </a:rPr>
              <a:t>DMA</a:t>
            </a:r>
            <a:r>
              <a:rPr lang="zh-CN" altLang="en-US" sz="2800">
                <a:latin typeface="宋体" pitchFamily="2" charset="-122"/>
              </a:rPr>
              <a:t>控制器一次只传送一个字节，传送完就释放总线，并由</a:t>
            </a:r>
            <a:r>
              <a:rPr lang="en-US" altLang="zh-CN" sz="2800">
                <a:latin typeface="Times New Roman" pitchFamily="18" charset="0"/>
                <a:cs typeface="Times New Roman" pitchFamily="18" charset="0"/>
              </a:rPr>
              <a:t>CPU</a:t>
            </a:r>
            <a:r>
              <a:rPr lang="zh-CN" altLang="en-US" sz="2800">
                <a:latin typeface="宋体" pitchFamily="2" charset="-122"/>
              </a:rPr>
              <a:t>接管。即由</a:t>
            </a:r>
            <a:r>
              <a:rPr lang="en-US" altLang="zh-CN" sz="2800">
                <a:latin typeface="Times New Roman" pitchFamily="18" charset="0"/>
                <a:cs typeface="Times New Roman" pitchFamily="18" charset="0"/>
              </a:rPr>
              <a:t>DMA</a:t>
            </a:r>
            <a:r>
              <a:rPr lang="zh-CN" altLang="en-US" sz="2800">
                <a:latin typeface="宋体" pitchFamily="2" charset="-122"/>
              </a:rPr>
              <a:t>控制器和</a:t>
            </a:r>
            <a:r>
              <a:rPr lang="en-US" altLang="zh-CN" sz="2800">
                <a:latin typeface="Times New Roman" pitchFamily="18" charset="0"/>
                <a:cs typeface="Times New Roman" pitchFamily="18" charset="0"/>
              </a:rPr>
              <a:t>CPU</a:t>
            </a:r>
            <a:r>
              <a:rPr lang="zh-CN" altLang="en-US" sz="2800">
                <a:latin typeface="宋体" pitchFamily="2" charset="-122"/>
              </a:rPr>
              <a:t>轮流掌管总线控制权，直到一批数据传输完毕。</a:t>
            </a:r>
          </a:p>
          <a:p>
            <a:r>
              <a:rPr lang="zh-CN" altLang="en-US" sz="2800">
                <a:latin typeface="宋体" pitchFamily="2" charset="-122"/>
              </a:rPr>
              <a:t>因为这种方式的</a:t>
            </a:r>
            <a:r>
              <a:rPr lang="en-US" altLang="zh-CN" sz="2800">
                <a:latin typeface="Times New Roman" pitchFamily="18" charset="0"/>
                <a:cs typeface="Times New Roman" pitchFamily="18" charset="0"/>
              </a:rPr>
              <a:t>DMA</a:t>
            </a:r>
            <a:r>
              <a:rPr lang="zh-CN" altLang="en-US" sz="2800">
                <a:latin typeface="宋体" pitchFamily="2" charset="-122"/>
              </a:rPr>
              <a:t>传输是挪用总线周期完成的，如果此时</a:t>
            </a:r>
            <a:r>
              <a:rPr lang="en-US" altLang="zh-CN" sz="2800">
                <a:latin typeface="Times New Roman" pitchFamily="18" charset="0"/>
                <a:cs typeface="Times New Roman" pitchFamily="18" charset="0"/>
              </a:rPr>
              <a:t>CPU</a:t>
            </a:r>
            <a:r>
              <a:rPr lang="zh-CN" altLang="en-US" sz="2800">
                <a:latin typeface="宋体" pitchFamily="2" charset="-122"/>
              </a:rPr>
              <a:t>不访问存储器，则</a:t>
            </a:r>
            <a:r>
              <a:rPr lang="en-US" altLang="zh-CN" sz="2800">
                <a:latin typeface="Times New Roman" pitchFamily="18" charset="0"/>
                <a:cs typeface="Times New Roman" pitchFamily="18" charset="0"/>
              </a:rPr>
              <a:t>CPU</a:t>
            </a:r>
            <a:r>
              <a:rPr lang="zh-CN" altLang="en-US" sz="2800">
                <a:latin typeface="宋体" pitchFamily="2" charset="-122"/>
              </a:rPr>
              <a:t>可以正常工作，否则，就使</a:t>
            </a:r>
            <a:r>
              <a:rPr lang="en-US" altLang="zh-CN" sz="2800">
                <a:latin typeface="Times New Roman" pitchFamily="18" charset="0"/>
                <a:cs typeface="Times New Roman" pitchFamily="18" charset="0"/>
              </a:rPr>
              <a:t>CPU</a:t>
            </a:r>
            <a:r>
              <a:rPr lang="zh-CN" altLang="en-US" sz="2800">
                <a:latin typeface="宋体" pitchFamily="2" charset="-122"/>
              </a:rPr>
              <a:t>延缓一个总线周期后继续工作。这样既实现了数据的</a:t>
            </a:r>
            <a:r>
              <a:rPr lang="en-US" altLang="zh-CN" sz="2800">
                <a:latin typeface="Times New Roman" pitchFamily="18" charset="0"/>
                <a:cs typeface="Times New Roman" pitchFamily="18" charset="0"/>
              </a:rPr>
              <a:t>I/O</a:t>
            </a:r>
            <a:r>
              <a:rPr lang="zh-CN" altLang="en-US" sz="2800">
                <a:latin typeface="宋体" pitchFamily="2" charset="-122"/>
              </a:rPr>
              <a:t>传输，又保证了</a:t>
            </a:r>
            <a:r>
              <a:rPr lang="en-US" altLang="zh-CN" sz="2800">
                <a:latin typeface="Times New Roman" pitchFamily="18" charset="0"/>
                <a:cs typeface="Times New Roman" pitchFamily="18" charset="0"/>
              </a:rPr>
              <a:t>CPU</a:t>
            </a:r>
            <a:r>
              <a:rPr lang="zh-CN" altLang="en-US" sz="2800">
                <a:latin typeface="宋体" pitchFamily="2" charset="-122"/>
              </a:rPr>
              <a:t>执行程序，因而应用较广。</a:t>
            </a:r>
            <a:r>
              <a:rPr lang="zh-CN" altLang="en-US" sz="2800"/>
              <a:t> </a:t>
            </a:r>
          </a:p>
        </p:txBody>
      </p:sp>
    </p:spTree>
  </p:cSld>
  <p:clrMapOvr>
    <a:masterClrMapping/>
  </p:clrMapOvr>
  <p:transition spd="med">
    <p:pull di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7618685-9B9A-4BD9-83AC-A47E30009B84}"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52089804-C70B-42FC-A109-CB4AF0FD097A}" type="slidenum">
              <a:rPr lang="en-US" altLang="zh-CN"/>
              <a:pPr/>
              <a:t>78</a:t>
            </a:fld>
            <a:endParaRPr lang="en-US" altLang="zh-CN"/>
          </a:p>
        </p:txBody>
      </p:sp>
      <p:sp>
        <p:nvSpPr>
          <p:cNvPr id="491522" name="Rectangle 2"/>
          <p:cNvSpPr>
            <a:spLocks noGrp="1" noChangeArrowheads="1"/>
          </p:cNvSpPr>
          <p:nvPr>
            <p:ph type="title"/>
          </p:nvPr>
        </p:nvSpPr>
        <p:spPr/>
        <p:txBody>
          <a:bodyPr/>
          <a:lstStyle/>
          <a:p>
            <a:r>
              <a:rPr lang="zh-CN" altLang="en-US" b="1">
                <a:solidFill>
                  <a:srgbClr val="336699"/>
                </a:solidFill>
                <a:latin typeface="宋体" pitchFamily="2" charset="-122"/>
              </a:rPr>
              <a:t>交替访问方式</a:t>
            </a:r>
            <a:endParaRPr lang="zh-CN" altLang="en-US" b="1">
              <a:solidFill>
                <a:srgbClr val="336699"/>
              </a:solidFill>
            </a:endParaRPr>
          </a:p>
        </p:txBody>
      </p:sp>
      <p:sp>
        <p:nvSpPr>
          <p:cNvPr id="491523" name="Rectangle 3"/>
          <p:cNvSpPr>
            <a:spLocks noGrp="1" noChangeArrowheads="1"/>
          </p:cNvSpPr>
          <p:nvPr>
            <p:ph type="body" idx="1"/>
          </p:nvPr>
        </p:nvSpPr>
        <p:spPr/>
        <p:txBody>
          <a:bodyPr/>
          <a:lstStyle/>
          <a:p>
            <a:r>
              <a:rPr lang="zh-CN" altLang="en-US">
                <a:latin typeface="宋体" pitchFamily="2" charset="-122"/>
              </a:rPr>
              <a:t>如果系统采用高速缓存，使</a:t>
            </a:r>
            <a:r>
              <a:rPr lang="en-US" altLang="zh-CN">
                <a:latin typeface="Times New Roman" pitchFamily="18" charset="0"/>
                <a:cs typeface="Times New Roman" pitchFamily="18" charset="0"/>
              </a:rPr>
              <a:t>CPU</a:t>
            </a:r>
            <a:r>
              <a:rPr lang="zh-CN" altLang="en-US">
                <a:latin typeface="宋体" pitchFamily="2" charset="-122"/>
              </a:rPr>
              <a:t>的工作周期比主存长得多，则可采用</a:t>
            </a:r>
            <a:r>
              <a:rPr lang="en-US" altLang="zh-CN">
                <a:latin typeface="Times New Roman" pitchFamily="18" charset="0"/>
                <a:cs typeface="Times New Roman" pitchFamily="18" charset="0"/>
              </a:rPr>
              <a:t>CPU</a:t>
            </a:r>
            <a:r>
              <a:rPr lang="zh-CN" altLang="en-US">
                <a:latin typeface="宋体" pitchFamily="2" charset="-122"/>
              </a:rPr>
              <a:t>与</a:t>
            </a:r>
            <a:r>
              <a:rPr lang="en-US" altLang="zh-CN">
                <a:latin typeface="Times New Roman" pitchFamily="18" charset="0"/>
                <a:cs typeface="Times New Roman" pitchFamily="18" charset="0"/>
              </a:rPr>
              <a:t>DMA</a:t>
            </a:r>
            <a:r>
              <a:rPr lang="zh-CN" altLang="en-US">
                <a:latin typeface="宋体" pitchFamily="2" charset="-122"/>
              </a:rPr>
              <a:t>控制器交替访问的方式。</a:t>
            </a:r>
          </a:p>
          <a:p>
            <a:r>
              <a:rPr lang="zh-CN" altLang="en-US">
                <a:latin typeface="宋体" pitchFamily="2" charset="-122"/>
              </a:rPr>
              <a:t>在这种方式下，</a:t>
            </a:r>
            <a:r>
              <a:rPr lang="en-US" altLang="zh-CN">
                <a:latin typeface="Times New Roman" pitchFamily="18" charset="0"/>
                <a:cs typeface="Times New Roman" pitchFamily="18" charset="0"/>
              </a:rPr>
              <a:t>CPU</a:t>
            </a:r>
            <a:r>
              <a:rPr lang="zh-CN" altLang="en-US">
                <a:latin typeface="宋体" pitchFamily="2" charset="-122"/>
              </a:rPr>
              <a:t>与</a:t>
            </a:r>
            <a:r>
              <a:rPr lang="en-US" altLang="zh-CN">
                <a:latin typeface="Times New Roman" pitchFamily="18" charset="0"/>
                <a:cs typeface="Times New Roman" pitchFamily="18" charset="0"/>
              </a:rPr>
              <a:t>DMA</a:t>
            </a:r>
            <a:r>
              <a:rPr lang="zh-CN" altLang="en-US">
                <a:latin typeface="宋体" pitchFamily="2" charset="-122"/>
              </a:rPr>
              <a:t>各有自己的主存地址寄存器、数据缓冲器和读写信号控制器。此时，</a:t>
            </a:r>
            <a:r>
              <a:rPr lang="en-US" altLang="zh-CN">
                <a:latin typeface="Times New Roman" pitchFamily="18" charset="0"/>
                <a:cs typeface="Times New Roman" pitchFamily="18" charset="0"/>
              </a:rPr>
              <a:t>DMA</a:t>
            </a:r>
            <a:r>
              <a:rPr lang="zh-CN" altLang="en-US">
                <a:latin typeface="宋体" pitchFamily="2" charset="-122"/>
              </a:rPr>
              <a:t>传输对</a:t>
            </a:r>
            <a:r>
              <a:rPr lang="en-US" altLang="zh-CN">
                <a:latin typeface="Times New Roman" pitchFamily="18" charset="0"/>
                <a:cs typeface="Times New Roman" pitchFamily="18" charset="0"/>
              </a:rPr>
              <a:t>CPU</a:t>
            </a:r>
            <a:r>
              <a:rPr lang="zh-CN" altLang="en-US">
                <a:latin typeface="宋体" pitchFamily="2" charset="-122"/>
              </a:rPr>
              <a:t>的工作没有任何影响，是最高效的方式。</a:t>
            </a:r>
            <a:endParaRPr lang="zh-CN" altLang="en-US"/>
          </a:p>
        </p:txBody>
      </p:sp>
    </p:spTree>
  </p:cSld>
  <p:clrMapOvr>
    <a:masterClrMapping/>
  </p:clrMapOvr>
  <p:transition spd="med">
    <p:pull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A8063C6-5774-4990-9FF3-944AB51A9B0D}"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15A55A11-0835-4F1D-9138-8209A418B278}" type="slidenum">
              <a:rPr lang="en-US" altLang="zh-CN"/>
              <a:pPr/>
              <a:t>79</a:t>
            </a:fld>
            <a:endParaRPr lang="en-US" altLang="zh-CN"/>
          </a:p>
        </p:txBody>
      </p:sp>
      <p:sp>
        <p:nvSpPr>
          <p:cNvPr id="492546" name="Rectangle 2"/>
          <p:cNvSpPr>
            <a:spLocks noGrp="1" noChangeArrowheads="1"/>
          </p:cNvSpPr>
          <p:nvPr>
            <p:ph type="title"/>
          </p:nvPr>
        </p:nvSpPr>
        <p:spPr/>
        <p:txBody>
          <a:bodyPr/>
          <a:lstStyle/>
          <a:p>
            <a:r>
              <a:rPr lang="en-US" altLang="zh-CN" b="1">
                <a:solidFill>
                  <a:srgbClr val="336699"/>
                </a:solidFill>
                <a:latin typeface="Times New Roman" pitchFamily="18" charset="0"/>
                <a:cs typeface="Times New Roman" pitchFamily="18" charset="0"/>
              </a:rPr>
              <a:t>CPU</a:t>
            </a:r>
            <a:r>
              <a:rPr lang="zh-CN" altLang="en-US" b="1">
                <a:solidFill>
                  <a:srgbClr val="336699"/>
                </a:solidFill>
                <a:latin typeface="宋体" pitchFamily="2" charset="-122"/>
              </a:rPr>
              <a:t>停机方式</a:t>
            </a:r>
            <a:endParaRPr lang="zh-CN" altLang="en-US" b="1">
              <a:solidFill>
                <a:srgbClr val="336699"/>
              </a:solidFill>
            </a:endParaRPr>
          </a:p>
        </p:txBody>
      </p:sp>
      <p:sp>
        <p:nvSpPr>
          <p:cNvPr id="492547" name="Rectangle 3"/>
          <p:cNvSpPr>
            <a:spLocks noGrp="1" noChangeArrowheads="1"/>
          </p:cNvSpPr>
          <p:nvPr>
            <p:ph type="body" idx="1"/>
          </p:nvPr>
        </p:nvSpPr>
        <p:spPr/>
        <p:txBody>
          <a:bodyPr/>
          <a:lstStyle/>
          <a:p>
            <a:r>
              <a:rPr lang="zh-CN" altLang="en-US" sz="2400">
                <a:latin typeface="宋体" pitchFamily="2" charset="-122"/>
              </a:rPr>
              <a:t>在</a:t>
            </a:r>
            <a:r>
              <a:rPr lang="en-US" altLang="zh-CN" sz="2400">
                <a:latin typeface="Times New Roman" pitchFamily="18" charset="0"/>
                <a:cs typeface="Times New Roman" pitchFamily="18" charset="0"/>
              </a:rPr>
              <a:t>CPU</a:t>
            </a:r>
            <a:r>
              <a:rPr lang="zh-CN" altLang="en-US" sz="2400">
                <a:latin typeface="宋体" pitchFamily="2" charset="-122"/>
              </a:rPr>
              <a:t>停机方式下，当</a:t>
            </a:r>
            <a:r>
              <a:rPr lang="en-US" altLang="zh-CN" sz="2400">
                <a:latin typeface="Times New Roman" pitchFamily="18" charset="0"/>
                <a:cs typeface="Times New Roman" pitchFamily="18" charset="0"/>
              </a:rPr>
              <a:t>DMA</a:t>
            </a:r>
            <a:r>
              <a:rPr lang="zh-CN" altLang="en-US" sz="2400">
                <a:latin typeface="宋体" pitchFamily="2" charset="-122"/>
              </a:rPr>
              <a:t>控制器要进行</a:t>
            </a:r>
            <a:r>
              <a:rPr lang="en-US" altLang="zh-CN" sz="2400">
                <a:latin typeface="Times New Roman" pitchFamily="18" charset="0"/>
                <a:cs typeface="Times New Roman" pitchFamily="18" charset="0"/>
              </a:rPr>
              <a:t>DMA</a:t>
            </a:r>
            <a:r>
              <a:rPr lang="zh-CN" altLang="en-US" sz="2400">
                <a:latin typeface="宋体" pitchFamily="2" charset="-122"/>
              </a:rPr>
              <a:t>传送时，向</a:t>
            </a:r>
            <a:r>
              <a:rPr lang="en-US" altLang="zh-CN" sz="2400">
                <a:latin typeface="Times New Roman" pitchFamily="18" charset="0"/>
                <a:cs typeface="Times New Roman" pitchFamily="18" charset="0"/>
              </a:rPr>
              <a:t>CPU</a:t>
            </a:r>
            <a:r>
              <a:rPr lang="zh-CN" altLang="en-US" sz="2400">
                <a:latin typeface="宋体" pitchFamily="2" charset="-122"/>
              </a:rPr>
              <a:t>发出</a:t>
            </a:r>
            <a:r>
              <a:rPr lang="en-US" altLang="zh-CN" sz="2400">
                <a:latin typeface="Times New Roman" pitchFamily="18" charset="0"/>
                <a:cs typeface="Times New Roman" pitchFamily="18" charset="0"/>
              </a:rPr>
              <a:t>DMA</a:t>
            </a:r>
            <a:r>
              <a:rPr lang="zh-CN" altLang="en-US" sz="2400">
                <a:latin typeface="宋体" pitchFamily="2" charset="-122"/>
              </a:rPr>
              <a:t>请求信号，迫使</a:t>
            </a:r>
            <a:r>
              <a:rPr lang="en-US" altLang="zh-CN" sz="2400">
                <a:latin typeface="Times New Roman" pitchFamily="18" charset="0"/>
                <a:cs typeface="Times New Roman" pitchFamily="18" charset="0"/>
              </a:rPr>
              <a:t>CPU</a:t>
            </a:r>
            <a:r>
              <a:rPr lang="zh-CN" altLang="en-US" sz="2400">
                <a:latin typeface="宋体" pitchFamily="2" charset="-122"/>
              </a:rPr>
              <a:t>在当前总线周期结束后，让出总线的控制权，并给出一个</a:t>
            </a:r>
            <a:r>
              <a:rPr lang="en-US" altLang="zh-CN" sz="2400">
                <a:latin typeface="Times New Roman" pitchFamily="18" charset="0"/>
                <a:cs typeface="Times New Roman" pitchFamily="18" charset="0"/>
              </a:rPr>
              <a:t>DMA</a:t>
            </a:r>
            <a:r>
              <a:rPr lang="zh-CN" altLang="en-US" sz="2400">
                <a:latin typeface="宋体" pitchFamily="2" charset="-122"/>
              </a:rPr>
              <a:t>响应信号，使</a:t>
            </a:r>
            <a:r>
              <a:rPr lang="en-US" altLang="zh-CN" sz="2400">
                <a:latin typeface="Times New Roman" pitchFamily="18" charset="0"/>
                <a:cs typeface="Times New Roman" pitchFamily="18" charset="0"/>
              </a:rPr>
              <a:t>DMA</a:t>
            </a:r>
            <a:r>
              <a:rPr lang="zh-CN" altLang="en-US" sz="2400">
                <a:latin typeface="宋体" pitchFamily="2" charset="-122"/>
              </a:rPr>
              <a:t>控制器可以控制总线进行数据传输。直到</a:t>
            </a:r>
            <a:r>
              <a:rPr lang="en-US" altLang="zh-CN" sz="2400">
                <a:latin typeface="Times New Roman" pitchFamily="18" charset="0"/>
                <a:cs typeface="Times New Roman" pitchFamily="18" charset="0"/>
              </a:rPr>
              <a:t>DMA</a:t>
            </a:r>
            <a:r>
              <a:rPr lang="zh-CN" altLang="en-US" sz="2400">
                <a:latin typeface="宋体" pitchFamily="2" charset="-122"/>
              </a:rPr>
              <a:t>控制器完成传输数据的操作并使</a:t>
            </a:r>
            <a:r>
              <a:rPr lang="en-US" altLang="zh-CN" sz="2400">
                <a:latin typeface="Times New Roman" pitchFamily="18" charset="0"/>
                <a:cs typeface="Times New Roman" pitchFamily="18" charset="0"/>
              </a:rPr>
              <a:t>DMA</a:t>
            </a:r>
            <a:r>
              <a:rPr lang="zh-CN" altLang="en-US" sz="2400">
                <a:latin typeface="宋体" pitchFamily="2" charset="-122"/>
              </a:rPr>
              <a:t>请求信号无效后，</a:t>
            </a:r>
            <a:r>
              <a:rPr lang="en-US" altLang="zh-CN" sz="2400">
                <a:latin typeface="Times New Roman" pitchFamily="18" charset="0"/>
                <a:cs typeface="Times New Roman" pitchFamily="18" charset="0"/>
              </a:rPr>
              <a:t>CPU</a:t>
            </a:r>
            <a:r>
              <a:rPr lang="zh-CN" altLang="en-US" sz="2400">
                <a:latin typeface="宋体" pitchFamily="2" charset="-122"/>
              </a:rPr>
              <a:t>再恢复对系统总线的控制，继续进行原来的操作。</a:t>
            </a:r>
          </a:p>
          <a:p>
            <a:r>
              <a:rPr lang="zh-CN" altLang="en-US" sz="2400">
                <a:latin typeface="宋体" pitchFamily="2" charset="-122"/>
              </a:rPr>
              <a:t>在这种方式下，</a:t>
            </a:r>
            <a:r>
              <a:rPr lang="en-US" altLang="zh-CN" sz="2400">
                <a:latin typeface="Times New Roman" pitchFamily="18" charset="0"/>
                <a:cs typeface="Times New Roman" pitchFamily="18" charset="0"/>
              </a:rPr>
              <a:t>CPU</a:t>
            </a:r>
            <a:r>
              <a:rPr lang="zh-CN" altLang="en-US" sz="2400">
                <a:latin typeface="宋体" pitchFamily="2" charset="-122"/>
              </a:rPr>
              <a:t>让出总线控制权的时间，取决于</a:t>
            </a:r>
            <a:r>
              <a:rPr lang="en-US" altLang="zh-CN" sz="2400">
                <a:latin typeface="Times New Roman" pitchFamily="18" charset="0"/>
                <a:cs typeface="Times New Roman" pitchFamily="18" charset="0"/>
              </a:rPr>
              <a:t>DMA</a:t>
            </a:r>
            <a:r>
              <a:rPr lang="zh-CN" altLang="en-US" sz="2400">
                <a:latin typeface="宋体" pitchFamily="2" charset="-122"/>
              </a:rPr>
              <a:t>控制器保持</a:t>
            </a:r>
            <a:r>
              <a:rPr lang="en-US" altLang="zh-CN" sz="2400">
                <a:latin typeface="Times New Roman" pitchFamily="18" charset="0"/>
                <a:cs typeface="Times New Roman" pitchFamily="18" charset="0"/>
              </a:rPr>
              <a:t>DMA</a:t>
            </a:r>
            <a:r>
              <a:rPr lang="zh-CN" altLang="en-US" sz="2400">
                <a:latin typeface="宋体" pitchFamily="2" charset="-122"/>
              </a:rPr>
              <a:t>请求信号的时间。所以，可以进行单字节传送，也可以进行数据块的传送。但是，在这种方式下进行</a:t>
            </a:r>
            <a:r>
              <a:rPr lang="en-US" altLang="zh-CN" sz="2400">
                <a:latin typeface="Times New Roman" pitchFamily="18" charset="0"/>
                <a:cs typeface="Times New Roman" pitchFamily="18" charset="0"/>
              </a:rPr>
              <a:t>DMA</a:t>
            </a:r>
            <a:r>
              <a:rPr lang="zh-CN" altLang="en-US" sz="2400">
                <a:latin typeface="宋体" pitchFamily="2" charset="-122"/>
              </a:rPr>
              <a:t>传送期间，</a:t>
            </a:r>
            <a:r>
              <a:rPr lang="en-US" altLang="zh-CN" sz="2400">
                <a:latin typeface="Times New Roman" pitchFamily="18" charset="0"/>
                <a:cs typeface="Times New Roman" pitchFamily="18" charset="0"/>
              </a:rPr>
              <a:t>CPU</a:t>
            </a:r>
            <a:r>
              <a:rPr lang="zh-CN" altLang="en-US" sz="2400">
                <a:latin typeface="宋体" pitchFamily="2" charset="-122"/>
              </a:rPr>
              <a:t>就处于空闲状态，所以会降低</a:t>
            </a:r>
            <a:r>
              <a:rPr lang="en-US" altLang="zh-CN" sz="2400">
                <a:latin typeface="Times New Roman" pitchFamily="18" charset="0"/>
                <a:cs typeface="Times New Roman" pitchFamily="18" charset="0"/>
              </a:rPr>
              <a:t>CPU</a:t>
            </a:r>
            <a:r>
              <a:rPr lang="zh-CN" altLang="en-US" sz="2400">
                <a:latin typeface="宋体" pitchFamily="2" charset="-122"/>
              </a:rPr>
              <a:t>的利用率，这在使用时是要加以考虑的。</a:t>
            </a:r>
            <a:endParaRPr lang="zh-CN" altLang="en-US" sz="2400"/>
          </a:p>
        </p:txBody>
      </p:sp>
    </p:spTree>
  </p:cSld>
  <p:clrMapOvr>
    <a:masterClrMapping/>
  </p:clrMapOvr>
  <p:transition spd="med">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5FDF0E2-D818-4447-B460-E3D2A40676F0}"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D1A15A67-7B95-45EC-9F44-63F79E116DE3}" type="slidenum">
              <a:rPr lang="en-US" altLang="zh-CN"/>
              <a:pPr/>
              <a:t>8</a:t>
            </a:fld>
            <a:endParaRPr lang="en-US" altLang="zh-CN"/>
          </a:p>
        </p:txBody>
      </p:sp>
      <p:sp>
        <p:nvSpPr>
          <p:cNvPr id="419842" name="Rectangle 2"/>
          <p:cNvSpPr>
            <a:spLocks noGrp="1" noChangeArrowheads="1"/>
          </p:cNvSpPr>
          <p:nvPr>
            <p:ph type="title"/>
          </p:nvPr>
        </p:nvSpPr>
        <p:spPr/>
        <p:txBody>
          <a:bodyPr/>
          <a:lstStyle/>
          <a:p>
            <a:r>
              <a:rPr lang="zh-CN" altLang="en-US" b="1">
                <a:solidFill>
                  <a:srgbClr val="336699"/>
                </a:solidFill>
                <a:latin typeface="宋体" pitchFamily="2" charset="-122"/>
              </a:rPr>
              <a:t>按照接口硬件的复杂程度分类</a:t>
            </a:r>
            <a:r>
              <a:rPr lang="zh-CN" altLang="en-US"/>
              <a:t> </a:t>
            </a:r>
          </a:p>
        </p:txBody>
      </p:sp>
      <p:sp>
        <p:nvSpPr>
          <p:cNvPr id="419843" name="Rectangle 3"/>
          <p:cNvSpPr>
            <a:spLocks noGrp="1" noChangeArrowheads="1"/>
          </p:cNvSpPr>
          <p:nvPr>
            <p:ph type="body" idx="1"/>
          </p:nvPr>
        </p:nvSpPr>
        <p:spPr/>
        <p:txBody>
          <a:bodyPr/>
          <a:lstStyle/>
          <a:p>
            <a:pPr>
              <a:lnSpc>
                <a:spcPct val="90000"/>
              </a:lnSpc>
            </a:pPr>
            <a:r>
              <a:rPr lang="en-US" altLang="zh-CN" sz="2400">
                <a:latin typeface="Times New Roman" pitchFamily="18" charset="0"/>
                <a:cs typeface="Times New Roman" pitchFamily="18" charset="0"/>
              </a:rPr>
              <a:t>I/O</a:t>
            </a:r>
            <a:r>
              <a:rPr lang="zh-CN" altLang="en-US" sz="2400">
                <a:latin typeface="宋体" pitchFamily="2" charset="-122"/>
              </a:rPr>
              <a:t>接口芯片：大多是可编程的大规模集成电路，它们可以通过</a:t>
            </a:r>
            <a:r>
              <a:rPr lang="en-US" altLang="zh-CN" sz="2400">
                <a:latin typeface="Times New Roman" pitchFamily="18" charset="0"/>
                <a:cs typeface="Times New Roman" pitchFamily="18" charset="0"/>
              </a:rPr>
              <a:t>CPU</a:t>
            </a:r>
            <a:r>
              <a:rPr lang="zh-CN" altLang="en-US" sz="2400">
                <a:latin typeface="宋体" pitchFamily="2" charset="-122"/>
              </a:rPr>
              <a:t>输出不同的命令和参数，灵活地控制相连的外设进行相应的操作。如定时</a:t>
            </a:r>
            <a:r>
              <a:rPr lang="en-US" altLang="zh-CN" sz="2400">
                <a:latin typeface="Times New Roman" pitchFamily="18" charset="0"/>
                <a:cs typeface="Times New Roman" pitchFamily="18" charset="0"/>
              </a:rPr>
              <a:t>/</a:t>
            </a:r>
            <a:r>
              <a:rPr lang="zh-CN" altLang="en-US" sz="2400">
                <a:latin typeface="宋体" pitchFamily="2" charset="-122"/>
              </a:rPr>
              <a:t>计数器芯片、中断控制器芯片、</a:t>
            </a:r>
            <a:r>
              <a:rPr lang="en-US" altLang="zh-CN" sz="2400">
                <a:latin typeface="Times New Roman" pitchFamily="18" charset="0"/>
                <a:cs typeface="Times New Roman" pitchFamily="18" charset="0"/>
              </a:rPr>
              <a:t>DMA</a:t>
            </a:r>
            <a:r>
              <a:rPr lang="zh-CN" altLang="en-US" sz="2400">
                <a:latin typeface="宋体" pitchFamily="2" charset="-122"/>
              </a:rPr>
              <a:t>控制器芯片、并行接口芯片以及串行接口芯片等。</a:t>
            </a:r>
            <a:r>
              <a:rPr lang="zh-CN" altLang="en-US" sz="2400"/>
              <a:t> </a:t>
            </a:r>
          </a:p>
          <a:p>
            <a:pPr>
              <a:lnSpc>
                <a:spcPct val="90000"/>
              </a:lnSpc>
            </a:pPr>
            <a:r>
              <a:rPr lang="en-US" altLang="zh-CN" sz="2400">
                <a:latin typeface="Times New Roman" pitchFamily="18" charset="0"/>
                <a:cs typeface="Times New Roman" pitchFamily="18" charset="0"/>
              </a:rPr>
              <a:t>I/O</a:t>
            </a:r>
            <a:r>
              <a:rPr lang="zh-CN" altLang="en-US" sz="2400">
                <a:latin typeface="宋体" pitchFamily="2" charset="-122"/>
              </a:rPr>
              <a:t>接口卡：接口卡是由若干个集成电路按一定的逻辑结构组装成的一个部件。它可以直接集成在系统板上，也可以制成一个插卡插在系统总线槽上。依照所连接的外设控制的难易程度，该控制卡的核心器件或为一般的接口芯片或为微处理器。带有微处理器的接口卡称为智能接口卡，这种卡上必有</a:t>
            </a:r>
            <a:r>
              <a:rPr lang="en-US" altLang="zh-CN" sz="2400">
                <a:latin typeface="Times New Roman" pitchFamily="18" charset="0"/>
                <a:cs typeface="Times New Roman" pitchFamily="18" charset="0"/>
              </a:rPr>
              <a:t>1</a:t>
            </a:r>
            <a:r>
              <a:rPr lang="zh-CN" altLang="en-US" sz="2400">
                <a:latin typeface="宋体" pitchFamily="2" charset="-122"/>
              </a:rPr>
              <a:t>片</a:t>
            </a:r>
            <a:r>
              <a:rPr lang="en-US" altLang="zh-CN" sz="2400">
                <a:latin typeface="Times New Roman" pitchFamily="18" charset="0"/>
                <a:cs typeface="Times New Roman" pitchFamily="18" charset="0"/>
              </a:rPr>
              <a:t>EPROM</a:t>
            </a:r>
            <a:r>
              <a:rPr lang="zh-CN" altLang="en-US" sz="2400">
                <a:latin typeface="宋体" pitchFamily="2" charset="-122"/>
              </a:rPr>
              <a:t>芯片，芯片内固化了控制程序，如</a:t>
            </a:r>
            <a:r>
              <a:rPr lang="en-US" altLang="zh-CN" sz="2400">
                <a:latin typeface="Times New Roman" pitchFamily="18" charset="0"/>
                <a:cs typeface="Times New Roman" pitchFamily="18" charset="0"/>
              </a:rPr>
              <a:t>PC</a:t>
            </a:r>
            <a:r>
              <a:rPr lang="zh-CN" altLang="en-US" sz="2400">
                <a:latin typeface="宋体" pitchFamily="2" charset="-122"/>
              </a:rPr>
              <a:t>机的硬盘驱动器接口控制卡。</a:t>
            </a:r>
            <a:r>
              <a:rPr lang="zh-CN" altLang="en-US" sz="2800"/>
              <a:t> </a:t>
            </a:r>
          </a:p>
        </p:txBody>
      </p:sp>
    </p:spTree>
  </p:cSld>
  <p:clrMapOvr>
    <a:masterClrMapping/>
  </p:clrMapOvr>
  <p:transition spd="med">
    <p:pull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22337A59-7903-41F9-BB69-ED527BEB6A50}" type="datetime1">
              <a:rPr lang="zh-CN" altLang="en-US"/>
              <a:pPr/>
              <a:t>2016-5-26</a:t>
            </a:fld>
            <a:endParaRPr lang="en-US" altLang="zh-CN"/>
          </a:p>
        </p:txBody>
      </p:sp>
      <p:sp>
        <p:nvSpPr>
          <p:cNvPr id="6" name="页脚占位符 4"/>
          <p:cNvSpPr>
            <a:spLocks noGrp="1"/>
          </p:cNvSpPr>
          <p:nvPr>
            <p:ph type="ftr" sz="quarter" idx="11"/>
          </p:nvPr>
        </p:nvSpPr>
        <p:spPr/>
        <p:txBody>
          <a:bodyPr/>
          <a:lstStyle/>
          <a:p>
            <a:r>
              <a:rPr lang="en-US" altLang="zh-CN"/>
              <a:t>汇编语言程序设计教程</a:t>
            </a:r>
          </a:p>
        </p:txBody>
      </p:sp>
      <p:sp>
        <p:nvSpPr>
          <p:cNvPr id="7" name="灯片编号占位符 5"/>
          <p:cNvSpPr>
            <a:spLocks noGrp="1"/>
          </p:cNvSpPr>
          <p:nvPr>
            <p:ph type="sldNum" sz="quarter" idx="12"/>
          </p:nvPr>
        </p:nvSpPr>
        <p:spPr/>
        <p:txBody>
          <a:bodyPr/>
          <a:lstStyle/>
          <a:p>
            <a:fld id="{AC8760EA-529F-4BC3-9BD0-FDFC5FA62F9E}" type="slidenum">
              <a:rPr lang="en-US" altLang="zh-CN"/>
              <a:pPr/>
              <a:t>80</a:t>
            </a:fld>
            <a:endParaRPr lang="en-US" altLang="zh-CN"/>
          </a:p>
        </p:txBody>
      </p:sp>
      <p:sp>
        <p:nvSpPr>
          <p:cNvPr id="67586" name="Rectangle 2"/>
          <p:cNvSpPr>
            <a:spLocks noGrp="1" noChangeArrowheads="1"/>
          </p:cNvSpPr>
          <p:nvPr>
            <p:ph type="title"/>
          </p:nvPr>
        </p:nvSpPr>
        <p:spPr/>
        <p:txBody>
          <a:bodyPr/>
          <a:lstStyle/>
          <a:p>
            <a:r>
              <a:rPr lang="en-US" altLang="zh-CN" b="1">
                <a:solidFill>
                  <a:srgbClr val="336699"/>
                </a:solidFill>
              </a:rPr>
              <a:t>7.3  </a:t>
            </a:r>
            <a:r>
              <a:rPr lang="zh-CN" altLang="en-US" b="1">
                <a:solidFill>
                  <a:srgbClr val="336699"/>
                </a:solidFill>
              </a:rPr>
              <a:t>输入</a:t>
            </a:r>
            <a:r>
              <a:rPr lang="en-US" altLang="zh-CN" b="1">
                <a:solidFill>
                  <a:srgbClr val="336699"/>
                </a:solidFill>
              </a:rPr>
              <a:t>/</a:t>
            </a:r>
            <a:r>
              <a:rPr lang="zh-CN" altLang="en-US" b="1">
                <a:solidFill>
                  <a:srgbClr val="336699"/>
                </a:solidFill>
              </a:rPr>
              <a:t>输出综合应用程序举例</a:t>
            </a:r>
          </a:p>
        </p:txBody>
      </p:sp>
      <p:sp>
        <p:nvSpPr>
          <p:cNvPr id="67587" name="Rectangle 3"/>
          <p:cNvSpPr>
            <a:spLocks noGrp="1" noChangeArrowheads="1"/>
          </p:cNvSpPr>
          <p:nvPr>
            <p:ph type="body" idx="1"/>
          </p:nvPr>
        </p:nvSpPr>
        <p:spPr/>
        <p:txBody>
          <a:bodyPr/>
          <a:lstStyle/>
          <a:p>
            <a:pPr marL="0" indent="0">
              <a:buFontTx/>
              <a:buNone/>
            </a:pPr>
            <a:r>
              <a:rPr lang="zh-CN" altLang="en-US" sz="2800">
                <a:latin typeface="宋体" pitchFamily="2" charset="-122"/>
              </a:rPr>
              <a:t>例</a:t>
            </a:r>
            <a:r>
              <a:rPr lang="en-US" altLang="zh-CN" sz="2800">
                <a:latin typeface="Times New Roman" pitchFamily="18" charset="0"/>
                <a:cs typeface="Times New Roman" pitchFamily="18" charset="0"/>
              </a:rPr>
              <a:t>7.3  </a:t>
            </a:r>
            <a:r>
              <a:rPr lang="zh-CN" altLang="en-US" sz="2800">
                <a:latin typeface="宋体" pitchFamily="2" charset="-122"/>
              </a:rPr>
              <a:t>输出字符至打印机。</a:t>
            </a:r>
          </a:p>
          <a:p>
            <a:pPr marL="0" indent="0">
              <a:buFontTx/>
              <a:buNone/>
            </a:pPr>
            <a:r>
              <a:rPr lang="zh-CN" altLang="en-US" sz="2800">
                <a:latin typeface="宋体" pitchFamily="2" charset="-122"/>
              </a:rPr>
              <a:t>例</a:t>
            </a:r>
            <a:r>
              <a:rPr lang="en-US" altLang="zh-CN" sz="2800">
                <a:latin typeface="Times New Roman" pitchFamily="18" charset="0"/>
                <a:cs typeface="Times New Roman" pitchFamily="18" charset="0"/>
              </a:rPr>
              <a:t>7.4  </a:t>
            </a:r>
            <a:r>
              <a:rPr lang="zh-CN" altLang="en-US" sz="2800">
                <a:latin typeface="宋体" pitchFamily="2" charset="-122"/>
              </a:rPr>
              <a:t>采用程序查询的数据采集程序。</a:t>
            </a:r>
          </a:p>
          <a:p>
            <a:pPr marL="0" indent="0">
              <a:buFontTx/>
              <a:buNone/>
            </a:pPr>
            <a:r>
              <a:rPr lang="zh-CN" altLang="en-US" sz="2800">
                <a:latin typeface="宋体" pitchFamily="2" charset="-122"/>
              </a:rPr>
              <a:t>例</a:t>
            </a:r>
            <a:r>
              <a:rPr lang="en-US" altLang="zh-CN" sz="2800">
                <a:latin typeface="Times New Roman" pitchFamily="18" charset="0"/>
                <a:cs typeface="Times New Roman" pitchFamily="18" charset="0"/>
              </a:rPr>
              <a:t>7.5  </a:t>
            </a:r>
            <a:r>
              <a:rPr lang="zh-CN" altLang="en-US" sz="2800">
                <a:latin typeface="宋体" pitchFamily="2" charset="-122"/>
              </a:rPr>
              <a:t>利用系统功能调用修改中断向量</a:t>
            </a:r>
            <a:r>
              <a:rPr lang="en-US" altLang="zh-CN" sz="2800">
                <a:latin typeface="宋体" pitchFamily="2" charset="-122"/>
              </a:rPr>
              <a:t>1CH</a:t>
            </a:r>
            <a:r>
              <a:rPr lang="zh-CN" altLang="en-US" sz="2800">
                <a:latin typeface="宋体" pitchFamily="2" charset="-122"/>
              </a:rPr>
              <a:t>。</a:t>
            </a:r>
          </a:p>
          <a:p>
            <a:pPr marL="0" indent="0">
              <a:buFontTx/>
              <a:buNone/>
            </a:pPr>
            <a:r>
              <a:rPr lang="zh-CN" altLang="en-US" sz="2800">
                <a:latin typeface="宋体" pitchFamily="2" charset="-122"/>
              </a:rPr>
              <a:t>例</a:t>
            </a:r>
            <a:r>
              <a:rPr lang="en-US" altLang="zh-CN" sz="2800">
                <a:latin typeface="Times New Roman" pitchFamily="18" charset="0"/>
                <a:cs typeface="Times New Roman" pitchFamily="18" charset="0"/>
              </a:rPr>
              <a:t>7.6  </a:t>
            </a:r>
            <a:r>
              <a:rPr lang="zh-CN" altLang="en-US" sz="2800">
                <a:latin typeface="宋体" pitchFamily="2" charset="-122"/>
              </a:rPr>
              <a:t>利用空闲中断类型号</a:t>
            </a:r>
            <a:r>
              <a:rPr lang="en-US" altLang="zh-CN" sz="2800">
                <a:latin typeface="宋体" pitchFamily="2" charset="-122"/>
              </a:rPr>
              <a:t>4AH</a:t>
            </a:r>
            <a:r>
              <a:rPr lang="zh-CN" altLang="en-US" sz="2800">
                <a:latin typeface="宋体" pitchFamily="2" charset="-122"/>
              </a:rPr>
              <a:t>实现软中断设置。</a:t>
            </a:r>
          </a:p>
          <a:p>
            <a:pPr marL="0" indent="0">
              <a:buFontTx/>
              <a:buNone/>
            </a:pPr>
            <a:r>
              <a:rPr lang="zh-CN" altLang="en-US" sz="2800">
                <a:latin typeface="宋体" pitchFamily="2" charset="-122"/>
              </a:rPr>
              <a:t>例</a:t>
            </a:r>
            <a:r>
              <a:rPr lang="en-US" altLang="zh-CN" sz="2800">
                <a:latin typeface="Times New Roman" pitchFamily="18" charset="0"/>
                <a:cs typeface="Times New Roman" pitchFamily="18" charset="0"/>
              </a:rPr>
              <a:t>7.7  </a:t>
            </a:r>
            <a:r>
              <a:rPr lang="zh-CN" altLang="en-US" sz="2800">
                <a:latin typeface="宋体" pitchFamily="2" charset="-122"/>
              </a:rPr>
              <a:t>利用中断方式控制打印机。</a:t>
            </a:r>
          </a:p>
          <a:p>
            <a:pPr marL="0" indent="0">
              <a:buFontTx/>
              <a:buNone/>
            </a:pPr>
            <a:r>
              <a:rPr lang="zh-CN" altLang="en-US" sz="2800">
                <a:latin typeface="宋体" pitchFamily="2" charset="-122"/>
              </a:rPr>
              <a:t>例</a:t>
            </a:r>
            <a:r>
              <a:rPr lang="en-US" altLang="zh-CN" sz="2800">
                <a:latin typeface="Times New Roman" pitchFamily="18" charset="0"/>
                <a:cs typeface="Times New Roman" pitchFamily="18" charset="0"/>
              </a:rPr>
              <a:t>7.8  </a:t>
            </a:r>
            <a:r>
              <a:rPr lang="zh-CN" altLang="en-US" sz="2800">
                <a:latin typeface="宋体" pitchFamily="2" charset="-122"/>
              </a:rPr>
              <a:t>编程实现按</a:t>
            </a:r>
            <a:r>
              <a:rPr lang="en-US" altLang="zh-CN" sz="2800">
                <a:latin typeface="宋体" pitchFamily="2" charset="-122"/>
              </a:rPr>
              <a:t>Q</a:t>
            </a:r>
            <a:r>
              <a:rPr lang="zh-CN" altLang="en-US" sz="2800">
                <a:latin typeface="宋体" pitchFamily="2" charset="-122"/>
              </a:rPr>
              <a:t>键返回操作系统，按其他键开始顺序显示</a:t>
            </a:r>
            <a:r>
              <a:rPr lang="en-US" altLang="zh-CN" sz="2800">
                <a:latin typeface="宋体" pitchFamily="2" charset="-122"/>
              </a:rPr>
              <a:t>26</a:t>
            </a:r>
            <a:r>
              <a:rPr lang="zh-CN" altLang="en-US" sz="2800">
                <a:latin typeface="宋体" pitchFamily="2" charset="-122"/>
              </a:rPr>
              <a:t>个大写字母。</a:t>
            </a:r>
          </a:p>
          <a:p>
            <a:pPr marL="0" indent="0">
              <a:buFontTx/>
              <a:buNone/>
            </a:pPr>
            <a:r>
              <a:rPr lang="zh-CN" altLang="en-US" sz="2800">
                <a:latin typeface="宋体" pitchFamily="2" charset="-122"/>
              </a:rPr>
              <a:t>例</a:t>
            </a:r>
            <a:r>
              <a:rPr lang="en-US" altLang="zh-CN" sz="2800">
                <a:latin typeface="Times New Roman" pitchFamily="18" charset="0"/>
                <a:cs typeface="Times New Roman" pitchFamily="18" charset="0"/>
              </a:rPr>
              <a:t>7.9  </a:t>
            </a:r>
            <a:r>
              <a:rPr lang="zh-CN" altLang="en-US" sz="2800">
                <a:latin typeface="宋体" pitchFamily="2" charset="-122"/>
              </a:rPr>
              <a:t>发声程序设计。</a:t>
            </a:r>
            <a:r>
              <a:rPr lang="zh-CN" altLang="en-US" sz="2800"/>
              <a:t> </a:t>
            </a:r>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1851835-9694-4127-9A63-BBA2505D682B}" type="datetime1">
              <a:rPr lang="zh-CN" altLang="en-US"/>
              <a:pPr/>
              <a:t>2016-5-26</a:t>
            </a:fld>
            <a:endParaRPr lang="en-US" altLang="zh-CN"/>
          </a:p>
        </p:txBody>
      </p:sp>
      <p:sp>
        <p:nvSpPr>
          <p:cNvPr id="5" name="页脚占位符 4"/>
          <p:cNvSpPr>
            <a:spLocks noGrp="1"/>
          </p:cNvSpPr>
          <p:nvPr>
            <p:ph type="ftr" sz="quarter" idx="11"/>
          </p:nvPr>
        </p:nvSpPr>
        <p:spPr/>
        <p:txBody>
          <a:bodyPr/>
          <a:lstStyle/>
          <a:p>
            <a:r>
              <a:rPr lang="en-US" altLang="zh-CN"/>
              <a:t>汇编语言程序设计教程</a:t>
            </a:r>
          </a:p>
        </p:txBody>
      </p:sp>
      <p:sp>
        <p:nvSpPr>
          <p:cNvPr id="6" name="灯片编号占位符 5"/>
          <p:cNvSpPr>
            <a:spLocks noGrp="1"/>
          </p:cNvSpPr>
          <p:nvPr>
            <p:ph type="sldNum" sz="quarter" idx="12"/>
          </p:nvPr>
        </p:nvSpPr>
        <p:spPr/>
        <p:txBody>
          <a:bodyPr/>
          <a:lstStyle/>
          <a:p>
            <a:fld id="{8E66D3DD-4084-4A9B-9634-02D48168B395}" type="slidenum">
              <a:rPr lang="en-US" altLang="zh-CN"/>
              <a:pPr/>
              <a:t>9</a:t>
            </a:fld>
            <a:endParaRPr lang="en-US" altLang="zh-CN"/>
          </a:p>
        </p:txBody>
      </p:sp>
      <p:sp>
        <p:nvSpPr>
          <p:cNvPr id="420866" name="Rectangle 2"/>
          <p:cNvSpPr>
            <a:spLocks noGrp="1" noChangeArrowheads="1"/>
          </p:cNvSpPr>
          <p:nvPr>
            <p:ph type="title"/>
          </p:nvPr>
        </p:nvSpPr>
        <p:spPr/>
        <p:txBody>
          <a:bodyPr/>
          <a:lstStyle/>
          <a:p>
            <a:r>
              <a:rPr lang="zh-CN" altLang="en-US" b="1">
                <a:solidFill>
                  <a:srgbClr val="336699"/>
                </a:solidFill>
                <a:latin typeface="宋体" pitchFamily="2" charset="-122"/>
              </a:rPr>
              <a:t>接口与外设之间的信息</a:t>
            </a:r>
            <a:r>
              <a:rPr lang="zh-CN" altLang="en-US"/>
              <a:t> </a:t>
            </a:r>
          </a:p>
        </p:txBody>
      </p:sp>
      <p:sp>
        <p:nvSpPr>
          <p:cNvPr id="420867" name="Rectangle 3"/>
          <p:cNvSpPr>
            <a:spLocks noGrp="1" noChangeArrowheads="1"/>
          </p:cNvSpPr>
          <p:nvPr>
            <p:ph type="body" idx="1"/>
          </p:nvPr>
        </p:nvSpPr>
        <p:spPr/>
        <p:txBody>
          <a:bodyPr/>
          <a:lstStyle/>
          <a:p>
            <a:r>
              <a:rPr lang="zh-CN" altLang="en-US">
                <a:latin typeface="宋体" pitchFamily="2" charset="-122"/>
              </a:rPr>
              <a:t>接口与外设之间可以进行各种信息的交流，将它们概括起来有数据信息、控制信息和状态信息三大类。</a:t>
            </a:r>
          </a:p>
          <a:p>
            <a:r>
              <a:rPr lang="zh-CN" altLang="en-US">
                <a:latin typeface="宋体" pitchFamily="2" charset="-122"/>
              </a:rPr>
              <a:t>各种信息在</a:t>
            </a:r>
            <a:r>
              <a:rPr lang="en-US" altLang="zh-CN">
                <a:latin typeface="Times New Roman" pitchFamily="18" charset="0"/>
                <a:cs typeface="Times New Roman" pitchFamily="18" charset="0"/>
              </a:rPr>
              <a:t>I/O</a:t>
            </a:r>
            <a:r>
              <a:rPr lang="zh-CN" altLang="en-US">
                <a:latin typeface="宋体" pitchFamily="2" charset="-122"/>
              </a:rPr>
              <a:t>接口中存放在不同的寄存器中，数据信息存放在</a:t>
            </a:r>
            <a:r>
              <a:rPr lang="en-US" altLang="zh-CN">
                <a:latin typeface="Times New Roman" pitchFamily="18" charset="0"/>
                <a:cs typeface="Times New Roman" pitchFamily="18" charset="0"/>
              </a:rPr>
              <a:t>I/O</a:t>
            </a:r>
            <a:r>
              <a:rPr lang="zh-CN" altLang="en-US">
                <a:latin typeface="宋体" pitchFamily="2" charset="-122"/>
              </a:rPr>
              <a:t>接口中的输入数据或输出数据缓冲器中，状态信息寄存在状态寄存器中，而控制信息写入控制寄存器中。</a:t>
            </a:r>
            <a:r>
              <a:rPr lang="zh-CN" altLang="en-US"/>
              <a:t> </a:t>
            </a:r>
          </a:p>
        </p:txBody>
      </p:sp>
    </p:spTree>
  </p:cSld>
  <p:clrMapOvr>
    <a:masterClrMapping/>
  </p:clrMapOvr>
  <p:transition spd="med">
    <p:pull dir="d"/>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2086</TotalTime>
  <Words>6002</Words>
  <Application>Microsoft Office PowerPoint</Application>
  <PresentationFormat>全屏显示(4:3)</PresentationFormat>
  <Paragraphs>487</Paragraphs>
  <Slides>80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80</vt:i4>
      </vt:variant>
    </vt:vector>
  </HeadingPairs>
  <TitlesOfParts>
    <vt:vector size="82" baseType="lpstr">
      <vt:lpstr>默认设计模板</vt:lpstr>
      <vt:lpstr>位图图像</vt:lpstr>
      <vt:lpstr>第7章  输入/输出程序设计 </vt:lpstr>
      <vt:lpstr>7.1  微机接口技术概述</vt:lpstr>
      <vt:lpstr>微机接口 </vt:lpstr>
      <vt:lpstr>输入与输出过程 </vt:lpstr>
      <vt:lpstr>微机接口的分类方法</vt:lpstr>
      <vt:lpstr>按照数据传送的格式分类 </vt:lpstr>
      <vt:lpstr>按照接口的功能分类 </vt:lpstr>
      <vt:lpstr>按照接口硬件的复杂程度分类 </vt:lpstr>
      <vt:lpstr>接口与外设之间的信息 </vt:lpstr>
      <vt:lpstr>各类信息的含义 </vt:lpstr>
      <vt:lpstr>I/O接口的功能 </vt:lpstr>
      <vt:lpstr>数据缓冲功能 </vt:lpstr>
      <vt:lpstr>设备选择和寻址功能 </vt:lpstr>
      <vt:lpstr>数据格式转换功能 </vt:lpstr>
      <vt:lpstr>电平信号转换功能 </vt:lpstr>
      <vt:lpstr>控制功能 </vt:lpstr>
      <vt:lpstr>可编程功能 </vt:lpstr>
      <vt:lpstr>错误检测功能 </vt:lpstr>
      <vt:lpstr>I/O接口的基本组成 </vt:lpstr>
      <vt:lpstr>数据缓冲寄存器 </vt:lpstr>
      <vt:lpstr>控制寄存器 </vt:lpstr>
      <vt:lpstr>状态寄存器 </vt:lpstr>
      <vt:lpstr>数据总线和地址总线缓冲器 </vt:lpstr>
      <vt:lpstr>内部控制逻辑 </vt:lpstr>
      <vt:lpstr>端口地址译码器 </vt:lpstr>
      <vt:lpstr>联络控制逻辑 </vt:lpstr>
      <vt:lpstr>7.2  输入输出的控制方式</vt:lpstr>
      <vt:lpstr>输入输出控制方式概述</vt:lpstr>
      <vt:lpstr>程序查询方式 </vt:lpstr>
      <vt:lpstr>中断传送方式</vt:lpstr>
      <vt:lpstr>DMA方式</vt:lpstr>
      <vt:lpstr>程序查询传送方式 </vt:lpstr>
      <vt:lpstr>无条件传送方式 </vt:lpstr>
      <vt:lpstr> 无条件传送方式的工作原理</vt:lpstr>
      <vt:lpstr>查询式传送方式 </vt:lpstr>
      <vt:lpstr>主机与外设间传送的信息 </vt:lpstr>
      <vt:lpstr>查询式输入程序流程图 </vt:lpstr>
      <vt:lpstr>查询式输出程序流程图 </vt:lpstr>
      <vt:lpstr>中断传送方式 </vt:lpstr>
      <vt:lpstr>中断的优点 </vt:lpstr>
      <vt:lpstr>中断系统的功能</vt:lpstr>
      <vt:lpstr>中断嵌套示意图 </vt:lpstr>
      <vt:lpstr>中断源</vt:lpstr>
      <vt:lpstr>中断源的种类 </vt:lpstr>
      <vt:lpstr>中断系统的分类 </vt:lpstr>
      <vt:lpstr>80x86系统中断源分类 </vt:lpstr>
      <vt:lpstr>不可屏蔽中断 </vt:lpstr>
      <vt:lpstr>可屏蔽中断 </vt:lpstr>
      <vt:lpstr>内部中断</vt:lpstr>
      <vt:lpstr>除法出错中断</vt:lpstr>
      <vt:lpstr>单步中断</vt:lpstr>
      <vt:lpstr>溢出中断</vt:lpstr>
      <vt:lpstr>软中断</vt:lpstr>
      <vt:lpstr>中断向量表</vt:lpstr>
      <vt:lpstr>中断向量表（中断矢量表）的结构</vt:lpstr>
      <vt:lpstr>80x86系统中断向量及其功能</vt:lpstr>
      <vt:lpstr>80x86系统中断向量及其功能</vt:lpstr>
      <vt:lpstr>80x86系统中断向量及其功能</vt:lpstr>
      <vt:lpstr>80x86系统中断向量及其功能</vt:lpstr>
      <vt:lpstr>80x86系统中断向量及其功能</vt:lpstr>
      <vt:lpstr>80x86系统中断向量及其功能</vt:lpstr>
      <vt:lpstr>中断类型号的获取 </vt:lpstr>
      <vt:lpstr>用户软中断的设置</vt:lpstr>
      <vt:lpstr>中断处理过程</vt:lpstr>
      <vt:lpstr>关中断</vt:lpstr>
      <vt:lpstr>保存断点和现场</vt:lpstr>
      <vt:lpstr>判别中断源</vt:lpstr>
      <vt:lpstr>开中断</vt:lpstr>
      <vt:lpstr>执行中断服务程序</vt:lpstr>
      <vt:lpstr>发中断结束命令</vt:lpstr>
      <vt:lpstr>中断返回</vt:lpstr>
      <vt:lpstr>DMA传送方式</vt:lpstr>
      <vt:lpstr>DMA传送控制方式的特点 </vt:lpstr>
      <vt:lpstr>DMA方式下数据传送路径</vt:lpstr>
      <vt:lpstr>DMA传输过程</vt:lpstr>
      <vt:lpstr>DMA控制权接管总线的方式</vt:lpstr>
      <vt:lpstr>周期挪用方式</vt:lpstr>
      <vt:lpstr>交替访问方式</vt:lpstr>
      <vt:lpstr>CPU停机方式</vt:lpstr>
      <vt:lpstr>7.3  输入/输出综合应用程序举例</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DELL</cp:lastModifiedBy>
  <cp:revision>568</cp:revision>
  <dcterms:created xsi:type="dcterms:W3CDTF">2011-01-12T06:28:18Z</dcterms:created>
  <dcterms:modified xsi:type="dcterms:W3CDTF">2016-05-26T07:01:09Z</dcterms:modified>
</cp:coreProperties>
</file>