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3"/>
  </p:notesMasterIdLst>
  <p:sldIdLst>
    <p:sldId id="296" r:id="rId2"/>
    <p:sldId id="297" r:id="rId3"/>
    <p:sldId id="677" r:id="rId4"/>
    <p:sldId id="678" r:id="rId5"/>
    <p:sldId id="679" r:id="rId6"/>
    <p:sldId id="680" r:id="rId7"/>
    <p:sldId id="681" r:id="rId8"/>
    <p:sldId id="682" r:id="rId9"/>
    <p:sldId id="683" r:id="rId10"/>
    <p:sldId id="684" r:id="rId11"/>
    <p:sldId id="685" r:id="rId12"/>
    <p:sldId id="686" r:id="rId13"/>
    <p:sldId id="687" r:id="rId14"/>
    <p:sldId id="688" r:id="rId15"/>
    <p:sldId id="505" r:id="rId16"/>
    <p:sldId id="619" r:id="rId17"/>
    <p:sldId id="689" r:id="rId18"/>
    <p:sldId id="690" r:id="rId19"/>
    <p:sldId id="691" r:id="rId20"/>
    <p:sldId id="692" r:id="rId21"/>
    <p:sldId id="693" r:id="rId22"/>
    <p:sldId id="694" r:id="rId23"/>
    <p:sldId id="298" r:id="rId24"/>
    <p:sldId id="699" r:id="rId25"/>
    <p:sldId id="700" r:id="rId26"/>
    <p:sldId id="701" r:id="rId27"/>
    <p:sldId id="702" r:id="rId28"/>
    <p:sldId id="703" r:id="rId29"/>
    <p:sldId id="704" r:id="rId30"/>
    <p:sldId id="705" r:id="rId31"/>
    <p:sldId id="706" r:id="rId32"/>
    <p:sldId id="707" r:id="rId33"/>
    <p:sldId id="708" r:id="rId34"/>
    <p:sldId id="696" r:id="rId35"/>
    <p:sldId id="697" r:id="rId36"/>
    <p:sldId id="299" r:id="rId37"/>
    <p:sldId id="695" r:id="rId38"/>
    <p:sldId id="709" r:id="rId39"/>
    <p:sldId id="710" r:id="rId40"/>
    <p:sldId id="711" r:id="rId41"/>
    <p:sldId id="712" r:id="rId42"/>
    <p:sldId id="713" r:id="rId43"/>
    <p:sldId id="714" r:id="rId44"/>
    <p:sldId id="715" r:id="rId45"/>
    <p:sldId id="716" r:id="rId46"/>
    <p:sldId id="717" r:id="rId47"/>
    <p:sldId id="300" r:id="rId48"/>
    <p:sldId id="718" r:id="rId49"/>
    <p:sldId id="719" r:id="rId50"/>
    <p:sldId id="720" r:id="rId51"/>
    <p:sldId id="721"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67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2016-5-26</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2016-5-26</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CCEBF9E-0930-44FB-B213-5F9211AD269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B80F0B8-5C9A-443D-8803-E904BAD16256}" type="slidenum">
              <a:rPr lang="en-US" altLang="zh-CN"/>
              <a:pPr/>
              <a:t>1</a:t>
            </a:fld>
            <a:endParaRPr lang="en-US" altLang="zh-CN"/>
          </a:p>
        </p:txBody>
      </p:sp>
      <p:sp>
        <p:nvSpPr>
          <p:cNvPr id="68610" name="Rectangle 2"/>
          <p:cNvSpPr>
            <a:spLocks noGrp="1" noChangeArrowheads="1"/>
          </p:cNvSpPr>
          <p:nvPr>
            <p:ph type="title"/>
          </p:nvPr>
        </p:nvSpPr>
        <p:spPr/>
        <p:txBody>
          <a:bodyPr/>
          <a:lstStyle/>
          <a:p>
            <a:r>
              <a:rPr lang="zh-CN" altLang="en-US" b="1">
                <a:solidFill>
                  <a:srgbClr val="336699"/>
                </a:solidFill>
              </a:rPr>
              <a:t>第</a:t>
            </a:r>
            <a:r>
              <a:rPr lang="en-US" altLang="zh-CN" b="1">
                <a:solidFill>
                  <a:srgbClr val="336699"/>
                </a:solidFill>
              </a:rPr>
              <a:t>8</a:t>
            </a:r>
            <a:r>
              <a:rPr lang="zh-CN" altLang="en-US" b="1">
                <a:solidFill>
                  <a:srgbClr val="336699"/>
                </a:solidFill>
              </a:rPr>
              <a:t>章  高级汇编技术</a:t>
            </a:r>
            <a:r>
              <a:rPr lang="zh-CN" altLang="en-US"/>
              <a:t> </a:t>
            </a:r>
          </a:p>
        </p:txBody>
      </p:sp>
      <p:sp>
        <p:nvSpPr>
          <p:cNvPr id="68611" name="Rectangle 3"/>
          <p:cNvSpPr>
            <a:spLocks noGrp="1" noChangeArrowheads="1"/>
          </p:cNvSpPr>
          <p:nvPr>
            <p:ph type="body" idx="1"/>
          </p:nvPr>
        </p:nvSpPr>
        <p:spPr/>
        <p:txBody>
          <a:bodyPr/>
          <a:lstStyle/>
          <a:p>
            <a:pPr>
              <a:buFontTx/>
              <a:buNone/>
            </a:pPr>
            <a:r>
              <a:rPr lang="en-US" altLang="zh-CN"/>
              <a:t>8.1  </a:t>
            </a:r>
            <a:r>
              <a:rPr lang="zh-CN" altLang="en-US"/>
              <a:t>宏汇编</a:t>
            </a:r>
          </a:p>
          <a:p>
            <a:pPr>
              <a:buFontTx/>
              <a:buNone/>
            </a:pPr>
            <a:r>
              <a:rPr lang="en-US" altLang="zh-CN"/>
              <a:t>8.2  </a:t>
            </a:r>
            <a:r>
              <a:rPr lang="zh-CN" altLang="en-US"/>
              <a:t>重复汇编与条件汇编</a:t>
            </a:r>
          </a:p>
          <a:p>
            <a:pPr>
              <a:buFontTx/>
              <a:buNone/>
            </a:pPr>
            <a:r>
              <a:rPr lang="en-US" altLang="zh-CN"/>
              <a:t>8.3  </a:t>
            </a:r>
            <a:r>
              <a:rPr lang="zh-CN" altLang="en-US"/>
              <a:t>复杂数据结构</a:t>
            </a:r>
          </a:p>
          <a:p>
            <a:pPr>
              <a:buFontTx/>
              <a:buNone/>
            </a:pPr>
            <a:r>
              <a:rPr lang="en-US" altLang="zh-CN"/>
              <a:t>8.4  </a:t>
            </a:r>
            <a:r>
              <a:rPr lang="zh-CN" altLang="en-US"/>
              <a:t>模块化程序设计</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247A06-4AB2-4363-8E7F-5F5A9EA398B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DF56B20-7DCC-4EBF-8101-9981B6EEA141}" type="slidenum">
              <a:rPr lang="en-US" altLang="zh-CN"/>
              <a:pPr/>
              <a:t>10</a:t>
            </a:fld>
            <a:endParaRPr lang="en-US" altLang="zh-CN"/>
          </a:p>
        </p:txBody>
      </p:sp>
      <p:sp>
        <p:nvSpPr>
          <p:cNvPr id="500738" name="Rectangle 2"/>
          <p:cNvSpPr>
            <a:spLocks noGrp="1" noChangeArrowheads="1"/>
          </p:cNvSpPr>
          <p:nvPr>
            <p:ph type="title"/>
          </p:nvPr>
        </p:nvSpPr>
        <p:spPr/>
        <p:txBody>
          <a:bodyPr/>
          <a:lstStyle/>
          <a:p>
            <a:r>
              <a:rPr lang="zh-CN" altLang="en-US" b="1">
                <a:solidFill>
                  <a:srgbClr val="336699"/>
                </a:solidFill>
                <a:latin typeface="宋体" pitchFamily="2" charset="-122"/>
              </a:rPr>
              <a:t>宏指令与子程序的区别</a:t>
            </a:r>
            <a:endParaRPr lang="zh-CN" altLang="en-US" b="1">
              <a:solidFill>
                <a:srgbClr val="336699"/>
              </a:solidFill>
            </a:endParaRPr>
          </a:p>
        </p:txBody>
      </p:sp>
      <p:sp>
        <p:nvSpPr>
          <p:cNvPr id="500739" name="Rectangle 3"/>
          <p:cNvSpPr>
            <a:spLocks noGrp="1" noChangeArrowheads="1"/>
          </p:cNvSpPr>
          <p:nvPr>
            <p:ph type="body" idx="1"/>
          </p:nvPr>
        </p:nvSpPr>
        <p:spPr>
          <a:xfrm>
            <a:off x="152400" y="1600200"/>
            <a:ext cx="8839200" cy="4525963"/>
          </a:xfrm>
        </p:spPr>
        <p:txBody>
          <a:bodyPr/>
          <a:lstStyle/>
          <a:p>
            <a:pPr>
              <a:lnSpc>
                <a:spcPct val="90000"/>
              </a:lnSpc>
            </a:pPr>
            <a:r>
              <a:rPr lang="zh-CN" altLang="en-US" sz="2400">
                <a:latin typeface="宋体" pitchFamily="2" charset="-122"/>
              </a:rPr>
              <a:t>宏指令由宏汇编程序</a:t>
            </a:r>
            <a:r>
              <a:rPr lang="en-US" altLang="zh-CN" sz="2400">
                <a:latin typeface="Times New Roman" pitchFamily="18" charset="0"/>
                <a:cs typeface="Times New Roman" pitchFamily="18" charset="0"/>
              </a:rPr>
              <a:t>MASM</a:t>
            </a:r>
            <a:r>
              <a:rPr lang="zh-CN" altLang="en-US" sz="2400">
                <a:latin typeface="宋体" pitchFamily="2" charset="-122"/>
              </a:rPr>
              <a:t>在汇编过程中进行处理，在每个宏调用处，将相应的宏定义体插入；而调用指令</a:t>
            </a:r>
            <a:r>
              <a:rPr lang="en-US" altLang="zh-CN" sz="2400">
                <a:latin typeface="Times New Roman" pitchFamily="18" charset="0"/>
                <a:cs typeface="Times New Roman" pitchFamily="18" charset="0"/>
              </a:rPr>
              <a:t>CALL</a:t>
            </a:r>
            <a:r>
              <a:rPr lang="zh-CN" altLang="en-US" sz="2400">
                <a:latin typeface="宋体" pitchFamily="2" charset="-122"/>
              </a:rPr>
              <a:t>和返回指令</a:t>
            </a:r>
            <a:r>
              <a:rPr lang="en-US" altLang="zh-CN" sz="2400">
                <a:latin typeface="Times New Roman" pitchFamily="18" charset="0"/>
                <a:cs typeface="Times New Roman" pitchFamily="18" charset="0"/>
              </a:rPr>
              <a:t>RET</a:t>
            </a:r>
            <a:r>
              <a:rPr lang="zh-CN" altLang="en-US" sz="2400">
                <a:latin typeface="宋体" pitchFamily="2" charset="-122"/>
              </a:rPr>
              <a:t>则是</a:t>
            </a:r>
            <a:r>
              <a:rPr lang="en-US" altLang="zh-CN" sz="2400">
                <a:latin typeface="Times New Roman" pitchFamily="18" charset="0"/>
                <a:cs typeface="Times New Roman" pitchFamily="18" charset="0"/>
              </a:rPr>
              <a:t>CPU</a:t>
            </a:r>
            <a:r>
              <a:rPr lang="zh-CN" altLang="en-US" sz="2400">
                <a:latin typeface="宋体" pitchFamily="2" charset="-122"/>
              </a:rPr>
              <a:t>指令，执行</a:t>
            </a:r>
            <a:r>
              <a:rPr lang="en-US" altLang="zh-CN" sz="2400">
                <a:latin typeface="Times New Roman" pitchFamily="18" charset="0"/>
                <a:cs typeface="Times New Roman" pitchFamily="18" charset="0"/>
              </a:rPr>
              <a:t>CALL</a:t>
            </a:r>
            <a:r>
              <a:rPr lang="zh-CN" altLang="en-US" sz="2400">
                <a:latin typeface="宋体" pitchFamily="2" charset="-122"/>
              </a:rPr>
              <a:t>指令时，</a:t>
            </a:r>
            <a:r>
              <a:rPr lang="en-US" altLang="zh-CN" sz="2400">
                <a:latin typeface="Times New Roman" pitchFamily="18" charset="0"/>
                <a:cs typeface="Times New Roman" pitchFamily="18" charset="0"/>
              </a:rPr>
              <a:t>CPU</a:t>
            </a:r>
            <a:r>
              <a:rPr lang="zh-CN" altLang="en-US" sz="2400">
                <a:latin typeface="宋体" pitchFamily="2" charset="-122"/>
              </a:rPr>
              <a:t>使程序的控制转移到子程序的入口地址。</a:t>
            </a:r>
          </a:p>
          <a:p>
            <a:pPr>
              <a:lnSpc>
                <a:spcPct val="90000"/>
              </a:lnSpc>
            </a:pPr>
            <a:r>
              <a:rPr lang="zh-CN" altLang="en-US" sz="2400">
                <a:latin typeface="宋体" pitchFamily="2" charset="-122"/>
              </a:rPr>
              <a:t>宏调用在汇编时进行语句展开，仅是源程序级的简化，并不减小目标程序。子程序调用在执行时由</a:t>
            </a:r>
            <a:r>
              <a:rPr lang="en-US" altLang="zh-CN" sz="2400">
                <a:latin typeface="Times New Roman" pitchFamily="18" charset="0"/>
                <a:cs typeface="Times New Roman" pitchFamily="18" charset="0"/>
              </a:rPr>
              <a:t>CALL</a:t>
            </a:r>
            <a:r>
              <a:rPr lang="zh-CN" altLang="en-US" sz="2400">
                <a:latin typeface="宋体" pitchFamily="2" charset="-122"/>
              </a:rPr>
              <a:t>指令转向子程序体，是在目标程序级的简化。宏调用的参数通过形参、实参结合实现传递，简洁直观、灵活多变。子程序需要利用寄存器、存储单元或堆栈区等传递参数，要占用一定的时空开销。</a:t>
            </a:r>
          </a:p>
          <a:p>
            <a:pPr>
              <a:lnSpc>
                <a:spcPct val="90000"/>
              </a:lnSpc>
            </a:pPr>
            <a:r>
              <a:rPr lang="zh-CN" altLang="en-US" sz="2400">
                <a:latin typeface="宋体" pitchFamily="2" charset="-122"/>
              </a:rPr>
              <a:t>从执行时间来看，子程序调用和返回需要保护断点、恢复断点等，都将额外占用</a:t>
            </a:r>
            <a:r>
              <a:rPr lang="en-US" altLang="zh-CN" sz="2400">
                <a:latin typeface="Times New Roman" pitchFamily="18" charset="0"/>
                <a:cs typeface="Times New Roman" pitchFamily="18" charset="0"/>
              </a:rPr>
              <a:t>CPU</a:t>
            </a:r>
            <a:r>
              <a:rPr lang="zh-CN" altLang="en-US" sz="2400">
                <a:latin typeface="宋体" pitchFamily="2" charset="-122"/>
              </a:rPr>
              <a:t>的时间，而宏指令则不需要，因此相对来说，执行速度较快。</a:t>
            </a:r>
            <a:r>
              <a:rPr lang="zh-CN" altLang="en-US" sz="2800"/>
              <a:t> </a:t>
            </a:r>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12A30B-003F-405C-86B5-44090288CFF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C3E1869-2EBA-457B-BF79-C40AA3C8FFCD}" type="slidenum">
              <a:rPr lang="en-US" altLang="zh-CN"/>
              <a:pPr/>
              <a:t>11</a:t>
            </a:fld>
            <a:endParaRPr lang="en-US" altLang="zh-CN"/>
          </a:p>
        </p:txBody>
      </p:sp>
      <p:sp>
        <p:nvSpPr>
          <p:cNvPr id="501762" name="Rectangle 2"/>
          <p:cNvSpPr>
            <a:spLocks noGrp="1" noChangeArrowheads="1"/>
          </p:cNvSpPr>
          <p:nvPr>
            <p:ph type="title"/>
          </p:nvPr>
        </p:nvSpPr>
        <p:spPr/>
        <p:txBody>
          <a:bodyPr/>
          <a:lstStyle/>
          <a:p>
            <a:r>
              <a:rPr lang="zh-CN" altLang="en-US" b="1">
                <a:solidFill>
                  <a:srgbClr val="336699"/>
                </a:solidFill>
                <a:latin typeface="宋体" pitchFamily="2" charset="-122"/>
              </a:rPr>
              <a:t>与宏有关的伪指令</a:t>
            </a:r>
            <a:endParaRPr lang="zh-CN" altLang="en-US" b="1">
              <a:solidFill>
                <a:srgbClr val="336699"/>
              </a:solidFill>
            </a:endParaRPr>
          </a:p>
        </p:txBody>
      </p:sp>
      <p:sp>
        <p:nvSpPr>
          <p:cNvPr id="501763" name="Rectangle 3"/>
          <p:cNvSpPr>
            <a:spLocks noGrp="1" noChangeArrowheads="1"/>
          </p:cNvSpPr>
          <p:nvPr>
            <p:ph type="body" idx="1"/>
          </p:nvPr>
        </p:nvSpPr>
        <p:spPr/>
        <p:txBody>
          <a:bodyPr/>
          <a:lstStyle/>
          <a:p>
            <a:pPr>
              <a:lnSpc>
                <a:spcPct val="90000"/>
              </a:lnSpc>
              <a:buFontTx/>
              <a:buNone/>
            </a:pPr>
            <a:r>
              <a:rPr lang="zh-CN" altLang="en-US" sz="2400">
                <a:latin typeface="宋体" pitchFamily="2" charset="-122"/>
              </a:rPr>
              <a:t>（</a:t>
            </a:r>
            <a:r>
              <a:rPr lang="en-US" altLang="zh-CN" sz="2400">
                <a:latin typeface="Times New Roman" pitchFamily="18" charset="0"/>
                <a:cs typeface="Times New Roman" pitchFamily="18" charset="0"/>
              </a:rPr>
              <a:t>1</a:t>
            </a:r>
            <a:r>
              <a:rPr lang="zh-CN" altLang="en-US" sz="2400">
                <a:latin typeface="宋体" pitchFamily="2" charset="-122"/>
              </a:rPr>
              <a:t>）局部标号伪指令</a:t>
            </a:r>
            <a:r>
              <a:rPr lang="en-US" altLang="zh-CN" sz="2400">
                <a:latin typeface="Times New Roman" pitchFamily="18" charset="0"/>
                <a:cs typeface="Times New Roman" pitchFamily="18" charset="0"/>
              </a:rPr>
              <a:t>LOCAL</a:t>
            </a:r>
            <a:r>
              <a:rPr lang="en-US" altLang="zh-CN" sz="2400"/>
              <a:t> </a:t>
            </a:r>
          </a:p>
          <a:p>
            <a:pPr>
              <a:lnSpc>
                <a:spcPct val="90000"/>
              </a:lnSpc>
            </a:pPr>
            <a:r>
              <a:rPr lang="zh-CN" altLang="en-US" sz="2400">
                <a:latin typeface="宋体" pitchFamily="2" charset="-122"/>
              </a:rPr>
              <a:t>宏定义中允许使用标号和变量，但是由于一条宏指令每展开一次，将插入一组相同的指令或伪指令。多次宏调用经宏展开后就会出现同名标号或变量的多重定义，汇编时就会出错。</a:t>
            </a:r>
          </a:p>
          <a:p>
            <a:pPr>
              <a:lnSpc>
                <a:spcPct val="90000"/>
              </a:lnSpc>
            </a:pPr>
            <a:r>
              <a:rPr lang="zh-CN" altLang="en-US" sz="2400">
                <a:latin typeface="宋体" pitchFamily="2" charset="-122"/>
              </a:rPr>
              <a:t>解决此问题的方法是采用伪指令</a:t>
            </a:r>
            <a:r>
              <a:rPr lang="en-US" altLang="zh-CN" sz="2400">
                <a:latin typeface="Times New Roman" pitchFamily="18" charset="0"/>
                <a:cs typeface="Times New Roman" pitchFamily="18" charset="0"/>
              </a:rPr>
              <a:t>LOCAL</a:t>
            </a:r>
            <a:r>
              <a:rPr lang="zh-CN" altLang="en-US" sz="2400">
                <a:latin typeface="宋体" pitchFamily="2" charset="-122"/>
              </a:rPr>
              <a:t>将宏定义中出现的各个标号或变量设为局部符号，并安排在该伪指令的局部符号表中。</a:t>
            </a:r>
          </a:p>
          <a:p>
            <a:pPr>
              <a:lnSpc>
                <a:spcPct val="90000"/>
              </a:lnSpc>
            </a:pPr>
            <a:r>
              <a:rPr lang="zh-CN" altLang="en-US" sz="2400">
                <a:latin typeface="宋体" pitchFamily="2" charset="-122"/>
              </a:rPr>
              <a:t>各个标号或变量用逗号分隔。汇编程序遇到</a:t>
            </a:r>
            <a:r>
              <a:rPr lang="en-US" altLang="zh-CN" sz="2400">
                <a:latin typeface="Times New Roman" pitchFamily="18" charset="0"/>
                <a:cs typeface="Times New Roman" pitchFamily="18" charset="0"/>
              </a:rPr>
              <a:t>LOCAL</a:t>
            </a:r>
            <a:r>
              <a:rPr lang="zh-CN" altLang="en-US" sz="2400">
                <a:latin typeface="宋体" pitchFamily="2" charset="-122"/>
              </a:rPr>
              <a:t>伪指令时，将以符号</a:t>
            </a:r>
            <a:r>
              <a:rPr lang="en-US" altLang="zh-CN" sz="2400">
                <a:latin typeface="Times New Roman" pitchFamily="18" charset="0"/>
                <a:cs typeface="Times New Roman" pitchFamily="18" charset="0"/>
              </a:rPr>
              <a:t>??0000</a:t>
            </a:r>
            <a:r>
              <a:rPr lang="zh-CN" altLang="en-US" sz="2400">
                <a:latin typeface="宋体" pitchFamily="2" charset="-122"/>
              </a:rPr>
              <a:t>、</a:t>
            </a:r>
            <a:r>
              <a:rPr lang="en-US" altLang="zh-CN" sz="2400">
                <a:latin typeface="Times New Roman" pitchFamily="18" charset="0"/>
                <a:cs typeface="Times New Roman" pitchFamily="18" charset="0"/>
              </a:rPr>
              <a:t>??0001</a:t>
            </a:r>
            <a:r>
              <a:rPr lang="zh-CN" altLang="en-US" sz="2400">
                <a:latin typeface="宋体" pitchFamily="2" charset="-122"/>
              </a:rPr>
              <a:t>、</a:t>
            </a:r>
            <a:r>
              <a:rPr lang="en-US" altLang="zh-CN" sz="2400">
                <a:latin typeface="Times New Roman"/>
              </a:rPr>
              <a:t>…</a:t>
            </a:r>
            <a:r>
              <a:rPr lang="zh-CN" altLang="en-US" sz="2400">
                <a:latin typeface="宋体" pitchFamily="2" charset="-122"/>
              </a:rPr>
              <a:t>、</a:t>
            </a:r>
            <a:r>
              <a:rPr lang="en-US" altLang="zh-CN" sz="2400">
                <a:latin typeface="Times New Roman" pitchFamily="18" charset="0"/>
                <a:cs typeface="Times New Roman" pitchFamily="18" charset="0"/>
              </a:rPr>
              <a:t>??FFFF</a:t>
            </a:r>
            <a:r>
              <a:rPr lang="zh-CN" altLang="en-US" sz="2400">
                <a:latin typeface="宋体" pitchFamily="2" charset="-122"/>
              </a:rPr>
              <a:t>替代局部符号表中的各个标号或变量，从而避免标号或变量的重名。</a:t>
            </a:r>
            <a:r>
              <a:rPr lang="zh-CN" altLang="en-US" sz="2400"/>
              <a:t> </a:t>
            </a:r>
          </a:p>
          <a:p>
            <a:pPr>
              <a:lnSpc>
                <a:spcPct val="90000"/>
              </a:lnSpc>
              <a:buFontTx/>
              <a:buNone/>
            </a:pPr>
            <a:r>
              <a:rPr lang="en-US" altLang="zh-CN" sz="2400">
                <a:latin typeface="Times New Roman" pitchFamily="18" charset="0"/>
                <a:cs typeface="Times New Roman" pitchFamily="18" charset="0"/>
              </a:rPr>
              <a:t>LOCAL</a:t>
            </a:r>
            <a:r>
              <a:rPr lang="zh-CN" altLang="en-US" sz="2400">
                <a:latin typeface="宋体" pitchFamily="2" charset="-122"/>
              </a:rPr>
              <a:t>伪指令的格式为：</a:t>
            </a:r>
            <a:r>
              <a:rPr lang="en-US" altLang="zh-CN" sz="2400">
                <a:latin typeface="Times New Roman" pitchFamily="18" charset="0"/>
                <a:cs typeface="Times New Roman" pitchFamily="18" charset="0"/>
              </a:rPr>
              <a:t>LOCAL  &lt;</a:t>
            </a:r>
            <a:r>
              <a:rPr lang="zh-CN" altLang="en-US" sz="2400">
                <a:latin typeface="宋体" pitchFamily="2" charset="-122"/>
              </a:rPr>
              <a:t>局部符号表</a:t>
            </a:r>
            <a:r>
              <a:rPr lang="en-US" altLang="zh-CN" sz="2400">
                <a:latin typeface="Times New Roman" pitchFamily="18" charset="0"/>
                <a:cs typeface="Times New Roman" pitchFamily="18" charset="0"/>
              </a:rPr>
              <a:t>&gt;</a:t>
            </a:r>
            <a:r>
              <a:rPr lang="en-US" altLang="zh-CN" sz="2400"/>
              <a:t> </a:t>
            </a:r>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0828775-846F-4905-BAF1-1B28F15BF25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F7063F8-BB1E-41E9-84A7-3086829B683A}" type="slidenum">
              <a:rPr lang="en-US" altLang="zh-CN"/>
              <a:pPr/>
              <a:t>12</a:t>
            </a:fld>
            <a:endParaRPr lang="en-US" altLang="zh-CN"/>
          </a:p>
        </p:txBody>
      </p:sp>
      <p:sp>
        <p:nvSpPr>
          <p:cNvPr id="502786" name="Rectangle 2"/>
          <p:cNvSpPr>
            <a:spLocks noGrp="1" noChangeArrowheads="1"/>
          </p:cNvSpPr>
          <p:nvPr>
            <p:ph type="title"/>
          </p:nvPr>
        </p:nvSpPr>
        <p:spPr/>
        <p:txBody>
          <a:bodyPr/>
          <a:lstStyle/>
          <a:p>
            <a:r>
              <a:rPr lang="zh-CN" altLang="en-US" b="1">
                <a:solidFill>
                  <a:srgbClr val="336699"/>
                </a:solidFill>
                <a:latin typeface="宋体" pitchFamily="2" charset="-122"/>
              </a:rPr>
              <a:t>与宏有关的伪指令</a:t>
            </a:r>
          </a:p>
        </p:txBody>
      </p:sp>
      <p:sp>
        <p:nvSpPr>
          <p:cNvPr id="502787" name="Rectangle 3"/>
          <p:cNvSpPr>
            <a:spLocks noGrp="1" noChangeArrowheads="1"/>
          </p:cNvSpPr>
          <p:nvPr>
            <p:ph type="body" idx="1"/>
          </p:nvPr>
        </p:nvSpPr>
        <p:spPr/>
        <p:txBody>
          <a:bodyPr/>
          <a:lstStyle/>
          <a:p>
            <a:pPr>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2</a:t>
            </a:r>
            <a:r>
              <a:rPr lang="zh-CN" altLang="en-US" sz="2800">
                <a:latin typeface="宋体" pitchFamily="2" charset="-122"/>
              </a:rPr>
              <a:t>）宏定义删除伪指令</a:t>
            </a:r>
            <a:r>
              <a:rPr lang="en-US" altLang="zh-CN" sz="2800">
                <a:latin typeface="Times New Roman" pitchFamily="18" charset="0"/>
                <a:cs typeface="Times New Roman" pitchFamily="18" charset="0"/>
              </a:rPr>
              <a:t>PURGE</a:t>
            </a:r>
            <a:r>
              <a:rPr lang="en-US" altLang="zh-CN" sz="2800"/>
              <a:t> </a:t>
            </a:r>
          </a:p>
          <a:p>
            <a:pPr>
              <a:lnSpc>
                <a:spcPct val="90000"/>
              </a:lnSpc>
            </a:pPr>
            <a:r>
              <a:rPr lang="zh-CN" altLang="en-US" sz="2800">
                <a:latin typeface="宋体" pitchFamily="2" charset="-122"/>
              </a:rPr>
              <a:t>宏名可以和指令名或伪指令名同名，而且宏名的优先级别高，此时被同名的指令和伪指令将失去作用。</a:t>
            </a:r>
          </a:p>
          <a:p>
            <a:pPr>
              <a:lnSpc>
                <a:spcPct val="90000"/>
              </a:lnSpc>
            </a:pPr>
            <a:r>
              <a:rPr lang="zh-CN" altLang="en-US" sz="2800">
                <a:latin typeface="宋体" pitchFamily="2" charset="-122"/>
              </a:rPr>
              <a:t>为了恢复指令助记符和伪指令助记符的功能，就要用</a:t>
            </a:r>
            <a:r>
              <a:rPr lang="en-US" altLang="zh-CN" sz="2800">
                <a:latin typeface="Times New Roman" pitchFamily="18" charset="0"/>
                <a:cs typeface="Times New Roman" pitchFamily="18" charset="0"/>
              </a:rPr>
              <a:t>PURGE</a:t>
            </a:r>
            <a:r>
              <a:rPr lang="zh-CN" altLang="en-US" sz="2800">
                <a:latin typeface="宋体" pitchFamily="2" charset="-122"/>
              </a:rPr>
              <a:t>伪指令将宏取消。</a:t>
            </a:r>
          </a:p>
          <a:p>
            <a:pPr>
              <a:lnSpc>
                <a:spcPct val="90000"/>
              </a:lnSpc>
            </a:pPr>
            <a:r>
              <a:rPr lang="zh-CN" altLang="en-US" sz="2800">
                <a:latin typeface="宋体" pitchFamily="2" charset="-122"/>
              </a:rPr>
              <a:t>另外，当不需要一个宏定义时，可以用</a:t>
            </a:r>
            <a:r>
              <a:rPr lang="en-US" altLang="zh-CN" sz="2800">
                <a:latin typeface="Times New Roman" pitchFamily="18" charset="0"/>
                <a:cs typeface="Times New Roman" pitchFamily="18" charset="0"/>
              </a:rPr>
              <a:t>PURGE</a:t>
            </a:r>
            <a:r>
              <a:rPr lang="zh-CN" altLang="en-US" sz="2800">
                <a:latin typeface="宋体" pitchFamily="2" charset="-122"/>
              </a:rPr>
              <a:t>来删除它，然后就能够重新定义。</a:t>
            </a:r>
            <a:endParaRPr lang="zh-CN" altLang="en-US" sz="2800"/>
          </a:p>
          <a:p>
            <a:pPr>
              <a:lnSpc>
                <a:spcPct val="90000"/>
              </a:lnSpc>
              <a:buFontTx/>
              <a:buNone/>
            </a:pPr>
            <a:r>
              <a:rPr lang="en-US" altLang="zh-CN" sz="2800">
                <a:latin typeface="Times New Roman" pitchFamily="18" charset="0"/>
                <a:cs typeface="Times New Roman" pitchFamily="18" charset="0"/>
              </a:rPr>
              <a:t>PURGE</a:t>
            </a:r>
            <a:r>
              <a:rPr lang="zh-CN" altLang="en-US" sz="2800">
                <a:latin typeface="宋体" pitchFamily="2" charset="-122"/>
              </a:rPr>
              <a:t>伪指令的格式为：</a:t>
            </a:r>
            <a:r>
              <a:rPr lang="en-US" altLang="zh-CN" sz="2800">
                <a:latin typeface="Times New Roman" pitchFamily="18" charset="0"/>
                <a:cs typeface="Times New Roman" pitchFamily="18" charset="0"/>
              </a:rPr>
              <a:t>PURGE  </a:t>
            </a:r>
            <a:r>
              <a:rPr lang="zh-CN" altLang="en-US" sz="2800">
                <a:latin typeface="宋体" pitchFamily="2" charset="-122"/>
              </a:rPr>
              <a:t>宏名</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r>
              <a:rPr lang="zh-CN" altLang="en-US" sz="2800">
                <a:latin typeface="宋体" pitchFamily="2" charset="-122"/>
              </a:rPr>
              <a:t>，┅</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p>
          <a:p>
            <a:pPr>
              <a:lnSpc>
                <a:spcPct val="90000"/>
              </a:lnSpc>
            </a:pPr>
            <a:r>
              <a:rPr lang="en-US" altLang="zh-CN" sz="2800">
                <a:latin typeface="Times New Roman" pitchFamily="18" charset="0"/>
                <a:cs typeface="Times New Roman" pitchFamily="18" charset="0"/>
              </a:rPr>
              <a:t>PURGE</a:t>
            </a:r>
            <a:r>
              <a:rPr lang="zh-CN" altLang="en-US" sz="2800">
                <a:latin typeface="宋体" pitchFamily="2" charset="-122"/>
              </a:rPr>
              <a:t>可以取消多个宏。</a:t>
            </a:r>
            <a:r>
              <a:rPr lang="zh-CN" altLang="en-US" sz="2800"/>
              <a:t> </a:t>
            </a:r>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1293582-4270-4772-95AF-E13DC49F8E3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0DE3299-6F52-4CCB-AEEB-2565E2AC5714}" type="slidenum">
              <a:rPr lang="en-US" altLang="zh-CN"/>
              <a:pPr/>
              <a:t>13</a:t>
            </a:fld>
            <a:endParaRPr lang="en-US" altLang="zh-CN"/>
          </a:p>
        </p:txBody>
      </p:sp>
      <p:sp>
        <p:nvSpPr>
          <p:cNvPr id="503810" name="Rectangle 2"/>
          <p:cNvSpPr>
            <a:spLocks noGrp="1" noChangeArrowheads="1"/>
          </p:cNvSpPr>
          <p:nvPr>
            <p:ph type="title"/>
          </p:nvPr>
        </p:nvSpPr>
        <p:spPr/>
        <p:txBody>
          <a:bodyPr/>
          <a:lstStyle/>
          <a:p>
            <a:r>
              <a:rPr lang="zh-CN" altLang="en-US" b="1">
                <a:solidFill>
                  <a:srgbClr val="336699"/>
                </a:solidFill>
                <a:latin typeface="宋体" pitchFamily="2" charset="-122"/>
              </a:rPr>
              <a:t>与宏有关的伪指令</a:t>
            </a:r>
          </a:p>
        </p:txBody>
      </p:sp>
      <p:sp>
        <p:nvSpPr>
          <p:cNvPr id="503811" name="Rectangle 3"/>
          <p:cNvSpPr>
            <a:spLocks noGrp="1" noChangeArrowheads="1"/>
          </p:cNvSpPr>
          <p:nvPr>
            <p:ph type="body" idx="1"/>
          </p:nvPr>
        </p:nvSpPr>
        <p:spPr/>
        <p:txBody>
          <a:bodyPr/>
          <a:lstStyle/>
          <a:p>
            <a:pPr>
              <a:buFontTx/>
              <a:buNone/>
            </a:pPr>
            <a:r>
              <a:rPr lang="zh-CN" altLang="en-US" sz="2800">
                <a:latin typeface="宋体" pitchFamily="2" charset="-122"/>
              </a:rPr>
              <a:t>（</a:t>
            </a:r>
            <a:r>
              <a:rPr lang="en-US" altLang="zh-CN" sz="2800">
                <a:latin typeface="Times New Roman" pitchFamily="18" charset="0"/>
                <a:cs typeface="Times New Roman" pitchFamily="18" charset="0"/>
              </a:rPr>
              <a:t>3</a:t>
            </a:r>
            <a:r>
              <a:rPr lang="zh-CN" altLang="en-US" sz="2800">
                <a:latin typeface="宋体" pitchFamily="2" charset="-122"/>
              </a:rPr>
              <a:t>）宏定义退出伪指令</a:t>
            </a:r>
            <a:r>
              <a:rPr lang="en-US" altLang="zh-CN" sz="2800">
                <a:latin typeface="Times New Roman" pitchFamily="18" charset="0"/>
                <a:cs typeface="Times New Roman" pitchFamily="18" charset="0"/>
              </a:rPr>
              <a:t>EXITM</a:t>
            </a:r>
            <a:r>
              <a:rPr lang="en-US" altLang="zh-CN" sz="2800"/>
              <a:t> </a:t>
            </a:r>
          </a:p>
          <a:p>
            <a:r>
              <a:rPr lang="zh-CN" altLang="en-US" sz="2800">
                <a:latin typeface="宋体" pitchFamily="2" charset="-122"/>
              </a:rPr>
              <a:t>当宏汇编程序遇到伪指令</a:t>
            </a:r>
            <a:r>
              <a:rPr lang="en-US" altLang="zh-CN" sz="2800">
                <a:latin typeface="Times New Roman" pitchFamily="18" charset="0"/>
                <a:cs typeface="Times New Roman" pitchFamily="18" charset="0"/>
              </a:rPr>
              <a:t>EXITM </a:t>
            </a:r>
            <a:r>
              <a:rPr lang="zh-CN" altLang="en-US" sz="2800">
                <a:latin typeface="宋体" pitchFamily="2" charset="-122"/>
              </a:rPr>
              <a:t>时，便立即终止以下宏定义中各语句的宏展开，并退出宏定义。</a:t>
            </a:r>
          </a:p>
          <a:p>
            <a:r>
              <a:rPr lang="zh-CN" altLang="en-US" sz="2800">
                <a:latin typeface="宋体" pitchFamily="2" charset="-122"/>
              </a:rPr>
              <a:t>在宏定义嵌套中，如果在内层宏定义中遇到</a:t>
            </a:r>
            <a:r>
              <a:rPr lang="en-US" altLang="zh-CN" sz="2800">
                <a:latin typeface="Times New Roman" pitchFamily="18" charset="0"/>
                <a:cs typeface="Times New Roman" pitchFamily="18" charset="0"/>
              </a:rPr>
              <a:t>EXITM </a:t>
            </a:r>
            <a:r>
              <a:rPr lang="zh-CN" altLang="en-US" sz="2800">
                <a:latin typeface="宋体" pitchFamily="2" charset="-122"/>
              </a:rPr>
              <a:t>，便退出内层宏定义，而转向处理外层宏定义。</a:t>
            </a:r>
          </a:p>
          <a:p>
            <a:r>
              <a:rPr lang="en-US" altLang="zh-CN" sz="2800">
                <a:latin typeface="Times New Roman" pitchFamily="18" charset="0"/>
                <a:cs typeface="Times New Roman" pitchFamily="18" charset="0"/>
              </a:rPr>
              <a:t>EXITM</a:t>
            </a:r>
            <a:r>
              <a:rPr lang="zh-CN" altLang="en-US" sz="2800">
                <a:latin typeface="宋体" pitchFamily="2" charset="-122"/>
              </a:rPr>
              <a:t>还可以用于重复汇编的重复块以及条件汇编的分支代码序列中。</a:t>
            </a:r>
            <a:r>
              <a:rPr lang="zh-CN" altLang="en-US" sz="2800"/>
              <a:t> </a:t>
            </a:r>
          </a:p>
          <a:p>
            <a:pPr>
              <a:buFontTx/>
              <a:buNone/>
            </a:pPr>
            <a:r>
              <a:rPr lang="en-US" altLang="zh-CN" sz="2800">
                <a:latin typeface="Times New Roman" pitchFamily="18" charset="0"/>
                <a:cs typeface="Times New Roman" pitchFamily="18" charset="0"/>
              </a:rPr>
              <a:t>EXITM</a:t>
            </a:r>
            <a:r>
              <a:rPr lang="zh-CN" altLang="en-US" sz="2800">
                <a:latin typeface="宋体" pitchFamily="2" charset="-122"/>
              </a:rPr>
              <a:t>伪指令的格式为：</a:t>
            </a:r>
            <a:r>
              <a:rPr lang="en-US" altLang="zh-CN" sz="2800">
                <a:latin typeface="Times New Roman" pitchFamily="18" charset="0"/>
                <a:cs typeface="Times New Roman" pitchFamily="18" charset="0"/>
              </a:rPr>
              <a:t>EXITM</a:t>
            </a:r>
            <a:endParaRPr lang="en-US" altLang="zh-CN" sz="2800"/>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2D40B2-2B76-4641-9689-FB283C10255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9CBB8F3-B63F-46A4-A897-C1651D8A8D05}" type="slidenum">
              <a:rPr lang="en-US" altLang="zh-CN"/>
              <a:pPr/>
              <a:t>14</a:t>
            </a:fld>
            <a:endParaRPr lang="en-US" altLang="zh-CN"/>
          </a:p>
        </p:txBody>
      </p:sp>
      <p:sp>
        <p:nvSpPr>
          <p:cNvPr id="504834" name="Rectangle 2"/>
          <p:cNvSpPr>
            <a:spLocks noGrp="1" noChangeArrowheads="1"/>
          </p:cNvSpPr>
          <p:nvPr>
            <p:ph type="title"/>
          </p:nvPr>
        </p:nvSpPr>
        <p:spPr/>
        <p:txBody>
          <a:bodyPr/>
          <a:lstStyle/>
          <a:p>
            <a:r>
              <a:rPr lang="zh-CN" altLang="en-US" b="1">
                <a:solidFill>
                  <a:srgbClr val="336699"/>
                </a:solidFill>
                <a:latin typeface="宋体" pitchFamily="2" charset="-122"/>
              </a:rPr>
              <a:t>与宏有关的操作符</a:t>
            </a:r>
            <a:endParaRPr lang="zh-CN" altLang="en-US" b="1">
              <a:solidFill>
                <a:srgbClr val="336699"/>
              </a:solidFill>
            </a:endParaRPr>
          </a:p>
        </p:txBody>
      </p:sp>
      <p:sp>
        <p:nvSpPr>
          <p:cNvPr id="504835" name="Rectangle 3"/>
          <p:cNvSpPr>
            <a:spLocks noGrp="1" noChangeArrowheads="1"/>
          </p:cNvSpPr>
          <p:nvPr>
            <p:ph type="body" idx="1"/>
          </p:nvPr>
        </p:nvSpPr>
        <p:spPr/>
        <p:txBody>
          <a:bodyPr/>
          <a:lstStyle/>
          <a:p>
            <a:pPr>
              <a:lnSpc>
                <a:spcPct val="90000"/>
              </a:lnSpc>
              <a:buFontTx/>
              <a:buNone/>
            </a:pPr>
            <a:r>
              <a:rPr lang="zh-CN" altLang="en-US" sz="2800">
                <a:latin typeface="宋体" pitchFamily="2" charset="-122"/>
              </a:rPr>
              <a:t>（</a:t>
            </a:r>
            <a:r>
              <a:rPr lang="en-US" altLang="zh-CN" sz="2800">
                <a:latin typeface="Times New Roman" pitchFamily="18" charset="0"/>
                <a:cs typeface="Times New Roman" pitchFamily="18" charset="0"/>
              </a:rPr>
              <a:t>1</a:t>
            </a:r>
            <a:r>
              <a:rPr lang="zh-CN" altLang="en-US" sz="2800">
                <a:latin typeface="宋体" pitchFamily="2" charset="-122"/>
              </a:rPr>
              <a:t>）连接操作符（</a:t>
            </a:r>
            <a:r>
              <a:rPr lang="en-US" altLang="zh-CN" sz="2800">
                <a:latin typeface="Times New Roman" pitchFamily="18" charset="0"/>
                <a:cs typeface="Times New Roman" pitchFamily="18" charset="0"/>
              </a:rPr>
              <a:t>&amp;</a:t>
            </a:r>
            <a:r>
              <a:rPr lang="zh-CN" altLang="en-US" sz="2800">
                <a:latin typeface="宋体" pitchFamily="2" charset="-122"/>
              </a:rPr>
              <a:t>）</a:t>
            </a:r>
          </a:p>
          <a:p>
            <a:pPr>
              <a:lnSpc>
                <a:spcPct val="90000"/>
              </a:lnSpc>
            </a:pPr>
            <a:r>
              <a:rPr lang="zh-CN" altLang="en-US" sz="2800">
                <a:latin typeface="宋体" pitchFamily="2" charset="-122"/>
              </a:rPr>
              <a:t>在宏定义中，可以用连接操作符</a:t>
            </a:r>
            <a:r>
              <a:rPr lang="en-US" altLang="zh-CN" sz="2800">
                <a:latin typeface="Times New Roman" pitchFamily="18" charset="0"/>
                <a:cs typeface="Times New Roman" pitchFamily="18" charset="0"/>
              </a:rPr>
              <a:t>&amp;</a:t>
            </a:r>
            <a:r>
              <a:rPr lang="zh-CN" altLang="en-US" sz="2800">
                <a:latin typeface="宋体" pitchFamily="2" charset="-122"/>
              </a:rPr>
              <a:t>作为形参的前缀或后缀。在宏展开时，</a:t>
            </a:r>
            <a:r>
              <a:rPr lang="en-US" altLang="zh-CN" sz="2800">
                <a:latin typeface="Times New Roman" pitchFamily="18" charset="0"/>
                <a:cs typeface="Times New Roman" pitchFamily="18" charset="0"/>
              </a:rPr>
              <a:t>&amp;</a:t>
            </a:r>
            <a:r>
              <a:rPr lang="zh-CN" altLang="en-US" sz="2800">
                <a:latin typeface="宋体" pitchFamily="2" charset="-122"/>
              </a:rPr>
              <a:t>符前后的两个符号连接在一起构成一个新的符号。这个连接的功能对修改某些符号是很有用的。</a:t>
            </a:r>
          </a:p>
          <a:p>
            <a:pPr>
              <a:lnSpc>
                <a:spcPct val="90000"/>
              </a:lnSpc>
              <a:buFontTx/>
              <a:buNone/>
            </a:pPr>
            <a:r>
              <a:rPr lang="zh-CN" altLang="en-US" sz="2800">
                <a:latin typeface="宋体" pitchFamily="2" charset="-122"/>
              </a:rPr>
              <a:t>（</a:t>
            </a:r>
            <a:r>
              <a:rPr lang="en-US" altLang="zh-CN" sz="2800">
                <a:latin typeface="宋体" pitchFamily="2" charset="-122"/>
              </a:rPr>
              <a:t>2</a:t>
            </a:r>
            <a:r>
              <a:rPr lang="zh-CN" altLang="en-US" sz="2800">
                <a:latin typeface="宋体" pitchFamily="2" charset="-122"/>
              </a:rPr>
              <a:t>）字符串传递操作符（</a:t>
            </a:r>
            <a:r>
              <a:rPr lang="en-US" altLang="zh-CN" sz="2800">
                <a:latin typeface="宋体" pitchFamily="2" charset="-122"/>
              </a:rPr>
              <a:t>&lt; &gt;</a:t>
            </a:r>
            <a:r>
              <a:rPr lang="zh-CN" altLang="en-US" sz="2800">
                <a:latin typeface="宋体" pitchFamily="2" charset="-122"/>
              </a:rPr>
              <a:t>）</a:t>
            </a:r>
          </a:p>
          <a:p>
            <a:pPr>
              <a:lnSpc>
                <a:spcPct val="90000"/>
              </a:lnSpc>
            </a:pPr>
            <a:r>
              <a:rPr lang="zh-CN" altLang="en-US" sz="2800">
                <a:latin typeface="宋体" pitchFamily="2" charset="-122"/>
              </a:rPr>
              <a:t>在宏调用时，若某个实参中包含逗号或空格等间隔符，则必须用字符串传递操作符将该实参括起来，以保证其完整性。这样就可以将该实参作为一个单一的参数而不是多个参数了。 </a:t>
            </a:r>
            <a:r>
              <a:rPr lang="zh-CN" altLang="en-US" sz="2800"/>
              <a:t> </a:t>
            </a:r>
          </a:p>
        </p:txBody>
      </p:sp>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14883A-206D-4606-A31D-76348AB145C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52D1226-AA3F-44BF-8709-EA77EE891EE8}" type="slidenum">
              <a:rPr lang="en-US" altLang="zh-CN"/>
              <a:pPr/>
              <a:t>15</a:t>
            </a:fld>
            <a:endParaRPr lang="en-US" altLang="zh-CN"/>
          </a:p>
        </p:txBody>
      </p:sp>
      <p:sp>
        <p:nvSpPr>
          <p:cNvPr id="317442" name="Rectangle 2"/>
          <p:cNvSpPr>
            <a:spLocks noGrp="1" noChangeArrowheads="1"/>
          </p:cNvSpPr>
          <p:nvPr>
            <p:ph type="title"/>
          </p:nvPr>
        </p:nvSpPr>
        <p:spPr/>
        <p:txBody>
          <a:bodyPr/>
          <a:lstStyle/>
          <a:p>
            <a:r>
              <a:rPr lang="zh-CN" altLang="en-US" b="1">
                <a:solidFill>
                  <a:srgbClr val="336699"/>
                </a:solidFill>
                <a:latin typeface="宋体" pitchFamily="2" charset="-122"/>
              </a:rPr>
              <a:t>与宏有关的操作符</a:t>
            </a:r>
            <a:endParaRPr lang="zh-CN" altLang="en-US" b="1">
              <a:solidFill>
                <a:srgbClr val="336699"/>
              </a:solidFill>
            </a:endParaRPr>
          </a:p>
        </p:txBody>
      </p:sp>
      <p:sp>
        <p:nvSpPr>
          <p:cNvPr id="317443" name="Rectangle 3"/>
          <p:cNvSpPr>
            <a:spLocks noGrp="1" noChangeArrowheads="1"/>
          </p:cNvSpPr>
          <p:nvPr>
            <p:ph type="body" idx="1"/>
          </p:nvPr>
        </p:nvSpPr>
        <p:spPr/>
        <p:txBody>
          <a:bodyPr/>
          <a:lstStyle/>
          <a:p>
            <a:pPr>
              <a:lnSpc>
                <a:spcPct val="90000"/>
              </a:lnSpc>
              <a:buFontTx/>
              <a:buNone/>
            </a:pPr>
            <a:r>
              <a:rPr lang="zh-CN" altLang="en-US" sz="2400">
                <a:latin typeface="宋体" pitchFamily="2" charset="-122"/>
              </a:rPr>
              <a:t>（</a:t>
            </a:r>
            <a:r>
              <a:rPr lang="en-US" altLang="zh-CN" sz="2400">
                <a:latin typeface="Times New Roman" pitchFamily="18" charset="0"/>
                <a:cs typeface="Times New Roman" pitchFamily="18" charset="0"/>
              </a:rPr>
              <a:t>3</a:t>
            </a:r>
            <a:r>
              <a:rPr lang="zh-CN" altLang="en-US" sz="2400">
                <a:latin typeface="宋体" pitchFamily="2" charset="-122"/>
              </a:rPr>
              <a:t>）表达式操作符（</a:t>
            </a:r>
            <a:r>
              <a:rPr lang="en-US" altLang="zh-CN" sz="2400">
                <a:latin typeface="Times New Roman" pitchFamily="18" charset="0"/>
                <a:cs typeface="Times New Roman" pitchFamily="18" charset="0"/>
              </a:rPr>
              <a:t>%</a:t>
            </a:r>
            <a:r>
              <a:rPr lang="zh-CN" altLang="en-US" sz="2400">
                <a:latin typeface="宋体" pitchFamily="2" charset="-122"/>
              </a:rPr>
              <a:t>）</a:t>
            </a:r>
          </a:p>
          <a:p>
            <a:pPr>
              <a:lnSpc>
                <a:spcPct val="90000"/>
              </a:lnSpc>
              <a:buFontTx/>
              <a:buNone/>
            </a:pPr>
            <a:r>
              <a:rPr lang="zh-CN" altLang="en-US" sz="2400">
                <a:latin typeface="宋体" pitchFamily="2" charset="-122"/>
              </a:rPr>
              <a:t>  表达式操作符的格式为：</a:t>
            </a:r>
            <a:r>
              <a:rPr lang="en-US" altLang="zh-CN" sz="2400">
                <a:latin typeface="Times New Roman" pitchFamily="18" charset="0"/>
                <a:cs typeface="Times New Roman" pitchFamily="18" charset="0"/>
              </a:rPr>
              <a:t>%</a:t>
            </a:r>
            <a:r>
              <a:rPr lang="zh-CN" altLang="en-US" sz="2400">
                <a:latin typeface="宋体" pitchFamily="2" charset="-122"/>
              </a:rPr>
              <a:t>表达式</a:t>
            </a:r>
          </a:p>
          <a:p>
            <a:pPr>
              <a:lnSpc>
                <a:spcPct val="90000"/>
              </a:lnSpc>
            </a:pPr>
            <a:r>
              <a:rPr lang="zh-CN" altLang="en-US" sz="2400">
                <a:latin typeface="宋体" pitchFamily="2" charset="-122"/>
              </a:rPr>
              <a:t>在宏调用时，表达式操作符</a:t>
            </a:r>
            <a:r>
              <a:rPr lang="en-US" altLang="zh-CN" sz="2400">
                <a:latin typeface="Times New Roman" pitchFamily="18" charset="0"/>
                <a:cs typeface="Times New Roman" pitchFamily="18" charset="0"/>
              </a:rPr>
              <a:t>%</a:t>
            </a:r>
            <a:r>
              <a:rPr lang="zh-CN" altLang="en-US" sz="2400">
                <a:latin typeface="宋体" pitchFamily="2" charset="-122"/>
              </a:rPr>
              <a:t>强迫后面的表达式立即求值，并把表达式的结果作为实参替换，而不是表达式本身。</a:t>
            </a:r>
          </a:p>
          <a:p>
            <a:pPr>
              <a:lnSpc>
                <a:spcPct val="90000"/>
              </a:lnSpc>
              <a:buFontTx/>
              <a:buNone/>
            </a:pPr>
            <a:r>
              <a:rPr lang="zh-CN" altLang="en-US" sz="2400">
                <a:latin typeface="宋体" pitchFamily="2" charset="-122"/>
              </a:rPr>
              <a:t>（</a:t>
            </a:r>
            <a:r>
              <a:rPr lang="en-US" altLang="zh-CN" sz="2400">
                <a:latin typeface="Times New Roman" pitchFamily="18" charset="0"/>
                <a:cs typeface="Times New Roman" pitchFamily="18" charset="0"/>
              </a:rPr>
              <a:t>4</a:t>
            </a:r>
            <a:r>
              <a:rPr lang="zh-CN" altLang="en-US" sz="2400">
                <a:latin typeface="宋体" pitchFamily="2" charset="-122"/>
              </a:rPr>
              <a:t>）转义操作符（</a:t>
            </a:r>
            <a:r>
              <a:rPr lang="en-US" altLang="zh-CN" sz="2400">
                <a:latin typeface="Times New Roman" pitchFamily="18" charset="0"/>
                <a:cs typeface="Times New Roman" pitchFamily="18" charset="0"/>
              </a:rPr>
              <a:t>!</a:t>
            </a:r>
            <a:r>
              <a:rPr lang="zh-CN" altLang="en-US" sz="2400">
                <a:latin typeface="宋体" pitchFamily="2" charset="-122"/>
              </a:rPr>
              <a:t>）</a:t>
            </a:r>
          </a:p>
          <a:p>
            <a:pPr>
              <a:lnSpc>
                <a:spcPct val="90000"/>
              </a:lnSpc>
              <a:buFontTx/>
              <a:buNone/>
            </a:pPr>
            <a:r>
              <a:rPr lang="zh-CN" altLang="en-US" sz="2400">
                <a:latin typeface="宋体" pitchFamily="2" charset="-122"/>
              </a:rPr>
              <a:t>  转义操作符的格式为：</a:t>
            </a:r>
            <a:r>
              <a:rPr lang="en-US" altLang="zh-CN" sz="2400">
                <a:latin typeface="Times New Roman" pitchFamily="18" charset="0"/>
                <a:cs typeface="Times New Roman" pitchFamily="18" charset="0"/>
              </a:rPr>
              <a:t>!  </a:t>
            </a:r>
            <a:r>
              <a:rPr lang="zh-CN" altLang="en-US" sz="2400">
                <a:latin typeface="宋体" pitchFamily="2" charset="-122"/>
              </a:rPr>
              <a:t>字符</a:t>
            </a:r>
          </a:p>
          <a:p>
            <a:pPr>
              <a:lnSpc>
                <a:spcPct val="90000"/>
              </a:lnSpc>
            </a:pPr>
            <a:r>
              <a:rPr lang="zh-CN" altLang="en-US" sz="2400">
                <a:latin typeface="宋体" pitchFamily="2" charset="-122"/>
              </a:rPr>
              <a:t>转义操作符指示汇编程序，把后面的字符当成普通的字符对待，而不使用它的特殊含义。宏调用的实参中若包含一些特殊字符（如宏操作符），就可以使用转义操作符。例如，</a:t>
            </a:r>
            <a:r>
              <a:rPr lang="zh-CN" altLang="en-US" sz="2400">
                <a:latin typeface="Times New Roman"/>
              </a:rPr>
              <a:t>“</a:t>
            </a:r>
            <a:r>
              <a:rPr lang="en-US" altLang="zh-CN" sz="2400">
                <a:latin typeface="Times New Roman" pitchFamily="18" charset="0"/>
                <a:cs typeface="Times New Roman" pitchFamily="18" charset="0"/>
              </a:rPr>
              <a:t>!&amp;</a:t>
            </a:r>
            <a:r>
              <a:rPr lang="en-US" altLang="zh-CN" sz="2400">
                <a:latin typeface="Times New Roman"/>
              </a:rPr>
              <a:t>”</a:t>
            </a:r>
            <a:r>
              <a:rPr lang="zh-CN" altLang="en-US" sz="2400">
                <a:latin typeface="宋体" pitchFamily="2" charset="-122"/>
              </a:rPr>
              <a:t>表示</a:t>
            </a:r>
            <a:r>
              <a:rPr lang="zh-CN" altLang="en-US" sz="2400">
                <a:latin typeface="Times New Roman"/>
              </a:rPr>
              <a:t>“</a:t>
            </a:r>
            <a:r>
              <a:rPr lang="en-US" altLang="zh-CN" sz="2400">
                <a:latin typeface="Times New Roman" pitchFamily="18" charset="0"/>
                <a:cs typeface="Times New Roman" pitchFamily="18" charset="0"/>
              </a:rPr>
              <a:t>&amp;</a:t>
            </a:r>
            <a:r>
              <a:rPr lang="en-US" altLang="zh-CN" sz="2400">
                <a:latin typeface="Times New Roman"/>
              </a:rPr>
              <a:t>”</a:t>
            </a:r>
            <a:r>
              <a:rPr lang="zh-CN" altLang="en-US" sz="2400">
                <a:latin typeface="宋体" pitchFamily="2" charset="-122"/>
              </a:rPr>
              <a:t>不作为连接操作符使用，只作为符号</a:t>
            </a:r>
            <a:r>
              <a:rPr lang="zh-CN" altLang="en-US" sz="2400">
                <a:latin typeface="Times New Roman"/>
              </a:rPr>
              <a:t>“</a:t>
            </a:r>
            <a:r>
              <a:rPr lang="en-US" altLang="zh-CN" sz="2400">
                <a:latin typeface="Times New Roman" pitchFamily="18" charset="0"/>
                <a:cs typeface="Times New Roman" pitchFamily="18" charset="0"/>
              </a:rPr>
              <a:t>&amp;</a:t>
            </a:r>
            <a:r>
              <a:rPr lang="en-US" altLang="zh-CN" sz="2400">
                <a:latin typeface="Times New Roman"/>
              </a:rPr>
              <a:t>”</a:t>
            </a:r>
            <a:r>
              <a:rPr lang="zh-CN" altLang="en-US" sz="2400">
                <a:latin typeface="宋体" pitchFamily="2" charset="-122"/>
              </a:rPr>
              <a:t>使用；</a:t>
            </a:r>
            <a:r>
              <a:rPr lang="zh-CN" altLang="en-US" sz="2400">
                <a:latin typeface="Times New Roman"/>
              </a:rPr>
              <a:t>“</a:t>
            </a:r>
            <a:r>
              <a:rPr lang="en-US" altLang="zh-CN" sz="2400">
                <a:latin typeface="Times New Roman" pitchFamily="18" charset="0"/>
                <a:cs typeface="Times New Roman" pitchFamily="18" charset="0"/>
              </a:rPr>
              <a:t>!%</a:t>
            </a:r>
            <a:r>
              <a:rPr lang="en-US" altLang="zh-CN" sz="2400">
                <a:latin typeface="Times New Roman"/>
              </a:rPr>
              <a:t>”</a:t>
            </a:r>
            <a:r>
              <a:rPr lang="zh-CN" altLang="en-US" sz="2400">
                <a:latin typeface="宋体" pitchFamily="2" charset="-122"/>
              </a:rPr>
              <a:t>表示</a:t>
            </a:r>
            <a:r>
              <a:rPr lang="zh-CN" altLang="en-US" sz="2400">
                <a:latin typeface="Times New Roman"/>
              </a:rPr>
              <a:t>“</a:t>
            </a:r>
            <a:r>
              <a:rPr lang="en-US" altLang="zh-CN" sz="2400">
                <a:latin typeface="Times New Roman" pitchFamily="18" charset="0"/>
                <a:cs typeface="Times New Roman" pitchFamily="18" charset="0"/>
              </a:rPr>
              <a:t>%</a:t>
            </a:r>
            <a:r>
              <a:rPr lang="en-US" altLang="zh-CN" sz="2400">
                <a:latin typeface="Times New Roman"/>
              </a:rPr>
              <a:t>”</a:t>
            </a:r>
            <a:r>
              <a:rPr lang="zh-CN" altLang="en-US" sz="2400">
                <a:latin typeface="宋体" pitchFamily="2" charset="-122"/>
              </a:rPr>
              <a:t>不作为表达式操作符使用，只作为百分号使用。</a:t>
            </a:r>
            <a:endParaRPr lang="zh-CN" altLang="en-US" sz="2400"/>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7E1108-7C7D-416B-A5D9-D143A972E93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1E6A79D-C4C3-4A6D-B00F-4C0F5095D4B1}" type="slidenum">
              <a:rPr lang="en-US" altLang="zh-CN"/>
              <a:pPr/>
              <a:t>16</a:t>
            </a:fld>
            <a:endParaRPr lang="en-US" altLang="zh-CN"/>
          </a:p>
        </p:txBody>
      </p:sp>
      <p:sp>
        <p:nvSpPr>
          <p:cNvPr id="434178" name="Rectangle 2"/>
          <p:cNvSpPr>
            <a:spLocks noGrp="1" noChangeArrowheads="1"/>
          </p:cNvSpPr>
          <p:nvPr>
            <p:ph type="title"/>
          </p:nvPr>
        </p:nvSpPr>
        <p:spPr/>
        <p:txBody>
          <a:bodyPr/>
          <a:lstStyle/>
          <a:p>
            <a:r>
              <a:rPr lang="zh-CN" altLang="en-US" b="1">
                <a:solidFill>
                  <a:srgbClr val="336699"/>
                </a:solidFill>
                <a:latin typeface="宋体" pitchFamily="2" charset="-122"/>
              </a:rPr>
              <a:t>与宏有关的操作符</a:t>
            </a:r>
          </a:p>
        </p:txBody>
      </p:sp>
      <p:sp>
        <p:nvSpPr>
          <p:cNvPr id="434179" name="Rectangle 3"/>
          <p:cNvSpPr>
            <a:spLocks noGrp="1" noChangeArrowheads="1"/>
          </p:cNvSpPr>
          <p:nvPr>
            <p:ph type="body" idx="1"/>
          </p:nvPr>
        </p:nvSpPr>
        <p:spPr/>
        <p:txBody>
          <a:bodyPr/>
          <a:lstStyle/>
          <a:p>
            <a:pPr>
              <a:buFontTx/>
              <a:buNone/>
            </a:pPr>
            <a:r>
              <a:rPr lang="zh-CN" altLang="en-US" sz="2800">
                <a:latin typeface="宋体" pitchFamily="2" charset="-122"/>
              </a:rPr>
              <a:t>（</a:t>
            </a:r>
            <a:r>
              <a:rPr lang="en-US" altLang="zh-CN" sz="2800">
                <a:latin typeface="Times New Roman" pitchFamily="18" charset="0"/>
                <a:cs typeface="Times New Roman" pitchFamily="18" charset="0"/>
              </a:rPr>
              <a:t>5</a:t>
            </a:r>
            <a:r>
              <a:rPr lang="zh-CN" altLang="en-US" sz="2800">
                <a:latin typeface="宋体" pitchFamily="2" charset="-122"/>
              </a:rPr>
              <a:t>）宏注释符（；；）</a:t>
            </a:r>
          </a:p>
          <a:p>
            <a:pPr>
              <a:buFontTx/>
              <a:buNone/>
            </a:pPr>
            <a:r>
              <a:rPr lang="zh-CN" altLang="en-US" sz="2800">
                <a:latin typeface="宋体" pitchFamily="2" charset="-122"/>
              </a:rPr>
              <a:t>  宏注释符的格式为：；；文本</a:t>
            </a:r>
          </a:p>
          <a:p>
            <a:r>
              <a:rPr lang="zh-CN" altLang="en-US" sz="2800">
                <a:latin typeface="宋体" pitchFamily="2" charset="-122"/>
              </a:rPr>
              <a:t>宏注释符仅出现在宏定义中，说明后面的文本是注释。</a:t>
            </a:r>
          </a:p>
          <a:p>
            <a:r>
              <a:rPr lang="zh-CN" altLang="en-US" sz="2800">
                <a:latin typeface="宋体" pitchFamily="2" charset="-122"/>
              </a:rPr>
              <a:t>用宏汇编程序产生的列表文件，宏注释的文本仅在宏定义的指令行中，而宏展开的指令中不出现宏注释文本。</a:t>
            </a:r>
          </a:p>
          <a:p>
            <a:r>
              <a:rPr lang="zh-CN" altLang="en-US" sz="2800">
                <a:latin typeface="宋体" pitchFamily="2" charset="-122"/>
              </a:rPr>
              <a:t>如果想在宏展开后的指令中也出现注释文本，则在宏定义中应使用单个分号</a:t>
            </a:r>
            <a:r>
              <a:rPr lang="zh-CN" altLang="en-US" sz="2800">
                <a:latin typeface="Times New Roman"/>
              </a:rPr>
              <a:t>“</a:t>
            </a:r>
            <a:r>
              <a:rPr lang="zh-CN" altLang="en-US" sz="2800">
                <a:latin typeface="宋体" pitchFamily="2" charset="-122"/>
              </a:rPr>
              <a:t>；</a:t>
            </a:r>
            <a:r>
              <a:rPr lang="zh-CN" altLang="en-US" sz="2800">
                <a:latin typeface="Times New Roman"/>
              </a:rPr>
              <a:t>”</a:t>
            </a:r>
            <a:r>
              <a:rPr lang="zh-CN" altLang="en-US" sz="2800">
                <a:latin typeface="宋体" pitchFamily="2" charset="-122"/>
              </a:rPr>
              <a:t>作为注释的开始。</a:t>
            </a:r>
            <a:r>
              <a:rPr lang="zh-CN" altLang="en-US" sz="2800"/>
              <a:t> </a:t>
            </a: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0FACD9-B194-4F36-ACB5-AD8374446DE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32A2765-EC1A-40B1-A9EB-14406CED46B4}" type="slidenum">
              <a:rPr lang="en-US" altLang="zh-CN"/>
              <a:pPr/>
              <a:t>17</a:t>
            </a:fld>
            <a:endParaRPr lang="en-US" altLang="zh-CN"/>
          </a:p>
        </p:txBody>
      </p:sp>
      <p:sp>
        <p:nvSpPr>
          <p:cNvPr id="505858" name="Rectangle 2"/>
          <p:cNvSpPr>
            <a:spLocks noGrp="1" noChangeArrowheads="1"/>
          </p:cNvSpPr>
          <p:nvPr>
            <p:ph type="title"/>
          </p:nvPr>
        </p:nvSpPr>
        <p:spPr/>
        <p:txBody>
          <a:bodyPr/>
          <a:lstStyle/>
          <a:p>
            <a:r>
              <a:rPr lang="zh-CN" altLang="en-US" b="1">
                <a:solidFill>
                  <a:srgbClr val="336699"/>
                </a:solidFill>
                <a:latin typeface="宋体" pitchFamily="2" charset="-122"/>
              </a:rPr>
              <a:t>宏程序库</a:t>
            </a:r>
            <a:endParaRPr lang="zh-CN" altLang="en-US" b="1">
              <a:solidFill>
                <a:srgbClr val="336699"/>
              </a:solidFill>
            </a:endParaRPr>
          </a:p>
        </p:txBody>
      </p:sp>
      <p:sp>
        <p:nvSpPr>
          <p:cNvPr id="505859" name="Rectangle 3"/>
          <p:cNvSpPr>
            <a:spLocks noGrp="1" noChangeArrowheads="1"/>
          </p:cNvSpPr>
          <p:nvPr>
            <p:ph type="body" idx="1"/>
          </p:nvPr>
        </p:nvSpPr>
        <p:spPr/>
        <p:txBody>
          <a:bodyPr/>
          <a:lstStyle/>
          <a:p>
            <a:r>
              <a:rPr lang="zh-CN" altLang="en-US" sz="2400">
                <a:latin typeface="宋体" pitchFamily="2" charset="-122"/>
              </a:rPr>
              <a:t>对于程序编制人员来说，常希望设计得较好的宏能被更多的程序采用，且希望减少重复编写时的错误。这时可以将若干个宏定义以文件的形式组成一个宏库，供其他源程序使用。</a:t>
            </a:r>
          </a:p>
          <a:p>
            <a:r>
              <a:rPr lang="zh-CN" altLang="en-US" sz="2400">
                <a:latin typeface="宋体" pitchFamily="2" charset="-122"/>
              </a:rPr>
              <a:t>当需要宏库文件中的宏定义时，可以在新编制的源程序中使用</a:t>
            </a:r>
            <a:r>
              <a:rPr lang="en-US" altLang="zh-CN" sz="2400">
                <a:latin typeface="Times New Roman" pitchFamily="18" charset="0"/>
                <a:cs typeface="Times New Roman" pitchFamily="18" charset="0"/>
              </a:rPr>
              <a:t>INCLUDE</a:t>
            </a:r>
            <a:r>
              <a:rPr lang="zh-CN" altLang="en-US" sz="2400">
                <a:latin typeface="宋体" pitchFamily="2" charset="-122"/>
              </a:rPr>
              <a:t>伪指令。宏汇编程序在汇编源程序时，如果遇到</a:t>
            </a:r>
            <a:r>
              <a:rPr lang="en-US" altLang="zh-CN" sz="2400">
                <a:latin typeface="Times New Roman" pitchFamily="18" charset="0"/>
                <a:cs typeface="Times New Roman" pitchFamily="18" charset="0"/>
              </a:rPr>
              <a:t>INCLUDE</a:t>
            </a:r>
            <a:r>
              <a:rPr lang="zh-CN" altLang="en-US" sz="2400">
                <a:latin typeface="宋体" pitchFamily="2" charset="-122"/>
              </a:rPr>
              <a:t>伪指令，就把这条伪指令的宏库文件扫描一遍，如同在这个程序中自己定义的宏一样，在后面的程序中就可对宏库中的宏定义直接进行宏调用。</a:t>
            </a:r>
          </a:p>
          <a:p>
            <a:r>
              <a:rPr lang="zh-CN" altLang="en-US" sz="2400">
                <a:latin typeface="宋体" pitchFamily="2" charset="-122"/>
              </a:rPr>
              <a:t>用任何一个文本编辑软件将所定义的宏组织到一个扩展名为</a:t>
            </a:r>
            <a:r>
              <a:rPr lang="en-US" altLang="zh-CN" sz="2400">
                <a:latin typeface="Times New Roman" pitchFamily="18" charset="0"/>
                <a:cs typeface="Times New Roman" pitchFamily="18" charset="0"/>
              </a:rPr>
              <a:t>LIB</a:t>
            </a:r>
            <a:r>
              <a:rPr lang="zh-CN" altLang="en-US" sz="2400">
                <a:latin typeface="宋体" pitchFamily="2" charset="-122"/>
              </a:rPr>
              <a:t>的文件中，如</a:t>
            </a:r>
            <a:r>
              <a:rPr lang="en-US" altLang="zh-CN" sz="2400">
                <a:latin typeface="Times New Roman" pitchFamily="18" charset="0"/>
                <a:cs typeface="Times New Roman" pitchFamily="18" charset="0"/>
              </a:rPr>
              <a:t>PROG1.LIB</a:t>
            </a:r>
            <a:r>
              <a:rPr lang="zh-CN" altLang="en-US" sz="2400">
                <a:latin typeface="宋体" pitchFamily="2" charset="-122"/>
              </a:rPr>
              <a:t>，该文件就构成一个宏库。</a:t>
            </a:r>
            <a:endParaRPr lang="zh-CN" altLang="en-US" sz="2400"/>
          </a:p>
        </p:txBody>
      </p:sp>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F2DFE5-D30C-4F61-B9E8-EF47B5D2A8B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6B69C07-0E26-49A1-A6F5-5348B4E13930}" type="slidenum">
              <a:rPr lang="en-US" altLang="zh-CN"/>
              <a:pPr/>
              <a:t>18</a:t>
            </a:fld>
            <a:endParaRPr lang="en-US" altLang="zh-CN"/>
          </a:p>
        </p:txBody>
      </p:sp>
      <p:sp>
        <p:nvSpPr>
          <p:cNvPr id="506882" name="Rectangle 2"/>
          <p:cNvSpPr>
            <a:spLocks noGrp="1" noChangeArrowheads="1"/>
          </p:cNvSpPr>
          <p:nvPr>
            <p:ph type="title"/>
          </p:nvPr>
        </p:nvSpPr>
        <p:spPr/>
        <p:txBody>
          <a:bodyPr/>
          <a:lstStyle/>
          <a:p>
            <a:r>
              <a:rPr lang="zh-CN" altLang="en-US" b="1">
                <a:solidFill>
                  <a:srgbClr val="336699"/>
                </a:solidFill>
                <a:latin typeface="宋体" pitchFamily="2" charset="-122"/>
              </a:rPr>
              <a:t>定义宏库的原则</a:t>
            </a:r>
            <a:r>
              <a:rPr lang="zh-CN" altLang="en-US"/>
              <a:t> </a:t>
            </a:r>
          </a:p>
        </p:txBody>
      </p:sp>
      <p:sp>
        <p:nvSpPr>
          <p:cNvPr id="506883" name="Rectangle 3"/>
          <p:cNvSpPr>
            <a:spLocks noGrp="1" noChangeArrowheads="1"/>
          </p:cNvSpPr>
          <p:nvPr>
            <p:ph type="body" idx="1"/>
          </p:nvPr>
        </p:nvSpPr>
        <p:spPr/>
        <p:txBody>
          <a:bodyPr/>
          <a:lstStyle/>
          <a:p>
            <a:pPr algn="just"/>
            <a:r>
              <a:rPr lang="zh-CN" altLang="en-US">
                <a:latin typeface="宋体" pitchFamily="2" charset="-122"/>
              </a:rPr>
              <a:t>宏尽量具有通用性；</a:t>
            </a:r>
            <a:endParaRPr lang="zh-CN" altLang="en-US">
              <a:latin typeface="Times New Roman" pitchFamily="18" charset="0"/>
              <a:cs typeface="Times New Roman" pitchFamily="18" charset="0"/>
            </a:endParaRPr>
          </a:p>
          <a:p>
            <a:pPr algn="just"/>
            <a:r>
              <a:rPr lang="zh-CN" altLang="en-US">
                <a:latin typeface="宋体" pitchFamily="2" charset="-122"/>
              </a:rPr>
              <a:t>宏定义中的标号必须用</a:t>
            </a:r>
            <a:r>
              <a:rPr lang="en-US" altLang="zh-CN">
                <a:latin typeface="Times New Roman" pitchFamily="18" charset="0"/>
                <a:cs typeface="Times New Roman" pitchFamily="18" charset="0"/>
              </a:rPr>
              <a:t>LOCAL</a:t>
            </a:r>
            <a:r>
              <a:rPr lang="zh-CN" altLang="en-US">
                <a:latin typeface="宋体" pitchFamily="2" charset="-122"/>
              </a:rPr>
              <a:t>伪指令说明；</a:t>
            </a:r>
            <a:endParaRPr lang="zh-CN" altLang="en-US">
              <a:latin typeface="Times New Roman" pitchFamily="18" charset="0"/>
              <a:cs typeface="Times New Roman" pitchFamily="18" charset="0"/>
            </a:endParaRPr>
          </a:p>
          <a:p>
            <a:pPr algn="just"/>
            <a:r>
              <a:rPr lang="zh-CN" altLang="en-US">
                <a:latin typeface="宋体" pitchFamily="2" charset="-122"/>
              </a:rPr>
              <a:t>要对宏中使用的每一个寄存器进行保护；</a:t>
            </a:r>
            <a:endParaRPr lang="zh-CN" altLang="en-US">
              <a:latin typeface="Times New Roman" pitchFamily="18" charset="0"/>
              <a:cs typeface="Times New Roman" pitchFamily="18" charset="0"/>
            </a:endParaRPr>
          </a:p>
          <a:p>
            <a:pPr algn="just"/>
            <a:r>
              <a:rPr lang="zh-CN" altLang="en-US">
                <a:latin typeface="宋体" pitchFamily="2" charset="-122"/>
              </a:rPr>
              <a:t>附有必要的使用说明；</a:t>
            </a:r>
            <a:endParaRPr lang="zh-CN" altLang="en-US">
              <a:latin typeface="Times New Roman" pitchFamily="18" charset="0"/>
              <a:cs typeface="Times New Roman" pitchFamily="18" charset="0"/>
            </a:endParaRPr>
          </a:p>
          <a:p>
            <a:pPr algn="just"/>
            <a:r>
              <a:rPr lang="zh-CN" altLang="en-US">
                <a:latin typeface="宋体" pitchFamily="2" charset="-122"/>
              </a:rPr>
              <a:t>宏库文件是文本文件，其扩展名无严格限制，可由用户定义。</a:t>
            </a:r>
            <a:endParaRPr lang="zh-CN" altLang="en-US"/>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B2E305-EF22-4B70-B291-4954389AAA1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7905EEE-0C91-4B1F-A5A3-9C56361CE9B2}" type="slidenum">
              <a:rPr lang="en-US" altLang="zh-CN"/>
              <a:pPr/>
              <a:t>19</a:t>
            </a:fld>
            <a:endParaRPr lang="en-US" altLang="zh-CN"/>
          </a:p>
        </p:txBody>
      </p:sp>
      <p:sp>
        <p:nvSpPr>
          <p:cNvPr id="507906" name="Rectangle 2"/>
          <p:cNvSpPr>
            <a:spLocks noGrp="1" noChangeArrowheads="1"/>
          </p:cNvSpPr>
          <p:nvPr>
            <p:ph type="title"/>
          </p:nvPr>
        </p:nvSpPr>
        <p:spPr/>
        <p:txBody>
          <a:bodyPr/>
          <a:lstStyle/>
          <a:p>
            <a:r>
              <a:rPr lang="zh-CN" altLang="en-US" b="1">
                <a:solidFill>
                  <a:srgbClr val="336699"/>
                </a:solidFill>
                <a:latin typeface="宋体" pitchFamily="2" charset="-122"/>
              </a:rPr>
              <a:t>宏汇编实例分析</a:t>
            </a:r>
            <a:endParaRPr lang="zh-CN" altLang="en-US">
              <a:solidFill>
                <a:srgbClr val="336699"/>
              </a:solidFill>
            </a:endParaRPr>
          </a:p>
        </p:txBody>
      </p:sp>
      <p:sp>
        <p:nvSpPr>
          <p:cNvPr id="507907" name="Rectangle 3"/>
          <p:cNvSpPr>
            <a:spLocks noGrp="1" noChangeArrowheads="1"/>
          </p:cNvSpPr>
          <p:nvPr>
            <p:ph type="body" idx="1"/>
          </p:nvPr>
        </p:nvSpPr>
        <p:spPr/>
        <p:txBody>
          <a:bodyPr/>
          <a:lstStyle/>
          <a:p>
            <a:r>
              <a:rPr lang="zh-CN" altLang="en-US">
                <a:latin typeface="宋体" pitchFamily="2" charset="-122"/>
              </a:rPr>
              <a:t>宏的参数功能强大，既可以无参数，又可以带一个或多个参数。</a:t>
            </a:r>
          </a:p>
          <a:p>
            <a:r>
              <a:rPr lang="zh-CN" altLang="en-US">
                <a:latin typeface="宋体" pitchFamily="2" charset="-122"/>
              </a:rPr>
              <a:t>而且参数的形式非常灵活，可以是常数、寄存器、存储变量名以及用寻址方式能找到的地址或表达式，实参还可以是指令的操作码或操作码的一部分等。</a:t>
            </a:r>
          </a:p>
          <a:p>
            <a:r>
              <a:rPr lang="zh-CN" altLang="en-US">
                <a:latin typeface="宋体" pitchFamily="2" charset="-122"/>
              </a:rPr>
              <a:t>宏汇编的这一特性是子程序所不及的。</a:t>
            </a:r>
            <a:endParaRPr lang="zh-CN" altLang="en-US"/>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92B020-92B3-48CA-8D63-9FDC0317F74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078303C-0969-4C39-8DE8-13763B84C764}" type="slidenum">
              <a:rPr lang="en-US" altLang="zh-CN"/>
              <a:pPr/>
              <a:t>2</a:t>
            </a:fld>
            <a:endParaRPr lang="en-US" altLang="zh-CN"/>
          </a:p>
        </p:txBody>
      </p:sp>
      <p:sp>
        <p:nvSpPr>
          <p:cNvPr id="69634" name="Rectangle 2"/>
          <p:cNvSpPr>
            <a:spLocks noGrp="1" noChangeArrowheads="1"/>
          </p:cNvSpPr>
          <p:nvPr>
            <p:ph type="title"/>
          </p:nvPr>
        </p:nvSpPr>
        <p:spPr/>
        <p:txBody>
          <a:bodyPr/>
          <a:lstStyle/>
          <a:p>
            <a:r>
              <a:rPr lang="en-US" altLang="zh-CN" b="1">
                <a:solidFill>
                  <a:srgbClr val="336699"/>
                </a:solidFill>
              </a:rPr>
              <a:t>8.1  </a:t>
            </a:r>
            <a:r>
              <a:rPr lang="zh-CN" altLang="en-US" b="1">
                <a:solidFill>
                  <a:srgbClr val="336699"/>
                </a:solidFill>
              </a:rPr>
              <a:t>宏汇编</a:t>
            </a:r>
          </a:p>
        </p:txBody>
      </p:sp>
      <p:sp>
        <p:nvSpPr>
          <p:cNvPr id="69635" name="Rectangle 3"/>
          <p:cNvSpPr>
            <a:spLocks noGrp="1" noChangeArrowheads="1"/>
          </p:cNvSpPr>
          <p:nvPr>
            <p:ph type="body" idx="1"/>
          </p:nvPr>
        </p:nvSpPr>
        <p:spPr/>
        <p:txBody>
          <a:bodyPr/>
          <a:lstStyle/>
          <a:p>
            <a:pPr>
              <a:buFontTx/>
              <a:buNone/>
            </a:pPr>
            <a:r>
              <a:rPr lang="en-US" altLang="zh-CN"/>
              <a:t>8.1.1  </a:t>
            </a:r>
            <a:r>
              <a:rPr lang="zh-CN" altLang="en-US"/>
              <a:t>宏定义与宏调用</a:t>
            </a:r>
          </a:p>
          <a:p>
            <a:pPr>
              <a:buFontTx/>
              <a:buNone/>
            </a:pPr>
            <a:r>
              <a:rPr lang="en-US" altLang="zh-CN"/>
              <a:t>8.1.2  </a:t>
            </a:r>
            <a:r>
              <a:rPr lang="zh-CN" altLang="en-US"/>
              <a:t>宏汇编实例分析</a:t>
            </a:r>
          </a:p>
          <a:p>
            <a:pPr>
              <a:buFontTx/>
              <a:buNone/>
            </a:pPr>
            <a:r>
              <a:rPr lang="en-US" altLang="zh-CN"/>
              <a:t>8.1.3  </a:t>
            </a:r>
            <a:r>
              <a:rPr lang="zh-CN" altLang="en-US"/>
              <a:t>宏嵌套</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FFDD88-712C-4D0C-92CC-D0AE85763D5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9838DD7-A4C3-4DC5-98B2-8F30C8DA6192}" type="slidenum">
              <a:rPr lang="en-US" altLang="zh-CN"/>
              <a:pPr/>
              <a:t>20</a:t>
            </a:fld>
            <a:endParaRPr lang="en-US" altLang="zh-CN"/>
          </a:p>
        </p:txBody>
      </p:sp>
      <p:sp>
        <p:nvSpPr>
          <p:cNvPr id="508930" name="Rectangle 2"/>
          <p:cNvSpPr>
            <a:spLocks noGrp="1" noChangeArrowheads="1"/>
          </p:cNvSpPr>
          <p:nvPr>
            <p:ph type="title"/>
          </p:nvPr>
        </p:nvSpPr>
        <p:spPr/>
        <p:txBody>
          <a:bodyPr/>
          <a:lstStyle/>
          <a:p>
            <a:r>
              <a:rPr lang="zh-CN" altLang="en-US" b="1">
                <a:solidFill>
                  <a:srgbClr val="336699"/>
                </a:solidFill>
                <a:latin typeface="宋体" pitchFamily="2" charset="-122"/>
              </a:rPr>
              <a:t>宏嵌套</a:t>
            </a:r>
            <a:endParaRPr lang="zh-CN" altLang="en-US">
              <a:solidFill>
                <a:srgbClr val="336699"/>
              </a:solidFill>
            </a:endParaRPr>
          </a:p>
        </p:txBody>
      </p:sp>
      <p:sp>
        <p:nvSpPr>
          <p:cNvPr id="508931" name="Rectangle 3"/>
          <p:cNvSpPr>
            <a:spLocks noGrp="1" noChangeArrowheads="1"/>
          </p:cNvSpPr>
          <p:nvPr>
            <p:ph type="body" idx="1"/>
          </p:nvPr>
        </p:nvSpPr>
        <p:spPr/>
        <p:txBody>
          <a:bodyPr/>
          <a:lstStyle/>
          <a:p>
            <a:r>
              <a:rPr lang="zh-CN" altLang="en-US">
                <a:latin typeface="宋体" pitchFamily="2" charset="-122"/>
              </a:rPr>
              <a:t>宏定义允许嵌套，即宏定义体内可以有宏定义，宏定义内也允许有宏调用，对这样的宏进行调用时需要多次分层展开。</a:t>
            </a:r>
          </a:p>
          <a:p>
            <a:r>
              <a:rPr lang="zh-CN" altLang="en-US">
                <a:latin typeface="宋体" pitchFamily="2" charset="-122"/>
              </a:rPr>
              <a:t>宏定义内也允许有递归调用，这种情况需要用到后面将介绍的条件汇编指令给出递归出口条件。</a:t>
            </a:r>
            <a:endParaRPr lang="zh-CN" altLang="en-US"/>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8BD778-C771-4F1F-BC87-5390FA17751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A38125B-689D-4BA4-B9B0-131DECB7745E}" type="slidenum">
              <a:rPr lang="en-US" altLang="zh-CN"/>
              <a:pPr/>
              <a:t>21</a:t>
            </a:fld>
            <a:endParaRPr lang="en-US" altLang="zh-CN"/>
          </a:p>
        </p:txBody>
      </p:sp>
      <p:sp>
        <p:nvSpPr>
          <p:cNvPr id="509954" name="Rectangle 2"/>
          <p:cNvSpPr>
            <a:spLocks noGrp="1" noChangeArrowheads="1"/>
          </p:cNvSpPr>
          <p:nvPr>
            <p:ph type="title"/>
          </p:nvPr>
        </p:nvSpPr>
        <p:spPr/>
        <p:txBody>
          <a:bodyPr/>
          <a:lstStyle/>
          <a:p>
            <a:r>
              <a:rPr lang="zh-CN" altLang="en-US" b="1">
                <a:solidFill>
                  <a:srgbClr val="336699"/>
                </a:solidFill>
                <a:latin typeface="宋体" pitchFamily="2" charset="-122"/>
              </a:rPr>
              <a:t>宏定义嵌套</a:t>
            </a:r>
            <a:endParaRPr lang="zh-CN" altLang="en-US" b="1">
              <a:solidFill>
                <a:srgbClr val="336699"/>
              </a:solidFill>
            </a:endParaRPr>
          </a:p>
        </p:txBody>
      </p:sp>
      <p:sp>
        <p:nvSpPr>
          <p:cNvPr id="509955" name="Rectangle 3"/>
          <p:cNvSpPr>
            <a:spLocks noGrp="1" noChangeArrowheads="1"/>
          </p:cNvSpPr>
          <p:nvPr>
            <p:ph type="body" idx="1"/>
          </p:nvPr>
        </p:nvSpPr>
        <p:spPr/>
        <p:txBody>
          <a:bodyPr/>
          <a:lstStyle/>
          <a:p>
            <a:r>
              <a:rPr lang="zh-CN" altLang="en-US" sz="2800">
                <a:latin typeface="宋体" pitchFamily="2" charset="-122"/>
              </a:rPr>
              <a:t>在一个宏定义中包含另一个宏定义称为宏定义嵌套。常用这种宏定义嵌套来产生一些新的宏定义。</a:t>
            </a:r>
          </a:p>
          <a:p>
            <a:r>
              <a:rPr lang="zh-CN" altLang="en-US" sz="2800">
                <a:latin typeface="宋体" pitchFamily="2" charset="-122"/>
              </a:rPr>
              <a:t>例如，条件转移指令在程序转移上有一个距离限制。当转移条件成立时，每条条件转移指令仅能在</a:t>
            </a:r>
            <a:r>
              <a:rPr lang="zh-CN" altLang="en-US" sz="2800">
                <a:latin typeface="Times New Roman" pitchFamily="18" charset="0"/>
                <a:sym typeface="Symbol" pitchFamily="18" charset="2"/>
              </a:rPr>
              <a:t></a:t>
            </a:r>
            <a:r>
              <a:rPr lang="en-US" altLang="zh-CN" sz="2800">
                <a:latin typeface="Times New Roman" pitchFamily="18" charset="0"/>
                <a:cs typeface="Times New Roman" pitchFamily="18" charset="0"/>
              </a:rPr>
              <a:t>128~+127</a:t>
            </a:r>
            <a:r>
              <a:rPr lang="zh-CN" altLang="en-US" sz="2800">
                <a:latin typeface="宋体" pitchFamily="2" charset="-122"/>
              </a:rPr>
              <a:t>个字节范围内转移。</a:t>
            </a:r>
          </a:p>
          <a:p>
            <a:r>
              <a:rPr lang="zh-CN" altLang="en-US" sz="2800">
                <a:latin typeface="宋体" pitchFamily="2" charset="-122"/>
              </a:rPr>
              <a:t>如果转移距离大于这个范围，则必须在程序中采取</a:t>
            </a:r>
            <a:r>
              <a:rPr lang="zh-CN" altLang="en-US" sz="2800">
                <a:latin typeface="Times New Roman"/>
              </a:rPr>
              <a:t>“</a:t>
            </a:r>
            <a:r>
              <a:rPr lang="zh-CN" altLang="en-US" sz="2800">
                <a:latin typeface="宋体" pitchFamily="2" charset="-122"/>
              </a:rPr>
              <a:t>搭跳板</a:t>
            </a:r>
            <a:r>
              <a:rPr lang="zh-CN" altLang="en-US" sz="2800">
                <a:latin typeface="Times New Roman"/>
              </a:rPr>
              <a:t>”</a:t>
            </a:r>
            <a:r>
              <a:rPr lang="zh-CN" altLang="en-US" sz="2800">
                <a:latin typeface="宋体" pitchFamily="2" charset="-122"/>
              </a:rPr>
              <a:t>的方法</a:t>
            </a:r>
            <a:r>
              <a:rPr lang="zh-CN" altLang="en-US" sz="2800">
                <a:latin typeface="Times New Roman"/>
              </a:rPr>
              <a:t>“</a:t>
            </a:r>
            <a:r>
              <a:rPr lang="zh-CN" altLang="en-US" sz="2800">
                <a:latin typeface="宋体" pitchFamily="2" charset="-122"/>
              </a:rPr>
              <a:t>跳</a:t>
            </a:r>
            <a:r>
              <a:rPr lang="zh-CN" altLang="en-US" sz="2800">
                <a:latin typeface="Times New Roman"/>
              </a:rPr>
              <a:t>”</a:t>
            </a:r>
            <a:r>
              <a:rPr lang="zh-CN" altLang="en-US" sz="2800">
                <a:latin typeface="宋体" pitchFamily="2" charset="-122"/>
              </a:rPr>
              <a:t>过去。</a:t>
            </a:r>
          </a:p>
          <a:p>
            <a:r>
              <a:rPr lang="zh-CN" altLang="en-US" sz="2800">
                <a:latin typeface="宋体" pitchFamily="2" charset="-122"/>
              </a:rPr>
              <a:t>因为无条件转移指令</a:t>
            </a:r>
            <a:r>
              <a:rPr lang="en-US" altLang="zh-CN" sz="2800">
                <a:latin typeface="Times New Roman" pitchFamily="18" charset="0"/>
                <a:cs typeface="Times New Roman" pitchFamily="18" charset="0"/>
              </a:rPr>
              <a:t>JMP</a:t>
            </a:r>
            <a:r>
              <a:rPr lang="zh-CN" altLang="en-US" sz="2800">
                <a:latin typeface="宋体" pitchFamily="2" charset="-122"/>
              </a:rPr>
              <a:t>转移的范围较大，</a:t>
            </a:r>
            <a:r>
              <a:rPr lang="zh-CN" altLang="en-US" sz="2800">
                <a:latin typeface="Times New Roman"/>
              </a:rPr>
              <a:t>“</a:t>
            </a:r>
            <a:r>
              <a:rPr lang="zh-CN" altLang="en-US" sz="2800">
                <a:latin typeface="宋体" pitchFamily="2" charset="-122"/>
              </a:rPr>
              <a:t>搭跳板</a:t>
            </a:r>
            <a:r>
              <a:rPr lang="zh-CN" altLang="en-US" sz="2800">
                <a:latin typeface="Times New Roman"/>
              </a:rPr>
              <a:t>”</a:t>
            </a:r>
            <a:r>
              <a:rPr lang="zh-CN" altLang="en-US" sz="2800">
                <a:latin typeface="宋体" pitchFamily="2" charset="-122"/>
              </a:rPr>
              <a:t>就是借助于</a:t>
            </a:r>
            <a:r>
              <a:rPr lang="en-US" altLang="zh-CN" sz="2800">
                <a:latin typeface="Times New Roman" pitchFamily="18" charset="0"/>
                <a:cs typeface="Times New Roman" pitchFamily="18" charset="0"/>
              </a:rPr>
              <a:t>JMP</a:t>
            </a:r>
            <a:r>
              <a:rPr lang="zh-CN" altLang="en-US" sz="2800">
                <a:latin typeface="宋体" pitchFamily="2" charset="-122"/>
              </a:rPr>
              <a:t>指令实现较大距离的转移。</a:t>
            </a:r>
            <a:endParaRPr lang="zh-CN" altLang="en-US" sz="2800"/>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55804D-E6AC-4B3C-9154-F84E3BD81E6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0872072-29C7-44C9-94B7-E38A638B8D8C}" type="slidenum">
              <a:rPr lang="en-US" altLang="zh-CN"/>
              <a:pPr/>
              <a:t>22</a:t>
            </a:fld>
            <a:endParaRPr lang="en-US" altLang="zh-CN"/>
          </a:p>
        </p:txBody>
      </p:sp>
      <p:sp>
        <p:nvSpPr>
          <p:cNvPr id="510978" name="Rectangle 2"/>
          <p:cNvSpPr>
            <a:spLocks noGrp="1" noChangeArrowheads="1"/>
          </p:cNvSpPr>
          <p:nvPr>
            <p:ph type="title"/>
          </p:nvPr>
        </p:nvSpPr>
        <p:spPr/>
        <p:txBody>
          <a:bodyPr/>
          <a:lstStyle/>
          <a:p>
            <a:r>
              <a:rPr lang="zh-CN" altLang="en-US" b="1">
                <a:solidFill>
                  <a:srgbClr val="336699"/>
                </a:solidFill>
                <a:latin typeface="宋体" pitchFamily="2" charset="-122"/>
              </a:rPr>
              <a:t>宏定义内嵌套宏调用</a:t>
            </a:r>
            <a:endParaRPr lang="zh-CN" altLang="en-US" b="1">
              <a:solidFill>
                <a:srgbClr val="336699"/>
              </a:solidFill>
            </a:endParaRPr>
          </a:p>
        </p:txBody>
      </p:sp>
      <p:sp>
        <p:nvSpPr>
          <p:cNvPr id="510979" name="Rectangle 3"/>
          <p:cNvSpPr>
            <a:spLocks noGrp="1" noChangeArrowheads="1"/>
          </p:cNvSpPr>
          <p:nvPr>
            <p:ph type="body" idx="1"/>
          </p:nvPr>
        </p:nvSpPr>
        <p:spPr/>
        <p:txBody>
          <a:bodyPr/>
          <a:lstStyle/>
          <a:p>
            <a:r>
              <a:rPr lang="zh-CN" altLang="en-US">
                <a:latin typeface="宋体" pitchFamily="2" charset="-122"/>
              </a:rPr>
              <a:t>另一种宏的嵌套是在一个宏定义的宏体内有宏调用，且被调用的宏指令必须为已定义的。</a:t>
            </a:r>
          </a:p>
          <a:p>
            <a:r>
              <a:rPr lang="zh-CN" altLang="en-US">
                <a:latin typeface="宋体" pitchFamily="2" charset="-122"/>
              </a:rPr>
              <a:t>这种情况的嵌套，可以简化宏定义，使每一个宏定义的功能单一。</a:t>
            </a:r>
          </a:p>
          <a:p>
            <a:r>
              <a:rPr lang="zh-CN" altLang="en-US">
                <a:latin typeface="宋体" pitchFamily="2" charset="-122"/>
              </a:rPr>
              <a:t>组合几个单一的宏定义就可以完成一个较复杂功能的宏定义。</a:t>
            </a:r>
            <a:endParaRPr lang="zh-CN" altLang="en-US"/>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36786C-D490-40F8-8834-7416FD5E844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636D33A-786B-46A9-BDCC-5549ECA99727}" type="slidenum">
              <a:rPr lang="en-US" altLang="zh-CN"/>
              <a:pPr/>
              <a:t>23</a:t>
            </a:fld>
            <a:endParaRPr lang="en-US" altLang="zh-CN"/>
          </a:p>
        </p:txBody>
      </p:sp>
      <p:sp>
        <p:nvSpPr>
          <p:cNvPr id="70658" name="Rectangle 2"/>
          <p:cNvSpPr>
            <a:spLocks noGrp="1" noChangeArrowheads="1"/>
          </p:cNvSpPr>
          <p:nvPr>
            <p:ph type="title"/>
          </p:nvPr>
        </p:nvSpPr>
        <p:spPr/>
        <p:txBody>
          <a:bodyPr/>
          <a:lstStyle/>
          <a:p>
            <a:r>
              <a:rPr lang="en-US" altLang="zh-CN" b="1">
                <a:solidFill>
                  <a:srgbClr val="336699"/>
                </a:solidFill>
              </a:rPr>
              <a:t>8.2  </a:t>
            </a:r>
            <a:r>
              <a:rPr lang="zh-CN" altLang="en-US" b="1">
                <a:solidFill>
                  <a:srgbClr val="336699"/>
                </a:solidFill>
              </a:rPr>
              <a:t>重复汇编与条件汇编</a:t>
            </a:r>
          </a:p>
        </p:txBody>
      </p:sp>
      <p:sp>
        <p:nvSpPr>
          <p:cNvPr id="70659" name="Rectangle 3"/>
          <p:cNvSpPr>
            <a:spLocks noGrp="1" noChangeArrowheads="1"/>
          </p:cNvSpPr>
          <p:nvPr>
            <p:ph type="body" idx="1"/>
          </p:nvPr>
        </p:nvSpPr>
        <p:spPr/>
        <p:txBody>
          <a:bodyPr/>
          <a:lstStyle/>
          <a:p>
            <a:pPr>
              <a:buFontTx/>
              <a:buNone/>
            </a:pPr>
            <a:r>
              <a:rPr lang="en-US" altLang="zh-CN"/>
              <a:t>8.2.1  </a:t>
            </a:r>
            <a:r>
              <a:rPr lang="zh-CN" altLang="en-US"/>
              <a:t>重复汇编</a:t>
            </a:r>
          </a:p>
          <a:p>
            <a:pPr>
              <a:buFontTx/>
              <a:buNone/>
            </a:pPr>
            <a:r>
              <a:rPr lang="en-US" altLang="zh-CN"/>
              <a:t>8.2.2  </a:t>
            </a:r>
            <a:r>
              <a:rPr lang="zh-CN" altLang="en-US"/>
              <a:t>条件汇编</a:t>
            </a:r>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58DA16-D63C-4FED-B097-6FBDB42E602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CB32407-4FBF-4448-AAE9-CD190A477B01}" type="slidenum">
              <a:rPr lang="en-US" altLang="zh-CN"/>
              <a:pPr/>
              <a:t>24</a:t>
            </a:fld>
            <a:endParaRPr lang="en-US" altLang="zh-CN"/>
          </a:p>
        </p:txBody>
      </p:sp>
      <p:sp>
        <p:nvSpPr>
          <p:cNvPr id="516098" name="Rectangle 2"/>
          <p:cNvSpPr>
            <a:spLocks noGrp="1" noChangeArrowheads="1"/>
          </p:cNvSpPr>
          <p:nvPr>
            <p:ph type="title"/>
          </p:nvPr>
        </p:nvSpPr>
        <p:spPr/>
        <p:txBody>
          <a:bodyPr/>
          <a:lstStyle/>
          <a:p>
            <a:r>
              <a:rPr lang="zh-CN" altLang="en-US" b="1">
                <a:solidFill>
                  <a:srgbClr val="336699"/>
                </a:solidFill>
                <a:latin typeface="宋体" pitchFamily="2" charset="-122"/>
              </a:rPr>
              <a:t>重复汇编</a:t>
            </a:r>
            <a:endParaRPr lang="zh-CN" altLang="en-US">
              <a:solidFill>
                <a:srgbClr val="336699"/>
              </a:solidFill>
            </a:endParaRPr>
          </a:p>
        </p:txBody>
      </p:sp>
      <p:sp>
        <p:nvSpPr>
          <p:cNvPr id="516099" name="Rectangle 3"/>
          <p:cNvSpPr>
            <a:spLocks noGrp="1" noChangeArrowheads="1"/>
          </p:cNvSpPr>
          <p:nvPr>
            <p:ph type="body" idx="1"/>
          </p:nvPr>
        </p:nvSpPr>
        <p:spPr/>
        <p:txBody>
          <a:bodyPr/>
          <a:lstStyle/>
          <a:p>
            <a:pPr>
              <a:lnSpc>
                <a:spcPct val="90000"/>
              </a:lnSpc>
            </a:pPr>
            <a:r>
              <a:rPr lang="zh-CN" altLang="en-US" sz="2800">
                <a:latin typeface="宋体" pitchFamily="2" charset="-122"/>
              </a:rPr>
              <a:t>重复汇编定义的程序段也是在汇编时展开，经常与宏定义配合使用，重复汇编结构更为简洁。重复汇编结构有三种，一种是定重复汇编结构，另两种是不定重复汇编结构。分别使用</a:t>
            </a:r>
            <a:r>
              <a:rPr lang="en-US" altLang="zh-CN" sz="2800">
                <a:latin typeface="Times New Roman" pitchFamily="18" charset="0"/>
                <a:cs typeface="Times New Roman" pitchFamily="18" charset="0"/>
              </a:rPr>
              <a:t>REPT</a:t>
            </a:r>
            <a:r>
              <a:rPr lang="zh-CN" altLang="en-US" sz="2800">
                <a:latin typeface="宋体" pitchFamily="2" charset="-122"/>
              </a:rPr>
              <a:t>、</a:t>
            </a:r>
            <a:r>
              <a:rPr lang="en-US" altLang="zh-CN" sz="2800">
                <a:latin typeface="Times New Roman" pitchFamily="18" charset="0"/>
                <a:cs typeface="Times New Roman" pitchFamily="18" charset="0"/>
              </a:rPr>
              <a:t>IRP</a:t>
            </a:r>
            <a:r>
              <a:rPr lang="zh-CN" altLang="en-US" sz="2800">
                <a:latin typeface="宋体" pitchFamily="2" charset="-122"/>
              </a:rPr>
              <a:t>和</a:t>
            </a:r>
            <a:r>
              <a:rPr lang="en-US" altLang="zh-CN" sz="2800">
                <a:latin typeface="Times New Roman" pitchFamily="18" charset="0"/>
                <a:cs typeface="Times New Roman" pitchFamily="18" charset="0"/>
              </a:rPr>
              <a:t>IRPC</a:t>
            </a:r>
            <a:r>
              <a:rPr lang="zh-CN" altLang="en-US" sz="2800">
                <a:latin typeface="宋体" pitchFamily="2" charset="-122"/>
              </a:rPr>
              <a:t>实现。重复汇编的程序段没有名字，不能被调用，但可以有参数。</a:t>
            </a:r>
          </a:p>
          <a:p>
            <a:pPr>
              <a:lnSpc>
                <a:spcPct val="90000"/>
              </a:lnSpc>
            </a:pPr>
            <a:r>
              <a:rPr lang="zh-CN" altLang="en-US" sz="2800">
                <a:latin typeface="宋体" pitchFamily="2" charset="-122"/>
              </a:rPr>
              <a:t>重复汇编结构与宏汇编结构的区别在于重复汇编适用于连续重复的场合，而宏汇编适用于非连续重复的场合，但是这两种方法都可以达到简化源程序的目的。重复汇编结构既可以在宏定义体外，也可以在宏定义体内使用。</a:t>
            </a:r>
            <a:endParaRPr lang="zh-CN" altLang="en-US" sz="2800"/>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981CA6-21F3-4741-B06B-F436CB8798F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4B28CA9-E22C-4AF4-8D48-84A4FA71E259}" type="slidenum">
              <a:rPr lang="en-US" altLang="zh-CN"/>
              <a:pPr/>
              <a:t>25</a:t>
            </a:fld>
            <a:endParaRPr lang="en-US" altLang="zh-CN"/>
          </a:p>
        </p:txBody>
      </p:sp>
      <p:sp>
        <p:nvSpPr>
          <p:cNvPr id="517122" name="Rectangle 2"/>
          <p:cNvSpPr>
            <a:spLocks noGrp="1" noChangeArrowheads="1"/>
          </p:cNvSpPr>
          <p:nvPr>
            <p:ph type="title"/>
          </p:nvPr>
        </p:nvSpPr>
        <p:spPr/>
        <p:txBody>
          <a:bodyPr/>
          <a:lstStyle/>
          <a:p>
            <a:r>
              <a:rPr lang="zh-CN" altLang="en-US" b="1">
                <a:solidFill>
                  <a:srgbClr val="336699"/>
                </a:solidFill>
                <a:latin typeface="宋体" pitchFamily="2" charset="-122"/>
              </a:rPr>
              <a:t>定重复汇编伪指令</a:t>
            </a:r>
            <a:r>
              <a:rPr lang="en-US" altLang="zh-CN" b="1">
                <a:solidFill>
                  <a:srgbClr val="336699"/>
                </a:solidFill>
                <a:latin typeface="Times New Roman" pitchFamily="18" charset="0"/>
                <a:cs typeface="Times New Roman" pitchFamily="18" charset="0"/>
              </a:rPr>
              <a:t>REPT</a:t>
            </a:r>
            <a:endParaRPr lang="en-US" altLang="zh-CN" b="1">
              <a:solidFill>
                <a:srgbClr val="336699"/>
              </a:solidFill>
            </a:endParaRPr>
          </a:p>
        </p:txBody>
      </p:sp>
      <p:sp>
        <p:nvSpPr>
          <p:cNvPr id="517123" name="Rectangle 3"/>
          <p:cNvSpPr>
            <a:spLocks noGrp="1" noChangeArrowheads="1"/>
          </p:cNvSpPr>
          <p:nvPr>
            <p:ph type="body" idx="1"/>
          </p:nvPr>
        </p:nvSpPr>
        <p:spPr/>
        <p:txBody>
          <a:bodyPr/>
          <a:lstStyle/>
          <a:p>
            <a:pPr algn="just">
              <a:lnSpc>
                <a:spcPct val="90000"/>
              </a:lnSpc>
              <a:buFontTx/>
              <a:buNone/>
            </a:pPr>
            <a:r>
              <a:rPr lang="en-US" altLang="zh-CN" sz="2800">
                <a:latin typeface="Times New Roman" pitchFamily="18" charset="0"/>
                <a:cs typeface="Times New Roman" pitchFamily="18" charset="0"/>
              </a:rPr>
              <a:t>REPT</a:t>
            </a:r>
            <a:r>
              <a:rPr lang="zh-CN" altLang="en-US" sz="2800">
                <a:latin typeface="宋体" pitchFamily="2" charset="-122"/>
              </a:rPr>
              <a:t>的格式为：</a:t>
            </a:r>
            <a:endParaRPr lang="zh-CN" altLang="en-US" sz="2800">
              <a:latin typeface="Times New Roman" pitchFamily="18" charset="0"/>
              <a:cs typeface="Times New Roman" pitchFamily="18" charset="0"/>
            </a:endParaRPr>
          </a:p>
          <a:p>
            <a:pPr algn="just">
              <a:lnSpc>
                <a:spcPct val="90000"/>
              </a:lnSpc>
              <a:buFontTx/>
              <a:buNone/>
            </a:pPr>
            <a:r>
              <a:rPr lang="en-US" altLang="zh-CN" sz="2800">
                <a:latin typeface="Times New Roman" pitchFamily="18" charset="0"/>
                <a:cs typeface="Times New Roman" pitchFamily="18" charset="0"/>
              </a:rPr>
              <a:t>REPT  </a:t>
            </a:r>
            <a:r>
              <a:rPr lang="zh-CN" altLang="en-US" sz="2800">
                <a:latin typeface="宋体" pitchFamily="2" charset="-122"/>
              </a:rPr>
              <a:t>整数表达式</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Times New Roman" pitchFamily="18" charset="0"/>
                <a:cs typeface="Times New Roman" pitchFamily="18" charset="0"/>
              </a:rPr>
              <a:t>        </a:t>
            </a:r>
            <a:r>
              <a:rPr lang="zh-CN" altLang="en-US" sz="2800">
                <a:latin typeface="宋体" pitchFamily="2" charset="-122"/>
              </a:rPr>
              <a:t>┇</a:t>
            </a:r>
            <a:r>
              <a:rPr lang="zh-CN" altLang="en-US" sz="2800">
                <a:latin typeface="Times New Roman" pitchFamily="18" charset="0"/>
                <a:cs typeface="Times New Roman" pitchFamily="18" charset="0"/>
              </a:rPr>
              <a:t>    </a:t>
            </a:r>
            <a:r>
              <a:rPr lang="zh-CN" altLang="en-US" sz="2800">
                <a:latin typeface="宋体" pitchFamily="2" charset="-122"/>
              </a:rPr>
              <a:t>（重复体）</a:t>
            </a:r>
            <a:endParaRPr lang="zh-CN" altLang="en-US" sz="2800">
              <a:latin typeface="Times New Roman" pitchFamily="18" charset="0"/>
              <a:cs typeface="Times New Roman" pitchFamily="18" charset="0"/>
            </a:endParaRPr>
          </a:p>
          <a:p>
            <a:pPr algn="just">
              <a:lnSpc>
                <a:spcPct val="90000"/>
              </a:lnSpc>
              <a:buFontTx/>
              <a:buNone/>
            </a:pPr>
            <a:r>
              <a:rPr lang="en-US" altLang="zh-CN" sz="2800">
                <a:latin typeface="Times New Roman" pitchFamily="18" charset="0"/>
                <a:cs typeface="Times New Roman" pitchFamily="18" charset="0"/>
              </a:rPr>
              <a:t>ENDM</a:t>
            </a:r>
          </a:p>
          <a:p>
            <a:pPr algn="just">
              <a:lnSpc>
                <a:spcPct val="90000"/>
              </a:lnSpc>
            </a:pPr>
            <a:r>
              <a:rPr lang="en-US" altLang="zh-CN" sz="2800">
                <a:latin typeface="Times New Roman" pitchFamily="18" charset="0"/>
                <a:cs typeface="Times New Roman" pitchFamily="18" charset="0"/>
              </a:rPr>
              <a:t>REPT</a:t>
            </a:r>
            <a:r>
              <a:rPr lang="zh-CN" altLang="en-US" sz="2800">
                <a:latin typeface="宋体" pitchFamily="2" charset="-122"/>
              </a:rPr>
              <a:t>的功能是使汇编程序对重复体作重复汇编，以整数表达式的值作为重复次数。</a:t>
            </a:r>
          </a:p>
          <a:p>
            <a:pPr algn="just">
              <a:lnSpc>
                <a:spcPct val="90000"/>
              </a:lnSpc>
            </a:pPr>
            <a:r>
              <a:rPr lang="en-US" altLang="zh-CN" sz="2800">
                <a:latin typeface="Times New Roman" pitchFamily="18" charset="0"/>
                <a:cs typeface="Times New Roman" pitchFamily="18" charset="0"/>
              </a:rPr>
              <a:t>REPT</a:t>
            </a:r>
            <a:r>
              <a:rPr lang="zh-CN" altLang="en-US" sz="2800">
                <a:latin typeface="宋体" pitchFamily="2" charset="-122"/>
              </a:rPr>
              <a:t>和</a:t>
            </a:r>
            <a:r>
              <a:rPr lang="en-US" altLang="zh-CN" sz="2800">
                <a:latin typeface="Times New Roman" pitchFamily="18" charset="0"/>
                <a:cs typeface="Times New Roman" pitchFamily="18" charset="0"/>
              </a:rPr>
              <a:t>ENDM</a:t>
            </a:r>
            <a:r>
              <a:rPr lang="zh-CN" altLang="en-US" sz="2800">
                <a:latin typeface="宋体" pitchFamily="2" charset="-122"/>
              </a:rPr>
              <a:t>必须成对出现，期间的重复体部分是由指令、伪指令及宏指令组成的指令序列。</a:t>
            </a:r>
          </a:p>
          <a:p>
            <a:pPr algn="just">
              <a:lnSpc>
                <a:spcPct val="90000"/>
              </a:lnSpc>
            </a:pPr>
            <a:r>
              <a:rPr lang="zh-CN" altLang="en-US" sz="2800">
                <a:latin typeface="宋体" pitchFamily="2" charset="-122"/>
              </a:rPr>
              <a:t>重复汇编的次数由整数表达式的值确定，该值必须预先定义。</a:t>
            </a:r>
            <a:endParaRPr lang="zh-CN" altLang="en-US" sz="2800"/>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C06060-7370-4E37-B302-476A88CEAC8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CEB44B4-C747-448B-91E4-7BEA14BC7B5E}" type="slidenum">
              <a:rPr lang="en-US" altLang="zh-CN"/>
              <a:pPr/>
              <a:t>26</a:t>
            </a:fld>
            <a:endParaRPr lang="en-US" altLang="zh-CN"/>
          </a:p>
        </p:txBody>
      </p:sp>
      <p:sp>
        <p:nvSpPr>
          <p:cNvPr id="518146" name="Rectangle 2"/>
          <p:cNvSpPr>
            <a:spLocks noGrp="1" noChangeArrowheads="1"/>
          </p:cNvSpPr>
          <p:nvPr>
            <p:ph type="title"/>
          </p:nvPr>
        </p:nvSpPr>
        <p:spPr/>
        <p:txBody>
          <a:bodyPr/>
          <a:lstStyle/>
          <a:p>
            <a:r>
              <a:rPr lang="zh-CN" altLang="en-US" b="1">
                <a:solidFill>
                  <a:srgbClr val="336699"/>
                </a:solidFill>
                <a:latin typeface="宋体" pitchFamily="2" charset="-122"/>
              </a:rPr>
              <a:t>不定重复汇编伪指令</a:t>
            </a:r>
            <a:r>
              <a:rPr lang="en-US" altLang="zh-CN" b="1">
                <a:solidFill>
                  <a:srgbClr val="336699"/>
                </a:solidFill>
                <a:latin typeface="Times New Roman" pitchFamily="18" charset="0"/>
                <a:cs typeface="Times New Roman" pitchFamily="18" charset="0"/>
              </a:rPr>
              <a:t>IRP</a:t>
            </a:r>
            <a:endParaRPr lang="en-US" altLang="zh-CN" b="1">
              <a:solidFill>
                <a:srgbClr val="336699"/>
              </a:solidFill>
            </a:endParaRPr>
          </a:p>
        </p:txBody>
      </p:sp>
      <p:sp>
        <p:nvSpPr>
          <p:cNvPr id="518147"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IRP</a:t>
            </a:r>
            <a:r>
              <a:rPr lang="zh-CN" altLang="en-US" sz="2400">
                <a:latin typeface="宋体" pitchFamily="2" charset="-122"/>
              </a:rPr>
              <a:t>的格式为：</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IRP  </a:t>
            </a:r>
            <a:r>
              <a:rPr lang="zh-CN" altLang="en-US" sz="2400">
                <a:latin typeface="宋体" pitchFamily="2" charset="-122"/>
              </a:rPr>
              <a:t>形参，</a:t>
            </a:r>
            <a:r>
              <a:rPr lang="en-US" altLang="zh-CN" sz="2400">
                <a:latin typeface="Times New Roman" pitchFamily="18" charset="0"/>
                <a:cs typeface="Times New Roman" pitchFamily="18" charset="0"/>
              </a:rPr>
              <a:t>&lt;</a:t>
            </a:r>
            <a:r>
              <a:rPr lang="zh-CN" altLang="en-US" sz="2400">
                <a:latin typeface="宋体" pitchFamily="2" charset="-122"/>
              </a:rPr>
              <a:t>参数表</a:t>
            </a:r>
            <a:r>
              <a:rPr lang="en-US" altLang="zh-CN" sz="2400">
                <a:latin typeface="Times New Roman" pitchFamily="18" charset="0"/>
                <a:cs typeface="Times New Roman" pitchFamily="18" charset="0"/>
              </a:rPr>
              <a:t>&gt;</a:t>
            </a:r>
          </a:p>
          <a:p>
            <a:pPr algn="just">
              <a:buFontTx/>
              <a:buNone/>
            </a:pPr>
            <a:r>
              <a:rPr lang="en-US" altLang="zh-CN" sz="2400">
                <a:latin typeface="Times New Roman" pitchFamily="18" charset="0"/>
                <a:cs typeface="Times New Roman" pitchFamily="18" charset="0"/>
              </a:rPr>
              <a:t>           </a:t>
            </a:r>
            <a:r>
              <a:rPr lang="en-US" altLang="zh-CN" sz="2400">
                <a:latin typeface="宋体" pitchFamily="2" charset="-122"/>
              </a:rPr>
              <a:t>┇</a:t>
            </a:r>
            <a:r>
              <a:rPr lang="en-US" altLang="zh-CN" sz="2400">
                <a:latin typeface="Times New Roman" pitchFamily="18" charset="0"/>
                <a:cs typeface="Times New Roman" pitchFamily="18" charset="0"/>
              </a:rPr>
              <a:t>    </a:t>
            </a:r>
            <a:r>
              <a:rPr lang="zh-CN" altLang="en-US" sz="2400">
                <a:latin typeface="宋体" pitchFamily="2" charset="-122"/>
              </a:rPr>
              <a:t>（重复体）</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ENDM</a:t>
            </a:r>
          </a:p>
          <a:p>
            <a:pPr algn="just"/>
            <a:r>
              <a:rPr lang="en-US" altLang="zh-CN" sz="2400">
                <a:latin typeface="Times New Roman" pitchFamily="18" charset="0"/>
                <a:cs typeface="Times New Roman" pitchFamily="18" charset="0"/>
              </a:rPr>
              <a:t>IRP</a:t>
            </a:r>
            <a:r>
              <a:rPr lang="zh-CN" altLang="en-US" sz="2400">
                <a:latin typeface="宋体" pitchFamily="2" charset="-122"/>
              </a:rPr>
              <a:t>的功能是使汇编程序对重复体作重复汇编，汇编时，依次将参数表中的参数取出代替形参，重复汇编的次数等于参数表中参数的个数。</a:t>
            </a:r>
          </a:p>
          <a:p>
            <a:pPr algn="just"/>
            <a:r>
              <a:rPr lang="en-US" altLang="zh-CN" sz="2400">
                <a:latin typeface="Times New Roman" pitchFamily="18" charset="0"/>
                <a:cs typeface="Times New Roman" pitchFamily="18" charset="0"/>
              </a:rPr>
              <a:t>IRP</a:t>
            </a:r>
            <a:r>
              <a:rPr lang="zh-CN" altLang="en-US" sz="2400">
                <a:latin typeface="宋体" pitchFamily="2" charset="-122"/>
              </a:rPr>
              <a:t>和</a:t>
            </a:r>
            <a:r>
              <a:rPr lang="en-US" altLang="zh-CN" sz="2400">
                <a:latin typeface="Times New Roman" pitchFamily="18" charset="0"/>
                <a:cs typeface="Times New Roman" pitchFamily="18" charset="0"/>
              </a:rPr>
              <a:t>ENDM</a:t>
            </a:r>
            <a:r>
              <a:rPr lang="zh-CN" altLang="en-US" sz="2400">
                <a:latin typeface="宋体" pitchFamily="2" charset="-122"/>
              </a:rPr>
              <a:t>必须成对出现，重复体部分的语句序列的重复次数由参数表中的参数个数决定，参数之间应用逗号分隔，用参数表中的参数取代形参后得到的应该是有效的指令序列。</a:t>
            </a:r>
            <a:endParaRPr lang="zh-CN" altLang="en-US" sz="2400"/>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45C462-37FE-4A53-BDC4-77D07F3AEC3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F4DCD80-8E87-425D-8FCE-2799ED038526}" type="slidenum">
              <a:rPr lang="en-US" altLang="zh-CN"/>
              <a:pPr/>
              <a:t>27</a:t>
            </a:fld>
            <a:endParaRPr lang="en-US" altLang="zh-CN"/>
          </a:p>
        </p:txBody>
      </p:sp>
      <p:sp>
        <p:nvSpPr>
          <p:cNvPr id="519170" name="Rectangle 2"/>
          <p:cNvSpPr>
            <a:spLocks noGrp="1" noChangeArrowheads="1"/>
          </p:cNvSpPr>
          <p:nvPr>
            <p:ph type="title"/>
          </p:nvPr>
        </p:nvSpPr>
        <p:spPr/>
        <p:txBody>
          <a:bodyPr/>
          <a:lstStyle/>
          <a:p>
            <a:r>
              <a:rPr lang="zh-CN" altLang="en-US" b="1">
                <a:solidFill>
                  <a:srgbClr val="336699"/>
                </a:solidFill>
                <a:latin typeface="宋体" pitchFamily="2" charset="-122"/>
              </a:rPr>
              <a:t>不定重复汇编伪指令</a:t>
            </a:r>
            <a:r>
              <a:rPr lang="en-US" altLang="zh-CN" b="1">
                <a:solidFill>
                  <a:srgbClr val="336699"/>
                </a:solidFill>
                <a:latin typeface="Times New Roman" pitchFamily="18" charset="0"/>
                <a:cs typeface="Times New Roman" pitchFamily="18" charset="0"/>
              </a:rPr>
              <a:t>IRPC</a:t>
            </a:r>
            <a:endParaRPr lang="en-US" altLang="zh-CN" b="1">
              <a:solidFill>
                <a:srgbClr val="336699"/>
              </a:solidFill>
            </a:endParaRPr>
          </a:p>
        </p:txBody>
      </p:sp>
      <p:sp>
        <p:nvSpPr>
          <p:cNvPr id="519171"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IRPC</a:t>
            </a:r>
            <a:r>
              <a:rPr lang="zh-CN" altLang="en-US" sz="2400">
                <a:latin typeface="宋体" pitchFamily="2" charset="-122"/>
              </a:rPr>
              <a:t>的格式为：</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IRPC  </a:t>
            </a:r>
            <a:r>
              <a:rPr lang="zh-CN" altLang="en-US" sz="2400">
                <a:latin typeface="宋体" pitchFamily="2" charset="-122"/>
              </a:rPr>
              <a:t>形参，字符串</a:t>
            </a:r>
            <a:endParaRPr lang="zh-CN" altLang="en-US" sz="2400">
              <a:latin typeface="Times New Roman" pitchFamily="18" charset="0"/>
              <a:cs typeface="Times New Roman" pitchFamily="18" charset="0"/>
            </a:endParaRPr>
          </a:p>
          <a:p>
            <a:pPr algn="just">
              <a:buFontTx/>
              <a:buNone/>
            </a:pPr>
            <a:r>
              <a:rPr lang="zh-CN" altLang="en-US" sz="2400">
                <a:latin typeface="Times New Roman" pitchFamily="18" charset="0"/>
                <a:cs typeface="Times New Roman" pitchFamily="18" charset="0"/>
              </a:rPr>
              <a:t>           </a:t>
            </a:r>
            <a:r>
              <a:rPr lang="zh-CN" altLang="en-US" sz="2400">
                <a:latin typeface="宋体" pitchFamily="2" charset="-122"/>
              </a:rPr>
              <a:t>┇</a:t>
            </a:r>
            <a:r>
              <a:rPr lang="zh-CN" altLang="en-US" sz="2400">
                <a:latin typeface="Times New Roman" pitchFamily="18" charset="0"/>
                <a:cs typeface="Times New Roman" pitchFamily="18" charset="0"/>
              </a:rPr>
              <a:t>    </a:t>
            </a:r>
            <a:r>
              <a:rPr lang="zh-CN" altLang="en-US" sz="2400">
                <a:latin typeface="宋体" pitchFamily="2" charset="-122"/>
              </a:rPr>
              <a:t>（重复体）</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ENDM</a:t>
            </a:r>
          </a:p>
          <a:p>
            <a:pPr algn="just"/>
            <a:r>
              <a:rPr lang="en-US" altLang="zh-CN" sz="2400">
                <a:latin typeface="Times New Roman" pitchFamily="18" charset="0"/>
                <a:cs typeface="Times New Roman" pitchFamily="18" charset="0"/>
              </a:rPr>
              <a:t>IRPC</a:t>
            </a:r>
            <a:r>
              <a:rPr lang="zh-CN" altLang="en-US" sz="2400">
                <a:latin typeface="宋体" pitchFamily="2" charset="-122"/>
              </a:rPr>
              <a:t>的功能是使汇编程序对重复体作重复汇编，汇编时，依次将字符串中的一个字符取出代替形参，重复汇编的次数等于字符串中字符的个数。</a:t>
            </a:r>
          </a:p>
          <a:p>
            <a:pPr algn="just"/>
            <a:r>
              <a:rPr lang="en-US" altLang="zh-CN" sz="2400">
                <a:latin typeface="Times New Roman" pitchFamily="18" charset="0"/>
                <a:cs typeface="Times New Roman" pitchFamily="18" charset="0"/>
              </a:rPr>
              <a:t>IRPC</a:t>
            </a:r>
            <a:r>
              <a:rPr lang="zh-CN" altLang="en-US" sz="2400">
                <a:latin typeface="宋体" pitchFamily="2" charset="-122"/>
              </a:rPr>
              <a:t>和</a:t>
            </a:r>
            <a:r>
              <a:rPr lang="en-US" altLang="zh-CN" sz="2400">
                <a:latin typeface="Times New Roman" pitchFamily="18" charset="0"/>
                <a:cs typeface="Times New Roman" pitchFamily="18" charset="0"/>
              </a:rPr>
              <a:t>ENDM</a:t>
            </a:r>
            <a:r>
              <a:rPr lang="zh-CN" altLang="en-US" sz="2400">
                <a:latin typeface="宋体" pitchFamily="2" charset="-122"/>
              </a:rPr>
              <a:t>必须成对出现，当重复体中的形参代表指令助记符、操作数或标号等内容的一部分时，要使用</a:t>
            </a:r>
            <a:r>
              <a:rPr lang="zh-CN" altLang="en-US" sz="2400">
                <a:latin typeface="Times New Roman"/>
              </a:rPr>
              <a:t>“</a:t>
            </a:r>
            <a:r>
              <a:rPr lang="en-US" altLang="zh-CN" sz="2400">
                <a:latin typeface="Times New Roman" pitchFamily="18" charset="0"/>
                <a:cs typeface="Times New Roman" pitchFamily="18" charset="0"/>
              </a:rPr>
              <a:t>&amp;</a:t>
            </a:r>
            <a:r>
              <a:rPr lang="en-US" altLang="zh-CN" sz="2400">
                <a:latin typeface="Times New Roman"/>
              </a:rPr>
              <a:t>”</a:t>
            </a:r>
            <a:r>
              <a:rPr lang="zh-CN" altLang="en-US" sz="2400">
                <a:latin typeface="宋体" pitchFamily="2" charset="-122"/>
              </a:rPr>
              <a:t>将其与其余部分连接起来，以免用字符取代形参时该字符与其余部分相分离。</a:t>
            </a:r>
            <a:endParaRPr lang="zh-CN" altLang="en-US" sz="2400"/>
          </a:p>
        </p:txBody>
      </p:sp>
    </p:spTree>
  </p:cSld>
  <p:clrMapOvr>
    <a:masterClrMapping/>
  </p:clrMapOvr>
  <p:transition spd="med">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857E60-4204-4AAF-B3DF-A603C2A1E42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8462611-956C-4CC1-8BE2-18444231DD62}" type="slidenum">
              <a:rPr lang="en-US" altLang="zh-CN"/>
              <a:pPr/>
              <a:t>28</a:t>
            </a:fld>
            <a:endParaRPr lang="en-US" altLang="zh-CN"/>
          </a:p>
        </p:txBody>
      </p:sp>
      <p:sp>
        <p:nvSpPr>
          <p:cNvPr id="520194" name="Rectangle 2"/>
          <p:cNvSpPr>
            <a:spLocks noGrp="1" noChangeArrowheads="1"/>
          </p:cNvSpPr>
          <p:nvPr>
            <p:ph type="title"/>
          </p:nvPr>
        </p:nvSpPr>
        <p:spPr/>
        <p:txBody>
          <a:bodyPr/>
          <a:lstStyle/>
          <a:p>
            <a:r>
              <a:rPr lang="zh-CN" altLang="en-US" b="1">
                <a:solidFill>
                  <a:srgbClr val="336699"/>
                </a:solidFill>
                <a:latin typeface="宋体" pitchFamily="2" charset="-122"/>
              </a:rPr>
              <a:t>条件汇编</a:t>
            </a:r>
            <a:endParaRPr lang="zh-CN" altLang="en-US">
              <a:solidFill>
                <a:srgbClr val="336699"/>
              </a:solidFill>
            </a:endParaRPr>
          </a:p>
        </p:txBody>
      </p:sp>
      <p:sp>
        <p:nvSpPr>
          <p:cNvPr id="520195" name="Rectangle 3"/>
          <p:cNvSpPr>
            <a:spLocks noGrp="1" noChangeArrowheads="1"/>
          </p:cNvSpPr>
          <p:nvPr>
            <p:ph type="body" idx="1"/>
          </p:nvPr>
        </p:nvSpPr>
        <p:spPr/>
        <p:txBody>
          <a:bodyPr/>
          <a:lstStyle/>
          <a:p>
            <a:r>
              <a:rPr lang="zh-CN" altLang="en-US" sz="2400">
                <a:latin typeface="宋体" pitchFamily="2" charset="-122"/>
              </a:rPr>
              <a:t>条件汇编是指汇编程序根据条件的不同汇编不同的程序段。</a:t>
            </a:r>
          </a:p>
          <a:p>
            <a:r>
              <a:rPr lang="zh-CN" altLang="en-US" sz="2400">
                <a:latin typeface="宋体" pitchFamily="2" charset="-122"/>
              </a:rPr>
              <a:t>在汇编语言源程序中有条件汇编语句的位置上，宏汇编程序首先测试语句指定的条件，如果条件成立，便汇编它指定的程序段，产生目标代码；如果条件不成立，便舍去它指定的程序段。通常，在宏汇编语言源程序的任何位置上都可使用条件汇编语句，但是在宏定义中使用条件汇编语句更好些，能够更充分地发挥条件汇编的优点。</a:t>
            </a:r>
          </a:p>
          <a:p>
            <a:r>
              <a:rPr lang="zh-CN" altLang="en-US" sz="2400">
                <a:latin typeface="宋体" pitchFamily="2" charset="-122"/>
              </a:rPr>
              <a:t>同重复汇编一样，条件汇编语句仅在源程序汇编期间判断条件是否成立，并确定汇编与不汇编，而不是在程序的运行期间进行。</a:t>
            </a:r>
            <a:endParaRPr lang="zh-CN" altLang="en-US" sz="2400"/>
          </a:p>
        </p:txBody>
      </p:sp>
    </p:spTree>
  </p:cSld>
  <p:clrMapOvr>
    <a:masterClrMapping/>
  </p:clrMapOvr>
  <p:transition spd="med">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B4DCEF-1EAC-4468-AA3D-0A0246599F7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1568492-9C07-4548-AD27-9E5C9E3AE525}" type="slidenum">
              <a:rPr lang="en-US" altLang="zh-CN"/>
              <a:pPr/>
              <a:t>29</a:t>
            </a:fld>
            <a:endParaRPr lang="en-US" altLang="zh-CN"/>
          </a:p>
        </p:txBody>
      </p:sp>
      <p:sp>
        <p:nvSpPr>
          <p:cNvPr id="521218" name="Rectangle 2"/>
          <p:cNvSpPr>
            <a:spLocks noGrp="1" noChangeArrowheads="1"/>
          </p:cNvSpPr>
          <p:nvPr>
            <p:ph type="title"/>
          </p:nvPr>
        </p:nvSpPr>
        <p:spPr/>
        <p:txBody>
          <a:bodyPr/>
          <a:lstStyle/>
          <a:p>
            <a:r>
              <a:rPr lang="zh-CN" altLang="en-US" b="1">
                <a:solidFill>
                  <a:srgbClr val="336699"/>
                </a:solidFill>
                <a:latin typeface="宋体" pitchFamily="2" charset="-122"/>
              </a:rPr>
              <a:t>条件汇编伪指令的格式</a:t>
            </a:r>
          </a:p>
        </p:txBody>
      </p:sp>
      <p:sp>
        <p:nvSpPr>
          <p:cNvPr id="521219" name="Rectangle 3"/>
          <p:cNvSpPr>
            <a:spLocks noGrp="1" noChangeArrowheads="1"/>
          </p:cNvSpPr>
          <p:nvPr>
            <p:ph type="body" idx="1"/>
          </p:nvPr>
        </p:nvSpPr>
        <p:spPr/>
        <p:txBody>
          <a:bodyPr/>
          <a:lstStyle/>
          <a:p>
            <a:pPr algn="just">
              <a:lnSpc>
                <a:spcPct val="90000"/>
              </a:lnSpc>
              <a:buFontTx/>
              <a:buNone/>
            </a:pPr>
            <a:r>
              <a:rPr lang="en-US" altLang="zh-CN" sz="2400">
                <a:latin typeface="Times New Roman" pitchFamily="18" charset="0"/>
                <a:cs typeface="Times New Roman" pitchFamily="18" charset="0"/>
              </a:rPr>
              <a:t>IF XX  </a:t>
            </a:r>
            <a:r>
              <a:rPr lang="zh-CN" altLang="en-US" sz="2400">
                <a:latin typeface="宋体" pitchFamily="2" charset="-122"/>
              </a:rPr>
              <a:t>条件</a:t>
            </a:r>
            <a:endParaRPr lang="zh-CN" altLang="en-US" sz="24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语句块</a:t>
            </a:r>
            <a:r>
              <a:rPr lang="en-US" altLang="zh-CN" sz="2400">
                <a:latin typeface="Times New Roman" pitchFamily="18" charset="0"/>
                <a:cs typeface="Times New Roman" pitchFamily="18" charset="0"/>
              </a:rPr>
              <a:t>1</a:t>
            </a:r>
          </a:p>
          <a:p>
            <a:pPr algn="just">
              <a:lnSpc>
                <a:spcPct val="90000"/>
              </a:lnSpc>
              <a:buFontTx/>
              <a:buNone/>
            </a:pPr>
            <a:r>
              <a:rPr lang="en-US" altLang="zh-CN" sz="2400">
                <a:latin typeface="Times New Roman" pitchFamily="18" charset="0"/>
                <a:cs typeface="Times New Roman" pitchFamily="18" charset="0"/>
              </a:rPr>
              <a:t>[ELSE</a:t>
            </a:r>
          </a:p>
          <a:p>
            <a:pPr algn="just">
              <a:lnSpc>
                <a:spcPct val="90000"/>
              </a:lnSpc>
              <a:buFontTx/>
              <a:buNone/>
            </a:pPr>
            <a:r>
              <a:rPr lang="zh-CN" altLang="en-US" sz="2400">
                <a:latin typeface="宋体" pitchFamily="2" charset="-122"/>
              </a:rPr>
              <a:t>语句块</a:t>
            </a:r>
            <a:r>
              <a:rPr lang="en-US" altLang="zh-CN" sz="2400">
                <a:latin typeface="Times New Roman" pitchFamily="18" charset="0"/>
                <a:cs typeface="Times New Roman" pitchFamily="18" charset="0"/>
              </a:rPr>
              <a:t>2]</a:t>
            </a:r>
          </a:p>
          <a:p>
            <a:pPr algn="just">
              <a:lnSpc>
                <a:spcPct val="90000"/>
              </a:lnSpc>
              <a:buFontTx/>
              <a:buNone/>
            </a:pPr>
            <a:r>
              <a:rPr lang="en-US" altLang="zh-CN" sz="2400">
                <a:latin typeface="Times New Roman" pitchFamily="18" charset="0"/>
                <a:cs typeface="Times New Roman" pitchFamily="18" charset="0"/>
              </a:rPr>
              <a:t>ENDIF</a:t>
            </a:r>
          </a:p>
          <a:p>
            <a:pPr algn="just">
              <a:lnSpc>
                <a:spcPct val="90000"/>
              </a:lnSpc>
            </a:pPr>
            <a:r>
              <a:rPr lang="zh-CN" altLang="en-US" sz="2400">
                <a:latin typeface="宋体" pitchFamily="2" charset="-122"/>
              </a:rPr>
              <a:t>其中，</a:t>
            </a:r>
            <a:r>
              <a:rPr lang="en-US" altLang="zh-CN" sz="2400">
                <a:latin typeface="Times New Roman" pitchFamily="18" charset="0"/>
                <a:cs typeface="Times New Roman" pitchFamily="18" charset="0"/>
              </a:rPr>
              <a:t>IF</a:t>
            </a:r>
            <a:r>
              <a:rPr lang="zh-CN" altLang="en-US" sz="2400">
                <a:latin typeface="宋体" pitchFamily="2" charset="-122"/>
              </a:rPr>
              <a:t>后面的</a:t>
            </a:r>
            <a:r>
              <a:rPr lang="zh-CN" altLang="en-US" sz="2400">
                <a:latin typeface="Times New Roman"/>
              </a:rPr>
              <a:t>“</a:t>
            </a:r>
            <a:r>
              <a:rPr lang="en-US" altLang="zh-CN" sz="2400">
                <a:latin typeface="Times New Roman" pitchFamily="18" charset="0"/>
                <a:cs typeface="Times New Roman" pitchFamily="18" charset="0"/>
              </a:rPr>
              <a:t>XX</a:t>
            </a:r>
            <a:r>
              <a:rPr lang="en-US" altLang="zh-CN" sz="2400">
                <a:latin typeface="Times New Roman"/>
              </a:rPr>
              <a:t>”</a:t>
            </a:r>
            <a:r>
              <a:rPr lang="zh-CN" altLang="en-US" sz="2400">
                <a:latin typeface="宋体" pitchFamily="2" charset="-122"/>
              </a:rPr>
              <a:t>是指定的条件。</a:t>
            </a:r>
          </a:p>
          <a:p>
            <a:pPr algn="just">
              <a:lnSpc>
                <a:spcPct val="90000"/>
              </a:lnSpc>
            </a:pPr>
            <a:r>
              <a:rPr lang="zh-CN" altLang="en-US" sz="2400">
                <a:latin typeface="宋体" pitchFamily="2" charset="-122"/>
              </a:rPr>
              <a:t>如果指定条件成立，宏汇编程序将</a:t>
            </a:r>
            <a:r>
              <a:rPr lang="zh-CN" altLang="en-US" sz="2400">
                <a:latin typeface="Times New Roman"/>
              </a:rPr>
              <a:t>“</a:t>
            </a:r>
            <a:r>
              <a:rPr lang="zh-CN" altLang="en-US" sz="2400">
                <a:latin typeface="宋体" pitchFamily="2" charset="-122"/>
              </a:rPr>
              <a:t>语句块</a:t>
            </a:r>
            <a:r>
              <a:rPr lang="en-US" altLang="zh-CN" sz="2400">
                <a:latin typeface="Times New Roman" pitchFamily="18" charset="0"/>
                <a:cs typeface="Times New Roman" pitchFamily="18" charset="0"/>
              </a:rPr>
              <a:t>1</a:t>
            </a:r>
            <a:r>
              <a:rPr lang="en-US" altLang="zh-CN" sz="2400">
                <a:latin typeface="Times New Roman"/>
              </a:rPr>
              <a:t>”</a:t>
            </a:r>
            <a:r>
              <a:rPr lang="zh-CN" altLang="en-US" sz="2400">
                <a:latin typeface="宋体" pitchFamily="2" charset="-122"/>
              </a:rPr>
              <a:t>汇编出相应的目标代码，否则就汇编</a:t>
            </a:r>
            <a:r>
              <a:rPr lang="zh-CN" altLang="en-US" sz="2400">
                <a:latin typeface="Times New Roman"/>
              </a:rPr>
              <a:t>“</a:t>
            </a:r>
            <a:r>
              <a:rPr lang="zh-CN" altLang="en-US" sz="2400">
                <a:latin typeface="宋体" pitchFamily="2" charset="-122"/>
              </a:rPr>
              <a:t>语句块</a:t>
            </a:r>
            <a:r>
              <a:rPr lang="en-US" altLang="zh-CN" sz="2400">
                <a:latin typeface="Times New Roman" pitchFamily="18" charset="0"/>
                <a:cs typeface="Times New Roman" pitchFamily="18" charset="0"/>
              </a:rPr>
              <a:t>2</a:t>
            </a:r>
            <a:r>
              <a:rPr lang="en-US" altLang="zh-CN" sz="2400">
                <a:latin typeface="Times New Roman"/>
              </a:rPr>
              <a:t>”</a:t>
            </a:r>
            <a:r>
              <a:rPr lang="zh-CN" altLang="en-US" sz="2400">
                <a:latin typeface="宋体" pitchFamily="2" charset="-122"/>
              </a:rPr>
              <a:t>的目标代码。</a:t>
            </a:r>
          </a:p>
          <a:p>
            <a:pPr algn="just">
              <a:lnSpc>
                <a:spcPct val="90000"/>
              </a:lnSpc>
            </a:pPr>
            <a:r>
              <a:rPr lang="en-US" altLang="zh-CN" sz="2400">
                <a:latin typeface="Times New Roman" pitchFamily="18" charset="0"/>
                <a:cs typeface="Times New Roman" pitchFamily="18" charset="0"/>
              </a:rPr>
              <a:t>ELSE</a:t>
            </a:r>
            <a:r>
              <a:rPr lang="zh-CN" altLang="en-US" sz="2400">
                <a:latin typeface="宋体" pitchFamily="2" charset="-122"/>
              </a:rPr>
              <a:t>为可选项，如果没有</a:t>
            </a:r>
            <a:r>
              <a:rPr lang="en-US" altLang="zh-CN" sz="2400">
                <a:latin typeface="Times New Roman" pitchFamily="18" charset="0"/>
                <a:cs typeface="Times New Roman" pitchFamily="18" charset="0"/>
              </a:rPr>
              <a:t>ELSE</a:t>
            </a:r>
            <a:r>
              <a:rPr lang="zh-CN" altLang="en-US" sz="2400">
                <a:latin typeface="宋体" pitchFamily="2" charset="-122"/>
              </a:rPr>
              <a:t>，那么指定的条件成立就进行汇编，否则就跳过</a:t>
            </a:r>
            <a:r>
              <a:rPr lang="en-US" altLang="zh-CN" sz="2400">
                <a:latin typeface="Times New Roman" pitchFamily="18" charset="0"/>
                <a:cs typeface="Times New Roman" pitchFamily="18" charset="0"/>
              </a:rPr>
              <a:t>IF</a:t>
            </a:r>
            <a:r>
              <a:rPr lang="zh-CN" altLang="en-US" sz="2400">
                <a:latin typeface="宋体" pitchFamily="2" charset="-122"/>
              </a:rPr>
              <a:t>和</a:t>
            </a:r>
            <a:r>
              <a:rPr lang="en-US" altLang="zh-CN" sz="2400">
                <a:latin typeface="Times New Roman" pitchFamily="18" charset="0"/>
                <a:cs typeface="Times New Roman" pitchFamily="18" charset="0"/>
              </a:rPr>
              <a:t>ENDIF</a:t>
            </a:r>
            <a:r>
              <a:rPr lang="zh-CN" altLang="en-US" sz="2400">
                <a:latin typeface="宋体" pitchFamily="2" charset="-122"/>
              </a:rPr>
              <a:t>之间的语句序列。</a:t>
            </a:r>
            <a:r>
              <a:rPr lang="en-US" altLang="zh-CN" sz="2400">
                <a:latin typeface="Times New Roman" pitchFamily="18" charset="0"/>
                <a:cs typeface="Times New Roman" pitchFamily="18" charset="0"/>
              </a:rPr>
              <a:t>IF</a:t>
            </a:r>
            <a:r>
              <a:rPr lang="zh-CN" altLang="en-US" sz="2400">
                <a:latin typeface="宋体" pitchFamily="2" charset="-122"/>
              </a:rPr>
              <a:t>和</a:t>
            </a:r>
            <a:r>
              <a:rPr lang="en-US" altLang="zh-CN" sz="2400">
                <a:latin typeface="Times New Roman" pitchFamily="18" charset="0"/>
                <a:cs typeface="Times New Roman" pitchFamily="18" charset="0"/>
              </a:rPr>
              <a:t>ENDIF</a:t>
            </a:r>
            <a:r>
              <a:rPr lang="zh-CN" altLang="en-US" sz="2400">
                <a:latin typeface="宋体" pitchFamily="2" charset="-122"/>
              </a:rPr>
              <a:t>必须成对出现。</a:t>
            </a:r>
            <a:endParaRPr lang="zh-CN" altLang="en-US" sz="240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D4E235-F065-476A-BBB1-C08DB0EFCE1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8DF18EA-1A07-49E6-AF2E-AE6532DB8144}" type="slidenum">
              <a:rPr lang="en-US" altLang="zh-CN"/>
              <a:pPr/>
              <a:t>3</a:t>
            </a:fld>
            <a:endParaRPr lang="en-US" altLang="zh-CN"/>
          </a:p>
        </p:txBody>
      </p:sp>
      <p:sp>
        <p:nvSpPr>
          <p:cNvPr id="493570" name="Rectangle 2"/>
          <p:cNvSpPr>
            <a:spLocks noGrp="1" noChangeArrowheads="1"/>
          </p:cNvSpPr>
          <p:nvPr>
            <p:ph type="title"/>
          </p:nvPr>
        </p:nvSpPr>
        <p:spPr/>
        <p:txBody>
          <a:bodyPr/>
          <a:lstStyle/>
          <a:p>
            <a:r>
              <a:rPr lang="zh-CN" altLang="en-US" b="1">
                <a:solidFill>
                  <a:srgbClr val="336699"/>
                </a:solidFill>
                <a:latin typeface="宋体" pitchFamily="2" charset="-122"/>
              </a:rPr>
              <a:t>宏指令与宏汇编</a:t>
            </a:r>
            <a:endParaRPr lang="zh-CN" altLang="en-US" b="1">
              <a:solidFill>
                <a:srgbClr val="336699"/>
              </a:solidFill>
            </a:endParaRPr>
          </a:p>
        </p:txBody>
      </p:sp>
      <p:sp>
        <p:nvSpPr>
          <p:cNvPr id="493571" name="Rectangle 3"/>
          <p:cNvSpPr>
            <a:spLocks noGrp="1" noChangeArrowheads="1"/>
          </p:cNvSpPr>
          <p:nvPr>
            <p:ph type="body" idx="1"/>
          </p:nvPr>
        </p:nvSpPr>
        <p:spPr/>
        <p:txBody>
          <a:bodyPr/>
          <a:lstStyle/>
          <a:p>
            <a:pPr>
              <a:lnSpc>
                <a:spcPct val="90000"/>
              </a:lnSpc>
            </a:pPr>
            <a:r>
              <a:rPr lang="zh-CN" altLang="en-US" sz="2800">
                <a:latin typeface="宋体" pitchFamily="2" charset="-122"/>
              </a:rPr>
              <a:t>在编写一个大程序时，可能在程序中的许多地方使用某一段指令序列，将使程序十分繁琐，通常采用一条特殊的语句代替这一段需要多次重复的指令序列，这就是宏指令语句的功能。</a:t>
            </a:r>
          </a:p>
          <a:p>
            <a:pPr>
              <a:lnSpc>
                <a:spcPct val="90000"/>
              </a:lnSpc>
            </a:pPr>
            <a:r>
              <a:rPr lang="zh-CN" altLang="en-US" sz="2800">
                <a:latin typeface="宋体" pitchFamily="2" charset="-122"/>
              </a:rPr>
              <a:t>宏指令是源程序中一段有独立功能的程序代码。但必须先将这一段程序定义为一条宏指令，并具有一条相应的宏指令名，在程序中就可以多次调用它，调用时只需要引用一个宏指令名来代替这一段程序就可以了。</a:t>
            </a:r>
          </a:p>
          <a:p>
            <a:pPr>
              <a:lnSpc>
                <a:spcPct val="90000"/>
              </a:lnSpc>
            </a:pPr>
            <a:r>
              <a:rPr lang="zh-CN" altLang="en-US" sz="2800">
                <a:latin typeface="宋体" pitchFamily="2" charset="-122"/>
              </a:rPr>
              <a:t>因为是在汇编过程中实现宏的展开，所以常称为宏汇编。</a:t>
            </a:r>
            <a:endParaRPr lang="zh-CN" altLang="en-US" sz="2800"/>
          </a:p>
        </p:txBody>
      </p:sp>
    </p:spTree>
  </p:cSld>
  <p:clrMapOvr>
    <a:masterClrMapping/>
  </p:clrMapOvr>
  <p:transition spd="med">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38DFB6-61A8-402C-99DE-E511E109658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13BFEEA-2620-4F53-9DB6-A12130C41F42}" type="slidenum">
              <a:rPr lang="en-US" altLang="zh-CN"/>
              <a:pPr/>
              <a:t>30</a:t>
            </a:fld>
            <a:endParaRPr lang="en-US" altLang="zh-CN"/>
          </a:p>
        </p:txBody>
      </p:sp>
      <p:sp>
        <p:nvSpPr>
          <p:cNvPr id="522242" name="Rectangle 2"/>
          <p:cNvSpPr>
            <a:spLocks noGrp="1" noChangeArrowheads="1"/>
          </p:cNvSpPr>
          <p:nvPr>
            <p:ph type="title"/>
          </p:nvPr>
        </p:nvSpPr>
        <p:spPr/>
        <p:txBody>
          <a:bodyPr/>
          <a:lstStyle/>
          <a:p>
            <a:r>
              <a:rPr lang="zh-CN" altLang="en-US" b="1">
                <a:solidFill>
                  <a:srgbClr val="336699"/>
                </a:solidFill>
                <a:latin typeface="宋体" pitchFamily="2" charset="-122"/>
              </a:rPr>
              <a:t>条件汇编伪指令</a:t>
            </a:r>
            <a:endParaRPr lang="zh-CN" altLang="en-US" b="1">
              <a:solidFill>
                <a:srgbClr val="336699"/>
              </a:solidFill>
            </a:endParaRPr>
          </a:p>
        </p:txBody>
      </p:sp>
      <p:graphicFrame>
        <p:nvGraphicFramePr>
          <p:cNvPr id="522244" name="Object 4"/>
          <p:cNvGraphicFramePr>
            <a:graphicFrameLocks noChangeAspect="1"/>
          </p:cNvGraphicFramePr>
          <p:nvPr/>
        </p:nvGraphicFramePr>
        <p:xfrm>
          <a:off x="685800" y="1752600"/>
          <a:ext cx="8001000" cy="3359150"/>
        </p:xfrm>
        <a:graphic>
          <a:graphicData uri="http://schemas.openxmlformats.org/presentationml/2006/ole">
            <p:oleObj spid="_x0000_s522244" name="位图图像" r:id="rId3" imgW="5466667" imgH="2295238" progId="PBrush">
              <p:embed/>
            </p:oleObj>
          </a:graphicData>
        </a:graphic>
      </p:graphicFrame>
    </p:spTree>
  </p:cSld>
  <p:clrMapOvr>
    <a:masterClrMapping/>
  </p:clrMapOvr>
  <p:transition spd="med">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CDF0730-5D96-4B99-A440-636C42D7FAA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0E76CF3-9816-48EA-A88D-2FE3F4C573D0}" type="slidenum">
              <a:rPr lang="en-US" altLang="zh-CN"/>
              <a:pPr/>
              <a:t>31</a:t>
            </a:fld>
            <a:endParaRPr lang="en-US" altLang="zh-CN"/>
          </a:p>
        </p:txBody>
      </p:sp>
      <p:sp>
        <p:nvSpPr>
          <p:cNvPr id="52326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IF</a:t>
            </a:r>
            <a:r>
              <a:rPr lang="zh-CN" altLang="en-US" b="1">
                <a:solidFill>
                  <a:srgbClr val="336699"/>
                </a:solidFill>
                <a:latin typeface="宋体" pitchFamily="2" charset="-122"/>
              </a:rPr>
              <a:t>和</a:t>
            </a:r>
            <a:r>
              <a:rPr lang="en-US" altLang="zh-CN" b="1">
                <a:solidFill>
                  <a:srgbClr val="336699"/>
                </a:solidFill>
                <a:latin typeface="Times New Roman" pitchFamily="18" charset="0"/>
                <a:cs typeface="Times New Roman" pitchFamily="18" charset="0"/>
              </a:rPr>
              <a:t>IFE</a:t>
            </a:r>
            <a:r>
              <a:rPr lang="zh-CN" altLang="en-US" b="1">
                <a:solidFill>
                  <a:srgbClr val="336699"/>
                </a:solidFill>
                <a:latin typeface="宋体" pitchFamily="2" charset="-122"/>
              </a:rPr>
              <a:t>伪指令</a:t>
            </a:r>
            <a:endParaRPr lang="zh-CN" altLang="en-US" b="1">
              <a:solidFill>
                <a:srgbClr val="336699"/>
              </a:solidFill>
            </a:endParaRPr>
          </a:p>
        </p:txBody>
      </p:sp>
      <p:sp>
        <p:nvSpPr>
          <p:cNvPr id="523267"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IF</a:t>
            </a:r>
            <a:r>
              <a:rPr lang="zh-CN" altLang="en-US">
                <a:latin typeface="宋体" pitchFamily="2" charset="-122"/>
              </a:rPr>
              <a:t>伪指令的表达式值不为</a:t>
            </a:r>
            <a:r>
              <a:rPr lang="en-US" altLang="zh-CN">
                <a:latin typeface="Times New Roman" pitchFamily="18" charset="0"/>
                <a:cs typeface="Times New Roman" pitchFamily="18" charset="0"/>
              </a:rPr>
              <a:t>0</a:t>
            </a:r>
            <a:r>
              <a:rPr lang="zh-CN" altLang="en-US">
                <a:latin typeface="宋体" pitchFamily="2" charset="-122"/>
              </a:rPr>
              <a:t>，即为真时，认为汇编条件成立，否则认为不成立。</a:t>
            </a:r>
          </a:p>
          <a:p>
            <a:r>
              <a:rPr lang="zh-CN" altLang="en-US">
                <a:latin typeface="宋体" pitchFamily="2" charset="-122"/>
              </a:rPr>
              <a:t>而</a:t>
            </a:r>
            <a:r>
              <a:rPr lang="en-US" altLang="zh-CN">
                <a:latin typeface="Times New Roman" pitchFamily="18" charset="0"/>
                <a:cs typeface="Times New Roman" pitchFamily="18" charset="0"/>
              </a:rPr>
              <a:t>IFE</a:t>
            </a:r>
            <a:r>
              <a:rPr lang="zh-CN" altLang="en-US">
                <a:latin typeface="宋体" pitchFamily="2" charset="-122"/>
              </a:rPr>
              <a:t>伪指令，则是在表达式值为</a:t>
            </a:r>
            <a:r>
              <a:rPr lang="en-US" altLang="zh-CN">
                <a:latin typeface="Times New Roman" pitchFamily="18" charset="0"/>
                <a:cs typeface="Times New Roman" pitchFamily="18" charset="0"/>
              </a:rPr>
              <a:t>0</a:t>
            </a:r>
            <a:r>
              <a:rPr lang="zh-CN" altLang="en-US">
                <a:latin typeface="宋体" pitchFamily="2" charset="-122"/>
              </a:rPr>
              <a:t>，即为假时，执行汇编。</a:t>
            </a:r>
            <a:endParaRPr lang="zh-CN" altLang="en-US"/>
          </a:p>
        </p:txBody>
      </p:sp>
    </p:spTree>
  </p:cSld>
  <p:clrMapOvr>
    <a:masterClrMapping/>
  </p:clrMapOvr>
  <p:transition spd="med">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6D0246-661C-4B89-93E1-8FBDD504699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DA88BC8-89B8-431E-AE19-AE46042D6A54}" type="slidenum">
              <a:rPr lang="en-US" altLang="zh-CN"/>
              <a:pPr/>
              <a:t>32</a:t>
            </a:fld>
            <a:endParaRPr lang="en-US" altLang="zh-CN"/>
          </a:p>
        </p:txBody>
      </p:sp>
      <p:sp>
        <p:nvSpPr>
          <p:cNvPr id="52429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IFDEF</a:t>
            </a:r>
            <a:r>
              <a:rPr lang="zh-CN" altLang="en-US" b="1">
                <a:solidFill>
                  <a:srgbClr val="336699"/>
                </a:solidFill>
                <a:latin typeface="宋体" pitchFamily="2" charset="-122"/>
              </a:rPr>
              <a:t>和</a:t>
            </a:r>
            <a:r>
              <a:rPr lang="en-US" altLang="zh-CN" b="1">
                <a:solidFill>
                  <a:srgbClr val="336699"/>
                </a:solidFill>
                <a:latin typeface="Times New Roman" pitchFamily="18" charset="0"/>
                <a:cs typeface="Times New Roman" pitchFamily="18" charset="0"/>
              </a:rPr>
              <a:t>IFNDEF</a:t>
            </a:r>
            <a:r>
              <a:rPr lang="zh-CN" altLang="en-US" b="1">
                <a:solidFill>
                  <a:srgbClr val="336699"/>
                </a:solidFill>
                <a:latin typeface="宋体" pitchFamily="2" charset="-122"/>
              </a:rPr>
              <a:t>伪指令</a:t>
            </a:r>
            <a:endParaRPr lang="zh-CN" altLang="en-US" b="1">
              <a:solidFill>
                <a:srgbClr val="336699"/>
              </a:solidFill>
            </a:endParaRPr>
          </a:p>
        </p:txBody>
      </p:sp>
      <p:sp>
        <p:nvSpPr>
          <p:cNvPr id="524291"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IFDEF</a:t>
            </a:r>
            <a:r>
              <a:rPr lang="zh-CN" altLang="en-US">
                <a:latin typeface="宋体" pitchFamily="2" charset="-122"/>
              </a:rPr>
              <a:t>伪指令中给定的符号已经在本模块中定义或已经在本模块中用</a:t>
            </a:r>
            <a:r>
              <a:rPr lang="en-US" altLang="zh-CN">
                <a:latin typeface="Times New Roman" pitchFamily="18" charset="0"/>
                <a:cs typeface="Times New Roman" pitchFamily="18" charset="0"/>
              </a:rPr>
              <a:t>EXTRN</a:t>
            </a:r>
            <a:r>
              <a:rPr lang="zh-CN" altLang="en-US">
                <a:latin typeface="宋体" pitchFamily="2" charset="-122"/>
              </a:rPr>
              <a:t>伪指令说明为外部符号，则认为汇编条件成立，否则认为不成立。</a:t>
            </a:r>
          </a:p>
          <a:p>
            <a:r>
              <a:rPr lang="en-US" altLang="zh-CN">
                <a:latin typeface="Times New Roman" pitchFamily="18" charset="0"/>
                <a:cs typeface="Times New Roman" pitchFamily="18" charset="0"/>
              </a:rPr>
              <a:t>IFNDEF</a:t>
            </a:r>
            <a:r>
              <a:rPr lang="zh-CN" altLang="en-US">
                <a:latin typeface="宋体" pitchFamily="2" charset="-122"/>
              </a:rPr>
              <a:t>伪指令则与之相反。</a:t>
            </a:r>
            <a:endParaRPr lang="zh-CN" altLang="en-US"/>
          </a:p>
        </p:txBody>
      </p:sp>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4F4378-5DD3-4F60-831A-F677A4237F5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A7E3AB7-978A-4DD4-8BE1-0BA06134C870}" type="slidenum">
              <a:rPr lang="en-US" altLang="zh-CN"/>
              <a:pPr/>
              <a:t>33</a:t>
            </a:fld>
            <a:endParaRPr lang="en-US" altLang="zh-CN"/>
          </a:p>
        </p:txBody>
      </p:sp>
      <p:sp>
        <p:nvSpPr>
          <p:cNvPr id="52531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IFB</a:t>
            </a:r>
            <a:r>
              <a:rPr lang="zh-CN" altLang="en-US" b="1">
                <a:solidFill>
                  <a:srgbClr val="336699"/>
                </a:solidFill>
                <a:latin typeface="宋体" pitchFamily="2" charset="-122"/>
              </a:rPr>
              <a:t>和</a:t>
            </a:r>
            <a:r>
              <a:rPr lang="en-US" altLang="zh-CN" b="1">
                <a:solidFill>
                  <a:srgbClr val="336699"/>
                </a:solidFill>
                <a:latin typeface="Times New Roman" pitchFamily="18" charset="0"/>
                <a:cs typeface="Times New Roman" pitchFamily="18" charset="0"/>
              </a:rPr>
              <a:t>IFNB</a:t>
            </a:r>
            <a:r>
              <a:rPr lang="zh-CN" altLang="en-US" b="1">
                <a:solidFill>
                  <a:srgbClr val="336699"/>
                </a:solidFill>
                <a:latin typeface="宋体" pitchFamily="2" charset="-122"/>
              </a:rPr>
              <a:t>伪指令</a:t>
            </a:r>
            <a:endParaRPr lang="zh-CN" altLang="en-US" b="1">
              <a:solidFill>
                <a:srgbClr val="336699"/>
              </a:solidFill>
            </a:endParaRPr>
          </a:p>
        </p:txBody>
      </p:sp>
      <p:sp>
        <p:nvSpPr>
          <p:cNvPr id="525315" name="Rectangle 3"/>
          <p:cNvSpPr>
            <a:spLocks noGrp="1" noChangeArrowheads="1"/>
          </p:cNvSpPr>
          <p:nvPr>
            <p:ph type="body" idx="1"/>
          </p:nvPr>
        </p:nvSpPr>
        <p:spPr/>
        <p:txBody>
          <a:bodyPr/>
          <a:lstStyle/>
          <a:p>
            <a:r>
              <a:rPr lang="zh-CN" altLang="en-US">
                <a:latin typeface="宋体" pitchFamily="2" charset="-122"/>
              </a:rPr>
              <a:t>这两条伪指令是通过测试宏定义中的参数值来决定汇编条件的。</a:t>
            </a:r>
          </a:p>
          <a:p>
            <a:r>
              <a:rPr lang="zh-CN" altLang="en-US">
                <a:latin typeface="宋体" pitchFamily="2" charset="-122"/>
              </a:rPr>
              <a:t>若参数值为空，则</a:t>
            </a:r>
            <a:r>
              <a:rPr lang="en-US" altLang="zh-CN">
                <a:latin typeface="Times New Roman" pitchFamily="18" charset="0"/>
                <a:cs typeface="Times New Roman" pitchFamily="18" charset="0"/>
              </a:rPr>
              <a:t>IFB</a:t>
            </a:r>
            <a:r>
              <a:rPr lang="zh-CN" altLang="en-US">
                <a:latin typeface="宋体" pitchFamily="2" charset="-122"/>
              </a:rPr>
              <a:t>满足汇编条件；如果参数值不为空，则</a:t>
            </a:r>
            <a:r>
              <a:rPr lang="en-US" altLang="zh-CN">
                <a:latin typeface="Times New Roman" pitchFamily="18" charset="0"/>
                <a:cs typeface="Times New Roman" pitchFamily="18" charset="0"/>
              </a:rPr>
              <a:t>IFNB</a:t>
            </a:r>
            <a:r>
              <a:rPr lang="zh-CN" altLang="en-US">
                <a:latin typeface="宋体" pitchFamily="2" charset="-122"/>
              </a:rPr>
              <a:t>满足汇编条件。</a:t>
            </a:r>
            <a:endParaRPr lang="zh-CN" altLang="en-US"/>
          </a:p>
        </p:txBody>
      </p:sp>
    </p:spTree>
  </p:cSld>
  <p:clrMapOvr>
    <a:masterClrMapping/>
  </p:clrMapOvr>
  <p:transition spd="med">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9559F6-535E-4C4A-B159-173BBEBD01C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B7E9A99-5B29-4517-AF8E-2E967F4CD515}" type="slidenum">
              <a:rPr lang="en-US" altLang="zh-CN"/>
              <a:pPr/>
              <a:t>34</a:t>
            </a:fld>
            <a:endParaRPr lang="en-US" altLang="zh-CN"/>
          </a:p>
        </p:txBody>
      </p:sp>
      <p:sp>
        <p:nvSpPr>
          <p:cNvPr id="51302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IFIDN</a:t>
            </a:r>
            <a:r>
              <a:rPr lang="zh-CN" altLang="en-US" b="1">
                <a:solidFill>
                  <a:srgbClr val="336699"/>
                </a:solidFill>
                <a:latin typeface="宋体" pitchFamily="2" charset="-122"/>
              </a:rPr>
              <a:t>和</a:t>
            </a:r>
            <a:r>
              <a:rPr lang="en-US" altLang="zh-CN" b="1">
                <a:solidFill>
                  <a:srgbClr val="336699"/>
                </a:solidFill>
                <a:latin typeface="Times New Roman" pitchFamily="18" charset="0"/>
                <a:cs typeface="Times New Roman" pitchFamily="18" charset="0"/>
              </a:rPr>
              <a:t>IFDIF</a:t>
            </a:r>
            <a:r>
              <a:rPr lang="zh-CN" altLang="en-US" b="1">
                <a:solidFill>
                  <a:srgbClr val="336699"/>
                </a:solidFill>
                <a:latin typeface="宋体" pitchFamily="2" charset="-122"/>
              </a:rPr>
              <a:t>伪指令</a:t>
            </a:r>
            <a:endParaRPr lang="zh-CN" altLang="en-US" b="1">
              <a:solidFill>
                <a:srgbClr val="336699"/>
              </a:solidFill>
            </a:endParaRPr>
          </a:p>
        </p:txBody>
      </p:sp>
      <p:sp>
        <p:nvSpPr>
          <p:cNvPr id="513027" name="Rectangle 3"/>
          <p:cNvSpPr>
            <a:spLocks noGrp="1" noChangeArrowheads="1"/>
          </p:cNvSpPr>
          <p:nvPr>
            <p:ph type="body" idx="1"/>
          </p:nvPr>
        </p:nvSpPr>
        <p:spPr/>
        <p:txBody>
          <a:bodyPr/>
          <a:lstStyle/>
          <a:p>
            <a:r>
              <a:rPr lang="zh-CN" altLang="en-US">
                <a:latin typeface="宋体" pitchFamily="2" charset="-122"/>
              </a:rPr>
              <a:t>这两条伪指令一般用在宏定义的宏体中，伪指令给定的参数之一为宏定义的形参，给定的另一个参数作为与此形参的对比者。</a:t>
            </a:r>
          </a:p>
          <a:p>
            <a:r>
              <a:rPr lang="zh-CN" altLang="en-US">
                <a:latin typeface="宋体" pitchFamily="2" charset="-122"/>
              </a:rPr>
              <a:t>两者的比较实际上是在形参由实参取代后进行，并且是逐字符比较。</a:t>
            </a:r>
          </a:p>
          <a:p>
            <a:r>
              <a:rPr lang="zh-CN" altLang="en-US">
                <a:latin typeface="宋体" pitchFamily="2" charset="-122"/>
              </a:rPr>
              <a:t>当比较结果完全相同时，</a:t>
            </a:r>
            <a:r>
              <a:rPr lang="en-US" altLang="zh-CN">
                <a:latin typeface="Times New Roman" pitchFamily="18" charset="0"/>
                <a:cs typeface="Times New Roman" pitchFamily="18" charset="0"/>
              </a:rPr>
              <a:t>IFIDN</a:t>
            </a:r>
            <a:r>
              <a:rPr lang="zh-CN" altLang="en-US">
                <a:latin typeface="宋体" pitchFamily="2" charset="-122"/>
              </a:rPr>
              <a:t>的汇编条件成立，否则，</a:t>
            </a:r>
            <a:r>
              <a:rPr lang="en-US" altLang="zh-CN">
                <a:latin typeface="Times New Roman" pitchFamily="18" charset="0"/>
                <a:cs typeface="Times New Roman" pitchFamily="18" charset="0"/>
              </a:rPr>
              <a:t>IFDIF</a:t>
            </a:r>
            <a:r>
              <a:rPr lang="zh-CN" altLang="en-US">
                <a:latin typeface="宋体" pitchFamily="2" charset="-122"/>
              </a:rPr>
              <a:t>的汇编条件成立。</a:t>
            </a:r>
            <a:endParaRPr lang="zh-CN" altLang="en-US"/>
          </a:p>
        </p:txBody>
      </p:sp>
    </p:spTree>
  </p:cSld>
  <p:clrMapOvr>
    <a:masterClrMapping/>
  </p:clrMapOvr>
  <p:transition spd="med">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49C85A-98CA-42F9-AF74-5F826863E2F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859479C-FC27-4E19-91EC-361EA19E813C}" type="slidenum">
              <a:rPr lang="en-US" altLang="zh-CN"/>
              <a:pPr/>
              <a:t>35</a:t>
            </a:fld>
            <a:endParaRPr lang="en-US" altLang="zh-CN"/>
          </a:p>
        </p:txBody>
      </p:sp>
      <p:sp>
        <p:nvSpPr>
          <p:cNvPr id="51405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IF1</a:t>
            </a:r>
            <a:r>
              <a:rPr lang="zh-CN" altLang="en-US" b="1">
                <a:solidFill>
                  <a:srgbClr val="336699"/>
                </a:solidFill>
                <a:latin typeface="宋体" pitchFamily="2" charset="-122"/>
              </a:rPr>
              <a:t>和</a:t>
            </a:r>
            <a:r>
              <a:rPr lang="en-US" altLang="zh-CN" b="1">
                <a:solidFill>
                  <a:srgbClr val="336699"/>
                </a:solidFill>
                <a:latin typeface="Times New Roman" pitchFamily="18" charset="0"/>
                <a:cs typeface="Times New Roman" pitchFamily="18" charset="0"/>
              </a:rPr>
              <a:t>IF2</a:t>
            </a:r>
            <a:r>
              <a:rPr lang="zh-CN" altLang="en-US" b="1">
                <a:solidFill>
                  <a:srgbClr val="336699"/>
                </a:solidFill>
                <a:latin typeface="宋体" pitchFamily="2" charset="-122"/>
              </a:rPr>
              <a:t>伪指令</a:t>
            </a:r>
            <a:endParaRPr lang="zh-CN" altLang="en-US" b="1">
              <a:solidFill>
                <a:srgbClr val="336699"/>
              </a:solidFill>
            </a:endParaRPr>
          </a:p>
        </p:txBody>
      </p:sp>
      <p:sp>
        <p:nvSpPr>
          <p:cNvPr id="514051" name="Rectangle 3"/>
          <p:cNvSpPr>
            <a:spLocks noGrp="1" noChangeArrowheads="1"/>
          </p:cNvSpPr>
          <p:nvPr>
            <p:ph type="body" idx="1"/>
          </p:nvPr>
        </p:nvSpPr>
        <p:spPr/>
        <p:txBody>
          <a:bodyPr/>
          <a:lstStyle/>
          <a:p>
            <a:r>
              <a:rPr lang="zh-CN" altLang="en-US" sz="2800">
                <a:latin typeface="宋体" pitchFamily="2" charset="-122"/>
              </a:rPr>
              <a:t>宏汇编程序在对源程序作汇编时采用两遍扫描。第一遍是宏处理，包括建立一个包含符号名、段名、类型和偏移地址的符号表。</a:t>
            </a:r>
          </a:p>
          <a:p>
            <a:r>
              <a:rPr lang="zh-CN" altLang="en-US" sz="2800">
                <a:latin typeface="宋体" pitchFamily="2" charset="-122"/>
              </a:rPr>
              <a:t>第二遍则利用符号表及宏汇编程序的内部表格生成机器代码。</a:t>
            </a:r>
          </a:p>
          <a:p>
            <a:r>
              <a:rPr lang="en-US" altLang="zh-CN" sz="2800">
                <a:latin typeface="Times New Roman" pitchFamily="18" charset="0"/>
                <a:cs typeface="Times New Roman" pitchFamily="18" charset="0"/>
              </a:rPr>
              <a:t>IF1</a:t>
            </a:r>
            <a:r>
              <a:rPr lang="zh-CN" altLang="en-US" sz="2800">
                <a:latin typeface="宋体" pitchFamily="2" charset="-122"/>
              </a:rPr>
              <a:t>和</a:t>
            </a:r>
            <a:r>
              <a:rPr lang="en-US" altLang="zh-CN" sz="2800">
                <a:latin typeface="Times New Roman" pitchFamily="18" charset="0"/>
                <a:cs typeface="Times New Roman" pitchFamily="18" charset="0"/>
              </a:rPr>
              <a:t>IF2</a:t>
            </a:r>
            <a:r>
              <a:rPr lang="zh-CN" altLang="en-US" sz="2800">
                <a:latin typeface="宋体" pitchFamily="2" charset="-122"/>
              </a:rPr>
              <a:t>伪指令分别规定给定的语句块被包括在第一、第二遍扫描中。</a:t>
            </a:r>
          </a:p>
          <a:p>
            <a:r>
              <a:rPr lang="zh-CN" altLang="en-US" sz="2800">
                <a:latin typeface="宋体" pitchFamily="2" charset="-122"/>
              </a:rPr>
              <a:t>若不使用这两条伪指令，则源程序在汇编时被两次扫描。</a:t>
            </a:r>
            <a:endParaRPr lang="zh-CN" altLang="en-US" sz="2800"/>
          </a:p>
        </p:txBody>
      </p:sp>
    </p:spTree>
  </p:cSld>
  <p:clrMapOvr>
    <a:masterClrMapping/>
  </p:clrMapOvr>
  <p:transition spd="med">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9A1671-107E-407A-97EF-55B7C7D3684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545206B-B8C4-46C1-9945-2357E0B52E03}" type="slidenum">
              <a:rPr lang="en-US" altLang="zh-CN"/>
              <a:pPr/>
              <a:t>36</a:t>
            </a:fld>
            <a:endParaRPr lang="en-US" altLang="zh-CN"/>
          </a:p>
        </p:txBody>
      </p:sp>
      <p:sp>
        <p:nvSpPr>
          <p:cNvPr id="71682" name="Rectangle 2"/>
          <p:cNvSpPr>
            <a:spLocks noGrp="1" noChangeArrowheads="1"/>
          </p:cNvSpPr>
          <p:nvPr>
            <p:ph type="title"/>
          </p:nvPr>
        </p:nvSpPr>
        <p:spPr/>
        <p:txBody>
          <a:bodyPr/>
          <a:lstStyle/>
          <a:p>
            <a:r>
              <a:rPr lang="en-US" altLang="zh-CN" b="1">
                <a:solidFill>
                  <a:srgbClr val="336699"/>
                </a:solidFill>
              </a:rPr>
              <a:t>8.3  </a:t>
            </a:r>
            <a:r>
              <a:rPr lang="zh-CN" altLang="en-US" b="1">
                <a:solidFill>
                  <a:srgbClr val="336699"/>
                </a:solidFill>
              </a:rPr>
              <a:t>复杂数据结构</a:t>
            </a:r>
          </a:p>
        </p:txBody>
      </p:sp>
      <p:sp>
        <p:nvSpPr>
          <p:cNvPr id="71683" name="Rectangle 3"/>
          <p:cNvSpPr>
            <a:spLocks noGrp="1" noChangeArrowheads="1"/>
          </p:cNvSpPr>
          <p:nvPr>
            <p:ph type="body" idx="1"/>
          </p:nvPr>
        </p:nvSpPr>
        <p:spPr/>
        <p:txBody>
          <a:bodyPr/>
          <a:lstStyle/>
          <a:p>
            <a:pPr>
              <a:buFontTx/>
              <a:buNone/>
            </a:pPr>
            <a:r>
              <a:rPr lang="en-US" altLang="zh-CN"/>
              <a:t>8.3.1  </a:t>
            </a:r>
            <a:r>
              <a:rPr lang="zh-CN" altLang="en-US"/>
              <a:t>结构</a:t>
            </a:r>
          </a:p>
          <a:p>
            <a:pPr>
              <a:buFontTx/>
              <a:buNone/>
            </a:pPr>
            <a:r>
              <a:rPr lang="en-US" altLang="zh-CN"/>
              <a:t>8.3.2  </a:t>
            </a:r>
            <a:r>
              <a:rPr lang="zh-CN" altLang="en-US"/>
              <a:t>记录</a:t>
            </a:r>
          </a:p>
        </p:txBody>
      </p:sp>
    </p:spTree>
  </p:cSld>
  <p:clrMapOvr>
    <a:masterClrMapping/>
  </p:clrMapOvr>
  <p:transition spd="med">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44F329-D039-451B-8C73-613353908BC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BD644B2-B5C3-4EF4-B818-61E4E96B9E65}" type="slidenum">
              <a:rPr lang="en-US" altLang="zh-CN"/>
              <a:pPr/>
              <a:t>37</a:t>
            </a:fld>
            <a:endParaRPr lang="en-US" altLang="zh-CN"/>
          </a:p>
        </p:txBody>
      </p:sp>
      <p:sp>
        <p:nvSpPr>
          <p:cNvPr id="512002" name="Rectangle 2"/>
          <p:cNvSpPr>
            <a:spLocks noGrp="1" noChangeArrowheads="1"/>
          </p:cNvSpPr>
          <p:nvPr>
            <p:ph type="title"/>
          </p:nvPr>
        </p:nvSpPr>
        <p:spPr/>
        <p:txBody>
          <a:bodyPr/>
          <a:lstStyle/>
          <a:p>
            <a:r>
              <a:rPr lang="zh-CN" altLang="en-US">
                <a:solidFill>
                  <a:srgbClr val="336699"/>
                </a:solidFill>
                <a:latin typeface="宋体" pitchFamily="2" charset="-122"/>
              </a:rPr>
              <a:t>复杂数据结构</a:t>
            </a:r>
            <a:r>
              <a:rPr lang="zh-CN" altLang="en-US">
                <a:solidFill>
                  <a:srgbClr val="336699"/>
                </a:solidFill>
              </a:rPr>
              <a:t>概述</a:t>
            </a:r>
          </a:p>
        </p:txBody>
      </p:sp>
      <p:sp>
        <p:nvSpPr>
          <p:cNvPr id="512003" name="Rectangle 3"/>
          <p:cNvSpPr>
            <a:spLocks noGrp="1" noChangeArrowheads="1"/>
          </p:cNvSpPr>
          <p:nvPr>
            <p:ph type="body" idx="1"/>
          </p:nvPr>
        </p:nvSpPr>
        <p:spPr/>
        <p:txBody>
          <a:bodyPr/>
          <a:lstStyle/>
          <a:p>
            <a:r>
              <a:rPr lang="zh-CN" altLang="en-US" sz="2800">
                <a:latin typeface="宋体" pitchFamily="2" charset="-122"/>
              </a:rPr>
              <a:t>当变量的数据类型是单一的字节、两字节、四字节时，可以用</a:t>
            </a:r>
            <a:r>
              <a:rPr lang="en-US" altLang="zh-CN" sz="2800">
                <a:latin typeface="Times New Roman" pitchFamily="18" charset="0"/>
                <a:cs typeface="Times New Roman" pitchFamily="18" charset="0"/>
              </a:rPr>
              <a:t>DB</a:t>
            </a:r>
            <a:r>
              <a:rPr lang="zh-CN" altLang="en-US" sz="2800">
                <a:latin typeface="宋体" pitchFamily="2" charset="-122"/>
              </a:rPr>
              <a:t>、</a:t>
            </a:r>
            <a:r>
              <a:rPr lang="en-US" altLang="zh-CN" sz="2800">
                <a:latin typeface="Times New Roman" pitchFamily="18" charset="0"/>
                <a:cs typeface="Times New Roman" pitchFamily="18" charset="0"/>
              </a:rPr>
              <a:t>DW</a:t>
            </a:r>
            <a:r>
              <a:rPr lang="zh-CN" altLang="en-US" sz="2800">
                <a:latin typeface="宋体" pitchFamily="2" charset="-122"/>
              </a:rPr>
              <a:t>、</a:t>
            </a:r>
            <a:r>
              <a:rPr lang="en-US" altLang="zh-CN" sz="2800">
                <a:latin typeface="Times New Roman" pitchFamily="18" charset="0"/>
                <a:cs typeface="Times New Roman" pitchFamily="18" charset="0"/>
              </a:rPr>
              <a:t>DD</a:t>
            </a:r>
            <a:r>
              <a:rPr lang="zh-CN" altLang="en-US" sz="2800">
                <a:latin typeface="宋体" pitchFamily="2" charset="-122"/>
              </a:rPr>
              <a:t>这样的伪指令来定义，称为简单数据结构。</a:t>
            </a:r>
          </a:p>
          <a:p>
            <a:r>
              <a:rPr lang="zh-CN" altLang="en-US" sz="2800">
                <a:latin typeface="宋体" pitchFamily="2" charset="-122"/>
              </a:rPr>
              <a:t>类似于高级语言中的用户自定义复合类型数据，</a:t>
            </a:r>
            <a:r>
              <a:rPr lang="en-US" altLang="zh-CN" sz="2800">
                <a:latin typeface="Times New Roman" pitchFamily="18" charset="0"/>
                <a:cs typeface="Times New Roman" pitchFamily="18" charset="0"/>
              </a:rPr>
              <a:t>MASM</a:t>
            </a:r>
            <a:r>
              <a:rPr lang="zh-CN" altLang="en-US" sz="2800">
                <a:latin typeface="宋体" pitchFamily="2" charset="-122"/>
              </a:rPr>
              <a:t>中也允许将若干个相关的单个变量作为一个组来进行整体数据定义，然后通过相应的结构预置语句为变量分配空间。</a:t>
            </a:r>
          </a:p>
          <a:p>
            <a:r>
              <a:rPr lang="zh-CN" altLang="en-US" sz="2800">
                <a:latin typeface="宋体" pitchFamily="2" charset="-122"/>
              </a:rPr>
              <a:t>在</a:t>
            </a:r>
            <a:r>
              <a:rPr lang="en-US" altLang="zh-CN" sz="2800">
                <a:latin typeface="Times New Roman" pitchFamily="18" charset="0"/>
                <a:cs typeface="Times New Roman" pitchFamily="18" charset="0"/>
              </a:rPr>
              <a:t>80x86</a:t>
            </a:r>
            <a:r>
              <a:rPr lang="zh-CN" altLang="en-US" sz="2800">
                <a:latin typeface="宋体" pitchFamily="2" charset="-122"/>
              </a:rPr>
              <a:t>汇编语言中，这样的数据类型包括结构和记录。</a:t>
            </a:r>
            <a:endParaRPr lang="zh-CN" altLang="en-US" sz="2800"/>
          </a:p>
        </p:txBody>
      </p:sp>
    </p:spTree>
  </p:cSld>
  <p:clrMapOvr>
    <a:masterClrMapping/>
  </p:clrMapOvr>
  <p:transition spd="med">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B3DE2E-49B3-4D50-BBEE-021A830E60C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C31E435-7E94-41BA-8651-0029E1DB32DB}" type="slidenum">
              <a:rPr lang="en-US" altLang="zh-CN"/>
              <a:pPr/>
              <a:t>38</a:t>
            </a:fld>
            <a:endParaRPr lang="en-US" altLang="zh-CN"/>
          </a:p>
        </p:txBody>
      </p:sp>
      <p:sp>
        <p:nvSpPr>
          <p:cNvPr id="526338" name="Rectangle 2"/>
          <p:cNvSpPr>
            <a:spLocks noGrp="1" noChangeArrowheads="1"/>
          </p:cNvSpPr>
          <p:nvPr>
            <p:ph type="title"/>
          </p:nvPr>
        </p:nvSpPr>
        <p:spPr/>
        <p:txBody>
          <a:bodyPr/>
          <a:lstStyle/>
          <a:p>
            <a:r>
              <a:rPr lang="zh-CN" altLang="en-US" b="1">
                <a:solidFill>
                  <a:srgbClr val="336699"/>
                </a:solidFill>
                <a:latin typeface="宋体" pitchFamily="2" charset="-122"/>
              </a:rPr>
              <a:t>结  构</a:t>
            </a:r>
            <a:endParaRPr lang="zh-CN" altLang="en-US">
              <a:solidFill>
                <a:srgbClr val="336699"/>
              </a:solidFill>
            </a:endParaRPr>
          </a:p>
        </p:txBody>
      </p:sp>
      <p:sp>
        <p:nvSpPr>
          <p:cNvPr id="526339" name="Rectangle 3"/>
          <p:cNvSpPr>
            <a:spLocks noGrp="1" noChangeArrowheads="1"/>
          </p:cNvSpPr>
          <p:nvPr>
            <p:ph type="body" idx="1"/>
          </p:nvPr>
        </p:nvSpPr>
        <p:spPr/>
        <p:txBody>
          <a:bodyPr/>
          <a:lstStyle/>
          <a:p>
            <a:r>
              <a:rPr lang="zh-CN" altLang="en-US" sz="2400">
                <a:latin typeface="宋体" pitchFamily="2" charset="-122"/>
              </a:rPr>
              <a:t>结构是将逻辑上互相关联的一组数据，以某种形式组合在一起，使之成为一个整体，并可单独访问其中的某个数据元素，以便进行数据处理。</a:t>
            </a:r>
          </a:p>
          <a:p>
            <a:r>
              <a:rPr lang="zh-CN" altLang="en-US" sz="2400">
                <a:latin typeface="宋体" pitchFamily="2" charset="-122"/>
              </a:rPr>
              <a:t>用户在编程时可能会遇到不同数据类型构造的组合数据，如学生信息，包括学号、姓名、身高、体重、年龄等，每个学生都具有这样的信息。如能将这些数据集成在一个数据结构里，将优化程序结构。</a:t>
            </a:r>
            <a:r>
              <a:rPr lang="en-US" altLang="zh-CN" sz="2400">
                <a:latin typeface="Times New Roman" pitchFamily="18" charset="0"/>
                <a:cs typeface="Times New Roman" pitchFamily="18" charset="0"/>
              </a:rPr>
              <a:t>8086/8088</a:t>
            </a:r>
            <a:r>
              <a:rPr lang="zh-CN" altLang="en-US" sz="2400">
                <a:latin typeface="宋体" pitchFamily="2" charset="-122"/>
              </a:rPr>
              <a:t>汇编语言给我们提供了这样的伪指令，即</a:t>
            </a:r>
            <a:r>
              <a:rPr lang="en-US" altLang="zh-CN" sz="2400">
                <a:latin typeface="Times New Roman" pitchFamily="18" charset="0"/>
                <a:cs typeface="Times New Roman" pitchFamily="18" charset="0"/>
              </a:rPr>
              <a:t>STRUC</a:t>
            </a:r>
            <a:r>
              <a:rPr lang="zh-CN" altLang="en-US" sz="2400">
                <a:latin typeface="宋体" pitchFamily="2" charset="-122"/>
              </a:rPr>
              <a:t>伪指令。</a:t>
            </a:r>
          </a:p>
          <a:p>
            <a:r>
              <a:rPr lang="zh-CN" altLang="en-US" sz="2400">
                <a:latin typeface="宋体" pitchFamily="2" charset="-122"/>
              </a:rPr>
              <a:t>为了像高级语言那样对多字段的结构进行处理，在汇编语言中，包括定义结构名、定义结构实体、结构变量及其字段的引用几个环节。</a:t>
            </a:r>
            <a:endParaRPr lang="zh-CN" altLang="en-US" sz="2400"/>
          </a:p>
        </p:txBody>
      </p:sp>
    </p:spTree>
  </p:cSld>
  <p:clrMapOvr>
    <a:masterClrMapping/>
  </p:clrMapOvr>
  <p:transition spd="med">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87BFFD-E153-49A3-BBDF-5FE464AB779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7EC6E62-156D-477E-8BF9-5F325843FE95}" type="slidenum">
              <a:rPr lang="en-US" altLang="zh-CN"/>
              <a:pPr/>
              <a:t>39</a:t>
            </a:fld>
            <a:endParaRPr lang="en-US" altLang="zh-CN"/>
          </a:p>
        </p:txBody>
      </p:sp>
      <p:sp>
        <p:nvSpPr>
          <p:cNvPr id="527362" name="Rectangle 2"/>
          <p:cNvSpPr>
            <a:spLocks noGrp="1" noChangeArrowheads="1"/>
          </p:cNvSpPr>
          <p:nvPr>
            <p:ph type="title"/>
          </p:nvPr>
        </p:nvSpPr>
        <p:spPr/>
        <p:txBody>
          <a:bodyPr/>
          <a:lstStyle/>
          <a:p>
            <a:r>
              <a:rPr lang="zh-CN" altLang="en-US" b="1">
                <a:solidFill>
                  <a:srgbClr val="336699"/>
                </a:solidFill>
                <a:latin typeface="宋体" pitchFamily="2" charset="-122"/>
              </a:rPr>
              <a:t>结构类型的说明</a:t>
            </a:r>
            <a:endParaRPr lang="zh-CN" altLang="en-US" b="1">
              <a:solidFill>
                <a:srgbClr val="336699"/>
              </a:solidFill>
            </a:endParaRPr>
          </a:p>
        </p:txBody>
      </p:sp>
      <p:sp>
        <p:nvSpPr>
          <p:cNvPr id="527363" name="Rectangle 3"/>
          <p:cNvSpPr>
            <a:spLocks noGrp="1" noChangeArrowheads="1"/>
          </p:cNvSpPr>
          <p:nvPr>
            <p:ph type="body" idx="1"/>
          </p:nvPr>
        </p:nvSpPr>
        <p:spPr/>
        <p:txBody>
          <a:bodyPr/>
          <a:lstStyle/>
          <a:p>
            <a:pPr algn="just">
              <a:buFontTx/>
              <a:buNone/>
            </a:pPr>
            <a:r>
              <a:rPr lang="zh-CN" altLang="en-US">
                <a:latin typeface="宋体" pitchFamily="2" charset="-122"/>
              </a:rPr>
              <a:t>定义结构的格式为：</a:t>
            </a:r>
            <a:endParaRPr lang="zh-CN" altLang="en-US">
              <a:latin typeface="Times New Roman" pitchFamily="18" charset="0"/>
              <a:cs typeface="Times New Roman" pitchFamily="18" charset="0"/>
            </a:endParaRPr>
          </a:p>
          <a:p>
            <a:pPr algn="just">
              <a:buFontTx/>
              <a:buNone/>
            </a:pPr>
            <a:r>
              <a:rPr lang="zh-CN" altLang="en-US">
                <a:latin typeface="宋体" pitchFamily="2" charset="-122"/>
              </a:rPr>
              <a:t>结构名</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STRUC</a:t>
            </a:r>
          </a:p>
          <a:p>
            <a:pPr algn="just">
              <a:buFontTx/>
              <a:buNone/>
            </a:pPr>
            <a:r>
              <a:rPr lang="en-US" altLang="zh-CN">
                <a:latin typeface="Times New Roman" pitchFamily="18" charset="0"/>
                <a:cs typeface="Times New Roman" pitchFamily="18" charset="0"/>
              </a:rPr>
              <a:t>[</a:t>
            </a:r>
            <a:r>
              <a:rPr lang="zh-CN" altLang="en-US">
                <a:latin typeface="宋体" pitchFamily="2" charset="-122"/>
              </a:rPr>
              <a:t>字段名</a:t>
            </a:r>
            <a:r>
              <a:rPr lang="en-US" altLang="zh-CN">
                <a:latin typeface="Times New Roman" pitchFamily="18" charset="0"/>
                <a:cs typeface="Times New Roman" pitchFamily="18" charset="0"/>
              </a:rPr>
              <a:t>]        </a:t>
            </a:r>
            <a:r>
              <a:rPr lang="zh-CN" altLang="en-US">
                <a:latin typeface="宋体" pitchFamily="2" charset="-122"/>
              </a:rPr>
              <a:t>（数据类型定义语句）</a:t>
            </a:r>
            <a:endParaRPr lang="zh-CN" altLang="en-US">
              <a:latin typeface="Times New Roman" pitchFamily="18" charset="0"/>
              <a:cs typeface="Times New Roman" pitchFamily="18" charset="0"/>
            </a:endParaRPr>
          </a:p>
          <a:p>
            <a:pPr algn="just">
              <a:buFontTx/>
              <a:buNone/>
            </a:pPr>
            <a:r>
              <a:rPr lang="zh-CN" altLang="en-US">
                <a:latin typeface="Times New Roman" pitchFamily="18" charset="0"/>
                <a:cs typeface="Times New Roman" pitchFamily="18" charset="0"/>
              </a:rPr>
              <a:t>            </a:t>
            </a:r>
            <a:r>
              <a:rPr lang="zh-CN" altLang="en-US">
                <a:latin typeface="宋体" pitchFamily="2" charset="-122"/>
              </a:rPr>
              <a:t>┇</a:t>
            </a:r>
            <a:r>
              <a:rPr lang="zh-CN" altLang="en-US">
                <a:latin typeface="Times New Roman" pitchFamily="18" charset="0"/>
                <a:cs typeface="Times New Roman" pitchFamily="18" charset="0"/>
              </a:rPr>
              <a:t>    </a:t>
            </a:r>
          </a:p>
          <a:p>
            <a:pPr algn="just">
              <a:buFontTx/>
              <a:buNone/>
            </a:pPr>
            <a:r>
              <a:rPr lang="zh-CN" altLang="en-US">
                <a:latin typeface="宋体" pitchFamily="2" charset="-122"/>
              </a:rPr>
              <a:t>结构名</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ENDS</a:t>
            </a:r>
          </a:p>
          <a:p>
            <a:pPr algn="just"/>
            <a:r>
              <a:rPr lang="zh-CN" altLang="en-US">
                <a:latin typeface="宋体" pitchFamily="2" charset="-122"/>
              </a:rPr>
              <a:t>其中数据类型定义语句包括</a:t>
            </a:r>
            <a:r>
              <a:rPr lang="en-US" altLang="zh-CN">
                <a:latin typeface="Times New Roman" pitchFamily="18" charset="0"/>
                <a:cs typeface="Times New Roman" pitchFamily="18" charset="0"/>
              </a:rPr>
              <a:t>DB</a:t>
            </a:r>
            <a:r>
              <a:rPr lang="zh-CN" altLang="en-US">
                <a:latin typeface="宋体" pitchFamily="2" charset="-122"/>
              </a:rPr>
              <a:t>、</a:t>
            </a:r>
            <a:r>
              <a:rPr lang="en-US" altLang="zh-CN">
                <a:latin typeface="Times New Roman" pitchFamily="18" charset="0"/>
                <a:cs typeface="Times New Roman" pitchFamily="18" charset="0"/>
              </a:rPr>
              <a:t>DW</a:t>
            </a:r>
            <a:r>
              <a:rPr lang="zh-CN" altLang="en-US">
                <a:latin typeface="宋体" pitchFamily="2" charset="-122"/>
              </a:rPr>
              <a:t>、</a:t>
            </a:r>
            <a:r>
              <a:rPr lang="en-US" altLang="zh-CN">
                <a:latin typeface="Times New Roman" pitchFamily="18" charset="0"/>
                <a:cs typeface="Times New Roman" pitchFamily="18" charset="0"/>
              </a:rPr>
              <a:t>DD</a:t>
            </a:r>
            <a:r>
              <a:rPr lang="zh-CN" altLang="en-US">
                <a:latin typeface="宋体" pitchFamily="2" charset="-122"/>
              </a:rPr>
              <a:t>等伪指令，用变量名来表示所定义字段的起始地址。</a:t>
            </a:r>
            <a:endParaRPr lang="zh-CN" altLang="en-US"/>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9552C4-416B-490A-B420-2E199F81309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C0BED67-FCC2-4F63-A303-4F5771382882}" type="slidenum">
              <a:rPr lang="en-US" altLang="zh-CN"/>
              <a:pPr/>
              <a:t>4</a:t>
            </a:fld>
            <a:endParaRPr lang="en-US" altLang="zh-CN"/>
          </a:p>
        </p:txBody>
      </p:sp>
      <p:sp>
        <p:nvSpPr>
          <p:cNvPr id="494594" name="Rectangle 2"/>
          <p:cNvSpPr>
            <a:spLocks noGrp="1" noChangeArrowheads="1"/>
          </p:cNvSpPr>
          <p:nvPr>
            <p:ph type="title"/>
          </p:nvPr>
        </p:nvSpPr>
        <p:spPr/>
        <p:txBody>
          <a:bodyPr/>
          <a:lstStyle/>
          <a:p>
            <a:r>
              <a:rPr lang="zh-CN" altLang="en-US" b="1">
                <a:solidFill>
                  <a:srgbClr val="336699"/>
                </a:solidFill>
                <a:latin typeface="宋体" pitchFamily="2" charset="-122"/>
              </a:rPr>
              <a:t>宏定义与宏调用</a:t>
            </a:r>
            <a:endParaRPr lang="zh-CN" altLang="en-US">
              <a:solidFill>
                <a:srgbClr val="336699"/>
              </a:solidFill>
            </a:endParaRPr>
          </a:p>
        </p:txBody>
      </p:sp>
      <p:sp>
        <p:nvSpPr>
          <p:cNvPr id="494595" name="Rectangle 3"/>
          <p:cNvSpPr>
            <a:spLocks noGrp="1" noChangeArrowheads="1"/>
          </p:cNvSpPr>
          <p:nvPr>
            <p:ph type="body" idx="1"/>
          </p:nvPr>
        </p:nvSpPr>
        <p:spPr/>
        <p:txBody>
          <a:bodyPr/>
          <a:lstStyle/>
          <a:p>
            <a:r>
              <a:rPr lang="zh-CN" altLang="en-US">
                <a:latin typeface="宋体" pitchFamily="2" charset="-122"/>
              </a:rPr>
              <a:t>宏是具有宏名的一段汇编语句序列。宏的定义相当于</a:t>
            </a:r>
            <a:r>
              <a:rPr lang="en-US" altLang="zh-CN">
                <a:latin typeface="Times New Roman" pitchFamily="18" charset="0"/>
                <a:cs typeface="Times New Roman" pitchFamily="18" charset="0"/>
              </a:rPr>
              <a:t>C</a:t>
            </a:r>
            <a:r>
              <a:rPr lang="zh-CN" altLang="en-US">
                <a:latin typeface="宋体" pitchFamily="2" charset="-122"/>
              </a:rPr>
              <a:t>语言中的预定义语句</a:t>
            </a:r>
            <a:r>
              <a:rPr lang="en-US" altLang="zh-CN">
                <a:latin typeface="Times New Roman" pitchFamily="18" charset="0"/>
                <a:cs typeface="Times New Roman" pitchFamily="18" charset="0"/>
              </a:rPr>
              <a:t>DEFINE</a:t>
            </a:r>
            <a:r>
              <a:rPr lang="zh-CN" altLang="en-US">
                <a:latin typeface="宋体" pitchFamily="2" charset="-122"/>
              </a:rPr>
              <a:t>，定义一个标识符来代表一组指令序列。</a:t>
            </a:r>
          </a:p>
          <a:p>
            <a:r>
              <a:rPr lang="zh-CN" altLang="en-US">
                <a:latin typeface="宋体" pitchFamily="2" charset="-122"/>
              </a:rPr>
              <a:t>在汇编时，汇编程序用对应的代码序列替代宏指令。</a:t>
            </a:r>
            <a:endParaRPr lang="zh-CN" altLang="en-US"/>
          </a:p>
        </p:txBody>
      </p:sp>
    </p:spTree>
  </p:cSld>
  <p:clrMapOvr>
    <a:masterClrMapping/>
  </p:clrMapOvr>
  <p:transition spd="med">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6895E5C-D7BD-496E-8E68-B55ACD38065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502CF61-AA2F-44F5-87C5-3017917C439C}" type="slidenum">
              <a:rPr lang="en-US" altLang="zh-CN"/>
              <a:pPr/>
              <a:t>40</a:t>
            </a:fld>
            <a:endParaRPr lang="en-US" altLang="zh-CN"/>
          </a:p>
        </p:txBody>
      </p:sp>
      <p:sp>
        <p:nvSpPr>
          <p:cNvPr id="528386" name="Rectangle 2"/>
          <p:cNvSpPr>
            <a:spLocks noGrp="1" noChangeArrowheads="1"/>
          </p:cNvSpPr>
          <p:nvPr>
            <p:ph type="title"/>
          </p:nvPr>
        </p:nvSpPr>
        <p:spPr/>
        <p:txBody>
          <a:bodyPr/>
          <a:lstStyle/>
          <a:p>
            <a:r>
              <a:rPr lang="zh-CN" altLang="en-US" b="1">
                <a:solidFill>
                  <a:srgbClr val="336699"/>
                </a:solidFill>
                <a:latin typeface="宋体" pitchFamily="2" charset="-122"/>
              </a:rPr>
              <a:t>结构变量的定义</a:t>
            </a:r>
            <a:endParaRPr lang="zh-CN" altLang="en-US" b="1">
              <a:solidFill>
                <a:srgbClr val="336699"/>
              </a:solidFill>
            </a:endParaRPr>
          </a:p>
        </p:txBody>
      </p:sp>
      <p:sp>
        <p:nvSpPr>
          <p:cNvPr id="528387" name="Rectangle 3"/>
          <p:cNvSpPr>
            <a:spLocks noGrp="1" noChangeArrowheads="1"/>
          </p:cNvSpPr>
          <p:nvPr>
            <p:ph type="body" idx="1"/>
          </p:nvPr>
        </p:nvSpPr>
        <p:spPr/>
        <p:txBody>
          <a:bodyPr/>
          <a:lstStyle/>
          <a:p>
            <a:r>
              <a:rPr lang="zh-CN" altLang="en-US">
                <a:latin typeface="宋体" pitchFamily="2" charset="-122"/>
              </a:rPr>
              <a:t>定义了结构名后，在具体的段中并没有为结构名分配单元，因此还不能在程序中引用结构数据。</a:t>
            </a:r>
          </a:p>
          <a:p>
            <a:r>
              <a:rPr lang="zh-CN" altLang="en-US">
                <a:latin typeface="宋体" pitchFamily="2" charset="-122"/>
              </a:rPr>
              <a:t>可以多次利用这一结构名定义若干个结构实体，即定义具有具体数值和实际存储区的结构变量名，实现结构实体的初始化。</a:t>
            </a:r>
          </a:p>
          <a:p>
            <a:pPr algn="just">
              <a:buFontTx/>
              <a:buNone/>
            </a:pPr>
            <a:r>
              <a:rPr lang="zh-CN" altLang="en-US">
                <a:latin typeface="Times New Roman" pitchFamily="18" charset="0"/>
              </a:rPr>
              <a:t>结构变量的定义格式为：</a:t>
            </a:r>
            <a:endParaRPr lang="zh-CN" altLang="en-US">
              <a:latin typeface="宋体" pitchFamily="2" charset="-122"/>
            </a:endParaRPr>
          </a:p>
          <a:p>
            <a:pPr algn="just">
              <a:buFontTx/>
              <a:buNone/>
            </a:pPr>
            <a:r>
              <a:rPr lang="zh-CN" altLang="en-US">
                <a:latin typeface="Times New Roman" pitchFamily="18" charset="0"/>
              </a:rPr>
              <a:t>结构变量名</a:t>
            </a:r>
            <a:r>
              <a:rPr lang="zh-CN" altLang="en-US">
                <a:latin typeface="宋体" pitchFamily="2" charset="-122"/>
              </a:rPr>
              <a:t>    </a:t>
            </a:r>
            <a:r>
              <a:rPr lang="zh-CN" altLang="en-US">
                <a:latin typeface="Times New Roman" pitchFamily="18" charset="0"/>
              </a:rPr>
              <a:t>结构名</a:t>
            </a:r>
            <a:r>
              <a:rPr lang="zh-CN" altLang="en-US">
                <a:latin typeface="宋体" pitchFamily="2" charset="-122"/>
              </a:rPr>
              <a:t>  </a:t>
            </a:r>
            <a:r>
              <a:rPr lang="en-US" altLang="zh-CN">
                <a:latin typeface="宋体" pitchFamily="2" charset="-122"/>
              </a:rPr>
              <a:t>〈</a:t>
            </a:r>
            <a:r>
              <a:rPr lang="zh-CN" altLang="en-US">
                <a:latin typeface="Times New Roman" pitchFamily="18" charset="0"/>
              </a:rPr>
              <a:t>字段值表</a:t>
            </a:r>
            <a:r>
              <a:rPr lang="en-US" altLang="zh-CN">
                <a:latin typeface="宋体" pitchFamily="2" charset="-122"/>
              </a:rPr>
              <a:t>〉</a:t>
            </a:r>
            <a:endParaRPr lang="en-US" altLang="zh-CN"/>
          </a:p>
        </p:txBody>
      </p:sp>
    </p:spTree>
  </p:cSld>
  <p:clrMapOvr>
    <a:masterClrMapping/>
  </p:clrMapOvr>
  <p:transition spd="med">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AA3A68-DA97-4A3A-8EF9-58EA6F24CFE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4785586-1DD8-4810-A07F-40A45A376065}" type="slidenum">
              <a:rPr lang="en-US" altLang="zh-CN"/>
              <a:pPr/>
              <a:t>41</a:t>
            </a:fld>
            <a:endParaRPr lang="en-US" altLang="zh-CN"/>
          </a:p>
        </p:txBody>
      </p:sp>
      <p:sp>
        <p:nvSpPr>
          <p:cNvPr id="529410" name="Rectangle 2"/>
          <p:cNvSpPr>
            <a:spLocks noGrp="1" noChangeArrowheads="1"/>
          </p:cNvSpPr>
          <p:nvPr>
            <p:ph type="title"/>
          </p:nvPr>
        </p:nvSpPr>
        <p:spPr/>
        <p:txBody>
          <a:bodyPr/>
          <a:lstStyle/>
          <a:p>
            <a:r>
              <a:rPr lang="zh-CN" altLang="en-US" b="1">
                <a:solidFill>
                  <a:srgbClr val="336699"/>
                </a:solidFill>
                <a:latin typeface="宋体" pitchFamily="2" charset="-122"/>
              </a:rPr>
              <a:t>结构变量及其字段的引用</a:t>
            </a:r>
            <a:endParaRPr lang="zh-CN" altLang="en-US" b="1">
              <a:solidFill>
                <a:srgbClr val="336699"/>
              </a:solidFill>
            </a:endParaRPr>
          </a:p>
        </p:txBody>
      </p:sp>
      <p:sp>
        <p:nvSpPr>
          <p:cNvPr id="529411" name="Rectangle 3"/>
          <p:cNvSpPr>
            <a:spLocks noGrp="1" noChangeArrowheads="1"/>
          </p:cNvSpPr>
          <p:nvPr>
            <p:ph type="body" idx="1"/>
          </p:nvPr>
        </p:nvSpPr>
        <p:spPr/>
        <p:txBody>
          <a:bodyPr/>
          <a:lstStyle/>
          <a:p>
            <a:pPr algn="just">
              <a:lnSpc>
                <a:spcPct val="90000"/>
              </a:lnSpc>
            </a:pPr>
            <a:r>
              <a:rPr lang="zh-CN" altLang="en-US" sz="2800">
                <a:latin typeface="宋体" pitchFamily="2" charset="-122"/>
              </a:rPr>
              <a:t>对结构变量名进行引用，即对某一结构变量名的整体或部分字段进行处理和存取。</a:t>
            </a:r>
          </a:p>
          <a:p>
            <a:pPr algn="just">
              <a:lnSpc>
                <a:spcPct val="90000"/>
              </a:lnSpc>
            </a:pPr>
            <a:r>
              <a:rPr lang="zh-CN" altLang="en-US" sz="2800">
                <a:latin typeface="宋体" pitchFamily="2" charset="-122"/>
              </a:rPr>
              <a:t>因为结构变量名也是存储器变量的一种，它有具体的段基址和段内偏移量，因此在编程时，我们可以通过结构变量名及其字段名来访问结构类型的数据。</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引用结构变量的一般格式为：</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结构变量名</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引用结构变量的字段的一般格式为：</a:t>
            </a:r>
            <a:endParaRPr lang="zh-CN" altLang="en-US" sz="2800">
              <a:latin typeface="Times New Roman" pitchFamily="18" charset="0"/>
              <a:cs typeface="Times New Roman" pitchFamily="18" charset="0"/>
            </a:endParaRPr>
          </a:p>
          <a:p>
            <a:pPr algn="just">
              <a:lnSpc>
                <a:spcPct val="90000"/>
              </a:lnSpc>
              <a:buFontTx/>
              <a:buNone/>
            </a:pPr>
            <a:r>
              <a:rPr lang="zh-CN" altLang="en-US" sz="2800">
                <a:latin typeface="宋体" pitchFamily="2" charset="-122"/>
              </a:rPr>
              <a:t>结构变量名</a:t>
            </a:r>
            <a:r>
              <a:rPr lang="en-US" altLang="zh-CN" sz="2800">
                <a:latin typeface="宋体" pitchFamily="2" charset="-122"/>
              </a:rPr>
              <a:t>﹒</a:t>
            </a:r>
            <a:r>
              <a:rPr lang="zh-CN" altLang="en-US" sz="2800">
                <a:latin typeface="宋体" pitchFamily="2" charset="-122"/>
              </a:rPr>
              <a:t>字段名</a:t>
            </a:r>
            <a:endParaRPr lang="zh-CN" altLang="en-US" sz="2800"/>
          </a:p>
        </p:txBody>
      </p:sp>
    </p:spTree>
  </p:cSld>
  <p:clrMapOvr>
    <a:masterClrMapping/>
  </p:clrMapOvr>
  <p:transition spd="med">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DC5CB6-10C5-4363-B695-F49FE1FE892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9B6706-F95F-49E5-86EF-2F94D54FE790}" type="slidenum">
              <a:rPr lang="en-US" altLang="zh-CN"/>
              <a:pPr/>
              <a:t>42</a:t>
            </a:fld>
            <a:endParaRPr lang="en-US" altLang="zh-CN"/>
          </a:p>
        </p:txBody>
      </p:sp>
      <p:sp>
        <p:nvSpPr>
          <p:cNvPr id="530434" name="Rectangle 2"/>
          <p:cNvSpPr>
            <a:spLocks noGrp="1" noChangeArrowheads="1"/>
          </p:cNvSpPr>
          <p:nvPr>
            <p:ph type="title"/>
          </p:nvPr>
        </p:nvSpPr>
        <p:spPr/>
        <p:txBody>
          <a:bodyPr/>
          <a:lstStyle/>
          <a:p>
            <a:r>
              <a:rPr lang="zh-CN" altLang="en-US" b="1">
                <a:solidFill>
                  <a:srgbClr val="336699"/>
                </a:solidFill>
                <a:latin typeface="宋体" pitchFamily="2" charset="-122"/>
              </a:rPr>
              <a:t>记  录</a:t>
            </a:r>
            <a:endParaRPr lang="zh-CN" altLang="en-US">
              <a:solidFill>
                <a:srgbClr val="336699"/>
              </a:solidFill>
            </a:endParaRPr>
          </a:p>
        </p:txBody>
      </p:sp>
      <p:sp>
        <p:nvSpPr>
          <p:cNvPr id="530435" name="Rectangle 3"/>
          <p:cNvSpPr>
            <a:spLocks noGrp="1" noChangeArrowheads="1"/>
          </p:cNvSpPr>
          <p:nvPr>
            <p:ph type="body" idx="1"/>
          </p:nvPr>
        </p:nvSpPr>
        <p:spPr/>
        <p:txBody>
          <a:bodyPr/>
          <a:lstStyle/>
          <a:p>
            <a:r>
              <a:rPr lang="zh-CN" altLang="en-US" sz="2800">
                <a:latin typeface="宋体" pitchFamily="2" charset="-122"/>
              </a:rPr>
              <a:t>记录的功能和用法与结构类似，两者的主要区别是记录以二进制位为单位组成字段，定义每个字段时都要指出位宽，这样能更好地利用内存空间。</a:t>
            </a:r>
          </a:p>
          <a:p>
            <a:r>
              <a:rPr lang="zh-CN" altLang="en-US" sz="2800">
                <a:latin typeface="宋体" pitchFamily="2" charset="-122"/>
              </a:rPr>
              <a:t>记录是将一个字节或一个字划分成若干个</a:t>
            </a:r>
            <a:r>
              <a:rPr lang="zh-CN" altLang="en-US" sz="2800">
                <a:latin typeface="Times New Roman"/>
              </a:rPr>
              <a:t>“</a:t>
            </a:r>
            <a:r>
              <a:rPr lang="zh-CN" altLang="en-US" sz="2800">
                <a:latin typeface="宋体" pitchFamily="2" charset="-122"/>
              </a:rPr>
              <a:t>字段</a:t>
            </a:r>
            <a:r>
              <a:rPr lang="zh-CN" altLang="en-US" sz="2800">
                <a:latin typeface="Times New Roman"/>
              </a:rPr>
              <a:t>”</a:t>
            </a:r>
            <a:r>
              <a:rPr lang="zh-CN" altLang="en-US" sz="2800">
                <a:latin typeface="宋体" pitchFamily="2" charset="-122"/>
              </a:rPr>
              <a:t>，并给每个字段起一个名字，使得程序中可以使用名字访问</a:t>
            </a:r>
            <a:r>
              <a:rPr lang="zh-CN" altLang="en-US" sz="2800">
                <a:latin typeface="Times New Roman"/>
              </a:rPr>
              <a:t>“</a:t>
            </a:r>
            <a:r>
              <a:rPr lang="zh-CN" altLang="en-US" sz="2800">
                <a:latin typeface="宋体" pitchFamily="2" charset="-122"/>
              </a:rPr>
              <a:t>字段</a:t>
            </a:r>
            <a:r>
              <a:rPr lang="zh-CN" altLang="en-US" sz="2800">
                <a:latin typeface="Times New Roman"/>
              </a:rPr>
              <a:t>”</a:t>
            </a:r>
            <a:r>
              <a:rPr lang="zh-CN" altLang="en-US" sz="2800">
                <a:latin typeface="宋体" pitchFamily="2" charset="-122"/>
              </a:rPr>
              <a:t>。</a:t>
            </a:r>
          </a:p>
          <a:p>
            <a:r>
              <a:rPr lang="zh-CN" altLang="en-US" sz="2800">
                <a:latin typeface="宋体" pitchFamily="2" charset="-122"/>
              </a:rPr>
              <a:t>使用记录类型可将若干二进制位信息紧凑地存放在一个字节或字中，并可对这些信息按位处理。</a:t>
            </a:r>
          </a:p>
          <a:p>
            <a:r>
              <a:rPr lang="zh-CN" altLang="en-US" sz="2800">
                <a:latin typeface="宋体" pitchFamily="2" charset="-122"/>
              </a:rPr>
              <a:t>记录类型能有效地节省存储空间。</a:t>
            </a:r>
            <a:endParaRPr lang="zh-CN" altLang="en-US" sz="2800"/>
          </a:p>
        </p:txBody>
      </p:sp>
    </p:spTree>
  </p:cSld>
  <p:clrMapOvr>
    <a:masterClrMapping/>
  </p:clrMapOvr>
  <p:transition spd="med">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CF6FAD-625B-4D59-B678-959BA69EC48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CD39C2C-376D-44BA-A9BB-2CEA85761131}" type="slidenum">
              <a:rPr lang="en-US" altLang="zh-CN"/>
              <a:pPr/>
              <a:t>43</a:t>
            </a:fld>
            <a:endParaRPr lang="en-US" altLang="zh-CN"/>
          </a:p>
        </p:txBody>
      </p:sp>
      <p:sp>
        <p:nvSpPr>
          <p:cNvPr id="531458" name="Rectangle 2"/>
          <p:cNvSpPr>
            <a:spLocks noGrp="1" noChangeArrowheads="1"/>
          </p:cNvSpPr>
          <p:nvPr>
            <p:ph type="title"/>
          </p:nvPr>
        </p:nvSpPr>
        <p:spPr/>
        <p:txBody>
          <a:bodyPr/>
          <a:lstStyle/>
          <a:p>
            <a:r>
              <a:rPr lang="zh-CN" altLang="en-US" b="1">
                <a:solidFill>
                  <a:srgbClr val="336699"/>
                </a:solidFill>
                <a:latin typeface="宋体" pitchFamily="2" charset="-122"/>
              </a:rPr>
              <a:t>记录的定义</a:t>
            </a:r>
            <a:endParaRPr lang="zh-CN" altLang="en-US" b="1">
              <a:solidFill>
                <a:srgbClr val="336699"/>
              </a:solidFill>
            </a:endParaRPr>
          </a:p>
        </p:txBody>
      </p:sp>
      <p:sp>
        <p:nvSpPr>
          <p:cNvPr id="531459" name="Rectangle 3"/>
          <p:cNvSpPr>
            <a:spLocks noGrp="1" noChangeArrowheads="1"/>
          </p:cNvSpPr>
          <p:nvPr>
            <p:ph type="body" idx="1"/>
          </p:nvPr>
        </p:nvSpPr>
        <p:spPr/>
        <p:txBody>
          <a:bodyPr/>
          <a:lstStyle/>
          <a:p>
            <a:pPr marL="288925" indent="-288925" algn="just">
              <a:buFontTx/>
              <a:buNone/>
            </a:pPr>
            <a:r>
              <a:rPr lang="zh-CN" altLang="en-US" sz="2400">
                <a:latin typeface="宋体" pitchFamily="2" charset="-122"/>
              </a:rPr>
              <a:t>格式：</a:t>
            </a:r>
            <a:r>
              <a:rPr lang="en-US" altLang="zh-CN" sz="2400">
                <a:latin typeface="Times New Roman" pitchFamily="18" charset="0"/>
                <a:cs typeface="Times New Roman" pitchFamily="18" charset="0"/>
              </a:rPr>
              <a:t>&lt;</a:t>
            </a:r>
            <a:r>
              <a:rPr lang="zh-CN" altLang="en-US" sz="2400">
                <a:latin typeface="宋体" pitchFamily="2" charset="-122"/>
              </a:rPr>
              <a:t>记录名</a:t>
            </a:r>
            <a:r>
              <a:rPr lang="en-US" altLang="zh-CN" sz="2400">
                <a:latin typeface="Times New Roman" pitchFamily="18" charset="0"/>
                <a:cs typeface="Times New Roman" pitchFamily="18" charset="0"/>
              </a:rPr>
              <a:t>&gt; RECORD  &lt;</a:t>
            </a:r>
            <a:r>
              <a:rPr lang="zh-CN" altLang="en-US" sz="2400">
                <a:latin typeface="宋体" pitchFamily="2" charset="-122"/>
              </a:rPr>
              <a:t>字段名</a:t>
            </a:r>
            <a:r>
              <a:rPr lang="en-US" altLang="zh-CN" sz="2400">
                <a:latin typeface="Times New Roman" pitchFamily="18" charset="0"/>
                <a:cs typeface="Times New Roman" pitchFamily="18" charset="0"/>
              </a:rPr>
              <a:t>&gt;</a:t>
            </a:r>
            <a:r>
              <a:rPr lang="zh-CN" altLang="en-US" sz="2400">
                <a:latin typeface="宋体" pitchFamily="2" charset="-122"/>
              </a:rPr>
              <a:t>：</a:t>
            </a:r>
            <a:r>
              <a:rPr lang="en-US" altLang="zh-CN" sz="2400">
                <a:latin typeface="Times New Roman" pitchFamily="18" charset="0"/>
                <a:cs typeface="Times New Roman" pitchFamily="18" charset="0"/>
              </a:rPr>
              <a:t>&lt;</a:t>
            </a:r>
            <a:r>
              <a:rPr lang="zh-CN" altLang="en-US" sz="2400">
                <a:latin typeface="宋体" pitchFamily="2" charset="-122"/>
              </a:rPr>
              <a:t>宽度</a:t>
            </a:r>
            <a:r>
              <a:rPr lang="en-US" altLang="zh-CN" sz="2400">
                <a:latin typeface="Times New Roman" pitchFamily="18" charset="0"/>
                <a:cs typeface="Times New Roman" pitchFamily="18" charset="0"/>
              </a:rPr>
              <a:t>&gt;[=&lt;</a:t>
            </a:r>
            <a:r>
              <a:rPr lang="zh-CN" altLang="en-US" sz="2400">
                <a:latin typeface="宋体" pitchFamily="2" charset="-122"/>
              </a:rPr>
              <a:t>表达式</a:t>
            </a:r>
            <a:r>
              <a:rPr lang="en-US" altLang="zh-CN" sz="2400">
                <a:latin typeface="Times New Roman" pitchFamily="18" charset="0"/>
                <a:cs typeface="Times New Roman" pitchFamily="18" charset="0"/>
              </a:rPr>
              <a:t>&gt;]</a:t>
            </a:r>
          </a:p>
          <a:p>
            <a:pPr marL="288925" indent="-288925" algn="just">
              <a:buFontTx/>
              <a:buNone/>
            </a:pPr>
            <a:r>
              <a:rPr lang="en-US" altLang="zh-CN" sz="2400">
                <a:latin typeface="Times New Roman" pitchFamily="18" charset="0"/>
                <a:cs typeface="Times New Roman" pitchFamily="18" charset="0"/>
              </a:rPr>
              <a:t>                                 [</a:t>
            </a:r>
            <a:r>
              <a:rPr lang="zh-CN" altLang="en-US" sz="2400">
                <a:latin typeface="宋体" pitchFamily="2" charset="-122"/>
              </a:rPr>
              <a:t>，</a:t>
            </a:r>
            <a:r>
              <a:rPr lang="en-US" altLang="zh-CN" sz="2400">
                <a:latin typeface="Times New Roman" pitchFamily="18" charset="0"/>
                <a:cs typeface="Times New Roman" pitchFamily="18" charset="0"/>
              </a:rPr>
              <a:t>&lt;</a:t>
            </a:r>
            <a:r>
              <a:rPr lang="zh-CN" altLang="en-US" sz="2400">
                <a:latin typeface="宋体" pitchFamily="2" charset="-122"/>
              </a:rPr>
              <a:t>字段名</a:t>
            </a:r>
            <a:r>
              <a:rPr lang="en-US" altLang="zh-CN" sz="2400">
                <a:latin typeface="Times New Roman" pitchFamily="18" charset="0"/>
                <a:cs typeface="Times New Roman" pitchFamily="18" charset="0"/>
              </a:rPr>
              <a:t>&gt;</a:t>
            </a:r>
            <a:r>
              <a:rPr lang="zh-CN" altLang="en-US" sz="2400">
                <a:latin typeface="宋体" pitchFamily="2" charset="-122"/>
              </a:rPr>
              <a:t>：</a:t>
            </a:r>
            <a:r>
              <a:rPr lang="en-US" altLang="zh-CN" sz="2400">
                <a:latin typeface="Times New Roman" pitchFamily="18" charset="0"/>
                <a:cs typeface="Times New Roman" pitchFamily="18" charset="0"/>
              </a:rPr>
              <a:t>&lt;</a:t>
            </a:r>
            <a:r>
              <a:rPr lang="zh-CN" altLang="en-US" sz="2400">
                <a:latin typeface="宋体" pitchFamily="2" charset="-122"/>
              </a:rPr>
              <a:t>宽度</a:t>
            </a:r>
            <a:r>
              <a:rPr lang="en-US" altLang="zh-CN" sz="2400">
                <a:latin typeface="Times New Roman" pitchFamily="18" charset="0"/>
                <a:cs typeface="Times New Roman" pitchFamily="18" charset="0"/>
              </a:rPr>
              <a:t>&gt;[=&lt;</a:t>
            </a:r>
            <a:r>
              <a:rPr lang="zh-CN" altLang="en-US" sz="2400">
                <a:latin typeface="宋体" pitchFamily="2" charset="-122"/>
              </a:rPr>
              <a:t>表达式</a:t>
            </a:r>
            <a:r>
              <a:rPr lang="en-US" altLang="zh-CN" sz="2400">
                <a:latin typeface="Times New Roman" pitchFamily="18" charset="0"/>
                <a:cs typeface="Times New Roman" pitchFamily="18" charset="0"/>
              </a:rPr>
              <a:t>&gt;]</a:t>
            </a:r>
            <a:r>
              <a:rPr lang="en-US" altLang="zh-CN" sz="2400">
                <a:latin typeface="宋体" pitchFamily="2" charset="-122"/>
              </a:rPr>
              <a:t>┅┅</a:t>
            </a:r>
            <a:r>
              <a:rPr lang="en-US" altLang="zh-CN" sz="2400">
                <a:latin typeface="Times New Roman" pitchFamily="18" charset="0"/>
                <a:cs typeface="Times New Roman" pitchFamily="18" charset="0"/>
              </a:rPr>
              <a:t>]</a:t>
            </a:r>
          </a:p>
          <a:p>
            <a:pPr marL="288925" indent="-288925" algn="just">
              <a:buFontTx/>
              <a:buNone/>
            </a:pPr>
            <a:endParaRPr lang="en-US" altLang="zh-CN" sz="2400">
              <a:latin typeface="宋体" pitchFamily="2" charset="-122"/>
            </a:endParaRPr>
          </a:p>
          <a:p>
            <a:pPr marL="288925" indent="-288925" algn="just">
              <a:buFontTx/>
              <a:buNone/>
            </a:pPr>
            <a:r>
              <a:rPr lang="zh-CN" altLang="en-US" sz="2400">
                <a:latin typeface="宋体" pitchFamily="2" charset="-122"/>
              </a:rPr>
              <a:t>说明：</a:t>
            </a:r>
          </a:p>
          <a:p>
            <a:pPr marL="288925" indent="-288925" algn="just"/>
            <a:r>
              <a:rPr lang="zh-CN" altLang="en-US" sz="2400">
                <a:latin typeface="宋体" pitchFamily="2" charset="-122"/>
              </a:rPr>
              <a:t>记录定义时，记录名和字段名不能省略。</a:t>
            </a:r>
          </a:p>
          <a:p>
            <a:pPr marL="288925" indent="-288925" algn="just"/>
            <a:r>
              <a:rPr lang="zh-CN" altLang="en-US" sz="2400">
                <a:latin typeface="宋体" pitchFamily="2" charset="-122"/>
              </a:rPr>
              <a:t>字段的宽度是指相应字段占的二进制位数，且所有的字段宽度之和不能大于</a:t>
            </a:r>
            <a:r>
              <a:rPr lang="en-US" altLang="zh-CN" sz="2400">
                <a:latin typeface="Times New Roman" pitchFamily="18" charset="0"/>
                <a:cs typeface="Times New Roman" pitchFamily="18" charset="0"/>
              </a:rPr>
              <a:t>16</a:t>
            </a:r>
            <a:r>
              <a:rPr lang="zh-CN" altLang="en-US" sz="2400">
                <a:latin typeface="宋体" pitchFamily="2" charset="-122"/>
              </a:rPr>
              <a:t>。</a:t>
            </a:r>
          </a:p>
          <a:p>
            <a:pPr marL="288925" indent="-288925" algn="just"/>
            <a:r>
              <a:rPr lang="zh-CN" altLang="en-US" sz="2400">
                <a:latin typeface="宋体" pitchFamily="2" charset="-122"/>
              </a:rPr>
              <a:t>如宽度之和大于</a:t>
            </a:r>
            <a:r>
              <a:rPr lang="en-US" altLang="zh-CN" sz="2400">
                <a:latin typeface="Times New Roman" pitchFamily="18" charset="0"/>
                <a:cs typeface="Times New Roman" pitchFamily="18" charset="0"/>
              </a:rPr>
              <a:t>8</a:t>
            </a:r>
            <a:r>
              <a:rPr lang="zh-CN" altLang="en-US" sz="2400">
                <a:latin typeface="宋体" pitchFamily="2" charset="-122"/>
              </a:rPr>
              <a:t>位，该记录按字处理，否则按字节处理。</a:t>
            </a:r>
          </a:p>
          <a:p>
            <a:pPr marL="288925" indent="-288925" algn="just"/>
            <a:r>
              <a:rPr lang="zh-CN" altLang="en-US" sz="2400">
                <a:latin typeface="宋体" pitchFamily="2" charset="-122"/>
              </a:rPr>
              <a:t>表达式是给字段赋的初值。</a:t>
            </a:r>
            <a:endParaRPr lang="zh-CN" altLang="en-US" sz="2400"/>
          </a:p>
        </p:txBody>
      </p:sp>
    </p:spTree>
  </p:cSld>
  <p:clrMapOvr>
    <a:masterClrMapping/>
  </p:clrMapOvr>
  <p:transition spd="med">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C462F2-5D73-42BF-8E79-7D54143CE86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06EBDC2-0FD9-4ABC-AA91-C1496CC697FE}" type="slidenum">
              <a:rPr lang="en-US" altLang="zh-CN"/>
              <a:pPr/>
              <a:t>44</a:t>
            </a:fld>
            <a:endParaRPr lang="en-US" altLang="zh-CN"/>
          </a:p>
        </p:txBody>
      </p:sp>
      <p:sp>
        <p:nvSpPr>
          <p:cNvPr id="532482" name="Rectangle 2"/>
          <p:cNvSpPr>
            <a:spLocks noGrp="1" noChangeArrowheads="1"/>
          </p:cNvSpPr>
          <p:nvPr>
            <p:ph type="title"/>
          </p:nvPr>
        </p:nvSpPr>
        <p:spPr/>
        <p:txBody>
          <a:bodyPr/>
          <a:lstStyle/>
          <a:p>
            <a:r>
              <a:rPr lang="zh-CN" altLang="en-US" b="1">
                <a:solidFill>
                  <a:srgbClr val="336699"/>
                </a:solidFill>
                <a:latin typeface="宋体" pitchFamily="2" charset="-122"/>
              </a:rPr>
              <a:t>记录变量的定义</a:t>
            </a:r>
            <a:endParaRPr lang="zh-CN" altLang="en-US" b="1">
              <a:solidFill>
                <a:srgbClr val="336699"/>
              </a:solidFill>
            </a:endParaRPr>
          </a:p>
        </p:txBody>
      </p:sp>
      <p:sp>
        <p:nvSpPr>
          <p:cNvPr id="532483" name="Rectangle 3"/>
          <p:cNvSpPr>
            <a:spLocks noGrp="1" noChangeArrowheads="1"/>
          </p:cNvSpPr>
          <p:nvPr>
            <p:ph type="body" idx="1"/>
          </p:nvPr>
        </p:nvSpPr>
        <p:spPr/>
        <p:txBody>
          <a:bodyPr/>
          <a:lstStyle/>
          <a:p>
            <a:pPr algn="just"/>
            <a:r>
              <a:rPr lang="zh-CN" altLang="en-US" sz="2400">
                <a:latin typeface="宋体" pitchFamily="2" charset="-122"/>
              </a:rPr>
              <a:t>与定义结构类型相似，定义一个记录也只是通知汇编程序构造一种新的数据类型，并不分配存储单元，只有定义了记录变量，才能分配实际的存储单元并赋值。</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 格式为：</a:t>
            </a:r>
            <a:r>
              <a:rPr lang="en-US" altLang="zh-CN" sz="2400">
                <a:latin typeface="Times New Roman" pitchFamily="18" charset="0"/>
                <a:cs typeface="Times New Roman" pitchFamily="18" charset="0"/>
              </a:rPr>
              <a:t>&lt;</a:t>
            </a:r>
            <a:r>
              <a:rPr lang="zh-CN" altLang="en-US" sz="2400">
                <a:latin typeface="宋体" pitchFamily="2" charset="-122"/>
              </a:rPr>
              <a:t>记录变量名</a:t>
            </a:r>
            <a:r>
              <a:rPr lang="en-US" altLang="zh-CN" sz="2400">
                <a:latin typeface="Times New Roman" pitchFamily="18" charset="0"/>
                <a:cs typeface="Times New Roman" pitchFamily="18" charset="0"/>
              </a:rPr>
              <a:t>&gt;  &lt;</a:t>
            </a:r>
            <a:r>
              <a:rPr lang="zh-CN" altLang="en-US" sz="2400">
                <a:latin typeface="宋体" pitchFamily="2" charset="-122"/>
              </a:rPr>
              <a:t>记录名</a:t>
            </a:r>
            <a:r>
              <a:rPr lang="en-US" altLang="zh-CN" sz="2400">
                <a:latin typeface="Times New Roman" pitchFamily="18" charset="0"/>
                <a:cs typeface="Times New Roman" pitchFamily="18" charset="0"/>
              </a:rPr>
              <a:t>&gt;  &lt;&lt;</a:t>
            </a:r>
            <a:r>
              <a:rPr lang="zh-CN" altLang="en-US" sz="2400">
                <a:latin typeface="宋体" pitchFamily="2" charset="-122"/>
              </a:rPr>
              <a:t>字段值表</a:t>
            </a:r>
            <a:r>
              <a:rPr lang="en-US" altLang="zh-CN" sz="2400">
                <a:latin typeface="Times New Roman" pitchFamily="18" charset="0"/>
                <a:cs typeface="Times New Roman" pitchFamily="18" charset="0"/>
              </a:rPr>
              <a:t>&gt;&gt;</a:t>
            </a:r>
          </a:p>
          <a:p>
            <a:pPr algn="just">
              <a:buFontTx/>
              <a:buNone/>
            </a:pPr>
            <a:r>
              <a:rPr lang="en-US" altLang="zh-CN" sz="2400">
                <a:latin typeface="宋体" pitchFamily="2" charset="-122"/>
              </a:rPr>
              <a:t> </a:t>
            </a:r>
            <a:r>
              <a:rPr lang="zh-CN" altLang="en-US" sz="2400">
                <a:latin typeface="宋体" pitchFamily="2" charset="-122"/>
              </a:rPr>
              <a:t>说明：</a:t>
            </a:r>
          </a:p>
          <a:p>
            <a:pPr algn="just"/>
            <a:r>
              <a:rPr lang="zh-CN" altLang="en-US" sz="2400">
                <a:latin typeface="宋体" pitchFamily="2" charset="-122"/>
              </a:rPr>
              <a:t>记录变量名是记录变量的符号地址，该记录变量具有记录名指定的记录类型。</a:t>
            </a:r>
          </a:p>
          <a:p>
            <a:pPr algn="just"/>
            <a:r>
              <a:rPr lang="zh-CN" altLang="en-US" sz="2400">
                <a:latin typeface="宋体" pitchFamily="2" charset="-122"/>
              </a:rPr>
              <a:t>各字段的初值在字段值表中，其排列顺序与记录的定义一致，彼此间用逗号间隔。</a:t>
            </a:r>
          </a:p>
          <a:p>
            <a:pPr algn="just"/>
            <a:r>
              <a:rPr lang="zh-CN" altLang="en-US" sz="2400">
                <a:latin typeface="宋体" pitchFamily="2" charset="-122"/>
              </a:rPr>
              <a:t>对于不需赋值的字段，数值可不写，但逗号不能省略。</a:t>
            </a:r>
            <a:endParaRPr lang="zh-CN" altLang="en-US" sz="2400"/>
          </a:p>
        </p:txBody>
      </p:sp>
    </p:spTree>
  </p:cSld>
  <p:clrMapOvr>
    <a:masterClrMapping/>
  </p:clrMapOvr>
  <p:transition spd="med">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9E9CC68-9F33-4F43-B05F-E7B20BEC57C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B363A38-50B1-446B-8583-4D54B8CE9935}" type="slidenum">
              <a:rPr lang="en-US" altLang="zh-CN"/>
              <a:pPr/>
              <a:t>45</a:t>
            </a:fld>
            <a:endParaRPr lang="en-US" altLang="zh-CN"/>
          </a:p>
        </p:txBody>
      </p:sp>
      <p:sp>
        <p:nvSpPr>
          <p:cNvPr id="533506" name="Rectangle 2"/>
          <p:cNvSpPr>
            <a:spLocks noGrp="1" noChangeArrowheads="1"/>
          </p:cNvSpPr>
          <p:nvPr>
            <p:ph type="title"/>
          </p:nvPr>
        </p:nvSpPr>
        <p:spPr/>
        <p:txBody>
          <a:bodyPr/>
          <a:lstStyle/>
          <a:p>
            <a:r>
              <a:rPr lang="zh-CN" altLang="en-US" b="1">
                <a:solidFill>
                  <a:srgbClr val="336699"/>
                </a:solidFill>
                <a:latin typeface="宋体" pitchFamily="2" charset="-122"/>
              </a:rPr>
              <a:t>记录变量的引用和记录操作符</a:t>
            </a:r>
            <a:endParaRPr lang="zh-CN" altLang="en-US" b="1">
              <a:solidFill>
                <a:srgbClr val="336699"/>
              </a:solidFill>
            </a:endParaRPr>
          </a:p>
        </p:txBody>
      </p:sp>
      <p:sp>
        <p:nvSpPr>
          <p:cNvPr id="533507" name="Rectangle 3"/>
          <p:cNvSpPr>
            <a:spLocks noGrp="1" noChangeArrowheads="1"/>
          </p:cNvSpPr>
          <p:nvPr>
            <p:ph type="body" idx="1"/>
          </p:nvPr>
        </p:nvSpPr>
        <p:spPr/>
        <p:txBody>
          <a:bodyPr/>
          <a:lstStyle/>
          <a:p>
            <a:pPr marL="288925" indent="-288925" algn="just">
              <a:buFontTx/>
              <a:buNone/>
            </a:pPr>
            <a:r>
              <a:rPr lang="zh-CN" altLang="en-US">
                <a:latin typeface="宋体" pitchFamily="2" charset="-122"/>
              </a:rPr>
              <a:t>（</a:t>
            </a:r>
            <a:r>
              <a:rPr lang="en-US" altLang="zh-CN">
                <a:latin typeface="Times New Roman" pitchFamily="18" charset="0"/>
                <a:cs typeface="Times New Roman" pitchFamily="18" charset="0"/>
              </a:rPr>
              <a:t>1</a:t>
            </a:r>
            <a:r>
              <a:rPr lang="zh-CN" altLang="en-US">
                <a:latin typeface="宋体" pitchFamily="2" charset="-122"/>
              </a:rPr>
              <a:t>）记录变量通过它的变量名直接引用，表示它所对应的字节或字值。</a:t>
            </a:r>
            <a:endParaRPr lang="zh-CN" altLang="en-US">
              <a:latin typeface="Times New Roman" pitchFamily="18" charset="0"/>
              <a:cs typeface="Times New Roman" pitchFamily="18" charset="0"/>
            </a:endParaRPr>
          </a:p>
          <a:p>
            <a:pPr marL="288925" indent="-288925" algn="just">
              <a:buFontTx/>
              <a:buNone/>
            </a:pPr>
            <a:r>
              <a:rPr lang="zh-CN" altLang="en-US">
                <a:latin typeface="宋体" pitchFamily="2" charset="-122"/>
              </a:rPr>
              <a:t>记录的引用格式为：</a:t>
            </a:r>
            <a:r>
              <a:rPr lang="en-US" altLang="zh-CN">
                <a:latin typeface="Times New Roman" pitchFamily="18" charset="0"/>
                <a:cs typeface="Times New Roman" pitchFamily="18" charset="0"/>
              </a:rPr>
              <a:t>&lt;</a:t>
            </a:r>
            <a:r>
              <a:rPr lang="zh-CN" altLang="en-US">
                <a:latin typeface="宋体" pitchFamily="2" charset="-122"/>
              </a:rPr>
              <a:t>记录名</a:t>
            </a:r>
            <a:r>
              <a:rPr lang="en-US" altLang="zh-CN">
                <a:latin typeface="Times New Roman" pitchFamily="18" charset="0"/>
                <a:cs typeface="Times New Roman" pitchFamily="18" charset="0"/>
              </a:rPr>
              <a:t>&gt;  [&lt;</a:t>
            </a:r>
            <a:r>
              <a:rPr lang="zh-CN" altLang="en-US">
                <a:latin typeface="宋体" pitchFamily="2" charset="-122"/>
              </a:rPr>
              <a:t>初值表</a:t>
            </a:r>
            <a:r>
              <a:rPr lang="en-US" altLang="zh-CN">
                <a:latin typeface="Times New Roman" pitchFamily="18" charset="0"/>
                <a:cs typeface="Times New Roman" pitchFamily="18" charset="0"/>
              </a:rPr>
              <a:t>&gt;]</a:t>
            </a:r>
          </a:p>
          <a:p>
            <a:pPr marL="288925" indent="-288925" algn="just">
              <a:buFontTx/>
              <a:buNone/>
            </a:pPr>
            <a:endParaRPr lang="en-US" altLang="zh-CN">
              <a:latin typeface="宋体" pitchFamily="2" charset="-122"/>
            </a:endParaRPr>
          </a:p>
          <a:p>
            <a:pPr marL="288925" indent="-288925" algn="just">
              <a:buFontTx/>
              <a:buNone/>
            </a:pPr>
            <a:r>
              <a:rPr lang="zh-CN" altLang="en-US">
                <a:latin typeface="宋体" pitchFamily="2" charset="-122"/>
              </a:rPr>
              <a:t>说明：</a:t>
            </a:r>
          </a:p>
          <a:p>
            <a:pPr marL="288925" indent="-288925" algn="just">
              <a:buFontTx/>
              <a:buNone/>
            </a:pPr>
            <a:r>
              <a:rPr lang="zh-CN" altLang="en-US">
                <a:latin typeface="宋体" pitchFamily="2" charset="-122"/>
              </a:rPr>
              <a:t>记录名是已经定义过的记录名，初值表是可选项。</a:t>
            </a:r>
            <a:endParaRPr lang="zh-CN" altLang="en-US">
              <a:latin typeface="Times New Roman" pitchFamily="18" charset="0"/>
              <a:cs typeface="Times New Roman" pitchFamily="18" charset="0"/>
            </a:endParaRPr>
          </a:p>
          <a:p>
            <a:pPr marL="288925" indent="-288925"/>
            <a:endParaRPr lang="en-US" altLang="zh-CN"/>
          </a:p>
        </p:txBody>
      </p:sp>
    </p:spTree>
  </p:cSld>
  <p:clrMapOvr>
    <a:masterClrMapping/>
  </p:clrMapOvr>
  <p:transition spd="med">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D1C905C-58A3-4525-8D87-F13BBCE886F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A42756E-5122-4025-9A5D-DB7C97530582}" type="slidenum">
              <a:rPr lang="en-US" altLang="zh-CN"/>
              <a:pPr/>
              <a:t>46</a:t>
            </a:fld>
            <a:endParaRPr lang="en-US" altLang="zh-CN"/>
          </a:p>
        </p:txBody>
      </p:sp>
      <p:sp>
        <p:nvSpPr>
          <p:cNvPr id="534530" name="Rectangle 2"/>
          <p:cNvSpPr>
            <a:spLocks noGrp="1" noChangeArrowheads="1"/>
          </p:cNvSpPr>
          <p:nvPr>
            <p:ph type="title"/>
          </p:nvPr>
        </p:nvSpPr>
        <p:spPr/>
        <p:txBody>
          <a:bodyPr/>
          <a:lstStyle/>
          <a:p>
            <a:r>
              <a:rPr lang="zh-CN" altLang="en-US" b="1">
                <a:solidFill>
                  <a:srgbClr val="336699"/>
                </a:solidFill>
                <a:latin typeface="宋体" pitchFamily="2" charset="-122"/>
              </a:rPr>
              <a:t>记录变量的引用和记录操作符</a:t>
            </a:r>
          </a:p>
        </p:txBody>
      </p:sp>
      <p:sp>
        <p:nvSpPr>
          <p:cNvPr id="534531" name="Rectangle 3"/>
          <p:cNvSpPr>
            <a:spLocks noGrp="1" noChangeArrowheads="1"/>
          </p:cNvSpPr>
          <p:nvPr>
            <p:ph type="body" idx="1"/>
          </p:nvPr>
        </p:nvSpPr>
        <p:spPr/>
        <p:txBody>
          <a:bodyPr/>
          <a:lstStyle/>
          <a:p>
            <a:pPr marL="288925" indent="-288925" algn="just">
              <a:buFontTx/>
              <a:buNone/>
            </a:pPr>
            <a:r>
              <a:rPr lang="zh-CN" altLang="en-US" sz="2000">
                <a:latin typeface="宋体" pitchFamily="2" charset="-122"/>
              </a:rPr>
              <a:t>（</a:t>
            </a:r>
            <a:r>
              <a:rPr lang="en-US" altLang="zh-CN" sz="2000">
                <a:latin typeface="Times New Roman" pitchFamily="18" charset="0"/>
                <a:cs typeface="Times New Roman" pitchFamily="18" charset="0"/>
              </a:rPr>
              <a:t>2</a:t>
            </a:r>
            <a:r>
              <a:rPr lang="zh-CN" altLang="en-US" sz="2000">
                <a:latin typeface="宋体" pitchFamily="2" charset="-122"/>
              </a:rPr>
              <a:t>）对于记录字段值的访问可以使用记录运算符</a:t>
            </a:r>
            <a:r>
              <a:rPr lang="en-US" altLang="zh-CN" sz="2000">
                <a:latin typeface="Times New Roman" pitchFamily="18" charset="0"/>
                <a:cs typeface="Times New Roman" pitchFamily="18" charset="0"/>
              </a:rPr>
              <a:t>WIDTH</a:t>
            </a:r>
            <a:r>
              <a:rPr lang="zh-CN" altLang="en-US" sz="2000">
                <a:latin typeface="宋体" pitchFamily="2" charset="-122"/>
              </a:rPr>
              <a:t>和</a:t>
            </a:r>
            <a:r>
              <a:rPr lang="en-US" altLang="zh-CN" sz="2000">
                <a:latin typeface="Times New Roman" pitchFamily="18" charset="0"/>
                <a:cs typeface="Times New Roman" pitchFamily="18" charset="0"/>
              </a:rPr>
              <a:t>MASK</a:t>
            </a:r>
            <a:r>
              <a:rPr lang="zh-CN" altLang="en-US" sz="2000">
                <a:latin typeface="宋体" pitchFamily="2" charset="-122"/>
              </a:rPr>
              <a:t>。</a:t>
            </a:r>
          </a:p>
          <a:p>
            <a:pPr marL="288925" indent="-288925" algn="just">
              <a:buFontTx/>
              <a:buNone/>
            </a:pPr>
            <a:endParaRPr lang="zh-CN" altLang="en-US" sz="2000">
              <a:latin typeface="Times New Roman" pitchFamily="18" charset="0"/>
            </a:endParaRPr>
          </a:p>
          <a:p>
            <a:pPr marL="288925" indent="-288925" algn="just">
              <a:buFontTx/>
              <a:buNone/>
            </a:pPr>
            <a:r>
              <a:rPr lang="zh-CN" altLang="en-US" sz="2000">
                <a:latin typeface="Times New Roman" pitchFamily="18" charset="0"/>
              </a:rPr>
              <a:t>    记录宽度运算符</a:t>
            </a:r>
            <a:r>
              <a:rPr lang="en-US" altLang="zh-CN" sz="2000">
                <a:latin typeface="宋体" pitchFamily="2" charset="-122"/>
              </a:rPr>
              <a:t>WIDTH</a:t>
            </a:r>
            <a:r>
              <a:rPr lang="zh-CN" altLang="en-US" sz="2000">
                <a:latin typeface="Times New Roman" pitchFamily="18" charset="0"/>
              </a:rPr>
              <a:t>的格式为：</a:t>
            </a:r>
            <a:r>
              <a:rPr lang="en-US" altLang="zh-CN" sz="2000">
                <a:latin typeface="宋体" pitchFamily="2" charset="-122"/>
              </a:rPr>
              <a:t>WIDTH  &lt;</a:t>
            </a:r>
            <a:r>
              <a:rPr lang="zh-CN" altLang="en-US" sz="2000">
                <a:latin typeface="Times New Roman" pitchFamily="18" charset="0"/>
              </a:rPr>
              <a:t>记录名</a:t>
            </a:r>
            <a:r>
              <a:rPr lang="en-US" altLang="zh-CN" sz="2000">
                <a:latin typeface="宋体" pitchFamily="2" charset="-122"/>
              </a:rPr>
              <a:t>&gt;|&lt;</a:t>
            </a:r>
            <a:r>
              <a:rPr lang="zh-CN" altLang="en-US" sz="2000">
                <a:latin typeface="Times New Roman" pitchFamily="18" charset="0"/>
              </a:rPr>
              <a:t>记录字段名</a:t>
            </a:r>
            <a:r>
              <a:rPr lang="en-US" altLang="zh-CN" sz="2000">
                <a:latin typeface="宋体" pitchFamily="2" charset="-122"/>
              </a:rPr>
              <a:t>&gt;</a:t>
            </a:r>
          </a:p>
          <a:p>
            <a:pPr marL="288925" indent="-288925" algn="just">
              <a:buFontTx/>
              <a:buNone/>
            </a:pPr>
            <a:r>
              <a:rPr lang="zh-CN" altLang="en-US" sz="2000">
                <a:latin typeface="Times New Roman" pitchFamily="18" charset="0"/>
              </a:rPr>
              <a:t>功能：</a:t>
            </a:r>
            <a:r>
              <a:rPr lang="en-US" altLang="zh-CN" sz="2000">
                <a:latin typeface="宋体" pitchFamily="2" charset="-122"/>
              </a:rPr>
              <a:t>WIDTH</a:t>
            </a:r>
            <a:r>
              <a:rPr lang="zh-CN" altLang="en-US" sz="2000">
                <a:latin typeface="Times New Roman" pitchFamily="18" charset="0"/>
              </a:rPr>
              <a:t>运算符返回记录长度或记录字段在记录中所占的二进制位数。</a:t>
            </a:r>
            <a:endParaRPr lang="zh-CN" altLang="en-US" sz="2000">
              <a:latin typeface="宋体" pitchFamily="2" charset="-122"/>
            </a:endParaRPr>
          </a:p>
          <a:p>
            <a:pPr marL="288925" indent="-288925" algn="just">
              <a:buFontTx/>
              <a:buNone/>
            </a:pPr>
            <a:r>
              <a:rPr lang="zh-CN" altLang="en-US" sz="2000">
                <a:latin typeface="Times New Roman" pitchFamily="18" charset="0"/>
              </a:rPr>
              <a:t>    </a:t>
            </a:r>
          </a:p>
          <a:p>
            <a:pPr marL="288925" indent="-288925" algn="just">
              <a:buFontTx/>
              <a:buNone/>
            </a:pPr>
            <a:r>
              <a:rPr lang="zh-CN" altLang="en-US" sz="2000">
                <a:latin typeface="Times New Roman" pitchFamily="18" charset="0"/>
              </a:rPr>
              <a:t>    记录屏蔽运算符</a:t>
            </a:r>
            <a:r>
              <a:rPr lang="en-US" altLang="zh-CN" sz="2000">
                <a:latin typeface="Times New Roman" pitchFamily="18" charset="0"/>
              </a:rPr>
              <a:t>MASK</a:t>
            </a:r>
            <a:r>
              <a:rPr lang="zh-CN" altLang="en-US" sz="2000">
                <a:latin typeface="Times New Roman" pitchFamily="18" charset="0"/>
              </a:rPr>
              <a:t>的格式为：</a:t>
            </a:r>
            <a:r>
              <a:rPr lang="en-US" altLang="zh-CN" sz="2000">
                <a:latin typeface="Times New Roman" pitchFamily="18" charset="0"/>
              </a:rPr>
              <a:t>MASK  &lt;</a:t>
            </a:r>
            <a:r>
              <a:rPr lang="zh-CN" altLang="en-US" sz="2000">
                <a:latin typeface="Times New Roman" pitchFamily="18" charset="0"/>
              </a:rPr>
              <a:t>记录字段名</a:t>
            </a:r>
            <a:r>
              <a:rPr lang="en-US" altLang="zh-CN" sz="2000">
                <a:latin typeface="Times New Roman" pitchFamily="18" charset="0"/>
              </a:rPr>
              <a:t>&gt;</a:t>
            </a:r>
          </a:p>
          <a:p>
            <a:pPr marL="288925" indent="-288925" algn="just">
              <a:buFontTx/>
              <a:buNone/>
            </a:pPr>
            <a:r>
              <a:rPr lang="en-US" altLang="zh-CN" sz="2000">
                <a:latin typeface="宋体" pitchFamily="2" charset="-122"/>
              </a:rPr>
              <a:t>  </a:t>
            </a:r>
            <a:r>
              <a:rPr lang="zh-CN" altLang="en-US" sz="2000">
                <a:latin typeface="宋体" pitchFamily="2" charset="-122"/>
              </a:rPr>
              <a:t>功能：</a:t>
            </a:r>
            <a:r>
              <a:rPr lang="en-US" altLang="zh-CN" sz="2000">
                <a:latin typeface="Times New Roman" pitchFamily="18" charset="0"/>
              </a:rPr>
              <a:t>MASK</a:t>
            </a:r>
            <a:r>
              <a:rPr lang="zh-CN" altLang="en-US" sz="2000">
                <a:latin typeface="宋体" pitchFamily="2" charset="-122"/>
              </a:rPr>
              <a:t>运算符返回一个</a:t>
            </a:r>
            <a:r>
              <a:rPr lang="en-US" altLang="zh-CN" sz="2000">
                <a:latin typeface="Times New Roman" pitchFamily="18" charset="0"/>
              </a:rPr>
              <a:t>8</a:t>
            </a:r>
            <a:r>
              <a:rPr lang="zh-CN" altLang="en-US" sz="2000">
                <a:latin typeface="宋体" pitchFamily="2" charset="-122"/>
              </a:rPr>
              <a:t>位或</a:t>
            </a:r>
            <a:r>
              <a:rPr lang="en-US" altLang="zh-CN" sz="2000">
                <a:latin typeface="Times New Roman" pitchFamily="18" charset="0"/>
              </a:rPr>
              <a:t>16</a:t>
            </a:r>
            <a:r>
              <a:rPr lang="zh-CN" altLang="en-US" sz="2000">
                <a:latin typeface="宋体" pitchFamily="2" charset="-122"/>
              </a:rPr>
              <a:t>位的二进制数，在这个数中，记录字段名所指定的字段的对应位为</a:t>
            </a:r>
            <a:r>
              <a:rPr lang="en-US" altLang="zh-CN" sz="2000">
                <a:latin typeface="Times New Roman" pitchFamily="18" charset="0"/>
              </a:rPr>
              <a:t>1</a:t>
            </a:r>
            <a:r>
              <a:rPr lang="zh-CN" altLang="en-US" sz="2000">
                <a:latin typeface="宋体" pitchFamily="2" charset="-122"/>
              </a:rPr>
              <a:t>，其他位为</a:t>
            </a:r>
            <a:r>
              <a:rPr lang="en-US" altLang="zh-CN" sz="2000">
                <a:latin typeface="Times New Roman" pitchFamily="18" charset="0"/>
              </a:rPr>
              <a:t>0</a:t>
            </a:r>
            <a:r>
              <a:rPr lang="zh-CN" altLang="en-US" sz="2000">
                <a:latin typeface="宋体" pitchFamily="2" charset="-122"/>
              </a:rPr>
              <a:t>。</a:t>
            </a:r>
            <a:r>
              <a:rPr lang="zh-CN" altLang="en-US" sz="2000">
                <a:latin typeface="Arial"/>
                <a:cs typeface="Times New Roman" pitchFamily="18" charset="0"/>
              </a:rPr>
              <a:t>   </a:t>
            </a:r>
            <a:endParaRPr lang="zh-CN" altLang="en-US" sz="2000">
              <a:latin typeface="Times New Roman" pitchFamily="18" charset="0"/>
              <a:cs typeface="Times New Roman" pitchFamily="18" charset="0"/>
            </a:endParaRPr>
          </a:p>
        </p:txBody>
      </p:sp>
    </p:spTree>
  </p:cSld>
  <p:clrMapOvr>
    <a:masterClrMapping/>
  </p:clrMapOvr>
  <p:transition spd="med">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68E2BE-AF0F-455A-911F-7291CD0E896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ED4A4AB-AC86-4F4F-97CE-7F91E3709E61}" type="slidenum">
              <a:rPr lang="en-US" altLang="zh-CN"/>
              <a:pPr/>
              <a:t>47</a:t>
            </a:fld>
            <a:endParaRPr lang="en-US" altLang="zh-CN"/>
          </a:p>
        </p:txBody>
      </p:sp>
      <p:sp>
        <p:nvSpPr>
          <p:cNvPr id="72706" name="Rectangle 2"/>
          <p:cNvSpPr>
            <a:spLocks noGrp="1" noChangeArrowheads="1"/>
          </p:cNvSpPr>
          <p:nvPr>
            <p:ph type="title"/>
          </p:nvPr>
        </p:nvSpPr>
        <p:spPr/>
        <p:txBody>
          <a:bodyPr/>
          <a:lstStyle/>
          <a:p>
            <a:r>
              <a:rPr lang="en-US" altLang="zh-CN" b="1">
                <a:solidFill>
                  <a:srgbClr val="336699"/>
                </a:solidFill>
              </a:rPr>
              <a:t>8.4  </a:t>
            </a:r>
            <a:r>
              <a:rPr lang="zh-CN" altLang="en-US" b="1">
                <a:solidFill>
                  <a:srgbClr val="336699"/>
                </a:solidFill>
              </a:rPr>
              <a:t>模块化程序设计</a:t>
            </a:r>
          </a:p>
        </p:txBody>
      </p:sp>
      <p:sp>
        <p:nvSpPr>
          <p:cNvPr id="72707" name="Rectangle 3"/>
          <p:cNvSpPr>
            <a:spLocks noGrp="1" noChangeArrowheads="1"/>
          </p:cNvSpPr>
          <p:nvPr>
            <p:ph type="body" idx="1"/>
          </p:nvPr>
        </p:nvSpPr>
        <p:spPr/>
        <p:txBody>
          <a:bodyPr/>
          <a:lstStyle/>
          <a:p>
            <a:pPr>
              <a:buFontTx/>
              <a:buNone/>
            </a:pPr>
            <a:r>
              <a:rPr lang="en-US" altLang="zh-CN"/>
              <a:t>8.4.1  </a:t>
            </a:r>
            <a:r>
              <a:rPr lang="zh-CN" altLang="en-US"/>
              <a:t>宏库的使用</a:t>
            </a:r>
          </a:p>
          <a:p>
            <a:pPr>
              <a:buFontTx/>
              <a:buNone/>
            </a:pPr>
            <a:r>
              <a:rPr lang="en-US" altLang="zh-CN"/>
              <a:t>8.4.2  </a:t>
            </a:r>
            <a:r>
              <a:rPr lang="zh-CN" altLang="en-US"/>
              <a:t>源程序文件的包含</a:t>
            </a:r>
          </a:p>
          <a:p>
            <a:pPr>
              <a:buFontTx/>
              <a:buNone/>
            </a:pPr>
            <a:r>
              <a:rPr lang="en-US" altLang="zh-CN"/>
              <a:t>8.4.3  </a:t>
            </a:r>
            <a:r>
              <a:rPr lang="zh-CN" altLang="en-US"/>
              <a:t>目标代码文件的连接</a:t>
            </a:r>
          </a:p>
        </p:txBody>
      </p:sp>
    </p:spTree>
  </p:cSld>
  <p:clrMapOvr>
    <a:masterClrMapping/>
  </p:clrMapOvr>
  <p:transition spd="med">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551F56-961B-497E-95BA-DAD10A31CB2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256A71B-6745-4798-BD7A-15DE1D6EF954}" type="slidenum">
              <a:rPr lang="en-US" altLang="zh-CN"/>
              <a:pPr/>
              <a:t>48</a:t>
            </a:fld>
            <a:endParaRPr lang="en-US" altLang="zh-CN"/>
          </a:p>
        </p:txBody>
      </p:sp>
      <p:sp>
        <p:nvSpPr>
          <p:cNvPr id="535554" name="Rectangle 2"/>
          <p:cNvSpPr>
            <a:spLocks noGrp="1" noChangeArrowheads="1"/>
          </p:cNvSpPr>
          <p:nvPr>
            <p:ph type="title"/>
          </p:nvPr>
        </p:nvSpPr>
        <p:spPr/>
        <p:txBody>
          <a:bodyPr/>
          <a:lstStyle/>
          <a:p>
            <a:r>
              <a:rPr lang="zh-CN" altLang="en-US" b="1">
                <a:solidFill>
                  <a:srgbClr val="336699"/>
                </a:solidFill>
                <a:latin typeface="宋体" pitchFamily="2" charset="-122"/>
              </a:rPr>
              <a:t>宏库的使用</a:t>
            </a:r>
            <a:endParaRPr lang="zh-CN" altLang="en-US">
              <a:solidFill>
                <a:srgbClr val="336699"/>
              </a:solidFill>
            </a:endParaRPr>
          </a:p>
        </p:txBody>
      </p:sp>
      <p:sp>
        <p:nvSpPr>
          <p:cNvPr id="535555" name="Rectangle 3"/>
          <p:cNvSpPr>
            <a:spLocks noGrp="1" noChangeArrowheads="1"/>
          </p:cNvSpPr>
          <p:nvPr>
            <p:ph type="body" idx="1"/>
          </p:nvPr>
        </p:nvSpPr>
        <p:spPr/>
        <p:txBody>
          <a:bodyPr/>
          <a:lstStyle/>
          <a:p>
            <a:pPr>
              <a:lnSpc>
                <a:spcPct val="90000"/>
              </a:lnSpc>
            </a:pPr>
            <a:r>
              <a:rPr lang="zh-CN" altLang="en-US">
                <a:latin typeface="宋体" pitchFamily="2" charset="-122"/>
              </a:rPr>
              <a:t>使用宏库，只需在源程序中用</a:t>
            </a:r>
            <a:r>
              <a:rPr lang="en-US" altLang="zh-CN">
                <a:latin typeface="Times New Roman" pitchFamily="18" charset="0"/>
                <a:cs typeface="Times New Roman" pitchFamily="18" charset="0"/>
              </a:rPr>
              <a:t>INCLUDE</a:t>
            </a:r>
            <a:r>
              <a:rPr lang="zh-CN" altLang="en-US">
                <a:latin typeface="宋体" pitchFamily="2" charset="-122"/>
              </a:rPr>
              <a:t>伪指令将宏库打开（包含）即可，宏库文件的扩展名可以是</a:t>
            </a:r>
            <a:r>
              <a:rPr lang="en-US" altLang="zh-CN">
                <a:latin typeface="Times New Roman" pitchFamily="18" charset="0"/>
                <a:cs typeface="Times New Roman" pitchFamily="18" charset="0"/>
              </a:rPr>
              <a:t>MAC</a:t>
            </a:r>
            <a:r>
              <a:rPr lang="zh-CN" altLang="en-US">
                <a:latin typeface="宋体" pitchFamily="2" charset="-122"/>
              </a:rPr>
              <a:t>或</a:t>
            </a:r>
            <a:r>
              <a:rPr lang="en-US" altLang="zh-CN">
                <a:latin typeface="Times New Roman" pitchFamily="18" charset="0"/>
                <a:cs typeface="Times New Roman" pitchFamily="18" charset="0"/>
              </a:rPr>
              <a:t>LIB</a:t>
            </a:r>
            <a:r>
              <a:rPr lang="zh-CN" altLang="en-US">
                <a:latin typeface="宋体" pitchFamily="2" charset="-122"/>
              </a:rPr>
              <a:t>。</a:t>
            </a:r>
          </a:p>
          <a:p>
            <a:pPr>
              <a:lnSpc>
                <a:spcPct val="90000"/>
              </a:lnSpc>
              <a:buFontTx/>
              <a:buNone/>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INCLUDE</a:t>
            </a:r>
            <a:r>
              <a:rPr lang="zh-CN" altLang="en-US">
                <a:latin typeface="宋体" pitchFamily="2" charset="-122"/>
              </a:rPr>
              <a:t>伪指令的使用格式为：</a:t>
            </a:r>
          </a:p>
          <a:p>
            <a:pPr>
              <a:lnSpc>
                <a:spcPct val="90000"/>
              </a:lnSpc>
              <a:buFontTx/>
              <a:buNone/>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INCLUDE  &lt;</a:t>
            </a:r>
            <a:r>
              <a:rPr lang="zh-CN" altLang="en-US">
                <a:latin typeface="宋体" pitchFamily="2" charset="-122"/>
              </a:rPr>
              <a:t>宏库文件名</a:t>
            </a:r>
            <a:r>
              <a:rPr lang="en-US" altLang="zh-CN">
                <a:latin typeface="Times New Roman" pitchFamily="18" charset="0"/>
                <a:cs typeface="Times New Roman" pitchFamily="18" charset="0"/>
              </a:rPr>
              <a:t>&gt;</a:t>
            </a:r>
          </a:p>
          <a:p>
            <a:pPr>
              <a:lnSpc>
                <a:spcPct val="90000"/>
              </a:lnSpc>
            </a:pPr>
            <a:r>
              <a:rPr lang="zh-CN" altLang="en-US">
                <a:latin typeface="宋体" pitchFamily="2" charset="-122"/>
              </a:rPr>
              <a:t>宏库必须先打开，后调用。</a:t>
            </a:r>
            <a:r>
              <a:rPr lang="en-US" altLang="zh-CN">
                <a:latin typeface="Times New Roman" pitchFamily="18" charset="0"/>
                <a:cs typeface="Times New Roman" pitchFamily="18" charset="0"/>
              </a:rPr>
              <a:t>INCLUDE</a:t>
            </a:r>
            <a:r>
              <a:rPr lang="zh-CN" altLang="en-US">
                <a:latin typeface="宋体" pitchFamily="2" charset="-122"/>
              </a:rPr>
              <a:t>伪指令应放在调用宏库中的宏指令之前，在源程序中使用一次</a:t>
            </a:r>
            <a:r>
              <a:rPr lang="en-US" altLang="zh-CN">
                <a:latin typeface="Times New Roman" pitchFamily="18" charset="0"/>
                <a:cs typeface="Times New Roman" pitchFamily="18" charset="0"/>
              </a:rPr>
              <a:t>INCLUDE</a:t>
            </a:r>
            <a:r>
              <a:rPr lang="zh-CN" altLang="en-US">
                <a:latin typeface="宋体" pitchFamily="2" charset="-122"/>
              </a:rPr>
              <a:t>伪指令就可以任意调用宏库中的宏。</a:t>
            </a:r>
            <a:endParaRPr lang="zh-CN" altLang="en-US"/>
          </a:p>
        </p:txBody>
      </p:sp>
    </p:spTree>
  </p:cSld>
  <p:clrMapOvr>
    <a:masterClrMapping/>
  </p:clrMapOvr>
  <p:transition spd="med">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3E63DA-C4FA-43CB-9C0D-4D83409E004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8E9DF8A-60B4-4665-B83F-1011A158048F}" type="slidenum">
              <a:rPr lang="en-US" altLang="zh-CN"/>
              <a:pPr/>
              <a:t>49</a:t>
            </a:fld>
            <a:endParaRPr lang="en-US" altLang="zh-CN"/>
          </a:p>
        </p:txBody>
      </p:sp>
      <p:sp>
        <p:nvSpPr>
          <p:cNvPr id="536578" name="Rectangle 2"/>
          <p:cNvSpPr>
            <a:spLocks noGrp="1" noChangeArrowheads="1"/>
          </p:cNvSpPr>
          <p:nvPr>
            <p:ph type="title"/>
          </p:nvPr>
        </p:nvSpPr>
        <p:spPr/>
        <p:txBody>
          <a:bodyPr/>
          <a:lstStyle/>
          <a:p>
            <a:r>
              <a:rPr lang="zh-CN" altLang="en-US" b="1">
                <a:solidFill>
                  <a:srgbClr val="336699"/>
                </a:solidFill>
                <a:latin typeface="宋体" pitchFamily="2" charset="-122"/>
              </a:rPr>
              <a:t>源程序文件的包含</a:t>
            </a:r>
            <a:endParaRPr lang="zh-CN" altLang="en-US">
              <a:solidFill>
                <a:srgbClr val="336699"/>
              </a:solidFill>
            </a:endParaRPr>
          </a:p>
        </p:txBody>
      </p:sp>
      <p:sp>
        <p:nvSpPr>
          <p:cNvPr id="536579" name="Rectangle 3"/>
          <p:cNvSpPr>
            <a:spLocks noGrp="1" noChangeArrowheads="1"/>
          </p:cNvSpPr>
          <p:nvPr>
            <p:ph type="body" idx="1"/>
          </p:nvPr>
        </p:nvSpPr>
        <p:spPr/>
        <p:txBody>
          <a:bodyPr/>
          <a:lstStyle/>
          <a:p>
            <a:r>
              <a:rPr lang="zh-CN" altLang="en-US" sz="2400">
                <a:latin typeface="宋体" pitchFamily="2" charset="-122"/>
              </a:rPr>
              <a:t>为了方便编辑大型源程序，</a:t>
            </a:r>
            <a:r>
              <a:rPr lang="en-US" altLang="zh-CN" sz="2400">
                <a:latin typeface="Times New Roman" pitchFamily="18" charset="0"/>
                <a:cs typeface="Times New Roman" pitchFamily="18" charset="0"/>
              </a:rPr>
              <a:t>MASM</a:t>
            </a:r>
            <a:r>
              <a:rPr lang="zh-CN" altLang="en-US" sz="2400">
                <a:latin typeface="宋体" pitchFamily="2" charset="-122"/>
              </a:rPr>
              <a:t>汇编程序允许把源程序分放在几个文本文件中，在汇编时通过包含伪指令</a:t>
            </a:r>
            <a:r>
              <a:rPr lang="en-US" altLang="zh-CN" sz="2400">
                <a:latin typeface="Times New Roman" pitchFamily="18" charset="0"/>
                <a:cs typeface="Times New Roman" pitchFamily="18" charset="0"/>
              </a:rPr>
              <a:t>INCLUDE</a:t>
            </a:r>
            <a:r>
              <a:rPr lang="zh-CN" altLang="en-US" sz="2400">
                <a:latin typeface="宋体" pitchFamily="2" charset="-122"/>
              </a:rPr>
              <a:t>结合成一体，其格式为：</a:t>
            </a:r>
            <a:endParaRPr lang="zh-CN" altLang="en-US" sz="2400"/>
          </a:p>
          <a:p>
            <a:pPr>
              <a:buFontTx/>
              <a:buNone/>
            </a:pP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INCLUDE  &lt;</a:t>
            </a:r>
            <a:r>
              <a:rPr lang="zh-CN" altLang="en-US" sz="2400">
                <a:latin typeface="宋体" pitchFamily="2" charset="-122"/>
              </a:rPr>
              <a:t>文件名</a:t>
            </a:r>
            <a:r>
              <a:rPr lang="en-US" altLang="zh-CN" sz="2400">
                <a:latin typeface="Times New Roman" pitchFamily="18" charset="0"/>
                <a:cs typeface="Times New Roman" pitchFamily="18" charset="0"/>
              </a:rPr>
              <a:t>&gt;</a:t>
            </a:r>
            <a:r>
              <a:rPr lang="en-US" altLang="zh-CN" sz="2400"/>
              <a:t> </a:t>
            </a:r>
          </a:p>
          <a:p>
            <a:r>
              <a:rPr lang="zh-CN" altLang="en-US" sz="2000">
                <a:latin typeface="宋体" pitchFamily="2" charset="-122"/>
              </a:rPr>
              <a:t>其中，文件名的给定要符合</a:t>
            </a:r>
            <a:r>
              <a:rPr lang="en-US" altLang="zh-CN" sz="2000">
                <a:latin typeface="Times New Roman" pitchFamily="18" charset="0"/>
                <a:cs typeface="Times New Roman" pitchFamily="18" charset="0"/>
              </a:rPr>
              <a:t>DOS</a:t>
            </a:r>
            <a:r>
              <a:rPr lang="zh-CN" altLang="en-US" sz="2000">
                <a:latin typeface="宋体" pitchFamily="2" charset="-122"/>
              </a:rPr>
              <a:t>规范。扩展名任意，但汇编源程序一般采用</a:t>
            </a:r>
            <a:r>
              <a:rPr lang="en-US" altLang="zh-CN" sz="2000">
                <a:latin typeface="Times New Roman" pitchFamily="18" charset="0"/>
                <a:cs typeface="Times New Roman" pitchFamily="18" charset="0"/>
              </a:rPr>
              <a:t>ASM</a:t>
            </a:r>
            <a:r>
              <a:rPr lang="zh-CN" altLang="en-US" sz="2000">
                <a:latin typeface="宋体" pitchFamily="2" charset="-122"/>
              </a:rPr>
              <a:t>作为扩展名，宏库文件采用</a:t>
            </a:r>
            <a:r>
              <a:rPr lang="en-US" altLang="zh-CN" sz="2000">
                <a:latin typeface="Times New Roman" pitchFamily="18" charset="0"/>
                <a:cs typeface="Times New Roman" pitchFamily="18" charset="0"/>
              </a:rPr>
              <a:t>MAC</a:t>
            </a:r>
            <a:r>
              <a:rPr lang="zh-CN" altLang="en-US" sz="2000">
                <a:latin typeface="宋体" pitchFamily="2" charset="-122"/>
              </a:rPr>
              <a:t>或</a:t>
            </a:r>
            <a:r>
              <a:rPr lang="en-US" altLang="zh-CN" sz="2000">
                <a:latin typeface="Times New Roman" pitchFamily="18" charset="0"/>
                <a:cs typeface="Times New Roman" pitchFamily="18" charset="0"/>
              </a:rPr>
              <a:t>LIB</a:t>
            </a:r>
            <a:r>
              <a:rPr lang="zh-CN" altLang="en-US" sz="2000">
                <a:latin typeface="宋体" pitchFamily="2" charset="-122"/>
              </a:rPr>
              <a:t>作为扩展名，包含文件采用</a:t>
            </a:r>
            <a:r>
              <a:rPr lang="en-US" altLang="zh-CN" sz="2000">
                <a:latin typeface="Times New Roman" pitchFamily="18" charset="0"/>
                <a:cs typeface="Times New Roman" pitchFamily="18" charset="0"/>
              </a:rPr>
              <a:t>INC</a:t>
            </a:r>
            <a:r>
              <a:rPr lang="zh-CN" altLang="en-US" sz="2000">
                <a:latin typeface="宋体" pitchFamily="2" charset="-122"/>
              </a:rPr>
              <a:t>作扩展名。文件名可以含有路径，指明文件的存储位置，如果没有路径名，</a:t>
            </a:r>
            <a:r>
              <a:rPr lang="en-US" altLang="zh-CN" sz="2000">
                <a:latin typeface="Times New Roman" pitchFamily="18" charset="0"/>
                <a:cs typeface="Times New Roman" pitchFamily="18" charset="0"/>
              </a:rPr>
              <a:t>MASM</a:t>
            </a:r>
            <a:r>
              <a:rPr lang="zh-CN" altLang="en-US" sz="2000">
                <a:latin typeface="宋体" pitchFamily="2" charset="-122"/>
              </a:rPr>
              <a:t>则先在汇编命令行参数</a:t>
            </a:r>
            <a:r>
              <a:rPr lang="en-US" altLang="zh-CN" sz="2000">
                <a:latin typeface="Times New Roman" pitchFamily="18" charset="0"/>
                <a:cs typeface="Times New Roman" pitchFamily="18" charset="0"/>
              </a:rPr>
              <a:t>/I</a:t>
            </a:r>
            <a:r>
              <a:rPr lang="zh-CN" altLang="en-US" sz="2000">
                <a:latin typeface="宋体" pitchFamily="2" charset="-122"/>
              </a:rPr>
              <a:t>指定的目录下寻找，然后再在当前目录下寻找，最后还会在环境参数</a:t>
            </a:r>
            <a:r>
              <a:rPr lang="en-US" altLang="zh-CN" sz="2000">
                <a:latin typeface="Times New Roman" pitchFamily="18" charset="0"/>
                <a:cs typeface="Times New Roman" pitchFamily="18" charset="0"/>
              </a:rPr>
              <a:t>INCLUDE</a:t>
            </a:r>
            <a:r>
              <a:rPr lang="zh-CN" altLang="en-US" sz="2000">
                <a:latin typeface="宋体" pitchFamily="2" charset="-122"/>
              </a:rPr>
              <a:t>指定的目录下寻找。</a:t>
            </a:r>
          </a:p>
          <a:p>
            <a:r>
              <a:rPr lang="zh-CN" altLang="en-US" sz="2000">
                <a:latin typeface="宋体" pitchFamily="2" charset="-122"/>
              </a:rPr>
              <a:t>汇编程序在对</a:t>
            </a:r>
            <a:r>
              <a:rPr lang="en-US" altLang="zh-CN" sz="2000">
                <a:latin typeface="Times New Roman" pitchFamily="18" charset="0"/>
                <a:cs typeface="Times New Roman" pitchFamily="18" charset="0"/>
              </a:rPr>
              <a:t>INCLUDE</a:t>
            </a:r>
            <a:r>
              <a:rPr lang="zh-CN" altLang="en-US" sz="2000">
                <a:latin typeface="宋体" pitchFamily="2" charset="-122"/>
              </a:rPr>
              <a:t>伪指令进行汇编时，将它指定的文本文件内容插入到该伪指令所在的位置，与其他部分同时汇编。</a:t>
            </a:r>
            <a:endParaRPr lang="zh-CN" altLang="en-US" sz="2000"/>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A485EDD-1816-49F7-931D-358A47F3D7D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F66EEB1-D4AC-4559-8197-A09E1FE9D804}" type="slidenum">
              <a:rPr lang="en-US" altLang="zh-CN"/>
              <a:pPr/>
              <a:t>5</a:t>
            </a:fld>
            <a:endParaRPr lang="en-US" altLang="zh-CN"/>
          </a:p>
        </p:txBody>
      </p:sp>
      <p:sp>
        <p:nvSpPr>
          <p:cNvPr id="495618" name="Rectangle 2"/>
          <p:cNvSpPr>
            <a:spLocks noGrp="1" noChangeArrowheads="1"/>
          </p:cNvSpPr>
          <p:nvPr>
            <p:ph type="title"/>
          </p:nvPr>
        </p:nvSpPr>
        <p:spPr/>
        <p:txBody>
          <a:bodyPr/>
          <a:lstStyle/>
          <a:p>
            <a:r>
              <a:rPr lang="zh-CN" altLang="en-US" b="1">
                <a:solidFill>
                  <a:srgbClr val="336699"/>
                </a:solidFill>
                <a:latin typeface="宋体" pitchFamily="2" charset="-122"/>
              </a:rPr>
              <a:t>宏定义</a:t>
            </a:r>
            <a:r>
              <a:rPr lang="zh-CN" altLang="en-US" b="1">
                <a:solidFill>
                  <a:srgbClr val="336699"/>
                </a:solidFill>
              </a:rPr>
              <a:t>的格式</a:t>
            </a:r>
          </a:p>
        </p:txBody>
      </p:sp>
      <p:sp>
        <p:nvSpPr>
          <p:cNvPr id="495619" name="Rectangle 3"/>
          <p:cNvSpPr>
            <a:spLocks noGrp="1" noChangeArrowheads="1"/>
          </p:cNvSpPr>
          <p:nvPr>
            <p:ph type="body" idx="1"/>
          </p:nvPr>
        </p:nvSpPr>
        <p:spPr>
          <a:xfrm>
            <a:off x="228600" y="1600200"/>
            <a:ext cx="8610600" cy="4525963"/>
          </a:xfrm>
        </p:spPr>
        <p:txBody>
          <a:bodyPr/>
          <a:lstStyle/>
          <a:p>
            <a:pPr algn="just">
              <a:buFontTx/>
              <a:buNone/>
            </a:pPr>
            <a:r>
              <a:rPr lang="zh-CN" altLang="en-US" sz="2800">
                <a:latin typeface="宋体" pitchFamily="2" charset="-122"/>
              </a:rPr>
              <a:t>宏定义是用一组伪指令来实现的。其格式是：宏名</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MACRO    [</a:t>
            </a:r>
            <a:r>
              <a:rPr lang="zh-CN" altLang="en-US" sz="2800">
                <a:latin typeface="宋体" pitchFamily="2" charset="-122"/>
              </a:rPr>
              <a:t>形式参数表</a:t>
            </a:r>
            <a:r>
              <a:rPr lang="en-US" altLang="zh-CN" sz="2800">
                <a:latin typeface="Times New Roman" pitchFamily="18" charset="0"/>
                <a:cs typeface="Times New Roman" pitchFamily="18" charset="0"/>
              </a:rPr>
              <a:t>]</a:t>
            </a:r>
          </a:p>
          <a:p>
            <a:pPr algn="just">
              <a:buFontTx/>
              <a:buNone/>
            </a:pPr>
            <a:r>
              <a:rPr lang="en-US" altLang="zh-CN" sz="2800">
                <a:latin typeface="Times New Roman" pitchFamily="18" charset="0"/>
                <a:cs typeface="Times New Roman" pitchFamily="18" charset="0"/>
              </a:rPr>
              <a:t>                </a:t>
            </a:r>
            <a:r>
              <a:rPr lang="en-US" altLang="zh-CN" sz="2800">
                <a:latin typeface="宋体" pitchFamily="2" charset="-122"/>
              </a:rPr>
              <a:t>┇</a:t>
            </a:r>
            <a:r>
              <a:rPr lang="en-US" altLang="zh-CN" sz="2800">
                <a:latin typeface="Times New Roman" pitchFamily="18" charset="0"/>
                <a:cs typeface="Times New Roman" pitchFamily="18" charset="0"/>
              </a:rPr>
              <a:t>    </a:t>
            </a:r>
            <a:r>
              <a:rPr lang="zh-CN" altLang="en-US" sz="2800">
                <a:latin typeface="宋体" pitchFamily="2" charset="-122"/>
              </a:rPr>
              <a:t>（宏体）</a:t>
            </a:r>
            <a:endParaRPr lang="zh-CN" altLang="en-US" sz="2800">
              <a:latin typeface="Times New Roman" pitchFamily="18" charset="0"/>
              <a:cs typeface="Times New Roman" pitchFamily="18" charset="0"/>
            </a:endParaRPr>
          </a:p>
          <a:p>
            <a:pPr algn="just">
              <a:buFontTx/>
              <a:buNone/>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ENDM</a:t>
            </a:r>
          </a:p>
          <a:p>
            <a:r>
              <a:rPr lang="zh-CN" altLang="en-US" sz="2400">
                <a:latin typeface="宋体" pitchFamily="2" charset="-122"/>
              </a:rPr>
              <a:t>从上面的格式中可以看到，</a:t>
            </a:r>
            <a:r>
              <a:rPr lang="en-US" altLang="zh-CN" sz="2400">
                <a:latin typeface="Times New Roman" pitchFamily="18" charset="0"/>
                <a:cs typeface="Times New Roman" pitchFamily="18" charset="0"/>
              </a:rPr>
              <a:t>MACRO</a:t>
            </a:r>
            <a:r>
              <a:rPr lang="zh-CN" altLang="en-US" sz="2400">
                <a:latin typeface="宋体" pitchFamily="2" charset="-122"/>
              </a:rPr>
              <a:t>和</a:t>
            </a:r>
            <a:r>
              <a:rPr lang="en-US" altLang="zh-CN" sz="2400">
                <a:latin typeface="Times New Roman" pitchFamily="18" charset="0"/>
                <a:cs typeface="Times New Roman" pitchFamily="18" charset="0"/>
              </a:rPr>
              <a:t>ENDM</a:t>
            </a:r>
            <a:r>
              <a:rPr lang="zh-CN" altLang="en-US" sz="2400">
                <a:latin typeface="宋体" pitchFamily="2" charset="-122"/>
              </a:rPr>
              <a:t>是一对伪指令。</a:t>
            </a:r>
          </a:p>
          <a:p>
            <a:r>
              <a:rPr lang="zh-CN" altLang="en-US" sz="2400">
                <a:latin typeface="宋体" pitchFamily="2" charset="-122"/>
              </a:rPr>
              <a:t>这对伪指令之间是宏体，宏体是一组有独立功能的指令序列。调用时使用宏指令名来调用对应的宏定义。</a:t>
            </a:r>
          </a:p>
          <a:p>
            <a:r>
              <a:rPr lang="zh-CN" altLang="en-US" sz="2400">
                <a:latin typeface="宋体" pitchFamily="2" charset="-122"/>
              </a:rPr>
              <a:t>宏定义中所用到的参数在形式参数表中给出，每个形式参数之间必须用逗号隔开，形式参数也称为形参或哑元。</a:t>
            </a:r>
            <a:r>
              <a:rPr lang="zh-CN" altLang="en-US" sz="2400"/>
              <a:t> </a:t>
            </a:r>
          </a:p>
        </p:txBody>
      </p:sp>
    </p:spTree>
  </p:cSld>
  <p:clrMapOvr>
    <a:masterClrMapping/>
  </p:clrMapOvr>
  <p:transition spd="med">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ED39A4-BA57-4473-9B74-FE8948C5D68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37D0AE6-49CE-49E8-9A05-D94E23C5AC04}" type="slidenum">
              <a:rPr lang="en-US" altLang="zh-CN"/>
              <a:pPr/>
              <a:t>50</a:t>
            </a:fld>
            <a:endParaRPr lang="en-US" altLang="zh-CN"/>
          </a:p>
        </p:txBody>
      </p:sp>
      <p:sp>
        <p:nvSpPr>
          <p:cNvPr id="537602" name="Rectangle 2"/>
          <p:cNvSpPr>
            <a:spLocks noGrp="1" noChangeArrowheads="1"/>
          </p:cNvSpPr>
          <p:nvPr>
            <p:ph type="title"/>
          </p:nvPr>
        </p:nvSpPr>
        <p:spPr/>
        <p:txBody>
          <a:bodyPr/>
          <a:lstStyle/>
          <a:p>
            <a:r>
              <a:rPr lang="zh-CN" altLang="en-US" b="1">
                <a:solidFill>
                  <a:srgbClr val="336699"/>
                </a:solidFill>
                <a:latin typeface="宋体" pitchFamily="2" charset="-122"/>
              </a:rPr>
              <a:t>目标代码文件的连接</a:t>
            </a:r>
            <a:endParaRPr lang="zh-CN" altLang="en-US">
              <a:solidFill>
                <a:srgbClr val="336699"/>
              </a:solidFill>
            </a:endParaRPr>
          </a:p>
        </p:txBody>
      </p:sp>
      <p:sp>
        <p:nvSpPr>
          <p:cNvPr id="537603" name="Rectangle 3"/>
          <p:cNvSpPr>
            <a:spLocks noGrp="1" noChangeArrowheads="1"/>
          </p:cNvSpPr>
          <p:nvPr>
            <p:ph type="body" idx="1"/>
          </p:nvPr>
        </p:nvSpPr>
        <p:spPr/>
        <p:txBody>
          <a:bodyPr/>
          <a:lstStyle/>
          <a:p>
            <a:pPr>
              <a:lnSpc>
                <a:spcPct val="90000"/>
              </a:lnSpc>
            </a:pPr>
            <a:r>
              <a:rPr lang="zh-CN" altLang="fr-FR">
                <a:latin typeface="宋体" pitchFamily="2" charset="-122"/>
              </a:rPr>
              <a:t>汇编程序还提供目标代码级的结合方法。把常用子程序改写成一个或多个相对独立的源程序文件，单独汇编它们，形成若干常用子程序的目标文件</a:t>
            </a:r>
            <a:r>
              <a:rPr lang="zh-CN" altLang="fr-FR">
                <a:latin typeface="Times New Roman" pitchFamily="18" charset="0"/>
                <a:cs typeface="Times New Roman" pitchFamily="18" charset="0"/>
              </a:rPr>
              <a:t>*.</a:t>
            </a:r>
            <a:r>
              <a:rPr lang="fr-FR" altLang="zh-CN">
                <a:latin typeface="Times New Roman" pitchFamily="18" charset="0"/>
                <a:cs typeface="Times New Roman" pitchFamily="18" charset="0"/>
              </a:rPr>
              <a:t>OBJ</a:t>
            </a:r>
            <a:r>
              <a:rPr lang="fr-FR" altLang="zh-CN">
                <a:latin typeface="宋体" pitchFamily="2" charset="-122"/>
              </a:rPr>
              <a:t>。</a:t>
            </a:r>
          </a:p>
          <a:p>
            <a:pPr>
              <a:lnSpc>
                <a:spcPct val="90000"/>
              </a:lnSpc>
            </a:pPr>
            <a:r>
              <a:rPr lang="zh-CN" altLang="fr-FR">
                <a:latin typeface="宋体" pitchFamily="2" charset="-122"/>
              </a:rPr>
              <a:t>主程序也经过独立汇编之后形成目标文件，然后利用连接程序将多个目标文件连接起来，最终产生可执行文件。</a:t>
            </a:r>
          </a:p>
          <a:p>
            <a:pPr>
              <a:lnSpc>
                <a:spcPct val="90000"/>
              </a:lnSpc>
            </a:pPr>
            <a:r>
              <a:rPr lang="zh-CN" altLang="fr-FR">
                <a:latin typeface="宋体" pitchFamily="2" charset="-122"/>
              </a:rPr>
              <a:t>常将独立的文件称为模块，所以这种方法也称为模块的连接。</a:t>
            </a:r>
            <a:endParaRPr lang="zh-CN" altLang="en-US"/>
          </a:p>
        </p:txBody>
      </p:sp>
    </p:spTree>
  </p:cSld>
  <p:clrMapOvr>
    <a:masterClrMapping/>
  </p:clrMapOvr>
  <p:transition spd="med">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696333C-EE84-493B-A7FE-B4CDCB8A20E1}"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74BE9B59-4941-4B91-A35C-E34CF01BD6F2}" type="slidenum">
              <a:rPr lang="en-US" altLang="zh-CN"/>
              <a:pPr/>
              <a:t>51</a:t>
            </a:fld>
            <a:endParaRPr lang="en-US" altLang="zh-CN"/>
          </a:p>
        </p:txBody>
      </p:sp>
      <p:sp>
        <p:nvSpPr>
          <p:cNvPr id="538626" name="Rectangle 2"/>
          <p:cNvSpPr>
            <a:spLocks noGrp="1" noChangeArrowheads="1"/>
          </p:cNvSpPr>
          <p:nvPr>
            <p:ph type="title"/>
          </p:nvPr>
        </p:nvSpPr>
        <p:spPr/>
        <p:txBody>
          <a:bodyPr/>
          <a:lstStyle/>
          <a:p>
            <a:r>
              <a:rPr lang="zh-CN" altLang="fr-FR" sz="4000" b="1">
                <a:solidFill>
                  <a:srgbClr val="336699"/>
                </a:solidFill>
                <a:latin typeface="宋体" pitchFamily="2" charset="-122"/>
              </a:rPr>
              <a:t>目标文件连接时的注意事项</a:t>
            </a:r>
            <a:endParaRPr lang="zh-CN" altLang="en-US" sz="4000" b="1">
              <a:solidFill>
                <a:srgbClr val="336699"/>
              </a:solidFill>
              <a:latin typeface="宋体" pitchFamily="2" charset="-122"/>
            </a:endParaRPr>
          </a:p>
        </p:txBody>
      </p:sp>
      <p:sp>
        <p:nvSpPr>
          <p:cNvPr id="538627" name="Rectangle 3"/>
          <p:cNvSpPr>
            <a:spLocks noGrp="1" noChangeArrowheads="1"/>
          </p:cNvSpPr>
          <p:nvPr>
            <p:ph type="body" idx="1"/>
          </p:nvPr>
        </p:nvSpPr>
        <p:spPr/>
        <p:txBody>
          <a:bodyPr/>
          <a:lstStyle/>
          <a:p>
            <a:r>
              <a:rPr lang="zh-CN" altLang="fr-FR">
                <a:latin typeface="宋体" pitchFamily="2" charset="-122"/>
              </a:rPr>
              <a:t>各个模块间共用的变量、过程等要用</a:t>
            </a:r>
            <a:r>
              <a:rPr lang="fr-FR" altLang="zh-CN">
                <a:latin typeface="Times New Roman" pitchFamily="18" charset="0"/>
                <a:cs typeface="Times New Roman" pitchFamily="18" charset="0"/>
              </a:rPr>
              <a:t>PUBLIC/EXTERN</a:t>
            </a:r>
            <a:r>
              <a:rPr lang="zh-CN" altLang="fr-FR">
                <a:latin typeface="宋体" pitchFamily="2" charset="-122"/>
              </a:rPr>
              <a:t>伪指令说明。</a:t>
            </a:r>
          </a:p>
          <a:p>
            <a:r>
              <a:rPr lang="zh-CN" altLang="fr-FR">
                <a:latin typeface="宋体" pitchFamily="2" charset="-122"/>
              </a:rPr>
              <a:t>要设置好段属性，进行正确的段组合。</a:t>
            </a:r>
          </a:p>
          <a:p>
            <a:r>
              <a:rPr lang="zh-CN" altLang="fr-FR">
                <a:latin typeface="宋体" pitchFamily="2" charset="-122"/>
              </a:rPr>
              <a:t>要处理好各个模块间的参数传递问题。</a:t>
            </a:r>
          </a:p>
          <a:p>
            <a:r>
              <a:rPr lang="zh-CN" altLang="fr-FR">
                <a:latin typeface="宋体" pitchFamily="2" charset="-122"/>
              </a:rPr>
              <a:t>各个模块独立汇编，用连接程序将各个模块结合在一起。</a:t>
            </a:r>
            <a:r>
              <a:rPr lang="zh-CN" altLang="en-US">
                <a:latin typeface="宋体" pitchFamily="2" charset="-122"/>
              </a:rPr>
              <a:t> </a:t>
            </a:r>
            <a:r>
              <a:rPr lang="zh-CN" altLang="en-US"/>
              <a:t> </a:t>
            </a:r>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9C3A73-ED84-471C-8EB3-EF15DB4F4A3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9AC9795-B628-4745-9B06-6C1326DF32A1}" type="slidenum">
              <a:rPr lang="en-US" altLang="zh-CN"/>
              <a:pPr/>
              <a:t>6</a:t>
            </a:fld>
            <a:endParaRPr lang="en-US" altLang="zh-CN"/>
          </a:p>
        </p:txBody>
      </p:sp>
      <p:sp>
        <p:nvSpPr>
          <p:cNvPr id="496642" name="Rectangle 2"/>
          <p:cNvSpPr>
            <a:spLocks noGrp="1" noChangeArrowheads="1"/>
          </p:cNvSpPr>
          <p:nvPr>
            <p:ph type="title"/>
          </p:nvPr>
        </p:nvSpPr>
        <p:spPr/>
        <p:txBody>
          <a:bodyPr/>
          <a:lstStyle/>
          <a:p>
            <a:r>
              <a:rPr lang="zh-CN" altLang="en-US" b="1">
                <a:solidFill>
                  <a:srgbClr val="336699"/>
                </a:solidFill>
                <a:latin typeface="宋体" pitchFamily="2" charset="-122"/>
              </a:rPr>
              <a:t>宏调用</a:t>
            </a:r>
            <a:r>
              <a:rPr lang="zh-CN" altLang="en-US" b="1">
                <a:solidFill>
                  <a:srgbClr val="336699"/>
                </a:solidFill>
              </a:rPr>
              <a:t>的格式</a:t>
            </a:r>
          </a:p>
        </p:txBody>
      </p:sp>
      <p:sp>
        <p:nvSpPr>
          <p:cNvPr id="496643" name="Rectangle 3"/>
          <p:cNvSpPr>
            <a:spLocks noGrp="1" noChangeArrowheads="1"/>
          </p:cNvSpPr>
          <p:nvPr>
            <p:ph type="body" idx="1"/>
          </p:nvPr>
        </p:nvSpPr>
        <p:spPr/>
        <p:txBody>
          <a:bodyPr/>
          <a:lstStyle/>
          <a:p>
            <a:pPr algn="just">
              <a:buFontTx/>
              <a:buNone/>
            </a:pPr>
            <a:r>
              <a:rPr lang="zh-CN" altLang="en-US">
                <a:latin typeface="宋体" pitchFamily="2" charset="-122"/>
              </a:rPr>
              <a:t>宏调用的格式是：</a:t>
            </a:r>
            <a:endParaRPr lang="zh-CN" altLang="en-US">
              <a:latin typeface="Times New Roman" pitchFamily="18" charset="0"/>
              <a:cs typeface="Times New Roman" pitchFamily="18" charset="0"/>
            </a:endParaRPr>
          </a:p>
          <a:p>
            <a:pPr algn="just">
              <a:buFontTx/>
              <a:buNone/>
            </a:pPr>
            <a:r>
              <a:rPr lang="zh-CN" altLang="en-US">
                <a:latin typeface="宋体" pitchFamily="2" charset="-122"/>
              </a:rPr>
              <a:t>宏名</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a:t>
            </a:r>
            <a:r>
              <a:rPr lang="zh-CN" altLang="en-US">
                <a:latin typeface="宋体" pitchFamily="2" charset="-122"/>
              </a:rPr>
              <a:t>实体参数表</a:t>
            </a:r>
            <a:r>
              <a:rPr lang="en-US" altLang="zh-CN">
                <a:latin typeface="Times New Roman" pitchFamily="18" charset="0"/>
                <a:cs typeface="Times New Roman" pitchFamily="18" charset="0"/>
              </a:rPr>
              <a:t>]</a:t>
            </a:r>
          </a:p>
          <a:p>
            <a:pPr algn="just"/>
            <a:r>
              <a:rPr lang="zh-CN" altLang="en-US">
                <a:latin typeface="宋体" pitchFamily="2" charset="-122"/>
              </a:rPr>
              <a:t>可见，宏调用的格式同一般指令一样，在使用宏指令的位置写下宏名，后跟实体参数表。</a:t>
            </a:r>
          </a:p>
          <a:p>
            <a:pPr algn="just"/>
            <a:r>
              <a:rPr lang="zh-CN" altLang="en-US">
                <a:latin typeface="宋体" pitchFamily="2" charset="-122"/>
              </a:rPr>
              <a:t>其中的每一项为实体参数，相互之间用逗号隔开，实体参数也称为实参或实元。</a:t>
            </a:r>
            <a:endParaRPr lang="zh-CN" altLang="en-US"/>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818857-1B3C-4099-9524-DC40E589F1E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CB8DA4D-7E17-474E-BC44-0A1B6FE942AF}" type="slidenum">
              <a:rPr lang="en-US" altLang="zh-CN"/>
              <a:pPr/>
              <a:t>7</a:t>
            </a:fld>
            <a:endParaRPr lang="en-US" altLang="zh-CN"/>
          </a:p>
        </p:txBody>
      </p:sp>
      <p:sp>
        <p:nvSpPr>
          <p:cNvPr id="497666" name="Rectangle 2"/>
          <p:cNvSpPr>
            <a:spLocks noGrp="1" noChangeArrowheads="1"/>
          </p:cNvSpPr>
          <p:nvPr>
            <p:ph type="title"/>
          </p:nvPr>
        </p:nvSpPr>
        <p:spPr/>
        <p:txBody>
          <a:bodyPr/>
          <a:lstStyle/>
          <a:p>
            <a:r>
              <a:rPr lang="zh-CN" altLang="en-US" b="1">
                <a:solidFill>
                  <a:srgbClr val="336699"/>
                </a:solidFill>
                <a:latin typeface="宋体" pitchFamily="2" charset="-122"/>
              </a:rPr>
              <a:t>宏扩展</a:t>
            </a:r>
          </a:p>
        </p:txBody>
      </p:sp>
      <p:sp>
        <p:nvSpPr>
          <p:cNvPr id="497667" name="Rectangle 3"/>
          <p:cNvSpPr>
            <a:spLocks noGrp="1" noChangeArrowheads="1"/>
          </p:cNvSpPr>
          <p:nvPr>
            <p:ph type="body" idx="1"/>
          </p:nvPr>
        </p:nvSpPr>
        <p:spPr/>
        <p:txBody>
          <a:bodyPr/>
          <a:lstStyle/>
          <a:p>
            <a:r>
              <a:rPr lang="zh-CN" altLang="en-US" sz="2400">
                <a:latin typeface="宋体" pitchFamily="2" charset="-122"/>
              </a:rPr>
              <a:t>在汇编时，由汇编程序对宏调用进行扩展。</a:t>
            </a:r>
          </a:p>
          <a:p>
            <a:r>
              <a:rPr lang="zh-CN" altLang="en-US" sz="2400">
                <a:latin typeface="宋体" pitchFamily="2" charset="-122"/>
              </a:rPr>
              <a:t>所谓宏扩展是指用对应的代码序列替代宏指令名，并用相应位置的实参替换形参。</a:t>
            </a:r>
          </a:p>
          <a:p>
            <a:r>
              <a:rPr lang="zh-CN" altLang="en-US" sz="2400">
                <a:latin typeface="宋体" pitchFamily="2" charset="-122"/>
              </a:rPr>
              <a:t>实参和形参的个数可以不等，若调用时的实参个数多于形参个数，则多余的部分被忽略；若实参个数小于形参个数，则多余的形参假定为空（</a:t>
            </a:r>
            <a:r>
              <a:rPr lang="en-US" altLang="zh-CN" sz="2400">
                <a:latin typeface="Times New Roman" pitchFamily="18" charset="0"/>
                <a:cs typeface="Times New Roman" pitchFamily="18" charset="0"/>
              </a:rPr>
              <a:t>NULL</a:t>
            </a:r>
            <a:r>
              <a:rPr lang="zh-CN" altLang="en-US" sz="2400">
                <a:latin typeface="宋体" pitchFamily="2" charset="-122"/>
              </a:rPr>
              <a:t>）。</a:t>
            </a:r>
          </a:p>
          <a:p>
            <a:r>
              <a:rPr lang="zh-CN" altLang="en-US" sz="2400">
                <a:latin typeface="宋体" pitchFamily="2" charset="-122"/>
              </a:rPr>
              <a:t>另外，汇编程序不对实参和形参进行类型检查。可见，宏调用不需要控制转移与返回，而是将相应的程序段复制到宏指令的位置，嵌入源程序中，即宏调用的程序体实际上并未减少，故宏指令的执行速度比子程序快。</a:t>
            </a:r>
            <a:r>
              <a:rPr lang="zh-CN" altLang="en-US" sz="2800"/>
              <a:t> </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2FB839-3D92-4D48-9325-89DCC1FC7B4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CF233D9-7D85-4597-A5EB-4B24FA4E2E09}" type="slidenum">
              <a:rPr lang="en-US" altLang="zh-CN"/>
              <a:pPr/>
              <a:t>8</a:t>
            </a:fld>
            <a:endParaRPr lang="en-US" altLang="zh-CN"/>
          </a:p>
        </p:txBody>
      </p:sp>
      <p:sp>
        <p:nvSpPr>
          <p:cNvPr id="498690" name="Rectangle 2"/>
          <p:cNvSpPr>
            <a:spLocks noGrp="1" noChangeArrowheads="1"/>
          </p:cNvSpPr>
          <p:nvPr>
            <p:ph type="title"/>
          </p:nvPr>
        </p:nvSpPr>
        <p:spPr/>
        <p:txBody>
          <a:bodyPr/>
          <a:lstStyle/>
          <a:p>
            <a:r>
              <a:rPr lang="zh-CN" altLang="en-US" b="1">
                <a:solidFill>
                  <a:srgbClr val="336699"/>
                </a:solidFill>
                <a:latin typeface="宋体" pitchFamily="2" charset="-122"/>
              </a:rPr>
              <a:t>宏与子程序</a:t>
            </a:r>
            <a:endParaRPr lang="zh-CN" altLang="en-US" b="1">
              <a:solidFill>
                <a:srgbClr val="336699"/>
              </a:solidFill>
            </a:endParaRPr>
          </a:p>
        </p:txBody>
      </p:sp>
      <p:sp>
        <p:nvSpPr>
          <p:cNvPr id="498691" name="Rectangle 3"/>
          <p:cNvSpPr>
            <a:spLocks noGrp="1" noChangeArrowheads="1"/>
          </p:cNvSpPr>
          <p:nvPr>
            <p:ph type="body" idx="1"/>
          </p:nvPr>
        </p:nvSpPr>
        <p:spPr/>
        <p:txBody>
          <a:bodyPr/>
          <a:lstStyle/>
          <a:p>
            <a:r>
              <a:rPr lang="zh-CN" altLang="en-US">
                <a:latin typeface="宋体" pitchFamily="2" charset="-122"/>
              </a:rPr>
              <a:t>宏和子程序都可以把一段程序用一个名字定义，简化了源程序的结构和设计。</a:t>
            </a:r>
          </a:p>
          <a:p>
            <a:r>
              <a:rPr lang="zh-CN" altLang="en-US">
                <a:latin typeface="宋体" pitchFamily="2" charset="-122"/>
              </a:rPr>
              <a:t>一般来说，子程序能实现的功能，用宏也可以实现；但是宏与子程序在调用方式、传递参数和使用细节上有很多不同。</a:t>
            </a:r>
            <a:r>
              <a:rPr lang="zh-CN" altLang="en-US"/>
              <a:t> </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F56DC1-5624-41CC-9E4D-309B317AAA5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DE190DA-72BD-4CE5-9105-11C4588995A1}" type="slidenum">
              <a:rPr lang="en-US" altLang="zh-CN"/>
              <a:pPr/>
              <a:t>9</a:t>
            </a:fld>
            <a:endParaRPr lang="en-US" altLang="zh-CN"/>
          </a:p>
        </p:txBody>
      </p:sp>
      <p:sp>
        <p:nvSpPr>
          <p:cNvPr id="499714" name="Rectangle 2"/>
          <p:cNvSpPr>
            <a:spLocks noGrp="1" noChangeArrowheads="1"/>
          </p:cNvSpPr>
          <p:nvPr>
            <p:ph type="title"/>
          </p:nvPr>
        </p:nvSpPr>
        <p:spPr/>
        <p:txBody>
          <a:bodyPr/>
          <a:lstStyle/>
          <a:p>
            <a:r>
              <a:rPr lang="zh-CN" altLang="en-US" b="1">
                <a:solidFill>
                  <a:srgbClr val="336699"/>
                </a:solidFill>
                <a:latin typeface="宋体" pitchFamily="2" charset="-122"/>
              </a:rPr>
              <a:t>宏指令与子程序的相同点</a:t>
            </a:r>
            <a:endParaRPr lang="zh-CN" altLang="en-US" b="1">
              <a:solidFill>
                <a:srgbClr val="336699"/>
              </a:solidFill>
            </a:endParaRPr>
          </a:p>
        </p:txBody>
      </p:sp>
      <p:sp>
        <p:nvSpPr>
          <p:cNvPr id="499715" name="Rectangle 3"/>
          <p:cNvSpPr>
            <a:spLocks noGrp="1" noChangeArrowheads="1"/>
          </p:cNvSpPr>
          <p:nvPr>
            <p:ph type="body" idx="1"/>
          </p:nvPr>
        </p:nvSpPr>
        <p:spPr>
          <a:xfrm>
            <a:off x="457200" y="2057400"/>
            <a:ext cx="8229600" cy="4068763"/>
          </a:xfrm>
        </p:spPr>
        <p:txBody>
          <a:bodyPr/>
          <a:lstStyle/>
          <a:p>
            <a:r>
              <a:rPr lang="zh-CN" altLang="en-US">
                <a:latin typeface="宋体" pitchFamily="2" charset="-122"/>
              </a:rPr>
              <a:t>简化源程序的书写</a:t>
            </a:r>
          </a:p>
          <a:p>
            <a:r>
              <a:rPr lang="zh-CN" altLang="en-US">
                <a:latin typeface="宋体" pitchFamily="2" charset="-122"/>
              </a:rPr>
              <a:t>节省编程工作量</a:t>
            </a:r>
            <a:r>
              <a:rPr lang="zh-CN" altLang="en-US"/>
              <a:t> </a:t>
            </a:r>
          </a:p>
        </p:txBody>
      </p:sp>
    </p:spTree>
  </p:cSld>
  <p:clrMapOvr>
    <a:masterClrMapping/>
  </p:clrMapOvr>
  <p:transition spd="med">
    <p:pull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2087</TotalTime>
  <Words>4541</Words>
  <Application>Microsoft Office PowerPoint</Application>
  <PresentationFormat>全屏显示(4:3)</PresentationFormat>
  <Paragraphs>407</Paragraphs>
  <Slides>51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默认设计模板</vt:lpstr>
      <vt:lpstr>位图图像</vt:lpstr>
      <vt:lpstr>第8章  高级汇编技术 </vt:lpstr>
      <vt:lpstr>8.1  宏汇编</vt:lpstr>
      <vt:lpstr>宏指令与宏汇编</vt:lpstr>
      <vt:lpstr>宏定义与宏调用</vt:lpstr>
      <vt:lpstr>宏定义的格式</vt:lpstr>
      <vt:lpstr>宏调用的格式</vt:lpstr>
      <vt:lpstr>宏扩展</vt:lpstr>
      <vt:lpstr>宏与子程序</vt:lpstr>
      <vt:lpstr>宏指令与子程序的相同点</vt:lpstr>
      <vt:lpstr>宏指令与子程序的区别</vt:lpstr>
      <vt:lpstr>与宏有关的伪指令</vt:lpstr>
      <vt:lpstr>与宏有关的伪指令</vt:lpstr>
      <vt:lpstr>与宏有关的伪指令</vt:lpstr>
      <vt:lpstr>与宏有关的操作符</vt:lpstr>
      <vt:lpstr>与宏有关的操作符</vt:lpstr>
      <vt:lpstr>与宏有关的操作符</vt:lpstr>
      <vt:lpstr>宏程序库</vt:lpstr>
      <vt:lpstr>定义宏库的原则 </vt:lpstr>
      <vt:lpstr>宏汇编实例分析</vt:lpstr>
      <vt:lpstr>宏嵌套</vt:lpstr>
      <vt:lpstr>宏定义嵌套</vt:lpstr>
      <vt:lpstr>宏定义内嵌套宏调用</vt:lpstr>
      <vt:lpstr>8.2  重复汇编与条件汇编</vt:lpstr>
      <vt:lpstr>重复汇编</vt:lpstr>
      <vt:lpstr>定重复汇编伪指令REPT</vt:lpstr>
      <vt:lpstr>不定重复汇编伪指令IRP</vt:lpstr>
      <vt:lpstr>不定重复汇编伪指令IRPC</vt:lpstr>
      <vt:lpstr>条件汇编</vt:lpstr>
      <vt:lpstr>条件汇编伪指令的格式</vt:lpstr>
      <vt:lpstr>条件汇编伪指令</vt:lpstr>
      <vt:lpstr>IF和IFE伪指令</vt:lpstr>
      <vt:lpstr>IFDEF和IFNDEF伪指令</vt:lpstr>
      <vt:lpstr>IFB和IFNB伪指令</vt:lpstr>
      <vt:lpstr>IFIDN和IFDIF伪指令</vt:lpstr>
      <vt:lpstr>IF1和IF2伪指令</vt:lpstr>
      <vt:lpstr>8.3  复杂数据结构</vt:lpstr>
      <vt:lpstr>复杂数据结构概述</vt:lpstr>
      <vt:lpstr>结  构</vt:lpstr>
      <vt:lpstr>结构类型的说明</vt:lpstr>
      <vt:lpstr>结构变量的定义</vt:lpstr>
      <vt:lpstr>结构变量及其字段的引用</vt:lpstr>
      <vt:lpstr>记  录</vt:lpstr>
      <vt:lpstr>记录的定义</vt:lpstr>
      <vt:lpstr>记录变量的定义</vt:lpstr>
      <vt:lpstr>记录变量的引用和记录操作符</vt:lpstr>
      <vt:lpstr>记录变量的引用和记录操作符</vt:lpstr>
      <vt:lpstr>8.4  模块化程序设计</vt:lpstr>
      <vt:lpstr>宏库的使用</vt:lpstr>
      <vt:lpstr>源程序文件的包含</vt:lpstr>
      <vt:lpstr>目标代码文件的连接</vt:lpstr>
      <vt:lpstr>目标文件连接时的注意事项</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569</cp:revision>
  <dcterms:created xsi:type="dcterms:W3CDTF">2011-01-12T06:28:18Z</dcterms:created>
  <dcterms:modified xsi:type="dcterms:W3CDTF">2016-05-26T07:03:28Z</dcterms:modified>
</cp:coreProperties>
</file>