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6"/>
  </p:notesMasterIdLst>
  <p:sldIdLst>
    <p:sldId id="301" r:id="rId2"/>
    <p:sldId id="302" r:id="rId3"/>
    <p:sldId id="722" r:id="rId4"/>
    <p:sldId id="723" r:id="rId5"/>
    <p:sldId id="698" r:id="rId6"/>
    <p:sldId id="303" r:id="rId7"/>
    <p:sldId id="724" r:id="rId8"/>
    <p:sldId id="725" r:id="rId9"/>
    <p:sldId id="726" r:id="rId10"/>
    <p:sldId id="727" r:id="rId11"/>
    <p:sldId id="728" r:id="rId12"/>
    <p:sldId id="729" r:id="rId13"/>
    <p:sldId id="737" r:id="rId14"/>
    <p:sldId id="738" r:id="rId15"/>
    <p:sldId id="739" r:id="rId16"/>
    <p:sldId id="740" r:id="rId17"/>
    <p:sldId id="741" r:id="rId18"/>
    <p:sldId id="742" r:id="rId19"/>
    <p:sldId id="743" r:id="rId20"/>
    <p:sldId id="744" r:id="rId21"/>
    <p:sldId id="745" r:id="rId22"/>
    <p:sldId id="746" r:id="rId23"/>
    <p:sldId id="747" r:id="rId24"/>
    <p:sldId id="748" r:id="rId25"/>
    <p:sldId id="730" r:id="rId26"/>
    <p:sldId id="731" r:id="rId27"/>
    <p:sldId id="732" r:id="rId28"/>
    <p:sldId id="733" r:id="rId29"/>
    <p:sldId id="734" r:id="rId30"/>
    <p:sldId id="735" r:id="rId31"/>
    <p:sldId id="736" r:id="rId32"/>
    <p:sldId id="749" r:id="rId33"/>
    <p:sldId id="750" r:id="rId34"/>
    <p:sldId id="751" r:id="rId35"/>
    <p:sldId id="754" r:id="rId36"/>
    <p:sldId id="752" r:id="rId37"/>
    <p:sldId id="753" r:id="rId38"/>
    <p:sldId id="304" r:id="rId39"/>
    <p:sldId id="755" r:id="rId40"/>
    <p:sldId id="756" r:id="rId41"/>
    <p:sldId id="757" r:id="rId42"/>
    <p:sldId id="758" r:id="rId43"/>
    <p:sldId id="763" r:id="rId44"/>
    <p:sldId id="764" r:id="rId45"/>
    <p:sldId id="765" r:id="rId46"/>
    <p:sldId id="759" r:id="rId47"/>
    <p:sldId id="767" r:id="rId48"/>
    <p:sldId id="760" r:id="rId49"/>
    <p:sldId id="770" r:id="rId50"/>
    <p:sldId id="771" r:id="rId51"/>
    <p:sldId id="761" r:id="rId52"/>
    <p:sldId id="762" r:id="rId53"/>
    <p:sldId id="766" r:id="rId54"/>
    <p:sldId id="768" r:id="rId55"/>
    <p:sldId id="787" r:id="rId56"/>
    <p:sldId id="788" r:id="rId57"/>
    <p:sldId id="789" r:id="rId58"/>
    <p:sldId id="797" r:id="rId59"/>
    <p:sldId id="798" r:id="rId60"/>
    <p:sldId id="790" r:id="rId61"/>
    <p:sldId id="791" r:id="rId62"/>
    <p:sldId id="792" r:id="rId63"/>
    <p:sldId id="793" r:id="rId64"/>
    <p:sldId id="794" r:id="rId65"/>
    <p:sldId id="800" r:id="rId66"/>
    <p:sldId id="801" r:id="rId67"/>
    <p:sldId id="799" r:id="rId68"/>
    <p:sldId id="795" r:id="rId69"/>
    <p:sldId id="796" r:id="rId70"/>
    <p:sldId id="769" r:id="rId71"/>
    <p:sldId id="802" r:id="rId72"/>
    <p:sldId id="803" r:id="rId73"/>
    <p:sldId id="804" r:id="rId74"/>
    <p:sldId id="305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5.xml"/><Relationship Id="rId3" Type="http://schemas.openxmlformats.org/officeDocument/2006/relationships/slide" Target="slides/slide45.xml"/><Relationship Id="rId7" Type="http://schemas.openxmlformats.org/officeDocument/2006/relationships/slide" Target="slides/slide59.xml"/><Relationship Id="rId2" Type="http://schemas.openxmlformats.org/officeDocument/2006/relationships/slide" Target="slides/slide41.xml"/><Relationship Id="rId1" Type="http://schemas.openxmlformats.org/officeDocument/2006/relationships/slide" Target="slides/slide10.xml"/><Relationship Id="rId6" Type="http://schemas.openxmlformats.org/officeDocument/2006/relationships/slide" Target="slides/slide58.xml"/><Relationship Id="rId5" Type="http://schemas.openxmlformats.org/officeDocument/2006/relationships/slide" Target="slides/slide57.xml"/><Relationship Id="rId4" Type="http://schemas.openxmlformats.org/officeDocument/2006/relationships/slide" Target="slides/slide56.xml"/><Relationship Id="rId9" Type="http://schemas.openxmlformats.org/officeDocument/2006/relationships/slide" Target="slides/slide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39A36-5B61-43F5-88E2-A92CF49B36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ED2CF-9F42-4316-BCD2-8364A5839B2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3D90-121D-4791-A9E1-0B5F13C207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26CEE0-4BA7-4199-9C8C-B13A867A525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B2616-3486-4C1E-8C58-6E4137B443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3234C-8ACB-405E-B1A5-2AB4542C24A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82EA3-A0EC-45EF-9BEA-3C2D901EFD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5FDD6E-49DB-46DE-8349-E42313845FCF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93901B-A5ED-455D-9541-9ED4F0A146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68D97F-D90D-4991-83FB-5EB6D65635FE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BC390-9E50-45F4-BA86-AE02A932C0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63EF8-890F-466E-A6AB-961181E222D3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FA11E-C59B-4649-BD9C-B2FABE28D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F48901-6F6A-4421-A1B9-8D8E81E38E18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9EBF0-9DA9-4CA2-896E-8FEA4C3E45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704A9A-AE30-4FAC-8521-5BC33525F651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636FC-E600-46F6-9D86-9FEF2E81CB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5054A-1067-42F9-80F5-8C169C51B8A9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30589-F062-4D41-993F-EA52A01AAB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582293-AA6D-400C-8981-95EB28BFE05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F056C-5FD3-4949-B0AC-428AF7E09D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080D7-0E80-4C26-B5D6-3E0610E68A6D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7C85E-AF35-4B25-BFAA-A2F8699184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D9C5CA-CDC0-4F46-A535-612681008AA9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8187E-4541-4EB3-AC09-9EF61B2B1B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CC5BD49-EB11-4815-895C-697FD95E969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汇编语言程序设计教程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6B7E0E-9DD7-4B1F-8D9C-BB72B6578DE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33806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3850" y="1412875"/>
            <a:ext cx="5314950" cy="95250"/>
          </a:xfrm>
          <a:prstGeom prst="rect">
            <a:avLst/>
          </a:prstGeom>
          <a:noFill/>
        </p:spPr>
      </p:pic>
      <p:pic>
        <p:nvPicPr>
          <p:cNvPr id="3380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63938" y="6092825"/>
            <a:ext cx="5314950" cy="95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>
    <p:pull dir="d"/>
  </p:transition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0DB8-FEF1-4229-BC4F-681DC0A26641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1291-E535-464A-A563-2FCC10FC81D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</a:rPr>
              <a:t>第</a:t>
            </a:r>
            <a:r>
              <a:rPr lang="en-US" altLang="zh-CN" b="1">
                <a:solidFill>
                  <a:srgbClr val="336699"/>
                </a:solidFill>
              </a:rPr>
              <a:t>9</a:t>
            </a:r>
            <a:r>
              <a:rPr lang="zh-CN" altLang="en-US" b="1">
                <a:solidFill>
                  <a:srgbClr val="336699"/>
                </a:solidFill>
              </a:rPr>
              <a:t>章  </a:t>
            </a:r>
            <a:r>
              <a:rPr lang="en-US" altLang="zh-CN" b="1">
                <a:solidFill>
                  <a:srgbClr val="336699"/>
                </a:solidFill>
              </a:rPr>
              <a:t>DOS/BIOS</a:t>
            </a:r>
            <a:r>
              <a:rPr lang="zh-CN" altLang="en-US" b="1">
                <a:solidFill>
                  <a:srgbClr val="336699"/>
                </a:solidFill>
              </a:rPr>
              <a:t>功能调用</a:t>
            </a:r>
            <a:r>
              <a:rPr lang="zh-CN" altLang="en-US"/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9.1  </a:t>
            </a:r>
            <a:r>
              <a:rPr lang="zh-CN" altLang="en-US"/>
              <a:t>概述</a:t>
            </a:r>
          </a:p>
          <a:p>
            <a:pPr>
              <a:buFontTx/>
              <a:buNone/>
            </a:pPr>
            <a:r>
              <a:rPr lang="en-US" altLang="zh-CN"/>
              <a:t>9.2  DOS</a:t>
            </a:r>
            <a:r>
              <a:rPr lang="zh-CN" altLang="en-US"/>
              <a:t>功能调用</a:t>
            </a:r>
          </a:p>
          <a:p>
            <a:pPr>
              <a:buFontTx/>
              <a:buNone/>
            </a:pPr>
            <a:r>
              <a:rPr lang="en-US" altLang="zh-CN"/>
              <a:t>9.3  BIOS</a:t>
            </a:r>
            <a:r>
              <a:rPr lang="zh-CN" altLang="en-US"/>
              <a:t>功能调用</a:t>
            </a:r>
          </a:p>
          <a:p>
            <a:pPr>
              <a:buFontTx/>
              <a:buNone/>
            </a:pPr>
            <a:r>
              <a:rPr lang="en-US" altLang="zh-CN"/>
              <a:t>9.4  </a:t>
            </a:r>
            <a:r>
              <a:rPr lang="zh-CN" altLang="en-US"/>
              <a:t>综合应用程序设计举例</a:t>
            </a:r>
          </a:p>
        </p:txBody>
      </p:sp>
    </p:spTree>
  </p:cSld>
  <p:clrMapOvr>
    <a:masterClrMapping/>
  </p:clrMapOvr>
  <p:transition spd="med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4695-4772-4F90-BD3D-4E472E2ACF69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BD05-6ED0-4F84-893D-AE54F23E27F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中断类型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544772" name="Object 4"/>
          <p:cNvGraphicFramePr>
            <a:graphicFrameLocks noChangeAspect="1"/>
          </p:cNvGraphicFramePr>
          <p:nvPr/>
        </p:nvGraphicFramePr>
        <p:xfrm>
          <a:off x="1295400" y="1676400"/>
          <a:ext cx="6553200" cy="3611563"/>
        </p:xfrm>
        <a:graphic>
          <a:graphicData uri="http://schemas.openxmlformats.org/presentationml/2006/ole">
            <p:oleObj spid="_x0000_s544772" name="位图图像" r:id="rId3" imgW="4180952" imgH="2305372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B3BE-D141-415C-BCD8-AC00294E1F9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A6D5-C8F9-4EC3-8DA2-0FDE8E57776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zh-CN" altLang="en-US" sz="2400">
                <a:latin typeface="宋体" pitchFamily="2" charset="-122"/>
              </a:rPr>
              <a:t>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latin typeface="宋体" pitchFamily="2" charset="-122"/>
              </a:rPr>
              <a:t>）带回显键盘输入（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latin typeface="宋体" pitchFamily="2" charset="-122"/>
              </a:rPr>
              <a:t>号功能调用）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01H          </a:t>
            </a:r>
            <a:r>
              <a:rPr lang="zh-CN" altLang="en-US" sz="2400">
                <a:latin typeface="宋体" pitchFamily="2" charset="-122"/>
              </a:rPr>
              <a:t>；系统功能调用号送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marL="0" indent="0"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INT  21H                      </a:t>
            </a:r>
            <a:r>
              <a:rPr lang="zh-CN" altLang="en-US" sz="2400">
                <a:latin typeface="宋体" pitchFamily="2" charset="-122"/>
              </a:rPr>
              <a:t>；执行系统调用</a:t>
            </a:r>
          </a:p>
          <a:p>
            <a:pPr marL="0" indent="0" algn="just"/>
            <a:r>
              <a:rPr lang="zh-CN" altLang="en-US" sz="2400">
                <a:latin typeface="宋体" pitchFamily="2" charset="-122"/>
              </a:rPr>
              <a:t>等待从键盘上输入一个字符，并将该字符显示在屏幕上。</a:t>
            </a:r>
          </a:p>
          <a:p>
            <a:pPr marL="0" indent="0" algn="just"/>
            <a:r>
              <a:rPr lang="zh-CN" altLang="en-US" sz="2400">
                <a:latin typeface="宋体" pitchFamily="2" charset="-122"/>
              </a:rPr>
              <a:t>本调用无入口参数，出口参数为输入字符的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400">
                <a:latin typeface="宋体" pitchFamily="2" charset="-122"/>
              </a:rPr>
              <a:t>码，将其存入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寄存器中。当键入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Ctrl-C</a:t>
            </a:r>
            <a:r>
              <a:rPr lang="zh-CN" altLang="en-US" sz="2400">
                <a:latin typeface="宋体" pitchFamily="2" charset="-122"/>
              </a:rPr>
              <a:t>或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Ctrl-Break</a:t>
            </a:r>
            <a:r>
              <a:rPr lang="zh-CN" altLang="en-US" sz="2400">
                <a:latin typeface="宋体" pitchFamily="2" charset="-122"/>
              </a:rPr>
              <a:t>时，就退出执行。</a:t>
            </a:r>
          </a:p>
          <a:p>
            <a:pPr marL="0" indent="0" algn="just"/>
            <a:r>
              <a:rPr lang="zh-CN" altLang="en-US" sz="2400">
                <a:latin typeface="宋体" pitchFamily="2" charset="-122"/>
              </a:rPr>
              <a:t>如果键盘无字符可读，则一直等待到有字符可读（即按键）。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620C-60E6-450C-8887-5F08C06389D0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A9CD-CC46-4EA3-8BBC-22186B60AA3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宋体" pitchFamily="2" charset="-122"/>
              </a:rPr>
              <a:t>）不带回显键盘输入（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>
                <a:latin typeface="宋体" pitchFamily="2" charset="-122"/>
              </a:rPr>
              <a:t>号功能调用）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08H     </a:t>
            </a:r>
            <a:r>
              <a:rPr lang="zh-CN" altLang="en-US">
                <a:latin typeface="宋体" pitchFamily="2" charset="-122"/>
              </a:rPr>
              <a:t>；系统功能调用号送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INT  21H                  </a:t>
            </a:r>
            <a:r>
              <a:rPr lang="zh-CN" altLang="en-US">
                <a:latin typeface="宋体" pitchFamily="2" charset="-122"/>
              </a:rPr>
              <a:t>；执行系统调用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除读到的输入字符不在屏幕上显示之外，其他情况和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宋体" pitchFamily="2" charset="-122"/>
              </a:rPr>
              <a:t>号功能调用相同。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E81B-11AB-4418-9B4C-D915887245A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C22-4C79-4597-97FD-75FF5E79D11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>
                <a:latin typeface="宋体" pitchFamily="2" charset="-122"/>
              </a:rPr>
              <a:t>）直接键盘输入（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>
                <a:latin typeface="宋体" pitchFamily="2" charset="-122"/>
              </a:rPr>
              <a:t>号功能调用）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07H     </a:t>
            </a:r>
            <a:r>
              <a:rPr lang="zh-CN" altLang="en-US">
                <a:latin typeface="宋体" pitchFamily="2" charset="-122"/>
              </a:rPr>
              <a:t>；系统功能调用号送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INT  21H                  </a:t>
            </a:r>
            <a:r>
              <a:rPr lang="zh-CN" altLang="en-US">
                <a:latin typeface="宋体" pitchFamily="2" charset="-122"/>
              </a:rPr>
              <a:t>；执行系统调用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此功能与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宋体" pitchFamily="2" charset="-122"/>
              </a:rPr>
              <a:t>号调用的区别是：不检查读到的字符是否是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Ctrl-C</a:t>
            </a:r>
            <a:r>
              <a:rPr lang="zh-CN" altLang="en-US">
                <a:latin typeface="宋体" pitchFamily="2" charset="-122"/>
              </a:rPr>
              <a:t>或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Ctrl-Break</a:t>
            </a:r>
            <a:r>
              <a:rPr lang="zh-CN" altLang="en-US">
                <a:latin typeface="宋体" pitchFamily="2" charset="-122"/>
              </a:rPr>
              <a:t>，同时该功能调用也不回显读到的字符。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8E3A-7ADB-4146-A7E3-60CED6114001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CB39-F559-4513-9144-088CBF258B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宋体" pitchFamily="2" charset="-122"/>
              </a:rPr>
              <a:t>）显示器输出（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宋体" pitchFamily="2" charset="-122"/>
              </a:rPr>
              <a:t>号功能调用）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02H         </a:t>
            </a:r>
            <a:r>
              <a:rPr lang="zh-CN" altLang="en-US" sz="2800">
                <a:latin typeface="宋体" pitchFamily="2" charset="-122"/>
              </a:rPr>
              <a:t>；系统功能调用号送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DL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zh-CN" altLang="en-US" sz="2800">
                <a:latin typeface="Times New Roman"/>
              </a:rPr>
              <a:t>‘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/>
              </a:rPr>
              <a:t>’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800">
                <a:latin typeface="宋体" pitchFamily="2" charset="-122"/>
              </a:rPr>
              <a:t>；置要显示字符的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800">
                <a:latin typeface="宋体" pitchFamily="2" charset="-122"/>
              </a:rPr>
              <a:t>码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21H                      </a:t>
            </a:r>
            <a:r>
              <a:rPr lang="zh-CN" altLang="en-US" sz="2800">
                <a:latin typeface="宋体" pitchFamily="2" charset="-122"/>
              </a:rPr>
              <a:t>；执行系统调用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将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zh-CN" altLang="en-US" sz="2800">
                <a:latin typeface="宋体" pitchFamily="2" charset="-122"/>
              </a:rPr>
              <a:t>中的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800">
                <a:latin typeface="宋体" pitchFamily="2" charset="-122"/>
              </a:rPr>
              <a:t>码所对应的字符显示在屏幕上。当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zh-CN" altLang="en-US" sz="2800">
                <a:latin typeface="宋体" pitchFamily="2" charset="-122"/>
              </a:rPr>
              <a:t>中为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Ctrl-C</a:t>
            </a:r>
            <a:r>
              <a:rPr lang="zh-CN" altLang="en-US" sz="2800">
                <a:latin typeface="宋体" pitchFamily="2" charset="-122"/>
              </a:rPr>
              <a:t>或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Ctrl-Break</a:t>
            </a:r>
            <a:r>
              <a:rPr lang="zh-CN" altLang="en-US" sz="2800">
                <a:latin typeface="宋体" pitchFamily="2" charset="-122"/>
              </a:rPr>
              <a:t>的代码时，则退出执行。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ransition spd="med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E49-4C62-4E80-9F22-12A9DEAB24D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5081-F204-4115-8614-CFE6F65115B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400">
                <a:latin typeface="宋体" pitchFamily="2" charset="-122"/>
              </a:rPr>
              <a:t>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>
                <a:latin typeface="宋体" pitchFamily="2" charset="-122"/>
              </a:rPr>
              <a:t>）显示字符串（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400">
                <a:latin typeface="宋体" pitchFamily="2" charset="-122"/>
              </a:rPr>
              <a:t>号功能调用）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DX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OFFSET STRING</a:t>
            </a:r>
          </a:p>
          <a:p>
            <a:pPr algn="just">
              <a:buFontTx/>
              <a:buNone/>
            </a:pPr>
            <a:r>
              <a:rPr lang="zh-CN" altLang="en-US" sz="2400">
                <a:latin typeface="宋体" pitchFamily="2" charset="-122"/>
              </a:rPr>
              <a:t>；置入口参数，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zh-CN" altLang="en-US" sz="2400">
                <a:latin typeface="宋体" pitchFamily="2" charset="-122"/>
              </a:rPr>
              <a:t>是在内存定义的字符串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                   </a:t>
            </a:r>
            <a:r>
              <a:rPr lang="zh-CN" altLang="en-US" sz="2400">
                <a:latin typeface="宋体" pitchFamily="2" charset="-122"/>
              </a:rPr>
              <a:t>；系统功能调用号送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INT  21H                           </a:t>
            </a:r>
            <a:r>
              <a:rPr lang="zh-CN" altLang="en-US" sz="2400">
                <a:latin typeface="宋体" pitchFamily="2" charset="-122"/>
              </a:rPr>
              <a:t>；执行系统调用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400">
                <a:latin typeface="宋体" pitchFamily="2" charset="-122"/>
              </a:rPr>
              <a:t>号功能调用的执行结果是在显示器上显示一个字符串。</a:t>
            </a:r>
          </a:p>
          <a:p>
            <a:pPr algn="just"/>
            <a:r>
              <a:rPr lang="zh-CN" altLang="en-US" sz="2400">
                <a:latin typeface="宋体" pitchFamily="2" charset="-122"/>
              </a:rPr>
              <a:t>入口参数（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zh-CN" altLang="en-US" sz="2400">
                <a:latin typeface="宋体" pitchFamily="2" charset="-122"/>
              </a:rPr>
              <a:t>：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400">
                <a:latin typeface="宋体" pitchFamily="2" charset="-122"/>
              </a:rPr>
              <a:t>）指向字符串首地址。字符串是在内存定义、且以</a:t>
            </a:r>
            <a:r>
              <a:rPr lang="zh-CN" altLang="en-US" sz="2400">
                <a:latin typeface="Times New Roman"/>
              </a:rPr>
              <a:t>‘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400">
                <a:latin typeface="Times New Roman"/>
              </a:rPr>
              <a:t>’</a:t>
            </a:r>
            <a:r>
              <a:rPr lang="zh-CN" altLang="en-US" sz="2400">
                <a:latin typeface="宋体" pitchFamily="2" charset="-122"/>
              </a:rPr>
              <a:t>为结束标志的。</a:t>
            </a:r>
          </a:p>
          <a:p>
            <a:pPr algn="just"/>
            <a:r>
              <a:rPr lang="zh-CN" altLang="en-US" sz="2400">
                <a:latin typeface="宋体" pitchFamily="2" charset="-122"/>
              </a:rPr>
              <a:t>在显示输出时，检查是否按下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Ctrl-C</a:t>
            </a:r>
            <a:r>
              <a:rPr lang="zh-CN" altLang="en-US" sz="2400">
                <a:latin typeface="宋体" pitchFamily="2" charset="-122"/>
              </a:rPr>
              <a:t>或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Ctrl-Break</a:t>
            </a:r>
            <a:r>
              <a:rPr lang="zh-CN" altLang="en-US" sz="2400">
                <a:latin typeface="宋体" pitchFamily="2" charset="-122"/>
              </a:rPr>
              <a:t>键，如果是，则结束程序。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D495-D287-4A53-964A-A466D86065EC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3986-9B40-401F-8B66-2706E4D1B35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宋体" pitchFamily="2" charset="-122"/>
              </a:rPr>
              <a:t>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>
                <a:latin typeface="宋体" pitchFamily="2" charset="-122"/>
              </a:rPr>
              <a:t>）直接控制台输入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>
                <a:latin typeface="宋体" pitchFamily="2" charset="-122"/>
              </a:rPr>
              <a:t>输出（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>
                <a:latin typeface="宋体" pitchFamily="2" charset="-122"/>
              </a:rPr>
              <a:t>号功能调用）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DL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0FFH               </a:t>
            </a:r>
            <a:r>
              <a:rPr lang="zh-CN" altLang="en-US" sz="2400">
                <a:latin typeface="宋体" pitchFamily="2" charset="-122"/>
              </a:rPr>
              <a:t>；置输入标志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06H                </a:t>
            </a:r>
            <a:r>
              <a:rPr lang="zh-CN" altLang="en-US" sz="2400">
                <a:latin typeface="宋体" pitchFamily="2" charset="-122"/>
              </a:rPr>
              <a:t>；系统功能调用号送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INT  21H                            </a:t>
            </a:r>
            <a:r>
              <a:rPr lang="zh-CN" altLang="en-US" sz="2400">
                <a:latin typeface="宋体" pitchFamily="2" charset="-122"/>
              </a:rPr>
              <a:t>；执行系统调用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在通常情况下，控制台输入就是键盘输入，控制台输出就是屏幕输出。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入口参数为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zh-CN" altLang="en-US" sz="2400">
                <a:latin typeface="宋体" pitchFamily="2" charset="-122"/>
              </a:rPr>
              <a:t>中的数据。若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DL=0FFH</a:t>
            </a:r>
            <a:r>
              <a:rPr lang="zh-CN" altLang="en-US" sz="2400">
                <a:latin typeface="宋体" pitchFamily="2" charset="-122"/>
              </a:rPr>
              <a:t>，表示输入，标志位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ZF=1</a:t>
            </a:r>
            <a:r>
              <a:rPr lang="zh-CN" altLang="en-US" sz="2400">
                <a:latin typeface="宋体" pitchFamily="2" charset="-122"/>
              </a:rPr>
              <a:t>时，表示无字符可读，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ZF=0</a:t>
            </a:r>
            <a:r>
              <a:rPr lang="zh-CN" altLang="en-US" sz="2400">
                <a:latin typeface="宋体" pitchFamily="2" charset="-122"/>
              </a:rPr>
              <a:t>时，表示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中为输入的字符值；否则表示输出，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DL=</a:t>
            </a:r>
            <a:r>
              <a:rPr lang="zh-CN" altLang="en-US" sz="2400">
                <a:latin typeface="宋体" pitchFamily="2" charset="-122"/>
              </a:rPr>
              <a:t>输出字符的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400">
                <a:latin typeface="宋体" pitchFamily="2" charset="-122"/>
              </a:rPr>
              <a:t>码。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在输入时，如无字符可读，并不等待。不检查是否按下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Ctrl-C</a:t>
            </a:r>
            <a:r>
              <a:rPr lang="zh-CN" altLang="en-US" sz="2400">
                <a:latin typeface="宋体" pitchFamily="2" charset="-122"/>
              </a:rPr>
              <a:t>或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Ctrl-Break</a:t>
            </a:r>
            <a:r>
              <a:rPr lang="zh-CN" altLang="en-US" sz="2400">
                <a:latin typeface="宋体" pitchFamily="2" charset="-122"/>
              </a:rPr>
              <a:t>键，在读到字符时也不回显。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9A76-6A39-4430-8C33-D103E8C5D02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FC16-AE7E-4DF9-8883-04615D1D966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>
                <a:latin typeface="宋体" pitchFamily="2" charset="-122"/>
              </a:rPr>
              <a:t>）打印输出（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>
                <a:latin typeface="宋体" pitchFamily="2" charset="-122"/>
              </a:rPr>
              <a:t>号功能调用）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05H             </a:t>
            </a:r>
            <a:r>
              <a:rPr lang="zh-CN" altLang="en-US" sz="2800">
                <a:latin typeface="宋体" pitchFamily="2" charset="-122"/>
              </a:rPr>
              <a:t>；系统功能调用号送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DL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zh-CN" altLang="en-US" sz="2800">
                <a:latin typeface="Times New Roman"/>
              </a:rPr>
              <a:t>‘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/>
              </a:rPr>
              <a:t>’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sz="2800">
                <a:latin typeface="宋体" pitchFamily="2" charset="-122"/>
              </a:rPr>
              <a:t>；置要打印字符的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800">
                <a:latin typeface="宋体" pitchFamily="2" charset="-122"/>
              </a:rPr>
              <a:t>码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21H                          </a:t>
            </a:r>
            <a:r>
              <a:rPr lang="zh-CN" altLang="en-US" sz="2800">
                <a:latin typeface="宋体" pitchFamily="2" charset="-122"/>
              </a:rPr>
              <a:t>；执行系统调用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将存于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zh-CN" altLang="en-US" sz="2800">
                <a:latin typeface="宋体" pitchFamily="2" charset="-122"/>
              </a:rPr>
              <a:t>中的字符输出到连接在第一个并行口的打印机上。</a:t>
            </a:r>
          </a:p>
          <a:p>
            <a:pPr algn="just"/>
            <a:r>
              <a:rPr lang="zh-CN" altLang="en-US" sz="2800">
                <a:latin typeface="宋体" pitchFamily="2" charset="-122"/>
              </a:rPr>
              <a:t>入口参数为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zh-CN" altLang="en-US" sz="2800">
                <a:latin typeface="宋体" pitchFamily="2" charset="-122"/>
              </a:rPr>
              <a:t>中要打印字符的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800">
                <a:latin typeface="宋体" pitchFamily="2" charset="-122"/>
              </a:rPr>
              <a:t>码。出口参数无。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BF7B-2F85-4F14-9424-177823124CB7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D34A-BD2D-4856-A013-B2E8CD8853E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000">
                <a:latin typeface="宋体" pitchFamily="2" charset="-122"/>
              </a:rPr>
              <a:t>）输入字符串（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0AH</a:t>
            </a:r>
            <a:r>
              <a:rPr lang="zh-CN" altLang="en-US" sz="2000">
                <a:latin typeface="宋体" pitchFamily="2" charset="-122"/>
              </a:rPr>
              <a:t>号功能调用）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MOV  DX</a:t>
            </a:r>
            <a:r>
              <a:rPr lang="zh-CN" altLang="en-US" sz="2000">
                <a:latin typeface="宋体" pitchFamily="2" charset="-122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OFFSET BUFFER       </a:t>
            </a:r>
            <a:r>
              <a:rPr lang="zh-CN" altLang="en-US" sz="2000">
                <a:latin typeface="宋体" pitchFamily="2" charset="-122"/>
              </a:rPr>
              <a:t>；置入口参数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000">
                <a:latin typeface="宋体" pitchFamily="2" charset="-122"/>
              </a:rPr>
              <a:t>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10                                  </a:t>
            </a:r>
            <a:r>
              <a:rPr lang="zh-CN" altLang="en-US" sz="2000">
                <a:latin typeface="宋体" pitchFamily="2" charset="-122"/>
              </a:rPr>
              <a:t>；系统功能调用号送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INT  21H                                            </a:t>
            </a:r>
            <a:r>
              <a:rPr lang="zh-CN" altLang="en-US" sz="2000">
                <a:latin typeface="宋体" pitchFamily="2" charset="-122"/>
              </a:rPr>
              <a:t>；执行系统调用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000">
                <a:latin typeface="宋体" pitchFamily="2" charset="-122"/>
              </a:rPr>
              <a:t>从键盘接收字符串到内存输入缓冲区。要求事先定义一个输入缓冲区，缓冲区内第一个字节指出缓冲区能容纳的字符个数，不能为零。</a:t>
            </a:r>
          </a:p>
          <a:p>
            <a:pPr algn="just"/>
            <a:r>
              <a:rPr lang="zh-CN" altLang="en-US" sz="2000">
                <a:latin typeface="宋体" pitchFamily="2" charset="-122"/>
              </a:rPr>
              <a:t>第二个字节保留以用于填写输入字符的实际个数。从第三个字节开始存放从键盘上接收的字符。</a:t>
            </a:r>
          </a:p>
          <a:p>
            <a:pPr algn="just"/>
            <a:r>
              <a:rPr lang="zh-CN" altLang="en-US" sz="2000">
                <a:latin typeface="宋体" pitchFamily="2" charset="-122"/>
              </a:rPr>
              <a:t>若实际输入的字符数少于定义的字节数，缓冲区内其余字节填零，若多于定义的字节数，则后来输入的字符丢掉，且响铃。</a:t>
            </a:r>
          </a:p>
          <a:p>
            <a:pPr algn="just"/>
            <a:r>
              <a:rPr lang="zh-CN" altLang="en-US" sz="2000">
                <a:latin typeface="宋体" pitchFamily="2" charset="-122"/>
              </a:rPr>
              <a:t>入口参数（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zh-CN" altLang="en-US" sz="2000">
                <a:latin typeface="宋体" pitchFamily="2" charset="-122"/>
              </a:rPr>
              <a:t>：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000">
                <a:latin typeface="宋体" pitchFamily="2" charset="-122"/>
              </a:rPr>
              <a:t>）指向输入缓冲区。</a:t>
            </a:r>
            <a:endParaRPr lang="zh-CN" altLang="en-US" sz="2000"/>
          </a:p>
        </p:txBody>
      </p:sp>
    </p:spTree>
  </p:cSld>
  <p:clrMapOvr>
    <a:masterClrMapping/>
  </p:clrMapOvr>
  <p:transition spd="med"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2BB-D817-4FDE-AF90-77C2E9C669E7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D7B5-96DE-4660-BAF1-D594F94C3F6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800">
                <a:latin typeface="宋体" pitchFamily="2" charset="-122"/>
              </a:rPr>
              <a:t>）取键盘输入状态（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0BH</a:t>
            </a:r>
            <a:r>
              <a:rPr lang="zh-CN" altLang="en-US" sz="2800">
                <a:latin typeface="宋体" pitchFamily="2" charset="-122"/>
              </a:rPr>
              <a:t>号功能调用）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0BH            </a:t>
            </a:r>
            <a:r>
              <a:rPr lang="zh-CN" altLang="en-US" sz="2800">
                <a:latin typeface="宋体" pitchFamily="2" charset="-122"/>
              </a:rPr>
              <a:t>；系统功能调用号送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21H                         </a:t>
            </a:r>
            <a:r>
              <a:rPr lang="zh-CN" altLang="en-US" sz="2800">
                <a:latin typeface="宋体" pitchFamily="2" charset="-122"/>
              </a:rPr>
              <a:t>；执行系统调用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判别在键盘上是否有字符可读。入口参数无。</a:t>
            </a:r>
          </a:p>
          <a:p>
            <a:pPr algn="just"/>
            <a:r>
              <a:rPr lang="zh-CN" altLang="en-US" sz="2800">
                <a:latin typeface="宋体" pitchFamily="2" charset="-122"/>
              </a:rPr>
              <a:t>出口参数在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中，若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AL=0</a:t>
            </a:r>
            <a:r>
              <a:rPr lang="zh-CN" altLang="en-US" sz="2800">
                <a:latin typeface="宋体" pitchFamily="2" charset="-122"/>
              </a:rPr>
              <a:t>，表示无字符可读；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AL=0FFH</a:t>
            </a:r>
            <a:r>
              <a:rPr lang="zh-CN" altLang="en-US" sz="2800">
                <a:latin typeface="宋体" pitchFamily="2" charset="-122"/>
              </a:rPr>
              <a:t>，表示有字符可读。</a:t>
            </a:r>
          </a:p>
          <a:p>
            <a:pPr algn="just"/>
            <a:r>
              <a:rPr lang="zh-CN" altLang="en-US" sz="2800">
                <a:latin typeface="宋体" pitchFamily="2" charset="-122"/>
              </a:rPr>
              <a:t>检查是否按下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Ctrl-C</a:t>
            </a:r>
            <a:r>
              <a:rPr lang="zh-CN" altLang="en-US" sz="2800">
                <a:latin typeface="宋体" pitchFamily="2" charset="-122"/>
              </a:rPr>
              <a:t>或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Ctrl-Break</a:t>
            </a:r>
            <a:r>
              <a:rPr lang="zh-CN" altLang="en-US" sz="2800">
                <a:latin typeface="宋体" pitchFamily="2" charset="-122"/>
              </a:rPr>
              <a:t>键，如果是，则结束程序。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38B9-7075-4A92-BA3A-521B02A15736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DE8F-E98A-4036-9B09-6053B7F5455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</a:rPr>
              <a:t>9.1  </a:t>
            </a:r>
            <a:r>
              <a:rPr lang="zh-CN" altLang="en-US" b="1">
                <a:solidFill>
                  <a:srgbClr val="336699"/>
                </a:solidFill>
              </a:rPr>
              <a:t>概述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为了方便程序员使用，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把一些例行子程序编写成相对独立的程序模块，并且赋予编号。</a:t>
            </a:r>
          </a:p>
          <a:p>
            <a:r>
              <a:rPr lang="zh-CN" altLang="en-US">
                <a:latin typeface="宋体" pitchFamily="2" charset="-122"/>
              </a:rPr>
              <a:t>访问或调用这些子程序时，用户不必过问其内部结构和细节，也不必关心硬件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>
                <a:latin typeface="宋体" pitchFamily="2" charset="-122"/>
              </a:rPr>
              <a:t>接口的特性，只需要在累加器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>
                <a:latin typeface="宋体" pitchFamily="2" charset="-122"/>
              </a:rPr>
              <a:t>中给出子程序的功能号，然后直接用一条软中断指令（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n</a:t>
            </a:r>
            <a:r>
              <a:rPr lang="zh-CN" altLang="en-US">
                <a:latin typeface="宋体" pitchFamily="2" charset="-122"/>
              </a:rPr>
              <a:t>）调用即可。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60ED-1C96-414A-AA3E-2594B488B82C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C10B-76B8-4AE0-8556-7259F3858D8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400">
                <a:latin typeface="宋体" pitchFamily="2" charset="-122"/>
              </a:rPr>
              <a:t>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latin typeface="宋体" pitchFamily="2" charset="-122"/>
              </a:rPr>
              <a:t>）清除输入缓冲区后再输入（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0CH</a:t>
            </a:r>
            <a:r>
              <a:rPr lang="zh-CN" altLang="en-US" sz="2400">
                <a:latin typeface="宋体" pitchFamily="2" charset="-122"/>
              </a:rPr>
              <a:t>号功能调用）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0CH               </a:t>
            </a:r>
            <a:r>
              <a:rPr lang="zh-CN" altLang="en-US" sz="2400">
                <a:latin typeface="宋体" pitchFamily="2" charset="-122"/>
              </a:rPr>
              <a:t>；系统功能调用号送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AL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01H               </a:t>
            </a:r>
            <a:r>
              <a:rPr lang="zh-CN" altLang="en-US" sz="2400">
                <a:latin typeface="宋体" pitchFamily="2" charset="-122"/>
              </a:rPr>
              <a:t>；置将要执行的功能号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INT  21H                           </a:t>
            </a:r>
            <a:r>
              <a:rPr lang="zh-CN" altLang="en-US" sz="2400">
                <a:latin typeface="宋体" pitchFamily="2" charset="-122"/>
              </a:rPr>
              <a:t>；执行系统调用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400">
                <a:latin typeface="宋体" pitchFamily="2" charset="-122"/>
              </a:rPr>
              <a:t>清除输入缓冲区，然后再执行某个输入功能。入口参数为清除缓冲区后要执行的功能号，该数据放入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中，该功能号可以是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01H</a:t>
            </a:r>
            <a:r>
              <a:rPr lang="zh-CN" altLang="en-US" sz="2400">
                <a:latin typeface="宋体" pitchFamily="2" charset="-122"/>
              </a:rPr>
              <a:t>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06H</a:t>
            </a:r>
            <a:r>
              <a:rPr lang="zh-CN" altLang="en-US" sz="2400">
                <a:latin typeface="宋体" pitchFamily="2" charset="-122"/>
              </a:rPr>
              <a:t>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07H</a:t>
            </a:r>
            <a:r>
              <a:rPr lang="zh-CN" altLang="en-US" sz="2400">
                <a:latin typeface="宋体" pitchFamily="2" charset="-122"/>
              </a:rPr>
              <a:t>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08H</a:t>
            </a:r>
            <a:r>
              <a:rPr lang="zh-CN" altLang="en-US" sz="2400">
                <a:latin typeface="宋体" pitchFamily="2" charset="-122"/>
              </a:rPr>
              <a:t>或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0AH</a:t>
            </a:r>
            <a:r>
              <a:rPr lang="zh-CN" altLang="en-US" sz="2400">
                <a:latin typeface="宋体" pitchFamily="2" charset="-122"/>
              </a:rPr>
              <a:t>。</a:t>
            </a:r>
          </a:p>
          <a:p>
            <a:pPr algn="just"/>
            <a:r>
              <a:rPr lang="zh-CN" altLang="en-US" sz="2400">
                <a:latin typeface="宋体" pitchFamily="2" charset="-122"/>
              </a:rPr>
              <a:t>如果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中不是与输入功能相关的功能号，则在清除输入缓冲区后，没有进一步的处理。</a:t>
            </a:r>
          </a:p>
          <a:p>
            <a:pPr algn="just"/>
            <a:r>
              <a:rPr lang="zh-CN" altLang="en-US" sz="2400">
                <a:latin typeface="宋体" pitchFamily="2" charset="-122"/>
              </a:rPr>
              <a:t>出口参数决定于清除输入缓冲区后执行的功能。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EE4-8076-45D7-8A2B-28291F349CB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5142D-C733-4FDB-A13E-C17CCD5DE2C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sz="2400">
                <a:latin typeface="宋体" pitchFamily="2" charset="-122"/>
              </a:rPr>
              <a:t>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2400">
                <a:latin typeface="宋体" pitchFamily="2" charset="-122"/>
              </a:rPr>
              <a:t>）设置日期（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2BH</a:t>
            </a:r>
            <a:r>
              <a:rPr lang="zh-CN" altLang="en-US" sz="2400">
                <a:latin typeface="宋体" pitchFamily="2" charset="-122"/>
              </a:rPr>
              <a:t>号功能调用）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CX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2008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it-IT" sz="2400">
                <a:latin typeface="宋体" pitchFamily="2" charset="-122"/>
              </a:rPr>
              <a:t>设置年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DH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8      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it-IT" sz="2400">
                <a:latin typeface="宋体" pitchFamily="2" charset="-122"/>
              </a:rPr>
              <a:t>设置月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DL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8      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it-IT" sz="2400">
                <a:latin typeface="宋体" pitchFamily="2" charset="-122"/>
              </a:rPr>
              <a:t>设置日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2BH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en-US" sz="2400">
                <a:latin typeface="宋体" pitchFamily="2" charset="-122"/>
              </a:rPr>
              <a:t>系统功能调用号送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AH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INT  21H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zh-CN" altLang="en-US" sz="2400">
                <a:latin typeface="宋体" pitchFamily="2" charset="-122"/>
              </a:rPr>
              <a:t>；执行系统调用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it-IT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zh-CN" altLang="it-IT" sz="2400">
                <a:latin typeface="宋体" pitchFamily="2" charset="-122"/>
              </a:rPr>
              <a:t>的功能是设置有效日期。</a:t>
            </a:r>
          </a:p>
          <a:p>
            <a:pPr algn="just"/>
            <a:r>
              <a:rPr lang="zh-CN" altLang="it-IT" sz="2400">
                <a:latin typeface="宋体" pitchFamily="2" charset="-122"/>
              </a:rPr>
              <a:t>入口参数为：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CX=</a:t>
            </a:r>
            <a:r>
              <a:rPr lang="zh-CN" altLang="it-IT" sz="2400">
                <a:latin typeface="宋体" pitchFamily="2" charset="-122"/>
              </a:rPr>
              <a:t>年，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DH=</a:t>
            </a:r>
            <a:r>
              <a:rPr lang="zh-CN" altLang="it-IT" sz="2400">
                <a:latin typeface="宋体" pitchFamily="2" charset="-122"/>
              </a:rPr>
              <a:t>月，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DL=</a:t>
            </a:r>
            <a:r>
              <a:rPr lang="zh-CN" altLang="it-IT" sz="2400">
                <a:latin typeface="宋体" pitchFamily="2" charset="-122"/>
              </a:rPr>
              <a:t>日。</a:t>
            </a:r>
          </a:p>
          <a:p>
            <a:pPr algn="just"/>
            <a:r>
              <a:rPr lang="zh-CN" altLang="it-IT" sz="2400">
                <a:latin typeface="宋体" pitchFamily="2" charset="-122"/>
              </a:rPr>
              <a:t>出口参数存放在</a:t>
            </a:r>
            <a:r>
              <a:rPr lang="zh-CN" altLang="it-IT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it-IT" sz="2400">
                <a:latin typeface="宋体" pitchFamily="2" charset="-122"/>
              </a:rPr>
              <a:t>寄存器中，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AL=0</a:t>
            </a:r>
            <a:r>
              <a:rPr lang="zh-CN" altLang="it-IT" sz="2400">
                <a:latin typeface="宋体" pitchFamily="2" charset="-122"/>
              </a:rPr>
              <a:t>表示设置成功，日期有效；若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AL=0FFH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zh-CN" altLang="it-IT" sz="2400">
                <a:latin typeface="宋体" pitchFamily="2" charset="-122"/>
              </a:rPr>
              <a:t>则表示设置无效</a:t>
            </a:r>
            <a:r>
              <a:rPr lang="zh-CN" altLang="en-US" sz="2400">
                <a:latin typeface="宋体" pitchFamily="2" charset="-122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99CE-51BB-4651-8469-1B02CE0581F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20FF-FA2C-407E-87EA-11EB5B49626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it-IT" sz="2800">
                <a:latin typeface="宋体" pitchFamily="2" charset="-122"/>
              </a:rPr>
              <a:t>（</a:t>
            </a:r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it-IT" sz="2800">
                <a:latin typeface="宋体" pitchFamily="2" charset="-122"/>
              </a:rPr>
              <a:t>）取得日期（</a:t>
            </a:r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it-IT" sz="2800">
                <a:latin typeface="宋体" pitchFamily="2" charset="-122"/>
              </a:rPr>
              <a:t>号功能调用）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2AH            </a:t>
            </a:r>
            <a:r>
              <a:rPr lang="it-IT" altLang="zh-CN" sz="2800">
                <a:latin typeface="宋体" pitchFamily="2" charset="-122"/>
              </a:rPr>
              <a:t>；</a:t>
            </a:r>
            <a:r>
              <a:rPr lang="zh-CN" altLang="en-US" sz="2800">
                <a:latin typeface="宋体" pitchFamily="2" charset="-122"/>
              </a:rPr>
              <a:t>系统功能调用号送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AH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INT  21H                         </a:t>
            </a:r>
            <a:r>
              <a:rPr lang="it-IT" altLang="zh-CN" sz="2800">
                <a:latin typeface="宋体" pitchFamily="2" charset="-122"/>
              </a:rPr>
              <a:t>；</a:t>
            </a:r>
            <a:r>
              <a:rPr lang="zh-CN" altLang="en-US" sz="2800">
                <a:latin typeface="宋体" pitchFamily="2" charset="-122"/>
              </a:rPr>
              <a:t>执行系统调用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it-IT" sz="2800">
                <a:latin typeface="宋体" pitchFamily="2" charset="-122"/>
              </a:rPr>
              <a:t>的功能是将当前有效日期取到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it-IT" sz="2800">
                <a:latin typeface="宋体" pitchFamily="2" charset="-122"/>
              </a:rPr>
              <a:t>和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it-IT" sz="2800">
                <a:latin typeface="宋体" pitchFamily="2" charset="-122"/>
              </a:rPr>
              <a:t>寄存器中。</a:t>
            </a:r>
          </a:p>
          <a:p>
            <a:pPr algn="just"/>
            <a:r>
              <a:rPr lang="zh-CN" altLang="it-IT" sz="2800">
                <a:latin typeface="宋体" pitchFamily="2" charset="-122"/>
              </a:rPr>
              <a:t>其出口参数是年号、月份和日期，年号置入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it-IT" sz="2800">
                <a:latin typeface="宋体" pitchFamily="2" charset="-122"/>
              </a:rPr>
              <a:t>寄存器中，月份和日期置入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it-IT" sz="2800">
                <a:latin typeface="宋体" pitchFamily="2" charset="-122"/>
              </a:rPr>
              <a:t>寄存器中。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51EA-7813-40A8-8737-BD40EFB5A56C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449-9333-403B-AAB8-C7F1DCCA116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it-IT" sz="2400">
                <a:latin typeface="宋体" pitchFamily="2" charset="-122"/>
              </a:rPr>
              <a:t>（</a:t>
            </a:r>
            <a:r>
              <a:rPr lang="zh-CN" altLang="it-IT" sz="240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it-IT" sz="2400">
                <a:latin typeface="宋体" pitchFamily="2" charset="-122"/>
              </a:rPr>
              <a:t>）设置时间（</a:t>
            </a:r>
            <a:r>
              <a:rPr lang="zh-CN" altLang="it-IT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zh-CN" altLang="it-IT" sz="2400">
                <a:latin typeface="宋体" pitchFamily="2" charset="-122"/>
              </a:rPr>
              <a:t>号功能调用）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CH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12     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it-IT" sz="2400">
                <a:latin typeface="宋体" pitchFamily="2" charset="-122"/>
              </a:rPr>
              <a:t>设置时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CL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20     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it-IT" sz="2400">
                <a:latin typeface="宋体" pitchFamily="2" charset="-122"/>
              </a:rPr>
              <a:t>设置分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DH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38     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it-IT" sz="2400">
                <a:latin typeface="宋体" pitchFamily="2" charset="-122"/>
              </a:rPr>
              <a:t>设置秒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DL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18     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it-IT" sz="2400">
                <a:latin typeface="宋体" pitchFamily="2" charset="-122"/>
              </a:rPr>
              <a:t>设置</a:t>
            </a:r>
            <a:r>
              <a:rPr lang="zh-CN" altLang="it-IT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it-IT" sz="2400">
                <a:latin typeface="宋体" pitchFamily="2" charset="-122"/>
              </a:rPr>
              <a:t>毫秒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2DH                </a:t>
            </a:r>
            <a:r>
              <a:rPr lang="it-IT" altLang="zh-CN" sz="2400">
                <a:latin typeface="宋体" pitchFamily="2" charset="-122"/>
              </a:rPr>
              <a:t>；</a:t>
            </a:r>
            <a:r>
              <a:rPr lang="zh-CN" altLang="en-US" sz="2400">
                <a:latin typeface="宋体" pitchFamily="2" charset="-122"/>
              </a:rPr>
              <a:t>系统功能调用号送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AH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INT  21H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zh-CN" altLang="en-US" sz="2400">
                <a:latin typeface="宋体" pitchFamily="2" charset="-122"/>
              </a:rPr>
              <a:t>；执行系统调用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it-IT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zh-CN" altLang="it-IT" sz="2400">
                <a:latin typeface="宋体" pitchFamily="2" charset="-122"/>
              </a:rPr>
              <a:t>的功能是设置有效时间。</a:t>
            </a:r>
          </a:p>
          <a:p>
            <a:pPr algn="just">
              <a:lnSpc>
                <a:spcPct val="90000"/>
              </a:lnSpc>
            </a:pPr>
            <a:r>
              <a:rPr lang="zh-CN" altLang="it-IT" sz="2400">
                <a:latin typeface="宋体" pitchFamily="2" charset="-122"/>
              </a:rPr>
              <a:t>入口参数为：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CH=</a:t>
            </a:r>
            <a:r>
              <a:rPr lang="zh-CN" altLang="it-IT" sz="2400">
                <a:latin typeface="宋体" pitchFamily="2" charset="-122"/>
              </a:rPr>
              <a:t>时，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CL=</a:t>
            </a:r>
            <a:r>
              <a:rPr lang="zh-CN" altLang="it-IT" sz="2400">
                <a:latin typeface="宋体" pitchFamily="2" charset="-122"/>
              </a:rPr>
              <a:t>分，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DH=</a:t>
            </a:r>
            <a:r>
              <a:rPr lang="zh-CN" altLang="it-IT" sz="2400">
                <a:latin typeface="宋体" pitchFamily="2" charset="-122"/>
              </a:rPr>
              <a:t>秒，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DL=10</a:t>
            </a:r>
            <a:r>
              <a:rPr lang="zh-CN" altLang="it-IT" sz="2400">
                <a:latin typeface="宋体" pitchFamily="2" charset="-122"/>
              </a:rPr>
              <a:t>毫秒。</a:t>
            </a:r>
          </a:p>
          <a:p>
            <a:pPr algn="just">
              <a:lnSpc>
                <a:spcPct val="90000"/>
              </a:lnSpc>
            </a:pPr>
            <a:r>
              <a:rPr lang="zh-CN" altLang="it-IT" sz="2400">
                <a:latin typeface="宋体" pitchFamily="2" charset="-122"/>
              </a:rPr>
              <a:t>出口参数存放在</a:t>
            </a:r>
            <a:r>
              <a:rPr lang="zh-CN" altLang="it-IT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it-IT" sz="2400">
                <a:latin typeface="宋体" pitchFamily="2" charset="-122"/>
              </a:rPr>
              <a:t>寄存器中，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AL=0</a:t>
            </a:r>
            <a:r>
              <a:rPr lang="zh-CN" altLang="it-IT" sz="2400">
                <a:latin typeface="宋体" pitchFamily="2" charset="-122"/>
              </a:rPr>
              <a:t>表示设置时间有效；若</a:t>
            </a:r>
            <a:r>
              <a:rPr lang="it-IT" altLang="zh-CN" sz="2400">
                <a:latin typeface="Times New Roman" pitchFamily="18" charset="0"/>
                <a:cs typeface="Times New Roman" pitchFamily="18" charset="0"/>
              </a:rPr>
              <a:t>AL=0FFH</a:t>
            </a:r>
            <a:r>
              <a:rPr lang="it-IT" altLang="zh-CN" sz="2400">
                <a:latin typeface="宋体" pitchFamily="2" charset="-122"/>
              </a:rPr>
              <a:t>，</a:t>
            </a:r>
            <a:r>
              <a:rPr lang="zh-CN" altLang="it-IT" sz="2400">
                <a:latin typeface="宋体" pitchFamily="2" charset="-122"/>
              </a:rPr>
              <a:t>则表示设置无效</a:t>
            </a:r>
            <a:r>
              <a:rPr lang="zh-CN" altLang="en-US" sz="2400">
                <a:latin typeface="宋体" pitchFamily="2" charset="-122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00-A724-4BFB-8921-7F246DE440CC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6DF0-FAE6-465F-9C04-8A341EE042B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it-IT" sz="2800">
                <a:latin typeface="宋体" pitchFamily="2" charset="-122"/>
              </a:rPr>
              <a:t>（</a:t>
            </a:r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it-IT" sz="2800">
                <a:latin typeface="宋体" pitchFamily="2" charset="-122"/>
              </a:rPr>
              <a:t>）取得时间（</a:t>
            </a:r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zh-CN" altLang="it-IT" sz="2800">
                <a:latin typeface="宋体" pitchFamily="2" charset="-122"/>
              </a:rPr>
              <a:t>号功能调用）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2CH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800">
                <a:latin typeface="宋体" pitchFamily="2" charset="-122"/>
              </a:rPr>
              <a:t>；系统功能调用号送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INT  21H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zh-CN" altLang="en-US" sz="2800">
                <a:latin typeface="宋体" pitchFamily="2" charset="-122"/>
              </a:rPr>
              <a:t>；执行系统调用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zh-CN" altLang="it-IT" sz="2800">
                <a:latin typeface="宋体" pitchFamily="2" charset="-122"/>
              </a:rPr>
              <a:t>的功能是将当前有效时间取到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it-IT" sz="2800">
                <a:latin typeface="宋体" pitchFamily="2" charset="-122"/>
              </a:rPr>
              <a:t>和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it-IT" sz="2800">
                <a:latin typeface="宋体" pitchFamily="2" charset="-122"/>
              </a:rPr>
              <a:t>寄存器中。</a:t>
            </a:r>
          </a:p>
          <a:p>
            <a:pPr algn="just"/>
            <a:r>
              <a:rPr lang="zh-CN" altLang="it-IT" sz="2800">
                <a:latin typeface="宋体" pitchFamily="2" charset="-122"/>
              </a:rPr>
              <a:t>无入口参数，其出口参数存放在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it-IT" sz="2800">
                <a:latin typeface="宋体" pitchFamily="2" charset="-122"/>
              </a:rPr>
              <a:t>和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it-IT" sz="2800">
                <a:latin typeface="宋体" pitchFamily="2" charset="-122"/>
              </a:rPr>
              <a:t>寄存器中，时间存放格式与</a:t>
            </a:r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zh-CN" altLang="it-IT" sz="2800">
                <a:latin typeface="宋体" pitchFamily="2" charset="-122"/>
              </a:rPr>
              <a:t>号系统功能调用相同。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091A-8EEA-4C23-BF8D-3ED122188B88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44EE-169E-4C15-B2A6-DA4F705BB4B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it-IT" sz="2800">
                <a:latin typeface="宋体" pitchFamily="2" charset="-122"/>
              </a:rPr>
              <a:t>（</a:t>
            </a:r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it-IT" sz="2800">
                <a:latin typeface="宋体" pitchFamily="2" charset="-122"/>
              </a:rPr>
              <a:t>）返回操作系统（</a:t>
            </a:r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zh-CN" altLang="it-IT" sz="2800">
                <a:latin typeface="宋体" pitchFamily="2" charset="-122"/>
              </a:rPr>
              <a:t>号功能调用）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4CH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800">
                <a:latin typeface="宋体" pitchFamily="2" charset="-122"/>
              </a:rPr>
              <a:t>；系统功能调用号送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INT  21H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zh-CN" altLang="en-US" sz="2800">
                <a:latin typeface="宋体" pitchFamily="2" charset="-122"/>
              </a:rPr>
              <a:t>；执行系统调用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it-IT" sz="28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zh-CN" altLang="it-IT" sz="2800">
                <a:latin typeface="宋体" pitchFamily="2" charset="-122"/>
              </a:rPr>
              <a:t>的功能是结束当前正在执行的程序，并返回操作系统，屏幕显示操作系统提示符。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1CC0-3BB0-4433-AC97-43D06333E42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427-35ED-4DAE-9271-2687C1A4B6D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sz="3600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  <a:r>
              <a:rPr lang="zh-CN" altLang="it-IT" sz="3600" b="1">
                <a:solidFill>
                  <a:srgbClr val="336699"/>
                </a:solidFill>
                <a:latin typeface="宋体" pitchFamily="2" charset="-122"/>
              </a:rPr>
              <a:t>中</a:t>
            </a:r>
            <a:r>
              <a:rPr lang="zh-CN" altLang="en-US" sz="3600" b="1">
                <a:solidFill>
                  <a:srgbClr val="336699"/>
                </a:solidFill>
                <a:latin typeface="宋体" pitchFamily="2" charset="-122"/>
              </a:rPr>
              <a:t>有关文件操作的的系统调用</a:t>
            </a:r>
            <a:endParaRPr lang="zh-CN" altLang="en-US" sz="3600" b="1">
              <a:solidFill>
                <a:srgbClr val="336699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>
                <a:latin typeface="宋体" pitchFamily="2" charset="-122"/>
              </a:rPr>
              <a:t>打开文件</a:t>
            </a:r>
          </a:p>
          <a:p>
            <a:r>
              <a:rPr lang="zh-CN" altLang="en-US">
                <a:latin typeface="宋体" pitchFamily="2" charset="-122"/>
              </a:rPr>
              <a:t>读文件</a:t>
            </a:r>
          </a:p>
          <a:p>
            <a:r>
              <a:rPr lang="zh-CN" altLang="en-US">
                <a:latin typeface="宋体" pitchFamily="2" charset="-122"/>
              </a:rPr>
              <a:t>移动文件指针</a:t>
            </a:r>
          </a:p>
          <a:p>
            <a:r>
              <a:rPr lang="zh-CN" altLang="en-US">
                <a:latin typeface="宋体" pitchFamily="2" charset="-122"/>
              </a:rPr>
              <a:t>建立文件</a:t>
            </a:r>
          </a:p>
          <a:p>
            <a:r>
              <a:rPr lang="zh-CN" altLang="en-US">
                <a:latin typeface="宋体" pitchFamily="2" charset="-122"/>
              </a:rPr>
              <a:t>关闭文件</a:t>
            </a:r>
          </a:p>
        </p:txBody>
      </p:sp>
    </p:spTree>
  </p:cSld>
  <p:clrMapOvr>
    <a:masterClrMapping/>
  </p:clrMapOvr>
  <p:transition spd="med"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359C-622B-42D7-AE6F-AE319B15688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16EA-0A5B-476D-B1C9-D6E118DFEA2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t-IT" b="1">
                <a:solidFill>
                  <a:srgbClr val="336699"/>
                </a:solidFill>
                <a:latin typeface="宋体" pitchFamily="2" charset="-122"/>
              </a:rPr>
              <a:t>打开文件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对一个文件进行操作，首先要用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3DH</a:t>
            </a:r>
            <a:r>
              <a:rPr lang="zh-CN" altLang="en-US">
                <a:latin typeface="宋体" pitchFamily="2" charset="-122"/>
              </a:rPr>
              <a:t>号功能调用打开文件，其入口参数是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>
                <a:latin typeface="宋体" pitchFamily="2" charset="-122"/>
              </a:rPr>
              <a:t>指向文件名的存储地址，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指定访问和文件共享方式。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 00H</a:t>
            </a:r>
            <a:r>
              <a:rPr lang="zh-CN" altLang="en-US">
                <a:latin typeface="宋体" pitchFamily="2" charset="-122"/>
              </a:rPr>
              <a:t>为读访问；（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 01H</a:t>
            </a:r>
            <a:r>
              <a:rPr lang="zh-CN" altLang="en-US">
                <a:latin typeface="宋体" pitchFamily="2" charset="-122"/>
              </a:rPr>
              <a:t>为写访问；（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 02H</a:t>
            </a:r>
            <a:r>
              <a:rPr lang="zh-CN" altLang="en-US">
                <a:latin typeface="宋体" pitchFamily="2" charset="-122"/>
              </a:rPr>
              <a:t>为读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>
                <a:latin typeface="宋体" pitchFamily="2" charset="-122"/>
              </a:rPr>
              <a:t>写访问。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的最高位为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>
                <a:latin typeface="宋体" pitchFamily="2" charset="-122"/>
              </a:rPr>
              <a:t>，则文件打开以后，子程序也可访问该文件；若最高位为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宋体" pitchFamily="2" charset="-122"/>
              </a:rPr>
              <a:t>，则文件打开以后，为它的程序所独用。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65A0-D306-4C0D-AF88-3A237CAF807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8401A-DD2A-43EA-A957-E108EB08384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读文件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3FH</a:t>
            </a:r>
            <a:r>
              <a:rPr lang="zh-CN" altLang="en-US">
                <a:latin typeface="宋体" pitchFamily="2" charset="-122"/>
              </a:rPr>
              <a:t>号</a:t>
            </a:r>
            <a:r>
              <a:rPr lang="zh-CN" altLang="it-IT">
                <a:latin typeface="宋体" pitchFamily="2" charset="-122"/>
              </a:rPr>
              <a:t>功能调用</a:t>
            </a:r>
            <a:r>
              <a:rPr lang="zh-CN" altLang="en-US">
                <a:latin typeface="宋体" pitchFamily="2" charset="-122"/>
              </a:rPr>
              <a:t>用于已打开的文件代码（应送至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zh-CN" altLang="en-US">
                <a:latin typeface="宋体" pitchFamily="2" charset="-122"/>
              </a:rPr>
              <a:t>中）为依据，从文件中读规定的字节数（在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en-US">
                <a:latin typeface="宋体" pitchFamily="2" charset="-122"/>
              </a:rPr>
              <a:t>中）至指定的缓冲区。</a:t>
            </a:r>
          </a:p>
          <a:p>
            <a:r>
              <a:rPr lang="zh-CN" altLang="en-US">
                <a:latin typeface="宋体" pitchFamily="2" charset="-122"/>
              </a:rPr>
              <a:t>至于从文件的何处开始读，由文件指针规定。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2118-8194-4410-8EB5-219F78511FD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E332-92F9-48B6-853F-B9A495196DD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移动文件指针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移动文件指针的功能由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42H</a:t>
            </a:r>
            <a:r>
              <a:rPr lang="zh-CN" altLang="en-US" sz="2800">
                <a:latin typeface="宋体" pitchFamily="2" charset="-122"/>
              </a:rPr>
              <a:t>号</a:t>
            </a:r>
            <a:r>
              <a:rPr lang="zh-CN" altLang="it-IT" sz="2800">
                <a:latin typeface="宋体" pitchFamily="2" charset="-122"/>
              </a:rPr>
              <a:t>功能调用实现</a:t>
            </a:r>
            <a:r>
              <a:rPr lang="zh-CN" altLang="en-US" sz="2800">
                <a:latin typeface="宋体" pitchFamily="2" charset="-122"/>
              </a:rPr>
              <a:t>，把文件指针移动所规定的字节数。移动指针的基准可为：</a:t>
            </a:r>
            <a:endParaRPr lang="zh-CN" altLang="en-US" sz="2800"/>
          </a:p>
          <a:p>
            <a:pPr algn="just"/>
            <a:r>
              <a:rPr lang="zh-CN" altLang="en-US" sz="2800">
                <a:latin typeface="宋体" pitchFamily="2" charset="-122"/>
              </a:rPr>
              <a:t>从文件的开始位置开始（入口时（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 00H</a:t>
            </a:r>
            <a:r>
              <a:rPr lang="zh-CN" altLang="en-US" sz="2800">
                <a:latin typeface="宋体" pitchFamily="2" charset="-122"/>
              </a:rPr>
              <a:t>）；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从文件指针的当前位置开始（入口时（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 01H</a:t>
            </a:r>
            <a:r>
              <a:rPr lang="zh-CN" altLang="en-US" sz="2800">
                <a:latin typeface="宋体" pitchFamily="2" charset="-122"/>
              </a:rPr>
              <a:t>）；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从文件的结尾处开始（入口时（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= 02H</a:t>
            </a:r>
            <a:r>
              <a:rPr lang="zh-CN" altLang="en-US" sz="2800">
                <a:latin typeface="宋体" pitchFamily="2" charset="-122"/>
              </a:rPr>
              <a:t>）。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49A-2935-460C-AE2F-FF99634D716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547A-D937-450B-9F7D-CA7ED89E13F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系统功能调用的步骤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宋体" pitchFamily="2" charset="-122"/>
              </a:rPr>
              <a:t>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>
                <a:latin typeface="宋体" pitchFamily="2" charset="-122"/>
              </a:rPr>
              <a:t>寄存器中设置系统功能调用号；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在指定寄存器中设置入口参数；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21H</a:t>
            </a:r>
            <a:r>
              <a:rPr lang="zh-CN" altLang="en-US">
                <a:latin typeface="宋体" pitchFamily="2" charset="-122"/>
              </a:rPr>
              <a:t>（或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ROM-BIOS</a:t>
            </a:r>
            <a:r>
              <a:rPr lang="zh-CN" altLang="en-US">
                <a:latin typeface="宋体" pitchFamily="2" charset="-122"/>
              </a:rPr>
              <a:t>的中断向量号）指令执行功能调用；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根据出口参数分析功能调用执行情况。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1CB6-5993-4D9E-BE9F-73549F30FE0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E9C4-A8D8-4F95-81E6-473A5C3AE62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建立文件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建立文件的</a:t>
            </a:r>
            <a:r>
              <a:rPr lang="zh-CN" altLang="it-IT" sz="2800">
                <a:latin typeface="宋体" pitchFamily="2" charset="-122"/>
              </a:rPr>
              <a:t>功能调用</a:t>
            </a:r>
            <a:r>
              <a:rPr lang="zh-CN" altLang="en-US" sz="2800">
                <a:latin typeface="宋体" pitchFamily="2" charset="-122"/>
              </a:rPr>
              <a:t>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3CH</a:t>
            </a:r>
            <a:r>
              <a:rPr lang="zh-CN" altLang="en-US" sz="2800">
                <a:latin typeface="宋体" pitchFamily="2" charset="-122"/>
              </a:rPr>
              <a:t>，此调用以一个文件的路径名的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800">
                <a:latin typeface="宋体" pitchFamily="2" charset="-122"/>
              </a:rPr>
              <a:t>码字符串为依据（以空字符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>
                <a:latin typeface="宋体" pitchFamily="2" charset="-122"/>
              </a:rPr>
              <a:t>结尾）搜索目录文件，若找到与之匹配的目录项，则把此文件的长度置为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>
                <a:latin typeface="宋体" pitchFamily="2" charset="-122"/>
              </a:rPr>
              <a:t>；若没有与之匹配的目录项，则在适当的目录中，建立此文件。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文件建立后，在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en-US" sz="2800">
                <a:latin typeface="宋体" pitchFamily="2" charset="-122"/>
              </a:rPr>
              <a:t>中返回一个与此文件相联系的文件代码，以后就依据文件代码对文件进行操作。由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zh-CN" altLang="en-US" sz="2800">
                <a:latin typeface="宋体" pitchFamily="2" charset="-122"/>
              </a:rPr>
              <a:t>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800">
                <a:latin typeface="宋体" pitchFamily="2" charset="-122"/>
              </a:rPr>
              <a:t>指向文件路径名的首地址，并由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en-US" sz="2800">
                <a:latin typeface="宋体" pitchFamily="2" charset="-122"/>
              </a:rPr>
              <a:t>指定文件属性。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00H</a:t>
            </a:r>
            <a:r>
              <a:rPr lang="zh-CN" altLang="en-US" sz="2800">
                <a:latin typeface="宋体" pitchFamily="2" charset="-122"/>
              </a:rPr>
              <a:t>属性为普通文件；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02H</a:t>
            </a:r>
            <a:r>
              <a:rPr lang="zh-CN" altLang="en-US" sz="2800">
                <a:latin typeface="宋体" pitchFamily="2" charset="-122"/>
              </a:rPr>
              <a:t>属性为隐含文件；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04H</a:t>
            </a:r>
            <a:r>
              <a:rPr lang="zh-CN" altLang="en-US" sz="2800">
                <a:latin typeface="宋体" pitchFamily="2" charset="-122"/>
              </a:rPr>
              <a:t>属性为系统文件；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06H</a:t>
            </a:r>
            <a:r>
              <a:rPr lang="zh-CN" altLang="en-US" sz="2800">
                <a:latin typeface="宋体" pitchFamily="2" charset="-122"/>
              </a:rPr>
              <a:t>属性为隐含文件且为系统文件。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D020-3406-461D-86D2-115C77000A5C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04E-6C43-4F45-B1C4-962D9B9CF5A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关闭文件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关闭文件的系统调用为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3EH</a:t>
            </a:r>
            <a:r>
              <a:rPr lang="zh-CN" altLang="en-US">
                <a:latin typeface="宋体" pitchFamily="2" charset="-122"/>
              </a:rPr>
              <a:t>，输入参数是文件代码（句柄）送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zh-CN" altLang="en-US">
                <a:latin typeface="宋体" pitchFamily="2" charset="-122"/>
              </a:rPr>
              <a:t>寄存器。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424-8BB4-4D37-B343-CF4C577C497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48D-F670-48B2-837E-F488FA45DD9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其他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中断的功能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20H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it-IT" altLang="zh-CN">
                <a:latin typeface="Times New Roman" pitchFamily="18" charset="0"/>
                <a:cs typeface="Times New Roman" pitchFamily="18" charset="0"/>
              </a:rPr>
              <a:t>INT 20H</a:t>
            </a:r>
            <a:r>
              <a:rPr lang="zh-CN" altLang="en-US">
                <a:latin typeface="宋体" pitchFamily="2" charset="-122"/>
              </a:rPr>
              <a:t>）</a:t>
            </a:r>
            <a:endParaRPr lang="zh-CN" altLang="en-US"/>
          </a:p>
          <a:p>
            <a:r>
              <a:rPr lang="zh-CN" altLang="en-US">
                <a:latin typeface="宋体" pitchFamily="2" charset="-122"/>
              </a:rPr>
              <a:t>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25H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it-IT" altLang="zh-CN">
                <a:latin typeface="Times New Roman" pitchFamily="18" charset="0"/>
                <a:cs typeface="Times New Roman" pitchFamily="18" charset="0"/>
              </a:rPr>
              <a:t>INT 25H</a:t>
            </a:r>
            <a:r>
              <a:rPr lang="zh-CN" altLang="en-US">
                <a:latin typeface="宋体" pitchFamily="2" charset="-122"/>
              </a:rPr>
              <a:t>）</a:t>
            </a:r>
            <a:endParaRPr lang="zh-CN" altLang="en-US"/>
          </a:p>
          <a:p>
            <a:r>
              <a:rPr lang="zh-CN" altLang="en-US">
                <a:latin typeface="宋体" pitchFamily="2" charset="-122"/>
              </a:rPr>
              <a:t>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26H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it-IT" altLang="zh-CN">
                <a:latin typeface="Times New Roman" pitchFamily="18" charset="0"/>
                <a:cs typeface="Times New Roman" pitchFamily="18" charset="0"/>
              </a:rPr>
              <a:t>INT 26H</a:t>
            </a:r>
            <a:r>
              <a:rPr lang="zh-CN" altLang="en-US">
                <a:latin typeface="宋体" pitchFamily="2" charset="-122"/>
              </a:rPr>
              <a:t>）</a:t>
            </a:r>
          </a:p>
          <a:p>
            <a:r>
              <a:rPr lang="zh-CN" altLang="en-US">
                <a:latin typeface="宋体" pitchFamily="2" charset="-122"/>
              </a:rPr>
              <a:t>中断调用</a:t>
            </a:r>
            <a:r>
              <a:rPr lang="en-US" altLang="zh-CN">
                <a:latin typeface="宋体" pitchFamily="2" charset="-122"/>
              </a:rPr>
              <a:t>27H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it-IT" altLang="zh-CN">
                <a:latin typeface="宋体" pitchFamily="2" charset="-122"/>
              </a:rPr>
              <a:t>INT 27H</a:t>
            </a:r>
            <a:r>
              <a:rPr lang="zh-CN" altLang="en-US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ransition spd="med">
    <p:pull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170E-76CD-42D2-BB2C-579F368260A3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EA62-CE0F-4ECE-9443-1D6B43FED03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中断调用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20H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it-IT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INT 20H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INT 20H</a:t>
            </a:r>
            <a:r>
              <a:rPr lang="zh-CN" altLang="it-IT" sz="2000">
                <a:latin typeface="宋体" pitchFamily="2" charset="-122"/>
              </a:rPr>
              <a:t>是两字节指令，它的作用是终止正在运行的程序，返回操作系统。这种终止程序的方法只适用于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zh-CN" altLang="it-IT" sz="2000">
                <a:latin typeface="宋体" pitchFamily="2" charset="-122"/>
              </a:rPr>
              <a:t>文件，而不适用于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EXE</a:t>
            </a:r>
            <a:r>
              <a:rPr lang="zh-CN" altLang="it-IT" sz="2000">
                <a:latin typeface="宋体" pitchFamily="2" charset="-122"/>
              </a:rPr>
              <a:t>文件。</a:t>
            </a:r>
          </a:p>
          <a:p>
            <a:pPr algn="just">
              <a:lnSpc>
                <a:spcPct val="90000"/>
              </a:lnSpc>
            </a:pPr>
            <a:r>
              <a:rPr lang="zh-CN" altLang="it-IT" sz="2000">
                <a:latin typeface="宋体" pitchFamily="2" charset="-122"/>
              </a:rPr>
              <a:t>程序段前缀区（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PSP</a:t>
            </a:r>
            <a:r>
              <a:rPr lang="it-IT" altLang="zh-CN" sz="2000">
                <a:latin typeface="宋体" pitchFamily="2" charset="-122"/>
              </a:rPr>
              <a:t>）</a:t>
            </a:r>
            <a:r>
              <a:rPr lang="zh-CN" altLang="it-IT" sz="2000">
                <a:latin typeface="宋体" pitchFamily="2" charset="-122"/>
              </a:rPr>
              <a:t>是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it-IT" sz="2000">
                <a:latin typeface="宋体" pitchFamily="2" charset="-122"/>
              </a:rPr>
              <a:t>操作系统装入用户可执行文件后在程序段内偏移地址为</a:t>
            </a:r>
            <a:r>
              <a:rPr lang="zh-CN" altLang="it-IT" sz="2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it-IT" sz="2000">
                <a:latin typeface="宋体" pitchFamily="2" charset="-122"/>
              </a:rPr>
              <a:t>处建立的存储区。程序段前缀区占有</a:t>
            </a:r>
            <a:r>
              <a:rPr lang="zh-CN" altLang="it-IT" sz="200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it-IT" sz="2000">
                <a:latin typeface="宋体" pitchFamily="2" charset="-122"/>
              </a:rPr>
              <a:t>字节单元，存放与装入文件有关的信息。用户程序放在其后的地址单元中。程序段前缀区的前两个单元存有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INT 20H</a:t>
            </a:r>
            <a:r>
              <a:rPr lang="zh-CN" altLang="it-IT" sz="2000">
                <a:latin typeface="宋体" pitchFamily="2" charset="-122"/>
              </a:rPr>
              <a:t>指令。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EXE</a:t>
            </a:r>
            <a:r>
              <a:rPr lang="zh-CN" altLang="it-IT" sz="2000">
                <a:latin typeface="宋体" pitchFamily="2" charset="-122"/>
              </a:rPr>
              <a:t>文件装入内存后，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it-IT" sz="2000">
                <a:latin typeface="宋体" pitchFamily="2" charset="-122"/>
              </a:rPr>
              <a:t>将寄存器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it-IT" altLang="zh-CN" sz="2000">
                <a:latin typeface="宋体" pitchFamily="2" charset="-122"/>
              </a:rPr>
              <a:t>、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zh-CN" altLang="it-IT" sz="2000">
                <a:latin typeface="宋体" pitchFamily="2" charset="-122"/>
              </a:rPr>
              <a:t>指向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PSP</a:t>
            </a:r>
            <a:r>
              <a:rPr lang="zh-CN" altLang="it-IT" sz="2000">
                <a:latin typeface="宋体" pitchFamily="2" charset="-122"/>
              </a:rPr>
              <a:t>的起始地址，即指向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INT 20H</a:t>
            </a:r>
            <a:r>
              <a:rPr lang="zh-CN" altLang="it-IT" sz="2000">
                <a:latin typeface="宋体" pitchFamily="2" charset="-122"/>
              </a:rPr>
              <a:t>指令。</a:t>
            </a:r>
          </a:p>
          <a:p>
            <a:pPr algn="just">
              <a:lnSpc>
                <a:spcPct val="90000"/>
              </a:lnSpc>
            </a:pPr>
            <a:r>
              <a:rPr lang="zh-CN" altLang="it-IT" sz="2000">
                <a:latin typeface="宋体" pitchFamily="2" charset="-122"/>
              </a:rPr>
              <a:t>为了利用这条指令使程序返回操作系统，必须在用户程序开始部分写入以下指令序列。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PUSH  DS                    </a:t>
            </a:r>
            <a:r>
              <a:rPr lang="it-IT" altLang="zh-CN" sz="2000">
                <a:latin typeface="宋体" pitchFamily="2" charset="-122"/>
              </a:rPr>
              <a:t>；</a:t>
            </a:r>
            <a:r>
              <a:rPr lang="zh-CN" altLang="it-IT" sz="2000">
                <a:latin typeface="宋体" pitchFamily="2" charset="-122"/>
              </a:rPr>
              <a:t>将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PSP</a:t>
            </a:r>
            <a:r>
              <a:rPr lang="zh-CN" altLang="it-IT" sz="2000">
                <a:latin typeface="宋体" pitchFamily="2" charset="-122"/>
              </a:rPr>
              <a:t>区的段地址入栈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MOV  AX</a:t>
            </a:r>
            <a:r>
              <a:rPr lang="it-IT" altLang="zh-CN" sz="2000">
                <a:latin typeface="宋体" pitchFamily="2" charset="-122"/>
              </a:rPr>
              <a:t>，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0               </a:t>
            </a:r>
            <a:r>
              <a:rPr lang="it-IT" altLang="zh-CN" sz="2000">
                <a:latin typeface="宋体" pitchFamily="2" charset="-122"/>
              </a:rPr>
              <a:t>；</a:t>
            </a:r>
            <a:r>
              <a:rPr lang="zh-CN" altLang="it-IT" sz="2000">
                <a:latin typeface="宋体" pitchFamily="2" charset="-122"/>
              </a:rPr>
              <a:t>设置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PSP</a:t>
            </a:r>
            <a:r>
              <a:rPr lang="zh-CN" altLang="it-IT" sz="2000">
                <a:latin typeface="宋体" pitchFamily="2" charset="-122"/>
              </a:rPr>
              <a:t>区</a:t>
            </a:r>
            <a:r>
              <a:rPr lang="it-IT" altLang="zh-CN" sz="2000">
                <a:latin typeface="Times New Roman" pitchFamily="18" charset="0"/>
                <a:cs typeface="Times New Roman" pitchFamily="18" charset="0"/>
              </a:rPr>
              <a:t>INT 20H</a:t>
            </a:r>
            <a:r>
              <a:rPr lang="zh-CN" altLang="it-IT" sz="2000">
                <a:latin typeface="宋体" pitchFamily="2" charset="-122"/>
              </a:rPr>
              <a:t>指令的偏移地址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PUSH  AX                    </a:t>
            </a:r>
            <a:r>
              <a:rPr lang="zh-CN" altLang="en-US" sz="2000">
                <a:latin typeface="宋体" pitchFamily="2" charset="-122"/>
              </a:rPr>
              <a:t>；偏移地址入栈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000">
                <a:latin typeface="宋体" pitchFamily="2" charset="-122"/>
              </a:rPr>
              <a:t>┇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RET</a:t>
            </a:r>
            <a:endParaRPr lang="en-US" altLang="zh-CN" sz="2000"/>
          </a:p>
        </p:txBody>
      </p:sp>
    </p:spTree>
  </p:cSld>
  <p:clrMapOvr>
    <a:masterClrMapping/>
  </p:clrMapOvr>
  <p:transition spd="med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3115-0356-4A88-B24D-1F41E70AB97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253-E328-4F94-82CF-0A9E6FBE6F4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中断调用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25H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it-IT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INT 25H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INT 25H</a:t>
            </a:r>
            <a:r>
              <a:rPr lang="zh-CN" altLang="it-IT" sz="2800">
                <a:latin typeface="宋体" pitchFamily="2" charset="-122"/>
              </a:rPr>
              <a:t>是绝对读磁盘，这条软中断的调用需要用户熟知磁盘结构，准确指出读操作的扇区号、扇区数和磁盘驱动器号，还需要知道与磁盘交换信息的内存缓冲区的首地址。这种读磁盘的方式比较落后，除非特殊用途，基本上不采用。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入口参数为：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中是驱动器号，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en-US" sz="2800">
                <a:latin typeface="宋体" pitchFamily="2" charset="-122"/>
              </a:rPr>
              <a:t>中存入要读出的扇区数，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800">
                <a:latin typeface="宋体" pitchFamily="2" charset="-122"/>
              </a:rPr>
              <a:t>中是开始的逻辑扇区号，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zh-CN" altLang="en-US" sz="2800">
                <a:latin typeface="宋体" pitchFamily="2" charset="-122"/>
              </a:rPr>
              <a:t>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zh-CN" altLang="en-US" sz="2800">
                <a:latin typeface="宋体" pitchFamily="2" charset="-122"/>
              </a:rPr>
              <a:t>是缓冲区的段地址和偏移地址。指令执行后，若传送成功，进位为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>
                <a:latin typeface="宋体" pitchFamily="2" charset="-122"/>
              </a:rPr>
              <a:t>；若传送不成功，则进位为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，出口参数在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寄存器中。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A402-2146-4906-9A06-4ECFFC62D79D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CEA3-C3FD-48AA-99F8-A07C8A59C57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中断调用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25H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的错误定义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AL=80H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zh-CN" altLang="it-IT" sz="2800">
                <a:latin typeface="宋体" pitchFamily="2" charset="-122"/>
              </a:rPr>
              <a:t>连接设备没有反应；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AL=40H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 SEEK</a:t>
            </a:r>
            <a:r>
              <a:rPr lang="zh-CN" altLang="it-IT" sz="2800">
                <a:latin typeface="宋体" pitchFamily="2" charset="-122"/>
              </a:rPr>
              <a:t>操作失败；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AL=20H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zh-CN" altLang="it-IT" sz="2800">
                <a:latin typeface="宋体" pitchFamily="2" charset="-122"/>
              </a:rPr>
              <a:t>控制器有问题；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AL=10H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zh-CN" altLang="it-IT" sz="2800">
                <a:latin typeface="宋体" pitchFamily="2" charset="-122"/>
              </a:rPr>
              <a:t>磁盘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CRC</a:t>
            </a:r>
            <a:r>
              <a:rPr lang="zh-CN" altLang="it-IT" sz="2800">
                <a:latin typeface="宋体" pitchFamily="2" charset="-122"/>
              </a:rPr>
              <a:t>错误；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AL=08H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zh-CN" altLang="it-IT" sz="2800">
                <a:latin typeface="宋体" pitchFamily="2" charset="-122"/>
              </a:rPr>
              <a:t>直接内存访问（</a:t>
            </a: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DMA</a:t>
            </a:r>
            <a:r>
              <a:rPr lang="it-IT" altLang="zh-CN" sz="2800">
                <a:latin typeface="宋体" pitchFamily="2" charset="-122"/>
              </a:rPr>
              <a:t>）</a:t>
            </a:r>
            <a:r>
              <a:rPr lang="zh-CN" altLang="it-IT" sz="2800">
                <a:latin typeface="宋体" pitchFamily="2" charset="-122"/>
              </a:rPr>
              <a:t>错误；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AL=06H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zh-CN" altLang="it-IT" sz="2800">
                <a:latin typeface="宋体" pitchFamily="2" charset="-122"/>
              </a:rPr>
              <a:t>不能用；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AL=04H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zh-CN" altLang="it-IT" sz="2800">
                <a:latin typeface="宋体" pitchFamily="2" charset="-122"/>
              </a:rPr>
              <a:t>需要的扇区没有找到；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altLang="zh-CN" sz="2800">
                <a:latin typeface="Times New Roman" pitchFamily="18" charset="0"/>
                <a:cs typeface="Times New Roman" pitchFamily="18" charset="0"/>
              </a:rPr>
              <a:t>AL=03H</a:t>
            </a:r>
            <a:r>
              <a:rPr lang="it-IT" altLang="zh-CN" sz="2800">
                <a:latin typeface="宋体" pitchFamily="2" charset="-122"/>
              </a:rPr>
              <a:t>，</a:t>
            </a:r>
            <a:r>
              <a:rPr lang="zh-CN" altLang="en-US" sz="2800">
                <a:latin typeface="宋体" pitchFamily="2" charset="-122"/>
              </a:rPr>
              <a:t>企图向保护磁盘写入</a:t>
            </a:r>
            <a:r>
              <a:rPr lang="zh-CN" altLang="it-IT" sz="2800">
                <a:latin typeface="宋体" pitchFamily="2" charset="-122"/>
              </a:rPr>
              <a:t>；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AL=02H</a:t>
            </a:r>
            <a:r>
              <a:rPr lang="zh-CN" altLang="en-US" sz="2800">
                <a:latin typeface="宋体" pitchFamily="2" charset="-122"/>
              </a:rPr>
              <a:t>，找不到地址标记；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CA3F-F44D-48AD-9369-E987BD78B77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49B5-AB49-47EA-A731-C6F0C610282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中断调用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26H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it-IT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INT 26H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altLang="zh-CN">
                <a:latin typeface="Times New Roman" pitchFamily="18" charset="0"/>
                <a:cs typeface="Times New Roman" pitchFamily="18" charset="0"/>
              </a:rPr>
              <a:t>INT 26H</a:t>
            </a:r>
            <a:r>
              <a:rPr lang="zh-CN" altLang="it-IT">
                <a:latin typeface="宋体" pitchFamily="2" charset="-122"/>
              </a:rPr>
              <a:t>是绝对写磁盘，这条软中断指令同样要求用户熟练掌握磁盘结构等信息。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入口参数为：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中是驱动器号，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en-US">
                <a:latin typeface="宋体" pitchFamily="2" charset="-122"/>
              </a:rPr>
              <a:t>中为要写入的扇区数，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>
                <a:latin typeface="宋体" pitchFamily="2" charset="-122"/>
              </a:rPr>
              <a:t>中是开始的逻辑扇区号，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zh-CN" altLang="en-US">
                <a:latin typeface="宋体" pitchFamily="2" charset="-122"/>
              </a:rPr>
              <a:t>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zh-CN" altLang="en-US">
                <a:latin typeface="宋体" pitchFamily="2" charset="-122"/>
              </a:rPr>
              <a:t>是缓冲区的段地址和偏移地址。指令执行后，若传送成功，进位为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>
                <a:latin typeface="宋体" pitchFamily="2" charset="-122"/>
              </a:rPr>
              <a:t>；若传送不成功，则进位为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宋体" pitchFamily="2" charset="-122"/>
              </a:rPr>
              <a:t>，出口参数在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寄存器中，各种错误的定义与</a:t>
            </a:r>
            <a:r>
              <a:rPr lang="it-IT" altLang="zh-CN">
                <a:latin typeface="Times New Roman" pitchFamily="18" charset="0"/>
                <a:cs typeface="Times New Roman" pitchFamily="18" charset="0"/>
              </a:rPr>
              <a:t>INT 25H</a:t>
            </a:r>
            <a:r>
              <a:rPr lang="zh-CN" altLang="it-IT">
                <a:latin typeface="宋体" pitchFamily="2" charset="-122"/>
              </a:rPr>
              <a:t>相</a:t>
            </a:r>
            <a:r>
              <a:rPr lang="zh-CN" altLang="en-US">
                <a:latin typeface="宋体" pitchFamily="2" charset="-122"/>
              </a:rPr>
              <a:t>同。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99F-F21F-4AD1-AFAD-C312188E22F1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C90F-1FF0-4BE2-B243-6709C9B8241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中断调用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27H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it-IT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INT 27H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altLang="zh-CN">
                <a:latin typeface="Times New Roman" pitchFamily="18" charset="0"/>
                <a:cs typeface="Times New Roman" pitchFamily="18" charset="0"/>
              </a:rPr>
              <a:t>INT 27H</a:t>
            </a:r>
            <a:r>
              <a:rPr lang="zh-CN" altLang="it-IT">
                <a:latin typeface="宋体" pitchFamily="2" charset="-122"/>
              </a:rPr>
              <a:t>的功能是终止并驻留程序在内存中。被终止的程序驻留在内存中作为</a:t>
            </a:r>
            <a:r>
              <a:rPr lang="it-IT" altLang="zh-CN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it-IT">
                <a:latin typeface="宋体" pitchFamily="2" charset="-122"/>
              </a:rPr>
              <a:t>的一部分，它不会被其他程序覆盖。</a:t>
            </a:r>
          </a:p>
          <a:p>
            <a:pPr algn="just"/>
            <a:r>
              <a:rPr lang="zh-CN" altLang="it-IT">
                <a:latin typeface="宋体" pitchFamily="2" charset="-122"/>
              </a:rPr>
              <a:t>在其他用户程序中，可以利用软中断来调用这个驻留的程序。</a:t>
            </a:r>
          </a:p>
          <a:p>
            <a:pPr algn="just"/>
            <a:r>
              <a:rPr lang="zh-CN" altLang="it-IT">
                <a:latin typeface="宋体" pitchFamily="2" charset="-122"/>
              </a:rPr>
              <a:t>其入口参数为：</a:t>
            </a:r>
            <a:r>
              <a:rPr lang="it-IT" altLang="zh-CN"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zh-CN" altLang="it-IT">
                <a:latin typeface="宋体" pitchFamily="2" charset="-122"/>
              </a:rPr>
              <a:t>中是驻留在内存中程序最后地址的段地址，</a:t>
            </a:r>
            <a:r>
              <a:rPr lang="it-IT" altLang="zh-CN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it-IT">
                <a:latin typeface="宋体" pitchFamily="2" charset="-122"/>
              </a:rPr>
              <a:t>是驻留在内存中程序最后地址的偏移地址。无出口参数。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17A0-8E49-4BD4-8D77-1DF51C6F86B3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7D71-B83D-408A-B62B-2349E5948742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</a:rPr>
              <a:t>9.3  BIOS</a:t>
            </a:r>
            <a:r>
              <a:rPr lang="zh-CN" altLang="en-US" b="1">
                <a:solidFill>
                  <a:srgbClr val="336699"/>
                </a:solidFill>
              </a:rPr>
              <a:t>功能调用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9.3.1  BIOS</a:t>
            </a:r>
            <a:r>
              <a:rPr lang="zh-CN" altLang="en-US"/>
              <a:t>功能调用概述</a:t>
            </a:r>
          </a:p>
          <a:p>
            <a:pPr>
              <a:buFontTx/>
              <a:buNone/>
            </a:pPr>
            <a:r>
              <a:rPr lang="en-US" altLang="zh-CN"/>
              <a:t>9.3.2  BIOS</a:t>
            </a:r>
            <a:r>
              <a:rPr lang="zh-CN" altLang="en-US"/>
              <a:t>功能调用程序实例</a:t>
            </a:r>
          </a:p>
          <a:p>
            <a:pPr>
              <a:buFontTx/>
              <a:buNone/>
            </a:pPr>
            <a:r>
              <a:rPr lang="en-US" altLang="zh-CN"/>
              <a:t>9.3.3  </a:t>
            </a:r>
            <a:r>
              <a:rPr lang="zh-CN" altLang="en-US"/>
              <a:t>显示器</a:t>
            </a:r>
            <a:r>
              <a:rPr lang="en-US" altLang="zh-CN"/>
              <a:t>BIOS</a:t>
            </a:r>
            <a:r>
              <a:rPr lang="zh-CN" altLang="en-US"/>
              <a:t>中断服务</a:t>
            </a:r>
          </a:p>
        </p:txBody>
      </p:sp>
    </p:spTree>
  </p:cSld>
  <p:clrMapOvr>
    <a:masterClrMapping/>
  </p:clrMapOvr>
  <p:transition spd="med"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1614-E698-4890-8D25-AB3B19F913CF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3D4-0888-442F-AC8C-C67C620A5DA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功能调用概述</a:t>
            </a:r>
            <a:endParaRPr lang="zh-CN" altLang="en-US">
              <a:solidFill>
                <a:srgbClr val="336699"/>
              </a:solidFill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程序员在使用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功能调用时，不必了解硬件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>
                <a:latin typeface="宋体" pitchFamily="2" charset="-122"/>
              </a:rPr>
              <a:t>接口的特性就可以直接用指令设置参数，然后通过中断调用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中断程序，所以利用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功能编写的程序可读性好，易于移植。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87C0-2A77-4F1E-A09B-510DB9C2A7AD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AAA3-C02A-4F20-80DE-388257E059D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CN" altLang="en-US" sz="2800" b="1">
                <a:solidFill>
                  <a:srgbClr val="336699"/>
                </a:solidFill>
                <a:latin typeface="宋体" pitchFamily="2" charset="-122"/>
              </a:rPr>
              <a:t>应用程序、</a:t>
            </a:r>
            <a:r>
              <a:rPr lang="en-US" altLang="zh-CN" sz="2800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800" b="1">
                <a:solidFill>
                  <a:srgbClr val="336699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800" b="1">
                <a:solidFill>
                  <a:srgbClr val="336699"/>
                </a:solidFill>
                <a:latin typeface="宋体" pitchFamily="2" charset="-122"/>
              </a:rPr>
              <a:t>和外设接口之间的关系</a:t>
            </a:r>
            <a:endParaRPr lang="zh-CN" altLang="en-US" sz="2800" b="1">
              <a:solidFill>
                <a:srgbClr val="336699"/>
              </a:solidFill>
            </a:endParaRP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400">
                <a:latin typeface="宋体" pitchFamily="2" charset="-122"/>
              </a:rPr>
              <a:t>的各种命令可以看作是操作员与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400">
                <a:latin typeface="宋体" pitchFamily="2" charset="-122"/>
              </a:rPr>
              <a:t>的接口，而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400">
                <a:latin typeface="宋体" pitchFamily="2" charset="-122"/>
              </a:rPr>
              <a:t>功能调用则是程序员与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400">
                <a:latin typeface="宋体" pitchFamily="2" charset="-122"/>
              </a:rPr>
              <a:t>的接口。</a:t>
            </a:r>
          </a:p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400">
                <a:latin typeface="宋体" pitchFamily="2" charset="-122"/>
              </a:rPr>
              <a:t>操作系统建立在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400">
                <a:latin typeface="宋体" pitchFamily="2" charset="-122"/>
              </a:rPr>
              <a:t>的基础上，通过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400">
                <a:latin typeface="宋体" pitchFamily="2" charset="-122"/>
              </a:rPr>
              <a:t>操纵控制硬件。</a:t>
            </a:r>
            <a:endParaRPr lang="zh-CN" altLang="en-US" sz="2400"/>
          </a:p>
        </p:txBody>
      </p:sp>
      <p:graphicFrame>
        <p:nvGraphicFramePr>
          <p:cNvPr id="540676" name="Object 4"/>
          <p:cNvGraphicFramePr>
            <a:graphicFrameLocks noChangeAspect="1"/>
          </p:cNvGraphicFramePr>
          <p:nvPr/>
        </p:nvGraphicFramePr>
        <p:xfrm>
          <a:off x="2362200" y="3352800"/>
          <a:ext cx="3810000" cy="2332038"/>
        </p:xfrm>
        <a:graphic>
          <a:graphicData uri="http://schemas.openxmlformats.org/presentationml/2006/ole">
            <p:oleObj spid="_x0000_s540676" name="位图图像" r:id="rId3" imgW="2505425" imgH="1533739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A4CA-8402-43DD-B996-7259807A1A8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5A1F-02DB-45D3-AA29-14D36CE75ED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4000" b="1">
                <a:solidFill>
                  <a:srgbClr val="336699"/>
                </a:solidFill>
                <a:latin typeface="宋体" pitchFamily="2" charset="-122"/>
              </a:rPr>
              <a:t>中主要包含以下几部分内容</a:t>
            </a:r>
            <a:endParaRPr lang="zh-CN" altLang="en-US" sz="4000" b="1">
              <a:solidFill>
                <a:srgbClr val="336699"/>
              </a:solidFill>
            </a:endParaRP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algn="just"/>
            <a:r>
              <a:rPr lang="zh-CN" altLang="en-US">
                <a:latin typeface="宋体" pitchFamily="2" charset="-122"/>
              </a:rPr>
              <a:t>硬件系统的检测和初始化程序；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外部中断和内部中断的中断例程；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用于对硬件设备进行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>
                <a:latin typeface="宋体" pitchFamily="2" charset="-122"/>
              </a:rPr>
              <a:t>操作的中断例程；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其他和硬件系统相关的中断例程。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FACE-CC4B-40E4-98AB-B60A140CF5CE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025-B85D-4DCE-A32E-22986382E57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中断类型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575492" name="Object 4"/>
          <p:cNvGraphicFramePr>
            <a:graphicFrameLocks noChangeAspect="1"/>
          </p:cNvGraphicFramePr>
          <p:nvPr/>
        </p:nvGraphicFramePr>
        <p:xfrm>
          <a:off x="1371600" y="1600200"/>
          <a:ext cx="6400800" cy="3732213"/>
        </p:xfrm>
        <a:graphic>
          <a:graphicData uri="http://schemas.openxmlformats.org/presentationml/2006/ole">
            <p:oleObj spid="_x0000_s575492" name="位图图像" r:id="rId3" imgW="3266667" imgH="1905266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F6D9-8C41-4F7C-BCFD-8490E77938A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9CFF-49DC-4183-95A9-16A9557C03A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．键盘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>
                <a:latin typeface="宋体" pitchFamily="2" charset="-122"/>
              </a:rPr>
              <a:t>中断调用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16H</a:t>
            </a:r>
            <a:r>
              <a:rPr lang="en-US" altLang="zh-CN" sz="28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INT 16H</a:t>
            </a:r>
            <a:r>
              <a:rPr lang="zh-CN" altLang="en-US" sz="2400">
                <a:latin typeface="宋体" pitchFamily="2" charset="-122"/>
              </a:rPr>
              <a:t>有三个子功能，可以等待读取一个按键、判断有无按键或者获取当前的特殊功能键信息（如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zh-CN" altLang="en-US" sz="2400">
                <a:latin typeface="宋体" pitchFamily="2" charset="-122"/>
              </a:rPr>
              <a:t>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zh-CN" altLang="en-US" sz="2400">
                <a:latin typeface="宋体" pitchFamily="2" charset="-122"/>
              </a:rPr>
              <a:t>键的信息）。</a:t>
            </a:r>
            <a:r>
              <a:rPr lang="zh-CN" altLang="en-US" sz="240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中断调用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16H</a:t>
            </a:r>
            <a:r>
              <a:rPr lang="zh-CN" altLang="en-US" sz="2400">
                <a:latin typeface="宋体" pitchFamily="2" charset="-122"/>
              </a:rPr>
              <a:t>的功能号为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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latin typeface="宋体" pitchFamily="2" charset="-122"/>
              </a:rPr>
              <a:t>。</a:t>
            </a:r>
            <a:r>
              <a:rPr lang="zh-CN" altLang="en-US" sz="2800"/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AH= 0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                </a:t>
            </a:r>
            <a:r>
              <a:rPr lang="zh-CN" altLang="en-US" sz="2800">
                <a:latin typeface="宋体" pitchFamily="2" charset="-122"/>
              </a:rPr>
              <a:t>；功能号送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16H                    </a:t>
            </a:r>
            <a:r>
              <a:rPr lang="zh-CN" altLang="en-US" sz="2800">
                <a:latin typeface="宋体" pitchFamily="2" charset="-122"/>
              </a:rPr>
              <a:t>；执行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800">
                <a:latin typeface="宋体" pitchFamily="2" charset="-122"/>
              </a:rPr>
              <a:t>功能调用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该调用的功能为从键盘读字符到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寄存器中，当无键按下时，处于等待状态。出口参数在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en-US" sz="2400">
                <a:latin typeface="宋体" pitchFamily="2" charset="-122"/>
              </a:rPr>
              <a:t>寄存器中，其中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为键入字符的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400">
                <a:latin typeface="宋体" pitchFamily="2" charset="-122"/>
              </a:rPr>
              <a:t>码，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 sz="2400">
                <a:latin typeface="宋体" pitchFamily="2" charset="-122"/>
              </a:rPr>
              <a:t>为键入字符的扫描码。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EB92-B74B-43CB-8EF3-66C64126AA74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32E1-65DD-45DE-A015-CA50ECF3114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．键盘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>
                <a:latin typeface="宋体" pitchFamily="2" charset="-122"/>
              </a:rPr>
              <a:t>中断调用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16H</a:t>
            </a:r>
            <a:r>
              <a:rPr lang="en-US" altLang="zh-CN" sz="2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宋体" pitchFamily="2" charset="-122"/>
              </a:rPr>
              <a:t>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>
                <a:latin typeface="宋体" pitchFamily="2" charset="-122"/>
              </a:rPr>
              <a:t>）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AH= 1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                </a:t>
            </a:r>
            <a:r>
              <a:rPr lang="zh-CN" altLang="en-US" sz="2400">
                <a:latin typeface="宋体" pitchFamily="2" charset="-122"/>
              </a:rPr>
              <a:t>；功能号送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INT  16H                    </a:t>
            </a:r>
            <a:r>
              <a:rPr lang="zh-CN" altLang="en-US" sz="2400">
                <a:latin typeface="宋体" pitchFamily="2" charset="-122"/>
              </a:rPr>
              <a:t>；执行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400">
                <a:latin typeface="宋体" pitchFamily="2" charset="-122"/>
              </a:rPr>
              <a:t>功能调用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该调用的功能为从键盘缓冲区读字符到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寄存器中。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并置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</a:t>
            </a:r>
            <a:r>
              <a:rPr lang="zh-CN" altLang="en-US" sz="2400">
                <a:latin typeface="宋体" pitchFamily="2" charset="-122"/>
              </a:rPr>
              <a:t>标志位，当有键按下时，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 = 0</a:t>
            </a:r>
            <a:r>
              <a:rPr lang="zh-CN" altLang="en-US" sz="2400">
                <a:latin typeface="宋体" pitchFamily="2" charset="-122"/>
              </a:rPr>
              <a:t>；否则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 = 1</a:t>
            </a:r>
            <a:r>
              <a:rPr lang="zh-CN" altLang="en-US" sz="2400">
                <a:latin typeface="宋体" pitchFamily="2" charset="-122"/>
              </a:rPr>
              <a:t>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出口参数：当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 = 0</a:t>
            </a:r>
            <a:r>
              <a:rPr lang="zh-CN" altLang="en-US" sz="2400">
                <a:latin typeface="宋体" pitchFamily="2" charset="-122"/>
              </a:rPr>
              <a:t>时，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400">
                <a:latin typeface="宋体" pitchFamily="2" charset="-122"/>
              </a:rPr>
              <a:t>中为输入字符的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400">
                <a:latin typeface="宋体" pitchFamily="2" charset="-122"/>
              </a:rPr>
              <a:t>码；当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 = 1</a:t>
            </a:r>
            <a:r>
              <a:rPr lang="zh-CN" altLang="en-US" sz="2400">
                <a:latin typeface="宋体" pitchFamily="2" charset="-122"/>
              </a:rPr>
              <a:t>时，则缓冲区空。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由于该功能是从键盘缓冲区读数据，当没有任何键按下时，不等待而立即返回。</a:t>
            </a: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宋体" pitchFamily="2" charset="-122"/>
              </a:rPr>
              <a:t>一般通过检测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ZF</a:t>
            </a:r>
            <a:r>
              <a:rPr lang="zh-CN" altLang="en-US" sz="2400">
                <a:latin typeface="宋体" pitchFamily="2" charset="-122"/>
              </a:rPr>
              <a:t>标志来控制某一程序的执行。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A11E-A66B-43D6-8DD7-EEABCA893323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EAEB-A73A-4C64-8CA8-EE2EF4E61E5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．键盘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>
                <a:latin typeface="宋体" pitchFamily="2" charset="-122"/>
              </a:rPr>
              <a:t>中断调用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16H</a:t>
            </a:r>
            <a:r>
              <a:rPr lang="en-US" altLang="zh-CN" sz="2800"/>
              <a:t> </a:t>
            </a:r>
          </a:p>
          <a:p>
            <a:pPr algn="just"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AH= 2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                </a:t>
            </a:r>
            <a:r>
              <a:rPr lang="zh-CN" altLang="en-US" sz="2800">
                <a:latin typeface="宋体" pitchFamily="2" charset="-122"/>
              </a:rPr>
              <a:t>；功能号送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16H                    </a:t>
            </a:r>
            <a:r>
              <a:rPr lang="zh-CN" altLang="en-US" sz="2800">
                <a:latin typeface="宋体" pitchFamily="2" charset="-122"/>
              </a:rPr>
              <a:t>；执行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800">
                <a:latin typeface="宋体" pitchFamily="2" charset="-122"/>
              </a:rPr>
              <a:t>功能调用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该调用的功能为读取键盘上特殊功能键的状态。出口参数在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寄存器中，为各特殊功能键的状态。</a:t>
            </a:r>
          </a:p>
          <a:p>
            <a:pPr algn="just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寄存器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 D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>
                <a:latin typeface="宋体" pitchFamily="2" charset="-122"/>
              </a:rPr>
              <a:t>位的定义如下页的表所示。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405A-B82B-4914-A85F-91A0A517603D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8D4B-F062-40BE-BF5E-5EB477FAEB1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特殊功能键的各位含义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1295400" y="1752600"/>
          <a:ext cx="6553200" cy="2159000"/>
        </p:xfrm>
        <a:graphic>
          <a:graphicData uri="http://schemas.openxmlformats.org/presentationml/2006/ole">
            <p:oleObj spid="_x0000_s583684" name="位图图像" r:id="rId3" imgW="3266667" imgH="1076475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4D4B-47CF-474D-B3D6-C770CED0911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551F-75DB-43DC-B1F2-8D163AA3C0F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宋体" pitchFamily="2" charset="-122"/>
              </a:rPr>
              <a:t>．键盘输入中断调用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09H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中断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09H</a:t>
            </a:r>
            <a:r>
              <a:rPr lang="zh-CN" altLang="en-US">
                <a:latin typeface="宋体" pitchFamily="2" charset="-122"/>
              </a:rPr>
              <a:t>是硬件中断处理程序，用于扫描码到扩展码的转换和按键缓存，用户一般不直接使用。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当有键盘按键时，键盘接口电路把来自键盘的扫描码送入接口寄存器，并向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>
                <a:latin typeface="宋体" pitchFamily="2" charset="-122"/>
              </a:rPr>
              <a:t>发出中断请求。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当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>
                <a:latin typeface="宋体" pitchFamily="2" charset="-122"/>
              </a:rPr>
              <a:t>响应中断请求后，执行类型为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09H</a:t>
            </a:r>
            <a:r>
              <a:rPr lang="zh-CN" altLang="en-US">
                <a:latin typeface="宋体" pitchFamily="2" charset="-122"/>
              </a:rPr>
              <a:t>的中断服务程序。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1C5B-1372-49AC-A87F-2FEB5D86CC00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3EDD-AA58-4AC1-806B-F4FEED5D1D7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INT 09H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的处理过程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>
                <a:latin typeface="宋体" pitchFamily="2" charset="-122"/>
              </a:rPr>
              <a:t>）从键盘接口的输出缓冲寄存器（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60H</a:t>
            </a:r>
            <a:r>
              <a:rPr lang="zh-CN" altLang="en-US" sz="2000">
                <a:latin typeface="宋体" pitchFamily="2" charset="-122"/>
              </a:rPr>
              <a:t>）读取系统扫描码。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>
                <a:latin typeface="宋体" pitchFamily="2" charset="-122"/>
              </a:rPr>
              <a:t>）判断该键是单独按下或是与组合键（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zh-CN" altLang="en-US" sz="2000">
                <a:latin typeface="宋体" pitchFamily="2" charset="-122"/>
              </a:rPr>
              <a:t>、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zh-CN" altLang="en-US" sz="2000">
                <a:latin typeface="宋体" pitchFamily="2" charset="-122"/>
              </a:rPr>
              <a:t>或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zh-CN" altLang="en-US" sz="2000">
                <a:latin typeface="宋体" pitchFamily="2" charset="-122"/>
              </a:rPr>
              <a:t>）一起按下。若字符键单独按下，将扫描码转换为相应的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000">
                <a:latin typeface="宋体" pitchFamily="2" charset="-122"/>
              </a:rPr>
              <a:t>码或扩展码写入键盘缓冲区。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>
                <a:latin typeface="宋体" pitchFamily="2" charset="-122"/>
              </a:rPr>
              <a:t>）如果是换档键（如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CapsLock</a:t>
            </a:r>
            <a:r>
              <a:rPr lang="zh-CN" altLang="en-US" sz="2000">
                <a:latin typeface="宋体" pitchFamily="2" charset="-122"/>
              </a:rPr>
              <a:t>、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zh-CN" altLang="en-US" sz="2000">
                <a:latin typeface="宋体" pitchFamily="2" charset="-122"/>
              </a:rPr>
              <a:t>等），将其状态存入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000">
                <a:latin typeface="宋体" pitchFamily="2" charset="-122"/>
              </a:rPr>
              <a:t>数据区中的键盘标志单元。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>
                <a:latin typeface="宋体" pitchFamily="2" charset="-122"/>
              </a:rPr>
              <a:t>）如果是组合键（如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Ctrl+Alt+Del</a:t>
            </a:r>
            <a:r>
              <a:rPr lang="zh-CN" altLang="en-US" sz="2000">
                <a:latin typeface="宋体" pitchFamily="2" charset="-122"/>
              </a:rPr>
              <a:t>），则直接执行，完成其相应的功能。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>
                <a:latin typeface="宋体" pitchFamily="2" charset="-122"/>
              </a:rPr>
              <a:t>）对于终止组合键（如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Ctrl+C</a:t>
            </a:r>
            <a:r>
              <a:rPr lang="zh-CN" altLang="en-US" sz="2000">
                <a:latin typeface="宋体" pitchFamily="2" charset="-122"/>
              </a:rPr>
              <a:t>或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Ctrl+Break</a:t>
            </a:r>
            <a:r>
              <a:rPr lang="zh-CN" altLang="en-US" sz="2000">
                <a:latin typeface="宋体" pitchFamily="2" charset="-122"/>
              </a:rPr>
              <a:t>），强行中止应用程序的执行，返回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000">
                <a:latin typeface="宋体" pitchFamily="2" charset="-122"/>
              </a:rPr>
              <a:t>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>
                <a:latin typeface="宋体" pitchFamily="2" charset="-122"/>
              </a:rPr>
              <a:t>）将转换的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000">
                <a:latin typeface="宋体" pitchFamily="2" charset="-122"/>
              </a:rPr>
              <a:t>码作为低字节，以原来的系统扫描码作为高字节存入键盘缓冲区，供系统调用。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宋体" pitchFamily="2" charset="-122"/>
              </a:rPr>
              <a:t>（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000">
                <a:latin typeface="宋体" pitchFamily="2" charset="-122"/>
              </a:rPr>
              <a:t>）在完成上述任务后，结束中断调用并返回。至此，一次按键输入的信息才真正送入计算机中。</a:t>
            </a:r>
            <a:endParaRPr lang="zh-CN" altLang="en-US" sz="2000"/>
          </a:p>
        </p:txBody>
      </p:sp>
    </p:spTree>
  </p:cSld>
  <p:clrMapOvr>
    <a:masterClrMapping/>
  </p:clrMapOvr>
  <p:transition spd="med">
    <p:pull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6C28-E5E3-4BB7-9E5C-6F1636BDCCD7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0366-DCD5-428D-B68D-D356DCC3A68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>
                <a:latin typeface="宋体" pitchFamily="2" charset="-122"/>
              </a:rPr>
              <a:t>．打印机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>
                <a:latin typeface="宋体" pitchFamily="2" charset="-122"/>
              </a:rPr>
              <a:t>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17H</a:t>
            </a:r>
            <a:r>
              <a:rPr lang="en-US" altLang="zh-CN"/>
              <a:t> </a:t>
            </a:r>
          </a:p>
          <a:p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17H</a:t>
            </a:r>
            <a:r>
              <a:rPr lang="zh-CN" altLang="en-US" sz="2800">
                <a:latin typeface="宋体" pitchFamily="2" charset="-122"/>
              </a:rPr>
              <a:t>中断调用有三个功能，功能号为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>
                <a:latin typeface="宋体" pitchFamily="2" charset="-122"/>
              </a:rPr>
              <a:t>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宋体" pitchFamily="2" charset="-122"/>
              </a:rPr>
              <a:t>。</a:t>
            </a:r>
            <a:r>
              <a:rPr lang="zh-CN" altLang="en-US" sz="2800"/>
              <a:t> </a:t>
            </a:r>
          </a:p>
          <a:p>
            <a:pPr algn="just"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AH= 0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                </a:t>
            </a:r>
            <a:r>
              <a:rPr lang="zh-CN" altLang="en-US" sz="2800">
                <a:latin typeface="宋体" pitchFamily="2" charset="-122"/>
              </a:rPr>
              <a:t>；功能号送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17H                    </a:t>
            </a:r>
            <a:r>
              <a:rPr lang="zh-CN" altLang="en-US" sz="2800">
                <a:latin typeface="宋体" pitchFamily="2" charset="-122"/>
              </a:rPr>
              <a:t>；执行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800">
                <a:latin typeface="宋体" pitchFamily="2" charset="-122"/>
              </a:rPr>
              <a:t>功能调用</a:t>
            </a:r>
            <a:endParaRPr lang="zh-CN" altLang="en-US" sz="2800"/>
          </a:p>
          <a:p>
            <a:r>
              <a:rPr lang="zh-CN" altLang="en-US" sz="2800">
                <a:latin typeface="宋体" pitchFamily="2" charset="-122"/>
              </a:rPr>
              <a:t>该调用的功能为将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中指定的字符在打印机上打印出来。入口参数：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800">
                <a:latin typeface="宋体" pitchFamily="2" charset="-122"/>
              </a:rPr>
              <a:t>中为打印机号，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 sz="2800">
                <a:latin typeface="宋体" pitchFamily="2" charset="-122"/>
              </a:rPr>
              <a:t>中为要打印的字符。</a:t>
            </a:r>
          </a:p>
        </p:txBody>
      </p:sp>
    </p:spTree>
  </p:cSld>
  <p:clrMapOvr>
    <a:masterClrMapping/>
  </p:clrMapOvr>
  <p:transition spd="med"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C1EC-85D0-4F66-A804-A736343C3C4C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D2FE-8946-45D4-82ED-615F6532B5C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>
                <a:latin typeface="宋体" pitchFamily="2" charset="-122"/>
              </a:rPr>
              <a:t>．打印机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>
                <a:latin typeface="宋体" pitchFamily="2" charset="-122"/>
              </a:rPr>
              <a:t>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17H</a:t>
            </a:r>
            <a:r>
              <a:rPr lang="en-US" altLang="zh-CN"/>
              <a:t> </a:t>
            </a:r>
          </a:p>
          <a:p>
            <a:pPr algn="just"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AH= 1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                </a:t>
            </a:r>
            <a:r>
              <a:rPr lang="zh-CN" altLang="en-US" sz="2800">
                <a:latin typeface="宋体" pitchFamily="2" charset="-122"/>
              </a:rPr>
              <a:t>；功能号送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17H                    </a:t>
            </a:r>
            <a:r>
              <a:rPr lang="zh-CN" altLang="en-US" sz="2800">
                <a:latin typeface="宋体" pitchFamily="2" charset="-122"/>
              </a:rPr>
              <a:t>；执行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800">
                <a:latin typeface="宋体" pitchFamily="2" charset="-122"/>
              </a:rPr>
              <a:t>功能调用</a:t>
            </a:r>
            <a:endParaRPr lang="zh-CN" altLang="en-US" sz="2800"/>
          </a:p>
          <a:p>
            <a:r>
              <a:rPr lang="zh-CN" altLang="en-US" sz="2800">
                <a:latin typeface="宋体" pitchFamily="2" charset="-122"/>
              </a:rPr>
              <a:t>该调用的功能为对指定的打印机初始化。入口参数在</a:t>
            </a:r>
            <a:r>
              <a:rPr lang="en-US" altLang="zh-CN" sz="2800">
                <a:latin typeface="宋体" pitchFamily="2" charset="-122"/>
              </a:rPr>
              <a:t>DX</a:t>
            </a:r>
            <a:r>
              <a:rPr lang="zh-CN" altLang="en-US" sz="2800">
                <a:latin typeface="宋体" pitchFamily="2" charset="-122"/>
              </a:rPr>
              <a:t>中，为打印机号；出口参数在</a:t>
            </a:r>
            <a:r>
              <a:rPr lang="en-US" altLang="zh-CN" sz="2800">
                <a:latin typeface="宋体" pitchFamily="2" charset="-122"/>
              </a:rPr>
              <a:t>AH</a:t>
            </a:r>
            <a:r>
              <a:rPr lang="zh-CN" altLang="en-US" sz="2800">
                <a:latin typeface="宋体" pitchFamily="2" charset="-122"/>
              </a:rPr>
              <a:t>中，为状态信息。</a:t>
            </a:r>
          </a:p>
        </p:txBody>
      </p:sp>
    </p:spTree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4FDF-1145-4123-8662-277042D0332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74B-07EF-457A-B831-312D7894B7F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336699"/>
                </a:solidFill>
                <a:latin typeface="宋体" pitchFamily="2" charset="-122"/>
              </a:rPr>
              <a:t>在</a:t>
            </a:r>
            <a:r>
              <a:rPr lang="en-US" altLang="zh-CN" sz="4000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zh-CN" altLang="en-US" sz="4000" b="1">
                <a:solidFill>
                  <a:srgbClr val="336699"/>
                </a:solidFill>
                <a:latin typeface="宋体" pitchFamily="2" charset="-122"/>
              </a:rPr>
              <a:t>下使用硬件的基本方法</a:t>
            </a:r>
            <a:endParaRPr lang="zh-CN" altLang="en-US" sz="4000" b="1">
              <a:solidFill>
                <a:srgbClr val="336699"/>
              </a:solidFill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latin typeface="宋体" pitchFamily="2" charset="-122"/>
              </a:rPr>
              <a:t>直接访问硬件：通过编写使用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en-US" sz="2000">
                <a:latin typeface="宋体" pitchFamily="2" charset="-122"/>
              </a:rPr>
              <a:t>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2000">
                <a:latin typeface="宋体" pitchFamily="2" charset="-122"/>
              </a:rPr>
              <a:t>指令的程序来实现。编写出的程序运行速度快，但是要求编程者对所使用硬件的控制非常熟悉，用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en-US" sz="2000">
                <a:latin typeface="宋体" pitchFamily="2" charset="-122"/>
              </a:rPr>
              <a:t>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zh-CN" altLang="en-US" sz="2000">
                <a:latin typeface="宋体" pitchFamily="2" charset="-122"/>
              </a:rPr>
              <a:t>指令编写出的程序相当繁杂，使调试程序增加了困难，甚至可能会影响整个系统的运行，而且程序的可移植性相当差。</a:t>
            </a:r>
            <a:endParaRPr lang="zh-CN" altLang="en-US" sz="2000"/>
          </a:p>
          <a:p>
            <a:r>
              <a:rPr lang="zh-CN" altLang="en-US" sz="2000">
                <a:latin typeface="宋体" pitchFamily="2" charset="-122"/>
              </a:rPr>
              <a:t>使用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000">
                <a:latin typeface="宋体" pitchFamily="2" charset="-122"/>
              </a:rPr>
              <a:t>功能调用：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000">
                <a:latin typeface="宋体" pitchFamily="2" charset="-122"/>
              </a:rPr>
              <a:t>系统功能调用的优点有以下几个方面：提高了编制程序的可移植性；完成设备一级的控制；避免和外设直接打交道；降低编程者对硬件了解程度；简化使用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zh-CN" altLang="en-US" sz="2000">
                <a:latin typeface="宋体" pitchFamily="2" charset="-122"/>
              </a:rPr>
              <a:t>硬件资源的程序；以及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000">
                <a:latin typeface="宋体" pitchFamily="2" charset="-122"/>
              </a:rPr>
              <a:t>直接和外设通信等。</a:t>
            </a:r>
          </a:p>
          <a:p>
            <a:r>
              <a:rPr lang="zh-CN" altLang="en-US" sz="2000">
                <a:latin typeface="宋体" pitchFamily="2" charset="-122"/>
              </a:rPr>
              <a:t>使用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000">
                <a:latin typeface="宋体" pitchFamily="2" charset="-122"/>
              </a:rPr>
              <a:t>功能调用：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000">
                <a:latin typeface="宋体" pitchFamily="2" charset="-122"/>
              </a:rPr>
              <a:t>调用需要的入口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>
                <a:latin typeface="宋体" pitchFamily="2" charset="-122"/>
              </a:rPr>
              <a:t>出口参数较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000">
                <a:latin typeface="宋体" pitchFamily="2" charset="-122"/>
              </a:rPr>
              <a:t>简单、不需要编程者对硬件有更多的了解、可以充分利用操作系统提供的所有功能、编制的程序可移植性也较高；但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000">
                <a:latin typeface="宋体" pitchFamily="2" charset="-122"/>
              </a:rPr>
              <a:t>调用完成的功能没有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000">
                <a:latin typeface="宋体" pitchFamily="2" charset="-122"/>
              </a:rPr>
              <a:t>调用的丰富、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z="2000">
                <a:latin typeface="宋体" pitchFamily="2" charset="-122"/>
              </a:rPr>
              <a:t>调用的执行效率也比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000">
                <a:latin typeface="宋体" pitchFamily="2" charset="-122"/>
              </a:rPr>
              <a:t>低。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ransition spd="med">
    <p:pull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89F0-ABEF-43F7-8B13-97F8658DB73D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984-EB0B-44F9-9018-7F89E85F796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>
                <a:latin typeface="宋体" pitchFamily="2" charset="-122"/>
              </a:rPr>
              <a:t>．打印机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>
                <a:latin typeface="宋体" pitchFamily="2" charset="-122"/>
              </a:rPr>
              <a:t>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17H</a:t>
            </a:r>
            <a:r>
              <a:rPr lang="en-US" altLang="zh-CN"/>
              <a:t> </a:t>
            </a:r>
          </a:p>
          <a:p>
            <a:pPr algn="just">
              <a:buFontTx/>
              <a:buNone/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latin typeface="宋体" pitchFamily="2" charset="-122"/>
              </a:rPr>
              <a:t>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AH= 2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                </a:t>
            </a:r>
            <a:r>
              <a:rPr lang="zh-CN" altLang="en-US" sz="2800">
                <a:latin typeface="宋体" pitchFamily="2" charset="-122"/>
              </a:rPr>
              <a:t>；功能号送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17H                    </a:t>
            </a:r>
            <a:r>
              <a:rPr lang="zh-CN" altLang="en-US" sz="2800">
                <a:latin typeface="宋体" pitchFamily="2" charset="-122"/>
              </a:rPr>
              <a:t>；执行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800">
                <a:latin typeface="宋体" pitchFamily="2" charset="-122"/>
              </a:rPr>
              <a:t>功能调用</a:t>
            </a:r>
            <a:endParaRPr lang="zh-CN" altLang="en-US" sz="2800"/>
          </a:p>
          <a:p>
            <a:r>
              <a:rPr lang="zh-CN" altLang="en-US" sz="2800">
                <a:latin typeface="宋体" pitchFamily="2" charset="-122"/>
              </a:rPr>
              <a:t>该调用的功能为读取打印机的状态信息。入口参数在</a:t>
            </a:r>
            <a:r>
              <a:rPr lang="en-US" altLang="zh-CN" sz="2800">
                <a:latin typeface="宋体" pitchFamily="2" charset="-122"/>
              </a:rPr>
              <a:t>DX</a:t>
            </a:r>
            <a:r>
              <a:rPr lang="zh-CN" altLang="en-US" sz="2800">
                <a:latin typeface="宋体" pitchFamily="2" charset="-122"/>
              </a:rPr>
              <a:t>中，为打印机号；出口参数在</a:t>
            </a:r>
            <a:r>
              <a:rPr lang="en-US" altLang="zh-CN" sz="2800">
                <a:latin typeface="宋体" pitchFamily="2" charset="-122"/>
              </a:rPr>
              <a:t>AH</a:t>
            </a:r>
            <a:r>
              <a:rPr lang="zh-CN" altLang="en-US" sz="2800">
                <a:latin typeface="宋体" pitchFamily="2" charset="-122"/>
              </a:rPr>
              <a:t>中，为状态信息。</a:t>
            </a:r>
          </a:p>
        </p:txBody>
      </p:sp>
    </p:spTree>
  </p:cSld>
  <p:clrMapOvr>
    <a:masterClrMapping/>
  </p:clrMapOvr>
  <p:transition spd="med">
    <p:pull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6BF0-688E-4DCA-8C40-8BD2DC52C0DF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FA67-86B1-45A0-BCEB-1D1FC83A1F1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>
                <a:latin typeface="宋体" pitchFamily="2" charset="-122"/>
              </a:rPr>
              <a:t>．时钟中断调用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1AH</a:t>
            </a:r>
            <a:r>
              <a:rPr lang="en-US" altLang="zh-CN"/>
              <a:t> </a:t>
            </a:r>
          </a:p>
          <a:p>
            <a:pPr algn="just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1AH</a:t>
            </a:r>
            <a:r>
              <a:rPr lang="zh-CN" altLang="en-US" sz="2800">
                <a:latin typeface="宋体" pitchFamily="2" charset="-122"/>
              </a:rPr>
              <a:t>中断调用有两个功能，功能号为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>
                <a:latin typeface="宋体" pitchFamily="2" charset="-122"/>
              </a:rPr>
              <a:t>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latin typeface="宋体" pitchFamily="2" charset="-122"/>
              </a:rPr>
              <a:t>。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宋体" pitchFamily="2" charset="-122"/>
              </a:rPr>
              <a:t>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AH= 0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                </a:t>
            </a:r>
            <a:r>
              <a:rPr lang="zh-CN" altLang="en-US">
                <a:latin typeface="宋体" pitchFamily="2" charset="-122"/>
              </a:rPr>
              <a:t>；功能号送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 1AH                    </a:t>
            </a:r>
            <a:r>
              <a:rPr lang="zh-CN" altLang="en-US">
                <a:latin typeface="宋体" pitchFamily="2" charset="-122"/>
              </a:rPr>
              <a:t>；执行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功能调用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800">
                <a:latin typeface="宋体" pitchFamily="2" charset="-122"/>
              </a:rPr>
              <a:t>该调用的功能为读取当前时钟计数器的值。无入口参数，其出口参数在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en-US" sz="2800">
                <a:latin typeface="宋体" pitchFamily="2" charset="-122"/>
              </a:rPr>
              <a:t>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800">
                <a:latin typeface="宋体" pitchFamily="2" charset="-122"/>
              </a:rPr>
              <a:t>寄存器中，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en-US" sz="2800">
                <a:latin typeface="宋体" pitchFamily="2" charset="-122"/>
              </a:rPr>
              <a:t>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800">
                <a:latin typeface="宋体" pitchFamily="2" charset="-122"/>
              </a:rPr>
              <a:t>为时钟计数器的当前值。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42BD-FA42-4260-B5E7-1C154956882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D01D-DDD9-4A7B-80A6-14A479879FB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常用的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>
                <a:latin typeface="宋体" pitchFamily="2" charset="-122"/>
              </a:rPr>
              <a:t>．时钟中断调用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1AH</a:t>
            </a:r>
            <a:r>
              <a:rPr lang="en-US" altLang="zh-CN"/>
              <a:t> </a:t>
            </a:r>
          </a:p>
          <a:p>
            <a:pPr algn="just">
              <a:buFontTx/>
              <a:buNone/>
            </a:pP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宋体" pitchFamily="2" charset="-122"/>
              </a:rPr>
              <a:t>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AH= 1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                </a:t>
            </a:r>
            <a:r>
              <a:rPr lang="zh-CN" altLang="en-US">
                <a:latin typeface="宋体" pitchFamily="2" charset="-122"/>
              </a:rPr>
              <a:t>；功能号送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 1AH                    </a:t>
            </a:r>
            <a:r>
              <a:rPr lang="zh-CN" altLang="en-US">
                <a:latin typeface="宋体" pitchFamily="2" charset="-122"/>
              </a:rPr>
              <a:t>；执行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功能调用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该调用的功能为设置时钟计数器的当前值。其入口参数为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>
                <a:latin typeface="宋体" pitchFamily="2" charset="-122"/>
              </a:rPr>
              <a:t>寄存器中的时钟设置值。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33AF-7C53-4232-8233-49499B287D8D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B8E2-18ED-45FF-B6DD-07C59D2D992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功能调用程序实例</a:t>
            </a:r>
            <a:endParaRPr lang="zh-CN" altLang="en-US">
              <a:solidFill>
                <a:srgbClr val="336699"/>
              </a:solidFill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9.6  </a:t>
            </a:r>
            <a:r>
              <a:rPr lang="zh-CN" altLang="en-US">
                <a:latin typeface="宋体" pitchFamily="2" charset="-122"/>
              </a:rPr>
              <a:t>读取键盘状态字节的内容，如果要显示出各位的状态，可调用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BINHEX</a:t>
            </a:r>
            <a:r>
              <a:rPr lang="zh-CN" altLang="en-US">
                <a:latin typeface="宋体" pitchFamily="2" charset="-122"/>
              </a:rPr>
              <a:t>子程序来显示键盘状态字节的十六进制内容。</a:t>
            </a:r>
            <a:endParaRPr lang="zh-CN" altLang="en-US"/>
          </a:p>
          <a:p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9.7  </a:t>
            </a:r>
            <a:r>
              <a:rPr lang="zh-CN" altLang="en-US">
                <a:latin typeface="宋体" pitchFamily="2" charset="-122"/>
              </a:rPr>
              <a:t>试编制出能打印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zh-CN" altLang="en-US">
                <a:latin typeface="宋体" pitchFamily="2" charset="-122"/>
              </a:rPr>
              <a:t>中以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>
                <a:latin typeface="宋体" pitchFamily="2" charset="-122"/>
              </a:rPr>
              <a:t>编码的字符的子程序。</a:t>
            </a:r>
            <a:endParaRPr lang="zh-CN" altLang="en-US"/>
          </a:p>
          <a:p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9.8  </a:t>
            </a:r>
            <a:r>
              <a:rPr lang="zh-CN" altLang="en-US">
                <a:latin typeface="宋体" pitchFamily="2" charset="-122"/>
              </a:rPr>
              <a:t>编程实现：当键入一个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2~8</a:t>
            </a:r>
            <a:r>
              <a:rPr lang="zh-CN" altLang="en-US">
                <a:latin typeface="宋体" pitchFamily="2" charset="-122"/>
              </a:rPr>
              <a:t>间的数字时，在屏幕上输出一个用</a:t>
            </a:r>
            <a:r>
              <a:rPr lang="zh-CN" altLang="en-US">
                <a:latin typeface="Times New Roman"/>
              </a:rPr>
              <a:t>“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>
                <a:latin typeface="Times New Roman"/>
              </a:rPr>
              <a:t>”</a:t>
            </a:r>
            <a:r>
              <a:rPr lang="zh-CN" altLang="en-US">
                <a:latin typeface="宋体" pitchFamily="2" charset="-122"/>
              </a:rPr>
              <a:t>组成的三角形的功能。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2C97-1BBF-4BBF-9052-9B94BFE84F9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C8E-67C1-4F7C-9BEF-81F4D97615FC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显示器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中断服务</a:t>
            </a:r>
            <a:endParaRPr lang="zh-CN" altLang="en-US">
              <a:solidFill>
                <a:srgbClr val="336699"/>
              </a:solidFill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显示器通过显示适配卡与系统相连，在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IBM PC</a:t>
            </a:r>
            <a:r>
              <a:rPr lang="zh-CN" altLang="en-US">
                <a:latin typeface="宋体" pitchFamily="2" charset="-122"/>
              </a:rPr>
              <a:t>机上配置彩色图形显示器及其显示适配卡后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>
                <a:latin typeface="宋体" pitchFamily="2" charset="-122"/>
              </a:rPr>
              <a:t>就可以进行信息显示了。</a:t>
            </a:r>
          </a:p>
          <a:p>
            <a:r>
              <a:rPr lang="zh-CN" altLang="en-US">
                <a:latin typeface="宋体" pitchFamily="2" charset="-122"/>
              </a:rPr>
              <a:t>早期的显示适配卡是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CGA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zh-CN" altLang="en-US">
                <a:latin typeface="宋体" pitchFamily="2" charset="-122"/>
              </a:rPr>
              <a:t>等，目前常用的显示适配卡是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VGA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TVGA</a:t>
            </a:r>
            <a:r>
              <a:rPr lang="zh-CN" altLang="en-US">
                <a:latin typeface="宋体" pitchFamily="2" charset="-122"/>
              </a:rPr>
              <a:t>等。它们都支持两类显示方式：文本显示方式和图形显示方式，每一类显示方式都含有多种显示模式。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D8C-706F-4D1E-9A54-39ED08C77DF5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ACC0-751A-4CE5-8B29-33631FD90D5B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文本显示方式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latin typeface="宋体" pitchFamily="2" charset="-122"/>
              </a:rPr>
              <a:t>文本显示方式是指以字符为单位的显示方式。文本方式是图形适配器的默认方式，主要用于字符文本处理。</a:t>
            </a:r>
          </a:p>
          <a:p>
            <a:r>
              <a:rPr lang="zh-CN" altLang="en-US" sz="2000">
                <a:latin typeface="宋体" pitchFamily="2" charset="-122"/>
              </a:rPr>
              <a:t>字符通常是指字母、数字、普通符号（如运算符）和一些特殊符号（如菱形块和矩形块）。在文本方式下，彩色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>
                <a:latin typeface="宋体" pitchFamily="2" charset="-122"/>
              </a:rPr>
              <a:t>图形适配卡能产生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zh-CN" altLang="en-US" sz="2000">
                <a:latin typeface="宋体" pitchFamily="2" charset="-122"/>
              </a:rPr>
              <a:t>列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000">
                <a:latin typeface="宋体" pitchFamily="2" charset="-122"/>
              </a:rPr>
              <a:t>行字符的高分辨率显示或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en-US" sz="2000">
                <a:latin typeface="宋体" pitchFamily="2" charset="-122"/>
              </a:rPr>
              <a:t>列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000">
                <a:latin typeface="宋体" pitchFamily="2" charset="-122"/>
              </a:rPr>
              <a:t>行字符的低分辨率显示。</a:t>
            </a:r>
          </a:p>
          <a:p>
            <a:r>
              <a:rPr lang="zh-CN" altLang="en-US" sz="2000">
                <a:latin typeface="宋体" pitchFamily="2" charset="-122"/>
              </a:rPr>
              <a:t>每个字符的点阵直接由硬件实现，程序只需指定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000">
                <a:latin typeface="宋体" pitchFamily="2" charset="-122"/>
              </a:rPr>
              <a:t>码和颜色属性。</a:t>
            </a:r>
          </a:p>
          <a:p>
            <a:r>
              <a:rPr lang="zh-CN" altLang="en-US" sz="2000">
                <a:latin typeface="宋体" pitchFamily="2" charset="-122"/>
              </a:rPr>
              <a:t>为了在屏幕上显示字符，需要两个存储器字节对应屏幕上的一个字符，这两个字节是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000">
                <a:latin typeface="宋体" pitchFamily="2" charset="-122"/>
              </a:rPr>
              <a:t>码字节和属性字节。</a:t>
            </a:r>
          </a:p>
          <a:p>
            <a:r>
              <a:rPr lang="zh-CN" altLang="en-US" sz="2000">
                <a:latin typeface="宋体" pitchFamily="2" charset="-122"/>
              </a:rPr>
              <a:t>在单色显示时，显示属性定义了闪烁、反相和高亮度等显示特性。</a:t>
            </a:r>
          </a:p>
          <a:p>
            <a:r>
              <a:rPr lang="zh-CN" altLang="en-US" sz="2000">
                <a:latin typeface="宋体" pitchFamily="2" charset="-122"/>
              </a:rPr>
              <a:t>在彩色显示时，属性还定义了前景色和背景色。</a:t>
            </a:r>
            <a:endParaRPr lang="zh-CN" altLang="en-US" sz="2000"/>
          </a:p>
        </p:txBody>
      </p:sp>
    </p:spTree>
  </p:cSld>
  <p:clrMapOvr>
    <a:masterClrMapping/>
  </p:clrMapOvr>
  <p:transition spd="med">
    <p:pull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2D9-1585-4694-BAEF-4B0D47659CD6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3844-0B0D-4843-A91B-2CC3280A06E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显示属性字节各位的定义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607236" name="Object 4"/>
          <p:cNvGraphicFramePr>
            <a:graphicFrameLocks noChangeAspect="1"/>
          </p:cNvGraphicFramePr>
          <p:nvPr/>
        </p:nvGraphicFramePr>
        <p:xfrm>
          <a:off x="1752600" y="1676400"/>
          <a:ext cx="4953000" cy="1468438"/>
        </p:xfrm>
        <a:graphic>
          <a:graphicData uri="http://schemas.openxmlformats.org/presentationml/2006/ole">
            <p:oleObj spid="_x0000_s607236" name="位图图像" r:id="rId3" imgW="2666667" imgH="790476" progId="PBrush">
              <p:embed/>
            </p:oleObj>
          </a:graphicData>
        </a:graphic>
      </p:graphicFrame>
      <p:sp>
        <p:nvSpPr>
          <p:cNvPr id="607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2544763"/>
          </a:xfrm>
          <a:noFill/>
          <a:ln/>
        </p:spPr>
        <p:txBody>
          <a:bodyPr/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zh-CN" altLang="en-US" sz="2000">
                <a:latin typeface="宋体" pitchFamily="2" charset="-122"/>
              </a:rPr>
              <a:t>分别表示红、绿、蓝三种颜色，最高位的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zh-CN" altLang="en-US" sz="2000">
                <a:latin typeface="宋体" pitchFamily="2" charset="-122"/>
              </a:rPr>
              <a:t>表示是否闪烁；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>
                <a:latin typeface="宋体" pitchFamily="2" charset="-122"/>
              </a:rPr>
              <a:t>为亮度。闪烁和亮度只应用于前景色的设定。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位的组合可以设置前景的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000">
                <a:latin typeface="宋体" pitchFamily="2" charset="-122"/>
              </a:rPr>
              <a:t>种颜色，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>
                <a:latin typeface="宋体" pitchFamily="2" charset="-122"/>
              </a:rPr>
              <a:t>位的组合可以表示背景的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000">
                <a:latin typeface="宋体" pitchFamily="2" charset="-122"/>
              </a:rPr>
              <a:t>种颜色。</a:t>
            </a:r>
          </a:p>
          <a:p>
            <a:r>
              <a:rPr lang="zh-CN" altLang="en-US" sz="2000">
                <a:latin typeface="宋体" pitchFamily="2" charset="-122"/>
              </a:rPr>
              <a:t>显示屏幕的背景颜色只能是表中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>
                <a:latin typeface="宋体" pitchFamily="2" charset="-122"/>
              </a:rPr>
              <a:t>为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>
                <a:latin typeface="宋体" pitchFamily="2" charset="-122"/>
              </a:rPr>
              <a:t>的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000">
                <a:latin typeface="宋体" pitchFamily="2" charset="-122"/>
              </a:rPr>
              <a:t>种颜色。当前景和背景是同一种颜色时，显示的字符是看不见的，但若设置属性字节中的最高位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BL = 1</a:t>
            </a:r>
            <a:r>
              <a:rPr lang="zh-CN" altLang="en-US" sz="2000">
                <a:latin typeface="宋体" pitchFamily="2" charset="-122"/>
              </a:rPr>
              <a:t>可以使字符闪烁。</a:t>
            </a:r>
            <a:r>
              <a:rPr lang="zh-CN" altLang="en-US" sz="2000"/>
              <a:t> </a:t>
            </a:r>
          </a:p>
        </p:txBody>
      </p:sp>
    </p:spTree>
  </p:cSld>
  <p:clrMapOvr>
    <a:masterClrMapping/>
  </p:clrMapOvr>
  <p:transition spd="med">
    <p:pull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AC6-B7DA-4727-B64E-555A7ADCDC6F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538F-6A69-4944-BDC0-2EDF0A44EED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IRGB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组合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608261" name="Object 5"/>
          <p:cNvGraphicFramePr>
            <a:graphicFrameLocks noChangeAspect="1"/>
          </p:cNvGraphicFramePr>
          <p:nvPr/>
        </p:nvGraphicFramePr>
        <p:xfrm>
          <a:off x="1295400" y="2286000"/>
          <a:ext cx="6096000" cy="1617663"/>
        </p:xfrm>
        <a:graphic>
          <a:graphicData uri="http://schemas.openxmlformats.org/presentationml/2006/ole">
            <p:oleObj spid="_x0000_s608261" name="位图图像" r:id="rId3" imgW="3266667" imgH="866896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42FC-661D-4774-A8EE-A853456367C4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79FE-E73F-4877-840E-18E4829D51C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属性字节组合示例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616451" name="Object 3"/>
          <p:cNvGraphicFramePr>
            <a:graphicFrameLocks noChangeAspect="1"/>
          </p:cNvGraphicFramePr>
          <p:nvPr/>
        </p:nvGraphicFramePr>
        <p:xfrm>
          <a:off x="2057400" y="1828800"/>
          <a:ext cx="4953000" cy="3078163"/>
        </p:xfrm>
        <a:graphic>
          <a:graphicData uri="http://schemas.openxmlformats.org/presentationml/2006/ole">
            <p:oleObj spid="_x0000_s616451" name="位图图像" r:id="rId3" imgW="3095238" imgH="1924319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6672-75A3-4531-A3A3-B9BC106B5629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863F1-EDD5-4D7C-A619-AD7427CCFC36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显示位置与存储区的对应关系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617475" name="Object 3"/>
          <p:cNvGraphicFramePr>
            <a:graphicFrameLocks noChangeAspect="1"/>
          </p:cNvGraphicFramePr>
          <p:nvPr/>
        </p:nvGraphicFramePr>
        <p:xfrm>
          <a:off x="1600200" y="1828800"/>
          <a:ext cx="5486400" cy="3792538"/>
        </p:xfrm>
        <a:graphic>
          <a:graphicData uri="http://schemas.openxmlformats.org/presentationml/2006/ole">
            <p:oleObj spid="_x0000_s617475" name="位图图像" r:id="rId3" imgW="4382112" imgH="3029373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5225-C9B2-4074-99F7-FCFB77AB3149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EB-1EDC-413E-9FEF-CE6C9592EC3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</a:rPr>
              <a:t>9.2  DOS</a:t>
            </a:r>
            <a:r>
              <a:rPr lang="zh-CN" altLang="en-US" b="1">
                <a:solidFill>
                  <a:srgbClr val="336699"/>
                </a:solidFill>
              </a:rPr>
              <a:t>功能调用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9.2.1  DOS</a:t>
            </a:r>
            <a:r>
              <a:rPr lang="zh-CN" altLang="en-US"/>
              <a:t>功能调用概述</a:t>
            </a:r>
          </a:p>
          <a:p>
            <a:pPr>
              <a:buFontTx/>
              <a:buNone/>
            </a:pPr>
            <a:r>
              <a:rPr lang="en-US" altLang="zh-CN"/>
              <a:t>9.2.2  DOS</a:t>
            </a:r>
            <a:r>
              <a:rPr lang="zh-CN" altLang="en-US"/>
              <a:t>功能调用程序实例</a:t>
            </a:r>
          </a:p>
        </p:txBody>
      </p:sp>
    </p:spTree>
  </p:cSld>
  <p:clrMapOvr>
    <a:masterClrMapping/>
  </p:clrMapOvr>
  <p:transition spd="med">
    <p:pull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2533-4EF7-4D73-BE8E-4003A5772B4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DC35-4552-4437-A7B4-DC1359FA2E5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图形显示方式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图形显示是目前最常用的一种显示方式，也是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sz="2800">
                <a:latin typeface="宋体" pitchFamily="2" charset="-122"/>
              </a:rPr>
              <a:t>操作系统的默认显示方式。在该显示方式下，可以看到优美的图像、视频、浏览丰富多彩的网页等。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图形显示方式的最小显示单位是像素，屏幕被分成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>
                <a:latin typeface="宋体" pitchFamily="2" charset="-122"/>
              </a:rPr>
              <a:t>的点阵，对每个像素可用不同的颜色来显示。所以，在显示缓冲区内记录的信息是屏幕各像素的显示颜色。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各种图形显示模式所能显示的颜色和像素是不同的，它决定了显示缓冲区的存储方式也是不同的。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ADA4-96F7-454F-9806-BCCA89C94103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F5D75-0B5B-40C9-B3FA-D64F324C8B1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色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320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显示模式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由于每个像素只能是四色之一，而四种情况用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宋体" pitchFamily="2" charset="-122"/>
              </a:rPr>
              <a:t>位二进制就可以表示，所以，一个字节可以表示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>
                <a:latin typeface="宋体" pitchFamily="2" charset="-122"/>
              </a:rPr>
              <a:t>个像素的显示颜色，存储一行上的所有像素信息就需要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zh-CN" altLang="en-US" sz="2800">
                <a:latin typeface="宋体" pitchFamily="2" charset="-122"/>
              </a:rPr>
              <a:t>个字节。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在具体存储过程中，它又把偶数行像素和奇数行像素分开来存储。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宋体" pitchFamily="2" charset="-122"/>
              </a:rPr>
              <a:t>偶数行和奇数行的像素总数各有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32000</a:t>
            </a:r>
            <a:r>
              <a:rPr lang="zh-CN" altLang="en-US" sz="2800">
                <a:latin typeface="宋体" pitchFamily="2" charset="-122"/>
              </a:rPr>
              <a:t>个，也都需要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8000</a:t>
            </a:r>
            <a:r>
              <a:rPr lang="zh-CN" altLang="en-US" sz="2800">
                <a:latin typeface="宋体" pitchFamily="2" charset="-122"/>
              </a:rPr>
              <a:t>个字节来存储，并规定：偶数行像素从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0B800</a:t>
            </a:r>
            <a:r>
              <a:rPr lang="zh-CN" altLang="en-US" sz="2800">
                <a:latin typeface="宋体" pitchFamily="2" charset="-122"/>
              </a:rPr>
              <a:t>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0000H</a:t>
            </a:r>
            <a:r>
              <a:rPr lang="zh-CN" altLang="en-US" sz="2800">
                <a:latin typeface="宋体" pitchFamily="2" charset="-122"/>
              </a:rPr>
              <a:t>开始存储，奇数行像素从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0B800</a:t>
            </a:r>
            <a:r>
              <a:rPr lang="zh-CN" altLang="en-US" sz="2800">
                <a:latin typeface="宋体" pitchFamily="2" charset="-122"/>
              </a:rPr>
              <a:t>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2000H</a:t>
            </a:r>
            <a:r>
              <a:rPr lang="zh-CN" altLang="en-US" sz="2800">
                <a:latin typeface="宋体" pitchFamily="2" charset="-122"/>
              </a:rPr>
              <a:t>开始存储。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54B8-6D50-4CEF-87CA-B310D71796E2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7581-92BB-4749-A218-1FE39F1FB40A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色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640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480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显示模式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640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480</a:t>
            </a:r>
            <a:r>
              <a:rPr lang="zh-CN" altLang="en-US">
                <a:latin typeface="宋体" pitchFamily="2" charset="-122"/>
              </a:rPr>
              <a:t>显示模式共有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307200</a:t>
            </a:r>
            <a:r>
              <a:rPr lang="zh-CN" altLang="en-US">
                <a:latin typeface="宋体" pitchFamily="2" charset="-122"/>
              </a:rPr>
              <a:t>个像素，每个像素可以选用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>
                <a:latin typeface="宋体" pitchFamily="2" charset="-122"/>
              </a:rPr>
              <a:t>种颜色，它需要用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>
                <a:latin typeface="宋体" pitchFamily="2" charset="-122"/>
              </a:rPr>
              <a:t>位二进制来表示。</a:t>
            </a:r>
          </a:p>
          <a:p>
            <a:r>
              <a:rPr lang="zh-CN" altLang="en-US">
                <a:latin typeface="宋体" pitchFamily="2" charset="-122"/>
              </a:rPr>
              <a:t>该显示模式在存储显示信息时，把该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>
                <a:latin typeface="宋体" pitchFamily="2" charset="-122"/>
              </a:rPr>
              <a:t>位分在四个位平面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P1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P3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P4</a:t>
            </a:r>
            <a:r>
              <a:rPr lang="zh-CN" altLang="en-US">
                <a:latin typeface="宋体" pitchFamily="2" charset="-122"/>
              </a:rPr>
              <a:t>上，所以，位平面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i=1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>
                <a:latin typeface="宋体" pitchFamily="2" charset="-122"/>
              </a:rPr>
              <a:t>）共有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307200</a:t>
            </a:r>
            <a:r>
              <a:rPr lang="zh-CN" altLang="en-US">
                <a:latin typeface="宋体" pitchFamily="2" charset="-122"/>
              </a:rPr>
              <a:t>个二进制位，即有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38400</a:t>
            </a:r>
            <a:r>
              <a:rPr lang="zh-CN" altLang="en-US">
                <a:latin typeface="宋体" pitchFamily="2" charset="-122"/>
              </a:rPr>
              <a:t>个字节。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F1BF-9A28-4BC9-AA2C-D7AA65356C2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4540-41E5-4D04-BB3F-FE1AE5ED38B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色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320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显示模式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由于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256=2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>
                <a:latin typeface="宋体" pitchFamily="2" charset="-122"/>
              </a:rPr>
              <a:t>，所以表达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>
                <a:latin typeface="宋体" pitchFamily="2" charset="-122"/>
              </a:rPr>
              <a:t>种不同颜色需要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>
                <a:latin typeface="宋体" pitchFamily="2" charset="-122"/>
              </a:rPr>
              <a:t>位二进制，即一个字节。</a:t>
            </a:r>
          </a:p>
          <a:p>
            <a:r>
              <a:rPr lang="zh-CN" altLang="en-US">
                <a:latin typeface="宋体" pitchFamily="2" charset="-122"/>
              </a:rPr>
              <a:t>在该模式下，其显示缓冲区的存储方式是非常简单的，即：第一个字节存储第一个像素的颜色，第二个字节存储第二个像素的颜色，以此类推，所以，存储满屏像素所需要的字节数为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64000</a:t>
            </a:r>
            <a:r>
              <a:rPr lang="zh-CN" altLang="en-US">
                <a:latin typeface="宋体" pitchFamily="2" charset="-122"/>
              </a:rPr>
              <a:t>个。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BEC0-B4D3-4D1D-B22B-92BF87D9EBBD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5EBB-AC75-49DE-A277-59B936F8E51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提供的显示器中断服务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通过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10H</a:t>
            </a:r>
            <a:r>
              <a:rPr lang="zh-CN" altLang="en-US">
                <a:latin typeface="宋体" pitchFamily="2" charset="-122"/>
              </a:rPr>
              <a:t>中断功能调用可以得到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显示中断服务。在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10H</a:t>
            </a:r>
            <a:r>
              <a:rPr lang="zh-CN" altLang="en-US">
                <a:latin typeface="宋体" pitchFamily="2" charset="-122"/>
              </a:rPr>
              <a:t>中断类型中共有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>
                <a:latin typeface="宋体" pitchFamily="2" charset="-122"/>
              </a:rPr>
              <a:t>个重要的中断服务</a:t>
            </a:r>
            <a:r>
              <a:rPr lang="zh-CN" altLang="en-US"/>
              <a:t>。</a:t>
            </a:r>
          </a:p>
          <a:p>
            <a:r>
              <a:rPr lang="zh-CN" altLang="en-US">
                <a:latin typeface="宋体" pitchFamily="2" charset="-122"/>
              </a:rPr>
              <a:t>在调用显示器中断服务时，必须把相应的功能号送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>
                <a:latin typeface="宋体" pitchFamily="2" charset="-122"/>
              </a:rPr>
              <a:t>寄存器，然后设置有关的输入参数。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D48D-59CD-433E-9C02-8855425CC17B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177-20D2-4AD7-87B1-DC7CE755E653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10H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中断服务的基本功能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619523" name="Object 3"/>
          <p:cNvGraphicFramePr>
            <a:graphicFrameLocks noChangeAspect="1"/>
          </p:cNvGraphicFramePr>
          <p:nvPr/>
        </p:nvGraphicFramePr>
        <p:xfrm>
          <a:off x="1600200" y="1600200"/>
          <a:ext cx="6248400" cy="4035425"/>
        </p:xfrm>
        <a:graphic>
          <a:graphicData uri="http://schemas.openxmlformats.org/presentationml/2006/ole">
            <p:oleObj spid="_x0000_s619523" name="位图图像" r:id="rId3" imgW="4439270" imgH="2866667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7BD-9343-429D-A493-8B3BA5787D5E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EF51-0D48-4123-8BC8-76AC9D2725F7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）设置显示方式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IBM PC</a:t>
            </a:r>
            <a:r>
              <a:rPr lang="zh-CN" altLang="en-US">
                <a:latin typeface="宋体" pitchFamily="2" charset="-122"/>
              </a:rPr>
              <a:t>机的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>
                <a:latin typeface="宋体" pitchFamily="2" charset="-122"/>
              </a:rPr>
              <a:t>中断调用中，专门提供了与设置各种显示方式有关的功能。</a:t>
            </a:r>
          </a:p>
          <a:p>
            <a:r>
              <a:rPr lang="zh-CN" altLang="en-US">
                <a:latin typeface="宋体" pitchFamily="2" charset="-122"/>
              </a:rPr>
              <a:t>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9.7</a:t>
            </a:r>
            <a:r>
              <a:rPr lang="zh-CN" altLang="en-US">
                <a:latin typeface="宋体" pitchFamily="2" charset="-122"/>
              </a:rPr>
              <a:t>列出了常用的几种显示方式。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8095-19B0-4E5B-9DBE-69F8B3B67A86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11B7-AAF8-47FF-9590-A3CBD212F95E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INT  10H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设置显示方式功能</a:t>
            </a:r>
            <a:endParaRPr lang="zh-CN" altLang="en-US" b="1">
              <a:solidFill>
                <a:srgbClr val="336699"/>
              </a:solidFill>
            </a:endParaRPr>
          </a:p>
        </p:txBody>
      </p:sp>
      <p:graphicFrame>
        <p:nvGraphicFramePr>
          <p:cNvPr id="618499" name="Object 3"/>
          <p:cNvGraphicFramePr>
            <a:graphicFrameLocks noChangeAspect="1"/>
          </p:cNvGraphicFramePr>
          <p:nvPr/>
        </p:nvGraphicFramePr>
        <p:xfrm>
          <a:off x="1295400" y="1752600"/>
          <a:ext cx="6705600" cy="3124200"/>
        </p:xfrm>
        <a:graphic>
          <a:graphicData uri="http://schemas.openxmlformats.org/presentationml/2006/ole">
            <p:oleObj spid="_x0000_s618499" name="位图图像" r:id="rId3" imgW="4067743" imgH="1895238" progId="PBrush">
              <p:embed/>
            </p:oleObj>
          </a:graphicData>
        </a:graphic>
      </p:graphicFrame>
    </p:spTree>
  </p:cSld>
  <p:clrMapOvr>
    <a:masterClrMapping/>
  </p:clrMapOvr>
  <p:transition spd="med">
    <p:pull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ED79-63A1-4D3D-BA37-249AFDE9BE8E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8CEC-F489-4B44-A06E-FF290FC7F769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屏幕设置</a:t>
            </a:r>
            <a:r>
              <a:rPr lang="zh-CN" altLang="en-US" b="1">
                <a:solidFill>
                  <a:srgbClr val="336699"/>
                </a:solidFill>
              </a:rPr>
              <a:t>举例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itchFamily="2" charset="-122"/>
              </a:rPr>
              <a:t>将屏幕设置为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320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en-US" sz="2800">
                <a:latin typeface="宋体" pitchFamily="2" charset="-122"/>
              </a:rPr>
              <a:t>的黑白图形方式的代码如下：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AL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10H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800">
              <a:latin typeface="宋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itchFamily="2" charset="-122"/>
              </a:rPr>
              <a:t>将屏幕设置为彩色文本方式的代码如下：</a:t>
            </a:r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AL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10H</a:t>
            </a:r>
            <a:endParaRPr lang="en-US" altLang="zh-CN" sz="2800"/>
          </a:p>
        </p:txBody>
      </p:sp>
    </p:spTree>
  </p:cSld>
  <p:clrMapOvr>
    <a:masterClrMapping/>
  </p:clrMapOvr>
  <p:transition spd="med">
    <p:pull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94A3-C6B6-4B78-AAB3-F73CC70BED8C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8F02-DBAF-494A-8A9B-63129965661C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）设置光标位置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BH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DX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1105H       </a:t>
            </a:r>
            <a:r>
              <a:rPr lang="zh-CN" altLang="en-US">
                <a:latin typeface="宋体" pitchFamily="2" charset="-122"/>
              </a:rPr>
              <a:t>；光标设在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>
                <a:latin typeface="宋体" pitchFamily="2" charset="-122"/>
              </a:rPr>
              <a:t>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>
                <a:latin typeface="宋体" pitchFamily="2" charset="-122"/>
              </a:rPr>
              <a:t>列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 10H</a:t>
            </a:r>
          </a:p>
          <a:p>
            <a:pPr algn="just"/>
            <a:r>
              <a:rPr lang="zh-CN" altLang="en-US">
                <a:latin typeface="宋体" pitchFamily="2" charset="-122"/>
              </a:rPr>
              <a:t>入口参数如下：</a:t>
            </a:r>
          </a:p>
          <a:p>
            <a:pPr algn="just"/>
            <a:r>
              <a:rPr lang="en-US" altLang="zh-CN">
                <a:latin typeface="Times New Roman" pitchFamily="18" charset="0"/>
                <a:cs typeface="Times New Roman" pitchFamily="18" charset="0"/>
              </a:rPr>
              <a:t>AH = 02H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BH = </a:t>
            </a:r>
            <a:r>
              <a:rPr lang="zh-CN" altLang="en-US">
                <a:latin typeface="宋体" pitchFamily="2" charset="-122"/>
              </a:rPr>
              <a:t>页号，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DH = </a:t>
            </a:r>
            <a:r>
              <a:rPr lang="zh-CN" altLang="en-US">
                <a:latin typeface="宋体" pitchFamily="2" charset="-122"/>
              </a:rPr>
              <a:t>行号，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DL= </a:t>
            </a:r>
            <a:r>
              <a:rPr lang="zh-CN" altLang="en-US">
                <a:latin typeface="宋体" pitchFamily="2" charset="-122"/>
              </a:rPr>
              <a:t>列号。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148-46B2-424B-A314-D03E00FC46D6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60CDC-FE26-4A28-8FFE-80A2F6DEAB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功能调用概述</a:t>
            </a:r>
            <a:endParaRPr lang="zh-CN" altLang="en-US">
              <a:solidFill>
                <a:srgbClr val="336699"/>
              </a:solidFill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>
                <a:latin typeface="宋体" pitchFamily="2" charset="-122"/>
              </a:rPr>
              <a:t>系统内包含了许多涉及设备驱动和文件管理等方面的子程序，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>
                <a:latin typeface="宋体" pitchFamily="2" charset="-122"/>
              </a:rPr>
              <a:t>的各种命令就是通过适当地调用这些子程序实现的。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为了方便程序员使用，把这些子程序编写成相对独立的程序模块并编上号。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这样既可以精简应用程序的编写，又可使程序有良好的通用性。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itchFamily="2" charset="-122"/>
              </a:rPr>
              <a:t>这些编了号的、可由程序员调用的子程序就称为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>
                <a:latin typeface="宋体" pitchFamily="2" charset="-122"/>
              </a:rPr>
              <a:t>的功能调用。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E7-52C4-4620-BC61-0316F2436F89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3728-4900-4F3C-9987-85359E662E7F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）读当前显示状态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0FH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 10H</a:t>
            </a:r>
          </a:p>
          <a:p>
            <a:pPr algn="just"/>
            <a:r>
              <a:rPr lang="zh-CN" altLang="en-US">
                <a:latin typeface="宋体" pitchFamily="2" charset="-122"/>
              </a:rPr>
              <a:t>出口参数：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 = </a:t>
            </a:r>
            <a:r>
              <a:rPr lang="zh-CN" altLang="en-US">
                <a:latin typeface="宋体" pitchFamily="2" charset="-122"/>
              </a:rPr>
              <a:t>当前显示方式，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 = </a:t>
            </a:r>
            <a:r>
              <a:rPr lang="zh-CN" altLang="en-US">
                <a:latin typeface="宋体" pitchFamily="2" charset="-122"/>
              </a:rPr>
              <a:t>屏幕上字符列数（宽度），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BH = </a:t>
            </a:r>
            <a:r>
              <a:rPr lang="zh-CN" altLang="en-US">
                <a:latin typeface="宋体" pitchFamily="2" charset="-122"/>
              </a:rPr>
              <a:t>当前页号。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52E2-20AA-4B0A-BF34-9B1436BE732E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5041-E469-4049-A5EF-C75F7065A90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）在当前光标位置写字符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0AH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BH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AL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zh-CN" altLang="en-US">
                <a:latin typeface="Times New Roman"/>
              </a:rPr>
              <a:t>‘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>
                <a:latin typeface="Times New Roman"/>
              </a:rPr>
              <a:t>’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MOV  CX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algn="just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  10H</a:t>
            </a:r>
          </a:p>
          <a:p>
            <a:pPr algn="just"/>
            <a:r>
              <a:rPr lang="zh-CN" altLang="en-US">
                <a:latin typeface="宋体" pitchFamily="2" charset="-122"/>
              </a:rPr>
              <a:t>入口参数：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AH = 0AH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BH = </a:t>
            </a:r>
            <a:r>
              <a:rPr lang="zh-CN" altLang="en-US">
                <a:latin typeface="宋体" pitchFamily="2" charset="-122"/>
              </a:rPr>
              <a:t>页号，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AL = </a:t>
            </a:r>
            <a:r>
              <a:rPr lang="zh-CN" altLang="en-US">
                <a:latin typeface="宋体" pitchFamily="2" charset="-122"/>
              </a:rPr>
              <a:t>要写的字符的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>
                <a:latin typeface="宋体" pitchFamily="2" charset="-122"/>
              </a:rPr>
              <a:t>码，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CX = </a:t>
            </a:r>
            <a:r>
              <a:rPr lang="zh-CN" altLang="en-US">
                <a:latin typeface="宋体" pitchFamily="2" charset="-122"/>
              </a:rPr>
              <a:t>要写的字符个数。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CC50-379E-48CF-B69E-4EDEE948E60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7D2D-5B46-4ADE-86BE-B58BBA887CF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336699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3200" b="1">
                <a:solidFill>
                  <a:srgbClr val="336699"/>
                </a:solidFill>
                <a:latin typeface="宋体" pitchFamily="2" charset="-122"/>
              </a:rPr>
              <a:t>）在当前光标位置写具有指定属性的字符</a:t>
            </a:r>
            <a:endParaRPr lang="zh-CN" altLang="en-US" sz="3200" b="1">
              <a:solidFill>
                <a:srgbClr val="336699"/>
              </a:solidFill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09H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BH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AL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zh-CN" altLang="en-US" sz="2800">
                <a:latin typeface="Times New Roman"/>
              </a:rPr>
              <a:t>‘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>
                <a:latin typeface="Times New Roman"/>
              </a:rPr>
              <a:t>’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BL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70H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MOV  CX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INT  10H</a:t>
            </a:r>
          </a:p>
          <a:p>
            <a:pPr algn="just"/>
            <a:r>
              <a:rPr lang="zh-CN" altLang="en-US" sz="2800">
                <a:latin typeface="宋体" pitchFamily="2" charset="-122"/>
              </a:rPr>
              <a:t>入口参数：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AH = 09H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BH = </a:t>
            </a:r>
            <a:r>
              <a:rPr lang="zh-CN" altLang="en-US" sz="2800">
                <a:latin typeface="宋体" pitchFamily="2" charset="-122"/>
              </a:rPr>
              <a:t>页号，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AL = </a:t>
            </a:r>
            <a:r>
              <a:rPr lang="zh-CN" altLang="en-US" sz="2800">
                <a:latin typeface="宋体" pitchFamily="2" charset="-122"/>
              </a:rPr>
              <a:t>要写的字符的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800">
                <a:latin typeface="宋体" pitchFamily="2" charset="-122"/>
              </a:rPr>
              <a:t>码，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BL = </a:t>
            </a:r>
            <a:r>
              <a:rPr lang="zh-CN" altLang="en-US" sz="2800">
                <a:latin typeface="宋体" pitchFamily="2" charset="-122"/>
              </a:rPr>
              <a:t>所要写的字符的属性（文本方式），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CX = </a:t>
            </a:r>
            <a:r>
              <a:rPr lang="zh-CN" altLang="en-US" sz="2800">
                <a:latin typeface="宋体" pitchFamily="2" charset="-122"/>
              </a:rPr>
              <a:t>要写的字符个数。</a:t>
            </a:r>
            <a:endParaRPr lang="zh-CN" altLang="en-US" sz="2800"/>
          </a:p>
        </p:txBody>
      </p:sp>
    </p:spTree>
  </p:cSld>
  <p:clrMapOvr>
    <a:masterClrMapping/>
  </p:clrMapOvr>
  <p:transition spd="med">
    <p:pull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748-1E59-4C77-8669-D38D137D5970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BBE2-AE83-4B42-BB25-D48E08B98A3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显示程序设计实例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9.9  </a:t>
            </a:r>
            <a:r>
              <a:rPr lang="zh-CN" altLang="en-US" sz="2400">
                <a:latin typeface="宋体" pitchFamily="2" charset="-122"/>
              </a:rPr>
              <a:t>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BIOS</a:t>
            </a:r>
            <a:r>
              <a:rPr lang="zh-CN" altLang="en-US" sz="2400">
                <a:latin typeface="宋体" pitchFamily="2" charset="-122"/>
              </a:rPr>
              <a:t>功能调用设计一个具有清除屏幕功能的子程序。</a:t>
            </a:r>
            <a:endParaRPr lang="zh-CN" altLang="en-US" sz="2400"/>
          </a:p>
          <a:p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9.10  </a:t>
            </a:r>
            <a:r>
              <a:rPr lang="zh-CN" altLang="en-US" sz="2400">
                <a:latin typeface="宋体" pitchFamily="2" charset="-122"/>
              </a:rPr>
              <a:t>试编程实现显示方式的选择。</a:t>
            </a:r>
            <a:endParaRPr lang="zh-CN" altLang="en-US" sz="2400"/>
          </a:p>
          <a:p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9.11  </a:t>
            </a:r>
            <a:r>
              <a:rPr lang="zh-CN" altLang="en-US" sz="2400">
                <a:latin typeface="宋体" pitchFamily="2" charset="-122"/>
              </a:rPr>
              <a:t>在屏幕上以黑底白字显示</a:t>
            </a:r>
            <a:r>
              <a:rPr lang="zh-CN" altLang="en-US" sz="2400">
                <a:latin typeface="Times New Roman"/>
              </a:rPr>
              <a:t>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altLang="zh-CN" sz="2400">
                <a:latin typeface="Times New Roman"/>
              </a:rPr>
              <a:t>”</a:t>
            </a:r>
            <a:r>
              <a:rPr lang="zh-CN" altLang="en-US" sz="2400">
                <a:latin typeface="宋体" pitchFamily="2" charset="-122"/>
              </a:rPr>
              <a:t>，然后分别以黑底白字和黑底蓝字相间地显示</a:t>
            </a:r>
            <a:r>
              <a:rPr lang="zh-CN" altLang="en-US" sz="2400">
                <a:latin typeface="Times New Roman"/>
              </a:rPr>
              <a:t>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en-US" altLang="zh-CN" sz="2400">
                <a:latin typeface="Times New Roman"/>
              </a:rPr>
              <a:t>”</a:t>
            </a:r>
            <a:r>
              <a:rPr lang="zh-CN" altLang="en-US" sz="2400">
                <a:latin typeface="宋体" pitchFamily="2" charset="-122"/>
              </a:rPr>
              <a:t>。</a:t>
            </a:r>
            <a:endParaRPr lang="zh-CN" altLang="en-US" sz="2400"/>
          </a:p>
          <a:p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9.12  </a:t>
            </a:r>
            <a:r>
              <a:rPr lang="zh-CN" altLang="en-US" sz="2400">
                <a:latin typeface="宋体" pitchFamily="2" charset="-122"/>
              </a:rPr>
              <a:t>用</a:t>
            </a:r>
            <a:r>
              <a:rPr lang="zh-CN" altLang="en-US" sz="2400">
                <a:latin typeface="Times New Roman"/>
              </a:rPr>
              <a:t>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400">
                <a:latin typeface="Times New Roman"/>
              </a:rPr>
              <a:t>”</a:t>
            </a:r>
            <a:r>
              <a:rPr lang="zh-CN" altLang="en-US" sz="2400">
                <a:latin typeface="宋体" pitchFamily="2" charset="-122"/>
              </a:rPr>
              <a:t>符画一条从（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>
                <a:latin typeface="宋体" pitchFamily="2" charset="-122"/>
              </a:rPr>
              <a:t>）至（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CN" altLang="en-US" sz="2400">
                <a:latin typeface="宋体" pitchFamily="2" charset="-122"/>
              </a:rPr>
              <a:t>）的斜线。</a:t>
            </a:r>
            <a:endParaRPr lang="zh-CN" altLang="en-US" sz="2400"/>
          </a:p>
          <a:p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9.13  </a:t>
            </a:r>
            <a:r>
              <a:rPr lang="zh-CN" altLang="en-US" sz="2400">
                <a:latin typeface="宋体" pitchFamily="2" charset="-122"/>
              </a:rPr>
              <a:t>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sz="2400">
                <a:latin typeface="宋体" pitchFamily="2" charset="-122"/>
              </a:rPr>
              <a:t>色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320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zh-CN" altLang="en-US" sz="2400">
                <a:latin typeface="宋体" pitchFamily="2" charset="-122"/>
              </a:rPr>
              <a:t>的图形显示模式下，从屏幕最左边向最右边，依次画竖线（从顶到底），线的颜色从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latin typeface="宋体" pitchFamily="2" charset="-122"/>
              </a:rPr>
              <a:t>依次加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latin typeface="宋体" pitchFamily="2" charset="-122"/>
              </a:rPr>
              <a:t>。要求用中断调用的方法来画线。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ransition spd="med">
    <p:pull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7AE3-B04F-418A-BB5F-4233781FB99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3A1C-D78B-40A8-A9EA-F850902D1338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</a:rPr>
              <a:t>9.4  </a:t>
            </a:r>
            <a:r>
              <a:rPr lang="zh-CN" altLang="en-US" b="1">
                <a:solidFill>
                  <a:srgbClr val="336699"/>
                </a:solidFill>
              </a:rPr>
              <a:t>综合应用程序设计举例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宋体" pitchFamily="2" charset="-122"/>
              </a:rPr>
              <a:t>例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9.14  </a:t>
            </a:r>
            <a:r>
              <a:rPr lang="zh-CN" altLang="en-US" sz="2000">
                <a:latin typeface="宋体" pitchFamily="2" charset="-122"/>
              </a:rPr>
              <a:t>用字符构成一个</a:t>
            </a:r>
            <a:r>
              <a:rPr lang="zh-CN" altLang="en-US" sz="2000">
                <a:latin typeface="Times New Roman"/>
              </a:rPr>
              <a:t>“</a:t>
            </a:r>
            <a:r>
              <a:rPr lang="zh-CN" altLang="en-US" sz="2000">
                <a:latin typeface="宋体" pitchFamily="2" charset="-122"/>
              </a:rPr>
              <a:t>运动员</a:t>
            </a:r>
            <a:r>
              <a:rPr lang="zh-CN" altLang="en-US" sz="2000">
                <a:latin typeface="Times New Roman"/>
              </a:rPr>
              <a:t>”</a:t>
            </a:r>
            <a:r>
              <a:rPr lang="zh-CN" altLang="en-US" sz="2000">
                <a:latin typeface="宋体" pitchFamily="2" charset="-122"/>
              </a:rPr>
              <a:t>图形，并显示在屏幕上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>
                <a:latin typeface="宋体" pitchFamily="2" charset="-122"/>
              </a:rPr>
              <a:t>行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en-US" sz="2000">
                <a:latin typeface="宋体" pitchFamily="2" charset="-122"/>
              </a:rPr>
              <a:t>列的位置。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宋体" pitchFamily="2" charset="-122"/>
              </a:rPr>
              <a:t>例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9.15  </a:t>
            </a:r>
            <a:r>
              <a:rPr lang="zh-CN" altLang="en-US" sz="2000">
                <a:latin typeface="宋体" pitchFamily="2" charset="-122"/>
              </a:rPr>
              <a:t>读入一个文本文件并显示。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宋体" pitchFamily="2" charset="-122"/>
              </a:rPr>
              <a:t>例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9.16  </a:t>
            </a:r>
            <a:r>
              <a:rPr lang="zh-CN" altLang="en-US" sz="2000">
                <a:latin typeface="宋体" pitchFamily="2" charset="-122"/>
              </a:rPr>
              <a:t>编写一个程序，它先接受一个字符串，然后显示其数字的个数，英文字母的个数和字符串的长度。</a:t>
            </a:r>
            <a:endParaRPr lang="zh-CN" altLang="en-US" sz="2000"/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宋体" pitchFamily="2" charset="-122"/>
              </a:rPr>
              <a:t>例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9.17  </a:t>
            </a:r>
            <a:r>
              <a:rPr lang="zh-CN" altLang="en-US" sz="2000">
                <a:latin typeface="宋体" pitchFamily="2" charset="-122"/>
              </a:rPr>
              <a:t>在屏幕中间部位开出一个窗口，接收从键盘输入的字符，并显示在窗口的最底行，当窗口底行显示满时，内容就向上滚动一行；用户按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Ctrl+C</a:t>
            </a:r>
            <a:r>
              <a:rPr lang="zh-CN" altLang="en-US" sz="2000">
                <a:latin typeface="宋体" pitchFamily="2" charset="-122"/>
              </a:rPr>
              <a:t>键时，结束运行。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宋体" pitchFamily="2" charset="-122"/>
              </a:rPr>
              <a:t>例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9.18  </a:t>
            </a:r>
            <a:r>
              <a:rPr lang="zh-CN" altLang="en-US" sz="2000">
                <a:latin typeface="宋体" pitchFamily="2" charset="-122"/>
              </a:rPr>
              <a:t>编写计算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Ackerman</a:t>
            </a:r>
            <a:r>
              <a:rPr lang="zh-CN" altLang="en-US" sz="2000">
                <a:latin typeface="宋体" pitchFamily="2" charset="-122"/>
              </a:rPr>
              <a:t>函数的程序。</a:t>
            </a:r>
            <a:r>
              <a:rPr lang="zh-CN" altLang="en-US" sz="200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宋体" pitchFamily="2" charset="-122"/>
              </a:rPr>
              <a:t>例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9.19  </a:t>
            </a:r>
            <a:r>
              <a:rPr lang="zh-CN" altLang="en-US" sz="2000">
                <a:latin typeface="宋体" pitchFamily="2" charset="-122"/>
              </a:rPr>
              <a:t>用软件产生时、分、秒实时时钟，在屏幕中央显示出一个会走时的电子时钟。</a:t>
            </a:r>
            <a:endParaRPr lang="zh-CN" altLang="en-US" sz="2000"/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8622-8D46-4E8E-8200-55185204664A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5E9-2C47-4714-8052-5DF6B281FE8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功能调用的类型</a:t>
            </a:r>
            <a:endParaRPr lang="zh-CN" altLang="en-US" b="1">
              <a:solidFill>
                <a:srgbClr val="336699"/>
              </a:solidFill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400">
                <a:latin typeface="宋体" pitchFamily="2" charset="-122"/>
              </a:rPr>
              <a:t>字符设备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400">
                <a:latin typeface="宋体" pitchFamily="2" charset="-122"/>
              </a:rPr>
              <a:t>：主要用于键盘、显示器、打印机及异步通信控制器的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400">
                <a:latin typeface="宋体" pitchFamily="2" charset="-122"/>
              </a:rPr>
              <a:t>管理。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400">
                <a:latin typeface="宋体" pitchFamily="2" charset="-122"/>
              </a:rPr>
              <a:t>文件管理：文件管理分为传统文件管理和扩充文件管理。传统文件管理是通过文件控制块（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FCB</a:t>
            </a:r>
            <a:r>
              <a:rPr lang="zh-CN" altLang="en-US" sz="2400">
                <a:latin typeface="宋体" pitchFamily="2" charset="-122"/>
              </a:rPr>
              <a:t>）访问文件。主要功能有：复位磁盘、选择磁盘、打开文件、关闭文件、删除文件、建立文件、重新命名文件、顺序读写文件、随机读写文件及查找目录项等。扩充文件管理是通过文件名或文件代号进行文件访问的，只需用字符串表示盘符和路径即可访问文件。它的功能基本与传统文件管理相同。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400">
                <a:latin typeface="宋体" pitchFamily="2" charset="-122"/>
              </a:rPr>
              <a:t>非设备系统调用：它用于为程序设置中断向量和建立程序段前缀，以及读取和设置系统日期、时间等。</a:t>
            </a:r>
            <a:endParaRPr lang="zh-CN" altLang="en-US" sz="2400"/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19A-BE17-4126-AAA7-3B5640B7F786}" type="datetime1">
              <a:rPr lang="zh-CN" altLang="en-US"/>
              <a:pPr/>
              <a:t>2016-5-26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汇编语言程序设计教程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DFC5-9443-4341-95B9-4035198E94F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b="1">
                <a:solidFill>
                  <a:srgbClr val="336699"/>
                </a:solidFill>
                <a:latin typeface="宋体" pitchFamily="2" charset="-122"/>
              </a:rPr>
              <a:t>功能调用的类型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宋体" pitchFamily="2" charset="-122"/>
              </a:rPr>
              <a:t>目录管理：包括建立子目录、取当前目录、修改当前目录及删除目录项等。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扩充内存管理：包括内存分配、释放及分配内存块、装人或执行程序等。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扩充系统管理：包括读取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>
                <a:latin typeface="宋体" pitchFamily="2" charset="-122"/>
              </a:rPr>
              <a:t>版本号、终止进程、读取中断矢量、查找第一个相匹配的文件及读取校验代码等。</a:t>
            </a:r>
            <a:endParaRPr lang="zh-CN" altLang="en-US"/>
          </a:p>
        </p:txBody>
      </p:sp>
    </p:spTree>
  </p:cSld>
  <p:clrMapOvr>
    <a:masterClrMapping/>
  </p:clrMapOvr>
  <p:transition spd="med">
    <p:pull dir="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</TotalTime>
  <Words>5943</Words>
  <Application>Microsoft Office PowerPoint</Application>
  <PresentationFormat>全屏显示(4:3)</PresentationFormat>
  <Paragraphs>599</Paragraphs>
  <Slides>74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6" baseType="lpstr">
      <vt:lpstr>默认设计模板</vt:lpstr>
      <vt:lpstr>位图图像</vt:lpstr>
      <vt:lpstr>第9章  DOS/BIOS功能调用 </vt:lpstr>
      <vt:lpstr>9.1  概述</vt:lpstr>
      <vt:lpstr>系统功能调用的步骤</vt:lpstr>
      <vt:lpstr>应用程序、DOS、BIOS和外设接口之间的关系</vt:lpstr>
      <vt:lpstr>在MS-DOS下使用硬件的基本方法</vt:lpstr>
      <vt:lpstr>9.2  DOS功能调用</vt:lpstr>
      <vt:lpstr>DOS功能调用概述</vt:lpstr>
      <vt:lpstr>DOS功能调用的类型</vt:lpstr>
      <vt:lpstr>DOS功能调用的类型</vt:lpstr>
      <vt:lpstr>DOS中断类型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常用DOS功能调用</vt:lpstr>
      <vt:lpstr>INT 21H中有关文件操作的的系统调用</vt:lpstr>
      <vt:lpstr>打开文件</vt:lpstr>
      <vt:lpstr>读文件</vt:lpstr>
      <vt:lpstr>移动文件指针</vt:lpstr>
      <vt:lpstr>建立文件</vt:lpstr>
      <vt:lpstr>关闭文件</vt:lpstr>
      <vt:lpstr>其他DOS中断的功能</vt:lpstr>
      <vt:lpstr>中断调用20H（INT 20H）</vt:lpstr>
      <vt:lpstr>中断调用25H（INT 25H）</vt:lpstr>
      <vt:lpstr>中断调用25H的错误定义</vt:lpstr>
      <vt:lpstr>中断调用26H（INT 26H）</vt:lpstr>
      <vt:lpstr>中断调用27H（INT 27H）</vt:lpstr>
      <vt:lpstr>9.3  BIOS功能调用</vt:lpstr>
      <vt:lpstr>BIOS功能调用概述</vt:lpstr>
      <vt:lpstr>BIOS中主要包含以下几部分内容</vt:lpstr>
      <vt:lpstr>BIOS中断类型</vt:lpstr>
      <vt:lpstr>常用的BIOS功能调用</vt:lpstr>
      <vt:lpstr>常用的BIOS功能调用</vt:lpstr>
      <vt:lpstr>常用的BIOS功能调用</vt:lpstr>
      <vt:lpstr>特殊功能键的各位含义</vt:lpstr>
      <vt:lpstr>常用的BIOS功能调用</vt:lpstr>
      <vt:lpstr>INT 09H的处理过程</vt:lpstr>
      <vt:lpstr>常用的BIOS功能调用</vt:lpstr>
      <vt:lpstr>常用的BIOS功能调用</vt:lpstr>
      <vt:lpstr>常用的BIOS功能调用</vt:lpstr>
      <vt:lpstr>常用的BIOS功能调用</vt:lpstr>
      <vt:lpstr>常用的BIOS功能调用</vt:lpstr>
      <vt:lpstr>BIOS功能调用程序实例</vt:lpstr>
      <vt:lpstr>显示器BIOS中断服务</vt:lpstr>
      <vt:lpstr>文本显示方式</vt:lpstr>
      <vt:lpstr>显示属性字节各位的定义</vt:lpstr>
      <vt:lpstr>IRGB组合</vt:lpstr>
      <vt:lpstr>属性字节组合示例</vt:lpstr>
      <vt:lpstr>显示位置与存储区的对应关系</vt:lpstr>
      <vt:lpstr>图形显示方式</vt:lpstr>
      <vt:lpstr>4色320200显示模式</vt:lpstr>
      <vt:lpstr>16色640480显示模式</vt:lpstr>
      <vt:lpstr>256色320200显示模式</vt:lpstr>
      <vt:lpstr>BIOS提供的显示器中断服务</vt:lpstr>
      <vt:lpstr>10H中断服务的基本功能</vt:lpstr>
      <vt:lpstr>（1）设置显示方式</vt:lpstr>
      <vt:lpstr>INT  10H设置显示方式功能</vt:lpstr>
      <vt:lpstr>屏幕设置举例</vt:lpstr>
      <vt:lpstr>（2）设置光标位置</vt:lpstr>
      <vt:lpstr>（3）读当前显示状态</vt:lpstr>
      <vt:lpstr>（4）在当前光标位置写字符</vt:lpstr>
      <vt:lpstr>（5）在当前光标位置写具有指定属性的字符</vt:lpstr>
      <vt:lpstr>显示程序设计实例</vt:lpstr>
      <vt:lpstr>9.4  综合应用程序设计举例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DELL</cp:lastModifiedBy>
  <cp:revision>569</cp:revision>
  <dcterms:created xsi:type="dcterms:W3CDTF">2011-01-12T06:28:18Z</dcterms:created>
  <dcterms:modified xsi:type="dcterms:W3CDTF">2016-05-26T07:04:51Z</dcterms:modified>
</cp:coreProperties>
</file>