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3"/>
    <p:sldId id="283" r:id="rId4"/>
    <p:sldId id="261" r:id="rId5"/>
    <p:sldId id="262" r:id="rId6"/>
    <p:sldId id="282" r:id="rId7"/>
    <p:sldId id="288" r:id="rId8"/>
    <p:sldId id="289" r:id="rId9"/>
    <p:sldId id="290" r:id="rId10"/>
    <p:sldId id="291" r:id="rId11"/>
    <p:sldId id="292" r:id="rId12"/>
    <p:sldId id="293" r:id="rId13"/>
    <p:sldId id="270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2.png"/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intel.com/content/www/us/en/processors/architectures-software-developer-manuals.html" TargetMode="Externa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hyperlink" Target="http://en.wikipedia.org/wiki/Buddy_memory_allocation" TargetMode="Externa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73.png"/><Relationship Id="rId10" Type="http://schemas.openxmlformats.org/officeDocument/2006/relationships/image" Target="../media/image68.png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sk-drive_performance_characteristics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14750" y="214313"/>
            <a:ext cx="214312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1219200" y="272732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95" name="矩形 26"/>
          <p:cNvSpPr>
            <a:spLocks noChangeArrowheads="1"/>
          </p:cNvSpPr>
          <p:nvPr/>
        </p:nvSpPr>
        <p:spPr bwMode="auto">
          <a:xfrm>
            <a:off x="862013" y="2741616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438308" y="1276344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</a:p>
        </p:txBody>
      </p:sp>
      <p:pic>
        <p:nvPicPr>
          <p:cNvPr id="12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138588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38308" y="161448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</p:txBody>
      </p:sp>
      <p:pic>
        <p:nvPicPr>
          <p:cNvPr id="14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172401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438308" y="1966908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</a:p>
        </p:txBody>
      </p:sp>
      <p:pic>
        <p:nvPicPr>
          <p:cNvPr id="18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07644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214414" y="235743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857227" y="2333624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214414" y="3159671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57227" y="3173959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160" y="181431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地址生成过程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354" y="1003774"/>
            <a:ext cx="924042" cy="369888"/>
            <a:chOff x="171354" y="1003774"/>
            <a:chExt cx="924042" cy="36988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171354" y="10037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170" y="1051274"/>
              <a:ext cx="590226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1420" y="1337026"/>
            <a:ext cx="3143272" cy="323165"/>
            <a:chOff x="671420" y="1337026"/>
            <a:chExt cx="3143272" cy="323165"/>
          </a:xfrm>
        </p:grpSpPr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14086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850109" y="1337026"/>
              <a:ext cx="29645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ALU：需要逻辑地址的内存内容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420" y="1612219"/>
            <a:ext cx="3071834" cy="553998"/>
            <a:chOff x="671420" y="1612219"/>
            <a:chExt cx="3071834" cy="553998"/>
          </a:xfrm>
        </p:grpSpPr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17027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850109" y="1612219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MMU：进行逻辑地址和物理地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址的转换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420" y="2111157"/>
            <a:ext cx="3143272" cy="553998"/>
            <a:chOff x="671420" y="2111157"/>
            <a:chExt cx="3143272" cy="553998"/>
          </a:xfrm>
        </p:grpSpPr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22017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850109" y="2111157"/>
              <a:ext cx="296458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控制逻辑：给总线发送物理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地址请求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354" y="2575598"/>
            <a:ext cx="6968539" cy="976726"/>
            <a:chOff x="171354" y="2575598"/>
            <a:chExt cx="6968539" cy="976726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171354" y="257559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30042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33089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矩形 41"/>
            <p:cNvSpPr/>
            <p:nvPr/>
          </p:nvSpPr>
          <p:spPr>
            <a:xfrm>
              <a:off x="505170" y="2604304"/>
              <a:ext cx="56938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0109" y="2944099"/>
              <a:ext cx="27502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发送物理地址的内容给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53349" y="3229159"/>
              <a:ext cx="62865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或接收</a:t>
              </a: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数据到物理地址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354" y="3500088"/>
            <a:ext cx="3571900" cy="904457"/>
            <a:chOff x="171354" y="3500088"/>
            <a:chExt cx="3571900" cy="904457"/>
          </a:xfrm>
        </p:grpSpPr>
        <p:pic>
          <p:nvPicPr>
            <p:cNvPr id="4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71420" y="39410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850109" y="3850547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建立逻辑地址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LA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和物理地址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PA</a:t>
              </a:r>
              <a:endParaRPr lang="en-US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的映射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8"/>
            <p:cNvSpPr>
              <a:spLocks noChangeArrowheads="1"/>
            </p:cNvSpPr>
            <p:nvPr/>
          </p:nvSpPr>
          <p:spPr bwMode="auto">
            <a:xfrm>
              <a:off x="171354" y="35000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170" y="3528794"/>
              <a:ext cx="95410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6717313" y="2008426"/>
            <a:ext cx="156966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物理地址生成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587975" y="3542062"/>
            <a:ext cx="8636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38800" y="4578950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内存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122635" y="3723426"/>
            <a:ext cx="4469375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67558" y="3061576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224632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887458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46832" y="1544179"/>
            <a:ext cx="1993256" cy="1464898"/>
            <a:chOff x="3974869" y="3274099"/>
            <a:chExt cx="1993256" cy="146489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69" y="3274099"/>
              <a:ext cx="1993256" cy="1464898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107323" y="3412649"/>
              <a:ext cx="527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47841" y="3820217"/>
              <a:ext cx="7104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2505" y="4144912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高速缓存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607133" y="4414149"/>
              <a:ext cx="65755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252669" y="3632267"/>
              <a:ext cx="6335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控制器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47" y="4360270"/>
            <a:ext cx="2039029" cy="4617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5053" y="4350482"/>
            <a:ext cx="924810" cy="485244"/>
            <a:chOff x="7497779" y="2557344"/>
            <a:chExt cx="924810" cy="485244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79" y="2557344"/>
              <a:ext cx="892996" cy="485244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7583898" y="262356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I/O设备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6832" y="1045080"/>
            <a:ext cx="2390714" cy="307777"/>
            <a:chOff x="1883039" y="800106"/>
            <a:chExt cx="2390714" cy="30777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39" y="810269"/>
              <a:ext cx="2390714" cy="287452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899227" y="800106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236648" y="2737595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5010" y="2548749"/>
            <a:ext cx="2597347" cy="492443"/>
            <a:chOff x="6304390" y="4393686"/>
            <a:chExt cx="2597347" cy="49244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90" y="4400885"/>
              <a:ext cx="2597347" cy="4852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6388617" y="4393686"/>
              <a:ext cx="24288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地址映射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逻辑地址&lt;---&gt;物理地址 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894956" y="155322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CPU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27988" y="1754978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812077" y="2859782"/>
            <a:ext cx="57606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9136E-6 L -0.06146 0.122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802 0.0058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-0.07848 -0.192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9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17 L -0.02848 0.175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0.17531 L -0.03768 0.370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35" grpId="0" bldLvl="0" animBg="1"/>
      <p:bldP spid="35" grpId="2" bldLvl="0" animBg="1"/>
      <p:bldP spid="35" grpId="3" bldLvl="0" animBg="1"/>
      <p:bldP spid="35" grpId="4" bldLvl="0" animBg="1"/>
      <p:bldP spid="35" grpId="5" bldLvl="0" animBg="1"/>
      <p:bldP spid="59" grpId="0" bldLvl="0" animBg="1"/>
      <p:bldP spid="5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地址检查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9537" y="4459564"/>
            <a:ext cx="2390714" cy="307777"/>
            <a:chOff x="1909409" y="865238"/>
            <a:chExt cx="2390714" cy="30777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09" y="875401"/>
              <a:ext cx="2390714" cy="28745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25597" y="865238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8" y="3402242"/>
            <a:ext cx="1872208" cy="8816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38" y="2520549"/>
            <a:ext cx="907625" cy="88169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4" y="1781760"/>
            <a:ext cx="652472" cy="6524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36" y="1930176"/>
            <a:ext cx="355640" cy="35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4" y="1930176"/>
            <a:ext cx="355640" cy="3556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195657" y="1809975"/>
            <a:ext cx="940532" cy="1105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852208"/>
            <a:ext cx="1397000" cy="3665421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881505" y="4203442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237114" y="771550"/>
            <a:ext cx="857350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sys</a:t>
            </a:r>
            <a:endParaRPr lang="zh-CN" altLang="en-US" sz="1500" b="1" i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259395" y="2754984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1000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6259395" y="1626847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1500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310430" y="1731047"/>
            <a:ext cx="697471" cy="1274365"/>
          </a:xfrm>
          <a:prstGeom prst="rect">
            <a:avLst/>
          </a:prstGeom>
          <a:noFill/>
          <a:ln>
            <a:noFill/>
          </a:ln>
        </p:spPr>
        <p:txBody>
          <a:bodyPr wrap="square" lIns="90360" tIns="44280" rIns="90360" bIns="44280">
            <a:spAutoFit/>
          </a:bodyPr>
          <a:lstStyle/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84480" y="4046205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79512" y="3370255"/>
            <a:ext cx="948113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prog</a:t>
            </a:r>
            <a:endParaRPr lang="zh-CN" altLang="en-US" sz="1500" b="1" i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4879150" y="3267829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段基址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636845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3530278" y="3255996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段长度</a:t>
            </a:r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3120134" y="1010681"/>
            <a:ext cx="1529995" cy="320257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Verdana" charset="0"/>
              </a:rPr>
              <a:t>内存异常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5542434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52"/>
          <p:cNvSpPr>
            <a:spLocks noChangeArrowheads="1"/>
          </p:cNvSpPr>
          <p:nvPr/>
        </p:nvSpPr>
        <p:spPr bwMode="auto">
          <a:xfrm>
            <a:off x="1785738" y="2892837"/>
            <a:ext cx="540830" cy="30995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4155124" y="2051018"/>
            <a:ext cx="497828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yes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795084" y="1586745"/>
            <a:ext cx="43415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no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416" y="2898184"/>
            <a:ext cx="720080" cy="334727"/>
            <a:chOff x="3514416" y="2898184"/>
            <a:chExt cx="720080" cy="33472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16" y="2898186"/>
              <a:ext cx="720080" cy="334725"/>
            </a:xfrm>
            <a:prstGeom prst="rect">
              <a:avLst/>
            </a:prstGeom>
          </p:spPr>
        </p:pic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500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2354" y="2898185"/>
            <a:ext cx="720080" cy="334725"/>
            <a:chOff x="4822354" y="2898185"/>
            <a:chExt cx="720080" cy="3347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354" y="2898185"/>
              <a:ext cx="720080" cy="334725"/>
            </a:xfrm>
            <a:prstGeom prst="rect">
              <a:avLst/>
            </a:prstGeom>
          </p:spPr>
        </p:pic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262053" y="3491178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进程</a:t>
            </a:r>
            <a:r>
              <a:rPr 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P</a:t>
            </a:r>
            <a:endParaRPr 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逻辑地址空间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1742027" y="1951874"/>
            <a:ext cx="588045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6932" y="2117084"/>
            <a:ext cx="11790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155124" y="2111935"/>
            <a:ext cx="818549" cy="5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372484" y="2111935"/>
            <a:ext cx="1721980" cy="1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3854686" y="1294141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868419" y="2285816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180870" y="2279044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32542" y="3253827"/>
            <a:ext cx="2329405" cy="1439063"/>
            <a:chOff x="3029338" y="3558535"/>
            <a:chExt cx="2329405" cy="1439063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29338" y="4305101"/>
              <a:ext cx="2329405" cy="6924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设置起始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(base)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和最大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(limit)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787954" y="3572537"/>
              <a:ext cx="391231" cy="7853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0"/>
            </p:cNvCxnSpPr>
            <p:nvPr/>
          </p:nvCxnSpPr>
          <p:spPr>
            <a:xfrm flipV="1">
              <a:off x="4194041" y="3558535"/>
              <a:ext cx="382350" cy="74656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706795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5021933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6965" y="2481555"/>
            <a:ext cx="1081524" cy="902738"/>
            <a:chOff x="1929246" y="2751523"/>
            <a:chExt cx="1081524" cy="902738"/>
          </a:xfrm>
        </p:grpSpPr>
        <p:sp>
          <p:nvSpPr>
            <p:cNvPr id="2" name="上箭头 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374211" y="2110646"/>
            <a:ext cx="1305303" cy="80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6210" y="1201776"/>
            <a:ext cx="11682" cy="727691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9463" y="2112255"/>
            <a:ext cx="900975" cy="1209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72447" y="2112002"/>
            <a:ext cx="180969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159516" y="2135995"/>
            <a:ext cx="1036199" cy="173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167578" y="3152991"/>
            <a:ext cx="1036199" cy="975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59517" y="4153665"/>
            <a:ext cx="1036199" cy="291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936924" y="3349564"/>
            <a:ext cx="1465263" cy="778749"/>
            <a:chOff x="6920802" y="2221188"/>
            <a:chExt cx="1465263" cy="778749"/>
          </a:xfrm>
        </p:grpSpPr>
        <p:sp>
          <p:nvSpPr>
            <p:cNvPr id="46" name="矩形 45"/>
            <p:cNvSpPr/>
            <p:nvPr/>
          </p:nvSpPr>
          <p:spPr>
            <a:xfrm>
              <a:off x="7143395" y="2255318"/>
              <a:ext cx="1052322" cy="7446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6920802" y="222118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719138" y="1372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连续内存分配和内存碎片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928676"/>
            <a:ext cx="5334444" cy="1011609"/>
            <a:chOff x="642910" y="928676"/>
            <a:chExt cx="5334444" cy="1011609"/>
          </a:xfrm>
        </p:grpSpPr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13335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642910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912" y="952426"/>
              <a:ext cx="1569660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连续内存分配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05354" y="1238554"/>
              <a:ext cx="4572000" cy="7017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给进程分配一块不小于指定大小的连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续的物理内存区域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1869621"/>
            <a:ext cx="3024414" cy="689494"/>
            <a:chOff x="642910" y="1869621"/>
            <a:chExt cx="3024414" cy="689494"/>
          </a:xfrm>
        </p:grpSpPr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642910" y="18696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22791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975549" y="188149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内存碎片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05166" y="2203633"/>
              <a:ext cx="2262158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空闲内存不能被利用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10" y="2501816"/>
            <a:ext cx="3959430" cy="679022"/>
            <a:chOff x="642910" y="2501816"/>
            <a:chExt cx="3959430" cy="679022"/>
          </a:xfrm>
        </p:grpSpPr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642910" y="25018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29304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988225" y="252556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6853" y="281150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分配单元之间的未被使用内存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10" y="3144758"/>
            <a:ext cx="5322193" cy="1024337"/>
            <a:chOff x="642910" y="3144758"/>
            <a:chExt cx="5322193" cy="1024337"/>
          </a:xfrm>
        </p:grpSpPr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42910" y="31447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3597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976538" y="3156633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3728" y="347838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分配单元内部的未被使用内存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393103" y="379976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取决于分配单元大小是否要取整</a:t>
              </a:r>
            </a:p>
          </p:txBody>
        </p:sp>
        <p:pic>
          <p:nvPicPr>
            <p:cNvPr id="3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414" y="39185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组合 35"/>
          <p:cNvGrpSpPr/>
          <p:nvPr/>
        </p:nvGrpSpPr>
        <p:grpSpPr>
          <a:xfrm>
            <a:off x="6966208" y="4301683"/>
            <a:ext cx="1465263" cy="635728"/>
            <a:chOff x="6966208" y="4301683"/>
            <a:chExt cx="1465263" cy="635728"/>
          </a:xfrm>
        </p:grpSpPr>
        <p:sp>
          <p:nvSpPr>
            <p:cNvPr id="38" name="矩形 37"/>
            <p:cNvSpPr/>
            <p:nvPr/>
          </p:nvSpPr>
          <p:spPr>
            <a:xfrm>
              <a:off x="7143394" y="4444904"/>
              <a:ext cx="1052322" cy="393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966208" y="4301683"/>
              <a:ext cx="1465263" cy="6357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3045" y="2309842"/>
            <a:ext cx="1465263" cy="1073074"/>
            <a:chOff x="6936924" y="2054565"/>
            <a:chExt cx="1465263" cy="1073074"/>
          </a:xfrm>
        </p:grpSpPr>
        <p:sp>
          <p:nvSpPr>
            <p:cNvPr id="2" name="矩形 1"/>
            <p:cNvSpPr/>
            <p:nvPr/>
          </p:nvSpPr>
          <p:spPr>
            <a:xfrm>
              <a:off x="7143395" y="2054565"/>
              <a:ext cx="1052322" cy="1073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6936924" y="210882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6101" y="805544"/>
            <a:ext cx="1869960" cy="4192711"/>
            <a:chOff x="5623137" y="791112"/>
            <a:chExt cx="1869960" cy="419271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47" y="855248"/>
              <a:ext cx="1524750" cy="4000946"/>
            </a:xfrm>
            <a:prstGeom prst="rect">
              <a:avLst/>
            </a:prstGeom>
          </p:spPr>
        </p:pic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623137" y="791112"/>
              <a:ext cx="65857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5952426" y="4663566"/>
              <a:ext cx="30110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5933" y="2309064"/>
            <a:ext cx="2185521" cy="2491053"/>
            <a:chOff x="4957873" y="2054565"/>
            <a:chExt cx="2185521" cy="2491053"/>
          </a:xfrm>
        </p:grpSpPr>
        <p:grpSp>
          <p:nvGrpSpPr>
            <p:cNvPr id="9" name="组合 8"/>
            <p:cNvGrpSpPr/>
            <p:nvPr/>
          </p:nvGrpSpPr>
          <p:grpSpPr>
            <a:xfrm>
              <a:off x="4957873" y="2591102"/>
              <a:ext cx="1524879" cy="1954516"/>
              <a:chOff x="4957873" y="2591102"/>
              <a:chExt cx="1524879" cy="195451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873" y="2591102"/>
                <a:ext cx="1524879" cy="1954516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397145" y="2747854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代码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97145" y="3383694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数据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90733" y="4002864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堆栈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V="1">
              <a:off x="6482752" y="2054565"/>
              <a:ext cx="660642" cy="536537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482748" y="3117186"/>
              <a:ext cx="660645" cy="1428432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7" grpId="1" bldLvl="0" animBg="1"/>
      <p:bldP spid="37" grpId="2" bldLvl="0" animBg="1"/>
      <p:bldP spid="37" grpId="3" bldLvl="0" animBg="1"/>
      <p:bldP spid="37" grpId="4" bldLvl="0" animBg="1"/>
      <p:bldP spid="48" grpId="0" bldLvl="0" animBg="1"/>
      <p:bldP spid="48" grpId="1" bldLvl="0" animBg="1"/>
      <p:bldP spid="48" grpId="2" bldLvl="0" animBg="1"/>
      <p:bldP spid="48" grpId="3" bldLvl="0" animBg="1"/>
      <p:bldP spid="48" grpId="4" bldLvl="0" animBg="1"/>
      <p:bldP spid="48" grpId="5" bldLvl="0" animBg="1"/>
      <p:bldP spid="49" grpId="0" bldLvl="0" animBg="1"/>
      <p:bldP spid="49" grpId="1" bldLvl="0" animBg="1"/>
      <p:bldP spid="49" grpId="2" bldLvl="0" animBg="1"/>
      <p:bldP spid="49" grpId="3" bldLvl="0" animBg="1"/>
      <p:bldP spid="49" grpId="4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1883" y="2082434"/>
            <a:ext cx="1484776" cy="44091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7053099" y="1399533"/>
            <a:ext cx="1285696" cy="55738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50694" y="2838893"/>
            <a:ext cx="1285696" cy="344325"/>
            <a:chOff x="7073724" y="932190"/>
            <a:chExt cx="1285696" cy="344325"/>
          </a:xfrm>
        </p:grpSpPr>
        <p:sp>
          <p:nvSpPr>
            <p:cNvPr id="54" name="矩形 53"/>
            <p:cNvSpPr/>
            <p:nvPr/>
          </p:nvSpPr>
          <p:spPr>
            <a:xfrm>
              <a:off x="7204367" y="993172"/>
              <a:ext cx="1024410" cy="245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46224" y="904690"/>
            <a:ext cx="1285696" cy="55738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3724" y="1953929"/>
            <a:ext cx="1285696" cy="921427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7692" y="1981429"/>
              <a:ext cx="1024410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73724" y="213411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64444" y="3157356"/>
            <a:ext cx="1285696" cy="949294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7692" y="3157356"/>
              <a:ext cx="1024410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64444" y="333455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64444" y="4089493"/>
            <a:ext cx="1285696" cy="67279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7692" y="4089493"/>
              <a:ext cx="1024410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64444" y="4283851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 Box 38"/>
          <p:cNvSpPr>
            <a:spLocks noChangeArrowheads="1"/>
          </p:cNvSpPr>
          <p:nvPr/>
        </p:nvSpPr>
        <p:spPr bwMode="auto">
          <a:xfrm>
            <a:off x="606425" y="1501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分配：动态分区分配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4777" y="952131"/>
            <a:ext cx="4737883" cy="1321171"/>
            <a:chOff x="694777" y="952131"/>
            <a:chExt cx="4737883" cy="1321171"/>
          </a:xfrm>
        </p:grpSpPr>
        <p:sp>
          <p:nvSpPr>
            <p:cNvPr id="44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028217" y="95693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4909" y="1242501"/>
              <a:ext cx="41177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当程序被加载执行时，分配一个进程指定大小可变的分区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块、内存块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283" y="1873192"/>
              <a:ext cx="25699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分区的地址是连续的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777" y="2344338"/>
            <a:ext cx="4714876" cy="1031929"/>
            <a:chOff x="694777" y="2344338"/>
            <a:chExt cx="4714876" cy="1031929"/>
          </a:xfrm>
        </p:grpSpPr>
        <p:sp>
          <p:nvSpPr>
            <p:cNvPr id="19" name="矩形 18"/>
            <p:cNvSpPr/>
            <p:nvPr/>
          </p:nvSpPr>
          <p:spPr>
            <a:xfrm>
              <a:off x="837653" y="2690405"/>
              <a:ext cx="4572000" cy="374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所有进程的已分配分区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415925" cy="369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Calibri" pitchFamily="34" charset="0"/>
                </a:endParaRPr>
              </a:p>
            </p:txBody>
          </p:sp>
          <p:pic>
            <p:nvPicPr>
              <p:cNvPr id="39" name="图片 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图片 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28217" y="2344338"/>
                <a:ext cx="3518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操作系统需要维护的数据结构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90971" y="2976157"/>
                <a:ext cx="3057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空闲分区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(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Empty-blocks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)</a:t>
                </a:r>
                <a:endParaRPr lang="zh-CN" altLang="en-US" sz="2000" dirty="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4777" y="3442982"/>
            <a:ext cx="2570326" cy="409510"/>
            <a:chOff x="694777" y="3442982"/>
            <a:chExt cx="2570326" cy="409510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694777" y="34429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593" y="3452382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动态分区分配策略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9683" y="3749821"/>
            <a:ext cx="2434560" cy="400110"/>
            <a:chOff x="1129683" y="3749821"/>
            <a:chExt cx="2434560" cy="400110"/>
          </a:xfrm>
        </p:grpSpPr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29683" y="38689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314909" y="3749821"/>
              <a:ext cx="2249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最先匹配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First-fit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6032" y="4083261"/>
            <a:ext cx="2418039" cy="374461"/>
            <a:chOff x="1136032" y="4083261"/>
            <a:chExt cx="2418039" cy="374461"/>
          </a:xfrm>
        </p:grpSpPr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4164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1303034" y="4083261"/>
              <a:ext cx="2251037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最佳匹配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Best-fit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36032" y="4392951"/>
            <a:ext cx="2646219" cy="374461"/>
            <a:chOff x="1136032" y="4392951"/>
            <a:chExt cx="2646219" cy="374461"/>
          </a:xfrm>
        </p:grpSpPr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44758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1314909" y="4392951"/>
              <a:ext cx="2467342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最差匹配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Worst-fit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962" y="846233"/>
            <a:ext cx="1784631" cy="4042888"/>
            <a:chOff x="5385992" y="817121"/>
            <a:chExt cx="1784631" cy="4042888"/>
          </a:xfrm>
        </p:grpSpPr>
        <p:sp>
          <p:nvSpPr>
            <p:cNvPr id="76" name="矩形 75"/>
            <p:cNvSpPr/>
            <p:nvPr/>
          </p:nvSpPr>
          <p:spPr>
            <a:xfrm>
              <a:off x="5385992" y="81712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29395" y="449067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213" y="907079"/>
              <a:ext cx="1024410" cy="38558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2716E-6 L -0.17569 -0.407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18594 -0.246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-0.18438 -0.1364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17847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-0.17622 0.1200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-0.17778 0.2179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箭头 31"/>
          <p:cNvSpPr/>
          <p:nvPr/>
        </p:nvSpPr>
        <p:spPr>
          <a:xfrm>
            <a:off x="5940870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16215" y="1131590"/>
            <a:ext cx="1363560" cy="3255242"/>
            <a:chOff x="6516215" y="1131590"/>
            <a:chExt cx="1363560" cy="3255242"/>
          </a:xfrm>
        </p:grpSpPr>
        <p:grpSp>
          <p:nvGrpSpPr>
            <p:cNvPr id="3" name="组合 2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500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133723"/>
            <a:ext cx="1363559" cy="32552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6" y="3581994"/>
            <a:ext cx="1363559" cy="3102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2108962"/>
            <a:ext cx="1363559" cy="600408"/>
          </a:xfrm>
          <a:prstGeom prst="rect">
            <a:avLst/>
          </a:prstGeom>
        </p:spPr>
      </p:pic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633958" y="1223446"/>
            <a:ext cx="2641587" cy="1000132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个字节，使用第一个可用的空间比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大的空闲块。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958" y="2956514"/>
            <a:ext cx="268762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使用第一个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1KB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的空闲块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。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2465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8820" y="222357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4" y="1131590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70346" y="1135856"/>
            <a:ext cx="1363559" cy="458116"/>
            <a:chOff x="4370346" y="1135856"/>
            <a:chExt cx="1363559" cy="4581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8" grpId="0"/>
      <p:bldP spid="9" grpId="0"/>
      <p:bldP spid="7" grpId="0" bldLvl="0" animBg="1"/>
      <p:bldP spid="7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056" y="1670712"/>
            <a:ext cx="4108817" cy="369332"/>
            <a:chOff x="1214056" y="1670712"/>
            <a:chExt cx="4108817" cy="369332"/>
          </a:xfrm>
        </p:grpSpPr>
        <p:pic>
          <p:nvPicPr>
            <p:cNvPr id="2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1771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1214056" y="1670712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分配过程时，搜索一个合适的分区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121" y="2016215"/>
            <a:ext cx="6143668" cy="369332"/>
            <a:chOff x="1203121" y="2016215"/>
            <a:chExt cx="6143668" cy="36933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21333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1203121" y="2016215"/>
              <a:ext cx="614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释放分区时，检查是否可与临近的空闲分区合并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8723" y="976634"/>
            <a:ext cx="3291760" cy="718283"/>
            <a:chOff x="1108723" y="976634"/>
            <a:chExt cx="3291760" cy="718283"/>
          </a:xfrm>
        </p:grpSpPr>
        <p:sp>
          <p:nvSpPr>
            <p:cNvPr id="19" name="矩形 18"/>
            <p:cNvSpPr/>
            <p:nvPr/>
          </p:nvSpPr>
          <p:spPr>
            <a:xfrm>
              <a:off x="1214996" y="132558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空闲分区列表按地址顺序排序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14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1108723" y="976634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1506" y="2400987"/>
            <a:ext cx="4009664" cy="1106039"/>
            <a:chOff x="1101506" y="2400987"/>
            <a:chExt cx="4009664" cy="1106039"/>
          </a:xfrm>
        </p:grpSpPr>
        <p:sp>
          <p:nvSpPr>
            <p:cNvPr id="37" name="矩形 36"/>
            <p:cNvSpPr/>
            <p:nvPr/>
          </p:nvSpPr>
          <p:spPr>
            <a:xfrm>
              <a:off x="1694850" y="278736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简单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94850" y="313769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在高地址空间有大块的空闲分区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01506" y="2400987"/>
              <a:ext cx="115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2001" y="28936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6178" y="32477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89912" y="3491339"/>
            <a:ext cx="2368808" cy="1090352"/>
            <a:chOff x="1089912" y="3491339"/>
            <a:chExt cx="2368808" cy="1090352"/>
          </a:xfrm>
        </p:grpSpPr>
        <p:sp>
          <p:nvSpPr>
            <p:cNvPr id="40" name="矩形 39"/>
            <p:cNvSpPr/>
            <p:nvPr/>
          </p:nvSpPr>
          <p:spPr>
            <a:xfrm>
              <a:off x="1089912" y="3491339"/>
              <a:ext cx="1460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59041" y="38610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5403" y="4212359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分配大块时较慢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908" y="3983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0085" y="43379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6012878" y="2416454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86188" y="1056060"/>
            <a:ext cx="1365595" cy="3258764"/>
            <a:chOff x="6586188" y="1056060"/>
            <a:chExt cx="1365595" cy="3258764"/>
          </a:xfrm>
        </p:grpSpPr>
        <p:grpSp>
          <p:nvGrpSpPr>
            <p:cNvPr id="3" name="组合 2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061715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2036954"/>
            <a:ext cx="1363559" cy="6004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063848"/>
            <a:ext cx="1363559" cy="4581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2354" y="3477941"/>
            <a:ext cx="1363559" cy="370059"/>
            <a:chOff x="4442354" y="3477941"/>
            <a:chExt cx="1363559" cy="37005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26766" y="110706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530828" y="215157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397619" y="1416100"/>
            <a:ext cx="3454301" cy="776278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字节分区时， 查找并使用不小于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的最小空闲分区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250" y="3047957"/>
            <a:ext cx="3455670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 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最小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586187" y="3509986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3" grpId="0"/>
      <p:bldP spid="14" grpId="0"/>
      <p:bldP spid="29" grpId="0" bldLvl="0" animBg="1"/>
      <p:bldP spid="29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2905" y="1334961"/>
            <a:ext cx="3647152" cy="369332"/>
            <a:chOff x="1192905" y="1334961"/>
            <a:chExt cx="3647152" cy="369332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43032" y="144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1192905" y="1334961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分配时，查找一个合适的分区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654570" y="2658159"/>
            <a:ext cx="2797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可避免大的空闲分区被拆分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54570" y="2995324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可减小外部碎片的大小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54185" y="1644066"/>
            <a:ext cx="7070858" cy="369332"/>
            <a:chOff x="1154185" y="1644066"/>
            <a:chExt cx="7070858" cy="369332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38433" y="1749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154185" y="1644066"/>
              <a:ext cx="70708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释放时，查找并且合并临近的空闲分区（如果找到）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4570" y="3330173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相对简单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732449"/>
            <a:ext cx="3565617" cy="662123"/>
            <a:chOff x="1043608" y="732449"/>
            <a:chExt cx="3565617" cy="662123"/>
          </a:xfrm>
        </p:grpSpPr>
        <p:sp>
          <p:nvSpPr>
            <p:cNvPr id="23" name="矩形 22"/>
            <p:cNvSpPr/>
            <p:nvPr/>
          </p:nvSpPr>
          <p:spPr>
            <a:xfrm>
              <a:off x="1192905" y="102524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空闲分区列表按照大小排序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42280" y="1153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1043608" y="732449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3608" y="1953787"/>
            <a:ext cx="6119195" cy="737275"/>
            <a:chOff x="1043608" y="1953787"/>
            <a:chExt cx="6119195" cy="737275"/>
          </a:xfrm>
        </p:grpSpPr>
        <p:sp>
          <p:nvSpPr>
            <p:cNvPr id="28" name="矩形 27"/>
            <p:cNvSpPr/>
            <p:nvPr/>
          </p:nvSpPr>
          <p:spPr>
            <a:xfrm>
              <a:off x="1654570" y="2321730"/>
              <a:ext cx="5508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大部分分配的尺寸较小时，效果很好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3608" y="1953787"/>
              <a:ext cx="1378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59831" y="2423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52137" y="3650425"/>
            <a:ext cx="3560009" cy="1386675"/>
            <a:chOff x="1052137" y="3650425"/>
            <a:chExt cx="3560009" cy="1386675"/>
          </a:xfrm>
        </p:grpSpPr>
        <p:sp>
          <p:nvSpPr>
            <p:cNvPr id="31" name="矩形 30"/>
            <p:cNvSpPr/>
            <p:nvPr/>
          </p:nvSpPr>
          <p:spPr>
            <a:xfrm>
              <a:off x="1052137" y="3650425"/>
              <a:ext cx="11593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7491" y="40244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7491" y="434639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57491" y="4667768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容易产生很多无用的小碎片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1278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479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80490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8223" y="1130120"/>
            <a:ext cx="1363560" cy="3256712"/>
            <a:chOff x="6588223" y="1130120"/>
            <a:chExt cx="1363560" cy="325671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5" name="AutoShape 3" descr="D:\%E5%BE%AE%E4%BF%A1\WxBox\web\images\wxbox.png"/>
          <p:cNvSpPr>
            <a:spLocks noChangeAspect="1" noChangeArrowheads="1"/>
          </p:cNvSpPr>
          <p:nvPr/>
        </p:nvSpPr>
        <p:spPr bwMode="auto">
          <a:xfrm>
            <a:off x="31750" y="-1666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6" name="AutoShape 4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9" name="AutoShape 7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31" name="Text Box 2"/>
          <p:cNvSpPr>
            <a:spLocks noChangeArrowheads="1"/>
          </p:cNvSpPr>
          <p:nvPr/>
        </p:nvSpPr>
        <p:spPr bwMode="auto">
          <a:xfrm>
            <a:off x="715272" y="1320946"/>
            <a:ext cx="3064640" cy="1335667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使用尺寸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最大空闲分区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0222" y="2873708"/>
            <a:ext cx="282574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个空闲块（最大）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012878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68399"/>
            <a:ext cx="1363559" cy="3388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133723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3581994"/>
            <a:ext cx="1363559" cy="3102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135856"/>
            <a:ext cx="1363559" cy="458116"/>
          </a:xfrm>
          <a:prstGeom prst="rect">
            <a:avLst/>
          </a:prstGeom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74473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26766" y="117906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2355" y="2108962"/>
            <a:ext cx="1363559" cy="600408"/>
            <a:chOff x="4442355" y="2108962"/>
            <a:chExt cx="1363559" cy="60040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588223" y="2108962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15" grpId="0" bldLvl="0" animBg="1"/>
      <p:bldP spid="35" grpId="0" bldLvl="0" animBg="1"/>
      <p:bldP spid="3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66" y="3886996"/>
            <a:ext cx="2039029" cy="46170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72201" y="3795164"/>
            <a:ext cx="1177550" cy="639867"/>
            <a:chOff x="5738030" y="1372132"/>
            <a:chExt cx="1177550" cy="639867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设备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3648" y="2963262"/>
            <a:ext cx="5155605" cy="369332"/>
            <a:chOff x="1834430" y="2963262"/>
            <a:chExt cx="5155605" cy="369332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834430" y="2963262"/>
              <a:ext cx="86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520660" y="3147814"/>
              <a:ext cx="4469375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3133106" y="2468398"/>
            <a:ext cx="24036" cy="60935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923928" y="3196615"/>
            <a:ext cx="0" cy="59236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5797402" y="3204406"/>
            <a:ext cx="26815" cy="5845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/>
          <p:cNvSpPr txBox="1">
            <a:spLocks noChangeArrowheads="1"/>
          </p:cNvSpPr>
          <p:nvPr/>
        </p:nvSpPr>
        <p:spPr bwMode="auto">
          <a:xfrm>
            <a:off x="3203848" y="191240"/>
            <a:ext cx="3786187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8970" y="929660"/>
            <a:ext cx="2640879" cy="1503486"/>
            <a:chOff x="944928" y="2969114"/>
            <a:chExt cx="2877788" cy="163836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28" y="2969114"/>
              <a:ext cx="2877788" cy="1638361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0450" y="3134024"/>
              <a:ext cx="1682594" cy="301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算术逻辑单元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01620" y="3622218"/>
              <a:ext cx="6848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25842" y="3336337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控制逻辑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9409" y="3958627"/>
              <a:ext cx="192882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高速缓存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256453" y="4240968"/>
              <a:ext cx="2303715" cy="318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存储管理单元（</a:t>
              </a:r>
              <a:r>
                <a: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MMU</a:t>
              </a: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89" name="文本框 1"/>
          <p:cNvSpPr txBox="1"/>
          <p:nvPr/>
        </p:nvSpPr>
        <p:spPr>
          <a:xfrm>
            <a:off x="-617363" y="4579625"/>
            <a:ext cx="9725867" cy="325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1" hangingPunct="1">
              <a:buSzPct val="100000"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Intel® 64 and IA-32 Architectures Software Developer Manuals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6463" y="1791131"/>
            <a:ext cx="1177550" cy="639867"/>
            <a:chOff x="5738030" y="1372132"/>
            <a:chExt cx="1177550" cy="6398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35153" y="3819975"/>
            <a:ext cx="1177550" cy="639867"/>
            <a:chOff x="5738030" y="1372132"/>
            <a:chExt cx="1177550" cy="63986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6584" y="888295"/>
            <a:ext cx="3787986" cy="728206"/>
            <a:chOff x="786584" y="888295"/>
            <a:chExt cx="3787986" cy="728206"/>
          </a:xfrm>
        </p:grpSpPr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13694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786584" y="888295"/>
              <a:ext cx="19287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89083" y="1274869"/>
              <a:ext cx="3185487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空闲分区列表按由大到小排序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1532" y="1608121"/>
            <a:ext cx="2683742" cy="341632"/>
            <a:chOff x="1181532" y="1608121"/>
            <a:chExt cx="2683742" cy="341632"/>
          </a:xfrm>
        </p:grpSpPr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1690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372284" y="1608121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分配时，选最大的分区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532" y="1929874"/>
            <a:ext cx="6840760" cy="590931"/>
            <a:chOff x="1181532" y="1929874"/>
            <a:chExt cx="6840760" cy="590931"/>
          </a:xfrm>
        </p:grpSpPr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20282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1372284" y="1929874"/>
              <a:ext cx="665000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释放时，检查是否可与临近的空闲分区合并，进行可能的合并，并调整空闲分区列表顺序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339" y="2428592"/>
            <a:ext cx="4325959" cy="1099099"/>
            <a:chOff x="791339" y="2428592"/>
            <a:chExt cx="4325959" cy="1099099"/>
          </a:xfrm>
        </p:grpSpPr>
        <p:sp>
          <p:nvSpPr>
            <p:cNvPr id="26" name="矩形 25"/>
            <p:cNvSpPr/>
            <p:nvPr/>
          </p:nvSpPr>
          <p:spPr>
            <a:xfrm>
              <a:off x="1372284" y="3186059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避免出现太多的小碎片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72284" y="2809949"/>
              <a:ext cx="3745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中等大小的分配较多时，效果最好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339" y="2428592"/>
              <a:ext cx="1078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32573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29366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6584" y="3456937"/>
            <a:ext cx="6305696" cy="1361060"/>
            <a:chOff x="786584" y="3456937"/>
            <a:chExt cx="6305696" cy="1361060"/>
          </a:xfrm>
        </p:grpSpPr>
        <p:sp>
          <p:nvSpPr>
            <p:cNvPr id="35" name="矩形 34"/>
            <p:cNvSpPr/>
            <p:nvPr/>
          </p:nvSpPr>
          <p:spPr>
            <a:xfrm>
              <a:off x="786584" y="3456937"/>
              <a:ext cx="15102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38261" y="3805347"/>
              <a:ext cx="2168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38260" y="4127288"/>
              <a:ext cx="15310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38261" y="4448665"/>
              <a:ext cx="575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容易破坏大的空闲分区，因此后续难以分配大的分区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4210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4548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38900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内存碎片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动态分配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碎片整理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紧凑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compaction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）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对换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 in/out)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7" y="279292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84267" y="363720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27080" y="365148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672464" y="873483"/>
            <a:ext cx="925295" cy="1134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654361" y="1354694"/>
            <a:ext cx="929292" cy="26953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98" cy="652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8988" y="2929846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384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69239" y="848082"/>
            <a:ext cx="1285696" cy="48849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28" y="915566"/>
              <a:ext cx="946252" cy="4464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9239" y="87348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9239" y="2008419"/>
            <a:ext cx="1285696" cy="92142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860" y="2008419"/>
              <a:ext cx="946252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69239" y="219521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138" y="3138597"/>
            <a:ext cx="1285696" cy="677366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5860" y="3155531"/>
              <a:ext cx="946252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76138" y="3315724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93106" y="4037699"/>
            <a:ext cx="1285696" cy="677366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774" y="4037699"/>
              <a:ext cx="946252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3106" y="4229142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碎片整理：紧凑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(compaction)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682" y="832227"/>
            <a:ext cx="1747484" cy="3978401"/>
            <a:chOff x="4844628" y="837932"/>
            <a:chExt cx="1747484" cy="3978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63" y="887609"/>
              <a:ext cx="960049" cy="385589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844628" y="83793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62886" y="44470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027130"/>
            <a:ext cx="3960440" cy="794298"/>
            <a:chOff x="899592" y="2027130"/>
            <a:chExt cx="3960440" cy="794298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紧凑</a:t>
              </a:r>
            </a:p>
          </p:txBody>
        </p:sp>
        <p:pic>
          <p:nvPicPr>
            <p:cNvPr id="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通过移动分配给进程的内存分区，以合并外部碎片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5061" y="2999431"/>
            <a:ext cx="4109665" cy="746187"/>
            <a:chOff x="1285061" y="2999431"/>
            <a:chExt cx="4109665" cy="746187"/>
          </a:xfrm>
        </p:grpSpPr>
        <p:sp>
          <p:nvSpPr>
            <p:cNvPr id="34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碎片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紧凑的条件</a:t>
              </a: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所有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的应用程序可动态重定位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9592" y="985364"/>
            <a:ext cx="3960440" cy="794298"/>
            <a:chOff x="899592" y="985364"/>
            <a:chExt cx="3960440" cy="794298"/>
          </a:xfrm>
        </p:grpSpPr>
        <p:sp>
          <p:nvSpPr>
            <p:cNvPr id="25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碎片整理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通过调整进程占用的分区位置来减少或避免分区碎片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5061" y="3664266"/>
            <a:ext cx="4100932" cy="1132126"/>
            <a:chOff x="1285061" y="3664266"/>
            <a:chExt cx="4100932" cy="1132126"/>
          </a:xfrm>
        </p:grpSpPr>
        <p:sp>
          <p:nvSpPr>
            <p:cNvPr id="37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解决的问题</a:t>
              </a:r>
            </a:p>
          </p:txBody>
        </p:sp>
        <p:sp>
          <p:nvSpPr>
            <p:cNvPr id="3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时候移动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sp>
          <p:nvSpPr>
            <p:cNvPr id="41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284E-6 L 0.0007 0.0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925 L -0.00295 0.216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432" y="1932893"/>
            <a:ext cx="5171732" cy="2051355"/>
            <a:chOff x="1693113" y="2018593"/>
            <a:chExt cx="5171732" cy="2051355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693113" y="3793164"/>
              <a:ext cx="1413591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对换等待队列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21"/>
            <p:cNvSpPr/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8"/>
            <p:cNvSpPr/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/>
            <p:cNvSpPr/>
            <p:nvPr/>
          </p:nvSpPr>
          <p:spPr bwMode="auto">
            <a:xfrm rot="162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对换等待</a:t>
              </a:r>
              <a:endParaRPr lang="en-US" altLang="zh-CN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161529" y="2189054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就绪队列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740909" y="3286125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AutoShape 21"/>
            <p:cNvSpPr/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就绪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AutoShape 28"/>
            <p:cNvSpPr/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9"/>
            <p:cNvSpPr/>
            <p:nvPr/>
          </p:nvSpPr>
          <p:spPr bwMode="auto">
            <a:xfrm rot="162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46699" y="1860887"/>
            <a:ext cx="906782" cy="457200"/>
            <a:chOff x="6939528" y="1938946"/>
            <a:chExt cx="906782" cy="457200"/>
          </a:xfrm>
        </p:grpSpPr>
        <p:sp>
          <p:nvSpPr>
            <p:cNvPr id="96" name="矩形 95"/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P4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924" y="1849535"/>
            <a:ext cx="685800" cy="457200"/>
            <a:chOff x="7061335" y="1922064"/>
            <a:chExt cx="685800" cy="457200"/>
          </a:xfrm>
        </p:grpSpPr>
        <p:sp>
          <p:nvSpPr>
            <p:cNvPr id="93" name="矩形 92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2240" y="1849535"/>
            <a:ext cx="685800" cy="457200"/>
            <a:chOff x="7061335" y="1922064"/>
            <a:chExt cx="685800" cy="457200"/>
          </a:xfrm>
        </p:grpSpPr>
        <p:sp>
          <p:nvSpPr>
            <p:cNvPr id="90" name="矩形 89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7738" y="1849535"/>
            <a:ext cx="1143000" cy="457200"/>
            <a:chOff x="6821419" y="1929653"/>
            <a:chExt cx="1143000" cy="457200"/>
          </a:xfrm>
        </p:grpSpPr>
        <p:sp>
          <p:nvSpPr>
            <p:cNvPr id="4" name="矩形 3"/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2411" y="718271"/>
            <a:ext cx="5468586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通过抢占并回收处于等待状态进程的分区，以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增大可用内存空间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0437" y="112402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/>
          <p:nvPr/>
        </p:nvSpPr>
        <p:spPr bwMode="auto">
          <a:xfrm rot="16200000">
            <a:off x="2233558" y="1031519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5870" y="4070226"/>
            <a:ext cx="7848600" cy="852197"/>
            <a:chOff x="659551" y="4155926"/>
            <a:chExt cx="7848600" cy="852197"/>
          </a:xfrm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sym typeface="Comic Sans MS" charset="0"/>
                </a:rPr>
                <a:t> OS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1" name="Text Box 42"/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 Box 42"/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70" name="AutoShape 4"/>
          <p:cNvSpPr/>
          <p:nvPr/>
        </p:nvSpPr>
        <p:spPr bwMode="auto">
          <a:xfrm rot="16200000">
            <a:off x="2209584" y="1585233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66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FF0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sym typeface="Comic Sans MS" charset="0"/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819763" y="1789226"/>
            <a:ext cx="457200" cy="346472"/>
          </a:xfrm>
          <a:prstGeom prst="rect">
            <a:avLst/>
          </a:prstGeom>
          <a:solidFill>
            <a:srgbClr val="FCD5B5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3814554" y="1781417"/>
            <a:ext cx="457200" cy="346472"/>
          </a:xfrm>
          <a:prstGeom prst="rect">
            <a:avLst/>
          </a:prstGeom>
          <a:solidFill>
            <a:srgbClr val="CCEC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FF66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40642 -0.0345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58976 0.43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215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0642 -0.03457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1684 0.429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214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8 0.3537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7969 0.012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0642 -0.0345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8993 0.429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214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951E-6 L -0.40642 -0.03457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76 0.43025 L -0.58871 0.264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71 0.26759 L -0.29045 0.432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0.35371 L -0.25902 0.290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31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7 0.353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284E-6 L 0.17969 0.012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83951E-6 L -0.58368 0.4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14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4 L 0.18142 0.355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1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1" grpId="1" bldLvl="0" animBg="1"/>
      <p:bldP spid="101" grpId="2" bldLvl="0" animBg="1"/>
      <p:bldP spid="101" grpId="3" bldLvl="0" animBg="1"/>
      <p:bldP spid="102" grpId="0" bldLvl="0" animBg="1"/>
      <p:bldP spid="102" grpId="1" bldLvl="0" animBg="1"/>
      <p:bldP spid="102" grpId="2" bldLvl="0" animBg="1"/>
      <p:bldP spid="103" grpId="0" bldLvl="0" animBg="1"/>
      <p:bldP spid="103" grpId="1" bldLvl="0" animBg="1"/>
      <p:bldP spid="103" grpId="2" bldLvl="0" animBg="1"/>
      <p:bldP spid="104" grpId="0" bldLvl="0" animBg="1"/>
      <p:bldP spid="104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7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9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10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17668" y="4062679"/>
            <a:ext cx="3028691" cy="787011"/>
            <a:chOff x="2342263" y="4189606"/>
            <a:chExt cx="3028691" cy="787011"/>
          </a:xfrm>
        </p:grpSpPr>
        <p:sp>
          <p:nvSpPr>
            <p:cNvPr id="21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解决的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交换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哪个（些）程序？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02184" y="2060034"/>
            <a:ext cx="6858000" cy="10218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伙伴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7625" y="25205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00456" y="20748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7624" y="283067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(Buddy System)</a:t>
            </a: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整个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可分配的分区大小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sp>
        <p:nvSpPr>
          <p:cNvPr id="34" name="Text Box 2"/>
          <p:cNvSpPr>
            <a:spLocks noChangeArrowheads="1"/>
          </p:cNvSpPr>
          <p:nvPr/>
        </p:nvSpPr>
        <p:spPr bwMode="auto">
          <a:xfrm>
            <a:off x="899592" y="1327303"/>
            <a:ext cx="6624736" cy="600234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的分区大小为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U-1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s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，把整个块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该进程；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82383" y="2101577"/>
            <a:ext cx="6025921" cy="709430"/>
            <a:chOff x="1282383" y="2101577"/>
            <a:chExt cx="6025921" cy="709430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2383" y="22215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2101577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，将大小为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当前空闲分区划分成两个大小为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空闲分区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82383" y="2750316"/>
            <a:ext cx="6025921" cy="709430"/>
            <a:chOff x="1282383" y="2750316"/>
            <a:chExt cx="6025921" cy="709430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2383" y="28703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2"/>
            <p:cNvSpPr>
              <a:spLocks noChangeArrowheads="1"/>
            </p:cNvSpPr>
            <p:nvPr/>
          </p:nvSpPr>
          <p:spPr bwMode="auto">
            <a:xfrm>
              <a:off x="1425552" y="2750316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重复划分过程，直到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i-1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&lt; s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，并把一个空闲分区分配给该进程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数据结构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2383" y="1275150"/>
            <a:ext cx="6025921" cy="378671"/>
            <a:chOff x="1282383" y="1275150"/>
            <a:chExt cx="6025921" cy="378671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2383" y="13951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1275150"/>
              <a:ext cx="5882752" cy="37867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空闲块按大小和起始地址组织成二维数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899592" y="2181839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分配过程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2383" y="2541423"/>
            <a:ext cx="4945801" cy="709430"/>
            <a:chOff x="1282383" y="2541423"/>
            <a:chExt cx="4945801" cy="70943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2383" y="2661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425552" y="2541423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由小到大在空闲块数组中找最小的可用空闲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块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327" y="2901007"/>
            <a:ext cx="4951857" cy="709430"/>
            <a:chOff x="1276327" y="2901007"/>
            <a:chExt cx="4951857" cy="70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76327" y="3010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25552" y="2901007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空闲块过大，对可用空闲块进行二等分，直到得到合适的可用空闲块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6327" y="1622077"/>
            <a:ext cx="6035606" cy="394245"/>
            <a:chOff x="1276327" y="1622077"/>
            <a:chExt cx="6035606" cy="394245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76327" y="17445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1429181" y="1622077"/>
              <a:ext cx="5882752" cy="39424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初始状态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：只有一个大小为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的空闲块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系统中的内存分配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01496" y="1231483"/>
            <a:ext cx="8273589" cy="296436"/>
            <a:chOff x="195414" y="1237928"/>
            <a:chExt cx="8273589" cy="296436"/>
          </a:xfrm>
        </p:grpSpPr>
        <p:pic>
          <p:nvPicPr>
            <p:cNvPr id="172" name="图片 171" descr="6-5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236454" y="1237928"/>
              <a:ext cx="7232549" cy="2484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95414" y="1288143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9707F"/>
                  </a:solidFill>
                  <a:latin typeface="微软雅黑" pitchFamily="34" charset="-122"/>
                  <a:ea typeface="微软雅黑" pitchFamily="34" charset="-122"/>
                </a:rPr>
                <a:t>Request 100K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9512" y="892928"/>
            <a:ext cx="8288699" cy="345017"/>
            <a:chOff x="179512" y="892928"/>
            <a:chExt cx="8288699" cy="345017"/>
          </a:xfrm>
        </p:grpSpPr>
        <p:sp>
          <p:nvSpPr>
            <p:cNvPr id="63" name="矩形 62"/>
            <p:cNvSpPr/>
            <p:nvPr/>
          </p:nvSpPr>
          <p:spPr>
            <a:xfrm>
              <a:off x="179512" y="952200"/>
              <a:ext cx="1109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500" b="1" baseline="30000" dirty="0" err="1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Mbyte</a:t>
              </a: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 block</a:t>
              </a:r>
            </a:p>
          </p:txBody>
        </p:sp>
        <p:pic>
          <p:nvPicPr>
            <p:cNvPr id="75" name="图片 74" descr="6-5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220932" y="892928"/>
              <a:ext cx="7247279" cy="248400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>
            <a:xfrm>
              <a:off x="4753278" y="940428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185" name="矩形 184"/>
          <p:cNvSpPr/>
          <p:nvPr/>
        </p:nvSpPr>
        <p:spPr>
          <a:xfrm>
            <a:off x="1242536" y="1244820"/>
            <a:ext cx="3762371" cy="21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7" name="图片 186" descr="7-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807" y="1244387"/>
            <a:ext cx="3799651" cy="220688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6471988" y="1270916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512K</a:t>
            </a:r>
          </a:p>
        </p:txBody>
      </p:sp>
      <p:sp>
        <p:nvSpPr>
          <p:cNvPr id="189" name="矩形 188"/>
          <p:cNvSpPr/>
          <p:nvPr/>
        </p:nvSpPr>
        <p:spPr>
          <a:xfrm>
            <a:off x="1242536" y="1237945"/>
            <a:ext cx="2044837" cy="22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834892" y="1275370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256K</a:t>
            </a:r>
          </a:p>
        </p:txBody>
      </p:sp>
      <p:pic>
        <p:nvPicPr>
          <p:cNvPr id="191" name="图片 190" descr="6-6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985" y="1226871"/>
            <a:ext cx="2059566" cy="248400"/>
          </a:xfrm>
          <a:prstGeom prst="rect">
            <a:avLst/>
          </a:prstGeom>
        </p:spPr>
      </p:pic>
      <p:sp>
        <p:nvSpPr>
          <p:cNvPr id="192" name="矩形 191"/>
          <p:cNvSpPr/>
          <p:nvPr/>
        </p:nvSpPr>
        <p:spPr>
          <a:xfrm>
            <a:off x="1242536" y="1235299"/>
            <a:ext cx="952744" cy="22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2404644" y="1281362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128K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1227926" y="1225696"/>
            <a:ext cx="967472" cy="299862"/>
            <a:chOff x="1227808" y="1529176"/>
            <a:chExt cx="967472" cy="299862"/>
          </a:xfrm>
        </p:grpSpPr>
        <p:pic>
          <p:nvPicPr>
            <p:cNvPr id="196" name="图片 195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27808" y="1529176"/>
              <a:ext cx="967472" cy="248400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1333411" y="157255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70723" y="1565047"/>
            <a:ext cx="8279672" cy="316912"/>
            <a:chOff x="170723" y="1565047"/>
            <a:chExt cx="8279672" cy="316912"/>
          </a:xfrm>
        </p:grpSpPr>
        <p:sp>
          <p:nvSpPr>
            <p:cNvPr id="65" name="矩形 64"/>
            <p:cNvSpPr/>
            <p:nvPr/>
          </p:nvSpPr>
          <p:spPr>
            <a:xfrm>
              <a:off x="170723" y="1625479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9CB14"/>
                  </a:solidFill>
                  <a:latin typeface="微软雅黑" pitchFamily="34" charset="-122"/>
                  <a:ea typeface="微软雅黑" pitchFamily="34" charset="-122"/>
                </a:rPr>
                <a:t>Request 240K</a:t>
              </a:r>
            </a:p>
          </p:txBody>
        </p:sp>
        <p:pic>
          <p:nvPicPr>
            <p:cNvPr id="78" name="图片 77" descr="6-3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85334" y="1567250"/>
              <a:ext cx="1079653" cy="248400"/>
            </a:xfrm>
            <a:prstGeom prst="rect">
              <a:avLst/>
            </a:prstGeom>
          </p:spPr>
        </p:pic>
        <p:pic>
          <p:nvPicPr>
            <p:cNvPr id="94" name="图片 93" descr="6-11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974371" y="1567055"/>
              <a:ext cx="3476024" cy="248400"/>
            </a:xfrm>
            <a:prstGeom prst="rect">
              <a:avLst/>
            </a:prstGeom>
          </p:spPr>
        </p:pic>
        <p:pic>
          <p:nvPicPr>
            <p:cNvPr id="98" name="图片 97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14892" y="1567238"/>
              <a:ext cx="980622" cy="2484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1322551" y="161773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450616" y="1625479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461460" y="1608211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1" name="图片 200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50019" y="1565047"/>
              <a:ext cx="1763066" cy="248400"/>
            </a:xfrm>
            <a:prstGeom prst="rect">
              <a:avLst/>
            </a:prstGeom>
          </p:spPr>
        </p:pic>
        <p:sp>
          <p:nvSpPr>
            <p:cNvPr id="202" name="矩形 201"/>
            <p:cNvSpPr/>
            <p:nvPr/>
          </p:nvSpPr>
          <p:spPr>
            <a:xfrm>
              <a:off x="3825891" y="1621755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243148" y="1566908"/>
            <a:ext cx="1761759" cy="316503"/>
            <a:chOff x="3258112" y="1567238"/>
            <a:chExt cx="1761759" cy="316503"/>
          </a:xfrm>
        </p:grpSpPr>
        <p:pic>
          <p:nvPicPr>
            <p:cNvPr id="118" name="图片 117" descr="6-10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58112" y="1567238"/>
              <a:ext cx="1761759" cy="248400"/>
            </a:xfrm>
            <a:prstGeom prst="rect">
              <a:avLst/>
            </a:prstGeom>
          </p:spPr>
        </p:pic>
        <p:sp>
          <p:nvSpPr>
            <p:cNvPr id="145" name="矩形 144"/>
            <p:cNvSpPr/>
            <p:nvPr/>
          </p:nvSpPr>
          <p:spPr>
            <a:xfrm>
              <a:off x="3748922" y="1627261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21688" y="1935275"/>
            <a:ext cx="8220525" cy="314988"/>
            <a:chOff x="230932" y="1901336"/>
            <a:chExt cx="8220525" cy="314988"/>
          </a:xfrm>
        </p:grpSpPr>
        <p:sp>
          <p:nvSpPr>
            <p:cNvPr id="66" name="矩形 65"/>
            <p:cNvSpPr/>
            <p:nvPr/>
          </p:nvSpPr>
          <p:spPr>
            <a:xfrm>
              <a:off x="230932" y="1948689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 64K</a:t>
              </a:r>
            </a:p>
          </p:txBody>
        </p:sp>
        <p:pic>
          <p:nvPicPr>
            <p:cNvPr id="93" name="图片 92" descr="6-11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975433" y="1904882"/>
              <a:ext cx="347602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15954" y="1903464"/>
              <a:ext cx="980622" cy="248400"/>
            </a:xfrm>
            <a:prstGeom prst="rect">
              <a:avLst/>
            </a:prstGeom>
          </p:spPr>
        </p:pic>
        <p:pic>
          <p:nvPicPr>
            <p:cNvPr id="117" name="图片 116" descr="6-10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59174" y="1905558"/>
              <a:ext cx="1761759" cy="248400"/>
            </a:xfrm>
            <a:prstGeom prst="rect">
              <a:avLst/>
            </a:prstGeom>
          </p:spPr>
        </p:pic>
        <p:sp>
          <p:nvSpPr>
            <p:cNvPr id="122" name="矩形 121"/>
            <p:cNvSpPr/>
            <p:nvPr/>
          </p:nvSpPr>
          <p:spPr>
            <a:xfrm>
              <a:off x="1333432" y="1959844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59803" y="1952669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462522" y="19519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6" name="图片 205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84530" y="1901336"/>
              <a:ext cx="1082623" cy="248400"/>
            </a:xfrm>
            <a:prstGeom prst="rect">
              <a:avLst/>
            </a:prstGeom>
          </p:spPr>
        </p:pic>
        <p:sp>
          <p:nvSpPr>
            <p:cNvPr id="207" name="矩形 206"/>
            <p:cNvSpPr/>
            <p:nvPr/>
          </p:nvSpPr>
          <p:spPr>
            <a:xfrm>
              <a:off x="2441194" y="19527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140066" y="1938409"/>
            <a:ext cx="644728" cy="314072"/>
            <a:chOff x="2155402" y="1904602"/>
            <a:chExt cx="644728" cy="314072"/>
          </a:xfrm>
        </p:grpSpPr>
        <p:pic>
          <p:nvPicPr>
            <p:cNvPr id="76" name="图片 75" descr="6-7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92334" y="1904602"/>
              <a:ext cx="557932" cy="248400"/>
            </a:xfrm>
            <a:prstGeom prst="rect">
              <a:avLst/>
            </a:prstGeom>
          </p:spPr>
        </p:pic>
        <p:sp>
          <p:nvSpPr>
            <p:cNvPr id="129" name="矩形 128"/>
            <p:cNvSpPr/>
            <p:nvPr/>
          </p:nvSpPr>
          <p:spPr>
            <a:xfrm>
              <a:off x="2155402" y="1962194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734572" y="1939839"/>
            <a:ext cx="524177" cy="304547"/>
            <a:chOff x="2741872" y="1904602"/>
            <a:chExt cx="524177" cy="304547"/>
          </a:xfrm>
        </p:grpSpPr>
        <p:pic>
          <p:nvPicPr>
            <p:cNvPr id="83" name="图片 82" descr="6-8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1872" y="1904602"/>
              <a:ext cx="524177" cy="2484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2800130" y="1952669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46457" y="2287435"/>
            <a:ext cx="8306325" cy="323710"/>
            <a:chOff x="160207" y="2287435"/>
            <a:chExt cx="8306325" cy="323710"/>
          </a:xfrm>
        </p:grpSpPr>
        <p:sp>
          <p:nvSpPr>
            <p:cNvPr id="67" name="矩形 66"/>
            <p:cNvSpPr/>
            <p:nvPr/>
          </p:nvSpPr>
          <p:spPr>
            <a:xfrm>
              <a:off x="160207" y="2349838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 256K</a:t>
              </a:r>
            </a:p>
          </p:txBody>
        </p:sp>
        <p:pic>
          <p:nvPicPr>
            <p:cNvPr id="79" name="图片 78" descr="6-7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94098" y="2291705"/>
              <a:ext cx="557932" cy="248400"/>
            </a:xfrm>
            <a:prstGeom prst="rect">
              <a:avLst/>
            </a:prstGeom>
          </p:spPr>
        </p:pic>
        <p:pic>
          <p:nvPicPr>
            <p:cNvPr id="84" name="图片 83" descr="6-8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3636" y="2287435"/>
              <a:ext cx="524177" cy="248400"/>
            </a:xfrm>
            <a:prstGeom prst="rect">
              <a:avLst/>
            </a:prstGeom>
          </p:spPr>
        </p:pic>
        <p:pic>
          <p:nvPicPr>
            <p:cNvPr id="100" name="图片 99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17718" y="2287489"/>
              <a:ext cx="980622" cy="248400"/>
            </a:xfrm>
            <a:prstGeom prst="rect">
              <a:avLst/>
            </a:prstGeom>
          </p:spPr>
        </p:pic>
        <p:pic>
          <p:nvPicPr>
            <p:cNvPr id="115" name="图片 114" descr="6-10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60938" y="2291705"/>
              <a:ext cx="1761759" cy="248400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1335196" y="233792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57166" y="2354665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801894" y="2340276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567" y="2345962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pic>
          <p:nvPicPr>
            <p:cNvPr id="211" name="图片 210" descr="6-11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990508" y="2288414"/>
              <a:ext cx="3476024" cy="248400"/>
            </a:xfrm>
            <a:prstGeom prst="rect">
              <a:avLst/>
            </a:prstGeom>
          </p:spPr>
        </p:pic>
        <p:sp>
          <p:nvSpPr>
            <p:cNvPr id="212" name="矩形 211"/>
            <p:cNvSpPr/>
            <p:nvPr/>
          </p:nvSpPr>
          <p:spPr>
            <a:xfrm>
              <a:off x="6444796" y="233659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4993486" y="2286680"/>
            <a:ext cx="1734455" cy="307173"/>
            <a:chOff x="5001691" y="2289583"/>
            <a:chExt cx="1734455" cy="307173"/>
          </a:xfrm>
        </p:grpSpPr>
        <p:pic>
          <p:nvPicPr>
            <p:cNvPr id="111" name="图片 110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001691" y="2289583"/>
              <a:ext cx="1734455" cy="248400"/>
            </a:xfrm>
            <a:prstGeom prst="rect">
              <a:avLst/>
            </a:prstGeom>
          </p:spPr>
        </p:pic>
        <p:sp>
          <p:nvSpPr>
            <p:cNvPr id="150" name="矩形 149"/>
            <p:cNvSpPr/>
            <p:nvPr/>
          </p:nvSpPr>
          <p:spPr>
            <a:xfrm>
              <a:off x="5445444" y="2340276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700442" y="2284532"/>
            <a:ext cx="1744574" cy="307173"/>
            <a:chOff x="6708647" y="2287435"/>
            <a:chExt cx="1744574" cy="307173"/>
          </a:xfrm>
        </p:grpSpPr>
        <p:pic>
          <p:nvPicPr>
            <p:cNvPr id="112" name="图片 111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08647" y="2287435"/>
              <a:ext cx="1744574" cy="248400"/>
            </a:xfrm>
            <a:prstGeom prst="rect">
              <a:avLst/>
            </a:prstGeom>
          </p:spPr>
        </p:pic>
        <p:sp>
          <p:nvSpPr>
            <p:cNvPr id="159" name="矩形 158"/>
            <p:cNvSpPr/>
            <p:nvPr/>
          </p:nvSpPr>
          <p:spPr>
            <a:xfrm>
              <a:off x="7341439" y="2338128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443529" y="2639811"/>
            <a:ext cx="7994672" cy="328716"/>
            <a:chOff x="443529" y="2639811"/>
            <a:chExt cx="7994672" cy="328716"/>
          </a:xfrm>
        </p:grpSpPr>
        <p:sp>
          <p:nvSpPr>
            <p:cNvPr id="68" name="矩形 67"/>
            <p:cNvSpPr/>
            <p:nvPr/>
          </p:nvSpPr>
          <p:spPr>
            <a:xfrm>
              <a:off x="443529" y="2708124"/>
              <a:ext cx="798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Release B</a:t>
              </a:r>
            </a:p>
          </p:txBody>
        </p:sp>
        <p:pic>
          <p:nvPicPr>
            <p:cNvPr id="80" name="图片 79" descr="6-7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77090" y="2643563"/>
              <a:ext cx="557932" cy="248400"/>
            </a:xfrm>
            <a:prstGeom prst="rect">
              <a:avLst/>
            </a:prstGeom>
          </p:spPr>
        </p:pic>
        <p:pic>
          <p:nvPicPr>
            <p:cNvPr id="85" name="图片 84" descr="6-8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8616" y="2643563"/>
              <a:ext cx="524177" cy="248400"/>
            </a:xfrm>
            <a:prstGeom prst="rect">
              <a:avLst/>
            </a:prstGeom>
          </p:spPr>
        </p:pic>
        <p:pic>
          <p:nvPicPr>
            <p:cNvPr id="101" name="图片 100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02698" y="2641429"/>
              <a:ext cx="980622" cy="248400"/>
            </a:xfrm>
            <a:prstGeom prst="rect">
              <a:avLst/>
            </a:prstGeom>
          </p:spPr>
        </p:pic>
        <p:pic>
          <p:nvPicPr>
            <p:cNvPr id="109" name="图片 108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986671" y="2641959"/>
              <a:ext cx="1734455" cy="248400"/>
            </a:xfrm>
            <a:prstGeom prst="rect">
              <a:avLst/>
            </a:prstGeom>
          </p:spPr>
        </p:pic>
        <p:pic>
          <p:nvPicPr>
            <p:cNvPr id="110" name="图片 109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693627" y="2639811"/>
              <a:ext cx="1744574" cy="248400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1320176" y="269530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42146" y="2712047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86874" y="2702522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30424" y="2699350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326419" y="269720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3236501" y="2646871"/>
              <a:ext cx="1761759" cy="316503"/>
              <a:chOff x="3258112" y="1567238"/>
              <a:chExt cx="1761759" cy="316503"/>
            </a:xfrm>
          </p:grpSpPr>
          <p:pic>
            <p:nvPicPr>
              <p:cNvPr id="215" name="图片 214" descr="6-10.png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8112" y="1567238"/>
                <a:ext cx="1761759" cy="248400"/>
              </a:xfrm>
              <a:prstGeom prst="rect">
                <a:avLst/>
              </a:prstGeom>
            </p:spPr>
          </p:pic>
          <p:sp>
            <p:nvSpPr>
              <p:cNvPr id="216" name="矩形 215"/>
              <p:cNvSpPr/>
              <p:nvPr/>
            </p:nvSpPr>
            <p:spPr>
              <a:xfrm>
                <a:off x="3748922" y="1627261"/>
                <a:ext cx="731290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rgbClr val="1D4866"/>
                    </a:solidFill>
                    <a:latin typeface="微软雅黑" pitchFamily="34" charset="-122"/>
                    <a:ea typeface="微软雅黑" pitchFamily="34" charset="-122"/>
                  </a:rPr>
                  <a:t>B=256K</a:t>
                </a: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>
            <a:off x="3231929" y="2642764"/>
            <a:ext cx="1763066" cy="314693"/>
            <a:chOff x="3245691" y="2641959"/>
            <a:chExt cx="1763066" cy="314693"/>
          </a:xfrm>
        </p:grpSpPr>
        <p:pic>
          <p:nvPicPr>
            <p:cNvPr id="116" name="图片 115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45691" y="2641959"/>
              <a:ext cx="1763066" cy="248400"/>
            </a:xfrm>
            <a:prstGeom prst="rect">
              <a:avLst/>
            </a:prstGeom>
          </p:spPr>
        </p:pic>
        <p:sp>
          <p:nvSpPr>
            <p:cNvPr id="147" name="矩形 146"/>
            <p:cNvSpPr/>
            <p:nvPr/>
          </p:nvSpPr>
          <p:spPr>
            <a:xfrm>
              <a:off x="3839091" y="2700172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432012" y="2983701"/>
            <a:ext cx="7997184" cy="312264"/>
            <a:chOff x="432012" y="2983701"/>
            <a:chExt cx="7997184" cy="312264"/>
          </a:xfrm>
        </p:grpSpPr>
        <p:sp>
          <p:nvSpPr>
            <p:cNvPr id="69" name="矩形 68"/>
            <p:cNvSpPr/>
            <p:nvPr/>
          </p:nvSpPr>
          <p:spPr>
            <a:xfrm>
              <a:off x="432012" y="3046049"/>
              <a:ext cx="8063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56F7E"/>
                  </a:solidFill>
                  <a:latin typeface="微软雅黑" pitchFamily="34" charset="-122"/>
                  <a:ea typeface="微软雅黑" pitchFamily="34" charset="-122"/>
                </a:rPr>
                <a:t>Release A</a:t>
              </a:r>
            </a:p>
          </p:txBody>
        </p:sp>
        <p:pic>
          <p:nvPicPr>
            <p:cNvPr id="81" name="图片 80" descr="6-7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70073" y="2983701"/>
              <a:ext cx="557932" cy="248400"/>
            </a:xfrm>
            <a:prstGeom prst="rect">
              <a:avLst/>
            </a:prstGeom>
          </p:spPr>
        </p:pic>
        <p:pic>
          <p:nvPicPr>
            <p:cNvPr id="86" name="图片 85" descr="6-8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9611" y="2983701"/>
              <a:ext cx="524177" cy="248400"/>
            </a:xfrm>
            <a:prstGeom prst="rect">
              <a:avLst/>
            </a:prstGeom>
          </p:spPr>
        </p:pic>
        <p:pic>
          <p:nvPicPr>
            <p:cNvPr id="107" name="图片 106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977666" y="2986949"/>
              <a:ext cx="1734455" cy="248400"/>
            </a:xfrm>
            <a:prstGeom prst="rect">
              <a:avLst/>
            </a:prstGeom>
          </p:spPr>
        </p:pic>
        <p:pic>
          <p:nvPicPr>
            <p:cNvPr id="108" name="图片 107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684622" y="2984801"/>
              <a:ext cx="1744574" cy="248400"/>
            </a:xfrm>
            <a:prstGeom prst="rect">
              <a:avLst/>
            </a:prstGeom>
          </p:spPr>
        </p:pic>
        <p:pic>
          <p:nvPicPr>
            <p:cNvPr id="114" name="图片 113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36686" y="2984179"/>
              <a:ext cx="1763066" cy="248400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128252" y="3034790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783175" y="3037140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823517" y="303479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34974" y="3030129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17790" y="3027981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pic>
          <p:nvPicPr>
            <p:cNvPr id="235" name="图片 234" descr="6-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94664" y="2985606"/>
              <a:ext cx="980622" cy="248400"/>
            </a:xfrm>
            <a:prstGeom prst="rect">
              <a:avLst/>
            </a:prstGeom>
          </p:spPr>
        </p:pic>
        <p:sp>
          <p:nvSpPr>
            <p:cNvPr id="236" name="矩形 235"/>
            <p:cNvSpPr/>
            <p:nvPr/>
          </p:nvSpPr>
          <p:spPr>
            <a:xfrm>
              <a:off x="1312142" y="3039485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196086" y="2984635"/>
            <a:ext cx="979200" cy="307569"/>
            <a:chOff x="1167375" y="3308349"/>
            <a:chExt cx="979200" cy="307569"/>
          </a:xfrm>
        </p:grpSpPr>
        <p:pic>
          <p:nvPicPr>
            <p:cNvPr id="89" name="图片 88" descr="6-8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167375" y="3308349"/>
              <a:ext cx="979200" cy="2484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1380901" y="3359438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248781" y="3325592"/>
            <a:ext cx="8180415" cy="312264"/>
            <a:chOff x="248781" y="3325592"/>
            <a:chExt cx="8180415" cy="312264"/>
          </a:xfrm>
        </p:grpSpPr>
        <p:sp>
          <p:nvSpPr>
            <p:cNvPr id="70" name="矩形 69"/>
            <p:cNvSpPr/>
            <p:nvPr/>
          </p:nvSpPr>
          <p:spPr>
            <a:xfrm>
              <a:off x="248781" y="3369421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Request 75K</a:t>
              </a: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1194664" y="3325592"/>
              <a:ext cx="7234532" cy="312264"/>
              <a:chOff x="1194664" y="3325592"/>
              <a:chExt cx="7234532" cy="312264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41" name="图片 240" descr="6-7.png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42" name="图片 241" descr="6-8.png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43" name="图片 242" descr="6-12.png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44" name="图片 243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45" name="图片 244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46" name="矩形 245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51" name="图片 250" descr="6-2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52" name="矩形 251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53" name="组合 25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54" name="图片 253" descr="6-8.png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55" name="矩形 25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1192394" y="3324653"/>
            <a:ext cx="979200" cy="304910"/>
            <a:chOff x="1167375" y="3658673"/>
            <a:chExt cx="979200" cy="304910"/>
          </a:xfrm>
        </p:grpSpPr>
        <p:pic>
          <p:nvPicPr>
            <p:cNvPr id="88" name="图片 87" descr="6-4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167375" y="3658673"/>
              <a:ext cx="979200" cy="248400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1283561" y="3707103"/>
              <a:ext cx="716863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E=128K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95678" y="3668565"/>
            <a:ext cx="8031997" cy="313203"/>
            <a:chOff x="395678" y="3668565"/>
            <a:chExt cx="8031997" cy="313203"/>
          </a:xfrm>
        </p:grpSpPr>
        <p:sp>
          <p:nvSpPr>
            <p:cNvPr id="71" name="矩形 70"/>
            <p:cNvSpPr/>
            <p:nvPr/>
          </p:nvSpPr>
          <p:spPr>
            <a:xfrm>
              <a:off x="395678" y="3730852"/>
              <a:ext cx="7966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Release C</a:t>
              </a: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1193143" y="3669504"/>
              <a:ext cx="7234532" cy="312264"/>
              <a:chOff x="1194664" y="3325592"/>
              <a:chExt cx="7234532" cy="312264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66" name="图片 265" descr="6-7.png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67" name="图片 266" descr="6-8.png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68" name="图片 267" descr="6-12.png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69" name="图片 268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71" name="矩形 270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76" name="图片 275" descr="6-2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77" name="矩形 276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63" name="组合 26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64" name="图片 263" descr="6-8.png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65" name="矩形 26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grpSp>
          <p:nvGrpSpPr>
            <p:cNvPr id="278" name="组合 277"/>
            <p:cNvGrpSpPr/>
            <p:nvPr/>
          </p:nvGrpSpPr>
          <p:grpSpPr>
            <a:xfrm>
              <a:off x="1190873" y="3668565"/>
              <a:ext cx="979200" cy="304910"/>
              <a:chOff x="1167375" y="3658673"/>
              <a:chExt cx="979200" cy="304910"/>
            </a:xfrm>
          </p:grpSpPr>
          <p:pic>
            <p:nvPicPr>
              <p:cNvPr id="279" name="图片 278" descr="6-4.png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7375" y="3658673"/>
                <a:ext cx="979200" cy="248400"/>
              </a:xfrm>
              <a:prstGeom prst="rect">
                <a:avLst/>
              </a:prstGeom>
            </p:spPr>
          </p:pic>
          <p:sp>
            <p:nvSpPr>
              <p:cNvPr id="280" name="矩形 279"/>
              <p:cNvSpPr/>
              <p:nvPr/>
            </p:nvSpPr>
            <p:spPr>
              <a:xfrm>
                <a:off x="1283561" y="3707103"/>
                <a:ext cx="716863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E=128K</a:t>
                </a:r>
              </a:p>
            </p:txBody>
          </p:sp>
        </p:grpSp>
      </p:grpSp>
      <p:sp>
        <p:nvSpPr>
          <p:cNvPr id="282" name="矩形 281"/>
          <p:cNvSpPr/>
          <p:nvPr/>
        </p:nvSpPr>
        <p:spPr>
          <a:xfrm>
            <a:off x="2170073" y="3686004"/>
            <a:ext cx="1061856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3" name="组合 282"/>
          <p:cNvGrpSpPr/>
          <p:nvPr/>
        </p:nvGrpSpPr>
        <p:grpSpPr>
          <a:xfrm>
            <a:off x="2161856" y="3669408"/>
            <a:ext cx="1082623" cy="307861"/>
            <a:chOff x="2128909" y="3998499"/>
            <a:chExt cx="1082623" cy="307861"/>
          </a:xfrm>
        </p:grpSpPr>
        <p:pic>
          <p:nvPicPr>
            <p:cNvPr id="97" name="图片 96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28909" y="3998499"/>
              <a:ext cx="1082623" cy="248400"/>
            </a:xfrm>
            <a:prstGeom prst="rect">
              <a:avLst/>
            </a:prstGeom>
          </p:spPr>
        </p:pic>
        <p:sp>
          <p:nvSpPr>
            <p:cNvPr id="136" name="矩形 135"/>
            <p:cNvSpPr/>
            <p:nvPr/>
          </p:nvSpPr>
          <p:spPr>
            <a:xfrm>
              <a:off x="2385573" y="404988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417020" y="4026635"/>
            <a:ext cx="8012176" cy="313203"/>
            <a:chOff x="417020" y="4026635"/>
            <a:chExt cx="8012176" cy="313203"/>
          </a:xfrm>
        </p:grpSpPr>
        <p:sp>
          <p:nvSpPr>
            <p:cNvPr id="72" name="矩形 71"/>
            <p:cNvSpPr/>
            <p:nvPr/>
          </p:nvSpPr>
          <p:spPr>
            <a:xfrm>
              <a:off x="417020" y="4084510"/>
              <a:ext cx="783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Release E</a:t>
              </a: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92394" y="4026635"/>
              <a:ext cx="7236802" cy="313203"/>
              <a:chOff x="1190873" y="3668565"/>
              <a:chExt cx="7236802" cy="313203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193143" y="3669504"/>
                <a:ext cx="7234532" cy="312264"/>
                <a:chOff x="1194664" y="3325592"/>
                <a:chExt cx="7234532" cy="312264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1194664" y="3325592"/>
                  <a:ext cx="7234532" cy="312264"/>
                  <a:chOff x="1194664" y="2983701"/>
                  <a:chExt cx="7234532" cy="312264"/>
                </a:xfrm>
              </p:grpSpPr>
              <p:pic>
                <p:nvPicPr>
                  <p:cNvPr id="294" name="图片 293" descr="6-7.png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70073" y="2983701"/>
                    <a:ext cx="557932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5" name="图片 294" descr="6-8.png"/>
                  <p:cNvPicPr/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2719611" y="2983701"/>
                    <a:ext cx="524177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6" name="图片 295" descr="6-12.png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77666" y="2986949"/>
                    <a:ext cx="1734455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7" name="图片 296" descr="6-6.png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84622" y="2984801"/>
                    <a:ext cx="1744574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8" name="图片 297" descr="6-6.png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6686" y="2984179"/>
                    <a:ext cx="1763066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9" name="矩形 298"/>
                  <p:cNvSpPr/>
                  <p:nvPr/>
                </p:nvSpPr>
                <p:spPr>
                  <a:xfrm>
                    <a:off x="2128252" y="3034790"/>
                    <a:ext cx="64472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C=64K</a:t>
                    </a:r>
                  </a:p>
                </p:txBody>
              </p:sp>
              <p:sp>
                <p:nvSpPr>
                  <p:cNvPr id="300" name="矩形 299"/>
                  <p:cNvSpPr/>
                  <p:nvPr/>
                </p:nvSpPr>
                <p:spPr>
                  <a:xfrm>
                    <a:off x="2783175" y="3037140"/>
                    <a:ext cx="449162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64K</a:t>
                    </a:r>
                  </a:p>
                </p:txBody>
              </p:sp>
              <p:sp>
                <p:nvSpPr>
                  <p:cNvPr id="301" name="矩形 300"/>
                  <p:cNvSpPr/>
                  <p:nvPr/>
                </p:nvSpPr>
                <p:spPr>
                  <a:xfrm>
                    <a:off x="3823517" y="3034790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sp>
                <p:nvSpPr>
                  <p:cNvPr id="302" name="矩形 301"/>
                  <p:cNvSpPr/>
                  <p:nvPr/>
                </p:nvSpPr>
                <p:spPr>
                  <a:xfrm>
                    <a:off x="5434974" y="3030129"/>
                    <a:ext cx="747320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D=256K</a:t>
                    </a: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7317790" y="3027981"/>
                    <a:ext cx="651982" cy="2564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pic>
                <p:nvPicPr>
                  <p:cNvPr id="304" name="图片 303" descr="6-2.png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94664" y="2985606"/>
                    <a:ext cx="980622" cy="248400"/>
                  </a:xfrm>
                  <a:prstGeom prst="rect">
                    <a:avLst/>
                  </a:prstGeom>
                </p:spPr>
              </p:pic>
              <p:sp>
                <p:nvSpPr>
                  <p:cNvPr id="305" name="矩形 304"/>
                  <p:cNvSpPr/>
                  <p:nvPr/>
                </p:nvSpPr>
                <p:spPr>
                  <a:xfrm>
                    <a:off x="1312142" y="3039485"/>
                    <a:ext cx="74090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A=128K</a:t>
                    </a:r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1196086" y="3326526"/>
                  <a:ext cx="979200" cy="307569"/>
                  <a:chOff x="1167375" y="3308349"/>
                  <a:chExt cx="979200" cy="307569"/>
                </a:xfrm>
              </p:grpSpPr>
              <p:pic>
                <p:nvPicPr>
                  <p:cNvPr id="292" name="图片 291" descr="6-8.png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67375" y="3308349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3" name="矩形 292"/>
                  <p:cNvSpPr/>
                  <p:nvPr/>
                </p:nvSpPr>
                <p:spPr>
                  <a:xfrm>
                    <a:off x="1380901" y="3359438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128K</a:t>
                    </a:r>
                  </a:p>
                </p:txBody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190873" y="3668565"/>
                <a:ext cx="979200" cy="304910"/>
                <a:chOff x="1167375" y="3658673"/>
                <a:chExt cx="979200" cy="304910"/>
              </a:xfrm>
            </p:grpSpPr>
            <p:pic>
              <p:nvPicPr>
                <p:cNvPr id="288" name="图片 287" descr="6-4.png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658673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89" name="矩形 288"/>
                <p:cNvSpPr/>
                <p:nvPr/>
              </p:nvSpPr>
              <p:spPr>
                <a:xfrm>
                  <a:off x="1283561" y="3707103"/>
                  <a:ext cx="716863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E=128K</a:t>
                  </a:r>
                </a:p>
              </p:txBody>
            </p:sp>
          </p:grpSp>
        </p:grpSp>
        <p:sp>
          <p:nvSpPr>
            <p:cNvPr id="306" name="矩形 305"/>
            <p:cNvSpPr/>
            <p:nvPr/>
          </p:nvSpPr>
          <p:spPr>
            <a:xfrm>
              <a:off x="2171594" y="4044074"/>
              <a:ext cx="1061856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2163377" y="4027478"/>
              <a:ext cx="1082623" cy="307861"/>
              <a:chOff x="2128909" y="3998499"/>
              <a:chExt cx="1082623" cy="307861"/>
            </a:xfrm>
          </p:grpSpPr>
          <p:pic>
            <p:nvPicPr>
              <p:cNvPr id="308" name="图片 307" descr="6-6.png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8909" y="3998499"/>
                <a:ext cx="1082623" cy="248400"/>
              </a:xfrm>
              <a:prstGeom prst="rect">
                <a:avLst/>
              </a:prstGeom>
            </p:spPr>
          </p:pic>
          <p:sp>
            <p:nvSpPr>
              <p:cNvPr id="309" name="矩形 308"/>
              <p:cNvSpPr/>
              <p:nvPr/>
            </p:nvSpPr>
            <p:spPr>
              <a:xfrm>
                <a:off x="2385573" y="404988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128K</a:t>
                </a:r>
              </a:p>
            </p:txBody>
          </p:sp>
        </p:grpSp>
      </p:grpSp>
      <p:sp>
        <p:nvSpPr>
          <p:cNvPr id="311" name="矩形 310"/>
          <p:cNvSpPr/>
          <p:nvPr/>
        </p:nvSpPr>
        <p:spPr>
          <a:xfrm>
            <a:off x="1200889" y="4044074"/>
            <a:ext cx="2042899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4" name="组合 313"/>
          <p:cNvGrpSpPr/>
          <p:nvPr/>
        </p:nvGrpSpPr>
        <p:grpSpPr>
          <a:xfrm>
            <a:off x="1196710" y="4029042"/>
            <a:ext cx="2047077" cy="307648"/>
            <a:chOff x="1196710" y="4029042"/>
            <a:chExt cx="2047077" cy="307648"/>
          </a:xfrm>
        </p:grpSpPr>
        <p:pic>
          <p:nvPicPr>
            <p:cNvPr id="312" name="图片 311" descr="6-6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96710" y="4029042"/>
              <a:ext cx="2047077" cy="248400"/>
            </a:xfrm>
            <a:prstGeom prst="rect">
              <a:avLst/>
            </a:prstGeom>
          </p:spPr>
        </p:pic>
        <p:sp>
          <p:nvSpPr>
            <p:cNvPr id="313" name="矩形 312"/>
            <p:cNvSpPr/>
            <p:nvPr/>
          </p:nvSpPr>
          <p:spPr>
            <a:xfrm>
              <a:off x="1961134" y="4080210"/>
              <a:ext cx="62016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sp>
        <p:nvSpPr>
          <p:cNvPr id="315" name="矩形 314"/>
          <p:cNvSpPr/>
          <p:nvPr/>
        </p:nvSpPr>
        <p:spPr>
          <a:xfrm>
            <a:off x="1210741" y="4044074"/>
            <a:ext cx="3763630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1182338" y="4034382"/>
            <a:ext cx="3808800" cy="308158"/>
            <a:chOff x="1161438" y="4331642"/>
            <a:chExt cx="3808800" cy="308158"/>
          </a:xfrm>
        </p:grpSpPr>
        <p:pic>
          <p:nvPicPr>
            <p:cNvPr id="90" name="图片 89" descr="7-8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142" name="矩形 141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11578" y="4377985"/>
            <a:ext cx="8032610" cy="369694"/>
            <a:chOff x="411578" y="4377985"/>
            <a:chExt cx="8032610" cy="369694"/>
          </a:xfrm>
        </p:grpSpPr>
        <p:sp>
          <p:nvSpPr>
            <p:cNvPr id="73" name="矩形 72"/>
            <p:cNvSpPr/>
            <p:nvPr/>
          </p:nvSpPr>
          <p:spPr>
            <a:xfrm>
              <a:off x="411578" y="4437887"/>
              <a:ext cx="811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Release D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84441" y="445016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1207386" y="4377985"/>
              <a:ext cx="7236802" cy="313203"/>
              <a:chOff x="1192394" y="4026635"/>
              <a:chExt cx="7236802" cy="313203"/>
            </a:xfrm>
          </p:grpSpPr>
          <p:grpSp>
            <p:nvGrpSpPr>
              <p:cNvPr id="319" name="组合 318"/>
              <p:cNvGrpSpPr/>
              <p:nvPr/>
            </p:nvGrpSpPr>
            <p:grpSpPr>
              <a:xfrm>
                <a:off x="1192394" y="4026635"/>
                <a:ext cx="7236802" cy="313203"/>
                <a:chOff x="1190873" y="3668565"/>
                <a:chExt cx="7236802" cy="313203"/>
              </a:xfrm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93143" y="3669504"/>
                  <a:ext cx="7234532" cy="312264"/>
                  <a:chOff x="1194664" y="3325592"/>
                  <a:chExt cx="7234532" cy="312264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194664" y="3325592"/>
                    <a:ext cx="7234532" cy="312264"/>
                    <a:chOff x="1194664" y="2983701"/>
                    <a:chExt cx="7234532" cy="312264"/>
                  </a:xfrm>
                </p:grpSpPr>
                <p:pic>
                  <p:nvPicPr>
                    <p:cNvPr id="332" name="图片 331" descr="6-7.png"/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70073" y="2983701"/>
                      <a:ext cx="557932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3" name="图片 332" descr="6-8.png"/>
                    <p:cNvPicPr/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2719611" y="2983701"/>
                      <a:ext cx="524177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4" name="图片 333" descr="6-12.png"/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4977666" y="2986949"/>
                      <a:ext cx="1734455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5" name="图片 334" descr="6-6.png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684622" y="2984801"/>
                      <a:ext cx="1744574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6" name="图片 335" descr="6-6.png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236686" y="2984179"/>
                      <a:ext cx="1763066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7" name="矩形 336"/>
                    <p:cNvSpPr/>
                    <p:nvPr/>
                  </p:nvSpPr>
                  <p:spPr>
                    <a:xfrm>
                      <a:off x="2128252" y="3034790"/>
                      <a:ext cx="64472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C=64K</a:t>
                      </a:r>
                    </a:p>
                  </p:txBody>
                </p:sp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783175" y="3037140"/>
                      <a:ext cx="449162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64K</a:t>
                      </a:r>
                    </a:p>
                  </p:txBody>
                </p:sp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3823517" y="3034790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sp>
                  <p:nvSpPr>
                    <p:cNvPr id="340" name="矩形 339"/>
                    <p:cNvSpPr/>
                    <p:nvPr/>
                  </p:nvSpPr>
                  <p:spPr>
                    <a:xfrm>
                      <a:off x="5434974" y="3030129"/>
                      <a:ext cx="747320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D=256K</a:t>
                      </a:r>
                    </a:p>
                  </p:txBody>
                </p:sp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7317790" y="3027981"/>
                      <a:ext cx="651982" cy="25648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pic>
                  <p:nvPicPr>
                    <p:cNvPr id="342" name="图片 341" descr="6-2.png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194664" y="2985606"/>
                      <a:ext cx="980622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1312142" y="3039485"/>
                      <a:ext cx="74090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A=128K</a:t>
                      </a:r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196086" y="3326526"/>
                    <a:ext cx="979200" cy="307569"/>
                    <a:chOff x="1167375" y="3308349"/>
                    <a:chExt cx="979200" cy="307569"/>
                  </a:xfrm>
                </p:grpSpPr>
                <p:pic>
                  <p:nvPicPr>
                    <p:cNvPr id="330" name="图片 329" descr="6-8.png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167375" y="3308349"/>
                      <a:ext cx="979200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1" name="矩形 330"/>
                    <p:cNvSpPr/>
                    <p:nvPr/>
                  </p:nvSpPr>
                  <p:spPr>
                    <a:xfrm>
                      <a:off x="1380901" y="3359438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128K</a:t>
                      </a:r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190873" y="3668565"/>
                  <a:ext cx="979200" cy="304910"/>
                  <a:chOff x="1167375" y="3658673"/>
                  <a:chExt cx="979200" cy="304910"/>
                </a:xfrm>
              </p:grpSpPr>
              <p:pic>
                <p:nvPicPr>
                  <p:cNvPr id="326" name="图片 325" descr="6-4.png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67375" y="3658673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327" name="矩形 326"/>
                  <p:cNvSpPr/>
                  <p:nvPr/>
                </p:nvSpPr>
                <p:spPr>
                  <a:xfrm>
                    <a:off x="1283561" y="3707103"/>
                    <a:ext cx="716863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E=128K</a:t>
                    </a:r>
                  </a:p>
                </p:txBody>
              </p:sp>
            </p:grpSp>
          </p:grpSp>
          <p:sp>
            <p:nvSpPr>
              <p:cNvPr id="320" name="矩形 319"/>
              <p:cNvSpPr/>
              <p:nvPr/>
            </p:nvSpPr>
            <p:spPr>
              <a:xfrm>
                <a:off x="2171594" y="4044074"/>
                <a:ext cx="1061856" cy="2165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>
                <a:off x="2163377" y="4027478"/>
                <a:ext cx="1082623" cy="307861"/>
                <a:chOff x="2128909" y="3998499"/>
                <a:chExt cx="1082623" cy="307861"/>
              </a:xfrm>
            </p:grpSpPr>
            <p:pic>
              <p:nvPicPr>
                <p:cNvPr id="322" name="图片 321" descr="6-6.png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8909" y="3998499"/>
                  <a:ext cx="1082623" cy="248400"/>
                </a:xfrm>
                <a:prstGeom prst="rect">
                  <a:avLst/>
                </a:prstGeom>
              </p:spPr>
            </p:pic>
            <p:sp>
              <p:nvSpPr>
                <p:cNvPr id="323" name="矩形 322"/>
                <p:cNvSpPr/>
                <p:nvPr/>
              </p:nvSpPr>
              <p:spPr>
                <a:xfrm>
                  <a:off x="2385573" y="404988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sp>
          <p:nvSpPr>
            <p:cNvPr id="344" name="矩形 343"/>
            <p:cNvSpPr/>
            <p:nvPr/>
          </p:nvSpPr>
          <p:spPr>
            <a:xfrm>
              <a:off x="1215881" y="4395424"/>
              <a:ext cx="2042899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211702" y="4380392"/>
              <a:ext cx="2047077" cy="307648"/>
              <a:chOff x="1196710" y="4029042"/>
              <a:chExt cx="2047077" cy="307648"/>
            </a:xfrm>
          </p:grpSpPr>
          <p:pic>
            <p:nvPicPr>
              <p:cNvPr id="346" name="图片 345" descr="6-6.png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710" y="4029042"/>
                <a:ext cx="2047077" cy="248400"/>
              </a:xfrm>
              <a:prstGeom prst="rect">
                <a:avLst/>
              </a:prstGeom>
            </p:spPr>
          </p:pic>
          <p:sp>
            <p:nvSpPr>
              <p:cNvPr id="347" name="矩形 346"/>
              <p:cNvSpPr/>
              <p:nvPr/>
            </p:nvSpPr>
            <p:spPr>
              <a:xfrm>
                <a:off x="1961134" y="4080210"/>
                <a:ext cx="620162" cy="256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256K</a:t>
                </a:r>
              </a:p>
            </p:txBody>
          </p:sp>
        </p:grpSp>
        <p:sp>
          <p:nvSpPr>
            <p:cNvPr id="348" name="矩形 347"/>
            <p:cNvSpPr/>
            <p:nvPr/>
          </p:nvSpPr>
          <p:spPr>
            <a:xfrm>
              <a:off x="1225733" y="4395424"/>
              <a:ext cx="3763630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1197330" y="4385732"/>
              <a:ext cx="3808800" cy="308158"/>
              <a:chOff x="1161438" y="4331642"/>
              <a:chExt cx="3808800" cy="308158"/>
            </a:xfrm>
          </p:grpSpPr>
          <p:pic>
            <p:nvPicPr>
              <p:cNvPr id="350" name="图片 349" descr="7-8.png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1438" y="4331642"/>
                <a:ext cx="3808800" cy="248400"/>
              </a:xfrm>
              <a:prstGeom prst="rect">
                <a:avLst/>
              </a:prstGeom>
            </p:spPr>
          </p:pic>
          <p:sp>
            <p:nvSpPr>
              <p:cNvPr id="351" name="矩形 350"/>
              <p:cNvSpPr/>
              <p:nvPr/>
            </p:nvSpPr>
            <p:spPr>
              <a:xfrm>
                <a:off x="2753252" y="438332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512K</a:t>
                </a:r>
              </a:p>
            </p:txBody>
          </p:sp>
        </p:grpSp>
      </p:grpSp>
      <p:sp>
        <p:nvSpPr>
          <p:cNvPr id="353" name="矩形 352"/>
          <p:cNvSpPr/>
          <p:nvPr/>
        </p:nvSpPr>
        <p:spPr>
          <a:xfrm>
            <a:off x="5004907" y="4395424"/>
            <a:ext cx="3422768" cy="203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4" name="组合 353"/>
          <p:cNvGrpSpPr/>
          <p:nvPr/>
        </p:nvGrpSpPr>
        <p:grpSpPr>
          <a:xfrm>
            <a:off x="5001612" y="4384696"/>
            <a:ext cx="3451170" cy="308158"/>
            <a:chOff x="1161438" y="4331642"/>
            <a:chExt cx="3808800" cy="308158"/>
          </a:xfrm>
        </p:grpSpPr>
        <p:pic>
          <p:nvPicPr>
            <p:cNvPr id="355" name="图片 354" descr="7-8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356" name="矩形 355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sp>
        <p:nvSpPr>
          <p:cNvPr id="360" name="矩形 359"/>
          <p:cNvSpPr/>
          <p:nvPr/>
        </p:nvSpPr>
        <p:spPr>
          <a:xfrm>
            <a:off x="1203968" y="4387298"/>
            <a:ext cx="7241048" cy="239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8" name="组合 357"/>
          <p:cNvGrpSpPr/>
          <p:nvPr/>
        </p:nvGrpSpPr>
        <p:grpSpPr>
          <a:xfrm>
            <a:off x="1209513" y="4380812"/>
            <a:ext cx="7235503" cy="343699"/>
            <a:chOff x="1182328" y="4779543"/>
            <a:chExt cx="7235503" cy="343699"/>
          </a:xfrm>
        </p:grpSpPr>
        <p:pic>
          <p:nvPicPr>
            <p:cNvPr id="95" name="图片 94" descr="6-5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182328" y="4779543"/>
              <a:ext cx="7235503" cy="243840"/>
            </a:xfrm>
            <a:prstGeom prst="rect">
              <a:avLst/>
            </a:prstGeom>
          </p:spPr>
        </p:pic>
        <p:sp>
          <p:nvSpPr>
            <p:cNvPr id="357" name="矩形 356"/>
            <p:cNvSpPr/>
            <p:nvPr/>
          </p:nvSpPr>
          <p:spPr>
            <a:xfrm>
              <a:off x="4684441" y="4825725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231" name="矩形 230"/>
          <p:cNvSpPr/>
          <p:nvPr/>
        </p:nvSpPr>
        <p:spPr>
          <a:xfrm>
            <a:off x="198907" y="128248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9707F"/>
                </a:solidFill>
                <a:latin typeface="微软雅黑" pitchFamily="34" charset="-122"/>
                <a:ea typeface="微软雅黑" pitchFamily="34" charset="-122"/>
              </a:rPr>
              <a:t>Request 100K</a:t>
            </a:r>
          </a:p>
        </p:txBody>
      </p:sp>
      <p:sp>
        <p:nvSpPr>
          <p:cNvPr id="232" name="矩形 231"/>
          <p:cNvSpPr/>
          <p:nvPr/>
        </p:nvSpPr>
        <p:spPr>
          <a:xfrm>
            <a:off x="168134" y="1626262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9CB14"/>
                </a:solidFill>
                <a:latin typeface="微软雅黑" pitchFamily="34" charset="-122"/>
                <a:ea typeface="微软雅黑" pitchFamily="34" charset="-122"/>
              </a:rPr>
              <a:t>Request 240K</a:t>
            </a:r>
          </a:p>
        </p:txBody>
      </p:sp>
      <p:sp>
        <p:nvSpPr>
          <p:cNvPr id="233" name="矩形 232"/>
          <p:cNvSpPr/>
          <p:nvPr/>
        </p:nvSpPr>
        <p:spPr>
          <a:xfrm>
            <a:off x="219099" y="1983411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 64K</a:t>
            </a:r>
          </a:p>
        </p:txBody>
      </p:sp>
      <p:sp>
        <p:nvSpPr>
          <p:cNvPr id="234" name="矩形 233"/>
          <p:cNvSpPr/>
          <p:nvPr/>
        </p:nvSpPr>
        <p:spPr>
          <a:xfrm>
            <a:off x="143868" y="235062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 256K</a:t>
            </a:r>
          </a:p>
        </p:txBody>
      </p:sp>
      <p:sp>
        <p:nvSpPr>
          <p:cNvPr id="240" name="矩形 239"/>
          <p:cNvSpPr/>
          <p:nvPr/>
        </p:nvSpPr>
        <p:spPr>
          <a:xfrm>
            <a:off x="440940" y="2708907"/>
            <a:ext cx="798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Release B</a:t>
            </a:r>
          </a:p>
        </p:txBody>
      </p:sp>
      <p:sp>
        <p:nvSpPr>
          <p:cNvPr id="259" name="矩形 258"/>
          <p:cNvSpPr/>
          <p:nvPr/>
        </p:nvSpPr>
        <p:spPr>
          <a:xfrm>
            <a:off x="429423" y="3046832"/>
            <a:ext cx="80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56F7E"/>
                </a:solidFill>
                <a:latin typeface="微软雅黑" pitchFamily="34" charset="-122"/>
                <a:ea typeface="微软雅黑" pitchFamily="34" charset="-122"/>
              </a:rPr>
              <a:t>Release A</a:t>
            </a:r>
          </a:p>
        </p:txBody>
      </p:sp>
      <p:sp>
        <p:nvSpPr>
          <p:cNvPr id="260" name="矩形 259"/>
          <p:cNvSpPr/>
          <p:nvPr/>
        </p:nvSpPr>
        <p:spPr>
          <a:xfrm>
            <a:off x="246192" y="3370204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Request 75K</a:t>
            </a:r>
          </a:p>
        </p:txBody>
      </p:sp>
      <p:sp>
        <p:nvSpPr>
          <p:cNvPr id="285" name="矩形 284"/>
          <p:cNvSpPr/>
          <p:nvPr/>
        </p:nvSpPr>
        <p:spPr>
          <a:xfrm>
            <a:off x="393089" y="3731635"/>
            <a:ext cx="79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Release C</a:t>
            </a:r>
          </a:p>
        </p:txBody>
      </p:sp>
      <p:sp>
        <p:nvSpPr>
          <p:cNvPr id="318" name="矩形 317"/>
          <p:cNvSpPr/>
          <p:nvPr/>
        </p:nvSpPr>
        <p:spPr>
          <a:xfrm>
            <a:off x="414431" y="4085293"/>
            <a:ext cx="783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Release E</a:t>
            </a:r>
          </a:p>
        </p:txBody>
      </p:sp>
      <p:sp>
        <p:nvSpPr>
          <p:cNvPr id="359" name="矩形 358"/>
          <p:cNvSpPr/>
          <p:nvPr/>
        </p:nvSpPr>
        <p:spPr>
          <a:xfrm>
            <a:off x="408989" y="4438670"/>
            <a:ext cx="811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Release 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185" grpId="1" bldLvl="0" animBg="1"/>
      <p:bldP spid="185" grpId="2" bldLvl="0" animBg="1"/>
      <p:bldP spid="188" grpId="0"/>
      <p:bldP spid="189" grpId="0" bldLvl="0" animBg="1"/>
      <p:bldP spid="189" grpId="1" bldLvl="0" animBg="1"/>
      <p:bldP spid="189" grpId="2" bldLvl="0" animBg="1"/>
      <p:bldP spid="190" grpId="0"/>
      <p:bldP spid="192" grpId="0" bldLvl="0" animBg="1"/>
      <p:bldP spid="192" grpId="1" bldLvl="0" animBg="1"/>
      <p:bldP spid="192" grpId="2" bldLvl="0" animBg="1"/>
      <p:bldP spid="193" grpId="0"/>
      <p:bldP spid="282" grpId="0" bldLvl="0" animBg="1"/>
      <p:bldP spid="282" grpId="1" bldLvl="0" animBg="1"/>
      <p:bldP spid="282" grpId="2" bldLvl="0" animBg="1"/>
      <p:bldP spid="311" grpId="0" bldLvl="0" animBg="1"/>
      <p:bldP spid="311" grpId="1" bldLvl="0" animBg="1"/>
      <p:bldP spid="315" grpId="0" bldLvl="0" animBg="1"/>
      <p:bldP spid="315" grpId="1" bldLvl="0" animBg="1"/>
      <p:bldP spid="353" grpId="0" bldLvl="0" animBg="1"/>
      <p:bldP spid="353" grpId="1" bldLvl="0" animBg="1"/>
      <p:bldP spid="360" grpId="0" bldLvl="0" animBg="1"/>
      <p:bldP spid="360" grpId="1" bldLvl="0" animBg="1"/>
      <p:bldP spid="231" grpId="0"/>
      <p:bldP spid="232" grpId="0"/>
      <p:bldP spid="233" grpId="0"/>
      <p:bldP spid="234" grpId="0"/>
      <p:bldP spid="240" grpId="0"/>
      <p:bldP spid="259" grpId="0"/>
      <p:bldP spid="260" grpId="0"/>
      <p:bldP spid="285" grpId="0"/>
      <p:bldP spid="318" grpId="0"/>
      <p:bldP spid="3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8684" y="922914"/>
            <a:ext cx="3960440" cy="1185382"/>
            <a:chOff x="158684" y="922914"/>
            <a:chExt cx="3960440" cy="1185382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158684" y="92291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释放过程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41475" y="14024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679971" y="1308560"/>
              <a:ext cx="1850376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把释放的块放入空闲块数组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合并满足合并条件的空闲块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41902" y="19590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164916" y="2487711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合并条件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901" y="2847295"/>
            <a:ext cx="2413925" cy="413680"/>
            <a:chOff x="559901" y="2847295"/>
            <a:chExt cx="2413925" cy="41368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9901" y="29152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690876" y="2847295"/>
              <a:ext cx="2282950" cy="41368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大小相同</a:t>
              </a:r>
              <a:r>
                <a:rPr lang="en-US" altLang="zh-CN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en-US" altLang="zh-CN" sz="1600" b="1" baseline="300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08154" y="4394004"/>
            <a:ext cx="594566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en.wikipedia.org/wiki/Buddy_memory_allocation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76353" y="1161524"/>
            <a:ext cx="6085524" cy="2769697"/>
            <a:chOff x="1201120" y="1378390"/>
            <a:chExt cx="6085524" cy="2769697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H="1">
              <a:off x="2474008" y="3616192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85" idx="2"/>
            </p:cNvCxnSpPr>
            <p:nvPr/>
          </p:nvCxnSpPr>
          <p:spPr>
            <a:xfrm>
              <a:off x="3836681" y="2618680"/>
              <a:ext cx="42912" cy="1197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6" idx="2"/>
            </p:cNvCxnSpPr>
            <p:nvPr/>
          </p:nvCxnSpPr>
          <p:spPr>
            <a:xfrm>
              <a:off x="5217856" y="2618680"/>
              <a:ext cx="26173" cy="12121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7" idx="2"/>
            </p:cNvCxnSpPr>
            <p:nvPr/>
          </p:nvCxnSpPr>
          <p:spPr>
            <a:xfrm>
              <a:off x="6591080" y="2618680"/>
              <a:ext cx="7231" cy="1196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13600" y="2007243"/>
              <a:ext cx="677480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244029" y="2007243"/>
              <a:ext cx="598917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143443" y="2024702"/>
              <a:ext cx="693238" cy="4397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498420" y="2007660"/>
              <a:ext cx="626494" cy="4426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501995" y="2485367"/>
              <a:ext cx="426931" cy="4371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169250" y="2478336"/>
              <a:ext cx="329170" cy="4559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149824" y="1524456"/>
              <a:ext cx="1399191" cy="484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4549017" y="1522401"/>
              <a:ext cx="1293928" cy="5023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928926" y="2937821"/>
              <a:ext cx="220898" cy="41974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660516" y="2926774"/>
              <a:ext cx="234469" cy="4924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图片 81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6615" y="1378390"/>
              <a:ext cx="304801" cy="304801"/>
            </a:xfrm>
            <a:prstGeom prst="rect">
              <a:avLst/>
            </a:prstGeom>
          </p:spPr>
        </p:pic>
        <p:pic>
          <p:nvPicPr>
            <p:cNvPr id="83" name="图片 82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8536" y="1854843"/>
              <a:ext cx="304801" cy="304801"/>
            </a:xfrm>
            <a:prstGeom prst="rect">
              <a:avLst/>
            </a:prstGeom>
          </p:spPr>
        </p:pic>
        <p:pic>
          <p:nvPicPr>
            <p:cNvPr id="84" name="图片 83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909" y="2309317"/>
              <a:ext cx="304801" cy="304801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80" y="2313879"/>
              <a:ext cx="304801" cy="30480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455" y="2313879"/>
              <a:ext cx="304801" cy="30480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679" y="2313879"/>
              <a:ext cx="304801" cy="304801"/>
            </a:xfrm>
            <a:prstGeom prst="rect">
              <a:avLst/>
            </a:prstGeom>
          </p:spPr>
        </p:pic>
        <p:pic>
          <p:nvPicPr>
            <p:cNvPr id="88" name="图片 87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033" y="2774893"/>
              <a:ext cx="304801" cy="304801"/>
            </a:xfrm>
            <a:prstGeom prst="rect">
              <a:avLst/>
            </a:prstGeom>
          </p:spPr>
        </p:pic>
        <p:pic>
          <p:nvPicPr>
            <p:cNvPr id="89" name="图片 88" descr="7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6912" y="1854843"/>
              <a:ext cx="304801" cy="304801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204197" y="2872143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4122" y="150030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120" y="1932318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2550" y="3347288"/>
              <a:ext cx="51488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4197" y="2394834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rot="16200000" flipH="1">
              <a:off x="2968817" y="3616193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873" y="3243842"/>
              <a:ext cx="304801" cy="304801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43" y="3243842"/>
              <a:ext cx="304801" cy="304801"/>
            </a:xfrm>
            <a:prstGeom prst="rect">
              <a:avLst/>
            </a:prstGeom>
          </p:spPr>
        </p:pic>
        <p:pic>
          <p:nvPicPr>
            <p:cNvPr id="98" name="图片 97" descr="6-7.png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132" y="3839316"/>
              <a:ext cx="50979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4480" y="3838178"/>
              <a:ext cx="712800" cy="248400"/>
            </a:xfrm>
            <a:prstGeom prst="rect">
              <a:avLst/>
            </a:prstGeom>
          </p:spPr>
        </p:pic>
        <p:pic>
          <p:nvPicPr>
            <p:cNvPr id="100" name="图片 99" descr="6-12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4492654" y="3835408"/>
              <a:ext cx="1454400" cy="248400"/>
            </a:xfrm>
            <a:prstGeom prst="rect">
              <a:avLst/>
            </a:prstGeom>
          </p:spPr>
        </p:pic>
        <p:pic>
          <p:nvPicPr>
            <p:cNvPr id="101" name="图片 100" descr="6-11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916583" y="3839596"/>
              <a:ext cx="1370061" cy="248400"/>
            </a:xfrm>
            <a:prstGeom prst="rect">
              <a:avLst/>
            </a:prstGeom>
          </p:spPr>
        </p:pic>
        <p:pic>
          <p:nvPicPr>
            <p:cNvPr id="102" name="图片 101" descr="6-8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408014" y="3839316"/>
              <a:ext cx="1116000" cy="248400"/>
            </a:xfrm>
            <a:prstGeom prst="rect">
              <a:avLst/>
            </a:prstGeom>
          </p:spPr>
        </p:pic>
        <p:pic>
          <p:nvPicPr>
            <p:cNvPr id="103" name="图片 102" descr="6-8.png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7676" y="3839316"/>
              <a:ext cx="511200" cy="248400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2362233" y="3900781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704815" y="3900781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56812" y="390186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03502" y="3892873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57407" y="3891053"/>
              <a:ext cx="7072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17822" y="3895917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cxnSp>
          <p:nvCxnSpPr>
            <p:cNvPr id="110" name="直接箭头连接符 109"/>
            <p:cNvCxnSpPr>
              <a:stCxn id="111" idx="2"/>
            </p:cNvCxnSpPr>
            <p:nvPr/>
          </p:nvCxnSpPr>
          <p:spPr>
            <a:xfrm>
              <a:off x="2149376" y="3090222"/>
              <a:ext cx="5569" cy="7259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11" name="图片 110" descr="7-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6975" y="2785421"/>
              <a:ext cx="304801" cy="3048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53845" y="3168414"/>
            <a:ext cx="2449192" cy="392852"/>
            <a:chOff x="553845" y="3168414"/>
            <a:chExt cx="2449192" cy="39285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3845" y="32646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 Box 2"/>
            <p:cNvSpPr>
              <a:spLocks noChangeArrowheads="1"/>
            </p:cNvSpPr>
            <p:nvPr/>
          </p:nvSpPr>
          <p:spPr bwMode="auto">
            <a:xfrm>
              <a:off x="720087" y="3168414"/>
              <a:ext cx="2282950" cy="39285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地址相邻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845" y="3520300"/>
            <a:ext cx="1970104" cy="1110447"/>
            <a:chOff x="553845" y="3520300"/>
            <a:chExt cx="1970104" cy="1110447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3845" y="36141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 Box 2"/>
            <p:cNvSpPr>
              <a:spLocks noChangeArrowheads="1"/>
            </p:cNvSpPr>
            <p:nvPr/>
          </p:nvSpPr>
          <p:spPr bwMode="auto">
            <a:xfrm>
              <a:off x="699841" y="3520300"/>
              <a:ext cx="1824108" cy="1110447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低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地址空闲块起始地址为</a:t>
              </a:r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＋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的位数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55856" y="189267"/>
            <a:ext cx="192880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内存层次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49958" y="832726"/>
            <a:ext cx="1739633" cy="1964862"/>
            <a:chOff x="1349958" y="832726"/>
            <a:chExt cx="1739633" cy="196486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958" y="860806"/>
              <a:ext cx="1739633" cy="193678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1738591" y="832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处理器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86229" y="13089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8591" y="170903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L1缓存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65937" y="2311257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L2缓存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224114" y="2752027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高速缓存未命中</a:t>
            </a:r>
            <a:endParaRPr lang="zh-CN" altLang="en-US" sz="17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843" y="3211664"/>
            <a:ext cx="1739633" cy="465430"/>
            <a:chOff x="1339843" y="3211664"/>
            <a:chExt cx="1739633" cy="46543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43" y="3211664"/>
              <a:ext cx="1739633" cy="4654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896822" y="3242568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238657" y="3733109"/>
            <a:ext cx="6206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缺页</a:t>
            </a:r>
            <a:endParaRPr lang="zh-CN" altLang="en-US" sz="17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8802" y="4182846"/>
            <a:ext cx="2448272" cy="505963"/>
            <a:chOff x="978802" y="4182846"/>
            <a:chExt cx="2448272" cy="50596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2" y="4182846"/>
              <a:ext cx="2448272" cy="505963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280276" y="4223650"/>
              <a:ext cx="1723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外存(虚拟内存)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7982" y="3080036"/>
            <a:ext cx="1215230" cy="1340441"/>
            <a:chOff x="6487982" y="3080036"/>
            <a:chExt cx="1215230" cy="134044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982" y="3080036"/>
              <a:ext cx="1209539" cy="134044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6492623" y="3508395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7846" y="1713280"/>
            <a:ext cx="1428760" cy="1347423"/>
            <a:chOff x="6387846" y="1713280"/>
            <a:chExt cx="1428760" cy="134742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73" y="1713280"/>
              <a:ext cx="1209539" cy="1347423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387846" y="2012959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</a:t>
              </a:r>
              <a:endPara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(MMU)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5576" y="3075806"/>
            <a:ext cx="756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42200" y="2797588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2200" y="3733109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317500" y="1120658"/>
            <a:ext cx="1962610" cy="3436359"/>
            <a:chOff x="4692717" y="1116770"/>
            <a:chExt cx="1962610" cy="3436359"/>
          </a:xfrm>
        </p:grpSpPr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4925848" y="4087052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慢</a:t>
              </a:r>
            </a:p>
          </p:txBody>
        </p:sp>
        <p:sp>
          <p:nvSpPr>
            <p:cNvPr id="13" name="Text Box 3"/>
            <p:cNvSpPr>
              <a:spLocks noChangeArrowheads="1"/>
            </p:cNvSpPr>
            <p:nvPr/>
          </p:nvSpPr>
          <p:spPr bwMode="auto">
            <a:xfrm>
              <a:off x="4692717" y="1703961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最快</a:t>
              </a:r>
            </a:p>
          </p:txBody>
        </p:sp>
        <p:sp>
          <p:nvSpPr>
            <p:cNvPr id="14" name="Text Box 4"/>
            <p:cNvSpPr>
              <a:spLocks noChangeArrowheads="1"/>
            </p:cNvSpPr>
            <p:nvPr/>
          </p:nvSpPr>
          <p:spPr bwMode="auto">
            <a:xfrm>
              <a:off x="4919233" y="3142177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</a:t>
              </a:r>
            </a:p>
          </p:txBody>
        </p:sp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4695015" y="2568436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较快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4809263" y="1116770"/>
              <a:ext cx="1105088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访问速度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5357145" y="1731872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3.6GHz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0"/>
            <p:cNvSpPr>
              <a:spLocks noChangeArrowheads="1"/>
            </p:cNvSpPr>
            <p:nvPr/>
          </p:nvSpPr>
          <p:spPr bwMode="auto">
            <a:xfrm>
              <a:off x="5351528" y="3155627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1.3GHz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1"/>
            <p:cNvSpPr>
              <a:spLocks noChangeArrowheads="1"/>
            </p:cNvSpPr>
            <p:nvPr/>
          </p:nvSpPr>
          <p:spPr bwMode="auto">
            <a:xfrm>
              <a:off x="5370703" y="3904617"/>
              <a:ext cx="1284624" cy="648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5ms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  <a:hlinkClick r:id="rId6"/>
                </a:rPr>
                <a:t>查找时间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364088" y="1471273"/>
              <a:ext cx="0" cy="27523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中的物理内存管理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6984776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99592" y="843558"/>
            <a:ext cx="6984776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struct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99592" y="83783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2714612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8455" y="3367093"/>
            <a:ext cx="7253679" cy="763521"/>
            <a:chOff x="788455" y="3367093"/>
            <a:chExt cx="7253679" cy="76352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5" y="3408296"/>
              <a:ext cx="7253679" cy="692823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062045" y="3367093"/>
              <a:ext cx="30718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逻辑（虚拟）地址空间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26" y="3776671"/>
              <a:ext cx="178591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00416" y="3600457"/>
              <a:ext cx="8572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8386" y="789014"/>
            <a:ext cx="2556529" cy="695372"/>
            <a:chOff x="5418386" y="789014"/>
            <a:chExt cx="2556529" cy="695372"/>
          </a:xfrm>
        </p:grpSpPr>
        <p:sp>
          <p:nvSpPr>
            <p:cNvPr id="23" name="矩形 8"/>
            <p:cNvSpPr>
              <a:spLocks noChangeArrowheads="1"/>
            </p:cNvSpPr>
            <p:nvPr/>
          </p:nvSpPr>
          <p:spPr bwMode="auto">
            <a:xfrm>
              <a:off x="5418386" y="7890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67677" y="12255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5760337" y="79833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抽象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51366" y="1084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8386" y="1489107"/>
            <a:ext cx="2566130" cy="697408"/>
            <a:chOff x="5418386" y="1489107"/>
            <a:chExt cx="2566130" cy="69740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418386" y="148910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67677" y="19224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5760525" y="150102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60967" y="178640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独立地址空间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18386" y="2165386"/>
            <a:ext cx="2554631" cy="704919"/>
            <a:chOff x="5418386" y="2165386"/>
            <a:chExt cx="2554631" cy="704919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5418386" y="2165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67677" y="25940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784087" y="217959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共享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9468" y="2500973"/>
              <a:ext cx="1723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访问相同内存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18386" y="2827378"/>
            <a:ext cx="2810547" cy="709807"/>
            <a:chOff x="5418386" y="2827378"/>
            <a:chExt cx="2810547" cy="709807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418386" y="282737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67677" y="32734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5784651" y="283441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虚拟化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48904" y="3167853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更大的地址空间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2000" y="797631"/>
            <a:ext cx="3286355" cy="2638215"/>
            <a:chOff x="1322000" y="797631"/>
            <a:chExt cx="3286355" cy="263821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809" y="927210"/>
              <a:ext cx="2596191" cy="236462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903517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P1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2000" y="797631"/>
              <a:ext cx="66396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Max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5996" y="2876552"/>
              <a:ext cx="18573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操作系统内核</a:t>
              </a:r>
              <a:endPara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361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P2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22752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P3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01332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P4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3982" y="3081903"/>
              <a:ext cx="32573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4210740"/>
            <a:ext cx="5998034" cy="677043"/>
            <a:chOff x="1403648" y="4210740"/>
            <a:chExt cx="5998034" cy="677043"/>
          </a:xfrm>
        </p:grpSpPr>
        <p:sp>
          <p:nvSpPr>
            <p:cNvPr id="38" name="矩形 37"/>
            <p:cNvSpPr/>
            <p:nvPr/>
          </p:nvSpPr>
          <p:spPr>
            <a:xfrm>
              <a:off x="1533504" y="4524315"/>
              <a:ext cx="250033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886328" y="4533840"/>
              <a:ext cx="157163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4210740"/>
              <a:ext cx="5998034" cy="364936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0" y="4210740"/>
            <a:ext cx="2305564" cy="3518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4" y="4217584"/>
            <a:ext cx="3367848" cy="35182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916801"/>
            <a:ext cx="4132583" cy="726334"/>
            <a:chOff x="500034" y="916801"/>
            <a:chExt cx="4132583" cy="72633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00034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3985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857224" y="91680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操作系统中采用的内存管理方式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1040" y="1273803"/>
              <a:ext cx="2227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重定位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(relocation)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0100" y="1619494"/>
            <a:ext cx="2636683" cy="369332"/>
            <a:chOff x="1000100" y="1619494"/>
            <a:chExt cx="2636683" cy="369332"/>
          </a:xfrm>
        </p:grpSpPr>
        <p:pic>
          <p:nvPicPr>
            <p:cNvPr id="3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7289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03103" y="1619494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(segmentation)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100" y="1964809"/>
            <a:ext cx="1840216" cy="369332"/>
            <a:chOff x="1000100" y="1964809"/>
            <a:chExt cx="1840216" cy="369332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09320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1204419" y="1964809"/>
              <a:ext cx="1635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(paging)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0100" y="2321811"/>
            <a:ext cx="5974572" cy="720286"/>
            <a:chOff x="1000100" y="2321811"/>
            <a:chExt cx="5974572" cy="720286"/>
          </a:xfrm>
        </p:grpSpPr>
        <p:pic>
          <p:nvPicPr>
            <p:cNvPr id="3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4528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1202539" y="2321811"/>
              <a:ext cx="295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虚拟存储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(virtual memory)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9632" y="2703543"/>
              <a:ext cx="57150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目前多数系统(如 Linux)采用按需页式虚拟存储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34" y="3107817"/>
            <a:ext cx="8215370" cy="1060150"/>
            <a:chOff x="500034" y="3107817"/>
            <a:chExt cx="8215370" cy="1060150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92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56972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93037" y="3107817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实现高度依赖硬件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2727" y="3465007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与计算机存储架构紧耦合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602" y="3798635"/>
              <a:ext cx="7500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 (内存管理单元): 处理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存储访问请求的硬件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500034" y="314344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380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83575" y="266795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826388" y="2644141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1438308" y="1643056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地址空间的定义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175259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438308" y="1981193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地址生成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09073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1438308" y="2333620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地址检查</a:t>
            </a:r>
          </a:p>
        </p:txBody>
      </p:sp>
      <p:pic>
        <p:nvPicPr>
          <p:cNvPr id="41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44315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1142785" y="131018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785598" y="12863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83575" y="304281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26388" y="3057107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184033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4-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63556" y="2469473"/>
            <a:ext cx="1159142" cy="1763821"/>
          </a:xfrm>
          <a:prstGeom prst="rect">
            <a:avLst/>
          </a:prstGeom>
        </p:spPr>
      </p:pic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地址空间定义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368" y="1074664"/>
            <a:ext cx="4766287" cy="667226"/>
            <a:chOff x="390368" y="1074664"/>
            <a:chExt cx="4766287" cy="667226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934873" y="1372558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693574" y="1074664"/>
              <a:ext cx="44630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 — 硬件支持的地址空间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8632" y="14820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390368" y="109213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368" y="1863099"/>
            <a:ext cx="5819460" cy="688142"/>
            <a:chOff x="390368" y="1863099"/>
            <a:chExt cx="5819460" cy="6881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934873" y="2181909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 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93574" y="1863099"/>
              <a:ext cx="55162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 — 在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运行的进程看到的地址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8632" y="22914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390368" y="188057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2933" y="3841929"/>
            <a:ext cx="3397917" cy="824371"/>
            <a:chOff x="2432933" y="3841929"/>
            <a:chExt cx="3397917" cy="824371"/>
          </a:xfrm>
        </p:grpSpPr>
        <p:sp>
          <p:nvSpPr>
            <p:cNvPr id="47" name="矩形 46"/>
            <p:cNvSpPr/>
            <p:nvPr/>
          </p:nvSpPr>
          <p:spPr>
            <a:xfrm>
              <a:off x="2460589" y="3855213"/>
              <a:ext cx="3293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但是地址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04163" y="4183825"/>
              <a:ext cx="26741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4-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933" y="3841929"/>
              <a:ext cx="3397917" cy="82437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697015" y="3905981"/>
              <a:ext cx="2883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2139" y="4234593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49" y="1749757"/>
            <a:ext cx="1643596" cy="1491445"/>
            <a:chOff x="6269549" y="1749757"/>
            <a:chExt cx="1643596" cy="1491445"/>
          </a:xfrm>
        </p:grpSpPr>
        <p:pic>
          <p:nvPicPr>
            <p:cNvPr id="19" name="图片 18" descr="4-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0650" y="1815859"/>
              <a:ext cx="872495" cy="125120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269549" y="1749757"/>
              <a:ext cx="8141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71293" y="2230001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43936" y="2964203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0192" y="899669"/>
            <a:ext cx="1623690" cy="3622710"/>
            <a:chOff x="6184650" y="892501"/>
            <a:chExt cx="1623690" cy="3622710"/>
          </a:xfrm>
        </p:grpSpPr>
        <p:pic>
          <p:nvPicPr>
            <p:cNvPr id="20" name="图片 19" descr="4-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0738" y="973124"/>
              <a:ext cx="897602" cy="33728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184650" y="892501"/>
              <a:ext cx="728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sz="1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59037" y="42382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6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逻辑地址生成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2494" y="2071684"/>
            <a:ext cx="1447346" cy="1795276"/>
            <a:chOff x="362494" y="2071684"/>
            <a:chExt cx="1447346" cy="1795276"/>
          </a:xfrm>
        </p:grpSpPr>
        <p:pic>
          <p:nvPicPr>
            <p:cNvPr id="24" name="图片 23" descr="5-1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2494" y="2071684"/>
              <a:ext cx="1106426" cy="179527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1096" y="2222042"/>
              <a:ext cx="142874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 P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foo()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end P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0412" y="2071684"/>
            <a:ext cx="1699377" cy="1795276"/>
            <a:chOff x="1670412" y="2071684"/>
            <a:chExt cx="1699377" cy="1795276"/>
          </a:xfrm>
        </p:grpSpPr>
        <p:pic>
          <p:nvPicPr>
            <p:cNvPr id="26" name="图片 25" descr="5-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0412" y="2071684"/>
              <a:ext cx="1283211" cy="179527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26731" y="2222042"/>
              <a:ext cx="1643058" cy="147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x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_foo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foo: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65073" y="2000246"/>
            <a:ext cx="1911977" cy="1852649"/>
            <a:chOff x="3065073" y="2000246"/>
            <a:chExt cx="1911977" cy="1852649"/>
          </a:xfrm>
        </p:grpSpPr>
        <p:pic>
          <p:nvPicPr>
            <p:cNvPr id="27" name="图片 26" descr="5-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1277" y="2060667"/>
              <a:ext cx="1402083" cy="17922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476868" y="2293480"/>
              <a:ext cx="1500182" cy="1272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4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75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6673" y="2000246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65073" y="3549646"/>
              <a:ext cx="387669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259632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编译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843808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汇编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16016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链接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6285684" y="4327863"/>
            <a:ext cx="1003222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程序加载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41"/>
          <p:cNvSpPr>
            <a:spLocks noChangeArrowheads="1"/>
          </p:cNvSpPr>
          <p:nvPr/>
        </p:nvSpPr>
        <p:spPr bwMode="auto">
          <a:xfrm>
            <a:off x="6308489" y="4607279"/>
            <a:ext cx="957611" cy="34073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-635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(重定位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3807" y="1336130"/>
            <a:ext cx="1861009" cy="2589530"/>
            <a:chOff x="4843807" y="1336130"/>
            <a:chExt cx="1861009" cy="2589530"/>
          </a:xfrm>
        </p:grpSpPr>
        <p:pic>
          <p:nvPicPr>
            <p:cNvPr id="29" name="图片 28" descr="5-4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2733" y="1340951"/>
              <a:ext cx="1402083" cy="258470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05318" y="2436356"/>
              <a:ext cx="1285884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175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43807" y="35681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5047007" y="1336130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43807" y="20187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67011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9075" y="788662"/>
            <a:ext cx="2050267" cy="3700280"/>
            <a:chOff x="6689075" y="788662"/>
            <a:chExt cx="2050267" cy="37002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49" y="788662"/>
              <a:ext cx="1420371" cy="3700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82004" y="2364918"/>
              <a:ext cx="1357338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1175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  <a:endParaRPr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689075" y="20187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689075" y="35681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551903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89075" y="1262099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en-US" altLang="zh-CN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>
            <a:off x="1226315" y="3874092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下弧形箭头 30"/>
          <p:cNvSpPr/>
          <p:nvPr/>
        </p:nvSpPr>
        <p:spPr>
          <a:xfrm>
            <a:off x="2843808" y="3887209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6586" y="3931145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6555497" y="3938074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" grpId="0" bldLvl="0" animBg="1"/>
      <p:bldP spid="31" grpId="0" bldLvl="0" animBg="1"/>
      <p:bldP spid="32" grpId="0" bldLvl="0" animBg="1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地址生成时机和限制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1000114"/>
            <a:ext cx="7000924" cy="1051413"/>
            <a:chOff x="500034" y="1000114"/>
            <a:chExt cx="7000924" cy="1051413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00034" y="10001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4287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75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869475" y="1000114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编译时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1321491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假设起始地址已知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4414" y="1666806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如果起始地址改变，必须重新编译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0034" y="2012121"/>
            <a:ext cx="7643866" cy="1428760"/>
            <a:chOff x="500034" y="2012121"/>
            <a:chExt cx="7643866" cy="1428760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00034" y="20121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4407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1467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69475" y="2012121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4414" y="2333498"/>
              <a:ext cx="69294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如编译时起始位置未知，编译器需生成可重定位的代码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relocatable code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414" y="305616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加载时，生成绝对地址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0034" y="3389788"/>
            <a:ext cx="7000924" cy="1051413"/>
            <a:chOff x="500034" y="3389788"/>
            <a:chExt cx="7000924" cy="1051413"/>
          </a:xfrm>
        </p:grpSpPr>
        <p:sp>
          <p:nvSpPr>
            <p:cNvPr id="22" name="矩形 8"/>
            <p:cNvSpPr>
              <a:spLocks noChangeArrowheads="1"/>
            </p:cNvSpPr>
            <p:nvPr/>
          </p:nvSpPr>
          <p:spPr bwMode="auto">
            <a:xfrm>
              <a:off x="500034" y="33897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8184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41470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869475" y="3389788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4414" y="3711165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执行时代码可移动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14414" y="405648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需地址转换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映射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硬件支持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5459</Words>
  <Application>Kingsoft Office WPP</Application>
  <PresentationFormat>全屏显示(16:9)</PresentationFormat>
  <Paragraphs>1147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zyjie</cp:lastModifiedBy>
  <cp:revision>269</cp:revision>
  <dcterms:created xsi:type="dcterms:W3CDTF">2017-03-02T02:07:16Z</dcterms:created>
  <dcterms:modified xsi:type="dcterms:W3CDTF">2017-03-02T02:07:16Z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