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7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6" r:id="rId20"/>
    <p:sldId id="277" r:id="rId21"/>
    <p:sldId id="278" r:id="rId22"/>
    <p:sldId id="271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CA"/>
          </a:solidFill>
        </a:fill>
      </a:tcStyle>
    </a:wholeTbl>
    <a:band2H>
      <a:tcTxStyle/>
      <a:tcStyle>
        <a:tcBdr/>
        <a:fill>
          <a:solidFill>
            <a:srgbClr val="EEEC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E5DB"/>
          </a:solidFill>
        </a:fill>
      </a:tcStyle>
    </a:wholeTbl>
    <a:band2H>
      <a:tcTxStyle/>
      <a:tcStyle>
        <a:tcBdr/>
        <a:fill>
          <a:solidFill>
            <a:srgbClr val="F2F2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D"/>
          </a:solidFill>
        </a:fill>
      </a:tcStyle>
    </a:wholeTbl>
    <a:band2H>
      <a:tcTxStyle/>
      <a:tcStyle>
        <a:tcBdr/>
        <a:fill>
          <a:solidFill>
            <a:srgbClr val="FAF2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3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143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Franklin Gothic Book"/>
      </a:defRPr>
    </a:lvl1pPr>
    <a:lvl2pPr indent="228600" latinLnBrk="0">
      <a:defRPr sz="1200">
        <a:latin typeface="+mn-lt"/>
        <a:ea typeface="+mn-ea"/>
        <a:cs typeface="+mn-cs"/>
        <a:sym typeface="Franklin Gothic Book"/>
      </a:defRPr>
    </a:lvl2pPr>
    <a:lvl3pPr indent="457200" latinLnBrk="0">
      <a:defRPr sz="1200">
        <a:latin typeface="+mn-lt"/>
        <a:ea typeface="+mn-ea"/>
        <a:cs typeface="+mn-cs"/>
        <a:sym typeface="Franklin Gothic Book"/>
      </a:defRPr>
    </a:lvl3pPr>
    <a:lvl4pPr indent="685800" latinLnBrk="0">
      <a:defRPr sz="1200">
        <a:latin typeface="+mn-lt"/>
        <a:ea typeface="+mn-ea"/>
        <a:cs typeface="+mn-cs"/>
        <a:sym typeface="Franklin Gothic Book"/>
      </a:defRPr>
    </a:lvl4pPr>
    <a:lvl5pPr indent="914400" latinLnBrk="0">
      <a:defRPr sz="1200">
        <a:latin typeface="+mn-lt"/>
        <a:ea typeface="+mn-ea"/>
        <a:cs typeface="+mn-cs"/>
        <a:sym typeface="Franklin Gothic Book"/>
      </a:defRPr>
    </a:lvl5pPr>
    <a:lvl6pPr indent="1143000" latinLnBrk="0">
      <a:defRPr sz="1200">
        <a:latin typeface="+mn-lt"/>
        <a:ea typeface="+mn-ea"/>
        <a:cs typeface="+mn-cs"/>
        <a:sym typeface="Franklin Gothic Book"/>
      </a:defRPr>
    </a:lvl6pPr>
    <a:lvl7pPr indent="1371600" latinLnBrk="0">
      <a:defRPr sz="1200">
        <a:latin typeface="+mn-lt"/>
        <a:ea typeface="+mn-ea"/>
        <a:cs typeface="+mn-cs"/>
        <a:sym typeface="Franklin Gothic Book"/>
      </a:defRPr>
    </a:lvl7pPr>
    <a:lvl8pPr indent="1600200" latinLnBrk="0">
      <a:defRPr sz="1200">
        <a:latin typeface="+mn-lt"/>
        <a:ea typeface="+mn-ea"/>
        <a:cs typeface="+mn-cs"/>
        <a:sym typeface="Franklin Gothic Book"/>
      </a:defRPr>
    </a:lvl8pPr>
    <a:lvl9pPr indent="1828800" latinLnBrk="0">
      <a:defRPr sz="1200">
        <a:latin typeface="+mn-lt"/>
        <a:ea typeface="+mn-ea"/>
        <a:cs typeface="+mn-cs"/>
        <a:sym typeface="Franklin Gothic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矩形 6"/>
          <p:cNvSpPr/>
          <p:nvPr/>
        </p:nvSpPr>
        <p:spPr>
          <a:xfrm>
            <a:off x="685800" y="3196686"/>
            <a:ext cx="7772400" cy="18001"/>
          </a:xfrm>
          <a:prstGeom prst="rect">
            <a:avLst/>
          </a:prstGeom>
          <a:gradFill>
            <a:gsLst>
              <a:gs pos="0">
                <a:srgbClr val="DBD8CA">
                  <a:alpha val="20000"/>
                </a:srgbClr>
              </a:gs>
              <a:gs pos="50000">
                <a:schemeClr val="accent1">
                  <a:alpha val="40000"/>
                </a:schemeClr>
              </a:gs>
              <a:gs pos="100000">
                <a:srgbClr val="DBD8CA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标题文本"/>
          <p:cNvSpPr txBox="1">
            <a:spLocks noGrp="1"/>
          </p:cNvSpPr>
          <p:nvPr>
            <p:ph type="title"/>
          </p:nvPr>
        </p:nvSpPr>
        <p:spPr>
          <a:xfrm>
            <a:off x="685800" y="1676400"/>
            <a:ext cx="7772400" cy="153828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214685"/>
            <a:ext cx="6400800" cy="17526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xfrm>
            <a:off x="7215206" y="274638"/>
            <a:ext cx="1471595" cy="601188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686568" cy="601188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矩形 6"/>
          <p:cNvSpPr/>
          <p:nvPr/>
        </p:nvSpPr>
        <p:spPr>
          <a:xfrm>
            <a:off x="685800" y="3143248"/>
            <a:ext cx="7772400" cy="18001"/>
          </a:xfrm>
          <a:prstGeom prst="rect">
            <a:avLst/>
          </a:prstGeom>
          <a:gradFill>
            <a:gsLst>
              <a:gs pos="0">
                <a:srgbClr val="DBD8CA">
                  <a:alpha val="20000"/>
                </a:srgbClr>
              </a:gs>
              <a:gs pos="50000">
                <a:schemeClr val="accent1">
                  <a:alpha val="40000"/>
                </a:schemeClr>
              </a:gs>
              <a:gs pos="100000">
                <a:srgbClr val="DBD8CA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722312" y="3143248"/>
            <a:ext cx="7772401" cy="1362076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1643060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1pPr>
            <a:lvl2pPr marL="0" indent="45720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2pPr>
            <a:lvl3pPr marL="0" indent="91440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3pPr>
            <a:lvl4pPr marL="0" indent="137160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4pPr>
            <a:lvl5pPr marL="0" indent="182880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sz="2400" b="1">
                <a:effectLst>
                  <a:outerShdw blurRad="50800" dist="25400" dir="54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57200">
              <a:spcBef>
                <a:spcPts val="500"/>
              </a:spcBef>
              <a:buClrTx/>
              <a:buSzTx/>
              <a:buNone/>
              <a:defRPr sz="2400" b="1">
                <a:effectLst>
                  <a:outerShdw blurRad="50800" dist="25400" dir="54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914400">
              <a:spcBef>
                <a:spcPts val="500"/>
              </a:spcBef>
              <a:buClrTx/>
              <a:buSzTx/>
              <a:buNone/>
              <a:defRPr sz="2400" b="1">
                <a:effectLst>
                  <a:outerShdw blurRad="50800" dist="25400" dir="54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371600">
              <a:spcBef>
                <a:spcPts val="500"/>
              </a:spcBef>
              <a:buClrTx/>
              <a:buSzTx/>
              <a:buNone/>
              <a:defRPr sz="2400" b="1">
                <a:effectLst>
                  <a:outerShdw blurRad="50800" dist="25400" dir="54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828800">
              <a:spcBef>
                <a:spcPts val="500"/>
              </a:spcBef>
              <a:buClrTx/>
              <a:buSzTx/>
              <a:buNone/>
              <a:defRPr sz="2400" b="1">
                <a:effectLst>
                  <a:outerShdw blurRad="50800" dist="25400" dir="54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None/>
              <a:defRPr sz="2400" b="1">
                <a:effectLst>
                  <a:outerShdw blurRad="50800" dist="25400" dir="54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gradFill flip="none" rotWithShape="1">
          <a:gsLst>
            <a:gs pos="0">
              <a:srgbClr val="FFFFA9"/>
            </a:gs>
            <a:gs pos="31000">
              <a:srgbClr val="FFFFD1"/>
            </a:gs>
            <a:gs pos="100000">
              <a:srgbClr val="FFFFF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矩形 7"/>
          <p:cNvSpPr/>
          <p:nvPr/>
        </p:nvSpPr>
        <p:spPr>
          <a:xfrm>
            <a:off x="2786049" y="1053545"/>
            <a:ext cx="5904001" cy="18001"/>
          </a:xfrm>
          <a:prstGeom prst="rect">
            <a:avLst/>
          </a:prstGeom>
          <a:gradFill>
            <a:gsLst>
              <a:gs pos="0">
                <a:srgbClr val="DBD8CA">
                  <a:alpha val="20000"/>
                </a:srgbClr>
              </a:gs>
              <a:gs pos="50000">
                <a:schemeClr val="accent1">
                  <a:alpha val="40000"/>
                </a:schemeClr>
              </a:gs>
              <a:gs pos="100000">
                <a:srgbClr val="DBD8CA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2786049" y="228600"/>
            <a:ext cx="5900753" cy="842947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r>
              <a:t>标题文本</a:t>
            </a:r>
          </a:p>
        </p:txBody>
      </p:sp>
      <p:sp>
        <p:nvSpPr>
          <p:cNvPr id="87" name="正文级别 1…"/>
          <p:cNvSpPr txBox="1">
            <a:spLocks noGrp="1"/>
          </p:cNvSpPr>
          <p:nvPr>
            <p:ph type="body" idx="1"/>
          </p:nvPr>
        </p:nvSpPr>
        <p:spPr>
          <a:xfrm>
            <a:off x="2786049" y="1142984"/>
            <a:ext cx="5900751" cy="514353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57205" y="1142984"/>
            <a:ext cx="2257408" cy="514353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bg>
      <p:bgPr>
        <a:gradFill flip="none" rotWithShape="1">
          <a:gsLst>
            <a:gs pos="0">
              <a:srgbClr val="FFFFA9"/>
            </a:gs>
            <a:gs pos="31000">
              <a:srgbClr val="FFFFD1"/>
            </a:gs>
            <a:gs pos="100000">
              <a:srgbClr val="FFFFF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99" name="图片占位符 2"/>
          <p:cNvSpPr>
            <a:spLocks noGrp="1"/>
          </p:cNvSpPr>
          <p:nvPr>
            <p:ph type="pic" idx="13"/>
          </p:nvPr>
        </p:nvSpPr>
        <p:spPr>
          <a:xfrm>
            <a:off x="701551" y="1142999"/>
            <a:ext cx="7223250" cy="3980174"/>
          </a:xfrm>
          <a:prstGeom prst="rect">
            <a:avLst/>
          </a:prstGeom>
          <a:ln w="50800" cap="rnd">
            <a:solidFill>
              <a:srgbClr val="88721F"/>
            </a:solidFill>
            <a:round/>
          </a:ln>
          <a:effectLst>
            <a:outerShdw blurRad="50800" dist="38100" dir="5400000" rotWithShape="0">
              <a:srgbClr val="000000">
                <a:alpha val="50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62200" y="5410200"/>
            <a:ext cx="5657888" cy="804863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200"/>
              </a:spcBef>
              <a:buClrTx/>
              <a:buSzTx/>
              <a:buNone/>
              <a:defRPr sz="1200"/>
            </a:lvl1pPr>
            <a:lvl2pPr marL="0" indent="457200" algn="r">
              <a:spcBef>
                <a:spcPts val="200"/>
              </a:spcBef>
              <a:buClrTx/>
              <a:buSzTx/>
              <a:buNone/>
              <a:defRPr sz="1200"/>
            </a:lvl2pPr>
            <a:lvl3pPr marL="0" indent="914400" algn="r">
              <a:spcBef>
                <a:spcPts val="200"/>
              </a:spcBef>
              <a:buClrTx/>
              <a:buSzTx/>
              <a:buNone/>
              <a:defRPr sz="1200"/>
            </a:lvl3pPr>
            <a:lvl4pPr marL="0" indent="1371600" algn="r">
              <a:spcBef>
                <a:spcPts val="200"/>
              </a:spcBef>
              <a:buClrTx/>
              <a:buSzTx/>
              <a:buNone/>
              <a:defRPr sz="1200"/>
            </a:lvl4pPr>
            <a:lvl5pPr marL="0" indent="1828800" algn="r">
              <a:spcBef>
                <a:spcPts val="200"/>
              </a:spcBef>
              <a:buClrTx/>
              <a:buSz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6678000"/>
            <a:ext cx="9144000" cy="180001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rgbClr val="EEECE7"/>
              </a:gs>
              <a:gs pos="100000">
                <a:schemeClr val="accent1">
                  <a:alpha val="40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矩形 6"/>
          <p:cNvSpPr/>
          <p:nvPr/>
        </p:nvSpPr>
        <p:spPr>
          <a:xfrm>
            <a:off x="457200" y="1410735"/>
            <a:ext cx="8229600" cy="18001"/>
          </a:xfrm>
          <a:prstGeom prst="rect">
            <a:avLst/>
          </a:prstGeom>
          <a:gradFill>
            <a:gsLst>
              <a:gs pos="0">
                <a:srgbClr val="DBD8CA">
                  <a:alpha val="20000"/>
                </a:srgbClr>
              </a:gs>
              <a:gs pos="50000">
                <a:schemeClr val="accent1">
                  <a:alpha val="40000"/>
                </a:schemeClr>
              </a:gs>
              <a:gs pos="100000">
                <a:srgbClr val="DBD8CA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42256" y="6422567"/>
            <a:ext cx="259488" cy="23992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100">
                <a:solidFill>
                  <a:srgbClr val="6363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2F2F2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ß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✱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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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50000"/>
        <a:buFontTx/>
        <a:buChar char="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2F2F2F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ranklin Gothic Book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 1"/>
          <p:cNvSpPr txBox="1">
            <a:spLocks noGrp="1"/>
          </p:cNvSpPr>
          <p:nvPr>
            <p:ph type="ctrTitle"/>
          </p:nvPr>
        </p:nvSpPr>
        <p:spPr>
          <a:xfrm>
            <a:off x="1259632" y="1628800"/>
            <a:ext cx="7772400" cy="1538288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r>
              <a:rPr dirty="0" err="1"/>
              <a:t>项目计划</a:t>
            </a:r>
            <a:endParaRPr dirty="0"/>
          </a:p>
        </p:txBody>
      </p:sp>
      <p:sp>
        <p:nvSpPr>
          <p:cNvPr id="131" name="副标题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dirty="0"/>
              <a:t>SE-2019春-G09小组</a:t>
            </a:r>
          </a:p>
        </p:txBody>
      </p:sp>
      <p:pic>
        <p:nvPicPr>
          <p:cNvPr id="4" name="WechatIMG4.jpg" descr="WechatIMG4.jpg"/>
          <p:cNvPicPr>
            <a:picLocks noChangeAspect="1"/>
          </p:cNvPicPr>
          <p:nvPr/>
        </p:nvPicPr>
        <p:blipFill>
          <a:blip r:embed="rId2">
            <a:extLst/>
          </a:blip>
          <a:srcRect l="11891" t="8451" r="12004" b="11698"/>
          <a:stretch>
            <a:fillRect/>
          </a:stretch>
        </p:blipFill>
        <p:spPr>
          <a:xfrm rot="21396831">
            <a:off x="1733639" y="1813950"/>
            <a:ext cx="1436104" cy="1463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8" h="21343" extrusionOk="0">
                <a:moveTo>
                  <a:pt x="10598" y="10"/>
                </a:moveTo>
                <a:cubicBezTo>
                  <a:pt x="9079" y="68"/>
                  <a:pt x="7558" y="386"/>
                  <a:pt x="6272" y="955"/>
                </a:cubicBezTo>
                <a:cubicBezTo>
                  <a:pt x="2042" y="2828"/>
                  <a:pt x="9" y="5960"/>
                  <a:pt x="0" y="10627"/>
                </a:cubicBezTo>
                <a:cubicBezTo>
                  <a:pt x="-5" y="13128"/>
                  <a:pt x="115" y="13633"/>
                  <a:pt x="1222" y="15752"/>
                </a:cubicBezTo>
                <a:cubicBezTo>
                  <a:pt x="2623" y="18433"/>
                  <a:pt x="4919" y="20400"/>
                  <a:pt x="7315" y="20964"/>
                </a:cubicBezTo>
                <a:cubicBezTo>
                  <a:pt x="9811" y="21552"/>
                  <a:pt x="12971" y="21447"/>
                  <a:pt x="14988" y="20710"/>
                </a:cubicBezTo>
                <a:cubicBezTo>
                  <a:pt x="16725" y="20075"/>
                  <a:pt x="20179" y="17423"/>
                  <a:pt x="20171" y="16731"/>
                </a:cubicBezTo>
                <a:cubicBezTo>
                  <a:pt x="20169" y="16560"/>
                  <a:pt x="19504" y="15734"/>
                  <a:pt x="18690" y="14903"/>
                </a:cubicBezTo>
                <a:cubicBezTo>
                  <a:pt x="16635" y="12804"/>
                  <a:pt x="14117" y="11760"/>
                  <a:pt x="10482" y="11484"/>
                </a:cubicBezTo>
                <a:cubicBezTo>
                  <a:pt x="7961" y="11292"/>
                  <a:pt x="7406" y="11132"/>
                  <a:pt x="6637" y="10382"/>
                </a:cubicBezTo>
                <a:cubicBezTo>
                  <a:pt x="5407" y="9181"/>
                  <a:pt x="4758" y="7202"/>
                  <a:pt x="5103" y="5712"/>
                </a:cubicBezTo>
                <a:cubicBezTo>
                  <a:pt x="5690" y="3172"/>
                  <a:pt x="9104" y="1267"/>
                  <a:pt x="11401" y="2196"/>
                </a:cubicBezTo>
                <a:cubicBezTo>
                  <a:pt x="12920" y="2811"/>
                  <a:pt x="14559" y="4758"/>
                  <a:pt x="14559" y="5948"/>
                </a:cubicBezTo>
                <a:cubicBezTo>
                  <a:pt x="14559" y="7533"/>
                  <a:pt x="14902" y="8021"/>
                  <a:pt x="16005" y="8021"/>
                </a:cubicBezTo>
                <a:cubicBezTo>
                  <a:pt x="16693" y="8021"/>
                  <a:pt x="17022" y="7852"/>
                  <a:pt x="17022" y="7487"/>
                </a:cubicBezTo>
                <a:cubicBezTo>
                  <a:pt x="17022" y="6209"/>
                  <a:pt x="20168" y="2728"/>
                  <a:pt x="20644" y="3482"/>
                </a:cubicBezTo>
                <a:cubicBezTo>
                  <a:pt x="20733" y="3624"/>
                  <a:pt x="20741" y="4822"/>
                  <a:pt x="20653" y="6141"/>
                </a:cubicBezTo>
                <a:cubicBezTo>
                  <a:pt x="20564" y="7461"/>
                  <a:pt x="20497" y="8770"/>
                  <a:pt x="20510" y="9053"/>
                </a:cubicBezTo>
                <a:cubicBezTo>
                  <a:pt x="20612" y="11298"/>
                  <a:pt x="20529" y="11940"/>
                  <a:pt x="20055" y="12402"/>
                </a:cubicBezTo>
                <a:cubicBezTo>
                  <a:pt x="19278" y="13161"/>
                  <a:pt x="18272" y="12363"/>
                  <a:pt x="18797" y="11405"/>
                </a:cubicBezTo>
                <a:cubicBezTo>
                  <a:pt x="19008" y="11020"/>
                  <a:pt x="19030" y="10538"/>
                  <a:pt x="18851" y="10225"/>
                </a:cubicBezTo>
                <a:cubicBezTo>
                  <a:pt x="18580" y="9753"/>
                  <a:pt x="18499" y="9750"/>
                  <a:pt x="18110" y="10207"/>
                </a:cubicBezTo>
                <a:cubicBezTo>
                  <a:pt x="17396" y="11047"/>
                  <a:pt x="17782" y="12566"/>
                  <a:pt x="18860" y="13154"/>
                </a:cubicBezTo>
                <a:cubicBezTo>
                  <a:pt x="21009" y="14327"/>
                  <a:pt x="21595" y="12451"/>
                  <a:pt x="21295" y="5415"/>
                </a:cubicBezTo>
                <a:lnTo>
                  <a:pt x="21134" y="1602"/>
                </a:lnTo>
                <a:lnTo>
                  <a:pt x="18815" y="1409"/>
                </a:lnTo>
                <a:cubicBezTo>
                  <a:pt x="17538" y="1301"/>
                  <a:pt x="15785" y="951"/>
                  <a:pt x="14916" y="631"/>
                </a:cubicBezTo>
                <a:cubicBezTo>
                  <a:pt x="13637" y="159"/>
                  <a:pt x="12118" y="-48"/>
                  <a:pt x="10598" y="1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支持条件"/>
          <p:cNvSpPr txBox="1">
            <a:spLocks noGrp="1"/>
          </p:cNvSpPr>
          <p:nvPr>
            <p:ph type="title"/>
          </p:nvPr>
        </p:nvSpPr>
        <p:spPr>
          <a:xfrm>
            <a:off x="-300385" y="2121048"/>
            <a:ext cx="9744770" cy="2615904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zh-CN" altLang="en-US" dirty="0" smtClean="0"/>
              <a:t>可行性分析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技术可行性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zh-CN" sz="3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3500" dirty="0"/>
              <a:t>开发者的技术实力</a:t>
            </a:r>
          </a:p>
          <a:p>
            <a:r>
              <a:rPr lang="zh-CN" altLang="en-US" sz="3500" dirty="0"/>
              <a:t>目前小组成员实力有限，预计开发过程会碰到许多瓶颈</a:t>
            </a:r>
            <a:r>
              <a:rPr lang="zh-CN" altLang="en-US" sz="3500" dirty="0" smtClean="0"/>
              <a:t>。</a:t>
            </a:r>
            <a:endParaRPr lang="en-US" altLang="zh-CN" sz="3500" dirty="0" smtClean="0"/>
          </a:p>
          <a:p>
            <a:r>
              <a:rPr lang="zh-CN" altLang="en-US" sz="3500" dirty="0" smtClean="0"/>
              <a:t>我们</a:t>
            </a:r>
            <a:r>
              <a:rPr lang="zh-CN" altLang="en-US" sz="3500" dirty="0"/>
              <a:t>小组都</a:t>
            </a:r>
            <a:r>
              <a:rPr lang="zh-CN" altLang="en-US" sz="3500" dirty="0" smtClean="0"/>
              <a:t>有</a:t>
            </a:r>
            <a:r>
              <a:rPr lang="en-US" altLang="zh-CN" sz="3500" dirty="0" smtClean="0"/>
              <a:t>Java</a:t>
            </a:r>
            <a:r>
              <a:rPr lang="zh-CN" altLang="en-US" sz="3500" dirty="0"/>
              <a:t>基础</a:t>
            </a:r>
            <a:r>
              <a:rPr lang="zh-CN" altLang="en-US" sz="3500" dirty="0"/>
              <a:t>，</a:t>
            </a:r>
            <a:r>
              <a:rPr lang="en-US" altLang="zh-CN" sz="3500" dirty="0"/>
              <a:t>C</a:t>
            </a:r>
            <a:r>
              <a:rPr lang="en-US" altLang="zh-CN" sz="3500" dirty="0"/>
              <a:t>#</a:t>
            </a:r>
            <a:r>
              <a:rPr lang="zh-CN" altLang="en-US" sz="3500" dirty="0"/>
              <a:t>、</a:t>
            </a:r>
            <a:r>
              <a:rPr lang="en-US" altLang="zh-CN" sz="3500" dirty="0">
                <a:sym typeface="宋体"/>
              </a:rPr>
              <a:t>Objective-C</a:t>
            </a:r>
            <a:r>
              <a:rPr lang="zh-CN" altLang="en-US" sz="3500" dirty="0" smtClean="0"/>
              <a:t>在学</a:t>
            </a:r>
            <a:r>
              <a:rPr lang="zh-CN" altLang="en-US" sz="3500" dirty="0"/>
              <a:t>，</a:t>
            </a:r>
            <a:r>
              <a:rPr lang="zh-CN" altLang="en-US" sz="3500" dirty="0" smtClean="0"/>
              <a:t>所以在尝试该游戏的</a:t>
            </a:r>
            <a:r>
              <a:rPr lang="zh-CN" altLang="en-US" sz="3500" dirty="0"/>
              <a:t>开发。</a:t>
            </a:r>
          </a:p>
          <a:p>
            <a:pPr lvl="0"/>
            <a:endParaRPr lang="zh-CN" altLang="en-US" sz="3500" dirty="0"/>
          </a:p>
          <a:p>
            <a:pPr lvl="0"/>
            <a:r>
              <a:rPr lang="zh-CN" altLang="en-US" sz="3500" dirty="0"/>
              <a:t>问题的复杂性</a:t>
            </a:r>
          </a:p>
          <a:p>
            <a:pPr lvl="0"/>
            <a:r>
              <a:rPr lang="zh-CN" altLang="en-US" sz="3500" dirty="0"/>
              <a:t>需实现的功能涉及到多方面的技术，目前这些技术大多数还未学习。</a:t>
            </a:r>
            <a:endParaRPr lang="en-US" altLang="zh-CN" sz="3500" dirty="0"/>
          </a:p>
          <a:p>
            <a:pPr lvl="0"/>
            <a:endParaRPr lang="en-US" altLang="zh-CN" sz="3500" dirty="0"/>
          </a:p>
          <a:p>
            <a:pPr lvl="0"/>
            <a:r>
              <a:rPr lang="zh-CN" altLang="en-US" sz="3500" dirty="0"/>
              <a:t>关键技术</a:t>
            </a:r>
          </a:p>
          <a:p>
            <a:r>
              <a:rPr lang="zh-TW" altLang="zh-CN" sz="3500" dirty="0"/>
              <a:t>用户数据仓库：</a:t>
            </a:r>
            <a:r>
              <a:rPr lang="zh-TW" altLang="zh-CN" sz="3500" dirty="0" smtClean="0"/>
              <a:t>使用线</a:t>
            </a:r>
            <a:r>
              <a:rPr lang="zh-TW" altLang="zh-CN" sz="3500" dirty="0"/>
              <a:t>下</a:t>
            </a:r>
            <a:r>
              <a:rPr lang="zh-TW" altLang="zh-CN" sz="3500" dirty="0" smtClean="0"/>
              <a:t>备份，</a:t>
            </a:r>
            <a:r>
              <a:rPr lang="zh-TW" altLang="zh-CN" sz="3500" dirty="0"/>
              <a:t>即</a:t>
            </a:r>
            <a:r>
              <a:rPr lang="zh-CN" altLang="zh-CN" sz="3500" dirty="0"/>
              <a:t>app</a:t>
            </a:r>
            <a:r>
              <a:rPr lang="zh-TW" altLang="zh-CN" sz="3500" dirty="0"/>
              <a:t>程序把用户的数据储存在用户设备的硬盘上</a:t>
            </a:r>
            <a:endParaRPr lang="zh-CN" altLang="zh-CN" sz="3500" dirty="0"/>
          </a:p>
          <a:p>
            <a:pPr lvl="0"/>
            <a:endParaRPr lang="zh-CN" altLang="en-US" sz="35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330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 b="1"/>
            </a:pPr>
            <a:r>
              <a:rPr b="0" dirty="0" err="1"/>
              <a:t>工具使用</a:t>
            </a:r>
            <a:endParaRPr b="0" dirty="0"/>
          </a:p>
        </p:txBody>
      </p:sp>
      <p:sp>
        <p:nvSpPr>
          <p:cNvPr id="154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68632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rPr dirty="0" err="1"/>
              <a:t>VScode：VScode是一个基本完整的开发工具集，它包括了整个软件生命周期中所需要的大部分工具</a:t>
            </a:r>
            <a:r>
              <a:rPr dirty="0"/>
              <a:t>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rPr dirty="0"/>
              <a:t>Power </a:t>
            </a:r>
            <a:r>
              <a:rPr dirty="0" err="1"/>
              <a:t>Designer：Power</a:t>
            </a:r>
            <a:r>
              <a:rPr dirty="0"/>
              <a:t> </a:t>
            </a:r>
            <a:r>
              <a:rPr dirty="0" err="1"/>
              <a:t>Designer能方便地对管理信息系统进行分析设计，他几乎包括了数据库模型设计的全过程</a:t>
            </a:r>
            <a:r>
              <a:rPr dirty="0"/>
              <a:t>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rPr dirty="0" err="1"/>
              <a:t>Git：是一个开源的分布式版本控制系统，可以有效、高速的处理从很小到非常大的项目版本管理</a:t>
            </a:r>
            <a:r>
              <a:rPr dirty="0"/>
              <a:t>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rPr dirty="0" err="1"/>
              <a:t>Project：通用的项目管理工具软件</a:t>
            </a:r>
            <a:r>
              <a:rPr dirty="0"/>
              <a:t>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rPr dirty="0" err="1"/>
              <a:t>Axure：较为普及的软件交互式页面设计软件</a:t>
            </a:r>
            <a:r>
              <a:rPr dirty="0"/>
              <a:t>。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rPr dirty="0"/>
              <a:t>Unity3D：一个3D游戏设计引擎，能实现的众多功能，可导出不同平台的APP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 b="1"/>
            </a:pPr>
            <a:r>
              <a:rPr b="0" dirty="0" err="1"/>
              <a:t>开发环境</a:t>
            </a:r>
            <a:endParaRPr b="0" dirty="0"/>
          </a:p>
        </p:txBody>
      </p:sp>
      <p:sp>
        <p:nvSpPr>
          <p:cNvPr id="157" name="内容占位符 2"/>
          <p:cNvSpPr txBox="1">
            <a:spLocks noGrp="1"/>
          </p:cNvSpPr>
          <p:nvPr>
            <p:ph type="body" idx="1"/>
          </p:nvPr>
        </p:nvSpPr>
        <p:spPr>
          <a:xfrm>
            <a:off x="152399" y="1831999"/>
            <a:ext cx="6770937" cy="413305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dirty="0" err="1"/>
              <a:t>硬件环境：PC</a:t>
            </a:r>
            <a:endParaRPr dirty="0"/>
          </a:p>
          <a:p>
            <a:pPr>
              <a:lnSpc>
                <a:spcPct val="90000"/>
              </a:lnSpc>
            </a:pPr>
            <a:r>
              <a:rPr dirty="0"/>
              <a:t>操作系统：windows10 &amp; Mac OS</a:t>
            </a:r>
          </a:p>
          <a:p>
            <a:pPr>
              <a:lnSpc>
                <a:spcPct val="90000"/>
              </a:lnSpc>
            </a:pPr>
            <a:r>
              <a:rPr dirty="0" err="1"/>
              <a:t>开发语言：Java、C</a:t>
            </a:r>
            <a:r>
              <a:rPr dirty="0"/>
              <a:t>#、</a:t>
            </a:r>
            <a:r>
              <a:rPr dirty="0">
                <a:sym typeface="宋体"/>
              </a:rPr>
              <a:t>Objective-C</a:t>
            </a:r>
          </a:p>
          <a:p>
            <a:pPr>
              <a:lnSpc>
                <a:spcPct val="90000"/>
              </a:lnSpc>
            </a:pPr>
            <a:r>
              <a:rPr dirty="0"/>
              <a:t>支持软件：VS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dirty="0"/>
              <a:t>AxureRP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dirty="0"/>
              <a:t>Git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dirty="0"/>
              <a:t>office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dirty="0"/>
              <a:t>powerdesigner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dirty="0"/>
              <a:t>Project</a:t>
            </a:r>
            <a:r>
              <a:rPr dirty="0">
                <a:latin typeface="宋体"/>
                <a:ea typeface="宋体"/>
                <a:cs typeface="宋体"/>
                <a:sym typeface="宋体"/>
              </a:rPr>
              <a:t>、</a:t>
            </a:r>
            <a:r>
              <a:rPr dirty="0"/>
              <a:t>unity3D</a:t>
            </a:r>
          </a:p>
        </p:txBody>
      </p:sp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8224" y="4005062"/>
            <a:ext cx="2381251" cy="2476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成本预算"/>
          <p:cNvSpPr txBox="1"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>
            <a:lvl1pPr defTabSz="905255">
              <a:defRPr sz="5940"/>
            </a:lvl1pPr>
          </a:lstStyle>
          <a:p>
            <a:r>
              <a:rPr dirty="0" err="1"/>
              <a:t>成本预算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 b="1"/>
            </a:pPr>
            <a:r>
              <a:rPr b="0" dirty="0" err="1"/>
              <a:t>设备成本</a:t>
            </a:r>
            <a:endParaRPr b="0" dirty="0"/>
          </a:p>
        </p:txBody>
      </p:sp>
      <p:sp>
        <p:nvSpPr>
          <p:cNvPr id="163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686322"/>
          </a:xfrm>
          <a:prstGeom prst="rect">
            <a:avLst/>
          </a:prstGeom>
        </p:spPr>
        <p:txBody>
          <a:bodyPr/>
          <a:lstStyle/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rPr dirty="0"/>
              <a:t>支持软件：VS、AxureRP、Git、office、powerdesigner、Project、Unity3D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rPr dirty="0"/>
              <a:t>	</a:t>
            </a:r>
            <a:r>
              <a:rPr dirty="0" err="1"/>
              <a:t>开发地点：宿舍、图书馆</a:t>
            </a:r>
            <a:endParaRPr dirty="0"/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rPr dirty="0"/>
              <a:t>	</a:t>
            </a:r>
            <a:r>
              <a:rPr dirty="0" err="1"/>
              <a:t>实验设备：个人PC</a:t>
            </a:r>
            <a:r>
              <a:rPr dirty="0"/>
              <a:t> </a:t>
            </a:r>
            <a:r>
              <a:rPr dirty="0" err="1"/>
              <a:t>机、个人笔记本、个人移动端</a:t>
            </a:r>
            <a:r>
              <a:rPr dirty="0"/>
              <a:t>。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rPr dirty="0"/>
              <a:t>	项目资源维护需求的数目和类型：3台个人笔记本、3部个人移动终端。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rPr dirty="0"/>
              <a:t>	计算机内存要求：内存≥4G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rPr dirty="0"/>
              <a:t>	显卡要求：独显2G及以上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rPr dirty="0"/>
              <a:t>	</a:t>
            </a:r>
            <a:r>
              <a:rPr dirty="0" err="1"/>
              <a:t>操作系统：Windows操作系统</a:t>
            </a:r>
            <a:r>
              <a:rPr dirty="0"/>
              <a:t> &amp; Mac </a:t>
            </a:r>
            <a:r>
              <a:rPr dirty="0" err="1"/>
              <a:t>OS操作系统</a:t>
            </a:r>
            <a:endParaRPr dirty="0"/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rPr dirty="0"/>
              <a:t>	</a:t>
            </a:r>
            <a:r>
              <a:rPr dirty="0" err="1"/>
              <a:t>数据存储能力：磁盘类型SSD</a:t>
            </a:r>
            <a:r>
              <a:rPr dirty="0"/>
              <a:t> 16TB容量 </a:t>
            </a:r>
          </a:p>
          <a:p>
            <a:pPr marL="236600" indent="-236600" defTabSz="630936">
              <a:lnSpc>
                <a:spcPct val="90000"/>
              </a:lnSpc>
              <a:spcBef>
                <a:spcPts val="500"/>
              </a:spcBef>
              <a:defRPr sz="2208"/>
            </a:pPr>
            <a:r>
              <a:rPr dirty="0"/>
              <a:t>	网络服务吞吐能力：150Mbps  时延2ms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人力成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 b="1"/>
            </a:pPr>
            <a:r>
              <a:rPr b="0" dirty="0" err="1"/>
              <a:t>人力成本</a:t>
            </a:r>
            <a:endParaRPr b="0" dirty="0"/>
          </a:p>
        </p:txBody>
      </p:sp>
      <p:pic>
        <p:nvPicPr>
          <p:cNvPr id="166" name="屏幕快照 2019-03-17 下午7.49.39.png" descr="屏幕快照 2019-03-17 下午7.49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970" y="2446031"/>
            <a:ext cx="8554820" cy="189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此次人员分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 b="0"/>
            </a:lvl1pPr>
          </a:lstStyle>
          <a:p>
            <a:pPr>
              <a:defRPr b="1"/>
            </a:pPr>
            <a:r>
              <a:rPr b="0" dirty="0" err="1"/>
              <a:t>此次人员分工</a:t>
            </a:r>
            <a:endParaRPr b="0" dirty="0"/>
          </a:p>
        </p:txBody>
      </p:sp>
      <p:sp>
        <p:nvSpPr>
          <p:cNvPr id="169" name="郑鸿棣 ppt及word审核…"/>
          <p:cNvSpPr txBox="1"/>
          <p:nvPr/>
        </p:nvSpPr>
        <p:spPr>
          <a:xfrm>
            <a:off x="5993129" y="4481829"/>
            <a:ext cx="2822245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  <a:lvl2pPr>
              <a:defRPr sz="2200"/>
            </a:lvl2pPr>
          </a:lstStyle>
          <a:p>
            <a:r>
              <a:rPr dirty="0" err="1"/>
              <a:t>郑鸿棣</a:t>
            </a:r>
            <a:r>
              <a:rPr dirty="0"/>
              <a:t> </a:t>
            </a:r>
            <a:r>
              <a:rPr dirty="0" err="1"/>
              <a:t>ppt及word审核</a:t>
            </a:r>
            <a:endParaRPr dirty="0"/>
          </a:p>
          <a:p>
            <a:pPr lvl="1"/>
            <a:r>
              <a:rPr dirty="0"/>
              <a:t>   </a:t>
            </a:r>
            <a:r>
              <a:rPr dirty="0" smtClean="0"/>
              <a:t>（</a:t>
            </a:r>
            <a:r>
              <a:rPr lang="en-US" dirty="0" smtClean="0"/>
              <a:t>8.6</a:t>
            </a:r>
            <a:r>
              <a:rPr dirty="0" smtClean="0"/>
              <a:t>/10</a:t>
            </a:r>
            <a:r>
              <a:rPr dirty="0"/>
              <a:t>）</a:t>
            </a:r>
          </a:p>
        </p:txBody>
      </p:sp>
      <p:sp>
        <p:nvSpPr>
          <p:cNvPr id="170" name="徐余浩 word制作…"/>
          <p:cNvSpPr txBox="1"/>
          <p:nvPr/>
        </p:nvSpPr>
        <p:spPr>
          <a:xfrm>
            <a:off x="1309360" y="2056129"/>
            <a:ext cx="2683628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200"/>
            </a:lvl1pPr>
            <a:lvl2pPr>
              <a:defRPr sz="2200"/>
            </a:lvl2pPr>
          </a:lstStyle>
          <a:p>
            <a:r>
              <a:rPr dirty="0" err="1"/>
              <a:t>徐余浩</a:t>
            </a:r>
            <a:r>
              <a:rPr dirty="0"/>
              <a:t> </a:t>
            </a:r>
            <a:r>
              <a:rPr dirty="0" err="1"/>
              <a:t>word制作</a:t>
            </a:r>
            <a:endParaRPr dirty="0"/>
          </a:p>
          <a:p>
            <a:pPr lvl="1"/>
            <a:r>
              <a:rPr dirty="0"/>
              <a:t>（</a:t>
            </a:r>
            <a:r>
              <a:rPr dirty="0" smtClean="0"/>
              <a:t>8</a:t>
            </a:r>
            <a:r>
              <a:rPr lang="en-US" dirty="0" smtClean="0"/>
              <a:t>.4</a:t>
            </a:r>
            <a:r>
              <a:rPr dirty="0" smtClean="0"/>
              <a:t>/10</a:t>
            </a:r>
            <a:r>
              <a:rPr dirty="0"/>
              <a:t>）</a:t>
            </a:r>
          </a:p>
        </p:txBody>
      </p:sp>
      <p:sp>
        <p:nvSpPr>
          <p:cNvPr id="171" name="陈瑜安 ppt制作…"/>
          <p:cNvSpPr txBox="1"/>
          <p:nvPr/>
        </p:nvSpPr>
        <p:spPr>
          <a:xfrm>
            <a:off x="3745090" y="3224529"/>
            <a:ext cx="1961432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rPr dirty="0" err="1"/>
              <a:t>陈瑜安</a:t>
            </a:r>
            <a:r>
              <a:rPr dirty="0"/>
              <a:t> </a:t>
            </a:r>
            <a:r>
              <a:rPr dirty="0" err="1"/>
              <a:t>ppt制作</a:t>
            </a:r>
            <a:endParaRPr dirty="0"/>
          </a:p>
          <a:p>
            <a:pPr>
              <a:defRPr sz="2200"/>
            </a:pPr>
            <a:r>
              <a:rPr dirty="0"/>
              <a:t>     </a:t>
            </a:r>
            <a:r>
              <a:rPr dirty="0" smtClean="0"/>
              <a:t>（</a:t>
            </a:r>
            <a:r>
              <a:rPr lang="en-US" dirty="0" smtClean="0"/>
              <a:t>8.5</a:t>
            </a:r>
            <a:r>
              <a:rPr dirty="0" smtClean="0"/>
              <a:t>/10</a:t>
            </a:r>
            <a:r>
              <a:rPr dirty="0"/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  <p:bldP spid="170" grpId="0" animBg="1"/>
      <p:bldP spid="1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成本预算"/>
          <p:cNvSpPr txBox="1"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>
            <a:lvl1pPr defTabSz="905255">
              <a:defRPr sz="5940"/>
            </a:lvl1pPr>
          </a:lstStyle>
          <a:p>
            <a:r>
              <a:rPr lang="zh-CN" altLang="en-US" dirty="0" smtClean="0"/>
              <a:t>参考资料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7789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80528" y="2636912"/>
            <a:ext cx="9324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zh-CN" dirty="0" smtClean="0"/>
              <a:t>1</a:t>
            </a:r>
            <a:r>
              <a:rPr lang="zh-CN" altLang="zh-CN" dirty="0"/>
              <a:t>	</a:t>
            </a:r>
            <a:r>
              <a:rPr lang="zh-TW" altLang="zh-CN" dirty="0"/>
              <a:t>刘国柱. Unity3D/2D 游戏开发从0到1. 北京：电子工艺出版社，2018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2	陈洪，任科，李华杰</a:t>
            </a:r>
            <a:r>
              <a:rPr lang="en-US" altLang="zh-CN" dirty="0"/>
              <a:t>. </a:t>
            </a:r>
            <a:r>
              <a:rPr lang="zh-CN" altLang="zh-CN" dirty="0"/>
              <a:t>游戏专业概论</a:t>
            </a:r>
            <a:r>
              <a:rPr lang="en-US" altLang="zh-CN" dirty="0"/>
              <a:t>. </a:t>
            </a:r>
            <a:r>
              <a:rPr lang="zh-CN" altLang="zh-CN" dirty="0"/>
              <a:t>北京：中国清华大学出版社，</a:t>
            </a:r>
            <a:r>
              <a:rPr lang="en-US" altLang="zh-CN" dirty="0"/>
              <a:t>2010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3	张海藩，牟永敏</a:t>
            </a:r>
            <a:r>
              <a:rPr lang="en-US" altLang="zh-CN" dirty="0"/>
              <a:t>. </a:t>
            </a:r>
            <a:r>
              <a:rPr lang="zh-CN" altLang="zh-CN" dirty="0"/>
              <a:t>软件工程导论</a:t>
            </a:r>
            <a:r>
              <a:rPr lang="en-US" altLang="zh-CN" dirty="0"/>
              <a:t>. </a:t>
            </a:r>
            <a:r>
              <a:rPr lang="zh-CN" altLang="zh-CN" dirty="0"/>
              <a:t>北京：清华大学出版社，</a:t>
            </a:r>
            <a:r>
              <a:rPr lang="en-US" altLang="zh-CN" dirty="0"/>
              <a:t>2013 </a:t>
            </a:r>
            <a:endParaRPr lang="zh-CN" altLang="zh-CN" dirty="0"/>
          </a:p>
          <a:p>
            <a:r>
              <a:rPr lang="en-US" altLang="zh-CN" dirty="0"/>
              <a:t>	4	</a:t>
            </a:r>
            <a:r>
              <a:rPr lang="zh-CN" altLang="zh-CN" dirty="0"/>
              <a:t>金玺曾</a:t>
            </a:r>
            <a:r>
              <a:rPr lang="en-US" altLang="zh-CN" dirty="0"/>
              <a:t>. Unity 3D/2D </a:t>
            </a:r>
            <a:r>
              <a:rPr lang="zh-CN" altLang="zh-CN" dirty="0"/>
              <a:t>手机游戏开发</a:t>
            </a:r>
            <a:r>
              <a:rPr lang="en-US" altLang="zh-CN" dirty="0"/>
              <a:t>. </a:t>
            </a:r>
            <a:r>
              <a:rPr lang="zh-CN" altLang="zh-CN" dirty="0"/>
              <a:t>北京：清华大学出版社，2013</a:t>
            </a:r>
          </a:p>
          <a:p>
            <a:r>
              <a:rPr lang="zh-TW" altLang="zh-CN" dirty="0"/>
              <a:t>	</a:t>
            </a:r>
            <a:r>
              <a:rPr lang="en-US" altLang="zh-CN" dirty="0"/>
              <a:t>5	</a:t>
            </a:r>
            <a:r>
              <a:rPr lang="zh-TW" altLang="zh-CN" dirty="0"/>
              <a:t>Unity3D</a:t>
            </a:r>
            <a:r>
              <a:rPr lang="zh-CN" altLang="zh-CN" dirty="0"/>
              <a:t>模型共享网 </a:t>
            </a:r>
            <a:r>
              <a:rPr lang="zh-TW" altLang="zh-CN" dirty="0"/>
              <a:t>URL</a:t>
            </a:r>
            <a:r>
              <a:rPr lang="zh-CN" altLang="zh-CN" dirty="0"/>
              <a:t>：</a:t>
            </a:r>
            <a:r>
              <a:rPr lang="zh-TW" altLang="zh-CN" dirty="0"/>
              <a:t>http://www.aigei.com/unity3d/model/animal/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54395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 b="1"/>
            </a:pPr>
            <a:r>
              <a:rPr b="0" dirty="0" err="1"/>
              <a:t>目录</a:t>
            </a:r>
            <a:endParaRPr b="0" dirty="0"/>
          </a:p>
        </p:txBody>
      </p:sp>
      <p:sp>
        <p:nvSpPr>
          <p:cNvPr id="134" name="内容占位符 2"/>
          <p:cNvSpPr txBox="1">
            <a:spLocks noGrp="1"/>
          </p:cNvSpPr>
          <p:nvPr>
            <p:ph type="body" idx="1"/>
          </p:nvPr>
        </p:nvSpPr>
        <p:spPr>
          <a:xfrm>
            <a:off x="3131840" y="1700808"/>
            <a:ext cx="8229600" cy="4686322"/>
          </a:xfrm>
          <a:prstGeom prst="rect">
            <a:avLst/>
          </a:prstGeom>
        </p:spPr>
        <p:txBody>
          <a:bodyPr/>
          <a:lstStyle/>
          <a:p>
            <a:r>
              <a:rPr dirty="0"/>
              <a:t>1.</a:t>
            </a:r>
            <a:r>
              <a:rPr dirty="0" smtClean="0"/>
              <a:t>项目概述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dirty="0" smtClean="0"/>
              <a:t>.项目团队组织</a:t>
            </a:r>
            <a:endParaRPr dirty="0"/>
          </a:p>
          <a:p>
            <a:r>
              <a:rPr lang="en-US" dirty="0" smtClean="0"/>
              <a:t>3</a:t>
            </a:r>
            <a:r>
              <a:rPr dirty="0" smtClean="0"/>
              <a:t>.</a:t>
            </a:r>
            <a:r>
              <a:rPr dirty="0"/>
              <a:t>工作流程</a:t>
            </a:r>
          </a:p>
          <a:p>
            <a:r>
              <a:rPr lang="en-US" dirty="0" smtClean="0"/>
              <a:t>4</a:t>
            </a:r>
            <a:r>
              <a:rPr dirty="0" smtClean="0"/>
              <a:t>.</a:t>
            </a:r>
            <a:r>
              <a:rPr lang="zh-CN" altLang="en-US" dirty="0" smtClean="0"/>
              <a:t>可行性分析</a:t>
            </a:r>
            <a:endParaRPr lang="en-US" altLang="zh-CN" dirty="0" smtClean="0"/>
          </a:p>
          <a:p>
            <a:r>
              <a:rPr lang="en-US" dirty="0" smtClean="0"/>
              <a:t>5</a:t>
            </a:r>
            <a:r>
              <a:rPr dirty="0" smtClean="0"/>
              <a:t>.成本预算</a:t>
            </a:r>
            <a:endParaRPr lang="en-US" dirty="0" smtClean="0"/>
          </a:p>
          <a:p>
            <a:r>
              <a:rPr lang="en-US" dirty="0" smtClean="0"/>
              <a:t>6.</a:t>
            </a:r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r>
              <a:rPr lang="en-US" dirty="0" smtClean="0"/>
              <a:t>7.</a:t>
            </a:r>
            <a:r>
              <a:rPr lang="zh-CN" altLang="en-US" dirty="0" smtClean="0"/>
              <a:t>会议记录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成本预算"/>
          <p:cNvSpPr txBox="1"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/>
          <a:lstStyle>
            <a:lvl1pPr defTabSz="905255">
              <a:defRPr sz="5940"/>
            </a:lvl1pPr>
          </a:lstStyle>
          <a:p>
            <a:r>
              <a:rPr lang="zh-CN" altLang="en-US" dirty="0" smtClean="0"/>
              <a:t>会议记录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791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69" y="266258"/>
            <a:ext cx="5268061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17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 txBox="1">
            <a:spLocks noGrp="1"/>
          </p:cNvSpPr>
          <p:nvPr>
            <p:ph type="title"/>
          </p:nvPr>
        </p:nvSpPr>
        <p:spPr>
          <a:xfrm>
            <a:off x="683567" y="2708919"/>
            <a:ext cx="8064898" cy="2088233"/>
          </a:xfrm>
          <a:prstGeom prst="rect">
            <a:avLst/>
          </a:prstGeom>
        </p:spPr>
        <p:txBody>
          <a:bodyPr/>
          <a:lstStyle/>
          <a:p>
            <a:pPr>
              <a:defRPr sz="6600"/>
            </a:pPr>
            <a:r>
              <a:t>感谢观看</a:t>
            </a:r>
            <a:br/>
            <a:r>
              <a:rPr sz="5400"/>
              <a:t>q&amp;a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项目概述"/>
          <p:cNvSpPr txBox="1"/>
          <p:nvPr/>
        </p:nvSpPr>
        <p:spPr>
          <a:xfrm>
            <a:off x="2308443" y="2849879"/>
            <a:ext cx="452711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6000" b="1">
                <a:solidFill>
                  <a:srgbClr val="2F2F2F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r>
              <a:rPr dirty="0" err="1"/>
              <a:t>项目概述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内容占位符 2"/>
          <p:cNvSpPr txBox="1">
            <a:spLocks noGrp="1"/>
          </p:cNvSpPr>
          <p:nvPr>
            <p:ph type="body" sz="half" idx="1"/>
          </p:nvPr>
        </p:nvSpPr>
        <p:spPr>
          <a:xfrm>
            <a:off x="1187624" y="980728"/>
            <a:ext cx="5482953" cy="4608512"/>
          </a:xfrm>
          <a:prstGeom prst="rect">
            <a:avLst/>
          </a:prstGeom>
        </p:spPr>
        <p:txBody>
          <a:bodyPr/>
          <a:lstStyle/>
          <a:p>
            <a:pPr marL="0" indent="0" defTabSz="799184">
              <a:lnSpc>
                <a:spcPct val="80000"/>
              </a:lnSpc>
              <a:spcBef>
                <a:spcPts val="300"/>
              </a:spcBef>
              <a:buSzTx/>
              <a:buFont typeface="Wingdings 2"/>
              <a:buNone/>
              <a:defRPr sz="3600"/>
            </a:pPr>
            <a:r>
              <a:rPr lang="en-US" dirty="0" smtClean="0"/>
              <a:t>	</a:t>
            </a:r>
            <a:r>
              <a:rPr dirty="0" err="1" smtClean="0"/>
              <a:t>我们希望为那些</a:t>
            </a:r>
            <a:r>
              <a:rPr dirty="0" err="1" smtClean="0">
                <a:solidFill>
                  <a:srgbClr val="FF1C0A"/>
                </a:solidFill>
              </a:rPr>
              <a:t>想体验钓鱼</a:t>
            </a:r>
            <a:r>
              <a:rPr dirty="0" err="1" smtClean="0"/>
              <a:t>或者偶尔钓鱼的人</a:t>
            </a:r>
            <a:r>
              <a:rPr lang="zh-CN" altLang="en-US" dirty="0" smtClean="0"/>
              <a:t>，</a:t>
            </a:r>
            <a:r>
              <a:rPr dirty="0" smtClean="0"/>
              <a:t>提供一款</a:t>
            </a:r>
            <a:r>
              <a:rPr dirty="0">
                <a:solidFill>
                  <a:srgbClr val="FF0000"/>
                </a:solidFill>
              </a:rPr>
              <a:t>3D仿真钓鱼游戏</a:t>
            </a:r>
            <a:r>
              <a:rPr dirty="0"/>
              <a:t>，并以第一人称视角呈现，让他们在移动设备上体验钓鱼的乐趣。</a:t>
            </a:r>
          </a:p>
        </p:txBody>
      </p:sp>
      <p:pic>
        <p:nvPicPr>
          <p:cNvPr id="13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4088" y="3501008"/>
            <a:ext cx="3285405" cy="2664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项目团队组织"/>
          <p:cNvSpPr txBox="1"/>
          <p:nvPr/>
        </p:nvSpPr>
        <p:spPr>
          <a:xfrm>
            <a:off x="2233930" y="2849879"/>
            <a:ext cx="467614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000" b="1">
                <a:solidFill>
                  <a:srgbClr val="2F2F2F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r>
              <a:rPr dirty="0" err="1"/>
              <a:t>项目团队组织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 b="1"/>
            </a:pPr>
            <a:r>
              <a:rPr b="0" dirty="0" err="1"/>
              <a:t>成员分工</a:t>
            </a:r>
            <a:endParaRPr b="0" dirty="0"/>
          </a:p>
        </p:txBody>
      </p:sp>
      <p:graphicFrame>
        <p:nvGraphicFramePr>
          <p:cNvPr id="144" name="内容占位符 3"/>
          <p:cNvGraphicFramePr/>
          <p:nvPr>
            <p:extLst>
              <p:ext uri="{D42A27DB-BD31-4B8C-83A1-F6EECF244321}">
                <p14:modId xmlns:p14="http://schemas.microsoft.com/office/powerpoint/2010/main" val="4068963655"/>
              </p:ext>
            </p:extLst>
          </p:nvPr>
        </p:nvGraphicFramePr>
        <p:xfrm>
          <a:off x="899592" y="1628800"/>
          <a:ext cx="7488831" cy="439248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19470"/>
                <a:gridCol w="1525237"/>
                <a:gridCol w="5044124"/>
              </a:tblGrid>
              <a:tr h="62476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rPr dirty="0" err="1"/>
                        <a:t>成员</a:t>
                      </a:r>
                      <a:endParaRPr dirty="0"/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rPr dirty="0" err="1"/>
                        <a:t>角色</a:t>
                      </a:r>
                      <a:endParaRPr dirty="0"/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职责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</a:tr>
              <a:tr h="144895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rPr dirty="0" err="1"/>
                        <a:t>徐余浩</a:t>
                      </a:r>
                      <a:endParaRPr dirty="0"/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项目经理、程序员、文档维护员、配置管理员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领导项目团队、执行和管理团队、负责微信小程序的交付工作。负责APP设计并撰写APP设计报告。负责制定配置管理计划，针对项目进行配置库的规划；搭建配置管理环境，建立和维护配置库，保证配置库稳定运行。参与文档编写。主持每周的讨论会以及团内沟通工作，递交每周小组作业。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</a:tr>
              <a:tr h="136455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郑鸿棣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主程序员、文档维护员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在APP项目开发过程中进行的人员。负责制定配置管理计划，针对项目进行配置库的规划；搭建配置管理环境，建立和维护配置库，保证配置库稳定运行。参与文档编写及APP设计开发。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</a:tr>
              <a:tr h="95421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陈瑜安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t>UI界面设计、程序员、文档维护员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600"/>
                        </a:spcBef>
                        <a:defRPr sz="1600"/>
                      </a:pPr>
                      <a:r>
                        <a:rPr dirty="0" err="1"/>
                        <a:t>整理需求分析并撰写需求分析报告、维护并及时修改和发布已更新技术文档。参与APP设计开发，对界面美工负主要责任</a:t>
                      </a:r>
                      <a:r>
                        <a:rPr dirty="0"/>
                        <a:t>。</a:t>
                      </a:r>
                    </a:p>
                  </a:txBody>
                  <a:tcPr marL="9525" marR="9525" marT="9525" marB="9525" anchor="ctr" horzOverflow="overflow">
                    <a:solidFill>
                      <a:srgbClr val="EE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698"/>
            <a:ext cx="9144000" cy="28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94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工作流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工作流程</a:t>
            </a:r>
            <a:endParaRPr dirty="0"/>
          </a:p>
        </p:txBody>
      </p:sp>
      <p:pic>
        <p:nvPicPr>
          <p:cNvPr id="147" name="屏幕快照 2019-03-17 上午11.06.06.png" descr="屏幕快照 2019-03-17 上午11.06.06.png"/>
          <p:cNvPicPr>
            <a:picLocks noChangeAspect="1"/>
          </p:cNvPicPr>
          <p:nvPr/>
        </p:nvPicPr>
        <p:blipFill>
          <a:blip r:embed="rId2">
            <a:extLst/>
          </a:blip>
          <a:srcRect r="68178"/>
          <a:stretch>
            <a:fillRect/>
          </a:stretch>
        </p:blipFill>
        <p:spPr>
          <a:xfrm>
            <a:off x="1006078" y="1879101"/>
            <a:ext cx="7131911" cy="3991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屏幕快照 2019-03-17 上午11.06.06.png" descr="屏幕快照 2019-03-17 上午11.06.06.png"/>
          <p:cNvPicPr>
            <a:picLocks noChangeAspect="1"/>
          </p:cNvPicPr>
          <p:nvPr/>
        </p:nvPicPr>
        <p:blipFill>
          <a:blip r:embed="rId2">
            <a:extLst/>
          </a:blip>
          <a:srcRect l="31642"/>
          <a:stretch>
            <a:fillRect/>
          </a:stretch>
        </p:blipFill>
        <p:spPr>
          <a:xfrm>
            <a:off x="122237" y="2269728"/>
            <a:ext cx="8899329" cy="2318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暗香扑面">
  <a:themeElements>
    <a:clrScheme name="暗香扑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00FF"/>
      </a:hlink>
      <a:folHlink>
        <a:srgbClr val="FF00FF"/>
      </a:folHlink>
    </a:clrScheme>
    <a:fontScheme name="暗香扑面">
      <a:majorFont>
        <a:latin typeface="Helvetica"/>
        <a:ea typeface="Helvetica"/>
        <a:cs typeface="Helvetica"/>
      </a:majorFont>
      <a:minorFont>
        <a:latin typeface="Franklin Gothic Book"/>
        <a:ea typeface="Franklin Gothic Book"/>
        <a:cs typeface="Franklin Gothic Book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175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3175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3175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暗香扑面">
  <a:themeElements>
    <a:clrScheme name="暗香扑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00FF"/>
      </a:hlink>
      <a:folHlink>
        <a:srgbClr val="FF00FF"/>
      </a:folHlink>
    </a:clrScheme>
    <a:fontScheme name="暗香扑面">
      <a:majorFont>
        <a:latin typeface="Helvetica"/>
        <a:ea typeface="Helvetica"/>
        <a:cs typeface="Helvetica"/>
      </a:majorFont>
      <a:minorFont>
        <a:latin typeface="Franklin Gothic Book"/>
        <a:ea typeface="Franklin Gothic Book"/>
        <a:cs typeface="Franklin Gothic Book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175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3175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3175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290</Words>
  <Application>Microsoft Office PowerPoint</Application>
  <PresentationFormat>全屏显示(4:3)</PresentationFormat>
  <Paragraphs>78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暗香扑面</vt:lpstr>
      <vt:lpstr>项目计划</vt:lpstr>
      <vt:lpstr>目录</vt:lpstr>
      <vt:lpstr>PowerPoint 演示文稿</vt:lpstr>
      <vt:lpstr>PowerPoint 演示文稿</vt:lpstr>
      <vt:lpstr>PowerPoint 演示文稿</vt:lpstr>
      <vt:lpstr>成员分工</vt:lpstr>
      <vt:lpstr>PowerPoint 演示文稿</vt:lpstr>
      <vt:lpstr>工作流程</vt:lpstr>
      <vt:lpstr>PowerPoint 演示文稿</vt:lpstr>
      <vt:lpstr>可行性分析</vt:lpstr>
      <vt:lpstr>技术可行性</vt:lpstr>
      <vt:lpstr>工具使用</vt:lpstr>
      <vt:lpstr>开发环境</vt:lpstr>
      <vt:lpstr>成本预算</vt:lpstr>
      <vt:lpstr>设备成本</vt:lpstr>
      <vt:lpstr>人力成本</vt:lpstr>
      <vt:lpstr>此次人员分工</vt:lpstr>
      <vt:lpstr>参考资料</vt:lpstr>
      <vt:lpstr>PowerPoint 演示文稿</vt:lpstr>
      <vt:lpstr>会议记录</vt:lpstr>
      <vt:lpstr>PowerPoint 演示文稿</vt:lpstr>
      <vt:lpstr>感谢观看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项目计划</dc:title>
  <cp:lastModifiedBy>yuxueyong</cp:lastModifiedBy>
  <cp:revision>8</cp:revision>
  <dcterms:modified xsi:type="dcterms:W3CDTF">2019-03-19T03:47:53Z</dcterms:modified>
</cp:coreProperties>
</file>