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CA"/>
          </a:solidFill>
        </a:fill>
      </a:tcStyle>
    </a:wholeTbl>
    <a:band2H>
      <a:tcTxStyle b="def" i="def"/>
      <a:tcStyle>
        <a:tcBdr/>
        <a:fill>
          <a:solidFill>
            <a:srgbClr val="EE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CA"/>
          </a:solidFill>
        </a:fill>
      </a:tcStyle>
    </a:wholeTbl>
    <a:band2H>
      <a:tcTxStyle b="def" i="def"/>
      <a:tcStyle>
        <a:tcBdr/>
        <a:fill>
          <a:solidFill>
            <a:srgbClr val="EE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5DB"/>
          </a:solidFill>
        </a:fill>
      </a:tcStyle>
    </a:wholeTbl>
    <a:band2H>
      <a:tcTxStyle b="def" i="def"/>
      <a:tcStyle>
        <a:tcBdr/>
        <a:fill>
          <a:solidFill>
            <a:srgbClr val="F2F2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D"/>
          </a:solidFill>
        </a:fill>
      </a:tcStyle>
    </a:wholeTbl>
    <a:band2H>
      <a:tcTxStyle b="def" i="def"/>
      <a:tcStyle>
        <a:tcBdr/>
        <a:fill>
          <a:solidFill>
            <a:srgbClr val="FA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Franklin Gothic Book"/>
      </a:defRPr>
    </a:lvl1pPr>
    <a:lvl2pPr indent="228600" latinLnBrk="0">
      <a:defRPr sz="1200">
        <a:latin typeface="+mj-lt"/>
        <a:ea typeface="+mj-ea"/>
        <a:cs typeface="+mj-cs"/>
        <a:sym typeface="Franklin Gothic Book"/>
      </a:defRPr>
    </a:lvl2pPr>
    <a:lvl3pPr indent="457200" latinLnBrk="0">
      <a:defRPr sz="1200">
        <a:latin typeface="+mj-lt"/>
        <a:ea typeface="+mj-ea"/>
        <a:cs typeface="+mj-cs"/>
        <a:sym typeface="Franklin Gothic Book"/>
      </a:defRPr>
    </a:lvl3pPr>
    <a:lvl4pPr indent="685800" latinLnBrk="0">
      <a:defRPr sz="1200">
        <a:latin typeface="+mj-lt"/>
        <a:ea typeface="+mj-ea"/>
        <a:cs typeface="+mj-cs"/>
        <a:sym typeface="Franklin Gothic Book"/>
      </a:defRPr>
    </a:lvl4pPr>
    <a:lvl5pPr indent="914400" latinLnBrk="0">
      <a:defRPr sz="1200">
        <a:latin typeface="+mj-lt"/>
        <a:ea typeface="+mj-ea"/>
        <a:cs typeface="+mj-cs"/>
        <a:sym typeface="Franklin Gothic Book"/>
      </a:defRPr>
    </a:lvl5pPr>
    <a:lvl6pPr indent="1143000" latinLnBrk="0">
      <a:defRPr sz="1200">
        <a:latin typeface="+mj-lt"/>
        <a:ea typeface="+mj-ea"/>
        <a:cs typeface="+mj-cs"/>
        <a:sym typeface="Franklin Gothic Book"/>
      </a:defRPr>
    </a:lvl6pPr>
    <a:lvl7pPr indent="1371600" latinLnBrk="0">
      <a:defRPr sz="1200">
        <a:latin typeface="+mj-lt"/>
        <a:ea typeface="+mj-ea"/>
        <a:cs typeface="+mj-cs"/>
        <a:sym typeface="Franklin Gothic Book"/>
      </a:defRPr>
    </a:lvl7pPr>
    <a:lvl8pPr indent="1600200" latinLnBrk="0">
      <a:defRPr sz="1200">
        <a:latin typeface="+mj-lt"/>
        <a:ea typeface="+mj-ea"/>
        <a:cs typeface="+mj-cs"/>
        <a:sym typeface="Franklin Gothic Book"/>
      </a:defRPr>
    </a:lvl8pPr>
    <a:lvl9pPr indent="1828800" latinLnBrk="0">
      <a:defRPr sz="12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矩形 6"/>
          <p:cNvSpPr/>
          <p:nvPr/>
        </p:nvSpPr>
        <p:spPr>
          <a:xfrm>
            <a:off x="685800" y="3196686"/>
            <a:ext cx="7772400" cy="18002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标题文本"/>
          <p:cNvSpPr txBox="1"/>
          <p:nvPr>
            <p:ph type="title"/>
          </p:nvPr>
        </p:nvSpPr>
        <p:spPr>
          <a:xfrm>
            <a:off x="685800" y="1676400"/>
            <a:ext cx="7772400" cy="153828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8" name="正文级别 1…"/>
          <p:cNvSpPr txBox="1"/>
          <p:nvPr>
            <p:ph type="body" sz="quarter" idx="1"/>
          </p:nvPr>
        </p:nvSpPr>
        <p:spPr>
          <a:xfrm>
            <a:off x="1371600" y="3214684"/>
            <a:ext cx="6400800" cy="17526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标题文本"/>
          <p:cNvSpPr txBox="1"/>
          <p:nvPr>
            <p:ph type="title"/>
          </p:nvPr>
        </p:nvSpPr>
        <p:spPr>
          <a:xfrm>
            <a:off x="7215206" y="274638"/>
            <a:ext cx="1471596" cy="601188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xfrm>
            <a:off x="457200" y="274638"/>
            <a:ext cx="6686568" cy="601188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矩形 6"/>
          <p:cNvSpPr/>
          <p:nvPr/>
        </p:nvSpPr>
        <p:spPr>
          <a:xfrm>
            <a:off x="685800" y="3143248"/>
            <a:ext cx="7772400" cy="18002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标题文本"/>
          <p:cNvSpPr txBox="1"/>
          <p:nvPr>
            <p:ph type="title"/>
          </p:nvPr>
        </p:nvSpPr>
        <p:spPr>
          <a:xfrm>
            <a:off x="722312" y="3143248"/>
            <a:ext cx="7772401" cy="1362077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722312" y="1643059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effectLst>
                  <a:outerShdw sx="100000" sy="100000" kx="0" ky="0" algn="b" rotWithShape="0" blurRad="50800" dist="25400" dir="54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b="1" sz="2400">
                <a:effectLst>
                  <a:outerShdw sx="100000" sy="100000" kx="0" ky="0" algn="b" rotWithShape="0" blurRad="50800" dist="25400" dir="54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b="1" sz="2400">
                <a:effectLst>
                  <a:outerShdw sx="100000" sy="100000" kx="0" ky="0" algn="b" rotWithShape="0" blurRad="50800" dist="25400" dir="54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0">
              <a:spcBef>
                <a:spcPts val="500"/>
              </a:spcBef>
              <a:buClrTx/>
              <a:buSzTx/>
              <a:buNone/>
              <a:defRPr b="1" sz="2400">
                <a:effectLst>
                  <a:outerShdw sx="100000" sy="100000" kx="0" ky="0" algn="b" rotWithShape="0" blurRad="50800" dist="25400" dir="54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0">
              <a:spcBef>
                <a:spcPts val="500"/>
              </a:spcBef>
              <a:buClrTx/>
              <a:buSzTx/>
              <a:buNone/>
              <a:defRPr b="1" sz="2400">
                <a:effectLst>
                  <a:outerShdw sx="100000" sy="100000" kx="0" ky="0" algn="b" rotWithShape="0" blurRad="50800" dist="25400" dir="54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矩形 7"/>
          <p:cNvSpPr/>
          <p:nvPr/>
        </p:nvSpPr>
        <p:spPr>
          <a:xfrm>
            <a:off x="2786048" y="1053544"/>
            <a:ext cx="5904002" cy="18002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标题文本"/>
          <p:cNvSpPr txBox="1"/>
          <p:nvPr>
            <p:ph type="title"/>
          </p:nvPr>
        </p:nvSpPr>
        <p:spPr>
          <a:xfrm>
            <a:off x="2786048" y="228600"/>
            <a:ext cx="5900754" cy="842947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87" name="正文级别 1…"/>
          <p:cNvSpPr txBox="1"/>
          <p:nvPr>
            <p:ph type="body" idx="1"/>
          </p:nvPr>
        </p:nvSpPr>
        <p:spPr>
          <a:xfrm>
            <a:off x="2786048" y="1142984"/>
            <a:ext cx="5900752" cy="514353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文本占位符 3"/>
          <p:cNvSpPr/>
          <p:nvPr>
            <p:ph type="body" sz="quarter" idx="13"/>
          </p:nvPr>
        </p:nvSpPr>
        <p:spPr>
          <a:xfrm>
            <a:off x="457205" y="1142984"/>
            <a:ext cx="2257408" cy="5143537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标题文本"/>
          <p:cNvSpPr txBox="1"/>
          <p:nvPr>
            <p:ph type="title"/>
          </p:nvPr>
        </p:nvSpPr>
        <p:spPr>
          <a:xfrm>
            <a:off x="533400" y="304800"/>
            <a:ext cx="6400800" cy="6858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99" name="图片占位符 2"/>
          <p:cNvSpPr/>
          <p:nvPr>
            <p:ph type="pic" idx="13"/>
          </p:nvPr>
        </p:nvSpPr>
        <p:spPr>
          <a:xfrm>
            <a:off x="701550" y="1142999"/>
            <a:ext cx="7223251" cy="3980175"/>
          </a:xfrm>
          <a:prstGeom prst="rect">
            <a:avLst/>
          </a:prstGeom>
          <a:ln w="50800" cap="rnd">
            <a:solidFill>
              <a:srgbClr val="88721F"/>
            </a:solidFill>
            <a:round/>
          </a:ln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正文级别 1…"/>
          <p:cNvSpPr txBox="1"/>
          <p:nvPr>
            <p:ph type="body" sz="quarter" idx="1"/>
          </p:nvPr>
        </p:nvSpPr>
        <p:spPr>
          <a:xfrm>
            <a:off x="2362200" y="5410200"/>
            <a:ext cx="5657888" cy="804863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200"/>
              </a:spcBef>
              <a:buClrTx/>
              <a:buSzTx/>
              <a:buNone/>
              <a:defRPr sz="1200"/>
            </a:lvl1pPr>
            <a:lvl2pPr marL="0" indent="0" algn="r">
              <a:spcBef>
                <a:spcPts val="200"/>
              </a:spcBef>
              <a:buClrTx/>
              <a:buSzTx/>
              <a:buNone/>
              <a:defRPr sz="1200"/>
            </a:lvl2pPr>
            <a:lvl3pPr marL="0" indent="0" algn="r">
              <a:spcBef>
                <a:spcPts val="200"/>
              </a:spcBef>
              <a:buClrTx/>
              <a:buSzTx/>
              <a:buNone/>
              <a:defRPr sz="1200"/>
            </a:lvl3pPr>
            <a:lvl4pPr marL="0" indent="0" algn="r">
              <a:spcBef>
                <a:spcPts val="200"/>
              </a:spcBef>
              <a:buClrTx/>
              <a:buSzTx/>
              <a:buNone/>
              <a:defRPr sz="1200"/>
            </a:lvl4pPr>
            <a:lvl5pPr marL="0" indent="0" algn="r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6678000"/>
            <a:ext cx="9144000" cy="18000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矩形 6"/>
          <p:cNvSpPr/>
          <p:nvPr/>
        </p:nvSpPr>
        <p:spPr>
          <a:xfrm>
            <a:off x="457200" y="1410735"/>
            <a:ext cx="8229600" cy="18002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457200" y="1600200"/>
            <a:ext cx="8229600" cy="468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4442257" y="6422568"/>
            <a:ext cx="259486" cy="23992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ß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✱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Ý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Ü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/>
          <p:nvPr>
            <p:ph type="ctrTitle"/>
          </p:nvPr>
        </p:nvSpPr>
        <p:spPr>
          <a:xfrm>
            <a:off x="1259632" y="1628799"/>
            <a:ext cx="7772401" cy="153828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项目计划</a:t>
            </a:r>
          </a:p>
        </p:txBody>
      </p:sp>
      <p:sp>
        <p:nvSpPr>
          <p:cNvPr id="131" name="副标题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SE-2019春-G09小组</a:t>
            </a:r>
          </a:p>
        </p:txBody>
      </p:sp>
      <p:pic>
        <p:nvPicPr>
          <p:cNvPr id="132" name="WechatIMG4.jpg" descr="WechatIMG4.jpg"/>
          <p:cNvPicPr>
            <a:picLocks noChangeAspect="1"/>
          </p:cNvPicPr>
          <p:nvPr/>
        </p:nvPicPr>
        <p:blipFill>
          <a:blip r:embed="rId2">
            <a:extLst/>
          </a:blip>
          <a:srcRect l="11890" t="8458" r="12007" b="11705"/>
          <a:stretch>
            <a:fillRect/>
          </a:stretch>
        </p:blipFill>
        <p:spPr>
          <a:xfrm rot="21396832">
            <a:off x="1733620" y="1814122"/>
            <a:ext cx="1436070" cy="1462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342" fill="norm" stroke="1" extrusionOk="0">
                <a:moveTo>
                  <a:pt x="10600" y="10"/>
                </a:moveTo>
                <a:cubicBezTo>
                  <a:pt x="9081" y="68"/>
                  <a:pt x="7558" y="385"/>
                  <a:pt x="6272" y="954"/>
                </a:cubicBezTo>
                <a:cubicBezTo>
                  <a:pt x="2041" y="2827"/>
                  <a:pt x="9" y="5961"/>
                  <a:pt x="0" y="10629"/>
                </a:cubicBezTo>
                <a:cubicBezTo>
                  <a:pt x="-5" y="13130"/>
                  <a:pt x="115" y="13634"/>
                  <a:pt x="1222" y="15753"/>
                </a:cubicBezTo>
                <a:cubicBezTo>
                  <a:pt x="2623" y="18434"/>
                  <a:pt x="4921" y="20400"/>
                  <a:pt x="7317" y="20964"/>
                </a:cubicBezTo>
                <a:cubicBezTo>
                  <a:pt x="9813" y="21552"/>
                  <a:pt x="12971" y="21446"/>
                  <a:pt x="14988" y="20709"/>
                </a:cubicBezTo>
                <a:cubicBezTo>
                  <a:pt x="16725" y="20074"/>
                  <a:pt x="20181" y="17424"/>
                  <a:pt x="20173" y="16731"/>
                </a:cubicBezTo>
                <a:cubicBezTo>
                  <a:pt x="20171" y="16560"/>
                  <a:pt x="19505" y="15733"/>
                  <a:pt x="18691" y="14902"/>
                </a:cubicBezTo>
                <a:cubicBezTo>
                  <a:pt x="16636" y="12802"/>
                  <a:pt x="14117" y="11762"/>
                  <a:pt x="10482" y="11486"/>
                </a:cubicBezTo>
                <a:cubicBezTo>
                  <a:pt x="7961" y="11294"/>
                  <a:pt x="7407" y="11130"/>
                  <a:pt x="6638" y="10380"/>
                </a:cubicBezTo>
                <a:cubicBezTo>
                  <a:pt x="5408" y="9179"/>
                  <a:pt x="4757" y="7203"/>
                  <a:pt x="5102" y="5713"/>
                </a:cubicBezTo>
                <a:cubicBezTo>
                  <a:pt x="5689" y="3173"/>
                  <a:pt x="9106" y="1264"/>
                  <a:pt x="11403" y="2193"/>
                </a:cubicBezTo>
                <a:cubicBezTo>
                  <a:pt x="12922" y="2808"/>
                  <a:pt x="14557" y="4755"/>
                  <a:pt x="14557" y="5945"/>
                </a:cubicBezTo>
                <a:cubicBezTo>
                  <a:pt x="14557" y="7530"/>
                  <a:pt x="14901" y="8018"/>
                  <a:pt x="16004" y="8018"/>
                </a:cubicBezTo>
                <a:cubicBezTo>
                  <a:pt x="16692" y="8018"/>
                  <a:pt x="17025" y="7850"/>
                  <a:pt x="17025" y="7485"/>
                </a:cubicBezTo>
                <a:cubicBezTo>
                  <a:pt x="17025" y="6207"/>
                  <a:pt x="20169" y="2724"/>
                  <a:pt x="20645" y="3478"/>
                </a:cubicBezTo>
                <a:cubicBezTo>
                  <a:pt x="20734" y="3620"/>
                  <a:pt x="20739" y="4822"/>
                  <a:pt x="20651" y="6142"/>
                </a:cubicBezTo>
                <a:cubicBezTo>
                  <a:pt x="20562" y="7462"/>
                  <a:pt x="20497" y="8771"/>
                  <a:pt x="20510" y="9054"/>
                </a:cubicBezTo>
                <a:cubicBezTo>
                  <a:pt x="20612" y="11299"/>
                  <a:pt x="20529" y="11938"/>
                  <a:pt x="20055" y="12401"/>
                </a:cubicBezTo>
                <a:cubicBezTo>
                  <a:pt x="19278" y="13160"/>
                  <a:pt x="18272" y="12363"/>
                  <a:pt x="18797" y="11405"/>
                </a:cubicBezTo>
                <a:cubicBezTo>
                  <a:pt x="19008" y="11020"/>
                  <a:pt x="19029" y="10537"/>
                  <a:pt x="18850" y="10224"/>
                </a:cubicBezTo>
                <a:cubicBezTo>
                  <a:pt x="18579" y="9751"/>
                  <a:pt x="18501" y="9749"/>
                  <a:pt x="18112" y="10206"/>
                </a:cubicBezTo>
                <a:cubicBezTo>
                  <a:pt x="17398" y="11046"/>
                  <a:pt x="17784" y="12565"/>
                  <a:pt x="18862" y="13153"/>
                </a:cubicBezTo>
                <a:cubicBezTo>
                  <a:pt x="21011" y="14326"/>
                  <a:pt x="21595" y="12449"/>
                  <a:pt x="21295" y="5412"/>
                </a:cubicBezTo>
                <a:lnTo>
                  <a:pt x="21136" y="1602"/>
                </a:lnTo>
                <a:lnTo>
                  <a:pt x="18815" y="1405"/>
                </a:lnTo>
                <a:cubicBezTo>
                  <a:pt x="17538" y="1297"/>
                  <a:pt x="15786" y="950"/>
                  <a:pt x="14917" y="630"/>
                </a:cubicBezTo>
                <a:cubicBezTo>
                  <a:pt x="13638" y="157"/>
                  <a:pt x="12120" y="-48"/>
                  <a:pt x="10600" y="1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Class="entr" nodeType="with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p" bldLvl="1" animBg="1" rev="0" advAuto="0" spid="131" grpId="3"/>
      <p:bldP build="whole" bldLvl="1" animBg="1" rev="0" advAuto="0" spid="1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支持条件"/>
          <p:cNvSpPr txBox="1"/>
          <p:nvPr>
            <p:ph type="title"/>
          </p:nvPr>
        </p:nvSpPr>
        <p:spPr>
          <a:xfrm>
            <a:off x="-300386" y="2121048"/>
            <a:ext cx="9744772" cy="261590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技术可行性</a:t>
            </a:r>
          </a:p>
        </p:txBody>
      </p:sp>
      <p:sp>
        <p:nvSpPr>
          <p:cNvPr id="157" name="文本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b="1" sz="3312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开发者的技术实力</a:t>
            </a:r>
            <a:endParaRPr sz="184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目前小组成员实力有限，预计开发过程会碰到许多瓶颈。</a:t>
            </a:r>
            <a:endParaRPr sz="322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我们小组都有</a:t>
            </a:r>
            <a:r>
              <a:t>Java</a:t>
            </a:r>
            <a:r>
              <a:t>基础，</a:t>
            </a:r>
            <a:r>
              <a:t>C#</a:t>
            </a:r>
            <a:r>
              <a:t>、</a:t>
            </a:r>
            <a:r>
              <a:t>Objective-C</a:t>
            </a:r>
            <a:r>
              <a:t>在学，所以在尝试该游戏的开发。</a:t>
            </a:r>
            <a:endParaRPr sz="184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3220"/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问题的复杂性</a:t>
            </a:r>
            <a:endParaRPr sz="184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需实现的功能涉及到多方面的技术，目前这些技术大多数还未学习。</a:t>
            </a:r>
            <a:endParaRPr sz="322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3220"/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关键技术</a:t>
            </a:r>
            <a:endParaRPr sz="1840"/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1932"/>
            </a:pPr>
            <a:r>
              <a:t>用户数据仓库：使用线下备份，即</a:t>
            </a:r>
            <a:r>
              <a:t>app</a:t>
            </a:r>
            <a:r>
              <a:t>程序把用户的数据储存在用户设备的硬盘上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p" bldLvl="1" animBg="1" rev="0" advAuto="0" spid="15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工具使用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457200" y="1600199"/>
            <a:ext cx="8229600" cy="46863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VScode：VScode是一个基本完整的开发工具集，它包括了整个软件生命周期中所需要的大部分工具。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Power Designer：Power Designer能方便地对管理信息系统进行分析设计，他几乎包括了数据库模型设计的全过程。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Git：是一个开源的分布式版本控制系统，可以有效、高速的处理从很小到非常大的项目版本管理。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Project：通用的项目管理工具软件。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Axure：较为普及的软件交互式页面设计软件。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Unity3D：一个3D游戏设计引擎，能实现的众多功能，可导出不同平台的APP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p" bldLvl="5" animBg="1" rev="0" advAuto="0" spid="16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开发环境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xfrm>
            <a:off x="152398" y="1831999"/>
            <a:ext cx="6770939" cy="41330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硬件环境：PC</a:t>
            </a:r>
          </a:p>
          <a:p>
            <a:pPr>
              <a:lnSpc>
                <a:spcPct val="90000"/>
              </a:lnSpc>
            </a:pPr>
            <a:r>
              <a:t>操作系统：windows10 &amp; Mac OS</a:t>
            </a:r>
          </a:p>
          <a:p>
            <a:pPr>
              <a:lnSpc>
                <a:spcPct val="90000"/>
              </a:lnSpc>
            </a:pPr>
            <a:r>
              <a:t>开发语言：Java、C#、Objective-C</a:t>
            </a:r>
          </a:p>
          <a:p>
            <a:pPr>
              <a:lnSpc>
                <a:spcPct val="90000"/>
              </a:lnSpc>
            </a:pPr>
            <a:r>
              <a:t>支持软件：VS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AxureRP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Git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office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powerdesigner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Project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unity3D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5524" y="3979662"/>
            <a:ext cx="2381252" cy="2476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成本预算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00"/>
            </a:lvl1pPr>
          </a:lstStyle>
          <a:p>
            <a:pPr/>
            <a:r>
              <a:t>成本预算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设备成本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457200" y="1600199"/>
            <a:ext cx="8229600" cy="4686323"/>
          </a:xfrm>
          <a:prstGeom prst="rect">
            <a:avLst/>
          </a:prstGeom>
        </p:spPr>
        <p:txBody>
          <a:bodyPr/>
          <a:lstStyle/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     支持软件：VS、AxureRP、Git、office、powerdesigner、Project、Unity3D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开发地点：宿舍、图书馆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实验设备：个人PC 机、个人笔记本、个人移动端。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项目资源维护需求的数目和类型：3台个人笔记本、3部个人移动终端。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计算机内存要求：内存≥4G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显卡要求：独显2G及以上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操作系统：Windows操作系统 &amp; Mac OS操作系统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数据存储能力：磁盘类型SSD 16TB容量 </a:t>
            </a:r>
          </a:p>
          <a:p>
            <a:pPr marL="236599" indent="-236599" defTabSz="630936">
              <a:lnSpc>
                <a:spcPct val="90000"/>
              </a:lnSpc>
              <a:spcBef>
                <a:spcPts val="500"/>
              </a:spcBef>
              <a:defRPr sz="2200"/>
            </a:pPr>
            <a:r>
              <a:t>	网络服务吞吐能力：150Mbps  时延2ms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5" dur="20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40" dur="20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45" dur="20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50" dur="20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55" dur="20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2"/>
      <p:bldP build="whole" bldLvl="1" animBg="1" rev="0" advAuto="0" spid="16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人力成本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人力成本</a:t>
            </a:r>
          </a:p>
        </p:txBody>
      </p:sp>
      <p:pic>
        <p:nvPicPr>
          <p:cNvPr id="172" name="屏幕快照 2019-03-17 下午7.49.39.png" descr="屏幕快照 2019-03-17 下午7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69" y="2446030"/>
            <a:ext cx="8554821" cy="189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此次人员分工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此次人员分工</a:t>
            </a:r>
          </a:p>
        </p:txBody>
      </p:sp>
      <p:sp>
        <p:nvSpPr>
          <p:cNvPr id="175" name="郑鸿棣 ppt及word审核…"/>
          <p:cNvSpPr txBox="1"/>
          <p:nvPr/>
        </p:nvSpPr>
        <p:spPr>
          <a:xfrm>
            <a:off x="1319529" y="4367064"/>
            <a:ext cx="6330579" cy="1250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郑鸿棣 （</a:t>
            </a:r>
            <a:r>
              <a:t>8.5</a:t>
            </a:r>
            <a:r>
              <a:t>/10）</a:t>
            </a:r>
          </a:p>
          <a:p>
            <a:pPr>
              <a:defRPr sz="2200"/>
            </a:pPr>
            <a:r>
              <a:t>项目介绍和计划ppt及项目计划word审核</a:t>
            </a:r>
          </a:p>
          <a:p>
            <a:pPr>
              <a:defRPr sz="2200"/>
            </a:pPr>
            <a:r>
              <a:t>制作会议记录</a:t>
            </a:r>
          </a:p>
        </p:txBody>
      </p:sp>
      <p:sp>
        <p:nvSpPr>
          <p:cNvPr id="176" name="徐余浩 word制作…"/>
          <p:cNvSpPr txBox="1"/>
          <p:nvPr/>
        </p:nvSpPr>
        <p:spPr>
          <a:xfrm>
            <a:off x="1207760" y="1676190"/>
            <a:ext cx="6165562" cy="1250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徐余浩 （8</a:t>
            </a:r>
            <a:r>
              <a:t>.6</a:t>
            </a:r>
            <a:r>
              <a:t>/10）</a:t>
            </a:r>
          </a:p>
          <a:p>
            <a:pPr>
              <a:defRPr sz="2200"/>
            </a:pPr>
            <a:r>
              <a:t>word模版查找及制作</a:t>
            </a:r>
          </a:p>
          <a:p>
            <a:pPr lvl="2">
              <a:defRPr sz="2200"/>
            </a:pPr>
            <a:r>
              <a:t>甘特图制作</a:t>
            </a:r>
          </a:p>
        </p:txBody>
      </p:sp>
      <p:sp>
        <p:nvSpPr>
          <p:cNvPr id="177" name="陈瑜安 ppt制作…"/>
          <p:cNvSpPr txBox="1"/>
          <p:nvPr/>
        </p:nvSpPr>
        <p:spPr>
          <a:xfrm>
            <a:off x="1281290" y="3021627"/>
            <a:ext cx="6407057" cy="1250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陈瑜安 （</a:t>
            </a:r>
            <a:r>
              <a:t>8.6</a:t>
            </a:r>
            <a:r>
              <a:t>/10）</a:t>
            </a:r>
          </a:p>
          <a:p>
            <a:pPr>
              <a:defRPr sz="2200"/>
            </a:pPr>
            <a:r>
              <a:t>项目计划ppt制作及项目介绍ppt修改</a:t>
            </a:r>
          </a:p>
          <a:p>
            <a:pPr>
              <a:defRPr sz="2200"/>
            </a:pPr>
            <a:r>
              <a:t>WBS制作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9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3"/>
      <p:bldP build="whole" bldLvl="1" animBg="1" rev="0" advAuto="0" spid="175" grpId="2"/>
      <p:bldP build="whole" bldLvl="1" animBg="1" rev="0" advAuto="0" spid="174" grpId="1"/>
      <p:bldP build="whole" bldLvl="1" animBg="1" rev="0" advAuto="0" spid="177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成本预算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00"/>
            </a:lvl1pPr>
          </a:lstStyle>
          <a:p>
            <a:pPr/>
            <a: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3"/>
          <p:cNvSpPr txBox="1"/>
          <p:nvPr/>
        </p:nvSpPr>
        <p:spPr>
          <a:xfrm>
            <a:off x="-180529" y="2636911"/>
            <a:ext cx="9324530" cy="176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	</a:t>
            </a:r>
            <a:r>
              <a:rPr sz="1800"/>
              <a:t>1	</a:t>
            </a:r>
            <a:r>
              <a:rPr sz="1800"/>
              <a:t>刘国柱. Unity3D/2D 游戏开发从0到1. 北京：电子工艺出版社，2018</a:t>
            </a:r>
          </a:p>
          <a:p>
            <a:pPr/>
            <a:r>
              <a:t>	</a:t>
            </a:r>
            <a:r>
              <a:t>2	陈洪，任科，李华杰</a:t>
            </a:r>
            <a:r>
              <a:t>. </a:t>
            </a:r>
            <a:r>
              <a:t>游戏专业概论</a:t>
            </a:r>
            <a:r>
              <a:t>. </a:t>
            </a:r>
            <a:r>
              <a:t>北京：中国清华大学出版社，</a:t>
            </a:r>
            <a:r>
              <a:t>2010</a:t>
            </a:r>
          </a:p>
          <a:p>
            <a:pPr/>
            <a:r>
              <a:t>	</a:t>
            </a:r>
            <a:r>
              <a:t>3	张海藩，牟永敏</a:t>
            </a:r>
            <a:r>
              <a:t>. </a:t>
            </a:r>
            <a:r>
              <a:t>软件工程导论</a:t>
            </a:r>
            <a:r>
              <a:t>. </a:t>
            </a:r>
            <a:r>
              <a:t>北京：清华大学出版社，</a:t>
            </a:r>
            <a:r>
              <a:t>2013 </a:t>
            </a:r>
          </a:p>
          <a:p>
            <a:pPr/>
            <a:r>
              <a:t>	4	</a:t>
            </a:r>
            <a:r>
              <a:t>金玺曾</a:t>
            </a:r>
            <a:r>
              <a:t>. Unity 3D/2D </a:t>
            </a:r>
            <a:r>
              <a:t>手机游戏开发</a:t>
            </a:r>
            <a:r>
              <a:t>. </a:t>
            </a:r>
            <a:r>
              <a:t>北京：清华大学出版社，2013</a:t>
            </a:r>
          </a:p>
          <a:p>
            <a:pPr/>
            <a:r>
              <a:t>	</a:t>
            </a:r>
            <a:r>
              <a:t>5	</a:t>
            </a:r>
            <a:r>
              <a:t>Unity3D</a:t>
            </a:r>
            <a:r>
              <a:t>模型共享网 </a:t>
            </a:r>
            <a:r>
              <a:t>URL</a:t>
            </a:r>
            <a:r>
              <a:t>：</a:t>
            </a:r>
            <a:r>
              <a:t>http://www.aigei.com/unity3d/model/animal/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35" name="内容占位符 2"/>
          <p:cNvSpPr txBox="1"/>
          <p:nvPr>
            <p:ph type="body" idx="1"/>
          </p:nvPr>
        </p:nvSpPr>
        <p:spPr>
          <a:xfrm>
            <a:off x="3131840" y="1700808"/>
            <a:ext cx="8229601" cy="4686323"/>
          </a:xfrm>
          <a:prstGeom prst="rect">
            <a:avLst/>
          </a:prstGeom>
        </p:spPr>
        <p:txBody>
          <a:bodyPr/>
          <a:lstStyle/>
          <a:p>
            <a:pPr/>
            <a:r>
              <a:t>1.项目概述</a:t>
            </a:r>
          </a:p>
          <a:p>
            <a:pPr/>
            <a:r>
              <a:t>2.项目团队组织</a:t>
            </a:r>
          </a:p>
          <a:p>
            <a:pPr/>
            <a:r>
              <a:t>3.工作流程</a:t>
            </a:r>
          </a:p>
          <a:p>
            <a:pPr/>
            <a:r>
              <a:t>4.</a:t>
            </a:r>
            <a:r>
              <a:t>可行性分析</a:t>
            </a:r>
          </a:p>
          <a:p>
            <a:pPr/>
            <a:r>
              <a:t>5.成本预算</a:t>
            </a:r>
          </a:p>
          <a:p>
            <a:pPr/>
            <a:r>
              <a:t>6.</a:t>
            </a:r>
            <a:r>
              <a:t>参考资料</a:t>
            </a:r>
          </a:p>
          <a:p>
            <a:pPr/>
            <a:r>
              <a:t>7.</a:t>
            </a:r>
            <a:r>
              <a:t>会议记录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2"/>
      <p:bldP build="whole" bldLvl="1" animBg="1" rev="0" advAuto="0" spid="1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成本预算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00"/>
            </a:lvl1pPr>
          </a:lstStyle>
          <a:p>
            <a:pPr/>
            <a:r>
              <a:t>会议记录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968" y="266257"/>
            <a:ext cx="5268062" cy="6325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xfrm>
            <a:off x="683567" y="2708918"/>
            <a:ext cx="8064897" cy="2088234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感谢观看</a:t>
            </a:r>
            <a:br/>
            <a:r>
              <a:rPr sz="54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项目概述"/>
          <p:cNvSpPr txBox="1"/>
          <p:nvPr/>
        </p:nvSpPr>
        <p:spPr>
          <a:xfrm>
            <a:off x="2308443" y="2849878"/>
            <a:ext cx="4527114" cy="1158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defRPr b="1" sz="6000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内容占位符 2"/>
          <p:cNvSpPr txBox="1"/>
          <p:nvPr>
            <p:ph type="body" idx="1"/>
          </p:nvPr>
        </p:nvSpPr>
        <p:spPr>
          <a:xfrm>
            <a:off x="1187624" y="980727"/>
            <a:ext cx="5482953" cy="4608514"/>
          </a:xfrm>
          <a:prstGeom prst="rect">
            <a:avLst/>
          </a:prstGeom>
        </p:spPr>
        <p:txBody>
          <a:bodyPr/>
          <a:lstStyle/>
          <a:p>
            <a:pPr marL="0" indent="0" defTabSz="799184">
              <a:lnSpc>
                <a:spcPct val="80000"/>
              </a:lnSpc>
              <a:spcBef>
                <a:spcPts val="300"/>
              </a:spcBef>
              <a:buSzTx/>
              <a:buNone/>
              <a:defRPr sz="3600"/>
            </a:pPr>
            <a:r>
              <a:t>	我们希望为那些</a:t>
            </a:r>
            <a:r>
              <a:rPr>
                <a:solidFill>
                  <a:srgbClr val="FF1C0A"/>
                </a:solidFill>
              </a:rPr>
              <a:t>想体验钓鱼</a:t>
            </a:r>
            <a:r>
              <a:t>或者偶尔钓鱼的人</a:t>
            </a:r>
            <a:r>
              <a:t>，</a:t>
            </a:r>
            <a:r>
              <a:t>提供一款</a:t>
            </a:r>
            <a:r>
              <a:rPr>
                <a:solidFill>
                  <a:srgbClr val="FF0000"/>
                </a:solidFill>
              </a:rPr>
              <a:t>3D仿真钓鱼游戏</a:t>
            </a:r>
            <a:r>
              <a:t>，并以第一人称视角呈现，让他们在移动设备上体验钓鱼的乐趣。</a:t>
            </a:r>
          </a:p>
        </p:txBody>
      </p:sp>
      <p:pic>
        <p:nvPicPr>
          <p:cNvPr id="14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188" y="3691508"/>
            <a:ext cx="3285405" cy="2664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  <p:bldP build="whole" bldLvl="1" animBg="1" rev="0" advAuto="0" spid="14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项目团队组织"/>
          <p:cNvSpPr txBox="1"/>
          <p:nvPr/>
        </p:nvSpPr>
        <p:spPr>
          <a:xfrm>
            <a:off x="2233929" y="2849878"/>
            <a:ext cx="4676139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6000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项目团队组织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成员分工</a:t>
            </a:r>
          </a:p>
        </p:txBody>
      </p:sp>
      <p:graphicFrame>
        <p:nvGraphicFramePr>
          <p:cNvPr id="145" name="内容占位符 3"/>
          <p:cNvGraphicFramePr/>
          <p:nvPr/>
        </p:nvGraphicFramePr>
        <p:xfrm>
          <a:off x="899591" y="1628799"/>
          <a:ext cx="7488833" cy="43924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9470"/>
                <a:gridCol w="1525237"/>
                <a:gridCol w="5044124"/>
              </a:tblGrid>
              <a:tr h="62476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成员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角色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职责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</a:tr>
              <a:tr h="144895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徐余浩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项目经理、程序员、文档维护员、配置管理员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领导项目团队、执行和管理团队、负责微信小程序的交付工作。负责APP设计并撰写APP设计报告。负责制定配置管理计划，针对项目进行配置库的规划；搭建配置管理环境，建立和维护配置库，保证配置库稳定运行。参与文档编写。主持每周的讨论会以及团内沟通工作，递交每周小组作业。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</a:tr>
              <a:tr h="13645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郑鸿棣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主程序员、文档维护员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在APP项目开发过程中进行的人员。负责制定配置管理计划，针对项目进行配置库的规划；搭建配置管理环境，建立和维护配置库，保证配置库稳定运行。参与文档编写及APP设计开发。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</a:tr>
              <a:tr h="9542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陈瑜安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UI界面设计、程序员、文档维护员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600"/>
                        <a:t>整理需求分析并撰写需求分析报告、维护并及时修改和发布已更新技术文档。参与APP设计开发，对界面美工负主要责任。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E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28698"/>
            <a:ext cx="9144000" cy="2800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工作流程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工作流程</a:t>
            </a:r>
          </a:p>
        </p:txBody>
      </p:sp>
      <p:pic>
        <p:nvPicPr>
          <p:cNvPr id="150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l="0" t="0" r="68178" b="0"/>
          <a:stretch>
            <a:fillRect/>
          </a:stretch>
        </p:blipFill>
        <p:spPr>
          <a:xfrm>
            <a:off x="1006077" y="1879100"/>
            <a:ext cx="7131913" cy="3991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5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l="31641" t="0" r="0" b="0"/>
          <a:stretch>
            <a:fillRect/>
          </a:stretch>
        </p:blipFill>
        <p:spPr>
          <a:xfrm>
            <a:off x="122237" y="2269727"/>
            <a:ext cx="8899329" cy="2318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175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175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3175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175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175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