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27" r:id="rId2"/>
    <p:sldId id="268" r:id="rId3"/>
    <p:sldId id="318" r:id="rId4"/>
    <p:sldId id="269" r:id="rId5"/>
    <p:sldId id="270" r:id="rId6"/>
    <p:sldId id="271" r:id="rId7"/>
    <p:sldId id="272" r:id="rId8"/>
    <p:sldId id="319" r:id="rId9"/>
    <p:sldId id="273" r:id="rId10"/>
    <p:sldId id="274" r:id="rId11"/>
    <p:sldId id="275" r:id="rId12"/>
    <p:sldId id="320" r:id="rId13"/>
    <p:sldId id="276" r:id="rId14"/>
    <p:sldId id="321"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324" r:id="rId30"/>
    <p:sldId id="323" r:id="rId31"/>
    <p:sldId id="325" r:id="rId32"/>
    <p:sldId id="328" r:id="rId33"/>
    <p:sldId id="32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F3B2-19C8-4BD8-B675-D6AD4F1A44BF}"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DADD0E-9937-41B0-9B62-B451EDF26AAC}" type="slidenum">
              <a:rPr lang="zh-CN" altLang="en-US" smtClean="0"/>
              <a:t>‹#›</a:t>
            </a:fld>
            <a:endParaRPr lang="zh-CN" altLang="en-US"/>
          </a:p>
        </p:txBody>
      </p:sp>
    </p:spTree>
    <p:extLst>
      <p:ext uri="{BB962C8B-B14F-4D97-AF65-F5344CB8AC3E}">
        <p14:creationId xmlns:p14="http://schemas.microsoft.com/office/powerpoint/2010/main" val="370621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a typeface="宋体" pitchFamily="2" charset="-122"/>
            </a:endParaRPr>
          </a:p>
        </p:txBody>
      </p:sp>
      <p:sp>
        <p:nvSpPr>
          <p:cNvPr id="3174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CCCC4750-3F6A-4203-9712-2165BD8327A7}" type="slidenum">
              <a:rPr lang="zh-CN" altLang="en-US">
                <a:solidFill>
                  <a:prstClr val="black"/>
                </a:solidFill>
              </a:rPr>
              <a:pPr/>
              <a:t>2</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CDFF1AD7-FFEB-4305-9E2F-D325695A3188}" type="slidenum">
              <a:rPr lang="zh-CN" altLang="en-US">
                <a:solidFill>
                  <a:prstClr val="black"/>
                </a:solidFill>
              </a:rPr>
              <a:pPr/>
              <a:t>4</a:t>
            </a:fld>
            <a:endParaRPr lang="en-US" altLang="zh-CN">
              <a:solidFill>
                <a:prstClr val="black"/>
              </a:solidFill>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Arial" pitchFamily="34" charset="0"/>
                <a:ea typeface="宋体" pitchFamily="2" charset="-122"/>
              </a:rPr>
              <a:t>选择语言主要的实用标准：</a:t>
            </a:r>
            <a:endParaRPr lang="en-US" altLang="zh-CN" b="1" smtClean="0">
              <a:latin typeface="Arial" pitchFamily="34" charset="0"/>
              <a:ea typeface="宋体" pitchFamily="2" charset="-122"/>
            </a:endParaRPr>
          </a:p>
          <a:p>
            <a:r>
              <a:rPr lang="en-US" altLang="zh-CN" b="1" smtClean="0">
                <a:latin typeface="Arial" pitchFamily="34" charset="0"/>
                <a:ea typeface="宋体" pitchFamily="2" charset="-122"/>
              </a:rPr>
              <a:t>(1) </a:t>
            </a:r>
            <a:r>
              <a:rPr lang="zh-CN" altLang="en-US" b="1" smtClean="0">
                <a:latin typeface="Arial" pitchFamily="34" charset="0"/>
                <a:ea typeface="宋体" pitchFamily="2" charset="-122"/>
              </a:rPr>
              <a:t>系统用户的要求。如果所开发的系统由用户负责维护，用户通常要求用他们熟悉的语言书写程序。</a:t>
            </a:r>
          </a:p>
          <a:p>
            <a:r>
              <a:rPr lang="en-US" altLang="zh-CN" b="1" smtClean="0">
                <a:latin typeface="Arial" pitchFamily="34" charset="0"/>
                <a:ea typeface="宋体" pitchFamily="2" charset="-122"/>
              </a:rPr>
              <a:t>(2) </a:t>
            </a:r>
            <a:r>
              <a:rPr lang="zh-CN" altLang="en-US" b="1" smtClean="0">
                <a:latin typeface="Arial" pitchFamily="34" charset="0"/>
                <a:ea typeface="宋体" pitchFamily="2" charset="-122"/>
              </a:rPr>
              <a:t>可以使用的编译程序。运行目标系统的环境中可以提供的编译程序往往限制了可以选用的语言的范围。</a:t>
            </a:r>
          </a:p>
          <a:p>
            <a:r>
              <a:rPr lang="en-US" altLang="zh-CN" b="1" smtClean="0">
                <a:latin typeface="Arial" pitchFamily="34" charset="0"/>
                <a:ea typeface="宋体" pitchFamily="2" charset="-122"/>
              </a:rPr>
              <a:t>(3) </a:t>
            </a:r>
            <a:r>
              <a:rPr lang="zh-CN" altLang="en-US" b="1" smtClean="0">
                <a:latin typeface="Arial" pitchFamily="34" charset="0"/>
                <a:ea typeface="宋体" pitchFamily="2" charset="-122"/>
              </a:rPr>
              <a:t>可以得到的软件工具。如果某种语言有支持程序开发的软件工具可以利用，则目标系统的实现和验证都变得比较容易。</a:t>
            </a:r>
          </a:p>
          <a:p>
            <a:r>
              <a:rPr lang="en-US" altLang="zh-CN" b="1" smtClean="0">
                <a:latin typeface="Arial" pitchFamily="34" charset="0"/>
                <a:ea typeface="宋体" pitchFamily="2" charset="-122"/>
              </a:rPr>
              <a:t>(4) </a:t>
            </a:r>
            <a:r>
              <a:rPr lang="zh-CN" altLang="en-US" b="1" smtClean="0">
                <a:latin typeface="Arial" pitchFamily="34" charset="0"/>
                <a:ea typeface="宋体" pitchFamily="2" charset="-122"/>
              </a:rPr>
              <a:t>工程规模。如果工程规模很庞大，现有的语言又不完全适用，那么设计并实现一种供这个工程项目专用的程序设计语言，可能是一个正确的选择。</a:t>
            </a:r>
          </a:p>
          <a:p>
            <a:r>
              <a:rPr lang="en-US" altLang="zh-CN" b="1" smtClean="0">
                <a:latin typeface="Arial" pitchFamily="34" charset="0"/>
                <a:ea typeface="宋体" pitchFamily="2" charset="-122"/>
              </a:rPr>
              <a:t>(5) </a:t>
            </a:r>
            <a:r>
              <a:rPr lang="zh-CN" altLang="en-US" b="1" smtClean="0">
                <a:latin typeface="Arial" pitchFamily="34" charset="0"/>
                <a:ea typeface="宋体" pitchFamily="2" charset="-122"/>
              </a:rPr>
              <a:t>程序员的知识。虽然对于有经验的程序员来说，学习一种新语言并不困难，但是要完全掌握一种新语言却需要实践。如果和其他标准不矛盾，那么应该选择一种已经为程序员所熟悉的语言。</a:t>
            </a:r>
          </a:p>
          <a:p>
            <a:r>
              <a:rPr lang="en-US" altLang="zh-CN" b="1" smtClean="0">
                <a:latin typeface="Arial" pitchFamily="34" charset="0"/>
                <a:ea typeface="宋体" pitchFamily="2" charset="-122"/>
              </a:rPr>
              <a:t>(6) </a:t>
            </a:r>
            <a:r>
              <a:rPr lang="zh-CN" altLang="en-US" b="1" smtClean="0">
                <a:latin typeface="Arial" pitchFamily="34" charset="0"/>
                <a:ea typeface="宋体" pitchFamily="2" charset="-122"/>
              </a:rPr>
              <a:t>软件可移植性要求。如果目标系统将在几台不同的计算机上运行，或者预期的使用寿命很长，那么选择一种标准化程度高、程序可移植性好的语言就是很重要的。</a:t>
            </a:r>
          </a:p>
          <a:p>
            <a:r>
              <a:rPr lang="en-US" altLang="zh-CN" b="1" smtClean="0">
                <a:latin typeface="Arial" pitchFamily="34" charset="0"/>
                <a:ea typeface="宋体" pitchFamily="2" charset="-122"/>
              </a:rPr>
              <a:t>(7) </a:t>
            </a:r>
            <a:r>
              <a:rPr lang="zh-CN" altLang="en-US" b="1" smtClean="0">
                <a:latin typeface="Arial" pitchFamily="34" charset="0"/>
                <a:ea typeface="宋体" pitchFamily="2" charset="-122"/>
              </a:rPr>
              <a:t>软件的应用领域。所谓的通用程序设计语言实际上并不是对所有应用领域都同样适用。因此，选择语言时应该充分考虑目标系统的应用范围。</a:t>
            </a:r>
          </a:p>
          <a:p>
            <a:endParaRPr lang="zh-CN" altLang="en-US" smtClean="0">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3"/>
          <p:cNvSpPr txBox="1">
            <a:spLocks noGrp="1" noChangeArrowheads="1"/>
          </p:cNvSpPr>
          <p:nvPr>
            <p:ph type="sldNum" sz="quarter" idx="10"/>
          </p:nvPr>
        </p:nvSpPr>
        <p:spPr>
          <a:ln/>
        </p:spPr>
        <p:txBody>
          <a:bodyPr/>
          <a:lstStyle>
            <a:lvl1pPr>
              <a:defRPr/>
            </a:lvl1pPr>
          </a:lstStyle>
          <a:p>
            <a:fld id="{1329C15B-A7FB-462E-A3E6-EE4C1BC3A95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8794867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Text Box 3"/>
          <p:cNvSpPr txBox="1">
            <a:spLocks noGrp="1" noChangeArrowheads="1"/>
          </p:cNvSpPr>
          <p:nvPr>
            <p:ph type="sldNum" sz="quarter" idx="10"/>
          </p:nvPr>
        </p:nvSpPr>
        <p:spPr>
          <a:ln/>
        </p:spPr>
        <p:txBody>
          <a:bodyPr/>
          <a:lstStyle>
            <a:lvl1pPr>
              <a:defRPr/>
            </a:lvl1pPr>
          </a:lstStyle>
          <a:p>
            <a:fld id="{8E312A81-7074-4AC3-80EC-8506297789A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017365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0"/>
            <a:ext cx="2001837" cy="68580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566738" y="0"/>
            <a:ext cx="5854700" cy="68580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Text Box 3"/>
          <p:cNvSpPr txBox="1">
            <a:spLocks noGrp="1" noChangeArrowheads="1"/>
          </p:cNvSpPr>
          <p:nvPr>
            <p:ph type="sldNum" sz="quarter" idx="10"/>
          </p:nvPr>
        </p:nvSpPr>
        <p:spPr>
          <a:ln/>
        </p:spPr>
        <p:txBody>
          <a:bodyPr/>
          <a:lstStyle>
            <a:lvl1pPr>
              <a:defRPr/>
            </a:lvl1pPr>
          </a:lstStyle>
          <a:p>
            <a:fld id="{8634C5E6-379B-44D3-AFE2-086EB0B2246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042654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25963"/>
          </a:xfrm>
        </p:spPr>
        <p:txBody>
          <a:bodyPr/>
          <a:lstStyle/>
          <a:p>
            <a:pPr lvl="0"/>
            <a:endParaRPr lang="zh-CN" altLang="en-US" noProof="0">
              <a:sym typeface="Verdana" charset="0"/>
            </a:endParaRPr>
          </a:p>
        </p:txBody>
      </p:sp>
      <p:sp>
        <p:nvSpPr>
          <p:cNvPr id="4" name="Rectangle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fontAlgn="base">
              <a:spcBef>
                <a:spcPct val="0"/>
              </a:spcBef>
              <a:spcAft>
                <a:spcPct val="0"/>
              </a:spcAft>
            </a:pPr>
            <a:r>
              <a:rPr lang="zh-CN" altLang="en-US" sz="1200" smtClean="0">
                <a:solidFill>
                  <a:srgbClr val="000000"/>
                </a:solidFill>
                <a:latin typeface="Arial" pitchFamily="34" charset="0"/>
                <a:sym typeface="Arial" pitchFamily="34" charset="0"/>
              </a:rPr>
              <a:t>2</a:t>
            </a:r>
            <a:endParaRPr lang="en-US" altLang="zh-CN" sz="1200" smtClean="0">
              <a:solidFill>
                <a:srgbClr val="000000"/>
              </a:solidFill>
              <a:latin typeface="Arial" pitchFamily="34" charset="0"/>
              <a:sym typeface="Arial" pitchFamily="34" charset="0"/>
            </a:endParaRPr>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charset="0"/>
                <a:ea typeface="宋体" charset="0"/>
                <a:cs typeface="宋体" charset="0"/>
                <a:sym typeface="Arial" charset="0"/>
              </a:defRPr>
            </a:lvl1pPr>
          </a:lstStyle>
          <a:p>
            <a:pPr fontAlgn="base">
              <a:spcBef>
                <a:spcPct val="0"/>
              </a:spcBef>
              <a:spcAft>
                <a:spcPct val="0"/>
              </a:spcAft>
              <a:defRPr/>
            </a:pPr>
            <a:endParaRPr lang="en-US" altLang="zh-CN" sz="120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153CE743-CB3B-4EBF-A653-28D65D89F6E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25501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16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734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27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581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311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52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21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Text Box 3"/>
          <p:cNvSpPr txBox="1">
            <a:spLocks noGrp="1" noChangeArrowheads="1"/>
          </p:cNvSpPr>
          <p:nvPr>
            <p:ph type="sldNum" sz="quarter" idx="10"/>
          </p:nvPr>
        </p:nvSpPr>
        <p:spPr>
          <a:ln/>
        </p:spPr>
        <p:txBody>
          <a:bodyPr/>
          <a:lstStyle>
            <a:lvl1pPr>
              <a:defRPr/>
            </a:lvl1pPr>
          </a:lstStyle>
          <a:p>
            <a:fld id="{D9B5E006-1F9A-4FA6-B483-A43F3BDA58F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3134828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47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3"/>
          <p:cNvSpPr txBox="1">
            <a:spLocks noGrp="1" noChangeArrowheads="1"/>
          </p:cNvSpPr>
          <p:nvPr>
            <p:ph type="sldNum" sz="quarter" idx="10"/>
          </p:nvPr>
        </p:nvSpPr>
        <p:spPr>
          <a:ln/>
        </p:spPr>
        <p:txBody>
          <a:bodyPr/>
          <a:lstStyle>
            <a:lvl1pPr>
              <a:defRPr/>
            </a:lvl1pPr>
          </a:lstStyle>
          <a:p>
            <a:fld id="{B3C7F08D-DD0E-4DC5-A8F8-FAE0F7F7BC3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448138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3438" y="17526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Text Box 3"/>
          <p:cNvSpPr txBox="1">
            <a:spLocks noGrp="1" noChangeArrowheads="1"/>
          </p:cNvSpPr>
          <p:nvPr>
            <p:ph type="sldNum" sz="quarter" idx="10"/>
          </p:nvPr>
        </p:nvSpPr>
        <p:spPr>
          <a:ln/>
        </p:spPr>
        <p:txBody>
          <a:bodyPr/>
          <a:lstStyle>
            <a:lvl1pPr>
              <a:defRPr/>
            </a:lvl1pPr>
          </a:lstStyle>
          <a:p>
            <a:fld id="{A5D33415-DCB6-4D4D-A6FE-3B75FFE1931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0360993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Text Box 3"/>
          <p:cNvSpPr txBox="1">
            <a:spLocks noGrp="1" noChangeArrowheads="1"/>
          </p:cNvSpPr>
          <p:nvPr>
            <p:ph type="sldNum" sz="quarter" idx="10"/>
          </p:nvPr>
        </p:nvSpPr>
        <p:spPr>
          <a:ln/>
        </p:spPr>
        <p:txBody>
          <a:bodyPr/>
          <a:lstStyle>
            <a:lvl1pPr>
              <a:defRPr/>
            </a:lvl1pPr>
          </a:lstStyle>
          <a:p>
            <a:fld id="{AC5ED0D5-743A-417C-8320-95853BDEA61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184151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Text Box 3"/>
          <p:cNvSpPr txBox="1">
            <a:spLocks noGrp="1" noChangeArrowheads="1"/>
          </p:cNvSpPr>
          <p:nvPr>
            <p:ph type="sldNum" sz="quarter" idx="10"/>
          </p:nvPr>
        </p:nvSpPr>
        <p:spPr>
          <a:ln/>
        </p:spPr>
        <p:txBody>
          <a:bodyPr/>
          <a:lstStyle>
            <a:lvl1pPr>
              <a:defRPr/>
            </a:lvl1pPr>
          </a:lstStyle>
          <a:p>
            <a:fld id="{ECE2F964-5E99-4282-87A7-E22CE512D9D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370202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C6CB0567-D166-42C4-8775-03E40FD6CB8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211898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3"/>
          <p:cNvSpPr txBox="1">
            <a:spLocks noGrp="1" noChangeArrowheads="1"/>
          </p:cNvSpPr>
          <p:nvPr>
            <p:ph type="sldNum" sz="quarter" idx="10"/>
          </p:nvPr>
        </p:nvSpPr>
        <p:spPr>
          <a:ln/>
        </p:spPr>
        <p:txBody>
          <a:bodyPr/>
          <a:lstStyle>
            <a:lvl1pPr>
              <a:defRPr/>
            </a:lvl1pPr>
          </a:lstStyle>
          <a:p>
            <a:fld id="{4C8EE3DF-09D9-42A5-BD14-809DDB0AC38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837626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Verdana"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3"/>
          <p:cNvSpPr txBox="1">
            <a:spLocks noGrp="1" noChangeArrowheads="1"/>
          </p:cNvSpPr>
          <p:nvPr>
            <p:ph type="sldNum" sz="quarter" idx="10"/>
          </p:nvPr>
        </p:nvSpPr>
        <p:spPr>
          <a:ln/>
        </p:spPr>
        <p:txBody>
          <a:bodyPr/>
          <a:lstStyle>
            <a:lvl1pPr>
              <a:defRPr/>
            </a:lvl1pPr>
          </a:lstStyle>
          <a:p>
            <a:fld id="{79F47606-D51E-4249-9306-5EF15889D55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630758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574675" y="0"/>
            <a:ext cx="8001000"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91440" bIns="50800" numCol="1" anchor="b" anchorCtr="0" compatLnSpc="1">
            <a:prstTxWarp prst="textNoShape">
              <a:avLst/>
            </a:prstTxWarp>
          </a:bodyPr>
          <a:lstStyle/>
          <a:p>
            <a:pPr lvl="0"/>
            <a:r>
              <a:rPr lang="en-US" altLang="zh-CN">
                <a:sym typeface="Verdana" charset="0"/>
              </a:rPr>
              <a:t>Click to edit Master title style</a:t>
            </a:r>
          </a:p>
        </p:txBody>
      </p:sp>
      <p:sp>
        <p:nvSpPr>
          <p:cNvPr id="2050" name="Rectangle 2"/>
          <p:cNvSpPr>
            <a:spLocks noGrp="1" noChangeArrowheads="1"/>
          </p:cNvSpPr>
          <p:nvPr>
            <p:ph type="body" idx="1"/>
          </p:nvPr>
        </p:nvSpPr>
        <p:spPr bwMode="auto">
          <a:xfrm>
            <a:off x="566738" y="1752600"/>
            <a:ext cx="80010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ltLang="zh-CN">
                <a:sym typeface="Verdana" charset="0"/>
              </a:rPr>
              <a:t>Click to edit Master text styles</a:t>
            </a:r>
          </a:p>
          <a:p>
            <a:pPr lvl="1"/>
            <a:r>
              <a:rPr lang="en-US" altLang="zh-CN">
                <a:sym typeface="Verdana" charset="0"/>
              </a:rPr>
              <a:t>Second level</a:t>
            </a:r>
          </a:p>
          <a:p>
            <a:pPr lvl="2"/>
            <a:r>
              <a:rPr lang="en-US" altLang="zh-CN">
                <a:sym typeface="Verdana" charset="0"/>
              </a:rPr>
              <a:t>Third level</a:t>
            </a:r>
          </a:p>
          <a:p>
            <a:pPr lvl="3"/>
            <a:r>
              <a:rPr lang="en-US" altLang="zh-CN">
                <a:sym typeface="Verdana" charset="0"/>
              </a:rPr>
              <a:t>Fourth level</a:t>
            </a:r>
          </a:p>
          <a:p>
            <a:pPr lvl="4"/>
            <a:r>
              <a:rPr lang="en-US" altLang="zh-CN">
                <a:sym typeface="Verdana" charset="0"/>
              </a:rPr>
              <a:t>Fifth level</a:t>
            </a:r>
          </a:p>
        </p:txBody>
      </p:sp>
      <p:sp>
        <p:nvSpPr>
          <p:cNvPr id="2051" name="Text Box 3"/>
          <p:cNvSpPr txBox="1">
            <a:spLocks noGrp="1" noChangeArrowheads="1"/>
          </p:cNvSpPr>
          <p:nvPr>
            <p:ph type="sldNum" sz="quarter" idx="4"/>
          </p:nvPr>
        </p:nvSpPr>
        <p:spPr bwMode="auto">
          <a:xfrm>
            <a:off x="7412038" y="6237288"/>
            <a:ext cx="3302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a:solidFill>
                  <a:schemeClr val="tx1"/>
                </a:solidFill>
                <a:latin typeface="Verdana Bold" charset="0"/>
                <a:sym typeface="Verdana Bold" charset="0"/>
              </a:defRPr>
            </a:lvl1pPr>
          </a:lstStyle>
          <a:p>
            <a:pPr fontAlgn="base">
              <a:spcBef>
                <a:spcPct val="0"/>
              </a:spcBef>
              <a:spcAft>
                <a:spcPct val="0"/>
              </a:spcAft>
            </a:pPr>
            <a:fld id="{FC310E9A-9C96-4177-904B-2F47BBBA7748}" type="slidenum">
              <a:rPr lang="zh-CN" altLang="en-US" sz="1200" smtClean="0">
                <a:solidFill>
                  <a:srgbClr val="000000"/>
                </a:solidFill>
              </a:rPr>
              <a:pPr fontAlgn="base">
                <a:spcBef>
                  <a:spcPct val="0"/>
                </a:spcBef>
                <a:spcAft>
                  <a:spcPct val="0"/>
                </a:spcAft>
              </a:pPr>
              <a:t>‹#›</a:t>
            </a:fld>
            <a:endParaRPr lang="en-US" altLang="zh-CN" sz="1200" smtClean="0">
              <a:solidFill>
                <a:srgbClr val="000000"/>
              </a:solidFill>
            </a:endParaRPr>
          </a:p>
        </p:txBody>
      </p:sp>
    </p:spTree>
    <p:extLst>
      <p:ext uri="{BB962C8B-B14F-4D97-AF65-F5344CB8AC3E}">
        <p14:creationId xmlns:p14="http://schemas.microsoft.com/office/powerpoint/2010/main" val="3316848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hf hdr="0" ftr="0" dt="0"/>
  <p:txStyles>
    <p:titleStyle>
      <a:lvl1pPr marL="39688" indent="-39688" algn="l" rtl="0" fontAlgn="base">
        <a:spcBef>
          <a:spcPct val="0"/>
        </a:spcBef>
        <a:spcAft>
          <a:spcPct val="0"/>
        </a:spcAft>
        <a:defRPr kumimoji="1" sz="3800">
          <a:solidFill>
            <a:schemeClr val="tx1"/>
          </a:solidFill>
          <a:latin typeface="+mj-lt"/>
          <a:ea typeface="+mj-ea"/>
          <a:cs typeface="宋体" charset="0"/>
          <a:sym typeface="Verdana" pitchFamily="34" charset="0"/>
        </a:defRPr>
      </a:lvl1pPr>
      <a:lvl2pPr marL="39688" indent="-39688" algn="l" rtl="0" fontAlgn="base">
        <a:spcBef>
          <a:spcPct val="0"/>
        </a:spcBef>
        <a:spcAft>
          <a:spcPct val="0"/>
        </a:spcAft>
        <a:defRPr kumimoji="1" sz="3800">
          <a:solidFill>
            <a:schemeClr val="tx1"/>
          </a:solidFill>
          <a:latin typeface="Verdana" charset="0"/>
          <a:ea typeface="宋体" charset="0"/>
          <a:cs typeface="宋体" charset="0"/>
          <a:sym typeface="Verdana" pitchFamily="34" charset="0"/>
        </a:defRPr>
      </a:lvl2pPr>
      <a:lvl3pPr marL="39688" indent="-39688" algn="l" rtl="0" fontAlgn="base">
        <a:spcBef>
          <a:spcPct val="0"/>
        </a:spcBef>
        <a:spcAft>
          <a:spcPct val="0"/>
        </a:spcAft>
        <a:defRPr kumimoji="1" sz="3800">
          <a:solidFill>
            <a:schemeClr val="tx1"/>
          </a:solidFill>
          <a:latin typeface="Verdana" charset="0"/>
          <a:ea typeface="宋体" charset="0"/>
          <a:cs typeface="宋体" charset="0"/>
          <a:sym typeface="Verdana" pitchFamily="34" charset="0"/>
        </a:defRPr>
      </a:lvl3pPr>
      <a:lvl4pPr marL="39688" indent="-39688" algn="l" rtl="0" fontAlgn="base">
        <a:spcBef>
          <a:spcPct val="0"/>
        </a:spcBef>
        <a:spcAft>
          <a:spcPct val="0"/>
        </a:spcAft>
        <a:defRPr kumimoji="1" sz="3800">
          <a:solidFill>
            <a:schemeClr val="tx1"/>
          </a:solidFill>
          <a:latin typeface="Verdana" charset="0"/>
          <a:ea typeface="宋体" charset="0"/>
          <a:cs typeface="宋体" charset="0"/>
          <a:sym typeface="Verdana" pitchFamily="34" charset="0"/>
        </a:defRPr>
      </a:lvl4pPr>
      <a:lvl5pPr marL="39688" indent="-39688" algn="l" rtl="0" fontAlgn="base">
        <a:spcBef>
          <a:spcPct val="0"/>
        </a:spcBef>
        <a:spcAft>
          <a:spcPct val="0"/>
        </a:spcAft>
        <a:defRPr kumimoji="1" sz="3800">
          <a:solidFill>
            <a:schemeClr val="tx1"/>
          </a:solidFill>
          <a:latin typeface="Verdana" charset="0"/>
          <a:ea typeface="宋体" charset="0"/>
          <a:cs typeface="宋体" charset="0"/>
          <a:sym typeface="Verdana" pitchFamily="34" charset="0"/>
        </a:defRPr>
      </a:lvl5pPr>
      <a:lvl6pPr marL="496888" algn="l" rtl="0" fontAlgn="base">
        <a:spcBef>
          <a:spcPct val="0"/>
        </a:spcBef>
        <a:spcAft>
          <a:spcPct val="0"/>
        </a:spcAft>
        <a:defRPr sz="3800">
          <a:solidFill>
            <a:schemeClr val="tx1"/>
          </a:solidFill>
          <a:latin typeface="Verdana" charset="0"/>
          <a:ea typeface="宋体" charset="0"/>
          <a:sym typeface="Verdana" charset="0"/>
        </a:defRPr>
      </a:lvl6pPr>
      <a:lvl7pPr marL="954088" algn="l" rtl="0" fontAlgn="base">
        <a:spcBef>
          <a:spcPct val="0"/>
        </a:spcBef>
        <a:spcAft>
          <a:spcPct val="0"/>
        </a:spcAft>
        <a:defRPr sz="3800">
          <a:solidFill>
            <a:schemeClr val="tx1"/>
          </a:solidFill>
          <a:latin typeface="Verdana" charset="0"/>
          <a:ea typeface="宋体" charset="0"/>
          <a:sym typeface="Verdana" charset="0"/>
        </a:defRPr>
      </a:lvl7pPr>
      <a:lvl8pPr marL="1411288" algn="l" rtl="0" fontAlgn="base">
        <a:spcBef>
          <a:spcPct val="0"/>
        </a:spcBef>
        <a:spcAft>
          <a:spcPct val="0"/>
        </a:spcAft>
        <a:defRPr sz="3800">
          <a:solidFill>
            <a:schemeClr val="tx1"/>
          </a:solidFill>
          <a:latin typeface="Verdana" charset="0"/>
          <a:ea typeface="宋体" charset="0"/>
          <a:sym typeface="Verdana" charset="0"/>
        </a:defRPr>
      </a:lvl8pPr>
      <a:lvl9pPr marL="1868488" algn="l" rtl="0" fontAlgn="base">
        <a:spcBef>
          <a:spcPct val="0"/>
        </a:spcBef>
        <a:spcAft>
          <a:spcPct val="0"/>
        </a:spcAft>
        <a:defRPr sz="3800">
          <a:solidFill>
            <a:schemeClr val="tx1"/>
          </a:solidFill>
          <a:latin typeface="Verdana" charset="0"/>
          <a:ea typeface="宋体" charset="0"/>
          <a:sym typeface="Verdana" charset="0"/>
        </a:defRPr>
      </a:lvl9pPr>
    </p:titleStyle>
    <p:bodyStyle>
      <a:lvl1pPr marL="509588" indent="-469900" algn="l" rtl="0" fontAlgn="base">
        <a:spcBef>
          <a:spcPts val="700"/>
        </a:spcBef>
        <a:spcAft>
          <a:spcPct val="0"/>
        </a:spcAft>
        <a:buClr>
          <a:srgbClr val="CC0000"/>
        </a:buClr>
        <a:buSzPct val="100000"/>
        <a:buFont typeface="Wingdings" pitchFamily="2" charset="2"/>
        <a:buChar char="o"/>
        <a:defRPr kumimoji="1" sz="3000">
          <a:solidFill>
            <a:schemeClr val="tx1"/>
          </a:solidFill>
          <a:latin typeface="+mn-lt"/>
          <a:ea typeface="+mn-ea"/>
          <a:cs typeface="宋体" charset="0"/>
          <a:sym typeface="Verdana" pitchFamily="34" charset="0"/>
        </a:defRPr>
      </a:lvl1pPr>
      <a:lvl2pPr marL="846138" indent="-436563" algn="l" rtl="0" fontAlgn="base">
        <a:spcBef>
          <a:spcPts val="600"/>
        </a:spcBef>
        <a:spcAft>
          <a:spcPct val="0"/>
        </a:spcAft>
        <a:buClr>
          <a:srgbClr val="CC0000"/>
        </a:buClr>
        <a:buSzPct val="100000"/>
        <a:buFont typeface="Wingdings" pitchFamily="2" charset="2"/>
        <a:buChar char="n"/>
        <a:defRPr kumimoji="1" sz="2600">
          <a:solidFill>
            <a:schemeClr val="tx1"/>
          </a:solidFill>
          <a:latin typeface="+mn-lt"/>
          <a:ea typeface="+mn-ea"/>
          <a:sym typeface="Verdana" pitchFamily="34" charset="0"/>
        </a:defRPr>
      </a:lvl2pPr>
      <a:lvl3pPr marL="1243013" indent="-395288" algn="l" rtl="0" fontAlgn="base">
        <a:spcBef>
          <a:spcPts val="600"/>
        </a:spcBef>
        <a:spcAft>
          <a:spcPct val="0"/>
        </a:spcAft>
        <a:buClr>
          <a:srgbClr val="CC0000"/>
        </a:buClr>
        <a:buSzPct val="100000"/>
        <a:buFont typeface="Wingdings" pitchFamily="2" charset="2"/>
        <a:buChar char="o"/>
        <a:defRPr kumimoji="1" sz="2300">
          <a:solidFill>
            <a:schemeClr val="tx1"/>
          </a:solidFill>
          <a:latin typeface="+mn-lt"/>
          <a:ea typeface="+mn-ea"/>
          <a:sym typeface="Verdana" pitchFamily="34" charset="0"/>
        </a:defRPr>
      </a:lvl3pPr>
      <a:lvl4pPr marL="1631950" indent="-387350" algn="l" rtl="0" fontAlgn="base">
        <a:spcBef>
          <a:spcPts val="500"/>
        </a:spcBef>
        <a:spcAft>
          <a:spcPct val="0"/>
        </a:spcAft>
        <a:buClr>
          <a:srgbClr val="CC0000"/>
        </a:buClr>
        <a:buSzPct val="100000"/>
        <a:buFont typeface="Wingdings" pitchFamily="2" charset="2"/>
        <a:buChar char="n"/>
        <a:defRPr kumimoji="1" sz="2000">
          <a:solidFill>
            <a:schemeClr val="tx1"/>
          </a:solidFill>
          <a:latin typeface="+mn-lt"/>
          <a:ea typeface="+mn-ea"/>
          <a:sym typeface="Verdana" pitchFamily="34" charset="0"/>
        </a:defRPr>
      </a:lvl4pPr>
      <a:lvl5pPr marL="2032000" indent="-398463" algn="l" rtl="0" fontAlgn="base">
        <a:spcBef>
          <a:spcPts val="600"/>
        </a:spcBef>
        <a:spcAft>
          <a:spcPct val="0"/>
        </a:spcAft>
        <a:buClr>
          <a:srgbClr val="CC0000"/>
        </a:buClr>
        <a:buSzPct val="100000"/>
        <a:buFont typeface="Wingdings" pitchFamily="2" charset="2"/>
        <a:buChar char="§"/>
        <a:defRPr kumimoji="1" sz="2000">
          <a:solidFill>
            <a:schemeClr val="tx1"/>
          </a:solidFill>
          <a:latin typeface="+mn-lt"/>
          <a:ea typeface="+mn-ea"/>
          <a:sym typeface="Verdana" pitchFamily="34" charset="0"/>
        </a:defRPr>
      </a:lvl5pPr>
      <a:lvl6pPr marL="2489200" indent="-398463" algn="l" rtl="0" fontAlgn="base">
        <a:spcBef>
          <a:spcPts val="600"/>
        </a:spcBef>
        <a:spcAft>
          <a:spcPct val="0"/>
        </a:spcAft>
        <a:buClr>
          <a:srgbClr val="CC0000"/>
        </a:buClr>
        <a:buSzPct val="100000"/>
        <a:buFont typeface="Wingdings" charset="0"/>
        <a:buChar char="§"/>
        <a:defRPr sz="2000">
          <a:solidFill>
            <a:schemeClr val="tx1"/>
          </a:solidFill>
          <a:latin typeface="+mn-lt"/>
          <a:ea typeface="+mn-ea"/>
          <a:sym typeface="Verdana" charset="0"/>
        </a:defRPr>
      </a:lvl6pPr>
      <a:lvl7pPr marL="2946400" indent="-398463" algn="l" rtl="0" fontAlgn="base">
        <a:spcBef>
          <a:spcPts val="600"/>
        </a:spcBef>
        <a:spcAft>
          <a:spcPct val="0"/>
        </a:spcAft>
        <a:buClr>
          <a:srgbClr val="CC0000"/>
        </a:buClr>
        <a:buSzPct val="100000"/>
        <a:buFont typeface="Wingdings" charset="0"/>
        <a:buChar char="§"/>
        <a:defRPr sz="2000">
          <a:solidFill>
            <a:schemeClr val="tx1"/>
          </a:solidFill>
          <a:latin typeface="+mn-lt"/>
          <a:ea typeface="+mn-ea"/>
          <a:sym typeface="Verdana" charset="0"/>
        </a:defRPr>
      </a:lvl7pPr>
      <a:lvl8pPr marL="3403600" indent="-398463" algn="l" rtl="0" fontAlgn="base">
        <a:spcBef>
          <a:spcPts val="600"/>
        </a:spcBef>
        <a:spcAft>
          <a:spcPct val="0"/>
        </a:spcAft>
        <a:buClr>
          <a:srgbClr val="CC0000"/>
        </a:buClr>
        <a:buSzPct val="100000"/>
        <a:buFont typeface="Wingdings" charset="0"/>
        <a:buChar char="§"/>
        <a:defRPr sz="2000">
          <a:solidFill>
            <a:schemeClr val="tx1"/>
          </a:solidFill>
          <a:latin typeface="+mn-lt"/>
          <a:ea typeface="+mn-ea"/>
          <a:sym typeface="Verdana" charset="0"/>
        </a:defRPr>
      </a:lvl8pPr>
      <a:lvl9pPr marL="3860800" indent="-398463" algn="l" rtl="0" fontAlgn="base">
        <a:spcBef>
          <a:spcPts val="600"/>
        </a:spcBef>
        <a:spcAft>
          <a:spcPct val="0"/>
        </a:spcAft>
        <a:buClr>
          <a:srgbClr val="CC0000"/>
        </a:buClr>
        <a:buSzPct val="100000"/>
        <a:buFont typeface="Wingdings" charset="0"/>
        <a:buChar char="§"/>
        <a:defRPr sz="2000">
          <a:solidFill>
            <a:schemeClr val="tx1"/>
          </a:solidFill>
          <a:latin typeface="+mn-lt"/>
          <a:ea typeface="+mn-ea"/>
          <a:sym typeface="Verdana"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C6CB0567-D166-42C4-8775-03E40FD6CB87}" type="slidenum">
              <a:rPr lang="zh-CN" altLang="en-US" smtClean="0">
                <a:solidFill>
                  <a:srgbClr val="000000"/>
                </a:solidFill>
              </a:rPr>
              <a:pPr/>
              <a:t>1</a:t>
            </a:fld>
            <a:endParaRPr lang="en-US" altLang="zh-CN">
              <a:solidFill>
                <a:srgbClr val="000000"/>
              </a:solidFill>
            </a:endParaRPr>
          </a:p>
        </p:txBody>
      </p:sp>
      <p:sp>
        <p:nvSpPr>
          <p:cNvPr id="3" name="Rectangle 2"/>
          <p:cNvSpPr>
            <a:spLocks noChangeArrowheads="1"/>
          </p:cNvSpPr>
          <p:nvPr/>
        </p:nvSpPr>
        <p:spPr bwMode="auto">
          <a:xfrm>
            <a:off x="611560" y="1916832"/>
            <a:ext cx="777686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r>
              <a:rPr kumimoji="0" lang="zh-CN" altLang="en-US" sz="4800" b="1" dirty="0" smtClean="0">
                <a:solidFill>
                  <a:srgbClr val="0000FF"/>
                </a:solidFill>
                <a:latin typeface="隶书" pitchFamily="49" charset="-122"/>
                <a:ea typeface="隶书" pitchFamily="49" charset="-122"/>
              </a:rPr>
              <a:t>第七章</a:t>
            </a:r>
            <a:r>
              <a:rPr kumimoji="0" lang="en-US" altLang="zh-CN" sz="4800" b="1" dirty="0" smtClean="0">
                <a:solidFill>
                  <a:srgbClr val="0000FF"/>
                </a:solidFill>
                <a:latin typeface="隶书" pitchFamily="49" charset="-122"/>
                <a:ea typeface="隶书" pitchFamily="49" charset="-122"/>
              </a:rPr>
              <a:t> </a:t>
            </a:r>
            <a:r>
              <a:rPr kumimoji="0" lang="zh-CN" altLang="en-US" sz="4800" b="1" dirty="0" smtClean="0">
                <a:solidFill>
                  <a:srgbClr val="0000FF"/>
                </a:solidFill>
                <a:latin typeface="隶书" pitchFamily="49" charset="-122"/>
                <a:ea typeface="隶书" pitchFamily="49" charset="-122"/>
              </a:rPr>
              <a:t>实现</a:t>
            </a:r>
            <a:r>
              <a:rPr kumimoji="0" lang="en-US" altLang="zh-CN" sz="4800" b="1" dirty="0" smtClean="0">
                <a:solidFill>
                  <a:srgbClr val="0000FF"/>
                </a:solidFill>
                <a:latin typeface="隶书" pitchFamily="49" charset="-122"/>
                <a:ea typeface="隶书" pitchFamily="49" charset="-122"/>
              </a:rPr>
              <a:t>(</a:t>
            </a:r>
            <a:r>
              <a:rPr kumimoji="0" lang="zh-CN" altLang="en-US" sz="4800" b="1" dirty="0" smtClean="0">
                <a:solidFill>
                  <a:srgbClr val="0000FF"/>
                </a:solidFill>
                <a:latin typeface="隶书" pitchFamily="49" charset="-122"/>
                <a:ea typeface="隶书" pitchFamily="49" charset="-122"/>
              </a:rPr>
              <a:t>编码与测试</a:t>
            </a:r>
            <a:r>
              <a:rPr kumimoji="0" lang="en-US" altLang="zh-CN" sz="4800" b="1" dirty="0" smtClean="0">
                <a:solidFill>
                  <a:srgbClr val="0000FF"/>
                </a:solidFill>
                <a:latin typeface="隶书" pitchFamily="49" charset="-122"/>
                <a:ea typeface="隶书" pitchFamily="49" charset="-122"/>
              </a:rPr>
              <a:t>)</a:t>
            </a:r>
          </a:p>
          <a:p>
            <a:pPr algn="ctr" fontAlgn="base">
              <a:spcBef>
                <a:spcPct val="0"/>
              </a:spcBef>
              <a:spcAft>
                <a:spcPct val="0"/>
              </a:spcAft>
            </a:pPr>
            <a:r>
              <a:rPr kumimoji="0" lang="en-US" altLang="zh-CN" sz="6000" b="1" dirty="0" smtClean="0">
                <a:solidFill>
                  <a:srgbClr val="0000FF"/>
                </a:solidFill>
                <a:latin typeface="隶书" pitchFamily="49" charset="-122"/>
                <a:ea typeface="隶书" pitchFamily="49" charset="-122"/>
              </a:rPr>
              <a:t>7.1</a:t>
            </a:r>
            <a:r>
              <a:rPr kumimoji="0" lang="zh-CN" altLang="en-US" sz="6000" b="1" dirty="0" smtClean="0">
                <a:solidFill>
                  <a:srgbClr val="0000FF"/>
                </a:solidFill>
                <a:latin typeface="隶书" pitchFamily="49" charset="-122"/>
                <a:ea typeface="隶书" pitchFamily="49" charset="-122"/>
              </a:rPr>
              <a:t>编码</a:t>
            </a:r>
            <a:endParaRPr kumimoji="0" lang="en-US" altLang="zh-CN" sz="6000" b="1" dirty="0" smtClean="0">
              <a:solidFill>
                <a:srgbClr val="0000FF"/>
              </a:solidFill>
              <a:latin typeface="隶书" pitchFamily="49" charset="-122"/>
              <a:ea typeface="隶书" pitchFamily="49" charset="-122"/>
            </a:endParaRPr>
          </a:p>
          <a:p>
            <a:pPr algn="ctr" fontAlgn="base">
              <a:spcBef>
                <a:spcPct val="0"/>
              </a:spcBef>
              <a:spcAft>
                <a:spcPct val="0"/>
              </a:spcAft>
            </a:pPr>
            <a:r>
              <a:rPr kumimoji="0" lang="en-US" altLang="zh-CN" sz="3600" dirty="0" smtClean="0">
                <a:solidFill>
                  <a:schemeClr val="tx1">
                    <a:lumMod val="85000"/>
                    <a:lumOff val="15000"/>
                  </a:schemeClr>
                </a:solidFill>
                <a:latin typeface="隶书" pitchFamily="49" charset="-122"/>
                <a:ea typeface="隶书" pitchFamily="49" charset="-122"/>
              </a:rPr>
              <a:t>G09</a:t>
            </a:r>
            <a:r>
              <a:rPr kumimoji="0" lang="zh-CN" altLang="en-US" sz="3600" dirty="0" smtClean="0">
                <a:solidFill>
                  <a:schemeClr val="tx1">
                    <a:lumMod val="85000"/>
                    <a:lumOff val="15000"/>
                  </a:schemeClr>
                </a:solidFill>
                <a:latin typeface="隶书" pitchFamily="49" charset="-122"/>
                <a:ea typeface="隶书" pitchFamily="49" charset="-122"/>
              </a:rPr>
              <a:t>小组</a:t>
            </a:r>
            <a:endParaRPr kumimoji="0" lang="en-US" altLang="zh-CN" sz="3600" dirty="0" smtClean="0">
              <a:solidFill>
                <a:schemeClr val="tx1">
                  <a:lumMod val="85000"/>
                  <a:lumOff val="15000"/>
                </a:schemeClr>
              </a:solidFill>
              <a:latin typeface="隶书" pitchFamily="49" charset="-122"/>
              <a:ea typeface="隶书" pitchFamily="49" charset="-122"/>
            </a:endParaRPr>
          </a:p>
          <a:p>
            <a:pPr algn="ctr" fontAlgn="base">
              <a:spcBef>
                <a:spcPct val="0"/>
              </a:spcBef>
              <a:spcAft>
                <a:spcPct val="0"/>
              </a:spcAft>
            </a:pPr>
            <a:r>
              <a:rPr kumimoji="0" lang="zh-CN" altLang="en-US" sz="3600" dirty="0" smtClean="0">
                <a:solidFill>
                  <a:schemeClr val="tx1">
                    <a:lumMod val="85000"/>
                    <a:lumOff val="15000"/>
                  </a:schemeClr>
                </a:solidFill>
                <a:latin typeface="隶书" pitchFamily="49" charset="-122"/>
                <a:ea typeface="隶书" pitchFamily="49" charset="-122"/>
              </a:rPr>
              <a:t>成员：郑鸿棣，徐余浩，陈瑜安</a:t>
            </a:r>
          </a:p>
        </p:txBody>
      </p:sp>
      <p:pic>
        <p:nvPicPr>
          <p:cNvPr id="5" name="WechatIMG4.jpg" descr="WechatIMG4.jpg"/>
          <p:cNvPicPr>
            <a:picLocks noChangeAspect="1"/>
          </p:cNvPicPr>
          <p:nvPr/>
        </p:nvPicPr>
        <p:blipFill>
          <a:blip r:embed="rId2">
            <a:extLst/>
          </a:blip>
          <a:srcRect l="11890" t="8458" r="12007" b="11705"/>
          <a:stretch>
            <a:fillRect/>
          </a:stretch>
        </p:blipFill>
        <p:spPr>
          <a:xfrm>
            <a:off x="7812360" y="476672"/>
            <a:ext cx="936104" cy="953600"/>
          </a:xfrm>
          <a:custGeom>
            <a:avLst/>
            <a:gdLst/>
            <a:ahLst/>
            <a:cxnLst>
              <a:cxn ang="0">
                <a:pos x="wd2" y="hd2"/>
              </a:cxn>
              <a:cxn ang="5400000">
                <a:pos x="wd2" y="hd2"/>
              </a:cxn>
              <a:cxn ang="10800000">
                <a:pos x="wd2" y="hd2"/>
              </a:cxn>
              <a:cxn ang="16200000">
                <a:pos x="wd2" y="hd2"/>
              </a:cxn>
            </a:cxnLst>
            <a:rect l="0" t="0" r="r" b="b"/>
            <a:pathLst>
              <a:path w="21368" h="21342" extrusionOk="0">
                <a:moveTo>
                  <a:pt x="10600" y="10"/>
                </a:moveTo>
                <a:cubicBezTo>
                  <a:pt x="9081" y="68"/>
                  <a:pt x="7558" y="385"/>
                  <a:pt x="6272" y="954"/>
                </a:cubicBezTo>
                <a:cubicBezTo>
                  <a:pt x="2041" y="2827"/>
                  <a:pt x="9" y="5961"/>
                  <a:pt x="0" y="10629"/>
                </a:cubicBezTo>
                <a:cubicBezTo>
                  <a:pt x="-5" y="13130"/>
                  <a:pt x="115" y="13634"/>
                  <a:pt x="1222" y="15753"/>
                </a:cubicBezTo>
                <a:cubicBezTo>
                  <a:pt x="2623" y="18434"/>
                  <a:pt x="4921" y="20400"/>
                  <a:pt x="7317" y="20964"/>
                </a:cubicBezTo>
                <a:cubicBezTo>
                  <a:pt x="9813" y="21552"/>
                  <a:pt x="12971" y="21446"/>
                  <a:pt x="14988" y="20709"/>
                </a:cubicBezTo>
                <a:cubicBezTo>
                  <a:pt x="16725" y="20074"/>
                  <a:pt x="20181" y="17424"/>
                  <a:pt x="20173" y="16731"/>
                </a:cubicBezTo>
                <a:cubicBezTo>
                  <a:pt x="20171" y="16560"/>
                  <a:pt x="19505" y="15733"/>
                  <a:pt x="18691" y="14902"/>
                </a:cubicBezTo>
                <a:cubicBezTo>
                  <a:pt x="16636" y="12802"/>
                  <a:pt x="14117" y="11762"/>
                  <a:pt x="10482" y="11486"/>
                </a:cubicBezTo>
                <a:cubicBezTo>
                  <a:pt x="7961" y="11294"/>
                  <a:pt x="7407" y="11130"/>
                  <a:pt x="6638" y="10380"/>
                </a:cubicBezTo>
                <a:cubicBezTo>
                  <a:pt x="5408" y="9179"/>
                  <a:pt x="4757" y="7203"/>
                  <a:pt x="5102" y="5713"/>
                </a:cubicBezTo>
                <a:cubicBezTo>
                  <a:pt x="5689" y="3173"/>
                  <a:pt x="9106" y="1264"/>
                  <a:pt x="11403" y="2193"/>
                </a:cubicBezTo>
                <a:cubicBezTo>
                  <a:pt x="12922" y="2808"/>
                  <a:pt x="14557" y="4755"/>
                  <a:pt x="14557" y="5945"/>
                </a:cubicBezTo>
                <a:cubicBezTo>
                  <a:pt x="14557" y="7530"/>
                  <a:pt x="14901" y="8018"/>
                  <a:pt x="16004" y="8018"/>
                </a:cubicBezTo>
                <a:cubicBezTo>
                  <a:pt x="16692" y="8018"/>
                  <a:pt x="17025" y="7850"/>
                  <a:pt x="17025" y="7485"/>
                </a:cubicBezTo>
                <a:cubicBezTo>
                  <a:pt x="17025" y="6207"/>
                  <a:pt x="20169" y="2724"/>
                  <a:pt x="20645" y="3478"/>
                </a:cubicBezTo>
                <a:cubicBezTo>
                  <a:pt x="20734" y="3620"/>
                  <a:pt x="20739" y="4822"/>
                  <a:pt x="20651" y="6142"/>
                </a:cubicBezTo>
                <a:cubicBezTo>
                  <a:pt x="20562" y="7462"/>
                  <a:pt x="20497" y="8771"/>
                  <a:pt x="20510" y="9054"/>
                </a:cubicBezTo>
                <a:cubicBezTo>
                  <a:pt x="20612" y="11299"/>
                  <a:pt x="20529" y="11938"/>
                  <a:pt x="20055" y="12401"/>
                </a:cubicBezTo>
                <a:cubicBezTo>
                  <a:pt x="19278" y="13160"/>
                  <a:pt x="18272" y="12363"/>
                  <a:pt x="18797" y="11405"/>
                </a:cubicBezTo>
                <a:cubicBezTo>
                  <a:pt x="19008" y="11020"/>
                  <a:pt x="19029" y="10537"/>
                  <a:pt x="18850" y="10224"/>
                </a:cubicBezTo>
                <a:cubicBezTo>
                  <a:pt x="18579" y="9751"/>
                  <a:pt x="18501" y="9749"/>
                  <a:pt x="18112" y="10206"/>
                </a:cubicBezTo>
                <a:cubicBezTo>
                  <a:pt x="17398" y="11046"/>
                  <a:pt x="17784" y="12565"/>
                  <a:pt x="18862" y="13153"/>
                </a:cubicBezTo>
                <a:cubicBezTo>
                  <a:pt x="21011" y="14326"/>
                  <a:pt x="21595" y="12449"/>
                  <a:pt x="21295" y="5412"/>
                </a:cubicBezTo>
                <a:lnTo>
                  <a:pt x="21136" y="1602"/>
                </a:lnTo>
                <a:lnTo>
                  <a:pt x="18815" y="1405"/>
                </a:lnTo>
                <a:cubicBezTo>
                  <a:pt x="17538" y="1297"/>
                  <a:pt x="15786" y="950"/>
                  <a:pt x="14917" y="630"/>
                </a:cubicBezTo>
                <a:cubicBezTo>
                  <a:pt x="13638" y="157"/>
                  <a:pt x="12120" y="-48"/>
                  <a:pt x="10600" y="10"/>
                </a:cubicBezTo>
                <a:close/>
              </a:path>
            </a:pathLst>
          </a:custGeom>
          <a:ln w="12700">
            <a:miter lim="400000"/>
          </a:ln>
        </p:spPr>
      </p:pic>
    </p:spTree>
    <p:extLst>
      <p:ext uri="{BB962C8B-B14F-4D97-AF65-F5344CB8AC3E}">
        <p14:creationId xmlns:p14="http://schemas.microsoft.com/office/powerpoint/2010/main" val="4281372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100000">
                                          <p:val>
                                            <p:strVal val="#ppt_x"/>
                                          </p:val>
                                        </p:tav>
                                      </p:tavLst>
                                    </p:anim>
                                    <p:anim calcmode="lin" valueType="num">
                                      <p:cBhvr>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DF9AD464-1E56-4A6E-A7D4-7E9527C8E9D4}" type="slidenum">
              <a:rPr kumimoji="0" lang="zh-CN" altLang="en-US">
                <a:sym typeface="Verdana Bold" charset="0"/>
              </a:rPr>
              <a:pPr/>
              <a:t>10</a:t>
            </a:fld>
            <a:endParaRPr kumimoji="0" lang="en-US" altLang="zh-CN">
              <a:sym typeface="Verdana Bold" charset="0"/>
            </a:endParaRPr>
          </a:p>
        </p:txBody>
      </p:sp>
      <p:sp>
        <p:nvSpPr>
          <p:cNvPr id="38914" name="Rectangle 2"/>
          <p:cNvSpPr>
            <a:spLocks noChangeArrowheads="1"/>
          </p:cNvSpPr>
          <p:nvPr/>
        </p:nvSpPr>
        <p:spPr bwMode="auto">
          <a:xfrm>
            <a:off x="2976563" y="333375"/>
            <a:ext cx="23923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just" fontAlgn="base">
              <a:spcBef>
                <a:spcPct val="0"/>
              </a:spcBef>
              <a:spcAft>
                <a:spcPct val="0"/>
              </a:spcAft>
            </a:pPr>
            <a:r>
              <a:rPr kumimoji="0" lang="zh-CN" altLang="en-US" sz="3200" b="1" smtClean="0">
                <a:solidFill>
                  <a:srgbClr val="0000FF"/>
                </a:solidFill>
                <a:latin typeface="Times New Roman" pitchFamily="18" charset="0"/>
                <a:ea typeface="楷体_GB2312" pitchFamily="49" charset="-122"/>
              </a:rPr>
              <a:t>序言性注释</a:t>
            </a:r>
            <a:endParaRPr kumimoji="0" lang="zh-CN" altLang="en-US" sz="3200" b="1" smtClean="0">
              <a:latin typeface="Times New Roman" pitchFamily="18" charset="0"/>
              <a:ea typeface="楷体_GB2312" pitchFamily="49" charset="-122"/>
            </a:endParaRPr>
          </a:p>
        </p:txBody>
      </p:sp>
      <p:sp>
        <p:nvSpPr>
          <p:cNvPr id="13316" name="Rectangle 3"/>
          <p:cNvSpPr>
            <a:spLocks noChangeArrowheads="1"/>
          </p:cNvSpPr>
          <p:nvPr/>
        </p:nvSpPr>
        <p:spPr bwMode="auto">
          <a:xfrm>
            <a:off x="650875" y="908050"/>
            <a:ext cx="8042275" cy="5400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通常置于每个程序模块的开头部分，</a:t>
            </a:r>
            <a:r>
              <a:rPr kumimoji="0" lang="zh-CN" altLang="en-US" sz="2200" b="1" u="sng" dirty="0" smtClean="0">
                <a:solidFill>
                  <a:srgbClr val="FF0000"/>
                </a:solidFill>
                <a:latin typeface="Times New Roman" pitchFamily="18" charset="0"/>
                <a:ea typeface="仿宋_GB2312" pitchFamily="49" charset="-122"/>
              </a:rPr>
              <a:t>它应当给出程序的整体说明</a:t>
            </a:r>
            <a:r>
              <a:rPr kumimoji="0" lang="zh-CN" altLang="en-US" sz="2200" b="1" dirty="0" smtClean="0">
                <a:latin typeface="Times New Roman" pitchFamily="18" charset="0"/>
                <a:ea typeface="仿宋_GB2312" pitchFamily="49" charset="-122"/>
              </a:rPr>
              <a:t>，对于理解程序本身具有引导作用。</a:t>
            </a:r>
          </a:p>
          <a:p>
            <a:pPr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序言性注释包括：</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程序标题</a:t>
            </a:r>
            <a:r>
              <a:rPr kumimoji="0" lang="zh-CN" altLang="en-US" sz="2200" b="1" dirty="0" smtClean="0">
                <a:latin typeface="Times New Roman" pitchFamily="18" charset="0"/>
                <a:ea typeface="仿宋_GB2312" pitchFamily="49" charset="-122"/>
              </a:rPr>
              <a:t>；</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有关本模块</a:t>
            </a:r>
            <a:r>
              <a:rPr kumimoji="0" lang="zh-CN" altLang="en-US" sz="2200" b="1" u="sng" dirty="0" smtClean="0">
                <a:solidFill>
                  <a:srgbClr val="0000FF"/>
                </a:solidFill>
                <a:latin typeface="Times New Roman" pitchFamily="18" charset="0"/>
                <a:ea typeface="仿宋_GB2312" pitchFamily="49" charset="-122"/>
              </a:rPr>
              <a:t>功能和目的</a:t>
            </a:r>
            <a:r>
              <a:rPr kumimoji="0" lang="zh-CN" altLang="en-US" sz="2200" b="1" u="sng" dirty="0" smtClean="0">
                <a:latin typeface="Times New Roman" pitchFamily="18" charset="0"/>
                <a:ea typeface="仿宋_GB2312" pitchFamily="49" charset="-122"/>
              </a:rPr>
              <a:t>的</a:t>
            </a:r>
            <a:r>
              <a:rPr kumimoji="0" lang="zh-CN" altLang="en-US" sz="2200" b="1" u="sng" dirty="0" smtClean="0">
                <a:solidFill>
                  <a:srgbClr val="0000FF"/>
                </a:solidFill>
                <a:latin typeface="Times New Roman" pitchFamily="18" charset="0"/>
                <a:ea typeface="仿宋_GB2312" pitchFamily="49" charset="-122"/>
              </a:rPr>
              <a:t>说明</a:t>
            </a:r>
            <a:r>
              <a:rPr kumimoji="0" lang="zh-CN" altLang="en-US" sz="2200" b="1" dirty="0" smtClean="0">
                <a:latin typeface="Times New Roman" pitchFamily="18" charset="0"/>
                <a:ea typeface="仿宋_GB2312" pitchFamily="49" charset="-122"/>
              </a:rPr>
              <a:t>；</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主要算法</a:t>
            </a:r>
            <a:r>
              <a:rPr kumimoji="0" lang="zh-CN" altLang="en-US" sz="2200" b="1" dirty="0" smtClean="0">
                <a:latin typeface="Times New Roman" pitchFamily="18" charset="0"/>
                <a:ea typeface="仿宋_GB2312" pitchFamily="49" charset="-122"/>
              </a:rPr>
              <a:t>；</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接口说明</a:t>
            </a:r>
            <a:r>
              <a:rPr kumimoji="0" lang="zh-CN" altLang="en-US" sz="2200" b="1" dirty="0" smtClean="0">
                <a:latin typeface="Times New Roman" pitchFamily="18" charset="0"/>
                <a:ea typeface="仿宋_GB2312" pitchFamily="49" charset="-122"/>
              </a:rPr>
              <a:t>：包括调用形式，参数描述，子程序清单；</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有关数据描述</a:t>
            </a:r>
            <a:r>
              <a:rPr kumimoji="0" lang="zh-CN" altLang="en-US" sz="2200" b="1" dirty="0" smtClean="0">
                <a:latin typeface="Times New Roman" pitchFamily="18" charset="0"/>
                <a:ea typeface="仿宋_GB2312" pitchFamily="49" charset="-122"/>
              </a:rPr>
              <a:t>：重要的变量及其用途，约束或限制条件，以及其它有关信息；</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模块位置</a:t>
            </a:r>
            <a:r>
              <a:rPr kumimoji="0" lang="zh-CN" altLang="en-US" sz="2200" b="1" dirty="0" smtClean="0">
                <a:latin typeface="Times New Roman" pitchFamily="18" charset="0"/>
                <a:ea typeface="仿宋_GB2312" pitchFamily="49" charset="-122"/>
              </a:rPr>
              <a:t>：在哪一个源文件中，或隶属于哪一个软件包；</a:t>
            </a:r>
          </a:p>
          <a:p>
            <a:pPr lvl="1" fontAlgn="base">
              <a:lnSpc>
                <a:spcPct val="105000"/>
              </a:lnSpc>
              <a:spcBef>
                <a:spcPct val="20000"/>
              </a:spcBef>
              <a:spcAft>
                <a:spcPct val="0"/>
              </a:spcAft>
              <a:buFontTx/>
              <a:buChar char="–"/>
            </a:pPr>
            <a:r>
              <a:rPr kumimoji="0" lang="zh-CN" altLang="en-US" sz="2200" b="1" dirty="0" smtClean="0">
                <a:latin typeface="Times New Roman" pitchFamily="18" charset="0"/>
                <a:ea typeface="仿宋_GB2312" pitchFamily="49" charset="-122"/>
              </a:rPr>
              <a:t> </a:t>
            </a:r>
            <a:r>
              <a:rPr kumimoji="0" lang="zh-CN" altLang="en-US" sz="2200" b="1" u="sng" dirty="0" smtClean="0">
                <a:solidFill>
                  <a:srgbClr val="0000FF"/>
                </a:solidFill>
                <a:latin typeface="Times New Roman" pitchFamily="18" charset="0"/>
                <a:ea typeface="仿宋_GB2312" pitchFamily="49" charset="-122"/>
              </a:rPr>
              <a:t>开发简历</a:t>
            </a:r>
            <a:r>
              <a:rPr kumimoji="0" lang="zh-CN" altLang="en-US" sz="2200" b="1" dirty="0" smtClean="0">
                <a:latin typeface="Times New Roman" pitchFamily="18" charset="0"/>
                <a:ea typeface="仿宋_GB2312" pitchFamily="49" charset="-122"/>
              </a:rPr>
              <a:t>：模块设计者，复审者，复审日期，修改日期及有关说明等。</a:t>
            </a:r>
          </a:p>
        </p:txBody>
      </p:sp>
    </p:spTree>
    <p:extLst>
      <p:ext uri="{BB962C8B-B14F-4D97-AF65-F5344CB8AC3E}">
        <p14:creationId xmlns:p14="http://schemas.microsoft.com/office/powerpoint/2010/main" val="631231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 calcmode="lin" valueType="num">
                                      <p:cBhvr additive="base">
                                        <p:cTn id="7"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anim calcmode="lin" valueType="num">
                                      <p:cBhvr additive="base">
                                        <p:cTn id="11"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6">
                                            <p:txEl>
                                              <p:pRg st="3" end="3"/>
                                            </p:txEl>
                                          </p:spTgt>
                                        </p:tgtEl>
                                        <p:attrNameLst>
                                          <p:attrName>style.visibility</p:attrName>
                                        </p:attrNameLst>
                                      </p:cBhvr>
                                      <p:to>
                                        <p:strVal val="visible"/>
                                      </p:to>
                                    </p:set>
                                    <p:anim calcmode="lin" valueType="num">
                                      <p:cBhvr additive="base">
                                        <p:cTn id="15"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6">
                                            <p:txEl>
                                              <p:pRg st="4" end="4"/>
                                            </p:txEl>
                                          </p:spTgt>
                                        </p:tgtEl>
                                        <p:attrNameLst>
                                          <p:attrName>style.visibility</p:attrName>
                                        </p:attrNameLst>
                                      </p:cBhvr>
                                      <p:to>
                                        <p:strVal val="visible"/>
                                      </p:to>
                                    </p:set>
                                    <p:anim calcmode="lin" valueType="num">
                                      <p:cBhvr additive="base">
                                        <p:cTn id="19"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6">
                                            <p:txEl>
                                              <p:pRg st="5" end="5"/>
                                            </p:txEl>
                                          </p:spTgt>
                                        </p:tgtEl>
                                        <p:attrNameLst>
                                          <p:attrName>style.visibility</p:attrName>
                                        </p:attrNameLst>
                                      </p:cBhvr>
                                      <p:to>
                                        <p:strVal val="visible"/>
                                      </p:to>
                                    </p:set>
                                    <p:anim calcmode="lin" valueType="num">
                                      <p:cBhvr additive="base">
                                        <p:cTn id="23" dur="5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6">
                                            <p:txEl>
                                              <p:pRg st="6" end="6"/>
                                            </p:txEl>
                                          </p:spTgt>
                                        </p:tgtEl>
                                        <p:attrNameLst>
                                          <p:attrName>style.visibility</p:attrName>
                                        </p:attrNameLst>
                                      </p:cBhvr>
                                      <p:to>
                                        <p:strVal val="visible"/>
                                      </p:to>
                                    </p:set>
                                    <p:anim calcmode="lin" valueType="num">
                                      <p:cBhvr additive="base">
                                        <p:cTn id="27" dur="500" fill="hold"/>
                                        <p:tgtEl>
                                          <p:spTgt spid="1331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16">
                                            <p:txEl>
                                              <p:pRg st="7" end="7"/>
                                            </p:txEl>
                                          </p:spTgt>
                                        </p:tgtEl>
                                        <p:attrNameLst>
                                          <p:attrName>style.visibility</p:attrName>
                                        </p:attrNameLst>
                                      </p:cBhvr>
                                      <p:to>
                                        <p:strVal val="visible"/>
                                      </p:to>
                                    </p:set>
                                    <p:anim calcmode="lin" valueType="num">
                                      <p:cBhvr additive="base">
                                        <p:cTn id="31" dur="500" fill="hold"/>
                                        <p:tgtEl>
                                          <p:spTgt spid="1331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316">
                                            <p:txEl>
                                              <p:pRg st="8" end="8"/>
                                            </p:txEl>
                                          </p:spTgt>
                                        </p:tgtEl>
                                        <p:attrNameLst>
                                          <p:attrName>style.visibility</p:attrName>
                                        </p:attrNameLst>
                                      </p:cBhvr>
                                      <p:to>
                                        <p:strVal val="visible"/>
                                      </p:to>
                                    </p:set>
                                    <p:anim calcmode="lin" valueType="num">
                                      <p:cBhvr additive="base">
                                        <p:cTn id="35" dur="500" fill="hold"/>
                                        <p:tgtEl>
                                          <p:spTgt spid="1331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59DF47A1-37CA-41EA-8B9C-3560FEFD6700}" type="slidenum">
              <a:rPr kumimoji="0" lang="zh-CN" altLang="en-US">
                <a:sym typeface="Verdana Bold" charset="0"/>
              </a:rPr>
              <a:pPr/>
              <a:t>11</a:t>
            </a:fld>
            <a:endParaRPr kumimoji="0" lang="en-US" altLang="zh-CN">
              <a:sym typeface="Verdana Bold" charset="0"/>
            </a:endParaRPr>
          </a:p>
        </p:txBody>
      </p:sp>
      <p:sp>
        <p:nvSpPr>
          <p:cNvPr id="39938" name="Rectangle 4"/>
          <p:cNvSpPr>
            <a:spLocks noChangeArrowheads="1"/>
          </p:cNvSpPr>
          <p:nvPr/>
        </p:nvSpPr>
        <p:spPr bwMode="auto">
          <a:xfrm>
            <a:off x="1338263" y="306388"/>
            <a:ext cx="5626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r>
              <a:rPr kumimoji="0" lang="zh-CN" altLang="en-US" sz="3200" b="1" smtClean="0">
                <a:solidFill>
                  <a:srgbClr val="0000FF"/>
                </a:solidFill>
                <a:latin typeface="Times New Roman" pitchFamily="18" charset="0"/>
                <a:ea typeface="楷体_GB2312" pitchFamily="49" charset="-122"/>
              </a:rPr>
              <a:t>功能性注释</a:t>
            </a:r>
            <a:endParaRPr kumimoji="0" lang="zh-CN" altLang="en-US" sz="3200" b="1" smtClean="0">
              <a:latin typeface="Times New Roman" pitchFamily="18" charset="0"/>
              <a:ea typeface="楷体_GB2312" pitchFamily="49" charset="-122"/>
            </a:endParaRPr>
          </a:p>
        </p:txBody>
      </p:sp>
      <p:sp>
        <p:nvSpPr>
          <p:cNvPr id="14340" name="Rectangle 5"/>
          <p:cNvSpPr>
            <a:spLocks noChangeArrowheads="1"/>
          </p:cNvSpPr>
          <p:nvPr/>
        </p:nvSpPr>
        <p:spPr bwMode="auto">
          <a:xfrm>
            <a:off x="915988" y="908050"/>
            <a:ext cx="7245350" cy="554513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05000"/>
              </a:lnSpc>
              <a:spcBef>
                <a:spcPct val="20000"/>
              </a:spcBef>
              <a:spcAft>
                <a:spcPct val="0"/>
              </a:spcAft>
              <a:buFontTx/>
              <a:buChar char="•"/>
            </a:pPr>
            <a:endParaRPr kumimoji="0" lang="en-US" altLang="zh-CN" sz="2400" b="1" dirty="0" smtClean="0">
              <a:latin typeface="仿宋_GB2312" pitchFamily="49" charset="-122"/>
              <a:ea typeface="仿宋_GB2312" pitchFamily="49" charset="-122"/>
            </a:endParaRPr>
          </a:p>
          <a:p>
            <a:pPr fontAlgn="base">
              <a:lnSpc>
                <a:spcPct val="105000"/>
              </a:lnSpc>
              <a:spcBef>
                <a:spcPct val="20000"/>
              </a:spcBef>
              <a:spcAft>
                <a:spcPct val="0"/>
              </a:spcAft>
              <a:buFontTx/>
              <a:buChar char="•"/>
            </a:pPr>
            <a:r>
              <a:rPr kumimoji="0" lang="zh-CN" altLang="en-US" sz="2400" b="1" dirty="0" smtClean="0">
                <a:latin typeface="仿宋_GB2312" pitchFamily="49" charset="-122"/>
                <a:ea typeface="仿宋_GB2312" pitchFamily="49" charset="-122"/>
              </a:rPr>
              <a:t>功能性注释嵌在源程序体中，用以描述其后的语句或程序段是在做什么工作，或是执行了下面的语句会怎么样，而不要解释下面怎么做。</a:t>
            </a:r>
          </a:p>
          <a:p>
            <a:pPr fontAlgn="base">
              <a:lnSpc>
                <a:spcPct val="105000"/>
              </a:lnSpc>
              <a:spcBef>
                <a:spcPct val="20000"/>
              </a:spcBef>
              <a:spcAft>
                <a:spcPct val="0"/>
              </a:spcAft>
            </a:pPr>
            <a:r>
              <a:rPr kumimoji="0" lang="zh-CN" altLang="en-US" sz="2400" b="1" dirty="0" smtClean="0">
                <a:latin typeface="仿宋_GB2312" pitchFamily="49" charset="-122"/>
                <a:ea typeface="仿宋_GB2312" pitchFamily="49" charset="-122"/>
              </a:rPr>
              <a:t>  例如， </a:t>
            </a:r>
            <a:endParaRPr kumimoji="0" lang="en-US" altLang="zh-CN" sz="2400" b="1" dirty="0" smtClean="0">
              <a:latin typeface="仿宋_GB2312" pitchFamily="49" charset="-122"/>
              <a:ea typeface="仿宋_GB2312" pitchFamily="49" charset="-122"/>
            </a:endParaRPr>
          </a:p>
          <a:p>
            <a:pPr fontAlgn="base">
              <a:lnSpc>
                <a:spcPct val="105000"/>
              </a:lnSpc>
              <a:spcBef>
                <a:spcPct val="20000"/>
              </a:spcBef>
              <a:spcAft>
                <a:spcPct val="0"/>
              </a:spcAft>
            </a:pPr>
            <a:r>
              <a:rPr kumimoji="0" lang="en-US" altLang="zh-CN" sz="2400" b="1" i="1" dirty="0">
                <a:solidFill>
                  <a:srgbClr val="0000FF"/>
                </a:solidFill>
                <a:latin typeface="仿宋_GB2312" pitchFamily="49" charset="-122"/>
                <a:ea typeface="仿宋_GB2312" pitchFamily="49" charset="-122"/>
              </a:rPr>
              <a:t>	</a:t>
            </a:r>
            <a:r>
              <a:rPr kumimoji="0" lang="en-US" altLang="zh-CN" sz="2400" b="1" i="1" dirty="0" smtClean="0">
                <a:solidFill>
                  <a:srgbClr val="0000FF"/>
                </a:solidFill>
                <a:latin typeface="仿宋_GB2312" pitchFamily="49" charset="-122"/>
                <a:ea typeface="仿宋_GB2312" pitchFamily="49" charset="-122"/>
              </a:rPr>
              <a:t>	   /* ADD AMOUNT TO TOTAL */</a:t>
            </a:r>
            <a:br>
              <a:rPr kumimoji="0" lang="en-US" altLang="zh-CN" sz="2400" b="1" i="1" dirty="0" smtClean="0">
                <a:solidFill>
                  <a:srgbClr val="0000FF"/>
                </a:solidFill>
                <a:latin typeface="仿宋_GB2312" pitchFamily="49" charset="-122"/>
                <a:ea typeface="仿宋_GB2312" pitchFamily="49" charset="-122"/>
              </a:rPr>
            </a:br>
            <a:r>
              <a:rPr kumimoji="0" lang="en-US" altLang="zh-CN" sz="2400" b="1" i="1" dirty="0" smtClean="0">
                <a:solidFill>
                  <a:srgbClr val="0000FF"/>
                </a:solidFill>
                <a:latin typeface="仿宋_GB2312" pitchFamily="49" charset="-122"/>
                <a:ea typeface="仿宋_GB2312" pitchFamily="49" charset="-122"/>
              </a:rPr>
              <a:t>        TOTAL = AMOUNT</a:t>
            </a:r>
            <a:r>
              <a:rPr kumimoji="0" lang="zh-CN" altLang="en-US" sz="2400" b="1" i="1" dirty="0" smtClean="0">
                <a:solidFill>
                  <a:srgbClr val="0000FF"/>
                </a:solidFill>
                <a:latin typeface="仿宋_GB2312" pitchFamily="49" charset="-122"/>
                <a:ea typeface="仿宋_GB2312" pitchFamily="49" charset="-122"/>
              </a:rPr>
              <a:t>＋</a:t>
            </a:r>
            <a:r>
              <a:rPr kumimoji="0" lang="en-US" altLang="zh-CN" sz="2400" b="1" i="1" dirty="0" smtClean="0">
                <a:solidFill>
                  <a:srgbClr val="0000FF"/>
                </a:solidFill>
                <a:latin typeface="仿宋_GB2312" pitchFamily="49" charset="-122"/>
                <a:ea typeface="仿宋_GB2312" pitchFamily="49" charset="-122"/>
              </a:rPr>
              <a:t>TOTAL</a:t>
            </a:r>
            <a:r>
              <a:rPr kumimoji="0" lang="en-US" altLang="zh-CN" sz="2400" b="1" dirty="0" smtClean="0">
                <a:latin typeface="仿宋_GB2312" pitchFamily="49" charset="-122"/>
                <a:ea typeface="仿宋_GB2312" pitchFamily="49" charset="-122"/>
              </a:rPr>
              <a:t/>
            </a:r>
            <a:br>
              <a:rPr kumimoji="0" lang="en-US" altLang="zh-CN" sz="2400" b="1" dirty="0" smtClean="0">
                <a:latin typeface="仿宋_GB2312" pitchFamily="49" charset="-122"/>
                <a:ea typeface="仿宋_GB2312" pitchFamily="49" charset="-122"/>
              </a:rPr>
            </a:br>
            <a:r>
              <a:rPr kumimoji="0" lang="zh-CN" altLang="en-US" sz="2400" b="1" dirty="0" smtClean="0">
                <a:latin typeface="仿宋_GB2312" pitchFamily="49" charset="-122"/>
                <a:ea typeface="仿宋_GB2312" pitchFamily="49" charset="-122"/>
              </a:rPr>
              <a:t>上面注视不清楚，如果注明把月销售额计入年度总额，便使读者理解了下面语句的意图：</a:t>
            </a:r>
            <a:endParaRPr kumimoji="0" lang="en-US" altLang="zh-CN" sz="2400" b="1" dirty="0" smtClean="0">
              <a:latin typeface="仿宋_GB2312" pitchFamily="49" charset="-122"/>
              <a:ea typeface="仿宋_GB2312" pitchFamily="49" charset="-122"/>
            </a:endParaRPr>
          </a:p>
          <a:p>
            <a:pPr fontAlgn="base">
              <a:lnSpc>
                <a:spcPct val="105000"/>
              </a:lnSpc>
              <a:spcBef>
                <a:spcPct val="20000"/>
              </a:spcBef>
              <a:spcAft>
                <a:spcPct val="0"/>
              </a:spcAft>
            </a:pPr>
            <a:r>
              <a:rPr kumimoji="0" lang="zh-CN" altLang="en-US" sz="2400" b="1" dirty="0" smtClean="0">
                <a:latin typeface="仿宋_GB2312" pitchFamily="49" charset="-122"/>
                <a:ea typeface="仿宋_GB2312" pitchFamily="49" charset="-122"/>
              </a:rPr>
              <a:t/>
            </a:r>
            <a:br>
              <a:rPr kumimoji="0" lang="zh-CN" altLang="en-US" sz="2400" b="1" dirty="0" smtClean="0">
                <a:latin typeface="仿宋_GB2312" pitchFamily="49" charset="-122"/>
                <a:ea typeface="仿宋_GB2312" pitchFamily="49" charset="-122"/>
              </a:rPr>
            </a:br>
            <a:r>
              <a:rPr kumimoji="0" lang="zh-CN" altLang="en-US" sz="2400" b="1" dirty="0" smtClean="0">
                <a:latin typeface="仿宋_GB2312" pitchFamily="49" charset="-122"/>
                <a:ea typeface="仿宋_GB2312" pitchFamily="49" charset="-122"/>
              </a:rPr>
              <a:t> </a:t>
            </a:r>
            <a:r>
              <a:rPr kumimoji="0" lang="en-US" altLang="zh-CN" sz="2400" b="1" i="1" dirty="0" smtClean="0">
                <a:solidFill>
                  <a:srgbClr val="0000FF"/>
                </a:solidFill>
                <a:latin typeface="仿宋_GB2312" pitchFamily="49" charset="-122"/>
                <a:ea typeface="仿宋_GB2312" pitchFamily="49" charset="-122"/>
              </a:rPr>
              <a:t>/* ADD MONTHLY-SALES TO ANNUAL-TOTAL */</a:t>
            </a:r>
            <a:br>
              <a:rPr kumimoji="0" lang="en-US" altLang="zh-CN" sz="2400" b="1" i="1" dirty="0" smtClean="0">
                <a:solidFill>
                  <a:srgbClr val="0000FF"/>
                </a:solidFill>
                <a:latin typeface="仿宋_GB2312" pitchFamily="49" charset="-122"/>
                <a:ea typeface="仿宋_GB2312" pitchFamily="49" charset="-122"/>
              </a:rPr>
            </a:br>
            <a:r>
              <a:rPr kumimoji="0" lang="en-US" altLang="zh-CN" sz="2400" b="1" i="1" dirty="0" smtClean="0">
                <a:solidFill>
                  <a:srgbClr val="0000FF"/>
                </a:solidFill>
                <a:latin typeface="仿宋_GB2312" pitchFamily="49" charset="-122"/>
                <a:ea typeface="仿宋_GB2312" pitchFamily="49" charset="-122"/>
              </a:rPr>
              <a:t>   TOTAL = AMOUNT</a:t>
            </a:r>
            <a:r>
              <a:rPr kumimoji="0" lang="zh-CN" altLang="en-US" sz="2400" b="1" i="1" dirty="0" smtClean="0">
                <a:solidFill>
                  <a:srgbClr val="0000FF"/>
                </a:solidFill>
                <a:latin typeface="仿宋_GB2312" pitchFamily="49" charset="-122"/>
                <a:ea typeface="仿宋_GB2312" pitchFamily="49" charset="-122"/>
              </a:rPr>
              <a:t>＋</a:t>
            </a:r>
            <a:r>
              <a:rPr kumimoji="0" lang="en-US" altLang="zh-CN" sz="2400" b="1" i="1" dirty="0" smtClean="0">
                <a:solidFill>
                  <a:srgbClr val="0000FF"/>
                </a:solidFill>
                <a:latin typeface="仿宋_GB2312" pitchFamily="49" charset="-122"/>
                <a:ea typeface="仿宋_GB2312" pitchFamily="49" charset="-122"/>
              </a:rPr>
              <a:t>TOTAL</a:t>
            </a:r>
          </a:p>
        </p:txBody>
      </p:sp>
    </p:spTree>
    <p:extLst>
      <p:ext uri="{BB962C8B-B14F-4D97-AF65-F5344CB8AC3E}">
        <p14:creationId xmlns:p14="http://schemas.microsoft.com/office/powerpoint/2010/main" val="3051153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2" end="2"/>
                                            </p:txEl>
                                          </p:spTgt>
                                        </p:tgtEl>
                                        <p:attrNameLst>
                                          <p:attrName>style.visibility</p:attrName>
                                        </p:attrNameLst>
                                      </p:cBhvr>
                                      <p:to>
                                        <p:strVal val="visible"/>
                                      </p:to>
                                    </p:set>
                                    <p:anim calcmode="lin" valueType="num">
                                      <p:cBhvr additive="base">
                                        <p:cTn id="7" dur="5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0">
                                            <p:txEl>
                                              <p:pRg st="3" end="3"/>
                                            </p:txEl>
                                          </p:spTgt>
                                        </p:tgtEl>
                                        <p:attrNameLst>
                                          <p:attrName>style.visibility</p:attrName>
                                        </p:attrNameLst>
                                      </p:cBhvr>
                                      <p:to>
                                        <p:strVal val="visible"/>
                                      </p:to>
                                    </p:set>
                                    <p:anim calcmode="lin" valueType="num">
                                      <p:cBhvr additive="base">
                                        <p:cTn id="13" dur="5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anim calcmode="lin" valueType="num">
                                      <p:cBhvr additive="base">
                                        <p:cTn id="19" dur="500" fill="hold"/>
                                        <p:tgtEl>
                                          <p:spTgt spid="1434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12</a:t>
            </a:fld>
            <a:endParaRPr lang="en-US" altLang="zh-CN">
              <a:solidFill>
                <a:srgbClr val="000000"/>
              </a:solidFill>
            </a:endParaRPr>
          </a:p>
        </p:txBody>
      </p:sp>
      <p:sp>
        <p:nvSpPr>
          <p:cNvPr id="5" name="矩形 4"/>
          <p:cNvSpPr/>
          <p:nvPr/>
        </p:nvSpPr>
        <p:spPr>
          <a:xfrm>
            <a:off x="899592" y="1700809"/>
            <a:ext cx="7488832" cy="1865126"/>
          </a:xfrm>
          <a:prstGeom prst="rect">
            <a:avLst/>
          </a:prstGeom>
        </p:spPr>
        <p:txBody>
          <a:bodyPr wrap="square">
            <a:spAutoFit/>
          </a:bodyPr>
          <a:lstStyle/>
          <a:p>
            <a:pPr fontAlgn="base">
              <a:lnSpc>
                <a:spcPct val="105000"/>
              </a:lnSpc>
              <a:spcBef>
                <a:spcPct val="20000"/>
              </a:spcBef>
              <a:spcAft>
                <a:spcPct val="0"/>
              </a:spcAft>
              <a:buFontTx/>
              <a:buChar char="•"/>
            </a:pPr>
            <a:r>
              <a:rPr lang="zh-CN" altLang="en-US" sz="2400" b="1" dirty="0">
                <a:solidFill>
                  <a:srgbClr val="CC0000"/>
                </a:solidFill>
                <a:latin typeface="仿宋_GB2312" pitchFamily="49" charset="-122"/>
                <a:ea typeface="仿宋_GB2312" pitchFamily="49" charset="-122"/>
              </a:rPr>
              <a:t>要点</a:t>
            </a:r>
            <a:endParaRPr lang="zh-CN" altLang="en-US" sz="2400" b="1" i="1" dirty="0">
              <a:solidFill>
                <a:srgbClr val="0000FF"/>
              </a:solidFill>
              <a:latin typeface="仿宋_GB2312" pitchFamily="49" charset="-122"/>
              <a:ea typeface="仿宋_GB2312" pitchFamily="49" charset="-122"/>
            </a:endParaRPr>
          </a:p>
          <a:p>
            <a:pPr lvl="1" fontAlgn="base">
              <a:lnSpc>
                <a:spcPct val="105000"/>
              </a:lnSpc>
              <a:spcBef>
                <a:spcPct val="20000"/>
              </a:spcBef>
              <a:spcAft>
                <a:spcPct val="0"/>
              </a:spcAft>
              <a:buFontTx/>
              <a:buChar char="–"/>
            </a:pPr>
            <a:r>
              <a:rPr lang="zh-CN" altLang="en-US" sz="2400" b="1" dirty="0">
                <a:latin typeface="仿宋_GB2312" pitchFamily="49" charset="-122"/>
                <a:ea typeface="仿宋_GB2312" pitchFamily="49" charset="-122"/>
              </a:rPr>
              <a:t> 描述一段程序，而不是每一个语句；</a:t>
            </a:r>
          </a:p>
          <a:p>
            <a:pPr lvl="1" fontAlgn="base">
              <a:lnSpc>
                <a:spcPct val="105000"/>
              </a:lnSpc>
              <a:spcBef>
                <a:spcPct val="20000"/>
              </a:spcBef>
              <a:spcAft>
                <a:spcPct val="0"/>
              </a:spcAft>
              <a:buFontTx/>
              <a:buChar char="–"/>
            </a:pPr>
            <a:r>
              <a:rPr lang="zh-CN" altLang="en-US" sz="2400" b="1" dirty="0">
                <a:latin typeface="仿宋_GB2312" pitchFamily="49" charset="-122"/>
                <a:ea typeface="仿宋_GB2312" pitchFamily="49" charset="-122"/>
              </a:rPr>
              <a:t> 用缩进和空行，使程序与注释容易区别；</a:t>
            </a:r>
          </a:p>
          <a:p>
            <a:pPr lvl="1" fontAlgn="base">
              <a:lnSpc>
                <a:spcPct val="105000"/>
              </a:lnSpc>
              <a:spcBef>
                <a:spcPct val="20000"/>
              </a:spcBef>
              <a:spcAft>
                <a:spcPct val="0"/>
              </a:spcAft>
              <a:buFontTx/>
              <a:buChar char="–"/>
            </a:pPr>
            <a:r>
              <a:rPr lang="zh-CN" altLang="en-US" sz="2400" b="1" dirty="0">
                <a:latin typeface="仿宋_GB2312" pitchFamily="49" charset="-122"/>
                <a:ea typeface="仿宋_GB2312" pitchFamily="49" charset="-122"/>
              </a:rPr>
              <a:t> 注释要正确。</a:t>
            </a:r>
          </a:p>
        </p:txBody>
      </p:sp>
    </p:spTree>
    <p:extLst>
      <p:ext uri="{BB962C8B-B14F-4D97-AF65-F5344CB8AC3E}">
        <p14:creationId xmlns:p14="http://schemas.microsoft.com/office/powerpoint/2010/main" val="18511764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D0598262-7A8A-4CA4-B6E8-4E4DB731EF11}" type="slidenum">
              <a:rPr kumimoji="0" lang="zh-CN" altLang="en-US">
                <a:sym typeface="Verdana Bold" charset="0"/>
              </a:rPr>
              <a:pPr/>
              <a:t>13</a:t>
            </a:fld>
            <a:endParaRPr kumimoji="0" lang="en-US" altLang="zh-CN">
              <a:sym typeface="Verdana Bold" charset="0"/>
            </a:endParaRPr>
          </a:p>
        </p:txBody>
      </p:sp>
      <p:sp>
        <p:nvSpPr>
          <p:cNvPr id="40962" name="Rectangle 4"/>
          <p:cNvSpPr>
            <a:spLocks noChangeArrowheads="1"/>
          </p:cNvSpPr>
          <p:nvPr/>
        </p:nvSpPr>
        <p:spPr bwMode="auto">
          <a:xfrm>
            <a:off x="849313" y="260350"/>
            <a:ext cx="72453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r>
              <a:rPr kumimoji="0" lang="zh-CN" altLang="en-US" sz="2800" b="1" smtClean="0">
                <a:solidFill>
                  <a:srgbClr val="0000FF"/>
                </a:solidFill>
              </a:rPr>
              <a:t>★  </a:t>
            </a:r>
            <a:r>
              <a:rPr kumimoji="0" lang="zh-CN" altLang="en-US" sz="2800" b="1" smtClean="0">
                <a:solidFill>
                  <a:srgbClr val="0000FF"/>
                </a:solidFill>
                <a:latin typeface="黑体" pitchFamily="49" charset="-122"/>
                <a:ea typeface="黑体" pitchFamily="49" charset="-122"/>
              </a:rPr>
              <a:t>视觉组织  空格、空行和移行</a:t>
            </a:r>
          </a:p>
        </p:txBody>
      </p:sp>
      <p:sp>
        <p:nvSpPr>
          <p:cNvPr id="40963" name="Rectangle 5"/>
          <p:cNvSpPr>
            <a:spLocks noChangeArrowheads="1"/>
          </p:cNvSpPr>
          <p:nvPr/>
        </p:nvSpPr>
        <p:spPr bwMode="auto">
          <a:xfrm>
            <a:off x="1090476" y="738786"/>
            <a:ext cx="6763023" cy="59499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10000"/>
              </a:lnSpc>
              <a:spcBef>
                <a:spcPct val="20000"/>
              </a:spcBef>
              <a:spcAft>
                <a:spcPct val="0"/>
              </a:spcAft>
              <a:buFontTx/>
              <a:buChar char="•"/>
            </a:pPr>
            <a:endParaRPr kumimoji="0" lang="en-US" altLang="zh-CN" sz="2400" b="1" dirty="0" smtClean="0">
              <a:latin typeface="仿宋_GB2312" pitchFamily="49" charset="-122"/>
              <a:ea typeface="仿宋_GB2312" pitchFamily="49" charset="-122"/>
            </a:endParaRPr>
          </a:p>
          <a:p>
            <a:pPr fontAlgn="base">
              <a:lnSpc>
                <a:spcPct val="110000"/>
              </a:lnSpc>
              <a:spcBef>
                <a:spcPct val="20000"/>
              </a:spcBef>
              <a:spcAft>
                <a:spcPct val="0"/>
              </a:spcAft>
              <a:buFontTx/>
              <a:buChar char="•"/>
            </a:pPr>
            <a:r>
              <a:rPr kumimoji="0" lang="zh-CN" altLang="en-US" sz="2400" b="1" dirty="0" smtClean="0">
                <a:latin typeface="仿宋_GB2312" pitchFamily="49" charset="-122"/>
                <a:ea typeface="仿宋_GB2312" pitchFamily="49" charset="-122"/>
              </a:rPr>
              <a:t>恰当地利用</a:t>
            </a:r>
            <a:r>
              <a:rPr kumimoji="0" lang="zh-CN" altLang="en-US" sz="2400" b="1" dirty="0" smtClean="0">
                <a:solidFill>
                  <a:srgbClr val="FF0000"/>
                </a:solidFill>
                <a:latin typeface="仿宋_GB2312" pitchFamily="49" charset="-122"/>
                <a:ea typeface="仿宋_GB2312" pitchFamily="49" charset="-122"/>
              </a:rPr>
              <a:t>空格</a:t>
            </a:r>
            <a:r>
              <a:rPr kumimoji="0" lang="zh-CN" altLang="en-US" sz="2400" b="1" dirty="0" smtClean="0">
                <a:latin typeface="仿宋_GB2312" pitchFamily="49" charset="-122"/>
                <a:ea typeface="仿宋_GB2312" pitchFamily="49" charset="-122"/>
              </a:rPr>
              <a:t>，可以</a:t>
            </a:r>
            <a:r>
              <a:rPr kumimoji="0" lang="zh-CN" altLang="en-US" sz="2400" b="1" dirty="0" smtClean="0">
                <a:solidFill>
                  <a:srgbClr val="FF0000"/>
                </a:solidFill>
                <a:latin typeface="仿宋_GB2312" pitchFamily="49" charset="-122"/>
                <a:ea typeface="仿宋_GB2312" pitchFamily="49" charset="-122"/>
              </a:rPr>
              <a:t>突出运算的优先性</a:t>
            </a:r>
            <a:r>
              <a:rPr kumimoji="0" lang="zh-CN" altLang="en-US" sz="2400" b="1" dirty="0" smtClean="0">
                <a:latin typeface="仿宋_GB2312" pitchFamily="49" charset="-122"/>
                <a:ea typeface="仿宋_GB2312" pitchFamily="49" charset="-122"/>
              </a:rPr>
              <a:t>，避免发生运算的错误。例如 ，将表达式</a:t>
            </a:r>
            <a:br>
              <a:rPr kumimoji="0" lang="zh-CN" altLang="en-US" sz="2400" b="1" dirty="0" smtClean="0">
                <a:latin typeface="仿宋_GB2312" pitchFamily="49" charset="-122"/>
                <a:ea typeface="仿宋_GB2312" pitchFamily="49" charset="-122"/>
              </a:rPr>
            </a:br>
            <a:r>
              <a:rPr kumimoji="0" lang="zh-CN" altLang="en-US" sz="2400" b="1" dirty="0" smtClean="0">
                <a:latin typeface="仿宋_GB2312" pitchFamily="49" charset="-122"/>
                <a:ea typeface="仿宋_GB2312" pitchFamily="49" charset="-122"/>
              </a:rPr>
              <a:t>     </a:t>
            </a:r>
            <a:r>
              <a:rPr kumimoji="0" lang="en-US" altLang="zh-CN" sz="2000" b="1" dirty="0" smtClean="0">
                <a:solidFill>
                  <a:srgbClr val="0000FF"/>
                </a:solidFill>
                <a:latin typeface="仿宋_GB2312" pitchFamily="49" charset="-122"/>
                <a:ea typeface="仿宋_GB2312" pitchFamily="49" charset="-122"/>
              </a:rPr>
              <a:t>(</a:t>
            </a:r>
            <a:r>
              <a:rPr kumimoji="0" lang="en-US" altLang="zh-CN" sz="2000" b="1" i="1" dirty="0" smtClean="0">
                <a:solidFill>
                  <a:srgbClr val="0000FF"/>
                </a:solidFill>
                <a:latin typeface="仿宋_GB2312" pitchFamily="49" charset="-122"/>
                <a:ea typeface="仿宋_GB2312" pitchFamily="49" charset="-122"/>
              </a:rPr>
              <a:t>A</a:t>
            </a:r>
            <a:r>
              <a:rPr kumimoji="0" lang="zh-CN" altLang="en-US" sz="2000" b="1" dirty="0" smtClean="0">
                <a:solidFill>
                  <a:srgbClr val="0000FF"/>
                </a:solidFill>
                <a:latin typeface="仿宋_GB2312" pitchFamily="49" charset="-122"/>
                <a:ea typeface="仿宋_GB2312" pitchFamily="49" charset="-122"/>
              </a:rPr>
              <a:t>＜－</a:t>
            </a:r>
            <a:r>
              <a:rPr kumimoji="0" lang="en-US" altLang="zh-CN" sz="2000" b="1" dirty="0" smtClean="0">
                <a:solidFill>
                  <a:srgbClr val="0000FF"/>
                </a:solidFill>
                <a:latin typeface="仿宋_GB2312" pitchFamily="49" charset="-122"/>
                <a:ea typeface="仿宋_GB2312" pitchFamily="49" charset="-122"/>
              </a:rPr>
              <a:t>17)</a:t>
            </a:r>
            <a:r>
              <a:rPr kumimoji="0" lang="en-US" altLang="zh-CN" sz="2000" b="1" i="1" dirty="0" smtClean="0">
                <a:solidFill>
                  <a:srgbClr val="0000FF"/>
                </a:solidFill>
                <a:latin typeface="仿宋_GB2312" pitchFamily="49" charset="-122"/>
                <a:ea typeface="仿宋_GB2312" pitchFamily="49" charset="-122"/>
              </a:rPr>
              <a:t>ANDNOT</a:t>
            </a:r>
            <a:r>
              <a:rPr kumimoji="0" lang="en-US" altLang="zh-CN" sz="2000" b="1" dirty="0" smtClean="0">
                <a:solidFill>
                  <a:srgbClr val="0000FF"/>
                </a:solidFill>
                <a:latin typeface="仿宋_GB2312" pitchFamily="49" charset="-122"/>
                <a:ea typeface="仿宋_GB2312" pitchFamily="49" charset="-122"/>
              </a:rPr>
              <a:t>(</a:t>
            </a:r>
            <a:r>
              <a:rPr kumimoji="0" lang="en-US" altLang="zh-CN" sz="2000" b="1" i="1" dirty="0" smtClean="0">
                <a:solidFill>
                  <a:srgbClr val="0000FF"/>
                </a:solidFill>
                <a:latin typeface="仿宋_GB2312" pitchFamily="49" charset="-122"/>
                <a:ea typeface="仿宋_GB2312" pitchFamily="49" charset="-122"/>
              </a:rPr>
              <a:t>B</a:t>
            </a:r>
            <a:r>
              <a:rPr kumimoji="0" lang="zh-CN" altLang="en-US" sz="2000" b="1" dirty="0" smtClean="0">
                <a:solidFill>
                  <a:srgbClr val="0000FF"/>
                </a:solidFill>
                <a:latin typeface="仿宋_GB2312" pitchFamily="49" charset="-122"/>
                <a:ea typeface="仿宋_GB2312" pitchFamily="49" charset="-122"/>
              </a:rPr>
              <a:t>＜＝</a:t>
            </a:r>
            <a:r>
              <a:rPr kumimoji="0" lang="en-US" altLang="zh-CN" sz="2000" b="1" dirty="0" smtClean="0">
                <a:solidFill>
                  <a:srgbClr val="0000FF"/>
                </a:solidFill>
                <a:latin typeface="仿宋_GB2312" pitchFamily="49" charset="-122"/>
                <a:ea typeface="仿宋_GB2312" pitchFamily="49" charset="-122"/>
              </a:rPr>
              <a:t>49)</a:t>
            </a:r>
            <a:r>
              <a:rPr kumimoji="0" lang="en-US" altLang="zh-CN" sz="2000" b="1" i="1" dirty="0" smtClean="0">
                <a:solidFill>
                  <a:srgbClr val="0000FF"/>
                </a:solidFill>
                <a:latin typeface="仿宋_GB2312" pitchFamily="49" charset="-122"/>
                <a:ea typeface="仿宋_GB2312" pitchFamily="49" charset="-122"/>
              </a:rPr>
              <a:t>ORC</a:t>
            </a:r>
            <a:r>
              <a:rPr kumimoji="0" lang="en-US" altLang="zh-CN" sz="2000" b="1" dirty="0" smtClean="0">
                <a:latin typeface="仿宋_GB2312" pitchFamily="49" charset="-122"/>
                <a:ea typeface="仿宋_GB2312" pitchFamily="49" charset="-122"/>
              </a:rPr>
              <a:t/>
            </a:r>
            <a:br>
              <a:rPr kumimoji="0" lang="en-US" altLang="zh-CN" sz="2000" b="1" dirty="0" smtClean="0">
                <a:latin typeface="仿宋_GB2312" pitchFamily="49" charset="-122"/>
                <a:ea typeface="仿宋_GB2312" pitchFamily="49" charset="-122"/>
              </a:rPr>
            </a:br>
            <a:r>
              <a:rPr kumimoji="0" lang="zh-CN" altLang="en-US" sz="2400" b="1" dirty="0" smtClean="0">
                <a:latin typeface="仿宋_GB2312" pitchFamily="49" charset="-122"/>
                <a:ea typeface="仿宋_GB2312" pitchFamily="49" charset="-122"/>
              </a:rPr>
              <a:t>写成 </a:t>
            </a:r>
            <a:r>
              <a:rPr kumimoji="0" lang="en-US" altLang="zh-CN" sz="2000" b="1" dirty="0" smtClean="0">
                <a:solidFill>
                  <a:srgbClr val="0000FF"/>
                </a:solidFill>
                <a:latin typeface="仿宋_GB2312" pitchFamily="49" charset="-122"/>
                <a:ea typeface="仿宋_GB2312" pitchFamily="49" charset="-122"/>
              </a:rPr>
              <a:t>(</a:t>
            </a:r>
            <a:r>
              <a:rPr kumimoji="0" lang="en-US" altLang="zh-CN" sz="2000" b="1" i="1" dirty="0" smtClean="0">
                <a:solidFill>
                  <a:srgbClr val="0000FF"/>
                </a:solidFill>
                <a:latin typeface="仿宋_GB2312" pitchFamily="49" charset="-122"/>
                <a:ea typeface="仿宋_GB2312" pitchFamily="49" charset="-122"/>
              </a:rPr>
              <a:t>A</a:t>
            </a:r>
            <a:r>
              <a:rPr kumimoji="0" lang="zh-CN" altLang="en-US" sz="2000" b="1" dirty="0" smtClean="0">
                <a:solidFill>
                  <a:srgbClr val="0000FF"/>
                </a:solidFill>
                <a:latin typeface="仿宋_GB2312" pitchFamily="49" charset="-122"/>
                <a:ea typeface="仿宋_GB2312" pitchFamily="49" charset="-122"/>
              </a:rPr>
              <a:t>＜－</a:t>
            </a:r>
            <a:r>
              <a:rPr kumimoji="0" lang="en-US" altLang="zh-CN" sz="2000" b="1" dirty="0" smtClean="0">
                <a:solidFill>
                  <a:srgbClr val="0000FF"/>
                </a:solidFill>
                <a:latin typeface="仿宋_GB2312" pitchFamily="49" charset="-122"/>
                <a:ea typeface="仿宋_GB2312" pitchFamily="49" charset="-122"/>
              </a:rPr>
              <a:t>17) </a:t>
            </a:r>
            <a:r>
              <a:rPr kumimoji="0" lang="en-US" altLang="zh-CN" sz="2000" b="1" i="1" dirty="0" smtClean="0">
                <a:solidFill>
                  <a:srgbClr val="0000FF"/>
                </a:solidFill>
                <a:latin typeface="仿宋_GB2312" pitchFamily="49" charset="-122"/>
                <a:ea typeface="仿宋_GB2312" pitchFamily="49" charset="-122"/>
              </a:rPr>
              <a:t>AND  NOT</a:t>
            </a:r>
            <a:r>
              <a:rPr kumimoji="0" lang="en-US" altLang="zh-CN" sz="2000" b="1" dirty="0" smtClean="0">
                <a:solidFill>
                  <a:srgbClr val="0000FF"/>
                </a:solidFill>
                <a:latin typeface="仿宋_GB2312" pitchFamily="49" charset="-122"/>
                <a:ea typeface="仿宋_GB2312" pitchFamily="49" charset="-122"/>
              </a:rPr>
              <a:t> (</a:t>
            </a:r>
            <a:r>
              <a:rPr kumimoji="0" lang="en-US" altLang="zh-CN" sz="2000" b="1" i="1" dirty="0" smtClean="0">
                <a:solidFill>
                  <a:srgbClr val="0000FF"/>
                </a:solidFill>
                <a:latin typeface="仿宋_GB2312" pitchFamily="49" charset="-122"/>
                <a:ea typeface="仿宋_GB2312" pitchFamily="49" charset="-122"/>
              </a:rPr>
              <a:t>B</a:t>
            </a:r>
            <a:r>
              <a:rPr kumimoji="0" lang="zh-CN" altLang="en-US" sz="2000" b="1" dirty="0" smtClean="0">
                <a:solidFill>
                  <a:srgbClr val="0000FF"/>
                </a:solidFill>
                <a:latin typeface="仿宋_GB2312" pitchFamily="49" charset="-122"/>
                <a:ea typeface="仿宋_GB2312" pitchFamily="49" charset="-122"/>
              </a:rPr>
              <a:t>＜＝</a:t>
            </a:r>
            <a:r>
              <a:rPr kumimoji="0" lang="en-US" altLang="zh-CN" sz="2000" b="1" dirty="0" smtClean="0">
                <a:solidFill>
                  <a:srgbClr val="0000FF"/>
                </a:solidFill>
                <a:latin typeface="仿宋_GB2312" pitchFamily="49" charset="-122"/>
                <a:ea typeface="仿宋_GB2312" pitchFamily="49" charset="-122"/>
              </a:rPr>
              <a:t>49) </a:t>
            </a:r>
            <a:r>
              <a:rPr kumimoji="0" lang="en-US" altLang="zh-CN" sz="2000" b="1" i="1" dirty="0" smtClean="0">
                <a:solidFill>
                  <a:srgbClr val="0000FF"/>
                </a:solidFill>
                <a:latin typeface="仿宋_GB2312" pitchFamily="49" charset="-122"/>
                <a:ea typeface="仿宋_GB2312" pitchFamily="49" charset="-122"/>
              </a:rPr>
              <a:t>OR C</a:t>
            </a:r>
          </a:p>
          <a:p>
            <a:pPr fontAlgn="base">
              <a:lnSpc>
                <a:spcPct val="110000"/>
              </a:lnSpc>
              <a:spcBef>
                <a:spcPct val="20000"/>
              </a:spcBef>
              <a:spcAft>
                <a:spcPct val="0"/>
              </a:spcAft>
              <a:buFontTx/>
              <a:buChar char="•"/>
            </a:pPr>
            <a:r>
              <a:rPr kumimoji="0" lang="zh-CN" altLang="en-US" sz="2400" b="1" dirty="0" smtClean="0">
                <a:latin typeface="仿宋_GB2312" pitchFamily="49" charset="-122"/>
                <a:ea typeface="仿宋_GB2312" pitchFamily="49" charset="-122"/>
              </a:rPr>
              <a:t>自然的程序段之间可用</a:t>
            </a:r>
            <a:r>
              <a:rPr kumimoji="0" lang="zh-CN" altLang="en-US" sz="2400" b="1" dirty="0" smtClean="0">
                <a:solidFill>
                  <a:srgbClr val="FF0000"/>
                </a:solidFill>
                <a:latin typeface="仿宋_GB2312" pitchFamily="49" charset="-122"/>
                <a:ea typeface="仿宋_GB2312" pitchFamily="49" charset="-122"/>
              </a:rPr>
              <a:t>空行</a:t>
            </a:r>
            <a:r>
              <a:rPr kumimoji="0" lang="zh-CN" altLang="en-US" sz="2400" b="1" dirty="0" smtClean="0">
                <a:latin typeface="仿宋_GB2312" pitchFamily="49" charset="-122"/>
                <a:ea typeface="仿宋_GB2312" pitchFamily="49" charset="-122"/>
              </a:rPr>
              <a:t>隔开；</a:t>
            </a:r>
          </a:p>
          <a:p>
            <a:pPr fontAlgn="base">
              <a:lnSpc>
                <a:spcPct val="110000"/>
              </a:lnSpc>
              <a:spcBef>
                <a:spcPct val="20000"/>
              </a:spcBef>
              <a:spcAft>
                <a:spcPct val="0"/>
              </a:spcAft>
              <a:buFontTx/>
              <a:buChar char="•"/>
            </a:pPr>
            <a:r>
              <a:rPr kumimoji="0" lang="zh-CN" altLang="en-US" sz="2400" b="1" dirty="0" smtClean="0">
                <a:solidFill>
                  <a:srgbClr val="FF0000"/>
                </a:solidFill>
                <a:latin typeface="Times New Roman" pitchFamily="18" charset="0"/>
                <a:ea typeface="仿宋_GB2312" pitchFamily="49" charset="-122"/>
              </a:rPr>
              <a:t>移行</a:t>
            </a:r>
            <a:r>
              <a:rPr kumimoji="0" lang="zh-CN" altLang="en-US" sz="2400" b="1" dirty="0" smtClean="0">
                <a:latin typeface="Times New Roman" pitchFamily="18" charset="0"/>
                <a:ea typeface="仿宋_GB2312" pitchFamily="49" charset="-122"/>
              </a:rPr>
              <a:t>也叫做</a:t>
            </a:r>
            <a:r>
              <a:rPr kumimoji="0" lang="zh-CN" altLang="en-US" sz="2400" b="1" dirty="0" smtClean="0">
                <a:solidFill>
                  <a:srgbClr val="FF0000"/>
                </a:solidFill>
                <a:latin typeface="Times New Roman" pitchFamily="18" charset="0"/>
                <a:ea typeface="仿宋_GB2312" pitchFamily="49" charset="-122"/>
              </a:rPr>
              <a:t>向右缩格</a:t>
            </a:r>
            <a:r>
              <a:rPr kumimoji="0" lang="zh-CN" altLang="en-US" sz="2400" b="1" dirty="0" smtClean="0">
                <a:latin typeface="Times New Roman" pitchFamily="18" charset="0"/>
                <a:ea typeface="仿宋_GB2312" pitchFamily="49" charset="-122"/>
              </a:rPr>
              <a:t>。它是指程序中的各行不必都在左端对齐，都从第一格起排列。这样做使程序完全分不清层次关系。</a:t>
            </a:r>
          </a:p>
          <a:p>
            <a:pPr fontAlgn="base">
              <a:lnSpc>
                <a:spcPct val="110000"/>
              </a:lnSpc>
              <a:spcBef>
                <a:spcPct val="20000"/>
              </a:spcBef>
              <a:spcAft>
                <a:spcPct val="0"/>
              </a:spcAft>
              <a:buFontTx/>
              <a:buChar char="•"/>
            </a:pPr>
            <a:r>
              <a:rPr kumimoji="0" lang="zh-CN" altLang="en-US" sz="2400" b="1" dirty="0" smtClean="0">
                <a:latin typeface="Times New Roman" pitchFamily="18" charset="0"/>
                <a:ea typeface="仿宋_GB2312" pitchFamily="49" charset="-122"/>
              </a:rPr>
              <a:t>对于</a:t>
            </a:r>
            <a:r>
              <a:rPr kumimoji="0" lang="zh-CN" altLang="en-US" sz="2400" b="1" dirty="0" smtClean="0">
                <a:solidFill>
                  <a:srgbClr val="FF0000"/>
                </a:solidFill>
                <a:latin typeface="Times New Roman" pitchFamily="18" charset="0"/>
                <a:ea typeface="仿宋_GB2312" pitchFamily="49" charset="-122"/>
              </a:rPr>
              <a:t>选择语句</a:t>
            </a:r>
            <a:r>
              <a:rPr kumimoji="0" lang="zh-CN" altLang="en-US" sz="2400" b="1" dirty="0" smtClean="0">
                <a:latin typeface="Times New Roman" pitchFamily="18" charset="0"/>
                <a:ea typeface="仿宋_GB2312" pitchFamily="49" charset="-122"/>
              </a:rPr>
              <a:t>和</a:t>
            </a:r>
            <a:r>
              <a:rPr kumimoji="0" lang="zh-CN" altLang="en-US" sz="2400" b="1" dirty="0" smtClean="0">
                <a:solidFill>
                  <a:srgbClr val="FF0000"/>
                </a:solidFill>
                <a:latin typeface="Times New Roman" pitchFamily="18" charset="0"/>
                <a:ea typeface="仿宋_GB2312" pitchFamily="49" charset="-122"/>
              </a:rPr>
              <a:t>循环语句</a:t>
            </a:r>
            <a:r>
              <a:rPr kumimoji="0" lang="zh-CN" altLang="en-US" sz="2400" b="1" dirty="0" smtClean="0">
                <a:latin typeface="Times New Roman" pitchFamily="18" charset="0"/>
                <a:ea typeface="仿宋_GB2312" pitchFamily="49" charset="-122"/>
              </a:rPr>
              <a:t>，把其中的程序段语句向右做</a:t>
            </a:r>
            <a:r>
              <a:rPr kumimoji="0" lang="zh-CN" altLang="en-US" sz="2400" b="1" dirty="0" smtClean="0">
                <a:solidFill>
                  <a:srgbClr val="FF0000"/>
                </a:solidFill>
                <a:latin typeface="Times New Roman" pitchFamily="18" charset="0"/>
                <a:ea typeface="仿宋_GB2312" pitchFamily="49" charset="-122"/>
              </a:rPr>
              <a:t>阶梯式移行</a:t>
            </a:r>
            <a:r>
              <a:rPr kumimoji="0" lang="zh-CN" altLang="en-US" sz="2400" b="1" dirty="0" smtClean="0">
                <a:latin typeface="Times New Roman" pitchFamily="18" charset="0"/>
                <a:ea typeface="仿宋_GB2312" pitchFamily="49" charset="-122"/>
              </a:rPr>
              <a:t>。使程序的逻辑结构更加清晰。</a:t>
            </a:r>
          </a:p>
        </p:txBody>
      </p:sp>
    </p:spTree>
    <p:extLst>
      <p:ext uri="{BB962C8B-B14F-4D97-AF65-F5344CB8AC3E}">
        <p14:creationId xmlns:p14="http://schemas.microsoft.com/office/powerpoint/2010/main" val="17775756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14</a:t>
            </a:fld>
            <a:endParaRPr lang="en-US" altLang="zh-CN">
              <a:solidFill>
                <a:srgbClr val="000000"/>
              </a:solidFill>
            </a:endParaRPr>
          </a:p>
        </p:txBody>
      </p:sp>
      <p:sp>
        <p:nvSpPr>
          <p:cNvPr id="5" name="Rectangle 8"/>
          <p:cNvSpPr>
            <a:spLocks noChangeArrowheads="1"/>
          </p:cNvSpPr>
          <p:nvPr/>
        </p:nvSpPr>
        <p:spPr bwMode="auto">
          <a:xfrm>
            <a:off x="899592" y="1196752"/>
            <a:ext cx="7282582" cy="4278094"/>
          </a:xfrm>
          <a:prstGeom prst="rect">
            <a:avLst/>
          </a:prstGeom>
          <a:noFill/>
          <a:ln w="9525">
            <a:noFill/>
            <a:miter lim="800000"/>
            <a:headEnd/>
            <a:tailEnd/>
          </a:ln>
          <a:effectLst/>
        </p:spPr>
        <p:txBody>
          <a:bodyPr wrap="square">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spcBef>
                <a:spcPct val="20000"/>
              </a:spcBef>
              <a:spcAft>
                <a:spcPct val="0"/>
              </a:spcAft>
            </a:pPr>
            <a:r>
              <a:rPr kumimoji="0" lang="zh-CN" altLang="en-US" sz="2400" b="1" dirty="0" smtClean="0">
                <a:effectLst>
                  <a:outerShdw blurRad="38100" dist="38100" dir="2700000" algn="tl">
                    <a:srgbClr val="C0C0C0"/>
                  </a:outerShdw>
                </a:effectLst>
              </a:rPr>
              <a:t>例如，两重选择结构嵌套，写成下面的移行形式，层次就清楚得多。</a:t>
            </a:r>
          </a:p>
          <a:p>
            <a:pPr fontAlgn="base">
              <a:spcBef>
                <a:spcPct val="10000"/>
              </a:spcBef>
              <a:spcAft>
                <a:spcPct val="0"/>
              </a:spcAft>
              <a:buClr>
                <a:srgbClr val="009999"/>
              </a:buClr>
              <a:buSzPct val="50000"/>
              <a:buFont typeface="Monotype Sorts" charset="2"/>
              <a:buNone/>
            </a:pPr>
            <a:endParaRPr lang="en-US" altLang="zh-CN" sz="2000" b="1" i="1" dirty="0" smtClean="0">
              <a:solidFill>
                <a:srgbClr val="0000FF"/>
              </a:solidFill>
              <a:effectLst>
                <a:outerShdw blurRad="38100" dist="38100" dir="2700000" algn="tl">
                  <a:srgbClr val="C0C0C0"/>
                </a:outerShdw>
              </a:effectLst>
            </a:endParaRPr>
          </a:p>
          <a:p>
            <a:pPr fontAlgn="base">
              <a:spcBef>
                <a:spcPct val="10000"/>
              </a:spcBef>
              <a:spcAft>
                <a:spcPct val="0"/>
              </a:spcAft>
              <a:buClr>
                <a:srgbClr val="009999"/>
              </a:buClr>
              <a:buSzPct val="50000"/>
              <a:buFont typeface="Monotype Sorts" charset="2"/>
              <a:buNone/>
            </a:pPr>
            <a:r>
              <a:rPr lang="en-US" altLang="zh-CN" sz="2000" b="1" i="1" dirty="0" smtClean="0">
                <a:solidFill>
                  <a:srgbClr val="0000FF"/>
                </a:solidFill>
                <a:effectLst>
                  <a:outerShdw blurRad="38100" dist="38100" dir="2700000" algn="tl">
                    <a:srgbClr val="C0C0C0"/>
                  </a:outerShdw>
                </a:effectLst>
              </a:rPr>
              <a:t> 			IF</a:t>
            </a:r>
            <a:r>
              <a:rPr lang="zh-CN" altLang="en-US" sz="2000" b="1" dirty="0" smtClean="0">
                <a:solidFill>
                  <a:srgbClr val="0000FF"/>
                </a:solidFill>
                <a:effectLst>
                  <a:outerShdw blurRad="38100" dist="38100" dir="2700000" algn="tl">
                    <a:srgbClr val="C0C0C0"/>
                  </a:outerShdw>
                </a:effectLst>
              </a:rPr>
              <a:t>（</a:t>
            </a:r>
            <a:r>
              <a:rPr lang="en-US" altLang="zh-CN" sz="2000" b="1" dirty="0" smtClean="0">
                <a:solidFill>
                  <a:srgbClr val="0000FF"/>
                </a:solidFill>
                <a:effectLst>
                  <a:outerShdw blurRad="38100" dist="38100" dir="2700000" algn="tl">
                    <a:srgbClr val="C0C0C0"/>
                  </a:outerShdw>
                </a:effectLst>
              </a:rPr>
              <a:t>…</a:t>
            </a:r>
            <a:r>
              <a:rPr lang="zh-CN" altLang="en-US" sz="2000" b="1" dirty="0" smtClean="0">
                <a:solidFill>
                  <a:srgbClr val="0000FF"/>
                </a:solidFill>
                <a:effectLst>
                  <a:outerShdw blurRad="38100" dist="38100" dir="2700000" algn="tl">
                    <a:srgbClr val="C0C0C0"/>
                  </a:outerShdw>
                </a:effectLst>
              </a:rPr>
              <a:t>）</a:t>
            </a:r>
            <a:r>
              <a:rPr lang="zh-CN" altLang="en-US" sz="2000" b="1" i="1" dirty="0" smtClean="0">
                <a:solidFill>
                  <a:srgbClr val="0000FF"/>
                </a:solidFill>
                <a:effectLst>
                  <a:outerShdw blurRad="38100" dist="38100" dir="2700000" algn="tl">
                    <a:srgbClr val="C0C0C0"/>
                  </a:outerShdw>
                </a:effectLst>
              </a:rPr>
              <a:t> </a:t>
            </a:r>
            <a:r>
              <a:rPr lang="en-US" altLang="zh-CN" sz="2000" b="1" i="1" dirty="0" smtClean="0">
                <a:solidFill>
                  <a:srgbClr val="0000FF"/>
                </a:solidFill>
                <a:effectLst>
                  <a:outerShdw blurRad="38100" dist="38100" dir="2700000" algn="tl">
                    <a:srgbClr val="C0C0C0"/>
                  </a:outerShdw>
                </a:effectLst>
              </a:rPr>
              <a:t>THEN</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IF</a:t>
            </a:r>
            <a:r>
              <a:rPr lang="zh-CN" altLang="en-US" sz="2000" b="1" dirty="0" smtClean="0">
                <a:solidFill>
                  <a:srgbClr val="0000FF"/>
                </a:solidFill>
                <a:effectLst>
                  <a:outerShdw blurRad="38100" dist="38100" dir="2700000" algn="tl">
                    <a:srgbClr val="C0C0C0"/>
                  </a:outerShdw>
                </a:effectLst>
              </a:rPr>
              <a:t>（</a:t>
            </a:r>
            <a:r>
              <a:rPr lang="en-US" altLang="zh-CN" sz="2000" b="1" dirty="0" smtClean="0">
                <a:solidFill>
                  <a:srgbClr val="0000FF"/>
                </a:solidFill>
                <a:effectLst>
                  <a:outerShdw blurRad="38100" dist="38100" dir="2700000" algn="tl">
                    <a:srgbClr val="C0C0C0"/>
                  </a:outerShdw>
                </a:effectLst>
              </a:rPr>
              <a:t>…</a:t>
            </a:r>
            <a:r>
              <a:rPr lang="zh-CN" altLang="en-US" sz="2000" b="1" dirty="0" smtClean="0">
                <a:solidFill>
                  <a:srgbClr val="0000FF"/>
                </a:solidFill>
                <a:effectLst>
                  <a:outerShdw blurRad="38100" dist="38100" dir="2700000" algn="tl">
                    <a:srgbClr val="C0C0C0"/>
                  </a:outerShdw>
                </a:effectLst>
              </a:rPr>
              <a:t>）</a:t>
            </a:r>
            <a:r>
              <a:rPr lang="zh-CN" altLang="en-US" sz="2000" b="1" i="1" dirty="0" smtClean="0">
                <a:solidFill>
                  <a:srgbClr val="0000FF"/>
                </a:solidFill>
                <a:effectLst>
                  <a:outerShdw blurRad="38100" dist="38100" dir="2700000" algn="tl">
                    <a:srgbClr val="C0C0C0"/>
                  </a:outerShdw>
                </a:effectLst>
              </a:rPr>
              <a:t> </a:t>
            </a:r>
            <a:r>
              <a:rPr lang="en-US" altLang="zh-CN" sz="2000" b="1" i="1" dirty="0" smtClean="0">
                <a:solidFill>
                  <a:srgbClr val="0000FF"/>
                </a:solidFill>
                <a:effectLst>
                  <a:outerShdw blurRad="38100" dist="38100" dir="2700000" algn="tl">
                    <a:srgbClr val="C0C0C0"/>
                  </a:outerShdw>
                </a:effectLst>
              </a:rPr>
              <a:t>THEN</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ELSE</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ENDIF</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ELSE</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a:t>
            </a:r>
            <a:br>
              <a:rPr lang="en-US" altLang="zh-CN" sz="2000" b="1" i="1" dirty="0" smtClean="0">
                <a:solidFill>
                  <a:srgbClr val="0000FF"/>
                </a:solidFill>
                <a:effectLst>
                  <a:outerShdw blurRad="38100" dist="38100" dir="2700000" algn="tl">
                    <a:srgbClr val="C0C0C0"/>
                  </a:outerShdw>
                </a:effectLst>
              </a:rPr>
            </a:br>
            <a:r>
              <a:rPr lang="en-US" altLang="zh-CN" sz="2000" b="1" i="1" dirty="0" smtClean="0">
                <a:solidFill>
                  <a:srgbClr val="0000FF"/>
                </a:solidFill>
                <a:effectLst>
                  <a:outerShdw blurRad="38100" dist="38100" dir="2700000" algn="tl">
                    <a:srgbClr val="C0C0C0"/>
                  </a:outerShdw>
                </a:effectLst>
              </a:rPr>
              <a:t> 			ENDIF</a:t>
            </a:r>
            <a:endParaRPr kumimoji="0" lang="zh-CN" altLang="en-US" sz="2000"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1183603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BDAFCEC3-2FF1-4F46-B3AE-29ABB18A0180}" type="slidenum">
              <a:rPr kumimoji="0" lang="zh-CN" altLang="en-US">
                <a:sym typeface="Verdana Bold" charset="0"/>
              </a:rPr>
              <a:pPr/>
              <a:t>15</a:t>
            </a:fld>
            <a:endParaRPr kumimoji="0" lang="en-US" altLang="zh-CN">
              <a:sym typeface="Verdana Bold" charset="0"/>
            </a:endParaRPr>
          </a:p>
        </p:txBody>
      </p:sp>
      <p:sp>
        <p:nvSpPr>
          <p:cNvPr id="41986" name="Rectangle 4"/>
          <p:cNvSpPr>
            <a:spLocks noChangeArrowheads="1"/>
          </p:cNvSpPr>
          <p:nvPr/>
        </p:nvSpPr>
        <p:spPr bwMode="auto">
          <a:xfrm>
            <a:off x="617538" y="363538"/>
            <a:ext cx="30241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r>
              <a:rPr kumimoji="0" lang="en-US" altLang="zh-CN" sz="3200" b="1" smtClean="0">
                <a:solidFill>
                  <a:srgbClr val="0000FF"/>
                </a:solidFill>
                <a:latin typeface="黑体" pitchFamily="49" charset="-122"/>
                <a:ea typeface="黑体" pitchFamily="49" charset="-122"/>
              </a:rPr>
              <a:t>(2)  </a:t>
            </a:r>
            <a:r>
              <a:rPr kumimoji="0" lang="zh-CN" altLang="en-US" sz="3200" b="1" smtClean="0">
                <a:solidFill>
                  <a:srgbClr val="0000FF"/>
                </a:solidFill>
                <a:latin typeface="黑体" pitchFamily="49" charset="-122"/>
                <a:ea typeface="黑体" pitchFamily="49" charset="-122"/>
              </a:rPr>
              <a:t>数据说明</a:t>
            </a:r>
          </a:p>
        </p:txBody>
      </p:sp>
      <p:sp>
        <p:nvSpPr>
          <p:cNvPr id="49157" name="Rectangle 5"/>
          <p:cNvSpPr>
            <a:spLocks noChangeArrowheads="1"/>
          </p:cNvSpPr>
          <p:nvPr/>
        </p:nvSpPr>
        <p:spPr bwMode="auto">
          <a:xfrm>
            <a:off x="650875" y="908050"/>
            <a:ext cx="7953375" cy="5876925"/>
          </a:xfrm>
          <a:prstGeom prst="rect">
            <a:avLst/>
          </a:prstGeom>
          <a:noFill/>
          <a:ln w="28575">
            <a:solidFill>
              <a:schemeClr val="hlink"/>
            </a:solidFill>
            <a:miter lim="800000"/>
            <a:headEnd/>
            <a:tailEnd/>
          </a:ln>
          <a:effectLst/>
        </p:spPr>
        <p:txBody>
          <a:bodyPr lIns="92075" tIns="46038" rIns="92075" bIns="46038"/>
          <a:lstStyle>
            <a:lvl1pPr marL="609600" indent="-6096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10000"/>
              </a:lnSpc>
              <a:spcBef>
                <a:spcPct val="20000"/>
              </a:spcBef>
              <a:spcAft>
                <a:spcPct val="0"/>
              </a:spcAft>
              <a:buFontTx/>
              <a:buChar char="•"/>
            </a:pPr>
            <a:r>
              <a:rPr kumimoji="0" lang="zh-CN" altLang="en-US" sz="2400" b="1" dirty="0" smtClean="0">
                <a:latin typeface="华文新魏" pitchFamily="2" charset="-122"/>
              </a:rPr>
              <a:t>在设计阶段已经确定了数据结构的组织及其复杂性。在编写程序时，则</a:t>
            </a:r>
            <a:r>
              <a:rPr kumimoji="0" lang="zh-CN" altLang="en-US" sz="2400" b="1" dirty="0" smtClean="0">
                <a:solidFill>
                  <a:srgbClr val="0000FF"/>
                </a:solidFill>
                <a:latin typeface="华文新魏" pitchFamily="2" charset="-122"/>
              </a:rPr>
              <a:t>需要注意数据说明的风格</a:t>
            </a:r>
            <a:r>
              <a:rPr kumimoji="0" lang="zh-CN" altLang="en-US" sz="2400" b="1" dirty="0" smtClean="0">
                <a:latin typeface="华文新魏" pitchFamily="2" charset="-122"/>
              </a:rPr>
              <a:t>。</a:t>
            </a:r>
          </a:p>
          <a:p>
            <a:pPr fontAlgn="base">
              <a:lnSpc>
                <a:spcPct val="110000"/>
              </a:lnSpc>
              <a:spcBef>
                <a:spcPct val="20000"/>
              </a:spcBef>
              <a:spcAft>
                <a:spcPct val="0"/>
              </a:spcAft>
              <a:buFontTx/>
              <a:buChar char="•"/>
            </a:pPr>
            <a:r>
              <a:rPr kumimoji="0" lang="zh-CN" altLang="en-US" sz="2400" b="1" dirty="0" smtClean="0">
                <a:latin typeface="华文新魏" pitchFamily="2" charset="-122"/>
              </a:rPr>
              <a:t>为了使程序中数据说明更易于理解和维护，必须注意以下几点</a:t>
            </a:r>
            <a:r>
              <a:rPr kumimoji="0" lang="en-US" altLang="zh-CN" sz="2400" b="1" dirty="0" smtClean="0">
                <a:latin typeface="华文新魏" pitchFamily="2" charset="-122"/>
              </a:rPr>
              <a:t>:</a:t>
            </a:r>
            <a:r>
              <a:rPr kumimoji="0" lang="en-US" altLang="zh-CN" sz="2800" b="1" dirty="0" smtClean="0">
                <a:solidFill>
                  <a:srgbClr val="0000FF"/>
                </a:solidFill>
                <a:latin typeface="华文新魏" pitchFamily="2" charset="-122"/>
              </a:rPr>
              <a:t> </a:t>
            </a:r>
          </a:p>
          <a:p>
            <a:pPr fontAlgn="base">
              <a:lnSpc>
                <a:spcPct val="110000"/>
              </a:lnSpc>
              <a:spcBef>
                <a:spcPct val="20000"/>
              </a:spcBef>
              <a:spcAft>
                <a:spcPct val="0"/>
              </a:spcAft>
              <a:buFontTx/>
              <a:buAutoNum type="alphaLcPeriod"/>
            </a:pPr>
            <a:r>
              <a:rPr kumimoji="0" lang="zh-CN" altLang="en-US" sz="2400" b="1" dirty="0" smtClean="0">
                <a:solidFill>
                  <a:srgbClr val="0000FF"/>
                </a:solidFill>
              </a:rPr>
              <a:t>数据说明的次序应该标准化。</a:t>
            </a:r>
            <a:r>
              <a:rPr kumimoji="0" lang="zh-CN" altLang="en-US" sz="2400" b="1" dirty="0" smtClean="0"/>
              <a:t>有次序易查阅，能加速测试、调试和维护的过程。</a:t>
            </a:r>
          </a:p>
          <a:p>
            <a:pPr fontAlgn="base">
              <a:lnSpc>
                <a:spcPct val="110000"/>
              </a:lnSpc>
              <a:spcBef>
                <a:spcPct val="20000"/>
              </a:spcBef>
              <a:spcAft>
                <a:spcPct val="0"/>
              </a:spcAft>
            </a:pPr>
            <a:r>
              <a:rPr kumimoji="0" lang="zh-CN" altLang="en-US" sz="2400" b="1" dirty="0" smtClean="0"/>
              <a:t>       例如：数据说明                           数据类型说明</a:t>
            </a:r>
            <a:endParaRPr kumimoji="0" lang="en-US" altLang="zh-CN" sz="2400" b="1" dirty="0" smtClean="0"/>
          </a:p>
          <a:p>
            <a:pPr fontAlgn="base">
              <a:lnSpc>
                <a:spcPct val="130000"/>
              </a:lnSpc>
              <a:spcBef>
                <a:spcPct val="20000"/>
              </a:spcBef>
              <a:spcAft>
                <a:spcPct val="0"/>
              </a:spcAft>
            </a:pPr>
            <a:r>
              <a:rPr kumimoji="0" lang="en-US" altLang="zh-CN" sz="2800" b="1" dirty="0" smtClean="0">
                <a:solidFill>
                  <a:srgbClr val="0000FF"/>
                </a:solidFill>
                <a:latin typeface="华文新魏" pitchFamily="2" charset="-122"/>
              </a:rPr>
              <a:t>          </a:t>
            </a:r>
            <a:r>
              <a:rPr kumimoji="0" lang="zh-CN" altLang="en-US" sz="2000" b="1" dirty="0" smtClean="0">
                <a:effectLst>
                  <a:outerShdw blurRad="38100" dist="38100" dir="2700000" algn="tl">
                    <a:srgbClr val="C0C0C0"/>
                  </a:outerShdw>
                </a:effectLst>
                <a:latin typeface="仿宋_GB2312" pitchFamily="49" charset="-122"/>
                <a:ea typeface="仿宋_GB2312" pitchFamily="49" charset="-122"/>
              </a:rPr>
              <a:t>① </a:t>
            </a:r>
            <a:r>
              <a:rPr kumimoji="0" lang="zh-CN" altLang="en-US" sz="2000" b="1" dirty="0" smtClean="0">
                <a:solidFill>
                  <a:srgbClr val="FF0000"/>
                </a:solidFill>
                <a:latin typeface="仿宋_GB2312" pitchFamily="49" charset="-122"/>
                <a:ea typeface="仿宋_GB2312" pitchFamily="49" charset="-122"/>
              </a:rPr>
              <a:t>常量说明</a:t>
            </a:r>
            <a:endParaRPr kumimoji="0" lang="zh-CN" altLang="en-US" sz="2000" b="1" dirty="0" smtClean="0">
              <a:latin typeface="仿宋_GB2312" pitchFamily="49" charset="-122"/>
              <a:ea typeface="仿宋_GB2312" pitchFamily="49" charset="-122"/>
            </a:endParaRPr>
          </a:p>
          <a:p>
            <a:pPr fontAlgn="base">
              <a:lnSpc>
                <a:spcPct val="130000"/>
              </a:lnSpc>
              <a:spcBef>
                <a:spcPct val="0"/>
              </a:spcBef>
              <a:spcAft>
                <a:spcPct val="0"/>
              </a:spcAft>
            </a:pPr>
            <a:r>
              <a:rPr kumimoji="0" lang="zh-CN" altLang="en-US" sz="2000" b="1" dirty="0" smtClean="0">
                <a:latin typeface="仿宋_GB2312" pitchFamily="49" charset="-122"/>
                <a:ea typeface="仿宋_GB2312" pitchFamily="49" charset="-122"/>
              </a:rPr>
              <a:t>		② </a:t>
            </a:r>
            <a:r>
              <a:rPr kumimoji="0" lang="zh-CN" altLang="en-US" sz="2000" b="1" dirty="0" smtClean="0">
                <a:solidFill>
                  <a:srgbClr val="FF0000"/>
                </a:solidFill>
                <a:latin typeface="仿宋_GB2312" pitchFamily="49" charset="-122"/>
                <a:ea typeface="仿宋_GB2312" pitchFamily="49" charset="-122"/>
              </a:rPr>
              <a:t>简单变量类型说明</a:t>
            </a:r>
            <a:endParaRPr kumimoji="0" lang="zh-CN" altLang="en-US" sz="2000" b="1" dirty="0" smtClean="0">
              <a:latin typeface="仿宋_GB2312" pitchFamily="49" charset="-122"/>
              <a:ea typeface="仿宋_GB2312" pitchFamily="49" charset="-122"/>
            </a:endParaRPr>
          </a:p>
          <a:p>
            <a:pPr fontAlgn="base">
              <a:lnSpc>
                <a:spcPct val="130000"/>
              </a:lnSpc>
              <a:spcBef>
                <a:spcPct val="0"/>
              </a:spcBef>
              <a:spcAft>
                <a:spcPct val="0"/>
              </a:spcAft>
            </a:pPr>
            <a:r>
              <a:rPr kumimoji="0" lang="zh-CN" altLang="en-US" sz="2000" b="1" dirty="0" smtClean="0">
                <a:latin typeface="仿宋_GB2312" pitchFamily="49" charset="-122"/>
                <a:ea typeface="仿宋_GB2312" pitchFamily="49" charset="-122"/>
              </a:rPr>
              <a:t>		③ </a:t>
            </a:r>
            <a:r>
              <a:rPr kumimoji="0" lang="zh-CN" altLang="en-US" sz="2000" b="1" dirty="0" smtClean="0">
                <a:solidFill>
                  <a:srgbClr val="FF0000"/>
                </a:solidFill>
                <a:latin typeface="仿宋_GB2312" pitchFamily="49" charset="-122"/>
                <a:ea typeface="仿宋_GB2312" pitchFamily="49" charset="-122"/>
              </a:rPr>
              <a:t>数组说明</a:t>
            </a:r>
            <a:endParaRPr kumimoji="0" lang="zh-CN" altLang="en-US" sz="2000" b="1" dirty="0" smtClean="0">
              <a:latin typeface="仿宋_GB2312" pitchFamily="49" charset="-122"/>
              <a:ea typeface="仿宋_GB2312" pitchFamily="49" charset="-122"/>
            </a:endParaRPr>
          </a:p>
          <a:p>
            <a:pPr fontAlgn="base">
              <a:lnSpc>
                <a:spcPct val="130000"/>
              </a:lnSpc>
              <a:spcBef>
                <a:spcPct val="0"/>
              </a:spcBef>
              <a:spcAft>
                <a:spcPct val="0"/>
              </a:spcAft>
            </a:pPr>
            <a:r>
              <a:rPr kumimoji="0" lang="zh-CN" altLang="en-US" sz="2000" b="1" dirty="0" smtClean="0">
                <a:latin typeface="仿宋_GB2312" pitchFamily="49" charset="-122"/>
                <a:ea typeface="仿宋_GB2312" pitchFamily="49" charset="-122"/>
              </a:rPr>
              <a:t>		④ </a:t>
            </a:r>
            <a:r>
              <a:rPr kumimoji="0" lang="zh-CN" altLang="en-US" sz="2000" b="1" dirty="0" smtClean="0">
                <a:solidFill>
                  <a:srgbClr val="FF0000"/>
                </a:solidFill>
                <a:latin typeface="仿宋_GB2312" pitchFamily="49" charset="-122"/>
                <a:ea typeface="仿宋_GB2312" pitchFamily="49" charset="-122"/>
              </a:rPr>
              <a:t>公用数据块说明</a:t>
            </a:r>
            <a:endParaRPr kumimoji="0" lang="zh-CN" altLang="en-US" sz="2000" b="1" dirty="0" smtClean="0">
              <a:latin typeface="仿宋_GB2312" pitchFamily="49" charset="-122"/>
              <a:ea typeface="仿宋_GB2312" pitchFamily="49" charset="-122"/>
            </a:endParaRPr>
          </a:p>
          <a:p>
            <a:pPr fontAlgn="base">
              <a:lnSpc>
                <a:spcPct val="130000"/>
              </a:lnSpc>
              <a:spcBef>
                <a:spcPct val="0"/>
              </a:spcBef>
              <a:spcAft>
                <a:spcPct val="0"/>
              </a:spcAft>
            </a:pPr>
            <a:r>
              <a:rPr kumimoji="0" lang="zh-CN" altLang="en-US" sz="2000" b="1" dirty="0" smtClean="0">
                <a:latin typeface="仿宋_GB2312" pitchFamily="49" charset="-122"/>
                <a:ea typeface="仿宋_GB2312" pitchFamily="49" charset="-122"/>
              </a:rPr>
              <a:t>		⑤ </a:t>
            </a:r>
            <a:r>
              <a:rPr kumimoji="0" lang="zh-CN" altLang="en-US" sz="2000" b="1" dirty="0" smtClean="0">
                <a:solidFill>
                  <a:srgbClr val="FF0000"/>
                </a:solidFill>
                <a:latin typeface="仿宋_GB2312" pitchFamily="49" charset="-122"/>
                <a:ea typeface="仿宋_GB2312" pitchFamily="49" charset="-122"/>
              </a:rPr>
              <a:t>所有的文件说明</a:t>
            </a:r>
            <a:endParaRPr kumimoji="0" lang="en-US" altLang="zh-CN" sz="2000" b="1" dirty="0" smtClean="0">
              <a:solidFill>
                <a:srgbClr val="0000FF"/>
              </a:solidFill>
              <a:latin typeface="仿宋_GB2312" pitchFamily="49" charset="-122"/>
              <a:ea typeface="仿宋_GB2312" pitchFamily="49" charset="-122"/>
            </a:endParaRPr>
          </a:p>
        </p:txBody>
      </p:sp>
      <p:sp>
        <p:nvSpPr>
          <p:cNvPr id="16389" name="Rectangle 8"/>
          <p:cNvSpPr>
            <a:spLocks noChangeArrowheads="1"/>
          </p:cNvSpPr>
          <p:nvPr/>
        </p:nvSpPr>
        <p:spPr bwMode="auto">
          <a:xfrm>
            <a:off x="5303838" y="4195763"/>
            <a:ext cx="2392362"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30000"/>
              </a:lnSpc>
              <a:spcBef>
                <a:spcPct val="0"/>
              </a:spcBef>
              <a:spcAft>
                <a:spcPct val="0"/>
              </a:spcAft>
            </a:pPr>
            <a:r>
              <a:rPr lang="zh-CN" altLang="en-US" sz="2000" b="1" smtClean="0">
                <a:latin typeface="仿宋_GB2312" pitchFamily="49" charset="-122"/>
                <a:ea typeface="仿宋_GB2312" pitchFamily="49" charset="-122"/>
              </a:rPr>
              <a:t>①</a:t>
            </a:r>
            <a:r>
              <a:rPr lang="zh-CN" altLang="en-US" sz="2000" b="1" smtClean="0">
                <a:solidFill>
                  <a:srgbClr val="FF0066"/>
                </a:solidFill>
                <a:latin typeface="仿宋_GB2312" pitchFamily="49" charset="-122"/>
                <a:ea typeface="仿宋_GB2312" pitchFamily="49" charset="-122"/>
              </a:rPr>
              <a:t> 整型量说明</a:t>
            </a:r>
          </a:p>
          <a:p>
            <a:pPr fontAlgn="base">
              <a:lnSpc>
                <a:spcPct val="130000"/>
              </a:lnSpc>
              <a:spcBef>
                <a:spcPct val="0"/>
              </a:spcBef>
              <a:spcAft>
                <a:spcPct val="0"/>
              </a:spcAft>
            </a:pPr>
            <a:r>
              <a:rPr lang="zh-CN" altLang="en-US" sz="2000" b="1" smtClean="0">
                <a:latin typeface="仿宋_GB2312" pitchFamily="49" charset="-122"/>
                <a:ea typeface="仿宋_GB2312" pitchFamily="49" charset="-122"/>
              </a:rPr>
              <a:t>②</a:t>
            </a:r>
            <a:r>
              <a:rPr lang="zh-CN" altLang="en-US" sz="2000" b="1" smtClean="0">
                <a:solidFill>
                  <a:srgbClr val="FF0066"/>
                </a:solidFill>
                <a:latin typeface="仿宋_GB2312" pitchFamily="49" charset="-122"/>
                <a:ea typeface="仿宋_GB2312" pitchFamily="49" charset="-122"/>
              </a:rPr>
              <a:t> 实型量说明</a:t>
            </a:r>
          </a:p>
          <a:p>
            <a:pPr fontAlgn="base">
              <a:lnSpc>
                <a:spcPct val="130000"/>
              </a:lnSpc>
              <a:spcBef>
                <a:spcPct val="0"/>
              </a:spcBef>
              <a:spcAft>
                <a:spcPct val="0"/>
              </a:spcAft>
            </a:pPr>
            <a:r>
              <a:rPr lang="zh-CN" altLang="en-US" sz="2000" b="1" smtClean="0">
                <a:latin typeface="仿宋_GB2312" pitchFamily="49" charset="-122"/>
                <a:ea typeface="仿宋_GB2312" pitchFamily="49" charset="-122"/>
              </a:rPr>
              <a:t>③</a:t>
            </a:r>
            <a:r>
              <a:rPr lang="zh-CN" altLang="en-US" sz="2000" b="1" smtClean="0">
                <a:solidFill>
                  <a:srgbClr val="FF0066"/>
                </a:solidFill>
                <a:latin typeface="仿宋_GB2312" pitchFamily="49" charset="-122"/>
                <a:ea typeface="仿宋_GB2312" pitchFamily="49" charset="-122"/>
              </a:rPr>
              <a:t> 字符量说明</a:t>
            </a:r>
          </a:p>
          <a:p>
            <a:pPr fontAlgn="base">
              <a:lnSpc>
                <a:spcPct val="130000"/>
              </a:lnSpc>
              <a:spcBef>
                <a:spcPct val="0"/>
              </a:spcBef>
              <a:spcAft>
                <a:spcPct val="0"/>
              </a:spcAft>
            </a:pPr>
            <a:r>
              <a:rPr lang="zh-CN" altLang="en-US" sz="2000" b="1" smtClean="0">
                <a:latin typeface="仿宋_GB2312" pitchFamily="49" charset="-122"/>
                <a:ea typeface="仿宋_GB2312" pitchFamily="49" charset="-122"/>
              </a:rPr>
              <a:t>④</a:t>
            </a:r>
            <a:r>
              <a:rPr lang="zh-CN" altLang="en-US" sz="2000" b="1" smtClean="0">
                <a:solidFill>
                  <a:srgbClr val="FF0066"/>
                </a:solidFill>
                <a:latin typeface="仿宋_GB2312" pitchFamily="49" charset="-122"/>
                <a:ea typeface="仿宋_GB2312" pitchFamily="49" charset="-122"/>
              </a:rPr>
              <a:t> 逻辑量说明</a:t>
            </a:r>
          </a:p>
        </p:txBody>
      </p:sp>
    </p:spTree>
    <p:extLst>
      <p:ext uri="{BB962C8B-B14F-4D97-AF65-F5344CB8AC3E}">
        <p14:creationId xmlns:p14="http://schemas.microsoft.com/office/powerpoint/2010/main" val="1096592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7">
                                            <p:txEl>
                                              <p:pRg st="2" end="2"/>
                                            </p:txEl>
                                          </p:spTgt>
                                        </p:tgtEl>
                                        <p:attrNameLst>
                                          <p:attrName>style.visibility</p:attrName>
                                        </p:attrNameLst>
                                      </p:cBhvr>
                                      <p:to>
                                        <p:strVal val="visible"/>
                                      </p:to>
                                    </p:set>
                                    <p:anim calcmode="lin" valueType="num">
                                      <p:cBhvr additive="base">
                                        <p:cTn id="7" dur="5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7">
                                            <p:txEl>
                                              <p:pRg st="3" end="3"/>
                                            </p:txEl>
                                          </p:spTgt>
                                        </p:tgtEl>
                                        <p:attrNameLst>
                                          <p:attrName>style.visibility</p:attrName>
                                        </p:attrNameLst>
                                      </p:cBhvr>
                                      <p:to>
                                        <p:strVal val="visible"/>
                                      </p:to>
                                    </p:set>
                                    <p:anim calcmode="lin" valueType="num">
                                      <p:cBhvr additive="base">
                                        <p:cTn id="11" dur="5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7">
                                            <p:txEl>
                                              <p:pRg st="4" end="4"/>
                                            </p:txEl>
                                          </p:spTgt>
                                        </p:tgtEl>
                                        <p:attrNameLst>
                                          <p:attrName>style.visibility</p:attrName>
                                        </p:attrNameLst>
                                      </p:cBhvr>
                                      <p:to>
                                        <p:strVal val="visible"/>
                                      </p:to>
                                    </p:set>
                                    <p:anim calcmode="lin" valueType="num">
                                      <p:cBhvr additive="base">
                                        <p:cTn id="15" dur="500" fill="hold"/>
                                        <p:tgtEl>
                                          <p:spTgt spid="4915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7">
                                            <p:txEl>
                                              <p:pRg st="5" end="5"/>
                                            </p:txEl>
                                          </p:spTgt>
                                        </p:tgtEl>
                                        <p:attrNameLst>
                                          <p:attrName>style.visibility</p:attrName>
                                        </p:attrNameLst>
                                      </p:cBhvr>
                                      <p:to>
                                        <p:strVal val="visible"/>
                                      </p:to>
                                    </p:set>
                                    <p:anim calcmode="lin" valueType="num">
                                      <p:cBhvr additive="base">
                                        <p:cTn id="19" dur="500" fill="hold"/>
                                        <p:tgtEl>
                                          <p:spTgt spid="4915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157">
                                            <p:txEl>
                                              <p:pRg st="6" end="6"/>
                                            </p:txEl>
                                          </p:spTgt>
                                        </p:tgtEl>
                                        <p:attrNameLst>
                                          <p:attrName>style.visibility</p:attrName>
                                        </p:attrNameLst>
                                      </p:cBhvr>
                                      <p:to>
                                        <p:strVal val="visible"/>
                                      </p:to>
                                    </p:set>
                                    <p:anim calcmode="lin" valueType="num">
                                      <p:cBhvr additive="base">
                                        <p:cTn id="23" dur="500" fill="hold"/>
                                        <p:tgtEl>
                                          <p:spTgt spid="4915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157">
                                            <p:txEl>
                                              <p:pRg st="7" end="7"/>
                                            </p:txEl>
                                          </p:spTgt>
                                        </p:tgtEl>
                                        <p:attrNameLst>
                                          <p:attrName>style.visibility</p:attrName>
                                        </p:attrNameLst>
                                      </p:cBhvr>
                                      <p:to>
                                        <p:strVal val="visible"/>
                                      </p:to>
                                    </p:set>
                                    <p:anim calcmode="lin" valueType="num">
                                      <p:cBhvr additive="base">
                                        <p:cTn id="27" dur="500" fill="hold"/>
                                        <p:tgtEl>
                                          <p:spTgt spid="4915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157">
                                            <p:txEl>
                                              <p:pRg st="8" end="8"/>
                                            </p:txEl>
                                          </p:spTgt>
                                        </p:tgtEl>
                                        <p:attrNameLst>
                                          <p:attrName>style.visibility</p:attrName>
                                        </p:attrNameLst>
                                      </p:cBhvr>
                                      <p:to>
                                        <p:strVal val="visible"/>
                                      </p:to>
                                    </p:set>
                                    <p:anim calcmode="lin" valueType="num">
                                      <p:cBhvr additive="base">
                                        <p:cTn id="31" dur="500" fill="hold"/>
                                        <p:tgtEl>
                                          <p:spTgt spid="4915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9"/>
                                        </p:tgtEl>
                                        <p:attrNameLst>
                                          <p:attrName>style.visibility</p:attrName>
                                        </p:attrNameLst>
                                      </p:cBhvr>
                                      <p:to>
                                        <p:strVal val="visible"/>
                                      </p:to>
                                    </p:set>
                                    <p:anim calcmode="lin" valueType="num">
                                      <p:cBhvr additive="base">
                                        <p:cTn id="37" dur="500" fill="hold"/>
                                        <p:tgtEl>
                                          <p:spTgt spid="16389"/>
                                        </p:tgtEl>
                                        <p:attrNameLst>
                                          <p:attrName>ppt_x</p:attrName>
                                        </p:attrNameLst>
                                      </p:cBhvr>
                                      <p:tavLst>
                                        <p:tav tm="0">
                                          <p:val>
                                            <p:strVal val="#ppt_x"/>
                                          </p:val>
                                        </p:tav>
                                        <p:tav tm="100000">
                                          <p:val>
                                            <p:strVal val="#ppt_x"/>
                                          </p:val>
                                        </p:tav>
                                      </p:tavLst>
                                    </p:anim>
                                    <p:anim calcmode="lin" valueType="num">
                                      <p:cBhvr additive="base">
                                        <p:cTn id="38"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idx="1"/>
          </p:nvPr>
        </p:nvSpPr>
        <p:spPr>
          <a:xfrm>
            <a:off x="1181100" y="660400"/>
            <a:ext cx="6780213" cy="5505450"/>
          </a:xfrm>
          <a:ln w="28575">
            <a:solidFill>
              <a:schemeClr val="hlink"/>
            </a:solidFill>
          </a:ln>
        </p:spPr>
        <p:txBody>
          <a:bodyPr/>
          <a:lstStyle/>
          <a:p>
            <a:pPr>
              <a:lnSpc>
                <a:spcPct val="130000"/>
              </a:lnSpc>
              <a:buFontTx/>
              <a:buNone/>
            </a:pPr>
            <a:r>
              <a:rPr lang="en-US" altLang="zh-CN" smtClean="0">
                <a:latin typeface="Arial" pitchFamily="34" charset="0"/>
              </a:rPr>
              <a:t> </a:t>
            </a:r>
            <a:r>
              <a:rPr lang="en-US" altLang="zh-CN" sz="2400" b="1" smtClean="0">
                <a:latin typeface="华文新魏" pitchFamily="2" charset="-122"/>
                <a:ea typeface="华文新魏" pitchFamily="2" charset="-122"/>
              </a:rPr>
              <a:t>b.</a:t>
            </a:r>
            <a:r>
              <a:rPr lang="en-US" altLang="zh-CN" sz="2400" b="1" smtClean="0">
                <a:latin typeface="Arial" pitchFamily="34" charset="0"/>
              </a:rPr>
              <a:t>  </a:t>
            </a:r>
            <a:r>
              <a:rPr lang="zh-CN" altLang="en-US" sz="2400" b="1" smtClean="0">
                <a:latin typeface="华文新魏" pitchFamily="2" charset="-122"/>
                <a:ea typeface="华文新魏" pitchFamily="2" charset="-122"/>
              </a:rPr>
              <a:t>当</a:t>
            </a:r>
            <a:r>
              <a:rPr lang="zh-CN" altLang="en-US" sz="2400" b="1" smtClean="0">
                <a:solidFill>
                  <a:srgbClr val="FF0000"/>
                </a:solidFill>
                <a:latin typeface="华文新魏" pitchFamily="2" charset="-122"/>
                <a:ea typeface="华文新魏" pitchFamily="2" charset="-122"/>
              </a:rPr>
              <a:t>多个变量名</a:t>
            </a:r>
            <a:r>
              <a:rPr lang="zh-CN" altLang="en-US" sz="2400" b="1" smtClean="0">
                <a:latin typeface="华文新魏" pitchFamily="2" charset="-122"/>
                <a:ea typeface="华文新魏" pitchFamily="2" charset="-122"/>
              </a:rPr>
              <a:t>在一个语句中说明时，</a:t>
            </a:r>
            <a:r>
              <a:rPr lang="zh-CN" altLang="en-US" sz="2400" b="1" smtClean="0">
                <a:solidFill>
                  <a:srgbClr val="FF0000"/>
                </a:solidFill>
                <a:latin typeface="华文新魏" pitchFamily="2" charset="-122"/>
                <a:ea typeface="华文新魏" pitchFamily="2" charset="-122"/>
              </a:rPr>
              <a:t>应该按字母顺序排列</a:t>
            </a:r>
            <a:r>
              <a:rPr lang="zh-CN" altLang="en-US" sz="2400" b="1" smtClean="0">
                <a:latin typeface="华文新魏" pitchFamily="2" charset="-122"/>
                <a:ea typeface="华文新魏" pitchFamily="2" charset="-122"/>
              </a:rPr>
              <a:t>这些变量。</a:t>
            </a:r>
          </a:p>
          <a:p>
            <a:pPr>
              <a:lnSpc>
                <a:spcPct val="130000"/>
              </a:lnSpc>
              <a:buFontTx/>
              <a:buNone/>
            </a:pPr>
            <a:r>
              <a:rPr lang="zh-CN" altLang="en-US" sz="2400" b="1" smtClean="0">
                <a:effectLst>
                  <a:outerShdw blurRad="38100" dist="38100" dir="2700000" algn="tl">
                    <a:srgbClr val="C0C0C0"/>
                  </a:outerShdw>
                </a:effectLst>
                <a:latin typeface="Times New Roman" pitchFamily="18" charset="0"/>
                <a:ea typeface="仿宋_GB2312" pitchFamily="49" charset="-122"/>
              </a:rPr>
              <a:t>              </a:t>
            </a:r>
            <a:r>
              <a:rPr lang="zh-CN" altLang="en-US" sz="2000" b="1" smtClean="0">
                <a:latin typeface="Times New Roman" pitchFamily="18" charset="0"/>
                <a:ea typeface="仿宋_GB2312" pitchFamily="49" charset="-122"/>
              </a:rPr>
              <a:t>例如，把</a:t>
            </a:r>
          </a:p>
          <a:p>
            <a:pPr>
              <a:lnSpc>
                <a:spcPct val="130000"/>
              </a:lnSpc>
              <a:buFontTx/>
              <a:buNone/>
            </a:pPr>
            <a:r>
              <a:rPr lang="zh-CN" altLang="en-US" sz="2400" b="1" smtClean="0">
                <a:effectLst>
                  <a:outerShdw blurRad="38100" dist="38100" dir="2700000" algn="tl">
                    <a:srgbClr val="C0C0C0"/>
                  </a:outerShdw>
                </a:effectLst>
                <a:latin typeface="Times New Roman" pitchFamily="18" charset="0"/>
                <a:ea typeface="仿宋_GB2312" pitchFamily="49" charset="-122"/>
              </a:rPr>
              <a:t>              </a:t>
            </a:r>
            <a:r>
              <a:rPr lang="en-US" altLang="zh-CN" sz="2400" b="1" smtClean="0">
                <a:solidFill>
                  <a:srgbClr val="0000FF"/>
                </a:solidFill>
                <a:latin typeface="Times New Roman" pitchFamily="18" charset="0"/>
                <a:ea typeface="仿宋_GB2312" pitchFamily="49" charset="-122"/>
              </a:rPr>
              <a:t>integer  </a:t>
            </a:r>
            <a:r>
              <a:rPr lang="en-US" altLang="zh-CN" sz="2400" b="1" i="1" smtClean="0">
                <a:solidFill>
                  <a:srgbClr val="0000FF"/>
                </a:solidFill>
                <a:latin typeface="Times New Roman" pitchFamily="18" charset="0"/>
                <a:ea typeface="仿宋_GB2312" pitchFamily="49" charset="-122"/>
              </a:rPr>
              <a:t>size</a:t>
            </a:r>
            <a:r>
              <a:rPr lang="en-US" altLang="zh-CN" sz="2400" b="1" smtClean="0">
                <a:solidFill>
                  <a:srgbClr val="0000FF"/>
                </a:solidFill>
                <a:latin typeface="Times New Roman" pitchFamily="18" charset="0"/>
                <a:ea typeface="仿宋_GB2312" pitchFamily="49" charset="-122"/>
              </a:rPr>
              <a:t>, </a:t>
            </a:r>
            <a:r>
              <a:rPr lang="en-US" altLang="zh-CN" sz="2400" b="1" i="1" smtClean="0">
                <a:solidFill>
                  <a:srgbClr val="0000FF"/>
                </a:solidFill>
                <a:latin typeface="Times New Roman" pitchFamily="18" charset="0"/>
                <a:ea typeface="仿宋_GB2312" pitchFamily="49" charset="-122"/>
              </a:rPr>
              <a:t>length</a:t>
            </a:r>
            <a:r>
              <a:rPr lang="en-US" altLang="zh-CN" sz="2400" b="1" smtClean="0">
                <a:solidFill>
                  <a:srgbClr val="0000FF"/>
                </a:solidFill>
                <a:latin typeface="Times New Roman" pitchFamily="18" charset="0"/>
                <a:ea typeface="仿宋_GB2312" pitchFamily="49" charset="-122"/>
              </a:rPr>
              <a:t>,</a:t>
            </a:r>
            <a:r>
              <a:rPr lang="en-US" altLang="zh-CN" sz="2400" b="1" i="1" smtClean="0">
                <a:solidFill>
                  <a:srgbClr val="0000FF"/>
                </a:solidFill>
                <a:latin typeface="Times New Roman" pitchFamily="18" charset="0"/>
                <a:ea typeface="仿宋_GB2312" pitchFamily="49" charset="-122"/>
              </a:rPr>
              <a:t> width</a:t>
            </a:r>
            <a:r>
              <a:rPr lang="en-US" altLang="zh-CN" sz="2400" b="1" smtClean="0">
                <a:solidFill>
                  <a:srgbClr val="0000FF"/>
                </a:solidFill>
                <a:latin typeface="Times New Roman" pitchFamily="18" charset="0"/>
                <a:ea typeface="仿宋_GB2312" pitchFamily="49" charset="-122"/>
              </a:rPr>
              <a:t>, </a:t>
            </a:r>
            <a:r>
              <a:rPr lang="en-US" altLang="zh-CN" sz="2400" b="1" i="1" smtClean="0">
                <a:solidFill>
                  <a:srgbClr val="0000FF"/>
                </a:solidFill>
                <a:latin typeface="Times New Roman" pitchFamily="18" charset="0"/>
                <a:ea typeface="仿宋_GB2312" pitchFamily="49" charset="-122"/>
              </a:rPr>
              <a:t>cost</a:t>
            </a:r>
            <a:r>
              <a:rPr lang="en-US" altLang="zh-CN" sz="2400" b="1" smtClean="0">
                <a:solidFill>
                  <a:srgbClr val="0000FF"/>
                </a:solidFill>
                <a:latin typeface="Times New Roman" pitchFamily="18" charset="0"/>
                <a:ea typeface="仿宋_GB2312" pitchFamily="49" charset="-122"/>
              </a:rPr>
              <a:t>, </a:t>
            </a:r>
            <a:r>
              <a:rPr lang="en-US" altLang="zh-CN" sz="2400" b="1" i="1" smtClean="0">
                <a:solidFill>
                  <a:srgbClr val="0000FF"/>
                </a:solidFill>
                <a:latin typeface="Times New Roman" pitchFamily="18" charset="0"/>
                <a:ea typeface="仿宋_GB2312" pitchFamily="49" charset="-122"/>
              </a:rPr>
              <a:t>price</a:t>
            </a:r>
            <a:r>
              <a:rPr lang="en-US" altLang="zh-CN" sz="2400" b="1" smtClean="0">
                <a:latin typeface="Times New Roman" pitchFamily="18" charset="0"/>
                <a:ea typeface="仿宋_GB2312" pitchFamily="49" charset="-122"/>
              </a:rPr>
              <a:t/>
            </a:r>
            <a:br>
              <a:rPr lang="en-US" altLang="zh-CN" sz="2400" b="1" smtClean="0">
                <a:latin typeface="Times New Roman" pitchFamily="18" charset="0"/>
                <a:ea typeface="仿宋_GB2312" pitchFamily="49" charset="-122"/>
              </a:rPr>
            </a:br>
            <a:r>
              <a:rPr lang="en-US" altLang="zh-CN" sz="2400" b="1" smtClean="0">
                <a:latin typeface="Times New Roman" pitchFamily="18" charset="0"/>
                <a:ea typeface="仿宋_GB2312" pitchFamily="49" charset="-122"/>
              </a:rPr>
              <a:t>         </a:t>
            </a:r>
            <a:r>
              <a:rPr lang="zh-CN" altLang="en-US" sz="2000" b="1" smtClean="0">
                <a:latin typeface="Times New Roman" pitchFamily="18" charset="0"/>
                <a:ea typeface="仿宋_GB2312" pitchFamily="49" charset="-122"/>
              </a:rPr>
              <a:t>写成</a:t>
            </a:r>
            <a:r>
              <a:rPr lang="zh-CN" altLang="en-US" sz="2400" b="1" smtClean="0">
                <a:latin typeface="Times New Roman" pitchFamily="18" charset="0"/>
                <a:ea typeface="仿宋_GB2312" pitchFamily="49" charset="-122"/>
              </a:rPr>
              <a:t/>
            </a:r>
            <a:br>
              <a:rPr lang="zh-CN" altLang="en-US" sz="2400" b="1" smtClean="0">
                <a:latin typeface="Times New Roman" pitchFamily="18" charset="0"/>
                <a:ea typeface="仿宋_GB2312" pitchFamily="49" charset="-122"/>
              </a:rPr>
            </a:br>
            <a:r>
              <a:rPr lang="zh-CN" altLang="en-US" sz="2400" b="1" smtClean="0">
                <a:latin typeface="Times New Roman" pitchFamily="18" charset="0"/>
                <a:ea typeface="仿宋_GB2312" pitchFamily="49" charset="-122"/>
              </a:rPr>
              <a:t>        </a:t>
            </a:r>
            <a:r>
              <a:rPr lang="zh-CN" altLang="en-US" sz="2400" b="1" smtClean="0">
                <a:effectLst>
                  <a:outerShdw blurRad="38100" dist="38100" dir="2700000" algn="tl">
                    <a:srgbClr val="C0C0C0"/>
                  </a:outerShdw>
                </a:effectLst>
                <a:latin typeface="Times New Roman" pitchFamily="18" charset="0"/>
                <a:ea typeface="仿宋_GB2312" pitchFamily="49" charset="-122"/>
              </a:rPr>
              <a:t> </a:t>
            </a:r>
            <a:r>
              <a:rPr lang="en-US" altLang="zh-CN" sz="2400" b="1" smtClean="0">
                <a:solidFill>
                  <a:srgbClr val="0000FF"/>
                </a:solidFill>
                <a:effectLst>
                  <a:outerShdw blurRad="38100" dist="38100" dir="2700000" algn="tl">
                    <a:srgbClr val="C0C0C0"/>
                  </a:outerShdw>
                </a:effectLst>
                <a:latin typeface="Times New Roman" pitchFamily="18" charset="0"/>
                <a:ea typeface="仿宋_GB2312" pitchFamily="49" charset="-122"/>
              </a:rPr>
              <a:t>integer</a:t>
            </a:r>
            <a:r>
              <a:rPr lang="en-US" altLang="zh-CN" sz="2400" b="1" smtClean="0">
                <a:effectLst>
                  <a:outerShdw blurRad="38100" dist="38100" dir="2700000" algn="tl">
                    <a:srgbClr val="C0C0C0"/>
                  </a:outerShdw>
                </a:effectLst>
                <a:latin typeface="Times New Roman" pitchFamily="18" charset="0"/>
                <a:ea typeface="仿宋_GB2312" pitchFamily="49" charset="-122"/>
              </a:rPr>
              <a:t> </a:t>
            </a:r>
            <a:r>
              <a:rPr lang="en-US" altLang="zh-CN" sz="2400" b="1" i="1" smtClean="0">
                <a:solidFill>
                  <a:srgbClr val="0000FF"/>
                </a:solidFill>
                <a:effectLst>
                  <a:outerShdw blurRad="38100" dist="38100" dir="2700000" algn="tl">
                    <a:srgbClr val="C0C0C0"/>
                  </a:outerShdw>
                </a:effectLst>
                <a:latin typeface="Times New Roman" pitchFamily="18" charset="0"/>
                <a:ea typeface="仿宋_GB2312" pitchFamily="49" charset="-122"/>
              </a:rPr>
              <a:t>cost</a:t>
            </a:r>
            <a:r>
              <a:rPr lang="en-US" altLang="zh-CN" sz="2400" b="1" smtClean="0">
                <a:solidFill>
                  <a:srgbClr val="0000FF"/>
                </a:solidFill>
                <a:effectLst>
                  <a:outerShdw blurRad="38100" dist="38100" dir="2700000" algn="tl">
                    <a:srgbClr val="C0C0C0"/>
                  </a:outerShdw>
                </a:effectLst>
                <a:latin typeface="Times New Roman" pitchFamily="18" charset="0"/>
                <a:ea typeface="仿宋_GB2312" pitchFamily="49" charset="-122"/>
              </a:rPr>
              <a:t>, </a:t>
            </a:r>
            <a:r>
              <a:rPr lang="en-US" altLang="zh-CN" sz="2400" b="1" i="1" smtClean="0">
                <a:solidFill>
                  <a:srgbClr val="0000FF"/>
                </a:solidFill>
                <a:effectLst>
                  <a:outerShdw blurRad="38100" dist="38100" dir="2700000" algn="tl">
                    <a:srgbClr val="C0C0C0"/>
                  </a:outerShdw>
                </a:effectLst>
                <a:latin typeface="Times New Roman" pitchFamily="18" charset="0"/>
                <a:ea typeface="仿宋_GB2312" pitchFamily="49" charset="-122"/>
              </a:rPr>
              <a:t>length</a:t>
            </a:r>
            <a:r>
              <a:rPr lang="en-US" altLang="zh-CN" sz="2400" b="1" smtClean="0">
                <a:solidFill>
                  <a:srgbClr val="0000FF"/>
                </a:solidFill>
                <a:effectLst>
                  <a:outerShdw blurRad="38100" dist="38100" dir="2700000" algn="tl">
                    <a:srgbClr val="C0C0C0"/>
                  </a:outerShdw>
                </a:effectLst>
                <a:latin typeface="Times New Roman" pitchFamily="18" charset="0"/>
                <a:ea typeface="仿宋_GB2312" pitchFamily="49" charset="-122"/>
              </a:rPr>
              <a:t>,</a:t>
            </a:r>
            <a:r>
              <a:rPr lang="en-US" altLang="zh-CN" sz="2400" b="1" i="1" smtClean="0">
                <a:solidFill>
                  <a:srgbClr val="0000FF"/>
                </a:solidFill>
                <a:effectLst>
                  <a:outerShdw blurRad="38100" dist="38100" dir="2700000" algn="tl">
                    <a:srgbClr val="C0C0C0"/>
                  </a:outerShdw>
                </a:effectLst>
                <a:latin typeface="Times New Roman" pitchFamily="18" charset="0"/>
                <a:ea typeface="仿宋_GB2312" pitchFamily="49" charset="-122"/>
              </a:rPr>
              <a:t> price </a:t>
            </a:r>
            <a:r>
              <a:rPr lang="en-US" altLang="zh-CN" sz="2400" b="1" smtClean="0">
                <a:solidFill>
                  <a:srgbClr val="0000FF"/>
                </a:solidFill>
                <a:effectLst>
                  <a:outerShdw blurRad="38100" dist="38100" dir="2700000" algn="tl">
                    <a:srgbClr val="C0C0C0"/>
                  </a:outerShdw>
                </a:effectLst>
                <a:latin typeface="Times New Roman" pitchFamily="18" charset="0"/>
                <a:ea typeface="仿宋_GB2312" pitchFamily="49" charset="-122"/>
              </a:rPr>
              <a:t>,</a:t>
            </a:r>
            <a:r>
              <a:rPr lang="en-US" altLang="zh-CN" sz="2400" b="1" i="1" smtClean="0">
                <a:solidFill>
                  <a:srgbClr val="0000FF"/>
                </a:solidFill>
                <a:effectLst>
                  <a:outerShdw blurRad="38100" dist="38100" dir="2700000" algn="tl">
                    <a:srgbClr val="C0C0C0"/>
                  </a:outerShdw>
                </a:effectLst>
                <a:latin typeface="Times New Roman" pitchFamily="18" charset="0"/>
                <a:ea typeface="仿宋_GB2312" pitchFamily="49" charset="-122"/>
              </a:rPr>
              <a:t> size</a:t>
            </a:r>
            <a:r>
              <a:rPr lang="en-US" altLang="zh-CN" sz="2400" b="1" smtClean="0">
                <a:solidFill>
                  <a:srgbClr val="0000FF"/>
                </a:solidFill>
                <a:effectLst>
                  <a:outerShdw blurRad="38100" dist="38100" dir="2700000" algn="tl">
                    <a:srgbClr val="C0C0C0"/>
                  </a:outerShdw>
                </a:effectLst>
                <a:latin typeface="Times New Roman" pitchFamily="18" charset="0"/>
                <a:ea typeface="仿宋_GB2312" pitchFamily="49" charset="-122"/>
              </a:rPr>
              <a:t>, </a:t>
            </a:r>
            <a:r>
              <a:rPr lang="en-US" altLang="zh-CN" sz="2400" b="1" i="1" smtClean="0">
                <a:solidFill>
                  <a:srgbClr val="0000FF"/>
                </a:solidFill>
                <a:effectLst>
                  <a:outerShdw blurRad="38100" dist="38100" dir="2700000" algn="tl">
                    <a:srgbClr val="C0C0C0"/>
                  </a:outerShdw>
                </a:effectLst>
                <a:latin typeface="Times New Roman" pitchFamily="18" charset="0"/>
                <a:ea typeface="仿宋_GB2312" pitchFamily="49" charset="-122"/>
              </a:rPr>
              <a:t>width</a:t>
            </a:r>
            <a:endParaRPr lang="zh-CN" altLang="en-US" sz="2400" b="1" smtClean="0">
              <a:latin typeface="Times New Roman" pitchFamily="18" charset="0"/>
              <a:ea typeface="华文新魏" pitchFamily="2" charset="-122"/>
            </a:endParaRPr>
          </a:p>
          <a:p>
            <a:pPr>
              <a:lnSpc>
                <a:spcPct val="130000"/>
              </a:lnSpc>
              <a:buFontTx/>
              <a:buNone/>
            </a:pPr>
            <a:endParaRPr lang="zh-CN" altLang="en-US" sz="2400" b="1" smtClean="0">
              <a:latin typeface="Times New Roman" pitchFamily="18" charset="0"/>
              <a:ea typeface="华文新魏" pitchFamily="2" charset="-122"/>
            </a:endParaRPr>
          </a:p>
          <a:p>
            <a:pPr>
              <a:lnSpc>
                <a:spcPct val="130000"/>
              </a:lnSpc>
              <a:buFontTx/>
              <a:buNone/>
            </a:pPr>
            <a:r>
              <a:rPr lang="en-US" altLang="zh-CN" sz="2400" b="1" smtClean="0">
                <a:latin typeface="华文新魏" pitchFamily="2" charset="-122"/>
                <a:ea typeface="华文新魏" pitchFamily="2" charset="-122"/>
              </a:rPr>
              <a:t>  c.   </a:t>
            </a:r>
            <a:r>
              <a:rPr lang="zh-CN" altLang="en-US" sz="2400" b="1" smtClean="0">
                <a:latin typeface="华文新魏" pitchFamily="2" charset="-122"/>
                <a:ea typeface="华文新魏" pitchFamily="2" charset="-122"/>
              </a:rPr>
              <a:t>如果设计时使用了一个</a:t>
            </a:r>
            <a:r>
              <a:rPr lang="zh-CN" altLang="en-US" sz="2400" b="1" smtClean="0">
                <a:solidFill>
                  <a:srgbClr val="FF0000"/>
                </a:solidFill>
                <a:latin typeface="华文新魏" pitchFamily="2" charset="-122"/>
                <a:ea typeface="华文新魏" pitchFamily="2" charset="-122"/>
              </a:rPr>
              <a:t>复杂的数据结构</a:t>
            </a:r>
            <a:r>
              <a:rPr lang="zh-CN" altLang="en-US" sz="2400" b="1" smtClean="0">
                <a:latin typeface="华文新魏" pitchFamily="2" charset="-122"/>
                <a:ea typeface="华文新魏" pitchFamily="2" charset="-122"/>
              </a:rPr>
              <a:t>，则</a:t>
            </a:r>
            <a:r>
              <a:rPr lang="zh-CN" altLang="en-US" sz="2400" b="1" smtClean="0">
                <a:solidFill>
                  <a:srgbClr val="FF0000"/>
                </a:solidFill>
                <a:latin typeface="华文新魏" pitchFamily="2" charset="-122"/>
                <a:ea typeface="华文新魏" pitchFamily="2" charset="-122"/>
              </a:rPr>
              <a:t>应该用注解说明</a:t>
            </a:r>
            <a:r>
              <a:rPr lang="zh-CN" altLang="en-US" sz="2400" b="1" smtClean="0">
                <a:latin typeface="华文新魏" pitchFamily="2" charset="-122"/>
                <a:ea typeface="华文新魏" pitchFamily="2" charset="-122"/>
              </a:rPr>
              <a:t>用程序设计语言实现这个数据结构的方法和特点。</a:t>
            </a: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DB5E077B-A14F-4404-A30B-F33FC0A06F9C}" type="slidenum">
              <a:rPr kumimoji="0" lang="zh-CN" altLang="en-US">
                <a:sym typeface="Verdana Bold" charset="0"/>
              </a:rPr>
              <a:pPr/>
              <a:t>16</a:t>
            </a:fld>
            <a:endParaRPr kumimoji="0" lang="en-US" altLang="zh-CN">
              <a:sym typeface="Verdana Bold" charset="0"/>
            </a:endParaRPr>
          </a:p>
        </p:txBody>
      </p:sp>
    </p:spTree>
    <p:extLst>
      <p:ext uri="{BB962C8B-B14F-4D97-AF65-F5344CB8AC3E}">
        <p14:creationId xmlns:p14="http://schemas.microsoft.com/office/powerpoint/2010/main" val="1264624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4" end="4"/>
                                            </p:txEl>
                                          </p:spTgt>
                                        </p:tgtEl>
                                        <p:attrNameLst>
                                          <p:attrName>style.visibility</p:attrName>
                                        </p:attrNameLst>
                                      </p:cBhvr>
                                      <p:to>
                                        <p:strVal val="visible"/>
                                      </p:to>
                                    </p:set>
                                    <p:anim calcmode="lin" valueType="num">
                                      <p:cBhvr additive="base">
                                        <p:cTn id="7"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384175" y="0"/>
            <a:ext cx="8440738" cy="7677150"/>
          </a:xfrm>
        </p:spPr>
        <p:txBody>
          <a:bodyPr/>
          <a:lstStyle/>
          <a:p>
            <a:pPr>
              <a:buFontTx/>
              <a:buNone/>
            </a:pPr>
            <a:r>
              <a:rPr lang="zh-CN" altLang="en-US" sz="3600" b="1" dirty="0" smtClean="0">
                <a:solidFill>
                  <a:srgbClr val="0000FF"/>
                </a:solidFill>
                <a:latin typeface="黑体" pitchFamily="49" charset="-122"/>
                <a:ea typeface="黑体" pitchFamily="49" charset="-122"/>
              </a:rPr>
              <a:t>（</a:t>
            </a:r>
            <a:r>
              <a:rPr lang="en-US" altLang="zh-CN" sz="4000" b="1" dirty="0" smtClean="0">
                <a:solidFill>
                  <a:srgbClr val="0000FF"/>
                </a:solidFill>
                <a:latin typeface="黑体" pitchFamily="49" charset="-122"/>
                <a:ea typeface="黑体" pitchFamily="49" charset="-122"/>
              </a:rPr>
              <a:t>3</a:t>
            </a:r>
            <a:r>
              <a:rPr lang="zh-CN" altLang="en-US" sz="4000" b="1" dirty="0" smtClean="0">
                <a:solidFill>
                  <a:srgbClr val="0000FF"/>
                </a:solidFill>
                <a:latin typeface="黑体" pitchFamily="49" charset="-122"/>
                <a:ea typeface="黑体" pitchFamily="49" charset="-122"/>
              </a:rPr>
              <a:t>）语句构造</a:t>
            </a:r>
          </a:p>
          <a:p>
            <a:pPr>
              <a:lnSpc>
                <a:spcPct val="130000"/>
              </a:lnSpc>
              <a:buFontTx/>
              <a:buNone/>
            </a:pPr>
            <a:r>
              <a:rPr lang="zh-CN" altLang="en-US" sz="4000" dirty="0" smtClean="0">
                <a:latin typeface="Arial" pitchFamily="34" charset="0"/>
              </a:rPr>
              <a:t>   </a:t>
            </a:r>
            <a:r>
              <a:rPr lang="zh-CN" altLang="en-US" sz="3600" b="1" dirty="0" smtClean="0">
                <a:latin typeface="Arial" pitchFamily="34" charset="0"/>
                <a:ea typeface="华文新魏" pitchFamily="2" charset="-122"/>
              </a:rPr>
              <a:t>构造语句时应该遵循的</a:t>
            </a:r>
            <a:r>
              <a:rPr lang="zh-CN" altLang="en-US" sz="3600" b="1" dirty="0" smtClean="0">
                <a:solidFill>
                  <a:srgbClr val="FF0000"/>
                </a:solidFill>
                <a:latin typeface="Arial" pitchFamily="34" charset="0"/>
                <a:ea typeface="华文新魏" pitchFamily="2" charset="-122"/>
              </a:rPr>
              <a:t>原则</a:t>
            </a:r>
            <a:r>
              <a:rPr lang="zh-CN" altLang="en-US" sz="3600" b="1" dirty="0" smtClean="0">
                <a:latin typeface="Arial" pitchFamily="34" charset="0"/>
                <a:ea typeface="华文新魏" pitchFamily="2" charset="-122"/>
              </a:rPr>
              <a:t>是，每个语句都应该</a:t>
            </a:r>
            <a:r>
              <a:rPr lang="zh-CN" altLang="en-US" sz="3600" b="1" dirty="0" smtClean="0">
                <a:solidFill>
                  <a:srgbClr val="FF0000"/>
                </a:solidFill>
                <a:latin typeface="Arial" pitchFamily="34" charset="0"/>
                <a:ea typeface="华文新魏" pitchFamily="2" charset="-122"/>
              </a:rPr>
              <a:t>简单而直接</a:t>
            </a:r>
            <a:r>
              <a:rPr lang="zh-CN" altLang="en-US" sz="3600" b="1" dirty="0" smtClean="0">
                <a:latin typeface="Arial" pitchFamily="34" charset="0"/>
                <a:ea typeface="华文新魏" pitchFamily="2" charset="-122"/>
              </a:rPr>
              <a:t>，不能为了提高效率而使程序变得过分复杂；也</a:t>
            </a:r>
            <a:r>
              <a:rPr lang="zh-CN" altLang="en-US" sz="3600" b="1" dirty="0" smtClean="0">
                <a:effectLst>
                  <a:outerShdw blurRad="38100" dist="38100" dir="2700000" algn="tl">
                    <a:srgbClr val="C0C0C0"/>
                  </a:outerShdw>
                </a:effectLst>
                <a:latin typeface="Times New Roman" pitchFamily="18" charset="0"/>
                <a:ea typeface="华文新魏" pitchFamily="2" charset="-122"/>
              </a:rPr>
              <a:t>不要刻意追求技巧性，使程序编写得过于紧凑。</a:t>
            </a:r>
          </a:p>
          <a:p>
            <a:pPr>
              <a:lnSpc>
                <a:spcPct val="130000"/>
              </a:lnSpc>
              <a:buFontTx/>
              <a:buNone/>
            </a:pP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例如：</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A[I] = A[I]</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a:t>
            </a:r>
          </a:p>
          <a:p>
            <a:pPr>
              <a:lnSpc>
                <a:spcPct val="130000"/>
              </a:lnSpc>
              <a:buFontTx/>
              <a:buNone/>
            </a:pP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 = A[I]</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a:t>
            </a:r>
            <a:b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b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A[I] = A[I]</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
            </a: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a:t>
            </a:r>
            <a:r>
              <a:rPr lang="zh-CN" altLang="en-US"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a:t>
            </a:r>
            <a:endParaRPr lang="zh-CN" altLang="en-US" sz="2400" b="1" dirty="0" smtClean="0">
              <a:latin typeface="Arial" pitchFamily="34" charset="0"/>
              <a:ea typeface="华文新魏" pitchFamily="2" charset="-122"/>
            </a:endParaRPr>
          </a:p>
          <a:p>
            <a:pPr>
              <a:lnSpc>
                <a:spcPct val="130000"/>
              </a:lnSpc>
              <a:buFontTx/>
              <a:buNone/>
            </a:pPr>
            <a:endParaRPr lang="zh-CN" altLang="en-US" sz="3600" b="1" dirty="0" smtClean="0">
              <a:latin typeface="Arial" pitchFamily="34" charset="0"/>
              <a:ea typeface="华文新魏" pitchFamily="2" charset="-122"/>
            </a:endParaRP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277E33BD-C5B2-4C85-B7C3-89B1773EAFCD}" type="slidenum">
              <a:rPr kumimoji="0" lang="zh-CN" altLang="en-US">
                <a:sym typeface="Verdana Bold" charset="0"/>
              </a:rPr>
              <a:pPr/>
              <a:t>17</a:t>
            </a:fld>
            <a:endParaRPr kumimoji="0" lang="en-US" altLang="zh-CN">
              <a:sym typeface="Verdana Bold" charset="0"/>
            </a:endParaRPr>
          </a:p>
        </p:txBody>
      </p:sp>
      <p:sp>
        <p:nvSpPr>
          <p:cNvPr id="18437" name="Rectangle 5"/>
          <p:cNvSpPr>
            <a:spLocks noChangeArrowheads="1"/>
          </p:cNvSpPr>
          <p:nvPr/>
        </p:nvSpPr>
        <p:spPr bwMode="auto">
          <a:xfrm>
            <a:off x="5436096" y="4075922"/>
            <a:ext cx="2725738" cy="1200150"/>
          </a:xfrm>
          <a:prstGeom prst="rect">
            <a:avLst/>
          </a:prstGeom>
          <a:noFill/>
          <a:ln w="9525">
            <a:noFill/>
            <a:miter lim="800000"/>
            <a:headEnd/>
            <a:tailEnd/>
          </a:ln>
          <a:effectLst/>
        </p:spPr>
        <p:txBody>
          <a:bodyPr>
            <a:spAutoFit/>
          </a:bodyPr>
          <a:lstStyle/>
          <a:p>
            <a:pPr fontAlgn="base">
              <a:spcBef>
                <a:spcPct val="0"/>
              </a:spcBef>
              <a:spcAft>
                <a:spcPct val="0"/>
              </a:spcAft>
              <a:defRPr/>
            </a:pPr>
            <a:r>
              <a:rPr kumimoji="1" lang="en-US" altLang="zh-CN"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WORK = A[T]</a:t>
            </a:r>
            <a: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a:t>
            </a:r>
            <a:b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br>
            <a: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   </a:t>
            </a:r>
            <a:r>
              <a:rPr kumimoji="1" lang="en-US" altLang="zh-CN"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A[T] = A[I]</a:t>
            </a:r>
            <a: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a:t>
            </a:r>
            <a:b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br>
            <a: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  </a:t>
            </a:r>
            <a:r>
              <a:rPr kumimoji="1" lang="en-US" altLang="zh-CN"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A[I] = WORK</a:t>
            </a:r>
            <a:r>
              <a:rPr kumimoji="1" lang="zh-CN" altLang="en-US" sz="2400" dirty="0">
                <a:solidFill>
                  <a:srgbClr val="009999"/>
                </a:solidFill>
                <a:effectLst>
                  <a:outerShdw blurRad="38100" dist="38100" dir="2700000" algn="tl">
                    <a:srgbClr val="C0C0C0"/>
                  </a:outerShdw>
                </a:effectLst>
                <a:latin typeface="Arial" pitchFamily="34" charset="0"/>
                <a:ea typeface="华文新魏" pitchFamily="2" charset="-122"/>
                <a:sym typeface="Arial" charset="0"/>
              </a:rPr>
              <a:t>；</a:t>
            </a:r>
          </a:p>
        </p:txBody>
      </p:sp>
      <p:sp>
        <p:nvSpPr>
          <p:cNvPr id="18438" name="AutoShape 6"/>
          <p:cNvSpPr>
            <a:spLocks noChangeArrowheads="1"/>
          </p:cNvSpPr>
          <p:nvPr/>
        </p:nvSpPr>
        <p:spPr bwMode="auto">
          <a:xfrm>
            <a:off x="4427984" y="4476364"/>
            <a:ext cx="731837" cy="215900"/>
          </a:xfrm>
          <a:prstGeom prst="rightArrow">
            <a:avLst>
              <a:gd name="adj1" fmla="val 50000"/>
              <a:gd name="adj2" fmla="val 91804"/>
            </a:avLst>
          </a:prstGeom>
          <a:solidFill>
            <a:schemeClr val="accent1"/>
          </a:solidFill>
          <a:ln w="9525">
            <a:solidFill>
              <a:schemeClr val="tx1"/>
            </a:solidFill>
            <a:miter lim="800000"/>
            <a:headEnd/>
            <a:tailEnd/>
          </a:ln>
        </p:spPr>
        <p:txBody>
          <a:bodyPr wrap="none"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spcBef>
                <a:spcPct val="0"/>
              </a:spcBef>
              <a:spcAft>
                <a:spcPct val="0"/>
              </a:spcAft>
            </a:pPr>
            <a:endParaRPr kumimoji="0" lang="zh-CN" altLang="en-US" smtClean="0"/>
          </a:p>
        </p:txBody>
      </p:sp>
    </p:spTree>
    <p:extLst>
      <p:ext uri="{BB962C8B-B14F-4D97-AF65-F5344CB8AC3E}">
        <p14:creationId xmlns:p14="http://schemas.microsoft.com/office/powerpoint/2010/main" val="68071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anim calcmode="lin" valueType="num">
                                      <p:cBhvr additive="base">
                                        <p:cTn id="11"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 calcmode="lin" valueType="num">
                                      <p:cBhvr additive="base">
                                        <p:cTn id="17" dur="500" fill="hold"/>
                                        <p:tgtEl>
                                          <p:spTgt spid="18437"/>
                                        </p:tgtEl>
                                        <p:attrNameLst>
                                          <p:attrName>ppt_x</p:attrName>
                                        </p:attrNameLst>
                                      </p:cBhvr>
                                      <p:tavLst>
                                        <p:tav tm="0">
                                          <p:val>
                                            <p:strVal val="#ppt_x"/>
                                          </p:val>
                                        </p:tav>
                                        <p:tav tm="100000">
                                          <p:val>
                                            <p:strVal val="#ppt_x"/>
                                          </p:val>
                                        </p:tav>
                                      </p:tavLst>
                                    </p:anim>
                                    <p:anim calcmode="lin" valueType="num">
                                      <p:cBhvr additive="base">
                                        <p:cTn id="18" dur="500" fill="hold"/>
                                        <p:tgtEl>
                                          <p:spTgt spid="184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438"/>
                                        </p:tgtEl>
                                        <p:attrNameLst>
                                          <p:attrName>style.visibility</p:attrName>
                                        </p:attrNameLst>
                                      </p:cBhvr>
                                      <p:to>
                                        <p:strVal val="visible"/>
                                      </p:to>
                                    </p:set>
                                    <p:anim calcmode="lin" valueType="num">
                                      <p:cBhvr additive="base">
                                        <p:cTn id="21" dur="500" fill="hold"/>
                                        <p:tgtEl>
                                          <p:spTgt spid="18438"/>
                                        </p:tgtEl>
                                        <p:attrNameLst>
                                          <p:attrName>ppt_x</p:attrName>
                                        </p:attrNameLst>
                                      </p:cBhvr>
                                      <p:tavLst>
                                        <p:tav tm="0">
                                          <p:val>
                                            <p:strVal val="#ppt_x"/>
                                          </p:val>
                                        </p:tav>
                                        <p:tav tm="100000">
                                          <p:val>
                                            <p:strVal val="#ppt_x"/>
                                          </p:val>
                                        </p:tav>
                                      </p:tavLst>
                                    </p:anim>
                                    <p:anim calcmode="lin" valueType="num">
                                      <p:cBhvr additive="base">
                                        <p:cTn id="22"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a:xfrm>
            <a:off x="384175" y="333375"/>
            <a:ext cx="8229600" cy="4525963"/>
          </a:xfrm>
        </p:spPr>
        <p:txBody>
          <a:bodyPr/>
          <a:lstStyle/>
          <a:p>
            <a:r>
              <a:rPr lang="zh-CN" altLang="en-US" sz="2800" b="1" smtClean="0">
                <a:effectLst>
                  <a:outerShdw blurRad="38100" dist="38100" dir="2700000" algn="tl">
                    <a:srgbClr val="C0C0C0"/>
                  </a:outerShdw>
                </a:effectLst>
                <a:latin typeface="Times New Roman" pitchFamily="18" charset="0"/>
                <a:ea typeface="仿宋_GB2312" pitchFamily="49" charset="-122"/>
              </a:rPr>
              <a:t>例如：</a:t>
            </a:r>
            <a:br>
              <a:rPr lang="zh-CN" altLang="en-US" sz="2800" b="1" smtClean="0">
                <a:effectLst>
                  <a:outerShdw blurRad="38100" dist="38100" dir="2700000" algn="tl">
                    <a:srgbClr val="C0C0C0"/>
                  </a:outerShdw>
                </a:effectLst>
                <a:latin typeface="Times New Roman" pitchFamily="18" charset="0"/>
                <a:ea typeface="仿宋_GB2312" pitchFamily="49" charset="-122"/>
              </a:rPr>
            </a:br>
            <a:r>
              <a:rPr lang="en-US" altLang="zh-CN" sz="2800" b="1" smtClean="0">
                <a:effectLst>
                  <a:outerShdw blurRad="38100" dist="38100" dir="2700000" algn="tl">
                    <a:srgbClr val="C0C0C0"/>
                  </a:outerShdw>
                </a:effectLst>
                <a:latin typeface="Times New Roman" pitchFamily="18" charset="0"/>
                <a:ea typeface="仿宋_GB2312" pitchFamily="49" charset="-122"/>
              </a:rPr>
              <a:t>int i</a:t>
            </a:r>
            <a:r>
              <a:rPr lang="zh-CN" altLang="en-US" sz="2800" b="1" smtClean="0">
                <a:effectLst>
                  <a:outerShdw blurRad="38100" dist="38100" dir="2700000" algn="tl">
                    <a:srgbClr val="C0C0C0"/>
                  </a:outerShdw>
                </a:effectLst>
                <a:latin typeface="Times New Roman" pitchFamily="18" charset="0"/>
                <a:ea typeface="仿宋_GB2312" pitchFamily="49" charset="-122"/>
              </a:rPr>
              <a:t>，</a:t>
            </a:r>
            <a:r>
              <a:rPr lang="en-US" altLang="zh-CN" sz="2800" b="1" smtClean="0">
                <a:effectLst>
                  <a:outerShdw blurRad="38100" dist="38100" dir="2700000" algn="tl">
                    <a:srgbClr val="C0C0C0"/>
                  </a:outerShdw>
                </a:effectLst>
                <a:latin typeface="Times New Roman" pitchFamily="18" charset="0"/>
                <a:ea typeface="仿宋_GB2312" pitchFamily="49" charset="-122"/>
              </a:rPr>
              <a:t>j;</a:t>
            </a:r>
          </a:p>
          <a:p>
            <a:pPr>
              <a:buFontTx/>
              <a:buNone/>
            </a:pP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for (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 1;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&lt;=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n</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b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b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for (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 </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1;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&lt;=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n</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b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b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V</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zh-CN" altLang="en-US"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zh-CN" altLang="en-US" sz="2800" b="1" smtClean="0">
                <a:solidFill>
                  <a:srgbClr val="993300"/>
                </a:solidFill>
                <a:effectLst>
                  <a:outerShdw blurRad="38100" dist="38100" dir="2700000" algn="tl">
                    <a:srgbClr val="C0C0C0"/>
                  </a:outerShdw>
                </a:effectLst>
                <a:latin typeface="Times New Roman" pitchFamily="18" charset="0"/>
                <a:ea typeface="仿宋_GB2312" pitchFamily="49" charset="-122"/>
              </a:rPr>
              <a:t>／</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 </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 ( </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j</a:t>
            </a:r>
            <a:r>
              <a:rPr lang="zh-CN" altLang="en-US" sz="2800" b="1" smtClean="0">
                <a:solidFill>
                  <a:srgbClr val="993300"/>
                </a:solidFill>
                <a:effectLst>
                  <a:outerShdw blurRad="38100" dist="38100" dir="2700000" algn="tl">
                    <a:srgbClr val="C0C0C0"/>
                  </a:outerShdw>
                </a:effectLst>
                <a:latin typeface="Times New Roman" pitchFamily="18" charset="0"/>
                <a:ea typeface="仿宋_GB2312" pitchFamily="49" charset="-122"/>
              </a:rPr>
              <a:t>／</a:t>
            </a:r>
            <a:r>
              <a:rPr lang="en-US" altLang="zh-CN" sz="2800" b="1" i="1" smtClean="0">
                <a:solidFill>
                  <a:srgbClr val="993300"/>
                </a:solidFill>
                <a:effectLst>
                  <a:outerShdw blurRad="38100" dist="38100" dir="2700000" algn="tl">
                    <a:srgbClr val="C0C0C0"/>
                  </a:outerShdw>
                </a:effectLst>
                <a:latin typeface="Times New Roman" pitchFamily="18" charset="0"/>
                <a:ea typeface="仿宋_GB2312" pitchFamily="49" charset="-122"/>
              </a:rPr>
              <a:t>i</a:t>
            </a:r>
            <a:r>
              <a:rPr lang="en-US" altLang="zh-CN" sz="2800" b="1" smtClean="0">
                <a:solidFill>
                  <a:srgbClr val="993300"/>
                </a:solidFill>
                <a:effectLst>
                  <a:outerShdw blurRad="38100" dist="38100" dir="2700000" algn="tl">
                    <a:srgbClr val="C0C0C0"/>
                  </a:outerShdw>
                </a:effectLst>
                <a:latin typeface="Times New Roman" pitchFamily="18" charset="0"/>
                <a:ea typeface="仿宋_GB2312" pitchFamily="49" charset="-122"/>
              </a:rPr>
              <a:t> )</a:t>
            </a:r>
            <a:r>
              <a:rPr lang="en-US" altLang="zh-CN" sz="4000" b="1" smtClean="0">
                <a:solidFill>
                  <a:srgbClr val="0000FF"/>
                </a:solidFill>
                <a:effectLst>
                  <a:outerShdw blurRad="38100" dist="38100" dir="2700000" algn="tl">
                    <a:srgbClr val="C0C0C0"/>
                  </a:outerShdw>
                </a:effectLst>
                <a:latin typeface="Times New Roman" pitchFamily="18" charset="0"/>
                <a:ea typeface="仿宋_GB2312" pitchFamily="49" charset="-122"/>
              </a:rPr>
              <a:t/>
            </a:r>
            <a:br>
              <a:rPr lang="en-US" altLang="zh-CN" sz="4000" b="1" smtClean="0">
                <a:solidFill>
                  <a:srgbClr val="0000FF"/>
                </a:solidFill>
                <a:effectLst>
                  <a:outerShdw blurRad="38100" dist="38100" dir="2700000" algn="tl">
                    <a:srgbClr val="C0C0C0"/>
                  </a:outerShdw>
                </a:effectLst>
                <a:latin typeface="Times New Roman" pitchFamily="18" charset="0"/>
                <a:ea typeface="仿宋_GB2312" pitchFamily="49" charset="-122"/>
              </a:rPr>
            </a:br>
            <a:endParaRPr lang="zh-CN" altLang="en-US" sz="4000" b="1" smtClean="0">
              <a:solidFill>
                <a:srgbClr val="0000FF"/>
              </a:solidFill>
              <a:effectLst>
                <a:outerShdw blurRad="38100" dist="38100" dir="2700000" algn="tl">
                  <a:srgbClr val="C0C0C0"/>
                </a:outerShdw>
              </a:effectLst>
              <a:latin typeface="Times New Roman" pitchFamily="18" charset="0"/>
              <a:ea typeface="仿宋_GB2312" pitchFamily="49" charset="-122"/>
            </a:endParaRPr>
          </a:p>
        </p:txBody>
      </p:sp>
      <p:sp>
        <p:nvSpPr>
          <p:cNvPr id="169988" name="Rectangle 4"/>
          <p:cNvSpPr>
            <a:spLocks noChangeArrowheads="1"/>
          </p:cNvSpPr>
          <p:nvPr/>
        </p:nvSpPr>
        <p:spPr bwMode="auto">
          <a:xfrm>
            <a:off x="1979613" y="3343275"/>
            <a:ext cx="6948487" cy="2678113"/>
          </a:xfrm>
          <a:prstGeom prst="rect">
            <a:avLst/>
          </a:prstGeom>
          <a:noFill/>
          <a:ln w="9525">
            <a:noFill/>
            <a:miter lim="800000"/>
            <a:headEnd/>
            <a:tailEnd/>
          </a:ln>
          <a:effectLst/>
        </p:spPr>
        <p:txBody>
          <a:bodyPr>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spcBef>
                <a:spcPct val="20000"/>
              </a:spcBef>
              <a:spcAft>
                <a:spcPct val="0"/>
              </a:spcAft>
              <a:buClr>
                <a:srgbClr val="009999"/>
              </a:buClr>
              <a:buSzPct val="50000"/>
              <a:buFont typeface="Monotype Sorts" charset="2"/>
              <a:buChar char="n"/>
            </a:pPr>
            <a:r>
              <a:rPr lang="en-US" altLang="zh-CN" sz="2800" b="1" smtClean="0">
                <a:effectLst>
                  <a:outerShdw blurRad="38100" dist="38100" dir="2700000" algn="tl">
                    <a:srgbClr val="C0C0C0"/>
                  </a:outerShdw>
                </a:effectLst>
                <a:latin typeface="黑体" pitchFamily="49" charset="-122"/>
                <a:ea typeface="黑体" pitchFamily="49" charset="-122"/>
              </a:rPr>
              <a:t>  for ( </a:t>
            </a:r>
            <a:r>
              <a:rPr lang="en-US" altLang="zh-CN" sz="2800" b="1" i="1" smtClean="0">
                <a:effectLst>
                  <a:outerShdw blurRad="38100" dist="38100" dir="2700000" algn="tl">
                    <a:srgbClr val="C0C0C0"/>
                  </a:outerShdw>
                </a:effectLst>
                <a:latin typeface="黑体" pitchFamily="49" charset="-122"/>
                <a:ea typeface="黑体" pitchFamily="49" charset="-122"/>
              </a:rPr>
              <a:t>i</a:t>
            </a:r>
            <a:r>
              <a:rPr lang="zh-CN" altLang="en-US" sz="2800" b="1" smtClean="0">
                <a:effectLst>
                  <a:outerShdw blurRad="38100" dist="38100" dir="2700000" algn="tl">
                    <a:srgbClr val="C0C0C0"/>
                  </a:outerShdw>
                </a:effectLst>
                <a:latin typeface="黑体" pitchFamily="49" charset="-122"/>
                <a:ea typeface="黑体" pitchFamily="49" charset="-122"/>
              </a:rPr>
              <a:t>＝</a:t>
            </a:r>
            <a:r>
              <a:rPr lang="en-US" altLang="zh-CN" sz="2800" b="1" smtClean="0">
                <a:effectLst>
                  <a:outerShdw blurRad="38100" dist="38100" dir="2700000" algn="tl">
                    <a:srgbClr val="C0C0C0"/>
                  </a:outerShdw>
                </a:effectLst>
                <a:latin typeface="黑体" pitchFamily="49" charset="-122"/>
                <a:ea typeface="黑体" pitchFamily="49" charset="-122"/>
              </a:rPr>
              <a:t>1; </a:t>
            </a:r>
            <a:r>
              <a:rPr lang="en-US" altLang="zh-CN" sz="2800" b="1" i="1" smtClean="0">
                <a:effectLst>
                  <a:outerShdw blurRad="38100" dist="38100" dir="2700000" algn="tl">
                    <a:srgbClr val="C0C0C0"/>
                  </a:outerShdw>
                </a:effectLst>
                <a:latin typeface="黑体" pitchFamily="49" charset="-122"/>
                <a:ea typeface="黑体" pitchFamily="49" charset="-122"/>
              </a:rPr>
              <a:t>i</a:t>
            </a:r>
            <a:r>
              <a:rPr lang="en-US" altLang="zh-CN" sz="2800" b="1" smtClean="0">
                <a:effectLst>
                  <a:outerShdw blurRad="38100" dist="38100" dir="2700000" algn="tl">
                    <a:srgbClr val="C0C0C0"/>
                  </a:outerShdw>
                </a:effectLst>
                <a:latin typeface="黑体" pitchFamily="49" charset="-122"/>
                <a:ea typeface="黑体" pitchFamily="49" charset="-122"/>
              </a:rPr>
              <a:t> &lt;= </a:t>
            </a:r>
            <a:r>
              <a:rPr lang="en-US" altLang="zh-CN" sz="2800" b="1" i="1" smtClean="0">
                <a:effectLst>
                  <a:outerShdw blurRad="38100" dist="38100" dir="2700000" algn="tl">
                    <a:srgbClr val="C0C0C0"/>
                  </a:outerShdw>
                </a:effectLst>
                <a:latin typeface="黑体" pitchFamily="49" charset="-122"/>
                <a:ea typeface="黑体" pitchFamily="49" charset="-122"/>
              </a:rPr>
              <a:t>n</a:t>
            </a:r>
            <a:r>
              <a:rPr lang="en-US" altLang="zh-CN" sz="2800" b="1" smtClean="0">
                <a:effectLst>
                  <a:outerShdw blurRad="38100" dist="38100" dir="2700000" algn="tl">
                    <a:srgbClr val="C0C0C0"/>
                  </a:outerShdw>
                </a:effectLst>
                <a:latin typeface="黑体" pitchFamily="49" charset="-122"/>
                <a:ea typeface="黑体" pitchFamily="49" charset="-122"/>
              </a:rPr>
              <a:t>; </a:t>
            </a:r>
            <a:r>
              <a:rPr lang="en-US" altLang="zh-CN" sz="2800" b="1" i="1" smtClean="0">
                <a:effectLst>
                  <a:outerShdw blurRad="38100" dist="38100" dir="2700000" algn="tl">
                    <a:srgbClr val="C0C0C0"/>
                  </a:outerShdw>
                </a:effectLst>
                <a:latin typeface="黑体" pitchFamily="49" charset="-122"/>
                <a:ea typeface="黑体" pitchFamily="49" charset="-122"/>
              </a:rPr>
              <a:t>i</a:t>
            </a:r>
            <a:r>
              <a:rPr lang="en-US" altLang="zh-CN" sz="2800" b="1" smtClean="0">
                <a:effectLst>
                  <a:outerShdw blurRad="38100" dist="38100" dir="2700000" algn="tl">
                    <a:srgbClr val="C0C0C0"/>
                  </a:outerShdw>
                </a:effectLst>
                <a:latin typeface="黑体" pitchFamily="49" charset="-122"/>
                <a:ea typeface="黑体" pitchFamily="49" charset="-122"/>
              </a:rPr>
              <a:t>++ )</a:t>
            </a:r>
            <a:br>
              <a:rPr lang="en-US" altLang="zh-CN" sz="2800" b="1" smtClean="0">
                <a:effectLst>
                  <a:outerShdw blurRad="38100" dist="38100" dir="2700000" algn="tl">
                    <a:srgbClr val="C0C0C0"/>
                  </a:outerShdw>
                </a:effectLst>
                <a:latin typeface="黑体" pitchFamily="49" charset="-122"/>
                <a:ea typeface="黑体" pitchFamily="49" charset="-122"/>
              </a:rPr>
            </a:br>
            <a:r>
              <a:rPr lang="en-US" altLang="zh-CN" sz="2800" b="1" smtClean="0">
                <a:effectLst>
                  <a:outerShdw blurRad="38100" dist="38100" dir="2700000" algn="tl">
                    <a:srgbClr val="C0C0C0"/>
                  </a:outerShdw>
                </a:effectLst>
                <a:latin typeface="黑体" pitchFamily="49" charset="-122"/>
                <a:ea typeface="黑体" pitchFamily="49" charset="-122"/>
              </a:rPr>
              <a:t>           for ( </a:t>
            </a:r>
            <a:r>
              <a:rPr lang="en-US" altLang="zh-CN" sz="2800" b="1" i="1" smtClean="0">
                <a:effectLst>
                  <a:outerShdw blurRad="38100" dist="38100" dir="2700000" algn="tl">
                    <a:srgbClr val="C0C0C0"/>
                  </a:outerShdw>
                </a:effectLst>
                <a:latin typeface="黑体" pitchFamily="49" charset="-122"/>
                <a:ea typeface="黑体" pitchFamily="49" charset="-122"/>
              </a:rPr>
              <a:t>j</a:t>
            </a:r>
            <a:r>
              <a:rPr lang="zh-CN" altLang="en-US" sz="2800" b="1" smtClean="0">
                <a:effectLst>
                  <a:outerShdw blurRad="38100" dist="38100" dir="2700000" algn="tl">
                    <a:srgbClr val="C0C0C0"/>
                  </a:outerShdw>
                </a:effectLst>
                <a:latin typeface="黑体" pitchFamily="49" charset="-122"/>
                <a:ea typeface="黑体" pitchFamily="49" charset="-122"/>
              </a:rPr>
              <a:t>＝</a:t>
            </a:r>
            <a:r>
              <a:rPr lang="en-US" altLang="zh-CN" sz="2800" b="1" smtClean="0">
                <a:effectLst>
                  <a:outerShdw blurRad="38100" dist="38100" dir="2700000" algn="tl">
                    <a:srgbClr val="C0C0C0"/>
                  </a:outerShdw>
                </a:effectLst>
                <a:latin typeface="黑体" pitchFamily="49" charset="-122"/>
                <a:ea typeface="黑体" pitchFamily="49" charset="-122"/>
              </a:rPr>
              <a:t>1; </a:t>
            </a:r>
            <a:r>
              <a:rPr lang="en-US" altLang="zh-CN" sz="2800" b="1" i="1" smtClean="0">
                <a:effectLst>
                  <a:outerShdw blurRad="38100" dist="38100" dir="2700000" algn="tl">
                    <a:srgbClr val="C0C0C0"/>
                  </a:outerShdw>
                </a:effectLst>
                <a:latin typeface="黑体" pitchFamily="49" charset="-122"/>
                <a:ea typeface="黑体" pitchFamily="49" charset="-122"/>
              </a:rPr>
              <a:t>j</a:t>
            </a:r>
            <a:r>
              <a:rPr lang="en-US" altLang="zh-CN" sz="2800" b="1" smtClean="0">
                <a:effectLst>
                  <a:outerShdw blurRad="38100" dist="38100" dir="2700000" algn="tl">
                    <a:srgbClr val="C0C0C0"/>
                  </a:outerShdw>
                </a:effectLst>
                <a:latin typeface="黑体" pitchFamily="49" charset="-122"/>
                <a:ea typeface="黑体" pitchFamily="49" charset="-122"/>
              </a:rPr>
              <a:t> &lt;= </a:t>
            </a:r>
            <a:r>
              <a:rPr lang="en-US" altLang="zh-CN" sz="2800" b="1" i="1" smtClean="0">
                <a:effectLst>
                  <a:outerShdw blurRad="38100" dist="38100" dir="2700000" algn="tl">
                    <a:srgbClr val="C0C0C0"/>
                  </a:outerShdw>
                </a:effectLst>
                <a:latin typeface="黑体" pitchFamily="49" charset="-122"/>
                <a:ea typeface="黑体" pitchFamily="49" charset="-122"/>
              </a:rPr>
              <a:t>n</a:t>
            </a:r>
            <a:r>
              <a:rPr lang="en-US" altLang="zh-CN" sz="2800" b="1" smtClean="0">
                <a:effectLst>
                  <a:outerShdw blurRad="38100" dist="38100" dir="2700000" algn="tl">
                    <a:srgbClr val="C0C0C0"/>
                  </a:outerShdw>
                </a:effectLst>
                <a:latin typeface="黑体" pitchFamily="49" charset="-122"/>
                <a:ea typeface="黑体" pitchFamily="49" charset="-122"/>
              </a:rPr>
              <a:t>; </a:t>
            </a:r>
            <a:r>
              <a:rPr lang="en-US" altLang="zh-CN" sz="2800" b="1" i="1" smtClean="0">
                <a:effectLst>
                  <a:outerShdw blurRad="38100" dist="38100" dir="2700000" algn="tl">
                    <a:srgbClr val="C0C0C0"/>
                  </a:outerShdw>
                </a:effectLst>
                <a:latin typeface="黑体" pitchFamily="49" charset="-122"/>
                <a:ea typeface="黑体" pitchFamily="49" charset="-122"/>
              </a:rPr>
              <a:t>j</a:t>
            </a:r>
            <a:r>
              <a:rPr lang="en-US" altLang="zh-CN" sz="2800" b="1" smtClean="0">
                <a:effectLst>
                  <a:outerShdw blurRad="38100" dist="38100" dir="2700000" algn="tl">
                    <a:srgbClr val="C0C0C0"/>
                  </a:outerShdw>
                </a:effectLst>
                <a:latin typeface="黑体" pitchFamily="49" charset="-122"/>
                <a:ea typeface="黑体" pitchFamily="49" charset="-122"/>
              </a:rPr>
              <a:t>++ )</a:t>
            </a:r>
            <a:br>
              <a:rPr lang="en-US" altLang="zh-CN" sz="2800" b="1" smtClean="0">
                <a:effectLst>
                  <a:outerShdw blurRad="38100" dist="38100" dir="2700000" algn="tl">
                    <a:srgbClr val="C0C0C0"/>
                  </a:outerShdw>
                </a:effectLst>
                <a:latin typeface="黑体" pitchFamily="49" charset="-122"/>
                <a:ea typeface="黑体" pitchFamily="49" charset="-122"/>
              </a:rPr>
            </a:br>
            <a:r>
              <a:rPr lang="en-US" altLang="zh-CN" sz="2800" b="1" smtClean="0">
                <a:effectLst>
                  <a:outerShdw blurRad="38100" dist="38100" dir="2700000" algn="tl">
                    <a:srgbClr val="C0C0C0"/>
                  </a:outerShdw>
                </a:effectLst>
                <a:latin typeface="黑体" pitchFamily="49" charset="-122"/>
                <a:ea typeface="黑体" pitchFamily="49" charset="-122"/>
              </a:rPr>
              <a:t>                if ( </a:t>
            </a:r>
            <a:r>
              <a:rPr lang="en-US" altLang="zh-CN" sz="2800" b="1" i="1" smtClean="0">
                <a:effectLst>
                  <a:outerShdw blurRad="38100" dist="38100" dir="2700000" algn="tl">
                    <a:srgbClr val="C0C0C0"/>
                  </a:outerShdw>
                </a:effectLst>
                <a:latin typeface="黑体" pitchFamily="49" charset="-122"/>
                <a:ea typeface="黑体" pitchFamily="49" charset="-122"/>
              </a:rPr>
              <a:t>i == j</a:t>
            </a:r>
            <a:r>
              <a:rPr lang="en-US" altLang="zh-CN" sz="2800" b="1" smtClean="0">
                <a:effectLst>
                  <a:outerShdw blurRad="38100" dist="38100" dir="2700000" algn="tl">
                    <a:srgbClr val="C0C0C0"/>
                  </a:outerShdw>
                </a:effectLst>
                <a:latin typeface="黑体" pitchFamily="49" charset="-122"/>
                <a:ea typeface="黑体" pitchFamily="49" charset="-122"/>
              </a:rPr>
              <a:t> ) </a:t>
            </a:r>
            <a:br>
              <a:rPr lang="en-US" altLang="zh-CN" sz="2800" b="1" smtClean="0">
                <a:effectLst>
                  <a:outerShdw blurRad="38100" dist="38100" dir="2700000" algn="tl">
                    <a:srgbClr val="C0C0C0"/>
                  </a:outerShdw>
                </a:effectLst>
                <a:latin typeface="黑体" pitchFamily="49" charset="-122"/>
                <a:ea typeface="黑体" pitchFamily="49" charset="-122"/>
              </a:rPr>
            </a:br>
            <a:r>
              <a:rPr lang="en-US" altLang="zh-CN" sz="2800" b="1" smtClean="0">
                <a:effectLst>
                  <a:outerShdw blurRad="38100" dist="38100" dir="2700000" algn="tl">
                    <a:srgbClr val="C0C0C0"/>
                  </a:outerShdw>
                </a:effectLst>
                <a:latin typeface="黑体" pitchFamily="49" charset="-122"/>
                <a:ea typeface="黑体" pitchFamily="49" charset="-122"/>
              </a:rPr>
              <a:t>                     </a:t>
            </a:r>
            <a:r>
              <a:rPr lang="en-US" altLang="zh-CN" sz="2800" b="1" i="1" smtClean="0">
                <a:effectLst>
                  <a:outerShdw blurRad="38100" dist="38100" dir="2700000" algn="tl">
                    <a:srgbClr val="C0C0C0"/>
                  </a:outerShdw>
                </a:effectLst>
                <a:latin typeface="黑体" pitchFamily="49" charset="-122"/>
                <a:ea typeface="黑体" pitchFamily="49" charset="-122"/>
              </a:rPr>
              <a:t>V</a:t>
            </a:r>
            <a:r>
              <a:rPr lang="en-US" altLang="zh-CN" sz="2800" b="1" smtClean="0">
                <a:effectLst>
                  <a:outerShdw blurRad="38100" dist="38100" dir="2700000" algn="tl">
                    <a:srgbClr val="C0C0C0"/>
                  </a:outerShdw>
                </a:effectLst>
                <a:latin typeface="黑体" pitchFamily="49" charset="-122"/>
                <a:ea typeface="黑体" pitchFamily="49" charset="-122"/>
              </a:rPr>
              <a:t>[</a:t>
            </a:r>
            <a:r>
              <a:rPr lang="en-US" altLang="zh-CN" sz="2800" b="1" i="1" smtClean="0">
                <a:effectLst>
                  <a:outerShdw blurRad="38100" dist="38100" dir="2700000" algn="tl">
                    <a:srgbClr val="C0C0C0"/>
                  </a:outerShdw>
                </a:effectLst>
                <a:latin typeface="黑体" pitchFamily="49" charset="-122"/>
                <a:ea typeface="黑体" pitchFamily="49" charset="-122"/>
              </a:rPr>
              <a:t>i</a:t>
            </a:r>
            <a:r>
              <a:rPr lang="en-US" altLang="zh-CN" sz="2800" b="1" smtClean="0">
                <a:effectLst>
                  <a:outerShdw blurRad="38100" dist="38100" dir="2700000" algn="tl">
                    <a:srgbClr val="C0C0C0"/>
                  </a:outerShdw>
                </a:effectLst>
                <a:latin typeface="黑体" pitchFamily="49" charset="-122"/>
                <a:ea typeface="黑体" pitchFamily="49" charset="-122"/>
              </a:rPr>
              <a:t>][</a:t>
            </a:r>
            <a:r>
              <a:rPr lang="en-US" altLang="zh-CN" sz="2800" b="1" i="1" smtClean="0">
                <a:effectLst>
                  <a:outerShdw blurRad="38100" dist="38100" dir="2700000" algn="tl">
                    <a:srgbClr val="C0C0C0"/>
                  </a:outerShdw>
                </a:effectLst>
                <a:latin typeface="黑体" pitchFamily="49" charset="-122"/>
                <a:ea typeface="黑体" pitchFamily="49" charset="-122"/>
              </a:rPr>
              <a:t>j</a:t>
            </a:r>
            <a:r>
              <a:rPr lang="en-US" altLang="zh-CN" sz="2800" b="1" smtClean="0">
                <a:effectLst>
                  <a:outerShdw blurRad="38100" dist="38100" dir="2700000" algn="tl">
                    <a:srgbClr val="C0C0C0"/>
                  </a:outerShdw>
                </a:effectLst>
                <a:latin typeface="黑体" pitchFamily="49" charset="-122"/>
                <a:ea typeface="黑体" pitchFamily="49" charset="-122"/>
              </a:rPr>
              <a:t>] </a:t>
            </a:r>
            <a:r>
              <a:rPr lang="zh-CN" altLang="en-US" sz="2800" b="1" smtClean="0">
                <a:effectLst>
                  <a:outerShdw blurRad="38100" dist="38100" dir="2700000" algn="tl">
                    <a:srgbClr val="C0C0C0"/>
                  </a:outerShdw>
                </a:effectLst>
                <a:latin typeface="黑体" pitchFamily="49" charset="-122"/>
                <a:ea typeface="黑体" pitchFamily="49" charset="-122"/>
              </a:rPr>
              <a:t>＝ </a:t>
            </a:r>
            <a:r>
              <a:rPr lang="en-US" altLang="zh-CN" sz="2800" b="1" smtClean="0">
                <a:effectLst>
                  <a:outerShdw blurRad="38100" dist="38100" dir="2700000" algn="tl">
                    <a:srgbClr val="C0C0C0"/>
                  </a:outerShdw>
                </a:effectLst>
                <a:latin typeface="黑体" pitchFamily="49" charset="-122"/>
                <a:ea typeface="黑体" pitchFamily="49" charset="-122"/>
              </a:rPr>
              <a:t>1;</a:t>
            </a:r>
            <a:br>
              <a:rPr lang="en-US" altLang="zh-CN" sz="2800" b="1" smtClean="0">
                <a:effectLst>
                  <a:outerShdw blurRad="38100" dist="38100" dir="2700000" algn="tl">
                    <a:srgbClr val="C0C0C0"/>
                  </a:outerShdw>
                </a:effectLst>
                <a:latin typeface="黑体" pitchFamily="49" charset="-122"/>
                <a:ea typeface="黑体" pitchFamily="49" charset="-122"/>
              </a:rPr>
            </a:br>
            <a:r>
              <a:rPr lang="en-US" altLang="zh-CN" sz="2800" b="1" smtClean="0">
                <a:effectLst>
                  <a:outerShdw blurRad="38100" dist="38100" dir="2700000" algn="tl">
                    <a:srgbClr val="C0C0C0"/>
                  </a:outerShdw>
                </a:effectLst>
                <a:latin typeface="黑体" pitchFamily="49" charset="-122"/>
                <a:ea typeface="黑体" pitchFamily="49" charset="-122"/>
              </a:rPr>
              <a:t>                else</a:t>
            </a:r>
            <a:br>
              <a:rPr lang="en-US" altLang="zh-CN" sz="2800" b="1" smtClean="0">
                <a:effectLst>
                  <a:outerShdw blurRad="38100" dist="38100" dir="2700000" algn="tl">
                    <a:srgbClr val="C0C0C0"/>
                  </a:outerShdw>
                </a:effectLst>
                <a:latin typeface="黑体" pitchFamily="49" charset="-122"/>
                <a:ea typeface="黑体" pitchFamily="49" charset="-122"/>
              </a:rPr>
            </a:br>
            <a:r>
              <a:rPr lang="en-US" altLang="zh-CN" sz="2800" b="1" smtClean="0">
                <a:effectLst>
                  <a:outerShdw blurRad="38100" dist="38100" dir="2700000" algn="tl">
                    <a:srgbClr val="C0C0C0"/>
                  </a:outerShdw>
                </a:effectLst>
                <a:latin typeface="黑体" pitchFamily="49" charset="-122"/>
                <a:ea typeface="黑体" pitchFamily="49" charset="-122"/>
              </a:rPr>
              <a:t>                     </a:t>
            </a:r>
            <a:r>
              <a:rPr lang="en-US" altLang="zh-CN" sz="2800" b="1" i="1" smtClean="0">
                <a:effectLst>
                  <a:outerShdw blurRad="38100" dist="38100" dir="2700000" algn="tl">
                    <a:srgbClr val="C0C0C0"/>
                  </a:outerShdw>
                </a:effectLst>
                <a:latin typeface="黑体" pitchFamily="49" charset="-122"/>
                <a:ea typeface="黑体" pitchFamily="49" charset="-122"/>
              </a:rPr>
              <a:t>V</a:t>
            </a:r>
            <a:r>
              <a:rPr lang="en-US" altLang="zh-CN" sz="2800" b="1" smtClean="0">
                <a:effectLst>
                  <a:outerShdw blurRad="38100" dist="38100" dir="2700000" algn="tl">
                    <a:srgbClr val="C0C0C0"/>
                  </a:outerShdw>
                </a:effectLst>
                <a:latin typeface="黑体" pitchFamily="49" charset="-122"/>
                <a:ea typeface="黑体" pitchFamily="49" charset="-122"/>
              </a:rPr>
              <a:t>[</a:t>
            </a:r>
            <a:r>
              <a:rPr lang="en-US" altLang="zh-CN" sz="2800" b="1" i="1" smtClean="0">
                <a:effectLst>
                  <a:outerShdw blurRad="38100" dist="38100" dir="2700000" algn="tl">
                    <a:srgbClr val="C0C0C0"/>
                  </a:outerShdw>
                </a:effectLst>
                <a:latin typeface="黑体" pitchFamily="49" charset="-122"/>
                <a:ea typeface="黑体" pitchFamily="49" charset="-122"/>
              </a:rPr>
              <a:t>i</a:t>
            </a:r>
            <a:r>
              <a:rPr lang="en-US" altLang="zh-CN" sz="2800" b="1" smtClean="0">
                <a:effectLst>
                  <a:outerShdw blurRad="38100" dist="38100" dir="2700000" algn="tl">
                    <a:srgbClr val="C0C0C0"/>
                  </a:outerShdw>
                </a:effectLst>
                <a:latin typeface="黑体" pitchFamily="49" charset="-122"/>
                <a:ea typeface="黑体" pitchFamily="49" charset="-122"/>
              </a:rPr>
              <a:t>][</a:t>
            </a:r>
            <a:r>
              <a:rPr lang="en-US" altLang="zh-CN" sz="2800" b="1" i="1" smtClean="0">
                <a:effectLst>
                  <a:outerShdw blurRad="38100" dist="38100" dir="2700000" algn="tl">
                    <a:srgbClr val="C0C0C0"/>
                  </a:outerShdw>
                </a:effectLst>
                <a:latin typeface="黑体" pitchFamily="49" charset="-122"/>
                <a:ea typeface="黑体" pitchFamily="49" charset="-122"/>
              </a:rPr>
              <a:t>j</a:t>
            </a:r>
            <a:r>
              <a:rPr lang="en-US" altLang="zh-CN" sz="2800" b="1" smtClean="0">
                <a:effectLst>
                  <a:outerShdw blurRad="38100" dist="38100" dir="2700000" algn="tl">
                    <a:srgbClr val="C0C0C0"/>
                  </a:outerShdw>
                </a:effectLst>
                <a:latin typeface="黑体" pitchFamily="49" charset="-122"/>
                <a:ea typeface="黑体" pitchFamily="49" charset="-122"/>
              </a:rPr>
              <a:t>] </a:t>
            </a:r>
            <a:r>
              <a:rPr lang="zh-CN" altLang="en-US" sz="2800" b="1" smtClean="0">
                <a:effectLst>
                  <a:outerShdw blurRad="38100" dist="38100" dir="2700000" algn="tl">
                    <a:srgbClr val="C0C0C0"/>
                  </a:outerShdw>
                </a:effectLst>
                <a:latin typeface="黑体" pitchFamily="49" charset="-122"/>
                <a:ea typeface="黑体" pitchFamily="49" charset="-122"/>
              </a:rPr>
              <a:t>＝ </a:t>
            </a:r>
            <a:r>
              <a:rPr lang="en-US" altLang="zh-CN" sz="2800" b="1" smtClean="0">
                <a:effectLst>
                  <a:outerShdw blurRad="38100" dist="38100" dir="2700000" algn="tl">
                    <a:srgbClr val="C0C0C0"/>
                  </a:outerShdw>
                </a:effectLst>
                <a:latin typeface="黑体" pitchFamily="49" charset="-122"/>
                <a:ea typeface="黑体" pitchFamily="49" charset="-122"/>
              </a:rPr>
              <a:t>0;</a:t>
            </a:r>
          </a:p>
        </p:txBody>
      </p:sp>
      <p:sp>
        <p:nvSpPr>
          <p:cNvPr id="169989" name="AutoShape 5"/>
          <p:cNvSpPr>
            <a:spLocks noChangeArrowheads="1"/>
          </p:cNvSpPr>
          <p:nvPr/>
        </p:nvSpPr>
        <p:spPr bwMode="auto">
          <a:xfrm>
            <a:off x="784225" y="4292600"/>
            <a:ext cx="1195388" cy="576263"/>
          </a:xfrm>
          <a:prstGeom prst="rightArrow">
            <a:avLst>
              <a:gd name="adj1" fmla="val 50000"/>
              <a:gd name="adj2" fmla="val 56181"/>
            </a:avLst>
          </a:prstGeom>
          <a:solidFill>
            <a:srgbClr val="993300"/>
          </a:solidFill>
          <a:ln w="9525">
            <a:solidFill>
              <a:schemeClr val="hlink"/>
            </a:solidFill>
            <a:miter lim="800000"/>
            <a:headEnd/>
            <a:tailEnd/>
          </a:ln>
        </p:spPr>
        <p:txBody>
          <a:bodyPr wrap="none"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endParaRPr kumimoji="0" lang="zh-CN" altLang="en-US" smtClean="0">
              <a:solidFill>
                <a:srgbClr val="993300"/>
              </a:solidFill>
            </a:endParaRPr>
          </a:p>
        </p:txBody>
      </p:sp>
    </p:spTree>
    <p:extLst>
      <p:ext uri="{BB962C8B-B14F-4D97-AF65-F5344CB8AC3E}">
        <p14:creationId xmlns:p14="http://schemas.microsoft.com/office/powerpoint/2010/main" val="903434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ppt_x"/>
                                          </p:val>
                                        </p:tav>
                                        <p:tav tm="100000">
                                          <p:val>
                                            <p:strVal val="#ppt_x"/>
                                          </p:val>
                                        </p:tav>
                                      </p:tavLst>
                                    </p:anim>
                                    <p:anim calcmode="lin" valueType="num">
                                      <p:cBhvr additive="base">
                                        <p:cTn id="8" dur="500" fill="hold"/>
                                        <p:tgtEl>
                                          <p:spTgt spid="1699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989"/>
                                        </p:tgtEl>
                                        <p:attrNameLst>
                                          <p:attrName>style.visibility</p:attrName>
                                        </p:attrNameLst>
                                      </p:cBhvr>
                                      <p:to>
                                        <p:strVal val="visible"/>
                                      </p:to>
                                    </p:set>
                                    <p:anim calcmode="lin" valueType="num">
                                      <p:cBhvr additive="base">
                                        <p:cTn id="11" dur="500" fill="hold"/>
                                        <p:tgtEl>
                                          <p:spTgt spid="169989"/>
                                        </p:tgtEl>
                                        <p:attrNameLst>
                                          <p:attrName>ppt_x</p:attrName>
                                        </p:attrNameLst>
                                      </p:cBhvr>
                                      <p:tavLst>
                                        <p:tav tm="0">
                                          <p:val>
                                            <p:strVal val="#ppt_x"/>
                                          </p:val>
                                        </p:tav>
                                        <p:tav tm="100000">
                                          <p:val>
                                            <p:strVal val="#ppt_x"/>
                                          </p:val>
                                        </p:tav>
                                      </p:tavLst>
                                    </p:anim>
                                    <p:anim calcmode="lin" valueType="num">
                                      <p:cBhvr additive="base">
                                        <p:cTn id="12"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P spid="1699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a:xfrm>
            <a:off x="450850" y="333375"/>
            <a:ext cx="8229600" cy="6191250"/>
          </a:xfrm>
        </p:spPr>
        <p:txBody>
          <a:bodyPr/>
          <a:lstStyle/>
          <a:p>
            <a:pPr>
              <a:lnSpc>
                <a:spcPct val="130000"/>
              </a:lnSpc>
              <a:buFontTx/>
              <a:buNone/>
            </a:pPr>
            <a:r>
              <a:rPr lang="zh-CN" altLang="en-US" b="1" dirty="0" smtClean="0">
                <a:latin typeface="Arial" pitchFamily="34" charset="0"/>
                <a:ea typeface="华文新魏" pitchFamily="2" charset="-122"/>
              </a:rPr>
              <a:t> 下述规则有助于使语句简单明了：</a:t>
            </a:r>
          </a:p>
          <a:p>
            <a:pPr lvl="1">
              <a:lnSpc>
                <a:spcPct val="130000"/>
              </a:lnSpc>
              <a:buFont typeface="Wingdings" pitchFamily="2" charset="2"/>
              <a:buChar char="Ø"/>
            </a:pPr>
            <a:r>
              <a:rPr lang="zh-CN" altLang="en-US" sz="2400" b="1" dirty="0" smtClean="0">
                <a:latin typeface="Arial" pitchFamily="34" charset="0"/>
              </a:rPr>
              <a:t> </a:t>
            </a:r>
            <a:r>
              <a:rPr lang="zh-CN" altLang="en-US" sz="2400" b="1" dirty="0" smtClean="0">
                <a:latin typeface="Arial" pitchFamily="34" charset="0"/>
                <a:ea typeface="华文新魏" pitchFamily="2" charset="-122"/>
              </a:rPr>
              <a:t>不要为了节省空间而把多个语句写在同一行；</a:t>
            </a:r>
          </a:p>
          <a:p>
            <a:pPr lvl="1">
              <a:lnSpc>
                <a:spcPct val="130000"/>
              </a:lnSpc>
              <a:buFont typeface="Wingdings" pitchFamily="2" charset="2"/>
              <a:buChar char="Ø"/>
            </a:pPr>
            <a:r>
              <a:rPr lang="zh-CN" altLang="en-US" sz="2400" b="1" dirty="0" smtClean="0">
                <a:latin typeface="Arial" pitchFamily="34" charset="0"/>
                <a:ea typeface="华文新魏" pitchFamily="2" charset="-122"/>
              </a:rPr>
              <a:t>尽量避免复杂的条件测试；</a:t>
            </a:r>
          </a:p>
          <a:p>
            <a:pPr lvl="1">
              <a:lnSpc>
                <a:spcPct val="130000"/>
              </a:lnSpc>
              <a:buFont typeface="Wingdings" pitchFamily="2" charset="2"/>
              <a:buChar char="Ø"/>
            </a:pPr>
            <a:r>
              <a:rPr lang="zh-CN" altLang="en-US" sz="2400" b="1" dirty="0" smtClean="0">
                <a:latin typeface="Arial" pitchFamily="34" charset="0"/>
                <a:ea typeface="华文新魏" pitchFamily="2" charset="-122"/>
              </a:rPr>
              <a:t>尽量减少对“非”条件的测试；</a:t>
            </a:r>
          </a:p>
          <a:p>
            <a:pPr lvl="1">
              <a:lnSpc>
                <a:spcPct val="105000"/>
              </a:lnSpc>
              <a:spcBef>
                <a:spcPct val="5000"/>
              </a:spcBef>
              <a:buFont typeface="Wingdings" pitchFamily="2" charset="2"/>
              <a:buNone/>
            </a:pPr>
            <a:r>
              <a:rPr lang="en-US" altLang="zh-CN" sz="2400" b="1" dirty="0" smtClean="0">
                <a:solidFill>
                  <a:schemeClr val="hlink"/>
                </a:solidFill>
                <a:effectLst>
                  <a:outerShdw blurRad="38100" dist="38100" dir="2700000" algn="tl">
                    <a:srgbClr val="C0C0C0"/>
                  </a:outerShdw>
                </a:effectLst>
                <a:latin typeface="Times New Roman" pitchFamily="18" charset="0"/>
                <a:ea typeface="仿宋_GB2312" pitchFamily="49" charset="-122"/>
              </a:rPr>
              <a:t>                       </a:t>
            </a:r>
            <a:r>
              <a:rPr lang="en-US" altLang="zh-CN" sz="2400" b="1" dirty="0" smtClean="0">
                <a:solidFill>
                  <a:schemeClr val="hlink"/>
                </a:solidFill>
                <a:latin typeface="Times New Roman" pitchFamily="18" charset="0"/>
                <a:ea typeface="仿宋_GB2312" pitchFamily="49" charset="-122"/>
              </a:rPr>
              <a:t>if ( !( char</a:t>
            </a:r>
            <a:r>
              <a:rPr lang="zh-CN" altLang="en-US" sz="2400" b="1" dirty="0" smtClean="0">
                <a:solidFill>
                  <a:schemeClr val="hlink"/>
                </a:solidFill>
                <a:latin typeface="Times New Roman" pitchFamily="18" charset="0"/>
                <a:ea typeface="仿宋_GB2312" pitchFamily="49" charset="-122"/>
              </a:rPr>
              <a:t>＜</a:t>
            </a:r>
            <a:r>
              <a:rPr lang="en-US" altLang="zh-CN" sz="2400" b="1" dirty="0" smtClean="0">
                <a:solidFill>
                  <a:schemeClr val="hlink"/>
                </a:solidFill>
                <a:latin typeface="Times New Roman" pitchFamily="18" charset="0"/>
                <a:ea typeface="仿宋_GB2312" pitchFamily="49" charset="-122"/>
              </a:rPr>
              <a:t>0 || char </a:t>
            </a:r>
            <a:r>
              <a:rPr lang="zh-CN" altLang="en-US" sz="2400" b="1" dirty="0" smtClean="0">
                <a:solidFill>
                  <a:schemeClr val="hlink"/>
                </a:solidFill>
                <a:latin typeface="Times New Roman" pitchFamily="18" charset="0"/>
                <a:ea typeface="仿宋_GB2312" pitchFamily="49" charset="-122"/>
              </a:rPr>
              <a:t>＞ </a:t>
            </a:r>
            <a:r>
              <a:rPr lang="en-US" altLang="zh-CN" sz="2400" b="1" dirty="0" smtClean="0">
                <a:solidFill>
                  <a:schemeClr val="hlink"/>
                </a:solidFill>
                <a:latin typeface="Times New Roman" pitchFamily="18" charset="0"/>
                <a:ea typeface="仿宋_GB2312" pitchFamily="49" charset="-122"/>
              </a:rPr>
              <a:t>9 ) )</a:t>
            </a:r>
          </a:p>
          <a:p>
            <a:pPr lvl="1">
              <a:lnSpc>
                <a:spcPct val="105000"/>
              </a:lnSpc>
              <a:spcBef>
                <a:spcPct val="5000"/>
              </a:spcBef>
              <a:buFont typeface="Wingdings" pitchFamily="2" charset="2"/>
              <a:buNone/>
            </a:pPr>
            <a:r>
              <a:rPr lang="zh-CN" altLang="en-US" sz="2400" b="1" dirty="0" smtClean="0">
                <a:latin typeface="Times New Roman" pitchFamily="18" charset="0"/>
                <a:ea typeface="仿宋_GB2312" pitchFamily="49" charset="-122"/>
              </a:rPr>
              <a:t>                            改成</a:t>
            </a:r>
            <a:r>
              <a:rPr lang="zh-CN" altLang="en-US" sz="2400" b="1" dirty="0" smtClean="0">
                <a:solidFill>
                  <a:srgbClr val="0033CC"/>
                </a:solidFill>
                <a:latin typeface="Times New Roman" pitchFamily="18" charset="0"/>
                <a:ea typeface="仿宋_GB2312" pitchFamily="49" charset="-122"/>
              </a:rPr>
              <a:t/>
            </a:r>
            <a:br>
              <a:rPr lang="zh-CN" altLang="en-US" sz="2400" b="1" dirty="0" smtClean="0">
                <a:solidFill>
                  <a:srgbClr val="0033CC"/>
                </a:solidFill>
                <a:latin typeface="Times New Roman" pitchFamily="18" charset="0"/>
                <a:ea typeface="仿宋_GB2312" pitchFamily="49" charset="-122"/>
              </a:rPr>
            </a:br>
            <a:r>
              <a:rPr lang="zh-CN" altLang="en-US" sz="2400" b="1" dirty="0" smtClean="0">
                <a:solidFill>
                  <a:srgbClr val="0033CC"/>
                </a:solidFill>
                <a:latin typeface="Times New Roman" pitchFamily="18" charset="0"/>
                <a:ea typeface="仿宋_GB2312" pitchFamily="49" charset="-122"/>
              </a:rPr>
              <a:t>                              </a:t>
            </a:r>
            <a:r>
              <a:rPr lang="en-US" altLang="zh-CN" sz="2400" b="1" dirty="0" smtClean="0">
                <a:solidFill>
                  <a:schemeClr val="hlink"/>
                </a:solidFill>
                <a:latin typeface="Times New Roman" pitchFamily="18" charset="0"/>
                <a:ea typeface="仿宋_GB2312" pitchFamily="49" charset="-122"/>
              </a:rPr>
              <a:t>if ( char &gt;= 0 &amp;&amp; char &lt;=  9 )  </a:t>
            </a:r>
          </a:p>
          <a:p>
            <a:pPr lvl="1">
              <a:lnSpc>
                <a:spcPct val="105000"/>
              </a:lnSpc>
              <a:spcBef>
                <a:spcPct val="5000"/>
              </a:spcBef>
              <a:buFont typeface="Wingdings" pitchFamily="2" charset="2"/>
              <a:buNone/>
            </a:pPr>
            <a:r>
              <a:rPr lang="zh-CN" altLang="en-US" sz="2400" b="1" dirty="0" smtClean="0">
                <a:latin typeface="Times New Roman" pitchFamily="18" charset="0"/>
                <a:ea typeface="仿宋_GB2312" pitchFamily="49" charset="-122"/>
              </a:rPr>
              <a:t>                                     </a:t>
            </a:r>
            <a:r>
              <a:rPr lang="zh-CN" altLang="en-US" sz="2400" b="1" dirty="0" smtClean="0">
                <a:solidFill>
                  <a:srgbClr val="FF6600"/>
                </a:solidFill>
                <a:latin typeface="Times New Roman" pitchFamily="18" charset="0"/>
                <a:ea typeface="仿宋_GB2312" pitchFamily="49" charset="-122"/>
              </a:rPr>
              <a:t>不要让读者绕弯子想。</a:t>
            </a:r>
          </a:p>
          <a:p>
            <a:pPr lvl="1">
              <a:lnSpc>
                <a:spcPct val="130000"/>
              </a:lnSpc>
              <a:buFont typeface="Wingdings" pitchFamily="2" charset="2"/>
              <a:buChar char="Ø"/>
            </a:pPr>
            <a:r>
              <a:rPr lang="zh-CN" altLang="en-US" sz="2400" b="1" dirty="0" smtClean="0">
                <a:latin typeface="Arial" pitchFamily="34" charset="0"/>
              </a:rPr>
              <a:t> </a:t>
            </a:r>
            <a:r>
              <a:rPr lang="zh-CN" altLang="en-US" sz="2400" b="1" dirty="0" smtClean="0">
                <a:latin typeface="Arial" pitchFamily="34" charset="0"/>
                <a:ea typeface="华文新魏" pitchFamily="2" charset="-122"/>
              </a:rPr>
              <a:t>避免大量使用循环嵌套和条件嵌套；</a:t>
            </a:r>
          </a:p>
          <a:p>
            <a:pPr lvl="1">
              <a:lnSpc>
                <a:spcPct val="130000"/>
              </a:lnSpc>
              <a:buFont typeface="Wingdings" pitchFamily="2" charset="2"/>
              <a:buChar char="Ø"/>
            </a:pPr>
            <a:r>
              <a:rPr lang="zh-CN" altLang="en-US" sz="2400" b="1" dirty="0" smtClean="0">
                <a:latin typeface="Arial" pitchFamily="34" charset="0"/>
                <a:ea typeface="华文新魏" pitchFamily="2" charset="-122"/>
              </a:rPr>
              <a:t> 利用括号使逻辑表达式或算术表达式的运算次序清晰直观。</a:t>
            </a:r>
          </a:p>
        </p:txBody>
      </p:sp>
    </p:spTree>
    <p:extLst>
      <p:ext uri="{BB962C8B-B14F-4D97-AF65-F5344CB8AC3E}">
        <p14:creationId xmlns:p14="http://schemas.microsoft.com/office/powerpoint/2010/main" val="5291292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DAFBAD78-62DF-47BF-9ECA-0ADEAD2BF0DA}" type="slidenum">
              <a:rPr kumimoji="0" lang="zh-CN" altLang="en-US">
                <a:sym typeface="Verdana Bold" charset="0"/>
              </a:rPr>
              <a:pPr/>
              <a:t>2</a:t>
            </a:fld>
            <a:endParaRPr kumimoji="0" lang="en-US" altLang="zh-CN">
              <a:sym typeface="Verdana Bold" charset="0"/>
            </a:endParaRPr>
          </a:p>
        </p:txBody>
      </p:sp>
      <p:sp>
        <p:nvSpPr>
          <p:cNvPr id="30723" name="Rectangle 3"/>
          <p:cNvSpPr>
            <a:spLocks noChangeArrowheads="1"/>
          </p:cNvSpPr>
          <p:nvPr/>
        </p:nvSpPr>
        <p:spPr bwMode="auto">
          <a:xfrm>
            <a:off x="883178" y="836712"/>
            <a:ext cx="7510462" cy="534915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10000"/>
              </a:lnSpc>
              <a:spcBef>
                <a:spcPct val="20000"/>
              </a:spcBef>
              <a:spcAft>
                <a:spcPct val="0"/>
              </a:spcAft>
            </a:pPr>
            <a:r>
              <a:rPr kumimoji="0" lang="en-US" altLang="zh-CN" sz="2800" b="1" dirty="0" smtClean="0">
                <a:solidFill>
                  <a:srgbClr val="800000"/>
                </a:solidFill>
                <a:latin typeface="华文新魏" pitchFamily="2" charset="-122"/>
              </a:rPr>
              <a:t>7.1  </a:t>
            </a:r>
            <a:r>
              <a:rPr kumimoji="0" lang="zh-CN" altLang="en-US" sz="2800" b="1" dirty="0" smtClean="0">
                <a:solidFill>
                  <a:srgbClr val="800000"/>
                </a:solidFill>
                <a:latin typeface="华文新魏" pitchFamily="2" charset="-122"/>
              </a:rPr>
              <a:t>编码</a:t>
            </a:r>
          </a:p>
          <a:p>
            <a:r>
              <a:rPr kumimoji="0" lang="zh-CN" altLang="en-US" sz="2800" b="1" dirty="0" smtClean="0">
                <a:latin typeface="华文新魏" pitchFamily="2" charset="-122"/>
              </a:rPr>
              <a:t>    所谓</a:t>
            </a:r>
            <a:r>
              <a:rPr kumimoji="0" lang="zh-CN" altLang="en-US" sz="2800" b="1" dirty="0">
                <a:latin typeface="华文新魏" pitchFamily="2" charset="-122"/>
              </a:rPr>
              <a:t>“编码”，就是将在低级抽象层次得到的详细设计结果，翻译成用某种程序设计语言书写的程序，是软件设计的自然结果</a:t>
            </a:r>
          </a:p>
          <a:p>
            <a:pPr fontAlgn="base">
              <a:lnSpc>
                <a:spcPct val="110000"/>
              </a:lnSpc>
              <a:spcBef>
                <a:spcPct val="20000"/>
              </a:spcBef>
              <a:spcAft>
                <a:spcPct val="0"/>
              </a:spcAft>
            </a:pPr>
            <a:r>
              <a:rPr kumimoji="0" lang="en-US" altLang="zh-CN" sz="2800" b="1" dirty="0" smtClean="0">
                <a:solidFill>
                  <a:srgbClr val="993300"/>
                </a:solidFill>
                <a:latin typeface="华文新魏" pitchFamily="2" charset="-122"/>
              </a:rPr>
              <a:t>1</a:t>
            </a:r>
            <a:r>
              <a:rPr kumimoji="0" lang="zh-CN" altLang="en-US" sz="2800" b="1" dirty="0" smtClean="0">
                <a:solidFill>
                  <a:srgbClr val="993300"/>
                </a:solidFill>
                <a:latin typeface="华文新魏" pitchFamily="2" charset="-122"/>
              </a:rPr>
              <a:t>、</a:t>
            </a:r>
            <a:r>
              <a:rPr kumimoji="0" lang="zh-CN" altLang="en-US" sz="2800" b="1" dirty="0" smtClean="0">
                <a:solidFill>
                  <a:srgbClr val="800000"/>
                </a:solidFill>
                <a:latin typeface="华文新魏" pitchFamily="2" charset="-122"/>
              </a:rPr>
              <a:t>选择程序设计语言</a:t>
            </a:r>
          </a:p>
          <a:p>
            <a:pPr fontAlgn="base">
              <a:lnSpc>
                <a:spcPct val="110000"/>
              </a:lnSpc>
              <a:spcBef>
                <a:spcPct val="20000"/>
              </a:spcBef>
              <a:spcAft>
                <a:spcPct val="0"/>
              </a:spcAft>
            </a:pPr>
            <a:r>
              <a:rPr kumimoji="0" lang="zh-CN" altLang="en-US" sz="2800" b="1" dirty="0" smtClean="0">
                <a:latin typeface="华文新魏" pitchFamily="2" charset="-122"/>
              </a:rPr>
              <a:t>    程序设计语言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endParaRPr kumimoji="0" lang="zh-CN" altLang="en-US" sz="2800" b="1" dirty="0" smtClean="0">
              <a:solidFill>
                <a:srgbClr val="800000"/>
              </a:solidFill>
              <a:latin typeface="华文新魏" pitchFamily="2" charset="-122"/>
            </a:endParaRPr>
          </a:p>
        </p:txBody>
      </p:sp>
    </p:spTree>
    <p:extLst>
      <p:ext uri="{BB962C8B-B14F-4D97-AF65-F5344CB8AC3E}">
        <p14:creationId xmlns:p14="http://schemas.microsoft.com/office/powerpoint/2010/main" val="20113368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0850" y="333375"/>
            <a:ext cx="8229600" cy="5759450"/>
          </a:xfrm>
        </p:spPr>
        <p:txBody>
          <a:bodyPr/>
          <a:lstStyle/>
          <a:p>
            <a:pPr>
              <a:lnSpc>
                <a:spcPct val="90000"/>
              </a:lnSpc>
              <a:buFontTx/>
              <a:buNone/>
            </a:pPr>
            <a:r>
              <a:rPr lang="zh-CN" altLang="en-US" sz="2800" b="1" smtClean="0">
                <a:solidFill>
                  <a:srgbClr val="0000FF"/>
                </a:solidFill>
                <a:latin typeface="黑体" pitchFamily="49" charset="-122"/>
                <a:ea typeface="黑体" pitchFamily="49" charset="-122"/>
              </a:rPr>
              <a:t>（</a:t>
            </a:r>
            <a:r>
              <a:rPr lang="en-US" altLang="zh-CN" sz="2800" b="1" smtClean="0">
                <a:solidFill>
                  <a:srgbClr val="0000FF"/>
                </a:solidFill>
                <a:latin typeface="黑体" pitchFamily="49" charset="-122"/>
                <a:ea typeface="黑体" pitchFamily="49" charset="-122"/>
              </a:rPr>
              <a:t>4</a:t>
            </a:r>
            <a:r>
              <a:rPr lang="zh-CN" altLang="en-US" sz="2800" b="1" smtClean="0">
                <a:solidFill>
                  <a:srgbClr val="0000FF"/>
                </a:solidFill>
                <a:latin typeface="黑体" pitchFamily="49" charset="-122"/>
                <a:ea typeface="黑体" pitchFamily="49" charset="-122"/>
              </a:rPr>
              <a:t>）输入输出</a:t>
            </a:r>
          </a:p>
          <a:p>
            <a:pPr>
              <a:lnSpc>
                <a:spcPct val="115000"/>
              </a:lnSpc>
              <a:buFontTx/>
              <a:buNone/>
            </a:pPr>
            <a:r>
              <a:rPr lang="zh-CN" altLang="en-US" sz="2800" smtClean="0">
                <a:latin typeface="Arial" pitchFamily="34" charset="0"/>
              </a:rPr>
              <a:t>   </a:t>
            </a:r>
            <a:r>
              <a:rPr lang="zh-CN" altLang="en-US" sz="2800" smtClean="0">
                <a:latin typeface="华文新魏" pitchFamily="2" charset="-122"/>
                <a:ea typeface="华文新魏" pitchFamily="2" charset="-122"/>
              </a:rPr>
              <a:t>在设计和编写程序时应该考虑下述有关输入输出风格的规则：</a:t>
            </a:r>
          </a:p>
          <a:p>
            <a:pPr>
              <a:lnSpc>
                <a:spcPct val="115000"/>
              </a:lnSpc>
              <a:buFont typeface="Wingdings" pitchFamily="2" charset="2"/>
              <a:buChar char="Ø"/>
            </a:pPr>
            <a:r>
              <a:rPr lang="zh-CN" altLang="en-US" sz="2800" b="1" smtClean="0">
                <a:latin typeface="华文新魏" pitchFamily="2" charset="-122"/>
                <a:ea typeface="华文新魏" pitchFamily="2" charset="-122"/>
              </a:rPr>
              <a:t>   </a:t>
            </a:r>
            <a:r>
              <a:rPr lang="zh-CN" altLang="en-US" sz="2800" smtClean="0">
                <a:latin typeface="华文新魏" pitchFamily="2" charset="-122"/>
                <a:ea typeface="华文新魏" pitchFamily="2" charset="-122"/>
              </a:rPr>
              <a:t>对所有的输入数据都要进行</a:t>
            </a:r>
            <a:r>
              <a:rPr lang="zh-CN" altLang="en-US" sz="2800" smtClean="0">
                <a:solidFill>
                  <a:srgbClr val="FF0000"/>
                </a:solidFill>
                <a:latin typeface="华文新魏" pitchFamily="2" charset="-122"/>
                <a:ea typeface="华文新魏" pitchFamily="2" charset="-122"/>
              </a:rPr>
              <a:t>检验</a:t>
            </a:r>
            <a:r>
              <a:rPr lang="zh-CN" altLang="en-US" sz="2800" smtClean="0">
                <a:latin typeface="华文新魏" pitchFamily="2" charset="-122"/>
                <a:ea typeface="华文新魏" pitchFamily="2" charset="-122"/>
              </a:rPr>
              <a:t>，识别错误的输入，以保证每个数据的有效性；</a:t>
            </a:r>
          </a:p>
          <a:p>
            <a:pPr>
              <a:lnSpc>
                <a:spcPct val="115000"/>
              </a:lnSpc>
              <a:buFont typeface="Wingdings" pitchFamily="2" charset="2"/>
              <a:buChar char="Ø"/>
            </a:pPr>
            <a:r>
              <a:rPr lang="zh-CN" altLang="en-US" sz="2800" smtClean="0">
                <a:latin typeface="华文新魏" pitchFamily="2" charset="-122"/>
                <a:ea typeface="华文新魏" pitchFamily="2" charset="-122"/>
              </a:rPr>
              <a:t>   检查输入项的各种重要组合的</a:t>
            </a:r>
            <a:r>
              <a:rPr lang="zh-CN" altLang="en-US" sz="2800" smtClean="0">
                <a:solidFill>
                  <a:srgbClr val="FF0000"/>
                </a:solidFill>
                <a:latin typeface="华文新魏" pitchFamily="2" charset="-122"/>
                <a:ea typeface="华文新魏" pitchFamily="2" charset="-122"/>
              </a:rPr>
              <a:t>合法性</a:t>
            </a:r>
            <a:r>
              <a:rPr lang="zh-CN" altLang="en-US" sz="2800" smtClean="0">
                <a:latin typeface="华文新魏" pitchFamily="2" charset="-122"/>
                <a:ea typeface="华文新魏" pitchFamily="2" charset="-122"/>
              </a:rPr>
              <a:t>，必要时报告输入状态信息；</a:t>
            </a:r>
          </a:p>
          <a:p>
            <a:pPr>
              <a:lnSpc>
                <a:spcPct val="115000"/>
              </a:lnSpc>
              <a:buFont typeface="Wingdings" pitchFamily="2" charset="2"/>
              <a:buChar char="Ø"/>
            </a:pPr>
            <a:r>
              <a:rPr lang="zh-CN" altLang="en-US" sz="2800" smtClean="0">
                <a:latin typeface="华文新魏" pitchFamily="2" charset="-122"/>
                <a:ea typeface="华文新魏" pitchFamily="2" charset="-122"/>
              </a:rPr>
              <a:t>   使得输入的步骤和操作</a:t>
            </a:r>
            <a:r>
              <a:rPr lang="zh-CN" altLang="en-US" sz="2800" smtClean="0">
                <a:solidFill>
                  <a:srgbClr val="FF0000"/>
                </a:solidFill>
                <a:latin typeface="华文新魏" pitchFamily="2" charset="-122"/>
                <a:ea typeface="华文新魏" pitchFamily="2" charset="-122"/>
              </a:rPr>
              <a:t>尽可能简单</a:t>
            </a:r>
            <a:r>
              <a:rPr lang="zh-CN" altLang="en-US" sz="2800" smtClean="0">
                <a:latin typeface="华文新魏" pitchFamily="2" charset="-122"/>
                <a:ea typeface="华文新魏" pitchFamily="2" charset="-122"/>
              </a:rPr>
              <a:t>，并保持简单的输入格式；</a:t>
            </a:r>
          </a:p>
          <a:p>
            <a:pPr>
              <a:lnSpc>
                <a:spcPct val="115000"/>
              </a:lnSpc>
              <a:spcBef>
                <a:spcPct val="0"/>
              </a:spcBef>
              <a:buFont typeface="Wingdings" pitchFamily="2" charset="2"/>
              <a:buChar char="Ø"/>
            </a:pPr>
            <a:r>
              <a:rPr lang="zh-CN" altLang="en-US" sz="2800" smtClean="0">
                <a:latin typeface="华文新魏" pitchFamily="2" charset="-122"/>
                <a:ea typeface="华文新魏" pitchFamily="2" charset="-122"/>
              </a:rPr>
              <a:t>   输入数据时，应允许使用</a:t>
            </a:r>
            <a:r>
              <a:rPr lang="zh-CN" altLang="en-US" sz="2800" smtClean="0">
                <a:solidFill>
                  <a:srgbClr val="FF0000"/>
                </a:solidFill>
                <a:latin typeface="华文新魏" pitchFamily="2" charset="-122"/>
                <a:ea typeface="华文新魏" pitchFamily="2" charset="-122"/>
              </a:rPr>
              <a:t>自由格式输入</a:t>
            </a:r>
            <a:r>
              <a:rPr lang="zh-CN" altLang="en-US" sz="2800" smtClean="0">
                <a:latin typeface="华文新魏" pitchFamily="2" charset="-122"/>
                <a:ea typeface="华文新魏" pitchFamily="2" charset="-122"/>
              </a:rPr>
              <a:t>；</a:t>
            </a:r>
          </a:p>
          <a:p>
            <a:pPr>
              <a:lnSpc>
                <a:spcPct val="115000"/>
              </a:lnSpc>
              <a:spcBef>
                <a:spcPct val="0"/>
              </a:spcBef>
              <a:buFont typeface="Wingdings" pitchFamily="2" charset="2"/>
              <a:buChar char="Ø"/>
            </a:pPr>
            <a:r>
              <a:rPr lang="zh-CN" altLang="en-US" sz="2800" smtClean="0">
                <a:latin typeface="华文新魏" pitchFamily="2" charset="-122"/>
                <a:ea typeface="华文新魏" pitchFamily="2" charset="-122"/>
              </a:rPr>
              <a:t>   应允许</a:t>
            </a:r>
            <a:r>
              <a:rPr lang="zh-CN" altLang="en-US" sz="2800" smtClean="0">
                <a:solidFill>
                  <a:srgbClr val="FF0000"/>
                </a:solidFill>
                <a:latin typeface="华文新魏" pitchFamily="2" charset="-122"/>
                <a:ea typeface="华文新魏" pitchFamily="2" charset="-122"/>
              </a:rPr>
              <a:t>缺省</a:t>
            </a:r>
            <a:r>
              <a:rPr lang="zh-CN" altLang="en-US" sz="2800" smtClean="0">
                <a:latin typeface="华文新魏" pitchFamily="2" charset="-122"/>
                <a:ea typeface="华文新魏" pitchFamily="2" charset="-122"/>
              </a:rPr>
              <a:t>值；</a:t>
            </a: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81100F78-1E65-4C9C-AFED-F545CC398171}" type="slidenum">
              <a:rPr kumimoji="0" lang="zh-CN" altLang="en-US">
                <a:sym typeface="Verdana Bold" charset="0"/>
              </a:rPr>
              <a:pPr/>
              <a:t>20</a:t>
            </a:fld>
            <a:endParaRPr kumimoji="0" lang="en-US" altLang="zh-CN">
              <a:sym typeface="Verdana Bold" charset="0"/>
            </a:endParaRPr>
          </a:p>
        </p:txBody>
      </p:sp>
    </p:spTree>
    <p:extLst>
      <p:ext uri="{BB962C8B-B14F-4D97-AF65-F5344CB8AC3E}">
        <p14:creationId xmlns:p14="http://schemas.microsoft.com/office/powerpoint/2010/main" val="19523558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 calcmode="lin" valueType="num">
                                      <p:cBhvr additive="base">
                                        <p:cTn id="13"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 calcmode="lin" valueType="num">
                                      <p:cBhvr additive="base">
                                        <p:cTn id="19"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anim calcmode="lin" valueType="num">
                                      <p:cBhvr additive="base">
                                        <p:cTn id="25"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 calcmode="lin" valueType="num">
                                      <p:cBhvr additive="base">
                                        <p:cTn id="31"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57200" y="404813"/>
            <a:ext cx="8229600" cy="6192837"/>
          </a:xfrm>
        </p:spPr>
        <p:txBody>
          <a:bodyPr/>
          <a:lstStyle/>
          <a:p>
            <a:pPr>
              <a:lnSpc>
                <a:spcPct val="110000"/>
              </a:lnSpc>
              <a:spcBef>
                <a:spcPct val="0"/>
              </a:spcBef>
              <a:buClr>
                <a:schemeClr val="tx1"/>
              </a:buClr>
              <a:buFont typeface="Wingdings" pitchFamily="2" charset="2"/>
              <a:buChar char="Ø"/>
            </a:pPr>
            <a:r>
              <a:rPr lang="zh-CN" altLang="en-US" sz="2400" smtClean="0">
                <a:latin typeface="华文新魏" pitchFamily="2" charset="-122"/>
                <a:ea typeface="华文新魏" pitchFamily="2" charset="-122"/>
              </a:rPr>
              <a:t> 输入一批数据时，最好使用</a:t>
            </a:r>
            <a:r>
              <a:rPr lang="zh-CN" altLang="en-US" sz="2400" smtClean="0">
                <a:solidFill>
                  <a:srgbClr val="FF0000"/>
                </a:solidFill>
                <a:latin typeface="华文新魏" pitchFamily="2" charset="-122"/>
                <a:ea typeface="华文新魏" pitchFamily="2" charset="-122"/>
              </a:rPr>
              <a:t>输入结束标志</a:t>
            </a:r>
            <a:r>
              <a:rPr lang="zh-CN" altLang="en-US" sz="2400" smtClean="0">
                <a:latin typeface="华文新魏" pitchFamily="2" charset="-122"/>
                <a:ea typeface="华文新魏" pitchFamily="2" charset="-122"/>
              </a:rPr>
              <a:t>，而不要由用户指定输入数据数目；</a:t>
            </a:r>
          </a:p>
          <a:p>
            <a:pPr>
              <a:lnSpc>
                <a:spcPct val="110000"/>
              </a:lnSpc>
              <a:spcBef>
                <a:spcPct val="0"/>
              </a:spcBef>
              <a:buClr>
                <a:schemeClr val="tx1"/>
              </a:buClr>
              <a:buFont typeface="Wingdings" pitchFamily="2" charset="2"/>
              <a:buChar char="Ø"/>
            </a:pPr>
            <a:r>
              <a:rPr lang="zh-CN" altLang="en-US" sz="2400" smtClean="0">
                <a:latin typeface="华文新魏" pitchFamily="2" charset="-122"/>
                <a:ea typeface="华文新魏" pitchFamily="2" charset="-122"/>
              </a:rPr>
              <a:t> 在交互式输入输入时，要在屏幕上使用</a:t>
            </a:r>
            <a:r>
              <a:rPr lang="zh-CN" altLang="en-US" sz="2400" smtClean="0">
                <a:solidFill>
                  <a:srgbClr val="FF0000"/>
                </a:solidFill>
                <a:latin typeface="华文新魏" pitchFamily="2" charset="-122"/>
                <a:ea typeface="华文新魏" pitchFamily="2" charset="-122"/>
              </a:rPr>
              <a:t>提示符</a:t>
            </a:r>
            <a:r>
              <a:rPr lang="zh-CN" altLang="en-US" sz="2400" smtClean="0">
                <a:latin typeface="华文新魏" pitchFamily="2" charset="-122"/>
                <a:ea typeface="华文新魏" pitchFamily="2" charset="-122"/>
              </a:rPr>
              <a:t>明确提示交互输入的请求，指明可使用选择项的种类和取值范围。同时，在数据输入的过程中和输入结束时，也要在屏幕上给出状态信息；</a:t>
            </a:r>
          </a:p>
          <a:p>
            <a:pPr>
              <a:lnSpc>
                <a:spcPct val="110000"/>
              </a:lnSpc>
              <a:spcBef>
                <a:spcPct val="0"/>
              </a:spcBef>
              <a:buClr>
                <a:schemeClr val="tx1"/>
              </a:buClr>
              <a:buFont typeface="Wingdings" pitchFamily="2" charset="2"/>
              <a:buChar char="Ø"/>
            </a:pPr>
            <a:r>
              <a:rPr lang="zh-CN" altLang="en-US" sz="2400" smtClean="0">
                <a:latin typeface="华文新魏" pitchFamily="2" charset="-122"/>
                <a:ea typeface="华文新魏" pitchFamily="2" charset="-122"/>
              </a:rPr>
              <a:t>当程序设计语言对输入／输出格式有严格要求时，应保持输入格式与输入语句的要求的</a:t>
            </a:r>
            <a:r>
              <a:rPr lang="zh-CN" altLang="en-US" sz="2400" smtClean="0">
                <a:solidFill>
                  <a:srgbClr val="FF0000"/>
                </a:solidFill>
                <a:latin typeface="华文新魏" pitchFamily="2" charset="-122"/>
                <a:ea typeface="华文新魏" pitchFamily="2" charset="-122"/>
              </a:rPr>
              <a:t>一致性</a:t>
            </a:r>
            <a:r>
              <a:rPr lang="zh-CN" altLang="en-US" sz="2400" smtClean="0">
                <a:latin typeface="华文新魏" pitchFamily="2" charset="-122"/>
                <a:ea typeface="华文新魏" pitchFamily="2" charset="-122"/>
              </a:rPr>
              <a:t>；</a:t>
            </a:r>
          </a:p>
          <a:p>
            <a:pPr>
              <a:lnSpc>
                <a:spcPct val="110000"/>
              </a:lnSpc>
              <a:spcBef>
                <a:spcPct val="0"/>
              </a:spcBef>
              <a:buClr>
                <a:schemeClr val="tx1"/>
              </a:buClr>
              <a:buFont typeface="Wingdings" pitchFamily="2" charset="2"/>
              <a:buChar char="Ø"/>
            </a:pPr>
            <a:r>
              <a:rPr lang="zh-CN" altLang="en-US" sz="2400" smtClean="0">
                <a:latin typeface="华文新魏" pitchFamily="2" charset="-122"/>
                <a:ea typeface="华文新魏" pitchFamily="2" charset="-122"/>
              </a:rPr>
              <a:t>给所有的输出加</a:t>
            </a:r>
            <a:r>
              <a:rPr lang="zh-CN" altLang="en-US" sz="2400" smtClean="0">
                <a:solidFill>
                  <a:srgbClr val="FF0000"/>
                </a:solidFill>
                <a:latin typeface="华文新魏" pitchFamily="2" charset="-122"/>
                <a:ea typeface="华文新魏" pitchFamily="2" charset="-122"/>
              </a:rPr>
              <a:t>注解</a:t>
            </a:r>
            <a:r>
              <a:rPr lang="zh-CN" altLang="en-US" sz="2400" smtClean="0">
                <a:latin typeface="华文新魏" pitchFamily="2" charset="-122"/>
                <a:ea typeface="华文新魏" pitchFamily="2" charset="-122"/>
              </a:rPr>
              <a:t>，并设计</a:t>
            </a:r>
            <a:r>
              <a:rPr lang="zh-CN" altLang="en-US" sz="2400" smtClean="0">
                <a:solidFill>
                  <a:srgbClr val="FF0000"/>
                </a:solidFill>
                <a:latin typeface="华文新魏" pitchFamily="2" charset="-122"/>
                <a:ea typeface="华文新魏" pitchFamily="2" charset="-122"/>
              </a:rPr>
              <a:t>输出报表</a:t>
            </a:r>
            <a:r>
              <a:rPr lang="zh-CN" altLang="en-US" sz="2400" smtClean="0">
                <a:latin typeface="华文新魏" pitchFamily="2" charset="-122"/>
                <a:ea typeface="华文新魏" pitchFamily="2" charset="-122"/>
              </a:rPr>
              <a:t>格式。</a:t>
            </a:r>
          </a:p>
          <a:p>
            <a:pPr>
              <a:lnSpc>
                <a:spcPct val="110000"/>
              </a:lnSpc>
              <a:spcBef>
                <a:spcPct val="0"/>
              </a:spcBef>
              <a:buClr>
                <a:schemeClr val="tx1"/>
              </a:buClr>
              <a:buFont typeface="Wingdings" pitchFamily="2" charset="2"/>
              <a:buNone/>
            </a:pPr>
            <a:r>
              <a:rPr lang="zh-CN" altLang="en-US" sz="2400" smtClean="0">
                <a:latin typeface="华文新魏" pitchFamily="2" charset="-122"/>
                <a:ea typeface="华文新魏" pitchFamily="2" charset="-122"/>
              </a:rPr>
              <a:t/>
            </a:r>
            <a:br>
              <a:rPr lang="zh-CN" altLang="en-US" sz="2400" smtClean="0">
                <a:latin typeface="华文新魏" pitchFamily="2" charset="-122"/>
                <a:ea typeface="华文新魏" pitchFamily="2" charset="-122"/>
              </a:rPr>
            </a:br>
            <a:r>
              <a:rPr lang="zh-CN" altLang="en-US" sz="2400" smtClean="0">
                <a:latin typeface="华文新魏" pitchFamily="2" charset="-122"/>
                <a:ea typeface="华文新魏" pitchFamily="2" charset="-122"/>
              </a:rPr>
              <a:t>     </a:t>
            </a:r>
            <a:r>
              <a:rPr lang="zh-CN" altLang="en-US" sz="2400" smtClean="0">
                <a:latin typeface="黑体" pitchFamily="49" charset="-122"/>
                <a:ea typeface="黑体" pitchFamily="49" charset="-122"/>
              </a:rPr>
              <a:t>输入／输出风格还受到许多其它因素的影响。如输入／输出设备（例如终端的类型，图形设备，数字化转换设备等）、用户的熟练程度、以及通信环境等。</a:t>
            </a:r>
            <a:endParaRPr lang="zh-CN" altLang="en-US" sz="2000" smtClean="0">
              <a:latin typeface="黑体" pitchFamily="49" charset="-122"/>
              <a:ea typeface="黑体" pitchFamily="49" charset="-122"/>
            </a:endParaRP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BE9CE410-DEE8-4D10-9881-BCEC20EC2537}" type="slidenum">
              <a:rPr kumimoji="0" lang="zh-CN" altLang="en-US">
                <a:sym typeface="Verdana Bold" charset="0"/>
              </a:rPr>
              <a:pPr/>
              <a:t>21</a:t>
            </a:fld>
            <a:endParaRPr kumimoji="0" lang="en-US" altLang="zh-CN">
              <a:sym typeface="Verdana Bold" charset="0"/>
            </a:endParaRPr>
          </a:p>
        </p:txBody>
      </p:sp>
    </p:spTree>
    <p:extLst>
      <p:ext uri="{BB962C8B-B14F-4D97-AF65-F5344CB8AC3E}">
        <p14:creationId xmlns:p14="http://schemas.microsoft.com/office/powerpoint/2010/main" val="2067154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82FBB6EB-9C4A-48DB-B2B7-83485F474A91}" type="slidenum">
              <a:rPr kumimoji="0" lang="zh-CN" altLang="en-US">
                <a:sym typeface="Verdana Bold" charset="0"/>
              </a:rPr>
              <a:pPr/>
              <a:t>22</a:t>
            </a:fld>
            <a:endParaRPr kumimoji="0" lang="en-US" altLang="zh-CN">
              <a:sym typeface="Verdana Bold" charset="0"/>
            </a:endParaRPr>
          </a:p>
        </p:txBody>
      </p:sp>
      <p:sp>
        <p:nvSpPr>
          <p:cNvPr id="49154" name="Rectangle 4"/>
          <p:cNvSpPr>
            <a:spLocks noChangeArrowheads="1"/>
          </p:cNvSpPr>
          <p:nvPr/>
        </p:nvSpPr>
        <p:spPr bwMode="auto">
          <a:xfrm>
            <a:off x="2112963" y="590550"/>
            <a:ext cx="33956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just" fontAlgn="base">
              <a:spcBef>
                <a:spcPct val="0"/>
              </a:spcBef>
              <a:spcAft>
                <a:spcPct val="0"/>
              </a:spcAft>
            </a:pPr>
            <a:r>
              <a:rPr kumimoji="0" lang="zh-CN" altLang="en-US" sz="3200" b="1" smtClean="0">
                <a:solidFill>
                  <a:srgbClr val="0000FF"/>
                </a:solidFill>
                <a:latin typeface="黑体" pitchFamily="49" charset="-122"/>
                <a:ea typeface="黑体" pitchFamily="49" charset="-122"/>
              </a:rPr>
              <a:t>（</a:t>
            </a:r>
            <a:r>
              <a:rPr kumimoji="0" lang="en-US" altLang="zh-CN" sz="3200" b="1" smtClean="0">
                <a:solidFill>
                  <a:srgbClr val="0000FF"/>
                </a:solidFill>
                <a:latin typeface="黑体" pitchFamily="49" charset="-122"/>
                <a:ea typeface="黑体" pitchFamily="49" charset="-122"/>
              </a:rPr>
              <a:t>5</a:t>
            </a:r>
            <a:r>
              <a:rPr kumimoji="0" lang="zh-CN" altLang="en-US" sz="3200" b="1" smtClean="0">
                <a:solidFill>
                  <a:srgbClr val="0000FF"/>
                </a:solidFill>
                <a:latin typeface="黑体" pitchFamily="49" charset="-122"/>
                <a:ea typeface="黑体" pitchFamily="49" charset="-122"/>
              </a:rPr>
              <a:t>）程序效率</a:t>
            </a:r>
          </a:p>
        </p:txBody>
      </p:sp>
      <p:sp>
        <p:nvSpPr>
          <p:cNvPr id="54277" name="Rectangle 5"/>
          <p:cNvSpPr>
            <a:spLocks noChangeArrowheads="1"/>
          </p:cNvSpPr>
          <p:nvPr/>
        </p:nvSpPr>
        <p:spPr bwMode="auto">
          <a:xfrm>
            <a:off x="915988" y="1524000"/>
            <a:ext cx="6180137" cy="3560763"/>
          </a:xfrm>
          <a:prstGeom prst="rect">
            <a:avLst/>
          </a:prstGeom>
          <a:noFill/>
          <a:ln w="9525">
            <a:noFill/>
            <a:miter lim="800000"/>
            <a:headEnd/>
            <a:tailEnd/>
          </a:ln>
          <a:effec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40000"/>
              </a:lnSpc>
              <a:spcBef>
                <a:spcPct val="20000"/>
              </a:spcBef>
              <a:spcAft>
                <a:spcPct val="0"/>
              </a:spcAft>
            </a:pPr>
            <a:r>
              <a:rPr kumimoji="0" lang="zh-CN" altLang="en-US" sz="3200" b="1" smtClean="0">
                <a:effectLst>
                  <a:outerShdw blurRad="38100" dist="38100" dir="2700000" algn="tl">
                    <a:srgbClr val="C0C0C0"/>
                  </a:outerShdw>
                </a:effectLst>
                <a:latin typeface="Times New Roman" pitchFamily="18" charset="0"/>
              </a:rPr>
              <a:t>   </a:t>
            </a:r>
            <a:r>
              <a:rPr kumimoji="0" lang="zh-CN" altLang="en-US" sz="3200" b="1" smtClean="0">
                <a:latin typeface="Times New Roman" pitchFamily="18" charset="0"/>
              </a:rPr>
              <a:t>程序的效率是指</a:t>
            </a:r>
            <a:r>
              <a:rPr kumimoji="0" lang="zh-CN" altLang="en-US" sz="3200" b="1" smtClean="0">
                <a:solidFill>
                  <a:srgbClr val="FF0000"/>
                </a:solidFill>
                <a:latin typeface="Times New Roman" pitchFamily="18" charset="0"/>
              </a:rPr>
              <a:t>程序的执行速度</a:t>
            </a:r>
            <a:r>
              <a:rPr kumimoji="0" lang="zh-CN" altLang="en-US" sz="3200" b="1" smtClean="0">
                <a:latin typeface="Times New Roman" pitchFamily="18" charset="0"/>
              </a:rPr>
              <a:t>及</a:t>
            </a:r>
            <a:r>
              <a:rPr kumimoji="0" lang="zh-CN" altLang="en-US" sz="3200" b="1" smtClean="0">
                <a:solidFill>
                  <a:srgbClr val="FF0000"/>
                </a:solidFill>
                <a:latin typeface="Times New Roman" pitchFamily="18" charset="0"/>
              </a:rPr>
              <a:t>程序所需占用的内存的存储空间</a:t>
            </a:r>
            <a:r>
              <a:rPr kumimoji="0" lang="zh-CN" altLang="en-US" sz="3200" b="1" smtClean="0">
                <a:latin typeface="Times New Roman" pitchFamily="18" charset="0"/>
              </a:rPr>
              <a:t>。程序编码是最后提高运行速度和节省存储的机会，因此在此阶段不能不考虑程序的效率。</a:t>
            </a:r>
          </a:p>
        </p:txBody>
      </p:sp>
      <p:pic>
        <p:nvPicPr>
          <p:cNvPr id="49156" name="Picture 8" descr="MPj0308887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50" y="5084763"/>
            <a:ext cx="285908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3098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049338" y="549275"/>
            <a:ext cx="6980237" cy="5472113"/>
          </a:xfrm>
        </p:spPr>
        <p:txBody>
          <a:bodyPr/>
          <a:lstStyle/>
          <a:p>
            <a:pPr>
              <a:lnSpc>
                <a:spcPct val="140000"/>
              </a:lnSpc>
            </a:pPr>
            <a:r>
              <a:rPr lang="zh-CN" altLang="en-US" sz="2800" b="1" smtClean="0">
                <a:latin typeface="楷体_GB2312" pitchFamily="49" charset="-122"/>
                <a:ea typeface="楷体_GB2312" pitchFamily="49" charset="-122"/>
              </a:rPr>
              <a:t>让我们首先明确讨论</a:t>
            </a:r>
            <a:r>
              <a:rPr lang="zh-CN" altLang="en-US" sz="2800" b="1" smtClean="0">
                <a:solidFill>
                  <a:srgbClr val="FF0000"/>
                </a:solidFill>
                <a:latin typeface="楷体_GB2312" pitchFamily="49" charset="-122"/>
                <a:ea typeface="楷体_GB2312" pitchFamily="49" charset="-122"/>
              </a:rPr>
              <a:t>程序效率的几条准则</a:t>
            </a:r>
          </a:p>
          <a:p>
            <a:pPr lvl="1">
              <a:lnSpc>
                <a:spcPct val="140000"/>
              </a:lnSpc>
              <a:buClr>
                <a:srgbClr val="FF9900"/>
              </a:buClr>
            </a:pPr>
            <a:r>
              <a:rPr lang="zh-CN" altLang="en-US" b="1" smtClean="0">
                <a:latin typeface="楷体_GB2312" pitchFamily="49" charset="-122"/>
                <a:ea typeface="楷体_GB2312" pitchFamily="49" charset="-122"/>
              </a:rPr>
              <a:t> 效率是一个性能要求，应当在需求分析阶段给出。</a:t>
            </a:r>
            <a:r>
              <a:rPr lang="zh-CN" altLang="en-US" b="1" smtClean="0">
                <a:solidFill>
                  <a:srgbClr val="FF0000"/>
                </a:solidFill>
                <a:latin typeface="楷体_GB2312" pitchFamily="49" charset="-122"/>
                <a:ea typeface="楷体_GB2312" pitchFamily="49" charset="-122"/>
              </a:rPr>
              <a:t>软件效率以需求为准</a:t>
            </a:r>
            <a:r>
              <a:rPr lang="zh-CN" altLang="en-US" b="1" smtClean="0">
                <a:latin typeface="楷体_GB2312" pitchFamily="49" charset="-122"/>
                <a:ea typeface="楷体_GB2312" pitchFamily="49" charset="-122"/>
              </a:rPr>
              <a:t>，不应以人力所及为准。</a:t>
            </a:r>
          </a:p>
          <a:p>
            <a:pPr lvl="1">
              <a:lnSpc>
                <a:spcPct val="140000"/>
              </a:lnSpc>
              <a:buClr>
                <a:srgbClr val="FF9900"/>
              </a:buClr>
            </a:pPr>
            <a:r>
              <a:rPr lang="zh-CN" altLang="en-US" b="1" smtClean="0">
                <a:latin typeface="楷体_GB2312" pitchFamily="49" charset="-122"/>
                <a:ea typeface="楷体_GB2312" pitchFamily="49" charset="-122"/>
              </a:rPr>
              <a:t> 好的设计可以提高效率。</a:t>
            </a:r>
          </a:p>
          <a:p>
            <a:pPr lvl="1">
              <a:lnSpc>
                <a:spcPct val="140000"/>
              </a:lnSpc>
              <a:buClr>
                <a:srgbClr val="FF9900"/>
              </a:buClr>
            </a:pPr>
            <a:r>
              <a:rPr lang="zh-CN" altLang="en-US" b="1" smtClean="0">
                <a:latin typeface="楷体_GB2312" pitchFamily="49" charset="-122"/>
                <a:ea typeface="楷体_GB2312" pitchFamily="49" charset="-122"/>
              </a:rPr>
              <a:t> 程序的</a:t>
            </a:r>
            <a:r>
              <a:rPr lang="zh-CN" altLang="en-US" b="1" smtClean="0">
                <a:solidFill>
                  <a:srgbClr val="FF0000"/>
                </a:solidFill>
                <a:latin typeface="楷体_GB2312" pitchFamily="49" charset="-122"/>
                <a:ea typeface="楷体_GB2312" pitchFamily="49" charset="-122"/>
              </a:rPr>
              <a:t>效率与程序的简单性</a:t>
            </a:r>
            <a:r>
              <a:rPr lang="zh-CN" altLang="en-US" b="1" smtClean="0">
                <a:latin typeface="楷体_GB2312" pitchFamily="49" charset="-122"/>
                <a:ea typeface="楷体_GB2312" pitchFamily="49" charset="-122"/>
              </a:rPr>
              <a:t>相关，不要牺牲程序的清晰性和可读性来不必要地提高效率。</a:t>
            </a:r>
            <a:endParaRPr lang="zh-CN" altLang="en-US" smtClean="0">
              <a:latin typeface="楷体_GB2312" pitchFamily="49" charset="-122"/>
              <a:ea typeface="楷体_GB2312" pitchFamily="49" charset="-122"/>
            </a:endParaRP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96E2D3D4-D61D-4F90-AAE1-5C16F4DDAACC}" type="slidenum">
              <a:rPr kumimoji="0" lang="zh-CN" altLang="en-US">
                <a:sym typeface="Verdana Bold" charset="0"/>
              </a:rPr>
              <a:pPr/>
              <a:t>23</a:t>
            </a:fld>
            <a:endParaRPr kumimoji="0" lang="en-US" altLang="zh-CN">
              <a:sym typeface="Verdana Bold" charset="0"/>
            </a:endParaRPr>
          </a:p>
        </p:txBody>
      </p:sp>
    </p:spTree>
    <p:extLst>
      <p:ext uri="{BB962C8B-B14F-4D97-AF65-F5344CB8AC3E}">
        <p14:creationId xmlns:p14="http://schemas.microsoft.com/office/powerpoint/2010/main" val="380483832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683568" y="620688"/>
            <a:ext cx="6049962" cy="4392613"/>
          </a:xfrm>
        </p:spPr>
        <p:txBody>
          <a:bodyPr/>
          <a:lstStyle/>
          <a:p>
            <a:pPr marL="609600" indent="-609600" algn="ctr">
              <a:buFontTx/>
              <a:buNone/>
            </a:pPr>
            <a:r>
              <a:rPr lang="zh-CN" altLang="en-US" sz="4000" b="1" dirty="0" smtClean="0">
                <a:solidFill>
                  <a:srgbClr val="0000FF"/>
                </a:solidFill>
                <a:latin typeface="Arial" pitchFamily="34" charset="0"/>
              </a:rPr>
              <a:t>效率问题</a:t>
            </a:r>
          </a:p>
          <a:p>
            <a:pPr marL="609600" indent="-609600" algn="ctr">
              <a:buFontTx/>
              <a:buNone/>
            </a:pPr>
            <a:endParaRPr lang="zh-CN" altLang="en-US" sz="4000" dirty="0" smtClean="0">
              <a:latin typeface="Arial" pitchFamily="34" charset="0"/>
            </a:endParaRPr>
          </a:p>
          <a:p>
            <a:pPr marL="609600" indent="-609600">
              <a:lnSpc>
                <a:spcPct val="130000"/>
              </a:lnSpc>
              <a:buFontTx/>
              <a:buNone/>
            </a:pPr>
            <a:r>
              <a:rPr lang="en-US" altLang="zh-CN" dirty="0" smtClean="0">
                <a:latin typeface="Arial" pitchFamily="34" charset="0"/>
              </a:rPr>
              <a:t>		    </a:t>
            </a:r>
            <a:r>
              <a:rPr lang="en-US" altLang="zh-CN" sz="3600" b="1" dirty="0" smtClean="0">
                <a:latin typeface="隶书" pitchFamily="49" charset="-122"/>
              </a:rPr>
              <a:t>(1)  </a:t>
            </a:r>
            <a:r>
              <a:rPr lang="zh-CN" altLang="en-US" sz="3600" b="1" dirty="0" smtClean="0">
                <a:latin typeface="隶书" pitchFamily="49" charset="-122"/>
              </a:rPr>
              <a:t>程序运行时间</a:t>
            </a:r>
          </a:p>
          <a:p>
            <a:pPr marL="609600" indent="-609600">
              <a:lnSpc>
                <a:spcPct val="130000"/>
              </a:lnSpc>
              <a:buFontTx/>
              <a:buNone/>
            </a:pPr>
            <a:r>
              <a:rPr lang="en-US" altLang="zh-CN" sz="3600" b="1" dirty="0" smtClean="0">
                <a:latin typeface="隶书" pitchFamily="49" charset="-122"/>
              </a:rPr>
              <a:t>      (2)  </a:t>
            </a:r>
            <a:r>
              <a:rPr lang="zh-CN" altLang="en-US" sz="3600" b="1" dirty="0" smtClean="0">
                <a:latin typeface="隶书" pitchFamily="49" charset="-122"/>
              </a:rPr>
              <a:t>存储器效率</a:t>
            </a:r>
          </a:p>
          <a:p>
            <a:pPr marL="609600" indent="-609600">
              <a:lnSpc>
                <a:spcPct val="130000"/>
              </a:lnSpc>
              <a:buFontTx/>
              <a:buNone/>
            </a:pPr>
            <a:r>
              <a:rPr lang="en-US" altLang="zh-CN" sz="3600" b="1" dirty="0" smtClean="0">
                <a:latin typeface="隶书" pitchFamily="49" charset="-122"/>
              </a:rPr>
              <a:t>      (3)  </a:t>
            </a:r>
            <a:r>
              <a:rPr lang="zh-CN" altLang="en-US" sz="3600" b="1" dirty="0" smtClean="0">
                <a:latin typeface="隶书" pitchFamily="49" charset="-122"/>
              </a:rPr>
              <a:t>输入输出的效率</a:t>
            </a:r>
          </a:p>
        </p:txBody>
      </p:sp>
      <p:sp>
        <p:nvSpPr>
          <p:cNvPr id="4"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E231B57D-503C-4251-9F8D-56F9226CDA97}" type="slidenum">
              <a:rPr kumimoji="0" lang="zh-CN" altLang="en-US">
                <a:sym typeface="Verdana Bold" charset="0"/>
              </a:rPr>
              <a:pPr/>
              <a:t>24</a:t>
            </a:fld>
            <a:endParaRPr kumimoji="0" lang="en-US" altLang="zh-CN">
              <a:sym typeface="Verdana Bold" charset="0"/>
            </a:endParaRPr>
          </a:p>
        </p:txBody>
      </p:sp>
      <p:pic>
        <p:nvPicPr>
          <p:cNvPr id="51203" name="Picture 4" descr="j014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2550" y="3860800"/>
            <a:ext cx="2176463"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14370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0850" y="115888"/>
            <a:ext cx="6580188" cy="725487"/>
          </a:xfrm>
        </p:spPr>
        <p:txBody>
          <a:bodyPr/>
          <a:lstStyle/>
          <a:p>
            <a:r>
              <a:rPr lang="en-US" altLang="zh-CN" sz="2400" b="1" smtClean="0">
                <a:solidFill>
                  <a:srgbClr val="0000FF"/>
                </a:solidFill>
                <a:latin typeface="隶书" pitchFamily="49" charset="-122"/>
              </a:rPr>
              <a:t>(1)</a:t>
            </a:r>
            <a:r>
              <a:rPr lang="en-US" altLang="zh-CN" sz="3200" b="1" smtClean="0">
                <a:solidFill>
                  <a:srgbClr val="0000FF"/>
                </a:solidFill>
                <a:latin typeface="隶书" pitchFamily="49" charset="-122"/>
              </a:rPr>
              <a:t>  </a:t>
            </a:r>
            <a:r>
              <a:rPr lang="zh-CN" altLang="en-US" sz="3200" b="1" smtClean="0">
                <a:solidFill>
                  <a:srgbClr val="0000FF"/>
                </a:solidFill>
                <a:latin typeface="隶书" pitchFamily="49" charset="-122"/>
              </a:rPr>
              <a:t>程序运行时间</a:t>
            </a:r>
          </a:p>
        </p:txBody>
      </p:sp>
      <p:sp>
        <p:nvSpPr>
          <p:cNvPr id="24580" name="Rectangle 3"/>
          <p:cNvSpPr>
            <a:spLocks noGrp="1" noChangeArrowheads="1"/>
          </p:cNvSpPr>
          <p:nvPr>
            <p:ph idx="1"/>
          </p:nvPr>
        </p:nvSpPr>
        <p:spPr>
          <a:xfrm>
            <a:off x="849313" y="908050"/>
            <a:ext cx="7643812" cy="5689600"/>
          </a:xfrm>
        </p:spPr>
        <p:txBody>
          <a:bodyPr/>
          <a:lstStyle/>
          <a:p>
            <a:pPr>
              <a:lnSpc>
                <a:spcPct val="110000"/>
              </a:lnSpc>
            </a:pPr>
            <a:r>
              <a:rPr lang="zh-CN" altLang="en-US" sz="2000" b="1" smtClean="0">
                <a:latin typeface="Arial" pitchFamily="34" charset="0"/>
                <a:ea typeface="华文新魏" pitchFamily="2" charset="-122"/>
              </a:rPr>
              <a:t>源程序的</a:t>
            </a:r>
            <a:r>
              <a:rPr lang="zh-CN" altLang="en-US" sz="2000" b="1" smtClean="0">
                <a:solidFill>
                  <a:srgbClr val="FF0000"/>
                </a:solidFill>
                <a:latin typeface="Arial" pitchFamily="34" charset="0"/>
                <a:ea typeface="华文新魏" pitchFamily="2" charset="-122"/>
              </a:rPr>
              <a:t>效率直接由详细设计阶段确定的算法的效率决定</a:t>
            </a:r>
            <a:r>
              <a:rPr lang="zh-CN" altLang="en-US" sz="2000" b="1" smtClean="0">
                <a:latin typeface="Arial" pitchFamily="34" charset="0"/>
                <a:ea typeface="华文新魏" pitchFamily="2" charset="-122"/>
              </a:rPr>
              <a:t>，但是，写</a:t>
            </a:r>
            <a:r>
              <a:rPr lang="zh-CN" altLang="en-US" sz="2000" b="1" smtClean="0">
                <a:solidFill>
                  <a:srgbClr val="FF0000"/>
                </a:solidFill>
                <a:latin typeface="Arial" pitchFamily="34" charset="0"/>
                <a:ea typeface="华文新魏" pitchFamily="2" charset="-122"/>
              </a:rPr>
              <a:t>程序的风格</a:t>
            </a:r>
            <a:r>
              <a:rPr lang="zh-CN" altLang="en-US" sz="2000" b="1" smtClean="0">
                <a:latin typeface="Arial" pitchFamily="34" charset="0"/>
                <a:ea typeface="华文新魏" pitchFamily="2" charset="-122"/>
              </a:rPr>
              <a:t>也能对程序的执行速度和存储器要求产生影响。</a:t>
            </a:r>
          </a:p>
          <a:p>
            <a:pPr>
              <a:lnSpc>
                <a:spcPct val="110000"/>
              </a:lnSpc>
            </a:pPr>
            <a:r>
              <a:rPr lang="zh-CN" altLang="en-US" sz="2000" b="1" smtClean="0">
                <a:latin typeface="Arial" pitchFamily="34" charset="0"/>
                <a:ea typeface="楷体_GB2312" pitchFamily="49" charset="-122"/>
              </a:rPr>
              <a:t>在把</a:t>
            </a:r>
            <a:r>
              <a:rPr lang="zh-CN" altLang="en-US" sz="2000" b="1" smtClean="0">
                <a:solidFill>
                  <a:srgbClr val="0000FF"/>
                </a:solidFill>
                <a:latin typeface="Arial" pitchFamily="34" charset="0"/>
                <a:ea typeface="楷体_GB2312" pitchFamily="49" charset="-122"/>
              </a:rPr>
              <a:t>详细设计结果翻译成程序</a:t>
            </a:r>
            <a:r>
              <a:rPr lang="zh-CN" altLang="en-US" sz="2000" b="1" smtClean="0">
                <a:latin typeface="Arial" pitchFamily="34" charset="0"/>
                <a:ea typeface="楷体_GB2312" pitchFamily="49" charset="-122"/>
              </a:rPr>
              <a:t>时，总可以应用下述规则：</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写程序之前先简化算术的和逻辑的表达式；</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 </a:t>
            </a:r>
            <a:r>
              <a:rPr lang="zh-CN" altLang="en-US" sz="2000" b="1" smtClean="0">
                <a:latin typeface="Arial" pitchFamily="34" charset="0"/>
              </a:rPr>
              <a:t>仔细研究嵌套的循环，以确定是否有语句可以从内层往外移；</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尽量避免使用多维数组；</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尽量避免使用指针和复杂的表；</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使用执行时间短的算术运算；</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不要混合使用不同的数据类型；</a:t>
            </a:r>
          </a:p>
          <a:p>
            <a:pPr>
              <a:lnSpc>
                <a:spcPct val="110000"/>
              </a:lnSpc>
              <a:buFontTx/>
              <a:buNone/>
            </a:pPr>
            <a:r>
              <a:rPr lang="zh-CN" altLang="en-US" sz="2000" b="1" smtClean="0">
                <a:latin typeface="Arial" pitchFamily="34" charset="0"/>
              </a:rPr>
              <a:t>        </a:t>
            </a:r>
            <a:r>
              <a:rPr lang="zh-CN" altLang="en-US" sz="2000" b="1" smtClean="0">
                <a:solidFill>
                  <a:srgbClr val="FF0066"/>
                </a:solidFill>
                <a:latin typeface="Arial" pitchFamily="34" charset="0"/>
              </a:rPr>
              <a:t>√</a:t>
            </a:r>
            <a:r>
              <a:rPr lang="zh-CN" altLang="en-US" sz="2000" b="1" smtClean="0">
                <a:latin typeface="Arial" pitchFamily="34" charset="0"/>
              </a:rPr>
              <a:t> 尽量使用整数运算和布尔表达式。</a:t>
            </a:r>
          </a:p>
          <a:p>
            <a:pPr>
              <a:lnSpc>
                <a:spcPct val="110000"/>
              </a:lnSpc>
              <a:buFontTx/>
              <a:buNone/>
            </a:pPr>
            <a:r>
              <a:rPr lang="zh-CN" altLang="en-US" sz="2000" b="1" smtClean="0">
                <a:latin typeface="Arial" pitchFamily="34" charset="0"/>
              </a:rPr>
              <a:t>     </a:t>
            </a:r>
            <a:r>
              <a:rPr lang="zh-CN" altLang="en-US" sz="2000" b="1" smtClean="0">
                <a:latin typeface="Arial" pitchFamily="34" charset="0"/>
                <a:ea typeface="华文新魏" pitchFamily="2" charset="-122"/>
              </a:rPr>
              <a:t>在效率是决定性因素的应用领域，尽量使用有良好优化特性的编译程序，以自动生成高效目标代码。 </a:t>
            </a:r>
          </a:p>
        </p:txBody>
      </p:sp>
      <p:sp>
        <p:nvSpPr>
          <p:cNvPr id="4"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8B9D2F54-E6CA-4655-9973-41DCFD2C67CA}" type="slidenum">
              <a:rPr kumimoji="0" lang="zh-CN" altLang="en-US">
                <a:sym typeface="Verdana Bold" charset="0"/>
              </a:rPr>
              <a:pPr/>
              <a:t>25</a:t>
            </a:fld>
            <a:endParaRPr kumimoji="0" lang="en-US" altLang="zh-CN">
              <a:sym typeface="Verdana Bold" charset="0"/>
            </a:endParaRPr>
          </a:p>
        </p:txBody>
      </p:sp>
    </p:spTree>
    <p:extLst>
      <p:ext uri="{BB962C8B-B14F-4D97-AF65-F5344CB8AC3E}">
        <p14:creationId xmlns:p14="http://schemas.microsoft.com/office/powerpoint/2010/main" val="2821519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 calcmode="lin" valueType="num">
                                      <p:cBhvr additive="base">
                                        <p:cTn id="7"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 calcmode="lin" valueType="num">
                                      <p:cBhvr additive="base">
                                        <p:cTn id="11"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8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anim calcmode="lin" valueType="num">
                                      <p:cBhvr additive="base">
                                        <p:cTn id="15"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8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 calcmode="lin" valueType="num">
                                      <p:cBhvr additive="base">
                                        <p:cTn id="19"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anim calcmode="lin" valueType="num">
                                      <p:cBhvr additive="base">
                                        <p:cTn id="23" dur="5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8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 calcmode="lin" valueType="num">
                                      <p:cBhvr additive="base">
                                        <p:cTn id="27" dur="5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8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80">
                                            <p:txEl>
                                              <p:pRg st="7" end="7"/>
                                            </p:txEl>
                                          </p:spTgt>
                                        </p:tgtEl>
                                        <p:attrNameLst>
                                          <p:attrName>style.visibility</p:attrName>
                                        </p:attrNameLst>
                                      </p:cBhvr>
                                      <p:to>
                                        <p:strVal val="visible"/>
                                      </p:to>
                                    </p:set>
                                    <p:anim calcmode="lin" valueType="num">
                                      <p:cBhvr additive="base">
                                        <p:cTn id="31" dur="500" fill="hold"/>
                                        <p:tgtEl>
                                          <p:spTgt spid="2458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8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80">
                                            <p:txEl>
                                              <p:pRg st="8" end="8"/>
                                            </p:txEl>
                                          </p:spTgt>
                                        </p:tgtEl>
                                        <p:attrNameLst>
                                          <p:attrName>style.visibility</p:attrName>
                                        </p:attrNameLst>
                                      </p:cBhvr>
                                      <p:to>
                                        <p:strVal val="visible"/>
                                      </p:to>
                                    </p:set>
                                    <p:anim calcmode="lin" valueType="num">
                                      <p:cBhvr additive="base">
                                        <p:cTn id="35" dur="500" fill="hold"/>
                                        <p:tgtEl>
                                          <p:spTgt spid="2458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8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4580">
                                            <p:txEl>
                                              <p:pRg st="9" end="9"/>
                                            </p:txEl>
                                          </p:spTgt>
                                        </p:tgtEl>
                                        <p:attrNameLst>
                                          <p:attrName>style.visibility</p:attrName>
                                        </p:attrNameLst>
                                      </p:cBhvr>
                                      <p:to>
                                        <p:strVal val="visible"/>
                                      </p:to>
                                    </p:set>
                                    <p:anim calcmode="lin" valueType="num">
                                      <p:cBhvr additive="base">
                                        <p:cTn id="41" dur="500" fill="hold"/>
                                        <p:tgtEl>
                                          <p:spTgt spid="24580">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58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915988" y="115888"/>
            <a:ext cx="6381750" cy="581025"/>
          </a:xfrm>
        </p:spPr>
        <p:txBody>
          <a:bodyPr/>
          <a:lstStyle/>
          <a:p>
            <a:r>
              <a:rPr lang="en-US" altLang="zh-CN" sz="2400" b="1" smtClean="0">
                <a:solidFill>
                  <a:srgbClr val="0000FF"/>
                </a:solidFill>
                <a:latin typeface="隶书" pitchFamily="49" charset="-122"/>
              </a:rPr>
              <a:t>(2)</a:t>
            </a:r>
            <a:r>
              <a:rPr lang="en-US" altLang="zh-CN" sz="2800" b="1" smtClean="0">
                <a:solidFill>
                  <a:srgbClr val="0000FF"/>
                </a:solidFill>
                <a:latin typeface="隶书" pitchFamily="49" charset="-122"/>
              </a:rPr>
              <a:t>  </a:t>
            </a:r>
            <a:r>
              <a:rPr lang="zh-CN" altLang="en-US" sz="3200" b="1" smtClean="0">
                <a:solidFill>
                  <a:srgbClr val="0000FF"/>
                </a:solidFill>
                <a:latin typeface="隶书" pitchFamily="49" charset="-122"/>
              </a:rPr>
              <a:t>存储器效率</a:t>
            </a:r>
          </a:p>
        </p:txBody>
      </p:sp>
      <p:sp>
        <p:nvSpPr>
          <p:cNvPr id="25604" name="Rectangle 3"/>
          <p:cNvSpPr>
            <a:spLocks noGrp="1" noChangeArrowheads="1"/>
          </p:cNvSpPr>
          <p:nvPr>
            <p:ph idx="1"/>
          </p:nvPr>
        </p:nvSpPr>
        <p:spPr>
          <a:xfrm>
            <a:off x="652463" y="836613"/>
            <a:ext cx="8167687" cy="6021387"/>
          </a:xfrm>
        </p:spPr>
        <p:txBody>
          <a:bodyPr>
            <a:normAutofit/>
          </a:bodyPr>
          <a:lstStyle/>
          <a:p>
            <a:pPr>
              <a:lnSpc>
                <a:spcPct val="95000"/>
              </a:lnSpc>
            </a:pPr>
            <a:r>
              <a:rPr lang="zh-CN" altLang="en-US" sz="2800" smtClean="0">
                <a:latin typeface="Times New Roman" pitchFamily="18" charset="0"/>
                <a:ea typeface="华文新魏" pitchFamily="2" charset="-122"/>
              </a:rPr>
              <a:t>在大中型计算机系统中，存储限制不再是主要问题。在这种环境下，对</a:t>
            </a:r>
            <a:r>
              <a:rPr lang="zh-CN" altLang="en-US" sz="2800" smtClean="0">
                <a:solidFill>
                  <a:srgbClr val="FF0000"/>
                </a:solidFill>
                <a:latin typeface="Times New Roman" pitchFamily="18" charset="0"/>
                <a:ea typeface="华文新魏" pitchFamily="2" charset="-122"/>
              </a:rPr>
              <a:t>内存采取基于操作系统的分页功能的虚拟存储管理</a:t>
            </a:r>
            <a:r>
              <a:rPr lang="zh-CN" altLang="en-US" sz="2800" smtClean="0">
                <a:latin typeface="Times New Roman" pitchFamily="18" charset="0"/>
                <a:ea typeface="华文新魏" pitchFamily="2" charset="-122"/>
              </a:rPr>
              <a:t>。</a:t>
            </a:r>
            <a:r>
              <a:rPr lang="zh-CN" altLang="en-US" sz="2800" u="sng" smtClean="0">
                <a:solidFill>
                  <a:srgbClr val="333399"/>
                </a:solidFill>
                <a:latin typeface="Times New Roman" pitchFamily="18" charset="0"/>
                <a:ea typeface="华文新魏" pitchFamily="2" charset="-122"/>
              </a:rPr>
              <a:t>存储效率与操作系统的分页功能直接有关</a:t>
            </a:r>
            <a:r>
              <a:rPr lang="zh-CN" altLang="en-US" sz="2800" smtClean="0">
                <a:latin typeface="Times New Roman" pitchFamily="18" charset="0"/>
                <a:ea typeface="华文新魏" pitchFamily="2" charset="-122"/>
              </a:rPr>
              <a:t>。</a:t>
            </a:r>
          </a:p>
          <a:p>
            <a:pPr>
              <a:lnSpc>
                <a:spcPct val="95000"/>
              </a:lnSpc>
            </a:pPr>
            <a:r>
              <a:rPr lang="zh-CN" altLang="en-US" sz="2800" smtClean="0">
                <a:latin typeface="Times New Roman" pitchFamily="18" charset="0"/>
                <a:ea typeface="华文新魏" pitchFamily="2" charset="-122"/>
              </a:rPr>
              <a:t>采用结构化程序设计，将程序功能合理分块，</a:t>
            </a:r>
            <a:r>
              <a:rPr lang="zh-CN" altLang="en-US" sz="2800" smtClean="0">
                <a:solidFill>
                  <a:srgbClr val="FF0000"/>
                </a:solidFill>
                <a:latin typeface="Times New Roman" pitchFamily="18" charset="0"/>
                <a:ea typeface="华文新魏" pitchFamily="2" charset="-122"/>
              </a:rPr>
              <a:t>使每个模块或一组密切相关模块的程序体积大小与每页的容量相匹配</a:t>
            </a:r>
            <a:r>
              <a:rPr lang="zh-CN" altLang="en-US" sz="2800" smtClean="0">
                <a:latin typeface="Times New Roman" pitchFamily="18" charset="0"/>
                <a:ea typeface="华文新魏" pitchFamily="2" charset="-122"/>
              </a:rPr>
              <a:t>，可减少页面调度，减少内外存交换，提高存储效率。</a:t>
            </a:r>
          </a:p>
          <a:p>
            <a:pPr>
              <a:lnSpc>
                <a:spcPct val="95000"/>
              </a:lnSpc>
            </a:pPr>
            <a:r>
              <a:rPr lang="zh-CN" altLang="en-US" sz="2800" smtClean="0">
                <a:latin typeface="Times New Roman" pitchFamily="18" charset="0"/>
                <a:ea typeface="华文新魏" pitchFamily="2" charset="-122"/>
              </a:rPr>
              <a:t>在微型计算机系统中，存储器的容量对软件设计和编码的制约很大。因此</a:t>
            </a:r>
            <a:r>
              <a:rPr lang="zh-CN" altLang="en-US" sz="2800" smtClean="0">
                <a:solidFill>
                  <a:srgbClr val="FF0000"/>
                </a:solidFill>
                <a:latin typeface="Times New Roman" pitchFamily="18" charset="0"/>
                <a:ea typeface="华文新魏" pitchFamily="2" charset="-122"/>
              </a:rPr>
              <a:t>要选择可生成较短目标代码且存储压缩性能优良的编译程序</a:t>
            </a:r>
            <a:r>
              <a:rPr lang="zh-CN" altLang="en-US" sz="2800" smtClean="0">
                <a:latin typeface="Times New Roman" pitchFamily="18" charset="0"/>
                <a:ea typeface="华文新魏" pitchFamily="2" charset="-122"/>
              </a:rPr>
              <a:t>，有时需采用汇编程序。</a:t>
            </a:r>
          </a:p>
          <a:p>
            <a:pPr>
              <a:lnSpc>
                <a:spcPct val="95000"/>
              </a:lnSpc>
            </a:pPr>
            <a:r>
              <a:rPr lang="zh-CN" altLang="en-US" sz="2800" smtClean="0">
                <a:latin typeface="Times New Roman" pitchFamily="18" charset="0"/>
                <a:ea typeface="华文新魏" pitchFamily="2" charset="-122"/>
              </a:rPr>
              <a:t>提高存储器效率的关键是程序的简单性。</a:t>
            </a:r>
          </a:p>
        </p:txBody>
      </p:sp>
      <p:sp>
        <p:nvSpPr>
          <p:cNvPr id="4"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6D199491-6B05-484A-AE69-C812DD23F039}" type="slidenum">
              <a:rPr kumimoji="0" lang="zh-CN" altLang="en-US">
                <a:sym typeface="Verdana Bold" charset="0"/>
              </a:rPr>
              <a:pPr/>
              <a:t>26</a:t>
            </a:fld>
            <a:endParaRPr kumimoji="0" lang="en-US" altLang="zh-CN">
              <a:sym typeface="Verdana Bold" charset="0"/>
            </a:endParaRPr>
          </a:p>
        </p:txBody>
      </p:sp>
    </p:spTree>
    <p:extLst>
      <p:ext uri="{BB962C8B-B14F-4D97-AF65-F5344CB8AC3E}">
        <p14:creationId xmlns:p14="http://schemas.microsoft.com/office/powerpoint/2010/main" val="191361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 calcmode="lin" valueType="num">
                                      <p:cBhvr additive="base">
                                        <p:cTn id="7"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xEl>
                                              <p:pRg st="2" end="2"/>
                                            </p:txEl>
                                          </p:spTgt>
                                        </p:tgtEl>
                                        <p:attrNameLst>
                                          <p:attrName>style.visibility</p:attrName>
                                        </p:attrNameLst>
                                      </p:cBhvr>
                                      <p:to>
                                        <p:strVal val="visible"/>
                                      </p:to>
                                    </p:set>
                                    <p:anim calcmode="lin" valueType="num">
                                      <p:cBhvr additive="base">
                                        <p:cTn id="13"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anim calcmode="lin" valueType="num">
                                      <p:cBhvr additive="base">
                                        <p:cTn id="19"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84175" y="549275"/>
            <a:ext cx="7299325" cy="581025"/>
          </a:xfrm>
        </p:spPr>
        <p:txBody>
          <a:bodyPr/>
          <a:lstStyle/>
          <a:p>
            <a:r>
              <a:rPr lang="en-US" altLang="zh-CN" sz="2800" b="1" smtClean="0">
                <a:solidFill>
                  <a:srgbClr val="0000FF"/>
                </a:solidFill>
                <a:latin typeface="隶书" pitchFamily="49" charset="-122"/>
              </a:rPr>
              <a:t>(3)</a:t>
            </a:r>
            <a:r>
              <a:rPr lang="en-US" altLang="zh-CN" sz="3200" b="1" smtClean="0">
                <a:solidFill>
                  <a:srgbClr val="0000FF"/>
                </a:solidFill>
                <a:latin typeface="隶书" pitchFamily="49" charset="-122"/>
              </a:rPr>
              <a:t>  </a:t>
            </a:r>
            <a:r>
              <a:rPr lang="zh-CN" altLang="en-US" sz="3200" b="1" smtClean="0">
                <a:solidFill>
                  <a:srgbClr val="0000FF"/>
                </a:solidFill>
                <a:latin typeface="隶书" pitchFamily="49" charset="-122"/>
              </a:rPr>
              <a:t>输入输出的效率</a:t>
            </a:r>
          </a:p>
        </p:txBody>
      </p:sp>
      <p:sp>
        <p:nvSpPr>
          <p:cNvPr id="37892" name="Rectangle 3"/>
          <p:cNvSpPr>
            <a:spLocks noGrp="1" noChangeArrowheads="1"/>
          </p:cNvSpPr>
          <p:nvPr>
            <p:ph idx="1"/>
          </p:nvPr>
        </p:nvSpPr>
        <p:spPr>
          <a:xfrm>
            <a:off x="1049338" y="1341438"/>
            <a:ext cx="7312025" cy="4967287"/>
          </a:xfrm>
        </p:spPr>
        <p:txBody>
          <a:bodyPr/>
          <a:lstStyle/>
          <a:p>
            <a:pPr>
              <a:lnSpc>
                <a:spcPct val="125000"/>
              </a:lnSpc>
            </a:pPr>
            <a:r>
              <a:rPr lang="zh-CN" altLang="en-US" smtClean="0">
                <a:latin typeface="华文新魏" pitchFamily="2" charset="-122"/>
                <a:ea typeface="华文新魏" pitchFamily="2" charset="-122"/>
              </a:rPr>
              <a:t>输入／输出可分为</a:t>
            </a:r>
            <a:r>
              <a:rPr lang="zh-CN" altLang="en-US" smtClean="0">
                <a:solidFill>
                  <a:srgbClr val="FF0000"/>
                </a:solidFill>
                <a:latin typeface="华文新魏" pitchFamily="2" charset="-122"/>
                <a:ea typeface="华文新魏" pitchFamily="2" charset="-122"/>
              </a:rPr>
              <a:t>两种类型</a:t>
            </a:r>
            <a:r>
              <a:rPr lang="zh-CN" altLang="en-US" smtClean="0">
                <a:latin typeface="华文新魏" pitchFamily="2" charset="-122"/>
                <a:ea typeface="华文新魏" pitchFamily="2" charset="-122"/>
              </a:rPr>
              <a:t>：</a:t>
            </a:r>
          </a:p>
          <a:p>
            <a:pPr lvl="1">
              <a:lnSpc>
                <a:spcPct val="125000"/>
              </a:lnSpc>
              <a:buClr>
                <a:srgbClr val="00CC66"/>
              </a:buClr>
            </a:pPr>
            <a:r>
              <a:rPr lang="zh-CN" altLang="en-US" sz="3200" smtClean="0">
                <a:latin typeface="华文新魏" pitchFamily="2" charset="-122"/>
                <a:ea typeface="华文新魏" pitchFamily="2" charset="-122"/>
              </a:rPr>
              <a:t> 面向</a:t>
            </a:r>
            <a:r>
              <a:rPr lang="zh-CN" altLang="en-US" sz="3200" smtClean="0">
                <a:solidFill>
                  <a:srgbClr val="FF0000"/>
                </a:solidFill>
                <a:latin typeface="华文新魏" pitchFamily="2" charset="-122"/>
                <a:ea typeface="华文新魏" pitchFamily="2" charset="-122"/>
              </a:rPr>
              <a:t>人</a:t>
            </a:r>
            <a:r>
              <a:rPr lang="en-US" altLang="zh-CN" sz="3200" smtClean="0">
                <a:latin typeface="华文新魏" pitchFamily="2" charset="-122"/>
                <a:ea typeface="华文新魏" pitchFamily="2" charset="-122"/>
              </a:rPr>
              <a:t>(</a:t>
            </a:r>
            <a:r>
              <a:rPr lang="zh-CN" altLang="en-US" sz="3200" smtClean="0">
                <a:latin typeface="华文新魏" pitchFamily="2" charset="-122"/>
                <a:ea typeface="华文新魏" pitchFamily="2" charset="-122"/>
              </a:rPr>
              <a:t>操作员</a:t>
            </a:r>
            <a:r>
              <a:rPr lang="en-US" altLang="zh-CN" sz="3200" smtClean="0">
                <a:latin typeface="华文新魏" pitchFamily="2" charset="-122"/>
                <a:ea typeface="华文新魏" pitchFamily="2" charset="-122"/>
              </a:rPr>
              <a:t>)</a:t>
            </a:r>
            <a:r>
              <a:rPr lang="zh-CN" altLang="en-US" sz="3200" smtClean="0">
                <a:latin typeface="华文新魏" pitchFamily="2" charset="-122"/>
                <a:ea typeface="华文新魏" pitchFamily="2" charset="-122"/>
              </a:rPr>
              <a:t>的输入／输出</a:t>
            </a:r>
          </a:p>
          <a:p>
            <a:pPr lvl="1">
              <a:lnSpc>
                <a:spcPct val="125000"/>
              </a:lnSpc>
              <a:buClr>
                <a:srgbClr val="00CC66"/>
              </a:buClr>
            </a:pPr>
            <a:r>
              <a:rPr lang="zh-CN" altLang="en-US" sz="3200" smtClean="0">
                <a:latin typeface="华文新魏" pitchFamily="2" charset="-122"/>
                <a:ea typeface="华文新魏" pitchFamily="2" charset="-122"/>
              </a:rPr>
              <a:t> 面向</a:t>
            </a:r>
            <a:r>
              <a:rPr lang="zh-CN" altLang="en-US" sz="3200" smtClean="0">
                <a:solidFill>
                  <a:srgbClr val="FF0000"/>
                </a:solidFill>
                <a:latin typeface="华文新魏" pitchFamily="2" charset="-122"/>
                <a:ea typeface="华文新魏" pitchFamily="2" charset="-122"/>
              </a:rPr>
              <a:t>设备</a:t>
            </a:r>
            <a:r>
              <a:rPr lang="zh-CN" altLang="en-US" sz="3200" smtClean="0">
                <a:latin typeface="华文新魏" pitchFamily="2" charset="-122"/>
                <a:ea typeface="华文新魏" pitchFamily="2" charset="-122"/>
              </a:rPr>
              <a:t>的输入／输出</a:t>
            </a:r>
          </a:p>
          <a:p>
            <a:pPr>
              <a:lnSpc>
                <a:spcPct val="125000"/>
              </a:lnSpc>
            </a:pPr>
            <a:r>
              <a:rPr lang="zh-CN" altLang="en-US" smtClean="0">
                <a:latin typeface="华文新魏" pitchFamily="2" charset="-122"/>
                <a:ea typeface="华文新魏" pitchFamily="2" charset="-122"/>
              </a:rPr>
              <a:t>如果操作员能够十分</a:t>
            </a:r>
            <a:r>
              <a:rPr lang="zh-CN" altLang="en-US" smtClean="0">
                <a:solidFill>
                  <a:srgbClr val="FF0000"/>
                </a:solidFill>
                <a:latin typeface="华文新魏" pitchFamily="2" charset="-122"/>
                <a:ea typeface="华文新魏" pitchFamily="2" charset="-122"/>
              </a:rPr>
              <a:t>方便、简单</a:t>
            </a:r>
            <a:r>
              <a:rPr lang="zh-CN" altLang="en-US" smtClean="0">
                <a:latin typeface="华文新魏" pitchFamily="2" charset="-122"/>
                <a:ea typeface="华文新魏" pitchFamily="2" charset="-122"/>
              </a:rPr>
              <a:t>地录入输入数据，或者能够十分</a:t>
            </a:r>
            <a:r>
              <a:rPr lang="zh-CN" altLang="en-US" smtClean="0">
                <a:solidFill>
                  <a:srgbClr val="FF0000"/>
                </a:solidFill>
                <a:latin typeface="华文新魏" pitchFamily="2" charset="-122"/>
                <a:ea typeface="华文新魏" pitchFamily="2" charset="-122"/>
              </a:rPr>
              <a:t>直观、一目了然</a:t>
            </a:r>
            <a:r>
              <a:rPr lang="zh-CN" altLang="en-US" smtClean="0">
                <a:latin typeface="华文新魏" pitchFamily="2" charset="-122"/>
                <a:ea typeface="华文新魏" pitchFamily="2" charset="-122"/>
              </a:rPr>
              <a:t>地了解输出信息，则可以说面向人的输入／输出是高效的。</a:t>
            </a:r>
            <a:endParaRPr lang="zh-CN" altLang="en-US" sz="4000" smtClean="0">
              <a:latin typeface="华文新魏" pitchFamily="2" charset="-122"/>
              <a:ea typeface="华文新魏" pitchFamily="2" charset="-122"/>
            </a:endParaRPr>
          </a:p>
        </p:txBody>
      </p:sp>
      <p:sp>
        <p:nvSpPr>
          <p:cNvPr id="4"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8F9234C8-F7CC-4B59-BB79-AD4B5EECE089}" type="slidenum">
              <a:rPr kumimoji="0" lang="zh-CN" altLang="en-US">
                <a:sym typeface="Verdana Bold" charset="0"/>
              </a:rPr>
              <a:pPr/>
              <a:t>27</a:t>
            </a:fld>
            <a:endParaRPr kumimoji="0" lang="en-US" altLang="zh-CN">
              <a:sym typeface="Verdana Bold" charset="0"/>
            </a:endParaRPr>
          </a:p>
        </p:txBody>
      </p:sp>
    </p:spTree>
    <p:extLst>
      <p:ext uri="{BB962C8B-B14F-4D97-AF65-F5344CB8AC3E}">
        <p14:creationId xmlns:p14="http://schemas.microsoft.com/office/powerpoint/2010/main" val="30363751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517525" y="404813"/>
            <a:ext cx="8108950" cy="6192837"/>
          </a:xfrm>
        </p:spPr>
        <p:txBody>
          <a:bodyPr/>
          <a:lstStyle/>
          <a:p>
            <a:pPr>
              <a:lnSpc>
                <a:spcPct val="105000"/>
              </a:lnSpc>
            </a:pPr>
            <a:r>
              <a:rPr lang="zh-CN" altLang="en-US" sz="2800" smtClean="0">
                <a:latin typeface="华文新魏" pitchFamily="2" charset="-122"/>
                <a:ea typeface="华文新魏" pitchFamily="2" charset="-122"/>
              </a:rPr>
              <a:t>关于提高</a:t>
            </a:r>
            <a:r>
              <a:rPr lang="zh-CN" altLang="en-US" sz="2800" smtClean="0">
                <a:solidFill>
                  <a:srgbClr val="FF0000"/>
                </a:solidFill>
                <a:latin typeface="华文新魏" pitchFamily="2" charset="-122"/>
                <a:ea typeface="华文新魏" pitchFamily="2" charset="-122"/>
              </a:rPr>
              <a:t>设备</a:t>
            </a:r>
            <a:r>
              <a:rPr lang="zh-CN" altLang="en-US" sz="2800" smtClean="0">
                <a:latin typeface="华文新魏" pitchFamily="2" charset="-122"/>
                <a:ea typeface="华文新魏" pitchFamily="2" charset="-122"/>
              </a:rPr>
              <a:t>输入</a:t>
            </a:r>
            <a:r>
              <a:rPr lang="en-US" altLang="zh-CN" sz="2800" smtClean="0">
                <a:latin typeface="华文新魏" pitchFamily="2" charset="-122"/>
                <a:ea typeface="华文新魏" pitchFamily="2" charset="-122"/>
              </a:rPr>
              <a:t>/</a:t>
            </a:r>
            <a:r>
              <a:rPr lang="zh-CN" altLang="en-US" sz="2800" smtClean="0">
                <a:latin typeface="华文新魏" pitchFamily="2" charset="-122"/>
                <a:ea typeface="华文新魏" pitchFamily="2" charset="-122"/>
              </a:rPr>
              <a:t>输出效率的指导原则：</a:t>
            </a:r>
          </a:p>
          <a:p>
            <a:pPr lvl="1">
              <a:lnSpc>
                <a:spcPct val="105000"/>
              </a:lnSpc>
              <a:buClr>
                <a:srgbClr val="00CC66"/>
              </a:buClr>
            </a:pPr>
            <a:r>
              <a:rPr lang="zh-CN" altLang="en-US" smtClean="0">
                <a:latin typeface="华文新魏" pitchFamily="2" charset="-122"/>
                <a:ea typeface="华文新魏" pitchFamily="2" charset="-122"/>
              </a:rPr>
              <a:t> 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输出的请求应当最小化；</a:t>
            </a:r>
          </a:p>
          <a:p>
            <a:pPr lvl="1">
              <a:lnSpc>
                <a:spcPct val="105000"/>
              </a:lnSpc>
              <a:buClr>
                <a:srgbClr val="00CC66"/>
              </a:buClr>
            </a:pPr>
            <a:r>
              <a:rPr lang="zh-CN" altLang="en-US" smtClean="0">
                <a:latin typeface="华文新魏" pitchFamily="2" charset="-122"/>
                <a:ea typeface="华文新魏" pitchFamily="2" charset="-122"/>
              </a:rPr>
              <a:t> 对于所有的输入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输出操作，</a:t>
            </a:r>
            <a:r>
              <a:rPr lang="zh-CN" altLang="en-US" smtClean="0">
                <a:solidFill>
                  <a:srgbClr val="FF0000"/>
                </a:solidFill>
                <a:latin typeface="华文新魏" pitchFamily="2" charset="-122"/>
                <a:ea typeface="华文新魏" pitchFamily="2" charset="-122"/>
              </a:rPr>
              <a:t>安排适当的缓冲区</a:t>
            </a:r>
            <a:r>
              <a:rPr lang="zh-CN" altLang="en-US" smtClean="0">
                <a:latin typeface="华文新魏" pitchFamily="2" charset="-122"/>
                <a:ea typeface="华文新魏" pitchFamily="2" charset="-122"/>
              </a:rPr>
              <a:t>，以减少频繁的信息交换。</a:t>
            </a:r>
          </a:p>
          <a:p>
            <a:pPr lvl="1">
              <a:lnSpc>
                <a:spcPct val="105000"/>
              </a:lnSpc>
              <a:buClr>
                <a:srgbClr val="00CC66"/>
              </a:buClr>
            </a:pPr>
            <a:r>
              <a:rPr lang="zh-CN" altLang="en-US" smtClean="0">
                <a:latin typeface="华文新魏" pitchFamily="2" charset="-122"/>
                <a:ea typeface="华文新魏" pitchFamily="2" charset="-122"/>
              </a:rPr>
              <a:t> 对辅助存储</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例如磁盘</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a:t>
            </a:r>
            <a:r>
              <a:rPr lang="zh-CN" altLang="en-US" smtClean="0">
                <a:solidFill>
                  <a:srgbClr val="FF0000"/>
                </a:solidFill>
                <a:latin typeface="华文新魏" pitchFamily="2" charset="-122"/>
                <a:ea typeface="华文新魏" pitchFamily="2" charset="-122"/>
              </a:rPr>
              <a:t>选择尽可能简单的，可接受的存取方法</a:t>
            </a:r>
            <a:r>
              <a:rPr lang="zh-CN" altLang="en-US" smtClean="0">
                <a:latin typeface="华文新魏" pitchFamily="2" charset="-122"/>
                <a:ea typeface="华文新魏" pitchFamily="2" charset="-122"/>
              </a:rPr>
              <a:t>；</a:t>
            </a:r>
            <a:br>
              <a:rPr lang="zh-CN" altLang="en-US" smtClean="0">
                <a:latin typeface="华文新魏" pitchFamily="2" charset="-122"/>
                <a:ea typeface="华文新魏" pitchFamily="2" charset="-122"/>
              </a:rPr>
            </a:br>
            <a:r>
              <a:rPr lang="zh-CN" altLang="en-US" smtClean="0">
                <a:latin typeface="华文新魏" pitchFamily="2" charset="-122"/>
                <a:ea typeface="华文新魏" pitchFamily="2" charset="-122"/>
              </a:rPr>
              <a:t>对辅助存储的输入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输出，应当</a:t>
            </a:r>
            <a:r>
              <a:rPr lang="zh-CN" altLang="en-US" smtClean="0">
                <a:solidFill>
                  <a:srgbClr val="FF0000"/>
                </a:solidFill>
                <a:latin typeface="华文新魏" pitchFamily="2" charset="-122"/>
                <a:ea typeface="华文新魏" pitchFamily="2" charset="-122"/>
              </a:rPr>
              <a:t>成块传送</a:t>
            </a:r>
            <a:r>
              <a:rPr lang="zh-CN" altLang="en-US" smtClean="0">
                <a:latin typeface="华文新魏" pitchFamily="2" charset="-122"/>
                <a:ea typeface="华文新魏" pitchFamily="2" charset="-122"/>
              </a:rPr>
              <a:t>；</a:t>
            </a:r>
          </a:p>
          <a:p>
            <a:pPr lvl="1">
              <a:lnSpc>
                <a:spcPct val="105000"/>
              </a:lnSpc>
              <a:buClr>
                <a:srgbClr val="00CC66"/>
              </a:buClr>
            </a:pPr>
            <a:r>
              <a:rPr lang="zh-CN" altLang="en-US" smtClean="0">
                <a:latin typeface="华文新魏" pitchFamily="2" charset="-122"/>
                <a:ea typeface="华文新魏" pitchFamily="2" charset="-122"/>
              </a:rPr>
              <a:t> </a:t>
            </a:r>
            <a:r>
              <a:rPr lang="zh-CN" altLang="en-US" smtClean="0">
                <a:solidFill>
                  <a:srgbClr val="FF0000"/>
                </a:solidFill>
                <a:latin typeface="华文新魏" pitchFamily="2" charset="-122"/>
                <a:ea typeface="华文新魏" pitchFamily="2" charset="-122"/>
              </a:rPr>
              <a:t>对终端或打印机的输入</a:t>
            </a:r>
            <a:r>
              <a:rPr lang="en-US" altLang="zh-CN" smtClean="0">
                <a:solidFill>
                  <a:srgbClr val="FF0000"/>
                </a:solidFill>
                <a:latin typeface="华文新魏" pitchFamily="2" charset="-122"/>
                <a:ea typeface="华文新魏" pitchFamily="2" charset="-122"/>
              </a:rPr>
              <a:t>/</a:t>
            </a:r>
            <a:r>
              <a:rPr lang="zh-CN" altLang="en-US" smtClean="0">
                <a:solidFill>
                  <a:srgbClr val="FF0000"/>
                </a:solidFill>
                <a:latin typeface="华文新魏" pitchFamily="2" charset="-122"/>
                <a:ea typeface="华文新魏" pitchFamily="2" charset="-122"/>
              </a:rPr>
              <a:t>输出，应考虑设备特性</a:t>
            </a:r>
            <a:r>
              <a:rPr lang="zh-CN" altLang="en-US" smtClean="0">
                <a:latin typeface="华文新魏" pitchFamily="2" charset="-122"/>
                <a:ea typeface="华文新魏" pitchFamily="2" charset="-122"/>
              </a:rPr>
              <a:t>，尽可能改善输入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输出的质量和速度；</a:t>
            </a:r>
          </a:p>
          <a:p>
            <a:pPr lvl="1">
              <a:lnSpc>
                <a:spcPct val="105000"/>
              </a:lnSpc>
              <a:buClr>
                <a:srgbClr val="00CC66"/>
              </a:buClr>
            </a:pPr>
            <a:r>
              <a:rPr lang="zh-CN" altLang="en-US" smtClean="0">
                <a:latin typeface="华文新魏" pitchFamily="2" charset="-122"/>
                <a:ea typeface="华文新魏" pitchFamily="2" charset="-122"/>
              </a:rPr>
              <a:t> 任何不易理解的，对改善输入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输出效果关系不大的措施都是不可取的；</a:t>
            </a:r>
          </a:p>
          <a:p>
            <a:pPr lvl="1">
              <a:lnSpc>
                <a:spcPct val="105000"/>
              </a:lnSpc>
              <a:buClr>
                <a:srgbClr val="00CC66"/>
              </a:buClr>
            </a:pPr>
            <a:r>
              <a:rPr lang="zh-CN" altLang="en-US" smtClean="0">
                <a:latin typeface="华文新魏" pitchFamily="2" charset="-122"/>
                <a:ea typeface="华文新魏" pitchFamily="2" charset="-122"/>
              </a:rPr>
              <a:t> 任何不易理解的所谓</a:t>
            </a:r>
            <a:r>
              <a:rPr lang="zh-CN" altLang="en-US" smtClean="0">
                <a:latin typeface="Times New Roman" pitchFamily="18" charset="0"/>
                <a:ea typeface="华文新魏" pitchFamily="2" charset="-122"/>
              </a:rPr>
              <a:t>“</a:t>
            </a:r>
            <a:r>
              <a:rPr lang="zh-CN" altLang="en-US" smtClean="0">
                <a:latin typeface="华文新魏" pitchFamily="2" charset="-122"/>
                <a:ea typeface="华文新魏" pitchFamily="2" charset="-122"/>
              </a:rPr>
              <a:t>超高效</a:t>
            </a:r>
            <a:r>
              <a:rPr lang="zh-CN" altLang="en-US" smtClean="0">
                <a:latin typeface="Times New Roman" pitchFamily="18" charset="0"/>
                <a:ea typeface="华文新魏" pitchFamily="2" charset="-122"/>
              </a:rPr>
              <a:t>”</a:t>
            </a:r>
            <a:r>
              <a:rPr lang="zh-CN" altLang="en-US" smtClean="0">
                <a:latin typeface="华文新魏" pitchFamily="2" charset="-122"/>
                <a:ea typeface="华文新魏" pitchFamily="2" charset="-122"/>
              </a:rPr>
              <a:t>的输入</a:t>
            </a:r>
            <a:r>
              <a:rPr lang="en-US" altLang="zh-CN" smtClean="0">
                <a:latin typeface="华文新魏" pitchFamily="2" charset="-122"/>
                <a:ea typeface="华文新魏" pitchFamily="2" charset="-122"/>
              </a:rPr>
              <a:t>/</a:t>
            </a:r>
            <a:r>
              <a:rPr lang="zh-CN" altLang="en-US" smtClean="0">
                <a:latin typeface="华文新魏" pitchFamily="2" charset="-122"/>
                <a:ea typeface="华文新魏" pitchFamily="2" charset="-122"/>
              </a:rPr>
              <a:t>输出是毫无价值的；</a:t>
            </a:r>
          </a:p>
        </p:txBody>
      </p:sp>
      <p:sp>
        <p:nvSpPr>
          <p:cNvPr id="3"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469B136D-5AD3-4E7D-9FEE-06F70BBB51CB}" type="slidenum">
              <a:rPr kumimoji="0" lang="zh-CN" altLang="en-US">
                <a:sym typeface="Verdana Bold" charset="0"/>
              </a:rPr>
              <a:pPr/>
              <a:t>28</a:t>
            </a:fld>
            <a:endParaRPr kumimoji="0" lang="en-US" altLang="zh-CN">
              <a:sym typeface="Verdana Bold" charset="0"/>
            </a:endParaRPr>
          </a:p>
        </p:txBody>
      </p:sp>
    </p:spTree>
    <p:extLst>
      <p:ext uri="{BB962C8B-B14F-4D97-AF65-F5344CB8AC3E}">
        <p14:creationId xmlns:p14="http://schemas.microsoft.com/office/powerpoint/2010/main" val="59484352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29</a:t>
            </a:fld>
            <a:endParaRPr lang="en-US" altLang="zh-CN">
              <a:solidFill>
                <a:srgbClr val="000000"/>
              </a:solidFill>
            </a:endParaRPr>
          </a:p>
        </p:txBody>
      </p:sp>
      <p:sp>
        <p:nvSpPr>
          <p:cNvPr id="5" name="TextBox 4"/>
          <p:cNvSpPr txBox="1"/>
          <p:nvPr/>
        </p:nvSpPr>
        <p:spPr>
          <a:xfrm>
            <a:off x="1691680" y="1371146"/>
            <a:ext cx="10009112" cy="523220"/>
          </a:xfrm>
          <a:prstGeom prst="rect">
            <a:avLst/>
          </a:prstGeom>
          <a:noFill/>
        </p:spPr>
        <p:txBody>
          <a:bodyPr wrap="square" rtlCol="0">
            <a:spAutoFit/>
          </a:bodyPr>
          <a:lstStyle/>
          <a:p>
            <a:r>
              <a:rPr lang="en-US" altLang="zh-CN" sz="2800" b="1" dirty="0" smtClean="0"/>
              <a:t>1.</a:t>
            </a:r>
            <a:r>
              <a:rPr lang="zh-CN" altLang="en-US" sz="2800" b="1" dirty="0" smtClean="0"/>
              <a:t>说明什么是程序编码</a:t>
            </a:r>
            <a:endParaRPr lang="en-US" altLang="zh-CN" sz="2800" b="1" dirty="0" smtClean="0"/>
          </a:p>
        </p:txBody>
      </p:sp>
      <p:sp>
        <p:nvSpPr>
          <p:cNvPr id="6" name="TextBox 5"/>
          <p:cNvSpPr txBox="1"/>
          <p:nvPr/>
        </p:nvSpPr>
        <p:spPr>
          <a:xfrm>
            <a:off x="611560" y="2525927"/>
            <a:ext cx="8136904" cy="1200329"/>
          </a:xfrm>
          <a:prstGeom prst="rect">
            <a:avLst/>
          </a:prstGeom>
          <a:noFill/>
        </p:spPr>
        <p:txBody>
          <a:bodyPr wrap="square" rtlCol="0">
            <a:spAutoFit/>
          </a:bodyPr>
          <a:lstStyle/>
          <a:p>
            <a:r>
              <a:rPr lang="zh-CN" altLang="en-US" sz="2400" dirty="0" smtClean="0"/>
              <a:t>    所谓</a:t>
            </a:r>
            <a:r>
              <a:rPr lang="zh-CN" altLang="en-US" sz="2400" dirty="0"/>
              <a:t>“编码”，就是将在低级抽象层次得到的详细设计结果，翻译成用某种程序设计语言书写的程序，是软件设计的自然</a:t>
            </a:r>
            <a:r>
              <a:rPr lang="zh-CN" altLang="en-US" sz="2400" dirty="0" smtClean="0"/>
              <a:t>结果。</a:t>
            </a:r>
            <a:endParaRPr lang="zh-CN" altLang="en-US" sz="2400" dirty="0"/>
          </a:p>
        </p:txBody>
      </p:sp>
    </p:spTree>
    <p:extLst>
      <p:ext uri="{BB962C8B-B14F-4D97-AF65-F5344CB8AC3E}">
        <p14:creationId xmlns:p14="http://schemas.microsoft.com/office/powerpoint/2010/main" val="2760656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a:xfrm>
            <a:off x="457200" y="279400"/>
            <a:ext cx="8229600" cy="584200"/>
          </a:xfrm>
        </p:spPr>
        <p:txBody>
          <a:bodyPr/>
          <a:lstStyle/>
          <a:p>
            <a:pPr>
              <a:buFont typeface="Wingdings" pitchFamily="2" charset="2"/>
              <a:buNone/>
            </a:pPr>
            <a:r>
              <a:rPr lang="zh-CN" altLang="en-US" b="1" smtClean="0">
                <a:solidFill>
                  <a:schemeClr val="tx2"/>
                </a:solidFill>
              </a:rPr>
              <a:t>程序设计语言的划代：</a:t>
            </a:r>
            <a:r>
              <a:rPr lang="zh-CN" altLang="en-US" smtClean="0"/>
              <a:t> </a:t>
            </a:r>
          </a:p>
        </p:txBody>
      </p:sp>
      <p:sp>
        <p:nvSpPr>
          <p:cNvPr id="33" name="Rectangle 6"/>
          <p:cNvSpPr>
            <a:spLocks noGrp="1" noChangeArrowheads="1"/>
          </p:cNvSpPr>
          <p:nvPr>
            <p:ph type="sldNum" sz="quarter" idx="10"/>
          </p:nvPr>
        </p:nvSpPr>
        <p:spPr>
          <a:ln/>
        </p:spPr>
        <p:txBody>
          <a:bodyPr/>
          <a:lstStyle/>
          <a:p>
            <a:pPr>
              <a:defRPr/>
            </a:pPr>
            <a:fld id="{07A2EB68-B88B-4561-98F9-493D960424B6}" type="slidenum">
              <a:rPr lang="en-US" altLang="zh-CN">
                <a:solidFill>
                  <a:srgbClr val="000000"/>
                </a:solidFill>
              </a:rPr>
              <a:pPr>
                <a:defRPr/>
              </a:pPr>
              <a:t>3</a:t>
            </a:fld>
            <a:endParaRPr lang="en-US" altLang="zh-CN">
              <a:solidFill>
                <a:srgbClr val="000000"/>
              </a:solidFill>
            </a:endParaRPr>
          </a:p>
        </p:txBody>
      </p:sp>
      <p:graphicFrame>
        <p:nvGraphicFramePr>
          <p:cNvPr id="184586" name="Group 266"/>
          <p:cNvGraphicFramePr>
            <a:graphicFrameLocks noGrp="1"/>
          </p:cNvGraphicFramePr>
          <p:nvPr/>
        </p:nvGraphicFramePr>
        <p:xfrm>
          <a:off x="438150" y="885825"/>
          <a:ext cx="8455025" cy="5212080"/>
        </p:xfrm>
        <a:graphic>
          <a:graphicData uri="http://schemas.openxmlformats.org/drawingml/2006/table">
            <a:tbl>
              <a:tblPr/>
              <a:tblGrid>
                <a:gridCol w="855663"/>
                <a:gridCol w="2328862"/>
                <a:gridCol w="4473575"/>
                <a:gridCol w="796925"/>
              </a:tblGrid>
              <a:tr h="288925">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划代</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语言</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特点</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级别</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1GL</a:t>
                      </a:r>
                      <a:endParaRPr kumimoji="0" lang="en-US" altLang="zh-CN"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机器语言</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程序不直观，编程出错率高</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运行效率高</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低级</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2975">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2GL</a:t>
                      </a:r>
                      <a:endParaRPr kumimoji="0" lang="en-US" altLang="zh-CN"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汇编语言</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比机器语言直观，减少了出错率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与机器码一样长</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特殊情况下才使用</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73150">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3GL</a:t>
                      </a:r>
                      <a:endParaRPr kumimoji="0" lang="en-US" altLang="zh-CN"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BASIC</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PASCAL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利用类英语的语句和命令</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一条语句相当于</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5-10</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条机器码</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要规定详细的算法过程</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高级</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3175">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4GL</a:t>
                      </a:r>
                      <a:endParaRPr kumimoji="0" lang="en-US" altLang="zh-CN"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数据库查询语言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程序生成器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图形语言</a:t>
                      </a:r>
                      <a:endParaRPr kumimoji="0" lang="zh-CN" altLang="en-US" sz="4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FF"/>
                        </a:buClr>
                        <a:buSzPct val="65000"/>
                        <a:buFont typeface="Wingdings" pitchFamily="2" charset="2"/>
                        <a:defRPr sz="2600">
                          <a:solidFill>
                            <a:schemeClr val="tx1"/>
                          </a:solidFill>
                          <a:latin typeface="Arial" pitchFamily="34" charset="0"/>
                          <a:ea typeface="宋体" pitchFamily="2" charset="-122"/>
                        </a:defRPr>
                      </a:lvl1pPr>
                      <a:lvl2pPr eaLnBrk="0" hangingPunct="0">
                        <a:spcBef>
                          <a:spcPct val="20000"/>
                        </a:spcBef>
                        <a:buClr>
                          <a:srgbClr val="0000FF"/>
                        </a:buClr>
                        <a:buSzPct val="60000"/>
                        <a:buFont typeface="Wingdings" pitchFamily="2" charset="2"/>
                        <a:defRPr sz="2200">
                          <a:solidFill>
                            <a:schemeClr val="tx1"/>
                          </a:solidFill>
                          <a:latin typeface="Arial" pitchFamily="34" charset="0"/>
                          <a:ea typeface="宋体" pitchFamily="2" charset="-122"/>
                        </a:defRPr>
                      </a:lvl2pPr>
                      <a:lvl3pPr eaLnBrk="0" hangingPunct="0">
                        <a:spcBef>
                          <a:spcPct val="20000"/>
                        </a:spcBef>
                        <a:buClr>
                          <a:srgbClr val="0000FF"/>
                        </a:buClr>
                        <a:buSzPct val="65000"/>
                        <a:buFont typeface="Wingdings" pitchFamily="2" charset="2"/>
                        <a:defRPr sz="2000">
                          <a:solidFill>
                            <a:schemeClr val="tx1"/>
                          </a:solidFill>
                          <a:latin typeface="Arial" pitchFamily="34" charset="0"/>
                          <a:ea typeface="宋体" pitchFamily="2" charset="-122"/>
                        </a:defRPr>
                      </a:lvl3pPr>
                      <a:lvl4pPr eaLnBrk="0" hangingPunct="0">
                        <a:spcBef>
                          <a:spcPct val="20000"/>
                        </a:spcBef>
                        <a:buClr>
                          <a:srgbClr val="0000FF"/>
                        </a:buClr>
                        <a:buSzPct val="70000"/>
                        <a:buFont typeface="Wingdings" pitchFamily="2" charset="2"/>
                        <a:defRPr>
                          <a:solidFill>
                            <a:schemeClr val="tx1"/>
                          </a:solidFill>
                          <a:latin typeface="Arial" pitchFamily="34" charset="0"/>
                          <a:ea typeface="宋体" pitchFamily="2" charset="-122"/>
                        </a:defRPr>
                      </a:lvl4pPr>
                      <a:lvl5pPr eaLnBrk="0" hangingPunct="0">
                        <a:spcBef>
                          <a:spcPct val="20000"/>
                        </a:spcBef>
                        <a:buClr>
                          <a:srgbClr val="0000FF"/>
                        </a:buClr>
                        <a:buSzPct val="75000"/>
                        <a:buFont typeface="Wingdings" pitchFamily="2" charset="2"/>
                        <a:defRPr>
                          <a:solidFill>
                            <a:schemeClr val="tx1"/>
                          </a:solidFill>
                          <a:latin typeface="Arial" pitchFamily="34" charset="0"/>
                          <a:ea typeface="宋体" pitchFamily="2" charset="-122"/>
                        </a:defRPr>
                      </a:lvl5pPr>
                      <a:lvl6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6pPr>
                      <a:lvl7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7pPr>
                      <a:lvl8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8pPr>
                      <a:lvl9pPr eaLnBrk="0" fontAlgn="base" hangingPunct="0">
                        <a:spcBef>
                          <a:spcPct val="20000"/>
                        </a:spcBef>
                        <a:spcAft>
                          <a:spcPct val="0"/>
                        </a:spcAft>
                        <a:buClr>
                          <a:srgbClr val="0000FF"/>
                        </a:buClr>
                        <a:buSzPct val="7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与自然语言接近</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一条语句相当于</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30-50</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条机器码</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非过程化问题定义</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运行开销大，效率低</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4993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30</a:t>
            </a:fld>
            <a:endParaRPr lang="en-US" altLang="zh-CN">
              <a:solidFill>
                <a:srgbClr val="000000"/>
              </a:solidFill>
            </a:endParaRPr>
          </a:p>
        </p:txBody>
      </p:sp>
      <p:sp>
        <p:nvSpPr>
          <p:cNvPr id="6" name="TextBox 5"/>
          <p:cNvSpPr txBox="1"/>
          <p:nvPr/>
        </p:nvSpPr>
        <p:spPr>
          <a:xfrm>
            <a:off x="70992" y="2348880"/>
            <a:ext cx="9073008" cy="2677656"/>
          </a:xfrm>
          <a:prstGeom prst="rect">
            <a:avLst/>
          </a:prstGeom>
          <a:noFill/>
        </p:spPr>
        <p:txBody>
          <a:bodyPr wrap="square" rtlCol="0">
            <a:spAutoFit/>
          </a:bodyPr>
          <a:lstStyle/>
          <a:p>
            <a:r>
              <a:rPr lang="en-US" altLang="zh-CN" sz="2400" dirty="0"/>
              <a:t> </a:t>
            </a:r>
            <a:r>
              <a:rPr lang="en-US" altLang="zh-CN" sz="2400" dirty="0" smtClean="0"/>
              <a:t>   </a:t>
            </a:r>
          </a:p>
          <a:p>
            <a:r>
              <a:rPr lang="en-US" altLang="zh-CN" sz="2400" dirty="0"/>
              <a:t> </a:t>
            </a:r>
            <a:r>
              <a:rPr lang="en-US" altLang="zh-CN" sz="2400" dirty="0" smtClean="0"/>
              <a:t>   </a:t>
            </a:r>
            <a:r>
              <a:rPr lang="zh-CN" altLang="en-US" sz="2400" dirty="0"/>
              <a:t>程序设计语言是人们用计算机解决问题的基本工具，因此，他将影响软件开发人员的思维方式和解题方式</a:t>
            </a:r>
            <a:r>
              <a:rPr lang="zh-CN" altLang="en-US" sz="2400" dirty="0" smtClean="0"/>
              <a:t>。</a:t>
            </a:r>
            <a:endParaRPr lang="en-US" altLang="zh-CN" sz="2400" dirty="0" smtClean="0"/>
          </a:p>
          <a:p>
            <a:endParaRPr lang="en-US" altLang="zh-CN" sz="2400" dirty="0" smtClean="0"/>
          </a:p>
          <a:p>
            <a:r>
              <a:rPr lang="en-US" altLang="zh-CN" sz="2400" dirty="0"/>
              <a:t> </a:t>
            </a:r>
            <a:r>
              <a:rPr lang="en-US" altLang="zh-CN" sz="2400" dirty="0" smtClean="0"/>
              <a:t>   </a:t>
            </a:r>
            <a:r>
              <a:rPr lang="zh-CN" altLang="en-US" sz="2400" dirty="0" smtClean="0"/>
              <a:t>程序设计语言实现设计结果的难易程度，是否提供了良好的独立编译机制，可利用的软件开发工具是否丰富而且有效等，都对软件的开发效率有影响。</a:t>
            </a:r>
            <a:endParaRPr lang="zh-CN" altLang="en-US" sz="2400" dirty="0"/>
          </a:p>
        </p:txBody>
      </p:sp>
      <p:sp>
        <p:nvSpPr>
          <p:cNvPr id="7" name="TextBox 6"/>
          <p:cNvSpPr txBox="1"/>
          <p:nvPr/>
        </p:nvSpPr>
        <p:spPr>
          <a:xfrm>
            <a:off x="251520" y="1393911"/>
            <a:ext cx="10009112" cy="523220"/>
          </a:xfrm>
          <a:prstGeom prst="rect">
            <a:avLst/>
          </a:prstGeom>
          <a:noFill/>
        </p:spPr>
        <p:txBody>
          <a:bodyPr wrap="square" rtlCol="0">
            <a:spAutoFit/>
          </a:bodyPr>
          <a:lstStyle/>
          <a:p>
            <a:r>
              <a:rPr lang="en-US" altLang="zh-CN" sz="2800" b="1" dirty="0" smtClean="0"/>
              <a:t>2.</a:t>
            </a:r>
            <a:r>
              <a:rPr lang="zh-CN" altLang="en-US" sz="2800" b="1" dirty="0"/>
              <a:t>编程</a:t>
            </a:r>
            <a:r>
              <a:rPr lang="zh-CN" altLang="en-US" sz="2800" b="1" dirty="0" smtClean="0"/>
              <a:t>时使用的程序设计语言对软件的开发有何影响？</a:t>
            </a:r>
            <a:endParaRPr lang="en-US" altLang="zh-CN" sz="2800" b="1" dirty="0" smtClean="0"/>
          </a:p>
        </p:txBody>
      </p:sp>
    </p:spTree>
    <p:extLst>
      <p:ext uri="{BB962C8B-B14F-4D97-AF65-F5344CB8AC3E}">
        <p14:creationId xmlns:p14="http://schemas.microsoft.com/office/powerpoint/2010/main" val="279480894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31</a:t>
            </a:fld>
            <a:endParaRPr lang="en-US" altLang="zh-CN">
              <a:solidFill>
                <a:srgbClr val="000000"/>
              </a:solidFill>
            </a:endParaRPr>
          </a:p>
        </p:txBody>
      </p:sp>
      <p:sp>
        <p:nvSpPr>
          <p:cNvPr id="5" name="TextBox 4"/>
          <p:cNvSpPr txBox="1"/>
          <p:nvPr/>
        </p:nvSpPr>
        <p:spPr>
          <a:xfrm>
            <a:off x="611560" y="1124744"/>
            <a:ext cx="10009112" cy="2677656"/>
          </a:xfrm>
          <a:prstGeom prst="rect">
            <a:avLst/>
          </a:prstGeom>
          <a:noFill/>
        </p:spPr>
        <p:txBody>
          <a:bodyPr wrap="square" rtlCol="0">
            <a:spAutoFit/>
          </a:bodyPr>
          <a:lstStyle/>
          <a:p>
            <a:r>
              <a:rPr lang="en-US" altLang="zh-CN" sz="2800" b="1" dirty="0" smtClean="0"/>
              <a:t>3.</a:t>
            </a:r>
            <a:r>
              <a:rPr lang="zh-CN" altLang="en-US" sz="2800" b="1" dirty="0" smtClean="0"/>
              <a:t>以下哪个不是影响软件效率的因素？</a:t>
            </a:r>
            <a:endParaRPr lang="en-US" altLang="zh-CN" sz="2800" b="1" dirty="0" smtClean="0"/>
          </a:p>
          <a:p>
            <a:endParaRPr lang="en-US" altLang="zh-CN" sz="2800" b="1" dirty="0" smtClean="0"/>
          </a:p>
          <a:p>
            <a:pPr marL="514350" indent="-514350">
              <a:buAutoNum type="alphaUcPeriod"/>
            </a:pPr>
            <a:r>
              <a:rPr lang="zh-CN" altLang="en-US" sz="2800" b="1" dirty="0" smtClean="0"/>
              <a:t>程序运行时间</a:t>
            </a:r>
            <a:endParaRPr lang="en-US" altLang="zh-CN" sz="2800" b="1" dirty="0" smtClean="0"/>
          </a:p>
          <a:p>
            <a:pPr marL="514350" indent="-514350">
              <a:buAutoNum type="alphaUcPeriod"/>
            </a:pPr>
            <a:r>
              <a:rPr lang="zh-CN" altLang="en-US" sz="2800" b="1" dirty="0"/>
              <a:t>存储器</a:t>
            </a:r>
            <a:r>
              <a:rPr lang="zh-CN" altLang="en-US" sz="2800" b="1" dirty="0" smtClean="0"/>
              <a:t>效率</a:t>
            </a:r>
            <a:endParaRPr lang="en-US" altLang="zh-CN" sz="2800" b="1" dirty="0" smtClean="0"/>
          </a:p>
          <a:p>
            <a:pPr marL="514350" indent="-514350">
              <a:buAutoNum type="alphaUcPeriod"/>
            </a:pPr>
            <a:r>
              <a:rPr lang="zh-CN" altLang="en-US" sz="2800" b="1" dirty="0"/>
              <a:t>输入输出</a:t>
            </a:r>
            <a:r>
              <a:rPr lang="zh-CN" altLang="en-US" sz="2800" b="1" dirty="0" smtClean="0"/>
              <a:t>效率</a:t>
            </a:r>
            <a:endParaRPr lang="en-US" altLang="zh-CN" sz="2800" b="1" dirty="0" smtClean="0"/>
          </a:p>
          <a:p>
            <a:r>
              <a:rPr lang="en-US" altLang="zh-CN" sz="2800" b="1" dirty="0" smtClean="0"/>
              <a:t>D. </a:t>
            </a:r>
            <a:r>
              <a:rPr lang="zh-CN" altLang="en-US" sz="2800" b="1" dirty="0" smtClean="0"/>
              <a:t>语句结构</a:t>
            </a:r>
            <a:endParaRPr lang="en-US" altLang="zh-CN" sz="2800" b="1" dirty="0" smtClean="0"/>
          </a:p>
        </p:txBody>
      </p:sp>
      <p:sp>
        <p:nvSpPr>
          <p:cNvPr id="6" name="TextBox 5"/>
          <p:cNvSpPr txBox="1"/>
          <p:nvPr/>
        </p:nvSpPr>
        <p:spPr>
          <a:xfrm>
            <a:off x="971600" y="4365104"/>
            <a:ext cx="6984776" cy="461665"/>
          </a:xfrm>
          <a:prstGeom prst="rect">
            <a:avLst/>
          </a:prstGeom>
          <a:noFill/>
        </p:spPr>
        <p:txBody>
          <a:bodyPr wrap="square" rtlCol="0">
            <a:spAutoFit/>
          </a:bodyPr>
          <a:lstStyle/>
          <a:p>
            <a:r>
              <a:rPr lang="zh-CN" altLang="en-US" sz="2400" dirty="0" smtClean="0"/>
              <a:t>答案：</a:t>
            </a:r>
            <a:r>
              <a:rPr lang="en-US" altLang="zh-CN" sz="2400" dirty="0" smtClean="0"/>
              <a:t>D </a:t>
            </a:r>
            <a:r>
              <a:rPr lang="zh-CN" altLang="en-US" sz="2400" dirty="0" smtClean="0"/>
              <a:t>（书本第</a:t>
            </a:r>
            <a:r>
              <a:rPr lang="en-US" altLang="zh-CN" sz="2400" dirty="0" smtClean="0"/>
              <a:t>148</a:t>
            </a:r>
            <a:r>
              <a:rPr lang="zh-CN" altLang="en-US" sz="2400" dirty="0" smtClean="0"/>
              <a:t>页）</a:t>
            </a:r>
            <a:endParaRPr lang="zh-CN" altLang="en-US" sz="2400" dirty="0"/>
          </a:p>
        </p:txBody>
      </p:sp>
    </p:spTree>
    <p:extLst>
      <p:ext uri="{BB962C8B-B14F-4D97-AF65-F5344CB8AC3E}">
        <p14:creationId xmlns:p14="http://schemas.microsoft.com/office/powerpoint/2010/main" val="185963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32</a:t>
            </a:fld>
            <a:endParaRPr lang="en-US" altLang="zh-CN">
              <a:solidFill>
                <a:srgbClr val="000000"/>
              </a:solidFill>
            </a:endParaRPr>
          </a:p>
        </p:txBody>
      </p:sp>
      <p:sp>
        <p:nvSpPr>
          <p:cNvPr id="5" name="矩形 4"/>
          <p:cNvSpPr/>
          <p:nvPr/>
        </p:nvSpPr>
        <p:spPr>
          <a:xfrm>
            <a:off x="611560" y="1340768"/>
            <a:ext cx="7704856" cy="2440668"/>
          </a:xfrm>
          <a:prstGeom prst="rect">
            <a:avLst/>
          </a:prstGeom>
        </p:spPr>
        <p:txBody>
          <a:bodyPr wrap="square">
            <a:spAutoFit/>
          </a:bodyPr>
          <a:lstStyle/>
          <a:p>
            <a:pPr lvl="1">
              <a:lnSpc>
                <a:spcPct val="105000"/>
              </a:lnSpc>
              <a:spcBef>
                <a:spcPct val="5000"/>
              </a:spcBef>
              <a:buFont typeface="Wingdings" pitchFamily="2" charset="2"/>
              <a:buNone/>
            </a:pPr>
            <a:r>
              <a:rPr lang="en-US" altLang="zh-CN" sz="2800" b="1" dirty="0" smtClean="0">
                <a:solidFill>
                  <a:schemeClr val="tx1">
                    <a:lumMod val="85000"/>
                    <a:lumOff val="15000"/>
                  </a:schemeClr>
                </a:solidFill>
                <a:latin typeface="Times New Roman" pitchFamily="18" charset="0"/>
                <a:ea typeface="仿宋_GB2312" pitchFamily="49" charset="-122"/>
              </a:rPr>
              <a:t>4.</a:t>
            </a:r>
            <a:r>
              <a:rPr lang="zh-CN" altLang="en-US" sz="2800" b="1" dirty="0" smtClean="0">
                <a:solidFill>
                  <a:schemeClr val="tx1">
                    <a:lumMod val="85000"/>
                    <a:lumOff val="15000"/>
                  </a:schemeClr>
                </a:solidFill>
                <a:latin typeface="Times New Roman" pitchFamily="18" charset="0"/>
                <a:ea typeface="仿宋_GB2312" pitchFamily="49" charset="-122"/>
              </a:rPr>
              <a:t>找出下列不符合编码规范的地方</a:t>
            </a:r>
            <a:r>
              <a:rPr lang="en-US" altLang="zh-CN" sz="2800" b="1" dirty="0" smtClean="0">
                <a:solidFill>
                  <a:schemeClr val="tx1">
                    <a:lumMod val="85000"/>
                    <a:lumOff val="15000"/>
                  </a:schemeClr>
                </a:solidFill>
                <a:latin typeface="Times New Roman" pitchFamily="18" charset="0"/>
                <a:ea typeface="仿宋_GB2312" pitchFamily="49" charset="-122"/>
              </a:rPr>
              <a:t>	</a:t>
            </a:r>
          </a:p>
          <a:p>
            <a:pPr lvl="1">
              <a:lnSpc>
                <a:spcPct val="105000"/>
              </a:lnSpc>
              <a:spcBef>
                <a:spcPct val="5000"/>
              </a:spcBef>
              <a:buFont typeface="Wingdings" pitchFamily="2" charset="2"/>
              <a:buNone/>
            </a:pPr>
            <a:r>
              <a:rPr lang="en-US" altLang="zh-CN" sz="2800" b="1" dirty="0" smtClean="0">
                <a:solidFill>
                  <a:schemeClr val="tx1">
                    <a:lumMod val="85000"/>
                    <a:lumOff val="15000"/>
                  </a:schemeClr>
                </a:solidFill>
                <a:latin typeface="Times New Roman" pitchFamily="18" charset="0"/>
                <a:ea typeface="仿宋_GB2312" pitchFamily="49" charset="-122"/>
              </a:rPr>
              <a:t>		/*</a:t>
            </a:r>
            <a:r>
              <a:rPr lang="zh-CN" altLang="en-US" sz="2800" b="1" dirty="0" smtClean="0">
                <a:solidFill>
                  <a:schemeClr val="tx1">
                    <a:lumMod val="85000"/>
                    <a:lumOff val="15000"/>
                  </a:schemeClr>
                </a:solidFill>
                <a:latin typeface="Times New Roman" pitchFamily="18" charset="0"/>
                <a:ea typeface="仿宋_GB2312" pitchFamily="49" charset="-122"/>
              </a:rPr>
              <a:t>将数组累加*</a:t>
            </a:r>
            <a:r>
              <a:rPr lang="en-US" altLang="zh-CN" sz="2800" b="1" dirty="0" smtClean="0">
                <a:solidFill>
                  <a:schemeClr val="tx1">
                    <a:lumMod val="85000"/>
                    <a:lumOff val="15000"/>
                  </a:schemeClr>
                </a:solidFill>
                <a:latin typeface="Times New Roman" pitchFamily="18" charset="0"/>
                <a:ea typeface="仿宋_GB2312" pitchFamily="49" charset="-122"/>
              </a:rPr>
              <a:t>/</a:t>
            </a:r>
          </a:p>
          <a:p>
            <a:pPr lvl="1">
              <a:lnSpc>
                <a:spcPct val="105000"/>
              </a:lnSpc>
              <a:spcBef>
                <a:spcPct val="5000"/>
              </a:spcBef>
              <a:buFont typeface="Wingdings" pitchFamily="2" charset="2"/>
              <a:buNone/>
            </a:pPr>
            <a:r>
              <a:rPr lang="en-US" altLang="zh-CN" sz="2800" b="1" dirty="0" smtClean="0">
                <a:solidFill>
                  <a:schemeClr val="tx1">
                    <a:lumMod val="85000"/>
                    <a:lumOff val="15000"/>
                  </a:schemeClr>
                </a:solidFill>
                <a:latin typeface="Times New Roman" pitchFamily="18" charset="0"/>
                <a:ea typeface="仿宋_GB2312" pitchFamily="49" charset="-122"/>
              </a:rPr>
              <a:t>	For</a:t>
            </a:r>
            <a:r>
              <a:rPr lang="zh-CN" altLang="en-US" sz="2800" b="1" dirty="0" smtClean="0">
                <a:solidFill>
                  <a:schemeClr val="tx1">
                    <a:lumMod val="85000"/>
                    <a:lumOff val="15000"/>
                  </a:schemeClr>
                </a:solidFill>
                <a:latin typeface="Times New Roman" pitchFamily="18" charset="0"/>
                <a:ea typeface="仿宋_GB2312" pitchFamily="49" charset="-122"/>
              </a:rPr>
              <a:t>（</a:t>
            </a:r>
            <a:r>
              <a:rPr lang="en-US" altLang="zh-CN" sz="2800" b="1" dirty="0" err="1" smtClean="0">
                <a:solidFill>
                  <a:schemeClr val="tx1">
                    <a:lumMod val="85000"/>
                    <a:lumOff val="15000"/>
                  </a:schemeClr>
                </a:solidFill>
                <a:latin typeface="Times New Roman" pitchFamily="18" charset="0"/>
                <a:ea typeface="仿宋_GB2312" pitchFamily="49" charset="-122"/>
              </a:rPr>
              <a:t>i</a:t>
            </a:r>
            <a:r>
              <a:rPr lang="en-US" altLang="zh-CN" sz="2800" b="1" dirty="0" smtClean="0">
                <a:solidFill>
                  <a:schemeClr val="tx1">
                    <a:lumMod val="85000"/>
                    <a:lumOff val="15000"/>
                  </a:schemeClr>
                </a:solidFill>
                <a:latin typeface="Times New Roman" pitchFamily="18" charset="0"/>
                <a:ea typeface="仿宋_GB2312" pitchFamily="49" charset="-122"/>
              </a:rPr>
              <a:t> = 0 ; </a:t>
            </a:r>
            <a:r>
              <a:rPr lang="en-US" altLang="zh-CN" sz="2800" b="1" dirty="0" err="1">
                <a:solidFill>
                  <a:schemeClr val="tx1">
                    <a:lumMod val="85000"/>
                    <a:lumOff val="15000"/>
                  </a:schemeClr>
                </a:solidFill>
                <a:latin typeface="Times New Roman" pitchFamily="18" charset="0"/>
                <a:ea typeface="仿宋_GB2312" pitchFamily="49" charset="-122"/>
              </a:rPr>
              <a:t>i</a:t>
            </a:r>
            <a:r>
              <a:rPr lang="en-US" altLang="zh-CN" sz="2800" b="1" dirty="0">
                <a:solidFill>
                  <a:schemeClr val="tx1">
                    <a:lumMod val="85000"/>
                    <a:lumOff val="15000"/>
                  </a:schemeClr>
                </a:solidFill>
                <a:latin typeface="Times New Roman" pitchFamily="18" charset="0"/>
                <a:ea typeface="仿宋_GB2312" pitchFamily="49" charset="-122"/>
              </a:rPr>
              <a:t> </a:t>
            </a:r>
            <a:r>
              <a:rPr lang="en-US" altLang="zh-CN" sz="2800" b="1" dirty="0" smtClean="0">
                <a:solidFill>
                  <a:schemeClr val="tx1">
                    <a:lumMod val="85000"/>
                    <a:lumOff val="15000"/>
                  </a:schemeClr>
                </a:solidFill>
                <a:latin typeface="Times New Roman" pitchFamily="18" charset="0"/>
                <a:ea typeface="仿宋_GB2312" pitchFamily="49" charset="-122"/>
              </a:rPr>
              <a:t>&lt;10 ; </a:t>
            </a:r>
            <a:r>
              <a:rPr lang="en-US" altLang="zh-CN" sz="2800" b="1" dirty="0" err="1" smtClean="0">
                <a:solidFill>
                  <a:schemeClr val="tx1">
                    <a:lumMod val="85000"/>
                    <a:lumOff val="15000"/>
                  </a:schemeClr>
                </a:solidFill>
                <a:latin typeface="Times New Roman" pitchFamily="18" charset="0"/>
                <a:ea typeface="仿宋_GB2312" pitchFamily="49" charset="-122"/>
              </a:rPr>
              <a:t>i</a:t>
            </a:r>
            <a:r>
              <a:rPr lang="en-US" altLang="zh-CN" sz="2800" b="1" dirty="0" smtClean="0">
                <a:solidFill>
                  <a:schemeClr val="tx1">
                    <a:lumMod val="85000"/>
                    <a:lumOff val="15000"/>
                  </a:schemeClr>
                </a:solidFill>
                <a:latin typeface="Times New Roman" pitchFamily="18" charset="0"/>
                <a:ea typeface="仿宋_GB2312" pitchFamily="49" charset="-122"/>
              </a:rPr>
              <a:t> ++</a:t>
            </a:r>
            <a:r>
              <a:rPr lang="zh-CN" altLang="en-US" sz="2800" b="1" dirty="0" smtClean="0">
                <a:solidFill>
                  <a:schemeClr val="tx1">
                    <a:lumMod val="85000"/>
                    <a:lumOff val="15000"/>
                  </a:schemeClr>
                </a:solidFill>
                <a:latin typeface="Times New Roman" pitchFamily="18" charset="0"/>
                <a:ea typeface="仿宋_GB2312" pitchFamily="49" charset="-122"/>
              </a:rPr>
              <a:t>）</a:t>
            </a:r>
            <a:endParaRPr lang="en-US" altLang="zh-CN" sz="2800" b="1" dirty="0" smtClean="0">
              <a:solidFill>
                <a:schemeClr val="tx1">
                  <a:lumMod val="85000"/>
                  <a:lumOff val="15000"/>
                </a:schemeClr>
              </a:solidFill>
              <a:latin typeface="Times New Roman" pitchFamily="18" charset="0"/>
              <a:ea typeface="仿宋_GB2312" pitchFamily="49" charset="-122"/>
            </a:endParaRPr>
          </a:p>
          <a:p>
            <a:pPr lvl="1">
              <a:lnSpc>
                <a:spcPct val="105000"/>
              </a:lnSpc>
              <a:spcBef>
                <a:spcPct val="5000"/>
              </a:spcBef>
              <a:buFont typeface="Wingdings" pitchFamily="2" charset="2"/>
              <a:buNone/>
            </a:pPr>
            <a:r>
              <a:rPr lang="en-US" altLang="zh-CN" sz="2800" b="1" dirty="0" smtClean="0">
                <a:solidFill>
                  <a:schemeClr val="tx1">
                    <a:lumMod val="85000"/>
                    <a:lumOff val="15000"/>
                  </a:schemeClr>
                </a:solidFill>
                <a:latin typeface="Times New Roman" pitchFamily="18" charset="0"/>
                <a:ea typeface="仿宋_GB2312" pitchFamily="49" charset="-122"/>
              </a:rPr>
              <a:t>		if </a:t>
            </a:r>
            <a:r>
              <a:rPr lang="en-US" altLang="zh-CN" sz="2800" b="1" dirty="0">
                <a:solidFill>
                  <a:schemeClr val="tx1">
                    <a:lumMod val="85000"/>
                    <a:lumOff val="15000"/>
                  </a:schemeClr>
                </a:solidFill>
                <a:latin typeface="Times New Roman" pitchFamily="18" charset="0"/>
                <a:ea typeface="仿宋_GB2312" pitchFamily="49" charset="-122"/>
              </a:rPr>
              <a:t>( !( </a:t>
            </a:r>
            <a:r>
              <a:rPr lang="en-US" altLang="zh-CN" sz="2800" b="1" dirty="0" smtClean="0">
                <a:solidFill>
                  <a:schemeClr val="tx1">
                    <a:lumMod val="85000"/>
                    <a:lumOff val="15000"/>
                  </a:schemeClr>
                </a:solidFill>
                <a:latin typeface="Times New Roman" pitchFamily="18" charset="0"/>
                <a:ea typeface="仿宋_GB2312" pitchFamily="49" charset="-122"/>
              </a:rPr>
              <a:t>cha[</a:t>
            </a:r>
            <a:r>
              <a:rPr lang="en-US" altLang="zh-CN" sz="2800" b="1" dirty="0" err="1" smtClean="0">
                <a:solidFill>
                  <a:schemeClr val="tx1">
                    <a:lumMod val="85000"/>
                    <a:lumOff val="15000"/>
                  </a:schemeClr>
                </a:solidFill>
                <a:latin typeface="Times New Roman" pitchFamily="18" charset="0"/>
                <a:ea typeface="仿宋_GB2312" pitchFamily="49" charset="-122"/>
              </a:rPr>
              <a:t>i</a:t>
            </a:r>
            <a:r>
              <a:rPr lang="en-US" altLang="zh-CN" sz="2800" b="1" dirty="0" smtClean="0">
                <a:solidFill>
                  <a:schemeClr val="tx1">
                    <a:lumMod val="85000"/>
                    <a:lumOff val="15000"/>
                  </a:schemeClr>
                </a:solidFill>
                <a:latin typeface="Times New Roman" pitchFamily="18" charset="0"/>
                <a:ea typeface="仿宋_GB2312" pitchFamily="49" charset="-122"/>
              </a:rPr>
              <a:t>]</a:t>
            </a:r>
            <a:r>
              <a:rPr lang="zh-CN" altLang="en-US" sz="2800" b="1" dirty="0" smtClean="0">
                <a:solidFill>
                  <a:schemeClr val="tx1">
                    <a:lumMod val="85000"/>
                    <a:lumOff val="15000"/>
                  </a:schemeClr>
                </a:solidFill>
                <a:latin typeface="Times New Roman" pitchFamily="18" charset="0"/>
                <a:ea typeface="仿宋_GB2312" pitchFamily="49" charset="-122"/>
              </a:rPr>
              <a:t>＜</a:t>
            </a:r>
            <a:r>
              <a:rPr lang="en-US" altLang="zh-CN" sz="2800" b="1" dirty="0">
                <a:solidFill>
                  <a:schemeClr val="tx1">
                    <a:lumMod val="85000"/>
                    <a:lumOff val="15000"/>
                  </a:schemeClr>
                </a:solidFill>
                <a:latin typeface="Times New Roman" pitchFamily="18" charset="0"/>
                <a:ea typeface="仿宋_GB2312" pitchFamily="49" charset="-122"/>
              </a:rPr>
              <a:t>0 || </a:t>
            </a:r>
            <a:r>
              <a:rPr lang="en-US" altLang="zh-CN" sz="2800" b="1" dirty="0" smtClean="0">
                <a:solidFill>
                  <a:schemeClr val="tx1">
                    <a:lumMod val="85000"/>
                    <a:lumOff val="15000"/>
                  </a:schemeClr>
                </a:solidFill>
                <a:latin typeface="Times New Roman" pitchFamily="18" charset="0"/>
                <a:ea typeface="仿宋_GB2312" pitchFamily="49" charset="-122"/>
              </a:rPr>
              <a:t>cha[</a:t>
            </a:r>
            <a:r>
              <a:rPr lang="en-US" altLang="zh-CN" sz="2800" b="1" dirty="0" err="1" smtClean="0">
                <a:solidFill>
                  <a:schemeClr val="tx1">
                    <a:lumMod val="85000"/>
                    <a:lumOff val="15000"/>
                  </a:schemeClr>
                </a:solidFill>
                <a:latin typeface="Times New Roman" pitchFamily="18" charset="0"/>
                <a:ea typeface="仿宋_GB2312" pitchFamily="49" charset="-122"/>
              </a:rPr>
              <a:t>i</a:t>
            </a:r>
            <a:r>
              <a:rPr lang="en-US" altLang="zh-CN" sz="2800" b="1" dirty="0" smtClean="0">
                <a:solidFill>
                  <a:schemeClr val="tx1">
                    <a:lumMod val="85000"/>
                    <a:lumOff val="15000"/>
                  </a:schemeClr>
                </a:solidFill>
                <a:latin typeface="Times New Roman" pitchFamily="18" charset="0"/>
                <a:ea typeface="仿宋_GB2312" pitchFamily="49" charset="-122"/>
              </a:rPr>
              <a:t>] </a:t>
            </a:r>
            <a:r>
              <a:rPr lang="zh-CN" altLang="en-US" sz="2800" b="1" dirty="0">
                <a:solidFill>
                  <a:schemeClr val="tx1">
                    <a:lumMod val="85000"/>
                    <a:lumOff val="15000"/>
                  </a:schemeClr>
                </a:solidFill>
                <a:latin typeface="Times New Roman" pitchFamily="18" charset="0"/>
                <a:ea typeface="仿宋_GB2312" pitchFamily="49" charset="-122"/>
              </a:rPr>
              <a:t>＞ </a:t>
            </a:r>
            <a:r>
              <a:rPr lang="en-US" altLang="zh-CN" sz="2800" b="1" dirty="0">
                <a:solidFill>
                  <a:schemeClr val="tx1">
                    <a:lumMod val="85000"/>
                    <a:lumOff val="15000"/>
                  </a:schemeClr>
                </a:solidFill>
                <a:latin typeface="Times New Roman" pitchFamily="18" charset="0"/>
                <a:ea typeface="仿宋_GB2312" pitchFamily="49" charset="-122"/>
              </a:rPr>
              <a:t>9 ) </a:t>
            </a:r>
            <a:r>
              <a:rPr lang="en-US" altLang="zh-CN" sz="2800" b="1" dirty="0" smtClean="0">
                <a:solidFill>
                  <a:schemeClr val="tx1">
                    <a:lumMod val="85000"/>
                    <a:lumOff val="15000"/>
                  </a:schemeClr>
                </a:solidFill>
                <a:latin typeface="Times New Roman" pitchFamily="18" charset="0"/>
                <a:ea typeface="仿宋_GB2312" pitchFamily="49" charset="-122"/>
              </a:rPr>
              <a:t>)</a:t>
            </a:r>
          </a:p>
          <a:p>
            <a:pPr lvl="1">
              <a:lnSpc>
                <a:spcPct val="105000"/>
              </a:lnSpc>
              <a:spcBef>
                <a:spcPct val="5000"/>
              </a:spcBef>
              <a:buFont typeface="Wingdings" pitchFamily="2" charset="2"/>
              <a:buNone/>
            </a:pPr>
            <a:r>
              <a:rPr lang="en-US" altLang="zh-CN" sz="2800" b="1" dirty="0">
                <a:solidFill>
                  <a:schemeClr val="tx1">
                    <a:lumMod val="85000"/>
                    <a:lumOff val="15000"/>
                  </a:schemeClr>
                </a:solidFill>
                <a:latin typeface="Times New Roman" pitchFamily="18" charset="0"/>
                <a:ea typeface="仿宋_GB2312" pitchFamily="49" charset="-122"/>
              </a:rPr>
              <a:t>	</a:t>
            </a:r>
            <a:r>
              <a:rPr lang="en-US" altLang="zh-CN" sz="2800" b="1" dirty="0" smtClean="0">
                <a:solidFill>
                  <a:schemeClr val="tx1">
                    <a:lumMod val="85000"/>
                    <a:lumOff val="15000"/>
                  </a:schemeClr>
                </a:solidFill>
                <a:latin typeface="Times New Roman" pitchFamily="18" charset="0"/>
                <a:ea typeface="仿宋_GB2312" pitchFamily="49" charset="-122"/>
              </a:rPr>
              <a:t>		</a:t>
            </a:r>
            <a:r>
              <a:rPr lang="en-US" altLang="zh-CN" sz="2800" b="1" dirty="0" err="1" smtClean="0">
                <a:solidFill>
                  <a:schemeClr val="tx1">
                    <a:lumMod val="85000"/>
                    <a:lumOff val="15000"/>
                  </a:schemeClr>
                </a:solidFill>
                <a:latin typeface="Times New Roman" pitchFamily="18" charset="0"/>
                <a:ea typeface="仿宋_GB2312" pitchFamily="49" charset="-122"/>
              </a:rPr>
              <a:t>lj</a:t>
            </a:r>
            <a:r>
              <a:rPr lang="en-US" altLang="zh-CN" sz="2800" b="1" dirty="0" smtClean="0">
                <a:solidFill>
                  <a:schemeClr val="tx1">
                    <a:lumMod val="85000"/>
                    <a:lumOff val="15000"/>
                  </a:schemeClr>
                </a:solidFill>
                <a:latin typeface="Times New Roman" pitchFamily="18" charset="0"/>
                <a:ea typeface="仿宋_GB2312" pitchFamily="49" charset="-122"/>
              </a:rPr>
              <a:t> = </a:t>
            </a:r>
            <a:r>
              <a:rPr lang="en-US" altLang="zh-CN" sz="2800" b="1" dirty="0" err="1" smtClean="0">
                <a:solidFill>
                  <a:schemeClr val="tx1">
                    <a:lumMod val="85000"/>
                    <a:lumOff val="15000"/>
                  </a:schemeClr>
                </a:solidFill>
                <a:latin typeface="Times New Roman" pitchFamily="18" charset="0"/>
                <a:ea typeface="仿宋_GB2312" pitchFamily="49" charset="-122"/>
              </a:rPr>
              <a:t>lj</a:t>
            </a:r>
            <a:r>
              <a:rPr lang="en-US" altLang="zh-CN" sz="2800" b="1" dirty="0" smtClean="0">
                <a:solidFill>
                  <a:schemeClr val="tx1">
                    <a:lumMod val="85000"/>
                    <a:lumOff val="15000"/>
                  </a:schemeClr>
                </a:solidFill>
                <a:latin typeface="Times New Roman" pitchFamily="18" charset="0"/>
                <a:ea typeface="仿宋_GB2312" pitchFamily="49" charset="-122"/>
              </a:rPr>
              <a:t> + cha[</a:t>
            </a:r>
            <a:r>
              <a:rPr lang="en-US" altLang="zh-CN" sz="2800" b="1" dirty="0" err="1" smtClean="0">
                <a:solidFill>
                  <a:schemeClr val="tx1">
                    <a:lumMod val="85000"/>
                    <a:lumOff val="15000"/>
                  </a:schemeClr>
                </a:solidFill>
                <a:latin typeface="Times New Roman" pitchFamily="18" charset="0"/>
                <a:ea typeface="仿宋_GB2312" pitchFamily="49" charset="-122"/>
              </a:rPr>
              <a:t>i</a:t>
            </a:r>
            <a:r>
              <a:rPr lang="en-US" altLang="zh-CN" sz="2800" b="1" dirty="0" smtClean="0">
                <a:solidFill>
                  <a:schemeClr val="tx1">
                    <a:lumMod val="85000"/>
                    <a:lumOff val="15000"/>
                  </a:schemeClr>
                </a:solidFill>
                <a:latin typeface="Times New Roman" pitchFamily="18" charset="0"/>
                <a:ea typeface="仿宋_GB2312" pitchFamily="49" charset="-122"/>
              </a:rPr>
              <a:t>]</a:t>
            </a:r>
            <a:r>
              <a:rPr lang="zh-CN" altLang="en-US" sz="2800" b="1" dirty="0" smtClean="0">
                <a:solidFill>
                  <a:schemeClr val="tx1">
                    <a:lumMod val="85000"/>
                    <a:lumOff val="15000"/>
                  </a:schemeClr>
                </a:solidFill>
                <a:latin typeface="Times New Roman" pitchFamily="18" charset="0"/>
                <a:ea typeface="仿宋_GB2312" pitchFamily="49" charset="-122"/>
              </a:rPr>
              <a:t>；</a:t>
            </a:r>
            <a:endParaRPr lang="en-US" altLang="zh-CN" sz="2800" b="1" dirty="0">
              <a:solidFill>
                <a:schemeClr val="tx1">
                  <a:lumMod val="85000"/>
                  <a:lumOff val="15000"/>
                </a:schemeClr>
              </a:solidFill>
              <a:latin typeface="Times New Roman" pitchFamily="18" charset="0"/>
              <a:ea typeface="仿宋_GB2312" pitchFamily="49" charset="-122"/>
            </a:endParaRPr>
          </a:p>
        </p:txBody>
      </p:sp>
      <p:sp>
        <p:nvSpPr>
          <p:cNvPr id="7" name="TextBox 6"/>
          <p:cNvSpPr txBox="1"/>
          <p:nvPr/>
        </p:nvSpPr>
        <p:spPr>
          <a:xfrm>
            <a:off x="323528" y="4077072"/>
            <a:ext cx="8640960" cy="2308324"/>
          </a:xfrm>
          <a:prstGeom prst="rect">
            <a:avLst/>
          </a:prstGeom>
          <a:noFill/>
        </p:spPr>
        <p:txBody>
          <a:bodyPr wrap="square" rtlCol="0">
            <a:spAutoFit/>
          </a:bodyPr>
          <a:lstStyle/>
          <a:p>
            <a:pPr marL="0" lvl="1"/>
            <a:r>
              <a:rPr lang="en-US" altLang="zh-CN" sz="2400" b="1" dirty="0">
                <a:solidFill>
                  <a:schemeClr val="tx1">
                    <a:lumMod val="85000"/>
                    <a:lumOff val="15000"/>
                  </a:schemeClr>
                </a:solidFill>
                <a:latin typeface="Times New Roman" pitchFamily="18" charset="0"/>
                <a:ea typeface="仿宋_GB2312" pitchFamily="49" charset="-122"/>
              </a:rPr>
              <a:t>if ( !( cha(</a:t>
            </a:r>
            <a:r>
              <a:rPr lang="en-US" altLang="zh-CN" sz="2400" b="1" dirty="0" err="1">
                <a:solidFill>
                  <a:schemeClr val="tx1">
                    <a:lumMod val="85000"/>
                    <a:lumOff val="15000"/>
                  </a:schemeClr>
                </a:solidFill>
                <a:latin typeface="Times New Roman" pitchFamily="18" charset="0"/>
                <a:ea typeface="仿宋_GB2312" pitchFamily="49" charset="-122"/>
              </a:rPr>
              <a:t>i</a:t>
            </a:r>
            <a:r>
              <a:rPr lang="en-US" altLang="zh-CN" sz="2400" b="1" dirty="0">
                <a:solidFill>
                  <a:schemeClr val="tx1">
                    <a:lumMod val="85000"/>
                    <a:lumOff val="15000"/>
                  </a:schemeClr>
                </a:solidFill>
                <a:latin typeface="Times New Roman" pitchFamily="18" charset="0"/>
                <a:ea typeface="仿宋_GB2312" pitchFamily="49" charset="-122"/>
              </a:rPr>
              <a:t>)</a:t>
            </a:r>
            <a:r>
              <a:rPr lang="zh-CN" altLang="en-US" sz="2400" b="1" dirty="0">
                <a:solidFill>
                  <a:schemeClr val="tx1">
                    <a:lumMod val="85000"/>
                    <a:lumOff val="15000"/>
                  </a:schemeClr>
                </a:solidFill>
                <a:latin typeface="Times New Roman" pitchFamily="18" charset="0"/>
                <a:ea typeface="仿宋_GB2312" pitchFamily="49" charset="-122"/>
              </a:rPr>
              <a:t>＜</a:t>
            </a:r>
            <a:r>
              <a:rPr lang="en-US" altLang="zh-CN" sz="2400" b="1" dirty="0">
                <a:solidFill>
                  <a:schemeClr val="tx1">
                    <a:lumMod val="85000"/>
                    <a:lumOff val="15000"/>
                  </a:schemeClr>
                </a:solidFill>
                <a:latin typeface="Times New Roman" pitchFamily="18" charset="0"/>
                <a:ea typeface="仿宋_GB2312" pitchFamily="49" charset="-122"/>
              </a:rPr>
              <a:t>0 || cha(</a:t>
            </a:r>
            <a:r>
              <a:rPr lang="en-US" altLang="zh-CN" sz="2400" b="1" dirty="0" err="1">
                <a:solidFill>
                  <a:schemeClr val="tx1">
                    <a:lumMod val="85000"/>
                    <a:lumOff val="15000"/>
                  </a:schemeClr>
                </a:solidFill>
                <a:latin typeface="Times New Roman" pitchFamily="18" charset="0"/>
                <a:ea typeface="仿宋_GB2312" pitchFamily="49" charset="-122"/>
              </a:rPr>
              <a:t>i</a:t>
            </a:r>
            <a:r>
              <a:rPr lang="en-US" altLang="zh-CN" sz="2400" b="1" dirty="0">
                <a:solidFill>
                  <a:schemeClr val="tx1">
                    <a:lumMod val="85000"/>
                    <a:lumOff val="15000"/>
                  </a:schemeClr>
                </a:solidFill>
                <a:latin typeface="Times New Roman" pitchFamily="18" charset="0"/>
                <a:ea typeface="仿宋_GB2312" pitchFamily="49" charset="-122"/>
              </a:rPr>
              <a:t>) </a:t>
            </a:r>
            <a:r>
              <a:rPr lang="zh-CN" altLang="en-US" sz="2400" b="1" dirty="0">
                <a:solidFill>
                  <a:schemeClr val="tx1">
                    <a:lumMod val="85000"/>
                    <a:lumOff val="15000"/>
                  </a:schemeClr>
                </a:solidFill>
                <a:latin typeface="Times New Roman" pitchFamily="18" charset="0"/>
                <a:ea typeface="仿宋_GB2312" pitchFamily="49" charset="-122"/>
              </a:rPr>
              <a:t>＞ </a:t>
            </a:r>
            <a:r>
              <a:rPr lang="en-US" altLang="zh-CN" sz="2400" b="1" dirty="0">
                <a:solidFill>
                  <a:schemeClr val="tx1">
                    <a:lumMod val="85000"/>
                    <a:lumOff val="15000"/>
                  </a:schemeClr>
                </a:solidFill>
                <a:latin typeface="Times New Roman" pitchFamily="18" charset="0"/>
                <a:ea typeface="仿宋_GB2312" pitchFamily="49" charset="-122"/>
              </a:rPr>
              <a:t>9 ) </a:t>
            </a:r>
            <a:r>
              <a:rPr lang="en-US" altLang="zh-CN" sz="2400" b="1" dirty="0" smtClean="0">
                <a:solidFill>
                  <a:schemeClr val="tx1">
                    <a:lumMod val="85000"/>
                    <a:lumOff val="15000"/>
                  </a:schemeClr>
                </a:solidFill>
                <a:latin typeface="Times New Roman" pitchFamily="18" charset="0"/>
                <a:ea typeface="仿宋_GB2312" pitchFamily="49" charset="-122"/>
              </a:rPr>
              <a:t>)</a:t>
            </a:r>
            <a:r>
              <a:rPr lang="zh-CN" altLang="en-US" sz="2400" dirty="0" smtClean="0">
                <a:solidFill>
                  <a:schemeClr val="tx1">
                    <a:lumMod val="85000"/>
                    <a:lumOff val="15000"/>
                  </a:schemeClr>
                </a:solidFill>
              </a:rPr>
              <a:t>应改为</a:t>
            </a:r>
            <a:r>
              <a:rPr lang="en-US" altLang="zh-CN" sz="2400" b="1" dirty="0">
                <a:solidFill>
                  <a:schemeClr val="tx1">
                    <a:lumMod val="85000"/>
                    <a:lumOff val="15000"/>
                  </a:schemeClr>
                </a:solidFill>
                <a:latin typeface="Times New Roman" pitchFamily="18" charset="0"/>
                <a:ea typeface="仿宋_GB2312" pitchFamily="49" charset="-122"/>
              </a:rPr>
              <a:t>if ( </a:t>
            </a:r>
            <a:r>
              <a:rPr lang="en-US" altLang="zh-CN" sz="2400" b="1" dirty="0" smtClean="0">
                <a:solidFill>
                  <a:schemeClr val="tx1">
                    <a:lumMod val="85000"/>
                    <a:lumOff val="15000"/>
                  </a:schemeClr>
                </a:solidFill>
                <a:latin typeface="Times New Roman" pitchFamily="18" charset="0"/>
                <a:ea typeface="仿宋_GB2312" pitchFamily="49" charset="-122"/>
              </a:rPr>
              <a:t>cha </a:t>
            </a:r>
            <a:r>
              <a:rPr lang="en-US" altLang="zh-CN" sz="2400" b="1" dirty="0">
                <a:solidFill>
                  <a:schemeClr val="tx1">
                    <a:lumMod val="85000"/>
                    <a:lumOff val="15000"/>
                  </a:schemeClr>
                </a:solidFill>
                <a:latin typeface="Times New Roman" pitchFamily="18" charset="0"/>
                <a:ea typeface="仿宋_GB2312" pitchFamily="49" charset="-122"/>
              </a:rPr>
              <a:t>&gt;= 0 &amp;&amp; </a:t>
            </a:r>
            <a:r>
              <a:rPr lang="en-US" altLang="zh-CN" sz="2400" b="1" dirty="0" smtClean="0">
                <a:solidFill>
                  <a:schemeClr val="tx1">
                    <a:lumMod val="85000"/>
                    <a:lumOff val="15000"/>
                  </a:schemeClr>
                </a:solidFill>
                <a:latin typeface="Times New Roman" pitchFamily="18" charset="0"/>
                <a:ea typeface="仿宋_GB2312" pitchFamily="49" charset="-122"/>
              </a:rPr>
              <a:t>char&lt;=  </a:t>
            </a:r>
            <a:r>
              <a:rPr lang="en-US" altLang="zh-CN" sz="2400" b="1" dirty="0">
                <a:solidFill>
                  <a:schemeClr val="tx1">
                    <a:lumMod val="85000"/>
                    <a:lumOff val="15000"/>
                  </a:schemeClr>
                </a:solidFill>
                <a:latin typeface="Times New Roman" pitchFamily="18" charset="0"/>
                <a:ea typeface="仿宋_GB2312" pitchFamily="49" charset="-122"/>
              </a:rPr>
              <a:t>9 ) </a:t>
            </a:r>
            <a:endParaRPr lang="en-US" altLang="zh-CN" sz="2400" b="1" dirty="0" smtClean="0">
              <a:solidFill>
                <a:schemeClr val="tx1">
                  <a:lumMod val="85000"/>
                  <a:lumOff val="15000"/>
                </a:schemeClr>
              </a:solidFill>
              <a:latin typeface="Times New Roman" pitchFamily="18" charset="0"/>
              <a:ea typeface="仿宋_GB2312" pitchFamily="49" charset="-122"/>
            </a:endParaRPr>
          </a:p>
          <a:p>
            <a:pPr marL="0" lvl="1"/>
            <a:endParaRPr lang="en-US" altLang="zh-CN" sz="2400" b="1" dirty="0">
              <a:solidFill>
                <a:schemeClr val="tx1">
                  <a:lumMod val="85000"/>
                  <a:lumOff val="15000"/>
                </a:schemeClr>
              </a:solidFill>
              <a:latin typeface="Times New Roman" pitchFamily="18" charset="0"/>
              <a:ea typeface="仿宋_GB2312" pitchFamily="49" charset="-122"/>
            </a:endParaRPr>
          </a:p>
          <a:p>
            <a:pPr marL="0" lvl="1"/>
            <a:r>
              <a:rPr lang="en-US" altLang="zh-CN" sz="2400" b="1" dirty="0" err="1" smtClean="0">
                <a:solidFill>
                  <a:schemeClr val="tx1">
                    <a:lumMod val="85000"/>
                    <a:lumOff val="15000"/>
                  </a:schemeClr>
                </a:solidFill>
                <a:latin typeface="Times New Roman" pitchFamily="18" charset="0"/>
                <a:ea typeface="仿宋_GB2312" pitchFamily="49" charset="-122"/>
              </a:rPr>
              <a:t>Lj</a:t>
            </a:r>
            <a:r>
              <a:rPr lang="zh-CN" altLang="en-US" sz="2400" b="1" dirty="0" smtClean="0">
                <a:solidFill>
                  <a:schemeClr val="tx1">
                    <a:lumMod val="85000"/>
                    <a:lumOff val="15000"/>
                  </a:schemeClr>
                </a:solidFill>
                <a:latin typeface="Times New Roman" pitchFamily="18" charset="0"/>
                <a:ea typeface="仿宋_GB2312" pitchFamily="49" charset="-122"/>
              </a:rPr>
              <a:t>应改为</a:t>
            </a:r>
            <a:r>
              <a:rPr lang="en-US" altLang="zh-CN" sz="2400" b="1" dirty="0" smtClean="0">
                <a:solidFill>
                  <a:schemeClr val="tx1">
                    <a:lumMod val="85000"/>
                    <a:lumOff val="15000"/>
                  </a:schemeClr>
                </a:solidFill>
                <a:latin typeface="Times New Roman" pitchFamily="18" charset="0"/>
                <a:ea typeface="仿宋_GB2312" pitchFamily="49" charset="-122"/>
              </a:rPr>
              <a:t>sum</a:t>
            </a:r>
          </a:p>
          <a:p>
            <a:pPr marL="0" lvl="1"/>
            <a:endParaRPr lang="en-US" altLang="zh-CN" sz="2400" b="1" dirty="0">
              <a:solidFill>
                <a:schemeClr val="tx1">
                  <a:lumMod val="85000"/>
                  <a:lumOff val="15000"/>
                </a:schemeClr>
              </a:solidFill>
              <a:latin typeface="Times New Roman" pitchFamily="18" charset="0"/>
              <a:ea typeface="仿宋_GB2312" pitchFamily="49" charset="-122"/>
            </a:endParaRPr>
          </a:p>
          <a:p>
            <a:pPr marL="0" lvl="1"/>
            <a:r>
              <a:rPr lang="en-US" altLang="zh-CN" sz="2400" b="1" dirty="0" smtClean="0">
                <a:solidFill>
                  <a:schemeClr val="tx1">
                    <a:lumMod val="85000"/>
                    <a:lumOff val="15000"/>
                  </a:schemeClr>
                </a:solidFill>
                <a:latin typeface="Times New Roman" pitchFamily="18" charset="0"/>
                <a:ea typeface="仿宋_GB2312" pitchFamily="49" charset="-122"/>
              </a:rPr>
              <a:t>Cha[</a:t>
            </a:r>
            <a:r>
              <a:rPr lang="en-US" altLang="zh-CN" sz="2400" b="1" dirty="0" err="1" smtClean="0">
                <a:solidFill>
                  <a:schemeClr val="tx1">
                    <a:lumMod val="85000"/>
                    <a:lumOff val="15000"/>
                  </a:schemeClr>
                </a:solidFill>
                <a:latin typeface="Times New Roman" pitchFamily="18" charset="0"/>
                <a:ea typeface="仿宋_GB2312" pitchFamily="49" charset="-122"/>
              </a:rPr>
              <a:t>i</a:t>
            </a:r>
            <a:r>
              <a:rPr lang="en-US" altLang="zh-CN" sz="2400" b="1" dirty="0" smtClean="0">
                <a:solidFill>
                  <a:schemeClr val="tx1">
                    <a:lumMod val="85000"/>
                    <a:lumOff val="15000"/>
                  </a:schemeClr>
                </a:solidFill>
                <a:latin typeface="Times New Roman" pitchFamily="18" charset="0"/>
                <a:ea typeface="仿宋_GB2312" pitchFamily="49" charset="-122"/>
              </a:rPr>
              <a:t>]</a:t>
            </a:r>
            <a:r>
              <a:rPr lang="zh-CN" altLang="en-US" sz="2400" b="1" dirty="0" smtClean="0">
                <a:solidFill>
                  <a:schemeClr val="tx1">
                    <a:lumMod val="85000"/>
                    <a:lumOff val="15000"/>
                  </a:schemeClr>
                </a:solidFill>
                <a:latin typeface="Times New Roman" pitchFamily="18" charset="0"/>
                <a:ea typeface="仿宋_GB2312" pitchFamily="49" charset="-122"/>
              </a:rPr>
              <a:t>应改为</a:t>
            </a:r>
            <a:r>
              <a:rPr lang="en-US" altLang="zh-CN" sz="2400" b="1" dirty="0" err="1" smtClean="0">
                <a:solidFill>
                  <a:schemeClr val="tx1">
                    <a:lumMod val="85000"/>
                    <a:lumOff val="15000"/>
                  </a:schemeClr>
                </a:solidFill>
                <a:latin typeface="Times New Roman" pitchFamily="18" charset="0"/>
                <a:ea typeface="仿宋_GB2312" pitchFamily="49" charset="-122"/>
              </a:rPr>
              <a:t>num</a:t>
            </a:r>
            <a:r>
              <a:rPr lang="en-US" altLang="zh-CN" sz="2400" b="1" dirty="0" smtClean="0">
                <a:solidFill>
                  <a:schemeClr val="tx1">
                    <a:lumMod val="85000"/>
                    <a:lumOff val="15000"/>
                  </a:schemeClr>
                </a:solidFill>
                <a:latin typeface="Times New Roman" pitchFamily="18" charset="0"/>
                <a:ea typeface="仿宋_GB2312" pitchFamily="49" charset="-122"/>
              </a:rPr>
              <a:t>[</a:t>
            </a:r>
            <a:r>
              <a:rPr lang="en-US" altLang="zh-CN" sz="2400" b="1" dirty="0" err="1" smtClean="0">
                <a:solidFill>
                  <a:schemeClr val="tx1">
                    <a:lumMod val="85000"/>
                    <a:lumOff val="15000"/>
                  </a:schemeClr>
                </a:solidFill>
                <a:latin typeface="Times New Roman" pitchFamily="18" charset="0"/>
                <a:ea typeface="仿宋_GB2312" pitchFamily="49" charset="-122"/>
              </a:rPr>
              <a:t>i</a:t>
            </a:r>
            <a:r>
              <a:rPr lang="en-US" altLang="zh-CN" sz="2400" b="1" dirty="0" smtClean="0">
                <a:solidFill>
                  <a:schemeClr val="tx1">
                    <a:lumMod val="85000"/>
                    <a:lumOff val="15000"/>
                  </a:schemeClr>
                </a:solidFill>
                <a:latin typeface="Times New Roman" pitchFamily="18" charset="0"/>
                <a:ea typeface="仿宋_GB2312" pitchFamily="49" charset="-122"/>
              </a:rPr>
              <a:t>] </a:t>
            </a:r>
            <a:endParaRPr lang="en-US" altLang="zh-CN" sz="2400" b="1" dirty="0">
              <a:solidFill>
                <a:schemeClr val="tx1">
                  <a:lumMod val="85000"/>
                  <a:lumOff val="15000"/>
                </a:schemeClr>
              </a:solidFill>
              <a:latin typeface="Times New Roman" pitchFamily="18" charset="0"/>
              <a:ea typeface="仿宋_GB2312" pitchFamily="49" charset="-122"/>
            </a:endParaRPr>
          </a:p>
          <a:p>
            <a:pPr marL="0" lvl="1"/>
            <a:endParaRPr lang="en-US" altLang="zh-CN" sz="2400" b="1" dirty="0">
              <a:solidFill>
                <a:schemeClr val="tx1">
                  <a:lumMod val="85000"/>
                  <a:lumOff val="15000"/>
                </a:schemeClr>
              </a:solidFill>
              <a:latin typeface="Times New Roman" pitchFamily="18" charset="0"/>
              <a:ea typeface="仿宋_GB2312" pitchFamily="49" charset="-122"/>
            </a:endParaRPr>
          </a:p>
        </p:txBody>
      </p:sp>
    </p:spTree>
    <p:extLst>
      <p:ext uri="{BB962C8B-B14F-4D97-AF65-F5344CB8AC3E}">
        <p14:creationId xmlns:p14="http://schemas.microsoft.com/office/powerpoint/2010/main" val="4158736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B5E006-1F9A-4FA6-B483-A43F3BDA58FE}" type="slidenum">
              <a:rPr lang="zh-CN" altLang="en-US" smtClean="0">
                <a:solidFill>
                  <a:srgbClr val="000000"/>
                </a:solidFill>
              </a:rPr>
              <a:pPr/>
              <a:t>33</a:t>
            </a:fld>
            <a:endParaRPr lang="en-US" altLang="zh-CN">
              <a:solidFill>
                <a:srgbClr val="000000"/>
              </a:solidFill>
            </a:endParaRPr>
          </a:p>
        </p:txBody>
      </p:sp>
      <p:sp>
        <p:nvSpPr>
          <p:cNvPr id="5" name="矩形 4"/>
          <p:cNvSpPr/>
          <p:nvPr/>
        </p:nvSpPr>
        <p:spPr>
          <a:xfrm>
            <a:off x="1979712" y="2420888"/>
            <a:ext cx="5472608" cy="1200329"/>
          </a:xfrm>
          <a:prstGeom prst="rect">
            <a:avLst/>
          </a:prstGeom>
          <a:noFill/>
        </p:spPr>
        <p:txBody>
          <a:bodyPr wrap="square" lIns="91440" tIns="45720" rIns="91440" bIns="45720">
            <a:spAutoFit/>
          </a:bodyPr>
          <a:lstStyle/>
          <a:p>
            <a:pPr algn="ctr"/>
            <a:r>
              <a:rPr lang="zh-CN" altLang="en-U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谢谢观赏</a:t>
            </a:r>
            <a:endParaRPr lang="zh-CN" alt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8622186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7087557A-010A-41C4-8E44-D1C6C89E243D}" type="slidenum">
              <a:rPr kumimoji="0" lang="zh-CN" altLang="en-US">
                <a:sym typeface="Verdana Bold" charset="0"/>
              </a:rPr>
              <a:pPr/>
              <a:t>4</a:t>
            </a:fld>
            <a:endParaRPr kumimoji="0" lang="en-US" altLang="zh-CN">
              <a:sym typeface="Verdana Bold" charset="0"/>
            </a:endParaRPr>
          </a:p>
        </p:txBody>
      </p:sp>
      <p:sp>
        <p:nvSpPr>
          <p:cNvPr id="32770" name="Rectangle 2"/>
          <p:cNvSpPr>
            <a:spLocks noChangeArrowheads="1"/>
          </p:cNvSpPr>
          <p:nvPr/>
        </p:nvSpPr>
        <p:spPr bwMode="auto">
          <a:xfrm>
            <a:off x="1182688" y="692150"/>
            <a:ext cx="64135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45000"/>
              </a:lnSpc>
              <a:spcBef>
                <a:spcPct val="0"/>
              </a:spcBef>
              <a:spcAft>
                <a:spcPct val="0"/>
              </a:spcAft>
            </a:pPr>
            <a:r>
              <a:rPr kumimoji="0" lang="zh-CN" altLang="en-US" sz="2800" b="1" smtClean="0">
                <a:solidFill>
                  <a:srgbClr val="0000FF"/>
                </a:solidFill>
                <a:latin typeface="华文新魏" pitchFamily="2" charset="-122"/>
              </a:rPr>
              <a:t>选择程序设计语言的主要实用标准：</a:t>
            </a:r>
            <a:endParaRPr kumimoji="0" lang="en-US" altLang="zh-CN" sz="2800" b="1" smtClean="0">
              <a:solidFill>
                <a:srgbClr val="0000FF"/>
              </a:solidFill>
              <a:latin typeface="华文新魏" pitchFamily="2" charset="-122"/>
            </a:endParaRPr>
          </a:p>
          <a:p>
            <a:pPr fontAlgn="base">
              <a:lnSpc>
                <a:spcPct val="145000"/>
              </a:lnSpc>
              <a:spcBef>
                <a:spcPct val="0"/>
              </a:spcBef>
              <a:spcAft>
                <a:spcPct val="0"/>
              </a:spcAft>
            </a:pPr>
            <a:r>
              <a:rPr kumimoji="0" lang="en-US" altLang="zh-CN" sz="2800" b="1" smtClean="0">
                <a:latin typeface="华文新魏" pitchFamily="2" charset="-122"/>
              </a:rPr>
              <a:t>   (1) </a:t>
            </a:r>
            <a:r>
              <a:rPr kumimoji="0" lang="zh-CN" altLang="en-US" sz="2800" b="1" smtClean="0">
                <a:latin typeface="华文新魏" pitchFamily="2" charset="-122"/>
              </a:rPr>
              <a:t>系统用户的要求。</a:t>
            </a:r>
          </a:p>
          <a:p>
            <a:pPr fontAlgn="base">
              <a:lnSpc>
                <a:spcPct val="145000"/>
              </a:lnSpc>
              <a:spcBef>
                <a:spcPct val="0"/>
              </a:spcBef>
              <a:spcAft>
                <a:spcPct val="0"/>
              </a:spcAft>
            </a:pPr>
            <a:r>
              <a:rPr kumimoji="0" lang="en-US" altLang="zh-CN" sz="2800" b="1" smtClean="0">
                <a:latin typeface="华文新魏" pitchFamily="2" charset="-122"/>
              </a:rPr>
              <a:t>   (2) </a:t>
            </a:r>
            <a:r>
              <a:rPr kumimoji="0" lang="zh-CN" altLang="en-US" sz="2800" b="1" smtClean="0">
                <a:latin typeface="华文新魏" pitchFamily="2" charset="-122"/>
              </a:rPr>
              <a:t>可以使用的编译程序。</a:t>
            </a:r>
          </a:p>
          <a:p>
            <a:pPr fontAlgn="base">
              <a:lnSpc>
                <a:spcPct val="145000"/>
              </a:lnSpc>
              <a:spcBef>
                <a:spcPct val="0"/>
              </a:spcBef>
              <a:spcAft>
                <a:spcPct val="0"/>
              </a:spcAft>
            </a:pPr>
            <a:r>
              <a:rPr kumimoji="0" lang="en-US" altLang="zh-CN" sz="2800" b="1" smtClean="0">
                <a:latin typeface="华文新魏" pitchFamily="2" charset="-122"/>
              </a:rPr>
              <a:t>   (3) </a:t>
            </a:r>
            <a:r>
              <a:rPr kumimoji="0" lang="zh-CN" altLang="en-US" sz="2800" b="1" smtClean="0">
                <a:latin typeface="华文新魏" pitchFamily="2" charset="-122"/>
              </a:rPr>
              <a:t>可以得到的软件工具。 </a:t>
            </a:r>
          </a:p>
          <a:p>
            <a:pPr fontAlgn="base">
              <a:lnSpc>
                <a:spcPct val="145000"/>
              </a:lnSpc>
              <a:spcBef>
                <a:spcPct val="0"/>
              </a:spcBef>
              <a:spcAft>
                <a:spcPct val="0"/>
              </a:spcAft>
            </a:pPr>
            <a:r>
              <a:rPr kumimoji="0" lang="en-US" altLang="zh-CN" sz="2800" b="1" smtClean="0">
                <a:latin typeface="华文新魏" pitchFamily="2" charset="-122"/>
              </a:rPr>
              <a:t>   (4) </a:t>
            </a:r>
            <a:r>
              <a:rPr kumimoji="0" lang="zh-CN" altLang="en-US" sz="2800" b="1" smtClean="0">
                <a:latin typeface="华文新魏" pitchFamily="2" charset="-122"/>
              </a:rPr>
              <a:t>工程规模。</a:t>
            </a:r>
          </a:p>
          <a:p>
            <a:pPr fontAlgn="base">
              <a:lnSpc>
                <a:spcPct val="145000"/>
              </a:lnSpc>
              <a:spcBef>
                <a:spcPct val="0"/>
              </a:spcBef>
              <a:spcAft>
                <a:spcPct val="0"/>
              </a:spcAft>
            </a:pPr>
            <a:r>
              <a:rPr kumimoji="0" lang="en-US" altLang="zh-CN" sz="2800" b="1" smtClean="0">
                <a:latin typeface="华文新魏" pitchFamily="2" charset="-122"/>
              </a:rPr>
              <a:t>   (5) </a:t>
            </a:r>
            <a:r>
              <a:rPr kumimoji="0" lang="zh-CN" altLang="en-US" sz="2800" b="1" smtClean="0">
                <a:latin typeface="华文新魏" pitchFamily="2" charset="-122"/>
              </a:rPr>
              <a:t>程序员的知识。</a:t>
            </a:r>
          </a:p>
          <a:p>
            <a:pPr fontAlgn="base">
              <a:lnSpc>
                <a:spcPct val="145000"/>
              </a:lnSpc>
              <a:spcBef>
                <a:spcPct val="0"/>
              </a:spcBef>
              <a:spcAft>
                <a:spcPct val="0"/>
              </a:spcAft>
            </a:pPr>
            <a:r>
              <a:rPr kumimoji="0" lang="en-US" altLang="zh-CN" sz="2800" b="1" smtClean="0">
                <a:latin typeface="华文新魏" pitchFamily="2" charset="-122"/>
              </a:rPr>
              <a:t>   (6) </a:t>
            </a:r>
            <a:r>
              <a:rPr kumimoji="0" lang="zh-CN" altLang="en-US" sz="2800" b="1" smtClean="0">
                <a:latin typeface="华文新魏" pitchFamily="2" charset="-122"/>
              </a:rPr>
              <a:t>软件可移植性要求。 </a:t>
            </a:r>
          </a:p>
          <a:p>
            <a:pPr fontAlgn="base">
              <a:lnSpc>
                <a:spcPct val="145000"/>
              </a:lnSpc>
              <a:spcBef>
                <a:spcPct val="0"/>
              </a:spcBef>
              <a:spcAft>
                <a:spcPct val="0"/>
              </a:spcAft>
            </a:pPr>
            <a:r>
              <a:rPr kumimoji="0" lang="en-US" altLang="zh-CN" sz="2800" b="1" smtClean="0">
                <a:latin typeface="华文新魏" pitchFamily="2" charset="-122"/>
              </a:rPr>
              <a:t>   (7) </a:t>
            </a:r>
            <a:r>
              <a:rPr kumimoji="0" lang="zh-CN" altLang="en-US" sz="2800" b="1" smtClean="0">
                <a:latin typeface="华文新魏" pitchFamily="2" charset="-122"/>
              </a:rPr>
              <a:t>软件的应用领域。</a:t>
            </a:r>
          </a:p>
        </p:txBody>
      </p:sp>
      <p:pic>
        <p:nvPicPr>
          <p:cNvPr id="32771" name="Picture 6" descr="MCj020001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5650" y="4005263"/>
            <a:ext cx="2259013"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9382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4E628358-1972-47A8-9C36-03677D7C42EA}" type="slidenum">
              <a:rPr kumimoji="0" lang="zh-CN" altLang="en-US">
                <a:sym typeface="Verdana Bold" charset="0"/>
              </a:rPr>
              <a:pPr/>
              <a:t>5</a:t>
            </a:fld>
            <a:endParaRPr kumimoji="0" lang="en-US" altLang="zh-CN">
              <a:sym typeface="Verdana Bold" charset="0"/>
            </a:endParaRPr>
          </a:p>
        </p:txBody>
      </p:sp>
      <p:sp>
        <p:nvSpPr>
          <p:cNvPr id="34818" name="Rectangle 4"/>
          <p:cNvSpPr>
            <a:spLocks noChangeArrowheads="1"/>
          </p:cNvSpPr>
          <p:nvPr/>
        </p:nvSpPr>
        <p:spPr bwMode="auto">
          <a:xfrm>
            <a:off x="1581150" y="260350"/>
            <a:ext cx="43608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just" fontAlgn="base">
              <a:spcBef>
                <a:spcPct val="0"/>
              </a:spcBef>
              <a:spcAft>
                <a:spcPct val="0"/>
              </a:spcAft>
            </a:pPr>
            <a:r>
              <a:rPr kumimoji="0" lang="en-US" altLang="zh-CN" sz="3600" b="1" smtClean="0">
                <a:solidFill>
                  <a:srgbClr val="0000FF"/>
                </a:solidFill>
                <a:latin typeface="黑体" pitchFamily="49" charset="-122"/>
                <a:ea typeface="黑体" pitchFamily="49" charset="-122"/>
              </a:rPr>
              <a:t>2 </a:t>
            </a:r>
            <a:r>
              <a:rPr kumimoji="0" lang="zh-CN" altLang="en-US" sz="3600" b="1" smtClean="0">
                <a:solidFill>
                  <a:srgbClr val="0000FF"/>
                </a:solidFill>
                <a:latin typeface="黑体" pitchFamily="49" charset="-122"/>
                <a:ea typeface="黑体" pitchFamily="49" charset="-122"/>
              </a:rPr>
              <a:t>程序设计风格</a:t>
            </a:r>
          </a:p>
        </p:txBody>
      </p:sp>
      <p:sp>
        <p:nvSpPr>
          <p:cNvPr id="34819" name="Rectangle 5"/>
          <p:cNvSpPr>
            <a:spLocks noChangeArrowheads="1"/>
          </p:cNvSpPr>
          <p:nvPr/>
        </p:nvSpPr>
        <p:spPr bwMode="auto">
          <a:xfrm>
            <a:off x="915988" y="1268413"/>
            <a:ext cx="69802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20000"/>
              </a:lnSpc>
              <a:spcBef>
                <a:spcPct val="20000"/>
              </a:spcBef>
              <a:spcAft>
                <a:spcPct val="0"/>
              </a:spcAft>
              <a:buFontTx/>
              <a:buChar char="•"/>
            </a:pPr>
            <a:r>
              <a:rPr kumimoji="0" lang="zh-CN" altLang="en-US" sz="3200" b="1" dirty="0" smtClean="0">
                <a:latin typeface="华文新魏" pitchFamily="2" charset="-122"/>
              </a:rPr>
              <a:t>程序实际上也是一种供人阅读的文章，有一个</a:t>
            </a:r>
            <a:r>
              <a:rPr kumimoji="0" lang="zh-CN" altLang="en-US" sz="3200" b="1" dirty="0" smtClean="0">
                <a:solidFill>
                  <a:srgbClr val="FF0000"/>
                </a:solidFill>
                <a:latin typeface="华文新魏" pitchFamily="2" charset="-122"/>
              </a:rPr>
              <a:t>文章的风格</a:t>
            </a:r>
            <a:r>
              <a:rPr kumimoji="0" lang="zh-CN" altLang="en-US" sz="3200" b="1" dirty="0" smtClean="0">
                <a:latin typeface="华文新魏" pitchFamily="2" charset="-122"/>
              </a:rPr>
              <a:t>问题。应该使程序具有良好的风格。</a:t>
            </a:r>
          </a:p>
          <a:p>
            <a:pPr lvl="1" fontAlgn="base">
              <a:lnSpc>
                <a:spcPct val="120000"/>
              </a:lnSpc>
              <a:spcBef>
                <a:spcPct val="20000"/>
              </a:spcBef>
              <a:spcAft>
                <a:spcPct val="0"/>
              </a:spcAft>
              <a:buClr>
                <a:srgbClr val="CC0099"/>
              </a:buClr>
              <a:buFontTx/>
              <a:buChar char="–"/>
            </a:pPr>
            <a:r>
              <a:rPr kumimoji="0" lang="zh-CN" altLang="en-US" sz="3200" b="1" dirty="0" smtClean="0">
                <a:latin typeface="华文新魏" pitchFamily="2" charset="-122"/>
              </a:rPr>
              <a:t> 源程序文档化</a:t>
            </a:r>
          </a:p>
          <a:p>
            <a:pPr lvl="1" fontAlgn="base">
              <a:lnSpc>
                <a:spcPct val="120000"/>
              </a:lnSpc>
              <a:spcBef>
                <a:spcPct val="20000"/>
              </a:spcBef>
              <a:spcAft>
                <a:spcPct val="0"/>
              </a:spcAft>
              <a:buClr>
                <a:srgbClr val="CC0099"/>
              </a:buClr>
              <a:buFontTx/>
              <a:buChar char="–"/>
            </a:pPr>
            <a:r>
              <a:rPr kumimoji="0" lang="zh-CN" altLang="en-US" sz="3200" b="1" dirty="0" smtClean="0">
                <a:latin typeface="华文新魏" pitchFamily="2" charset="-122"/>
              </a:rPr>
              <a:t> 数据说明</a:t>
            </a:r>
          </a:p>
          <a:p>
            <a:pPr lvl="1" fontAlgn="base">
              <a:lnSpc>
                <a:spcPct val="120000"/>
              </a:lnSpc>
              <a:spcBef>
                <a:spcPct val="20000"/>
              </a:spcBef>
              <a:spcAft>
                <a:spcPct val="0"/>
              </a:spcAft>
              <a:buClr>
                <a:srgbClr val="CC0099"/>
              </a:buClr>
              <a:buFontTx/>
              <a:buChar char="–"/>
            </a:pPr>
            <a:r>
              <a:rPr kumimoji="0" lang="zh-CN" altLang="en-US" sz="3200" b="1" dirty="0" smtClean="0">
                <a:latin typeface="华文新魏" pitchFamily="2" charset="-122"/>
              </a:rPr>
              <a:t> 语句结构</a:t>
            </a:r>
          </a:p>
          <a:p>
            <a:pPr lvl="1" fontAlgn="base">
              <a:lnSpc>
                <a:spcPct val="120000"/>
              </a:lnSpc>
              <a:spcBef>
                <a:spcPct val="20000"/>
              </a:spcBef>
              <a:spcAft>
                <a:spcPct val="0"/>
              </a:spcAft>
              <a:buClr>
                <a:srgbClr val="CC0099"/>
              </a:buClr>
              <a:buFontTx/>
              <a:buChar char="–"/>
            </a:pPr>
            <a:r>
              <a:rPr kumimoji="0" lang="zh-CN" altLang="en-US" sz="3200" b="1" dirty="0" smtClean="0">
                <a:latin typeface="华文新魏" pitchFamily="2" charset="-122"/>
              </a:rPr>
              <a:t> </a:t>
            </a:r>
            <a:r>
              <a:rPr kumimoji="0" lang="zh-CN" altLang="en-US" sz="3200" b="1" dirty="0">
                <a:latin typeface="华文新魏" pitchFamily="2" charset="-122"/>
              </a:rPr>
              <a:t>输入／输出方法</a:t>
            </a:r>
          </a:p>
        </p:txBody>
      </p:sp>
      <p:pic>
        <p:nvPicPr>
          <p:cNvPr id="34820" name="Picture 8" descr="MCj0228845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2300" y="4005263"/>
            <a:ext cx="25241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9885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8D535318-CD20-4283-99BC-D2F2F04EB62B}" type="slidenum">
              <a:rPr kumimoji="0" lang="zh-CN" altLang="en-US">
                <a:sym typeface="Verdana Bold" charset="0"/>
              </a:rPr>
              <a:pPr/>
              <a:t>6</a:t>
            </a:fld>
            <a:endParaRPr kumimoji="0" lang="en-US" altLang="zh-CN">
              <a:sym typeface="Verdana Bold" charset="0"/>
            </a:endParaRPr>
          </a:p>
        </p:txBody>
      </p:sp>
      <p:sp>
        <p:nvSpPr>
          <p:cNvPr id="43012" name="Rectangle 4"/>
          <p:cNvSpPr>
            <a:spLocks noChangeArrowheads="1"/>
          </p:cNvSpPr>
          <p:nvPr/>
        </p:nvSpPr>
        <p:spPr bwMode="auto">
          <a:xfrm>
            <a:off x="2378075" y="908050"/>
            <a:ext cx="4908550" cy="682625"/>
          </a:xfrm>
          <a:prstGeom prst="rect">
            <a:avLst/>
          </a:prstGeom>
          <a:noFill/>
          <a:ln w="9525">
            <a:noFill/>
            <a:miter lim="800000"/>
            <a:headEnd/>
            <a:tailEnd/>
          </a:ln>
          <a:effectLst/>
        </p:spPr>
        <p:txBody>
          <a:bodyPr lIns="92075" tIns="46038" rIns="92075" bIns="46038" anchor="ctr"/>
          <a:lstStyle/>
          <a:p>
            <a:pPr algn="just" fontAlgn="base">
              <a:spcBef>
                <a:spcPct val="0"/>
              </a:spcBef>
              <a:spcAft>
                <a:spcPct val="0"/>
              </a:spcAft>
              <a:defRPr/>
            </a:pPr>
            <a:r>
              <a:rPr lang="zh-CN" altLang="en-US" sz="3600" b="1">
                <a:solidFill>
                  <a:srgbClr val="0000FF"/>
                </a:solidFill>
                <a:effectLst>
                  <a:outerShdw blurRad="38100" dist="38100" dir="2700000" algn="tl">
                    <a:srgbClr val="C0C0C0"/>
                  </a:outerShdw>
                </a:effectLst>
                <a:latin typeface="黑体" pitchFamily="2" charset="-122"/>
                <a:ea typeface="黑体" pitchFamily="2" charset="-122"/>
                <a:sym typeface="Arial" charset="0"/>
              </a:rPr>
              <a:t>（</a:t>
            </a:r>
            <a:r>
              <a:rPr lang="en-US" altLang="zh-CN" sz="3600" b="1">
                <a:solidFill>
                  <a:srgbClr val="0000FF"/>
                </a:solidFill>
                <a:effectLst>
                  <a:outerShdw blurRad="38100" dist="38100" dir="2700000" algn="tl">
                    <a:srgbClr val="C0C0C0"/>
                  </a:outerShdw>
                </a:effectLst>
                <a:latin typeface="黑体" pitchFamily="2" charset="-122"/>
                <a:ea typeface="黑体" pitchFamily="2" charset="-122"/>
                <a:sym typeface="Arial" charset="0"/>
              </a:rPr>
              <a:t>1</a:t>
            </a:r>
            <a:r>
              <a:rPr lang="zh-CN" altLang="en-US" sz="3600" b="1">
                <a:solidFill>
                  <a:srgbClr val="0000FF"/>
                </a:solidFill>
                <a:effectLst>
                  <a:outerShdw blurRad="38100" dist="38100" dir="2700000" algn="tl">
                    <a:srgbClr val="C0C0C0"/>
                  </a:outerShdw>
                </a:effectLst>
                <a:latin typeface="黑体" pitchFamily="2" charset="-122"/>
                <a:ea typeface="黑体" pitchFamily="2" charset="-122"/>
                <a:sym typeface="Arial" charset="0"/>
              </a:rPr>
              <a:t>）</a:t>
            </a:r>
            <a:r>
              <a:rPr lang="zh-CN" altLang="en-US" sz="3600" b="1">
                <a:solidFill>
                  <a:srgbClr val="0000FF"/>
                </a:solidFill>
                <a:latin typeface="黑体" pitchFamily="2" charset="-122"/>
                <a:ea typeface="黑体" pitchFamily="2" charset="-122"/>
                <a:sym typeface="Arial" charset="0"/>
              </a:rPr>
              <a:t>源程序文档化</a:t>
            </a:r>
            <a:endParaRPr lang="zh-CN" altLang="en-US" sz="3600" b="1">
              <a:solidFill>
                <a:srgbClr val="0000FF"/>
              </a:solidFill>
              <a:latin typeface="Times New Roman" pitchFamily="18" charset="0"/>
              <a:ea typeface="仿宋_GB2312" pitchFamily="49" charset="-122"/>
              <a:sym typeface="Arial" charset="0"/>
            </a:endParaRPr>
          </a:p>
        </p:txBody>
      </p:sp>
      <p:sp>
        <p:nvSpPr>
          <p:cNvPr id="43013" name="Rectangle 5"/>
          <p:cNvSpPr>
            <a:spLocks noChangeArrowheads="1"/>
          </p:cNvSpPr>
          <p:nvPr/>
        </p:nvSpPr>
        <p:spPr bwMode="auto">
          <a:xfrm>
            <a:off x="2312988" y="2205038"/>
            <a:ext cx="5116512" cy="3384550"/>
          </a:xfrm>
          <a:prstGeom prst="rect">
            <a:avLst/>
          </a:prstGeom>
          <a:noFill/>
          <a:ln w="9525">
            <a:noFill/>
            <a:miter lim="800000"/>
            <a:headEnd/>
            <a:tailEnd/>
          </a:ln>
          <a:effec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lvl="1" fontAlgn="base">
              <a:lnSpc>
                <a:spcPct val="165000"/>
              </a:lnSpc>
              <a:spcBef>
                <a:spcPct val="20000"/>
              </a:spcBef>
              <a:spcAft>
                <a:spcPct val="0"/>
              </a:spcAft>
              <a:buClr>
                <a:srgbClr val="CC0099"/>
              </a:buClr>
              <a:buFontTx/>
              <a:buChar char="–"/>
            </a:pPr>
            <a:r>
              <a:rPr kumimoji="0" lang="zh-CN" altLang="en-US" sz="3600" b="1" dirty="0" smtClean="0">
                <a:effectLst>
                  <a:outerShdw blurRad="38100" dist="38100" dir="2700000" algn="tl">
                    <a:srgbClr val="C0C0C0"/>
                  </a:outerShdw>
                </a:effectLst>
                <a:latin typeface="Times New Roman" pitchFamily="18" charset="0"/>
                <a:ea typeface="仿宋_GB2312" pitchFamily="49" charset="-122"/>
              </a:rPr>
              <a:t>   标识符的命名</a:t>
            </a:r>
          </a:p>
          <a:p>
            <a:pPr lvl="1" fontAlgn="base">
              <a:lnSpc>
                <a:spcPct val="165000"/>
              </a:lnSpc>
              <a:spcBef>
                <a:spcPct val="20000"/>
              </a:spcBef>
              <a:spcAft>
                <a:spcPct val="0"/>
              </a:spcAft>
              <a:buClr>
                <a:srgbClr val="CC0099"/>
              </a:buClr>
              <a:buFontTx/>
              <a:buChar char="–"/>
            </a:pPr>
            <a:r>
              <a:rPr kumimoji="0" lang="zh-CN" altLang="en-US" sz="3600" b="1" dirty="0" smtClean="0">
                <a:effectLst>
                  <a:outerShdw blurRad="38100" dist="38100" dir="2700000" algn="tl">
                    <a:srgbClr val="C0C0C0"/>
                  </a:outerShdw>
                </a:effectLst>
                <a:latin typeface="Times New Roman" pitchFamily="18" charset="0"/>
                <a:ea typeface="仿宋_GB2312" pitchFamily="49" charset="-122"/>
              </a:rPr>
              <a:t>   安排注释</a:t>
            </a:r>
          </a:p>
          <a:p>
            <a:pPr lvl="1" fontAlgn="base">
              <a:lnSpc>
                <a:spcPct val="165000"/>
              </a:lnSpc>
              <a:spcBef>
                <a:spcPct val="20000"/>
              </a:spcBef>
              <a:spcAft>
                <a:spcPct val="0"/>
              </a:spcAft>
              <a:buClr>
                <a:srgbClr val="CC0099"/>
              </a:buClr>
              <a:buFontTx/>
              <a:buChar char="–"/>
            </a:pPr>
            <a:r>
              <a:rPr kumimoji="0" lang="zh-CN" altLang="en-US" sz="3600" b="1" dirty="0" smtClean="0">
                <a:effectLst>
                  <a:outerShdw blurRad="38100" dist="38100" dir="2700000" algn="tl">
                    <a:srgbClr val="C0C0C0"/>
                  </a:outerShdw>
                </a:effectLst>
                <a:latin typeface="Times New Roman" pitchFamily="18" charset="0"/>
                <a:ea typeface="仿宋_GB2312" pitchFamily="49" charset="-122"/>
              </a:rPr>
              <a:t>   程序的视觉组织</a:t>
            </a:r>
          </a:p>
        </p:txBody>
      </p:sp>
    </p:spTree>
    <p:extLst>
      <p:ext uri="{BB962C8B-B14F-4D97-AF65-F5344CB8AC3E}">
        <p14:creationId xmlns:p14="http://schemas.microsoft.com/office/powerpoint/2010/main" val="38055740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98F40A9A-8752-4863-8E73-0D549676A261}" type="slidenum">
              <a:rPr kumimoji="0" lang="zh-CN" altLang="en-US">
                <a:sym typeface="Verdana Bold" charset="0"/>
              </a:rPr>
              <a:pPr/>
              <a:t>7</a:t>
            </a:fld>
            <a:endParaRPr kumimoji="0" lang="en-US" altLang="zh-CN">
              <a:sym typeface="Verdana Bold" charset="0"/>
            </a:endParaRPr>
          </a:p>
        </p:txBody>
      </p:sp>
      <p:sp>
        <p:nvSpPr>
          <p:cNvPr id="36866" name="Rectangle 2"/>
          <p:cNvSpPr>
            <a:spLocks noChangeArrowheads="1"/>
          </p:cNvSpPr>
          <p:nvPr/>
        </p:nvSpPr>
        <p:spPr bwMode="auto">
          <a:xfrm>
            <a:off x="2776538" y="260350"/>
            <a:ext cx="39385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just" fontAlgn="base">
              <a:spcBef>
                <a:spcPct val="0"/>
              </a:spcBef>
              <a:spcAft>
                <a:spcPct val="0"/>
              </a:spcAft>
            </a:pPr>
            <a:r>
              <a:rPr kumimoji="0" lang="zh-CN" altLang="en-US" sz="2800" b="1" smtClean="0">
                <a:solidFill>
                  <a:srgbClr val="0000FF"/>
                </a:solidFill>
              </a:rPr>
              <a:t>★</a:t>
            </a:r>
            <a:r>
              <a:rPr kumimoji="0" lang="zh-CN" altLang="en-US" sz="4400" b="1" smtClean="0"/>
              <a:t> </a:t>
            </a:r>
            <a:r>
              <a:rPr kumimoji="0" lang="zh-CN" altLang="en-US" sz="3200" b="1" smtClean="0">
                <a:solidFill>
                  <a:srgbClr val="0000FF"/>
                </a:solidFill>
                <a:latin typeface="Times New Roman" pitchFamily="18" charset="0"/>
                <a:ea typeface="楷体_GB2312" pitchFamily="49" charset="-122"/>
              </a:rPr>
              <a:t>符号名的命名</a:t>
            </a:r>
          </a:p>
        </p:txBody>
      </p:sp>
      <p:sp>
        <p:nvSpPr>
          <p:cNvPr id="11268" name="Rectangle 3"/>
          <p:cNvSpPr>
            <a:spLocks noChangeArrowheads="1"/>
          </p:cNvSpPr>
          <p:nvPr/>
        </p:nvSpPr>
        <p:spPr bwMode="auto">
          <a:xfrm>
            <a:off x="451519" y="1484784"/>
            <a:ext cx="81756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25000"/>
              </a:lnSpc>
              <a:spcBef>
                <a:spcPct val="10000"/>
              </a:spcBef>
              <a:spcAft>
                <a:spcPct val="0"/>
              </a:spcAft>
              <a:buFontTx/>
              <a:buChar char="•"/>
            </a:pPr>
            <a:r>
              <a:rPr kumimoji="0" lang="zh-CN" altLang="en-US" sz="2800" b="1" dirty="0" smtClean="0">
                <a:latin typeface="楷体_GB2312" pitchFamily="49" charset="-122"/>
                <a:ea typeface="楷体_GB2312" pitchFamily="49" charset="-122"/>
              </a:rPr>
              <a:t>符号名即标识符，包括</a:t>
            </a:r>
            <a:r>
              <a:rPr kumimoji="0" lang="zh-CN" altLang="en-US" sz="2800" b="1" dirty="0" smtClean="0">
                <a:solidFill>
                  <a:srgbClr val="FF0066"/>
                </a:solidFill>
                <a:latin typeface="楷体_GB2312" pitchFamily="49" charset="-122"/>
                <a:ea typeface="楷体_GB2312" pitchFamily="49" charset="-122"/>
              </a:rPr>
              <a:t>模块名、变量名、常量名、标号名、子程序名、 、数据区名</a:t>
            </a:r>
            <a:r>
              <a:rPr kumimoji="0" lang="zh-CN" altLang="en-US" sz="2800" b="1" dirty="0" smtClean="0">
                <a:latin typeface="楷体_GB2312" pitchFamily="49" charset="-122"/>
                <a:ea typeface="楷体_GB2312" pitchFamily="49" charset="-122"/>
              </a:rPr>
              <a:t>以及</a:t>
            </a:r>
            <a:r>
              <a:rPr kumimoji="0" lang="zh-CN" altLang="en-US" sz="2800" b="1" dirty="0" smtClean="0">
                <a:solidFill>
                  <a:srgbClr val="FF0066"/>
                </a:solidFill>
                <a:latin typeface="楷体_GB2312" pitchFamily="49" charset="-122"/>
                <a:ea typeface="楷体_GB2312" pitchFamily="49" charset="-122"/>
              </a:rPr>
              <a:t>缓冲区名</a:t>
            </a:r>
            <a:r>
              <a:rPr kumimoji="0" lang="zh-CN" altLang="en-US" sz="2800" b="1" dirty="0" smtClean="0">
                <a:latin typeface="楷体_GB2312" pitchFamily="49" charset="-122"/>
                <a:ea typeface="楷体_GB2312" pitchFamily="49" charset="-122"/>
              </a:rPr>
              <a:t>等。</a:t>
            </a:r>
          </a:p>
          <a:p>
            <a:pPr fontAlgn="base">
              <a:lnSpc>
                <a:spcPct val="125000"/>
              </a:lnSpc>
              <a:spcBef>
                <a:spcPct val="10000"/>
              </a:spcBef>
              <a:spcAft>
                <a:spcPct val="0"/>
              </a:spcAft>
              <a:buFontTx/>
              <a:buChar char="•"/>
            </a:pPr>
            <a:r>
              <a:rPr kumimoji="0" lang="zh-CN" altLang="en-US" sz="2800" b="1" dirty="0" smtClean="0">
                <a:latin typeface="楷体_GB2312" pitchFamily="49" charset="-122"/>
                <a:ea typeface="楷体_GB2312" pitchFamily="49" charset="-122"/>
              </a:rPr>
              <a:t>这些名字应能反映它所代表的实际东西，</a:t>
            </a:r>
            <a:r>
              <a:rPr kumimoji="0" lang="zh-CN" altLang="en-US" sz="2800" b="1" dirty="0" smtClean="0">
                <a:solidFill>
                  <a:srgbClr val="FF0066"/>
                </a:solidFill>
                <a:latin typeface="楷体_GB2312" pitchFamily="49" charset="-122"/>
                <a:ea typeface="楷体_GB2312" pitchFamily="49" charset="-122"/>
              </a:rPr>
              <a:t>应有一定实际意义。</a:t>
            </a:r>
            <a:r>
              <a:rPr kumimoji="0" lang="zh-CN" altLang="en-US" sz="2800" b="1" dirty="0" smtClean="0">
                <a:latin typeface="楷体_GB2312" pitchFamily="49" charset="-122"/>
                <a:ea typeface="楷体_GB2312" pitchFamily="49" charset="-122"/>
              </a:rPr>
              <a:t>例如，表示次数的量用</a:t>
            </a:r>
            <a:r>
              <a:rPr kumimoji="0" lang="en-US" altLang="zh-CN" sz="2800" b="1" i="1" dirty="0" smtClean="0">
                <a:solidFill>
                  <a:srgbClr val="0033CC"/>
                </a:solidFill>
                <a:latin typeface="楷体_GB2312" pitchFamily="49" charset="-122"/>
                <a:ea typeface="楷体_GB2312" pitchFamily="49" charset="-122"/>
              </a:rPr>
              <a:t>Times</a:t>
            </a:r>
            <a:r>
              <a:rPr kumimoji="0" lang="zh-CN" altLang="en-US" sz="2800" b="1" dirty="0" smtClean="0">
                <a:latin typeface="楷体_GB2312" pitchFamily="49" charset="-122"/>
                <a:ea typeface="楷体_GB2312" pitchFamily="49" charset="-122"/>
              </a:rPr>
              <a:t>，表示总量的用</a:t>
            </a:r>
            <a:r>
              <a:rPr kumimoji="0" lang="en-US" altLang="zh-CN" sz="2800" b="1" i="1" dirty="0" smtClean="0">
                <a:solidFill>
                  <a:srgbClr val="0033CC"/>
                </a:solidFill>
                <a:latin typeface="楷体_GB2312" pitchFamily="49" charset="-122"/>
                <a:ea typeface="楷体_GB2312" pitchFamily="49" charset="-122"/>
              </a:rPr>
              <a:t>Total</a:t>
            </a:r>
            <a:r>
              <a:rPr kumimoji="0" lang="zh-CN" altLang="en-US" sz="2800" b="1" dirty="0" smtClean="0">
                <a:latin typeface="楷体_GB2312" pitchFamily="49" charset="-122"/>
                <a:ea typeface="楷体_GB2312" pitchFamily="49" charset="-122"/>
              </a:rPr>
              <a:t>，表示平均值的用</a:t>
            </a:r>
            <a:r>
              <a:rPr kumimoji="0" lang="en-US" altLang="zh-CN" sz="2800" b="1" i="1" dirty="0" smtClean="0">
                <a:solidFill>
                  <a:srgbClr val="0033CC"/>
                </a:solidFill>
                <a:latin typeface="楷体_GB2312" pitchFamily="49" charset="-122"/>
                <a:ea typeface="楷体_GB2312" pitchFamily="49" charset="-122"/>
              </a:rPr>
              <a:t>Average</a:t>
            </a:r>
            <a:r>
              <a:rPr kumimoji="0" lang="zh-CN" altLang="en-US" sz="2800" b="1" dirty="0" smtClean="0">
                <a:latin typeface="楷体_GB2312" pitchFamily="49" charset="-122"/>
                <a:ea typeface="楷体_GB2312" pitchFamily="49" charset="-122"/>
              </a:rPr>
              <a:t>，表示和的量用</a:t>
            </a:r>
            <a:r>
              <a:rPr kumimoji="0" lang="en-US" altLang="zh-CN" sz="2800" b="1" i="1" dirty="0" smtClean="0">
                <a:solidFill>
                  <a:srgbClr val="0033CC"/>
                </a:solidFill>
                <a:latin typeface="楷体_GB2312" pitchFamily="49" charset="-122"/>
                <a:ea typeface="楷体_GB2312" pitchFamily="49" charset="-122"/>
              </a:rPr>
              <a:t>Sum</a:t>
            </a:r>
            <a:r>
              <a:rPr kumimoji="0" lang="zh-CN" altLang="en-US" sz="2800" b="1" dirty="0" smtClean="0">
                <a:latin typeface="楷体_GB2312" pitchFamily="49" charset="-122"/>
                <a:ea typeface="楷体_GB2312" pitchFamily="49" charset="-122"/>
              </a:rPr>
              <a:t>等。</a:t>
            </a:r>
          </a:p>
          <a:p>
            <a:pPr fontAlgn="base">
              <a:lnSpc>
                <a:spcPct val="125000"/>
              </a:lnSpc>
              <a:spcBef>
                <a:spcPct val="20000"/>
              </a:spcBef>
              <a:spcAft>
                <a:spcPct val="0"/>
              </a:spcAft>
              <a:buFontTx/>
              <a:buChar char="•"/>
            </a:pPr>
            <a:endParaRPr kumimoji="0" lang="zh-CN" altLang="en-US" sz="28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2919447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 calcmode="lin" valueType="num">
                                      <p:cBhvr additive="base">
                                        <p:cTn id="7"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C6CB0567-D166-42C4-8775-03E40FD6CB87}" type="slidenum">
              <a:rPr lang="zh-CN" altLang="en-US" smtClean="0">
                <a:solidFill>
                  <a:srgbClr val="000000"/>
                </a:solidFill>
              </a:rPr>
              <a:pPr/>
              <a:t>8</a:t>
            </a:fld>
            <a:endParaRPr lang="en-US" altLang="zh-CN">
              <a:solidFill>
                <a:srgbClr val="000000"/>
              </a:solidFill>
            </a:endParaRPr>
          </a:p>
        </p:txBody>
      </p:sp>
      <p:sp>
        <p:nvSpPr>
          <p:cNvPr id="3" name="矩形 2"/>
          <p:cNvSpPr/>
          <p:nvPr/>
        </p:nvSpPr>
        <p:spPr>
          <a:xfrm>
            <a:off x="467544" y="1700808"/>
            <a:ext cx="8136904" cy="2246769"/>
          </a:xfrm>
          <a:prstGeom prst="rect">
            <a:avLst/>
          </a:prstGeom>
        </p:spPr>
        <p:txBody>
          <a:bodyPr wrap="square">
            <a:spAutoFit/>
          </a:bodyPr>
          <a:lstStyle/>
          <a:p>
            <a:r>
              <a:rPr lang="zh-CN" altLang="en-US" sz="2800" b="1" dirty="0">
                <a:solidFill>
                  <a:srgbClr val="FF0066"/>
                </a:solidFill>
                <a:latin typeface="楷体_GB2312" pitchFamily="49" charset="-122"/>
                <a:ea typeface="楷体_GB2312" pitchFamily="49" charset="-122"/>
              </a:rPr>
              <a:t>名字不是越长越好</a:t>
            </a:r>
            <a:r>
              <a:rPr lang="zh-CN" altLang="en-US" sz="2800" b="1" dirty="0">
                <a:latin typeface="楷体_GB2312" pitchFamily="49" charset="-122"/>
                <a:ea typeface="楷体_GB2312" pitchFamily="49" charset="-122"/>
              </a:rPr>
              <a:t>，应当选择精炼的意义明确的名字</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r>
              <a:rPr lang="zh-CN" altLang="en-US" sz="2800" b="1" dirty="0" smtClean="0">
                <a:solidFill>
                  <a:srgbClr val="FF0066"/>
                </a:solidFill>
                <a:latin typeface="楷体_GB2312" pitchFamily="49" charset="-122"/>
                <a:ea typeface="楷体_GB2312" pitchFamily="49" charset="-122"/>
              </a:rPr>
              <a:t>必要</a:t>
            </a:r>
            <a:r>
              <a:rPr lang="zh-CN" altLang="en-US" sz="2800" b="1" dirty="0">
                <a:solidFill>
                  <a:srgbClr val="FF0066"/>
                </a:solidFill>
                <a:latin typeface="楷体_GB2312" pitchFamily="49" charset="-122"/>
                <a:ea typeface="楷体_GB2312" pitchFamily="49" charset="-122"/>
              </a:rPr>
              <a:t>时可使用缩写名字</a:t>
            </a:r>
            <a:r>
              <a:rPr lang="zh-CN" altLang="en-US" sz="2800" b="1" dirty="0">
                <a:latin typeface="楷体_GB2312" pitchFamily="49" charset="-122"/>
                <a:ea typeface="楷体_GB2312" pitchFamily="49" charset="-122"/>
              </a:rPr>
              <a:t>，但这时要注意缩写规则要一致，并且要</a:t>
            </a:r>
            <a:r>
              <a:rPr lang="zh-CN" altLang="en-US" sz="2800" b="1" dirty="0">
                <a:solidFill>
                  <a:srgbClr val="FF0066"/>
                </a:solidFill>
                <a:latin typeface="楷体_GB2312" pitchFamily="49" charset="-122"/>
                <a:ea typeface="楷体_GB2312" pitchFamily="49" charset="-122"/>
              </a:rPr>
              <a:t>给每一个名字加注释</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同时</a:t>
            </a:r>
            <a:r>
              <a:rPr lang="zh-CN" altLang="en-US" sz="2800" b="1" dirty="0">
                <a:latin typeface="楷体_GB2312" pitchFamily="49" charset="-122"/>
                <a:ea typeface="楷体_GB2312" pitchFamily="49" charset="-122"/>
              </a:rPr>
              <a:t>，在一个程序中，一个变量只应用于一种用途。</a:t>
            </a:r>
            <a:endParaRPr lang="zh-CN" altLang="en-US" sz="2800" dirty="0"/>
          </a:p>
        </p:txBody>
      </p:sp>
    </p:spTree>
    <p:extLst>
      <p:ext uri="{BB962C8B-B14F-4D97-AF65-F5344CB8AC3E}">
        <p14:creationId xmlns:p14="http://schemas.microsoft.com/office/powerpoint/2010/main" val="412114257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553200" y="6245225"/>
            <a:ext cx="2133600" cy="476250"/>
          </a:xfrm>
        </p:spPr>
        <p:txBody>
          <a:bodyP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fld id="{760098C5-07DB-4E5C-BC27-1DB2FE0A1346}" type="slidenum">
              <a:rPr kumimoji="0" lang="zh-CN" altLang="en-US">
                <a:sym typeface="Verdana Bold" charset="0"/>
              </a:rPr>
              <a:pPr/>
              <a:t>9</a:t>
            </a:fld>
            <a:endParaRPr kumimoji="0" lang="en-US" altLang="zh-CN">
              <a:sym typeface="Verdana Bold" charset="0"/>
            </a:endParaRPr>
          </a:p>
        </p:txBody>
      </p:sp>
      <p:sp>
        <p:nvSpPr>
          <p:cNvPr id="37890" name="Rectangle 2"/>
          <p:cNvSpPr>
            <a:spLocks noChangeArrowheads="1"/>
          </p:cNvSpPr>
          <p:nvPr/>
        </p:nvSpPr>
        <p:spPr bwMode="auto">
          <a:xfrm>
            <a:off x="624505" y="836712"/>
            <a:ext cx="3657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algn="ctr" fontAlgn="base">
              <a:spcBef>
                <a:spcPct val="0"/>
              </a:spcBef>
              <a:spcAft>
                <a:spcPct val="0"/>
              </a:spcAft>
            </a:pPr>
            <a:r>
              <a:rPr kumimoji="0" lang="zh-CN" altLang="en-US" sz="2800" b="1" dirty="0" smtClean="0">
                <a:solidFill>
                  <a:srgbClr val="0000FF"/>
                </a:solidFill>
              </a:rPr>
              <a:t>★  </a:t>
            </a:r>
            <a:r>
              <a:rPr kumimoji="0" lang="zh-CN" altLang="en-US" sz="3200" b="1" dirty="0" smtClean="0">
                <a:solidFill>
                  <a:srgbClr val="0000FF"/>
                </a:solidFill>
                <a:latin typeface="Times New Roman" pitchFamily="18" charset="0"/>
                <a:ea typeface="黑体" pitchFamily="49" charset="-122"/>
              </a:rPr>
              <a:t>程序的注释</a:t>
            </a:r>
            <a:r>
              <a:rPr kumimoji="0" lang="zh-CN" altLang="en-US" sz="4400" b="1" dirty="0" smtClean="0">
                <a:latin typeface="Times New Roman" pitchFamily="18" charset="0"/>
                <a:ea typeface="仿宋_GB2312" pitchFamily="49" charset="-122"/>
              </a:rPr>
              <a:t> </a:t>
            </a:r>
          </a:p>
        </p:txBody>
      </p:sp>
      <p:sp>
        <p:nvSpPr>
          <p:cNvPr id="37891" name="Rectangle 3"/>
          <p:cNvSpPr>
            <a:spLocks noChangeArrowheads="1"/>
          </p:cNvSpPr>
          <p:nvPr/>
        </p:nvSpPr>
        <p:spPr bwMode="auto">
          <a:xfrm>
            <a:off x="1047750" y="1700808"/>
            <a:ext cx="72469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1200">
                <a:solidFill>
                  <a:srgbClr val="000000"/>
                </a:solidFill>
                <a:latin typeface="Arial" pitchFamily="34" charset="0"/>
                <a:ea typeface="宋体" pitchFamily="2" charset="-122"/>
                <a:sym typeface="Arial" pitchFamily="34" charset="0"/>
              </a:defRPr>
            </a:lvl1pPr>
            <a:lvl2pPr marL="742950" indent="-285750">
              <a:defRPr kumimoji="1" sz="1200">
                <a:solidFill>
                  <a:srgbClr val="000000"/>
                </a:solidFill>
                <a:latin typeface="Arial" pitchFamily="34" charset="0"/>
                <a:ea typeface="宋体" pitchFamily="2" charset="-122"/>
                <a:sym typeface="Arial" pitchFamily="34" charset="0"/>
              </a:defRPr>
            </a:lvl2pPr>
            <a:lvl3pPr marL="1143000" indent="-228600">
              <a:defRPr kumimoji="1" sz="1200">
                <a:solidFill>
                  <a:srgbClr val="000000"/>
                </a:solidFill>
                <a:latin typeface="Arial" pitchFamily="34" charset="0"/>
                <a:ea typeface="宋体" pitchFamily="2" charset="-122"/>
                <a:sym typeface="Arial" pitchFamily="34" charset="0"/>
              </a:defRPr>
            </a:lvl3pPr>
            <a:lvl4pPr marL="1600200" indent="-228600">
              <a:defRPr kumimoji="1" sz="1200">
                <a:solidFill>
                  <a:srgbClr val="000000"/>
                </a:solidFill>
                <a:latin typeface="Arial" pitchFamily="34" charset="0"/>
                <a:ea typeface="宋体" pitchFamily="2" charset="-122"/>
                <a:sym typeface="Arial" pitchFamily="34" charset="0"/>
              </a:defRPr>
            </a:lvl4pPr>
            <a:lvl5pPr marL="2057400" indent="-228600">
              <a:defRPr kumimoji="1" sz="1200">
                <a:solidFill>
                  <a:srgbClr val="000000"/>
                </a:solidFill>
                <a:latin typeface="Arial" pitchFamily="34" charset="0"/>
                <a:ea typeface="宋体" pitchFamily="2" charset="-122"/>
                <a:sym typeface="Arial" pitchFamily="34" charset="0"/>
              </a:defRPr>
            </a:lvl5pPr>
            <a:lvl6pPr marL="25146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6pPr>
            <a:lvl7pPr marL="29718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7pPr>
            <a:lvl8pPr marL="34290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8pPr>
            <a:lvl9pPr marL="3886200" indent="-228600" fontAlgn="base">
              <a:spcBef>
                <a:spcPct val="0"/>
              </a:spcBef>
              <a:spcAft>
                <a:spcPct val="0"/>
              </a:spcAft>
              <a:defRPr kumimoji="1" sz="1200">
                <a:solidFill>
                  <a:srgbClr val="000000"/>
                </a:solidFill>
                <a:latin typeface="Arial" pitchFamily="34" charset="0"/>
                <a:ea typeface="宋体" pitchFamily="2" charset="-122"/>
                <a:sym typeface="Arial" pitchFamily="34" charset="0"/>
              </a:defRPr>
            </a:lvl9pPr>
          </a:lstStyle>
          <a:p>
            <a:pPr fontAlgn="base">
              <a:lnSpc>
                <a:spcPct val="125000"/>
              </a:lnSpc>
              <a:spcBef>
                <a:spcPct val="20000"/>
              </a:spcBef>
              <a:spcAft>
                <a:spcPct val="0"/>
              </a:spcAft>
              <a:buFontTx/>
              <a:buChar char="•"/>
            </a:pPr>
            <a:r>
              <a:rPr kumimoji="0" lang="zh-CN" altLang="en-US" sz="3200" b="1" dirty="0" smtClean="0">
                <a:latin typeface="华文新魏" pitchFamily="2" charset="-122"/>
              </a:rPr>
              <a:t>夹在程序中的注释是程序员与</a:t>
            </a:r>
            <a:r>
              <a:rPr kumimoji="0" lang="zh-CN" altLang="en-US" sz="3200" b="1" dirty="0" smtClean="0">
                <a:solidFill>
                  <a:srgbClr val="FF0066"/>
                </a:solidFill>
                <a:latin typeface="华文新魏" pitchFamily="2" charset="-122"/>
              </a:rPr>
              <a:t>日后</a:t>
            </a:r>
            <a:r>
              <a:rPr kumimoji="0" lang="zh-CN" altLang="en-US" sz="3200" b="1" dirty="0" smtClean="0">
                <a:latin typeface="华文新魏" pitchFamily="2" charset="-122"/>
              </a:rPr>
              <a:t>的程序读者之间</a:t>
            </a:r>
            <a:r>
              <a:rPr kumimoji="0" lang="zh-CN" altLang="en-US" sz="3200" b="1" dirty="0" smtClean="0">
                <a:solidFill>
                  <a:srgbClr val="FF0066"/>
                </a:solidFill>
                <a:latin typeface="华文新魏" pitchFamily="2" charset="-122"/>
              </a:rPr>
              <a:t>通信的重要手段</a:t>
            </a:r>
            <a:r>
              <a:rPr kumimoji="0" lang="zh-CN" altLang="en-US" sz="3200" b="1" dirty="0" smtClean="0">
                <a:latin typeface="华文新魏" pitchFamily="2" charset="-122"/>
              </a:rPr>
              <a:t>。</a:t>
            </a:r>
          </a:p>
          <a:p>
            <a:pPr fontAlgn="base">
              <a:lnSpc>
                <a:spcPct val="125000"/>
              </a:lnSpc>
              <a:spcBef>
                <a:spcPct val="20000"/>
              </a:spcBef>
              <a:spcAft>
                <a:spcPct val="0"/>
              </a:spcAft>
              <a:buFontTx/>
              <a:buChar char="•"/>
            </a:pPr>
            <a:r>
              <a:rPr kumimoji="0" lang="zh-CN" altLang="en-US" sz="3200" b="1" dirty="0" smtClean="0">
                <a:latin typeface="华文新魏" pitchFamily="2" charset="-122"/>
              </a:rPr>
              <a:t>注释</a:t>
            </a:r>
            <a:r>
              <a:rPr kumimoji="0" lang="zh-CN" altLang="en-US" sz="3200" b="1" dirty="0" smtClean="0">
                <a:solidFill>
                  <a:srgbClr val="FF0066"/>
                </a:solidFill>
                <a:latin typeface="华文新魏" pitchFamily="2" charset="-122"/>
              </a:rPr>
              <a:t>决不是可有可无</a:t>
            </a:r>
            <a:r>
              <a:rPr kumimoji="0" lang="zh-CN" altLang="en-US" sz="3200" b="1" dirty="0" smtClean="0">
                <a:latin typeface="华文新魏" pitchFamily="2" charset="-122"/>
              </a:rPr>
              <a:t>的。</a:t>
            </a:r>
          </a:p>
          <a:p>
            <a:pPr fontAlgn="base">
              <a:lnSpc>
                <a:spcPct val="125000"/>
              </a:lnSpc>
              <a:spcBef>
                <a:spcPct val="20000"/>
              </a:spcBef>
              <a:spcAft>
                <a:spcPct val="0"/>
              </a:spcAft>
              <a:buFontTx/>
              <a:buChar char="•"/>
            </a:pPr>
            <a:r>
              <a:rPr kumimoji="0" lang="zh-CN" altLang="en-US" sz="3200" b="1" dirty="0" smtClean="0">
                <a:latin typeface="华文新魏" pitchFamily="2" charset="-122"/>
              </a:rPr>
              <a:t>一些正规的程序文本中，注释行的数量占到整个源程序的</a:t>
            </a:r>
            <a:r>
              <a:rPr kumimoji="0" lang="en-US" altLang="zh-CN" sz="3200" b="1" dirty="0" smtClean="0">
                <a:latin typeface="黑体" pitchFamily="49" charset="-122"/>
                <a:ea typeface="黑体" pitchFamily="49" charset="-122"/>
              </a:rPr>
              <a:t>1/3</a:t>
            </a:r>
            <a:r>
              <a:rPr kumimoji="0" lang="zh-CN" altLang="en-US" sz="3200" b="1" dirty="0" smtClean="0">
                <a:latin typeface="华文新魏" pitchFamily="2" charset="-122"/>
              </a:rPr>
              <a:t>到</a:t>
            </a:r>
            <a:r>
              <a:rPr kumimoji="0" lang="en-US" altLang="zh-CN" sz="3200" b="1" dirty="0" smtClean="0">
                <a:latin typeface="华文新魏" pitchFamily="2" charset="-122"/>
              </a:rPr>
              <a:t>1/2</a:t>
            </a:r>
            <a:r>
              <a:rPr kumimoji="0" lang="zh-CN" altLang="en-US" sz="3200" b="1" dirty="0" smtClean="0">
                <a:latin typeface="华文新魏" pitchFamily="2" charset="-122"/>
              </a:rPr>
              <a:t>，甚至更多。</a:t>
            </a:r>
          </a:p>
          <a:p>
            <a:pPr fontAlgn="base">
              <a:lnSpc>
                <a:spcPct val="125000"/>
              </a:lnSpc>
              <a:spcBef>
                <a:spcPct val="20000"/>
              </a:spcBef>
              <a:spcAft>
                <a:spcPct val="0"/>
              </a:spcAft>
              <a:buFontTx/>
              <a:buChar char="•"/>
            </a:pPr>
            <a:r>
              <a:rPr kumimoji="0" lang="zh-CN" altLang="en-US" sz="3200" b="1" dirty="0" smtClean="0">
                <a:latin typeface="华文新魏" pitchFamily="2" charset="-122"/>
              </a:rPr>
              <a:t>注释分为</a:t>
            </a:r>
            <a:r>
              <a:rPr kumimoji="0" lang="zh-CN" altLang="en-US" sz="3200" b="1" dirty="0" smtClean="0">
                <a:solidFill>
                  <a:srgbClr val="FF0066"/>
                </a:solidFill>
                <a:latin typeface="华文新魏" pitchFamily="2" charset="-122"/>
              </a:rPr>
              <a:t>序言性注释</a:t>
            </a:r>
            <a:r>
              <a:rPr kumimoji="0" lang="zh-CN" altLang="en-US" sz="3200" b="1" dirty="0" smtClean="0">
                <a:latin typeface="华文新魏" pitchFamily="2" charset="-122"/>
              </a:rPr>
              <a:t>和</a:t>
            </a:r>
            <a:r>
              <a:rPr kumimoji="0" lang="zh-CN" altLang="en-US" sz="3200" b="1" dirty="0" smtClean="0">
                <a:solidFill>
                  <a:srgbClr val="FF0066"/>
                </a:solidFill>
                <a:latin typeface="华文新魏" pitchFamily="2" charset="-122"/>
              </a:rPr>
              <a:t>功能性注释</a:t>
            </a:r>
            <a:r>
              <a:rPr kumimoji="0" lang="zh-CN" altLang="en-US" sz="3200" b="1" dirty="0" smtClean="0">
                <a:latin typeface="华文新魏" pitchFamily="2" charset="-122"/>
              </a:rPr>
              <a:t>。</a:t>
            </a:r>
          </a:p>
        </p:txBody>
      </p:sp>
    </p:spTree>
    <p:extLst>
      <p:ext uri="{BB962C8B-B14F-4D97-AF65-F5344CB8AC3E}">
        <p14:creationId xmlns:p14="http://schemas.microsoft.com/office/powerpoint/2010/main" val="3857715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
      <a:dk1>
        <a:srgbClr val="000000"/>
      </a:dk1>
      <a:lt1>
        <a:srgbClr val="FFFFFF"/>
      </a:lt1>
      <a:dk2>
        <a:srgbClr val="000000"/>
      </a:dk2>
      <a:lt2>
        <a:srgbClr val="000000"/>
      </a:lt2>
      <a:accent1>
        <a:srgbClr val="A3B2C1"/>
      </a:accent1>
      <a:accent2>
        <a:srgbClr val="333399"/>
      </a:accent2>
      <a:accent3>
        <a:srgbClr val="FFFFFF"/>
      </a:accent3>
      <a:accent4>
        <a:srgbClr val="000000"/>
      </a:accent4>
      <a:accent5>
        <a:srgbClr val="CED5DD"/>
      </a:accent5>
      <a:accent6>
        <a:srgbClr val="2D2D8A"/>
      </a:accent6>
      <a:hlink>
        <a:srgbClr val="009999"/>
      </a:hlink>
      <a:folHlink>
        <a:srgbClr val="99CC00"/>
      </a:folHlink>
    </a:clrScheme>
    <a:fontScheme name="Profile">
      <a:majorFont>
        <a:latin typeface="Verdana"/>
        <a:ea typeface="宋体"/>
        <a:cs typeface=""/>
      </a:majorFont>
      <a:minorFont>
        <a:latin typeface="Verdan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3B2C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宋体" charset="0"/>
            <a:sym typeface="Arial" charset="0"/>
          </a:defRPr>
        </a:defPPr>
      </a:lstStyle>
    </a:spDef>
    <a:lnDef>
      <a:spPr bwMode="auto">
        <a:xfrm>
          <a:off x="0" y="0"/>
          <a:ext cx="1" cy="1"/>
        </a:xfrm>
        <a:custGeom>
          <a:avLst/>
          <a:gdLst/>
          <a:ahLst/>
          <a:cxnLst/>
          <a:rect l="0" t="0" r="0" b="0"/>
          <a:pathLst/>
        </a:custGeom>
        <a:solidFill>
          <a:srgbClr val="A3B2C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宋体" charset="0"/>
            <a:sym typeface="Arial" charset="0"/>
          </a:defRPr>
        </a:defPPr>
      </a:lstStyle>
    </a:lnDef>
  </a:objectDefaults>
  <a:extraClrSchemeLst>
    <a:extraClrScheme>
      <a:clrScheme name="Profi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0000"/>
    </a:lt2>
    <a:accent1>
      <a:srgbClr val="A3B2C1"/>
    </a:accent1>
    <a:accent2>
      <a:srgbClr val="333399"/>
    </a:accent2>
    <a:accent3>
      <a:srgbClr val="FFFFFF"/>
    </a:accent3>
    <a:accent4>
      <a:srgbClr val="000000"/>
    </a:accent4>
    <a:accent5>
      <a:srgbClr val="CED5DD"/>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288</TotalTime>
  <Words>2305</Words>
  <Application>Microsoft Office PowerPoint</Application>
  <PresentationFormat>全屏显示(4:3)</PresentationFormat>
  <Paragraphs>250</Paragraphs>
  <Slides>33</Slides>
  <Notes>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程序运行时间</vt:lpstr>
      <vt:lpstr>(2)  存储器效率</vt:lpstr>
      <vt:lpstr>(3)  输入输出的效率</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编码</dc:title>
  <dc:creator>F117</dc:creator>
  <cp:lastModifiedBy>asus</cp:lastModifiedBy>
  <cp:revision>13</cp:revision>
  <dcterms:created xsi:type="dcterms:W3CDTF">2019-05-12T09:26:18Z</dcterms:created>
  <dcterms:modified xsi:type="dcterms:W3CDTF">2019-05-13T12:27:48Z</dcterms:modified>
</cp:coreProperties>
</file>