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media/image1.jpeg" ContentType="image/jpeg"/>
  <Override PartName="/ppt/notesSlides/notesSlide1.xml" ContentType="application/vnd.openxmlformats-officedocument.presentationml.notesSlide+xml"/>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Verdana"/>
        <a:ea typeface="Verdana"/>
        <a:cs typeface="Verdana"/>
        <a:sym typeface="Verdana"/>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Verdana"/>
        <a:ea typeface="Verdana"/>
        <a:cs typeface="Verdana"/>
        <a:sym typeface="Verdana"/>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Verdana"/>
        <a:ea typeface="Verdana"/>
        <a:cs typeface="Verdana"/>
        <a:sym typeface="Verdana"/>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Verdana"/>
        <a:ea typeface="Verdana"/>
        <a:cs typeface="Verdana"/>
        <a:sym typeface="Verdana"/>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Verdana"/>
        <a:ea typeface="Verdana"/>
        <a:cs typeface="Verdana"/>
        <a:sym typeface="Verdana"/>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Verdana"/>
        <a:ea typeface="Verdana"/>
        <a:cs typeface="Verdana"/>
        <a:sym typeface="Verdana"/>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Verdana"/>
        <a:ea typeface="Verdana"/>
        <a:cs typeface="Verdana"/>
        <a:sym typeface="Verdana"/>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Verdana"/>
        <a:ea typeface="Verdana"/>
        <a:cs typeface="Verdana"/>
        <a:sym typeface="Verdana"/>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Verdana"/>
        <a:ea typeface="Verdana"/>
        <a:cs typeface="Verdana"/>
        <a:sym typeface="Verdan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Verdana"/>
          <a:ea typeface="Verdana"/>
          <a:cs typeface="Verdana"/>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0E4E9"/>
          </a:solidFill>
        </a:fill>
      </a:tcStyle>
    </a:wholeTbl>
    <a:band2H>
      <a:tcTxStyle b="def" i="def"/>
      <a:tcStyle>
        <a:tcBdr/>
        <a:fill>
          <a:solidFill>
            <a:srgbClr val="F0F2F4"/>
          </a:solidFill>
        </a:fill>
      </a:tcStyle>
    </a:band2H>
    <a:firstCol>
      <a:tcTxStyle b="on" i="off">
        <a:font>
          <a:latin typeface="Verdana"/>
          <a:ea typeface="Verdana"/>
          <a:cs typeface="Verdana"/>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
          <a:latin typeface="Verdana"/>
          <a:ea typeface="Verdana"/>
          <a:cs typeface="Verdana"/>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
          <a:latin typeface="Verdana"/>
          <a:ea typeface="Verdana"/>
          <a:cs typeface="Verdana"/>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
          <a:latin typeface="Verdana"/>
          <a:ea typeface="Verdana"/>
          <a:cs typeface="Verdana"/>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ff">
        <a:font>
          <a:latin typeface="Verdana"/>
          <a:ea typeface="Verdana"/>
          <a:cs typeface="Verdana"/>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
          <a:latin typeface="Verdana"/>
          <a:ea typeface="Verdana"/>
          <a:cs typeface="Verdana"/>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
          <a:latin typeface="Verdana"/>
          <a:ea typeface="Verdana"/>
          <a:cs typeface="Verdana"/>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
          <a:latin typeface="Verdana"/>
          <a:ea typeface="Verdana"/>
          <a:cs typeface="Verdana"/>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CCCD9"/>
          </a:solidFill>
        </a:fill>
      </a:tcStyle>
    </a:wholeTbl>
    <a:band2H>
      <a:tcTxStyle b="def" i="def"/>
      <a:tcStyle>
        <a:tcBdr/>
        <a:fill>
          <a:solidFill>
            <a:srgbClr val="E7E7ED"/>
          </a:solidFill>
        </a:fill>
      </a:tcStyle>
    </a:band2H>
    <a:firstCol>
      <a:tcTxStyle b="on" i="off">
        <a:font>
          <a:latin typeface="Verdana"/>
          <a:ea typeface="Verdana"/>
          <a:cs typeface="Verdana"/>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
          <a:latin typeface="Verdana"/>
          <a:ea typeface="Verdana"/>
          <a:cs typeface="Verdana"/>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
          <a:latin typeface="Verdana"/>
          <a:ea typeface="Verdana"/>
          <a:cs typeface="Verdana"/>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
          <a:latin typeface="Verdana"/>
          <a:ea typeface="Verdana"/>
          <a:cs typeface="Verdana"/>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ff">
        <a:font>
          <a:latin typeface="Verdana"/>
          <a:ea typeface="Verdana"/>
          <a:cs typeface="Verdana"/>
        </a:font>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Verdana"/>
          <a:ea typeface="Verdana"/>
          <a:cs typeface="Verdana"/>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
          <a:latin typeface="Verdana"/>
          <a:ea typeface="Verdana"/>
          <a:cs typeface="Verdana"/>
        </a:font>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Verdana"/>
          <a:ea typeface="Verdana"/>
          <a:cs typeface="Verdana"/>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Verdana"/>
          <a:ea typeface="Verdana"/>
          <a:cs typeface="Verdana"/>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
          <a:latin typeface="Verdana"/>
          <a:ea typeface="Verdana"/>
          <a:cs typeface="Verdana"/>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
          <a:latin typeface="Verdana"/>
          <a:ea typeface="Verdana"/>
          <a:cs typeface="Verdana"/>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
          <a:latin typeface="Verdana"/>
          <a:ea typeface="Verdana"/>
          <a:cs typeface="Verdan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ff">
        <a:font>
          <a:latin typeface="Verdana"/>
          <a:ea typeface="Verdana"/>
          <a:cs typeface="Verdan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Verdana"/>
          <a:ea typeface="Verdana"/>
          <a:cs typeface="Verdana"/>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Verdana"/>
          <a:ea typeface="Verdana"/>
          <a:cs typeface="Verdan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4" name="Shape 164"/>
          <p:cNvSpPr/>
          <p:nvPr>
            <p:ph type="sldImg"/>
          </p:nvPr>
        </p:nvSpPr>
        <p:spPr>
          <a:xfrm>
            <a:off x="1143000" y="685800"/>
            <a:ext cx="4572000" cy="3429000"/>
          </a:xfrm>
          <a:prstGeom prst="rect">
            <a:avLst/>
          </a:prstGeom>
        </p:spPr>
        <p:txBody>
          <a:bodyPr/>
          <a:lstStyle/>
          <a:p>
            <a:pPr/>
          </a:p>
        </p:txBody>
      </p:sp>
      <p:sp>
        <p:nvSpPr>
          <p:cNvPr id="165" name="Shape 16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Shape 181"/>
          <p:cNvSpPr/>
          <p:nvPr>
            <p:ph type="sldImg"/>
          </p:nvPr>
        </p:nvSpPr>
        <p:spPr>
          <a:prstGeom prst="rect">
            <a:avLst/>
          </a:prstGeom>
        </p:spPr>
        <p:txBody>
          <a:bodyPr/>
          <a:lstStyle/>
          <a:p>
            <a:pPr/>
          </a:p>
        </p:txBody>
      </p:sp>
      <p:sp>
        <p:nvSpPr>
          <p:cNvPr id="182" name="Shape 182"/>
          <p:cNvSpPr/>
          <p:nvPr>
            <p:ph type="body" sz="quarter" idx="1"/>
          </p:nvPr>
        </p:nvSpPr>
        <p:spPr>
          <a:prstGeom prst="rect">
            <a:avLst/>
          </a:prstGeom>
        </p:spPr>
        <p:txBody>
          <a:bodyPr/>
          <a:lstStyle/>
          <a:p>
            <a:pPr>
              <a:defRPr b="1">
                <a:latin typeface="Arial"/>
                <a:ea typeface="Arial"/>
                <a:cs typeface="Arial"/>
                <a:sym typeface="Arial"/>
              </a:defRPr>
            </a:pPr>
            <a:r>
              <a:rPr b="0">
                <a:latin typeface="宋体"/>
                <a:ea typeface="宋体"/>
                <a:cs typeface="宋体"/>
                <a:sym typeface="宋体"/>
              </a:rPr>
              <a:t>选择语言主要的实用标准：</a:t>
            </a:r>
          </a:p>
          <a:p>
            <a:pPr>
              <a:defRPr b="1">
                <a:latin typeface="Arial"/>
                <a:ea typeface="Arial"/>
                <a:cs typeface="Arial"/>
                <a:sym typeface="Arial"/>
              </a:defRPr>
            </a:pPr>
            <a:r>
              <a:t>(1) </a:t>
            </a:r>
            <a:r>
              <a:rPr b="0">
                <a:latin typeface="宋体"/>
                <a:ea typeface="宋体"/>
                <a:cs typeface="宋体"/>
                <a:sym typeface="宋体"/>
              </a:rPr>
              <a:t>系统用户的要求。如果所开发的系统由用户负责维护，用户通常要求用他们熟悉的语言书写程序。</a:t>
            </a:r>
            <a:endParaRPr b="0">
              <a:latin typeface="宋体"/>
              <a:ea typeface="宋体"/>
              <a:cs typeface="宋体"/>
              <a:sym typeface="宋体"/>
            </a:endParaRPr>
          </a:p>
          <a:p>
            <a:pPr>
              <a:defRPr b="1">
                <a:latin typeface="Arial"/>
                <a:ea typeface="Arial"/>
                <a:cs typeface="Arial"/>
                <a:sym typeface="Arial"/>
              </a:defRPr>
            </a:pPr>
            <a:r>
              <a:t>(2) </a:t>
            </a:r>
            <a:r>
              <a:rPr b="0">
                <a:latin typeface="宋体"/>
                <a:ea typeface="宋体"/>
                <a:cs typeface="宋体"/>
                <a:sym typeface="宋体"/>
              </a:rPr>
              <a:t>可以使用的编译程序。运行目标系统的环境中可以提供的编译程序往往限制了可以选用的语言的范围。</a:t>
            </a:r>
            <a:endParaRPr b="0">
              <a:latin typeface="宋体"/>
              <a:ea typeface="宋体"/>
              <a:cs typeface="宋体"/>
              <a:sym typeface="宋体"/>
            </a:endParaRPr>
          </a:p>
          <a:p>
            <a:pPr>
              <a:defRPr b="1">
                <a:latin typeface="Arial"/>
                <a:ea typeface="Arial"/>
                <a:cs typeface="Arial"/>
                <a:sym typeface="Arial"/>
              </a:defRPr>
            </a:pPr>
            <a:r>
              <a:t>(3) </a:t>
            </a:r>
            <a:r>
              <a:rPr b="0">
                <a:latin typeface="宋体"/>
                <a:ea typeface="宋体"/>
                <a:cs typeface="宋体"/>
                <a:sym typeface="宋体"/>
              </a:rPr>
              <a:t>可以得到的软件工具。如果某种语言有支持程序开发的软件工具可以利用，则目标系统的实现和验证都变得比较容易。</a:t>
            </a:r>
            <a:endParaRPr b="0">
              <a:latin typeface="宋体"/>
              <a:ea typeface="宋体"/>
              <a:cs typeface="宋体"/>
              <a:sym typeface="宋体"/>
            </a:endParaRPr>
          </a:p>
          <a:p>
            <a:pPr>
              <a:defRPr b="1">
                <a:latin typeface="Arial"/>
                <a:ea typeface="Arial"/>
                <a:cs typeface="Arial"/>
                <a:sym typeface="Arial"/>
              </a:defRPr>
            </a:pPr>
            <a:r>
              <a:t>(4) </a:t>
            </a:r>
            <a:r>
              <a:rPr b="0">
                <a:latin typeface="宋体"/>
                <a:ea typeface="宋体"/>
                <a:cs typeface="宋体"/>
                <a:sym typeface="宋体"/>
              </a:rPr>
              <a:t>工程规模。如果工程规模很庞大，现有的语言又不完全适用，那么设计并实现一种供这个工程项目专用的程序设计语言，可能是一个正确的选择。</a:t>
            </a:r>
            <a:endParaRPr b="0">
              <a:latin typeface="宋体"/>
              <a:ea typeface="宋体"/>
              <a:cs typeface="宋体"/>
              <a:sym typeface="宋体"/>
            </a:endParaRPr>
          </a:p>
          <a:p>
            <a:pPr>
              <a:defRPr b="1">
                <a:latin typeface="Arial"/>
                <a:ea typeface="Arial"/>
                <a:cs typeface="Arial"/>
                <a:sym typeface="Arial"/>
              </a:defRPr>
            </a:pPr>
            <a:r>
              <a:t>(5) </a:t>
            </a:r>
            <a:r>
              <a:rPr b="0">
                <a:latin typeface="宋体"/>
                <a:ea typeface="宋体"/>
                <a:cs typeface="宋体"/>
                <a:sym typeface="宋体"/>
              </a:rPr>
              <a:t>程序员的知识。虽然对于有经验的程序员来说，学习一种新语言并不困难，但是要完全掌握一种新语言却需要实践。如果和其他标准不矛盾，那么应该选择一种已经为程序员所熟悉的语言。</a:t>
            </a:r>
            <a:endParaRPr b="0">
              <a:latin typeface="宋体"/>
              <a:ea typeface="宋体"/>
              <a:cs typeface="宋体"/>
              <a:sym typeface="宋体"/>
            </a:endParaRPr>
          </a:p>
          <a:p>
            <a:pPr>
              <a:defRPr b="1">
                <a:latin typeface="Arial"/>
                <a:ea typeface="Arial"/>
                <a:cs typeface="Arial"/>
                <a:sym typeface="Arial"/>
              </a:defRPr>
            </a:pPr>
            <a:r>
              <a:t>(6) </a:t>
            </a:r>
            <a:r>
              <a:rPr b="0">
                <a:latin typeface="宋体"/>
                <a:ea typeface="宋体"/>
                <a:cs typeface="宋体"/>
                <a:sym typeface="宋体"/>
              </a:rPr>
              <a:t>软件可移植性要求。如果目标系统将在几台不同的计算机上运行，或者预期的使用寿命很长，那么选择一种标准化程度高、程序可移植性好的语言就是很重要的。</a:t>
            </a:r>
            <a:endParaRPr b="0">
              <a:latin typeface="宋体"/>
              <a:ea typeface="宋体"/>
              <a:cs typeface="宋体"/>
              <a:sym typeface="宋体"/>
            </a:endParaRPr>
          </a:p>
          <a:p>
            <a:pPr>
              <a:defRPr b="1">
                <a:latin typeface="Arial"/>
                <a:ea typeface="Arial"/>
                <a:cs typeface="Arial"/>
                <a:sym typeface="Arial"/>
              </a:defRPr>
            </a:pPr>
            <a:r>
              <a:t>(7) </a:t>
            </a:r>
            <a:r>
              <a:rPr b="0">
                <a:latin typeface="宋体"/>
                <a:ea typeface="宋体"/>
                <a:cs typeface="宋体"/>
                <a:sym typeface="宋体"/>
              </a:rPr>
              <a:t>软件的应用领域。所谓的通用程序设计语言实际上并不是对所有应用领域都同样适用。因此，选择语言时应该充分考虑目标系统的应用范围。</a:t>
            </a:r>
            <a:endParaRPr b="0">
              <a:latin typeface="宋体"/>
              <a:ea typeface="宋体"/>
              <a:cs typeface="宋体"/>
              <a:sym typeface="宋体"/>
            </a:endParaRP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标题幻灯片">
    <p:spTree>
      <p:nvGrpSpPr>
        <p:cNvPr id="1" name=""/>
        <p:cNvGrpSpPr/>
        <p:nvPr/>
      </p:nvGrpSpPr>
      <p:grpSpPr>
        <a:xfrm>
          <a:off x="0" y="0"/>
          <a:ext cx="0" cy="0"/>
          <a:chOff x="0" y="0"/>
          <a:chExt cx="0" cy="0"/>
        </a:xfrm>
      </p:grpSpPr>
      <p:sp>
        <p:nvSpPr>
          <p:cNvPr id="11" name="标题文本"/>
          <p:cNvSpPr txBox="1"/>
          <p:nvPr>
            <p:ph type="title"/>
          </p:nvPr>
        </p:nvSpPr>
        <p:spPr>
          <a:xfrm>
            <a:off x="685800" y="2130425"/>
            <a:ext cx="7772400" cy="1470025"/>
          </a:xfrm>
          <a:prstGeom prst="rect">
            <a:avLst/>
          </a:prstGeom>
        </p:spPr>
        <p:txBody>
          <a:bodyPr/>
          <a:lstStyle/>
          <a:p>
            <a:pPr/>
            <a:r>
              <a:t>标题文本</a:t>
            </a:r>
          </a:p>
        </p:txBody>
      </p:sp>
      <p:sp>
        <p:nvSpPr>
          <p:cNvPr id="12" name="正文级别 1…"/>
          <p:cNvSpPr txBox="1"/>
          <p:nvPr>
            <p:ph type="body" sz="quarter" idx="1"/>
          </p:nvPr>
        </p:nvSpPr>
        <p:spPr>
          <a:xfrm>
            <a:off x="1371600" y="3886200"/>
            <a:ext cx="6400800" cy="1752600"/>
          </a:xfrm>
          <a:prstGeom prst="rect">
            <a:avLst/>
          </a:prstGeom>
        </p:spPr>
        <p:txBody>
          <a:bodyPr/>
          <a:lstStyle>
            <a:lvl1pPr marL="0" indent="0" algn="ctr">
              <a:buClrTx/>
              <a:buSzTx/>
              <a:buNone/>
            </a:lvl1pPr>
            <a:lvl2pPr marL="0" indent="457200" algn="ctr">
              <a:buClrTx/>
              <a:buSzTx/>
              <a:buNone/>
            </a:lvl2pPr>
            <a:lvl3pPr marL="0" indent="914400" algn="ctr">
              <a:buClrTx/>
              <a:buSzTx/>
              <a:buNone/>
            </a:lvl3pPr>
            <a:lvl4pPr marL="0" indent="1371600" algn="ctr">
              <a:buClrTx/>
              <a:buSzTx/>
              <a:buNone/>
            </a:lvl4pPr>
            <a:lvl5pPr marL="0" indent="1828800" algn="ctr">
              <a:buClrTx/>
              <a:buSzTx/>
              <a:buNone/>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图片与标题">
    <p:spTree>
      <p:nvGrpSpPr>
        <p:cNvPr id="1" name=""/>
        <p:cNvGrpSpPr/>
        <p:nvPr/>
      </p:nvGrpSpPr>
      <p:grpSpPr>
        <a:xfrm>
          <a:off x="0" y="0"/>
          <a:ext cx="0" cy="0"/>
          <a:chOff x="0" y="0"/>
          <a:chExt cx="0" cy="0"/>
        </a:xfrm>
      </p:grpSpPr>
      <p:sp>
        <p:nvSpPr>
          <p:cNvPr id="91" name="标题文本"/>
          <p:cNvSpPr txBox="1"/>
          <p:nvPr>
            <p:ph type="title"/>
          </p:nvPr>
        </p:nvSpPr>
        <p:spPr>
          <a:xfrm>
            <a:off x="1792288" y="4800600"/>
            <a:ext cx="5486401" cy="566738"/>
          </a:xfrm>
          <a:prstGeom prst="rect">
            <a:avLst/>
          </a:prstGeom>
        </p:spPr>
        <p:txBody>
          <a:bodyPr/>
          <a:lstStyle>
            <a:lvl1pPr>
              <a:defRPr b="1" sz="2000"/>
            </a:lvl1pPr>
          </a:lstStyle>
          <a:p>
            <a:pPr/>
            <a:r>
              <a:t>标题文本</a:t>
            </a:r>
          </a:p>
        </p:txBody>
      </p:sp>
      <p:sp>
        <p:nvSpPr>
          <p:cNvPr id="92" name="图片占位符 2"/>
          <p:cNvSpPr/>
          <p:nvPr>
            <p:ph type="pic" sz="half" idx="13"/>
          </p:nvPr>
        </p:nvSpPr>
        <p:spPr>
          <a:xfrm>
            <a:off x="1792288" y="612775"/>
            <a:ext cx="5486401" cy="4114800"/>
          </a:xfrm>
          <a:prstGeom prst="rect">
            <a:avLst/>
          </a:prstGeom>
        </p:spPr>
        <p:txBody>
          <a:bodyPr lIns="91439" tIns="45719" rIns="91439" bIns="45719">
            <a:noAutofit/>
          </a:bodyPr>
          <a:lstStyle/>
          <a:p>
            <a:pPr/>
          </a:p>
        </p:txBody>
      </p:sp>
      <p:sp>
        <p:nvSpPr>
          <p:cNvPr id="93" name="正文级别 1…"/>
          <p:cNvSpPr txBox="1"/>
          <p:nvPr>
            <p:ph type="body" sz="quarter" idx="1"/>
          </p:nvPr>
        </p:nvSpPr>
        <p:spPr>
          <a:xfrm>
            <a:off x="1792288" y="5367337"/>
            <a:ext cx="5486401" cy="804863"/>
          </a:xfrm>
          <a:prstGeom prst="rect">
            <a:avLst/>
          </a:prstGeom>
        </p:spPr>
        <p:txBody>
          <a:bodyPr/>
          <a:lstStyle>
            <a:lvl1pPr marL="0" indent="0">
              <a:buClrTx/>
              <a:buSzTx/>
              <a:buNone/>
              <a:defRPr sz="1400"/>
            </a:lvl1pPr>
            <a:lvl2pPr marL="0" indent="457200">
              <a:buClrTx/>
              <a:buSzTx/>
              <a:buNone/>
              <a:defRPr sz="1400"/>
            </a:lvl2pPr>
            <a:lvl3pPr marL="0" indent="914400">
              <a:buClrTx/>
              <a:buSzTx/>
              <a:buNone/>
              <a:defRPr sz="1400"/>
            </a:lvl3pPr>
            <a:lvl4pPr marL="0" indent="1371600">
              <a:buClrTx/>
              <a:buSzTx/>
              <a:buNone/>
              <a:defRPr sz="1400"/>
            </a:lvl4pPr>
            <a:lvl5pPr marL="0" indent="1828800">
              <a:buClrTx/>
              <a:buSzTx/>
              <a:buNone/>
              <a:defRPr sz="1400"/>
            </a:lvl5pPr>
          </a:lstStyle>
          <a:p>
            <a:pPr/>
            <a:r>
              <a:t>正文级别 1</a:t>
            </a:r>
          </a:p>
          <a:p>
            <a:pPr lvl="1"/>
            <a:r>
              <a:t>正文级别 2</a:t>
            </a:r>
          </a:p>
          <a:p>
            <a:pPr lvl="2"/>
            <a:r>
              <a:t>正文级别 3</a:t>
            </a:r>
          </a:p>
          <a:p>
            <a:pPr lvl="3"/>
            <a:r>
              <a:t>正文级别 4</a:t>
            </a:r>
          </a:p>
          <a:p>
            <a:pPr lvl="4"/>
            <a:r>
              <a:t>正文级别 5</a:t>
            </a:r>
          </a:p>
        </p:txBody>
      </p:sp>
      <p:sp>
        <p:nvSpPr>
          <p:cNvPr id="9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和表格">
    <p:spTree>
      <p:nvGrpSpPr>
        <p:cNvPr id="1" name=""/>
        <p:cNvGrpSpPr/>
        <p:nvPr/>
      </p:nvGrpSpPr>
      <p:grpSpPr>
        <a:xfrm>
          <a:off x="0" y="0"/>
          <a:ext cx="0" cy="0"/>
          <a:chOff x="0" y="0"/>
          <a:chExt cx="0" cy="0"/>
        </a:xfrm>
      </p:grpSpPr>
      <p:sp>
        <p:nvSpPr>
          <p:cNvPr id="101" name="标题文本"/>
          <p:cNvSpPr txBox="1"/>
          <p:nvPr>
            <p:ph type="title"/>
          </p:nvPr>
        </p:nvSpPr>
        <p:spPr>
          <a:xfrm>
            <a:off x="457200" y="274638"/>
            <a:ext cx="8229600" cy="1143001"/>
          </a:xfrm>
          <a:prstGeom prst="rect">
            <a:avLst/>
          </a:prstGeom>
        </p:spPr>
        <p:txBody>
          <a:bodyPr/>
          <a:lstStyle/>
          <a:p>
            <a:pPr/>
            <a:r>
              <a:t>标题文本</a:t>
            </a:r>
          </a:p>
        </p:txBody>
      </p:sp>
      <p:sp>
        <p:nvSpPr>
          <p:cNvPr id="10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标题幻灯片">
    <p:spTree>
      <p:nvGrpSpPr>
        <p:cNvPr id="1" name=""/>
        <p:cNvGrpSpPr/>
        <p:nvPr/>
      </p:nvGrpSpPr>
      <p:grpSpPr>
        <a:xfrm>
          <a:off x="0" y="0"/>
          <a:ext cx="0" cy="0"/>
          <a:chOff x="0" y="0"/>
          <a:chExt cx="0" cy="0"/>
        </a:xfrm>
      </p:grpSpPr>
      <p:sp>
        <p:nvSpPr>
          <p:cNvPr id="109" name="幻灯片编号"/>
          <p:cNvSpPr txBox="1"/>
          <p:nvPr>
            <p:ph type="sldNum" sz="quarter" idx="2"/>
          </p:nvPr>
        </p:nvSpPr>
        <p:spPr>
          <a:xfrm>
            <a:off x="5486400" y="6356350"/>
            <a:ext cx="2133600" cy="3683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标题幻灯片">
    <p:spTree>
      <p:nvGrpSpPr>
        <p:cNvPr id="1" name=""/>
        <p:cNvGrpSpPr/>
        <p:nvPr/>
      </p:nvGrpSpPr>
      <p:grpSpPr>
        <a:xfrm>
          <a:off x="0" y="0"/>
          <a:ext cx="0" cy="0"/>
          <a:chOff x="0" y="0"/>
          <a:chExt cx="0" cy="0"/>
        </a:xfrm>
      </p:grpSpPr>
      <p:sp>
        <p:nvSpPr>
          <p:cNvPr id="116" name="幻灯片编号"/>
          <p:cNvSpPr txBox="1"/>
          <p:nvPr>
            <p:ph type="sldNum" sz="quarter" idx="2"/>
          </p:nvPr>
        </p:nvSpPr>
        <p:spPr>
          <a:xfrm>
            <a:off x="5486400" y="6356350"/>
            <a:ext cx="2133600" cy="3683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_标题幻灯片">
    <p:spTree>
      <p:nvGrpSpPr>
        <p:cNvPr id="1" name=""/>
        <p:cNvGrpSpPr/>
        <p:nvPr/>
      </p:nvGrpSpPr>
      <p:grpSpPr>
        <a:xfrm>
          <a:off x="0" y="0"/>
          <a:ext cx="0" cy="0"/>
          <a:chOff x="0" y="0"/>
          <a:chExt cx="0" cy="0"/>
        </a:xfrm>
      </p:grpSpPr>
      <p:sp>
        <p:nvSpPr>
          <p:cNvPr id="123" name="幻灯片编号"/>
          <p:cNvSpPr txBox="1"/>
          <p:nvPr>
            <p:ph type="sldNum" sz="quarter" idx="2"/>
          </p:nvPr>
        </p:nvSpPr>
        <p:spPr>
          <a:xfrm>
            <a:off x="5486400" y="6356350"/>
            <a:ext cx="2133600" cy="3683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_标题幻灯片">
    <p:spTree>
      <p:nvGrpSpPr>
        <p:cNvPr id="1" name=""/>
        <p:cNvGrpSpPr/>
        <p:nvPr/>
      </p:nvGrpSpPr>
      <p:grpSpPr>
        <a:xfrm>
          <a:off x="0" y="0"/>
          <a:ext cx="0" cy="0"/>
          <a:chOff x="0" y="0"/>
          <a:chExt cx="0" cy="0"/>
        </a:xfrm>
      </p:grpSpPr>
      <p:sp>
        <p:nvSpPr>
          <p:cNvPr id="130" name="幻灯片编号"/>
          <p:cNvSpPr txBox="1"/>
          <p:nvPr>
            <p:ph type="sldNum" sz="quarter" idx="2"/>
          </p:nvPr>
        </p:nvSpPr>
        <p:spPr>
          <a:xfrm>
            <a:off x="5486400" y="6356350"/>
            <a:ext cx="2133600" cy="3683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_标题幻灯片">
    <p:spTree>
      <p:nvGrpSpPr>
        <p:cNvPr id="1" name=""/>
        <p:cNvGrpSpPr/>
        <p:nvPr/>
      </p:nvGrpSpPr>
      <p:grpSpPr>
        <a:xfrm>
          <a:off x="0" y="0"/>
          <a:ext cx="0" cy="0"/>
          <a:chOff x="0" y="0"/>
          <a:chExt cx="0" cy="0"/>
        </a:xfrm>
      </p:grpSpPr>
      <p:sp>
        <p:nvSpPr>
          <p:cNvPr id="137" name="幻灯片编号"/>
          <p:cNvSpPr txBox="1"/>
          <p:nvPr>
            <p:ph type="sldNum" sz="quarter" idx="2"/>
          </p:nvPr>
        </p:nvSpPr>
        <p:spPr>
          <a:xfrm>
            <a:off x="5486400" y="6356350"/>
            <a:ext cx="2133600" cy="3683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6_标题幻灯片">
    <p:spTree>
      <p:nvGrpSpPr>
        <p:cNvPr id="1" name=""/>
        <p:cNvGrpSpPr/>
        <p:nvPr/>
      </p:nvGrpSpPr>
      <p:grpSpPr>
        <a:xfrm>
          <a:off x="0" y="0"/>
          <a:ext cx="0" cy="0"/>
          <a:chOff x="0" y="0"/>
          <a:chExt cx="0" cy="0"/>
        </a:xfrm>
      </p:grpSpPr>
      <p:sp>
        <p:nvSpPr>
          <p:cNvPr id="144" name="幻灯片编号"/>
          <p:cNvSpPr txBox="1"/>
          <p:nvPr>
            <p:ph type="sldNum" sz="quarter" idx="2"/>
          </p:nvPr>
        </p:nvSpPr>
        <p:spPr>
          <a:xfrm>
            <a:off x="5486400" y="6356350"/>
            <a:ext cx="2133600" cy="3683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7_标题幻灯片">
    <p:spTree>
      <p:nvGrpSpPr>
        <p:cNvPr id="1" name=""/>
        <p:cNvGrpSpPr/>
        <p:nvPr/>
      </p:nvGrpSpPr>
      <p:grpSpPr>
        <a:xfrm>
          <a:off x="0" y="0"/>
          <a:ext cx="0" cy="0"/>
          <a:chOff x="0" y="0"/>
          <a:chExt cx="0" cy="0"/>
        </a:xfrm>
      </p:grpSpPr>
      <p:sp>
        <p:nvSpPr>
          <p:cNvPr id="151" name="幻灯片编号"/>
          <p:cNvSpPr txBox="1"/>
          <p:nvPr>
            <p:ph type="sldNum" sz="quarter" idx="2"/>
          </p:nvPr>
        </p:nvSpPr>
        <p:spPr>
          <a:xfrm>
            <a:off x="5486400" y="6356350"/>
            <a:ext cx="2133600" cy="3683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8_标题幻灯片">
    <p:spTree>
      <p:nvGrpSpPr>
        <p:cNvPr id="1" name=""/>
        <p:cNvGrpSpPr/>
        <p:nvPr/>
      </p:nvGrpSpPr>
      <p:grpSpPr>
        <a:xfrm>
          <a:off x="0" y="0"/>
          <a:ext cx="0" cy="0"/>
          <a:chOff x="0" y="0"/>
          <a:chExt cx="0" cy="0"/>
        </a:xfrm>
      </p:grpSpPr>
      <p:sp>
        <p:nvSpPr>
          <p:cNvPr id="158" name="幻灯片编号"/>
          <p:cNvSpPr txBox="1"/>
          <p:nvPr>
            <p:ph type="sldNum" sz="quarter" idx="2"/>
          </p:nvPr>
        </p:nvSpPr>
        <p:spPr>
          <a:xfrm>
            <a:off x="5486400" y="6356350"/>
            <a:ext cx="2133600" cy="3683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和内容">
    <p:spTree>
      <p:nvGrpSpPr>
        <p:cNvPr id="1" name=""/>
        <p:cNvGrpSpPr/>
        <p:nvPr/>
      </p:nvGrpSpPr>
      <p:grpSpPr>
        <a:xfrm>
          <a:off x="0" y="0"/>
          <a:ext cx="0" cy="0"/>
          <a:chOff x="0" y="0"/>
          <a:chExt cx="0" cy="0"/>
        </a:xfrm>
      </p:grpSpPr>
      <p:sp>
        <p:nvSpPr>
          <p:cNvPr id="20" name="标题文本"/>
          <p:cNvSpPr txBox="1"/>
          <p:nvPr>
            <p:ph type="title"/>
          </p:nvPr>
        </p:nvSpPr>
        <p:spPr>
          <a:prstGeom prst="rect">
            <a:avLst/>
          </a:prstGeom>
        </p:spPr>
        <p:txBody>
          <a:bodyPr/>
          <a:lstStyle/>
          <a:p>
            <a:pPr/>
            <a:r>
              <a:t>标题文本</a:t>
            </a:r>
          </a:p>
        </p:txBody>
      </p:sp>
      <p:sp>
        <p:nvSpPr>
          <p:cNvPr id="21"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2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和内容 0">
    <p:spTree>
      <p:nvGrpSpPr>
        <p:cNvPr id="1" name=""/>
        <p:cNvGrpSpPr/>
        <p:nvPr/>
      </p:nvGrpSpPr>
      <p:grpSpPr>
        <a:xfrm>
          <a:off x="0" y="0"/>
          <a:ext cx="0" cy="0"/>
          <a:chOff x="0" y="0"/>
          <a:chExt cx="0" cy="0"/>
        </a:xfrm>
      </p:grpSpPr>
      <p:sp>
        <p:nvSpPr>
          <p:cNvPr id="29" name="标题文本"/>
          <p:cNvSpPr txBox="1"/>
          <p:nvPr>
            <p:ph type="title"/>
          </p:nvPr>
        </p:nvSpPr>
        <p:spPr>
          <a:prstGeom prst="rect">
            <a:avLst/>
          </a:prstGeom>
        </p:spPr>
        <p:txBody>
          <a:bodyPr/>
          <a:lstStyle/>
          <a:p>
            <a:pPr/>
            <a:r>
              <a:t>标题文本</a:t>
            </a:r>
          </a:p>
        </p:txBody>
      </p:sp>
      <p:sp>
        <p:nvSpPr>
          <p:cNvPr id="30"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3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节标题">
    <p:spTree>
      <p:nvGrpSpPr>
        <p:cNvPr id="1" name=""/>
        <p:cNvGrpSpPr/>
        <p:nvPr/>
      </p:nvGrpSpPr>
      <p:grpSpPr>
        <a:xfrm>
          <a:off x="0" y="0"/>
          <a:ext cx="0" cy="0"/>
          <a:chOff x="0" y="0"/>
          <a:chExt cx="0" cy="0"/>
        </a:xfrm>
      </p:grpSpPr>
      <p:sp>
        <p:nvSpPr>
          <p:cNvPr id="38" name="标题文本"/>
          <p:cNvSpPr txBox="1"/>
          <p:nvPr>
            <p:ph type="title"/>
          </p:nvPr>
        </p:nvSpPr>
        <p:spPr>
          <a:xfrm>
            <a:off x="722312" y="4406900"/>
            <a:ext cx="7772401" cy="1362075"/>
          </a:xfrm>
          <a:prstGeom prst="rect">
            <a:avLst/>
          </a:prstGeom>
        </p:spPr>
        <p:txBody>
          <a:bodyPr anchor="t"/>
          <a:lstStyle>
            <a:lvl1pPr>
              <a:defRPr b="1" cap="all" sz="4000"/>
            </a:lvl1pPr>
          </a:lstStyle>
          <a:p>
            <a:pPr/>
            <a:r>
              <a:t>标题文本</a:t>
            </a:r>
          </a:p>
        </p:txBody>
      </p:sp>
      <p:sp>
        <p:nvSpPr>
          <p:cNvPr id="39" name="正文级别 1…"/>
          <p:cNvSpPr txBox="1"/>
          <p:nvPr>
            <p:ph type="body" sz="quarter" idx="1"/>
          </p:nvPr>
        </p:nvSpPr>
        <p:spPr>
          <a:xfrm>
            <a:off x="722312" y="2906713"/>
            <a:ext cx="7772401" cy="1500188"/>
          </a:xfrm>
          <a:prstGeom prst="rect">
            <a:avLst/>
          </a:prstGeom>
        </p:spPr>
        <p:txBody>
          <a:bodyPr anchor="b"/>
          <a:lstStyle>
            <a:lvl1pPr marL="0" indent="0">
              <a:buClrTx/>
              <a:buSzTx/>
              <a:buNone/>
              <a:defRPr sz="2000"/>
            </a:lvl1pPr>
            <a:lvl2pPr marL="0" indent="457200">
              <a:buClrTx/>
              <a:buSzTx/>
              <a:buNone/>
              <a:defRPr sz="2000"/>
            </a:lvl2pPr>
            <a:lvl3pPr marL="0" indent="914400">
              <a:buClrTx/>
              <a:buSzTx/>
              <a:buNone/>
              <a:defRPr sz="2000"/>
            </a:lvl3pPr>
            <a:lvl4pPr marL="0" indent="1371600">
              <a:buClrTx/>
              <a:buSzTx/>
              <a:buNone/>
              <a:defRPr sz="2000"/>
            </a:lvl4pPr>
            <a:lvl5pPr marL="0" indent="1828800">
              <a:buClrTx/>
              <a:buSzTx/>
              <a:buNone/>
              <a:defRPr sz="2000"/>
            </a:lvl5pPr>
          </a:lstStyle>
          <a:p>
            <a:pPr/>
            <a:r>
              <a:t>正文级别 1</a:t>
            </a:r>
          </a:p>
          <a:p>
            <a:pPr lvl="1"/>
            <a:r>
              <a:t>正文级别 2</a:t>
            </a:r>
          </a:p>
          <a:p>
            <a:pPr lvl="2"/>
            <a:r>
              <a:t>正文级别 3</a:t>
            </a:r>
          </a:p>
          <a:p>
            <a:pPr lvl="3"/>
            <a:r>
              <a:t>正文级别 4</a:t>
            </a:r>
          </a:p>
          <a:p>
            <a:pPr lvl="4"/>
            <a:r>
              <a:t>正文级别 5</a:t>
            </a:r>
          </a:p>
        </p:txBody>
      </p:sp>
      <p:sp>
        <p:nvSpPr>
          <p:cNvPr id="4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两项内容">
    <p:spTree>
      <p:nvGrpSpPr>
        <p:cNvPr id="1" name=""/>
        <p:cNvGrpSpPr/>
        <p:nvPr/>
      </p:nvGrpSpPr>
      <p:grpSpPr>
        <a:xfrm>
          <a:off x="0" y="0"/>
          <a:ext cx="0" cy="0"/>
          <a:chOff x="0" y="0"/>
          <a:chExt cx="0" cy="0"/>
        </a:xfrm>
      </p:grpSpPr>
      <p:sp>
        <p:nvSpPr>
          <p:cNvPr id="47" name="标题文本"/>
          <p:cNvSpPr txBox="1"/>
          <p:nvPr>
            <p:ph type="title"/>
          </p:nvPr>
        </p:nvSpPr>
        <p:spPr>
          <a:prstGeom prst="rect">
            <a:avLst/>
          </a:prstGeom>
        </p:spPr>
        <p:txBody>
          <a:bodyPr/>
          <a:lstStyle/>
          <a:p>
            <a:pPr/>
            <a:r>
              <a:t>标题文本</a:t>
            </a:r>
          </a:p>
        </p:txBody>
      </p:sp>
      <p:sp>
        <p:nvSpPr>
          <p:cNvPr id="48" name="正文级别 1…"/>
          <p:cNvSpPr txBox="1"/>
          <p:nvPr>
            <p:ph type="body" sz="half" idx="1"/>
          </p:nvPr>
        </p:nvSpPr>
        <p:spPr>
          <a:xfrm>
            <a:off x="566737" y="1752600"/>
            <a:ext cx="3924301" cy="5105400"/>
          </a:xfrm>
          <a:prstGeom prst="rect">
            <a:avLst/>
          </a:prstGeom>
        </p:spPr>
        <p:txBody>
          <a:bodyPr/>
          <a:lstStyle>
            <a:lvl1pPr>
              <a:defRPr sz="2800"/>
            </a:lvl1pPr>
            <a:lvl2pPr marL="918898" indent="-509323">
              <a:defRPr sz="2800"/>
            </a:lvl2pPr>
            <a:lvl3pPr marL="1401128" indent="-553403">
              <a:defRPr sz="2800"/>
            </a:lvl3pPr>
            <a:lvl4pPr marL="1847144" indent="-602544">
              <a:defRPr sz="2800"/>
            </a:lvl4pPr>
            <a:lvl5pPr marL="2253368" indent="-619831">
              <a:defRPr sz="2800"/>
            </a:lvl5pPr>
          </a:lstStyle>
          <a:p>
            <a:pPr/>
            <a:r>
              <a:t>正文级别 1</a:t>
            </a:r>
          </a:p>
          <a:p>
            <a:pPr lvl="1"/>
            <a:r>
              <a:t>正文级别 2</a:t>
            </a:r>
          </a:p>
          <a:p>
            <a:pPr lvl="2"/>
            <a:r>
              <a:t>正文级别 3</a:t>
            </a:r>
          </a:p>
          <a:p>
            <a:pPr lvl="3"/>
            <a:r>
              <a:t>正文级别 4</a:t>
            </a:r>
          </a:p>
          <a:p>
            <a:pPr lvl="4"/>
            <a:r>
              <a:t>正文级别 5</a:t>
            </a:r>
          </a:p>
        </p:txBody>
      </p:sp>
      <p:sp>
        <p:nvSpPr>
          <p:cNvPr id="4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较">
    <p:spTree>
      <p:nvGrpSpPr>
        <p:cNvPr id="1" name=""/>
        <p:cNvGrpSpPr/>
        <p:nvPr/>
      </p:nvGrpSpPr>
      <p:grpSpPr>
        <a:xfrm>
          <a:off x="0" y="0"/>
          <a:ext cx="0" cy="0"/>
          <a:chOff x="0" y="0"/>
          <a:chExt cx="0" cy="0"/>
        </a:xfrm>
      </p:grpSpPr>
      <p:sp>
        <p:nvSpPr>
          <p:cNvPr id="56" name="标题文本"/>
          <p:cNvSpPr txBox="1"/>
          <p:nvPr>
            <p:ph type="title"/>
          </p:nvPr>
        </p:nvSpPr>
        <p:spPr>
          <a:xfrm>
            <a:off x="457200" y="274638"/>
            <a:ext cx="8229600" cy="1143001"/>
          </a:xfrm>
          <a:prstGeom prst="rect">
            <a:avLst/>
          </a:prstGeom>
        </p:spPr>
        <p:txBody>
          <a:bodyPr/>
          <a:lstStyle/>
          <a:p>
            <a:pPr/>
            <a:r>
              <a:t>标题文本</a:t>
            </a:r>
          </a:p>
        </p:txBody>
      </p:sp>
      <p:sp>
        <p:nvSpPr>
          <p:cNvPr id="57" name="正文级别 1…"/>
          <p:cNvSpPr txBox="1"/>
          <p:nvPr>
            <p:ph type="body" sz="quarter" idx="1"/>
          </p:nvPr>
        </p:nvSpPr>
        <p:spPr>
          <a:xfrm>
            <a:off x="457200" y="1535112"/>
            <a:ext cx="4040188" cy="639763"/>
          </a:xfrm>
          <a:prstGeom prst="rect">
            <a:avLst/>
          </a:prstGeom>
        </p:spPr>
        <p:txBody>
          <a:bodyPr anchor="b"/>
          <a:lstStyle>
            <a:lvl1pPr marL="0" indent="0">
              <a:buClrTx/>
              <a:buSzTx/>
              <a:buNone/>
              <a:defRPr b="1" sz="2400"/>
            </a:lvl1pPr>
            <a:lvl2pPr marL="0" indent="457200">
              <a:buClrTx/>
              <a:buSzTx/>
              <a:buNone/>
              <a:defRPr b="1" sz="2400"/>
            </a:lvl2pPr>
            <a:lvl3pPr marL="0" indent="914400">
              <a:buClrTx/>
              <a:buSzTx/>
              <a:buNone/>
              <a:defRPr b="1" sz="2400"/>
            </a:lvl3pPr>
            <a:lvl4pPr marL="0" indent="1371600">
              <a:buClrTx/>
              <a:buSzTx/>
              <a:buNone/>
              <a:defRPr b="1" sz="2400"/>
            </a:lvl4pPr>
            <a:lvl5pPr marL="0" indent="1828800">
              <a:buClrTx/>
              <a:buSzTx/>
              <a:buNone/>
              <a:defRPr b="1" sz="2400"/>
            </a:lvl5pPr>
          </a:lstStyle>
          <a:p>
            <a:pPr/>
            <a:r>
              <a:t>正文级别 1</a:t>
            </a:r>
          </a:p>
          <a:p>
            <a:pPr lvl="1"/>
            <a:r>
              <a:t>正文级别 2</a:t>
            </a:r>
          </a:p>
          <a:p>
            <a:pPr lvl="2"/>
            <a:r>
              <a:t>正文级别 3</a:t>
            </a:r>
          </a:p>
          <a:p>
            <a:pPr lvl="3"/>
            <a:r>
              <a:t>正文级别 4</a:t>
            </a:r>
          </a:p>
          <a:p>
            <a:pPr lvl="4"/>
            <a:r>
              <a:t>正文级别 5</a:t>
            </a:r>
          </a:p>
        </p:txBody>
      </p:sp>
      <p:sp>
        <p:nvSpPr>
          <p:cNvPr id="58" name="文本占位符 4"/>
          <p:cNvSpPr/>
          <p:nvPr>
            <p:ph type="body" sz="quarter" idx="13"/>
          </p:nvPr>
        </p:nvSpPr>
        <p:spPr>
          <a:xfrm>
            <a:off x="4645025" y="1535112"/>
            <a:ext cx="4041775" cy="639763"/>
          </a:xfrm>
          <a:prstGeom prst="rect">
            <a:avLst/>
          </a:prstGeom>
        </p:spPr>
        <p:txBody>
          <a:bodyPr anchor="b"/>
          <a:lstStyle/>
          <a:p>
            <a:pPr marL="0" indent="0">
              <a:buClrTx/>
              <a:buSzTx/>
              <a:buNone/>
              <a:defRPr b="1" sz="2400"/>
            </a:pPr>
          </a:p>
        </p:txBody>
      </p:sp>
      <p:sp>
        <p:nvSpPr>
          <p:cNvPr id="5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仅标题">
    <p:spTree>
      <p:nvGrpSpPr>
        <p:cNvPr id="1" name=""/>
        <p:cNvGrpSpPr/>
        <p:nvPr/>
      </p:nvGrpSpPr>
      <p:grpSpPr>
        <a:xfrm>
          <a:off x="0" y="0"/>
          <a:ext cx="0" cy="0"/>
          <a:chOff x="0" y="0"/>
          <a:chExt cx="0" cy="0"/>
        </a:xfrm>
      </p:grpSpPr>
      <p:sp>
        <p:nvSpPr>
          <p:cNvPr id="66" name="标题文本"/>
          <p:cNvSpPr txBox="1"/>
          <p:nvPr>
            <p:ph type="title"/>
          </p:nvPr>
        </p:nvSpPr>
        <p:spPr>
          <a:prstGeom prst="rect">
            <a:avLst/>
          </a:prstGeom>
        </p:spPr>
        <p:txBody>
          <a:bodyPr/>
          <a:lstStyle/>
          <a:p>
            <a:pPr/>
            <a:r>
              <a:t>标题文本</a:t>
            </a:r>
          </a:p>
        </p:txBody>
      </p:sp>
      <p:sp>
        <p:nvSpPr>
          <p:cNvPr id="6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7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内容与标题">
    <p:spTree>
      <p:nvGrpSpPr>
        <p:cNvPr id="1" name=""/>
        <p:cNvGrpSpPr/>
        <p:nvPr/>
      </p:nvGrpSpPr>
      <p:grpSpPr>
        <a:xfrm>
          <a:off x="0" y="0"/>
          <a:ext cx="0" cy="0"/>
          <a:chOff x="0" y="0"/>
          <a:chExt cx="0" cy="0"/>
        </a:xfrm>
      </p:grpSpPr>
      <p:sp>
        <p:nvSpPr>
          <p:cNvPr id="81" name="标题文本"/>
          <p:cNvSpPr txBox="1"/>
          <p:nvPr>
            <p:ph type="title"/>
          </p:nvPr>
        </p:nvSpPr>
        <p:spPr>
          <a:xfrm>
            <a:off x="457200" y="273050"/>
            <a:ext cx="3008314" cy="1162050"/>
          </a:xfrm>
          <a:prstGeom prst="rect">
            <a:avLst/>
          </a:prstGeom>
        </p:spPr>
        <p:txBody>
          <a:bodyPr/>
          <a:lstStyle>
            <a:lvl1pPr>
              <a:defRPr b="1" sz="2000"/>
            </a:lvl1pPr>
          </a:lstStyle>
          <a:p>
            <a:pPr/>
            <a:r>
              <a:t>标题文本</a:t>
            </a:r>
          </a:p>
        </p:txBody>
      </p:sp>
      <p:sp>
        <p:nvSpPr>
          <p:cNvPr id="82" name="正文级别 1…"/>
          <p:cNvSpPr txBox="1"/>
          <p:nvPr>
            <p:ph type="body" idx="1"/>
          </p:nvPr>
        </p:nvSpPr>
        <p:spPr>
          <a:xfrm>
            <a:off x="3575050" y="273050"/>
            <a:ext cx="5111750" cy="5853113"/>
          </a:xfrm>
          <a:prstGeom prst="rect">
            <a:avLst/>
          </a:prstGeom>
        </p:spPr>
        <p:txBody>
          <a:bodyPr/>
          <a:lstStyle>
            <a:lvl1pPr>
              <a:defRPr sz="3200"/>
            </a:lvl1pPr>
            <a:lvl2pPr marL="908504" indent="-498929">
              <a:defRPr sz="3200"/>
            </a:lvl2pPr>
            <a:lvl3pPr marL="1374775" indent="-527050">
              <a:defRPr sz="3200"/>
            </a:lvl3pPr>
            <a:lvl4pPr marL="1864360" indent="-619760">
              <a:defRPr sz="3200"/>
            </a:lvl4pPr>
            <a:lvl5pPr marL="2271077" indent="-637540">
              <a:defRPr sz="3200"/>
            </a:lvl5pPr>
          </a:lstStyle>
          <a:p>
            <a:pPr/>
            <a:r>
              <a:t>正文级别 1</a:t>
            </a:r>
          </a:p>
          <a:p>
            <a:pPr lvl="1"/>
            <a:r>
              <a:t>正文级别 2</a:t>
            </a:r>
          </a:p>
          <a:p>
            <a:pPr lvl="2"/>
            <a:r>
              <a:t>正文级别 3</a:t>
            </a:r>
          </a:p>
          <a:p>
            <a:pPr lvl="3"/>
            <a:r>
              <a:t>正文级别 4</a:t>
            </a:r>
          </a:p>
          <a:p>
            <a:pPr lvl="4"/>
            <a:r>
              <a:t>正文级别 5</a:t>
            </a:r>
          </a:p>
        </p:txBody>
      </p:sp>
      <p:sp>
        <p:nvSpPr>
          <p:cNvPr id="83" name="文本占位符 3"/>
          <p:cNvSpPr/>
          <p:nvPr>
            <p:ph type="body" sz="half" idx="13"/>
          </p:nvPr>
        </p:nvSpPr>
        <p:spPr>
          <a:xfrm>
            <a:off x="457199" y="1435100"/>
            <a:ext cx="3008315" cy="4691063"/>
          </a:xfrm>
          <a:prstGeom prst="rect">
            <a:avLst/>
          </a:prstGeom>
        </p:spPr>
        <p:txBody>
          <a:bodyPr/>
          <a:lstStyle/>
          <a:p>
            <a:pPr marL="0" indent="0">
              <a:buClrTx/>
              <a:buSzTx/>
              <a:buNone/>
              <a:defRPr sz="1400"/>
            </a:pPr>
          </a:p>
        </p:txBody>
      </p:sp>
      <p:sp>
        <p:nvSpPr>
          <p:cNvPr id="8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2" name="标题文本"/>
          <p:cNvSpPr txBox="1"/>
          <p:nvPr>
            <p:ph type="title"/>
          </p:nvPr>
        </p:nvSpPr>
        <p:spPr>
          <a:xfrm>
            <a:off x="574675" y="0"/>
            <a:ext cx="8001000" cy="152082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标题文本</a:t>
            </a:r>
          </a:p>
        </p:txBody>
      </p:sp>
      <p:sp>
        <p:nvSpPr>
          <p:cNvPr id="3" name="正文级别 1…"/>
          <p:cNvSpPr txBox="1"/>
          <p:nvPr>
            <p:ph type="body" idx="1"/>
          </p:nvPr>
        </p:nvSpPr>
        <p:spPr>
          <a:xfrm>
            <a:off x="566737" y="1752600"/>
            <a:ext cx="8001001" cy="5105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7416721" y="6237287"/>
            <a:ext cx="320835" cy="281941"/>
          </a:xfrm>
          <a:prstGeom prst="rect">
            <a:avLst/>
          </a:prstGeom>
          <a:ln w="12700">
            <a:miter lim="400000"/>
          </a:ln>
        </p:spPr>
        <p:txBody>
          <a:bodyPr wrap="none" lIns="45719" rIns="45719">
            <a:spAutoFit/>
          </a:bodyPr>
          <a:lstStyle>
            <a:lvl1pPr algn="ctr">
              <a:defRPr b="1"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Lst>
  <p:transition xmlns:p14="http://schemas.microsoft.com/office/powerpoint/2010/main" spd="med" advClick="1"/>
  <p:txStyles>
    <p:titleStyle>
      <a:lvl1pPr marL="39687" marR="0" indent="-39687" algn="l" defTabSz="914400" rtl="0" latinLnBrk="0">
        <a:lnSpc>
          <a:spcPct val="100000"/>
        </a:lnSpc>
        <a:spcBef>
          <a:spcPts val="0"/>
        </a:spcBef>
        <a:spcAft>
          <a:spcPts val="0"/>
        </a:spcAft>
        <a:buClrTx/>
        <a:buSzTx/>
        <a:buFontTx/>
        <a:buNone/>
        <a:tabLst/>
        <a:defRPr b="0" baseline="0" cap="none" i="0" spc="0" strike="noStrike" sz="3800" u="none">
          <a:ln>
            <a:noFill/>
          </a:ln>
          <a:solidFill>
            <a:srgbClr val="000000"/>
          </a:solidFill>
          <a:uFillTx/>
          <a:latin typeface="Verdana"/>
          <a:ea typeface="Verdana"/>
          <a:cs typeface="Verdana"/>
          <a:sym typeface="Verdana"/>
        </a:defRPr>
      </a:lvl1pPr>
      <a:lvl2pPr marL="39687" marR="0" indent="-39687" algn="l" defTabSz="914400" rtl="0" latinLnBrk="0">
        <a:lnSpc>
          <a:spcPct val="100000"/>
        </a:lnSpc>
        <a:spcBef>
          <a:spcPts val="0"/>
        </a:spcBef>
        <a:spcAft>
          <a:spcPts val="0"/>
        </a:spcAft>
        <a:buClrTx/>
        <a:buSzTx/>
        <a:buFontTx/>
        <a:buNone/>
        <a:tabLst/>
        <a:defRPr b="0" baseline="0" cap="none" i="0" spc="0" strike="noStrike" sz="3800" u="none">
          <a:ln>
            <a:noFill/>
          </a:ln>
          <a:solidFill>
            <a:srgbClr val="000000"/>
          </a:solidFill>
          <a:uFillTx/>
          <a:latin typeface="Verdana"/>
          <a:ea typeface="Verdana"/>
          <a:cs typeface="Verdana"/>
          <a:sym typeface="Verdana"/>
        </a:defRPr>
      </a:lvl2pPr>
      <a:lvl3pPr marL="39687" marR="0" indent="-39687" algn="l" defTabSz="914400" rtl="0" latinLnBrk="0">
        <a:lnSpc>
          <a:spcPct val="100000"/>
        </a:lnSpc>
        <a:spcBef>
          <a:spcPts val="0"/>
        </a:spcBef>
        <a:spcAft>
          <a:spcPts val="0"/>
        </a:spcAft>
        <a:buClrTx/>
        <a:buSzTx/>
        <a:buFontTx/>
        <a:buNone/>
        <a:tabLst/>
        <a:defRPr b="0" baseline="0" cap="none" i="0" spc="0" strike="noStrike" sz="3800" u="none">
          <a:ln>
            <a:noFill/>
          </a:ln>
          <a:solidFill>
            <a:srgbClr val="000000"/>
          </a:solidFill>
          <a:uFillTx/>
          <a:latin typeface="Verdana"/>
          <a:ea typeface="Verdana"/>
          <a:cs typeface="Verdana"/>
          <a:sym typeface="Verdana"/>
        </a:defRPr>
      </a:lvl3pPr>
      <a:lvl4pPr marL="39687" marR="0" indent="-39687" algn="l" defTabSz="914400" rtl="0" latinLnBrk="0">
        <a:lnSpc>
          <a:spcPct val="100000"/>
        </a:lnSpc>
        <a:spcBef>
          <a:spcPts val="0"/>
        </a:spcBef>
        <a:spcAft>
          <a:spcPts val="0"/>
        </a:spcAft>
        <a:buClrTx/>
        <a:buSzTx/>
        <a:buFontTx/>
        <a:buNone/>
        <a:tabLst/>
        <a:defRPr b="0" baseline="0" cap="none" i="0" spc="0" strike="noStrike" sz="3800" u="none">
          <a:ln>
            <a:noFill/>
          </a:ln>
          <a:solidFill>
            <a:srgbClr val="000000"/>
          </a:solidFill>
          <a:uFillTx/>
          <a:latin typeface="Verdana"/>
          <a:ea typeface="Verdana"/>
          <a:cs typeface="Verdana"/>
          <a:sym typeface="Verdana"/>
        </a:defRPr>
      </a:lvl4pPr>
      <a:lvl5pPr marL="39687" marR="0" indent="-39687" algn="l" defTabSz="914400" rtl="0" latinLnBrk="0">
        <a:lnSpc>
          <a:spcPct val="100000"/>
        </a:lnSpc>
        <a:spcBef>
          <a:spcPts val="0"/>
        </a:spcBef>
        <a:spcAft>
          <a:spcPts val="0"/>
        </a:spcAft>
        <a:buClrTx/>
        <a:buSzTx/>
        <a:buFontTx/>
        <a:buNone/>
        <a:tabLst/>
        <a:defRPr b="0" baseline="0" cap="none" i="0" spc="0" strike="noStrike" sz="3800" u="none">
          <a:ln>
            <a:noFill/>
          </a:ln>
          <a:solidFill>
            <a:srgbClr val="000000"/>
          </a:solidFill>
          <a:uFillTx/>
          <a:latin typeface="Verdana"/>
          <a:ea typeface="Verdana"/>
          <a:cs typeface="Verdana"/>
          <a:sym typeface="Verdana"/>
        </a:defRPr>
      </a:lvl5pPr>
      <a:lvl6pPr marL="39687" marR="0" indent="457200" algn="l" defTabSz="914400" rtl="0" latinLnBrk="0">
        <a:lnSpc>
          <a:spcPct val="100000"/>
        </a:lnSpc>
        <a:spcBef>
          <a:spcPts val="0"/>
        </a:spcBef>
        <a:spcAft>
          <a:spcPts val="0"/>
        </a:spcAft>
        <a:buClrTx/>
        <a:buSzTx/>
        <a:buFontTx/>
        <a:buNone/>
        <a:tabLst/>
        <a:defRPr b="0" baseline="0" cap="none" i="0" spc="0" strike="noStrike" sz="3800" u="none">
          <a:ln>
            <a:noFill/>
          </a:ln>
          <a:solidFill>
            <a:srgbClr val="000000"/>
          </a:solidFill>
          <a:uFillTx/>
          <a:latin typeface="Verdana"/>
          <a:ea typeface="Verdana"/>
          <a:cs typeface="Verdana"/>
          <a:sym typeface="Verdana"/>
        </a:defRPr>
      </a:lvl6pPr>
      <a:lvl7pPr marL="39687" marR="0" indent="914400" algn="l" defTabSz="914400" rtl="0" latinLnBrk="0">
        <a:lnSpc>
          <a:spcPct val="100000"/>
        </a:lnSpc>
        <a:spcBef>
          <a:spcPts val="0"/>
        </a:spcBef>
        <a:spcAft>
          <a:spcPts val="0"/>
        </a:spcAft>
        <a:buClrTx/>
        <a:buSzTx/>
        <a:buFontTx/>
        <a:buNone/>
        <a:tabLst/>
        <a:defRPr b="0" baseline="0" cap="none" i="0" spc="0" strike="noStrike" sz="3800" u="none">
          <a:ln>
            <a:noFill/>
          </a:ln>
          <a:solidFill>
            <a:srgbClr val="000000"/>
          </a:solidFill>
          <a:uFillTx/>
          <a:latin typeface="Verdana"/>
          <a:ea typeface="Verdana"/>
          <a:cs typeface="Verdana"/>
          <a:sym typeface="Verdana"/>
        </a:defRPr>
      </a:lvl7pPr>
      <a:lvl8pPr marL="39687" marR="0" indent="1371600" algn="l" defTabSz="914400" rtl="0" latinLnBrk="0">
        <a:lnSpc>
          <a:spcPct val="100000"/>
        </a:lnSpc>
        <a:spcBef>
          <a:spcPts val="0"/>
        </a:spcBef>
        <a:spcAft>
          <a:spcPts val="0"/>
        </a:spcAft>
        <a:buClrTx/>
        <a:buSzTx/>
        <a:buFontTx/>
        <a:buNone/>
        <a:tabLst/>
        <a:defRPr b="0" baseline="0" cap="none" i="0" spc="0" strike="noStrike" sz="3800" u="none">
          <a:ln>
            <a:noFill/>
          </a:ln>
          <a:solidFill>
            <a:srgbClr val="000000"/>
          </a:solidFill>
          <a:uFillTx/>
          <a:latin typeface="Verdana"/>
          <a:ea typeface="Verdana"/>
          <a:cs typeface="Verdana"/>
          <a:sym typeface="Verdana"/>
        </a:defRPr>
      </a:lvl8pPr>
      <a:lvl9pPr marL="39687" marR="0" indent="1828800" algn="l" defTabSz="914400" rtl="0" latinLnBrk="0">
        <a:lnSpc>
          <a:spcPct val="100000"/>
        </a:lnSpc>
        <a:spcBef>
          <a:spcPts val="0"/>
        </a:spcBef>
        <a:spcAft>
          <a:spcPts val="0"/>
        </a:spcAft>
        <a:buClrTx/>
        <a:buSzTx/>
        <a:buFontTx/>
        <a:buNone/>
        <a:tabLst/>
        <a:defRPr b="0" baseline="0" cap="none" i="0" spc="0" strike="noStrike" sz="3800" u="none">
          <a:ln>
            <a:noFill/>
          </a:ln>
          <a:solidFill>
            <a:srgbClr val="000000"/>
          </a:solidFill>
          <a:uFillTx/>
          <a:latin typeface="Verdana"/>
          <a:ea typeface="Verdana"/>
          <a:cs typeface="Verdana"/>
          <a:sym typeface="Verdana"/>
        </a:defRPr>
      </a:lvl9pPr>
    </p:titleStyle>
    <p:bodyStyle>
      <a:lvl1pPr marL="509587" marR="0" indent="-469900" algn="l" defTabSz="914400" rtl="0" latinLnBrk="0">
        <a:lnSpc>
          <a:spcPct val="100000"/>
        </a:lnSpc>
        <a:spcBef>
          <a:spcPts val="700"/>
        </a:spcBef>
        <a:spcAft>
          <a:spcPts val="0"/>
        </a:spcAft>
        <a:buClr>
          <a:srgbClr val="CC0000"/>
        </a:buClr>
        <a:buSzPct val="100000"/>
        <a:buFontTx/>
        <a:buChar char="□"/>
        <a:tabLst/>
        <a:defRPr b="0" baseline="0" cap="none" i="0" spc="0" strike="noStrike" sz="3000" u="none">
          <a:ln>
            <a:noFill/>
          </a:ln>
          <a:solidFill>
            <a:srgbClr val="000000"/>
          </a:solidFill>
          <a:uFillTx/>
          <a:latin typeface="Verdana"/>
          <a:ea typeface="Verdana"/>
          <a:cs typeface="Verdana"/>
          <a:sym typeface="Verdana"/>
        </a:defRPr>
      </a:lvl1pPr>
      <a:lvl2pPr marL="913301" marR="0" indent="-503726" algn="l" defTabSz="914400" rtl="0" latinLnBrk="0">
        <a:lnSpc>
          <a:spcPct val="100000"/>
        </a:lnSpc>
        <a:spcBef>
          <a:spcPts val="700"/>
        </a:spcBef>
        <a:spcAft>
          <a:spcPts val="0"/>
        </a:spcAft>
        <a:buClr>
          <a:srgbClr val="CC0000"/>
        </a:buClr>
        <a:buSzPct val="100000"/>
        <a:buFontTx/>
        <a:buChar char="■"/>
        <a:tabLst/>
        <a:defRPr b="0" baseline="0" cap="none" i="0" spc="0" strike="noStrike" sz="3000" u="none">
          <a:ln>
            <a:noFill/>
          </a:ln>
          <a:solidFill>
            <a:srgbClr val="000000"/>
          </a:solidFill>
          <a:uFillTx/>
          <a:latin typeface="Verdana"/>
          <a:ea typeface="Verdana"/>
          <a:cs typeface="Verdana"/>
          <a:sym typeface="Verdana"/>
        </a:defRPr>
      </a:lvl2pPr>
      <a:lvl3pPr marL="1363318" marR="0" indent="-515593" algn="l" defTabSz="914400" rtl="0" latinLnBrk="0">
        <a:lnSpc>
          <a:spcPct val="100000"/>
        </a:lnSpc>
        <a:spcBef>
          <a:spcPts val="700"/>
        </a:spcBef>
        <a:spcAft>
          <a:spcPts val="0"/>
        </a:spcAft>
        <a:buClr>
          <a:srgbClr val="CC0000"/>
        </a:buClr>
        <a:buSzPct val="100000"/>
        <a:buFontTx/>
        <a:buChar char="□"/>
        <a:tabLst/>
        <a:defRPr b="0" baseline="0" cap="none" i="0" spc="0" strike="noStrike" sz="3000" u="none">
          <a:ln>
            <a:noFill/>
          </a:ln>
          <a:solidFill>
            <a:srgbClr val="000000"/>
          </a:solidFill>
          <a:uFillTx/>
          <a:latin typeface="Verdana"/>
          <a:ea typeface="Verdana"/>
          <a:cs typeface="Verdana"/>
          <a:sym typeface="Verdana"/>
        </a:defRPr>
      </a:lvl3pPr>
      <a:lvl4pPr marL="1825625" marR="0" indent="-581025" algn="l" defTabSz="914400" rtl="0" latinLnBrk="0">
        <a:lnSpc>
          <a:spcPct val="100000"/>
        </a:lnSpc>
        <a:spcBef>
          <a:spcPts val="700"/>
        </a:spcBef>
        <a:spcAft>
          <a:spcPts val="0"/>
        </a:spcAft>
        <a:buClr>
          <a:srgbClr val="CC0000"/>
        </a:buClr>
        <a:buSzPct val="100000"/>
        <a:buFontTx/>
        <a:buChar char="■"/>
        <a:tabLst/>
        <a:defRPr b="0" baseline="0" cap="none" i="0" spc="0" strike="noStrike" sz="3000" u="none">
          <a:ln>
            <a:noFill/>
          </a:ln>
          <a:solidFill>
            <a:srgbClr val="000000"/>
          </a:solidFill>
          <a:uFillTx/>
          <a:latin typeface="Verdana"/>
          <a:ea typeface="Verdana"/>
          <a:cs typeface="Verdana"/>
          <a:sym typeface="Verdana"/>
        </a:defRPr>
      </a:lvl4pPr>
      <a:lvl5pPr marL="2231231" marR="0" indent="-597694" algn="l" defTabSz="914400" rtl="0" latinLnBrk="0">
        <a:lnSpc>
          <a:spcPct val="100000"/>
        </a:lnSpc>
        <a:spcBef>
          <a:spcPts val="700"/>
        </a:spcBef>
        <a:spcAft>
          <a:spcPts val="0"/>
        </a:spcAft>
        <a:buClr>
          <a:srgbClr val="CC0000"/>
        </a:buClr>
        <a:buSzPct val="100000"/>
        <a:buFontTx/>
        <a:buChar char="▪"/>
        <a:tabLst/>
        <a:defRPr b="0" baseline="0" cap="none" i="0" spc="0" strike="noStrike" sz="3000" u="none">
          <a:ln>
            <a:noFill/>
          </a:ln>
          <a:solidFill>
            <a:srgbClr val="000000"/>
          </a:solidFill>
          <a:uFillTx/>
          <a:latin typeface="Verdana"/>
          <a:ea typeface="Verdana"/>
          <a:cs typeface="Verdana"/>
          <a:sym typeface="Verdana"/>
        </a:defRPr>
      </a:lvl5pPr>
      <a:lvl6pPr marL="2688431" marR="0" indent="-597694" algn="l" defTabSz="914400" rtl="0" latinLnBrk="0">
        <a:lnSpc>
          <a:spcPct val="100000"/>
        </a:lnSpc>
        <a:spcBef>
          <a:spcPts val="700"/>
        </a:spcBef>
        <a:spcAft>
          <a:spcPts val="0"/>
        </a:spcAft>
        <a:buClr>
          <a:srgbClr val="CC0000"/>
        </a:buClr>
        <a:buSzPct val="100000"/>
        <a:buFontTx/>
        <a:buChar char="▪"/>
        <a:tabLst/>
        <a:defRPr b="0" baseline="0" cap="none" i="0" spc="0" strike="noStrike" sz="3000" u="none">
          <a:ln>
            <a:noFill/>
          </a:ln>
          <a:solidFill>
            <a:srgbClr val="000000"/>
          </a:solidFill>
          <a:uFillTx/>
          <a:latin typeface="Verdana"/>
          <a:ea typeface="Verdana"/>
          <a:cs typeface="Verdana"/>
          <a:sym typeface="Verdana"/>
        </a:defRPr>
      </a:lvl6pPr>
      <a:lvl7pPr marL="3145631" marR="0" indent="-597694" algn="l" defTabSz="914400" rtl="0" latinLnBrk="0">
        <a:lnSpc>
          <a:spcPct val="100000"/>
        </a:lnSpc>
        <a:spcBef>
          <a:spcPts val="700"/>
        </a:spcBef>
        <a:spcAft>
          <a:spcPts val="0"/>
        </a:spcAft>
        <a:buClr>
          <a:srgbClr val="CC0000"/>
        </a:buClr>
        <a:buSzPct val="100000"/>
        <a:buFontTx/>
        <a:buChar char="▪"/>
        <a:tabLst/>
        <a:defRPr b="0" baseline="0" cap="none" i="0" spc="0" strike="noStrike" sz="3000" u="none">
          <a:ln>
            <a:noFill/>
          </a:ln>
          <a:solidFill>
            <a:srgbClr val="000000"/>
          </a:solidFill>
          <a:uFillTx/>
          <a:latin typeface="Verdana"/>
          <a:ea typeface="Verdana"/>
          <a:cs typeface="Verdana"/>
          <a:sym typeface="Verdana"/>
        </a:defRPr>
      </a:lvl7pPr>
      <a:lvl8pPr marL="3602831" marR="0" indent="-597694" algn="l" defTabSz="914400" rtl="0" latinLnBrk="0">
        <a:lnSpc>
          <a:spcPct val="100000"/>
        </a:lnSpc>
        <a:spcBef>
          <a:spcPts val="700"/>
        </a:spcBef>
        <a:spcAft>
          <a:spcPts val="0"/>
        </a:spcAft>
        <a:buClr>
          <a:srgbClr val="CC0000"/>
        </a:buClr>
        <a:buSzPct val="100000"/>
        <a:buFontTx/>
        <a:buChar char="▪"/>
        <a:tabLst/>
        <a:defRPr b="0" baseline="0" cap="none" i="0" spc="0" strike="noStrike" sz="3000" u="none">
          <a:ln>
            <a:noFill/>
          </a:ln>
          <a:solidFill>
            <a:srgbClr val="000000"/>
          </a:solidFill>
          <a:uFillTx/>
          <a:latin typeface="Verdana"/>
          <a:ea typeface="Verdana"/>
          <a:cs typeface="Verdana"/>
          <a:sym typeface="Verdana"/>
        </a:defRPr>
      </a:lvl8pPr>
      <a:lvl9pPr marL="4060031" marR="0" indent="-597694" algn="l" defTabSz="914400" rtl="0" latinLnBrk="0">
        <a:lnSpc>
          <a:spcPct val="100000"/>
        </a:lnSpc>
        <a:spcBef>
          <a:spcPts val="700"/>
        </a:spcBef>
        <a:spcAft>
          <a:spcPts val="0"/>
        </a:spcAft>
        <a:buClr>
          <a:srgbClr val="CC0000"/>
        </a:buClr>
        <a:buSzPct val="100000"/>
        <a:buFontTx/>
        <a:buChar char="▪"/>
        <a:tabLst/>
        <a:defRPr b="0" baseline="0" cap="none" i="0" spc="0" strike="noStrike" sz="3000" u="none">
          <a:ln>
            <a:noFill/>
          </a:ln>
          <a:solidFill>
            <a:srgbClr val="000000"/>
          </a:solidFill>
          <a:uFillTx/>
          <a:latin typeface="Verdana"/>
          <a:ea typeface="Verdana"/>
          <a:cs typeface="Verdana"/>
          <a:sym typeface="Verdana"/>
        </a:defRPr>
      </a:lvl9pPr>
    </p:bodyStyle>
    <p:otherStyle>
      <a:lvl1pPr marL="0" marR="0" indent="0" algn="ctr" defTabSz="914400" rtl="0" latinLnBrk="0">
        <a:lnSpc>
          <a:spcPct val="100000"/>
        </a:lnSpc>
        <a:spcBef>
          <a:spcPts val="0"/>
        </a:spcBef>
        <a:spcAft>
          <a:spcPts val="0"/>
        </a:spcAft>
        <a:buClrTx/>
        <a:buSzTx/>
        <a:buFontTx/>
        <a:buNone/>
        <a:tabLst/>
        <a:defRPr b="1" baseline="0" cap="none" i="0" spc="0" strike="noStrike" sz="1200" u="none">
          <a:ln>
            <a:noFill/>
          </a:ln>
          <a:solidFill>
            <a:schemeClr val="tx1"/>
          </a:solidFill>
          <a:uFillTx/>
          <a:latin typeface="+mn-lt"/>
          <a:ea typeface="+mn-ea"/>
          <a:cs typeface="+mn-cs"/>
          <a:sym typeface="Verdana"/>
        </a:defRPr>
      </a:lvl1pPr>
      <a:lvl2pPr marL="0" marR="0" indent="457200" algn="ctr" defTabSz="914400" rtl="0" latinLnBrk="0">
        <a:lnSpc>
          <a:spcPct val="100000"/>
        </a:lnSpc>
        <a:spcBef>
          <a:spcPts val="0"/>
        </a:spcBef>
        <a:spcAft>
          <a:spcPts val="0"/>
        </a:spcAft>
        <a:buClrTx/>
        <a:buSzTx/>
        <a:buFontTx/>
        <a:buNone/>
        <a:tabLst/>
        <a:defRPr b="1" baseline="0" cap="none" i="0" spc="0" strike="noStrike" sz="1200" u="none">
          <a:ln>
            <a:noFill/>
          </a:ln>
          <a:solidFill>
            <a:schemeClr val="tx1"/>
          </a:solidFill>
          <a:uFillTx/>
          <a:latin typeface="+mn-lt"/>
          <a:ea typeface="+mn-ea"/>
          <a:cs typeface="+mn-cs"/>
          <a:sym typeface="Verdana"/>
        </a:defRPr>
      </a:lvl2pPr>
      <a:lvl3pPr marL="0" marR="0" indent="914400" algn="ctr" defTabSz="914400" rtl="0" latinLnBrk="0">
        <a:lnSpc>
          <a:spcPct val="100000"/>
        </a:lnSpc>
        <a:spcBef>
          <a:spcPts val="0"/>
        </a:spcBef>
        <a:spcAft>
          <a:spcPts val="0"/>
        </a:spcAft>
        <a:buClrTx/>
        <a:buSzTx/>
        <a:buFontTx/>
        <a:buNone/>
        <a:tabLst/>
        <a:defRPr b="1" baseline="0" cap="none" i="0" spc="0" strike="noStrike" sz="1200" u="none">
          <a:ln>
            <a:noFill/>
          </a:ln>
          <a:solidFill>
            <a:schemeClr val="tx1"/>
          </a:solidFill>
          <a:uFillTx/>
          <a:latin typeface="+mn-lt"/>
          <a:ea typeface="+mn-ea"/>
          <a:cs typeface="+mn-cs"/>
          <a:sym typeface="Verdana"/>
        </a:defRPr>
      </a:lvl3pPr>
      <a:lvl4pPr marL="0" marR="0" indent="1371600" algn="ctr" defTabSz="914400" rtl="0" latinLnBrk="0">
        <a:lnSpc>
          <a:spcPct val="100000"/>
        </a:lnSpc>
        <a:spcBef>
          <a:spcPts val="0"/>
        </a:spcBef>
        <a:spcAft>
          <a:spcPts val="0"/>
        </a:spcAft>
        <a:buClrTx/>
        <a:buSzTx/>
        <a:buFontTx/>
        <a:buNone/>
        <a:tabLst/>
        <a:defRPr b="1" baseline="0" cap="none" i="0" spc="0" strike="noStrike" sz="1200" u="none">
          <a:ln>
            <a:noFill/>
          </a:ln>
          <a:solidFill>
            <a:schemeClr val="tx1"/>
          </a:solidFill>
          <a:uFillTx/>
          <a:latin typeface="+mn-lt"/>
          <a:ea typeface="+mn-ea"/>
          <a:cs typeface="+mn-cs"/>
          <a:sym typeface="Verdana"/>
        </a:defRPr>
      </a:lvl4pPr>
      <a:lvl5pPr marL="0" marR="0" indent="1828800" algn="ctr" defTabSz="914400" rtl="0" latinLnBrk="0">
        <a:lnSpc>
          <a:spcPct val="100000"/>
        </a:lnSpc>
        <a:spcBef>
          <a:spcPts val="0"/>
        </a:spcBef>
        <a:spcAft>
          <a:spcPts val="0"/>
        </a:spcAft>
        <a:buClrTx/>
        <a:buSzTx/>
        <a:buFontTx/>
        <a:buNone/>
        <a:tabLst/>
        <a:defRPr b="1" baseline="0" cap="none" i="0" spc="0" strike="noStrike" sz="1200" u="none">
          <a:ln>
            <a:noFill/>
          </a:ln>
          <a:solidFill>
            <a:schemeClr val="tx1"/>
          </a:solidFill>
          <a:uFillTx/>
          <a:latin typeface="+mn-lt"/>
          <a:ea typeface="+mn-ea"/>
          <a:cs typeface="+mn-cs"/>
          <a:sym typeface="Verdana"/>
        </a:defRPr>
      </a:lvl5pPr>
      <a:lvl6pPr marL="0" marR="0" indent="2286000" algn="ctr" defTabSz="914400" rtl="0" latinLnBrk="0">
        <a:lnSpc>
          <a:spcPct val="100000"/>
        </a:lnSpc>
        <a:spcBef>
          <a:spcPts val="0"/>
        </a:spcBef>
        <a:spcAft>
          <a:spcPts val="0"/>
        </a:spcAft>
        <a:buClrTx/>
        <a:buSzTx/>
        <a:buFontTx/>
        <a:buNone/>
        <a:tabLst/>
        <a:defRPr b="1" baseline="0" cap="none" i="0" spc="0" strike="noStrike" sz="1200" u="none">
          <a:ln>
            <a:noFill/>
          </a:ln>
          <a:solidFill>
            <a:schemeClr val="tx1"/>
          </a:solidFill>
          <a:uFillTx/>
          <a:latin typeface="+mn-lt"/>
          <a:ea typeface="+mn-ea"/>
          <a:cs typeface="+mn-cs"/>
          <a:sym typeface="Verdana"/>
        </a:defRPr>
      </a:lvl6pPr>
      <a:lvl7pPr marL="0" marR="0" indent="2743200" algn="ctr" defTabSz="914400" rtl="0" latinLnBrk="0">
        <a:lnSpc>
          <a:spcPct val="100000"/>
        </a:lnSpc>
        <a:spcBef>
          <a:spcPts val="0"/>
        </a:spcBef>
        <a:spcAft>
          <a:spcPts val="0"/>
        </a:spcAft>
        <a:buClrTx/>
        <a:buSzTx/>
        <a:buFontTx/>
        <a:buNone/>
        <a:tabLst/>
        <a:defRPr b="1" baseline="0" cap="none" i="0" spc="0" strike="noStrike" sz="1200" u="none">
          <a:ln>
            <a:noFill/>
          </a:ln>
          <a:solidFill>
            <a:schemeClr val="tx1"/>
          </a:solidFill>
          <a:uFillTx/>
          <a:latin typeface="+mn-lt"/>
          <a:ea typeface="+mn-ea"/>
          <a:cs typeface="+mn-cs"/>
          <a:sym typeface="Verdana"/>
        </a:defRPr>
      </a:lvl7pPr>
      <a:lvl8pPr marL="0" marR="0" indent="3200400" algn="ctr" defTabSz="914400" rtl="0" latinLnBrk="0">
        <a:lnSpc>
          <a:spcPct val="100000"/>
        </a:lnSpc>
        <a:spcBef>
          <a:spcPts val="0"/>
        </a:spcBef>
        <a:spcAft>
          <a:spcPts val="0"/>
        </a:spcAft>
        <a:buClrTx/>
        <a:buSzTx/>
        <a:buFontTx/>
        <a:buNone/>
        <a:tabLst/>
        <a:defRPr b="1" baseline="0" cap="none" i="0" spc="0" strike="noStrike" sz="1200" u="none">
          <a:ln>
            <a:noFill/>
          </a:ln>
          <a:solidFill>
            <a:schemeClr val="tx1"/>
          </a:solidFill>
          <a:uFillTx/>
          <a:latin typeface="+mn-lt"/>
          <a:ea typeface="+mn-ea"/>
          <a:cs typeface="+mn-cs"/>
          <a:sym typeface="Verdana"/>
        </a:defRPr>
      </a:lvl8pPr>
      <a:lvl9pPr marL="0" marR="0" indent="3657600" algn="ctr" defTabSz="914400" rtl="0" latinLnBrk="0">
        <a:lnSpc>
          <a:spcPct val="100000"/>
        </a:lnSpc>
        <a:spcBef>
          <a:spcPts val="0"/>
        </a:spcBef>
        <a:spcAft>
          <a:spcPts val="0"/>
        </a:spcAft>
        <a:buClrTx/>
        <a:buSzTx/>
        <a:buFontTx/>
        <a:buNone/>
        <a:tabLst/>
        <a:defRPr b="1" baseline="0" cap="none" i="0" spc="0" strike="noStrike" sz="1200" u="none">
          <a:ln>
            <a:noFill/>
          </a:ln>
          <a:solidFill>
            <a:schemeClr val="tx1"/>
          </a:solidFill>
          <a:uFillTx/>
          <a:latin typeface="+mn-lt"/>
          <a:ea typeface="+mn-ea"/>
          <a:cs typeface="+mn-cs"/>
          <a:sym typeface="Verdan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灯片编号占位符 1"/>
          <p:cNvSpPr txBox="1"/>
          <p:nvPr>
            <p:ph type="sldNum" sz="quarter" idx="2"/>
          </p:nvPr>
        </p:nvSpPr>
        <p:spPr>
          <a:xfrm>
            <a:off x="7470894" y="6237287"/>
            <a:ext cx="212488"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8" name="Rectangle 2"/>
          <p:cNvSpPr txBox="1"/>
          <p:nvPr/>
        </p:nvSpPr>
        <p:spPr>
          <a:xfrm>
            <a:off x="611559" y="1916832"/>
            <a:ext cx="7776866" cy="3279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4800">
                <a:solidFill>
                  <a:srgbClr val="0000FF"/>
                </a:solidFill>
                <a:latin typeface="隶书"/>
                <a:ea typeface="隶书"/>
                <a:cs typeface="隶书"/>
                <a:sym typeface="隶书"/>
              </a:defRPr>
            </a:pPr>
            <a:r>
              <a:t>第七章</a:t>
            </a:r>
            <a:r>
              <a:t> </a:t>
            </a:r>
            <a:r>
              <a:t>实现</a:t>
            </a:r>
            <a:r>
              <a:t>(</a:t>
            </a:r>
            <a:r>
              <a:t>编码与测试</a:t>
            </a:r>
            <a:r>
              <a:t>)</a:t>
            </a:r>
            <a:endParaRPr sz="1200">
              <a:latin typeface="Arial"/>
              <a:ea typeface="Arial"/>
              <a:cs typeface="Arial"/>
              <a:sym typeface="Arial"/>
            </a:endParaRPr>
          </a:p>
          <a:p>
            <a:pPr algn="ctr">
              <a:defRPr b="1" sz="6000">
                <a:solidFill>
                  <a:srgbClr val="0000FF"/>
                </a:solidFill>
                <a:latin typeface="隶书"/>
                <a:ea typeface="隶书"/>
                <a:cs typeface="隶书"/>
                <a:sym typeface="隶书"/>
              </a:defRPr>
            </a:pPr>
            <a:r>
              <a:t>7.1</a:t>
            </a:r>
            <a:r>
              <a:t>编码</a:t>
            </a:r>
          </a:p>
          <a:p>
            <a:pPr algn="ctr">
              <a:defRPr sz="3600">
                <a:solidFill>
                  <a:srgbClr val="262626"/>
                </a:solidFill>
                <a:latin typeface="隶书"/>
                <a:ea typeface="隶书"/>
                <a:cs typeface="隶书"/>
                <a:sym typeface="隶书"/>
              </a:defRPr>
            </a:pPr>
            <a:r>
              <a:t>G09</a:t>
            </a:r>
            <a:r>
              <a:t>小组</a:t>
            </a:r>
          </a:p>
          <a:p>
            <a:pPr algn="ctr">
              <a:defRPr sz="3600">
                <a:solidFill>
                  <a:srgbClr val="262626"/>
                </a:solidFill>
                <a:latin typeface="隶书"/>
                <a:ea typeface="隶书"/>
                <a:cs typeface="隶书"/>
                <a:sym typeface="隶书"/>
              </a:defRPr>
            </a:pPr>
            <a:r>
              <a:t>成员：郑鸿棣，徐余浩，陈瑜安</a:t>
            </a:r>
          </a:p>
        </p:txBody>
      </p:sp>
      <p:pic>
        <p:nvPicPr>
          <p:cNvPr id="169" name="WechatIMG4.jpg" descr="WechatIMG4.jpg"/>
          <p:cNvPicPr>
            <a:picLocks noChangeAspect="1"/>
          </p:cNvPicPr>
          <p:nvPr/>
        </p:nvPicPr>
        <p:blipFill>
          <a:blip r:embed="rId2">
            <a:extLst/>
          </a:blip>
          <a:srcRect l="11889" t="8455" r="11996" b="11714"/>
          <a:stretch>
            <a:fillRect/>
          </a:stretch>
        </p:blipFill>
        <p:spPr>
          <a:xfrm>
            <a:off x="7812347" y="476661"/>
            <a:ext cx="936261" cy="953524"/>
          </a:xfrm>
          <a:custGeom>
            <a:avLst/>
            <a:gdLst/>
            <a:ahLst/>
            <a:cxnLst>
              <a:cxn ang="0">
                <a:pos x="wd2" y="hd2"/>
              </a:cxn>
              <a:cxn ang="5400000">
                <a:pos x="wd2" y="hd2"/>
              </a:cxn>
              <a:cxn ang="10800000">
                <a:pos x="wd2" y="hd2"/>
              </a:cxn>
              <a:cxn ang="16200000">
                <a:pos x="wd2" y="hd2"/>
              </a:cxn>
            </a:cxnLst>
            <a:rect l="0" t="0" r="r" b="b"/>
            <a:pathLst>
              <a:path w="21368" h="21341" fill="norm" stroke="1" extrusionOk="0">
                <a:moveTo>
                  <a:pt x="10598" y="10"/>
                </a:moveTo>
                <a:cubicBezTo>
                  <a:pt x="9079" y="68"/>
                  <a:pt x="7554" y="383"/>
                  <a:pt x="6268" y="952"/>
                </a:cubicBezTo>
                <a:cubicBezTo>
                  <a:pt x="2038" y="2825"/>
                  <a:pt x="9" y="5965"/>
                  <a:pt x="0" y="10634"/>
                </a:cubicBezTo>
                <a:cubicBezTo>
                  <a:pt x="-5" y="13135"/>
                  <a:pt x="116" y="13631"/>
                  <a:pt x="1223" y="15750"/>
                </a:cubicBezTo>
                <a:cubicBezTo>
                  <a:pt x="2624" y="18431"/>
                  <a:pt x="4923" y="20400"/>
                  <a:pt x="7319" y="20964"/>
                </a:cubicBezTo>
                <a:cubicBezTo>
                  <a:pt x="9814" y="21552"/>
                  <a:pt x="12965" y="21443"/>
                  <a:pt x="14982" y="20706"/>
                </a:cubicBezTo>
                <a:cubicBezTo>
                  <a:pt x="16718" y="20071"/>
                  <a:pt x="20180" y="17429"/>
                  <a:pt x="20172" y="16736"/>
                </a:cubicBezTo>
                <a:cubicBezTo>
                  <a:pt x="20170" y="16565"/>
                  <a:pt x="19500" y="15737"/>
                  <a:pt x="18686" y="14906"/>
                </a:cubicBezTo>
                <a:cubicBezTo>
                  <a:pt x="16632" y="12806"/>
                  <a:pt x="14114" y="11762"/>
                  <a:pt x="10480" y="11486"/>
                </a:cubicBezTo>
                <a:cubicBezTo>
                  <a:pt x="7959" y="11294"/>
                  <a:pt x="7408" y="11135"/>
                  <a:pt x="6639" y="10385"/>
                </a:cubicBezTo>
                <a:cubicBezTo>
                  <a:pt x="5410" y="9184"/>
                  <a:pt x="4755" y="7203"/>
                  <a:pt x="5100" y="5713"/>
                </a:cubicBezTo>
                <a:cubicBezTo>
                  <a:pt x="5686" y="3173"/>
                  <a:pt x="9107" y="1266"/>
                  <a:pt x="11404" y="2195"/>
                </a:cubicBezTo>
                <a:cubicBezTo>
                  <a:pt x="12923" y="2810"/>
                  <a:pt x="14556" y="4754"/>
                  <a:pt x="14556" y="5944"/>
                </a:cubicBezTo>
                <a:cubicBezTo>
                  <a:pt x="14556" y="7529"/>
                  <a:pt x="14902" y="8022"/>
                  <a:pt x="16005" y="8022"/>
                </a:cubicBezTo>
                <a:cubicBezTo>
                  <a:pt x="16693" y="8022"/>
                  <a:pt x="17020" y="7854"/>
                  <a:pt x="17020" y="7489"/>
                </a:cubicBezTo>
                <a:cubicBezTo>
                  <a:pt x="17020" y="6211"/>
                  <a:pt x="20167" y="2729"/>
                  <a:pt x="20643" y="3483"/>
                </a:cubicBezTo>
                <a:cubicBezTo>
                  <a:pt x="20732" y="3625"/>
                  <a:pt x="20740" y="4819"/>
                  <a:pt x="20652" y="6139"/>
                </a:cubicBezTo>
                <a:cubicBezTo>
                  <a:pt x="20563" y="7459"/>
                  <a:pt x="20494" y="8769"/>
                  <a:pt x="20507" y="9052"/>
                </a:cubicBezTo>
                <a:cubicBezTo>
                  <a:pt x="20609" y="11298"/>
                  <a:pt x="20528" y="11938"/>
                  <a:pt x="20054" y="12401"/>
                </a:cubicBezTo>
                <a:cubicBezTo>
                  <a:pt x="19277" y="13160"/>
                  <a:pt x="18270" y="12364"/>
                  <a:pt x="18795" y="11406"/>
                </a:cubicBezTo>
                <a:cubicBezTo>
                  <a:pt x="19006" y="11021"/>
                  <a:pt x="19028" y="10538"/>
                  <a:pt x="18849" y="10225"/>
                </a:cubicBezTo>
                <a:cubicBezTo>
                  <a:pt x="18578" y="9752"/>
                  <a:pt x="18496" y="9750"/>
                  <a:pt x="18107" y="10207"/>
                </a:cubicBezTo>
                <a:cubicBezTo>
                  <a:pt x="17393" y="11047"/>
                  <a:pt x="17781" y="12568"/>
                  <a:pt x="18858" y="13156"/>
                </a:cubicBezTo>
                <a:cubicBezTo>
                  <a:pt x="21007" y="14329"/>
                  <a:pt x="21595" y="12448"/>
                  <a:pt x="21295" y="5411"/>
                </a:cubicBezTo>
                <a:lnTo>
                  <a:pt x="21132" y="1600"/>
                </a:lnTo>
                <a:lnTo>
                  <a:pt x="18813" y="1405"/>
                </a:lnTo>
                <a:cubicBezTo>
                  <a:pt x="17536" y="1297"/>
                  <a:pt x="15787" y="952"/>
                  <a:pt x="14918" y="632"/>
                </a:cubicBezTo>
                <a:cubicBezTo>
                  <a:pt x="13640" y="159"/>
                  <a:pt x="12117" y="-48"/>
                  <a:pt x="10598" y="10"/>
                </a:cubicBezTo>
                <a:close/>
              </a:path>
            </a:pathLst>
          </a:cu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169"/>
                                        </p:tgtEl>
                                        <p:attrNameLst>
                                          <p:attrName>style.visibility</p:attrName>
                                        </p:attrNameLst>
                                      </p:cBhvr>
                                      <p:to>
                                        <p:strVal val="visible"/>
                                      </p:to>
                                    </p:set>
                                    <p:anim calcmode="lin" valueType="num">
                                      <p:cBhvr>
                                        <p:cTn id="7" dur="1000" fill="hold"/>
                                        <p:tgtEl>
                                          <p:spTgt spid="169"/>
                                        </p:tgtEl>
                                        <p:attrNameLst>
                                          <p:attrName>ppt_x</p:attrName>
                                        </p:attrNameLst>
                                      </p:cBhvr>
                                      <p:tavLst>
                                        <p:tav tm="0">
                                          <p:val>
                                            <p:strVal val="#ppt_x"/>
                                          </p:val>
                                        </p:tav>
                                        <p:tav tm="100000">
                                          <p:val>
                                            <p:strVal val="#ppt_x"/>
                                          </p:val>
                                        </p:tav>
                                      </p:tavLst>
                                    </p:anim>
                                    <p:anim calcmode="lin" valueType="num">
                                      <p:cBhvr>
                                        <p:cTn id="8" dur="1000" fill="hold"/>
                                        <p:tgtEl>
                                          <p:spTgt spid="1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9" grpId="1"/>
    </p:bld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灯片编号占位符 3"/>
          <p:cNvSpPr txBox="1"/>
          <p:nvPr>
            <p:ph type="sldNum" sz="quarter" idx="2"/>
          </p:nvPr>
        </p:nvSpPr>
        <p:spPr>
          <a:xfrm>
            <a:off x="7483172" y="6245225"/>
            <a:ext cx="273656" cy="264255"/>
          </a:xfrm>
          <a:prstGeom prst="rect">
            <a:avLst/>
          </a:prstGeom>
          <a:extLst>
            <a:ext uri="{C572A759-6A51-4108-AA02-DFA0A04FC94B}">
              <ma14:wrappingTextBoxFlag xmlns:ma14="http://schemas.microsoft.com/office/mac/drawingml/2011/main" val="1"/>
            </a:ext>
          </a:extLst>
        </p:spPr>
        <p:txBody>
          <a:bodyPr/>
          <a:lstStyle>
            <a:lvl1pPr>
              <a:defRPr b="0">
                <a:latin typeface="Arial"/>
                <a:ea typeface="Arial"/>
                <a:cs typeface="Arial"/>
                <a:sym typeface="Arial"/>
              </a:defRPr>
            </a:lvl1pPr>
          </a:lstStyle>
          <a:p>
            <a:pPr/>
            <a:fld id="{86CB4B4D-7CA3-9044-876B-883B54F8677D}" type="slidenum"/>
          </a:p>
        </p:txBody>
      </p:sp>
      <p:sp>
        <p:nvSpPr>
          <p:cNvPr id="204" name="Rectangle 2"/>
          <p:cNvSpPr txBox="1"/>
          <p:nvPr/>
        </p:nvSpPr>
        <p:spPr>
          <a:xfrm>
            <a:off x="624505" y="766904"/>
            <a:ext cx="3657601" cy="733341"/>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nchor="ctr">
            <a:spAutoFit/>
          </a:bodyPr>
          <a:lstStyle/>
          <a:p>
            <a:pPr algn="ctr">
              <a:defRPr b="1" sz="2800">
                <a:solidFill>
                  <a:srgbClr val="0000FF"/>
                </a:solidFill>
                <a:latin typeface="Arial"/>
                <a:ea typeface="Arial"/>
                <a:cs typeface="Arial"/>
                <a:sym typeface="Arial"/>
              </a:defRPr>
            </a:pPr>
            <a:r>
              <a:t>★  </a:t>
            </a:r>
            <a:r>
              <a:rPr b="0" sz="3200">
                <a:latin typeface="黑体"/>
                <a:ea typeface="黑体"/>
                <a:cs typeface="黑体"/>
                <a:sym typeface="黑体"/>
              </a:rPr>
              <a:t>程序的注释</a:t>
            </a:r>
            <a:r>
              <a:rPr sz="4400">
                <a:solidFill>
                  <a:srgbClr val="000000"/>
                </a:solidFill>
                <a:latin typeface="Times New Roman"/>
                <a:ea typeface="Times New Roman"/>
                <a:cs typeface="Times New Roman"/>
                <a:sym typeface="Times New Roman"/>
              </a:rPr>
              <a:t> </a:t>
            </a:r>
          </a:p>
        </p:txBody>
      </p:sp>
      <p:sp>
        <p:nvSpPr>
          <p:cNvPr id="205" name="Rectangle 3"/>
          <p:cNvSpPr txBox="1"/>
          <p:nvPr/>
        </p:nvSpPr>
        <p:spPr>
          <a:xfrm>
            <a:off x="1047749" y="1700808"/>
            <a:ext cx="7246940" cy="5242434"/>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p>
            <a:pPr marL="342900" indent="-342900">
              <a:lnSpc>
                <a:spcPct val="125000"/>
              </a:lnSpc>
              <a:spcBef>
                <a:spcPts val="700"/>
              </a:spcBef>
              <a:buSzPct val="100000"/>
              <a:buChar char="•"/>
              <a:defRPr b="1" sz="3200">
                <a:latin typeface="华文新魏"/>
                <a:ea typeface="华文新魏"/>
                <a:cs typeface="华文新魏"/>
                <a:sym typeface="华文新魏"/>
              </a:defRPr>
            </a:pPr>
            <a:r>
              <a:rPr b="0">
                <a:latin typeface="宋体"/>
                <a:ea typeface="宋体"/>
                <a:cs typeface="宋体"/>
                <a:sym typeface="宋体"/>
              </a:rPr>
              <a:t>夹在程序中的注释是程序员与</a:t>
            </a:r>
            <a:r>
              <a:rPr b="0">
                <a:solidFill>
                  <a:srgbClr val="FF0066"/>
                </a:solidFill>
                <a:latin typeface="宋体"/>
                <a:ea typeface="宋体"/>
                <a:cs typeface="宋体"/>
                <a:sym typeface="宋体"/>
              </a:rPr>
              <a:t>日后</a:t>
            </a:r>
            <a:r>
              <a:rPr b="0">
                <a:latin typeface="宋体"/>
                <a:ea typeface="宋体"/>
                <a:cs typeface="宋体"/>
                <a:sym typeface="宋体"/>
              </a:rPr>
              <a:t>的程序读者之间</a:t>
            </a:r>
            <a:r>
              <a:rPr b="0">
                <a:solidFill>
                  <a:srgbClr val="FF0066"/>
                </a:solidFill>
                <a:latin typeface="宋体"/>
                <a:ea typeface="宋体"/>
                <a:cs typeface="宋体"/>
                <a:sym typeface="宋体"/>
              </a:rPr>
              <a:t>通信的重要手段</a:t>
            </a:r>
            <a:r>
              <a:rPr b="0">
                <a:latin typeface="宋体"/>
                <a:ea typeface="宋体"/>
                <a:cs typeface="宋体"/>
                <a:sym typeface="宋体"/>
              </a:rPr>
              <a:t>。</a:t>
            </a:r>
            <a:endParaRPr sz="1200">
              <a:latin typeface="Arial"/>
              <a:ea typeface="Arial"/>
              <a:cs typeface="Arial"/>
              <a:sym typeface="Arial"/>
            </a:endParaRPr>
          </a:p>
          <a:p>
            <a:pPr marL="342900" indent="-342900">
              <a:lnSpc>
                <a:spcPct val="125000"/>
              </a:lnSpc>
              <a:spcBef>
                <a:spcPts val="700"/>
              </a:spcBef>
              <a:buSzPct val="100000"/>
              <a:buChar char="•"/>
              <a:defRPr b="1" sz="3200">
                <a:latin typeface="华文新魏"/>
                <a:ea typeface="华文新魏"/>
                <a:cs typeface="华文新魏"/>
                <a:sym typeface="华文新魏"/>
              </a:defRPr>
            </a:pPr>
            <a:r>
              <a:rPr b="0">
                <a:latin typeface="宋体"/>
                <a:ea typeface="宋体"/>
                <a:cs typeface="宋体"/>
                <a:sym typeface="宋体"/>
              </a:rPr>
              <a:t>注释</a:t>
            </a:r>
            <a:r>
              <a:rPr b="0">
                <a:solidFill>
                  <a:srgbClr val="FF0066"/>
                </a:solidFill>
                <a:latin typeface="宋体"/>
                <a:ea typeface="宋体"/>
                <a:cs typeface="宋体"/>
                <a:sym typeface="宋体"/>
              </a:rPr>
              <a:t>决不是可有可无</a:t>
            </a:r>
            <a:r>
              <a:rPr b="0">
                <a:latin typeface="宋体"/>
                <a:ea typeface="宋体"/>
                <a:cs typeface="宋体"/>
                <a:sym typeface="宋体"/>
              </a:rPr>
              <a:t>的。</a:t>
            </a:r>
            <a:endParaRPr sz="1200">
              <a:latin typeface="Arial"/>
              <a:ea typeface="Arial"/>
              <a:cs typeface="Arial"/>
              <a:sym typeface="Arial"/>
            </a:endParaRPr>
          </a:p>
          <a:p>
            <a:pPr marL="342900" indent="-342900">
              <a:lnSpc>
                <a:spcPct val="125000"/>
              </a:lnSpc>
              <a:spcBef>
                <a:spcPts val="700"/>
              </a:spcBef>
              <a:buSzPct val="100000"/>
              <a:buChar char="•"/>
              <a:defRPr b="1" sz="3200">
                <a:latin typeface="华文新魏"/>
                <a:ea typeface="华文新魏"/>
                <a:cs typeface="华文新魏"/>
                <a:sym typeface="华文新魏"/>
              </a:defRPr>
            </a:pPr>
            <a:r>
              <a:rPr b="0">
                <a:latin typeface="宋体"/>
                <a:ea typeface="宋体"/>
                <a:cs typeface="宋体"/>
                <a:sym typeface="宋体"/>
              </a:rPr>
              <a:t>一些正规的程序文本中，注释行的数量占到整个源程序的</a:t>
            </a:r>
            <a:r>
              <a:rPr b="0">
                <a:latin typeface="黑体"/>
                <a:ea typeface="黑体"/>
                <a:cs typeface="黑体"/>
                <a:sym typeface="黑体"/>
              </a:rPr>
              <a:t>1/3</a:t>
            </a:r>
            <a:r>
              <a:rPr b="0">
                <a:latin typeface="宋体"/>
                <a:ea typeface="宋体"/>
                <a:cs typeface="宋体"/>
                <a:sym typeface="宋体"/>
              </a:rPr>
              <a:t>到</a:t>
            </a:r>
            <a:r>
              <a:t>1/2</a:t>
            </a:r>
            <a:r>
              <a:rPr b="0">
                <a:latin typeface="宋体"/>
                <a:ea typeface="宋体"/>
                <a:cs typeface="宋体"/>
                <a:sym typeface="宋体"/>
              </a:rPr>
              <a:t>，甚至更多。</a:t>
            </a:r>
            <a:endParaRPr sz="1200">
              <a:latin typeface="Arial"/>
              <a:ea typeface="Arial"/>
              <a:cs typeface="Arial"/>
              <a:sym typeface="Arial"/>
            </a:endParaRPr>
          </a:p>
          <a:p>
            <a:pPr marL="342900" indent="-342900">
              <a:lnSpc>
                <a:spcPct val="125000"/>
              </a:lnSpc>
              <a:spcBef>
                <a:spcPts val="700"/>
              </a:spcBef>
              <a:buSzPct val="100000"/>
              <a:buChar char="•"/>
              <a:defRPr b="1" sz="3200">
                <a:latin typeface="华文新魏"/>
                <a:ea typeface="华文新魏"/>
                <a:cs typeface="华文新魏"/>
                <a:sym typeface="华文新魏"/>
              </a:defRPr>
            </a:pPr>
            <a:r>
              <a:rPr b="0">
                <a:latin typeface="宋体"/>
                <a:ea typeface="宋体"/>
                <a:cs typeface="宋体"/>
                <a:sym typeface="宋体"/>
              </a:rPr>
              <a:t>注释分为</a:t>
            </a:r>
            <a:r>
              <a:rPr b="0">
                <a:solidFill>
                  <a:srgbClr val="FF0066"/>
                </a:solidFill>
                <a:latin typeface="宋体"/>
                <a:ea typeface="宋体"/>
                <a:cs typeface="宋体"/>
                <a:sym typeface="宋体"/>
              </a:rPr>
              <a:t>序言性注释</a:t>
            </a:r>
            <a:r>
              <a:rPr b="0">
                <a:latin typeface="宋体"/>
                <a:ea typeface="宋体"/>
                <a:cs typeface="宋体"/>
                <a:sym typeface="宋体"/>
              </a:rPr>
              <a:t>和</a:t>
            </a:r>
            <a:r>
              <a:rPr b="0">
                <a:solidFill>
                  <a:srgbClr val="FF0066"/>
                </a:solidFill>
                <a:latin typeface="宋体"/>
                <a:ea typeface="宋体"/>
                <a:cs typeface="宋体"/>
                <a:sym typeface="宋体"/>
              </a:rPr>
              <a:t>功能性注释</a:t>
            </a:r>
            <a:r>
              <a:rPr b="0">
                <a:latin typeface="宋体"/>
                <a:ea typeface="宋体"/>
                <a:cs typeface="宋体"/>
                <a:sym typeface="宋体"/>
              </a:rPr>
              <a: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灯片编号占位符 3"/>
          <p:cNvSpPr txBox="1"/>
          <p:nvPr>
            <p:ph type="sldNum" sz="quarter" idx="2"/>
          </p:nvPr>
        </p:nvSpPr>
        <p:spPr>
          <a:xfrm>
            <a:off x="7488827" y="6245225"/>
            <a:ext cx="262346" cy="264255"/>
          </a:xfrm>
          <a:prstGeom prst="rect">
            <a:avLst/>
          </a:prstGeom>
          <a:extLst>
            <a:ext uri="{C572A759-6A51-4108-AA02-DFA0A04FC94B}">
              <ma14:wrappingTextBoxFlag xmlns:ma14="http://schemas.microsoft.com/office/mac/drawingml/2011/main" val="1"/>
            </a:ext>
          </a:extLst>
        </p:spPr>
        <p:txBody>
          <a:bodyPr/>
          <a:lstStyle>
            <a:lvl1pPr>
              <a:defRPr b="0">
                <a:latin typeface="Arial"/>
                <a:ea typeface="Arial"/>
                <a:cs typeface="Arial"/>
                <a:sym typeface="Arial"/>
              </a:defRPr>
            </a:lvl1pPr>
          </a:lstStyle>
          <a:p>
            <a:pPr/>
            <a:fld id="{86CB4B4D-7CA3-9044-876B-883B54F8677D}" type="slidenum"/>
          </a:p>
        </p:txBody>
      </p:sp>
      <p:sp>
        <p:nvSpPr>
          <p:cNvPr id="208" name="Rectangle 2"/>
          <p:cNvSpPr txBox="1"/>
          <p:nvPr/>
        </p:nvSpPr>
        <p:spPr>
          <a:xfrm>
            <a:off x="2976563" y="300830"/>
            <a:ext cx="2392362" cy="663577"/>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nchor="ctr">
            <a:spAutoFit/>
          </a:bodyPr>
          <a:lstStyle>
            <a:lvl1pPr algn="just">
              <a:defRPr b="1" sz="3200">
                <a:solidFill>
                  <a:srgbClr val="0000FF"/>
                </a:solidFill>
                <a:latin typeface="楷体_GB2312"/>
                <a:ea typeface="楷体_GB2312"/>
                <a:cs typeface="楷体_GB2312"/>
                <a:sym typeface="楷体_GB2312"/>
              </a:defRPr>
            </a:lvl1pPr>
          </a:lstStyle>
          <a:p>
            <a:pPr>
              <a:defRPr>
                <a:latin typeface="Times New Roman"/>
                <a:ea typeface="Times New Roman"/>
                <a:cs typeface="Times New Roman"/>
                <a:sym typeface="Times New Roman"/>
              </a:defRPr>
            </a:pPr>
            <a:r>
              <a:rPr>
                <a:latin typeface="楷体_GB2312"/>
                <a:ea typeface="楷体_GB2312"/>
                <a:cs typeface="楷体_GB2312"/>
                <a:sym typeface="楷体_GB2312"/>
              </a:rPr>
              <a:t>序言性注释</a:t>
            </a:r>
          </a:p>
        </p:txBody>
      </p:sp>
      <p:grpSp>
        <p:nvGrpSpPr>
          <p:cNvPr id="211" name="Rectangle 3"/>
          <p:cNvGrpSpPr/>
          <p:nvPr/>
        </p:nvGrpSpPr>
        <p:grpSpPr>
          <a:xfrm>
            <a:off x="650875" y="908050"/>
            <a:ext cx="8042275" cy="5519846"/>
            <a:chOff x="0" y="0"/>
            <a:chExt cx="8042275" cy="5519845"/>
          </a:xfrm>
        </p:grpSpPr>
        <p:sp>
          <p:nvSpPr>
            <p:cNvPr id="209" name="矩形"/>
            <p:cNvSpPr/>
            <p:nvPr/>
          </p:nvSpPr>
          <p:spPr>
            <a:xfrm>
              <a:off x="0" y="0"/>
              <a:ext cx="8042275" cy="5400675"/>
            </a:xfrm>
            <a:prstGeom prst="rect">
              <a:avLst/>
            </a:prstGeom>
            <a:noFill/>
            <a:ln w="28575" cap="flat">
              <a:solidFill>
                <a:srgbClr val="009999"/>
              </a:solidFill>
              <a:prstDash val="solid"/>
              <a:miter lim="800000"/>
            </a:ln>
            <a:effectLst/>
          </p:spPr>
          <p:txBody>
            <a:bodyPr wrap="square" lIns="45719" tIns="45719" rIns="45719" bIns="45719" numCol="1" anchor="t">
              <a:noAutofit/>
            </a:bodyPr>
            <a:lstStyle/>
            <a:p>
              <a:pPr>
                <a:lnSpc>
                  <a:spcPct val="104999"/>
                </a:lnSpc>
                <a:spcBef>
                  <a:spcPts val="200"/>
                </a:spcBef>
                <a:defRPr sz="1200">
                  <a:latin typeface="Arial"/>
                  <a:ea typeface="Arial"/>
                  <a:cs typeface="Arial"/>
                  <a:sym typeface="Arial"/>
                </a:defRPr>
              </a:pPr>
            </a:p>
          </p:txBody>
        </p:sp>
        <p:sp>
          <p:nvSpPr>
            <p:cNvPr id="210" name="通常置于每个程序模块的开头部分，它应当给出程序的整体说明，对于理解程序本身具有引导作用。…"/>
            <p:cNvSpPr txBox="1"/>
            <p:nvPr/>
          </p:nvSpPr>
          <p:spPr>
            <a:xfrm>
              <a:off x="0" y="0"/>
              <a:ext cx="8042275" cy="55198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6037" tIns="46037" rIns="46037" bIns="46037" numCol="1" anchor="t">
              <a:spAutoFit/>
            </a:bodyPr>
            <a:lstStyle/>
            <a:p>
              <a:pPr marL="342900" indent="-342900">
                <a:lnSpc>
                  <a:spcPct val="104999"/>
                </a:lnSpc>
                <a:spcBef>
                  <a:spcPts val="500"/>
                </a:spcBef>
                <a:buSzPct val="100000"/>
                <a:buChar char="•"/>
                <a:defRPr b="1" sz="2200">
                  <a:latin typeface="Times New Roman"/>
                  <a:ea typeface="Times New Roman"/>
                  <a:cs typeface="Times New Roman"/>
                  <a:sym typeface="Times New Roman"/>
                </a:defRPr>
              </a:pPr>
              <a:r>
                <a:rPr>
                  <a:latin typeface="仿宋_GB2312"/>
                  <a:ea typeface="仿宋_GB2312"/>
                  <a:cs typeface="仿宋_GB2312"/>
                  <a:sym typeface="仿宋_GB2312"/>
                </a:rPr>
                <a:t>通常置于每个程序模块的开头部分，</a:t>
              </a:r>
              <a:r>
                <a:rPr u="sng">
                  <a:solidFill>
                    <a:srgbClr val="FF0000"/>
                  </a:solidFill>
                  <a:latin typeface="仿宋_GB2312"/>
                  <a:ea typeface="仿宋_GB2312"/>
                  <a:cs typeface="仿宋_GB2312"/>
                  <a:sym typeface="仿宋_GB2312"/>
                </a:rPr>
                <a:t>它应当给出程序的整体说明</a:t>
              </a:r>
              <a:r>
                <a:rPr>
                  <a:latin typeface="仿宋_GB2312"/>
                  <a:ea typeface="仿宋_GB2312"/>
                  <a:cs typeface="仿宋_GB2312"/>
                  <a:sym typeface="仿宋_GB2312"/>
                </a:rPr>
                <a:t>，对于理解程序本身具有引导作用。</a:t>
              </a:r>
              <a:endParaRPr sz="1200">
                <a:latin typeface="Arial"/>
                <a:ea typeface="Arial"/>
                <a:cs typeface="Arial"/>
                <a:sym typeface="Arial"/>
              </a:endParaRPr>
            </a:p>
            <a:p>
              <a:pPr marL="342900" indent="-342900">
                <a:lnSpc>
                  <a:spcPct val="104999"/>
                </a:lnSpc>
                <a:spcBef>
                  <a:spcPts val="500"/>
                </a:spcBef>
                <a:buSzPct val="100000"/>
                <a:buChar char="•"/>
                <a:defRPr b="1" sz="2200">
                  <a:latin typeface="Times New Roman"/>
                  <a:ea typeface="Times New Roman"/>
                  <a:cs typeface="Times New Roman"/>
                  <a:sym typeface="Times New Roman"/>
                </a:defRPr>
              </a:pPr>
              <a:r>
                <a:rPr>
                  <a:latin typeface="仿宋_GB2312"/>
                  <a:ea typeface="仿宋_GB2312"/>
                  <a:cs typeface="仿宋_GB2312"/>
                  <a:sym typeface="仿宋_GB2312"/>
                </a:rPr>
                <a:t>序言性注释包括：</a:t>
              </a:r>
              <a:endParaRPr sz="1200">
                <a:latin typeface="Arial"/>
                <a:ea typeface="Arial"/>
                <a:cs typeface="Arial"/>
                <a:sym typeface="Arial"/>
              </a:endParaRPr>
            </a:p>
            <a:p>
              <a:pPr lvl="1" marL="742950" indent="-285750">
                <a:lnSpc>
                  <a:spcPct val="104999"/>
                </a:lnSpc>
                <a:spcBef>
                  <a:spcPts val="500"/>
                </a:spcBef>
                <a:buSzPct val="100000"/>
                <a:buChar char="–"/>
                <a:defRPr b="1" sz="2200">
                  <a:latin typeface="Times New Roman"/>
                  <a:ea typeface="Times New Roman"/>
                  <a:cs typeface="Times New Roman"/>
                  <a:sym typeface="Times New Roman"/>
                </a:defRPr>
              </a:pPr>
              <a:r>
                <a:t> </a:t>
              </a:r>
              <a:r>
                <a:rPr u="sng">
                  <a:solidFill>
                    <a:srgbClr val="0000FF"/>
                  </a:solidFill>
                  <a:latin typeface="仿宋_GB2312"/>
                  <a:ea typeface="仿宋_GB2312"/>
                  <a:cs typeface="仿宋_GB2312"/>
                  <a:sym typeface="仿宋_GB2312"/>
                </a:rPr>
                <a:t>程序标题</a:t>
              </a:r>
              <a:r>
                <a:rPr>
                  <a:latin typeface="仿宋_GB2312"/>
                  <a:ea typeface="仿宋_GB2312"/>
                  <a:cs typeface="仿宋_GB2312"/>
                  <a:sym typeface="仿宋_GB2312"/>
                </a:rPr>
                <a:t>；</a:t>
              </a:r>
              <a:endParaRPr sz="1200">
                <a:latin typeface="Arial"/>
                <a:ea typeface="Arial"/>
                <a:cs typeface="Arial"/>
                <a:sym typeface="Arial"/>
              </a:endParaRPr>
            </a:p>
            <a:p>
              <a:pPr lvl="1" marL="742950" indent="-285750">
                <a:lnSpc>
                  <a:spcPct val="104999"/>
                </a:lnSpc>
                <a:spcBef>
                  <a:spcPts val="500"/>
                </a:spcBef>
                <a:buSzPct val="100000"/>
                <a:buChar char="–"/>
                <a:defRPr b="1" sz="2200">
                  <a:latin typeface="Times New Roman"/>
                  <a:ea typeface="Times New Roman"/>
                  <a:cs typeface="Times New Roman"/>
                  <a:sym typeface="Times New Roman"/>
                </a:defRPr>
              </a:pPr>
              <a:r>
                <a:rPr>
                  <a:latin typeface="仿宋_GB2312"/>
                  <a:ea typeface="仿宋_GB2312"/>
                  <a:cs typeface="仿宋_GB2312"/>
                  <a:sym typeface="仿宋_GB2312"/>
                </a:rPr>
                <a:t>有关本模块</a:t>
              </a:r>
              <a:r>
                <a:rPr u="sng">
                  <a:solidFill>
                    <a:srgbClr val="0000FF"/>
                  </a:solidFill>
                  <a:latin typeface="仿宋_GB2312"/>
                  <a:ea typeface="仿宋_GB2312"/>
                  <a:cs typeface="仿宋_GB2312"/>
                  <a:sym typeface="仿宋_GB2312"/>
                </a:rPr>
                <a:t>功能和目的</a:t>
              </a:r>
              <a:r>
                <a:rPr u="sng">
                  <a:latin typeface="仿宋_GB2312"/>
                  <a:ea typeface="仿宋_GB2312"/>
                  <a:cs typeface="仿宋_GB2312"/>
                  <a:sym typeface="仿宋_GB2312"/>
                </a:rPr>
                <a:t>的</a:t>
              </a:r>
              <a:r>
                <a:rPr u="sng">
                  <a:solidFill>
                    <a:srgbClr val="0000FF"/>
                  </a:solidFill>
                  <a:latin typeface="仿宋_GB2312"/>
                  <a:ea typeface="仿宋_GB2312"/>
                  <a:cs typeface="仿宋_GB2312"/>
                  <a:sym typeface="仿宋_GB2312"/>
                </a:rPr>
                <a:t>说明</a:t>
              </a:r>
              <a:r>
                <a:rPr>
                  <a:latin typeface="仿宋_GB2312"/>
                  <a:ea typeface="仿宋_GB2312"/>
                  <a:cs typeface="仿宋_GB2312"/>
                  <a:sym typeface="仿宋_GB2312"/>
                </a:rPr>
                <a:t>；</a:t>
              </a:r>
              <a:endParaRPr sz="1200">
                <a:latin typeface="Arial"/>
                <a:ea typeface="Arial"/>
                <a:cs typeface="Arial"/>
                <a:sym typeface="Arial"/>
              </a:endParaRPr>
            </a:p>
            <a:p>
              <a:pPr lvl="1" marL="742950" indent="-285750">
                <a:lnSpc>
                  <a:spcPct val="104999"/>
                </a:lnSpc>
                <a:spcBef>
                  <a:spcPts val="500"/>
                </a:spcBef>
                <a:buSzPct val="100000"/>
                <a:buChar char="–"/>
                <a:defRPr b="1" sz="2200">
                  <a:latin typeface="Times New Roman"/>
                  <a:ea typeface="Times New Roman"/>
                  <a:cs typeface="Times New Roman"/>
                  <a:sym typeface="Times New Roman"/>
                </a:defRPr>
              </a:pPr>
              <a:r>
                <a:t> </a:t>
              </a:r>
              <a:r>
                <a:rPr u="sng">
                  <a:solidFill>
                    <a:srgbClr val="0000FF"/>
                  </a:solidFill>
                  <a:latin typeface="仿宋_GB2312"/>
                  <a:ea typeface="仿宋_GB2312"/>
                  <a:cs typeface="仿宋_GB2312"/>
                  <a:sym typeface="仿宋_GB2312"/>
                </a:rPr>
                <a:t>主要算法</a:t>
              </a:r>
              <a:r>
                <a:rPr>
                  <a:latin typeface="仿宋_GB2312"/>
                  <a:ea typeface="仿宋_GB2312"/>
                  <a:cs typeface="仿宋_GB2312"/>
                  <a:sym typeface="仿宋_GB2312"/>
                </a:rPr>
                <a:t>；</a:t>
              </a:r>
              <a:endParaRPr sz="1200">
                <a:latin typeface="Arial"/>
                <a:ea typeface="Arial"/>
                <a:cs typeface="Arial"/>
                <a:sym typeface="Arial"/>
              </a:endParaRPr>
            </a:p>
            <a:p>
              <a:pPr lvl="1" marL="742950" indent="-285750">
                <a:lnSpc>
                  <a:spcPct val="104999"/>
                </a:lnSpc>
                <a:spcBef>
                  <a:spcPts val="500"/>
                </a:spcBef>
                <a:buSzPct val="100000"/>
                <a:buChar char="–"/>
                <a:defRPr b="1" sz="2200">
                  <a:latin typeface="Times New Roman"/>
                  <a:ea typeface="Times New Roman"/>
                  <a:cs typeface="Times New Roman"/>
                  <a:sym typeface="Times New Roman"/>
                </a:defRPr>
              </a:pPr>
              <a:r>
                <a:t> </a:t>
              </a:r>
              <a:r>
                <a:rPr u="sng">
                  <a:solidFill>
                    <a:srgbClr val="0000FF"/>
                  </a:solidFill>
                  <a:latin typeface="仿宋_GB2312"/>
                  <a:ea typeface="仿宋_GB2312"/>
                  <a:cs typeface="仿宋_GB2312"/>
                  <a:sym typeface="仿宋_GB2312"/>
                </a:rPr>
                <a:t>接口说明</a:t>
              </a:r>
              <a:r>
                <a:rPr>
                  <a:latin typeface="仿宋_GB2312"/>
                  <a:ea typeface="仿宋_GB2312"/>
                  <a:cs typeface="仿宋_GB2312"/>
                  <a:sym typeface="仿宋_GB2312"/>
                </a:rPr>
                <a:t>：包括调用形式，参数描述，子程序清单；</a:t>
              </a:r>
              <a:endParaRPr sz="1200">
                <a:latin typeface="Arial"/>
                <a:ea typeface="Arial"/>
                <a:cs typeface="Arial"/>
                <a:sym typeface="Arial"/>
              </a:endParaRPr>
            </a:p>
            <a:p>
              <a:pPr lvl="1" marL="742950" indent="-285750">
                <a:lnSpc>
                  <a:spcPct val="104999"/>
                </a:lnSpc>
                <a:spcBef>
                  <a:spcPts val="500"/>
                </a:spcBef>
                <a:buSzPct val="100000"/>
                <a:buChar char="–"/>
                <a:defRPr b="1" sz="2200">
                  <a:latin typeface="Times New Roman"/>
                  <a:ea typeface="Times New Roman"/>
                  <a:cs typeface="Times New Roman"/>
                  <a:sym typeface="Times New Roman"/>
                </a:defRPr>
              </a:pPr>
              <a:r>
                <a:t> </a:t>
              </a:r>
              <a:r>
                <a:rPr u="sng">
                  <a:solidFill>
                    <a:srgbClr val="0000FF"/>
                  </a:solidFill>
                  <a:latin typeface="仿宋_GB2312"/>
                  <a:ea typeface="仿宋_GB2312"/>
                  <a:cs typeface="仿宋_GB2312"/>
                  <a:sym typeface="仿宋_GB2312"/>
                </a:rPr>
                <a:t>有关数据描述</a:t>
              </a:r>
              <a:r>
                <a:rPr>
                  <a:latin typeface="仿宋_GB2312"/>
                  <a:ea typeface="仿宋_GB2312"/>
                  <a:cs typeface="仿宋_GB2312"/>
                  <a:sym typeface="仿宋_GB2312"/>
                </a:rPr>
                <a:t>：重要的变量及其用途，约束或限制条件，以及其它有关信息；</a:t>
              </a:r>
              <a:endParaRPr sz="1200">
                <a:latin typeface="Arial"/>
                <a:ea typeface="Arial"/>
                <a:cs typeface="Arial"/>
                <a:sym typeface="Arial"/>
              </a:endParaRPr>
            </a:p>
            <a:p>
              <a:pPr lvl="1" marL="742950" indent="-285750">
                <a:lnSpc>
                  <a:spcPct val="104999"/>
                </a:lnSpc>
                <a:spcBef>
                  <a:spcPts val="500"/>
                </a:spcBef>
                <a:buSzPct val="100000"/>
                <a:buChar char="–"/>
                <a:defRPr b="1" sz="2200">
                  <a:latin typeface="Times New Roman"/>
                  <a:ea typeface="Times New Roman"/>
                  <a:cs typeface="Times New Roman"/>
                  <a:sym typeface="Times New Roman"/>
                </a:defRPr>
              </a:pPr>
              <a:r>
                <a:t> </a:t>
              </a:r>
              <a:r>
                <a:rPr u="sng">
                  <a:solidFill>
                    <a:srgbClr val="0000FF"/>
                  </a:solidFill>
                  <a:latin typeface="仿宋_GB2312"/>
                  <a:ea typeface="仿宋_GB2312"/>
                  <a:cs typeface="仿宋_GB2312"/>
                  <a:sym typeface="仿宋_GB2312"/>
                </a:rPr>
                <a:t>模块位置</a:t>
              </a:r>
              <a:r>
                <a:rPr>
                  <a:latin typeface="仿宋_GB2312"/>
                  <a:ea typeface="仿宋_GB2312"/>
                  <a:cs typeface="仿宋_GB2312"/>
                  <a:sym typeface="仿宋_GB2312"/>
                </a:rPr>
                <a:t>：在哪一个源文件中，或隶属于哪一个软件包；</a:t>
              </a:r>
              <a:endParaRPr sz="1200">
                <a:latin typeface="Arial"/>
                <a:ea typeface="Arial"/>
                <a:cs typeface="Arial"/>
                <a:sym typeface="Arial"/>
              </a:endParaRPr>
            </a:p>
            <a:p>
              <a:pPr lvl="1" marL="742950" indent="-285750">
                <a:lnSpc>
                  <a:spcPct val="104999"/>
                </a:lnSpc>
                <a:spcBef>
                  <a:spcPts val="500"/>
                </a:spcBef>
                <a:buSzPct val="100000"/>
                <a:buChar char="–"/>
                <a:defRPr b="1" sz="2200">
                  <a:latin typeface="Times New Roman"/>
                  <a:ea typeface="Times New Roman"/>
                  <a:cs typeface="Times New Roman"/>
                  <a:sym typeface="Times New Roman"/>
                </a:defRPr>
              </a:pPr>
              <a:r>
                <a:t> </a:t>
              </a:r>
              <a:r>
                <a:rPr u="sng">
                  <a:solidFill>
                    <a:srgbClr val="0000FF"/>
                  </a:solidFill>
                  <a:latin typeface="仿宋_GB2312"/>
                  <a:ea typeface="仿宋_GB2312"/>
                  <a:cs typeface="仿宋_GB2312"/>
                  <a:sym typeface="仿宋_GB2312"/>
                </a:rPr>
                <a:t>开发简历</a:t>
              </a:r>
              <a:r>
                <a:rPr>
                  <a:latin typeface="仿宋_GB2312"/>
                  <a:ea typeface="仿宋_GB2312"/>
                  <a:cs typeface="仿宋_GB2312"/>
                  <a:sym typeface="仿宋_GB2312"/>
                </a:rPr>
                <a:t>：模块设计者，复审者，复审日期，修改日期及有关说明等。</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211"/>
                                        </p:tgtEl>
                                        <p:attrNameLst>
                                          <p:attrName>style.visibility</p:attrName>
                                        </p:attrNameLst>
                                      </p:cBhvr>
                                      <p:to>
                                        <p:strVal val="visible"/>
                                      </p:to>
                                    </p:set>
                                    <p:anim calcmode="lin" valueType="num">
                                      <p:cBhvr>
                                        <p:cTn id="7" dur="500" fill="hold"/>
                                        <p:tgtEl>
                                          <p:spTgt spid="211"/>
                                        </p:tgtEl>
                                        <p:attrNameLst>
                                          <p:attrName>ppt_x</p:attrName>
                                        </p:attrNameLst>
                                      </p:cBhvr>
                                      <p:tavLst>
                                        <p:tav tm="0">
                                          <p:val>
                                            <p:strVal val="#ppt_x"/>
                                          </p:val>
                                        </p:tav>
                                        <p:tav tm="100000">
                                          <p:val>
                                            <p:strVal val="#ppt_x"/>
                                          </p:val>
                                        </p:tav>
                                      </p:tavLst>
                                    </p:anim>
                                    <p:anim calcmode="lin" valueType="num">
                                      <p:cBhvr>
                                        <p:cTn id="8" dur="500" fill="hold"/>
                                        <p:tgtEl>
                                          <p:spTgt spid="2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1"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灯片编号占位符 5"/>
          <p:cNvSpPr txBox="1"/>
          <p:nvPr>
            <p:ph type="sldNum" sz="quarter" idx="2"/>
          </p:nvPr>
        </p:nvSpPr>
        <p:spPr>
          <a:xfrm>
            <a:off x="7483172" y="6245225"/>
            <a:ext cx="273656" cy="264255"/>
          </a:xfrm>
          <a:prstGeom prst="rect">
            <a:avLst/>
          </a:prstGeom>
          <a:extLst>
            <a:ext uri="{C572A759-6A51-4108-AA02-DFA0A04FC94B}">
              <ma14:wrappingTextBoxFlag xmlns:ma14="http://schemas.microsoft.com/office/mac/drawingml/2011/main" val="1"/>
            </a:ext>
          </a:extLst>
        </p:spPr>
        <p:txBody>
          <a:bodyPr/>
          <a:lstStyle>
            <a:lvl1pPr>
              <a:defRPr b="0">
                <a:latin typeface="Arial"/>
                <a:ea typeface="Arial"/>
                <a:cs typeface="Arial"/>
                <a:sym typeface="Arial"/>
              </a:defRPr>
            </a:lvl1pPr>
          </a:lstStyle>
          <a:p>
            <a:pPr/>
            <a:fld id="{86CB4B4D-7CA3-9044-876B-883B54F8677D}" type="slidenum"/>
          </a:p>
        </p:txBody>
      </p:sp>
      <p:sp>
        <p:nvSpPr>
          <p:cNvPr id="214" name="Rectangle 4"/>
          <p:cNvSpPr txBox="1"/>
          <p:nvPr/>
        </p:nvSpPr>
        <p:spPr>
          <a:xfrm>
            <a:off x="1338262" y="239712"/>
            <a:ext cx="5626101" cy="663577"/>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nchor="ctr">
            <a:spAutoFit/>
          </a:bodyPr>
          <a:lstStyle>
            <a:lvl1pPr algn="ctr">
              <a:defRPr b="1" sz="3200">
                <a:solidFill>
                  <a:srgbClr val="0000FF"/>
                </a:solidFill>
                <a:latin typeface="楷体_GB2312"/>
                <a:ea typeface="楷体_GB2312"/>
                <a:cs typeface="楷体_GB2312"/>
                <a:sym typeface="楷体_GB2312"/>
              </a:defRPr>
            </a:lvl1pPr>
          </a:lstStyle>
          <a:p>
            <a:pPr>
              <a:defRPr>
                <a:latin typeface="Times New Roman"/>
                <a:ea typeface="Times New Roman"/>
                <a:cs typeface="Times New Roman"/>
                <a:sym typeface="Times New Roman"/>
              </a:defRPr>
            </a:pPr>
            <a:r>
              <a:rPr>
                <a:latin typeface="楷体_GB2312"/>
                <a:ea typeface="楷体_GB2312"/>
                <a:cs typeface="楷体_GB2312"/>
                <a:sym typeface="楷体_GB2312"/>
              </a:rPr>
              <a:t>功能性注释</a:t>
            </a:r>
          </a:p>
        </p:txBody>
      </p:sp>
      <p:grpSp>
        <p:nvGrpSpPr>
          <p:cNvPr id="217" name="Rectangle 5"/>
          <p:cNvGrpSpPr/>
          <p:nvPr/>
        </p:nvGrpSpPr>
        <p:grpSpPr>
          <a:xfrm>
            <a:off x="915987" y="908049"/>
            <a:ext cx="7245351" cy="5817745"/>
            <a:chOff x="0" y="0"/>
            <a:chExt cx="7245350" cy="5817743"/>
          </a:xfrm>
        </p:grpSpPr>
        <p:sp>
          <p:nvSpPr>
            <p:cNvPr id="215" name="矩形"/>
            <p:cNvSpPr/>
            <p:nvPr/>
          </p:nvSpPr>
          <p:spPr>
            <a:xfrm>
              <a:off x="0" y="0"/>
              <a:ext cx="7245350" cy="5545139"/>
            </a:xfrm>
            <a:prstGeom prst="rect">
              <a:avLst/>
            </a:prstGeom>
            <a:noFill/>
            <a:ln w="28575" cap="flat">
              <a:solidFill>
                <a:srgbClr val="009999"/>
              </a:solidFill>
              <a:prstDash val="solid"/>
              <a:miter lim="800000"/>
            </a:ln>
            <a:effectLst/>
          </p:spPr>
          <p:txBody>
            <a:bodyPr wrap="square" lIns="45719" tIns="45719" rIns="45719" bIns="45719" numCol="1" anchor="t">
              <a:noAutofit/>
            </a:bodyPr>
            <a:lstStyle/>
            <a:p>
              <a:pPr marL="342900" indent="-342900">
                <a:lnSpc>
                  <a:spcPct val="104999"/>
                </a:lnSpc>
                <a:spcBef>
                  <a:spcPts val="200"/>
                </a:spcBef>
                <a:defRPr sz="1200">
                  <a:latin typeface="Arial"/>
                  <a:ea typeface="Arial"/>
                  <a:cs typeface="Arial"/>
                  <a:sym typeface="Arial"/>
                </a:defRPr>
              </a:pPr>
            </a:p>
          </p:txBody>
        </p:sp>
        <p:sp>
          <p:nvSpPr>
            <p:cNvPr id="216" name="功能性注释嵌在源程序体中，用以描述其后的语句或程序段是在做什么工作，或是执行了下面的语句会怎么样，而不要解释下面怎么做。…"/>
            <p:cNvSpPr txBox="1"/>
            <p:nvPr/>
          </p:nvSpPr>
          <p:spPr>
            <a:xfrm>
              <a:off x="0" y="0"/>
              <a:ext cx="7245350" cy="58177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6037" tIns="46037" rIns="46037" bIns="46037" numCol="1" anchor="t">
              <a:spAutoFit/>
            </a:bodyPr>
            <a:lstStyle/>
            <a:p>
              <a:pPr marL="342900" indent="-342900">
                <a:lnSpc>
                  <a:spcPct val="104999"/>
                </a:lnSpc>
                <a:spcBef>
                  <a:spcPts val="200"/>
                </a:spcBef>
                <a:buSzPct val="100000"/>
                <a:buChar char="•"/>
                <a:defRPr b="1" sz="2400">
                  <a:latin typeface="仿宋_GB2312"/>
                  <a:ea typeface="仿宋_GB2312"/>
                  <a:cs typeface="仿宋_GB2312"/>
                  <a:sym typeface="仿宋_GB2312"/>
                </a:defRPr>
              </a:pPr>
            </a:p>
            <a:p>
              <a:pPr marL="342900" indent="-342900">
                <a:lnSpc>
                  <a:spcPct val="104999"/>
                </a:lnSpc>
                <a:spcBef>
                  <a:spcPts val="500"/>
                </a:spcBef>
                <a:buSzPct val="100000"/>
                <a:buChar char="•"/>
                <a:defRPr b="1" sz="2400">
                  <a:latin typeface="仿宋_GB2312"/>
                  <a:ea typeface="仿宋_GB2312"/>
                  <a:cs typeface="仿宋_GB2312"/>
                  <a:sym typeface="仿宋_GB2312"/>
                </a:defRPr>
              </a:pPr>
              <a:r>
                <a:t>功能性注释嵌在源程序体中，用以描述其后的语句或程序段是在做什么工作，或是执行了下面的语句会怎么样，而不要解释下面怎么做。</a:t>
              </a:r>
              <a:endParaRPr sz="1200">
                <a:latin typeface="Arial"/>
                <a:ea typeface="Arial"/>
                <a:cs typeface="Arial"/>
                <a:sym typeface="Arial"/>
              </a:endParaRPr>
            </a:p>
            <a:p>
              <a:pPr marL="342900" indent="-342900">
                <a:lnSpc>
                  <a:spcPct val="104999"/>
                </a:lnSpc>
                <a:spcBef>
                  <a:spcPts val="500"/>
                </a:spcBef>
                <a:defRPr b="1" sz="2400">
                  <a:latin typeface="仿宋_GB2312"/>
                  <a:ea typeface="仿宋_GB2312"/>
                  <a:cs typeface="仿宋_GB2312"/>
                  <a:sym typeface="仿宋_GB2312"/>
                </a:defRPr>
              </a:pPr>
              <a:r>
                <a:t>  例如， </a:t>
              </a:r>
            </a:p>
            <a:p>
              <a:pPr marL="342900" indent="-342900">
                <a:lnSpc>
                  <a:spcPct val="104999"/>
                </a:lnSpc>
                <a:spcBef>
                  <a:spcPts val="500"/>
                </a:spcBef>
                <a:defRPr b="1" i="1" sz="2400">
                  <a:solidFill>
                    <a:srgbClr val="0000FF"/>
                  </a:solidFill>
                  <a:latin typeface="仿宋_GB2312"/>
                  <a:ea typeface="仿宋_GB2312"/>
                  <a:cs typeface="仿宋_GB2312"/>
                  <a:sym typeface="仿宋_GB2312"/>
                </a:defRPr>
              </a:pPr>
              <a:r>
                <a:t>		   /* ADD AMOUNT TO TOTAL */</a:t>
              </a:r>
              <a:br/>
              <a:r>
                <a:t>        TOTAL = AMOUNT</a:t>
              </a:r>
              <a:r>
                <a:t>＋</a:t>
              </a:r>
              <a:r>
                <a:t>TOTAL</a:t>
              </a:r>
              <a:br/>
              <a:r>
                <a:rPr i="0">
                  <a:solidFill>
                    <a:srgbClr val="000000"/>
                  </a:solidFill>
                </a:rPr>
                <a:t>上面注视不清楚，如果注明把月销售额计入年度总额，便使读者理解了下面语句的意图：</a:t>
              </a:r>
            </a:p>
            <a:p>
              <a:pPr marL="342900" indent="-342900">
                <a:lnSpc>
                  <a:spcPct val="104999"/>
                </a:lnSpc>
                <a:spcBef>
                  <a:spcPts val="500"/>
                </a:spcBef>
                <a:defRPr b="1" sz="2400">
                  <a:latin typeface="仿宋_GB2312"/>
                  <a:ea typeface="仿宋_GB2312"/>
                  <a:cs typeface="仿宋_GB2312"/>
                  <a:sym typeface="仿宋_GB2312"/>
                </a:defRPr>
              </a:pPr>
              <a:br/>
              <a:r>
                <a:t> </a:t>
              </a:r>
              <a:r>
                <a:rPr i="1">
                  <a:solidFill>
                    <a:srgbClr val="0000FF"/>
                  </a:solidFill>
                </a:rPr>
                <a:t>/* ADD MONTHLY-SALES TO ANNUAL-TOTAL */</a:t>
              </a:r>
              <a:br>
                <a:rPr i="1">
                  <a:solidFill>
                    <a:srgbClr val="0000FF"/>
                  </a:solidFill>
                </a:rPr>
              </a:br>
              <a:r>
                <a:rPr i="1">
                  <a:solidFill>
                    <a:srgbClr val="0000FF"/>
                  </a:solidFill>
                </a:rPr>
                <a:t>   TOTAL = AMOUNT</a:t>
              </a:r>
              <a:r>
                <a:rPr i="1">
                  <a:solidFill>
                    <a:srgbClr val="0000FF"/>
                  </a:solidFill>
                </a:rPr>
                <a:t>＋</a:t>
              </a:r>
              <a:r>
                <a:rPr i="1">
                  <a:solidFill>
                    <a:srgbClr val="0000FF"/>
                  </a:solidFill>
                </a:rPr>
                <a:t>TOTAL</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217"/>
                                        </p:tgtEl>
                                        <p:attrNameLst>
                                          <p:attrName>style.visibility</p:attrName>
                                        </p:attrNameLst>
                                      </p:cBhvr>
                                      <p:to>
                                        <p:strVal val="visible"/>
                                      </p:to>
                                    </p:set>
                                    <p:anim calcmode="lin" valueType="num">
                                      <p:cBhvr>
                                        <p:cTn id="7" dur="500" fill="hold"/>
                                        <p:tgtEl>
                                          <p:spTgt spid="217"/>
                                        </p:tgtEl>
                                        <p:attrNameLst>
                                          <p:attrName>ppt_x</p:attrName>
                                        </p:attrNameLst>
                                      </p:cBhvr>
                                      <p:tavLst>
                                        <p:tav tm="0">
                                          <p:val>
                                            <p:strVal val="#ppt_x"/>
                                          </p:val>
                                        </p:tav>
                                        <p:tav tm="100000">
                                          <p:val>
                                            <p:strVal val="#ppt_x"/>
                                          </p:val>
                                        </p:tav>
                                      </p:tavLst>
                                    </p:anim>
                                    <p:anim calcmode="lin" valueType="num">
                                      <p:cBhvr>
                                        <p:cTn id="8" dur="500" fill="hold"/>
                                        <p:tgtEl>
                                          <p:spTgt spid="2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7" grpId="1"/>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灯片编号占位符 3"/>
          <p:cNvSpPr txBox="1"/>
          <p:nvPr>
            <p:ph type="sldNum" sz="quarter" idx="2"/>
          </p:nvPr>
        </p:nvSpPr>
        <p:spPr>
          <a:xfrm>
            <a:off x="7416721" y="6237287"/>
            <a:ext cx="320835"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0" name="矩形 4"/>
          <p:cNvSpPr txBox="1"/>
          <p:nvPr/>
        </p:nvSpPr>
        <p:spPr>
          <a:xfrm>
            <a:off x="899591" y="1700808"/>
            <a:ext cx="7488834" cy="20501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04999"/>
              </a:lnSpc>
              <a:spcBef>
                <a:spcPts val="500"/>
              </a:spcBef>
              <a:buSzPct val="100000"/>
              <a:buChar char="•"/>
              <a:defRPr b="1" sz="2400">
                <a:solidFill>
                  <a:srgbClr val="CC0000"/>
                </a:solidFill>
                <a:latin typeface="仿宋_GB2312"/>
                <a:ea typeface="仿宋_GB2312"/>
                <a:cs typeface="仿宋_GB2312"/>
                <a:sym typeface="仿宋_GB2312"/>
              </a:defRPr>
            </a:pPr>
            <a:r>
              <a:t>要点</a:t>
            </a:r>
            <a:endParaRPr i="1">
              <a:solidFill>
                <a:srgbClr val="0000FF"/>
              </a:solidFill>
            </a:endParaRPr>
          </a:p>
          <a:p>
            <a:pPr lvl="1" marL="457200" indent="0">
              <a:lnSpc>
                <a:spcPct val="104999"/>
              </a:lnSpc>
              <a:spcBef>
                <a:spcPts val="500"/>
              </a:spcBef>
              <a:buSzPct val="100000"/>
              <a:buChar char="–"/>
              <a:defRPr b="1" sz="2400">
                <a:latin typeface="仿宋_GB2312"/>
                <a:ea typeface="仿宋_GB2312"/>
                <a:cs typeface="仿宋_GB2312"/>
                <a:sym typeface="仿宋_GB2312"/>
              </a:defRPr>
            </a:pPr>
            <a:r>
              <a:t> 描述一段程序，而不是每一个语句；</a:t>
            </a:r>
          </a:p>
          <a:p>
            <a:pPr lvl="1" marL="457200" indent="0">
              <a:lnSpc>
                <a:spcPct val="104999"/>
              </a:lnSpc>
              <a:spcBef>
                <a:spcPts val="500"/>
              </a:spcBef>
              <a:buSzPct val="100000"/>
              <a:buChar char="–"/>
              <a:defRPr b="1" sz="2400">
                <a:latin typeface="仿宋_GB2312"/>
                <a:ea typeface="仿宋_GB2312"/>
                <a:cs typeface="仿宋_GB2312"/>
                <a:sym typeface="仿宋_GB2312"/>
              </a:defRPr>
            </a:pPr>
            <a:r>
              <a:t> 用缩进和空行，使程序与注释容易区别；</a:t>
            </a:r>
          </a:p>
          <a:p>
            <a:pPr lvl="1" marL="457200" indent="0">
              <a:lnSpc>
                <a:spcPct val="104999"/>
              </a:lnSpc>
              <a:spcBef>
                <a:spcPts val="500"/>
              </a:spcBef>
              <a:buSzPct val="100000"/>
              <a:buChar char="–"/>
              <a:defRPr b="1" sz="2400">
                <a:latin typeface="仿宋_GB2312"/>
                <a:ea typeface="仿宋_GB2312"/>
                <a:cs typeface="仿宋_GB2312"/>
                <a:sym typeface="仿宋_GB2312"/>
              </a:defRPr>
            </a:pPr>
            <a:r>
              <a:t> 注释要正确。</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灯片编号占位符 5"/>
          <p:cNvSpPr txBox="1"/>
          <p:nvPr>
            <p:ph type="sldNum" sz="quarter" idx="2"/>
          </p:nvPr>
        </p:nvSpPr>
        <p:spPr>
          <a:xfrm>
            <a:off x="7483172" y="6245225"/>
            <a:ext cx="273656" cy="264255"/>
          </a:xfrm>
          <a:prstGeom prst="rect">
            <a:avLst/>
          </a:prstGeom>
          <a:extLst>
            <a:ext uri="{C572A759-6A51-4108-AA02-DFA0A04FC94B}">
              <ma14:wrappingTextBoxFlag xmlns:ma14="http://schemas.microsoft.com/office/mac/drawingml/2011/main" val="1"/>
            </a:ext>
          </a:extLst>
        </p:spPr>
        <p:txBody>
          <a:bodyPr/>
          <a:lstStyle>
            <a:lvl1pPr>
              <a:defRPr b="0">
                <a:latin typeface="Arial"/>
                <a:ea typeface="Arial"/>
                <a:cs typeface="Arial"/>
                <a:sym typeface="Arial"/>
              </a:defRPr>
            </a:lvl1pPr>
          </a:lstStyle>
          <a:p>
            <a:pPr/>
            <a:fld id="{86CB4B4D-7CA3-9044-876B-883B54F8677D}" type="slidenum"/>
          </a:p>
        </p:txBody>
      </p:sp>
      <p:sp>
        <p:nvSpPr>
          <p:cNvPr id="223" name="Rectangle 4"/>
          <p:cNvSpPr txBox="1"/>
          <p:nvPr/>
        </p:nvSpPr>
        <p:spPr>
          <a:xfrm>
            <a:off x="849312" y="185736"/>
            <a:ext cx="7245351" cy="600077"/>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nchor="ctr">
            <a:spAutoFit/>
          </a:bodyPr>
          <a:lstStyle/>
          <a:p>
            <a:pPr algn="ctr">
              <a:defRPr b="1" sz="2800">
                <a:solidFill>
                  <a:srgbClr val="0000FF"/>
                </a:solidFill>
                <a:latin typeface="Arial"/>
                <a:ea typeface="Arial"/>
                <a:cs typeface="Arial"/>
                <a:sym typeface="Arial"/>
              </a:defRPr>
            </a:pPr>
            <a:r>
              <a:t>★  </a:t>
            </a:r>
            <a:r>
              <a:rPr b="0">
                <a:latin typeface="黑体"/>
                <a:ea typeface="黑体"/>
                <a:cs typeface="黑体"/>
                <a:sym typeface="黑体"/>
              </a:rPr>
              <a:t>视觉组织  空格、空行和移行</a:t>
            </a:r>
          </a:p>
        </p:txBody>
      </p:sp>
      <p:grpSp>
        <p:nvGrpSpPr>
          <p:cNvPr id="226" name="Rectangle 5"/>
          <p:cNvGrpSpPr/>
          <p:nvPr/>
        </p:nvGrpSpPr>
        <p:grpSpPr>
          <a:xfrm>
            <a:off x="1090476" y="738786"/>
            <a:ext cx="6763023" cy="5949951"/>
            <a:chOff x="0" y="0"/>
            <a:chExt cx="6763022" cy="5949950"/>
          </a:xfrm>
        </p:grpSpPr>
        <p:sp>
          <p:nvSpPr>
            <p:cNvPr id="224" name="矩形"/>
            <p:cNvSpPr/>
            <p:nvPr/>
          </p:nvSpPr>
          <p:spPr>
            <a:xfrm>
              <a:off x="0" y="0"/>
              <a:ext cx="6763023" cy="5949950"/>
            </a:xfrm>
            <a:prstGeom prst="rect">
              <a:avLst/>
            </a:prstGeom>
            <a:noFill/>
            <a:ln w="28575" cap="flat">
              <a:solidFill>
                <a:srgbClr val="009999"/>
              </a:solidFill>
              <a:prstDash val="solid"/>
              <a:miter lim="800000"/>
            </a:ln>
            <a:effectLst/>
          </p:spPr>
          <p:txBody>
            <a:bodyPr wrap="square" lIns="45719" tIns="45719" rIns="45719" bIns="45719" numCol="1" anchor="t">
              <a:noAutofit/>
            </a:bodyPr>
            <a:lstStyle/>
            <a:p>
              <a:pPr>
                <a:lnSpc>
                  <a:spcPct val="110000"/>
                </a:lnSpc>
                <a:spcBef>
                  <a:spcPts val="200"/>
                </a:spcBef>
                <a:defRPr sz="1200">
                  <a:latin typeface="Arial"/>
                  <a:ea typeface="Arial"/>
                  <a:cs typeface="Arial"/>
                  <a:sym typeface="Arial"/>
                </a:defRPr>
              </a:pPr>
            </a:p>
          </p:txBody>
        </p:sp>
        <p:sp>
          <p:nvSpPr>
            <p:cNvPr id="225" name="恰当地利用空格，可以突出运算的优先性，避免发生运算的错误。例如 ，将表达式      (A＜－17)ANDNOT(B＜＝49)ORC 写成 (A＜－17) AND  NOT (B＜＝49) OR C…"/>
            <p:cNvSpPr txBox="1"/>
            <p:nvPr/>
          </p:nvSpPr>
          <p:spPr>
            <a:xfrm>
              <a:off x="0" y="0"/>
              <a:ext cx="6763023" cy="57810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6037" tIns="46037" rIns="46037" bIns="46037" numCol="1" anchor="t">
              <a:spAutoFit/>
            </a:bodyPr>
            <a:lstStyle/>
            <a:p>
              <a:pPr marL="342900" indent="-342900">
                <a:lnSpc>
                  <a:spcPct val="110000"/>
                </a:lnSpc>
                <a:spcBef>
                  <a:spcPts val="200"/>
                </a:spcBef>
                <a:buSzPct val="100000"/>
                <a:buChar char="•"/>
                <a:defRPr b="1" sz="2400">
                  <a:latin typeface="仿宋_GB2312"/>
                  <a:ea typeface="仿宋_GB2312"/>
                  <a:cs typeface="仿宋_GB2312"/>
                  <a:sym typeface="仿宋_GB2312"/>
                </a:defRPr>
              </a:pPr>
            </a:p>
            <a:p>
              <a:pPr marL="342900" indent="-342900">
                <a:lnSpc>
                  <a:spcPct val="110000"/>
                </a:lnSpc>
                <a:spcBef>
                  <a:spcPts val="500"/>
                </a:spcBef>
                <a:buSzPct val="100000"/>
                <a:buChar char="•"/>
                <a:defRPr b="1" sz="2400">
                  <a:latin typeface="仿宋_GB2312"/>
                  <a:ea typeface="仿宋_GB2312"/>
                  <a:cs typeface="仿宋_GB2312"/>
                  <a:sym typeface="仿宋_GB2312"/>
                </a:defRPr>
              </a:pPr>
              <a:r>
                <a:t>恰当地利用</a:t>
              </a:r>
              <a:r>
                <a:rPr>
                  <a:solidFill>
                    <a:srgbClr val="FF0000"/>
                  </a:solidFill>
                </a:rPr>
                <a:t>空格</a:t>
              </a:r>
              <a:r>
                <a:t>，可以</a:t>
              </a:r>
              <a:r>
                <a:rPr>
                  <a:solidFill>
                    <a:srgbClr val="FF0000"/>
                  </a:solidFill>
                </a:rPr>
                <a:t>突出运算的优先性</a:t>
              </a:r>
              <a:r>
                <a:t>，避免发生运算的错误。例如 ，将表达式</a:t>
              </a:r>
              <a:br/>
              <a:r>
                <a:t>     </a:t>
              </a:r>
              <a:r>
                <a:rPr sz="2000">
                  <a:solidFill>
                    <a:srgbClr val="0000FF"/>
                  </a:solidFill>
                </a:rPr>
                <a:t>(</a:t>
              </a:r>
              <a:r>
                <a:rPr i="1" sz="2000">
                  <a:solidFill>
                    <a:srgbClr val="0000FF"/>
                  </a:solidFill>
                </a:rPr>
                <a:t>A</a:t>
              </a:r>
              <a:r>
                <a:rPr sz="2000">
                  <a:solidFill>
                    <a:srgbClr val="0000FF"/>
                  </a:solidFill>
                </a:rPr>
                <a:t>＜－</a:t>
              </a:r>
              <a:r>
                <a:rPr sz="2000">
                  <a:solidFill>
                    <a:srgbClr val="0000FF"/>
                  </a:solidFill>
                </a:rPr>
                <a:t>17)</a:t>
              </a:r>
              <a:r>
                <a:rPr i="1" sz="2000">
                  <a:solidFill>
                    <a:srgbClr val="0000FF"/>
                  </a:solidFill>
                </a:rPr>
                <a:t>ANDNOT</a:t>
              </a:r>
              <a:r>
                <a:rPr sz="2000">
                  <a:solidFill>
                    <a:srgbClr val="0000FF"/>
                  </a:solidFill>
                </a:rPr>
                <a:t>(</a:t>
              </a:r>
              <a:r>
                <a:rPr i="1" sz="2000">
                  <a:solidFill>
                    <a:srgbClr val="0000FF"/>
                  </a:solidFill>
                </a:rPr>
                <a:t>B</a:t>
              </a:r>
              <a:r>
                <a:rPr sz="2000">
                  <a:solidFill>
                    <a:srgbClr val="0000FF"/>
                  </a:solidFill>
                </a:rPr>
                <a:t>＜＝</a:t>
              </a:r>
              <a:r>
                <a:rPr sz="2000">
                  <a:solidFill>
                    <a:srgbClr val="0000FF"/>
                  </a:solidFill>
                </a:rPr>
                <a:t>49)</a:t>
              </a:r>
              <a:r>
                <a:rPr i="1" sz="2000">
                  <a:solidFill>
                    <a:srgbClr val="0000FF"/>
                  </a:solidFill>
                </a:rPr>
                <a:t>ORC</a:t>
              </a:r>
              <a:br>
                <a:rPr i="1" sz="2000">
                  <a:solidFill>
                    <a:srgbClr val="0000FF"/>
                  </a:solidFill>
                </a:rPr>
              </a:br>
              <a:r>
                <a:t>写成 </a:t>
              </a:r>
              <a:r>
                <a:rPr sz="2000">
                  <a:solidFill>
                    <a:srgbClr val="0000FF"/>
                  </a:solidFill>
                </a:rPr>
                <a:t>(</a:t>
              </a:r>
              <a:r>
                <a:rPr i="1" sz="2000">
                  <a:solidFill>
                    <a:srgbClr val="0000FF"/>
                  </a:solidFill>
                </a:rPr>
                <a:t>A</a:t>
              </a:r>
              <a:r>
                <a:rPr sz="2000">
                  <a:solidFill>
                    <a:srgbClr val="0000FF"/>
                  </a:solidFill>
                </a:rPr>
                <a:t>＜－</a:t>
              </a:r>
              <a:r>
                <a:rPr sz="2000">
                  <a:solidFill>
                    <a:srgbClr val="0000FF"/>
                  </a:solidFill>
                </a:rPr>
                <a:t>17) </a:t>
              </a:r>
              <a:r>
                <a:rPr i="1" sz="2000">
                  <a:solidFill>
                    <a:srgbClr val="0000FF"/>
                  </a:solidFill>
                </a:rPr>
                <a:t>AND  NOT</a:t>
              </a:r>
              <a:r>
                <a:rPr sz="2000">
                  <a:solidFill>
                    <a:srgbClr val="0000FF"/>
                  </a:solidFill>
                </a:rPr>
                <a:t> (</a:t>
              </a:r>
              <a:r>
                <a:rPr i="1" sz="2000">
                  <a:solidFill>
                    <a:srgbClr val="0000FF"/>
                  </a:solidFill>
                </a:rPr>
                <a:t>B</a:t>
              </a:r>
              <a:r>
                <a:rPr sz="2000">
                  <a:solidFill>
                    <a:srgbClr val="0000FF"/>
                  </a:solidFill>
                </a:rPr>
                <a:t>＜＝</a:t>
              </a:r>
              <a:r>
                <a:rPr sz="2000">
                  <a:solidFill>
                    <a:srgbClr val="0000FF"/>
                  </a:solidFill>
                </a:rPr>
                <a:t>49) </a:t>
              </a:r>
              <a:r>
                <a:rPr i="1" sz="2000">
                  <a:solidFill>
                    <a:srgbClr val="0000FF"/>
                  </a:solidFill>
                </a:rPr>
                <a:t>OR C</a:t>
              </a:r>
              <a:endParaRPr sz="1200">
                <a:latin typeface="Arial"/>
                <a:ea typeface="Arial"/>
                <a:cs typeface="Arial"/>
                <a:sym typeface="Arial"/>
              </a:endParaRPr>
            </a:p>
            <a:p>
              <a:pPr marL="342900" indent="-342900">
                <a:lnSpc>
                  <a:spcPct val="110000"/>
                </a:lnSpc>
                <a:spcBef>
                  <a:spcPts val="500"/>
                </a:spcBef>
                <a:buSzPct val="100000"/>
                <a:buChar char="•"/>
                <a:defRPr b="1" sz="2400">
                  <a:latin typeface="仿宋_GB2312"/>
                  <a:ea typeface="仿宋_GB2312"/>
                  <a:cs typeface="仿宋_GB2312"/>
                  <a:sym typeface="仿宋_GB2312"/>
                </a:defRPr>
              </a:pPr>
              <a:r>
                <a:t>自然的程序段之间可用</a:t>
              </a:r>
              <a:r>
                <a:rPr>
                  <a:solidFill>
                    <a:srgbClr val="FF0000"/>
                  </a:solidFill>
                </a:rPr>
                <a:t>空行</a:t>
              </a:r>
              <a:r>
                <a:t>隔开；</a:t>
              </a:r>
              <a:endParaRPr sz="1200">
                <a:latin typeface="Arial"/>
                <a:ea typeface="Arial"/>
                <a:cs typeface="Arial"/>
                <a:sym typeface="Arial"/>
              </a:endParaRPr>
            </a:p>
            <a:p>
              <a:pPr marL="342900" indent="-342900">
                <a:lnSpc>
                  <a:spcPct val="110000"/>
                </a:lnSpc>
                <a:spcBef>
                  <a:spcPts val="500"/>
                </a:spcBef>
                <a:buSzPct val="100000"/>
                <a:buChar char="•"/>
                <a:defRPr b="1" sz="2400">
                  <a:solidFill>
                    <a:srgbClr val="FF0000"/>
                  </a:solidFill>
                  <a:latin typeface="Times New Roman"/>
                  <a:ea typeface="Times New Roman"/>
                  <a:cs typeface="Times New Roman"/>
                  <a:sym typeface="Times New Roman"/>
                </a:defRPr>
              </a:pPr>
              <a:r>
                <a:rPr>
                  <a:latin typeface="仿宋_GB2312"/>
                  <a:ea typeface="仿宋_GB2312"/>
                  <a:cs typeface="仿宋_GB2312"/>
                  <a:sym typeface="仿宋_GB2312"/>
                </a:rPr>
                <a:t>移行</a:t>
              </a:r>
              <a:r>
                <a:rPr>
                  <a:solidFill>
                    <a:srgbClr val="000000"/>
                  </a:solidFill>
                  <a:latin typeface="仿宋_GB2312"/>
                  <a:ea typeface="仿宋_GB2312"/>
                  <a:cs typeface="仿宋_GB2312"/>
                  <a:sym typeface="仿宋_GB2312"/>
                </a:rPr>
                <a:t>也叫做</a:t>
              </a:r>
              <a:r>
                <a:rPr>
                  <a:latin typeface="仿宋_GB2312"/>
                  <a:ea typeface="仿宋_GB2312"/>
                  <a:cs typeface="仿宋_GB2312"/>
                  <a:sym typeface="仿宋_GB2312"/>
                </a:rPr>
                <a:t>向右缩格</a:t>
              </a:r>
              <a:r>
                <a:rPr>
                  <a:solidFill>
                    <a:srgbClr val="000000"/>
                  </a:solidFill>
                  <a:latin typeface="仿宋_GB2312"/>
                  <a:ea typeface="仿宋_GB2312"/>
                  <a:cs typeface="仿宋_GB2312"/>
                  <a:sym typeface="仿宋_GB2312"/>
                </a:rPr>
                <a:t>。它是指程序中的各行不必都在左端对齐，都从第一格起排列。这样做使程序完全分不清层次关系。</a:t>
              </a:r>
              <a:endParaRPr sz="1200">
                <a:latin typeface="Arial"/>
                <a:ea typeface="Arial"/>
                <a:cs typeface="Arial"/>
                <a:sym typeface="Arial"/>
              </a:endParaRPr>
            </a:p>
            <a:p>
              <a:pPr marL="342900" indent="-342900">
                <a:lnSpc>
                  <a:spcPct val="110000"/>
                </a:lnSpc>
                <a:spcBef>
                  <a:spcPts val="500"/>
                </a:spcBef>
                <a:buSzPct val="100000"/>
                <a:buChar char="•"/>
                <a:defRPr b="1" sz="2400">
                  <a:latin typeface="Times New Roman"/>
                  <a:ea typeface="Times New Roman"/>
                  <a:cs typeface="Times New Roman"/>
                  <a:sym typeface="Times New Roman"/>
                </a:defRPr>
              </a:pPr>
              <a:r>
                <a:rPr>
                  <a:latin typeface="仿宋_GB2312"/>
                  <a:ea typeface="仿宋_GB2312"/>
                  <a:cs typeface="仿宋_GB2312"/>
                  <a:sym typeface="仿宋_GB2312"/>
                </a:rPr>
                <a:t>对于</a:t>
              </a:r>
              <a:r>
                <a:rPr>
                  <a:solidFill>
                    <a:srgbClr val="FF0000"/>
                  </a:solidFill>
                  <a:latin typeface="仿宋_GB2312"/>
                  <a:ea typeface="仿宋_GB2312"/>
                  <a:cs typeface="仿宋_GB2312"/>
                  <a:sym typeface="仿宋_GB2312"/>
                </a:rPr>
                <a:t>选择语句</a:t>
              </a:r>
              <a:r>
                <a:rPr>
                  <a:latin typeface="仿宋_GB2312"/>
                  <a:ea typeface="仿宋_GB2312"/>
                  <a:cs typeface="仿宋_GB2312"/>
                  <a:sym typeface="仿宋_GB2312"/>
                </a:rPr>
                <a:t>和</a:t>
              </a:r>
              <a:r>
                <a:rPr>
                  <a:solidFill>
                    <a:srgbClr val="FF0000"/>
                  </a:solidFill>
                  <a:latin typeface="仿宋_GB2312"/>
                  <a:ea typeface="仿宋_GB2312"/>
                  <a:cs typeface="仿宋_GB2312"/>
                  <a:sym typeface="仿宋_GB2312"/>
                </a:rPr>
                <a:t>循环语句</a:t>
              </a:r>
              <a:r>
                <a:rPr>
                  <a:latin typeface="仿宋_GB2312"/>
                  <a:ea typeface="仿宋_GB2312"/>
                  <a:cs typeface="仿宋_GB2312"/>
                  <a:sym typeface="仿宋_GB2312"/>
                </a:rPr>
                <a:t>，把其中的程序段语句向右做</a:t>
              </a:r>
              <a:r>
                <a:rPr>
                  <a:solidFill>
                    <a:srgbClr val="FF0000"/>
                  </a:solidFill>
                  <a:latin typeface="仿宋_GB2312"/>
                  <a:ea typeface="仿宋_GB2312"/>
                  <a:cs typeface="仿宋_GB2312"/>
                  <a:sym typeface="仿宋_GB2312"/>
                </a:rPr>
                <a:t>阶梯式移行</a:t>
              </a:r>
              <a:r>
                <a:rPr>
                  <a:latin typeface="仿宋_GB2312"/>
                  <a:ea typeface="仿宋_GB2312"/>
                  <a:cs typeface="仿宋_GB2312"/>
                  <a:sym typeface="仿宋_GB2312"/>
                </a:rPr>
                <a:t>。使程序的逻辑结构更加清晰。</a:t>
              </a:r>
            </a:p>
          </p:txBody>
        </p:sp>
      </p:gr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灯片编号占位符 3"/>
          <p:cNvSpPr txBox="1"/>
          <p:nvPr>
            <p:ph type="sldNum" sz="quarter" idx="2"/>
          </p:nvPr>
        </p:nvSpPr>
        <p:spPr>
          <a:xfrm>
            <a:off x="7416721" y="6237287"/>
            <a:ext cx="320835"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9" name="Rectangle 8"/>
          <p:cNvSpPr txBox="1"/>
          <p:nvPr/>
        </p:nvSpPr>
        <p:spPr>
          <a:xfrm>
            <a:off x="899592" y="1196751"/>
            <a:ext cx="7282582" cy="432681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500"/>
              </a:spcBef>
              <a:defRPr b="1" sz="2400">
                <a:effectLst>
                  <a:outerShdw sx="100000" sy="100000" kx="0" ky="0" algn="b" rotWithShape="0" blurRad="38100" dist="38100" dir="2700000">
                    <a:srgbClr val="C0C0C0"/>
                  </a:outerShdw>
                </a:effectLst>
                <a:latin typeface="Arial"/>
                <a:ea typeface="Arial"/>
                <a:cs typeface="Arial"/>
                <a:sym typeface="Arial"/>
              </a:defRPr>
            </a:pPr>
            <a:r>
              <a:rPr b="0">
                <a:latin typeface="宋体"/>
                <a:ea typeface="宋体"/>
                <a:cs typeface="宋体"/>
                <a:sym typeface="宋体"/>
              </a:rPr>
              <a:t>例如，两重选择结构嵌套，写成下面的移行形式，层次就清楚得多。</a:t>
            </a:r>
            <a:endParaRPr sz="1200"/>
          </a:p>
          <a:p>
            <a:pPr>
              <a:spcBef>
                <a:spcPts val="100"/>
              </a:spcBef>
              <a:defRPr b="1" i="1" sz="2000">
                <a:solidFill>
                  <a:srgbClr val="0000FF"/>
                </a:solidFill>
                <a:effectLst>
                  <a:outerShdw sx="100000" sy="100000" kx="0" ky="0" algn="b" rotWithShape="0" blurRad="38100" dist="38100" dir="2700000">
                    <a:srgbClr val="C0C0C0"/>
                  </a:outerShdw>
                </a:effectLst>
                <a:latin typeface="Arial"/>
                <a:ea typeface="Arial"/>
                <a:cs typeface="Arial"/>
                <a:sym typeface="Arial"/>
              </a:defRPr>
            </a:pPr>
          </a:p>
          <a:p>
            <a:pPr>
              <a:spcBef>
                <a:spcPts val="200"/>
              </a:spcBef>
              <a:defRPr b="1" i="1" sz="2000">
                <a:solidFill>
                  <a:srgbClr val="0000FF"/>
                </a:solidFill>
                <a:effectLst>
                  <a:outerShdw sx="100000" sy="100000" kx="0" ky="0" algn="b" rotWithShape="0" blurRad="38100" dist="38100" dir="2700000">
                    <a:srgbClr val="C0C0C0"/>
                  </a:outerShdw>
                </a:effectLst>
                <a:latin typeface="Arial"/>
                <a:ea typeface="Arial"/>
                <a:cs typeface="Arial"/>
                <a:sym typeface="Arial"/>
              </a:defRPr>
            </a:pPr>
            <a:r>
              <a:t> 			IF</a:t>
            </a:r>
            <a:r>
              <a:rPr b="0" i="0">
                <a:latin typeface="宋体"/>
                <a:ea typeface="宋体"/>
                <a:cs typeface="宋体"/>
                <a:sym typeface="宋体"/>
              </a:rPr>
              <a:t>（</a:t>
            </a:r>
            <a:r>
              <a:rPr i="0"/>
              <a:t>…</a:t>
            </a:r>
            <a:r>
              <a:rPr b="0" i="0">
                <a:latin typeface="宋体"/>
                <a:ea typeface="宋体"/>
                <a:cs typeface="宋体"/>
                <a:sym typeface="宋体"/>
              </a:rPr>
              <a:t>）</a:t>
            </a:r>
            <a:r>
              <a:t> </a:t>
            </a:r>
            <a:r>
              <a:t>THEN</a:t>
            </a:r>
            <a:br/>
            <a:r>
              <a:t>    			   IF</a:t>
            </a:r>
            <a:r>
              <a:rPr b="0" i="0">
                <a:latin typeface="宋体"/>
                <a:ea typeface="宋体"/>
                <a:cs typeface="宋体"/>
                <a:sym typeface="宋体"/>
              </a:rPr>
              <a:t>（</a:t>
            </a:r>
            <a:r>
              <a:rPr i="0"/>
              <a:t>…</a:t>
            </a:r>
            <a:r>
              <a:rPr b="0" i="0">
                <a:latin typeface="宋体"/>
                <a:ea typeface="宋体"/>
                <a:cs typeface="宋体"/>
                <a:sym typeface="宋体"/>
              </a:rPr>
              <a:t>）</a:t>
            </a:r>
            <a:r>
              <a:t> </a:t>
            </a:r>
            <a:r>
              <a:t>THEN</a:t>
            </a:r>
            <a:br/>
            <a:r>
              <a:t>           				 ……</a:t>
            </a:r>
            <a:br/>
            <a:r>
              <a:t>       			ELSE</a:t>
            </a:r>
            <a:br/>
            <a:r>
              <a:t>           				 ……</a:t>
            </a:r>
            <a:br/>
            <a:r>
              <a:t>       			ENDIF</a:t>
            </a:r>
            <a:br/>
            <a:r>
              <a:t>      				 ……</a:t>
            </a:r>
            <a:br/>
            <a:r>
              <a:t> 			ELSE</a:t>
            </a:r>
            <a:br/>
            <a:r>
              <a:t>  				……</a:t>
            </a:r>
            <a:br/>
            <a:r>
              <a:t> 			ENDIF</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229"/>
                                        </p:tgtEl>
                                        <p:attrNameLst>
                                          <p:attrName>style.visibility</p:attrName>
                                        </p:attrNameLst>
                                      </p:cBhvr>
                                      <p:to>
                                        <p:strVal val="visible"/>
                                      </p:to>
                                    </p:set>
                                    <p:anim calcmode="lin" valueType="num">
                                      <p:cBhvr>
                                        <p:cTn id="7" dur="500" fill="hold"/>
                                        <p:tgtEl>
                                          <p:spTgt spid="229"/>
                                        </p:tgtEl>
                                        <p:attrNameLst>
                                          <p:attrName>ppt_x</p:attrName>
                                        </p:attrNameLst>
                                      </p:cBhvr>
                                      <p:tavLst>
                                        <p:tav tm="0">
                                          <p:val>
                                            <p:strVal val="#ppt_x"/>
                                          </p:val>
                                        </p:tav>
                                        <p:tav tm="100000">
                                          <p:val>
                                            <p:strVal val="#ppt_x"/>
                                          </p:val>
                                        </p:tav>
                                      </p:tavLst>
                                    </p:anim>
                                    <p:anim calcmode="lin" valueType="num">
                                      <p:cBhvr>
                                        <p:cTn id="8" dur="500" fill="hold"/>
                                        <p:tgtEl>
                                          <p:spTgt spid="2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9" grpId="1"/>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灯片编号占位符 5"/>
          <p:cNvSpPr txBox="1"/>
          <p:nvPr>
            <p:ph type="sldNum" sz="quarter" idx="2"/>
          </p:nvPr>
        </p:nvSpPr>
        <p:spPr>
          <a:xfrm>
            <a:off x="7483172" y="6245225"/>
            <a:ext cx="273656" cy="264255"/>
          </a:xfrm>
          <a:prstGeom prst="rect">
            <a:avLst/>
          </a:prstGeom>
          <a:extLst>
            <a:ext uri="{C572A759-6A51-4108-AA02-DFA0A04FC94B}">
              <ma14:wrappingTextBoxFlag xmlns:ma14="http://schemas.microsoft.com/office/mac/drawingml/2011/main" val="1"/>
            </a:ext>
          </a:extLst>
        </p:spPr>
        <p:txBody>
          <a:bodyPr/>
          <a:lstStyle>
            <a:lvl1pPr>
              <a:defRPr b="0">
                <a:latin typeface="Arial"/>
                <a:ea typeface="Arial"/>
                <a:cs typeface="Arial"/>
                <a:sym typeface="Arial"/>
              </a:defRPr>
            </a:lvl1pPr>
          </a:lstStyle>
          <a:p>
            <a:pPr/>
            <a:fld id="{86CB4B4D-7CA3-9044-876B-883B54F8677D}" type="slidenum"/>
          </a:p>
        </p:txBody>
      </p:sp>
      <p:sp>
        <p:nvSpPr>
          <p:cNvPr id="232" name="Rectangle 4"/>
          <p:cNvSpPr txBox="1"/>
          <p:nvPr/>
        </p:nvSpPr>
        <p:spPr>
          <a:xfrm>
            <a:off x="617537" y="232568"/>
            <a:ext cx="3024189" cy="663577"/>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nchor="ctr">
            <a:spAutoFit/>
          </a:bodyPr>
          <a:lstStyle/>
          <a:p>
            <a:pPr algn="ctr">
              <a:defRPr sz="3200">
                <a:solidFill>
                  <a:srgbClr val="0000FF"/>
                </a:solidFill>
                <a:latin typeface="黑体"/>
                <a:ea typeface="黑体"/>
                <a:cs typeface="黑体"/>
                <a:sym typeface="黑体"/>
              </a:defRPr>
            </a:pPr>
            <a:r>
              <a:t>(2)  </a:t>
            </a:r>
            <a:r>
              <a:t>数据说明</a:t>
            </a:r>
          </a:p>
        </p:txBody>
      </p:sp>
      <p:grpSp>
        <p:nvGrpSpPr>
          <p:cNvPr id="235" name="Rectangle 5"/>
          <p:cNvGrpSpPr/>
          <p:nvPr/>
        </p:nvGrpSpPr>
        <p:grpSpPr>
          <a:xfrm>
            <a:off x="650875" y="908049"/>
            <a:ext cx="7953375" cy="5983877"/>
            <a:chOff x="0" y="0"/>
            <a:chExt cx="7953375" cy="5983875"/>
          </a:xfrm>
        </p:grpSpPr>
        <p:sp>
          <p:nvSpPr>
            <p:cNvPr id="233" name="矩形"/>
            <p:cNvSpPr/>
            <p:nvPr/>
          </p:nvSpPr>
          <p:spPr>
            <a:xfrm>
              <a:off x="0" y="0"/>
              <a:ext cx="7953375" cy="5876925"/>
            </a:xfrm>
            <a:prstGeom prst="rect">
              <a:avLst/>
            </a:prstGeom>
            <a:noFill/>
            <a:ln w="28575" cap="flat">
              <a:solidFill>
                <a:srgbClr val="009999"/>
              </a:solidFill>
              <a:prstDash val="solid"/>
              <a:miter lim="800000"/>
            </a:ln>
            <a:effectLst/>
          </p:spPr>
          <p:txBody>
            <a:bodyPr wrap="square" lIns="45719" tIns="45719" rIns="45719" bIns="45719" numCol="1" anchor="t">
              <a:noAutofit/>
            </a:bodyPr>
            <a:lstStyle/>
            <a:p>
              <a:pPr marL="609600" indent="-609600">
                <a:lnSpc>
                  <a:spcPct val="130000"/>
                </a:lnSpc>
                <a:defRPr b="1" sz="2000">
                  <a:solidFill>
                    <a:srgbClr val="0000FF"/>
                  </a:solidFill>
                  <a:latin typeface="仿宋_GB2312"/>
                  <a:ea typeface="仿宋_GB2312"/>
                  <a:cs typeface="仿宋_GB2312"/>
                  <a:sym typeface="仿宋_GB2312"/>
                </a:defRPr>
              </a:pPr>
            </a:p>
          </p:txBody>
        </p:sp>
        <p:sp>
          <p:nvSpPr>
            <p:cNvPr id="234" name="在设计阶段已经确定了数据结构的组织及其复杂性。在编写程序时，则需要注意数据说明的风格。…"/>
            <p:cNvSpPr txBox="1"/>
            <p:nvPr/>
          </p:nvSpPr>
          <p:spPr>
            <a:xfrm>
              <a:off x="0" y="0"/>
              <a:ext cx="7953375" cy="59838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6037" tIns="46037" rIns="46037" bIns="46037" numCol="1" anchor="t">
              <a:spAutoFit/>
            </a:bodyPr>
            <a:lstStyle/>
            <a:p>
              <a:pPr marL="609600" indent="-609600">
                <a:lnSpc>
                  <a:spcPct val="110000"/>
                </a:lnSpc>
                <a:spcBef>
                  <a:spcPts val="500"/>
                </a:spcBef>
                <a:buSzPct val="100000"/>
                <a:buChar char="•"/>
                <a:defRPr b="1" sz="2400">
                  <a:latin typeface="华文新魏"/>
                  <a:ea typeface="华文新魏"/>
                  <a:cs typeface="华文新魏"/>
                  <a:sym typeface="华文新魏"/>
                </a:defRPr>
              </a:pPr>
              <a:r>
                <a:rPr b="0">
                  <a:latin typeface="宋体"/>
                  <a:ea typeface="宋体"/>
                  <a:cs typeface="宋体"/>
                  <a:sym typeface="宋体"/>
                </a:rPr>
                <a:t>在设计阶段已经确定了数据结构的组织及其复杂性。在编写程序时，则</a:t>
              </a:r>
              <a:r>
                <a:rPr b="0">
                  <a:solidFill>
                    <a:srgbClr val="0000FF"/>
                  </a:solidFill>
                  <a:latin typeface="宋体"/>
                  <a:ea typeface="宋体"/>
                  <a:cs typeface="宋体"/>
                  <a:sym typeface="宋体"/>
                </a:rPr>
                <a:t>需要注意数据说明的风格</a:t>
              </a:r>
              <a:r>
                <a:rPr b="0">
                  <a:latin typeface="宋体"/>
                  <a:ea typeface="宋体"/>
                  <a:cs typeface="宋体"/>
                  <a:sym typeface="宋体"/>
                </a:rPr>
                <a:t>。</a:t>
              </a:r>
              <a:endParaRPr sz="1200">
                <a:latin typeface="Arial"/>
                <a:ea typeface="Arial"/>
                <a:cs typeface="Arial"/>
                <a:sym typeface="Arial"/>
              </a:endParaRPr>
            </a:p>
            <a:p>
              <a:pPr marL="609600" indent="-609600">
                <a:lnSpc>
                  <a:spcPct val="110000"/>
                </a:lnSpc>
                <a:spcBef>
                  <a:spcPts val="600"/>
                </a:spcBef>
                <a:buSzPct val="100000"/>
                <a:buChar char="•"/>
                <a:defRPr b="1" sz="2400">
                  <a:latin typeface="华文新魏"/>
                  <a:ea typeface="华文新魏"/>
                  <a:cs typeface="华文新魏"/>
                  <a:sym typeface="华文新魏"/>
                </a:defRPr>
              </a:pPr>
              <a:r>
                <a:rPr b="0">
                  <a:latin typeface="宋体"/>
                  <a:ea typeface="宋体"/>
                  <a:cs typeface="宋体"/>
                  <a:sym typeface="宋体"/>
                </a:rPr>
                <a:t>为了使程序中数据说明更易于理解和维护，必须注意以下几点</a:t>
              </a:r>
              <a:r>
                <a:t>:</a:t>
              </a:r>
              <a:r>
                <a:rPr sz="2800">
                  <a:solidFill>
                    <a:srgbClr val="0000FF"/>
                  </a:solidFill>
                </a:rPr>
                <a:t> </a:t>
              </a:r>
              <a:endParaRPr sz="1200">
                <a:latin typeface="Arial"/>
                <a:ea typeface="Arial"/>
                <a:cs typeface="Arial"/>
                <a:sym typeface="Arial"/>
              </a:endParaRPr>
            </a:p>
            <a:p>
              <a:pPr marL="609600" indent="-609600">
                <a:lnSpc>
                  <a:spcPct val="110000"/>
                </a:lnSpc>
                <a:spcBef>
                  <a:spcPts val="500"/>
                </a:spcBef>
                <a:buSzPct val="100000"/>
                <a:buAutoNum type="alphaLcPeriod" startAt="1"/>
                <a:defRPr b="1" sz="2400">
                  <a:solidFill>
                    <a:srgbClr val="0000FF"/>
                  </a:solidFill>
                  <a:latin typeface="Arial"/>
                  <a:ea typeface="Arial"/>
                  <a:cs typeface="Arial"/>
                  <a:sym typeface="Arial"/>
                </a:defRPr>
              </a:pPr>
              <a:r>
                <a:rPr b="0">
                  <a:latin typeface="宋体"/>
                  <a:ea typeface="宋体"/>
                  <a:cs typeface="宋体"/>
                  <a:sym typeface="宋体"/>
                </a:rPr>
                <a:t>数据说明的次序应该标准化。</a:t>
              </a:r>
              <a:r>
                <a:rPr b="0">
                  <a:solidFill>
                    <a:srgbClr val="000000"/>
                  </a:solidFill>
                  <a:latin typeface="宋体"/>
                  <a:ea typeface="宋体"/>
                  <a:cs typeface="宋体"/>
                  <a:sym typeface="宋体"/>
                </a:rPr>
                <a:t>有次序易查阅，能加速测试、调试和维护的过程。</a:t>
              </a:r>
              <a:endParaRPr sz="1200"/>
            </a:p>
            <a:p>
              <a:pPr marL="609600" indent="-609600">
                <a:lnSpc>
                  <a:spcPct val="110000"/>
                </a:lnSpc>
                <a:spcBef>
                  <a:spcPts val="500"/>
                </a:spcBef>
                <a:defRPr b="1" sz="2400">
                  <a:latin typeface="Arial"/>
                  <a:ea typeface="Arial"/>
                  <a:cs typeface="Arial"/>
                  <a:sym typeface="Arial"/>
                </a:defRPr>
              </a:pPr>
              <a:r>
                <a:rPr b="0">
                  <a:latin typeface="宋体"/>
                  <a:ea typeface="宋体"/>
                  <a:cs typeface="宋体"/>
                  <a:sym typeface="宋体"/>
                </a:rPr>
                <a:t>       例如：数据说明                           数据类型说明</a:t>
              </a:r>
            </a:p>
            <a:p>
              <a:pPr marL="609600" indent="-609600">
                <a:lnSpc>
                  <a:spcPct val="130000"/>
                </a:lnSpc>
                <a:spcBef>
                  <a:spcPts val="600"/>
                </a:spcBef>
                <a:defRPr b="1" sz="2800">
                  <a:solidFill>
                    <a:srgbClr val="0000FF"/>
                  </a:solidFill>
                  <a:latin typeface="华文新魏"/>
                  <a:ea typeface="华文新魏"/>
                  <a:cs typeface="华文新魏"/>
                  <a:sym typeface="华文新魏"/>
                </a:defRPr>
              </a:pPr>
              <a:r>
                <a:t>          </a:t>
              </a:r>
              <a:r>
                <a:rPr sz="2000">
                  <a:solidFill>
                    <a:srgbClr val="000000"/>
                  </a:solidFill>
                  <a:effectLst>
                    <a:outerShdw sx="100000" sy="100000" kx="0" ky="0" algn="b" rotWithShape="0" blurRad="38100" dist="38100" dir="2700000">
                      <a:srgbClr val="C0C0C0"/>
                    </a:outerShdw>
                  </a:effectLst>
                  <a:latin typeface="仿宋_GB2312"/>
                  <a:ea typeface="仿宋_GB2312"/>
                  <a:cs typeface="仿宋_GB2312"/>
                  <a:sym typeface="仿宋_GB2312"/>
                </a:rPr>
                <a:t>① </a:t>
              </a:r>
              <a:r>
                <a:rPr sz="2000">
                  <a:solidFill>
                    <a:srgbClr val="FF0000"/>
                  </a:solidFill>
                  <a:latin typeface="仿宋_GB2312"/>
                  <a:ea typeface="仿宋_GB2312"/>
                  <a:cs typeface="仿宋_GB2312"/>
                  <a:sym typeface="仿宋_GB2312"/>
                </a:rPr>
                <a:t>常量说明</a:t>
              </a:r>
              <a:endParaRPr sz="2000">
                <a:latin typeface="仿宋_GB2312"/>
                <a:ea typeface="仿宋_GB2312"/>
                <a:cs typeface="仿宋_GB2312"/>
                <a:sym typeface="仿宋_GB2312"/>
              </a:endParaRPr>
            </a:p>
            <a:p>
              <a:pPr marL="609600" indent="-609600">
                <a:lnSpc>
                  <a:spcPct val="130000"/>
                </a:lnSpc>
                <a:defRPr b="1" sz="2000">
                  <a:latin typeface="仿宋_GB2312"/>
                  <a:ea typeface="仿宋_GB2312"/>
                  <a:cs typeface="仿宋_GB2312"/>
                  <a:sym typeface="仿宋_GB2312"/>
                </a:defRPr>
              </a:pPr>
              <a:r>
                <a:t>		② </a:t>
              </a:r>
              <a:r>
                <a:rPr>
                  <a:solidFill>
                    <a:srgbClr val="FF0000"/>
                  </a:solidFill>
                </a:rPr>
                <a:t>简单变量类型说明</a:t>
              </a:r>
            </a:p>
            <a:p>
              <a:pPr marL="609600" indent="-609600">
                <a:lnSpc>
                  <a:spcPct val="130000"/>
                </a:lnSpc>
                <a:defRPr b="1" sz="2000">
                  <a:latin typeface="仿宋_GB2312"/>
                  <a:ea typeface="仿宋_GB2312"/>
                  <a:cs typeface="仿宋_GB2312"/>
                  <a:sym typeface="仿宋_GB2312"/>
                </a:defRPr>
              </a:pPr>
              <a:r>
                <a:t>		③ </a:t>
              </a:r>
              <a:r>
                <a:rPr>
                  <a:solidFill>
                    <a:srgbClr val="FF0000"/>
                  </a:solidFill>
                </a:rPr>
                <a:t>数组说明</a:t>
              </a:r>
            </a:p>
            <a:p>
              <a:pPr marL="609600" indent="-609600">
                <a:lnSpc>
                  <a:spcPct val="130000"/>
                </a:lnSpc>
                <a:defRPr b="1" sz="2000">
                  <a:latin typeface="仿宋_GB2312"/>
                  <a:ea typeface="仿宋_GB2312"/>
                  <a:cs typeface="仿宋_GB2312"/>
                  <a:sym typeface="仿宋_GB2312"/>
                </a:defRPr>
              </a:pPr>
              <a:r>
                <a:t>		④ </a:t>
              </a:r>
              <a:r>
                <a:rPr>
                  <a:solidFill>
                    <a:srgbClr val="FF0000"/>
                  </a:solidFill>
                </a:rPr>
                <a:t>公用数据块说明</a:t>
              </a:r>
            </a:p>
            <a:p>
              <a:pPr marL="609600" indent="-609600">
                <a:lnSpc>
                  <a:spcPct val="130000"/>
                </a:lnSpc>
                <a:defRPr b="1" sz="2000">
                  <a:latin typeface="仿宋_GB2312"/>
                  <a:ea typeface="仿宋_GB2312"/>
                  <a:cs typeface="仿宋_GB2312"/>
                  <a:sym typeface="仿宋_GB2312"/>
                </a:defRPr>
              </a:pPr>
              <a:r>
                <a:t>		⑤ </a:t>
              </a:r>
              <a:r>
                <a:rPr>
                  <a:solidFill>
                    <a:srgbClr val="FF0000"/>
                  </a:solidFill>
                </a:rPr>
                <a:t>所有的文件说明</a:t>
              </a:r>
            </a:p>
          </p:txBody>
        </p:sp>
      </p:grpSp>
      <p:sp>
        <p:nvSpPr>
          <p:cNvPr id="236" name="Rectangle 8"/>
          <p:cNvSpPr txBox="1"/>
          <p:nvPr/>
        </p:nvSpPr>
        <p:spPr>
          <a:xfrm>
            <a:off x="5303838" y="4195762"/>
            <a:ext cx="2392362" cy="183388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30000"/>
              </a:lnSpc>
              <a:defRPr b="1" sz="2000">
                <a:latin typeface="仿宋_GB2312"/>
                <a:ea typeface="仿宋_GB2312"/>
                <a:cs typeface="仿宋_GB2312"/>
                <a:sym typeface="仿宋_GB2312"/>
              </a:defRPr>
            </a:pPr>
            <a:r>
              <a:t>①</a:t>
            </a:r>
            <a:r>
              <a:rPr>
                <a:solidFill>
                  <a:srgbClr val="FF0066"/>
                </a:solidFill>
              </a:rPr>
              <a:t> 整型量说明</a:t>
            </a:r>
            <a:endParaRPr sz="1200">
              <a:latin typeface="Arial"/>
              <a:ea typeface="Arial"/>
              <a:cs typeface="Arial"/>
              <a:sym typeface="Arial"/>
            </a:endParaRPr>
          </a:p>
          <a:p>
            <a:pPr>
              <a:lnSpc>
                <a:spcPct val="130000"/>
              </a:lnSpc>
              <a:defRPr b="1" sz="2000">
                <a:latin typeface="仿宋_GB2312"/>
                <a:ea typeface="仿宋_GB2312"/>
                <a:cs typeface="仿宋_GB2312"/>
                <a:sym typeface="仿宋_GB2312"/>
              </a:defRPr>
            </a:pPr>
            <a:r>
              <a:t>②</a:t>
            </a:r>
            <a:r>
              <a:rPr>
                <a:solidFill>
                  <a:srgbClr val="FF0066"/>
                </a:solidFill>
              </a:rPr>
              <a:t> 实型量说明</a:t>
            </a:r>
            <a:endParaRPr sz="1200">
              <a:latin typeface="Arial"/>
              <a:ea typeface="Arial"/>
              <a:cs typeface="Arial"/>
              <a:sym typeface="Arial"/>
            </a:endParaRPr>
          </a:p>
          <a:p>
            <a:pPr>
              <a:lnSpc>
                <a:spcPct val="130000"/>
              </a:lnSpc>
              <a:defRPr b="1" sz="2000">
                <a:latin typeface="仿宋_GB2312"/>
                <a:ea typeface="仿宋_GB2312"/>
                <a:cs typeface="仿宋_GB2312"/>
                <a:sym typeface="仿宋_GB2312"/>
              </a:defRPr>
            </a:pPr>
            <a:r>
              <a:t>③</a:t>
            </a:r>
            <a:r>
              <a:rPr>
                <a:solidFill>
                  <a:srgbClr val="FF0066"/>
                </a:solidFill>
              </a:rPr>
              <a:t> 字符量说明</a:t>
            </a:r>
            <a:endParaRPr sz="1200">
              <a:latin typeface="Arial"/>
              <a:ea typeface="Arial"/>
              <a:cs typeface="Arial"/>
              <a:sym typeface="Arial"/>
            </a:endParaRPr>
          </a:p>
          <a:p>
            <a:pPr>
              <a:lnSpc>
                <a:spcPct val="130000"/>
              </a:lnSpc>
              <a:defRPr b="1" sz="2000">
                <a:latin typeface="仿宋_GB2312"/>
                <a:ea typeface="仿宋_GB2312"/>
                <a:cs typeface="仿宋_GB2312"/>
                <a:sym typeface="仿宋_GB2312"/>
              </a:defRPr>
            </a:pPr>
            <a:r>
              <a:t>④</a:t>
            </a:r>
            <a:r>
              <a:rPr>
                <a:solidFill>
                  <a:srgbClr val="FF0066"/>
                </a:solidFill>
              </a:rPr>
              <a:t> 逻辑量说明</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235"/>
                                        </p:tgtEl>
                                        <p:attrNameLst>
                                          <p:attrName>style.visibility</p:attrName>
                                        </p:attrNameLst>
                                      </p:cBhvr>
                                      <p:to>
                                        <p:strVal val="visible"/>
                                      </p:to>
                                    </p:set>
                                    <p:anim calcmode="lin" valueType="num">
                                      <p:cBhvr>
                                        <p:cTn id="7" dur="500" fill="hold"/>
                                        <p:tgtEl>
                                          <p:spTgt spid="235"/>
                                        </p:tgtEl>
                                        <p:attrNameLst>
                                          <p:attrName>ppt_x</p:attrName>
                                        </p:attrNameLst>
                                      </p:cBhvr>
                                      <p:tavLst>
                                        <p:tav tm="0">
                                          <p:val>
                                            <p:strVal val="#ppt_x"/>
                                          </p:val>
                                        </p:tav>
                                        <p:tav tm="100000">
                                          <p:val>
                                            <p:strVal val="#ppt_x"/>
                                          </p:val>
                                        </p:tav>
                                      </p:tavLst>
                                    </p:anim>
                                    <p:anim calcmode="lin" valueType="num">
                                      <p:cBhvr>
                                        <p:cTn id="8" dur="500" fill="hold"/>
                                        <p:tgtEl>
                                          <p:spTgt spid="2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 grpId="2" fill="hold">
                                  <p:stCondLst>
                                    <p:cond delay="0"/>
                                  </p:stCondLst>
                                  <p:iterate type="el" backwards="0">
                                    <p:tmAbs val="0"/>
                                  </p:iterate>
                                  <p:childTnLst>
                                    <p:set>
                                      <p:cBhvr>
                                        <p:cTn id="12" fill="hold"/>
                                        <p:tgtEl>
                                          <p:spTgt spid="236"/>
                                        </p:tgtEl>
                                        <p:attrNameLst>
                                          <p:attrName>style.visibility</p:attrName>
                                        </p:attrNameLst>
                                      </p:cBhvr>
                                      <p:to>
                                        <p:strVal val="visible"/>
                                      </p:to>
                                    </p:set>
                                    <p:anim calcmode="lin" valueType="num">
                                      <p:cBhvr>
                                        <p:cTn id="13" dur="500" fill="hold"/>
                                        <p:tgtEl>
                                          <p:spTgt spid="236"/>
                                        </p:tgtEl>
                                        <p:attrNameLst>
                                          <p:attrName>ppt_x</p:attrName>
                                        </p:attrNameLst>
                                      </p:cBhvr>
                                      <p:tavLst>
                                        <p:tav tm="0">
                                          <p:val>
                                            <p:strVal val="#ppt_x"/>
                                          </p:val>
                                        </p:tav>
                                        <p:tav tm="100000">
                                          <p:val>
                                            <p:strVal val="#ppt_x"/>
                                          </p:val>
                                        </p:tav>
                                      </p:tavLst>
                                    </p:anim>
                                    <p:anim calcmode="lin" valueType="num">
                                      <p:cBhvr>
                                        <p:cTn id="14" dur="500" fill="hold"/>
                                        <p:tgtEl>
                                          <p:spTgt spid="2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5" grpId="1"/>
      <p:bldP build="whole" bldLvl="1" animBg="1" rev="0" advAuto="0" spid="236" grpId="2"/>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Rectangle 4"/>
          <p:cNvSpPr txBox="1"/>
          <p:nvPr>
            <p:ph type="body" idx="1"/>
          </p:nvPr>
        </p:nvSpPr>
        <p:spPr>
          <a:xfrm>
            <a:off x="1181100" y="660400"/>
            <a:ext cx="6780213" cy="5505450"/>
          </a:xfrm>
          <a:prstGeom prst="rect">
            <a:avLst/>
          </a:prstGeom>
          <a:ln w="28575">
            <a:solidFill>
              <a:srgbClr val="009999"/>
            </a:solidFill>
            <a:round/>
          </a:ln>
        </p:spPr>
        <p:txBody>
          <a:bodyPr/>
          <a:lstStyle/>
          <a:p>
            <a:pPr marL="469900" indent="-430212">
              <a:lnSpc>
                <a:spcPct val="130000"/>
              </a:lnSpc>
              <a:buSzTx/>
              <a:buFont typeface="Wingdings"/>
              <a:buNone/>
              <a:defRPr>
                <a:latin typeface="Arial"/>
                <a:ea typeface="Arial"/>
                <a:cs typeface="Arial"/>
                <a:sym typeface="Arial"/>
              </a:defRPr>
            </a:pPr>
            <a:r>
              <a:t> </a:t>
            </a:r>
            <a:r>
              <a:rPr b="1" sz="2400">
                <a:latin typeface="华文新魏"/>
                <a:ea typeface="华文新魏"/>
                <a:cs typeface="华文新魏"/>
                <a:sym typeface="华文新魏"/>
              </a:rPr>
              <a:t>b.</a:t>
            </a:r>
            <a:r>
              <a:rPr b="1" sz="2400"/>
              <a:t>  </a:t>
            </a:r>
            <a:r>
              <a:rPr b="1" sz="2400">
                <a:latin typeface="华文新魏"/>
                <a:ea typeface="华文新魏"/>
                <a:cs typeface="华文新魏"/>
                <a:sym typeface="华文新魏"/>
              </a:rPr>
              <a:t>当</a:t>
            </a:r>
            <a:r>
              <a:rPr b="1" sz="2400">
                <a:solidFill>
                  <a:srgbClr val="FF0000"/>
                </a:solidFill>
                <a:latin typeface="华文新魏"/>
                <a:ea typeface="华文新魏"/>
                <a:cs typeface="华文新魏"/>
                <a:sym typeface="华文新魏"/>
              </a:rPr>
              <a:t>多个变量名</a:t>
            </a:r>
            <a:r>
              <a:rPr b="1" sz="2400">
                <a:latin typeface="华文新魏"/>
                <a:ea typeface="华文新魏"/>
                <a:cs typeface="华文新魏"/>
                <a:sym typeface="华文新魏"/>
              </a:rPr>
              <a:t>在一个语句中说明时，</a:t>
            </a:r>
            <a:r>
              <a:rPr b="1" sz="2400">
                <a:solidFill>
                  <a:srgbClr val="FF0000"/>
                </a:solidFill>
                <a:latin typeface="华文新魏"/>
                <a:ea typeface="华文新魏"/>
                <a:cs typeface="华文新魏"/>
                <a:sym typeface="华文新魏"/>
              </a:rPr>
              <a:t>应该按字母顺序排列</a:t>
            </a:r>
            <a:r>
              <a:rPr b="1" sz="2400">
                <a:latin typeface="华文新魏"/>
                <a:ea typeface="华文新魏"/>
                <a:cs typeface="华文新魏"/>
                <a:sym typeface="华文新魏"/>
              </a:rPr>
              <a:t>这些变量。</a:t>
            </a:r>
            <a:endParaRPr b="1" sz="2400">
              <a:latin typeface="华文新魏"/>
              <a:ea typeface="华文新魏"/>
              <a:cs typeface="华文新魏"/>
              <a:sym typeface="华文新魏"/>
            </a:endParaRPr>
          </a:p>
          <a:p>
            <a:pPr marL="469900" indent="-430212">
              <a:lnSpc>
                <a:spcPct val="130000"/>
              </a:lnSpc>
              <a:buSzTx/>
              <a:buFont typeface="Wingdings"/>
              <a:buNone/>
              <a:defRPr b="1" sz="2400">
                <a:effectLst>
                  <a:outerShdw sx="100000" sy="100000" kx="0" ky="0" algn="b" rotWithShape="0" blurRad="38100" dist="38100" dir="2700000">
                    <a:srgbClr val="C0C0C0"/>
                  </a:outerShdw>
                </a:effectLst>
                <a:latin typeface="Times New Roman"/>
                <a:ea typeface="Times New Roman"/>
                <a:cs typeface="Times New Roman"/>
                <a:sym typeface="Times New Roman"/>
              </a:defRPr>
            </a:pPr>
            <a:r>
              <a:t>              </a:t>
            </a:r>
            <a:r>
              <a:rPr sz="2000">
                <a:latin typeface="仿宋_GB2312"/>
                <a:ea typeface="仿宋_GB2312"/>
                <a:cs typeface="仿宋_GB2312"/>
                <a:sym typeface="仿宋_GB2312"/>
              </a:rPr>
              <a:t>例如，把</a:t>
            </a:r>
            <a:endParaRPr sz="2000">
              <a:latin typeface="仿宋_GB2312"/>
              <a:ea typeface="仿宋_GB2312"/>
              <a:cs typeface="仿宋_GB2312"/>
              <a:sym typeface="仿宋_GB2312"/>
            </a:endParaRPr>
          </a:p>
          <a:p>
            <a:pPr marL="469900" indent="-430212">
              <a:lnSpc>
                <a:spcPct val="130000"/>
              </a:lnSpc>
              <a:buSzTx/>
              <a:buFont typeface="Wingdings"/>
              <a:buNone/>
              <a:defRPr b="1" sz="2400">
                <a:effectLst>
                  <a:outerShdw sx="100000" sy="100000" kx="0" ky="0" algn="b" rotWithShape="0" blurRad="38100" dist="38100" dir="2700000">
                    <a:srgbClr val="C0C0C0"/>
                  </a:outerShdw>
                </a:effectLst>
                <a:latin typeface="Times New Roman"/>
                <a:ea typeface="Times New Roman"/>
                <a:cs typeface="Times New Roman"/>
                <a:sym typeface="Times New Roman"/>
              </a:defRPr>
            </a:pPr>
            <a:r>
              <a:t>              </a:t>
            </a:r>
            <a:r>
              <a:rPr>
                <a:solidFill>
                  <a:srgbClr val="0000FF"/>
                </a:solidFill>
              </a:rPr>
              <a:t>integer  </a:t>
            </a:r>
            <a:r>
              <a:rPr i="1">
                <a:solidFill>
                  <a:srgbClr val="0000FF"/>
                </a:solidFill>
              </a:rPr>
              <a:t>size</a:t>
            </a:r>
            <a:r>
              <a:rPr>
                <a:solidFill>
                  <a:srgbClr val="0000FF"/>
                </a:solidFill>
              </a:rPr>
              <a:t>, </a:t>
            </a:r>
            <a:r>
              <a:rPr i="1">
                <a:solidFill>
                  <a:srgbClr val="0000FF"/>
                </a:solidFill>
              </a:rPr>
              <a:t>length</a:t>
            </a:r>
            <a:r>
              <a:rPr>
                <a:solidFill>
                  <a:srgbClr val="0000FF"/>
                </a:solidFill>
              </a:rPr>
              <a:t>,</a:t>
            </a:r>
            <a:r>
              <a:rPr i="1">
                <a:solidFill>
                  <a:srgbClr val="0000FF"/>
                </a:solidFill>
              </a:rPr>
              <a:t> width</a:t>
            </a:r>
            <a:r>
              <a:rPr>
                <a:solidFill>
                  <a:srgbClr val="0000FF"/>
                </a:solidFill>
              </a:rPr>
              <a:t>, </a:t>
            </a:r>
            <a:r>
              <a:rPr i="1">
                <a:solidFill>
                  <a:srgbClr val="0000FF"/>
                </a:solidFill>
              </a:rPr>
              <a:t>cost</a:t>
            </a:r>
            <a:r>
              <a:rPr>
                <a:solidFill>
                  <a:srgbClr val="0000FF"/>
                </a:solidFill>
              </a:rPr>
              <a:t>, </a:t>
            </a:r>
            <a:r>
              <a:rPr i="1">
                <a:solidFill>
                  <a:srgbClr val="0000FF"/>
                </a:solidFill>
              </a:rPr>
              <a:t>price</a:t>
            </a:r>
            <a:br>
              <a:rPr i="1">
                <a:solidFill>
                  <a:srgbClr val="0000FF"/>
                </a:solidFill>
              </a:rPr>
            </a:br>
            <a:r>
              <a:t>         </a:t>
            </a:r>
            <a:r>
              <a:rPr sz="2000">
                <a:latin typeface="仿宋_GB2312"/>
                <a:ea typeface="仿宋_GB2312"/>
                <a:cs typeface="仿宋_GB2312"/>
                <a:sym typeface="仿宋_GB2312"/>
              </a:rPr>
              <a:t>写成</a:t>
            </a:r>
            <a:br>
              <a:rPr sz="2000">
                <a:latin typeface="仿宋_GB2312"/>
                <a:ea typeface="仿宋_GB2312"/>
                <a:cs typeface="仿宋_GB2312"/>
                <a:sym typeface="仿宋_GB2312"/>
              </a:rPr>
            </a:br>
            <a:r>
              <a:t>        </a:t>
            </a:r>
            <a:r>
              <a:t> </a:t>
            </a:r>
            <a:r>
              <a:rPr>
                <a:solidFill>
                  <a:srgbClr val="0000FF"/>
                </a:solidFill>
              </a:rPr>
              <a:t>integer</a:t>
            </a:r>
            <a:r>
              <a:t> </a:t>
            </a:r>
            <a:r>
              <a:rPr i="1">
                <a:solidFill>
                  <a:srgbClr val="0000FF"/>
                </a:solidFill>
              </a:rPr>
              <a:t>cost</a:t>
            </a:r>
            <a:r>
              <a:rPr>
                <a:solidFill>
                  <a:srgbClr val="0000FF"/>
                </a:solidFill>
              </a:rPr>
              <a:t>, </a:t>
            </a:r>
            <a:r>
              <a:rPr i="1">
                <a:solidFill>
                  <a:srgbClr val="0000FF"/>
                </a:solidFill>
              </a:rPr>
              <a:t>length</a:t>
            </a:r>
            <a:r>
              <a:rPr>
                <a:solidFill>
                  <a:srgbClr val="0000FF"/>
                </a:solidFill>
              </a:rPr>
              <a:t>,</a:t>
            </a:r>
            <a:r>
              <a:rPr i="1">
                <a:solidFill>
                  <a:srgbClr val="0000FF"/>
                </a:solidFill>
              </a:rPr>
              <a:t> price </a:t>
            </a:r>
            <a:r>
              <a:rPr>
                <a:solidFill>
                  <a:srgbClr val="0000FF"/>
                </a:solidFill>
              </a:rPr>
              <a:t>,</a:t>
            </a:r>
            <a:r>
              <a:rPr i="1">
                <a:solidFill>
                  <a:srgbClr val="0000FF"/>
                </a:solidFill>
              </a:rPr>
              <a:t> size</a:t>
            </a:r>
            <a:r>
              <a:rPr>
                <a:solidFill>
                  <a:srgbClr val="0000FF"/>
                </a:solidFill>
              </a:rPr>
              <a:t>, </a:t>
            </a:r>
            <a:r>
              <a:rPr i="1">
                <a:solidFill>
                  <a:srgbClr val="0000FF"/>
                </a:solidFill>
              </a:rPr>
              <a:t>width</a:t>
            </a:r>
          </a:p>
          <a:p>
            <a:pPr marL="469900" indent="-430212">
              <a:lnSpc>
                <a:spcPct val="130000"/>
              </a:lnSpc>
              <a:buSzTx/>
              <a:buFont typeface="Wingdings"/>
              <a:buNone/>
              <a:defRPr b="1" sz="2400">
                <a:latin typeface="Times New Roman"/>
                <a:ea typeface="Times New Roman"/>
                <a:cs typeface="Times New Roman"/>
                <a:sym typeface="Times New Roman"/>
              </a:defRPr>
            </a:pPr>
          </a:p>
          <a:p>
            <a:pPr marL="469900" indent="-430212">
              <a:lnSpc>
                <a:spcPct val="130000"/>
              </a:lnSpc>
              <a:buSzTx/>
              <a:buFont typeface="Wingdings"/>
              <a:buNone/>
              <a:defRPr b="1" sz="2400">
                <a:latin typeface="华文新魏"/>
                <a:ea typeface="华文新魏"/>
                <a:cs typeface="华文新魏"/>
                <a:sym typeface="华文新魏"/>
              </a:defRPr>
            </a:pPr>
            <a:r>
              <a:t>  c.   </a:t>
            </a:r>
            <a:r>
              <a:t>如果设计时使用了一个</a:t>
            </a:r>
            <a:r>
              <a:rPr>
                <a:solidFill>
                  <a:srgbClr val="FF0000"/>
                </a:solidFill>
              </a:rPr>
              <a:t>复杂的数据结构</a:t>
            </a:r>
            <a:r>
              <a:t>，则</a:t>
            </a:r>
            <a:r>
              <a:rPr>
                <a:solidFill>
                  <a:srgbClr val="FF0000"/>
                </a:solidFill>
              </a:rPr>
              <a:t>应该用注解说明</a:t>
            </a:r>
            <a:r>
              <a:t>用程序设计语言实现这个数据结构的方法和特点。</a:t>
            </a:r>
          </a:p>
        </p:txBody>
      </p:sp>
      <p:sp>
        <p:nvSpPr>
          <p:cNvPr id="239" name="灯片编号占位符 5"/>
          <p:cNvSpPr txBox="1"/>
          <p:nvPr>
            <p:ph type="sldNum" sz="quarter" idx="2"/>
          </p:nvPr>
        </p:nvSpPr>
        <p:spPr>
          <a:xfrm>
            <a:off x="7483172" y="6245225"/>
            <a:ext cx="273656" cy="264255"/>
          </a:xfrm>
          <a:prstGeom prst="rect">
            <a:avLst/>
          </a:prstGeom>
          <a:extLst>
            <a:ext uri="{C572A759-6A51-4108-AA02-DFA0A04FC94B}">
              <ma14:wrappingTextBoxFlag xmlns:ma14="http://schemas.microsoft.com/office/mac/drawingml/2011/main" val="1"/>
            </a:ext>
          </a:extLst>
        </p:spPr>
        <p:txBody>
          <a:bodyPr/>
          <a:lstStyle>
            <a:lvl1pPr>
              <a:defRPr b="0">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238"/>
                                        </p:tgtEl>
                                        <p:attrNameLst>
                                          <p:attrName>style.visibility</p:attrName>
                                        </p:attrNameLst>
                                      </p:cBhvr>
                                      <p:to>
                                        <p:strVal val="visible"/>
                                      </p:to>
                                    </p:set>
                                    <p:anim calcmode="lin" valueType="num">
                                      <p:cBhvr>
                                        <p:cTn id="7" dur="500" fill="hold"/>
                                        <p:tgtEl>
                                          <p:spTgt spid="238"/>
                                        </p:tgtEl>
                                        <p:attrNameLst>
                                          <p:attrName>ppt_x</p:attrName>
                                        </p:attrNameLst>
                                      </p:cBhvr>
                                      <p:tavLst>
                                        <p:tav tm="0">
                                          <p:val>
                                            <p:strVal val="#ppt_x"/>
                                          </p:val>
                                        </p:tav>
                                        <p:tav tm="100000">
                                          <p:val>
                                            <p:strVal val="#ppt_x"/>
                                          </p:val>
                                        </p:tav>
                                      </p:tavLst>
                                    </p:anim>
                                    <p:anim calcmode="lin" valueType="num">
                                      <p:cBhvr>
                                        <p:cTn id="8" dur="500" fill="hold"/>
                                        <p:tgtEl>
                                          <p:spTgt spid="2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8" grpId="1"/>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Rectangle 3"/>
          <p:cNvSpPr txBox="1"/>
          <p:nvPr>
            <p:ph type="body" idx="1"/>
          </p:nvPr>
        </p:nvSpPr>
        <p:spPr>
          <a:xfrm>
            <a:off x="384174" y="0"/>
            <a:ext cx="8440740" cy="7677150"/>
          </a:xfrm>
          <a:prstGeom prst="rect">
            <a:avLst/>
          </a:prstGeom>
        </p:spPr>
        <p:txBody>
          <a:bodyPr/>
          <a:lstStyle/>
          <a:p>
            <a:pPr marL="469900" indent="-430212">
              <a:buSzTx/>
              <a:buFont typeface="Wingdings"/>
              <a:buNone/>
              <a:defRPr sz="3600">
                <a:solidFill>
                  <a:srgbClr val="0000FF"/>
                </a:solidFill>
                <a:latin typeface="黑体"/>
                <a:ea typeface="黑体"/>
                <a:cs typeface="黑体"/>
                <a:sym typeface="黑体"/>
              </a:defRPr>
            </a:pPr>
            <a:r>
              <a:t>（</a:t>
            </a:r>
            <a:r>
              <a:rPr sz="4000"/>
              <a:t>3</a:t>
            </a:r>
            <a:r>
              <a:rPr sz="4000"/>
              <a:t>）语句构造</a:t>
            </a:r>
            <a:endParaRPr sz="4000"/>
          </a:p>
          <a:p>
            <a:pPr marL="469900" indent="-430212">
              <a:lnSpc>
                <a:spcPct val="130000"/>
              </a:lnSpc>
              <a:buSzTx/>
              <a:buFont typeface="Wingdings"/>
              <a:buNone/>
              <a:defRPr sz="4000">
                <a:latin typeface="Arial"/>
                <a:ea typeface="Arial"/>
                <a:cs typeface="Arial"/>
                <a:sym typeface="Arial"/>
              </a:defRPr>
            </a:pPr>
            <a:r>
              <a:t>   </a:t>
            </a:r>
            <a:r>
              <a:rPr b="1" sz="3600">
                <a:latin typeface="华文新魏"/>
                <a:ea typeface="华文新魏"/>
                <a:cs typeface="华文新魏"/>
                <a:sym typeface="华文新魏"/>
              </a:rPr>
              <a:t>构造语句时应该遵循的</a:t>
            </a:r>
            <a:r>
              <a:rPr b="1" sz="3600">
                <a:solidFill>
                  <a:srgbClr val="FF0000"/>
                </a:solidFill>
                <a:latin typeface="华文新魏"/>
                <a:ea typeface="华文新魏"/>
                <a:cs typeface="华文新魏"/>
                <a:sym typeface="华文新魏"/>
              </a:rPr>
              <a:t>原则</a:t>
            </a:r>
            <a:r>
              <a:rPr b="1" sz="3600">
                <a:latin typeface="华文新魏"/>
                <a:ea typeface="华文新魏"/>
                <a:cs typeface="华文新魏"/>
                <a:sym typeface="华文新魏"/>
              </a:rPr>
              <a:t>是，每个语句都应该</a:t>
            </a:r>
            <a:r>
              <a:rPr b="1" sz="3600">
                <a:solidFill>
                  <a:srgbClr val="FF0000"/>
                </a:solidFill>
                <a:latin typeface="华文新魏"/>
                <a:ea typeface="华文新魏"/>
                <a:cs typeface="华文新魏"/>
                <a:sym typeface="华文新魏"/>
              </a:rPr>
              <a:t>简单而直接</a:t>
            </a:r>
            <a:r>
              <a:rPr b="1" sz="3600">
                <a:latin typeface="华文新魏"/>
                <a:ea typeface="华文新魏"/>
                <a:cs typeface="华文新魏"/>
                <a:sym typeface="华文新魏"/>
              </a:rPr>
              <a:t>，不能为了提高效率而使程序变得过分复杂；也</a:t>
            </a:r>
            <a:r>
              <a:rPr b="1" sz="3600">
                <a:effectLst>
                  <a:outerShdw sx="100000" sy="100000" kx="0" ky="0" algn="b" rotWithShape="0" blurRad="38100" dist="38100" dir="2700000">
                    <a:srgbClr val="C0C0C0"/>
                  </a:outerShdw>
                </a:effectLst>
                <a:latin typeface="华文新魏"/>
                <a:ea typeface="华文新魏"/>
                <a:cs typeface="华文新魏"/>
                <a:sym typeface="华文新魏"/>
              </a:rPr>
              <a:t>不要刻意追求技巧性，使程序编写得过于紧凑。</a:t>
            </a:r>
            <a:endParaRPr b="1" sz="3600">
              <a:effectLst>
                <a:outerShdw sx="100000" sy="100000" kx="0" ky="0" algn="b" rotWithShape="0" blurRad="38100" dist="38100" dir="2700000">
                  <a:srgbClr val="C0C0C0"/>
                </a:outerShdw>
              </a:effectLst>
              <a:latin typeface="华文新魏"/>
              <a:ea typeface="华文新魏"/>
              <a:cs typeface="华文新魏"/>
              <a:sym typeface="华文新魏"/>
            </a:endParaRPr>
          </a:p>
          <a:p>
            <a:pPr marL="469900" indent="-430212">
              <a:lnSpc>
                <a:spcPct val="130000"/>
              </a:lnSpc>
              <a:buSzTx/>
              <a:buFont typeface="Wingdings"/>
              <a:buNone/>
              <a:defRPr b="1" sz="2400">
                <a:solidFill>
                  <a:srgbClr val="009999"/>
                </a:solidFill>
                <a:effectLst>
                  <a:outerShdw sx="100000" sy="100000" kx="0" ky="0" algn="b" rotWithShape="0" blurRad="38100" dist="38100" dir="2700000">
                    <a:srgbClr val="C0C0C0"/>
                  </a:outerShdw>
                </a:effectLst>
                <a:latin typeface="Times New Roman"/>
                <a:ea typeface="Times New Roman"/>
                <a:cs typeface="Times New Roman"/>
                <a:sym typeface="Times New Roman"/>
              </a:defRPr>
            </a:pPr>
            <a:r>
              <a:rPr>
                <a:latin typeface="仿宋_GB2312"/>
                <a:ea typeface="仿宋_GB2312"/>
                <a:cs typeface="仿宋_GB2312"/>
                <a:sym typeface="仿宋_GB2312"/>
              </a:rPr>
              <a:t>   例如：</a:t>
            </a:r>
            <a:r>
              <a:t>A[I] = A[I]</a:t>
            </a:r>
            <a:r>
              <a:rPr>
                <a:latin typeface="仿宋_GB2312"/>
                <a:ea typeface="仿宋_GB2312"/>
                <a:cs typeface="仿宋_GB2312"/>
                <a:sym typeface="仿宋_GB2312"/>
              </a:rPr>
              <a:t>＋</a:t>
            </a:r>
            <a:r>
              <a:t>A[T]</a:t>
            </a:r>
            <a:r>
              <a:rPr>
                <a:latin typeface="仿宋_GB2312"/>
                <a:ea typeface="仿宋_GB2312"/>
                <a:cs typeface="仿宋_GB2312"/>
                <a:sym typeface="仿宋_GB2312"/>
              </a:rPr>
              <a:t>；        </a:t>
            </a:r>
            <a:endParaRPr>
              <a:latin typeface="仿宋_GB2312"/>
              <a:ea typeface="仿宋_GB2312"/>
              <a:cs typeface="仿宋_GB2312"/>
              <a:sym typeface="仿宋_GB2312"/>
            </a:endParaRPr>
          </a:p>
          <a:p>
            <a:pPr marL="469900" indent="-430212">
              <a:lnSpc>
                <a:spcPct val="130000"/>
              </a:lnSpc>
              <a:buSzTx/>
              <a:buFont typeface="Wingdings"/>
              <a:buNone/>
              <a:defRPr b="1" sz="2400">
                <a:solidFill>
                  <a:srgbClr val="009999"/>
                </a:solidFill>
                <a:effectLst>
                  <a:outerShdw sx="100000" sy="100000" kx="0" ky="0" algn="b" rotWithShape="0" blurRad="38100" dist="38100" dir="2700000">
                    <a:srgbClr val="C0C0C0"/>
                  </a:outerShdw>
                </a:effectLst>
                <a:latin typeface="Times New Roman"/>
                <a:ea typeface="Times New Roman"/>
                <a:cs typeface="Times New Roman"/>
                <a:sym typeface="Times New Roman"/>
              </a:defRPr>
            </a:pPr>
            <a:r>
              <a:t>               </a:t>
            </a:r>
            <a:r>
              <a:t>A[T] = A[I]</a:t>
            </a:r>
            <a:r>
              <a:rPr>
                <a:latin typeface="仿宋_GB2312"/>
                <a:ea typeface="仿宋_GB2312"/>
                <a:cs typeface="仿宋_GB2312"/>
                <a:sym typeface="仿宋_GB2312"/>
              </a:rPr>
              <a:t>－</a:t>
            </a:r>
            <a:r>
              <a:t>A[T]</a:t>
            </a:r>
            <a:r>
              <a:rPr>
                <a:latin typeface="仿宋_GB2312"/>
                <a:ea typeface="仿宋_GB2312"/>
                <a:cs typeface="仿宋_GB2312"/>
                <a:sym typeface="仿宋_GB2312"/>
              </a:rPr>
              <a:t>；  </a:t>
            </a:r>
            <a:br>
              <a:rPr>
                <a:latin typeface="仿宋_GB2312"/>
                <a:ea typeface="仿宋_GB2312"/>
                <a:cs typeface="仿宋_GB2312"/>
                <a:sym typeface="仿宋_GB2312"/>
              </a:rPr>
            </a:br>
            <a:r>
              <a:t>           </a:t>
            </a:r>
            <a:r>
              <a:t>A[I] = A[I]</a:t>
            </a:r>
            <a:r>
              <a:rPr>
                <a:latin typeface="仿宋_GB2312"/>
                <a:ea typeface="仿宋_GB2312"/>
                <a:cs typeface="仿宋_GB2312"/>
                <a:sym typeface="仿宋_GB2312"/>
              </a:rPr>
              <a:t>－</a:t>
            </a:r>
            <a:r>
              <a:t>A[T]</a:t>
            </a:r>
            <a:r>
              <a:rPr>
                <a:latin typeface="仿宋_GB2312"/>
                <a:ea typeface="仿宋_GB2312"/>
                <a:cs typeface="仿宋_GB2312"/>
                <a:sym typeface="仿宋_GB2312"/>
              </a:rPr>
              <a:t>；</a:t>
            </a:r>
          </a:p>
        </p:txBody>
      </p:sp>
      <p:sp>
        <p:nvSpPr>
          <p:cNvPr id="242" name="灯片编号占位符 5"/>
          <p:cNvSpPr txBox="1"/>
          <p:nvPr>
            <p:ph type="sldNum" sz="quarter" idx="2"/>
          </p:nvPr>
        </p:nvSpPr>
        <p:spPr>
          <a:xfrm>
            <a:off x="7483172" y="6245225"/>
            <a:ext cx="273656" cy="264255"/>
          </a:xfrm>
          <a:prstGeom prst="rect">
            <a:avLst/>
          </a:prstGeom>
          <a:extLst>
            <a:ext uri="{C572A759-6A51-4108-AA02-DFA0A04FC94B}">
              <ma14:wrappingTextBoxFlag xmlns:ma14="http://schemas.microsoft.com/office/mac/drawingml/2011/main" val="1"/>
            </a:ext>
          </a:extLst>
        </p:spPr>
        <p:txBody>
          <a:bodyPr/>
          <a:lstStyle>
            <a:lvl1pPr>
              <a:defRPr b="0">
                <a:latin typeface="Arial"/>
                <a:ea typeface="Arial"/>
                <a:cs typeface="Arial"/>
                <a:sym typeface="Arial"/>
              </a:defRPr>
            </a:lvl1pPr>
          </a:lstStyle>
          <a:p>
            <a:pPr/>
            <a:fld id="{86CB4B4D-7CA3-9044-876B-883B54F8677D}" type="slidenum"/>
          </a:p>
        </p:txBody>
      </p:sp>
      <p:sp>
        <p:nvSpPr>
          <p:cNvPr id="243" name="Rectangle 5"/>
          <p:cNvSpPr txBox="1"/>
          <p:nvPr/>
        </p:nvSpPr>
        <p:spPr>
          <a:xfrm>
            <a:off x="5436096" y="4075922"/>
            <a:ext cx="2725739" cy="136868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solidFill>
                  <a:srgbClr val="009999"/>
                </a:solidFill>
                <a:effectLst>
                  <a:outerShdw sx="100000" sy="100000" kx="0" ky="0" algn="b" rotWithShape="0" blurRad="38100" dist="38100" dir="2700000">
                    <a:srgbClr val="C0C0C0"/>
                  </a:outerShdw>
                </a:effectLst>
                <a:latin typeface="Arial"/>
                <a:ea typeface="Arial"/>
                <a:cs typeface="Arial"/>
                <a:sym typeface="Arial"/>
              </a:defRPr>
            </a:pPr>
            <a:r>
              <a:t>WORK = A[T]</a:t>
            </a:r>
            <a:r>
              <a:rPr>
                <a:latin typeface="华文新魏"/>
                <a:ea typeface="华文新魏"/>
                <a:cs typeface="华文新魏"/>
                <a:sym typeface="华文新魏"/>
              </a:rPr>
              <a:t>；</a:t>
            </a:r>
            <a:br>
              <a:rPr>
                <a:latin typeface="华文新魏"/>
                <a:ea typeface="华文新魏"/>
                <a:cs typeface="华文新魏"/>
                <a:sym typeface="华文新魏"/>
              </a:rPr>
            </a:br>
            <a:r>
              <a:t>   </a:t>
            </a:r>
            <a:r>
              <a:t>A[T] = A[I]</a:t>
            </a:r>
            <a:r>
              <a:rPr>
                <a:latin typeface="华文新魏"/>
                <a:ea typeface="华文新魏"/>
                <a:cs typeface="华文新魏"/>
                <a:sym typeface="华文新魏"/>
              </a:rPr>
              <a:t>；</a:t>
            </a:r>
            <a:br>
              <a:rPr>
                <a:latin typeface="华文新魏"/>
                <a:ea typeface="华文新魏"/>
                <a:cs typeface="华文新魏"/>
                <a:sym typeface="华文新魏"/>
              </a:rPr>
            </a:br>
            <a:r>
              <a:t>  </a:t>
            </a:r>
            <a:r>
              <a:t>A[I] = WORK</a:t>
            </a:r>
            <a:r>
              <a:rPr>
                <a:latin typeface="华文新魏"/>
                <a:ea typeface="华文新魏"/>
                <a:cs typeface="华文新魏"/>
                <a:sym typeface="华文新魏"/>
              </a:rPr>
              <a:t>；</a:t>
            </a:r>
          </a:p>
        </p:txBody>
      </p:sp>
      <p:sp>
        <p:nvSpPr>
          <p:cNvPr id="244" name="AutoShape 6"/>
          <p:cNvSpPr/>
          <p:nvPr/>
        </p:nvSpPr>
        <p:spPr>
          <a:xfrm>
            <a:off x="4427983" y="4476363"/>
            <a:ext cx="731838" cy="215901"/>
          </a:xfrm>
          <a:prstGeom prst="rightArrow">
            <a:avLst>
              <a:gd name="adj1" fmla="val 50000"/>
              <a:gd name="adj2" fmla="val 91804"/>
            </a:avLst>
          </a:prstGeom>
          <a:solidFill>
            <a:schemeClr val="accent1"/>
          </a:solidFill>
          <a:ln>
            <a:solidFill>
              <a:srgbClr val="000000"/>
            </a:solidFill>
            <a:miter/>
          </a:ln>
        </p:spPr>
        <p:txBody>
          <a:bodyPr lIns="45719" rIns="45719" anchor="ctr"/>
          <a:lstStyle/>
          <a:p>
            <a:pPr>
              <a:defRPr sz="1200">
                <a:latin typeface="Arial"/>
                <a:ea typeface="Arial"/>
                <a:cs typeface="Arial"/>
                <a:sym typeface="Arial"/>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241">
                                            <p:txEl>
                                              <p:pRg st="2" end="2"/>
                                            </p:txEl>
                                          </p:spTgt>
                                        </p:tgtEl>
                                        <p:attrNameLst>
                                          <p:attrName>style.visibility</p:attrName>
                                        </p:attrNameLst>
                                      </p:cBhvr>
                                      <p:to>
                                        <p:strVal val="visible"/>
                                      </p:to>
                                    </p:set>
                                    <p:anim calcmode="lin" valueType="num">
                                      <p:cBhvr>
                                        <p:cTn id="7" dur="500" fill="hold"/>
                                        <p:tgtEl>
                                          <p:spTgt spid="241">
                                            <p:txEl>
                                              <p:pRg st="2" end="2"/>
                                            </p:txEl>
                                          </p:spTgt>
                                        </p:tgtEl>
                                        <p:attrNameLst>
                                          <p:attrName>ppt_x</p:attrName>
                                        </p:attrNameLst>
                                      </p:cBhvr>
                                      <p:tavLst>
                                        <p:tav tm="0">
                                          <p:val>
                                            <p:strVal val="#ppt_x"/>
                                          </p:val>
                                        </p:tav>
                                        <p:tav tm="100000">
                                          <p:val>
                                            <p:strVal val="#ppt_x"/>
                                          </p:val>
                                        </p:tav>
                                      </p:tavLst>
                                    </p:anim>
                                    <p:anim calcmode="lin" valueType="num">
                                      <p:cBhvr>
                                        <p:cTn id="8" dur="500" fill="hold"/>
                                        <p:tgtEl>
                                          <p:spTgt spid="241">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Class="entr" nodeType="afterEffect" presetSubtype="4" presetID="2" grpId="1" fill="hold">
                                  <p:stCondLst>
                                    <p:cond delay="0"/>
                                  </p:stCondLst>
                                  <p:iterate type="el" backwards="0">
                                    <p:tmAbs val="0"/>
                                  </p:iterate>
                                  <p:childTnLst>
                                    <p:set>
                                      <p:cBhvr>
                                        <p:cTn id="11" fill="hold"/>
                                        <p:tgtEl>
                                          <p:spTgt spid="241">
                                            <p:txEl>
                                              <p:pRg st="3" end="3"/>
                                            </p:txEl>
                                          </p:spTgt>
                                        </p:tgtEl>
                                        <p:attrNameLst>
                                          <p:attrName>style.visibility</p:attrName>
                                        </p:attrNameLst>
                                      </p:cBhvr>
                                      <p:to>
                                        <p:strVal val="visible"/>
                                      </p:to>
                                    </p:set>
                                    <p:anim calcmode="lin" valueType="num">
                                      <p:cBhvr>
                                        <p:cTn id="12" dur="500" fill="hold"/>
                                        <p:tgtEl>
                                          <p:spTgt spid="241">
                                            <p:txEl>
                                              <p:pRg st="3" end="3"/>
                                            </p:txEl>
                                          </p:spTgt>
                                        </p:tgtEl>
                                        <p:attrNameLst>
                                          <p:attrName>ppt_x</p:attrName>
                                        </p:attrNameLst>
                                      </p:cBhvr>
                                      <p:tavLst>
                                        <p:tav tm="0">
                                          <p:val>
                                            <p:strVal val="#ppt_x"/>
                                          </p:val>
                                        </p:tav>
                                        <p:tav tm="100000">
                                          <p:val>
                                            <p:strVal val="#ppt_x"/>
                                          </p:val>
                                        </p:tav>
                                      </p:tavLst>
                                    </p:anim>
                                    <p:anim calcmode="lin" valueType="num">
                                      <p:cBhvr>
                                        <p:cTn id="13" dur="500" fill="hold"/>
                                        <p:tgtEl>
                                          <p:spTgt spid="24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4" presetID="2" grpId="2" fill="hold">
                                  <p:stCondLst>
                                    <p:cond delay="0"/>
                                  </p:stCondLst>
                                  <p:iterate type="el" backwards="0">
                                    <p:tmAbs val="0"/>
                                  </p:iterate>
                                  <p:childTnLst>
                                    <p:set>
                                      <p:cBhvr>
                                        <p:cTn id="17" fill="hold"/>
                                        <p:tgtEl>
                                          <p:spTgt spid="243"/>
                                        </p:tgtEl>
                                        <p:attrNameLst>
                                          <p:attrName>style.visibility</p:attrName>
                                        </p:attrNameLst>
                                      </p:cBhvr>
                                      <p:to>
                                        <p:strVal val="visible"/>
                                      </p:to>
                                    </p:set>
                                    <p:anim calcmode="lin" valueType="num">
                                      <p:cBhvr>
                                        <p:cTn id="18" dur="500" fill="hold"/>
                                        <p:tgtEl>
                                          <p:spTgt spid="243"/>
                                        </p:tgtEl>
                                        <p:attrNameLst>
                                          <p:attrName>ppt_x</p:attrName>
                                        </p:attrNameLst>
                                      </p:cBhvr>
                                      <p:tavLst>
                                        <p:tav tm="0">
                                          <p:val>
                                            <p:strVal val="#ppt_x"/>
                                          </p:val>
                                        </p:tav>
                                        <p:tav tm="100000">
                                          <p:val>
                                            <p:strVal val="#ppt_x"/>
                                          </p:val>
                                        </p:tav>
                                      </p:tavLst>
                                    </p:anim>
                                    <p:anim calcmode="lin" valueType="num">
                                      <p:cBhvr>
                                        <p:cTn id="19" dur="500" fill="hold"/>
                                        <p:tgtEl>
                                          <p:spTgt spid="243"/>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Class="entr" nodeType="afterEffect" presetSubtype="4" presetID="2" grpId="3" fill="hold">
                                  <p:stCondLst>
                                    <p:cond delay="0"/>
                                  </p:stCondLst>
                                  <p:iterate type="el" backwards="0">
                                    <p:tmAbs val="0"/>
                                  </p:iterate>
                                  <p:childTnLst>
                                    <p:set>
                                      <p:cBhvr>
                                        <p:cTn id="22" fill="hold"/>
                                        <p:tgtEl>
                                          <p:spTgt spid="244"/>
                                        </p:tgtEl>
                                        <p:attrNameLst>
                                          <p:attrName>style.visibility</p:attrName>
                                        </p:attrNameLst>
                                      </p:cBhvr>
                                      <p:to>
                                        <p:strVal val="visible"/>
                                      </p:to>
                                    </p:set>
                                    <p:anim calcmode="lin" valueType="num">
                                      <p:cBhvr>
                                        <p:cTn id="23" dur="500" fill="hold"/>
                                        <p:tgtEl>
                                          <p:spTgt spid="244"/>
                                        </p:tgtEl>
                                        <p:attrNameLst>
                                          <p:attrName>ppt_x</p:attrName>
                                        </p:attrNameLst>
                                      </p:cBhvr>
                                      <p:tavLst>
                                        <p:tav tm="0">
                                          <p:val>
                                            <p:strVal val="#ppt_x"/>
                                          </p:val>
                                        </p:tav>
                                        <p:tav tm="100000">
                                          <p:val>
                                            <p:strVal val="#ppt_x"/>
                                          </p:val>
                                        </p:tav>
                                      </p:tavLst>
                                    </p:anim>
                                    <p:anim calcmode="lin" valueType="num">
                                      <p:cBhvr>
                                        <p:cTn id="24" dur="500" fill="hold"/>
                                        <p:tgtEl>
                                          <p:spTgt spid="2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41" grpId="1"/>
      <p:bldP build="whole" bldLvl="1" animBg="1" rev="0" advAuto="0" spid="243" grpId="2"/>
      <p:bldP build="whole" bldLvl="1" animBg="1" rev="0" advAuto="0" spid="244" grpId="3"/>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Rectangle 3"/>
          <p:cNvSpPr txBox="1"/>
          <p:nvPr>
            <p:ph type="body" idx="1"/>
          </p:nvPr>
        </p:nvSpPr>
        <p:spPr>
          <a:xfrm>
            <a:off x="450850" y="333375"/>
            <a:ext cx="8229600" cy="6191250"/>
          </a:xfrm>
          <a:prstGeom prst="rect">
            <a:avLst/>
          </a:prstGeom>
        </p:spPr>
        <p:txBody>
          <a:bodyPr/>
          <a:lstStyle/>
          <a:p>
            <a:pPr marL="469900" indent="-430212">
              <a:lnSpc>
                <a:spcPct val="130000"/>
              </a:lnSpc>
              <a:buSzTx/>
              <a:buFont typeface="Wingdings"/>
              <a:buNone/>
              <a:defRPr b="1">
                <a:latin typeface="Arial"/>
                <a:ea typeface="Arial"/>
                <a:cs typeface="Arial"/>
                <a:sym typeface="Arial"/>
              </a:defRPr>
            </a:pPr>
            <a:r>
              <a:rPr>
                <a:latin typeface="华文新魏"/>
                <a:ea typeface="华文新魏"/>
                <a:cs typeface="华文新魏"/>
                <a:sym typeface="华文新魏"/>
              </a:rPr>
              <a:t> 下述规则有助于使语句简单明了：</a:t>
            </a:r>
            <a:endParaRPr>
              <a:latin typeface="华文新魏"/>
              <a:ea typeface="华文新魏"/>
              <a:cs typeface="华文新魏"/>
              <a:sym typeface="华文新魏"/>
            </a:endParaRPr>
          </a:p>
          <a:p>
            <a:pPr lvl="1" marL="846137" indent="-436562">
              <a:lnSpc>
                <a:spcPct val="130000"/>
              </a:lnSpc>
              <a:spcBef>
                <a:spcPts val="600"/>
              </a:spcBef>
              <a:buChar char="➢"/>
              <a:defRPr b="1" sz="2400">
                <a:latin typeface="Arial"/>
                <a:ea typeface="Arial"/>
                <a:cs typeface="Arial"/>
                <a:sym typeface="Arial"/>
              </a:defRPr>
            </a:pPr>
            <a:r>
              <a:t> </a:t>
            </a:r>
            <a:r>
              <a:rPr>
                <a:latin typeface="华文新魏"/>
                <a:ea typeface="华文新魏"/>
                <a:cs typeface="华文新魏"/>
                <a:sym typeface="华文新魏"/>
              </a:rPr>
              <a:t>不要为了节省空间而把多个语句写在同一行；</a:t>
            </a:r>
            <a:endParaRPr sz="2600"/>
          </a:p>
          <a:p>
            <a:pPr lvl="1" marL="846137" indent="-436562">
              <a:lnSpc>
                <a:spcPct val="130000"/>
              </a:lnSpc>
              <a:spcBef>
                <a:spcPts val="600"/>
              </a:spcBef>
              <a:buChar char="➢"/>
              <a:defRPr b="1" sz="2400">
                <a:latin typeface="Arial"/>
                <a:ea typeface="Arial"/>
                <a:cs typeface="Arial"/>
                <a:sym typeface="Arial"/>
              </a:defRPr>
            </a:pPr>
            <a:r>
              <a:rPr>
                <a:latin typeface="华文新魏"/>
                <a:ea typeface="华文新魏"/>
                <a:cs typeface="华文新魏"/>
                <a:sym typeface="华文新魏"/>
              </a:rPr>
              <a:t>尽量避免复杂的条件测试；</a:t>
            </a:r>
            <a:endParaRPr sz="2600"/>
          </a:p>
          <a:p>
            <a:pPr lvl="1" marL="846137" indent="-436562">
              <a:lnSpc>
                <a:spcPct val="130000"/>
              </a:lnSpc>
              <a:spcBef>
                <a:spcPts val="600"/>
              </a:spcBef>
              <a:buChar char="➢"/>
              <a:defRPr b="1" sz="2400">
                <a:latin typeface="Arial"/>
                <a:ea typeface="Arial"/>
                <a:cs typeface="Arial"/>
                <a:sym typeface="Arial"/>
              </a:defRPr>
            </a:pPr>
            <a:r>
              <a:rPr>
                <a:latin typeface="华文新魏"/>
                <a:ea typeface="华文新魏"/>
                <a:cs typeface="华文新魏"/>
                <a:sym typeface="华文新魏"/>
              </a:rPr>
              <a:t>尽量减少对</a:t>
            </a:r>
            <a:r>
              <a:t>“</a:t>
            </a:r>
            <a:r>
              <a:rPr>
                <a:latin typeface="华文新魏"/>
                <a:ea typeface="华文新魏"/>
                <a:cs typeface="华文新魏"/>
                <a:sym typeface="华文新魏"/>
              </a:rPr>
              <a:t>非</a:t>
            </a:r>
            <a:r>
              <a:t>”</a:t>
            </a:r>
            <a:r>
              <a:rPr>
                <a:latin typeface="华文新魏"/>
                <a:ea typeface="华文新魏"/>
                <a:cs typeface="华文新魏"/>
                <a:sym typeface="华文新魏"/>
              </a:rPr>
              <a:t>条件的测试；</a:t>
            </a:r>
            <a:endParaRPr sz="2600"/>
          </a:p>
          <a:p>
            <a:pPr lvl="1" marL="436562" indent="-26987">
              <a:lnSpc>
                <a:spcPct val="104999"/>
              </a:lnSpc>
              <a:spcBef>
                <a:spcPts val="100"/>
              </a:spcBef>
              <a:buSzTx/>
              <a:buFont typeface="Wingdings"/>
              <a:buNone/>
              <a:defRPr b="1" sz="2400">
                <a:solidFill>
                  <a:srgbClr val="009999"/>
                </a:solidFill>
                <a:effectLst>
                  <a:outerShdw sx="100000" sy="100000" kx="0" ky="0" algn="b" rotWithShape="0" blurRad="38100" dist="38100" dir="2700000">
                    <a:srgbClr val="C0C0C0"/>
                  </a:outerShdw>
                </a:effectLst>
                <a:latin typeface="Times New Roman"/>
                <a:ea typeface="Times New Roman"/>
                <a:cs typeface="Times New Roman"/>
                <a:sym typeface="Times New Roman"/>
              </a:defRPr>
            </a:pPr>
            <a:r>
              <a:t>                       </a:t>
            </a:r>
            <a:r>
              <a:t>if ( !( char</a:t>
            </a:r>
            <a:r>
              <a:rPr>
                <a:latin typeface="仿宋_GB2312"/>
                <a:ea typeface="仿宋_GB2312"/>
                <a:cs typeface="仿宋_GB2312"/>
                <a:sym typeface="仿宋_GB2312"/>
              </a:rPr>
              <a:t>＜</a:t>
            </a:r>
            <a:r>
              <a:t>0 || char </a:t>
            </a:r>
            <a:r>
              <a:rPr>
                <a:latin typeface="仿宋_GB2312"/>
                <a:ea typeface="仿宋_GB2312"/>
                <a:cs typeface="仿宋_GB2312"/>
                <a:sym typeface="仿宋_GB2312"/>
              </a:rPr>
              <a:t>＞ </a:t>
            </a:r>
            <a:r>
              <a:t>9 ) )</a:t>
            </a:r>
            <a:endParaRPr sz="2600"/>
          </a:p>
          <a:p>
            <a:pPr lvl="1" marL="436562" indent="-26987">
              <a:lnSpc>
                <a:spcPct val="104999"/>
              </a:lnSpc>
              <a:spcBef>
                <a:spcPts val="100"/>
              </a:spcBef>
              <a:buSzTx/>
              <a:buFont typeface="Wingdings"/>
              <a:buNone/>
              <a:defRPr b="1" sz="2400">
                <a:latin typeface="Times New Roman"/>
                <a:ea typeface="Times New Roman"/>
                <a:cs typeface="Times New Roman"/>
                <a:sym typeface="Times New Roman"/>
              </a:defRPr>
            </a:pPr>
            <a:r>
              <a:rPr>
                <a:latin typeface="仿宋_GB2312"/>
                <a:ea typeface="仿宋_GB2312"/>
                <a:cs typeface="仿宋_GB2312"/>
                <a:sym typeface="仿宋_GB2312"/>
              </a:rPr>
              <a:t>                            改成</a:t>
            </a:r>
            <a:br>
              <a:rPr>
                <a:latin typeface="仿宋_GB2312"/>
                <a:ea typeface="仿宋_GB2312"/>
                <a:cs typeface="仿宋_GB2312"/>
                <a:sym typeface="仿宋_GB2312"/>
              </a:rPr>
            </a:br>
            <a:r>
              <a:rPr>
                <a:solidFill>
                  <a:srgbClr val="0033CC"/>
                </a:solidFill>
              </a:rPr>
              <a:t>                              </a:t>
            </a:r>
            <a:r>
              <a:rPr>
                <a:solidFill>
                  <a:srgbClr val="009999"/>
                </a:solidFill>
              </a:rPr>
              <a:t>if ( char &gt;= 0 &amp;&amp; char &lt;=  9 )  </a:t>
            </a:r>
            <a:endParaRPr sz="2600"/>
          </a:p>
          <a:p>
            <a:pPr lvl="1" marL="436562" indent="-26987">
              <a:lnSpc>
                <a:spcPct val="104999"/>
              </a:lnSpc>
              <a:spcBef>
                <a:spcPts val="100"/>
              </a:spcBef>
              <a:buSzTx/>
              <a:buFont typeface="Wingdings"/>
              <a:buNone/>
              <a:defRPr b="1" sz="2400">
                <a:latin typeface="Times New Roman"/>
                <a:ea typeface="Times New Roman"/>
                <a:cs typeface="Times New Roman"/>
                <a:sym typeface="Times New Roman"/>
              </a:defRPr>
            </a:pPr>
            <a:r>
              <a:t>                                     </a:t>
            </a:r>
            <a:r>
              <a:rPr>
                <a:solidFill>
                  <a:srgbClr val="FF6600"/>
                </a:solidFill>
                <a:latin typeface="仿宋_GB2312"/>
                <a:ea typeface="仿宋_GB2312"/>
                <a:cs typeface="仿宋_GB2312"/>
                <a:sym typeface="仿宋_GB2312"/>
              </a:rPr>
              <a:t>不要让读者绕弯子想。</a:t>
            </a:r>
            <a:endParaRPr sz="2600"/>
          </a:p>
          <a:p>
            <a:pPr lvl="1" marL="846137" indent="-436562">
              <a:lnSpc>
                <a:spcPct val="130000"/>
              </a:lnSpc>
              <a:spcBef>
                <a:spcPts val="600"/>
              </a:spcBef>
              <a:buChar char="➢"/>
              <a:defRPr b="1" sz="2400">
                <a:latin typeface="Arial"/>
                <a:ea typeface="Arial"/>
                <a:cs typeface="Arial"/>
                <a:sym typeface="Arial"/>
              </a:defRPr>
            </a:pPr>
            <a:r>
              <a:t> </a:t>
            </a:r>
            <a:r>
              <a:rPr>
                <a:latin typeface="华文新魏"/>
                <a:ea typeface="华文新魏"/>
                <a:cs typeface="华文新魏"/>
                <a:sym typeface="华文新魏"/>
              </a:rPr>
              <a:t>避免大量使用循环嵌套和条件嵌套；</a:t>
            </a:r>
            <a:endParaRPr sz="2600"/>
          </a:p>
          <a:p>
            <a:pPr lvl="1" marL="846137" indent="-436562">
              <a:lnSpc>
                <a:spcPct val="130000"/>
              </a:lnSpc>
              <a:spcBef>
                <a:spcPts val="600"/>
              </a:spcBef>
              <a:buChar char="➢"/>
              <a:defRPr b="1" sz="2400">
                <a:latin typeface="Arial"/>
                <a:ea typeface="Arial"/>
                <a:cs typeface="Arial"/>
                <a:sym typeface="Arial"/>
              </a:defRPr>
            </a:pPr>
            <a:r>
              <a:rPr>
                <a:latin typeface="华文新魏"/>
                <a:ea typeface="华文新魏"/>
                <a:cs typeface="华文新魏"/>
                <a:sym typeface="华文新魏"/>
              </a:rPr>
              <a:t> 利用括号使逻辑表达式或算术表达式的运算次序清晰直观。</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灯片编号占位符 3"/>
          <p:cNvSpPr txBox="1"/>
          <p:nvPr>
            <p:ph type="sldNum" sz="quarter" idx="2"/>
          </p:nvPr>
        </p:nvSpPr>
        <p:spPr>
          <a:xfrm>
            <a:off x="7525551" y="6245225"/>
            <a:ext cx="188898" cy="264255"/>
          </a:xfrm>
          <a:prstGeom prst="rect">
            <a:avLst/>
          </a:prstGeom>
          <a:extLst>
            <a:ext uri="{C572A759-6A51-4108-AA02-DFA0A04FC94B}">
              <ma14:wrappingTextBoxFlag xmlns:ma14="http://schemas.microsoft.com/office/mac/drawingml/2011/main" val="1"/>
            </a:ext>
          </a:extLst>
        </p:spPr>
        <p:txBody>
          <a:bodyPr/>
          <a:lstStyle>
            <a:lvl1pPr>
              <a:defRPr b="0">
                <a:latin typeface="Arial"/>
                <a:ea typeface="Arial"/>
                <a:cs typeface="Arial"/>
                <a:sym typeface="Arial"/>
              </a:defRPr>
            </a:lvl1pPr>
          </a:lstStyle>
          <a:p>
            <a:pPr/>
            <a:fld id="{86CB4B4D-7CA3-9044-876B-883B54F8677D}" type="slidenum"/>
          </a:p>
        </p:txBody>
      </p:sp>
      <p:sp>
        <p:nvSpPr>
          <p:cNvPr id="172" name="Rectangle 3"/>
          <p:cNvSpPr/>
          <p:nvPr/>
        </p:nvSpPr>
        <p:spPr>
          <a:xfrm>
            <a:off x="883177" y="836712"/>
            <a:ext cx="7510462" cy="6234304"/>
          </a:xfrm>
          <a:prstGeom prst="rect">
            <a:avLst/>
          </a:prstGeom>
          <a:ln w="28575">
            <a:solidFill>
              <a:srgbClr val="009999"/>
            </a:solidFill>
            <a:miter/>
          </a:ln>
          <a:extLst>
            <a:ext uri="{C572A759-6A51-4108-AA02-DFA0A04FC94B}">
              <ma14:wrappingTextBoxFlag xmlns:ma14="http://schemas.microsoft.com/office/mac/drawingml/2011/main" val="1"/>
            </a:ext>
          </a:extLst>
        </p:spPr>
        <p:txBody>
          <a:bodyPr lIns="45719" rIns="45719">
            <a:spAutoFit/>
          </a:bodyPr>
          <a:lstStyle/>
          <a:p>
            <a:pPr>
              <a:lnSpc>
                <a:spcPct val="110000"/>
              </a:lnSpc>
              <a:spcBef>
                <a:spcPts val="600"/>
              </a:spcBef>
              <a:defRPr b="1" sz="2800">
                <a:solidFill>
                  <a:srgbClr val="800000"/>
                </a:solidFill>
                <a:latin typeface="华文新魏"/>
                <a:ea typeface="华文新魏"/>
                <a:cs typeface="华文新魏"/>
                <a:sym typeface="华文新魏"/>
              </a:defRPr>
            </a:pPr>
            <a:r>
              <a:t>7.1  </a:t>
            </a:r>
            <a:r>
              <a:rPr b="0">
                <a:latin typeface="宋体"/>
                <a:ea typeface="宋体"/>
                <a:cs typeface="宋体"/>
                <a:sym typeface="宋体"/>
              </a:rPr>
              <a:t>编码</a:t>
            </a:r>
            <a:endParaRPr sz="1200">
              <a:latin typeface="Arial"/>
              <a:ea typeface="Arial"/>
              <a:cs typeface="Arial"/>
              <a:sym typeface="Arial"/>
            </a:endParaRPr>
          </a:p>
          <a:p>
            <a:pPr>
              <a:defRPr b="1" sz="2800">
                <a:latin typeface="华文新魏"/>
                <a:ea typeface="华文新魏"/>
                <a:cs typeface="华文新魏"/>
                <a:sym typeface="华文新魏"/>
              </a:defRPr>
            </a:pPr>
            <a:r>
              <a:rPr b="0">
                <a:latin typeface="宋体"/>
                <a:ea typeface="宋体"/>
                <a:cs typeface="宋体"/>
                <a:sym typeface="宋体"/>
              </a:rPr>
              <a:t>    所谓</a:t>
            </a:r>
            <a:r>
              <a:t>“</a:t>
            </a:r>
            <a:r>
              <a:rPr b="0">
                <a:latin typeface="宋体"/>
                <a:ea typeface="宋体"/>
                <a:cs typeface="宋体"/>
                <a:sym typeface="宋体"/>
              </a:rPr>
              <a:t>编码</a:t>
            </a:r>
            <a:r>
              <a:t>”</a:t>
            </a:r>
            <a:r>
              <a:rPr b="0">
                <a:latin typeface="宋体"/>
                <a:ea typeface="宋体"/>
                <a:cs typeface="宋体"/>
                <a:sym typeface="宋体"/>
              </a:rPr>
              <a:t>，就是将在低级抽象层次得到的详细设计结果，翻译成用某种程序设计语言书写的程序，是软件设计的自然结果</a:t>
            </a:r>
            <a:endParaRPr sz="1200">
              <a:latin typeface="Arial"/>
              <a:ea typeface="Arial"/>
              <a:cs typeface="Arial"/>
              <a:sym typeface="Arial"/>
            </a:endParaRPr>
          </a:p>
          <a:p>
            <a:pPr>
              <a:lnSpc>
                <a:spcPct val="110000"/>
              </a:lnSpc>
              <a:spcBef>
                <a:spcPts val="600"/>
              </a:spcBef>
              <a:defRPr b="1" sz="2800">
                <a:solidFill>
                  <a:srgbClr val="993300"/>
                </a:solidFill>
                <a:latin typeface="华文新魏"/>
                <a:ea typeface="华文新魏"/>
                <a:cs typeface="华文新魏"/>
                <a:sym typeface="华文新魏"/>
              </a:defRPr>
            </a:pPr>
            <a:r>
              <a:t>1</a:t>
            </a:r>
            <a:r>
              <a:rPr b="0">
                <a:latin typeface="宋体"/>
                <a:ea typeface="宋体"/>
                <a:cs typeface="宋体"/>
                <a:sym typeface="宋体"/>
              </a:rPr>
              <a:t>、</a:t>
            </a:r>
            <a:r>
              <a:rPr b="0">
                <a:solidFill>
                  <a:srgbClr val="800000"/>
                </a:solidFill>
                <a:latin typeface="宋体"/>
                <a:ea typeface="宋体"/>
                <a:cs typeface="宋体"/>
                <a:sym typeface="宋体"/>
              </a:rPr>
              <a:t>选择程序设计语言</a:t>
            </a:r>
            <a:endParaRPr sz="1200">
              <a:latin typeface="Arial"/>
              <a:ea typeface="Arial"/>
              <a:cs typeface="Arial"/>
              <a:sym typeface="Arial"/>
            </a:endParaRPr>
          </a:p>
          <a:p>
            <a:pPr>
              <a:lnSpc>
                <a:spcPct val="110000"/>
              </a:lnSpc>
              <a:spcBef>
                <a:spcPts val="600"/>
              </a:spcBef>
              <a:defRPr b="1" sz="2800">
                <a:latin typeface="华文新魏"/>
                <a:ea typeface="华文新魏"/>
                <a:cs typeface="华文新魏"/>
                <a:sym typeface="华文新魏"/>
              </a:defRPr>
            </a:pPr>
            <a:r>
              <a:rPr b="0">
                <a:latin typeface="宋体"/>
                <a:ea typeface="宋体"/>
                <a:cs typeface="宋体"/>
                <a:sym typeface="宋体"/>
              </a:rPr>
              <a:t>    程序设计语言是人和计算机通信的最基本的工具，它的特点必然会影响人的思维和解题方式，会影响人和计算机通信的方式和质量，也会影响其他人阅读和理解程序的难易程度。因此，编码之前的一项重要工作就是选择一种适当的程序设计语言。</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Rectangle 3"/>
          <p:cNvSpPr txBox="1"/>
          <p:nvPr>
            <p:ph type="body" idx="1"/>
          </p:nvPr>
        </p:nvSpPr>
        <p:spPr>
          <a:xfrm>
            <a:off x="450850" y="333375"/>
            <a:ext cx="8229600" cy="5759450"/>
          </a:xfrm>
          <a:prstGeom prst="rect">
            <a:avLst/>
          </a:prstGeom>
        </p:spPr>
        <p:txBody>
          <a:bodyPr/>
          <a:lstStyle/>
          <a:p>
            <a:pPr marL="418211" indent="-382888" defTabSz="813816">
              <a:lnSpc>
                <a:spcPct val="90000"/>
              </a:lnSpc>
              <a:spcBef>
                <a:spcPts val="600"/>
              </a:spcBef>
              <a:buSzTx/>
              <a:buFont typeface="Wingdings"/>
              <a:buNone/>
              <a:defRPr sz="2492">
                <a:solidFill>
                  <a:srgbClr val="0000FF"/>
                </a:solidFill>
                <a:latin typeface="黑体"/>
                <a:ea typeface="黑体"/>
                <a:cs typeface="黑体"/>
                <a:sym typeface="黑体"/>
              </a:defRPr>
            </a:pPr>
            <a:r>
              <a:t>（</a:t>
            </a:r>
            <a:r>
              <a:t>4</a:t>
            </a:r>
            <a:r>
              <a:t>）输入输出</a:t>
            </a:r>
          </a:p>
          <a:p>
            <a:pPr marL="418211" indent="-382888" defTabSz="813816">
              <a:lnSpc>
                <a:spcPct val="115000"/>
              </a:lnSpc>
              <a:spcBef>
                <a:spcPts val="600"/>
              </a:spcBef>
              <a:buSzTx/>
              <a:buFont typeface="Wingdings"/>
              <a:buNone/>
              <a:defRPr sz="2492">
                <a:latin typeface="Arial"/>
                <a:ea typeface="Arial"/>
                <a:cs typeface="Arial"/>
                <a:sym typeface="Arial"/>
              </a:defRPr>
            </a:pPr>
            <a:r>
              <a:t>   </a:t>
            </a:r>
            <a:r>
              <a:rPr>
                <a:latin typeface="华文新魏"/>
                <a:ea typeface="华文新魏"/>
                <a:cs typeface="华文新魏"/>
                <a:sym typeface="华文新魏"/>
              </a:rPr>
              <a:t>在设计和编写程序时应该考虑下述有关输入输出风格的规则：</a:t>
            </a:r>
            <a:endParaRPr>
              <a:latin typeface="华文新魏"/>
              <a:ea typeface="华文新魏"/>
              <a:cs typeface="华文新魏"/>
              <a:sym typeface="华文新魏"/>
            </a:endParaRPr>
          </a:p>
          <a:p>
            <a:pPr marL="453533" indent="-418211" defTabSz="813816">
              <a:lnSpc>
                <a:spcPct val="115000"/>
              </a:lnSpc>
              <a:spcBef>
                <a:spcPts val="600"/>
              </a:spcBef>
              <a:buChar char="➢"/>
              <a:defRPr b="1" sz="2492">
                <a:latin typeface="华文新魏"/>
                <a:ea typeface="华文新魏"/>
                <a:cs typeface="华文新魏"/>
                <a:sym typeface="华文新魏"/>
              </a:defRPr>
            </a:pPr>
            <a:r>
              <a:t>   </a:t>
            </a:r>
            <a:r>
              <a:rPr b="0"/>
              <a:t>对所有的输入数据都要进行</a:t>
            </a:r>
            <a:r>
              <a:rPr b="0">
                <a:solidFill>
                  <a:srgbClr val="FF0000"/>
                </a:solidFill>
              </a:rPr>
              <a:t>检验</a:t>
            </a:r>
            <a:r>
              <a:rPr b="0"/>
              <a:t>，识别错误的输入，以保证每个数据的有效性；</a:t>
            </a:r>
            <a:endParaRPr b="0"/>
          </a:p>
          <a:p>
            <a:pPr marL="453533" indent="-418211" defTabSz="813816">
              <a:lnSpc>
                <a:spcPct val="115000"/>
              </a:lnSpc>
              <a:spcBef>
                <a:spcPts val="600"/>
              </a:spcBef>
              <a:buChar char="➢"/>
              <a:defRPr sz="2492">
                <a:latin typeface="华文新魏"/>
                <a:ea typeface="华文新魏"/>
                <a:cs typeface="华文新魏"/>
                <a:sym typeface="华文新魏"/>
              </a:defRPr>
            </a:pPr>
            <a:r>
              <a:t>   检查输入项的各种重要组合的</a:t>
            </a:r>
            <a:r>
              <a:rPr>
                <a:solidFill>
                  <a:srgbClr val="FF0000"/>
                </a:solidFill>
              </a:rPr>
              <a:t>合法性</a:t>
            </a:r>
            <a:r>
              <a:t>，必要时报告输入状态信息；</a:t>
            </a:r>
          </a:p>
          <a:p>
            <a:pPr marL="453533" indent="-418211" defTabSz="813816">
              <a:lnSpc>
                <a:spcPct val="115000"/>
              </a:lnSpc>
              <a:spcBef>
                <a:spcPts val="600"/>
              </a:spcBef>
              <a:buChar char="➢"/>
              <a:defRPr sz="2492">
                <a:latin typeface="华文新魏"/>
                <a:ea typeface="华文新魏"/>
                <a:cs typeface="华文新魏"/>
                <a:sym typeface="华文新魏"/>
              </a:defRPr>
            </a:pPr>
            <a:r>
              <a:t>   使得输入的步骤和操作</a:t>
            </a:r>
            <a:r>
              <a:rPr>
                <a:solidFill>
                  <a:srgbClr val="FF0000"/>
                </a:solidFill>
              </a:rPr>
              <a:t>尽可能简单</a:t>
            </a:r>
            <a:r>
              <a:t>，并保持简单的输入格式；</a:t>
            </a:r>
          </a:p>
          <a:p>
            <a:pPr marL="453533" indent="-418211" defTabSz="813816">
              <a:lnSpc>
                <a:spcPct val="115000"/>
              </a:lnSpc>
              <a:spcBef>
                <a:spcPts val="0"/>
              </a:spcBef>
              <a:buChar char="➢"/>
              <a:defRPr sz="2492">
                <a:latin typeface="华文新魏"/>
                <a:ea typeface="华文新魏"/>
                <a:cs typeface="华文新魏"/>
                <a:sym typeface="华文新魏"/>
              </a:defRPr>
            </a:pPr>
            <a:r>
              <a:t>   输入数据时，应允许使用</a:t>
            </a:r>
            <a:r>
              <a:rPr>
                <a:solidFill>
                  <a:srgbClr val="FF0000"/>
                </a:solidFill>
              </a:rPr>
              <a:t>自由格式输入</a:t>
            </a:r>
            <a:r>
              <a:t>；</a:t>
            </a:r>
          </a:p>
          <a:p>
            <a:pPr marL="453533" indent="-418211" defTabSz="813816">
              <a:lnSpc>
                <a:spcPct val="115000"/>
              </a:lnSpc>
              <a:spcBef>
                <a:spcPts val="0"/>
              </a:spcBef>
              <a:buChar char="➢"/>
              <a:defRPr sz="2492">
                <a:latin typeface="华文新魏"/>
                <a:ea typeface="华文新魏"/>
                <a:cs typeface="华文新魏"/>
                <a:sym typeface="华文新魏"/>
              </a:defRPr>
            </a:pPr>
            <a:r>
              <a:t>   应允许</a:t>
            </a:r>
            <a:r>
              <a:rPr>
                <a:solidFill>
                  <a:srgbClr val="FF0000"/>
                </a:solidFill>
              </a:rPr>
              <a:t>缺省</a:t>
            </a:r>
            <a:r>
              <a:t>值；</a:t>
            </a:r>
          </a:p>
        </p:txBody>
      </p:sp>
      <p:sp>
        <p:nvSpPr>
          <p:cNvPr id="249" name="灯片编号占位符 5"/>
          <p:cNvSpPr txBox="1"/>
          <p:nvPr>
            <p:ph type="sldNum" sz="quarter" idx="2"/>
          </p:nvPr>
        </p:nvSpPr>
        <p:spPr>
          <a:xfrm>
            <a:off x="7483172" y="6245225"/>
            <a:ext cx="273656" cy="264255"/>
          </a:xfrm>
          <a:prstGeom prst="rect">
            <a:avLst/>
          </a:prstGeom>
          <a:extLst>
            <a:ext uri="{C572A759-6A51-4108-AA02-DFA0A04FC94B}">
              <ma14:wrappingTextBoxFlag xmlns:ma14="http://schemas.microsoft.com/office/mac/drawingml/2011/main" val="1"/>
            </a:ext>
          </a:extLst>
        </p:spPr>
        <p:txBody>
          <a:bodyPr/>
          <a:lstStyle>
            <a:lvl1pPr>
              <a:defRPr b="0">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248">
                                            <p:txEl>
                                              <p:pRg st="2" end="2"/>
                                            </p:txEl>
                                          </p:spTgt>
                                        </p:tgtEl>
                                        <p:attrNameLst>
                                          <p:attrName>style.visibility</p:attrName>
                                        </p:attrNameLst>
                                      </p:cBhvr>
                                      <p:to>
                                        <p:strVal val="visible"/>
                                      </p:to>
                                    </p:set>
                                    <p:anim calcmode="lin" valueType="num">
                                      <p:cBhvr>
                                        <p:cTn id="7" dur="500" fill="hold"/>
                                        <p:tgtEl>
                                          <p:spTgt spid="248">
                                            <p:txEl>
                                              <p:pRg st="2" end="2"/>
                                            </p:txEl>
                                          </p:spTgt>
                                        </p:tgtEl>
                                        <p:attrNameLst>
                                          <p:attrName>ppt_x</p:attrName>
                                        </p:attrNameLst>
                                      </p:cBhvr>
                                      <p:tavLst>
                                        <p:tav tm="0">
                                          <p:val>
                                            <p:strVal val="#ppt_x"/>
                                          </p:val>
                                        </p:tav>
                                        <p:tav tm="100000">
                                          <p:val>
                                            <p:strVal val="#ppt_x"/>
                                          </p:val>
                                        </p:tav>
                                      </p:tavLst>
                                    </p:anim>
                                    <p:anim calcmode="lin" valueType="num">
                                      <p:cBhvr>
                                        <p:cTn id="8" dur="500" fill="hold"/>
                                        <p:tgtEl>
                                          <p:spTgt spid="24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 grpId="1" fill="hold">
                                  <p:stCondLst>
                                    <p:cond delay="0"/>
                                  </p:stCondLst>
                                  <p:iterate type="el" backwards="0">
                                    <p:tmAbs val="0"/>
                                  </p:iterate>
                                  <p:childTnLst>
                                    <p:set>
                                      <p:cBhvr>
                                        <p:cTn id="12" fill="hold"/>
                                        <p:tgtEl>
                                          <p:spTgt spid="248">
                                            <p:txEl>
                                              <p:pRg st="3" end="3"/>
                                            </p:txEl>
                                          </p:spTgt>
                                        </p:tgtEl>
                                        <p:attrNameLst>
                                          <p:attrName>style.visibility</p:attrName>
                                        </p:attrNameLst>
                                      </p:cBhvr>
                                      <p:to>
                                        <p:strVal val="visible"/>
                                      </p:to>
                                    </p:set>
                                    <p:anim calcmode="lin" valueType="num">
                                      <p:cBhvr>
                                        <p:cTn id="13" dur="500" fill="hold"/>
                                        <p:tgtEl>
                                          <p:spTgt spid="248">
                                            <p:txEl>
                                              <p:pRg st="3" end="3"/>
                                            </p:txEl>
                                          </p:spTgt>
                                        </p:tgtEl>
                                        <p:attrNameLst>
                                          <p:attrName>ppt_x</p:attrName>
                                        </p:attrNameLst>
                                      </p:cBhvr>
                                      <p:tavLst>
                                        <p:tav tm="0">
                                          <p:val>
                                            <p:strVal val="#ppt_x"/>
                                          </p:val>
                                        </p:tav>
                                        <p:tav tm="100000">
                                          <p:val>
                                            <p:strVal val="#ppt_x"/>
                                          </p:val>
                                        </p:tav>
                                      </p:tavLst>
                                    </p:anim>
                                    <p:anim calcmode="lin" valueType="num">
                                      <p:cBhvr>
                                        <p:cTn id="14" dur="500" fill="hold"/>
                                        <p:tgtEl>
                                          <p:spTgt spid="24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4" presetID="2" grpId="1" fill="hold">
                                  <p:stCondLst>
                                    <p:cond delay="0"/>
                                  </p:stCondLst>
                                  <p:iterate type="el" backwards="0">
                                    <p:tmAbs val="0"/>
                                  </p:iterate>
                                  <p:childTnLst>
                                    <p:set>
                                      <p:cBhvr>
                                        <p:cTn id="18" fill="hold"/>
                                        <p:tgtEl>
                                          <p:spTgt spid="248">
                                            <p:txEl>
                                              <p:pRg st="4" end="4"/>
                                            </p:txEl>
                                          </p:spTgt>
                                        </p:tgtEl>
                                        <p:attrNameLst>
                                          <p:attrName>style.visibility</p:attrName>
                                        </p:attrNameLst>
                                      </p:cBhvr>
                                      <p:to>
                                        <p:strVal val="visible"/>
                                      </p:to>
                                    </p:set>
                                    <p:anim calcmode="lin" valueType="num">
                                      <p:cBhvr>
                                        <p:cTn id="19" dur="500" fill="hold"/>
                                        <p:tgtEl>
                                          <p:spTgt spid="248">
                                            <p:txEl>
                                              <p:pRg st="4" end="4"/>
                                            </p:txEl>
                                          </p:spTgt>
                                        </p:tgtEl>
                                        <p:attrNameLst>
                                          <p:attrName>ppt_x</p:attrName>
                                        </p:attrNameLst>
                                      </p:cBhvr>
                                      <p:tavLst>
                                        <p:tav tm="0">
                                          <p:val>
                                            <p:strVal val="#ppt_x"/>
                                          </p:val>
                                        </p:tav>
                                        <p:tav tm="100000">
                                          <p:val>
                                            <p:strVal val="#ppt_x"/>
                                          </p:val>
                                        </p:tav>
                                      </p:tavLst>
                                    </p:anim>
                                    <p:anim calcmode="lin" valueType="num">
                                      <p:cBhvr>
                                        <p:cTn id="20" dur="500" fill="hold"/>
                                        <p:tgtEl>
                                          <p:spTgt spid="24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4" presetID="2" grpId="1" fill="hold">
                                  <p:stCondLst>
                                    <p:cond delay="0"/>
                                  </p:stCondLst>
                                  <p:iterate type="el" backwards="0">
                                    <p:tmAbs val="0"/>
                                  </p:iterate>
                                  <p:childTnLst>
                                    <p:set>
                                      <p:cBhvr>
                                        <p:cTn id="24" fill="hold"/>
                                        <p:tgtEl>
                                          <p:spTgt spid="248">
                                            <p:txEl>
                                              <p:pRg st="5" end="5"/>
                                            </p:txEl>
                                          </p:spTgt>
                                        </p:tgtEl>
                                        <p:attrNameLst>
                                          <p:attrName>style.visibility</p:attrName>
                                        </p:attrNameLst>
                                      </p:cBhvr>
                                      <p:to>
                                        <p:strVal val="visible"/>
                                      </p:to>
                                    </p:set>
                                    <p:anim calcmode="lin" valueType="num">
                                      <p:cBhvr>
                                        <p:cTn id="25" dur="500" fill="hold"/>
                                        <p:tgtEl>
                                          <p:spTgt spid="248">
                                            <p:txEl>
                                              <p:pRg st="5" end="5"/>
                                            </p:txEl>
                                          </p:spTgt>
                                        </p:tgtEl>
                                        <p:attrNameLst>
                                          <p:attrName>ppt_x</p:attrName>
                                        </p:attrNameLst>
                                      </p:cBhvr>
                                      <p:tavLst>
                                        <p:tav tm="0">
                                          <p:val>
                                            <p:strVal val="#ppt_x"/>
                                          </p:val>
                                        </p:tav>
                                        <p:tav tm="100000">
                                          <p:val>
                                            <p:strVal val="#ppt_x"/>
                                          </p:val>
                                        </p:tav>
                                      </p:tavLst>
                                    </p:anim>
                                    <p:anim calcmode="lin" valueType="num">
                                      <p:cBhvr>
                                        <p:cTn id="26" dur="500" fill="hold"/>
                                        <p:tgtEl>
                                          <p:spTgt spid="24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4" presetID="2" grpId="1" fill="hold">
                                  <p:stCondLst>
                                    <p:cond delay="0"/>
                                  </p:stCondLst>
                                  <p:iterate type="el" backwards="0">
                                    <p:tmAbs val="0"/>
                                  </p:iterate>
                                  <p:childTnLst>
                                    <p:set>
                                      <p:cBhvr>
                                        <p:cTn id="30" fill="hold"/>
                                        <p:tgtEl>
                                          <p:spTgt spid="248">
                                            <p:txEl>
                                              <p:pRg st="6" end="6"/>
                                            </p:txEl>
                                          </p:spTgt>
                                        </p:tgtEl>
                                        <p:attrNameLst>
                                          <p:attrName>style.visibility</p:attrName>
                                        </p:attrNameLst>
                                      </p:cBhvr>
                                      <p:to>
                                        <p:strVal val="visible"/>
                                      </p:to>
                                    </p:set>
                                    <p:anim calcmode="lin" valueType="num">
                                      <p:cBhvr>
                                        <p:cTn id="31" dur="500" fill="hold"/>
                                        <p:tgtEl>
                                          <p:spTgt spid="248">
                                            <p:txEl>
                                              <p:pRg st="6" end="6"/>
                                            </p:txEl>
                                          </p:spTgt>
                                        </p:tgtEl>
                                        <p:attrNameLst>
                                          <p:attrName>ppt_x</p:attrName>
                                        </p:attrNameLst>
                                      </p:cBhvr>
                                      <p:tavLst>
                                        <p:tav tm="0">
                                          <p:val>
                                            <p:strVal val="#ppt_x"/>
                                          </p:val>
                                        </p:tav>
                                        <p:tav tm="100000">
                                          <p:val>
                                            <p:strVal val="#ppt_x"/>
                                          </p:val>
                                        </p:tav>
                                      </p:tavLst>
                                    </p:anim>
                                    <p:anim calcmode="lin" valueType="num">
                                      <p:cBhvr>
                                        <p:cTn id="32" dur="500" fill="hold"/>
                                        <p:tgtEl>
                                          <p:spTgt spid="24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48" grpId="1"/>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Rectangle 3"/>
          <p:cNvSpPr txBox="1"/>
          <p:nvPr>
            <p:ph type="body" idx="1"/>
          </p:nvPr>
        </p:nvSpPr>
        <p:spPr>
          <a:xfrm>
            <a:off x="457200" y="404812"/>
            <a:ext cx="8229600" cy="6192839"/>
          </a:xfrm>
          <a:prstGeom prst="rect">
            <a:avLst/>
          </a:prstGeom>
        </p:spPr>
        <p:txBody>
          <a:bodyPr/>
          <a:lstStyle/>
          <a:p>
            <a:pPr>
              <a:lnSpc>
                <a:spcPct val="110000"/>
              </a:lnSpc>
              <a:spcBef>
                <a:spcPts val="0"/>
              </a:spcBef>
              <a:buClr>
                <a:srgbClr val="000000"/>
              </a:buClr>
              <a:buChar char="➢"/>
              <a:defRPr sz="2400">
                <a:latin typeface="华文新魏"/>
                <a:ea typeface="华文新魏"/>
                <a:cs typeface="华文新魏"/>
                <a:sym typeface="华文新魏"/>
              </a:defRPr>
            </a:pPr>
            <a:r>
              <a:t> 输入一批数据时，最好使用</a:t>
            </a:r>
            <a:r>
              <a:rPr>
                <a:solidFill>
                  <a:srgbClr val="FF0000"/>
                </a:solidFill>
              </a:rPr>
              <a:t>输入结束标志</a:t>
            </a:r>
            <a:r>
              <a:t>，而不要由用户指定输入数据数目；</a:t>
            </a:r>
          </a:p>
          <a:p>
            <a:pPr>
              <a:lnSpc>
                <a:spcPct val="110000"/>
              </a:lnSpc>
              <a:spcBef>
                <a:spcPts val="0"/>
              </a:spcBef>
              <a:buClr>
                <a:srgbClr val="000000"/>
              </a:buClr>
              <a:buChar char="➢"/>
              <a:defRPr sz="2400">
                <a:latin typeface="华文新魏"/>
                <a:ea typeface="华文新魏"/>
                <a:cs typeface="华文新魏"/>
                <a:sym typeface="华文新魏"/>
              </a:defRPr>
            </a:pPr>
            <a:r>
              <a:t> 在交互式输入输入时，要在屏幕上使用</a:t>
            </a:r>
            <a:r>
              <a:rPr>
                <a:solidFill>
                  <a:srgbClr val="FF0000"/>
                </a:solidFill>
              </a:rPr>
              <a:t>提示符</a:t>
            </a:r>
            <a:r>
              <a:t>明确提示交互输入的请求，指明可使用选择项的种类和取值范围。同时，在数据输入的过程中和输入结束时，也要在屏幕上给出状态信息；</a:t>
            </a:r>
          </a:p>
          <a:p>
            <a:pPr>
              <a:lnSpc>
                <a:spcPct val="110000"/>
              </a:lnSpc>
              <a:spcBef>
                <a:spcPts val="0"/>
              </a:spcBef>
              <a:buClr>
                <a:srgbClr val="000000"/>
              </a:buClr>
              <a:buChar char="➢"/>
              <a:defRPr sz="2400">
                <a:latin typeface="华文新魏"/>
                <a:ea typeface="华文新魏"/>
                <a:cs typeface="华文新魏"/>
                <a:sym typeface="华文新魏"/>
              </a:defRPr>
            </a:pPr>
            <a:r>
              <a:t>当程序设计语言对输入／输出格式有严格要求时，应保持输入格式与输入语句的要求的</a:t>
            </a:r>
            <a:r>
              <a:rPr>
                <a:solidFill>
                  <a:srgbClr val="FF0000"/>
                </a:solidFill>
              </a:rPr>
              <a:t>一致性</a:t>
            </a:r>
            <a:r>
              <a:t>；</a:t>
            </a:r>
          </a:p>
          <a:p>
            <a:pPr>
              <a:lnSpc>
                <a:spcPct val="110000"/>
              </a:lnSpc>
              <a:spcBef>
                <a:spcPts val="0"/>
              </a:spcBef>
              <a:buClr>
                <a:srgbClr val="000000"/>
              </a:buClr>
              <a:buChar char="➢"/>
              <a:defRPr sz="2400">
                <a:latin typeface="华文新魏"/>
                <a:ea typeface="华文新魏"/>
                <a:cs typeface="华文新魏"/>
                <a:sym typeface="华文新魏"/>
              </a:defRPr>
            </a:pPr>
            <a:r>
              <a:t>给所有的输出加</a:t>
            </a:r>
            <a:r>
              <a:rPr>
                <a:solidFill>
                  <a:srgbClr val="FF0000"/>
                </a:solidFill>
              </a:rPr>
              <a:t>注解</a:t>
            </a:r>
            <a:r>
              <a:t>，并设计</a:t>
            </a:r>
            <a:r>
              <a:rPr>
                <a:solidFill>
                  <a:srgbClr val="FF0000"/>
                </a:solidFill>
              </a:rPr>
              <a:t>输出报表</a:t>
            </a:r>
            <a:r>
              <a:t>格式。</a:t>
            </a:r>
          </a:p>
          <a:p>
            <a:pPr marL="469900" indent="-430212">
              <a:lnSpc>
                <a:spcPct val="110000"/>
              </a:lnSpc>
              <a:spcBef>
                <a:spcPts val="0"/>
              </a:spcBef>
              <a:buSzTx/>
              <a:buFont typeface="Wingdings"/>
              <a:buNone/>
              <a:defRPr sz="2400">
                <a:latin typeface="华文新魏"/>
                <a:ea typeface="华文新魏"/>
                <a:cs typeface="华文新魏"/>
                <a:sym typeface="华文新魏"/>
              </a:defRPr>
            </a:pPr>
            <a:br/>
            <a:r>
              <a:t>     </a:t>
            </a:r>
            <a:r>
              <a:rPr>
                <a:latin typeface="黑体"/>
                <a:ea typeface="黑体"/>
                <a:cs typeface="黑体"/>
                <a:sym typeface="黑体"/>
              </a:rPr>
              <a:t>输入／输出风格还受到许多其它因素的影响。如输入／输出设备（例如终端的类型，图形设备，数字化转换设备等）、用户的熟练程度、以及通信环境等。</a:t>
            </a:r>
          </a:p>
        </p:txBody>
      </p:sp>
      <p:sp>
        <p:nvSpPr>
          <p:cNvPr id="252" name="灯片编号占位符 5"/>
          <p:cNvSpPr txBox="1"/>
          <p:nvPr>
            <p:ph type="sldNum" sz="quarter" idx="2"/>
          </p:nvPr>
        </p:nvSpPr>
        <p:spPr>
          <a:xfrm>
            <a:off x="7483172" y="6245225"/>
            <a:ext cx="273656" cy="264255"/>
          </a:xfrm>
          <a:prstGeom prst="rect">
            <a:avLst/>
          </a:prstGeom>
          <a:extLst>
            <a:ext uri="{C572A759-6A51-4108-AA02-DFA0A04FC94B}">
              <ma14:wrappingTextBoxFlag xmlns:ma14="http://schemas.microsoft.com/office/mac/drawingml/2011/main" val="1"/>
            </a:ext>
          </a:extLst>
        </p:spPr>
        <p:txBody>
          <a:bodyPr/>
          <a:lstStyle>
            <a:lvl1pPr>
              <a:defRPr b="0">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251">
                                            <p:bg/>
                                          </p:spTgt>
                                        </p:tgtEl>
                                        <p:attrNameLst>
                                          <p:attrName>style.visibility</p:attrName>
                                        </p:attrNameLst>
                                      </p:cBhvr>
                                      <p:to>
                                        <p:strVal val="visible"/>
                                      </p:to>
                                    </p:set>
                                    <p:anim calcmode="lin" valueType="num">
                                      <p:cBhvr>
                                        <p:cTn id="7" dur="500" fill="hold"/>
                                        <p:tgtEl>
                                          <p:spTgt spid="251">
                                            <p:bg/>
                                          </p:spTgt>
                                        </p:tgtEl>
                                        <p:attrNameLst>
                                          <p:attrName>ppt_x</p:attrName>
                                        </p:attrNameLst>
                                      </p:cBhvr>
                                      <p:tavLst>
                                        <p:tav tm="0">
                                          <p:val>
                                            <p:strVal val="#ppt_x"/>
                                          </p:val>
                                        </p:tav>
                                        <p:tav tm="100000">
                                          <p:val>
                                            <p:strVal val="#ppt_x"/>
                                          </p:val>
                                        </p:tav>
                                      </p:tavLst>
                                    </p:anim>
                                    <p:anim calcmode="lin" valueType="num">
                                      <p:cBhvr>
                                        <p:cTn id="8" dur="500" fill="hold"/>
                                        <p:tgtEl>
                                          <p:spTgt spid="251">
                                            <p:bg/>
                                          </p:spTgt>
                                        </p:tgtEl>
                                        <p:attrNameLst>
                                          <p:attrName>ppt_y</p:attrName>
                                        </p:attrNameLst>
                                      </p:cBhvr>
                                      <p:tavLst>
                                        <p:tav tm="0">
                                          <p:val>
                                            <p:strVal val="1+#ppt_h/2"/>
                                          </p:val>
                                        </p:tav>
                                        <p:tav tm="100000">
                                          <p:val>
                                            <p:strVal val="#ppt_y"/>
                                          </p:val>
                                        </p:tav>
                                      </p:tavLst>
                                    </p:anim>
                                  </p:childTnLst>
                                </p:cTn>
                              </p:par>
                              <p:par>
                                <p:cTn id="9" presetClass="entr" nodeType="withEffect" presetSubtype="4" presetID="2" grpId="1" fill="hold">
                                  <p:stCondLst>
                                    <p:cond delay="0"/>
                                  </p:stCondLst>
                                  <p:iterate type="el" backwards="0">
                                    <p:tmAbs val="0"/>
                                  </p:iterate>
                                  <p:childTnLst>
                                    <p:set>
                                      <p:cBhvr>
                                        <p:cTn id="10" fill="hold"/>
                                        <p:tgtEl>
                                          <p:spTgt spid="251">
                                            <p:txEl>
                                              <p:pRg st="0" end="0"/>
                                            </p:txEl>
                                          </p:spTgt>
                                        </p:tgtEl>
                                        <p:attrNameLst>
                                          <p:attrName>style.visibility</p:attrName>
                                        </p:attrNameLst>
                                      </p:cBhvr>
                                      <p:to>
                                        <p:strVal val="visible"/>
                                      </p:to>
                                    </p:set>
                                    <p:anim calcmode="lin" valueType="num">
                                      <p:cBhvr>
                                        <p:cTn id="11" dur="500" fill="hold"/>
                                        <p:tgtEl>
                                          <p:spTgt spid="251">
                                            <p:txEl>
                                              <p:pRg st="0" end="0"/>
                                            </p:txEl>
                                          </p:spTgt>
                                        </p:tgtEl>
                                        <p:attrNameLst>
                                          <p:attrName>ppt_x</p:attrName>
                                        </p:attrNameLst>
                                      </p:cBhvr>
                                      <p:tavLst>
                                        <p:tav tm="0">
                                          <p:val>
                                            <p:strVal val="#ppt_x"/>
                                          </p:val>
                                        </p:tav>
                                        <p:tav tm="100000">
                                          <p:val>
                                            <p:strVal val="#ppt_x"/>
                                          </p:val>
                                        </p:tav>
                                      </p:tavLst>
                                    </p:anim>
                                    <p:anim calcmode="lin" valueType="num">
                                      <p:cBhvr>
                                        <p:cTn id="12" dur="500" fill="hold"/>
                                        <p:tgtEl>
                                          <p:spTgt spid="2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4" presetID="2" grpId="1" fill="hold">
                                  <p:stCondLst>
                                    <p:cond delay="0"/>
                                  </p:stCondLst>
                                  <p:iterate type="el" backwards="0">
                                    <p:tmAbs val="0"/>
                                  </p:iterate>
                                  <p:childTnLst>
                                    <p:set>
                                      <p:cBhvr>
                                        <p:cTn id="16" fill="hold"/>
                                        <p:tgtEl>
                                          <p:spTgt spid="251">
                                            <p:txEl>
                                              <p:pRg st="1" end="1"/>
                                            </p:txEl>
                                          </p:spTgt>
                                        </p:tgtEl>
                                        <p:attrNameLst>
                                          <p:attrName>style.visibility</p:attrName>
                                        </p:attrNameLst>
                                      </p:cBhvr>
                                      <p:to>
                                        <p:strVal val="visible"/>
                                      </p:to>
                                    </p:set>
                                    <p:anim calcmode="lin" valueType="num">
                                      <p:cBhvr>
                                        <p:cTn id="17" dur="500" fill="hold"/>
                                        <p:tgtEl>
                                          <p:spTgt spid="251">
                                            <p:txEl>
                                              <p:pRg st="1" end="1"/>
                                            </p:txEl>
                                          </p:spTgt>
                                        </p:tgtEl>
                                        <p:attrNameLst>
                                          <p:attrName>ppt_x</p:attrName>
                                        </p:attrNameLst>
                                      </p:cBhvr>
                                      <p:tavLst>
                                        <p:tav tm="0">
                                          <p:val>
                                            <p:strVal val="#ppt_x"/>
                                          </p:val>
                                        </p:tav>
                                        <p:tav tm="100000">
                                          <p:val>
                                            <p:strVal val="#ppt_x"/>
                                          </p:val>
                                        </p:tav>
                                      </p:tavLst>
                                    </p:anim>
                                    <p:anim calcmode="lin" valueType="num">
                                      <p:cBhvr>
                                        <p:cTn id="18" dur="500" fill="hold"/>
                                        <p:tgtEl>
                                          <p:spTgt spid="2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4" presetID="2" grpId="1" fill="hold">
                                  <p:stCondLst>
                                    <p:cond delay="0"/>
                                  </p:stCondLst>
                                  <p:iterate type="el" backwards="0">
                                    <p:tmAbs val="0"/>
                                  </p:iterate>
                                  <p:childTnLst>
                                    <p:set>
                                      <p:cBhvr>
                                        <p:cTn id="22" fill="hold"/>
                                        <p:tgtEl>
                                          <p:spTgt spid="251">
                                            <p:txEl>
                                              <p:pRg st="2" end="2"/>
                                            </p:txEl>
                                          </p:spTgt>
                                        </p:tgtEl>
                                        <p:attrNameLst>
                                          <p:attrName>style.visibility</p:attrName>
                                        </p:attrNameLst>
                                      </p:cBhvr>
                                      <p:to>
                                        <p:strVal val="visible"/>
                                      </p:to>
                                    </p:set>
                                    <p:anim calcmode="lin" valueType="num">
                                      <p:cBhvr>
                                        <p:cTn id="23" dur="500" fill="hold"/>
                                        <p:tgtEl>
                                          <p:spTgt spid="251">
                                            <p:txEl>
                                              <p:pRg st="2" end="2"/>
                                            </p:txEl>
                                          </p:spTgt>
                                        </p:tgtEl>
                                        <p:attrNameLst>
                                          <p:attrName>ppt_x</p:attrName>
                                        </p:attrNameLst>
                                      </p:cBhvr>
                                      <p:tavLst>
                                        <p:tav tm="0">
                                          <p:val>
                                            <p:strVal val="#ppt_x"/>
                                          </p:val>
                                        </p:tav>
                                        <p:tav tm="100000">
                                          <p:val>
                                            <p:strVal val="#ppt_x"/>
                                          </p:val>
                                        </p:tav>
                                      </p:tavLst>
                                    </p:anim>
                                    <p:anim calcmode="lin" valueType="num">
                                      <p:cBhvr>
                                        <p:cTn id="24" dur="500" fill="hold"/>
                                        <p:tgtEl>
                                          <p:spTgt spid="2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4" presetID="2" grpId="1" fill="hold">
                                  <p:stCondLst>
                                    <p:cond delay="0"/>
                                  </p:stCondLst>
                                  <p:iterate type="el" backwards="0">
                                    <p:tmAbs val="0"/>
                                  </p:iterate>
                                  <p:childTnLst>
                                    <p:set>
                                      <p:cBhvr>
                                        <p:cTn id="28" fill="hold"/>
                                        <p:tgtEl>
                                          <p:spTgt spid="251">
                                            <p:txEl>
                                              <p:pRg st="3" end="3"/>
                                            </p:txEl>
                                          </p:spTgt>
                                        </p:tgtEl>
                                        <p:attrNameLst>
                                          <p:attrName>style.visibility</p:attrName>
                                        </p:attrNameLst>
                                      </p:cBhvr>
                                      <p:to>
                                        <p:strVal val="visible"/>
                                      </p:to>
                                    </p:set>
                                    <p:anim calcmode="lin" valueType="num">
                                      <p:cBhvr>
                                        <p:cTn id="29" dur="500" fill="hold"/>
                                        <p:tgtEl>
                                          <p:spTgt spid="251">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2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4" presetID="2" grpId="1" fill="hold">
                                  <p:stCondLst>
                                    <p:cond delay="0"/>
                                  </p:stCondLst>
                                  <p:iterate type="el" backwards="0">
                                    <p:tmAbs val="0"/>
                                  </p:iterate>
                                  <p:childTnLst>
                                    <p:set>
                                      <p:cBhvr>
                                        <p:cTn id="34" fill="hold"/>
                                        <p:tgtEl>
                                          <p:spTgt spid="251">
                                            <p:txEl>
                                              <p:pRg st="4" end="4"/>
                                            </p:txEl>
                                          </p:spTgt>
                                        </p:tgtEl>
                                        <p:attrNameLst>
                                          <p:attrName>style.visibility</p:attrName>
                                        </p:attrNameLst>
                                      </p:cBhvr>
                                      <p:to>
                                        <p:strVal val="visible"/>
                                      </p:to>
                                    </p:set>
                                    <p:anim calcmode="lin" valueType="num">
                                      <p:cBhvr>
                                        <p:cTn id="35" dur="500" fill="hold"/>
                                        <p:tgtEl>
                                          <p:spTgt spid="251">
                                            <p:txEl>
                                              <p:pRg st="4" end="4"/>
                                            </p:txEl>
                                          </p:spTgt>
                                        </p:tgtEl>
                                        <p:attrNameLst>
                                          <p:attrName>ppt_x</p:attrName>
                                        </p:attrNameLst>
                                      </p:cBhvr>
                                      <p:tavLst>
                                        <p:tav tm="0">
                                          <p:val>
                                            <p:strVal val="#ppt_x"/>
                                          </p:val>
                                        </p:tav>
                                        <p:tav tm="100000">
                                          <p:val>
                                            <p:strVal val="#ppt_x"/>
                                          </p:val>
                                        </p:tav>
                                      </p:tavLst>
                                    </p:anim>
                                    <p:anim calcmode="lin" valueType="num">
                                      <p:cBhvr>
                                        <p:cTn id="36" dur="500" fill="hold"/>
                                        <p:tgtEl>
                                          <p:spTgt spid="25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51" grpId="1"/>
    </p:bld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灯片编号占位符 5"/>
          <p:cNvSpPr txBox="1"/>
          <p:nvPr>
            <p:ph type="sldNum" sz="quarter" idx="2"/>
          </p:nvPr>
        </p:nvSpPr>
        <p:spPr>
          <a:xfrm>
            <a:off x="7483172" y="6245225"/>
            <a:ext cx="273656" cy="264255"/>
          </a:xfrm>
          <a:prstGeom prst="rect">
            <a:avLst/>
          </a:prstGeom>
          <a:extLst>
            <a:ext uri="{C572A759-6A51-4108-AA02-DFA0A04FC94B}">
              <ma14:wrappingTextBoxFlag xmlns:ma14="http://schemas.microsoft.com/office/mac/drawingml/2011/main" val="1"/>
            </a:ext>
          </a:extLst>
        </p:spPr>
        <p:txBody>
          <a:bodyPr/>
          <a:lstStyle>
            <a:lvl1pPr>
              <a:defRPr b="0">
                <a:latin typeface="Arial"/>
                <a:ea typeface="Arial"/>
                <a:cs typeface="Arial"/>
                <a:sym typeface="Arial"/>
              </a:defRPr>
            </a:lvl1pPr>
          </a:lstStyle>
          <a:p>
            <a:pPr/>
            <a:fld id="{86CB4B4D-7CA3-9044-876B-883B54F8677D}" type="slidenum"/>
          </a:p>
        </p:txBody>
      </p:sp>
      <p:sp>
        <p:nvSpPr>
          <p:cNvPr id="255" name="Rectangle 4"/>
          <p:cNvSpPr txBox="1"/>
          <p:nvPr/>
        </p:nvSpPr>
        <p:spPr>
          <a:xfrm>
            <a:off x="2112963" y="561974"/>
            <a:ext cx="3395663" cy="663577"/>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nchor="ctr">
            <a:spAutoFit/>
          </a:bodyPr>
          <a:lstStyle/>
          <a:p>
            <a:pPr algn="just">
              <a:defRPr sz="3200">
                <a:solidFill>
                  <a:srgbClr val="0000FF"/>
                </a:solidFill>
                <a:latin typeface="黑体"/>
                <a:ea typeface="黑体"/>
                <a:cs typeface="黑体"/>
                <a:sym typeface="黑体"/>
              </a:defRPr>
            </a:pPr>
            <a:r>
              <a:t>（</a:t>
            </a:r>
            <a:r>
              <a:t>5</a:t>
            </a:r>
            <a:r>
              <a:t>）程序效率</a:t>
            </a:r>
          </a:p>
        </p:txBody>
      </p:sp>
      <p:sp>
        <p:nvSpPr>
          <p:cNvPr id="256" name="Rectangle 5"/>
          <p:cNvSpPr txBox="1"/>
          <p:nvPr/>
        </p:nvSpPr>
        <p:spPr>
          <a:xfrm>
            <a:off x="915987" y="1524000"/>
            <a:ext cx="6180139" cy="3881241"/>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p>
            <a:pPr marL="342900" indent="-342900">
              <a:lnSpc>
                <a:spcPct val="140000"/>
              </a:lnSpc>
              <a:spcBef>
                <a:spcPts val="700"/>
              </a:spcBef>
              <a:defRPr b="1" sz="3200">
                <a:effectLst>
                  <a:outerShdw sx="100000" sy="100000" kx="0" ky="0" algn="b" rotWithShape="0" blurRad="38100" dist="38100" dir="2700000">
                    <a:srgbClr val="C0C0C0"/>
                  </a:outerShdw>
                </a:effectLst>
                <a:latin typeface="Times New Roman"/>
                <a:ea typeface="Times New Roman"/>
                <a:cs typeface="Times New Roman"/>
                <a:sym typeface="Times New Roman"/>
              </a:defRPr>
            </a:pPr>
            <a:r>
              <a:t>   </a:t>
            </a:r>
            <a:r>
              <a:rPr b="0">
                <a:latin typeface="宋体"/>
                <a:ea typeface="宋体"/>
                <a:cs typeface="宋体"/>
                <a:sym typeface="宋体"/>
              </a:rPr>
              <a:t>程序的效率是指</a:t>
            </a:r>
            <a:r>
              <a:rPr b="0">
                <a:solidFill>
                  <a:srgbClr val="FF0000"/>
                </a:solidFill>
                <a:latin typeface="宋体"/>
                <a:ea typeface="宋体"/>
                <a:cs typeface="宋体"/>
                <a:sym typeface="宋体"/>
              </a:rPr>
              <a:t>程序的执行速度</a:t>
            </a:r>
            <a:r>
              <a:rPr b="0">
                <a:latin typeface="宋体"/>
                <a:ea typeface="宋体"/>
                <a:cs typeface="宋体"/>
                <a:sym typeface="宋体"/>
              </a:rPr>
              <a:t>及</a:t>
            </a:r>
            <a:r>
              <a:rPr b="0">
                <a:solidFill>
                  <a:srgbClr val="FF0000"/>
                </a:solidFill>
                <a:latin typeface="宋体"/>
                <a:ea typeface="宋体"/>
                <a:cs typeface="宋体"/>
                <a:sym typeface="宋体"/>
              </a:rPr>
              <a:t>程序所需占用的内存的存储空间</a:t>
            </a:r>
            <a:r>
              <a:rPr b="0">
                <a:latin typeface="宋体"/>
                <a:ea typeface="宋体"/>
                <a:cs typeface="宋体"/>
                <a:sym typeface="宋体"/>
              </a:rPr>
              <a:t>。程序编码是最后提高运行速度和节省存储的机会，因此在此阶段不能不考虑程序的效率。</a:t>
            </a:r>
          </a:p>
        </p:txBody>
      </p:sp>
      <p:pic>
        <p:nvPicPr>
          <p:cNvPr id="257" name="Picture 8" descr="Picture 8"/>
          <p:cNvPicPr>
            <a:picLocks noChangeAspect="1"/>
          </p:cNvPicPr>
          <p:nvPr/>
        </p:nvPicPr>
        <p:blipFill>
          <a:blip r:embed="rId2">
            <a:extLst/>
          </a:blip>
          <a:stretch>
            <a:fillRect/>
          </a:stretch>
        </p:blipFill>
        <p:spPr>
          <a:xfrm>
            <a:off x="5568950" y="5084762"/>
            <a:ext cx="2859089" cy="1257301"/>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Rectangle 3"/>
          <p:cNvSpPr txBox="1"/>
          <p:nvPr>
            <p:ph type="body" idx="1"/>
          </p:nvPr>
        </p:nvSpPr>
        <p:spPr>
          <a:xfrm>
            <a:off x="1049338" y="549275"/>
            <a:ext cx="6980236" cy="5472113"/>
          </a:xfrm>
          <a:prstGeom prst="rect">
            <a:avLst/>
          </a:prstGeom>
        </p:spPr>
        <p:txBody>
          <a:bodyPr/>
          <a:lstStyle/>
          <a:p>
            <a:pPr marL="504492" indent="-465201" defTabSz="905255">
              <a:lnSpc>
                <a:spcPct val="140000"/>
              </a:lnSpc>
              <a:spcBef>
                <a:spcPts val="600"/>
              </a:spcBef>
              <a:defRPr b="1" sz="2772">
                <a:latin typeface="楷体_GB2312"/>
                <a:ea typeface="楷体_GB2312"/>
                <a:cs typeface="楷体_GB2312"/>
                <a:sym typeface="楷体_GB2312"/>
              </a:defRPr>
            </a:pPr>
            <a:r>
              <a:t>让我们首先明确讨论</a:t>
            </a:r>
            <a:r>
              <a:rPr>
                <a:solidFill>
                  <a:srgbClr val="FF0000"/>
                </a:solidFill>
              </a:rPr>
              <a:t>程序效率的几条准则</a:t>
            </a:r>
            <a:endParaRPr>
              <a:solidFill>
                <a:srgbClr val="FF0000"/>
              </a:solidFill>
            </a:endParaRPr>
          </a:p>
          <a:p>
            <a:pPr lvl="1" marL="837676" indent="-432197" defTabSz="905255">
              <a:lnSpc>
                <a:spcPct val="140000"/>
              </a:lnSpc>
              <a:spcBef>
                <a:spcPts val="500"/>
              </a:spcBef>
              <a:buClr>
                <a:srgbClr val="FF9900"/>
              </a:buClr>
              <a:defRPr b="1" sz="2574">
                <a:latin typeface="楷体_GB2312"/>
                <a:ea typeface="楷体_GB2312"/>
                <a:cs typeface="楷体_GB2312"/>
                <a:sym typeface="楷体_GB2312"/>
              </a:defRPr>
            </a:pPr>
            <a:r>
              <a:t> 效率是一个性能要求，应当在需求分析阶段给出。</a:t>
            </a:r>
            <a:r>
              <a:rPr>
                <a:solidFill>
                  <a:srgbClr val="FF0000"/>
                </a:solidFill>
              </a:rPr>
              <a:t>软件效率以需求为准</a:t>
            </a:r>
            <a:r>
              <a:t>，不应以人力所及为准。</a:t>
            </a:r>
          </a:p>
          <a:p>
            <a:pPr lvl="1" marL="837676" indent="-432197" defTabSz="905255">
              <a:lnSpc>
                <a:spcPct val="140000"/>
              </a:lnSpc>
              <a:spcBef>
                <a:spcPts val="500"/>
              </a:spcBef>
              <a:buClr>
                <a:srgbClr val="FF9900"/>
              </a:buClr>
              <a:defRPr b="1" sz="2574">
                <a:latin typeface="楷体_GB2312"/>
                <a:ea typeface="楷体_GB2312"/>
                <a:cs typeface="楷体_GB2312"/>
                <a:sym typeface="楷体_GB2312"/>
              </a:defRPr>
            </a:pPr>
            <a:r>
              <a:t> 好的设计可以提高效率。</a:t>
            </a:r>
          </a:p>
          <a:p>
            <a:pPr lvl="1" marL="837676" indent="-432197" defTabSz="905255">
              <a:lnSpc>
                <a:spcPct val="140000"/>
              </a:lnSpc>
              <a:spcBef>
                <a:spcPts val="500"/>
              </a:spcBef>
              <a:buClr>
                <a:srgbClr val="FF9900"/>
              </a:buClr>
              <a:defRPr b="1" sz="2574">
                <a:latin typeface="楷体_GB2312"/>
                <a:ea typeface="楷体_GB2312"/>
                <a:cs typeface="楷体_GB2312"/>
                <a:sym typeface="楷体_GB2312"/>
              </a:defRPr>
            </a:pPr>
            <a:r>
              <a:t> 程序的</a:t>
            </a:r>
            <a:r>
              <a:rPr>
                <a:solidFill>
                  <a:srgbClr val="FF0000"/>
                </a:solidFill>
              </a:rPr>
              <a:t>效率与程序的简单性</a:t>
            </a:r>
            <a:r>
              <a:t>相关，不要牺牲程序的清晰性和可读性来不必要地提高效率。</a:t>
            </a:r>
          </a:p>
        </p:txBody>
      </p:sp>
      <p:sp>
        <p:nvSpPr>
          <p:cNvPr id="260" name="灯片编号占位符 5"/>
          <p:cNvSpPr txBox="1"/>
          <p:nvPr>
            <p:ph type="sldNum" sz="quarter" idx="2"/>
          </p:nvPr>
        </p:nvSpPr>
        <p:spPr>
          <a:xfrm>
            <a:off x="7483172" y="6245225"/>
            <a:ext cx="273656" cy="264255"/>
          </a:xfrm>
          <a:prstGeom prst="rect">
            <a:avLst/>
          </a:prstGeom>
          <a:extLst>
            <a:ext uri="{C572A759-6A51-4108-AA02-DFA0A04FC94B}">
              <ma14:wrappingTextBoxFlag xmlns:ma14="http://schemas.microsoft.com/office/mac/drawingml/2011/main" val="1"/>
            </a:ext>
          </a:extLst>
        </p:spPr>
        <p:txBody>
          <a:bodyPr/>
          <a:lstStyle>
            <a:lvl1pPr>
              <a:defRPr b="0">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Rectangle 3"/>
          <p:cNvSpPr txBox="1"/>
          <p:nvPr>
            <p:ph type="body" idx="1"/>
          </p:nvPr>
        </p:nvSpPr>
        <p:spPr>
          <a:xfrm>
            <a:off x="683567" y="620688"/>
            <a:ext cx="6049964" cy="4392613"/>
          </a:xfrm>
          <a:prstGeom prst="rect">
            <a:avLst/>
          </a:prstGeom>
        </p:spPr>
        <p:txBody>
          <a:bodyPr/>
          <a:lstStyle/>
          <a:p>
            <a:pPr marL="609600" indent="-609600" algn="ctr">
              <a:buSzTx/>
              <a:buFont typeface="Wingdings"/>
              <a:buNone/>
              <a:defRPr b="1" sz="4000">
                <a:solidFill>
                  <a:srgbClr val="0000FF"/>
                </a:solidFill>
                <a:latin typeface="Arial"/>
                <a:ea typeface="Arial"/>
                <a:cs typeface="Arial"/>
                <a:sym typeface="Arial"/>
              </a:defRPr>
            </a:pPr>
            <a:r>
              <a:rPr b="0">
                <a:latin typeface="宋体"/>
                <a:ea typeface="宋体"/>
                <a:cs typeface="宋体"/>
                <a:sym typeface="宋体"/>
              </a:rPr>
              <a:t>效率问题</a:t>
            </a:r>
            <a:endParaRPr b="0">
              <a:latin typeface="宋体"/>
              <a:ea typeface="宋体"/>
              <a:cs typeface="宋体"/>
              <a:sym typeface="宋体"/>
            </a:endParaRPr>
          </a:p>
          <a:p>
            <a:pPr marL="609600" indent="-609600" algn="ctr">
              <a:buSzTx/>
              <a:buFont typeface="Wingdings"/>
              <a:buNone/>
              <a:defRPr sz="4000">
                <a:latin typeface="Arial"/>
                <a:ea typeface="Arial"/>
                <a:cs typeface="Arial"/>
                <a:sym typeface="Arial"/>
              </a:defRPr>
            </a:pPr>
          </a:p>
          <a:p>
            <a:pPr marL="609600" indent="-609600">
              <a:lnSpc>
                <a:spcPct val="130000"/>
              </a:lnSpc>
              <a:buSzTx/>
              <a:buFont typeface="Wingdings"/>
              <a:buNone/>
              <a:defRPr>
                <a:latin typeface="Arial"/>
                <a:ea typeface="Arial"/>
                <a:cs typeface="Arial"/>
                <a:sym typeface="Arial"/>
              </a:defRPr>
            </a:pPr>
            <a:r>
              <a:t>		    </a:t>
            </a:r>
            <a:r>
              <a:rPr b="1" sz="3600">
                <a:latin typeface="隶书"/>
                <a:ea typeface="隶书"/>
                <a:cs typeface="隶书"/>
                <a:sym typeface="隶书"/>
              </a:rPr>
              <a:t>(1)  </a:t>
            </a:r>
            <a:r>
              <a:rPr sz="3600">
                <a:latin typeface="宋体"/>
                <a:ea typeface="宋体"/>
                <a:cs typeface="宋体"/>
                <a:sym typeface="宋体"/>
              </a:rPr>
              <a:t>程序运行时间</a:t>
            </a:r>
            <a:endParaRPr sz="3600">
              <a:latin typeface="宋体"/>
              <a:ea typeface="宋体"/>
              <a:cs typeface="宋体"/>
              <a:sym typeface="宋体"/>
            </a:endParaRPr>
          </a:p>
          <a:p>
            <a:pPr marL="609600" indent="-609600">
              <a:lnSpc>
                <a:spcPct val="130000"/>
              </a:lnSpc>
              <a:buSzTx/>
              <a:buFont typeface="Wingdings"/>
              <a:buNone/>
              <a:defRPr b="1" sz="3600">
                <a:latin typeface="隶书"/>
                <a:ea typeface="隶书"/>
                <a:cs typeface="隶书"/>
                <a:sym typeface="隶书"/>
              </a:defRPr>
            </a:pPr>
            <a:r>
              <a:t>      (2)  </a:t>
            </a:r>
            <a:r>
              <a:rPr b="0">
                <a:latin typeface="宋体"/>
                <a:ea typeface="宋体"/>
                <a:cs typeface="宋体"/>
                <a:sym typeface="宋体"/>
              </a:rPr>
              <a:t>存储器效率</a:t>
            </a:r>
            <a:endParaRPr b="0">
              <a:latin typeface="宋体"/>
              <a:ea typeface="宋体"/>
              <a:cs typeface="宋体"/>
              <a:sym typeface="宋体"/>
            </a:endParaRPr>
          </a:p>
          <a:p>
            <a:pPr marL="609600" indent="-609600">
              <a:lnSpc>
                <a:spcPct val="130000"/>
              </a:lnSpc>
              <a:buSzTx/>
              <a:buFont typeface="Wingdings"/>
              <a:buNone/>
              <a:defRPr b="1" sz="3600">
                <a:latin typeface="隶书"/>
                <a:ea typeface="隶书"/>
                <a:cs typeface="隶书"/>
                <a:sym typeface="隶书"/>
              </a:defRPr>
            </a:pPr>
            <a:r>
              <a:t>      (3)  </a:t>
            </a:r>
            <a:r>
              <a:rPr b="0">
                <a:latin typeface="宋体"/>
                <a:ea typeface="宋体"/>
                <a:cs typeface="宋体"/>
                <a:sym typeface="宋体"/>
              </a:rPr>
              <a:t>输入输出的效率</a:t>
            </a:r>
          </a:p>
        </p:txBody>
      </p:sp>
      <p:sp>
        <p:nvSpPr>
          <p:cNvPr id="263" name="灯片编号占位符 5"/>
          <p:cNvSpPr txBox="1"/>
          <p:nvPr>
            <p:ph type="sldNum" sz="quarter" idx="2"/>
          </p:nvPr>
        </p:nvSpPr>
        <p:spPr>
          <a:xfrm>
            <a:off x="7483172" y="6245225"/>
            <a:ext cx="273656" cy="264255"/>
          </a:xfrm>
          <a:prstGeom prst="rect">
            <a:avLst/>
          </a:prstGeom>
          <a:extLst>
            <a:ext uri="{C572A759-6A51-4108-AA02-DFA0A04FC94B}">
              <ma14:wrappingTextBoxFlag xmlns:ma14="http://schemas.microsoft.com/office/mac/drawingml/2011/main" val="1"/>
            </a:ext>
          </a:extLst>
        </p:spPr>
        <p:txBody>
          <a:bodyPr/>
          <a:lstStyle>
            <a:lvl1pPr>
              <a:defRPr b="0">
                <a:latin typeface="Arial"/>
                <a:ea typeface="Arial"/>
                <a:cs typeface="Arial"/>
                <a:sym typeface="Arial"/>
              </a:defRPr>
            </a:lvl1pPr>
          </a:lstStyle>
          <a:p>
            <a:pPr/>
            <a:fld id="{86CB4B4D-7CA3-9044-876B-883B54F8677D}" type="slidenum"/>
          </a:p>
        </p:txBody>
      </p:sp>
      <p:pic>
        <p:nvPicPr>
          <p:cNvPr id="264" name="Picture 4" descr="Picture 4"/>
          <p:cNvPicPr>
            <a:picLocks noChangeAspect="1"/>
          </p:cNvPicPr>
          <p:nvPr/>
        </p:nvPicPr>
        <p:blipFill>
          <a:blip r:embed="rId2">
            <a:extLst/>
          </a:blip>
          <a:stretch>
            <a:fillRect/>
          </a:stretch>
        </p:blipFill>
        <p:spPr>
          <a:xfrm>
            <a:off x="6432550" y="3860800"/>
            <a:ext cx="2176464" cy="2395539"/>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Rectangle 2"/>
          <p:cNvSpPr txBox="1"/>
          <p:nvPr>
            <p:ph type="title"/>
          </p:nvPr>
        </p:nvSpPr>
        <p:spPr>
          <a:xfrm>
            <a:off x="450850" y="115887"/>
            <a:ext cx="6580188" cy="725489"/>
          </a:xfrm>
          <a:prstGeom prst="rect">
            <a:avLst/>
          </a:prstGeom>
        </p:spPr>
        <p:txBody>
          <a:bodyPr/>
          <a:lstStyle/>
          <a:p>
            <a:pPr>
              <a:defRPr b="1" sz="2400">
                <a:solidFill>
                  <a:srgbClr val="0000FF"/>
                </a:solidFill>
                <a:latin typeface="隶书"/>
                <a:ea typeface="隶书"/>
                <a:cs typeface="隶书"/>
                <a:sym typeface="隶书"/>
              </a:defRPr>
            </a:pPr>
            <a:r>
              <a:t>(1)</a:t>
            </a:r>
            <a:r>
              <a:rPr sz="3200"/>
              <a:t>  </a:t>
            </a:r>
            <a:r>
              <a:rPr b="0" sz="3200">
                <a:latin typeface="宋体"/>
                <a:ea typeface="宋体"/>
                <a:cs typeface="宋体"/>
                <a:sym typeface="宋体"/>
              </a:rPr>
              <a:t>程序运行时间</a:t>
            </a:r>
          </a:p>
        </p:txBody>
      </p:sp>
      <p:sp>
        <p:nvSpPr>
          <p:cNvPr id="267" name="Rectangle 3"/>
          <p:cNvSpPr txBox="1"/>
          <p:nvPr>
            <p:ph type="body" idx="1"/>
          </p:nvPr>
        </p:nvSpPr>
        <p:spPr>
          <a:xfrm>
            <a:off x="849313" y="908050"/>
            <a:ext cx="7643811" cy="5689600"/>
          </a:xfrm>
          <a:prstGeom prst="rect">
            <a:avLst/>
          </a:prstGeom>
        </p:spPr>
        <p:txBody>
          <a:bodyPr/>
          <a:lstStyle/>
          <a:p>
            <a:pPr marL="484108" indent="-446404" defTabSz="868680">
              <a:lnSpc>
                <a:spcPct val="110000"/>
              </a:lnSpc>
              <a:spcBef>
                <a:spcPts val="600"/>
              </a:spcBef>
              <a:defRPr b="1" sz="1900">
                <a:latin typeface="Arial"/>
                <a:ea typeface="Arial"/>
                <a:cs typeface="Arial"/>
                <a:sym typeface="Arial"/>
              </a:defRPr>
            </a:pPr>
            <a:r>
              <a:rPr>
                <a:latin typeface="华文新魏"/>
                <a:ea typeface="华文新魏"/>
                <a:cs typeface="华文新魏"/>
                <a:sym typeface="华文新魏"/>
              </a:rPr>
              <a:t>源程序的</a:t>
            </a:r>
            <a:r>
              <a:rPr>
                <a:solidFill>
                  <a:srgbClr val="FF0000"/>
                </a:solidFill>
                <a:latin typeface="华文新魏"/>
                <a:ea typeface="华文新魏"/>
                <a:cs typeface="华文新魏"/>
                <a:sym typeface="华文新魏"/>
              </a:rPr>
              <a:t>效率直接由详细设计阶段确定的算法的效率决定</a:t>
            </a:r>
            <a:r>
              <a:rPr>
                <a:latin typeface="华文新魏"/>
                <a:ea typeface="华文新魏"/>
                <a:cs typeface="华文新魏"/>
                <a:sym typeface="华文新魏"/>
              </a:rPr>
              <a:t>，但是，写</a:t>
            </a:r>
            <a:r>
              <a:rPr>
                <a:solidFill>
                  <a:srgbClr val="FF0000"/>
                </a:solidFill>
                <a:latin typeface="华文新魏"/>
                <a:ea typeface="华文新魏"/>
                <a:cs typeface="华文新魏"/>
                <a:sym typeface="华文新魏"/>
              </a:rPr>
              <a:t>程序的风格</a:t>
            </a:r>
            <a:r>
              <a:rPr>
                <a:latin typeface="华文新魏"/>
                <a:ea typeface="华文新魏"/>
                <a:cs typeface="华文新魏"/>
                <a:sym typeface="华文新魏"/>
              </a:rPr>
              <a:t>也能对程序的执行速度和存储器要求产生影响。</a:t>
            </a:r>
            <a:endParaRPr>
              <a:latin typeface="华文新魏"/>
              <a:ea typeface="华文新魏"/>
              <a:cs typeface="华文新魏"/>
              <a:sym typeface="华文新魏"/>
            </a:endParaRPr>
          </a:p>
          <a:p>
            <a:pPr marL="484108" indent="-446404" defTabSz="868680">
              <a:lnSpc>
                <a:spcPct val="110000"/>
              </a:lnSpc>
              <a:spcBef>
                <a:spcPts val="600"/>
              </a:spcBef>
              <a:defRPr b="1" sz="1900">
                <a:latin typeface="Arial"/>
                <a:ea typeface="Arial"/>
                <a:cs typeface="Arial"/>
                <a:sym typeface="Arial"/>
              </a:defRPr>
            </a:pPr>
            <a:r>
              <a:rPr>
                <a:latin typeface="楷体_GB2312"/>
                <a:ea typeface="楷体_GB2312"/>
                <a:cs typeface="楷体_GB2312"/>
                <a:sym typeface="楷体_GB2312"/>
              </a:rPr>
              <a:t>在把</a:t>
            </a:r>
            <a:r>
              <a:rPr>
                <a:solidFill>
                  <a:srgbClr val="0000FF"/>
                </a:solidFill>
                <a:latin typeface="楷体_GB2312"/>
                <a:ea typeface="楷体_GB2312"/>
                <a:cs typeface="楷体_GB2312"/>
                <a:sym typeface="楷体_GB2312"/>
              </a:rPr>
              <a:t>详细设计结果翻译成程序</a:t>
            </a:r>
            <a:r>
              <a:rPr>
                <a:latin typeface="楷体_GB2312"/>
                <a:ea typeface="楷体_GB2312"/>
                <a:cs typeface="楷体_GB2312"/>
                <a:sym typeface="楷体_GB2312"/>
              </a:rPr>
              <a:t>时，总可以应用下述规则：</a:t>
            </a:r>
            <a:endParaRPr>
              <a:latin typeface="楷体_GB2312"/>
              <a:ea typeface="楷体_GB2312"/>
              <a:cs typeface="楷体_GB2312"/>
              <a:sym typeface="楷体_GB2312"/>
            </a:endParaRPr>
          </a:p>
          <a:p>
            <a:pPr marL="446404" indent="-408701" defTabSz="868680">
              <a:lnSpc>
                <a:spcPct val="110000"/>
              </a:lnSpc>
              <a:spcBef>
                <a:spcPts val="600"/>
              </a:spcBef>
              <a:buSzTx/>
              <a:buFont typeface="Wingdings"/>
              <a:buNone/>
              <a:defRPr b="1" sz="1900">
                <a:latin typeface="Arial"/>
                <a:ea typeface="Arial"/>
                <a:cs typeface="Arial"/>
                <a:sym typeface="Arial"/>
              </a:defRPr>
            </a:pPr>
            <a:r>
              <a:t>       </a:t>
            </a:r>
            <a:r>
              <a:rPr>
                <a:solidFill>
                  <a:srgbClr val="FF0066"/>
                </a:solidFill>
              </a:rPr>
              <a:t>√</a:t>
            </a:r>
            <a:r>
              <a:rPr b="0">
                <a:latin typeface="宋体"/>
                <a:ea typeface="宋体"/>
                <a:cs typeface="宋体"/>
                <a:sym typeface="宋体"/>
              </a:rPr>
              <a:t> 写程序之前先简化算术的和逻辑的表达式；</a:t>
            </a:r>
            <a:endParaRPr b="0">
              <a:latin typeface="宋体"/>
              <a:ea typeface="宋体"/>
              <a:cs typeface="宋体"/>
              <a:sym typeface="宋体"/>
            </a:endParaRPr>
          </a:p>
          <a:p>
            <a:pPr marL="446404" indent="-408701" defTabSz="868680">
              <a:lnSpc>
                <a:spcPct val="110000"/>
              </a:lnSpc>
              <a:spcBef>
                <a:spcPts val="600"/>
              </a:spcBef>
              <a:buSzTx/>
              <a:buFont typeface="Wingdings"/>
              <a:buNone/>
              <a:defRPr b="1" sz="1900">
                <a:latin typeface="Arial"/>
                <a:ea typeface="Arial"/>
                <a:cs typeface="Arial"/>
                <a:sym typeface="Arial"/>
              </a:defRPr>
            </a:pPr>
            <a:r>
              <a:t>        </a:t>
            </a:r>
            <a:r>
              <a:rPr>
                <a:solidFill>
                  <a:srgbClr val="FF0066"/>
                </a:solidFill>
              </a:rPr>
              <a:t>√ </a:t>
            </a:r>
            <a:r>
              <a:rPr b="0">
                <a:latin typeface="宋体"/>
                <a:ea typeface="宋体"/>
                <a:cs typeface="宋体"/>
                <a:sym typeface="宋体"/>
              </a:rPr>
              <a:t>仔细研究嵌套的循环，以确定是否有语句可以从内层往外移；</a:t>
            </a:r>
            <a:endParaRPr b="0">
              <a:latin typeface="宋体"/>
              <a:ea typeface="宋体"/>
              <a:cs typeface="宋体"/>
              <a:sym typeface="宋体"/>
            </a:endParaRPr>
          </a:p>
          <a:p>
            <a:pPr marL="446404" indent="-408701" defTabSz="868680">
              <a:lnSpc>
                <a:spcPct val="110000"/>
              </a:lnSpc>
              <a:spcBef>
                <a:spcPts val="600"/>
              </a:spcBef>
              <a:buSzTx/>
              <a:buFont typeface="Wingdings"/>
              <a:buNone/>
              <a:defRPr b="1" sz="1900">
                <a:latin typeface="Arial"/>
                <a:ea typeface="Arial"/>
                <a:cs typeface="Arial"/>
                <a:sym typeface="Arial"/>
              </a:defRPr>
            </a:pPr>
            <a:r>
              <a:t>        </a:t>
            </a:r>
            <a:r>
              <a:rPr>
                <a:solidFill>
                  <a:srgbClr val="FF0066"/>
                </a:solidFill>
              </a:rPr>
              <a:t>√</a:t>
            </a:r>
            <a:r>
              <a:rPr b="0">
                <a:latin typeface="宋体"/>
                <a:ea typeface="宋体"/>
                <a:cs typeface="宋体"/>
                <a:sym typeface="宋体"/>
              </a:rPr>
              <a:t> 尽量避免使用多维数组；</a:t>
            </a:r>
            <a:endParaRPr b="0">
              <a:latin typeface="宋体"/>
              <a:ea typeface="宋体"/>
              <a:cs typeface="宋体"/>
              <a:sym typeface="宋体"/>
            </a:endParaRPr>
          </a:p>
          <a:p>
            <a:pPr marL="446404" indent="-408701" defTabSz="868680">
              <a:lnSpc>
                <a:spcPct val="110000"/>
              </a:lnSpc>
              <a:spcBef>
                <a:spcPts val="600"/>
              </a:spcBef>
              <a:buSzTx/>
              <a:buFont typeface="Wingdings"/>
              <a:buNone/>
              <a:defRPr b="1" sz="1900">
                <a:latin typeface="Arial"/>
                <a:ea typeface="Arial"/>
                <a:cs typeface="Arial"/>
                <a:sym typeface="Arial"/>
              </a:defRPr>
            </a:pPr>
            <a:r>
              <a:t>        </a:t>
            </a:r>
            <a:r>
              <a:rPr>
                <a:solidFill>
                  <a:srgbClr val="FF0066"/>
                </a:solidFill>
              </a:rPr>
              <a:t>√</a:t>
            </a:r>
            <a:r>
              <a:rPr b="0">
                <a:latin typeface="宋体"/>
                <a:ea typeface="宋体"/>
                <a:cs typeface="宋体"/>
                <a:sym typeface="宋体"/>
              </a:rPr>
              <a:t> 尽量避免使用指针和复杂的表；</a:t>
            </a:r>
            <a:endParaRPr b="0">
              <a:latin typeface="宋体"/>
              <a:ea typeface="宋体"/>
              <a:cs typeface="宋体"/>
              <a:sym typeface="宋体"/>
            </a:endParaRPr>
          </a:p>
          <a:p>
            <a:pPr marL="446404" indent="-408701" defTabSz="868680">
              <a:lnSpc>
                <a:spcPct val="110000"/>
              </a:lnSpc>
              <a:spcBef>
                <a:spcPts val="600"/>
              </a:spcBef>
              <a:buSzTx/>
              <a:buFont typeface="Wingdings"/>
              <a:buNone/>
              <a:defRPr b="1" sz="1900">
                <a:latin typeface="Arial"/>
                <a:ea typeface="Arial"/>
                <a:cs typeface="Arial"/>
                <a:sym typeface="Arial"/>
              </a:defRPr>
            </a:pPr>
            <a:r>
              <a:t>        </a:t>
            </a:r>
            <a:r>
              <a:rPr>
                <a:solidFill>
                  <a:srgbClr val="FF0066"/>
                </a:solidFill>
              </a:rPr>
              <a:t>√</a:t>
            </a:r>
            <a:r>
              <a:rPr b="0">
                <a:latin typeface="宋体"/>
                <a:ea typeface="宋体"/>
                <a:cs typeface="宋体"/>
                <a:sym typeface="宋体"/>
              </a:rPr>
              <a:t> 使用执行时间短的算术运算；</a:t>
            </a:r>
            <a:endParaRPr b="0">
              <a:latin typeface="宋体"/>
              <a:ea typeface="宋体"/>
              <a:cs typeface="宋体"/>
              <a:sym typeface="宋体"/>
            </a:endParaRPr>
          </a:p>
          <a:p>
            <a:pPr marL="446404" indent="-408701" defTabSz="868680">
              <a:lnSpc>
                <a:spcPct val="110000"/>
              </a:lnSpc>
              <a:spcBef>
                <a:spcPts val="600"/>
              </a:spcBef>
              <a:buSzTx/>
              <a:buFont typeface="Wingdings"/>
              <a:buNone/>
              <a:defRPr b="1" sz="1900">
                <a:latin typeface="Arial"/>
                <a:ea typeface="Arial"/>
                <a:cs typeface="Arial"/>
                <a:sym typeface="Arial"/>
              </a:defRPr>
            </a:pPr>
            <a:r>
              <a:t>        </a:t>
            </a:r>
            <a:r>
              <a:rPr>
                <a:solidFill>
                  <a:srgbClr val="FF0066"/>
                </a:solidFill>
              </a:rPr>
              <a:t>√</a:t>
            </a:r>
            <a:r>
              <a:rPr b="0">
                <a:latin typeface="宋体"/>
                <a:ea typeface="宋体"/>
                <a:cs typeface="宋体"/>
                <a:sym typeface="宋体"/>
              </a:rPr>
              <a:t> 不要混合使用不同的数据类型；</a:t>
            </a:r>
            <a:endParaRPr b="0">
              <a:latin typeface="宋体"/>
              <a:ea typeface="宋体"/>
              <a:cs typeface="宋体"/>
              <a:sym typeface="宋体"/>
            </a:endParaRPr>
          </a:p>
          <a:p>
            <a:pPr marL="446404" indent="-408701" defTabSz="868680">
              <a:lnSpc>
                <a:spcPct val="110000"/>
              </a:lnSpc>
              <a:spcBef>
                <a:spcPts val="600"/>
              </a:spcBef>
              <a:buSzTx/>
              <a:buFont typeface="Wingdings"/>
              <a:buNone/>
              <a:defRPr b="1" sz="1900">
                <a:latin typeface="Arial"/>
                <a:ea typeface="Arial"/>
                <a:cs typeface="Arial"/>
                <a:sym typeface="Arial"/>
              </a:defRPr>
            </a:pPr>
            <a:r>
              <a:t>        </a:t>
            </a:r>
            <a:r>
              <a:rPr>
                <a:solidFill>
                  <a:srgbClr val="FF0066"/>
                </a:solidFill>
              </a:rPr>
              <a:t>√</a:t>
            </a:r>
            <a:r>
              <a:rPr b="0">
                <a:latin typeface="宋体"/>
                <a:ea typeface="宋体"/>
                <a:cs typeface="宋体"/>
                <a:sym typeface="宋体"/>
              </a:rPr>
              <a:t> 尽量使用整数运算和布尔表达式。</a:t>
            </a:r>
            <a:endParaRPr b="0">
              <a:latin typeface="宋体"/>
              <a:ea typeface="宋体"/>
              <a:cs typeface="宋体"/>
              <a:sym typeface="宋体"/>
            </a:endParaRPr>
          </a:p>
          <a:p>
            <a:pPr marL="446404" indent="-408701" defTabSz="868680">
              <a:lnSpc>
                <a:spcPct val="110000"/>
              </a:lnSpc>
              <a:spcBef>
                <a:spcPts val="600"/>
              </a:spcBef>
              <a:buSzTx/>
              <a:buFont typeface="Wingdings"/>
              <a:buNone/>
              <a:defRPr b="1" sz="1900">
                <a:latin typeface="Arial"/>
                <a:ea typeface="Arial"/>
                <a:cs typeface="Arial"/>
                <a:sym typeface="Arial"/>
              </a:defRPr>
            </a:pPr>
            <a:r>
              <a:t>     </a:t>
            </a:r>
            <a:r>
              <a:rPr>
                <a:latin typeface="华文新魏"/>
                <a:ea typeface="华文新魏"/>
                <a:cs typeface="华文新魏"/>
                <a:sym typeface="华文新魏"/>
              </a:rPr>
              <a:t>在效率是决定性因素的应用领域，尽量使用有良好优化特性的编译程序，以自动生成高效目标代码。 </a:t>
            </a:r>
          </a:p>
        </p:txBody>
      </p:sp>
      <p:sp>
        <p:nvSpPr>
          <p:cNvPr id="268" name="灯片编号占位符 5"/>
          <p:cNvSpPr txBox="1"/>
          <p:nvPr>
            <p:ph type="sldNum" sz="quarter" idx="2"/>
          </p:nvPr>
        </p:nvSpPr>
        <p:spPr>
          <a:xfrm>
            <a:off x="7483172" y="6245225"/>
            <a:ext cx="273656" cy="264255"/>
          </a:xfrm>
          <a:prstGeom prst="rect">
            <a:avLst/>
          </a:prstGeom>
          <a:extLst>
            <a:ext uri="{C572A759-6A51-4108-AA02-DFA0A04FC94B}">
              <ma14:wrappingTextBoxFlag xmlns:ma14="http://schemas.microsoft.com/office/mac/drawingml/2011/main" val="1"/>
            </a:ext>
          </a:extLst>
        </p:spPr>
        <p:txBody>
          <a:bodyPr/>
          <a:lstStyle>
            <a:lvl1pPr>
              <a:defRPr b="0">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267">
                                            <p:txEl>
                                              <p:pRg st="1" end="1"/>
                                            </p:txEl>
                                          </p:spTgt>
                                        </p:tgtEl>
                                        <p:attrNameLst>
                                          <p:attrName>style.visibility</p:attrName>
                                        </p:attrNameLst>
                                      </p:cBhvr>
                                      <p:to>
                                        <p:strVal val="visible"/>
                                      </p:to>
                                    </p:set>
                                    <p:anim calcmode="lin" valueType="num">
                                      <p:cBhvr>
                                        <p:cTn id="7" dur="500" fill="hold"/>
                                        <p:tgtEl>
                                          <p:spTgt spid="267">
                                            <p:txEl>
                                              <p:pRg st="1" end="1"/>
                                            </p:txEl>
                                          </p:spTgt>
                                        </p:tgtEl>
                                        <p:attrNameLst>
                                          <p:attrName>ppt_x</p:attrName>
                                        </p:attrNameLst>
                                      </p:cBhvr>
                                      <p:tavLst>
                                        <p:tav tm="0">
                                          <p:val>
                                            <p:strVal val="#ppt_x"/>
                                          </p:val>
                                        </p:tav>
                                        <p:tav tm="100000">
                                          <p:val>
                                            <p:strVal val="#ppt_x"/>
                                          </p:val>
                                        </p:tav>
                                      </p:tavLst>
                                    </p:anim>
                                    <p:anim calcmode="lin" valueType="num">
                                      <p:cBhvr>
                                        <p:cTn id="8" dur="500" fill="hold"/>
                                        <p:tgtEl>
                                          <p:spTgt spid="267">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Class="entr" nodeType="afterEffect" presetSubtype="4" presetID="2" grpId="1" fill="hold">
                                  <p:stCondLst>
                                    <p:cond delay="0"/>
                                  </p:stCondLst>
                                  <p:iterate type="el" backwards="0">
                                    <p:tmAbs val="0"/>
                                  </p:iterate>
                                  <p:childTnLst>
                                    <p:set>
                                      <p:cBhvr>
                                        <p:cTn id="11" fill="hold"/>
                                        <p:tgtEl>
                                          <p:spTgt spid="267">
                                            <p:txEl>
                                              <p:pRg st="2" end="2"/>
                                            </p:txEl>
                                          </p:spTgt>
                                        </p:tgtEl>
                                        <p:attrNameLst>
                                          <p:attrName>style.visibility</p:attrName>
                                        </p:attrNameLst>
                                      </p:cBhvr>
                                      <p:to>
                                        <p:strVal val="visible"/>
                                      </p:to>
                                    </p:set>
                                    <p:anim calcmode="lin" valueType="num">
                                      <p:cBhvr>
                                        <p:cTn id="12" dur="500" fill="hold"/>
                                        <p:tgtEl>
                                          <p:spTgt spid="267">
                                            <p:txEl>
                                              <p:pRg st="2" end="2"/>
                                            </p:txEl>
                                          </p:spTgt>
                                        </p:tgtEl>
                                        <p:attrNameLst>
                                          <p:attrName>ppt_x</p:attrName>
                                        </p:attrNameLst>
                                      </p:cBhvr>
                                      <p:tavLst>
                                        <p:tav tm="0">
                                          <p:val>
                                            <p:strVal val="#ppt_x"/>
                                          </p:val>
                                        </p:tav>
                                        <p:tav tm="100000">
                                          <p:val>
                                            <p:strVal val="#ppt_x"/>
                                          </p:val>
                                        </p:tav>
                                      </p:tavLst>
                                    </p:anim>
                                    <p:anim calcmode="lin" valueType="num">
                                      <p:cBhvr>
                                        <p:cTn id="13" dur="500" fill="hold"/>
                                        <p:tgtEl>
                                          <p:spTgt spid="267">
                                            <p:txEl>
                                              <p:pRg st="2" end="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Class="entr" nodeType="afterEffect" presetSubtype="4" presetID="2" grpId="1" fill="hold">
                                  <p:stCondLst>
                                    <p:cond delay="0"/>
                                  </p:stCondLst>
                                  <p:iterate type="el" backwards="0">
                                    <p:tmAbs val="0"/>
                                  </p:iterate>
                                  <p:childTnLst>
                                    <p:set>
                                      <p:cBhvr>
                                        <p:cTn id="16" fill="hold"/>
                                        <p:tgtEl>
                                          <p:spTgt spid="267">
                                            <p:txEl>
                                              <p:pRg st="3" end="3"/>
                                            </p:txEl>
                                          </p:spTgt>
                                        </p:tgtEl>
                                        <p:attrNameLst>
                                          <p:attrName>style.visibility</p:attrName>
                                        </p:attrNameLst>
                                      </p:cBhvr>
                                      <p:to>
                                        <p:strVal val="visible"/>
                                      </p:to>
                                    </p:set>
                                    <p:anim calcmode="lin" valueType="num">
                                      <p:cBhvr>
                                        <p:cTn id="17" dur="500" fill="hold"/>
                                        <p:tgtEl>
                                          <p:spTgt spid="267">
                                            <p:txEl>
                                              <p:pRg st="3" end="3"/>
                                            </p:txEl>
                                          </p:spTgt>
                                        </p:tgtEl>
                                        <p:attrNameLst>
                                          <p:attrName>ppt_x</p:attrName>
                                        </p:attrNameLst>
                                      </p:cBhvr>
                                      <p:tavLst>
                                        <p:tav tm="0">
                                          <p:val>
                                            <p:strVal val="#ppt_x"/>
                                          </p:val>
                                        </p:tav>
                                        <p:tav tm="100000">
                                          <p:val>
                                            <p:strVal val="#ppt_x"/>
                                          </p:val>
                                        </p:tav>
                                      </p:tavLst>
                                    </p:anim>
                                    <p:anim calcmode="lin" valueType="num">
                                      <p:cBhvr>
                                        <p:cTn id="18" dur="500" fill="hold"/>
                                        <p:tgtEl>
                                          <p:spTgt spid="267">
                                            <p:txEl>
                                              <p:pRg st="3" end="3"/>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Class="entr" nodeType="afterEffect" presetSubtype="4" presetID="2" grpId="1" fill="hold">
                                  <p:stCondLst>
                                    <p:cond delay="0"/>
                                  </p:stCondLst>
                                  <p:iterate type="el" backwards="0">
                                    <p:tmAbs val="0"/>
                                  </p:iterate>
                                  <p:childTnLst>
                                    <p:set>
                                      <p:cBhvr>
                                        <p:cTn id="21" fill="hold"/>
                                        <p:tgtEl>
                                          <p:spTgt spid="267">
                                            <p:txEl>
                                              <p:pRg st="4" end="4"/>
                                            </p:txEl>
                                          </p:spTgt>
                                        </p:tgtEl>
                                        <p:attrNameLst>
                                          <p:attrName>style.visibility</p:attrName>
                                        </p:attrNameLst>
                                      </p:cBhvr>
                                      <p:to>
                                        <p:strVal val="visible"/>
                                      </p:to>
                                    </p:set>
                                    <p:anim calcmode="lin" valueType="num">
                                      <p:cBhvr>
                                        <p:cTn id="22" dur="500" fill="hold"/>
                                        <p:tgtEl>
                                          <p:spTgt spid="267">
                                            <p:txEl>
                                              <p:pRg st="4" end="4"/>
                                            </p:txEl>
                                          </p:spTgt>
                                        </p:tgtEl>
                                        <p:attrNameLst>
                                          <p:attrName>ppt_x</p:attrName>
                                        </p:attrNameLst>
                                      </p:cBhvr>
                                      <p:tavLst>
                                        <p:tav tm="0">
                                          <p:val>
                                            <p:strVal val="#ppt_x"/>
                                          </p:val>
                                        </p:tav>
                                        <p:tav tm="100000">
                                          <p:val>
                                            <p:strVal val="#ppt_x"/>
                                          </p:val>
                                        </p:tav>
                                      </p:tavLst>
                                    </p:anim>
                                    <p:anim calcmode="lin" valueType="num">
                                      <p:cBhvr>
                                        <p:cTn id="23" dur="500" fill="hold"/>
                                        <p:tgtEl>
                                          <p:spTgt spid="267">
                                            <p:txEl>
                                              <p:pRg st="4" end="4"/>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Class="entr" nodeType="afterEffect" presetSubtype="4" presetID="2" grpId="1" fill="hold">
                                  <p:stCondLst>
                                    <p:cond delay="0"/>
                                  </p:stCondLst>
                                  <p:iterate type="el" backwards="0">
                                    <p:tmAbs val="0"/>
                                  </p:iterate>
                                  <p:childTnLst>
                                    <p:set>
                                      <p:cBhvr>
                                        <p:cTn id="26" fill="hold"/>
                                        <p:tgtEl>
                                          <p:spTgt spid="267">
                                            <p:txEl>
                                              <p:pRg st="5" end="5"/>
                                            </p:txEl>
                                          </p:spTgt>
                                        </p:tgtEl>
                                        <p:attrNameLst>
                                          <p:attrName>style.visibility</p:attrName>
                                        </p:attrNameLst>
                                      </p:cBhvr>
                                      <p:to>
                                        <p:strVal val="visible"/>
                                      </p:to>
                                    </p:set>
                                    <p:anim calcmode="lin" valueType="num">
                                      <p:cBhvr>
                                        <p:cTn id="27" dur="500" fill="hold"/>
                                        <p:tgtEl>
                                          <p:spTgt spid="267">
                                            <p:txEl>
                                              <p:pRg st="5" end="5"/>
                                            </p:txEl>
                                          </p:spTgt>
                                        </p:tgtEl>
                                        <p:attrNameLst>
                                          <p:attrName>ppt_x</p:attrName>
                                        </p:attrNameLst>
                                      </p:cBhvr>
                                      <p:tavLst>
                                        <p:tav tm="0">
                                          <p:val>
                                            <p:strVal val="#ppt_x"/>
                                          </p:val>
                                        </p:tav>
                                        <p:tav tm="100000">
                                          <p:val>
                                            <p:strVal val="#ppt_x"/>
                                          </p:val>
                                        </p:tav>
                                      </p:tavLst>
                                    </p:anim>
                                    <p:anim calcmode="lin" valueType="num">
                                      <p:cBhvr>
                                        <p:cTn id="28" dur="500" fill="hold"/>
                                        <p:tgtEl>
                                          <p:spTgt spid="267">
                                            <p:txEl>
                                              <p:pRg st="5" end="5"/>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Class="entr" nodeType="afterEffect" presetSubtype="4" presetID="2" grpId="1" fill="hold">
                                  <p:stCondLst>
                                    <p:cond delay="0"/>
                                  </p:stCondLst>
                                  <p:iterate type="el" backwards="0">
                                    <p:tmAbs val="0"/>
                                  </p:iterate>
                                  <p:childTnLst>
                                    <p:set>
                                      <p:cBhvr>
                                        <p:cTn id="31" fill="hold"/>
                                        <p:tgtEl>
                                          <p:spTgt spid="267">
                                            <p:txEl>
                                              <p:pRg st="6" end="6"/>
                                            </p:txEl>
                                          </p:spTgt>
                                        </p:tgtEl>
                                        <p:attrNameLst>
                                          <p:attrName>style.visibility</p:attrName>
                                        </p:attrNameLst>
                                      </p:cBhvr>
                                      <p:to>
                                        <p:strVal val="visible"/>
                                      </p:to>
                                    </p:set>
                                    <p:anim calcmode="lin" valueType="num">
                                      <p:cBhvr>
                                        <p:cTn id="32" dur="500" fill="hold"/>
                                        <p:tgtEl>
                                          <p:spTgt spid="267">
                                            <p:txEl>
                                              <p:pRg st="6" end="6"/>
                                            </p:txEl>
                                          </p:spTgt>
                                        </p:tgtEl>
                                        <p:attrNameLst>
                                          <p:attrName>ppt_x</p:attrName>
                                        </p:attrNameLst>
                                      </p:cBhvr>
                                      <p:tavLst>
                                        <p:tav tm="0">
                                          <p:val>
                                            <p:strVal val="#ppt_x"/>
                                          </p:val>
                                        </p:tav>
                                        <p:tav tm="100000">
                                          <p:val>
                                            <p:strVal val="#ppt_x"/>
                                          </p:val>
                                        </p:tav>
                                      </p:tavLst>
                                    </p:anim>
                                    <p:anim calcmode="lin" valueType="num">
                                      <p:cBhvr>
                                        <p:cTn id="33" dur="500" fill="hold"/>
                                        <p:tgtEl>
                                          <p:spTgt spid="267">
                                            <p:txEl>
                                              <p:pRg st="6" end="6"/>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Class="entr" nodeType="afterEffect" presetSubtype="4" presetID="2" grpId="1" fill="hold">
                                  <p:stCondLst>
                                    <p:cond delay="0"/>
                                  </p:stCondLst>
                                  <p:iterate type="el" backwards="0">
                                    <p:tmAbs val="0"/>
                                  </p:iterate>
                                  <p:childTnLst>
                                    <p:set>
                                      <p:cBhvr>
                                        <p:cTn id="36" fill="hold"/>
                                        <p:tgtEl>
                                          <p:spTgt spid="267">
                                            <p:txEl>
                                              <p:pRg st="7" end="7"/>
                                            </p:txEl>
                                          </p:spTgt>
                                        </p:tgtEl>
                                        <p:attrNameLst>
                                          <p:attrName>style.visibility</p:attrName>
                                        </p:attrNameLst>
                                      </p:cBhvr>
                                      <p:to>
                                        <p:strVal val="visible"/>
                                      </p:to>
                                    </p:set>
                                    <p:anim calcmode="lin" valueType="num">
                                      <p:cBhvr>
                                        <p:cTn id="37" dur="500" fill="hold"/>
                                        <p:tgtEl>
                                          <p:spTgt spid="267">
                                            <p:txEl>
                                              <p:pRg st="7" end="7"/>
                                            </p:txEl>
                                          </p:spTgt>
                                        </p:tgtEl>
                                        <p:attrNameLst>
                                          <p:attrName>ppt_x</p:attrName>
                                        </p:attrNameLst>
                                      </p:cBhvr>
                                      <p:tavLst>
                                        <p:tav tm="0">
                                          <p:val>
                                            <p:strVal val="#ppt_x"/>
                                          </p:val>
                                        </p:tav>
                                        <p:tav tm="100000">
                                          <p:val>
                                            <p:strVal val="#ppt_x"/>
                                          </p:val>
                                        </p:tav>
                                      </p:tavLst>
                                    </p:anim>
                                    <p:anim calcmode="lin" valueType="num">
                                      <p:cBhvr>
                                        <p:cTn id="38" dur="500" fill="hold"/>
                                        <p:tgtEl>
                                          <p:spTgt spid="267">
                                            <p:txEl>
                                              <p:pRg st="7" end="7"/>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Class="entr" nodeType="afterEffect" presetSubtype="4" presetID="2" grpId="1" fill="hold">
                                  <p:stCondLst>
                                    <p:cond delay="0"/>
                                  </p:stCondLst>
                                  <p:iterate type="el" backwards="0">
                                    <p:tmAbs val="0"/>
                                  </p:iterate>
                                  <p:childTnLst>
                                    <p:set>
                                      <p:cBhvr>
                                        <p:cTn id="41" fill="hold"/>
                                        <p:tgtEl>
                                          <p:spTgt spid="267">
                                            <p:txEl>
                                              <p:pRg st="8" end="8"/>
                                            </p:txEl>
                                          </p:spTgt>
                                        </p:tgtEl>
                                        <p:attrNameLst>
                                          <p:attrName>style.visibility</p:attrName>
                                        </p:attrNameLst>
                                      </p:cBhvr>
                                      <p:to>
                                        <p:strVal val="visible"/>
                                      </p:to>
                                    </p:set>
                                    <p:anim calcmode="lin" valueType="num">
                                      <p:cBhvr>
                                        <p:cTn id="42" dur="500" fill="hold"/>
                                        <p:tgtEl>
                                          <p:spTgt spid="267">
                                            <p:txEl>
                                              <p:pRg st="8" end="8"/>
                                            </p:txEl>
                                          </p:spTgt>
                                        </p:tgtEl>
                                        <p:attrNameLst>
                                          <p:attrName>ppt_x</p:attrName>
                                        </p:attrNameLst>
                                      </p:cBhvr>
                                      <p:tavLst>
                                        <p:tav tm="0">
                                          <p:val>
                                            <p:strVal val="#ppt_x"/>
                                          </p:val>
                                        </p:tav>
                                        <p:tav tm="100000">
                                          <p:val>
                                            <p:strVal val="#ppt_x"/>
                                          </p:val>
                                        </p:tav>
                                      </p:tavLst>
                                    </p:anim>
                                    <p:anim calcmode="lin" valueType="num">
                                      <p:cBhvr>
                                        <p:cTn id="43" dur="500" fill="hold"/>
                                        <p:tgtEl>
                                          <p:spTgt spid="26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Class="entr" nodeType="clickEffect" presetSubtype="4" presetID="2" grpId="1" fill="hold">
                                  <p:stCondLst>
                                    <p:cond delay="0"/>
                                  </p:stCondLst>
                                  <p:iterate type="el" backwards="0">
                                    <p:tmAbs val="0"/>
                                  </p:iterate>
                                  <p:childTnLst>
                                    <p:set>
                                      <p:cBhvr>
                                        <p:cTn id="47" fill="hold"/>
                                        <p:tgtEl>
                                          <p:spTgt spid="267">
                                            <p:txEl>
                                              <p:pRg st="9" end="9"/>
                                            </p:txEl>
                                          </p:spTgt>
                                        </p:tgtEl>
                                        <p:attrNameLst>
                                          <p:attrName>style.visibility</p:attrName>
                                        </p:attrNameLst>
                                      </p:cBhvr>
                                      <p:to>
                                        <p:strVal val="visible"/>
                                      </p:to>
                                    </p:set>
                                    <p:anim calcmode="lin" valueType="num">
                                      <p:cBhvr>
                                        <p:cTn id="48" dur="500" fill="hold"/>
                                        <p:tgtEl>
                                          <p:spTgt spid="267">
                                            <p:txEl>
                                              <p:pRg st="9" end="9"/>
                                            </p:txEl>
                                          </p:spTgt>
                                        </p:tgtEl>
                                        <p:attrNameLst>
                                          <p:attrName>ppt_x</p:attrName>
                                        </p:attrNameLst>
                                      </p:cBhvr>
                                      <p:tavLst>
                                        <p:tav tm="0">
                                          <p:val>
                                            <p:strVal val="#ppt_x"/>
                                          </p:val>
                                        </p:tav>
                                        <p:tav tm="100000">
                                          <p:val>
                                            <p:strVal val="#ppt_x"/>
                                          </p:val>
                                        </p:tav>
                                      </p:tavLst>
                                    </p:anim>
                                    <p:anim calcmode="lin" valueType="num">
                                      <p:cBhvr>
                                        <p:cTn id="49" dur="500" fill="hold"/>
                                        <p:tgtEl>
                                          <p:spTgt spid="26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67" grpId="1"/>
    </p:bldLst>
  </p:timing>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Rectangle 2"/>
          <p:cNvSpPr txBox="1"/>
          <p:nvPr>
            <p:ph type="title"/>
          </p:nvPr>
        </p:nvSpPr>
        <p:spPr>
          <a:xfrm>
            <a:off x="915987" y="115887"/>
            <a:ext cx="6381751" cy="581026"/>
          </a:xfrm>
          <a:prstGeom prst="rect">
            <a:avLst/>
          </a:prstGeom>
        </p:spPr>
        <p:txBody>
          <a:bodyPr/>
          <a:lstStyle/>
          <a:p>
            <a:pPr marL="34131" indent="-34131" defTabSz="786384">
              <a:defRPr b="1" sz="2064">
                <a:solidFill>
                  <a:srgbClr val="0000FF"/>
                </a:solidFill>
                <a:latin typeface="隶书"/>
                <a:ea typeface="隶书"/>
                <a:cs typeface="隶书"/>
                <a:sym typeface="隶书"/>
              </a:defRPr>
            </a:pPr>
            <a:r>
              <a:t>(2)</a:t>
            </a:r>
            <a:r>
              <a:rPr sz="2408"/>
              <a:t>  </a:t>
            </a:r>
            <a:r>
              <a:rPr b="0" sz="2752">
                <a:latin typeface="宋体"/>
                <a:ea typeface="宋体"/>
                <a:cs typeface="宋体"/>
                <a:sym typeface="宋体"/>
              </a:rPr>
              <a:t>存储器效率</a:t>
            </a:r>
          </a:p>
        </p:txBody>
      </p:sp>
      <p:sp>
        <p:nvSpPr>
          <p:cNvPr id="271" name="Rectangle 3"/>
          <p:cNvSpPr txBox="1"/>
          <p:nvPr>
            <p:ph type="body" idx="1"/>
          </p:nvPr>
        </p:nvSpPr>
        <p:spPr>
          <a:xfrm>
            <a:off x="652463" y="836612"/>
            <a:ext cx="8167686" cy="6021389"/>
          </a:xfrm>
          <a:prstGeom prst="rect">
            <a:avLst/>
          </a:prstGeom>
        </p:spPr>
        <p:txBody>
          <a:bodyPr/>
          <a:lstStyle/>
          <a:p>
            <a:pPr marL="468820" indent="-432308" defTabSz="841247">
              <a:lnSpc>
                <a:spcPct val="95000"/>
              </a:lnSpc>
              <a:spcBef>
                <a:spcPts val="600"/>
              </a:spcBef>
              <a:defRPr sz="2576">
                <a:latin typeface="Times New Roman"/>
                <a:ea typeface="Times New Roman"/>
                <a:cs typeface="Times New Roman"/>
                <a:sym typeface="Times New Roman"/>
              </a:defRPr>
            </a:pPr>
            <a:r>
              <a:rPr>
                <a:latin typeface="华文新魏"/>
                <a:ea typeface="华文新魏"/>
                <a:cs typeface="华文新魏"/>
                <a:sym typeface="华文新魏"/>
              </a:rPr>
              <a:t>在大中型计算机系统中，存储限制不再是主要问题。在这种环境下，对</a:t>
            </a:r>
            <a:r>
              <a:rPr>
                <a:solidFill>
                  <a:srgbClr val="FF0000"/>
                </a:solidFill>
                <a:latin typeface="华文新魏"/>
                <a:ea typeface="华文新魏"/>
                <a:cs typeface="华文新魏"/>
                <a:sym typeface="华文新魏"/>
              </a:rPr>
              <a:t>内存采取基于操作系统的分页功能的虚拟存储管理</a:t>
            </a:r>
            <a:r>
              <a:rPr>
                <a:latin typeface="华文新魏"/>
                <a:ea typeface="华文新魏"/>
                <a:cs typeface="华文新魏"/>
                <a:sym typeface="华文新魏"/>
              </a:rPr>
              <a:t>。</a:t>
            </a:r>
            <a:r>
              <a:rPr u="sng">
                <a:solidFill>
                  <a:schemeClr val="accent2"/>
                </a:solidFill>
                <a:latin typeface="华文新魏"/>
                <a:ea typeface="华文新魏"/>
                <a:cs typeface="华文新魏"/>
                <a:sym typeface="华文新魏"/>
              </a:rPr>
              <a:t>存储效率与操作系统的分页功能直接有关</a:t>
            </a:r>
            <a:r>
              <a:rPr>
                <a:latin typeface="华文新魏"/>
                <a:ea typeface="华文新魏"/>
                <a:cs typeface="华文新魏"/>
                <a:sym typeface="华文新魏"/>
              </a:rPr>
              <a:t>。</a:t>
            </a:r>
            <a:endParaRPr>
              <a:latin typeface="华文新魏"/>
              <a:ea typeface="华文新魏"/>
              <a:cs typeface="华文新魏"/>
              <a:sym typeface="华文新魏"/>
            </a:endParaRPr>
          </a:p>
          <a:p>
            <a:pPr marL="468820" indent="-432308" defTabSz="841247">
              <a:lnSpc>
                <a:spcPct val="95000"/>
              </a:lnSpc>
              <a:spcBef>
                <a:spcPts val="600"/>
              </a:spcBef>
              <a:defRPr sz="2576">
                <a:latin typeface="Times New Roman"/>
                <a:ea typeface="Times New Roman"/>
                <a:cs typeface="Times New Roman"/>
                <a:sym typeface="Times New Roman"/>
              </a:defRPr>
            </a:pPr>
            <a:r>
              <a:rPr>
                <a:latin typeface="华文新魏"/>
                <a:ea typeface="华文新魏"/>
                <a:cs typeface="华文新魏"/>
                <a:sym typeface="华文新魏"/>
              </a:rPr>
              <a:t>采用结构化程序设计，将程序功能合理分块，</a:t>
            </a:r>
            <a:r>
              <a:rPr>
                <a:solidFill>
                  <a:srgbClr val="FF0000"/>
                </a:solidFill>
                <a:latin typeface="华文新魏"/>
                <a:ea typeface="华文新魏"/>
                <a:cs typeface="华文新魏"/>
                <a:sym typeface="华文新魏"/>
              </a:rPr>
              <a:t>使每个模块或一组密切相关模块的程序体积大小与每页的容量相匹配</a:t>
            </a:r>
            <a:r>
              <a:rPr>
                <a:latin typeface="华文新魏"/>
                <a:ea typeface="华文新魏"/>
                <a:cs typeface="华文新魏"/>
                <a:sym typeface="华文新魏"/>
              </a:rPr>
              <a:t>，可减少页面调度，减少内外存交换，提高存储效率。</a:t>
            </a:r>
            <a:endParaRPr>
              <a:latin typeface="华文新魏"/>
              <a:ea typeface="华文新魏"/>
              <a:cs typeface="华文新魏"/>
              <a:sym typeface="华文新魏"/>
            </a:endParaRPr>
          </a:p>
          <a:p>
            <a:pPr marL="468820" indent="-432308" defTabSz="841247">
              <a:lnSpc>
                <a:spcPct val="95000"/>
              </a:lnSpc>
              <a:spcBef>
                <a:spcPts val="600"/>
              </a:spcBef>
              <a:defRPr sz="2576">
                <a:latin typeface="Times New Roman"/>
                <a:ea typeface="Times New Roman"/>
                <a:cs typeface="Times New Roman"/>
                <a:sym typeface="Times New Roman"/>
              </a:defRPr>
            </a:pPr>
            <a:r>
              <a:rPr>
                <a:latin typeface="华文新魏"/>
                <a:ea typeface="华文新魏"/>
                <a:cs typeface="华文新魏"/>
                <a:sym typeface="华文新魏"/>
              </a:rPr>
              <a:t>在微型计算机系统中，存储器的容量对软件设计和编码的制约很大。因此</a:t>
            </a:r>
            <a:r>
              <a:rPr>
                <a:solidFill>
                  <a:srgbClr val="FF0000"/>
                </a:solidFill>
                <a:latin typeface="华文新魏"/>
                <a:ea typeface="华文新魏"/>
                <a:cs typeface="华文新魏"/>
                <a:sym typeface="华文新魏"/>
              </a:rPr>
              <a:t>要选择可生成较短目标代码且存储压缩性能优良的编译程序</a:t>
            </a:r>
            <a:r>
              <a:rPr>
                <a:latin typeface="华文新魏"/>
                <a:ea typeface="华文新魏"/>
                <a:cs typeface="华文新魏"/>
                <a:sym typeface="华文新魏"/>
              </a:rPr>
              <a:t>，有时需采用汇编程序。</a:t>
            </a:r>
            <a:endParaRPr>
              <a:latin typeface="华文新魏"/>
              <a:ea typeface="华文新魏"/>
              <a:cs typeface="华文新魏"/>
              <a:sym typeface="华文新魏"/>
            </a:endParaRPr>
          </a:p>
          <a:p>
            <a:pPr marL="468820" indent="-432308" defTabSz="841247">
              <a:lnSpc>
                <a:spcPct val="95000"/>
              </a:lnSpc>
              <a:spcBef>
                <a:spcPts val="600"/>
              </a:spcBef>
              <a:defRPr sz="2576">
                <a:latin typeface="Times New Roman"/>
                <a:ea typeface="Times New Roman"/>
                <a:cs typeface="Times New Roman"/>
                <a:sym typeface="Times New Roman"/>
              </a:defRPr>
            </a:pPr>
            <a:r>
              <a:rPr>
                <a:latin typeface="华文新魏"/>
                <a:ea typeface="华文新魏"/>
                <a:cs typeface="华文新魏"/>
                <a:sym typeface="华文新魏"/>
              </a:rPr>
              <a:t>提高存储器效率的关键是程序的简单性。</a:t>
            </a:r>
          </a:p>
        </p:txBody>
      </p:sp>
      <p:sp>
        <p:nvSpPr>
          <p:cNvPr id="272" name="灯片编号占位符 5"/>
          <p:cNvSpPr txBox="1"/>
          <p:nvPr>
            <p:ph type="sldNum" sz="quarter" idx="2"/>
          </p:nvPr>
        </p:nvSpPr>
        <p:spPr>
          <a:xfrm>
            <a:off x="7483172" y="6245225"/>
            <a:ext cx="273656" cy="264255"/>
          </a:xfrm>
          <a:prstGeom prst="rect">
            <a:avLst/>
          </a:prstGeom>
          <a:extLst>
            <a:ext uri="{C572A759-6A51-4108-AA02-DFA0A04FC94B}">
              <ma14:wrappingTextBoxFlag xmlns:ma14="http://schemas.microsoft.com/office/mac/drawingml/2011/main" val="1"/>
            </a:ext>
          </a:extLst>
        </p:spPr>
        <p:txBody>
          <a:bodyPr/>
          <a:lstStyle>
            <a:lvl1pPr>
              <a:defRPr b="0">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271">
                                            <p:txEl>
                                              <p:pRg st="1" end="1"/>
                                            </p:txEl>
                                          </p:spTgt>
                                        </p:tgtEl>
                                        <p:attrNameLst>
                                          <p:attrName>style.visibility</p:attrName>
                                        </p:attrNameLst>
                                      </p:cBhvr>
                                      <p:to>
                                        <p:strVal val="visible"/>
                                      </p:to>
                                    </p:set>
                                    <p:anim calcmode="lin" valueType="num">
                                      <p:cBhvr>
                                        <p:cTn id="7" dur="500" fill="hold"/>
                                        <p:tgtEl>
                                          <p:spTgt spid="271">
                                            <p:txEl>
                                              <p:pRg st="1" end="1"/>
                                            </p:txEl>
                                          </p:spTgt>
                                        </p:tgtEl>
                                        <p:attrNameLst>
                                          <p:attrName>ppt_x</p:attrName>
                                        </p:attrNameLst>
                                      </p:cBhvr>
                                      <p:tavLst>
                                        <p:tav tm="0">
                                          <p:val>
                                            <p:strVal val="#ppt_x"/>
                                          </p:val>
                                        </p:tav>
                                        <p:tav tm="100000">
                                          <p:val>
                                            <p:strVal val="#ppt_x"/>
                                          </p:val>
                                        </p:tav>
                                      </p:tavLst>
                                    </p:anim>
                                    <p:anim calcmode="lin" valueType="num">
                                      <p:cBhvr>
                                        <p:cTn id="8" dur="500" fill="hold"/>
                                        <p:tgtEl>
                                          <p:spTgt spid="2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 grpId="1" fill="hold">
                                  <p:stCondLst>
                                    <p:cond delay="0"/>
                                  </p:stCondLst>
                                  <p:iterate type="el" backwards="0">
                                    <p:tmAbs val="0"/>
                                  </p:iterate>
                                  <p:childTnLst>
                                    <p:set>
                                      <p:cBhvr>
                                        <p:cTn id="12" fill="hold"/>
                                        <p:tgtEl>
                                          <p:spTgt spid="271">
                                            <p:txEl>
                                              <p:pRg st="2" end="2"/>
                                            </p:txEl>
                                          </p:spTgt>
                                        </p:tgtEl>
                                        <p:attrNameLst>
                                          <p:attrName>style.visibility</p:attrName>
                                        </p:attrNameLst>
                                      </p:cBhvr>
                                      <p:to>
                                        <p:strVal val="visible"/>
                                      </p:to>
                                    </p:set>
                                    <p:anim calcmode="lin" valueType="num">
                                      <p:cBhvr>
                                        <p:cTn id="13" dur="500" fill="hold"/>
                                        <p:tgtEl>
                                          <p:spTgt spid="271">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2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4" presetID="2" grpId="1" fill="hold">
                                  <p:stCondLst>
                                    <p:cond delay="0"/>
                                  </p:stCondLst>
                                  <p:iterate type="el" backwards="0">
                                    <p:tmAbs val="0"/>
                                  </p:iterate>
                                  <p:childTnLst>
                                    <p:set>
                                      <p:cBhvr>
                                        <p:cTn id="18" fill="hold"/>
                                        <p:tgtEl>
                                          <p:spTgt spid="271">
                                            <p:txEl>
                                              <p:pRg st="3" end="3"/>
                                            </p:txEl>
                                          </p:spTgt>
                                        </p:tgtEl>
                                        <p:attrNameLst>
                                          <p:attrName>style.visibility</p:attrName>
                                        </p:attrNameLst>
                                      </p:cBhvr>
                                      <p:to>
                                        <p:strVal val="visible"/>
                                      </p:to>
                                    </p:set>
                                    <p:anim calcmode="lin" valueType="num">
                                      <p:cBhvr>
                                        <p:cTn id="19" dur="500" fill="hold"/>
                                        <p:tgtEl>
                                          <p:spTgt spid="271">
                                            <p:txEl>
                                              <p:pRg st="3" end="3"/>
                                            </p:txEl>
                                          </p:spTgt>
                                        </p:tgtEl>
                                        <p:attrNameLst>
                                          <p:attrName>ppt_x</p:attrName>
                                        </p:attrNameLst>
                                      </p:cBhvr>
                                      <p:tavLst>
                                        <p:tav tm="0">
                                          <p:val>
                                            <p:strVal val="#ppt_x"/>
                                          </p:val>
                                        </p:tav>
                                        <p:tav tm="100000">
                                          <p:val>
                                            <p:strVal val="#ppt_x"/>
                                          </p:val>
                                        </p:tav>
                                      </p:tavLst>
                                    </p:anim>
                                    <p:anim calcmode="lin" valueType="num">
                                      <p:cBhvr>
                                        <p:cTn id="20" dur="500" fill="hold"/>
                                        <p:tgtEl>
                                          <p:spTgt spid="27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71" grpId="1"/>
    </p:bldLst>
  </p:timing>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Rectangle 2"/>
          <p:cNvSpPr txBox="1"/>
          <p:nvPr>
            <p:ph type="title"/>
          </p:nvPr>
        </p:nvSpPr>
        <p:spPr>
          <a:xfrm>
            <a:off x="384175" y="549275"/>
            <a:ext cx="7299325" cy="581025"/>
          </a:xfrm>
          <a:prstGeom prst="rect">
            <a:avLst/>
          </a:prstGeom>
        </p:spPr>
        <p:txBody>
          <a:bodyPr/>
          <a:lstStyle/>
          <a:p>
            <a:pPr marL="34131" indent="-34131" defTabSz="786384">
              <a:defRPr b="1" sz="2408">
                <a:solidFill>
                  <a:srgbClr val="0000FF"/>
                </a:solidFill>
                <a:latin typeface="隶书"/>
                <a:ea typeface="隶书"/>
                <a:cs typeface="隶书"/>
                <a:sym typeface="隶书"/>
              </a:defRPr>
            </a:pPr>
            <a:r>
              <a:t>(3)</a:t>
            </a:r>
            <a:r>
              <a:rPr sz="2752"/>
              <a:t>  </a:t>
            </a:r>
            <a:r>
              <a:rPr b="0" sz="2752">
                <a:latin typeface="宋体"/>
                <a:ea typeface="宋体"/>
                <a:cs typeface="宋体"/>
                <a:sym typeface="宋体"/>
              </a:rPr>
              <a:t>输入输出的效率</a:t>
            </a:r>
          </a:p>
        </p:txBody>
      </p:sp>
      <p:sp>
        <p:nvSpPr>
          <p:cNvPr id="275" name="Rectangle 3"/>
          <p:cNvSpPr txBox="1"/>
          <p:nvPr>
            <p:ph type="body" idx="1"/>
          </p:nvPr>
        </p:nvSpPr>
        <p:spPr>
          <a:xfrm>
            <a:off x="1049337" y="1341437"/>
            <a:ext cx="7312026" cy="4967289"/>
          </a:xfrm>
          <a:prstGeom prst="rect">
            <a:avLst/>
          </a:prstGeom>
        </p:spPr>
        <p:txBody>
          <a:bodyPr/>
          <a:lstStyle/>
          <a:p>
            <a:pPr marL="504492" indent="-465201" defTabSz="905255">
              <a:lnSpc>
                <a:spcPct val="125000"/>
              </a:lnSpc>
              <a:spcBef>
                <a:spcPts val="600"/>
              </a:spcBef>
              <a:defRPr sz="2970">
                <a:latin typeface="华文新魏"/>
                <a:ea typeface="华文新魏"/>
                <a:cs typeface="华文新魏"/>
                <a:sym typeface="华文新魏"/>
              </a:defRPr>
            </a:pPr>
            <a:r>
              <a:t>输入／输出可分为</a:t>
            </a:r>
            <a:r>
              <a:rPr>
                <a:solidFill>
                  <a:srgbClr val="FF0000"/>
                </a:solidFill>
              </a:rPr>
              <a:t>两种类型</a:t>
            </a:r>
            <a:r>
              <a:t>：</a:t>
            </a:r>
          </a:p>
          <a:p>
            <a:pPr lvl="1" marL="837676" indent="-432197" defTabSz="905255">
              <a:lnSpc>
                <a:spcPct val="125000"/>
              </a:lnSpc>
              <a:spcBef>
                <a:spcPts val="500"/>
              </a:spcBef>
              <a:buClr>
                <a:srgbClr val="00CC66"/>
              </a:buClr>
              <a:defRPr sz="3168">
                <a:latin typeface="华文新魏"/>
                <a:ea typeface="华文新魏"/>
                <a:cs typeface="华文新魏"/>
                <a:sym typeface="华文新魏"/>
              </a:defRPr>
            </a:pPr>
            <a:r>
              <a:t> 面向</a:t>
            </a:r>
            <a:r>
              <a:rPr>
                <a:solidFill>
                  <a:srgbClr val="FF0000"/>
                </a:solidFill>
              </a:rPr>
              <a:t>人</a:t>
            </a:r>
            <a:r>
              <a:t>(</a:t>
            </a:r>
            <a:r>
              <a:t>操作员</a:t>
            </a:r>
            <a:r>
              <a:t>)</a:t>
            </a:r>
            <a:r>
              <a:t>的输入／输出</a:t>
            </a:r>
            <a:endParaRPr sz="2574"/>
          </a:p>
          <a:p>
            <a:pPr lvl="1" marL="837676" indent="-432197" defTabSz="905255">
              <a:lnSpc>
                <a:spcPct val="125000"/>
              </a:lnSpc>
              <a:spcBef>
                <a:spcPts val="500"/>
              </a:spcBef>
              <a:buClr>
                <a:srgbClr val="00CC66"/>
              </a:buClr>
              <a:defRPr sz="3168">
                <a:latin typeface="华文新魏"/>
                <a:ea typeface="华文新魏"/>
                <a:cs typeface="华文新魏"/>
                <a:sym typeface="华文新魏"/>
              </a:defRPr>
            </a:pPr>
            <a:r>
              <a:t> 面向</a:t>
            </a:r>
            <a:r>
              <a:rPr>
                <a:solidFill>
                  <a:srgbClr val="FF0000"/>
                </a:solidFill>
              </a:rPr>
              <a:t>设备</a:t>
            </a:r>
            <a:r>
              <a:t>的输入／输出</a:t>
            </a:r>
            <a:endParaRPr sz="2574"/>
          </a:p>
          <a:p>
            <a:pPr marL="504492" indent="-465201" defTabSz="905255">
              <a:lnSpc>
                <a:spcPct val="125000"/>
              </a:lnSpc>
              <a:spcBef>
                <a:spcPts val="600"/>
              </a:spcBef>
              <a:defRPr sz="2970">
                <a:latin typeface="华文新魏"/>
                <a:ea typeface="华文新魏"/>
                <a:cs typeface="华文新魏"/>
                <a:sym typeface="华文新魏"/>
              </a:defRPr>
            </a:pPr>
            <a:r>
              <a:t>如果操作员能够十分</a:t>
            </a:r>
            <a:r>
              <a:rPr>
                <a:solidFill>
                  <a:srgbClr val="FF0000"/>
                </a:solidFill>
              </a:rPr>
              <a:t>方便、简单</a:t>
            </a:r>
            <a:r>
              <a:t>地录入输入数据，或者能够十分</a:t>
            </a:r>
            <a:r>
              <a:rPr>
                <a:solidFill>
                  <a:srgbClr val="FF0000"/>
                </a:solidFill>
              </a:rPr>
              <a:t>直观、一目了然</a:t>
            </a:r>
            <a:r>
              <a:t>地了解输出信息，则可以说面向人的输入／输出是高效的。</a:t>
            </a:r>
          </a:p>
        </p:txBody>
      </p:sp>
      <p:sp>
        <p:nvSpPr>
          <p:cNvPr id="276" name="灯片编号占位符 5"/>
          <p:cNvSpPr txBox="1"/>
          <p:nvPr>
            <p:ph type="sldNum" sz="quarter" idx="2"/>
          </p:nvPr>
        </p:nvSpPr>
        <p:spPr>
          <a:xfrm>
            <a:off x="7483172" y="6245225"/>
            <a:ext cx="273656" cy="264255"/>
          </a:xfrm>
          <a:prstGeom prst="rect">
            <a:avLst/>
          </a:prstGeom>
          <a:extLst>
            <a:ext uri="{C572A759-6A51-4108-AA02-DFA0A04FC94B}">
              <ma14:wrappingTextBoxFlag xmlns:ma14="http://schemas.microsoft.com/office/mac/drawingml/2011/main" val="1"/>
            </a:ext>
          </a:extLst>
        </p:spPr>
        <p:txBody>
          <a:bodyPr/>
          <a:lstStyle>
            <a:lvl1pPr>
              <a:defRPr b="0">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Rectangle 3"/>
          <p:cNvSpPr txBox="1"/>
          <p:nvPr>
            <p:ph type="body" idx="1"/>
          </p:nvPr>
        </p:nvSpPr>
        <p:spPr>
          <a:xfrm>
            <a:off x="517525" y="404812"/>
            <a:ext cx="8108950" cy="6192839"/>
          </a:xfrm>
          <a:prstGeom prst="rect">
            <a:avLst/>
          </a:prstGeom>
        </p:spPr>
        <p:txBody>
          <a:bodyPr/>
          <a:lstStyle/>
          <a:p>
            <a:pPr marL="448437" indent="-413512" defTabSz="804672">
              <a:lnSpc>
                <a:spcPct val="104999"/>
              </a:lnSpc>
              <a:spcBef>
                <a:spcPts val="600"/>
              </a:spcBef>
              <a:defRPr sz="2464">
                <a:latin typeface="华文新魏"/>
                <a:ea typeface="华文新魏"/>
                <a:cs typeface="华文新魏"/>
                <a:sym typeface="华文新魏"/>
              </a:defRPr>
            </a:pPr>
            <a:r>
              <a:t>关于提高</a:t>
            </a:r>
            <a:r>
              <a:rPr>
                <a:solidFill>
                  <a:srgbClr val="FF0000"/>
                </a:solidFill>
              </a:rPr>
              <a:t>设备</a:t>
            </a:r>
            <a:r>
              <a:t>输入</a:t>
            </a:r>
            <a:r>
              <a:t>/</a:t>
            </a:r>
            <a:r>
              <a:t>输出效率的指导原则：</a:t>
            </a:r>
          </a:p>
          <a:p>
            <a:pPr lvl="1" marL="744601" indent="-384175" defTabSz="804672">
              <a:lnSpc>
                <a:spcPct val="104999"/>
              </a:lnSpc>
              <a:spcBef>
                <a:spcPts val="500"/>
              </a:spcBef>
              <a:buClr>
                <a:srgbClr val="00CC66"/>
              </a:buClr>
              <a:defRPr sz="2288">
                <a:latin typeface="华文新魏"/>
                <a:ea typeface="华文新魏"/>
                <a:cs typeface="华文新魏"/>
                <a:sym typeface="华文新魏"/>
              </a:defRPr>
            </a:pPr>
            <a:r>
              <a:t> 输入</a:t>
            </a:r>
            <a:r>
              <a:t>/</a:t>
            </a:r>
            <a:r>
              <a:t>输出的请求应当最小化；</a:t>
            </a:r>
          </a:p>
          <a:p>
            <a:pPr lvl="1" marL="744601" indent="-384175" defTabSz="804672">
              <a:lnSpc>
                <a:spcPct val="104999"/>
              </a:lnSpc>
              <a:spcBef>
                <a:spcPts val="500"/>
              </a:spcBef>
              <a:buClr>
                <a:srgbClr val="00CC66"/>
              </a:buClr>
              <a:defRPr sz="2288">
                <a:latin typeface="华文新魏"/>
                <a:ea typeface="华文新魏"/>
                <a:cs typeface="华文新魏"/>
                <a:sym typeface="华文新魏"/>
              </a:defRPr>
            </a:pPr>
            <a:r>
              <a:t> 对于所有的输入</a:t>
            </a:r>
            <a:r>
              <a:t>/</a:t>
            </a:r>
            <a:r>
              <a:t>输出操作，</a:t>
            </a:r>
            <a:r>
              <a:rPr>
                <a:solidFill>
                  <a:srgbClr val="FF0000"/>
                </a:solidFill>
              </a:rPr>
              <a:t>安排适当的缓冲区</a:t>
            </a:r>
            <a:r>
              <a:t>，以减少频繁的信息交换。</a:t>
            </a:r>
          </a:p>
          <a:p>
            <a:pPr lvl="1" marL="744601" indent="-384175" defTabSz="804672">
              <a:lnSpc>
                <a:spcPct val="104999"/>
              </a:lnSpc>
              <a:spcBef>
                <a:spcPts val="500"/>
              </a:spcBef>
              <a:buClr>
                <a:srgbClr val="00CC66"/>
              </a:buClr>
              <a:defRPr sz="2288">
                <a:latin typeface="华文新魏"/>
                <a:ea typeface="华文新魏"/>
                <a:cs typeface="华文新魏"/>
                <a:sym typeface="华文新魏"/>
              </a:defRPr>
            </a:pPr>
            <a:r>
              <a:t> 对辅助存储</a:t>
            </a:r>
            <a:r>
              <a:t>(</a:t>
            </a:r>
            <a:r>
              <a:t>例如磁盘</a:t>
            </a:r>
            <a:r>
              <a:t>)</a:t>
            </a:r>
            <a:r>
              <a:t>，</a:t>
            </a:r>
            <a:r>
              <a:rPr>
                <a:solidFill>
                  <a:srgbClr val="FF0000"/>
                </a:solidFill>
              </a:rPr>
              <a:t>选择尽可能简单的，可接受的存取方法</a:t>
            </a:r>
            <a:r>
              <a:t>；</a:t>
            </a:r>
            <a:br/>
            <a:r>
              <a:t>对辅助存储的输入</a:t>
            </a:r>
            <a:r>
              <a:t>/</a:t>
            </a:r>
            <a:r>
              <a:t>输出，应当</a:t>
            </a:r>
            <a:r>
              <a:rPr>
                <a:solidFill>
                  <a:srgbClr val="FF0000"/>
                </a:solidFill>
              </a:rPr>
              <a:t>成块传送</a:t>
            </a:r>
            <a:r>
              <a:t>；</a:t>
            </a:r>
          </a:p>
          <a:p>
            <a:pPr lvl="1" marL="744601" indent="-384175" defTabSz="804672">
              <a:lnSpc>
                <a:spcPct val="104999"/>
              </a:lnSpc>
              <a:spcBef>
                <a:spcPts val="500"/>
              </a:spcBef>
              <a:buClr>
                <a:srgbClr val="00CC66"/>
              </a:buClr>
              <a:defRPr sz="2288">
                <a:latin typeface="华文新魏"/>
                <a:ea typeface="华文新魏"/>
                <a:cs typeface="华文新魏"/>
                <a:sym typeface="华文新魏"/>
              </a:defRPr>
            </a:pPr>
            <a:r>
              <a:t> </a:t>
            </a:r>
            <a:r>
              <a:rPr>
                <a:solidFill>
                  <a:srgbClr val="FF0000"/>
                </a:solidFill>
              </a:rPr>
              <a:t>对终端或打印机的输入</a:t>
            </a:r>
            <a:r>
              <a:rPr>
                <a:solidFill>
                  <a:srgbClr val="FF0000"/>
                </a:solidFill>
              </a:rPr>
              <a:t>/</a:t>
            </a:r>
            <a:r>
              <a:rPr>
                <a:solidFill>
                  <a:srgbClr val="FF0000"/>
                </a:solidFill>
              </a:rPr>
              <a:t>输出，应考虑设备特性</a:t>
            </a:r>
            <a:r>
              <a:t>，尽可能改善输入</a:t>
            </a:r>
            <a:r>
              <a:t>/</a:t>
            </a:r>
            <a:r>
              <a:t>输出的质量和速度；</a:t>
            </a:r>
          </a:p>
          <a:p>
            <a:pPr lvl="1" marL="744601" indent="-384175" defTabSz="804672">
              <a:lnSpc>
                <a:spcPct val="104999"/>
              </a:lnSpc>
              <a:spcBef>
                <a:spcPts val="500"/>
              </a:spcBef>
              <a:buClr>
                <a:srgbClr val="00CC66"/>
              </a:buClr>
              <a:defRPr sz="2288">
                <a:latin typeface="华文新魏"/>
                <a:ea typeface="华文新魏"/>
                <a:cs typeface="华文新魏"/>
                <a:sym typeface="华文新魏"/>
              </a:defRPr>
            </a:pPr>
            <a:r>
              <a:t> 任何不易理解的，对改善输入</a:t>
            </a:r>
            <a:r>
              <a:t>/</a:t>
            </a:r>
            <a:r>
              <a:t>输出效果关系不大的措施都是不可取的；</a:t>
            </a:r>
          </a:p>
          <a:p>
            <a:pPr lvl="1" marL="744601" indent="-384175" defTabSz="804672">
              <a:lnSpc>
                <a:spcPct val="104999"/>
              </a:lnSpc>
              <a:spcBef>
                <a:spcPts val="500"/>
              </a:spcBef>
              <a:buClr>
                <a:srgbClr val="00CC66"/>
              </a:buClr>
              <a:defRPr sz="2288">
                <a:latin typeface="华文新魏"/>
                <a:ea typeface="华文新魏"/>
                <a:cs typeface="华文新魏"/>
                <a:sym typeface="华文新魏"/>
              </a:defRPr>
            </a:pPr>
            <a:r>
              <a:t> 任何不易理解的所谓</a:t>
            </a:r>
            <a:r>
              <a:rPr>
                <a:latin typeface="Times New Roman"/>
                <a:ea typeface="Times New Roman"/>
                <a:cs typeface="Times New Roman"/>
                <a:sym typeface="Times New Roman"/>
              </a:rPr>
              <a:t>“</a:t>
            </a:r>
            <a:r>
              <a:t>超高效</a:t>
            </a:r>
            <a:r>
              <a:rPr>
                <a:latin typeface="Times New Roman"/>
                <a:ea typeface="Times New Roman"/>
                <a:cs typeface="Times New Roman"/>
                <a:sym typeface="Times New Roman"/>
              </a:rPr>
              <a:t>”</a:t>
            </a:r>
            <a:r>
              <a:t>的输入</a:t>
            </a:r>
            <a:r>
              <a:t>/</a:t>
            </a:r>
            <a:r>
              <a:t>输出是毫无价值的；</a:t>
            </a:r>
          </a:p>
        </p:txBody>
      </p:sp>
      <p:sp>
        <p:nvSpPr>
          <p:cNvPr id="279" name="灯片编号占位符 5"/>
          <p:cNvSpPr txBox="1"/>
          <p:nvPr>
            <p:ph type="sldNum" sz="quarter" idx="2"/>
          </p:nvPr>
        </p:nvSpPr>
        <p:spPr>
          <a:xfrm>
            <a:off x="7483172" y="6245225"/>
            <a:ext cx="273656" cy="264255"/>
          </a:xfrm>
          <a:prstGeom prst="rect">
            <a:avLst/>
          </a:prstGeom>
          <a:extLst>
            <a:ext uri="{C572A759-6A51-4108-AA02-DFA0A04FC94B}">
              <ma14:wrappingTextBoxFlag xmlns:ma14="http://schemas.microsoft.com/office/mac/drawingml/2011/main" val="1"/>
            </a:ext>
          </a:extLst>
        </p:spPr>
        <p:txBody>
          <a:bodyPr/>
          <a:lstStyle>
            <a:lvl1pPr>
              <a:defRPr b="0">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1" name="灯片编号占位符 3"/>
          <p:cNvSpPr txBox="1"/>
          <p:nvPr>
            <p:ph type="sldNum" sz="quarter" idx="2"/>
          </p:nvPr>
        </p:nvSpPr>
        <p:spPr>
          <a:xfrm>
            <a:off x="7416721" y="6237287"/>
            <a:ext cx="320835"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2" name="TextBox 4"/>
          <p:cNvSpPr txBox="1"/>
          <p:nvPr/>
        </p:nvSpPr>
        <p:spPr>
          <a:xfrm>
            <a:off x="1691679" y="1371145"/>
            <a:ext cx="10009114"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800"/>
            </a:pPr>
            <a:r>
              <a:t>1.</a:t>
            </a:r>
            <a:r>
              <a:rPr b="0">
                <a:latin typeface="宋体"/>
                <a:ea typeface="宋体"/>
                <a:cs typeface="宋体"/>
                <a:sym typeface="宋体"/>
              </a:rPr>
              <a:t>说明什么是程序编码</a:t>
            </a:r>
          </a:p>
        </p:txBody>
      </p:sp>
      <p:sp>
        <p:nvSpPr>
          <p:cNvPr id="283" name="TextBox 5"/>
          <p:cNvSpPr txBox="1"/>
          <p:nvPr/>
        </p:nvSpPr>
        <p:spPr>
          <a:xfrm>
            <a:off x="611559" y="2525927"/>
            <a:ext cx="8136906" cy="1348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pPr>
            <a:r>
              <a:rPr b="0">
                <a:latin typeface="宋体"/>
                <a:ea typeface="宋体"/>
                <a:cs typeface="宋体"/>
                <a:sym typeface="宋体"/>
              </a:rPr>
              <a:t>    所谓</a:t>
            </a:r>
            <a:r>
              <a:t>“</a:t>
            </a:r>
            <a:r>
              <a:rPr b="0">
                <a:latin typeface="宋体"/>
                <a:ea typeface="宋体"/>
                <a:cs typeface="宋体"/>
                <a:sym typeface="宋体"/>
              </a:rPr>
              <a:t>编码</a:t>
            </a:r>
            <a:r>
              <a:t>”</a:t>
            </a:r>
            <a:r>
              <a:rPr b="0">
                <a:latin typeface="宋体"/>
                <a:ea typeface="宋体"/>
                <a:cs typeface="宋体"/>
                <a:sym typeface="宋体"/>
              </a:rPr>
              <a:t>，就是将在低级抽象层次得到的详细设计结果，翻译成用某种程序设计语言书写的程序，是软件设计的自然结果。</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283"/>
                                        </p:tgtEl>
                                        <p:attrNameLst>
                                          <p:attrName>style.visibility</p:attrName>
                                        </p:attrNameLst>
                                      </p:cBhvr>
                                      <p:to>
                                        <p:strVal val="visible"/>
                                      </p:to>
                                    </p:set>
                                    <p:anim calcmode="lin" valueType="num">
                                      <p:cBhvr>
                                        <p:cTn id="7" dur="500" fill="hold"/>
                                        <p:tgtEl>
                                          <p:spTgt spid="283"/>
                                        </p:tgtEl>
                                        <p:attrNameLst>
                                          <p:attrName>ppt_x</p:attrName>
                                        </p:attrNameLst>
                                      </p:cBhvr>
                                      <p:tavLst>
                                        <p:tav tm="0">
                                          <p:val>
                                            <p:strVal val="#ppt_x"/>
                                          </p:val>
                                        </p:tav>
                                        <p:tav tm="100000">
                                          <p:val>
                                            <p:strVal val="#ppt_x"/>
                                          </p:val>
                                        </p:tav>
                                      </p:tavLst>
                                    </p:anim>
                                    <p:anim calcmode="lin" valueType="num">
                                      <p:cBhvr>
                                        <p:cTn id="8" dur="500" fill="hold"/>
                                        <p:tgtEl>
                                          <p:spTgt spid="2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83"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Rectangle 3"/>
          <p:cNvSpPr txBox="1"/>
          <p:nvPr>
            <p:ph type="body" sz="quarter" idx="1"/>
          </p:nvPr>
        </p:nvSpPr>
        <p:spPr>
          <a:xfrm>
            <a:off x="457200" y="279400"/>
            <a:ext cx="8229600" cy="584200"/>
          </a:xfrm>
          <a:prstGeom prst="rect">
            <a:avLst/>
          </a:prstGeom>
        </p:spPr>
        <p:txBody>
          <a:bodyPr/>
          <a:lstStyle/>
          <a:p>
            <a:pPr marL="432308" indent="-395795" defTabSz="841247">
              <a:spcBef>
                <a:spcPts val="600"/>
              </a:spcBef>
              <a:buSzTx/>
              <a:buFont typeface="Wingdings"/>
              <a:buNone/>
              <a:defRPr b="1" sz="2760"/>
            </a:pPr>
            <a:r>
              <a:rPr b="0">
                <a:latin typeface="宋体"/>
                <a:ea typeface="宋体"/>
                <a:cs typeface="宋体"/>
                <a:sym typeface="宋体"/>
              </a:rPr>
              <a:t>程序设计语言的划代：</a:t>
            </a:r>
            <a:r>
              <a:rPr b="0"/>
              <a:t> </a:t>
            </a:r>
          </a:p>
        </p:txBody>
      </p:sp>
      <p:sp>
        <p:nvSpPr>
          <p:cNvPr id="175" name="Rectangle 6"/>
          <p:cNvSpPr txBox="1"/>
          <p:nvPr>
            <p:ph type="sldNum" sz="quarter" idx="2"/>
          </p:nvPr>
        </p:nvSpPr>
        <p:spPr>
          <a:xfrm>
            <a:off x="7470894" y="6237287"/>
            <a:ext cx="212488"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176" name="Group 266"/>
          <p:cNvGraphicFramePr/>
          <p:nvPr/>
        </p:nvGraphicFramePr>
        <p:xfrm>
          <a:off x="438150" y="885825"/>
          <a:ext cx="8455025" cy="425926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55663"/>
                <a:gridCol w="2328862"/>
                <a:gridCol w="4473575"/>
                <a:gridCol w="796925"/>
              </a:tblGrid>
              <a:tr h="288925">
                <a:tc>
                  <a:txBody>
                    <a:bodyPr/>
                    <a:lstStyle/>
                    <a:p>
                      <a:pPr>
                        <a:defRPr b="1" sz="2400">
                          <a:latin typeface="Times New Roman"/>
                          <a:ea typeface="Times New Roman"/>
                          <a:cs typeface="Times New Roman"/>
                          <a:sym typeface="Times New Roman"/>
                        </a:defRPr>
                      </a:pPr>
                      <a:r>
                        <a:rPr b="0">
                          <a:latin typeface="宋体"/>
                          <a:ea typeface="宋体"/>
                          <a:cs typeface="宋体"/>
                          <a:sym typeface="宋体"/>
                        </a:rPr>
                        <a:t>划代</a:t>
                      </a:r>
                    </a:p>
                  </a:txBody>
                  <a:tcPr marL="45720" marR="45720" marT="45720" marB="4572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defRPr b="1" sz="2400">
                          <a:latin typeface="Times New Roman"/>
                          <a:ea typeface="Times New Roman"/>
                          <a:cs typeface="Times New Roman"/>
                          <a:sym typeface="Times New Roman"/>
                        </a:defRPr>
                      </a:pPr>
                      <a:r>
                        <a:rPr b="0">
                          <a:latin typeface="宋体"/>
                          <a:ea typeface="宋体"/>
                          <a:cs typeface="宋体"/>
                          <a:sym typeface="宋体"/>
                        </a:rPr>
                        <a:t>语言</a:t>
                      </a:r>
                    </a:p>
                  </a:txBody>
                  <a:tcPr marL="45720" marR="45720" marT="45720" marB="4572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defRPr b="1" sz="2400">
                          <a:latin typeface="Times New Roman"/>
                          <a:ea typeface="Times New Roman"/>
                          <a:cs typeface="Times New Roman"/>
                          <a:sym typeface="Times New Roman"/>
                        </a:defRPr>
                      </a:pPr>
                      <a:r>
                        <a:rPr b="0">
                          <a:latin typeface="宋体"/>
                          <a:ea typeface="宋体"/>
                          <a:cs typeface="宋体"/>
                          <a:sym typeface="宋体"/>
                        </a:rPr>
                        <a:t>特点</a:t>
                      </a:r>
                    </a:p>
                  </a:txBody>
                  <a:tcPr marL="45720" marR="45720" marT="45720" marB="4572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defRPr b="1" sz="2400">
                          <a:latin typeface="Times New Roman"/>
                          <a:ea typeface="Times New Roman"/>
                          <a:cs typeface="Times New Roman"/>
                          <a:sym typeface="Times New Roman"/>
                        </a:defRPr>
                      </a:pPr>
                      <a:r>
                        <a:rPr b="0">
                          <a:latin typeface="宋体"/>
                          <a:ea typeface="宋体"/>
                          <a:cs typeface="宋体"/>
                          <a:sym typeface="宋体"/>
                        </a:rPr>
                        <a:t>级别</a:t>
                      </a:r>
                    </a:p>
                  </a:txBody>
                  <a:tcPr marL="45720" marR="45720" marT="45720" marB="4572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681038">
                <a:tc>
                  <a:txBody>
                    <a:bodyPr/>
                    <a:lstStyle/>
                    <a:p>
                      <a:pPr>
                        <a:defRPr sz="1800"/>
                      </a:pPr>
                      <a:r>
                        <a:rPr b="1" sz="2400">
                          <a:latin typeface="Times New Roman"/>
                          <a:ea typeface="Times New Roman"/>
                          <a:cs typeface="Times New Roman"/>
                          <a:sym typeface="Times New Roman"/>
                        </a:rPr>
                        <a:t>1GL</a:t>
                      </a:r>
                    </a:p>
                  </a:txBody>
                  <a:tcPr marL="45720" marR="45720" marT="45720" marB="4572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defRPr b="1" sz="2400">
                          <a:latin typeface="Times New Roman"/>
                          <a:ea typeface="Times New Roman"/>
                          <a:cs typeface="Times New Roman"/>
                          <a:sym typeface="Times New Roman"/>
                        </a:defRPr>
                      </a:pPr>
                      <a:r>
                        <a:rPr b="0">
                          <a:latin typeface="宋体"/>
                          <a:ea typeface="宋体"/>
                          <a:cs typeface="宋体"/>
                          <a:sym typeface="宋体"/>
                        </a:rPr>
                        <a:t>机器语言</a:t>
                      </a:r>
                    </a:p>
                  </a:txBody>
                  <a:tcPr marL="45720" marR="45720" marT="45720" marB="4572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defRPr b="1" sz="2400">
                          <a:latin typeface="Times New Roman"/>
                          <a:ea typeface="Times New Roman"/>
                          <a:cs typeface="Times New Roman"/>
                          <a:sym typeface="Times New Roman"/>
                        </a:defRPr>
                      </a:pPr>
                      <a:r>
                        <a:rPr b="0">
                          <a:latin typeface="宋体"/>
                          <a:ea typeface="宋体"/>
                          <a:cs typeface="宋体"/>
                          <a:sym typeface="宋体"/>
                        </a:rPr>
                        <a:t>程序不直观，编程出错率高</a:t>
                      </a:r>
                      <a:endParaRPr sz="2600">
                        <a:latin typeface="Arial"/>
                        <a:ea typeface="Arial"/>
                        <a:cs typeface="Arial"/>
                        <a:sym typeface="Arial"/>
                      </a:endParaRPr>
                    </a:p>
                    <a:p>
                      <a:pPr>
                        <a:defRPr b="1" sz="2400">
                          <a:latin typeface="Times New Roman"/>
                          <a:ea typeface="Times New Roman"/>
                          <a:cs typeface="Times New Roman"/>
                          <a:sym typeface="Times New Roman"/>
                        </a:defRPr>
                      </a:pPr>
                      <a:r>
                        <a:rPr b="0">
                          <a:latin typeface="宋体"/>
                          <a:ea typeface="宋体"/>
                          <a:cs typeface="宋体"/>
                          <a:sym typeface="宋体"/>
                        </a:rPr>
                        <a:t>运行效率高</a:t>
                      </a:r>
                    </a:p>
                  </a:txBody>
                  <a:tcPr marL="45720" marR="45720" marT="45720" marB="4572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rowSpan="2">
                  <a:txBody>
                    <a:bodyPr/>
                    <a:lstStyle/>
                    <a:p>
                      <a:pPr>
                        <a:defRPr b="1" sz="2400">
                          <a:latin typeface="Times New Roman"/>
                          <a:ea typeface="Times New Roman"/>
                          <a:cs typeface="Times New Roman"/>
                          <a:sym typeface="Times New Roman"/>
                        </a:defRPr>
                      </a:pPr>
                      <a:r>
                        <a:rPr b="0">
                          <a:latin typeface="宋体"/>
                          <a:ea typeface="宋体"/>
                          <a:cs typeface="宋体"/>
                          <a:sym typeface="宋体"/>
                        </a:rPr>
                        <a:t>低级</a:t>
                      </a:r>
                    </a:p>
                  </a:txBody>
                  <a:tcPr marL="45720" marR="45720" marT="45720" marB="4572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942975">
                <a:tc>
                  <a:txBody>
                    <a:bodyPr/>
                    <a:lstStyle/>
                    <a:p>
                      <a:pPr>
                        <a:defRPr sz="1800"/>
                      </a:pPr>
                      <a:r>
                        <a:rPr b="1" sz="2400">
                          <a:latin typeface="Times New Roman"/>
                          <a:ea typeface="Times New Roman"/>
                          <a:cs typeface="Times New Roman"/>
                          <a:sym typeface="Times New Roman"/>
                        </a:rPr>
                        <a:t>2GL</a:t>
                      </a:r>
                    </a:p>
                  </a:txBody>
                  <a:tcPr marL="45720" marR="45720" marT="45720" marB="4572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defRPr b="1" sz="2400">
                          <a:latin typeface="Times New Roman"/>
                          <a:ea typeface="Times New Roman"/>
                          <a:cs typeface="Times New Roman"/>
                          <a:sym typeface="Times New Roman"/>
                        </a:defRPr>
                      </a:pPr>
                      <a:r>
                        <a:rPr b="0">
                          <a:latin typeface="宋体"/>
                          <a:ea typeface="宋体"/>
                          <a:cs typeface="宋体"/>
                          <a:sym typeface="宋体"/>
                        </a:rPr>
                        <a:t>汇编语言</a:t>
                      </a:r>
                    </a:p>
                  </a:txBody>
                  <a:tcPr marL="45720" marR="45720" marT="45720" marB="4572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defRPr b="1" sz="2400">
                          <a:latin typeface="Times New Roman"/>
                          <a:ea typeface="Times New Roman"/>
                          <a:cs typeface="Times New Roman"/>
                          <a:sym typeface="Times New Roman"/>
                        </a:defRPr>
                      </a:pPr>
                      <a:r>
                        <a:rPr b="0">
                          <a:latin typeface="宋体"/>
                          <a:ea typeface="宋体"/>
                          <a:cs typeface="宋体"/>
                          <a:sym typeface="宋体"/>
                        </a:rPr>
                        <a:t>比机器语言直观，减少了出错率</a:t>
                      </a:r>
                      <a:endParaRPr sz="2600">
                        <a:latin typeface="Arial"/>
                        <a:ea typeface="Arial"/>
                        <a:cs typeface="Arial"/>
                        <a:sym typeface="Arial"/>
                      </a:endParaRPr>
                    </a:p>
                    <a:p>
                      <a:pPr>
                        <a:defRPr b="1" sz="2400">
                          <a:latin typeface="Times New Roman"/>
                          <a:ea typeface="Times New Roman"/>
                          <a:cs typeface="Times New Roman"/>
                          <a:sym typeface="Times New Roman"/>
                        </a:defRPr>
                      </a:pPr>
                      <a:r>
                        <a:rPr b="0">
                          <a:latin typeface="宋体"/>
                          <a:ea typeface="宋体"/>
                          <a:cs typeface="宋体"/>
                          <a:sym typeface="宋体"/>
                        </a:rPr>
                        <a:t>与机器码一样长</a:t>
                      </a:r>
                      <a:endParaRPr sz="2600">
                        <a:latin typeface="Arial"/>
                        <a:ea typeface="Arial"/>
                        <a:cs typeface="Arial"/>
                        <a:sym typeface="Arial"/>
                      </a:endParaRPr>
                    </a:p>
                    <a:p>
                      <a:pPr>
                        <a:defRPr b="1" sz="2400">
                          <a:latin typeface="Times New Roman"/>
                          <a:ea typeface="Times New Roman"/>
                          <a:cs typeface="Times New Roman"/>
                          <a:sym typeface="Times New Roman"/>
                        </a:defRPr>
                      </a:pPr>
                      <a:r>
                        <a:rPr b="0">
                          <a:latin typeface="宋体"/>
                          <a:ea typeface="宋体"/>
                          <a:cs typeface="宋体"/>
                          <a:sym typeface="宋体"/>
                        </a:rPr>
                        <a:t>特殊情况下才使用</a:t>
                      </a:r>
                    </a:p>
                  </a:txBody>
                  <a:tcPr marL="45720" marR="45720" marT="45720" marB="4572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vMerge="1">
                  <a:tcPr/>
                </a:tc>
              </a:tr>
              <a:tr h="1073150">
                <a:tc>
                  <a:txBody>
                    <a:bodyPr/>
                    <a:lstStyle/>
                    <a:p>
                      <a:pPr>
                        <a:defRPr sz="1800"/>
                      </a:pPr>
                      <a:r>
                        <a:rPr b="1" sz="2400">
                          <a:latin typeface="Times New Roman"/>
                          <a:ea typeface="Times New Roman"/>
                          <a:cs typeface="Times New Roman"/>
                          <a:sym typeface="Times New Roman"/>
                        </a:rPr>
                        <a:t>3GL</a:t>
                      </a:r>
                    </a:p>
                  </a:txBody>
                  <a:tcPr marL="45720" marR="45720" marT="45720" marB="4572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defRPr b="1" sz="2400">
                          <a:latin typeface="Times New Roman"/>
                          <a:ea typeface="Times New Roman"/>
                          <a:cs typeface="Times New Roman"/>
                          <a:sym typeface="Times New Roman"/>
                        </a:defRPr>
                      </a:pPr>
                      <a:r>
                        <a:t>BASIC</a:t>
                      </a:r>
                    </a:p>
                    <a:p>
                      <a:pPr>
                        <a:defRPr b="1" sz="2400">
                          <a:latin typeface="Times New Roman"/>
                          <a:ea typeface="Times New Roman"/>
                          <a:cs typeface="Times New Roman"/>
                          <a:sym typeface="Times New Roman"/>
                        </a:defRPr>
                      </a:pPr>
                      <a:r>
                        <a:t>PASCAL</a:t>
                      </a:r>
                      <a:endParaRPr sz="2600">
                        <a:latin typeface="Arial"/>
                        <a:ea typeface="Arial"/>
                        <a:cs typeface="Arial"/>
                        <a:sym typeface="Arial"/>
                      </a:endParaRPr>
                    </a:p>
                    <a:p>
                      <a:pPr>
                        <a:defRPr b="1" sz="2400">
                          <a:latin typeface="Times New Roman"/>
                          <a:ea typeface="Times New Roman"/>
                          <a:cs typeface="Times New Roman"/>
                          <a:sym typeface="Times New Roman"/>
                        </a:defRPr>
                      </a:pPr>
                      <a:r>
                        <a:t>C</a:t>
                      </a:r>
                      <a:r>
                        <a:rPr b="0">
                          <a:latin typeface="宋体"/>
                          <a:ea typeface="宋体"/>
                          <a:cs typeface="宋体"/>
                          <a:sym typeface="宋体"/>
                        </a:rPr>
                        <a:t>、</a:t>
                      </a:r>
                      <a:r>
                        <a:t>C++</a:t>
                      </a:r>
                      <a:r>
                        <a:rPr b="0">
                          <a:latin typeface="宋体"/>
                          <a:ea typeface="宋体"/>
                          <a:cs typeface="宋体"/>
                          <a:sym typeface="宋体"/>
                        </a:rPr>
                        <a:t>等</a:t>
                      </a:r>
                    </a:p>
                  </a:txBody>
                  <a:tcPr marL="45720" marR="45720" marT="45720" marB="4572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defRPr b="1" sz="2400">
                          <a:latin typeface="Times New Roman"/>
                          <a:ea typeface="Times New Roman"/>
                          <a:cs typeface="Times New Roman"/>
                          <a:sym typeface="Times New Roman"/>
                        </a:defRPr>
                      </a:pPr>
                      <a:r>
                        <a:rPr b="0">
                          <a:latin typeface="宋体"/>
                          <a:ea typeface="宋体"/>
                          <a:cs typeface="宋体"/>
                          <a:sym typeface="宋体"/>
                        </a:rPr>
                        <a:t>利用类英语的语句和命令</a:t>
                      </a:r>
                      <a:endParaRPr sz="2600">
                        <a:latin typeface="Arial"/>
                        <a:ea typeface="Arial"/>
                        <a:cs typeface="Arial"/>
                        <a:sym typeface="Arial"/>
                      </a:endParaRPr>
                    </a:p>
                    <a:p>
                      <a:pPr>
                        <a:defRPr b="1" sz="2400">
                          <a:latin typeface="Times New Roman"/>
                          <a:ea typeface="Times New Roman"/>
                          <a:cs typeface="Times New Roman"/>
                          <a:sym typeface="Times New Roman"/>
                        </a:defRPr>
                      </a:pPr>
                      <a:r>
                        <a:rPr b="0">
                          <a:latin typeface="宋体"/>
                          <a:ea typeface="宋体"/>
                          <a:cs typeface="宋体"/>
                          <a:sym typeface="宋体"/>
                        </a:rPr>
                        <a:t>一条语句相当于</a:t>
                      </a:r>
                      <a:r>
                        <a:t>5-10</a:t>
                      </a:r>
                      <a:r>
                        <a:rPr b="0">
                          <a:latin typeface="宋体"/>
                          <a:ea typeface="宋体"/>
                          <a:cs typeface="宋体"/>
                          <a:sym typeface="宋体"/>
                        </a:rPr>
                        <a:t>条机器码</a:t>
                      </a:r>
                      <a:endParaRPr sz="2600">
                        <a:latin typeface="Arial"/>
                        <a:ea typeface="Arial"/>
                        <a:cs typeface="Arial"/>
                        <a:sym typeface="Arial"/>
                      </a:endParaRPr>
                    </a:p>
                    <a:p>
                      <a:pPr>
                        <a:defRPr b="1" sz="2400">
                          <a:latin typeface="Times New Roman"/>
                          <a:ea typeface="Times New Roman"/>
                          <a:cs typeface="Times New Roman"/>
                          <a:sym typeface="Times New Roman"/>
                        </a:defRPr>
                      </a:pPr>
                      <a:r>
                        <a:rPr b="0">
                          <a:latin typeface="宋体"/>
                          <a:ea typeface="宋体"/>
                          <a:cs typeface="宋体"/>
                          <a:sym typeface="宋体"/>
                        </a:rPr>
                        <a:t>要规定详细的算法过程</a:t>
                      </a:r>
                    </a:p>
                  </a:txBody>
                  <a:tcPr marL="45720" marR="45720" marT="45720" marB="4572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rowSpan="2">
                  <a:txBody>
                    <a:bodyPr/>
                    <a:lstStyle/>
                    <a:p>
                      <a:pPr>
                        <a:defRPr b="1" sz="2400">
                          <a:latin typeface="Times New Roman"/>
                          <a:ea typeface="Times New Roman"/>
                          <a:cs typeface="Times New Roman"/>
                          <a:sym typeface="Times New Roman"/>
                        </a:defRPr>
                      </a:pPr>
                      <a:r>
                        <a:rPr b="0">
                          <a:latin typeface="宋体"/>
                          <a:ea typeface="宋体"/>
                          <a:cs typeface="宋体"/>
                          <a:sym typeface="宋体"/>
                        </a:rPr>
                        <a:t>高级</a:t>
                      </a:r>
                    </a:p>
                  </a:txBody>
                  <a:tcPr marL="45720" marR="45720" marT="45720" marB="4572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1273175">
                <a:tc>
                  <a:txBody>
                    <a:bodyPr/>
                    <a:lstStyle/>
                    <a:p>
                      <a:pPr>
                        <a:defRPr sz="1800"/>
                      </a:pPr>
                      <a:r>
                        <a:rPr b="1" sz="2400">
                          <a:latin typeface="Times New Roman"/>
                          <a:ea typeface="Times New Roman"/>
                          <a:cs typeface="Times New Roman"/>
                          <a:sym typeface="Times New Roman"/>
                        </a:rPr>
                        <a:t>4GL</a:t>
                      </a:r>
                    </a:p>
                  </a:txBody>
                  <a:tcPr marL="45720" marR="45720" marT="45720" marB="4572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defRPr b="1" sz="2400">
                          <a:latin typeface="Times New Roman"/>
                          <a:ea typeface="Times New Roman"/>
                          <a:cs typeface="Times New Roman"/>
                          <a:sym typeface="Times New Roman"/>
                        </a:defRPr>
                      </a:pPr>
                      <a:r>
                        <a:rPr b="0">
                          <a:latin typeface="宋体"/>
                          <a:ea typeface="宋体"/>
                          <a:cs typeface="宋体"/>
                          <a:sym typeface="宋体"/>
                        </a:rPr>
                        <a:t>数据库查询语言</a:t>
                      </a:r>
                      <a:endParaRPr sz="2600">
                        <a:latin typeface="Arial"/>
                        <a:ea typeface="Arial"/>
                        <a:cs typeface="Arial"/>
                        <a:sym typeface="Arial"/>
                      </a:endParaRPr>
                    </a:p>
                    <a:p>
                      <a:pPr>
                        <a:defRPr b="1" sz="2400">
                          <a:latin typeface="Times New Roman"/>
                          <a:ea typeface="Times New Roman"/>
                          <a:cs typeface="Times New Roman"/>
                          <a:sym typeface="Times New Roman"/>
                        </a:defRPr>
                      </a:pPr>
                      <a:r>
                        <a:rPr b="0">
                          <a:latin typeface="宋体"/>
                          <a:ea typeface="宋体"/>
                          <a:cs typeface="宋体"/>
                          <a:sym typeface="宋体"/>
                        </a:rPr>
                        <a:t>程序生成器</a:t>
                      </a:r>
                      <a:endParaRPr sz="2600">
                        <a:latin typeface="Arial"/>
                        <a:ea typeface="Arial"/>
                        <a:cs typeface="Arial"/>
                        <a:sym typeface="Arial"/>
                      </a:endParaRPr>
                    </a:p>
                    <a:p>
                      <a:pPr>
                        <a:defRPr b="1" sz="2400">
                          <a:latin typeface="Times New Roman"/>
                          <a:ea typeface="Times New Roman"/>
                          <a:cs typeface="Times New Roman"/>
                          <a:sym typeface="Times New Roman"/>
                        </a:defRPr>
                      </a:pPr>
                      <a:r>
                        <a:rPr b="0">
                          <a:latin typeface="宋体"/>
                          <a:ea typeface="宋体"/>
                          <a:cs typeface="宋体"/>
                          <a:sym typeface="宋体"/>
                        </a:rPr>
                        <a:t>图形语言</a:t>
                      </a:r>
                    </a:p>
                  </a:txBody>
                  <a:tcPr marL="45720" marR="45720" marT="45720" marB="4572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defRPr b="1" sz="2400">
                          <a:latin typeface="Times New Roman"/>
                          <a:ea typeface="Times New Roman"/>
                          <a:cs typeface="Times New Roman"/>
                          <a:sym typeface="Times New Roman"/>
                        </a:defRPr>
                      </a:pPr>
                      <a:r>
                        <a:rPr b="0">
                          <a:latin typeface="宋体"/>
                          <a:ea typeface="宋体"/>
                          <a:cs typeface="宋体"/>
                          <a:sym typeface="宋体"/>
                        </a:rPr>
                        <a:t>与自然语言接近</a:t>
                      </a:r>
                      <a:endParaRPr sz="2600">
                        <a:latin typeface="Arial"/>
                        <a:ea typeface="Arial"/>
                        <a:cs typeface="Arial"/>
                        <a:sym typeface="Arial"/>
                      </a:endParaRPr>
                    </a:p>
                    <a:p>
                      <a:pPr>
                        <a:defRPr b="1" sz="2400">
                          <a:latin typeface="Times New Roman"/>
                          <a:ea typeface="Times New Roman"/>
                          <a:cs typeface="Times New Roman"/>
                          <a:sym typeface="Times New Roman"/>
                        </a:defRPr>
                      </a:pPr>
                      <a:r>
                        <a:rPr b="0">
                          <a:latin typeface="宋体"/>
                          <a:ea typeface="宋体"/>
                          <a:cs typeface="宋体"/>
                          <a:sym typeface="宋体"/>
                        </a:rPr>
                        <a:t>一条语句相当于</a:t>
                      </a:r>
                      <a:r>
                        <a:t>30-50</a:t>
                      </a:r>
                      <a:r>
                        <a:rPr b="0">
                          <a:latin typeface="宋体"/>
                          <a:ea typeface="宋体"/>
                          <a:cs typeface="宋体"/>
                          <a:sym typeface="宋体"/>
                        </a:rPr>
                        <a:t>条机器码</a:t>
                      </a:r>
                      <a:endParaRPr sz="2600">
                        <a:latin typeface="Arial"/>
                        <a:ea typeface="Arial"/>
                        <a:cs typeface="Arial"/>
                        <a:sym typeface="Arial"/>
                      </a:endParaRPr>
                    </a:p>
                    <a:p>
                      <a:pPr>
                        <a:defRPr b="1" sz="2400">
                          <a:latin typeface="Times New Roman"/>
                          <a:ea typeface="Times New Roman"/>
                          <a:cs typeface="Times New Roman"/>
                          <a:sym typeface="Times New Roman"/>
                        </a:defRPr>
                      </a:pPr>
                      <a:r>
                        <a:rPr b="0">
                          <a:latin typeface="宋体"/>
                          <a:ea typeface="宋体"/>
                          <a:cs typeface="宋体"/>
                          <a:sym typeface="宋体"/>
                        </a:rPr>
                        <a:t>非过程化问题定义</a:t>
                      </a:r>
                      <a:endParaRPr sz="2600">
                        <a:latin typeface="Arial"/>
                        <a:ea typeface="Arial"/>
                        <a:cs typeface="Arial"/>
                        <a:sym typeface="Arial"/>
                      </a:endParaRPr>
                    </a:p>
                    <a:p>
                      <a:pPr>
                        <a:defRPr b="1" sz="2400">
                          <a:latin typeface="Times New Roman"/>
                          <a:ea typeface="Times New Roman"/>
                          <a:cs typeface="Times New Roman"/>
                          <a:sym typeface="Times New Roman"/>
                        </a:defRPr>
                      </a:pPr>
                      <a:r>
                        <a:rPr b="0">
                          <a:latin typeface="宋体"/>
                          <a:ea typeface="宋体"/>
                          <a:cs typeface="宋体"/>
                          <a:sym typeface="宋体"/>
                        </a:rPr>
                        <a:t>运行开销大，效率低</a:t>
                      </a:r>
                    </a:p>
                  </a:txBody>
                  <a:tcPr marL="45720" marR="45720" marT="45720" marB="4572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vMerge="1">
                  <a:tcPr/>
                </a:tc>
              </a:tr>
            </a:tbl>
          </a:graphicData>
        </a:graphic>
      </p:graphicFrame>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灯片编号占位符 3"/>
          <p:cNvSpPr txBox="1"/>
          <p:nvPr>
            <p:ph type="sldNum" sz="quarter" idx="2"/>
          </p:nvPr>
        </p:nvSpPr>
        <p:spPr>
          <a:xfrm>
            <a:off x="7416721" y="6237287"/>
            <a:ext cx="320835"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6" name="TextBox 5"/>
          <p:cNvSpPr txBox="1"/>
          <p:nvPr/>
        </p:nvSpPr>
        <p:spPr>
          <a:xfrm>
            <a:off x="70991" y="2348880"/>
            <a:ext cx="9073010" cy="2923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pPr>
            <a:r>
              <a:t>    </a:t>
            </a:r>
          </a:p>
          <a:p>
            <a:pPr>
              <a:defRPr b="1" sz="2400"/>
            </a:pPr>
            <a:r>
              <a:t>    </a:t>
            </a:r>
            <a:r>
              <a:rPr b="0">
                <a:latin typeface="宋体"/>
                <a:ea typeface="宋体"/>
                <a:cs typeface="宋体"/>
                <a:sym typeface="宋体"/>
              </a:rPr>
              <a:t>程序设计语言是人们用计算机解决问题的基本工具，因此，他将影响软件开发人员的思维方式和解题方式。</a:t>
            </a:r>
          </a:p>
          <a:p>
            <a:pPr>
              <a:defRPr b="1" sz="2400"/>
            </a:pPr>
          </a:p>
          <a:p>
            <a:pPr>
              <a:defRPr b="1" sz="2400"/>
            </a:pPr>
            <a:r>
              <a:t>    </a:t>
            </a:r>
            <a:r>
              <a:rPr b="0">
                <a:latin typeface="宋体"/>
                <a:ea typeface="宋体"/>
                <a:cs typeface="宋体"/>
                <a:sym typeface="宋体"/>
              </a:rPr>
              <a:t>程序设计语言实现设计结果的难易程度，是否提供了良好的独立编译机制，可利用的软件开发工具是否丰富而且有效等，都对软件的开发效率有影响。</a:t>
            </a:r>
          </a:p>
        </p:txBody>
      </p:sp>
      <p:sp>
        <p:nvSpPr>
          <p:cNvPr id="287" name="TextBox 6"/>
          <p:cNvSpPr txBox="1"/>
          <p:nvPr/>
        </p:nvSpPr>
        <p:spPr>
          <a:xfrm>
            <a:off x="251519" y="1393911"/>
            <a:ext cx="10009114"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800"/>
            </a:pPr>
            <a:r>
              <a:t>2.</a:t>
            </a:r>
            <a:r>
              <a:rPr b="0">
                <a:latin typeface="宋体"/>
                <a:ea typeface="宋体"/>
                <a:cs typeface="宋体"/>
                <a:sym typeface="宋体"/>
              </a:rPr>
              <a:t>编程时使用的程序设计语言对软件的开发有何影响？</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286"/>
                                        </p:tgtEl>
                                        <p:attrNameLst>
                                          <p:attrName>style.visibility</p:attrName>
                                        </p:attrNameLst>
                                      </p:cBhvr>
                                      <p:to>
                                        <p:strVal val="visible"/>
                                      </p:to>
                                    </p:set>
                                    <p:anim calcmode="lin" valueType="num">
                                      <p:cBhvr>
                                        <p:cTn id="7" dur="500" fill="hold"/>
                                        <p:tgtEl>
                                          <p:spTgt spid="286"/>
                                        </p:tgtEl>
                                        <p:attrNameLst>
                                          <p:attrName>ppt_x</p:attrName>
                                        </p:attrNameLst>
                                      </p:cBhvr>
                                      <p:tavLst>
                                        <p:tav tm="0">
                                          <p:val>
                                            <p:strVal val="#ppt_x"/>
                                          </p:val>
                                        </p:tav>
                                        <p:tav tm="100000">
                                          <p:val>
                                            <p:strVal val="#ppt_x"/>
                                          </p:val>
                                        </p:tav>
                                      </p:tavLst>
                                    </p:anim>
                                    <p:anim calcmode="lin" valueType="num">
                                      <p:cBhvr>
                                        <p:cTn id="8" dur="500" fill="hold"/>
                                        <p:tgtEl>
                                          <p:spTgt spid="2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86" grpId="1"/>
    </p:bldLst>
  </p:timing>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灯片编号占位符 3"/>
          <p:cNvSpPr txBox="1"/>
          <p:nvPr>
            <p:ph type="sldNum" sz="quarter" idx="2"/>
          </p:nvPr>
        </p:nvSpPr>
        <p:spPr>
          <a:xfrm>
            <a:off x="7416721" y="6237287"/>
            <a:ext cx="320835"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0" name="TextBox 4"/>
          <p:cNvSpPr txBox="1"/>
          <p:nvPr/>
        </p:nvSpPr>
        <p:spPr>
          <a:xfrm>
            <a:off x="611559" y="1124743"/>
            <a:ext cx="10009114" cy="3063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800"/>
            </a:pPr>
            <a:r>
              <a:t>3.</a:t>
            </a:r>
            <a:r>
              <a:rPr b="0">
                <a:latin typeface="宋体"/>
                <a:ea typeface="宋体"/>
                <a:cs typeface="宋体"/>
                <a:sym typeface="宋体"/>
              </a:rPr>
              <a:t>以下哪个不是影响软件效率的因素？</a:t>
            </a:r>
          </a:p>
          <a:p>
            <a:pPr>
              <a:defRPr b="1" sz="2800"/>
            </a:pPr>
          </a:p>
          <a:p>
            <a:pPr marL="514350" indent="-514350">
              <a:buSzPct val="100000"/>
              <a:buAutoNum type="alphaUcPeriod" startAt="1"/>
              <a:defRPr b="1" sz="2800"/>
            </a:pPr>
            <a:r>
              <a:rPr b="0">
                <a:latin typeface="宋体"/>
                <a:ea typeface="宋体"/>
                <a:cs typeface="宋体"/>
                <a:sym typeface="宋体"/>
              </a:rPr>
              <a:t>程序运行时间</a:t>
            </a:r>
          </a:p>
          <a:p>
            <a:pPr marL="514350" indent="-514350">
              <a:buSzPct val="100000"/>
              <a:buAutoNum type="alphaUcPeriod" startAt="1"/>
              <a:defRPr b="1" sz="2800"/>
            </a:pPr>
            <a:r>
              <a:rPr b="0">
                <a:latin typeface="宋体"/>
                <a:ea typeface="宋体"/>
                <a:cs typeface="宋体"/>
                <a:sym typeface="宋体"/>
              </a:rPr>
              <a:t>存储器效率</a:t>
            </a:r>
          </a:p>
          <a:p>
            <a:pPr marL="514350" indent="-514350">
              <a:buSzPct val="100000"/>
              <a:buAutoNum type="alphaUcPeriod" startAt="1"/>
              <a:defRPr b="1" sz="2800"/>
            </a:pPr>
            <a:r>
              <a:rPr b="0">
                <a:latin typeface="宋体"/>
                <a:ea typeface="宋体"/>
                <a:cs typeface="宋体"/>
                <a:sym typeface="宋体"/>
              </a:rPr>
              <a:t>输入输出效率</a:t>
            </a:r>
          </a:p>
          <a:p>
            <a:pPr>
              <a:defRPr b="1" sz="2800"/>
            </a:pPr>
            <a:r>
              <a:t>D. </a:t>
            </a:r>
            <a:r>
              <a:rPr b="0">
                <a:latin typeface="宋体"/>
                <a:ea typeface="宋体"/>
                <a:cs typeface="宋体"/>
                <a:sym typeface="宋体"/>
              </a:rPr>
              <a:t>语句结构</a:t>
            </a:r>
          </a:p>
        </p:txBody>
      </p:sp>
      <p:sp>
        <p:nvSpPr>
          <p:cNvPr id="291" name="TextBox 5"/>
          <p:cNvSpPr txBox="1"/>
          <p:nvPr/>
        </p:nvSpPr>
        <p:spPr>
          <a:xfrm>
            <a:off x="971600" y="4365104"/>
            <a:ext cx="6984776" cy="510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pPr>
            <a:r>
              <a:rPr>
                <a:latin typeface="宋体"/>
                <a:ea typeface="宋体"/>
                <a:cs typeface="宋体"/>
                <a:sym typeface="宋体"/>
              </a:rPr>
              <a:t>答案：</a:t>
            </a:r>
            <a:r>
              <a:t>D </a:t>
            </a:r>
            <a:r>
              <a:rPr>
                <a:latin typeface="宋体"/>
                <a:ea typeface="宋体"/>
                <a:cs typeface="宋体"/>
                <a:sym typeface="宋体"/>
              </a:rPr>
              <a:t>（书本第</a:t>
            </a:r>
            <a:r>
              <a:t>148</a:t>
            </a:r>
            <a:r>
              <a:rPr>
                <a:latin typeface="宋体"/>
                <a:ea typeface="宋体"/>
                <a:cs typeface="宋体"/>
                <a:sym typeface="宋体"/>
              </a:rPr>
              <a:t>页）</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291"/>
                                        </p:tgtEl>
                                        <p:attrNameLst>
                                          <p:attrName>style.visibility</p:attrName>
                                        </p:attrNameLst>
                                      </p:cBhvr>
                                      <p:to>
                                        <p:strVal val="visible"/>
                                      </p:to>
                                    </p:set>
                                    <p:anim calcmode="lin" valueType="num">
                                      <p:cBhvr>
                                        <p:cTn id="7" dur="500" fill="hold"/>
                                        <p:tgtEl>
                                          <p:spTgt spid="291"/>
                                        </p:tgtEl>
                                        <p:attrNameLst>
                                          <p:attrName>ppt_x</p:attrName>
                                        </p:attrNameLst>
                                      </p:cBhvr>
                                      <p:tavLst>
                                        <p:tav tm="0">
                                          <p:val>
                                            <p:strVal val="#ppt_x"/>
                                          </p:val>
                                        </p:tav>
                                        <p:tav tm="100000">
                                          <p:val>
                                            <p:strVal val="#ppt_x"/>
                                          </p:val>
                                        </p:tav>
                                      </p:tavLst>
                                    </p:anim>
                                    <p:anim calcmode="lin" valueType="num">
                                      <p:cBhvr>
                                        <p:cTn id="8" dur="500" fill="hold"/>
                                        <p:tgtEl>
                                          <p:spTgt spid="2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1" grpId="1"/>
    </p:bldLst>
  </p:timing>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3" name="灯片编号占位符 3"/>
          <p:cNvSpPr txBox="1"/>
          <p:nvPr>
            <p:ph type="sldNum" sz="quarter" idx="2"/>
          </p:nvPr>
        </p:nvSpPr>
        <p:spPr>
          <a:xfrm>
            <a:off x="7416721" y="6237287"/>
            <a:ext cx="320835"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4" name="矩形 4"/>
          <p:cNvSpPr txBox="1"/>
          <p:nvPr/>
        </p:nvSpPr>
        <p:spPr>
          <a:xfrm>
            <a:off x="611559" y="1340767"/>
            <a:ext cx="7704858" cy="287881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1">
              <a:lnSpc>
                <a:spcPct val="104999"/>
              </a:lnSpc>
              <a:spcBef>
                <a:spcPts val="100"/>
              </a:spcBef>
              <a:defRPr b="1" sz="2800">
                <a:solidFill>
                  <a:srgbClr val="262626"/>
                </a:solidFill>
                <a:latin typeface="Times New Roman"/>
                <a:ea typeface="Times New Roman"/>
                <a:cs typeface="Times New Roman"/>
                <a:sym typeface="Times New Roman"/>
              </a:defRPr>
            </a:pPr>
            <a:r>
              <a:t>4.</a:t>
            </a:r>
            <a:r>
              <a:rPr>
                <a:latin typeface="仿宋_GB2312"/>
                <a:ea typeface="仿宋_GB2312"/>
                <a:cs typeface="仿宋_GB2312"/>
                <a:sym typeface="仿宋_GB2312"/>
              </a:rPr>
              <a:t>找出下列不符合编码规范的地方</a:t>
            </a:r>
            <a:r>
              <a:t>	</a:t>
            </a:r>
          </a:p>
          <a:p>
            <a:pPr lvl="1">
              <a:lnSpc>
                <a:spcPct val="104999"/>
              </a:lnSpc>
              <a:spcBef>
                <a:spcPts val="100"/>
              </a:spcBef>
              <a:defRPr b="1" sz="2800">
                <a:solidFill>
                  <a:srgbClr val="262626"/>
                </a:solidFill>
                <a:latin typeface="Times New Roman"/>
                <a:ea typeface="Times New Roman"/>
                <a:cs typeface="Times New Roman"/>
                <a:sym typeface="Times New Roman"/>
              </a:defRPr>
            </a:pPr>
            <a:r>
              <a:t>		/*</a:t>
            </a:r>
            <a:r>
              <a:rPr>
                <a:latin typeface="仿宋_GB2312"/>
                <a:ea typeface="仿宋_GB2312"/>
                <a:cs typeface="仿宋_GB2312"/>
                <a:sym typeface="仿宋_GB2312"/>
              </a:rPr>
              <a:t>将数组累加</a:t>
            </a:r>
            <a:r>
              <a:t>*</a:t>
            </a:r>
            <a:r>
              <a:t>/</a:t>
            </a:r>
          </a:p>
          <a:p>
            <a:pPr lvl="1">
              <a:lnSpc>
                <a:spcPct val="104999"/>
              </a:lnSpc>
              <a:spcBef>
                <a:spcPts val="100"/>
              </a:spcBef>
              <a:defRPr b="1" sz="2800">
                <a:solidFill>
                  <a:srgbClr val="262626"/>
                </a:solidFill>
                <a:latin typeface="Times New Roman"/>
                <a:ea typeface="Times New Roman"/>
                <a:cs typeface="Times New Roman"/>
                <a:sym typeface="Times New Roman"/>
              </a:defRPr>
            </a:pPr>
            <a:r>
              <a:t>	For</a:t>
            </a:r>
            <a:r>
              <a:rPr>
                <a:latin typeface="仿宋_GB2312"/>
                <a:ea typeface="仿宋_GB2312"/>
                <a:cs typeface="仿宋_GB2312"/>
                <a:sym typeface="仿宋_GB2312"/>
              </a:rPr>
              <a:t>（</a:t>
            </a:r>
            <a:r>
              <a:t>i = 0 ; i &lt;10 ; i ++</a:t>
            </a:r>
            <a:r>
              <a:rPr>
                <a:latin typeface="仿宋_GB2312"/>
                <a:ea typeface="仿宋_GB2312"/>
                <a:cs typeface="仿宋_GB2312"/>
                <a:sym typeface="仿宋_GB2312"/>
              </a:rPr>
              <a:t>）</a:t>
            </a:r>
          </a:p>
          <a:p>
            <a:pPr lvl="1">
              <a:lnSpc>
                <a:spcPct val="104999"/>
              </a:lnSpc>
              <a:spcBef>
                <a:spcPts val="100"/>
              </a:spcBef>
              <a:defRPr b="1" sz="2800">
                <a:solidFill>
                  <a:srgbClr val="262626"/>
                </a:solidFill>
                <a:latin typeface="Times New Roman"/>
                <a:ea typeface="Times New Roman"/>
                <a:cs typeface="Times New Roman"/>
                <a:sym typeface="Times New Roman"/>
              </a:defRPr>
            </a:pPr>
            <a:r>
              <a:t>		if ( !( num[i]</a:t>
            </a:r>
            <a:r>
              <a:rPr>
                <a:latin typeface="仿宋_GB2312"/>
                <a:ea typeface="仿宋_GB2312"/>
                <a:cs typeface="仿宋_GB2312"/>
                <a:sym typeface="仿宋_GB2312"/>
              </a:rPr>
              <a:t>＜</a:t>
            </a:r>
            <a:r>
              <a:t>2 || num[i] </a:t>
            </a:r>
            <a:r>
              <a:rPr>
                <a:latin typeface="仿宋_GB2312"/>
                <a:ea typeface="仿宋_GB2312"/>
                <a:cs typeface="仿宋_GB2312"/>
                <a:sym typeface="仿宋_GB2312"/>
              </a:rPr>
              <a:t>＞ </a:t>
            </a:r>
            <a:r>
              <a:t>8 ) )</a:t>
            </a:r>
          </a:p>
          <a:p>
            <a:pPr lvl="1">
              <a:lnSpc>
                <a:spcPct val="104999"/>
              </a:lnSpc>
              <a:spcBef>
                <a:spcPts val="100"/>
              </a:spcBef>
              <a:defRPr b="1" sz="2800">
                <a:solidFill>
                  <a:srgbClr val="262626"/>
                </a:solidFill>
                <a:latin typeface="Times New Roman"/>
                <a:ea typeface="Times New Roman"/>
                <a:cs typeface="Times New Roman"/>
                <a:sym typeface="Times New Roman"/>
              </a:defRPr>
            </a:pPr>
            <a:r>
              <a:t>			lj = lj + num[i]</a:t>
            </a:r>
            <a:r>
              <a:rPr>
                <a:latin typeface="仿宋_GB2312"/>
                <a:ea typeface="仿宋_GB2312"/>
                <a:cs typeface="仿宋_GB2312"/>
                <a:sym typeface="仿宋_GB2312"/>
              </a:rPr>
              <a:t>；</a:t>
            </a:r>
          </a:p>
        </p:txBody>
      </p:sp>
      <p:sp>
        <p:nvSpPr>
          <p:cNvPr id="295" name="TextBox 6"/>
          <p:cNvSpPr txBox="1"/>
          <p:nvPr/>
        </p:nvSpPr>
        <p:spPr>
          <a:xfrm>
            <a:off x="323527" y="4077072"/>
            <a:ext cx="8640962" cy="231419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1" indent="0">
              <a:defRPr b="1" sz="2400">
                <a:solidFill>
                  <a:srgbClr val="262626"/>
                </a:solidFill>
                <a:latin typeface="Times New Roman"/>
                <a:ea typeface="Times New Roman"/>
                <a:cs typeface="Times New Roman"/>
                <a:sym typeface="Times New Roman"/>
              </a:defRPr>
            </a:pPr>
            <a:r>
              <a:t>if ( !(num[i] </a:t>
            </a:r>
            <a:r>
              <a:rPr>
                <a:latin typeface="仿宋_GB2312"/>
                <a:ea typeface="仿宋_GB2312"/>
                <a:cs typeface="仿宋_GB2312"/>
                <a:sym typeface="仿宋_GB2312"/>
              </a:rPr>
              <a:t>＜</a:t>
            </a:r>
            <a:r>
              <a:t>2 || num[i] </a:t>
            </a:r>
            <a:r>
              <a:rPr>
                <a:latin typeface="仿宋_GB2312"/>
                <a:ea typeface="仿宋_GB2312"/>
                <a:cs typeface="仿宋_GB2312"/>
                <a:sym typeface="仿宋_GB2312"/>
              </a:rPr>
              <a:t>＞ </a:t>
            </a:r>
            <a:r>
              <a:t>8) )</a:t>
            </a:r>
            <a:r>
              <a:rPr b="0">
                <a:latin typeface="宋体"/>
                <a:ea typeface="宋体"/>
                <a:cs typeface="宋体"/>
                <a:sym typeface="宋体"/>
              </a:rPr>
              <a:t>应改为</a:t>
            </a:r>
            <a:r>
              <a:t>if (num[i] &gt;= 2 &amp;&amp; num[i] &lt;=  8 ) </a:t>
            </a:r>
          </a:p>
          <a:p>
            <a:pPr lvl="1" indent="0">
              <a:defRPr b="1" sz="2400">
                <a:solidFill>
                  <a:srgbClr val="262626"/>
                </a:solidFill>
                <a:latin typeface="Times New Roman"/>
                <a:ea typeface="Times New Roman"/>
                <a:cs typeface="Times New Roman"/>
                <a:sym typeface="Times New Roman"/>
              </a:defRPr>
            </a:pPr>
          </a:p>
          <a:p>
            <a:pPr lvl="1" indent="0">
              <a:defRPr b="1" sz="2400">
                <a:solidFill>
                  <a:srgbClr val="262626"/>
                </a:solidFill>
                <a:latin typeface="Times New Roman"/>
                <a:ea typeface="Times New Roman"/>
                <a:cs typeface="Times New Roman"/>
                <a:sym typeface="Times New Roman"/>
              </a:defRPr>
            </a:pPr>
            <a:r>
              <a:t>Lj</a:t>
            </a:r>
            <a:r>
              <a:rPr>
                <a:latin typeface="仿宋_GB2312"/>
                <a:ea typeface="仿宋_GB2312"/>
                <a:cs typeface="仿宋_GB2312"/>
                <a:sym typeface="仿宋_GB2312"/>
              </a:rPr>
              <a:t>应改为</a:t>
            </a:r>
            <a:r>
              <a:t>sum</a:t>
            </a:r>
          </a:p>
          <a:p>
            <a:pPr lvl="1" indent="0">
              <a:defRPr b="1" sz="2400">
                <a:solidFill>
                  <a:srgbClr val="262626"/>
                </a:solidFill>
                <a:latin typeface="Times New Roman"/>
                <a:ea typeface="Times New Roman"/>
                <a:cs typeface="Times New Roman"/>
                <a:sym typeface="Times New Roman"/>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295"/>
                                        </p:tgtEl>
                                        <p:attrNameLst>
                                          <p:attrName>style.visibility</p:attrName>
                                        </p:attrNameLst>
                                      </p:cBhvr>
                                      <p:to>
                                        <p:strVal val="visible"/>
                                      </p:to>
                                    </p:set>
                                    <p:anim calcmode="lin" valueType="num">
                                      <p:cBhvr>
                                        <p:cTn id="7" dur="500" fill="hold"/>
                                        <p:tgtEl>
                                          <p:spTgt spid="295"/>
                                        </p:tgtEl>
                                        <p:attrNameLst>
                                          <p:attrName>ppt_x</p:attrName>
                                        </p:attrNameLst>
                                      </p:cBhvr>
                                      <p:tavLst>
                                        <p:tav tm="0">
                                          <p:val>
                                            <p:strVal val="#ppt_x"/>
                                          </p:val>
                                        </p:tav>
                                        <p:tav tm="100000">
                                          <p:val>
                                            <p:strVal val="#ppt_x"/>
                                          </p:val>
                                        </p:tav>
                                      </p:tavLst>
                                    </p:anim>
                                    <p:anim calcmode="lin" valueType="num">
                                      <p:cBhvr>
                                        <p:cTn id="8" dur="500" fill="hold"/>
                                        <p:tgtEl>
                                          <p:spTgt spid="2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5" grpId="1"/>
    </p:bldLst>
  </p:timing>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7" name="内容占位符 2"/>
          <p:cNvSpPr txBox="1"/>
          <p:nvPr>
            <p:ph type="body" sz="quarter" idx="1"/>
          </p:nvPr>
        </p:nvSpPr>
        <p:spPr>
          <a:xfrm>
            <a:off x="467543" y="692695"/>
            <a:ext cx="7128793" cy="1512170"/>
          </a:xfrm>
          <a:prstGeom prst="rect">
            <a:avLst/>
          </a:prstGeom>
        </p:spPr>
        <p:txBody>
          <a:bodyPr/>
          <a:lstStyle/>
          <a:p>
            <a:pPr/>
            <a:r>
              <a:t>5</a:t>
            </a:r>
            <a:r>
              <a:rPr b="1"/>
              <a:t>.</a:t>
            </a:r>
            <a:r>
              <a:rPr>
                <a:latin typeface="宋体"/>
                <a:ea typeface="宋体"/>
                <a:cs typeface="宋体"/>
                <a:sym typeface="宋体"/>
              </a:rPr>
              <a:t>所选用的程序设计语言的特点及编码风格也将对程序的哪些性质产生影响？</a:t>
            </a:r>
          </a:p>
        </p:txBody>
      </p:sp>
      <p:sp>
        <p:nvSpPr>
          <p:cNvPr id="298" name="灯片编号占位符 3"/>
          <p:cNvSpPr txBox="1"/>
          <p:nvPr>
            <p:ph type="sldNum" sz="quarter" idx="2"/>
          </p:nvPr>
        </p:nvSpPr>
        <p:spPr>
          <a:xfrm>
            <a:off x="7416721" y="6237287"/>
            <a:ext cx="320835"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9" name="TextBox 4"/>
          <p:cNvSpPr txBox="1"/>
          <p:nvPr/>
        </p:nvSpPr>
        <p:spPr>
          <a:xfrm>
            <a:off x="755576" y="3356990"/>
            <a:ext cx="6624736" cy="1107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800">
                <a:latin typeface="宋体"/>
                <a:ea typeface="宋体"/>
                <a:cs typeface="宋体"/>
                <a:sym typeface="宋体"/>
              </a:defRPr>
            </a:lvl1pPr>
          </a:lstStyle>
          <a:p>
            <a:pPr>
              <a:defRPr b="1">
                <a:latin typeface="Verdana"/>
                <a:ea typeface="Verdana"/>
                <a:cs typeface="Verdana"/>
                <a:sym typeface="Verdana"/>
              </a:defRPr>
            </a:pPr>
            <a:r>
              <a:rPr b="0">
                <a:latin typeface="宋体"/>
                <a:ea typeface="宋体"/>
                <a:cs typeface="宋体"/>
                <a:sym typeface="宋体"/>
              </a:rPr>
              <a:t>答案：可靠性、可读性、可测试性、可维护性。</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299"/>
                                        </p:tgtEl>
                                        <p:attrNameLst>
                                          <p:attrName>style.visibility</p:attrName>
                                        </p:attrNameLst>
                                      </p:cBhvr>
                                      <p:to>
                                        <p:strVal val="visible"/>
                                      </p:to>
                                    </p:set>
                                    <p:animEffect filter="wipe(left)" transition="in">
                                      <p:cBhvr>
                                        <p:cTn id="7" dur="500"/>
                                        <p:tgtEl>
                                          <p:spTgt spid="2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9" grpId="1"/>
    </p:bldLst>
  </p:timing>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1" name="参考文献"/>
          <p:cNvSpPr txBox="1"/>
          <p:nvPr>
            <p:ph type="title"/>
          </p:nvPr>
        </p:nvSpPr>
        <p:spPr>
          <a:prstGeom prst="rect">
            <a:avLst/>
          </a:prstGeom>
        </p:spPr>
        <p:txBody>
          <a:bodyPr/>
          <a:lstStyle>
            <a:lvl1pPr algn="ctr"/>
          </a:lstStyle>
          <a:p>
            <a:pPr/>
            <a:r>
              <a:t>参考文献</a:t>
            </a:r>
          </a:p>
        </p:txBody>
      </p:sp>
      <p:sp>
        <p:nvSpPr>
          <p:cNvPr id="302" name="1  张海藩，牟永敏. 软件工程导论. 北京：清华大学出版社，2013"/>
          <p:cNvSpPr txBox="1"/>
          <p:nvPr>
            <p:ph type="body" idx="1"/>
          </p:nvPr>
        </p:nvSpPr>
        <p:spPr>
          <a:prstGeom prst="rect">
            <a:avLst/>
          </a:prstGeom>
        </p:spPr>
        <p:txBody>
          <a:bodyPr/>
          <a:lstStyle>
            <a:lvl1pPr marL="0" indent="0">
              <a:spcBef>
                <a:spcPts val="0"/>
              </a:spcBef>
              <a:buClrTx/>
              <a:buSzTx/>
              <a:buNone/>
              <a:defRPr sz="2800">
                <a:latin typeface="Franklin Gothic Book"/>
                <a:ea typeface="Franklin Gothic Book"/>
                <a:cs typeface="Franklin Gothic Book"/>
                <a:sym typeface="Franklin Gothic Book"/>
              </a:defRPr>
            </a:lvl1pPr>
          </a:lstStyle>
          <a:p>
            <a:pPr/>
            <a:r>
              <a:t>1  张海藩，牟永敏. 软件工程导论. 北京：清华大学出版社，2013 </a:t>
            </a:r>
          </a:p>
        </p:txBody>
      </p:sp>
      <p:sp>
        <p:nvSpPr>
          <p:cNvPr id="303"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5"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6" name="郑鸿棣 问题的设置 8.0分…"/>
          <p:cNvSpPr txBox="1"/>
          <p:nvPr/>
        </p:nvSpPr>
        <p:spPr>
          <a:xfrm>
            <a:off x="1705540" y="2106930"/>
            <a:ext cx="6035351" cy="1996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3600"/>
            </a:pPr>
            <a:r>
              <a:t>郑鸿棣 问题的设置 8.0分</a:t>
            </a:r>
          </a:p>
          <a:p>
            <a:pPr>
              <a:defRPr sz="3600"/>
            </a:pPr>
            <a:r>
              <a:t>徐余浩 资料寻找   8.4分</a:t>
            </a:r>
          </a:p>
          <a:p>
            <a:pPr>
              <a:defRPr sz="3600"/>
            </a:pPr>
            <a:r>
              <a:t>陈瑜安 ppt制作    8.7分</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8" name="灯片编号占位符 3"/>
          <p:cNvSpPr txBox="1"/>
          <p:nvPr>
            <p:ph type="sldNum" sz="quarter" idx="2"/>
          </p:nvPr>
        </p:nvSpPr>
        <p:spPr>
          <a:xfrm>
            <a:off x="7416721" y="6237287"/>
            <a:ext cx="320835"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9" name="矩形 4"/>
          <p:cNvSpPr txBox="1"/>
          <p:nvPr/>
        </p:nvSpPr>
        <p:spPr>
          <a:xfrm>
            <a:off x="1928912" y="2700288"/>
            <a:ext cx="5472608" cy="1183641"/>
          </a:xfrm>
          <a:prstGeom prst="rect">
            <a:avLst/>
          </a:prstGeom>
          <a:solidFill>
            <a:schemeClr val="accent2"/>
          </a:solidFill>
          <a:ln w="25400">
            <a:solidFill>
              <a:srgbClr val="252570"/>
            </a:solidFill>
          </a:ln>
          <a:extLst>
            <a:ext uri="{C572A759-6A51-4108-AA02-DFA0A04FC94B}">
              <ma14:wrappingTextBoxFlag xmlns:ma14="http://schemas.microsoft.com/office/mac/drawingml/2011/main" val="1"/>
            </a:ext>
          </a:extLst>
        </p:spPr>
        <p:txBody>
          <a:bodyPr lIns="45719" rIns="45719">
            <a:spAutoFit/>
          </a:bodyPr>
          <a:lstStyle>
            <a:lvl1pPr algn="ctr">
              <a:defRPr sz="6000">
                <a:solidFill>
                  <a:schemeClr val="accent3">
                    <a:lumOff val="44000"/>
                  </a:schemeClr>
                </a:solidFill>
                <a:latin typeface="宋体"/>
                <a:ea typeface="宋体"/>
                <a:cs typeface="宋体"/>
                <a:sym typeface="宋体"/>
              </a:defRPr>
            </a:lvl1pPr>
          </a:lstStyle>
          <a:p>
            <a:pPr>
              <a:defRPr>
                <a:latin typeface="Verdana"/>
                <a:ea typeface="Verdana"/>
                <a:cs typeface="Verdana"/>
                <a:sym typeface="Verdana"/>
              </a:defRPr>
            </a:pPr>
            <a:r>
              <a:rPr>
                <a:latin typeface="宋体"/>
                <a:ea typeface="宋体"/>
                <a:cs typeface="宋体"/>
                <a:sym typeface="宋体"/>
              </a:rPr>
              <a:t>谢谢观赏</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灯片编号占位符 3"/>
          <p:cNvSpPr txBox="1"/>
          <p:nvPr>
            <p:ph type="sldNum" sz="quarter" idx="2"/>
          </p:nvPr>
        </p:nvSpPr>
        <p:spPr>
          <a:xfrm>
            <a:off x="7525551" y="6245225"/>
            <a:ext cx="188898" cy="264255"/>
          </a:xfrm>
          <a:prstGeom prst="rect">
            <a:avLst/>
          </a:prstGeom>
          <a:extLst>
            <a:ext uri="{C572A759-6A51-4108-AA02-DFA0A04FC94B}">
              <ma14:wrappingTextBoxFlag xmlns:ma14="http://schemas.microsoft.com/office/mac/drawingml/2011/main" val="1"/>
            </a:ext>
          </a:extLst>
        </p:spPr>
        <p:txBody>
          <a:bodyPr/>
          <a:lstStyle>
            <a:lvl1pPr>
              <a:defRPr b="0">
                <a:latin typeface="Arial"/>
                <a:ea typeface="Arial"/>
                <a:cs typeface="Arial"/>
                <a:sym typeface="Arial"/>
              </a:defRPr>
            </a:lvl1pPr>
          </a:lstStyle>
          <a:p>
            <a:pPr/>
            <a:fld id="{86CB4B4D-7CA3-9044-876B-883B54F8677D}" type="slidenum"/>
          </a:p>
        </p:txBody>
      </p:sp>
      <p:sp>
        <p:nvSpPr>
          <p:cNvPr id="179" name="Rectangle 2"/>
          <p:cNvSpPr txBox="1"/>
          <p:nvPr/>
        </p:nvSpPr>
        <p:spPr>
          <a:xfrm>
            <a:off x="107504" y="332655"/>
            <a:ext cx="6413501" cy="618732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45000"/>
              </a:lnSpc>
              <a:defRPr b="1" sz="2400">
                <a:solidFill>
                  <a:srgbClr val="0000FF"/>
                </a:solidFill>
                <a:latin typeface="华文新魏"/>
                <a:ea typeface="华文新魏"/>
                <a:cs typeface="华文新魏"/>
                <a:sym typeface="华文新魏"/>
              </a:defRPr>
            </a:pPr>
            <a:r>
              <a:rPr b="0">
                <a:latin typeface="宋体"/>
                <a:ea typeface="宋体"/>
                <a:cs typeface="宋体"/>
                <a:sym typeface="宋体"/>
              </a:rPr>
              <a:t>选择程序设计语言的主要实用标准：</a:t>
            </a:r>
          </a:p>
          <a:p>
            <a:pPr>
              <a:defRPr b="1" sz="2400">
                <a:latin typeface="Arial"/>
                <a:ea typeface="Arial"/>
                <a:cs typeface="Arial"/>
                <a:sym typeface="Arial"/>
              </a:defRPr>
            </a:pPr>
            <a:r>
              <a:t>(1) </a:t>
            </a:r>
            <a:r>
              <a:rPr b="0">
                <a:latin typeface="宋体"/>
                <a:ea typeface="宋体"/>
                <a:cs typeface="宋体"/>
                <a:sym typeface="宋体"/>
              </a:rPr>
              <a:t>系统用户的要求。如果所开发的系统由用户负责维护，用户通常要求用他们熟悉的语言书写程序。</a:t>
            </a:r>
            <a:endParaRPr sz="1200"/>
          </a:p>
          <a:p>
            <a:pPr>
              <a:defRPr b="1" sz="2400">
                <a:latin typeface="Arial"/>
                <a:ea typeface="Arial"/>
                <a:cs typeface="Arial"/>
                <a:sym typeface="Arial"/>
              </a:defRPr>
            </a:pPr>
            <a:r>
              <a:t>(2) </a:t>
            </a:r>
            <a:r>
              <a:rPr b="0">
                <a:latin typeface="宋体"/>
                <a:ea typeface="宋体"/>
                <a:cs typeface="宋体"/>
                <a:sym typeface="宋体"/>
              </a:rPr>
              <a:t>可以使用的编译程序。运行目标系统的环境中可以提供的编译程序往往限制了可以选用的语言的范围。</a:t>
            </a:r>
            <a:endParaRPr sz="1200"/>
          </a:p>
          <a:p>
            <a:pPr>
              <a:defRPr b="1" sz="2400">
                <a:latin typeface="Arial"/>
                <a:ea typeface="Arial"/>
                <a:cs typeface="Arial"/>
                <a:sym typeface="Arial"/>
              </a:defRPr>
            </a:pPr>
            <a:r>
              <a:t>(3) </a:t>
            </a:r>
            <a:r>
              <a:rPr b="0">
                <a:latin typeface="宋体"/>
                <a:ea typeface="宋体"/>
                <a:cs typeface="宋体"/>
                <a:sym typeface="宋体"/>
              </a:rPr>
              <a:t>可以得到的软件工具。如果某种语言有支持程序开发的软件工具可以利用，则目标系统的实现和验证都变得比较容易。</a:t>
            </a:r>
            <a:endParaRPr sz="1200"/>
          </a:p>
          <a:p>
            <a:pPr>
              <a:defRPr b="1" sz="2400">
                <a:latin typeface="Arial"/>
                <a:ea typeface="Arial"/>
                <a:cs typeface="Arial"/>
                <a:sym typeface="Arial"/>
              </a:defRPr>
            </a:pPr>
            <a:r>
              <a:t>(4) </a:t>
            </a:r>
            <a:r>
              <a:rPr b="0">
                <a:latin typeface="宋体"/>
                <a:ea typeface="宋体"/>
                <a:cs typeface="宋体"/>
                <a:sym typeface="宋体"/>
              </a:rPr>
              <a:t>工程规模。如果工程规模很庞大，现有的语言又不完全适用，那么设计并实现一种供这个工程项目专用的程序设计语言，可能是一个正确的选择。</a:t>
            </a:r>
          </a:p>
        </p:txBody>
      </p:sp>
      <p:pic>
        <p:nvPicPr>
          <p:cNvPr id="180" name="Picture 6" descr="Picture 6"/>
          <p:cNvPicPr>
            <a:picLocks noChangeAspect="1"/>
          </p:cNvPicPr>
          <p:nvPr/>
        </p:nvPicPr>
        <p:blipFill>
          <a:blip r:embed="rId3">
            <a:extLst/>
          </a:blip>
          <a:stretch>
            <a:fillRect/>
          </a:stretch>
        </p:blipFill>
        <p:spPr>
          <a:xfrm>
            <a:off x="6732240" y="4725144"/>
            <a:ext cx="2259014" cy="1924051"/>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灯片编号占位符 1"/>
          <p:cNvSpPr txBox="1"/>
          <p:nvPr>
            <p:ph type="sldNum" sz="quarter" idx="2"/>
          </p:nvPr>
        </p:nvSpPr>
        <p:spPr>
          <a:xfrm>
            <a:off x="7470894" y="6237287"/>
            <a:ext cx="212488"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5" name="TextBox 2"/>
          <p:cNvSpPr txBox="1"/>
          <p:nvPr/>
        </p:nvSpPr>
        <p:spPr>
          <a:xfrm>
            <a:off x="539551" y="692696"/>
            <a:ext cx="7992890" cy="483827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latin typeface="Arial"/>
                <a:ea typeface="Arial"/>
                <a:cs typeface="Arial"/>
                <a:sym typeface="Arial"/>
              </a:defRPr>
            </a:pPr>
            <a:r>
              <a:t>(5) </a:t>
            </a:r>
            <a:r>
              <a:rPr b="0">
                <a:latin typeface="宋体"/>
                <a:ea typeface="宋体"/>
                <a:cs typeface="宋体"/>
                <a:sym typeface="宋体"/>
              </a:rPr>
              <a:t>程序员的知识。虽然对于有经验的程序员来说，学习一种新语言并不困难，但是要完全掌握一种新语言却需要实践。如果和其他标准不矛盾，那么应该选择一种已经为程序员所熟悉的语言。</a:t>
            </a:r>
            <a:endParaRPr b="0">
              <a:latin typeface="宋体"/>
              <a:ea typeface="宋体"/>
              <a:cs typeface="宋体"/>
              <a:sym typeface="宋体"/>
            </a:endParaRPr>
          </a:p>
          <a:p>
            <a:pPr>
              <a:defRPr b="1" sz="2400">
                <a:latin typeface="Arial"/>
                <a:ea typeface="Arial"/>
                <a:cs typeface="Arial"/>
                <a:sym typeface="Arial"/>
              </a:defRPr>
            </a:pPr>
            <a:r>
              <a:t>(6) </a:t>
            </a:r>
            <a:r>
              <a:rPr b="0">
                <a:latin typeface="宋体"/>
                <a:ea typeface="宋体"/>
                <a:cs typeface="宋体"/>
                <a:sym typeface="宋体"/>
              </a:rPr>
              <a:t>软件可移植性要求。如果目标系统将在几台不同的计算机上运行，或者预期的使用寿命很长，那么选择一种标准化程度高、程序可移植性好的语言就是很重要的。</a:t>
            </a:r>
            <a:endParaRPr b="0">
              <a:latin typeface="宋体"/>
              <a:ea typeface="宋体"/>
              <a:cs typeface="宋体"/>
              <a:sym typeface="宋体"/>
            </a:endParaRPr>
          </a:p>
          <a:p>
            <a:pPr>
              <a:defRPr b="1" sz="2400">
                <a:latin typeface="Arial"/>
                <a:ea typeface="Arial"/>
                <a:cs typeface="Arial"/>
                <a:sym typeface="Arial"/>
              </a:defRPr>
            </a:pPr>
            <a:r>
              <a:t>(7) </a:t>
            </a:r>
            <a:r>
              <a:rPr b="0">
                <a:latin typeface="宋体"/>
                <a:ea typeface="宋体"/>
                <a:cs typeface="宋体"/>
                <a:sym typeface="宋体"/>
              </a:rPr>
              <a:t>软件的应用领域。所谓的通用程序设计语言实际上并不是对所有应用领域都同样适用。因此，选择语言时应该充分考虑目标系统的应用范围。</a:t>
            </a:r>
            <a:endParaRPr b="0">
              <a:latin typeface="宋体"/>
              <a:ea typeface="宋体"/>
              <a:cs typeface="宋体"/>
              <a:sym typeface="宋体"/>
            </a:endParaRPr>
          </a:p>
          <a:p>
            <a:pPr>
              <a:defRPr>
                <a:latin typeface="Arial"/>
                <a:ea typeface="Arial"/>
                <a:cs typeface="Arial"/>
                <a:sym typeface="Arial"/>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灯片编号占位符 5"/>
          <p:cNvSpPr txBox="1"/>
          <p:nvPr>
            <p:ph type="sldNum" sz="quarter" idx="2"/>
          </p:nvPr>
        </p:nvSpPr>
        <p:spPr>
          <a:xfrm>
            <a:off x="7525551" y="6245225"/>
            <a:ext cx="188898" cy="264255"/>
          </a:xfrm>
          <a:prstGeom prst="rect">
            <a:avLst/>
          </a:prstGeom>
          <a:extLst>
            <a:ext uri="{C572A759-6A51-4108-AA02-DFA0A04FC94B}">
              <ma14:wrappingTextBoxFlag xmlns:ma14="http://schemas.microsoft.com/office/mac/drawingml/2011/main" val="1"/>
            </a:ext>
          </a:extLst>
        </p:spPr>
        <p:txBody>
          <a:bodyPr/>
          <a:lstStyle>
            <a:lvl1pPr>
              <a:defRPr b="0">
                <a:latin typeface="Arial"/>
                <a:ea typeface="Arial"/>
                <a:cs typeface="Arial"/>
                <a:sym typeface="Arial"/>
              </a:defRPr>
            </a:lvl1pPr>
          </a:lstStyle>
          <a:p>
            <a:pPr/>
            <a:fld id="{86CB4B4D-7CA3-9044-876B-883B54F8677D}" type="slidenum"/>
          </a:p>
        </p:txBody>
      </p:sp>
      <p:sp>
        <p:nvSpPr>
          <p:cNvPr id="188" name="Rectangle 4"/>
          <p:cNvSpPr txBox="1"/>
          <p:nvPr/>
        </p:nvSpPr>
        <p:spPr>
          <a:xfrm>
            <a:off x="1581150" y="315911"/>
            <a:ext cx="4360863" cy="727077"/>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nchor="ctr">
            <a:spAutoFit/>
          </a:bodyPr>
          <a:lstStyle/>
          <a:p>
            <a:pPr algn="just">
              <a:defRPr sz="3600">
                <a:solidFill>
                  <a:srgbClr val="0000FF"/>
                </a:solidFill>
                <a:latin typeface="黑体"/>
                <a:ea typeface="黑体"/>
                <a:cs typeface="黑体"/>
                <a:sym typeface="黑体"/>
              </a:defRPr>
            </a:pPr>
            <a:r>
              <a:t>2 </a:t>
            </a:r>
            <a:r>
              <a:t>程序设计风格</a:t>
            </a:r>
          </a:p>
        </p:txBody>
      </p:sp>
      <p:sp>
        <p:nvSpPr>
          <p:cNvPr id="189" name="Rectangle 5"/>
          <p:cNvSpPr txBox="1"/>
          <p:nvPr/>
        </p:nvSpPr>
        <p:spPr>
          <a:xfrm>
            <a:off x="915988" y="1268412"/>
            <a:ext cx="6980236" cy="5168522"/>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p>
            <a:pPr marL="342900" indent="-342900">
              <a:lnSpc>
                <a:spcPct val="120000"/>
              </a:lnSpc>
              <a:spcBef>
                <a:spcPts val="700"/>
              </a:spcBef>
              <a:buSzPct val="100000"/>
              <a:buChar char="•"/>
              <a:defRPr b="1" sz="3200">
                <a:latin typeface="华文新魏"/>
                <a:ea typeface="华文新魏"/>
                <a:cs typeface="华文新魏"/>
                <a:sym typeface="华文新魏"/>
              </a:defRPr>
            </a:pPr>
            <a:r>
              <a:rPr b="0">
                <a:latin typeface="宋体"/>
                <a:ea typeface="宋体"/>
                <a:cs typeface="宋体"/>
                <a:sym typeface="宋体"/>
              </a:rPr>
              <a:t>程序实际上也是一种供人阅读的文章，有一个</a:t>
            </a:r>
            <a:r>
              <a:rPr b="0">
                <a:solidFill>
                  <a:srgbClr val="FF0000"/>
                </a:solidFill>
                <a:latin typeface="宋体"/>
                <a:ea typeface="宋体"/>
                <a:cs typeface="宋体"/>
                <a:sym typeface="宋体"/>
              </a:rPr>
              <a:t>文章的风格</a:t>
            </a:r>
            <a:r>
              <a:rPr b="0">
                <a:latin typeface="宋体"/>
                <a:ea typeface="宋体"/>
                <a:cs typeface="宋体"/>
                <a:sym typeface="宋体"/>
              </a:rPr>
              <a:t>问题。应该使程序具有良好的风格。</a:t>
            </a:r>
            <a:endParaRPr sz="1200">
              <a:latin typeface="Arial"/>
              <a:ea typeface="Arial"/>
              <a:cs typeface="Arial"/>
              <a:sym typeface="Arial"/>
            </a:endParaRPr>
          </a:p>
          <a:p>
            <a:pPr lvl="1" marL="742950" indent="-285750">
              <a:lnSpc>
                <a:spcPct val="120000"/>
              </a:lnSpc>
              <a:spcBef>
                <a:spcPts val="700"/>
              </a:spcBef>
              <a:buClr>
                <a:srgbClr val="CC0099"/>
              </a:buClr>
              <a:buSzPct val="100000"/>
              <a:buChar char="–"/>
              <a:defRPr b="1" sz="3200">
                <a:latin typeface="华文新魏"/>
                <a:ea typeface="华文新魏"/>
                <a:cs typeface="华文新魏"/>
                <a:sym typeface="华文新魏"/>
              </a:defRPr>
            </a:pPr>
            <a:r>
              <a:rPr b="0">
                <a:latin typeface="宋体"/>
                <a:ea typeface="宋体"/>
                <a:cs typeface="宋体"/>
                <a:sym typeface="宋体"/>
              </a:rPr>
              <a:t> 源程序文档化</a:t>
            </a:r>
            <a:endParaRPr sz="1200">
              <a:latin typeface="Arial"/>
              <a:ea typeface="Arial"/>
              <a:cs typeface="Arial"/>
              <a:sym typeface="Arial"/>
            </a:endParaRPr>
          </a:p>
          <a:p>
            <a:pPr lvl="1" marL="742950" indent="-285750">
              <a:lnSpc>
                <a:spcPct val="120000"/>
              </a:lnSpc>
              <a:spcBef>
                <a:spcPts val="700"/>
              </a:spcBef>
              <a:buClr>
                <a:srgbClr val="CC0099"/>
              </a:buClr>
              <a:buSzPct val="100000"/>
              <a:buChar char="–"/>
              <a:defRPr b="1" sz="3200">
                <a:latin typeface="华文新魏"/>
                <a:ea typeface="华文新魏"/>
                <a:cs typeface="华文新魏"/>
                <a:sym typeface="华文新魏"/>
              </a:defRPr>
            </a:pPr>
            <a:r>
              <a:rPr b="0">
                <a:latin typeface="宋体"/>
                <a:ea typeface="宋体"/>
                <a:cs typeface="宋体"/>
                <a:sym typeface="宋体"/>
              </a:rPr>
              <a:t> 数据说明</a:t>
            </a:r>
            <a:endParaRPr sz="1200">
              <a:latin typeface="Arial"/>
              <a:ea typeface="Arial"/>
              <a:cs typeface="Arial"/>
              <a:sym typeface="Arial"/>
            </a:endParaRPr>
          </a:p>
          <a:p>
            <a:pPr lvl="1" marL="742950" indent="-285750">
              <a:lnSpc>
                <a:spcPct val="120000"/>
              </a:lnSpc>
              <a:spcBef>
                <a:spcPts val="700"/>
              </a:spcBef>
              <a:buClr>
                <a:srgbClr val="CC0099"/>
              </a:buClr>
              <a:buSzPct val="100000"/>
              <a:buChar char="–"/>
              <a:defRPr b="1" sz="3200">
                <a:latin typeface="华文新魏"/>
                <a:ea typeface="华文新魏"/>
                <a:cs typeface="华文新魏"/>
                <a:sym typeface="华文新魏"/>
              </a:defRPr>
            </a:pPr>
            <a:r>
              <a:rPr b="0">
                <a:latin typeface="宋体"/>
                <a:ea typeface="宋体"/>
                <a:cs typeface="宋体"/>
                <a:sym typeface="宋体"/>
              </a:rPr>
              <a:t> 语句结构</a:t>
            </a:r>
            <a:endParaRPr sz="1200">
              <a:latin typeface="Arial"/>
              <a:ea typeface="Arial"/>
              <a:cs typeface="Arial"/>
              <a:sym typeface="Arial"/>
            </a:endParaRPr>
          </a:p>
          <a:p>
            <a:pPr lvl="1" marL="742950" indent="-285750">
              <a:lnSpc>
                <a:spcPct val="120000"/>
              </a:lnSpc>
              <a:spcBef>
                <a:spcPts val="700"/>
              </a:spcBef>
              <a:buClr>
                <a:srgbClr val="CC0099"/>
              </a:buClr>
              <a:buSzPct val="100000"/>
              <a:buChar char="–"/>
              <a:defRPr b="1" sz="3200">
                <a:latin typeface="华文新魏"/>
                <a:ea typeface="华文新魏"/>
                <a:cs typeface="华文新魏"/>
                <a:sym typeface="华文新魏"/>
              </a:defRPr>
            </a:pPr>
            <a:r>
              <a:t> </a:t>
            </a:r>
            <a:r>
              <a:rPr b="0">
                <a:latin typeface="宋体"/>
                <a:ea typeface="宋体"/>
                <a:cs typeface="宋体"/>
                <a:sym typeface="宋体"/>
              </a:rPr>
              <a:t>输入／输出方法</a:t>
            </a:r>
          </a:p>
        </p:txBody>
      </p:sp>
      <p:pic>
        <p:nvPicPr>
          <p:cNvPr id="190" name="Picture 8" descr="Picture 8"/>
          <p:cNvPicPr>
            <a:picLocks noChangeAspect="1"/>
          </p:cNvPicPr>
          <p:nvPr/>
        </p:nvPicPr>
        <p:blipFill>
          <a:blip r:embed="rId2">
            <a:extLst/>
          </a:blip>
          <a:stretch>
            <a:fillRect/>
          </a:stretch>
        </p:blipFill>
        <p:spPr>
          <a:xfrm>
            <a:off x="5702300" y="4005262"/>
            <a:ext cx="2524125" cy="22225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灯片编号占位符 3"/>
          <p:cNvSpPr txBox="1"/>
          <p:nvPr>
            <p:ph type="sldNum" sz="quarter" idx="2"/>
          </p:nvPr>
        </p:nvSpPr>
        <p:spPr>
          <a:xfrm>
            <a:off x="7525551" y="6245225"/>
            <a:ext cx="188898" cy="264255"/>
          </a:xfrm>
          <a:prstGeom prst="rect">
            <a:avLst/>
          </a:prstGeom>
          <a:extLst>
            <a:ext uri="{C572A759-6A51-4108-AA02-DFA0A04FC94B}">
              <ma14:wrappingTextBoxFlag xmlns:ma14="http://schemas.microsoft.com/office/mac/drawingml/2011/main" val="1"/>
            </a:ext>
          </a:extLst>
        </p:spPr>
        <p:txBody>
          <a:bodyPr/>
          <a:lstStyle>
            <a:lvl1pPr>
              <a:defRPr b="0">
                <a:latin typeface="Arial"/>
                <a:ea typeface="Arial"/>
                <a:cs typeface="Arial"/>
                <a:sym typeface="Arial"/>
              </a:defRPr>
            </a:lvl1pPr>
          </a:lstStyle>
          <a:p>
            <a:pPr/>
            <a:fld id="{86CB4B4D-7CA3-9044-876B-883B54F8677D}" type="slidenum"/>
          </a:p>
        </p:txBody>
      </p:sp>
      <p:sp>
        <p:nvSpPr>
          <p:cNvPr id="193" name="Rectangle 4"/>
          <p:cNvSpPr txBox="1"/>
          <p:nvPr/>
        </p:nvSpPr>
        <p:spPr>
          <a:xfrm>
            <a:off x="2378075" y="885824"/>
            <a:ext cx="4908550" cy="727077"/>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nchor="ctr">
            <a:spAutoFit/>
          </a:bodyPr>
          <a:lstStyle/>
          <a:p>
            <a:pPr algn="just">
              <a:defRPr sz="3600">
                <a:solidFill>
                  <a:srgbClr val="0000FF"/>
                </a:solidFill>
                <a:effectLst>
                  <a:outerShdw sx="100000" sy="100000" kx="0" ky="0" algn="b" rotWithShape="0" blurRad="38100" dist="38100" dir="2700000">
                    <a:srgbClr val="C0C0C0"/>
                  </a:outerShdw>
                </a:effectLst>
                <a:latin typeface="黑体"/>
                <a:ea typeface="黑体"/>
                <a:cs typeface="黑体"/>
                <a:sym typeface="黑体"/>
              </a:defRPr>
            </a:pPr>
            <a:r>
              <a:t>（</a:t>
            </a:r>
            <a:r>
              <a:t>1</a:t>
            </a:r>
            <a:r>
              <a:t>）</a:t>
            </a:r>
            <a:r>
              <a:t>源程序文档化</a:t>
            </a:r>
          </a:p>
        </p:txBody>
      </p:sp>
      <p:sp>
        <p:nvSpPr>
          <p:cNvPr id="194" name="Rectangle 5"/>
          <p:cNvSpPr txBox="1"/>
          <p:nvPr/>
        </p:nvSpPr>
        <p:spPr>
          <a:xfrm>
            <a:off x="2312988" y="2205038"/>
            <a:ext cx="5116513" cy="3042033"/>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p>
            <a:pPr lvl="1" marL="742950" indent="-285750">
              <a:lnSpc>
                <a:spcPct val="165000"/>
              </a:lnSpc>
              <a:spcBef>
                <a:spcPts val="800"/>
              </a:spcBef>
              <a:buClr>
                <a:srgbClr val="CC0099"/>
              </a:buClr>
              <a:buSzPct val="100000"/>
              <a:buChar char="–"/>
              <a:defRPr b="1" sz="3600">
                <a:effectLst>
                  <a:outerShdw sx="100000" sy="100000" kx="0" ky="0" algn="b" rotWithShape="0" blurRad="38100" dist="38100" dir="2700000">
                    <a:srgbClr val="C0C0C0"/>
                  </a:outerShdw>
                </a:effectLst>
                <a:latin typeface="Times New Roman"/>
                <a:ea typeface="Times New Roman"/>
                <a:cs typeface="Times New Roman"/>
                <a:sym typeface="Times New Roman"/>
              </a:defRPr>
            </a:pPr>
            <a:r>
              <a:rPr>
                <a:latin typeface="仿宋_GB2312"/>
                <a:ea typeface="仿宋_GB2312"/>
                <a:cs typeface="仿宋_GB2312"/>
                <a:sym typeface="仿宋_GB2312"/>
              </a:rPr>
              <a:t>   标识符的命名</a:t>
            </a:r>
            <a:endParaRPr sz="1200">
              <a:latin typeface="Arial"/>
              <a:ea typeface="Arial"/>
              <a:cs typeface="Arial"/>
              <a:sym typeface="Arial"/>
            </a:endParaRPr>
          </a:p>
          <a:p>
            <a:pPr lvl="1" marL="742950" indent="-285750">
              <a:lnSpc>
                <a:spcPct val="165000"/>
              </a:lnSpc>
              <a:spcBef>
                <a:spcPts val="800"/>
              </a:spcBef>
              <a:buClr>
                <a:srgbClr val="CC0099"/>
              </a:buClr>
              <a:buSzPct val="100000"/>
              <a:buChar char="–"/>
              <a:defRPr b="1" sz="3600">
                <a:effectLst>
                  <a:outerShdw sx="100000" sy="100000" kx="0" ky="0" algn="b" rotWithShape="0" blurRad="38100" dist="38100" dir="2700000">
                    <a:srgbClr val="C0C0C0"/>
                  </a:outerShdw>
                </a:effectLst>
                <a:latin typeface="Times New Roman"/>
                <a:ea typeface="Times New Roman"/>
                <a:cs typeface="Times New Roman"/>
                <a:sym typeface="Times New Roman"/>
              </a:defRPr>
            </a:pPr>
            <a:r>
              <a:rPr>
                <a:latin typeface="仿宋_GB2312"/>
                <a:ea typeface="仿宋_GB2312"/>
                <a:cs typeface="仿宋_GB2312"/>
                <a:sym typeface="仿宋_GB2312"/>
              </a:rPr>
              <a:t>   安排注释</a:t>
            </a:r>
            <a:endParaRPr sz="1200">
              <a:latin typeface="Arial"/>
              <a:ea typeface="Arial"/>
              <a:cs typeface="Arial"/>
              <a:sym typeface="Arial"/>
            </a:endParaRPr>
          </a:p>
          <a:p>
            <a:pPr lvl="1" marL="742950" indent="-285750">
              <a:lnSpc>
                <a:spcPct val="165000"/>
              </a:lnSpc>
              <a:spcBef>
                <a:spcPts val="800"/>
              </a:spcBef>
              <a:buClr>
                <a:srgbClr val="CC0099"/>
              </a:buClr>
              <a:buSzPct val="100000"/>
              <a:buChar char="–"/>
              <a:defRPr b="1" sz="3600">
                <a:effectLst>
                  <a:outerShdw sx="100000" sy="100000" kx="0" ky="0" algn="b" rotWithShape="0" blurRad="38100" dist="38100" dir="2700000">
                    <a:srgbClr val="C0C0C0"/>
                  </a:outerShdw>
                </a:effectLst>
                <a:latin typeface="Times New Roman"/>
                <a:ea typeface="Times New Roman"/>
                <a:cs typeface="Times New Roman"/>
                <a:sym typeface="Times New Roman"/>
              </a:defRPr>
            </a:pPr>
            <a:r>
              <a:rPr>
                <a:latin typeface="仿宋_GB2312"/>
                <a:ea typeface="仿宋_GB2312"/>
                <a:cs typeface="仿宋_GB2312"/>
                <a:sym typeface="仿宋_GB2312"/>
              </a:rPr>
              <a:t>   程序的视觉组织</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灯片编号占位符 3"/>
          <p:cNvSpPr txBox="1"/>
          <p:nvPr>
            <p:ph type="sldNum" sz="quarter" idx="2"/>
          </p:nvPr>
        </p:nvSpPr>
        <p:spPr>
          <a:xfrm>
            <a:off x="7525551" y="6245225"/>
            <a:ext cx="188898" cy="264255"/>
          </a:xfrm>
          <a:prstGeom prst="rect">
            <a:avLst/>
          </a:prstGeom>
          <a:extLst>
            <a:ext uri="{C572A759-6A51-4108-AA02-DFA0A04FC94B}">
              <ma14:wrappingTextBoxFlag xmlns:ma14="http://schemas.microsoft.com/office/mac/drawingml/2011/main" val="1"/>
            </a:ext>
          </a:extLst>
        </p:spPr>
        <p:txBody>
          <a:bodyPr/>
          <a:lstStyle>
            <a:lvl1pPr>
              <a:defRPr b="0">
                <a:latin typeface="Arial"/>
                <a:ea typeface="Arial"/>
                <a:cs typeface="Arial"/>
                <a:sym typeface="Arial"/>
              </a:defRPr>
            </a:lvl1pPr>
          </a:lstStyle>
          <a:p>
            <a:pPr/>
            <a:fld id="{86CB4B4D-7CA3-9044-876B-883B54F8677D}" type="slidenum"/>
          </a:p>
        </p:txBody>
      </p:sp>
      <p:sp>
        <p:nvSpPr>
          <p:cNvPr id="197" name="Rectangle 2"/>
          <p:cNvSpPr txBox="1"/>
          <p:nvPr/>
        </p:nvSpPr>
        <p:spPr>
          <a:xfrm>
            <a:off x="2776538" y="238973"/>
            <a:ext cx="3938588" cy="728554"/>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nchor="ctr">
            <a:spAutoFit/>
          </a:bodyPr>
          <a:lstStyle/>
          <a:p>
            <a:pPr algn="just">
              <a:defRPr b="1" sz="2800">
                <a:solidFill>
                  <a:srgbClr val="0000FF"/>
                </a:solidFill>
                <a:latin typeface="Arial"/>
                <a:ea typeface="Arial"/>
                <a:cs typeface="Arial"/>
                <a:sym typeface="Arial"/>
              </a:defRPr>
            </a:pPr>
            <a:r>
              <a:t>★</a:t>
            </a:r>
            <a:r>
              <a:rPr sz="4400">
                <a:solidFill>
                  <a:srgbClr val="000000"/>
                </a:solidFill>
              </a:rPr>
              <a:t> </a:t>
            </a:r>
            <a:r>
              <a:rPr sz="3200">
                <a:latin typeface="楷体_GB2312"/>
                <a:ea typeface="楷体_GB2312"/>
                <a:cs typeface="楷体_GB2312"/>
                <a:sym typeface="楷体_GB2312"/>
              </a:rPr>
              <a:t>符号名的命名</a:t>
            </a:r>
          </a:p>
        </p:txBody>
      </p:sp>
      <p:sp>
        <p:nvSpPr>
          <p:cNvPr id="198" name="Rectangle 3"/>
          <p:cNvSpPr txBox="1"/>
          <p:nvPr/>
        </p:nvSpPr>
        <p:spPr>
          <a:xfrm>
            <a:off x="451518" y="1484783"/>
            <a:ext cx="8175626" cy="4789140"/>
          </a:xfrm>
          <a:prstGeom prst="rect">
            <a:avLst/>
          </a:prstGeom>
          <a:ln w="12700">
            <a:miter lim="400000"/>
          </a:ln>
          <a:extLst>
            <a:ext uri="{C572A759-6A51-4108-AA02-DFA0A04FC94B}">
              <ma14:wrappingTextBoxFlag xmlns:ma14="http://schemas.microsoft.com/office/mac/drawingml/2011/main" val="1"/>
            </a:ext>
          </a:extLst>
        </p:spPr>
        <p:txBody>
          <a:bodyPr lIns="46037" tIns="46037" rIns="46037" bIns="46037">
            <a:spAutoFit/>
          </a:bodyPr>
          <a:lstStyle/>
          <a:p>
            <a:pPr marL="342900" indent="-342900">
              <a:lnSpc>
                <a:spcPct val="125000"/>
              </a:lnSpc>
              <a:spcBef>
                <a:spcPts val="300"/>
              </a:spcBef>
              <a:buSzPct val="100000"/>
              <a:buChar char="•"/>
              <a:defRPr b="1" sz="2800">
                <a:latin typeface="楷体_GB2312"/>
                <a:ea typeface="楷体_GB2312"/>
                <a:cs typeface="楷体_GB2312"/>
                <a:sym typeface="楷体_GB2312"/>
              </a:defRPr>
            </a:pPr>
            <a:r>
              <a:t>符号名即标识符，包括</a:t>
            </a:r>
            <a:r>
              <a:rPr>
                <a:solidFill>
                  <a:srgbClr val="FF0066"/>
                </a:solidFill>
              </a:rPr>
              <a:t>模块名、变量名、常量名、标号名、子程序名、 、数据区名</a:t>
            </a:r>
            <a:r>
              <a:t>以及</a:t>
            </a:r>
            <a:r>
              <a:rPr>
                <a:solidFill>
                  <a:srgbClr val="FF0066"/>
                </a:solidFill>
              </a:rPr>
              <a:t>缓冲区名</a:t>
            </a:r>
            <a:r>
              <a:t>等。</a:t>
            </a:r>
            <a:endParaRPr sz="1200">
              <a:latin typeface="Arial"/>
              <a:ea typeface="Arial"/>
              <a:cs typeface="Arial"/>
              <a:sym typeface="Arial"/>
            </a:endParaRPr>
          </a:p>
          <a:p>
            <a:pPr marL="342900" indent="-342900">
              <a:lnSpc>
                <a:spcPct val="125000"/>
              </a:lnSpc>
              <a:spcBef>
                <a:spcPts val="300"/>
              </a:spcBef>
              <a:buSzPct val="100000"/>
              <a:buChar char="•"/>
              <a:defRPr b="1" sz="2800">
                <a:latin typeface="楷体_GB2312"/>
                <a:ea typeface="楷体_GB2312"/>
                <a:cs typeface="楷体_GB2312"/>
                <a:sym typeface="楷体_GB2312"/>
              </a:defRPr>
            </a:pPr>
            <a:r>
              <a:t>这些名字应能反映它所代表的实际东西，</a:t>
            </a:r>
            <a:r>
              <a:rPr>
                <a:solidFill>
                  <a:srgbClr val="FF0066"/>
                </a:solidFill>
              </a:rPr>
              <a:t>应有一定实际意义。</a:t>
            </a:r>
            <a:r>
              <a:t>例如，表示次数的量用</a:t>
            </a:r>
            <a:r>
              <a:rPr i="1">
                <a:solidFill>
                  <a:srgbClr val="0033CC"/>
                </a:solidFill>
              </a:rPr>
              <a:t>Times</a:t>
            </a:r>
            <a:r>
              <a:t>，表示总量的用</a:t>
            </a:r>
            <a:r>
              <a:rPr i="1">
                <a:solidFill>
                  <a:srgbClr val="0033CC"/>
                </a:solidFill>
              </a:rPr>
              <a:t>Total</a:t>
            </a:r>
            <a:r>
              <a:t>，表示平均值的用</a:t>
            </a:r>
            <a:r>
              <a:rPr i="1">
                <a:solidFill>
                  <a:srgbClr val="0033CC"/>
                </a:solidFill>
              </a:rPr>
              <a:t>Average</a:t>
            </a:r>
            <a:r>
              <a:t>，表示和的量用</a:t>
            </a:r>
            <a:r>
              <a:rPr i="1">
                <a:solidFill>
                  <a:srgbClr val="0033CC"/>
                </a:solidFill>
              </a:rPr>
              <a:t>Sum</a:t>
            </a:r>
            <a:r>
              <a:t>等。</a:t>
            </a:r>
            <a:endParaRPr sz="1200">
              <a:latin typeface="Arial"/>
              <a:ea typeface="Arial"/>
              <a:cs typeface="Arial"/>
              <a:sym typeface="Arial"/>
            </a:endParaR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198"/>
                                        </p:tgtEl>
                                        <p:attrNameLst>
                                          <p:attrName>style.visibility</p:attrName>
                                        </p:attrNameLst>
                                      </p:cBhvr>
                                      <p:to>
                                        <p:strVal val="visible"/>
                                      </p:to>
                                    </p:set>
                                    <p:anim calcmode="lin" valueType="num">
                                      <p:cBhvr>
                                        <p:cTn id="7" dur="500" fill="hold"/>
                                        <p:tgtEl>
                                          <p:spTgt spid="198"/>
                                        </p:tgtEl>
                                        <p:attrNameLst>
                                          <p:attrName>ppt_x</p:attrName>
                                        </p:attrNameLst>
                                      </p:cBhvr>
                                      <p:tavLst>
                                        <p:tav tm="0">
                                          <p:val>
                                            <p:strVal val="#ppt_x"/>
                                          </p:val>
                                        </p:tav>
                                        <p:tav tm="100000">
                                          <p:val>
                                            <p:strVal val="#ppt_x"/>
                                          </p:val>
                                        </p:tav>
                                      </p:tavLst>
                                    </p:anim>
                                    <p:anim calcmode="lin" valueType="num">
                                      <p:cBhvr>
                                        <p:cTn id="8" dur="500" fill="hold"/>
                                        <p:tgtEl>
                                          <p:spTgt spid="1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8"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灯片编号占位符 1"/>
          <p:cNvSpPr txBox="1"/>
          <p:nvPr>
            <p:ph type="sldNum" sz="quarter" idx="2"/>
          </p:nvPr>
        </p:nvSpPr>
        <p:spPr>
          <a:xfrm>
            <a:off x="7470894" y="6237287"/>
            <a:ext cx="212488" cy="2819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1" name="矩形 2"/>
          <p:cNvSpPr txBox="1"/>
          <p:nvPr/>
        </p:nvSpPr>
        <p:spPr>
          <a:xfrm>
            <a:off x="467543" y="1700807"/>
            <a:ext cx="8136906" cy="313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800">
                <a:solidFill>
                  <a:srgbClr val="FF0066"/>
                </a:solidFill>
                <a:latin typeface="楷体_GB2312"/>
                <a:ea typeface="楷体_GB2312"/>
                <a:cs typeface="楷体_GB2312"/>
                <a:sym typeface="楷体_GB2312"/>
              </a:defRPr>
            </a:pPr>
            <a:r>
              <a:t>名字不是越长越好</a:t>
            </a:r>
            <a:r>
              <a:rPr>
                <a:solidFill>
                  <a:srgbClr val="000000"/>
                </a:solidFill>
              </a:rPr>
              <a:t>，应当选择精炼的意义明确的名字。</a:t>
            </a:r>
          </a:p>
          <a:p>
            <a:pPr>
              <a:defRPr b="1" sz="2800">
                <a:solidFill>
                  <a:srgbClr val="FF0066"/>
                </a:solidFill>
                <a:latin typeface="楷体_GB2312"/>
                <a:ea typeface="楷体_GB2312"/>
                <a:cs typeface="楷体_GB2312"/>
                <a:sym typeface="楷体_GB2312"/>
              </a:defRPr>
            </a:pPr>
            <a:r>
              <a:t>必要时可使用缩写名字</a:t>
            </a:r>
            <a:r>
              <a:rPr>
                <a:solidFill>
                  <a:srgbClr val="000000"/>
                </a:solidFill>
              </a:rPr>
              <a:t>，但这时要注意缩写规则要一致，并且要</a:t>
            </a:r>
            <a:r>
              <a:t>给每一个名字加注释</a:t>
            </a:r>
            <a:r>
              <a:rPr>
                <a:solidFill>
                  <a:srgbClr val="000000"/>
                </a:solidFill>
              </a:rPr>
              <a:t>。</a:t>
            </a:r>
          </a:p>
          <a:p>
            <a:pPr>
              <a:defRPr b="1" sz="2800">
                <a:latin typeface="楷体_GB2312"/>
                <a:ea typeface="楷体_GB2312"/>
                <a:cs typeface="楷体_GB2312"/>
                <a:sym typeface="楷体_GB2312"/>
              </a:defRPr>
            </a:pPr>
            <a:r>
              <a:t>同时，在一个程序中，一个变量只应用于一种用途。</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Profile">
  <a:themeElements>
    <a:clrScheme name="Profile">
      <a:dk1>
        <a:srgbClr val="000000"/>
      </a:dk1>
      <a:lt1>
        <a:srgbClr val="FFFFFF"/>
      </a:lt1>
      <a:dk2>
        <a:srgbClr val="A7A7A7"/>
      </a:dk2>
      <a:lt2>
        <a:srgbClr val="535353"/>
      </a:lt2>
      <a:accent1>
        <a:srgbClr val="A3B2C1"/>
      </a:accent1>
      <a:accent2>
        <a:srgbClr val="333399"/>
      </a:accent2>
      <a:accent3>
        <a:srgbClr val="8F8F8F"/>
      </a:accent3>
      <a:accent4>
        <a:srgbClr val="707070"/>
      </a:accent4>
      <a:accent5>
        <a:srgbClr val="CED5DD"/>
      </a:accent5>
      <a:accent6>
        <a:srgbClr val="2D2D8A"/>
      </a:accent6>
      <a:hlink>
        <a:srgbClr val="0000FF"/>
      </a:hlink>
      <a:folHlink>
        <a:srgbClr val="FF00FF"/>
      </a:folHlink>
    </a:clrScheme>
    <a:fontScheme name="Profile">
      <a:majorFont>
        <a:latin typeface="Calibri"/>
        <a:ea typeface="Calibri"/>
        <a:cs typeface="Calibri"/>
      </a:majorFont>
      <a:minorFont>
        <a:latin typeface="Helvetica"/>
        <a:ea typeface="Helvetica"/>
        <a:cs typeface="Helvetica"/>
      </a:minorFont>
    </a:fontScheme>
    <a:fmtScheme name="Profi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Verdana"/>
            <a:ea typeface="Verdana"/>
            <a:cs typeface="Verdana"/>
            <a:sym typeface="Verdan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Verdana"/>
            <a:ea typeface="Verdana"/>
            <a:cs typeface="Verdana"/>
            <a:sym typeface="Verdan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Profile">
  <a:themeElements>
    <a:clrScheme name="Profile">
      <a:dk1>
        <a:srgbClr val="000000"/>
      </a:dk1>
      <a:lt1>
        <a:srgbClr val="FFFFFF"/>
      </a:lt1>
      <a:dk2>
        <a:srgbClr val="A7A7A7"/>
      </a:dk2>
      <a:lt2>
        <a:srgbClr val="535353"/>
      </a:lt2>
      <a:accent1>
        <a:srgbClr val="A3B2C1"/>
      </a:accent1>
      <a:accent2>
        <a:srgbClr val="333399"/>
      </a:accent2>
      <a:accent3>
        <a:srgbClr val="8F8F8F"/>
      </a:accent3>
      <a:accent4>
        <a:srgbClr val="707070"/>
      </a:accent4>
      <a:accent5>
        <a:srgbClr val="CED5DD"/>
      </a:accent5>
      <a:accent6>
        <a:srgbClr val="2D2D8A"/>
      </a:accent6>
      <a:hlink>
        <a:srgbClr val="0000FF"/>
      </a:hlink>
      <a:folHlink>
        <a:srgbClr val="FF00FF"/>
      </a:folHlink>
    </a:clrScheme>
    <a:fontScheme name="Profile">
      <a:majorFont>
        <a:latin typeface="Calibri"/>
        <a:ea typeface="Calibri"/>
        <a:cs typeface="Calibri"/>
      </a:majorFont>
      <a:minorFont>
        <a:latin typeface="Helvetica"/>
        <a:ea typeface="Helvetica"/>
        <a:cs typeface="Helvetica"/>
      </a:minorFont>
    </a:fontScheme>
    <a:fmtScheme name="Profi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Verdana"/>
            <a:ea typeface="Verdana"/>
            <a:cs typeface="Verdana"/>
            <a:sym typeface="Verdan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Verdana"/>
            <a:ea typeface="Verdana"/>
            <a:cs typeface="Verdana"/>
            <a:sym typeface="Verdan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