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b="def" i="def"/>
      <a:tcStyle>
        <a:tcBdr/>
        <a:fill>
          <a:solidFill>
            <a:srgbClr val="F4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b="def" i="def"/>
      <a:tcStyle>
        <a:tcBdr/>
        <a:fill>
          <a:solidFill>
            <a:srgbClr val="E8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Gill Sans MT"/>
      </a:defRPr>
    </a:lvl1pPr>
    <a:lvl2pPr indent="228600" latinLnBrk="0">
      <a:defRPr sz="1200">
        <a:latin typeface="+mn-lt"/>
        <a:ea typeface="+mn-ea"/>
        <a:cs typeface="+mn-cs"/>
        <a:sym typeface="Gill Sans MT"/>
      </a:defRPr>
    </a:lvl2pPr>
    <a:lvl3pPr indent="457200" latinLnBrk="0">
      <a:defRPr sz="1200">
        <a:latin typeface="+mn-lt"/>
        <a:ea typeface="+mn-ea"/>
        <a:cs typeface="+mn-cs"/>
        <a:sym typeface="Gill Sans MT"/>
      </a:defRPr>
    </a:lvl3pPr>
    <a:lvl4pPr indent="685800" latinLnBrk="0">
      <a:defRPr sz="1200">
        <a:latin typeface="+mn-lt"/>
        <a:ea typeface="+mn-ea"/>
        <a:cs typeface="+mn-cs"/>
        <a:sym typeface="Gill Sans MT"/>
      </a:defRPr>
    </a:lvl4pPr>
    <a:lvl5pPr indent="914400" latinLnBrk="0">
      <a:defRPr sz="1200">
        <a:latin typeface="+mn-lt"/>
        <a:ea typeface="+mn-ea"/>
        <a:cs typeface="+mn-cs"/>
        <a:sym typeface="Gill Sans MT"/>
      </a:defRPr>
    </a:lvl5pPr>
    <a:lvl6pPr indent="1143000" latinLnBrk="0">
      <a:defRPr sz="1200">
        <a:latin typeface="+mn-lt"/>
        <a:ea typeface="+mn-ea"/>
        <a:cs typeface="+mn-cs"/>
        <a:sym typeface="Gill Sans MT"/>
      </a:defRPr>
    </a:lvl6pPr>
    <a:lvl7pPr indent="1371600" latinLnBrk="0">
      <a:defRPr sz="1200">
        <a:latin typeface="+mn-lt"/>
        <a:ea typeface="+mn-ea"/>
        <a:cs typeface="+mn-cs"/>
        <a:sym typeface="Gill Sans MT"/>
      </a:defRPr>
    </a:lvl7pPr>
    <a:lvl8pPr indent="1600200" latinLnBrk="0">
      <a:defRPr sz="1200">
        <a:latin typeface="+mn-lt"/>
        <a:ea typeface="+mn-ea"/>
        <a:cs typeface="+mn-cs"/>
        <a:sym typeface="Gill Sans MT"/>
      </a:defRPr>
    </a:lvl8pPr>
    <a:lvl9pPr indent="1828800" latinLnBrk="0">
      <a:defRPr sz="1200">
        <a:latin typeface="+mn-lt"/>
        <a:ea typeface="+mn-ea"/>
        <a:cs typeface="+mn-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6" name="标题文本"/>
          <p:cNvSpPr txBox="1"/>
          <p:nvPr>
            <p:ph type="title"/>
          </p:nvPr>
        </p:nvSpPr>
        <p:spPr>
          <a:xfrm>
            <a:off x="1432560" y="359897"/>
            <a:ext cx="7406641" cy="1472186"/>
          </a:xfrm>
          <a:prstGeom prst="rect">
            <a:avLst/>
          </a:prstGeom>
        </p:spPr>
        <p:txBody>
          <a:bodyPr anchor="b"/>
          <a:lstStyle/>
          <a:p>
            <a:pPr/>
            <a:r>
              <a:t>标题文本</a:t>
            </a:r>
          </a:p>
        </p:txBody>
      </p:sp>
      <p:sp>
        <p:nvSpPr>
          <p:cNvPr id="17" name="正文级别 1…"/>
          <p:cNvSpPr txBox="1"/>
          <p:nvPr>
            <p:ph type="body" sz="half" idx="1"/>
          </p:nvPr>
        </p:nvSpPr>
        <p:spPr>
          <a:xfrm>
            <a:off x="1432560" y="1850064"/>
            <a:ext cx="7406641" cy="1752601"/>
          </a:xfrm>
          <a:prstGeom prst="rect">
            <a:avLst/>
          </a:prstGeom>
        </p:spPr>
        <p:txBody>
          <a:bodyPr lIns="0" tIns="0" rIns="0" bIns="0"/>
          <a:lstStyle>
            <a:lvl1pPr marL="0" indent="27432">
              <a:buClrTx/>
              <a:buSzTx/>
              <a:buNone/>
              <a:defRPr sz="2600">
                <a:solidFill>
                  <a:srgbClr val="351209"/>
                </a:solidFill>
              </a:defRPr>
            </a:lvl1pPr>
            <a:lvl2pPr marL="0" indent="27432">
              <a:buClrTx/>
              <a:buSzTx/>
              <a:buNone/>
              <a:defRPr sz="2600">
                <a:solidFill>
                  <a:srgbClr val="351209"/>
                </a:solidFill>
              </a:defRPr>
            </a:lvl2pPr>
            <a:lvl3pPr marL="0" indent="27432">
              <a:buClrTx/>
              <a:buSzTx/>
              <a:buNone/>
              <a:defRPr sz="2600">
                <a:solidFill>
                  <a:srgbClr val="351209"/>
                </a:solidFill>
              </a:defRPr>
            </a:lvl3pPr>
            <a:lvl4pPr marL="0" indent="27432">
              <a:buClrTx/>
              <a:buSzTx/>
              <a:buNone/>
              <a:defRPr sz="2600">
                <a:solidFill>
                  <a:srgbClr val="351209"/>
                </a:solidFill>
              </a:defRPr>
            </a:lvl4pPr>
            <a:lvl5pPr marL="0" indent="27432">
              <a:buClrTx/>
              <a:buSzTx/>
              <a:buNone/>
              <a:defRPr sz="2600">
                <a:solidFill>
                  <a:srgbClr val="351209"/>
                </a:solidFill>
              </a:defRPr>
            </a:lvl5pPr>
          </a:lstStyle>
          <a:p>
            <a:pPr/>
            <a:r>
              <a:t>正文级别 1</a:t>
            </a:r>
          </a:p>
          <a:p>
            <a:pPr lvl="1"/>
            <a:r>
              <a:t>正文级别 2</a:t>
            </a:r>
          </a:p>
          <a:p>
            <a:pPr lvl="2"/>
            <a:r>
              <a:t>正文级别 3</a:t>
            </a:r>
          </a:p>
          <a:p>
            <a:pPr lvl="3"/>
            <a:r>
              <a:t>正文级别 4</a:t>
            </a:r>
          </a:p>
          <a:p>
            <a:pPr lvl="4"/>
            <a:r>
              <a:t>正文级别 5</a:t>
            </a:r>
          </a:p>
        </p:txBody>
      </p:sp>
      <p:sp>
        <p:nvSpPr>
          <p:cNvPr id="18" name="椭圆 7"/>
          <p:cNvSpPr/>
          <p:nvPr/>
        </p:nvSpPr>
        <p:spPr>
          <a:xfrm>
            <a:off x="921433" y="1413801"/>
            <a:ext cx="210312" cy="210315"/>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8" tIns="45718" rIns="45718" bIns="45718" anchor="ctr"/>
          <a:lstStyle/>
          <a:p>
            <a:pPr algn="ctr">
              <a:defRPr>
                <a:latin typeface="+mn-lt"/>
                <a:ea typeface="+mn-ea"/>
                <a:cs typeface="+mn-cs"/>
                <a:sym typeface="Gill Sans MT"/>
              </a:defRPr>
            </a:pPr>
          </a:p>
        </p:txBody>
      </p:sp>
      <p:sp>
        <p:nvSpPr>
          <p:cNvPr id="19" name="椭圆 8"/>
          <p:cNvSpPr/>
          <p:nvPr/>
        </p:nvSpPr>
        <p:spPr>
          <a:xfrm>
            <a:off x="1157175" y="1345014"/>
            <a:ext cx="64011" cy="64011"/>
          </a:xfrm>
          <a:prstGeom prst="ellipse">
            <a:avLst/>
          </a:prstGeom>
          <a:ln w="12700" cap="rnd">
            <a:solidFill>
              <a:srgbClr val="317F93">
                <a:alpha val="60000"/>
              </a:srgbClr>
            </a:solidFill>
          </a:ln>
        </p:spPr>
        <p:txBody>
          <a:bodyPr lIns="45718" tIns="45718" rIns="45718" bIns="45718" anchor="ctr"/>
          <a:lstStyle/>
          <a:p>
            <a:pPr algn="ctr">
              <a:defRPr>
                <a:latin typeface="+mn-lt"/>
                <a:ea typeface="+mn-ea"/>
                <a:cs typeface="+mn-cs"/>
                <a:sym typeface="Gill Sans MT"/>
              </a:defRPr>
            </a:pPr>
          </a:p>
        </p:txBody>
      </p:sp>
      <p:sp>
        <p:nvSpPr>
          <p:cNvPr id="2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7" name="标题文本"/>
          <p:cNvSpPr txBox="1"/>
          <p:nvPr>
            <p:ph type="title"/>
          </p:nvPr>
        </p:nvSpPr>
        <p:spPr>
          <a:prstGeom prst="rect">
            <a:avLst/>
          </a:prstGeom>
        </p:spPr>
        <p:txBody>
          <a:bodyPr/>
          <a:lstStyle/>
          <a:p>
            <a:pPr/>
            <a:r>
              <a:t>标题文本</a:t>
            </a:r>
          </a:p>
        </p:txBody>
      </p:sp>
      <p:sp>
        <p:nvSpPr>
          <p:cNvPr id="28"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36" name="矩形 6"/>
          <p:cNvSpPr/>
          <p:nvPr/>
        </p:nvSpPr>
        <p:spPr>
          <a:xfrm>
            <a:off x="2282889" y="-54"/>
            <a:ext cx="6858001" cy="68580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Gill Sans MT"/>
              </a:defRPr>
            </a:pPr>
          </a:p>
        </p:txBody>
      </p:sp>
      <p:sp>
        <p:nvSpPr>
          <p:cNvPr id="37" name="标题文本"/>
          <p:cNvSpPr txBox="1"/>
          <p:nvPr>
            <p:ph type="title"/>
          </p:nvPr>
        </p:nvSpPr>
        <p:spPr>
          <a:xfrm>
            <a:off x="2578392" y="2600325"/>
            <a:ext cx="6400802" cy="2286000"/>
          </a:xfrm>
          <a:prstGeom prst="rect">
            <a:avLst/>
          </a:prstGeom>
        </p:spPr>
        <p:txBody>
          <a:bodyPr anchor="t"/>
          <a:lstStyle>
            <a:lvl1pPr>
              <a:lnSpc>
                <a:spcPts val="4500"/>
              </a:lnSpc>
              <a:defRPr b="1" cap="all" sz="4000"/>
            </a:lvl1pPr>
          </a:lstStyle>
          <a:p>
            <a:pPr/>
            <a:r>
              <a:t>标题文本</a:t>
            </a:r>
          </a:p>
        </p:txBody>
      </p:sp>
      <p:sp>
        <p:nvSpPr>
          <p:cNvPr id="38" name="正文级别 1…"/>
          <p:cNvSpPr txBox="1"/>
          <p:nvPr>
            <p:ph type="body" sz="quarter" idx="1"/>
          </p:nvPr>
        </p:nvSpPr>
        <p:spPr>
          <a:xfrm>
            <a:off x="2578392" y="1066800"/>
            <a:ext cx="6400802" cy="1509713"/>
          </a:xfrm>
          <a:prstGeom prst="rect">
            <a:avLst/>
          </a:prstGeom>
        </p:spPr>
        <p:txBody>
          <a:bodyPr anchor="b"/>
          <a:lstStyle>
            <a:lvl1pPr marL="0" indent="18288">
              <a:lnSpc>
                <a:spcPts val="2300"/>
              </a:lnSpc>
              <a:spcBef>
                <a:spcPts val="0"/>
              </a:spcBef>
              <a:buClrTx/>
              <a:buSzTx/>
              <a:buNone/>
              <a:defRPr sz="2000">
                <a:solidFill>
                  <a:srgbClr val="351209"/>
                </a:solidFill>
              </a:defRPr>
            </a:lvl1pPr>
            <a:lvl2pPr marL="0" indent="18288">
              <a:lnSpc>
                <a:spcPts val="2300"/>
              </a:lnSpc>
              <a:spcBef>
                <a:spcPts val="0"/>
              </a:spcBef>
              <a:buClrTx/>
              <a:buSzTx/>
              <a:buNone/>
              <a:defRPr sz="2000">
                <a:solidFill>
                  <a:srgbClr val="351209"/>
                </a:solidFill>
              </a:defRPr>
            </a:lvl2pPr>
            <a:lvl3pPr marL="0" indent="18288">
              <a:lnSpc>
                <a:spcPts val="2300"/>
              </a:lnSpc>
              <a:spcBef>
                <a:spcPts val="0"/>
              </a:spcBef>
              <a:buClrTx/>
              <a:buSzTx/>
              <a:buNone/>
              <a:defRPr sz="2000">
                <a:solidFill>
                  <a:srgbClr val="351209"/>
                </a:solidFill>
              </a:defRPr>
            </a:lvl3pPr>
            <a:lvl4pPr marL="0" indent="18288">
              <a:lnSpc>
                <a:spcPts val="2300"/>
              </a:lnSpc>
              <a:spcBef>
                <a:spcPts val="0"/>
              </a:spcBef>
              <a:buClrTx/>
              <a:buSzTx/>
              <a:buNone/>
              <a:defRPr sz="2000">
                <a:solidFill>
                  <a:srgbClr val="351209"/>
                </a:solidFill>
              </a:defRPr>
            </a:lvl4pPr>
            <a:lvl5pPr marL="0" indent="18288">
              <a:lnSpc>
                <a:spcPts val="2300"/>
              </a:lnSpc>
              <a:spcBef>
                <a:spcPts val="0"/>
              </a:spcBef>
              <a:buClrTx/>
              <a:buSzTx/>
              <a:buNone/>
              <a:defRPr sz="2000">
                <a:solidFill>
                  <a:srgbClr val="351209"/>
                </a:solidFill>
              </a:defRPr>
            </a:lvl5pPr>
          </a:lstStyle>
          <a:p>
            <a:pPr/>
            <a:r>
              <a:t>正文级别 1</a:t>
            </a:r>
          </a:p>
          <a:p>
            <a:pPr lvl="1"/>
            <a:r>
              <a:t>正文级别 2</a:t>
            </a:r>
          </a:p>
          <a:p>
            <a:pPr lvl="2"/>
            <a:r>
              <a:t>正文级别 3</a:t>
            </a:r>
          </a:p>
          <a:p>
            <a:pPr lvl="3"/>
            <a:r>
              <a:t>正文级别 4</a:t>
            </a:r>
          </a:p>
          <a:p>
            <a:pPr lvl="4"/>
            <a:r>
              <a:t>正文级别 5</a:t>
            </a:r>
          </a:p>
        </p:txBody>
      </p:sp>
      <p:sp>
        <p:nvSpPr>
          <p:cNvPr id="39" name="矩形 9"/>
          <p:cNvSpPr/>
          <p:nvPr/>
        </p:nvSpPr>
        <p:spPr>
          <a:xfrm>
            <a:off x="2286000" y="0"/>
            <a:ext cx="76200"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40" name="椭圆 7"/>
          <p:cNvSpPr/>
          <p:nvPr/>
        </p:nvSpPr>
        <p:spPr>
          <a:xfrm>
            <a:off x="2172321" y="2814654"/>
            <a:ext cx="210315" cy="210315"/>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8" tIns="45718" rIns="45718" bIns="45718" anchor="ctr"/>
          <a:lstStyle/>
          <a:p>
            <a:pPr algn="ctr">
              <a:defRPr>
                <a:latin typeface="+mn-lt"/>
                <a:ea typeface="+mn-ea"/>
                <a:cs typeface="+mn-cs"/>
                <a:sym typeface="Gill Sans MT"/>
              </a:defRPr>
            </a:pPr>
          </a:p>
        </p:txBody>
      </p:sp>
      <p:sp>
        <p:nvSpPr>
          <p:cNvPr id="41" name="椭圆 8"/>
          <p:cNvSpPr/>
          <p:nvPr/>
        </p:nvSpPr>
        <p:spPr>
          <a:xfrm>
            <a:off x="2408064" y="2745869"/>
            <a:ext cx="64011" cy="64011"/>
          </a:xfrm>
          <a:prstGeom prst="ellipse">
            <a:avLst/>
          </a:prstGeom>
          <a:ln w="12700" cap="rnd">
            <a:solidFill>
              <a:srgbClr val="317F93">
                <a:alpha val="60000"/>
              </a:srgbClr>
            </a:solidFill>
          </a:ln>
        </p:spPr>
        <p:txBody>
          <a:bodyPr lIns="45718" tIns="45718" rIns="45718" bIns="45718" anchor="ctr"/>
          <a:lstStyle/>
          <a:p>
            <a:pPr algn="ctr">
              <a:defRPr>
                <a:latin typeface="+mn-lt"/>
                <a:ea typeface="+mn-ea"/>
                <a:cs typeface="+mn-cs"/>
                <a:sym typeface="Gill Sans MT"/>
              </a:defRPr>
            </a:pPr>
          </a:p>
        </p:txBody>
      </p:sp>
      <p:sp>
        <p:nvSpPr>
          <p:cNvPr id="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49" name="标题文本"/>
          <p:cNvSpPr txBox="1"/>
          <p:nvPr>
            <p:ph type="title"/>
          </p:nvPr>
        </p:nvSpPr>
        <p:spPr>
          <a:xfrm>
            <a:off x="1435608" y="274320"/>
            <a:ext cx="7498082" cy="1143001"/>
          </a:xfrm>
          <a:prstGeom prst="rect">
            <a:avLst/>
          </a:prstGeom>
        </p:spPr>
        <p:txBody>
          <a:bodyPr/>
          <a:lstStyle/>
          <a:p>
            <a:pPr/>
            <a:r>
              <a:t>标题文本</a:t>
            </a:r>
          </a:p>
        </p:txBody>
      </p:sp>
      <p:sp>
        <p:nvSpPr>
          <p:cNvPr id="50" name="正文级别 1…"/>
          <p:cNvSpPr txBox="1"/>
          <p:nvPr>
            <p:ph type="body" sz="half" idx="1"/>
          </p:nvPr>
        </p:nvSpPr>
        <p:spPr>
          <a:xfrm>
            <a:off x="1435608" y="1524000"/>
            <a:ext cx="3657602" cy="4663441"/>
          </a:xfrm>
          <a:prstGeom prst="rect">
            <a:avLst/>
          </a:prstGeom>
        </p:spPr>
        <p:txBody>
          <a:bodyPr/>
          <a:lstStyle>
            <a:lvl1pPr>
              <a:defRPr sz="2800"/>
            </a:lvl1pPr>
            <a:lvl2pPr marL="679704" indent="-277368">
              <a:defRPr sz="2800"/>
            </a:lvl2pPr>
            <a:lvl3pPr marL="978407" indent="-320038">
              <a:defRPr sz="2800"/>
            </a:lvl3pPr>
            <a:lvl4pPr marL="1193800" indent="-270255">
              <a:defRPr sz="2800"/>
            </a:lvl4pPr>
            <a:lvl5pPr marL="1400047" indent="-284480">
              <a:defRPr sz="2800"/>
            </a:lvl5pPr>
          </a:lstStyle>
          <a:p>
            <a:pPr/>
            <a:r>
              <a:t>正文级别 1</a:t>
            </a:r>
          </a:p>
          <a:p>
            <a:pPr lvl="1"/>
            <a:r>
              <a:t>正文级别 2</a:t>
            </a:r>
          </a:p>
          <a:p>
            <a:pPr lvl="2"/>
            <a:r>
              <a:t>正文级别 3</a:t>
            </a:r>
          </a:p>
          <a:p>
            <a:pPr lvl="3"/>
            <a:r>
              <a:t>正文级别 4</a:t>
            </a:r>
          </a:p>
          <a:p>
            <a:pPr lvl="4"/>
            <a:r>
              <a:t>正文级别 5</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sp>
        <p:nvSpPr>
          <p:cNvPr id="58" name="标题文本"/>
          <p:cNvSpPr txBox="1"/>
          <p:nvPr>
            <p:ph type="title"/>
          </p:nvPr>
        </p:nvSpPr>
        <p:spPr>
          <a:xfrm>
            <a:off x="457200" y="5160336"/>
            <a:ext cx="8229600" cy="1143002"/>
          </a:xfrm>
          <a:prstGeom prst="rect">
            <a:avLst/>
          </a:prstGeom>
        </p:spPr>
        <p:txBody>
          <a:bodyPr/>
          <a:lstStyle>
            <a:lvl1pPr algn="ctr">
              <a:defRPr b="1" sz="4500"/>
            </a:lvl1pPr>
          </a:lstStyle>
          <a:p>
            <a:pPr/>
            <a:r>
              <a:t>标题文本</a:t>
            </a:r>
          </a:p>
        </p:txBody>
      </p:sp>
      <p:sp>
        <p:nvSpPr>
          <p:cNvPr id="59" name="正文级别 1…"/>
          <p:cNvSpPr txBox="1"/>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64007">
              <a:spcBef>
                <a:spcPts val="100"/>
              </a:spcBef>
              <a:buClrTx/>
              <a:buSzTx/>
              <a:buNone/>
              <a:defRPr sz="1900"/>
            </a:lvl2pPr>
            <a:lvl3pPr marL="0" indent="64007">
              <a:spcBef>
                <a:spcPts val="100"/>
              </a:spcBef>
              <a:buClrTx/>
              <a:buSzTx/>
              <a:buNone/>
              <a:defRPr sz="1900"/>
            </a:lvl3pPr>
            <a:lvl4pPr marL="0" indent="64007">
              <a:spcBef>
                <a:spcPts val="100"/>
              </a:spcBef>
              <a:buClrTx/>
              <a:buSzTx/>
              <a:buNone/>
              <a:defRPr sz="1900"/>
            </a:lvl4pPr>
            <a:lvl5pPr marL="0" indent="64007">
              <a:spcBef>
                <a:spcPts val="100"/>
              </a:spcBef>
              <a:buClrTx/>
              <a:buSzTx/>
              <a:buNone/>
              <a:defRPr sz="1900"/>
            </a:lvl5pPr>
          </a:lstStyle>
          <a:p>
            <a:pPr/>
            <a:r>
              <a:t>正文级别 1</a:t>
            </a:r>
          </a:p>
          <a:p>
            <a:pPr lvl="1"/>
            <a:r>
              <a:t>正文级别 2</a:t>
            </a:r>
          </a:p>
          <a:p>
            <a:pPr lvl="2"/>
            <a:r>
              <a:t>正文级别 3</a:t>
            </a:r>
          </a:p>
          <a:p>
            <a:pPr lvl="3"/>
            <a:r>
              <a:t>正文级别 4</a:t>
            </a:r>
          </a:p>
          <a:p>
            <a:pPr lvl="4"/>
            <a:r>
              <a:t>正文级别 5</a:t>
            </a:r>
          </a:p>
        </p:txBody>
      </p:sp>
      <p:sp>
        <p:nvSpPr>
          <p:cNvPr id="60" name="文本占位符 3"/>
          <p:cNvSpPr/>
          <p:nvPr>
            <p:ph type="body" sz="quarter" idx="13"/>
          </p:nvPr>
        </p:nvSpPr>
        <p:spPr>
          <a:xfrm>
            <a:off x="4663440" y="328277"/>
            <a:ext cx="4023360" cy="640083"/>
          </a:xfrm>
          <a:prstGeom prst="rect">
            <a:avLst/>
          </a:prstGeom>
          <a:solidFill>
            <a:srgbClr val="FFFFFF"/>
          </a:solidFill>
          <a:ln w="10795">
            <a:solidFill>
              <a:srgbClr val="FFFFFF"/>
            </a:solidFill>
            <a:miter lim="800000"/>
          </a:ln>
        </p:spPr>
        <p:txBody>
          <a:bodyPr anchor="ctr"/>
          <a:lstStyle/>
          <a:p>
            <a:pPr/>
          </a:p>
        </p:txBody>
      </p:sp>
      <p:sp>
        <p:nvSpPr>
          <p:cNvPr id="6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68" name="标题文本"/>
          <p:cNvSpPr txBox="1"/>
          <p:nvPr>
            <p:ph type="title"/>
          </p:nvPr>
        </p:nvSpPr>
        <p:spPr>
          <a:xfrm>
            <a:off x="1435608" y="274320"/>
            <a:ext cx="7498082" cy="1143001"/>
          </a:xfrm>
          <a:prstGeom prst="rect">
            <a:avLst/>
          </a:prstGeom>
        </p:spPr>
        <p:txBody>
          <a:bodyPr/>
          <a:lstStyle/>
          <a:p>
            <a:pPr/>
            <a:r>
              <a:t>标题文本</a:t>
            </a:r>
          </a:p>
        </p:txBody>
      </p:sp>
      <p:sp>
        <p:nvSpPr>
          <p:cNvPr id="6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76" name="矩形 4"/>
          <p:cNvSpPr/>
          <p:nvPr/>
        </p:nvSpPr>
        <p:spPr>
          <a:xfrm>
            <a:off x="1014983" y="0"/>
            <a:ext cx="8129018" cy="68580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Gill Sans MT"/>
              </a:defRPr>
            </a:pPr>
          </a:p>
        </p:txBody>
      </p:sp>
      <p:sp>
        <p:nvSpPr>
          <p:cNvPr id="77" name="矩形 5"/>
          <p:cNvSpPr/>
          <p:nvPr/>
        </p:nvSpPr>
        <p:spPr>
          <a:xfrm>
            <a:off x="1014983" y="-54"/>
            <a:ext cx="73154"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7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85" name="标题文本"/>
          <p:cNvSpPr txBox="1"/>
          <p:nvPr>
            <p:ph type="title"/>
          </p:nvPr>
        </p:nvSpPr>
        <p:spPr>
          <a:xfrm>
            <a:off x="457200" y="216777"/>
            <a:ext cx="3810000" cy="1162051"/>
          </a:xfrm>
          <a:prstGeom prst="rect">
            <a:avLst/>
          </a:prstGeom>
        </p:spPr>
        <p:txBody>
          <a:bodyPr anchor="b"/>
          <a:lstStyle>
            <a:lvl1pPr>
              <a:lnSpc>
                <a:spcPts val="2000"/>
              </a:lnSpc>
              <a:defRPr b="1" cap="all" sz="2200"/>
            </a:lvl1pPr>
          </a:lstStyle>
          <a:p>
            <a:pPr/>
            <a:r>
              <a:t>标题文本</a:t>
            </a:r>
          </a:p>
        </p:txBody>
      </p:sp>
      <p:sp>
        <p:nvSpPr>
          <p:cNvPr id="86" name="正文级别 1…"/>
          <p:cNvSpPr txBox="1"/>
          <p:nvPr>
            <p:ph type="body" sz="quarter" idx="1"/>
          </p:nvPr>
        </p:nvSpPr>
        <p:spPr>
          <a:xfrm>
            <a:off x="457200" y="1406964"/>
            <a:ext cx="3810000" cy="698502"/>
          </a:xfrm>
          <a:prstGeom prst="rect">
            <a:avLst/>
          </a:prstGeom>
        </p:spPr>
        <p:txBody>
          <a:bodyPr/>
          <a:lstStyle>
            <a:lvl1pPr marL="0" indent="45718">
              <a:spcBef>
                <a:spcPts val="0"/>
              </a:spcBef>
              <a:buClrTx/>
              <a:buSzTx/>
              <a:buNone/>
              <a:defRPr sz="1400"/>
            </a:lvl1pPr>
            <a:lvl2pPr marL="0" indent="45718">
              <a:spcBef>
                <a:spcPts val="0"/>
              </a:spcBef>
              <a:buClrTx/>
              <a:buSzTx/>
              <a:buNone/>
              <a:defRPr sz="1400"/>
            </a:lvl2pPr>
            <a:lvl3pPr marL="0" indent="45718">
              <a:spcBef>
                <a:spcPts val="0"/>
              </a:spcBef>
              <a:buClrTx/>
              <a:buSzTx/>
              <a:buNone/>
              <a:defRPr sz="1400"/>
            </a:lvl3pPr>
            <a:lvl4pPr marL="0" indent="45718">
              <a:spcBef>
                <a:spcPts val="0"/>
              </a:spcBef>
              <a:buClrTx/>
              <a:buSzTx/>
              <a:buNone/>
              <a:defRPr sz="1400"/>
            </a:lvl4pPr>
            <a:lvl5pPr marL="0" indent="45718">
              <a:spcBef>
                <a:spcPts val="0"/>
              </a:spcBef>
              <a:buClrTx/>
              <a:buSzTx/>
              <a:buNone/>
              <a:defRPr sz="1400"/>
            </a:lvl5pPr>
          </a:lstStyle>
          <a:p>
            <a:pPr/>
            <a:r>
              <a:t>正文级别 1</a:t>
            </a:r>
          </a:p>
          <a:p>
            <a:pPr lvl="1"/>
            <a:r>
              <a:t>正文级别 2</a:t>
            </a:r>
          </a:p>
          <a:p>
            <a:pPr lvl="2"/>
            <a:r>
              <a:t>正文级别 3</a:t>
            </a:r>
          </a:p>
          <a:p>
            <a:pPr lvl="3"/>
            <a:r>
              <a:t>正文级别 4</a:t>
            </a:r>
          </a:p>
          <a:p>
            <a:pPr lvl="4"/>
            <a:r>
              <a:t>正文级别 5</a:t>
            </a:r>
          </a:p>
        </p:txBody>
      </p:sp>
      <p:sp>
        <p:nvSpPr>
          <p:cNvPr id="8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94" name="标题文本"/>
          <p:cNvSpPr txBox="1"/>
          <p:nvPr>
            <p:ph type="title"/>
          </p:nvPr>
        </p:nvSpPr>
        <p:spPr>
          <a:xfrm>
            <a:off x="5886896" y="1066800"/>
            <a:ext cx="2743202" cy="1981200"/>
          </a:xfrm>
          <a:prstGeom prst="rect">
            <a:avLst/>
          </a:prstGeom>
        </p:spPr>
        <p:txBody>
          <a:bodyPr anchor="b"/>
          <a:lstStyle>
            <a:lvl1pPr>
              <a:defRPr b="1" sz="2100"/>
            </a:lvl1pPr>
          </a:lstStyle>
          <a:p>
            <a:pPr>
              <a:defRPr>
                <a:effectLst/>
              </a:defRPr>
            </a:pPr>
            <a:r>
              <a:t>标题文本</a:t>
            </a:r>
          </a:p>
        </p:txBody>
      </p:sp>
      <p:sp>
        <p:nvSpPr>
          <p:cNvPr id="95" name="矩形 7"/>
          <p:cNvSpPr/>
          <p:nvPr/>
        </p:nvSpPr>
        <p:spPr>
          <a:xfrm>
            <a:off x="762000" y="1066800"/>
            <a:ext cx="4572000" cy="4572000"/>
          </a:xfrm>
          <a:prstGeom prst="rect">
            <a:avLst/>
          </a:prstGeom>
          <a:solidFill>
            <a:srgbClr val="FFFFFF"/>
          </a:solidFill>
          <a:ln w="88900" cap="sq">
            <a:solidFill>
              <a:srgbClr val="FFFFFF"/>
            </a:solidFill>
            <a:miter/>
          </a:ln>
          <a:effectLst>
            <a:outerShdw sx="100000" sy="100000" kx="0" ky="0" algn="b" rotWithShape="0" blurRad="50800" dist="18500" dir="5400000">
              <a:srgbClr val="000000">
                <a:alpha val="35000"/>
              </a:srgbClr>
            </a:outerShdw>
          </a:effectLst>
        </p:spPr>
        <p:txBody>
          <a:bodyPr lIns="45718" tIns="45718" rIns="45718" bIns="45718"/>
          <a:lstStyle/>
          <a:p>
            <a:pPr marL="283463" indent="-283463">
              <a:lnSpc>
                <a:spcPts val="3000"/>
              </a:lnSpc>
              <a:spcBef>
                <a:spcPts val="600"/>
              </a:spcBef>
              <a:defRPr sz="3200">
                <a:latin typeface="+mn-lt"/>
                <a:ea typeface="+mn-ea"/>
                <a:cs typeface="+mn-cs"/>
                <a:sym typeface="Gill Sans MT"/>
              </a:defRPr>
            </a:pPr>
          </a:p>
        </p:txBody>
      </p:sp>
      <p:sp>
        <p:nvSpPr>
          <p:cNvPr id="96" name="图片占位符 2"/>
          <p:cNvSpPr/>
          <p:nvPr>
            <p:ph type="pic" sz="half" idx="13"/>
          </p:nvPr>
        </p:nvSpPr>
        <p:spPr>
          <a:xfrm>
            <a:off x="838200" y="1143002"/>
            <a:ext cx="4419600" cy="3514533"/>
          </a:xfrm>
          <a:prstGeom prst="rect">
            <a:avLst/>
          </a:prstGeom>
        </p:spPr>
        <p:txBody>
          <a:bodyPr lIns="91439" tIns="45719" rIns="91439" bIns="45719">
            <a:noAutofit/>
          </a:bodyPr>
          <a:lstStyle/>
          <a:p>
            <a:pPr/>
          </a:p>
        </p:txBody>
      </p:sp>
      <p:sp>
        <p:nvSpPr>
          <p:cNvPr id="97" name="流程图: 过程 8"/>
          <p:cNvSpPr/>
          <p:nvPr/>
        </p:nvSpPr>
        <p:spPr>
          <a:xfrm rot="19468671">
            <a:off x="396725" y="954340"/>
            <a:ext cx="685802" cy="204312"/>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AD9B1">
                <a:alpha val="40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98" name="流程图: 过程 9"/>
          <p:cNvSpPr/>
          <p:nvPr/>
        </p:nvSpPr>
        <p:spPr>
          <a:xfrm flipH="1" rot="2103354">
            <a:off x="5003667" y="936786"/>
            <a:ext cx="649226" cy="204312"/>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7DEC9">
                <a:alpha val="20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99" name="正文级别 1…"/>
          <p:cNvSpPr txBox="1"/>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marL="679704" indent="-277368">
              <a:lnSpc>
                <a:spcPts val="1600"/>
              </a:lnSpc>
              <a:spcBef>
                <a:spcPts val="0"/>
              </a:spcBef>
              <a:buClrTx/>
              <a:defRPr sz="1400">
                <a:solidFill>
                  <a:srgbClr val="777777"/>
                </a:solidFill>
              </a:defRPr>
            </a:lvl2pPr>
            <a:lvl3pPr marL="978407" indent="-320038">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pPr/>
            <a:r>
              <a:t>正文级别 1</a:t>
            </a:r>
          </a:p>
          <a:p>
            <a:pPr lvl="1"/>
            <a:r>
              <a:t>正文级别 2</a:t>
            </a:r>
          </a:p>
          <a:p>
            <a:pPr lvl="2"/>
            <a:r>
              <a:t>正文级别 3</a:t>
            </a:r>
          </a:p>
          <a:p>
            <a:pPr lvl="3"/>
            <a:r>
              <a:t>正文级别 4</a:t>
            </a:r>
          </a:p>
          <a:p>
            <a:pPr lvl="4"/>
            <a:r>
              <a:t>正文级别 5</a:t>
            </a:r>
          </a:p>
        </p:txBody>
      </p:sp>
      <p:sp>
        <p:nvSpPr>
          <p:cNvPr id="10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饼形 6"/>
          <p:cNvSpPr/>
          <p:nvPr/>
        </p:nvSpPr>
        <p:spPr>
          <a:xfrm>
            <a:off x="3515" y="3522"/>
            <a:ext cx="819446" cy="819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8" tIns="45718" rIns="45718" bIns="45718" anchor="ctr"/>
          <a:lstStyle/>
          <a:p>
            <a:pPr algn="ctr">
              <a:defRPr>
                <a:solidFill>
                  <a:srgbClr val="FFFFFF"/>
                </a:solidFill>
                <a:latin typeface="+mn-lt"/>
                <a:ea typeface="+mn-ea"/>
                <a:cs typeface="+mn-cs"/>
                <a:sym typeface="Gill Sans MT"/>
              </a:defRPr>
            </a:pPr>
          </a:p>
        </p:txBody>
      </p:sp>
      <p:sp>
        <p:nvSpPr>
          <p:cNvPr id="3" name="椭圆 7"/>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4" name="同心圆 10"/>
          <p:cNvSpPr/>
          <p:nvPr/>
        </p:nvSpPr>
        <p:spPr>
          <a:xfrm rot="2315674">
            <a:off x="182879" y="1055076"/>
            <a:ext cx="1125720" cy="11026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5" name="矩形 11"/>
          <p:cNvSpPr/>
          <p:nvPr/>
        </p:nvSpPr>
        <p:spPr>
          <a:xfrm>
            <a:off x="1012871" y="-54"/>
            <a:ext cx="8131128" cy="68580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Gill Sans MT"/>
              </a:defRPr>
            </a:pPr>
          </a:p>
        </p:txBody>
      </p:sp>
      <p:sp>
        <p:nvSpPr>
          <p:cNvPr id="6" name="矩形 14"/>
          <p:cNvSpPr/>
          <p:nvPr/>
        </p:nvSpPr>
        <p:spPr>
          <a:xfrm>
            <a:off x="1014983" y="-54"/>
            <a:ext cx="73154"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8" tIns="45718" rIns="45718" bIns="45718" anchor="ctr"/>
          <a:lstStyle/>
          <a:p>
            <a:pPr algn="ctr">
              <a:defRPr>
                <a:solidFill>
                  <a:srgbClr val="FFFFFF"/>
                </a:solidFill>
                <a:latin typeface="+mn-lt"/>
                <a:ea typeface="+mn-ea"/>
                <a:cs typeface="+mn-cs"/>
                <a:sym typeface="Gill Sans MT"/>
              </a:defRPr>
            </a:pPr>
          </a:p>
        </p:txBody>
      </p:sp>
      <p:sp>
        <p:nvSpPr>
          <p:cNvPr id="7" name="标题文本"/>
          <p:cNvSpPr txBox="1"/>
          <p:nvPr>
            <p:ph type="title"/>
          </p:nvPr>
        </p:nvSpPr>
        <p:spPr>
          <a:xfrm>
            <a:off x="1435608" y="274638"/>
            <a:ext cx="7498082"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8" name="正文级别 1…"/>
          <p:cNvSpPr txBox="1"/>
          <p:nvPr>
            <p:ph type="body" idx="1"/>
          </p:nvPr>
        </p:nvSpPr>
        <p:spPr>
          <a:xfrm>
            <a:off x="1435608" y="1447800"/>
            <a:ext cx="7498082" cy="4800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9" name="幻灯片编号"/>
          <p:cNvSpPr txBox="1"/>
          <p:nvPr>
            <p:ph type="sldNum" sz="quarter" idx="2"/>
          </p:nvPr>
        </p:nvSpPr>
        <p:spPr>
          <a:xfrm>
            <a:off x="8705421" y="6512562"/>
            <a:ext cx="273654" cy="269239"/>
          </a:xfrm>
          <a:prstGeom prst="rect">
            <a:avLst/>
          </a:prstGeom>
          <a:ln w="12700">
            <a:miter lim="400000"/>
          </a:ln>
        </p:spPr>
        <p:txBody>
          <a:bodyPr wrap="none" lIns="45718" tIns="45718" rIns="45718" bIns="45718" anchor="b">
            <a:spAutoFit/>
          </a:bodyPr>
          <a:lstStyle>
            <a:lvl1pPr algn="ctr">
              <a:defRPr sz="1200">
                <a:solidFill>
                  <a:srgbClr val="B4A688"/>
                </a:solidFill>
                <a:latin typeface="+mn-lt"/>
                <a:ea typeface="+mn-ea"/>
                <a:cs typeface="+mn-cs"/>
                <a:sym typeface="Gill Sans M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n-lt"/>
          <a:ea typeface="+mn-ea"/>
          <a:cs typeface="+mn-cs"/>
          <a:sym typeface="Gill Sans MT"/>
        </a:defRPr>
      </a:lvl9pPr>
    </p:titleStyle>
    <p:bodyStyle>
      <a:lvl1pPr marL="365758" marR="0" indent="-283463" algn="l" defTabSz="914400" rtl="0" latinLnBrk="0">
        <a:lnSpc>
          <a:spcPct val="100000"/>
        </a:lnSpc>
        <a:spcBef>
          <a:spcPts val="600"/>
        </a:spcBef>
        <a:spcAft>
          <a:spcPts val="0"/>
        </a:spcAft>
        <a:buClr>
          <a:schemeClr val="accent1"/>
        </a:buClr>
        <a:buSzPct val="80000"/>
        <a:buFontTx/>
        <a:buChar char="●"/>
        <a:tabLst/>
        <a:defRPr b="0" baseline="0" cap="none" i="0" spc="0" strike="noStrike" sz="3200" u="none">
          <a:ln>
            <a:noFill/>
          </a:ln>
          <a:solidFill>
            <a:srgbClr val="000000"/>
          </a:solidFill>
          <a:uFillTx/>
          <a:latin typeface="+mn-lt"/>
          <a:ea typeface="+mn-ea"/>
          <a:cs typeface="+mn-cs"/>
          <a:sym typeface="Gill Sans MT"/>
        </a:defRPr>
      </a:lvl1pPr>
      <a:lvl2pPr marL="674043" marR="0" indent="-2717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2pPr>
      <a:lvl3pPr marL="963166" marR="0" indent="-304800"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3pPr>
      <a:lvl4pPr marL="1201521" marR="0" indent="-27797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4pPr>
      <a:lvl5pPr marL="1408174"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5pPr>
      <a:lvl6pPr marL="1618488"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6pPr>
      <a:lvl7pPr marL="1828800"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7pPr>
      <a:lvl8pPr marL="2029966" marR="0" indent="-292606"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8pPr>
      <a:lvl9pPr marL="2240278" marR="0" indent="-292606"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n-lt"/>
          <a:ea typeface="+mn-ea"/>
          <a:cs typeface="+mn-cs"/>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1pPr>
      <a:lvl2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2pPr>
      <a:lvl3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3pPr>
      <a:lvl4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4pPr>
      <a:lvl5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5pPr>
      <a:lvl6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6pPr>
      <a:lvl7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7pPr>
      <a:lvl8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8pPr>
      <a:lvl9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标题 1"/>
          <p:cNvSpPr txBox="1"/>
          <p:nvPr>
            <p:ph type="ctrTitle"/>
          </p:nvPr>
        </p:nvSpPr>
        <p:spPr>
          <a:xfrm>
            <a:off x="1187622" y="2060848"/>
            <a:ext cx="7704860" cy="1512170"/>
          </a:xfrm>
          <a:prstGeom prst="rect">
            <a:avLst/>
          </a:prstGeom>
        </p:spPr>
        <p:txBody>
          <a:bodyPr/>
          <a:lstStyle>
            <a:lvl1pPr>
              <a:defRPr sz="7200"/>
            </a:lvl1pPr>
          </a:lstStyle>
          <a:p>
            <a:pPr/>
            <a:r>
              <a:t>钓鱼APP需求分析</a:t>
            </a:r>
          </a:p>
        </p:txBody>
      </p:sp>
      <p:pic>
        <p:nvPicPr>
          <p:cNvPr id="110" name="Picture 2" descr="Picture 2"/>
          <p:cNvPicPr>
            <a:picLocks noChangeAspect="1"/>
          </p:cNvPicPr>
          <p:nvPr/>
        </p:nvPicPr>
        <p:blipFill>
          <a:blip r:embed="rId2">
            <a:extLst/>
          </a:blip>
          <a:stretch>
            <a:fillRect/>
          </a:stretch>
        </p:blipFill>
        <p:spPr>
          <a:xfrm>
            <a:off x="1619671" y="4077072"/>
            <a:ext cx="1201738" cy="1169989"/>
          </a:xfrm>
          <a:prstGeom prst="rect">
            <a:avLst/>
          </a:prstGeom>
          <a:ln w="12700">
            <a:miter lim="400000"/>
          </a:ln>
        </p:spPr>
      </p:pic>
      <p:sp>
        <p:nvSpPr>
          <p:cNvPr id="111" name="TextBox 4"/>
          <p:cNvSpPr txBox="1"/>
          <p:nvPr/>
        </p:nvSpPr>
        <p:spPr>
          <a:xfrm>
            <a:off x="3635895" y="4292732"/>
            <a:ext cx="4536506" cy="4089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n-lt"/>
                <a:ea typeface="+mn-ea"/>
                <a:cs typeface="+mn-cs"/>
                <a:sym typeface="Gill Sans MT"/>
              </a:defRPr>
            </a:lvl1pPr>
          </a:lstStyle>
          <a:p>
            <a:pPr/>
            <a:r>
              <a:t>G09小组：郑鸿棣，徐余浩，陈瑜安</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标题 1"/>
          <p:cNvSpPr txBox="1"/>
          <p:nvPr/>
        </p:nvSpPr>
        <p:spPr>
          <a:xfrm>
            <a:off x="1162223" y="2293640"/>
            <a:ext cx="7498082" cy="114871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defTabSz="621791">
              <a:defRPr sz="5900">
                <a:solidFill>
                  <a:srgbClr val="572314"/>
                </a:solidFill>
                <a:effectLst>
                  <a:outerShdw sx="100000" sy="100000" kx="0" ky="0" algn="b" rotWithShape="0" blurRad="38100" dist="20400" dir="5400000">
                    <a:srgbClr val="000000">
                      <a:alpha val="30000"/>
                    </a:srgbClr>
                  </a:outerShdw>
                </a:effectLst>
                <a:latin typeface="+mn-lt"/>
                <a:ea typeface="+mn-ea"/>
                <a:cs typeface="+mn-cs"/>
                <a:sym typeface="Gill Sans MT"/>
              </a:defRPr>
            </a:lvl1pPr>
          </a:lstStyle>
          <a:p>
            <a:pPr/>
            <a:r>
              <a:t>三. 综合描述</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内容占位符 2"/>
          <p:cNvSpPr txBox="1"/>
          <p:nvPr>
            <p:ph type="body" idx="1"/>
          </p:nvPr>
        </p:nvSpPr>
        <p:spPr>
          <a:xfrm>
            <a:off x="1331638" y="620688"/>
            <a:ext cx="7602051" cy="5627712"/>
          </a:xfrm>
          <a:prstGeom prst="rect">
            <a:avLst/>
          </a:prstGeom>
        </p:spPr>
        <p:txBody>
          <a:bodyPr/>
          <a:lstStyle/>
          <a:p>
            <a:pPr>
              <a:lnSpc>
                <a:spcPct val="80000"/>
              </a:lnSpc>
              <a:defRPr b="1" sz="2200"/>
            </a:pPr>
            <a:r>
              <a:t>3.1产品的功能</a:t>
            </a:r>
          </a:p>
          <a:p>
            <a:pPr>
              <a:lnSpc>
                <a:spcPct val="80000"/>
              </a:lnSpc>
              <a:defRPr sz="2200"/>
            </a:pPr>
            <a:r>
              <a:t>	我们小组打算做一款3D模拟类手机游戏，以第一人称视角呈现，并区分钓鱼方式，分为传统钓、悬坠钓、竞技钓、台钓等。同时本软件能实现包括钓鱼地点（池塘、水库、海洋等），钓鱼用品（鱼钩、鱼线、鱼竿等），鱼饵（蚯蚓、苍蝇、蛆等）的选择。</a:t>
            </a:r>
          </a:p>
          <a:p>
            <a:pPr>
              <a:lnSpc>
                <a:spcPct val="80000"/>
              </a:lnSpc>
              <a:defRPr b="1" sz="2200"/>
            </a:pPr>
            <a:r>
              <a:t>3.1.1钓鱼方式</a:t>
            </a:r>
          </a:p>
          <a:p>
            <a:pPr>
              <a:lnSpc>
                <a:spcPct val="80000"/>
              </a:lnSpc>
              <a:defRPr sz="2200"/>
            </a:pPr>
            <a:r>
              <a:t>	可选择传统垂钓、悬坠钓、竞技钓、台钓等</a:t>
            </a:r>
          </a:p>
          <a:p>
            <a:pPr>
              <a:lnSpc>
                <a:spcPct val="80000"/>
              </a:lnSpc>
              <a:defRPr b="1" sz="2200"/>
            </a:pPr>
            <a:r>
              <a:t>3.1.2 鱼饵</a:t>
            </a:r>
          </a:p>
          <a:p>
            <a:pPr>
              <a:lnSpc>
                <a:spcPct val="80000"/>
              </a:lnSpc>
              <a:defRPr sz="2200"/>
            </a:pPr>
            <a:r>
              <a:t>	可选择蚯蚓、苍蝇、蛆等</a:t>
            </a:r>
          </a:p>
          <a:p>
            <a:pPr>
              <a:lnSpc>
                <a:spcPct val="80000"/>
              </a:lnSpc>
              <a:defRPr b="1" sz="2200"/>
            </a:pPr>
            <a:r>
              <a:t>3.1.3 鱼具</a:t>
            </a:r>
          </a:p>
          <a:p>
            <a:pPr>
              <a:lnSpc>
                <a:spcPct val="80000"/>
              </a:lnSpc>
              <a:defRPr sz="2200"/>
            </a:pPr>
            <a:r>
              <a:t>	可选择多种鱼钩、鱼线、鱼竿的组合</a:t>
            </a:r>
          </a:p>
          <a:p>
            <a:pPr>
              <a:lnSpc>
                <a:spcPct val="80000"/>
              </a:lnSpc>
              <a:defRPr sz="2200"/>
            </a:pPr>
            <a:r>
              <a:t> </a:t>
            </a:r>
          </a:p>
          <a:p>
            <a:pPr>
              <a:lnSpc>
                <a:spcPct val="80000"/>
              </a:lnSpc>
              <a:defRPr b="1" sz="2200"/>
            </a:pPr>
            <a:r>
              <a:t>3.1.4 钓鱼地点</a:t>
            </a:r>
          </a:p>
          <a:p>
            <a:pPr>
              <a:lnSpc>
                <a:spcPct val="80000"/>
              </a:lnSpc>
              <a:defRPr sz="2200"/>
            </a:pPr>
            <a:r>
              <a:t>	可选择池塘、水库、海洋等</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内容占位符 2"/>
          <p:cNvSpPr txBox="1"/>
          <p:nvPr>
            <p:ph type="body" idx="1"/>
          </p:nvPr>
        </p:nvSpPr>
        <p:spPr>
          <a:xfrm>
            <a:off x="1187623" y="260648"/>
            <a:ext cx="7714106" cy="6019502"/>
          </a:xfrm>
          <a:prstGeom prst="rect">
            <a:avLst/>
          </a:prstGeom>
        </p:spPr>
        <p:txBody>
          <a:bodyPr/>
          <a:lstStyle/>
          <a:p>
            <a:pPr marL="332840" indent="-257952" defTabSz="832103">
              <a:lnSpc>
                <a:spcPct val="80000"/>
              </a:lnSpc>
              <a:spcBef>
                <a:spcPts val="500"/>
              </a:spcBef>
              <a:defRPr sz="1800"/>
            </a:pPr>
            <a:r>
              <a:t>3.2用户类特征</a:t>
            </a:r>
          </a:p>
          <a:p>
            <a:pPr marL="332840" indent="-257952" defTabSz="832103">
              <a:lnSpc>
                <a:spcPct val="80000"/>
              </a:lnSpc>
              <a:spcBef>
                <a:spcPts val="500"/>
              </a:spcBef>
              <a:defRPr sz="1800"/>
            </a:pPr>
          </a:p>
          <a:p>
            <a:pPr marL="332840" indent="-257952" defTabSz="832103">
              <a:lnSpc>
                <a:spcPct val="80000"/>
              </a:lnSpc>
              <a:spcBef>
                <a:spcPts val="500"/>
              </a:spcBef>
              <a:defRPr sz="1800"/>
            </a:pPr>
          </a:p>
          <a:p>
            <a:pPr marL="332840" indent="-257952" defTabSz="832103">
              <a:lnSpc>
                <a:spcPct val="80000"/>
              </a:lnSpc>
              <a:spcBef>
                <a:spcPts val="500"/>
              </a:spcBef>
              <a:defRPr b="1" sz="1800"/>
            </a:pPr>
            <a:r>
              <a:t>3.3 运行环境</a:t>
            </a:r>
          </a:p>
          <a:p>
            <a:pPr marL="332840" indent="-257952" defTabSz="832103">
              <a:lnSpc>
                <a:spcPct val="80000"/>
              </a:lnSpc>
              <a:spcBef>
                <a:spcPts val="500"/>
              </a:spcBef>
              <a:defRPr sz="1800"/>
            </a:pPr>
            <a:r>
              <a:t> </a:t>
            </a:r>
          </a:p>
          <a:p>
            <a:pPr marL="332840" indent="-257952" defTabSz="832103">
              <a:lnSpc>
                <a:spcPct val="80000"/>
              </a:lnSpc>
              <a:spcBef>
                <a:spcPts val="500"/>
              </a:spcBef>
              <a:defRPr sz="1800"/>
            </a:pPr>
            <a:r>
              <a:t>	安卓可移动设备，版本最好在4.9以上</a:t>
            </a:r>
          </a:p>
          <a:p>
            <a:pPr marL="332840" indent="-257952" defTabSz="832103">
              <a:lnSpc>
                <a:spcPct val="80000"/>
              </a:lnSpc>
              <a:spcBef>
                <a:spcPts val="500"/>
              </a:spcBef>
              <a:defRPr sz="1800"/>
            </a:pPr>
            <a:r>
              <a:t>	IOS可移动设备，版本最好在12.1以上</a:t>
            </a:r>
          </a:p>
          <a:p>
            <a:pPr marL="332840" indent="-257952" defTabSz="832103">
              <a:lnSpc>
                <a:spcPct val="80000"/>
              </a:lnSpc>
              <a:spcBef>
                <a:spcPts val="500"/>
              </a:spcBef>
              <a:defRPr b="1" sz="1800"/>
            </a:pPr>
            <a:r>
              <a:t>3.4 系统结构</a:t>
            </a:r>
          </a:p>
          <a:p>
            <a:pPr marL="332840" indent="-257952" defTabSz="832103">
              <a:lnSpc>
                <a:spcPct val="80000"/>
              </a:lnSpc>
              <a:spcBef>
                <a:spcPts val="500"/>
              </a:spcBef>
              <a:defRPr sz="1800"/>
            </a:pPr>
            <a:r>
              <a:t>	1.终端用户层：作为系统向各种手机终端提供展现层，手机用户通过安装客户端程序实现移动办公，目前只支持市面上安卓终端的使用。</a:t>
            </a:r>
          </a:p>
          <a:p>
            <a:pPr marL="332840" indent="-257952" defTabSz="832103">
              <a:lnSpc>
                <a:spcPct val="80000"/>
              </a:lnSpc>
              <a:spcBef>
                <a:spcPts val="500"/>
              </a:spcBef>
              <a:defRPr sz="1800"/>
            </a:pPr>
            <a:r>
              <a:t>	2.运营商服务层：各电信运营商(移动/电信/联通)提供的无线网络环境层，支持4G、3G、WIFI等各种无线网络环境。</a:t>
            </a:r>
          </a:p>
          <a:p>
            <a:pPr marL="332840" indent="-257952" defTabSz="832103">
              <a:lnSpc>
                <a:spcPct val="80000"/>
              </a:lnSpc>
              <a:spcBef>
                <a:spcPts val="500"/>
              </a:spcBef>
              <a:defRPr sz="1800"/>
            </a:pPr>
            <a:r>
              <a:t>	3.业务逻辑层：系统核心业务处理层，主要支撑系统与外部业务系统、手机，终端的数据请求处理，实现信息移动化</a:t>
            </a:r>
          </a:p>
          <a:p>
            <a:pPr marL="332840" indent="-257952" defTabSz="832103">
              <a:lnSpc>
                <a:spcPct val="80000"/>
              </a:lnSpc>
              <a:spcBef>
                <a:spcPts val="500"/>
              </a:spcBef>
              <a:defRPr sz="1800"/>
            </a:pPr>
            <a:r>
              <a:t>	4.外部系统层：系统与外部接入系统的适配层，主要的外部接入系统IT应用系统。</a:t>
            </a:r>
          </a:p>
          <a:p>
            <a:pPr marL="332840" indent="-257952" defTabSz="832103">
              <a:lnSpc>
                <a:spcPct val="80000"/>
              </a:lnSpc>
              <a:spcBef>
                <a:spcPts val="500"/>
              </a:spcBef>
              <a:defRPr b="1" sz="1800"/>
            </a:pPr>
            <a:r>
              <a:t>3.5 描述和优先级</a:t>
            </a:r>
          </a:p>
          <a:p>
            <a:pPr marL="332840" indent="-257952" defTabSz="832103">
              <a:lnSpc>
                <a:spcPct val="80000"/>
              </a:lnSpc>
              <a:spcBef>
                <a:spcPts val="500"/>
              </a:spcBef>
              <a:defRPr sz="1800"/>
            </a:pPr>
            <a:r>
              <a:t>	用户可以选择登录能进行数据的同步，或者离线选择读取本地数据</a:t>
            </a:r>
          </a:p>
        </p:txBody>
      </p:sp>
      <p:graphicFrame>
        <p:nvGraphicFramePr>
          <p:cNvPr id="139" name="表格 3"/>
          <p:cNvGraphicFramePr/>
          <p:nvPr/>
        </p:nvGraphicFramePr>
        <p:xfrm>
          <a:off x="1547662" y="764704"/>
          <a:ext cx="6096001" cy="851536"/>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559102"/>
                <a:gridCol w="4536898"/>
              </a:tblGrid>
              <a:tr h="283845">
                <a:tc>
                  <a:txBody>
                    <a:bodyPr/>
                    <a:lstStyle/>
                    <a:p>
                      <a:pPr algn="l">
                        <a:defRPr b="0" sz="1800">
                          <a:solidFill>
                            <a:srgbClr val="000000"/>
                          </a:solidFill>
                        </a:defRPr>
                      </a:pPr>
                      <a:r>
                        <a:rPr b="1" sz="1100">
                          <a:solidFill>
                            <a:srgbClr val="FFFFFF"/>
                          </a:solidFill>
                          <a:uFill>
                            <a:solidFill>
                              <a:srgbClr val="000000"/>
                            </a:solidFill>
                          </a:uFill>
                        </a:rPr>
                        <a:t>用户角色</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用户描述</a:t>
                      </a:r>
                    </a:p>
                  </a:txBody>
                  <a:tcPr marL="50800" marR="50800" marT="50800" marB="50800" anchor="t" anchorCtr="0" horzOverflow="overflow"/>
                </a:tc>
              </a:tr>
              <a:tr h="283845">
                <a:tc>
                  <a:txBody>
                    <a:bodyPr/>
                    <a:lstStyle/>
                    <a:p>
                      <a:pPr algn="l">
                        <a:defRPr b="0" sz="1800">
                          <a:solidFill>
                            <a:srgbClr val="000000"/>
                          </a:solidFill>
                        </a:defRPr>
                      </a:pPr>
                      <a:r>
                        <a:rPr b="1" sz="1100">
                          <a:solidFill>
                            <a:srgbClr val="FFFFFF"/>
                          </a:solidFill>
                          <a:uFill>
                            <a:solidFill>
                              <a:srgbClr val="000000"/>
                            </a:solidFill>
                          </a:uFill>
                        </a:rPr>
                        <a:t>管理员</a:t>
                      </a:r>
                    </a:p>
                  </a:txBody>
                  <a:tcPr marL="50800" marR="50800" marT="50800" marB="50800" anchor="t" anchorCtr="0" horzOverflow="overflow"/>
                </a:tc>
                <a:tc>
                  <a:txBody>
                    <a:bodyPr/>
                    <a:lstStyle/>
                    <a:p>
                      <a:pPr algn="l">
                        <a:defRPr sz="1800"/>
                      </a:pPr>
                      <a:r>
                        <a:rPr sz="1100">
                          <a:uFill>
                            <a:solidFill>
                              <a:srgbClr val="000000"/>
                            </a:solidFill>
                          </a:uFill>
                        </a:rPr>
                        <a:t>系统管理员</a:t>
                      </a:r>
                    </a:p>
                  </a:txBody>
                  <a:tcPr marL="50800" marR="50800" marT="50800" marB="50800" anchor="t" anchorCtr="0" horzOverflow="overflow"/>
                </a:tc>
              </a:tr>
              <a:tr h="283845">
                <a:tc>
                  <a:txBody>
                    <a:bodyPr/>
                    <a:lstStyle/>
                    <a:p>
                      <a:pPr algn="l">
                        <a:defRPr b="0" sz="1800">
                          <a:solidFill>
                            <a:srgbClr val="000000"/>
                          </a:solidFill>
                        </a:defRPr>
                      </a:pPr>
                      <a:r>
                        <a:rPr b="1" sz="1100">
                          <a:solidFill>
                            <a:srgbClr val="FFFFFF"/>
                          </a:solidFill>
                          <a:uFill>
                            <a:solidFill>
                              <a:srgbClr val="000000"/>
                            </a:solidFill>
                          </a:uFill>
                        </a:rPr>
                        <a:t>使用者</a:t>
                      </a:r>
                    </a:p>
                  </a:txBody>
                  <a:tcPr marL="50800" marR="50800" marT="50800" marB="50800" anchor="t" anchorCtr="0" horzOverflow="overflow"/>
                </a:tc>
                <a:tc>
                  <a:txBody>
                    <a:bodyPr/>
                    <a:lstStyle/>
                    <a:p>
                      <a:pPr algn="l">
                        <a:defRPr sz="1800"/>
                      </a:pPr>
                      <a:r>
                        <a:rPr sz="1100">
                          <a:uFill>
                            <a:solidFill>
                              <a:srgbClr val="000000"/>
                            </a:solidFill>
                          </a:uFill>
                        </a:rPr>
                        <a:t>使用该系统的人群</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内容占位符 2"/>
          <p:cNvSpPr txBox="1"/>
          <p:nvPr>
            <p:ph type="body" idx="1"/>
          </p:nvPr>
        </p:nvSpPr>
        <p:spPr>
          <a:xfrm>
            <a:off x="1115616" y="188640"/>
            <a:ext cx="7818071" cy="6059760"/>
          </a:xfrm>
          <a:prstGeom prst="rect">
            <a:avLst/>
          </a:prstGeom>
        </p:spPr>
        <p:txBody>
          <a:bodyPr/>
          <a:lstStyle/>
          <a:p>
            <a:pPr/>
            <a:r>
              <a:t>3.6界面原型设计</a:t>
            </a:r>
          </a:p>
          <a:p>
            <a:pPr/>
            <a:r>
              <a:t>初始界面</a:t>
            </a:r>
          </a:p>
          <a:p>
            <a:pPr/>
          </a:p>
          <a:p>
            <a:pPr/>
          </a:p>
          <a:p>
            <a:pPr/>
          </a:p>
          <a:p>
            <a:pPr/>
          </a:p>
          <a:p>
            <a:pPr/>
            <a:r>
              <a:t>购买界面</a:t>
            </a:r>
          </a:p>
        </p:txBody>
      </p:sp>
      <p:pic>
        <p:nvPicPr>
          <p:cNvPr id="142" name="Picture 2" descr="Picture 2"/>
          <p:cNvPicPr>
            <a:picLocks noChangeAspect="1"/>
          </p:cNvPicPr>
          <p:nvPr/>
        </p:nvPicPr>
        <p:blipFill>
          <a:blip r:embed="rId2">
            <a:extLst/>
          </a:blip>
          <a:stretch>
            <a:fillRect/>
          </a:stretch>
        </p:blipFill>
        <p:spPr>
          <a:xfrm>
            <a:off x="1308242" y="1391566"/>
            <a:ext cx="4767263" cy="2279652"/>
          </a:xfrm>
          <a:prstGeom prst="rect">
            <a:avLst/>
          </a:prstGeom>
          <a:ln w="12700">
            <a:miter lim="400000"/>
          </a:ln>
        </p:spPr>
      </p:pic>
      <p:pic>
        <p:nvPicPr>
          <p:cNvPr id="143" name="Picture 3" descr="Picture 3"/>
          <p:cNvPicPr>
            <a:picLocks noChangeAspect="1"/>
          </p:cNvPicPr>
          <p:nvPr/>
        </p:nvPicPr>
        <p:blipFill>
          <a:blip r:embed="rId3">
            <a:extLst/>
          </a:blip>
          <a:stretch>
            <a:fillRect/>
          </a:stretch>
        </p:blipFill>
        <p:spPr>
          <a:xfrm>
            <a:off x="1293160" y="4221088"/>
            <a:ext cx="4797427" cy="229870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内容占位符 2"/>
          <p:cNvSpPr txBox="1"/>
          <p:nvPr>
            <p:ph type="body" idx="1"/>
          </p:nvPr>
        </p:nvSpPr>
        <p:spPr>
          <a:xfrm>
            <a:off x="1187624" y="332656"/>
            <a:ext cx="7746063" cy="5915744"/>
          </a:xfrm>
          <a:prstGeom prst="rect">
            <a:avLst/>
          </a:prstGeom>
        </p:spPr>
        <p:txBody>
          <a:bodyPr/>
          <a:lstStyle/>
          <a:p>
            <a:pPr/>
            <a:r>
              <a:t>反馈</a:t>
            </a:r>
          </a:p>
          <a:p>
            <a:pPr/>
          </a:p>
          <a:p>
            <a:pPr/>
          </a:p>
          <a:p>
            <a:pPr/>
          </a:p>
          <a:p>
            <a:pPr/>
            <a:r>
              <a:t>钓鱼场景</a:t>
            </a:r>
          </a:p>
        </p:txBody>
      </p:sp>
      <p:pic>
        <p:nvPicPr>
          <p:cNvPr id="146" name="Picture 2" descr="Picture 2"/>
          <p:cNvPicPr>
            <a:picLocks noChangeAspect="1"/>
          </p:cNvPicPr>
          <p:nvPr/>
        </p:nvPicPr>
        <p:blipFill>
          <a:blip r:embed="rId2">
            <a:extLst/>
          </a:blip>
          <a:stretch>
            <a:fillRect/>
          </a:stretch>
        </p:blipFill>
        <p:spPr>
          <a:xfrm>
            <a:off x="3179166" y="332656"/>
            <a:ext cx="4176465" cy="1998604"/>
          </a:xfrm>
          <a:prstGeom prst="rect">
            <a:avLst/>
          </a:prstGeom>
          <a:ln w="12700">
            <a:miter lim="400000"/>
          </a:ln>
        </p:spPr>
      </p:pic>
      <p:pic>
        <p:nvPicPr>
          <p:cNvPr id="147" name="Picture 3" descr="Picture 3"/>
          <p:cNvPicPr>
            <a:picLocks noChangeAspect="1"/>
          </p:cNvPicPr>
          <p:nvPr/>
        </p:nvPicPr>
        <p:blipFill>
          <a:blip r:embed="rId3">
            <a:extLst/>
          </a:blip>
          <a:stretch>
            <a:fillRect/>
          </a:stretch>
        </p:blipFill>
        <p:spPr>
          <a:xfrm>
            <a:off x="1199186" y="3595125"/>
            <a:ext cx="3781943" cy="2520282"/>
          </a:xfrm>
          <a:prstGeom prst="rect">
            <a:avLst/>
          </a:prstGeom>
          <a:ln w="12700">
            <a:miter lim="400000"/>
          </a:ln>
        </p:spPr>
      </p:pic>
      <p:pic>
        <p:nvPicPr>
          <p:cNvPr id="148" name="Picture 4" descr="Picture 4"/>
          <p:cNvPicPr>
            <a:picLocks noChangeAspect="1"/>
          </p:cNvPicPr>
          <p:nvPr/>
        </p:nvPicPr>
        <p:blipFill>
          <a:blip r:embed="rId4">
            <a:extLst/>
          </a:blip>
          <a:stretch>
            <a:fillRect/>
          </a:stretch>
        </p:blipFill>
        <p:spPr>
          <a:xfrm>
            <a:off x="5148064" y="3601210"/>
            <a:ext cx="3769098" cy="252028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四. 系统特性"/>
          <p:cNvSpPr txBox="1"/>
          <p:nvPr/>
        </p:nvSpPr>
        <p:spPr>
          <a:xfrm>
            <a:off x="1694824" y="1929129"/>
            <a:ext cx="7020533" cy="29997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8800">
                <a:solidFill>
                  <a:srgbClr val="572314"/>
                </a:solidFill>
                <a:effectLst>
                  <a:outerShdw sx="100000" sy="100000" kx="0" ky="0" algn="b" rotWithShape="0" blurRad="50800" dist="30000" dir="5400000">
                    <a:srgbClr val="000000">
                      <a:alpha val="30000"/>
                    </a:srgbClr>
                  </a:outerShdw>
                </a:effectLst>
                <a:latin typeface="+mn-lt"/>
                <a:ea typeface="+mn-ea"/>
                <a:cs typeface="+mn-cs"/>
                <a:sym typeface="Gill Sans MT"/>
              </a:defRPr>
            </a:pPr>
            <a:r>
              <a:t>四. 系统特性</a:t>
            </a: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内容占位符 2"/>
          <p:cNvSpPr txBox="1"/>
          <p:nvPr>
            <p:ph type="body" idx="1"/>
          </p:nvPr>
        </p:nvSpPr>
        <p:spPr>
          <a:xfrm>
            <a:off x="1115616" y="548680"/>
            <a:ext cx="7818071" cy="5699720"/>
          </a:xfrm>
          <a:prstGeom prst="rect">
            <a:avLst/>
          </a:prstGeom>
        </p:spPr>
        <p:txBody>
          <a:bodyPr/>
          <a:lstStyle/>
          <a:p>
            <a:pPr/>
            <a:r>
              <a:t>4.1数据流图</a:t>
            </a:r>
          </a:p>
        </p:txBody>
      </p:sp>
      <p:pic>
        <p:nvPicPr>
          <p:cNvPr id="153" name="对象 3" descr="对象 3"/>
          <p:cNvPicPr>
            <a:picLocks noChangeAspect="1"/>
          </p:cNvPicPr>
          <p:nvPr/>
        </p:nvPicPr>
        <p:blipFill>
          <a:blip r:embed="rId2">
            <a:extLst/>
          </a:blip>
          <a:stretch>
            <a:fillRect/>
          </a:stretch>
        </p:blipFill>
        <p:spPr>
          <a:xfrm>
            <a:off x="1733595" y="2305992"/>
            <a:ext cx="6582112" cy="18432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内容占位符 2"/>
          <p:cNvSpPr txBox="1"/>
          <p:nvPr>
            <p:ph type="body" idx="1"/>
          </p:nvPr>
        </p:nvSpPr>
        <p:spPr>
          <a:xfrm>
            <a:off x="1187624" y="260648"/>
            <a:ext cx="7746063" cy="5987752"/>
          </a:xfrm>
          <a:prstGeom prst="rect">
            <a:avLst/>
          </a:prstGeom>
        </p:spPr>
        <p:txBody>
          <a:bodyPr/>
          <a:lstStyle/>
          <a:p>
            <a:pPr/>
            <a:r>
              <a:t>4.2E-R图</a:t>
            </a:r>
          </a:p>
        </p:txBody>
      </p:sp>
      <p:pic>
        <p:nvPicPr>
          <p:cNvPr id="156" name="Picture 2" descr="Picture 2"/>
          <p:cNvPicPr>
            <a:picLocks noChangeAspect="1"/>
          </p:cNvPicPr>
          <p:nvPr/>
        </p:nvPicPr>
        <p:blipFill>
          <a:blip r:embed="rId2">
            <a:extLst/>
          </a:blip>
          <a:stretch>
            <a:fillRect/>
          </a:stretch>
        </p:blipFill>
        <p:spPr>
          <a:xfrm>
            <a:off x="1043608" y="980728"/>
            <a:ext cx="6048672" cy="2618563"/>
          </a:xfrm>
          <a:prstGeom prst="rect">
            <a:avLst/>
          </a:prstGeom>
          <a:ln w="12700">
            <a:miter lim="400000"/>
          </a:ln>
        </p:spPr>
      </p:pic>
      <p:pic>
        <p:nvPicPr>
          <p:cNvPr id="157" name="Picture 3" descr="Picture 3"/>
          <p:cNvPicPr>
            <a:picLocks noChangeAspect="1"/>
          </p:cNvPicPr>
          <p:nvPr/>
        </p:nvPicPr>
        <p:blipFill>
          <a:blip r:embed="rId3">
            <a:extLst/>
          </a:blip>
          <a:stretch>
            <a:fillRect/>
          </a:stretch>
        </p:blipFill>
        <p:spPr>
          <a:xfrm>
            <a:off x="1187624" y="3726808"/>
            <a:ext cx="5904656" cy="292117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内容占位符 2"/>
          <p:cNvSpPr txBox="1"/>
          <p:nvPr>
            <p:ph type="body" idx="1"/>
          </p:nvPr>
        </p:nvSpPr>
        <p:spPr>
          <a:xfrm>
            <a:off x="1259632" y="404664"/>
            <a:ext cx="7674055" cy="5843736"/>
          </a:xfrm>
          <a:prstGeom prst="rect">
            <a:avLst/>
          </a:prstGeom>
        </p:spPr>
        <p:txBody>
          <a:bodyPr/>
          <a:lstStyle/>
          <a:p>
            <a:pPr/>
            <a:r>
              <a:t>4.3状态转换图</a:t>
            </a:r>
          </a:p>
        </p:txBody>
      </p:sp>
      <p:pic>
        <p:nvPicPr>
          <p:cNvPr id="160" name="Picture 2" descr="Picture 2"/>
          <p:cNvPicPr>
            <a:picLocks noChangeAspect="1"/>
          </p:cNvPicPr>
          <p:nvPr/>
        </p:nvPicPr>
        <p:blipFill>
          <a:blip r:embed="rId2">
            <a:extLst/>
          </a:blip>
          <a:stretch>
            <a:fillRect/>
          </a:stretch>
        </p:blipFill>
        <p:spPr>
          <a:xfrm>
            <a:off x="1938338" y="1150937"/>
            <a:ext cx="5799119" cy="501436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内容占位符 2"/>
          <p:cNvSpPr txBox="1"/>
          <p:nvPr>
            <p:ph type="body" idx="1"/>
          </p:nvPr>
        </p:nvSpPr>
        <p:spPr>
          <a:xfrm>
            <a:off x="1187624" y="260648"/>
            <a:ext cx="7746063" cy="5987752"/>
          </a:xfrm>
          <a:prstGeom prst="rect">
            <a:avLst/>
          </a:prstGeom>
        </p:spPr>
        <p:txBody>
          <a:bodyPr/>
          <a:lstStyle/>
          <a:p>
            <a:pPr/>
            <a:r>
              <a:t>4.4IPO图</a:t>
            </a:r>
          </a:p>
        </p:txBody>
      </p:sp>
      <p:pic>
        <p:nvPicPr>
          <p:cNvPr id="163" name="Picture 2" descr="Picture 2"/>
          <p:cNvPicPr>
            <a:picLocks noChangeAspect="1"/>
          </p:cNvPicPr>
          <p:nvPr/>
        </p:nvPicPr>
        <p:blipFill>
          <a:blip r:embed="rId2">
            <a:extLst/>
          </a:blip>
          <a:stretch>
            <a:fillRect/>
          </a:stretch>
        </p:blipFill>
        <p:spPr>
          <a:xfrm>
            <a:off x="1475654" y="1412775"/>
            <a:ext cx="6541604" cy="4534497"/>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标题 1"/>
          <p:cNvSpPr txBox="1"/>
          <p:nvPr>
            <p:ph type="title"/>
          </p:nvPr>
        </p:nvSpPr>
        <p:spPr>
          <a:xfrm>
            <a:off x="1435608" y="274638"/>
            <a:ext cx="7498082" cy="1143002"/>
          </a:xfrm>
          <a:prstGeom prst="rect">
            <a:avLst/>
          </a:prstGeom>
        </p:spPr>
        <p:txBody>
          <a:bodyPr/>
          <a:lstStyle>
            <a:lvl1pPr algn="ctr"/>
          </a:lstStyle>
          <a:p>
            <a:pPr/>
            <a:r>
              <a:t>目录</a:t>
            </a:r>
          </a:p>
        </p:txBody>
      </p:sp>
      <p:sp>
        <p:nvSpPr>
          <p:cNvPr id="114" name="文本占位符 2"/>
          <p:cNvSpPr txBox="1"/>
          <p:nvPr>
            <p:ph type="body" idx="1"/>
          </p:nvPr>
        </p:nvSpPr>
        <p:spPr>
          <a:prstGeom prst="rect">
            <a:avLst/>
          </a:prstGeom>
        </p:spPr>
        <p:txBody>
          <a:bodyPr/>
          <a:lstStyle/>
          <a:p>
            <a:pPr marL="336498" indent="-260785" defTabSz="841247">
              <a:lnSpc>
                <a:spcPct val="80000"/>
              </a:lnSpc>
              <a:spcBef>
                <a:spcPts val="500"/>
              </a:spcBef>
              <a:defRPr sz="2208"/>
            </a:pPr>
            <a:r>
              <a:t>一：引言</a:t>
            </a:r>
          </a:p>
          <a:p>
            <a:pPr marL="336498" indent="-260785" defTabSz="841247">
              <a:lnSpc>
                <a:spcPct val="80000"/>
              </a:lnSpc>
              <a:spcBef>
                <a:spcPts val="500"/>
              </a:spcBef>
              <a:defRPr sz="2208"/>
            </a:pPr>
            <a:r>
              <a:t>二：项目概述</a:t>
            </a:r>
          </a:p>
          <a:p>
            <a:pPr marL="336498" indent="-260785" defTabSz="841247">
              <a:lnSpc>
                <a:spcPct val="80000"/>
              </a:lnSpc>
              <a:spcBef>
                <a:spcPts val="500"/>
              </a:spcBef>
              <a:defRPr sz="2208"/>
            </a:pPr>
            <a:r>
              <a:t>三：综合概述</a:t>
            </a:r>
          </a:p>
          <a:p>
            <a:pPr marL="336498" indent="-260785" defTabSz="841247">
              <a:lnSpc>
                <a:spcPct val="80000"/>
              </a:lnSpc>
              <a:spcBef>
                <a:spcPts val="500"/>
              </a:spcBef>
              <a:defRPr sz="2208"/>
            </a:pPr>
            <a:r>
              <a:t>四：系统特性（各种图片）</a:t>
            </a:r>
          </a:p>
          <a:p>
            <a:pPr marL="336498" indent="-260785" defTabSz="841247">
              <a:lnSpc>
                <a:spcPct val="80000"/>
              </a:lnSpc>
              <a:spcBef>
                <a:spcPts val="500"/>
              </a:spcBef>
              <a:defRPr sz="2208"/>
            </a:pPr>
            <a:r>
              <a:t>五：数据字典更新</a:t>
            </a:r>
          </a:p>
          <a:p>
            <a:pPr marL="336498" indent="-260785" defTabSz="841247">
              <a:lnSpc>
                <a:spcPct val="80000"/>
              </a:lnSpc>
              <a:spcBef>
                <a:spcPts val="500"/>
              </a:spcBef>
              <a:defRPr sz="2208"/>
            </a:pPr>
            <a:r>
              <a:t>六：性能需求</a:t>
            </a:r>
          </a:p>
          <a:p>
            <a:pPr marL="336498" indent="-260785" defTabSz="841247">
              <a:lnSpc>
                <a:spcPct val="80000"/>
              </a:lnSpc>
              <a:spcBef>
                <a:spcPts val="500"/>
              </a:spcBef>
              <a:defRPr sz="2208"/>
            </a:pPr>
            <a:r>
              <a:t>七：需求分析</a:t>
            </a:r>
          </a:p>
          <a:p>
            <a:pPr marL="336498" indent="-260785" defTabSz="841247">
              <a:lnSpc>
                <a:spcPct val="80000"/>
              </a:lnSpc>
              <a:spcBef>
                <a:spcPts val="500"/>
              </a:spcBef>
              <a:defRPr sz="2208"/>
            </a:pPr>
            <a:r>
              <a:t>八：用户需求</a:t>
            </a:r>
          </a:p>
          <a:p>
            <a:pPr marL="336498" indent="-260785" defTabSz="841247">
              <a:lnSpc>
                <a:spcPct val="80000"/>
              </a:lnSpc>
              <a:spcBef>
                <a:spcPts val="500"/>
              </a:spcBef>
              <a:defRPr sz="2208"/>
            </a:pPr>
            <a:r>
              <a:t>九：基础界面原型以及按照用户反馈之后的修改</a:t>
            </a:r>
          </a:p>
          <a:p>
            <a:pPr marL="336498" indent="-260785" defTabSz="841247">
              <a:lnSpc>
                <a:spcPct val="80000"/>
              </a:lnSpc>
              <a:spcBef>
                <a:spcPts val="500"/>
              </a:spcBef>
              <a:defRPr sz="2208"/>
            </a:pPr>
            <a:r>
              <a:t>十：组员评价</a:t>
            </a:r>
          </a:p>
          <a:p>
            <a:pPr marL="336498" indent="-260785" defTabSz="841247">
              <a:lnSpc>
                <a:spcPct val="80000"/>
              </a:lnSpc>
              <a:spcBef>
                <a:spcPts val="500"/>
              </a:spcBef>
              <a:defRPr sz="2208"/>
            </a:pPr>
            <a:r>
              <a:t>十一：参考资料</a:t>
            </a:r>
          </a:p>
          <a:p>
            <a:pPr marL="336498" indent="-260785" defTabSz="841247">
              <a:lnSpc>
                <a:spcPct val="80000"/>
              </a:lnSpc>
              <a:spcBef>
                <a:spcPts val="500"/>
              </a:spcBef>
              <a:defRPr sz="2208"/>
            </a:pPr>
            <a:r>
              <a:t>十二：会议记录</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内容占位符 2"/>
          <p:cNvSpPr txBox="1"/>
          <p:nvPr>
            <p:ph type="body" idx="1"/>
          </p:nvPr>
        </p:nvSpPr>
        <p:spPr>
          <a:xfrm>
            <a:off x="1115616" y="188640"/>
            <a:ext cx="7818071" cy="6059760"/>
          </a:xfrm>
          <a:prstGeom prst="rect">
            <a:avLst/>
          </a:prstGeom>
        </p:spPr>
        <p:txBody>
          <a:bodyPr/>
          <a:lstStyle/>
          <a:p>
            <a:pPr/>
            <a:r>
              <a:t>4.5层次方框图</a:t>
            </a:r>
          </a:p>
        </p:txBody>
      </p:sp>
      <p:pic>
        <p:nvPicPr>
          <p:cNvPr id="166" name="Picture 2" descr="Picture 2"/>
          <p:cNvPicPr>
            <a:picLocks noChangeAspect="1"/>
          </p:cNvPicPr>
          <p:nvPr/>
        </p:nvPicPr>
        <p:blipFill>
          <a:blip r:embed="rId2">
            <a:extLst/>
          </a:blip>
          <a:stretch>
            <a:fillRect/>
          </a:stretch>
        </p:blipFill>
        <p:spPr>
          <a:xfrm>
            <a:off x="1935163" y="841375"/>
            <a:ext cx="5661174" cy="555551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标题 1"/>
          <p:cNvSpPr txBox="1"/>
          <p:nvPr>
            <p:ph type="title"/>
          </p:nvPr>
        </p:nvSpPr>
        <p:spPr>
          <a:xfrm>
            <a:off x="1403647" y="2852934"/>
            <a:ext cx="7498082" cy="1143002"/>
          </a:xfrm>
          <a:prstGeom prst="rect">
            <a:avLst/>
          </a:prstGeom>
        </p:spPr>
        <p:txBody>
          <a:bodyPr/>
          <a:lstStyle>
            <a:lvl1pPr defTabSz="621791">
              <a:defRPr sz="5900">
                <a:effectLst>
                  <a:outerShdw sx="100000" sy="100000" kx="0" ky="0" algn="b" rotWithShape="0" blurRad="38100" dist="20400" dir="5400000">
                    <a:srgbClr val="000000">
                      <a:alpha val="30000"/>
                    </a:srgbClr>
                  </a:outerShdw>
                </a:effectLst>
              </a:defRPr>
            </a:lvl1pPr>
          </a:lstStyle>
          <a:p>
            <a:pPr/>
            <a:r>
              <a:t>五.数据字典</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内容占位符 2"/>
          <p:cNvSpPr txBox="1"/>
          <p:nvPr>
            <p:ph type="body" idx="1"/>
          </p:nvPr>
        </p:nvSpPr>
        <p:spPr>
          <a:xfrm>
            <a:off x="1187624" y="0"/>
            <a:ext cx="7746063" cy="6248400"/>
          </a:xfrm>
          <a:prstGeom prst="rect">
            <a:avLst/>
          </a:prstGeom>
        </p:spPr>
        <p:txBody>
          <a:bodyPr/>
          <a:lstStyle/>
          <a:p>
            <a:pPr/>
            <a:r>
              <a:t>用户</a:t>
            </a:r>
          </a:p>
          <a:p>
            <a:pPr/>
          </a:p>
          <a:p>
            <a:pPr/>
          </a:p>
          <a:p>
            <a:pPr/>
          </a:p>
          <a:p>
            <a:pPr/>
          </a:p>
          <a:p>
            <a:pPr/>
            <a:r>
              <a:t>管理员</a:t>
            </a:r>
          </a:p>
        </p:txBody>
      </p:sp>
      <p:graphicFrame>
        <p:nvGraphicFramePr>
          <p:cNvPr id="171" name="表格 5"/>
          <p:cNvGraphicFramePr/>
          <p:nvPr/>
        </p:nvGraphicFramePr>
        <p:xfrm>
          <a:off x="1259632" y="548679"/>
          <a:ext cx="5616622" cy="223225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10261"/>
                <a:gridCol w="1021708"/>
                <a:gridCol w="954562"/>
                <a:gridCol w="909569"/>
                <a:gridCol w="910261"/>
                <a:gridCol w="910261"/>
              </a:tblGrid>
              <a:tr h="498726">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736071">
                <a:tc>
                  <a:txBody>
                    <a:bodyPr/>
                    <a:lstStyle/>
                    <a:p>
                      <a:pPr indent="127000" algn="just">
                        <a:defRPr b="0" sz="1800">
                          <a:solidFill>
                            <a:srgbClr val="000000"/>
                          </a:solidFill>
                        </a:defRPr>
                      </a:pPr>
                      <a:r>
                        <a:rPr b="1" sz="1000">
                          <a:solidFill>
                            <a:srgbClr val="FFFFFF"/>
                          </a:solidFill>
                          <a:uFill>
                            <a:solidFill>
                              <a:srgbClr val="000000"/>
                            </a:solidFill>
                          </a:uFill>
                        </a:rPr>
                        <a:t>用户编号</a:t>
                      </a:r>
                    </a:p>
                  </a:txBody>
                  <a:tcPr marL="50800" marR="50800" marT="50800" marB="50800" anchor="t" anchorCtr="0" horzOverflow="overflow"/>
                </a:tc>
                <a:tc>
                  <a:txBody>
                    <a:bodyPr/>
                    <a:lstStyle/>
                    <a:p>
                      <a:pPr indent="127000" algn="just">
                        <a:defRPr sz="1800"/>
                      </a:pPr>
                      <a:r>
                        <a:rPr sz="1000">
                          <a:uFill>
                            <a:solidFill>
                              <a:srgbClr val="000000"/>
                            </a:solidFill>
                          </a:uFill>
                        </a:rPr>
                        <a:t>UserId</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indent="127000" algn="just">
                        <a:defRPr sz="1800"/>
                      </a:pPr>
                      <a:r>
                        <a:rPr sz="1000">
                          <a:uFill>
                            <a:solidFill>
                              <a:srgbClr val="000000"/>
                            </a:solidFill>
                          </a:uFill>
                        </a:rPr>
                        <a:t>主码</a:t>
                      </a:r>
                    </a:p>
                  </a:txBody>
                  <a:tcPr marL="50800" marR="50800" marT="50800" marB="50800" anchor="t" anchorCtr="0" horzOverflow="overflow"/>
                </a:tc>
                <a:tc>
                  <a:txBody>
                    <a:bodyPr/>
                    <a:lstStyle/>
                    <a:p>
                      <a:pPr indent="127000" algn="just">
                        <a:defRPr sz="1800"/>
                      </a:pPr>
                      <a:r>
                        <a:rPr sz="1000">
                          <a:uFill>
                            <a:solidFill>
                              <a:srgbClr val="000000"/>
                            </a:solidFill>
                          </a:uFill>
                        </a:rPr>
                        <a:t>唯一地标识用户的关键域</a:t>
                      </a:r>
                    </a:p>
                  </a:txBody>
                  <a:tcPr marL="50800" marR="50800" marT="50800" marB="50800" anchor="t" anchorCtr="0" horzOverflow="overflow"/>
                </a:tc>
              </a:tr>
              <a:tr h="498726">
                <a:tc>
                  <a:txBody>
                    <a:bodyPr/>
                    <a:lstStyle/>
                    <a:p>
                      <a:pPr indent="127000" algn="just">
                        <a:defRPr b="0" sz="1800">
                          <a:solidFill>
                            <a:srgbClr val="000000"/>
                          </a:solidFill>
                        </a:defRPr>
                      </a:pPr>
                      <a:r>
                        <a:rPr b="1" sz="1000">
                          <a:solidFill>
                            <a:srgbClr val="FFFFFF"/>
                          </a:solidFill>
                          <a:uFill>
                            <a:solidFill>
                              <a:srgbClr val="000000"/>
                            </a:solidFill>
                          </a:uFill>
                        </a:rPr>
                        <a:t>用户账号</a:t>
                      </a:r>
                    </a:p>
                  </a:txBody>
                  <a:tcPr marL="50800" marR="50800" marT="50800" marB="50800" anchor="t" anchorCtr="0" horzOverflow="overflow"/>
                </a:tc>
                <a:tc>
                  <a:txBody>
                    <a:bodyPr/>
                    <a:lstStyle/>
                    <a:p>
                      <a:pPr indent="127000" algn="just">
                        <a:defRPr sz="1800"/>
                      </a:pPr>
                      <a:r>
                        <a:rPr sz="1000">
                          <a:uFill>
                            <a:solidFill>
                              <a:srgbClr val="000000"/>
                            </a:solidFill>
                          </a:uFill>
                        </a:rPr>
                        <a:t>UseAccount</a:t>
                      </a:r>
                    </a:p>
                  </a:txBody>
                  <a:tcPr marL="50800" marR="50800" marT="50800" marB="50800" anchor="t" anchorCtr="0" horzOverflow="overflow"/>
                </a:tc>
                <a:tc>
                  <a:txBody>
                    <a:bodyPr/>
                    <a:lstStyle/>
                    <a:p>
                      <a:pPr indent="127000" algn="just">
                        <a:defRPr sz="1800"/>
                      </a:pPr>
                      <a:r>
                        <a:rPr sz="1000">
                          <a:uFill>
                            <a:solidFill>
                              <a:srgbClr val="000000"/>
                            </a:solidFill>
                          </a:uFill>
                        </a:rPr>
                        <a:t>varchar(16)</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用户的账号</a:t>
                      </a:r>
                    </a:p>
                  </a:txBody>
                  <a:tcPr marL="50800" marR="50800" marT="50800" marB="50800" anchor="t" anchorCtr="0" horzOverflow="overflow"/>
                </a:tc>
              </a:tr>
              <a:tr h="498726">
                <a:tc>
                  <a:txBody>
                    <a:bodyPr/>
                    <a:lstStyle/>
                    <a:p>
                      <a:pPr indent="127000" algn="just">
                        <a:defRPr b="0" sz="1800">
                          <a:solidFill>
                            <a:srgbClr val="000000"/>
                          </a:solidFill>
                        </a:defRPr>
                      </a:pPr>
                      <a:r>
                        <a:rPr b="1" sz="1000">
                          <a:solidFill>
                            <a:srgbClr val="FFFFFF"/>
                          </a:solidFill>
                          <a:uFill>
                            <a:solidFill>
                              <a:srgbClr val="000000"/>
                            </a:solidFill>
                          </a:uFill>
                        </a:rPr>
                        <a:t>用户密码</a:t>
                      </a:r>
                    </a:p>
                  </a:txBody>
                  <a:tcPr marL="50800" marR="50800" marT="50800" marB="50800" anchor="t" anchorCtr="0" horzOverflow="overflow"/>
                </a:tc>
                <a:tc>
                  <a:txBody>
                    <a:bodyPr/>
                    <a:lstStyle/>
                    <a:p>
                      <a:pPr indent="127000" algn="just">
                        <a:defRPr sz="1800"/>
                      </a:pPr>
                      <a:r>
                        <a:rPr sz="1000">
                          <a:uFill>
                            <a:solidFill>
                              <a:srgbClr val="000000"/>
                            </a:solidFill>
                          </a:uFill>
                        </a:rPr>
                        <a:t>UserPassword</a:t>
                      </a:r>
                    </a:p>
                  </a:txBody>
                  <a:tcPr marL="50800" marR="50800" marT="50800" marB="50800" anchor="t" anchorCtr="0" horzOverflow="overflow"/>
                </a:tc>
                <a:tc>
                  <a:txBody>
                    <a:bodyPr/>
                    <a:lstStyle/>
                    <a:p>
                      <a:pPr indent="127000" algn="just">
                        <a:defRPr sz="1800"/>
                      </a:pPr>
                      <a:r>
                        <a:rPr sz="1000">
                          <a:uFill>
                            <a:solidFill>
                              <a:srgbClr val="000000"/>
                            </a:solidFill>
                          </a:uFill>
                        </a:rPr>
                        <a:t>varchar(20)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用户的密码信息</a:t>
                      </a:r>
                    </a:p>
                  </a:txBody>
                  <a:tcPr marL="50800" marR="50800" marT="50800" marB="50800" anchor="t" anchorCtr="0" horzOverflow="overflow"/>
                </a:tc>
              </a:tr>
            </a:tbl>
          </a:graphicData>
        </a:graphic>
      </p:graphicFrame>
      <p:graphicFrame>
        <p:nvGraphicFramePr>
          <p:cNvPr id="172" name="表格 6"/>
          <p:cNvGraphicFramePr/>
          <p:nvPr/>
        </p:nvGraphicFramePr>
        <p:xfrm>
          <a:off x="1187624" y="3501008"/>
          <a:ext cx="5904659" cy="230425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83879"/>
                <a:gridCol w="983879"/>
                <a:gridCol w="983879"/>
                <a:gridCol w="983879"/>
                <a:gridCol w="984571"/>
                <a:gridCol w="984571"/>
              </a:tblGrid>
              <a:tr h="356900">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796961">
                <a:tc>
                  <a:txBody>
                    <a:bodyPr/>
                    <a:lstStyle/>
                    <a:p>
                      <a:pPr indent="127000" algn="just">
                        <a:defRPr b="0" sz="1800">
                          <a:solidFill>
                            <a:srgbClr val="000000"/>
                          </a:solidFill>
                        </a:defRPr>
                      </a:pPr>
                      <a:r>
                        <a:rPr b="1" sz="1000">
                          <a:solidFill>
                            <a:srgbClr val="FFFFFF"/>
                          </a:solidFill>
                          <a:uFill>
                            <a:solidFill>
                              <a:srgbClr val="000000"/>
                            </a:solidFill>
                          </a:uFill>
                        </a:rPr>
                        <a:t>管理员编号</a:t>
                      </a:r>
                    </a:p>
                  </a:txBody>
                  <a:tcPr marL="50800" marR="50800" marT="50800" marB="50800" anchor="t" anchorCtr="0" horzOverflow="overflow"/>
                </a:tc>
                <a:tc>
                  <a:txBody>
                    <a:bodyPr/>
                    <a:lstStyle/>
                    <a:p>
                      <a:pPr indent="127000" algn="just">
                        <a:defRPr sz="1800"/>
                      </a:pPr>
                      <a:r>
                        <a:rPr sz="1000">
                          <a:uFill>
                            <a:solidFill>
                              <a:srgbClr val="000000"/>
                            </a:solidFill>
                          </a:uFill>
                        </a:rPr>
                        <a:t>AdId</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indent="127000" algn="just">
                        <a:defRPr sz="1800"/>
                      </a:pPr>
                      <a:r>
                        <a:rPr sz="1000">
                          <a:uFill>
                            <a:solidFill>
                              <a:srgbClr val="000000"/>
                            </a:solidFill>
                          </a:uFill>
                        </a:rPr>
                        <a:t>主码</a:t>
                      </a:r>
                    </a:p>
                  </a:txBody>
                  <a:tcPr marL="50800" marR="50800" marT="50800" marB="50800" anchor="t" anchorCtr="0" horzOverflow="overflow"/>
                </a:tc>
                <a:tc>
                  <a:txBody>
                    <a:bodyPr/>
                    <a:lstStyle/>
                    <a:p>
                      <a:pPr indent="127000" algn="just">
                        <a:defRPr sz="1800"/>
                      </a:pPr>
                      <a:r>
                        <a:rPr sz="1000">
                          <a:uFill>
                            <a:solidFill>
                              <a:srgbClr val="000000"/>
                            </a:solidFill>
                          </a:uFill>
                        </a:rPr>
                        <a:t>唯一地标识管理员的关键域</a:t>
                      </a:r>
                    </a:p>
                  </a:txBody>
                  <a:tcPr marL="50800" marR="50800" marT="50800" marB="50800" anchor="t" anchorCtr="0" horzOverflow="overflow"/>
                </a:tc>
              </a:tr>
              <a:tr h="575198">
                <a:tc>
                  <a:txBody>
                    <a:bodyPr/>
                    <a:lstStyle/>
                    <a:p>
                      <a:pPr indent="127000" algn="just">
                        <a:defRPr b="0" sz="1800">
                          <a:solidFill>
                            <a:srgbClr val="000000"/>
                          </a:solidFill>
                        </a:defRPr>
                      </a:pPr>
                      <a:r>
                        <a:rPr b="1" sz="1000">
                          <a:solidFill>
                            <a:srgbClr val="FFFFFF"/>
                          </a:solidFill>
                          <a:uFill>
                            <a:solidFill>
                              <a:srgbClr val="000000"/>
                            </a:solidFill>
                          </a:uFill>
                        </a:rPr>
                        <a:t>管理员账号</a:t>
                      </a:r>
                    </a:p>
                  </a:txBody>
                  <a:tcPr marL="50800" marR="50800" marT="50800" marB="50800" anchor="t" anchorCtr="0" horzOverflow="overflow"/>
                </a:tc>
                <a:tc>
                  <a:txBody>
                    <a:bodyPr/>
                    <a:lstStyle/>
                    <a:p>
                      <a:pPr indent="127000" algn="just">
                        <a:defRPr sz="1800"/>
                      </a:pPr>
                      <a:r>
                        <a:rPr sz="1000">
                          <a:uFill>
                            <a:solidFill>
                              <a:srgbClr val="000000"/>
                            </a:solidFill>
                          </a:uFill>
                        </a:rPr>
                        <a:t>AdAccount</a:t>
                      </a:r>
                    </a:p>
                  </a:txBody>
                  <a:tcPr marL="50800" marR="50800" marT="50800" marB="50800" anchor="t" anchorCtr="0" horzOverflow="overflow"/>
                </a:tc>
                <a:tc>
                  <a:txBody>
                    <a:bodyPr/>
                    <a:lstStyle/>
                    <a:p>
                      <a:pPr indent="127000" algn="just">
                        <a:defRPr sz="1800"/>
                      </a:pPr>
                      <a:r>
                        <a:rPr sz="1000">
                          <a:uFill>
                            <a:solidFill>
                              <a:srgbClr val="000000"/>
                            </a:solidFill>
                          </a:uFill>
                        </a:rPr>
                        <a:t>varchar(16)</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管理员的账号</a:t>
                      </a:r>
                    </a:p>
                  </a:txBody>
                  <a:tcPr marL="50800" marR="50800" marT="50800" marB="50800" anchor="t" anchorCtr="0" horzOverflow="overflow"/>
                </a:tc>
              </a:tr>
              <a:tr h="575198">
                <a:tc>
                  <a:txBody>
                    <a:bodyPr/>
                    <a:lstStyle/>
                    <a:p>
                      <a:pPr indent="127000" algn="just">
                        <a:defRPr b="0" sz="1800">
                          <a:solidFill>
                            <a:srgbClr val="000000"/>
                          </a:solidFill>
                        </a:defRPr>
                      </a:pPr>
                      <a:r>
                        <a:rPr b="1" sz="1000">
                          <a:solidFill>
                            <a:srgbClr val="FFFFFF"/>
                          </a:solidFill>
                          <a:uFill>
                            <a:solidFill>
                              <a:srgbClr val="000000"/>
                            </a:solidFill>
                          </a:uFill>
                        </a:rPr>
                        <a:t>管理员密码</a:t>
                      </a:r>
                    </a:p>
                  </a:txBody>
                  <a:tcPr marL="50800" marR="50800" marT="50800" marB="50800" anchor="t" anchorCtr="0" horzOverflow="overflow"/>
                </a:tc>
                <a:tc>
                  <a:txBody>
                    <a:bodyPr/>
                    <a:lstStyle/>
                    <a:p>
                      <a:pPr indent="127000" algn="just">
                        <a:defRPr sz="1800"/>
                      </a:pPr>
                      <a:r>
                        <a:rPr sz="1000">
                          <a:uFill>
                            <a:solidFill>
                              <a:srgbClr val="000000"/>
                            </a:solidFill>
                          </a:uFill>
                        </a:rPr>
                        <a:t>AdPassword</a:t>
                      </a:r>
                    </a:p>
                  </a:txBody>
                  <a:tcPr marL="50800" marR="50800" marT="50800" marB="50800" anchor="t" anchorCtr="0" horzOverflow="overflow"/>
                </a:tc>
                <a:tc>
                  <a:txBody>
                    <a:bodyPr/>
                    <a:lstStyle/>
                    <a:p>
                      <a:pPr indent="127000" algn="just">
                        <a:defRPr sz="1800"/>
                      </a:pPr>
                      <a:r>
                        <a:rPr sz="1000">
                          <a:uFill>
                            <a:solidFill>
                              <a:srgbClr val="000000"/>
                            </a:solidFill>
                          </a:uFill>
                        </a:rPr>
                        <a:t>varchar(20)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管理员的密码信息</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内容占位符 2"/>
          <p:cNvSpPr txBox="1"/>
          <p:nvPr>
            <p:ph type="body" idx="1"/>
          </p:nvPr>
        </p:nvSpPr>
        <p:spPr>
          <a:xfrm>
            <a:off x="1115616" y="188640"/>
            <a:ext cx="7818071" cy="6059760"/>
          </a:xfrm>
          <a:prstGeom prst="rect">
            <a:avLst/>
          </a:prstGeom>
        </p:spPr>
        <p:txBody>
          <a:bodyPr/>
          <a:lstStyle/>
          <a:p>
            <a:pPr/>
            <a:r>
              <a:t>渔具</a:t>
            </a:r>
          </a:p>
          <a:p>
            <a:pPr/>
          </a:p>
          <a:p>
            <a:pPr/>
          </a:p>
          <a:p>
            <a:pPr/>
          </a:p>
          <a:p>
            <a:pPr/>
          </a:p>
          <a:p>
            <a:pPr/>
            <a:r>
              <a:t>鱼类</a:t>
            </a:r>
          </a:p>
        </p:txBody>
      </p:sp>
      <p:graphicFrame>
        <p:nvGraphicFramePr>
          <p:cNvPr id="175" name="表格 3"/>
          <p:cNvGraphicFramePr/>
          <p:nvPr/>
        </p:nvGraphicFramePr>
        <p:xfrm>
          <a:off x="1475657" y="908720"/>
          <a:ext cx="5760642" cy="2088232"/>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59644"/>
                <a:gridCol w="959644"/>
                <a:gridCol w="960338"/>
                <a:gridCol w="959644"/>
                <a:gridCol w="960338"/>
                <a:gridCol w="961033"/>
              </a:tblGrid>
              <a:tr h="564571">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380915">
                <a:tc>
                  <a:txBody>
                    <a:bodyPr/>
                    <a:lstStyle/>
                    <a:p>
                      <a:pPr indent="127000" algn="just">
                        <a:defRPr b="0" sz="1800">
                          <a:solidFill>
                            <a:srgbClr val="000000"/>
                          </a:solidFill>
                        </a:defRPr>
                      </a:pPr>
                      <a:r>
                        <a:rPr b="1" sz="1000">
                          <a:solidFill>
                            <a:srgbClr val="FFFFFF"/>
                          </a:solidFill>
                          <a:uFill>
                            <a:solidFill>
                              <a:srgbClr val="000000"/>
                            </a:solidFill>
                          </a:uFill>
                        </a:rPr>
                        <a:t>鱼竿</a:t>
                      </a:r>
                    </a:p>
                  </a:txBody>
                  <a:tcPr marL="50800" marR="50800" marT="50800" marB="50800" anchor="t" anchorCtr="0" horzOverflow="overflow"/>
                </a:tc>
                <a:tc>
                  <a:txBody>
                    <a:bodyPr/>
                    <a:lstStyle/>
                    <a:p>
                      <a:pPr indent="127000" algn="just">
                        <a:defRPr sz="1800"/>
                      </a:pPr>
                      <a:r>
                        <a:rPr sz="1000">
                          <a:uFill>
                            <a:solidFill>
                              <a:srgbClr val="000000"/>
                            </a:solidFill>
                          </a:uFill>
                        </a:rPr>
                        <a:t>rod</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80915">
                <a:tc>
                  <a:txBody>
                    <a:bodyPr/>
                    <a:lstStyle/>
                    <a:p>
                      <a:pPr indent="127000" algn="just">
                        <a:defRPr b="0" sz="1800">
                          <a:solidFill>
                            <a:srgbClr val="000000"/>
                          </a:solidFill>
                        </a:defRPr>
                      </a:pPr>
                      <a:r>
                        <a:rPr b="1" sz="1000">
                          <a:solidFill>
                            <a:srgbClr val="FFFFFF"/>
                          </a:solidFill>
                          <a:uFill>
                            <a:solidFill>
                              <a:srgbClr val="000000"/>
                            </a:solidFill>
                          </a:uFill>
                        </a:rPr>
                        <a:t>鱼线</a:t>
                      </a:r>
                    </a:p>
                  </a:txBody>
                  <a:tcPr marL="50800" marR="50800" marT="50800" marB="50800" anchor="t" anchorCtr="0" horzOverflow="overflow"/>
                </a:tc>
                <a:tc>
                  <a:txBody>
                    <a:bodyPr/>
                    <a:lstStyle/>
                    <a:p>
                      <a:pPr indent="127000" algn="just">
                        <a:defRPr sz="1800"/>
                      </a:pPr>
                      <a:r>
                        <a:rPr sz="1000">
                          <a:uFill>
                            <a:solidFill>
                              <a:srgbClr val="000000"/>
                            </a:solidFill>
                          </a:uFill>
                        </a:rPr>
                        <a:t>line</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80915">
                <a:tc>
                  <a:txBody>
                    <a:bodyPr/>
                    <a:lstStyle/>
                    <a:p>
                      <a:pPr indent="127000" algn="just">
                        <a:defRPr b="0" sz="1800">
                          <a:solidFill>
                            <a:srgbClr val="000000"/>
                          </a:solidFill>
                        </a:defRPr>
                      </a:pPr>
                      <a:r>
                        <a:rPr b="1" sz="1000">
                          <a:solidFill>
                            <a:srgbClr val="FFFFFF"/>
                          </a:solidFill>
                          <a:uFill>
                            <a:solidFill>
                              <a:srgbClr val="000000"/>
                            </a:solidFill>
                          </a:uFill>
                        </a:rPr>
                        <a:t>鱼钩</a:t>
                      </a:r>
                    </a:p>
                  </a:txBody>
                  <a:tcPr marL="50800" marR="50800" marT="50800" marB="50800" anchor="t" anchorCtr="0" horzOverflow="overflow"/>
                </a:tc>
                <a:tc>
                  <a:txBody>
                    <a:bodyPr/>
                    <a:lstStyle/>
                    <a:p>
                      <a:pPr indent="127000" algn="just">
                        <a:defRPr sz="1800"/>
                      </a:pPr>
                      <a:r>
                        <a:rPr sz="1000">
                          <a:uFill>
                            <a:solidFill>
                              <a:srgbClr val="000000"/>
                            </a:solidFill>
                          </a:uFill>
                        </a:rPr>
                        <a:t>hook</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80915">
                <a:tc>
                  <a:txBody>
                    <a:bodyPr/>
                    <a:lstStyle/>
                    <a:p>
                      <a:pPr algn="just">
                        <a:defRPr b="0" sz="1800">
                          <a:solidFill>
                            <a:srgbClr val="000000"/>
                          </a:solidFill>
                        </a:defRPr>
                      </a:pPr>
                      <a:r>
                        <a:rPr b="1" sz="1000">
                          <a:solidFill>
                            <a:srgbClr val="FFFFFF"/>
                          </a:solidFill>
                          <a:uFill>
                            <a:solidFill>
                              <a:srgbClr val="000000"/>
                            </a:solidFill>
                          </a:uFill>
                        </a:rPr>
                        <a:t>鱼饵</a:t>
                      </a:r>
                    </a:p>
                  </a:txBody>
                  <a:tcPr marL="50800" marR="50800" marT="50800" marB="50800" anchor="t" anchorCtr="0" horzOverflow="overflow"/>
                </a:tc>
                <a:tc>
                  <a:txBody>
                    <a:bodyPr/>
                    <a:lstStyle/>
                    <a:p>
                      <a:pPr algn="just">
                        <a:defRPr sz="1800"/>
                      </a:pPr>
                      <a:r>
                        <a:rPr sz="1000">
                          <a:uFill>
                            <a:solidFill>
                              <a:srgbClr val="000000"/>
                            </a:solidFill>
                          </a:uFill>
                        </a:rPr>
                        <a:t>bait</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bl>
          </a:graphicData>
        </a:graphic>
      </p:graphicFrame>
      <p:graphicFrame>
        <p:nvGraphicFramePr>
          <p:cNvPr id="176" name="表格 4"/>
          <p:cNvGraphicFramePr/>
          <p:nvPr/>
        </p:nvGraphicFramePr>
        <p:xfrm>
          <a:off x="1403648" y="3717032"/>
          <a:ext cx="5904658" cy="223224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83635"/>
                <a:gridCol w="983635"/>
                <a:gridCol w="984347"/>
                <a:gridCol w="983635"/>
                <a:gridCol w="984347"/>
                <a:gridCol w="985058"/>
              </a:tblGrid>
              <a:tr h="549782">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761746">
                <a:tc>
                  <a:txBody>
                    <a:bodyPr/>
                    <a:lstStyle/>
                    <a:p>
                      <a:pPr indent="127000" algn="just">
                        <a:defRPr b="0" sz="1800">
                          <a:solidFill>
                            <a:srgbClr val="000000"/>
                          </a:solidFill>
                        </a:defRPr>
                      </a:pPr>
                      <a:r>
                        <a:rPr b="1" sz="1000">
                          <a:solidFill>
                            <a:srgbClr val="FFFFFF"/>
                          </a:solidFill>
                          <a:uFill>
                            <a:solidFill>
                              <a:srgbClr val="000000"/>
                            </a:solidFill>
                          </a:uFill>
                        </a:rPr>
                        <a:t>种类</a:t>
                      </a:r>
                    </a:p>
                  </a:txBody>
                  <a:tcPr marL="50800" marR="50800" marT="50800" marB="50800" anchor="t" anchorCtr="0" horzOverflow="overflow"/>
                </a:tc>
                <a:tc>
                  <a:txBody>
                    <a:bodyPr/>
                    <a:lstStyle/>
                    <a:p>
                      <a:pPr indent="127000" algn="just">
                        <a:defRPr sz="1800"/>
                      </a:pPr>
                      <a:r>
                        <a:rPr sz="1000">
                          <a:uFill>
                            <a:solidFill>
                              <a:srgbClr val="000000"/>
                            </a:solidFill>
                          </a:uFill>
                        </a:rPr>
                        <a:t>fishname</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indent="127000" algn="just">
                        <a:defRPr sz="1800"/>
                      </a:pPr>
                      <a:r>
                        <a:rPr sz="1000">
                          <a:uFill>
                            <a:solidFill>
                              <a:srgbClr val="000000"/>
                            </a:solidFill>
                          </a:uFill>
                        </a:rPr>
                        <a:t>主码</a:t>
                      </a:r>
                    </a:p>
                  </a:txBody>
                  <a:tcPr marL="50800" marR="50800" marT="50800" marB="50800" anchor="t" anchorCtr="0" horzOverflow="overflow"/>
                </a:tc>
                <a:tc>
                  <a:txBody>
                    <a:bodyPr/>
                    <a:lstStyle/>
                    <a:p>
                      <a:pPr indent="127000" algn="just">
                        <a:defRPr sz="1800"/>
                      </a:pPr>
                      <a:r>
                        <a:rPr sz="1000">
                          <a:uFill>
                            <a:solidFill>
                              <a:srgbClr val="000000"/>
                            </a:solidFill>
                          </a:uFill>
                        </a:rPr>
                        <a:t>唯一地标识鱼类的关键域</a:t>
                      </a:r>
                    </a:p>
                  </a:txBody>
                  <a:tcPr marL="50800" marR="50800" marT="50800" marB="50800" anchor="t" anchorCtr="0" horzOverflow="overflow"/>
                </a:tc>
              </a:tr>
              <a:tr h="549782">
                <a:tc>
                  <a:txBody>
                    <a:bodyPr/>
                    <a:lstStyle/>
                    <a:p>
                      <a:pPr indent="127000" algn="just">
                        <a:defRPr b="0" sz="1800">
                          <a:solidFill>
                            <a:srgbClr val="000000"/>
                          </a:solidFill>
                        </a:defRPr>
                      </a:pPr>
                      <a:r>
                        <a:rPr b="1" sz="1000">
                          <a:solidFill>
                            <a:srgbClr val="FFFFFF"/>
                          </a:solidFill>
                          <a:uFill>
                            <a:solidFill>
                              <a:srgbClr val="000000"/>
                            </a:solidFill>
                          </a:uFill>
                        </a:rPr>
                        <a:t>习性</a:t>
                      </a:r>
                    </a:p>
                  </a:txBody>
                  <a:tcPr marL="50800" marR="50800" marT="50800" marB="50800" anchor="t" anchorCtr="0" horzOverflow="overflow"/>
                </a:tc>
                <a:tc>
                  <a:txBody>
                    <a:bodyPr/>
                    <a:lstStyle/>
                    <a:p>
                      <a:pPr indent="127000" algn="just">
                        <a:defRPr sz="1800"/>
                      </a:pPr>
                      <a:r>
                        <a:rPr sz="1000">
                          <a:uFill>
                            <a:solidFill>
                              <a:srgbClr val="000000"/>
                            </a:solidFill>
                          </a:uFill>
                        </a:rPr>
                        <a:t>fishhabits</a:t>
                      </a:r>
                    </a:p>
                  </a:txBody>
                  <a:tcPr marL="50800" marR="50800" marT="50800" marB="50800" anchor="t" anchorCtr="0" horzOverflow="overflow"/>
                </a:tc>
                <a:tc>
                  <a:txBody>
                    <a:bodyPr/>
                    <a:lstStyle/>
                    <a:p>
                      <a:pPr indent="127000" algn="just">
                        <a:defRPr sz="1800"/>
                      </a:pPr>
                      <a:r>
                        <a:rPr sz="1000">
                          <a:uFill>
                            <a:solidFill>
                              <a:srgbClr val="000000"/>
                            </a:solidFill>
                          </a:uFill>
                        </a:rPr>
                        <a:t>Varchar(999)</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70937">
                <a:tc>
                  <a:txBody>
                    <a:bodyPr/>
                    <a:lstStyle/>
                    <a:p>
                      <a:pPr indent="127000" algn="just">
                        <a:defRPr b="0" sz="1800">
                          <a:solidFill>
                            <a:srgbClr val="000000"/>
                          </a:solidFill>
                        </a:defRPr>
                      </a:pPr>
                      <a:r>
                        <a:rPr b="1" sz="1000">
                          <a:solidFill>
                            <a:srgbClr val="FFFFFF"/>
                          </a:solidFill>
                          <a:uFill>
                            <a:solidFill>
                              <a:srgbClr val="000000"/>
                            </a:solidFill>
                          </a:uFill>
                        </a:rPr>
                        <a:t>市场价</a:t>
                      </a:r>
                    </a:p>
                  </a:txBody>
                  <a:tcPr marL="50800" marR="50800" marT="50800" marB="50800" anchor="t" anchorCtr="0" horzOverflow="overflow"/>
                </a:tc>
                <a:tc>
                  <a:txBody>
                    <a:bodyPr/>
                    <a:lstStyle/>
                    <a:p>
                      <a:pPr indent="127000" algn="just">
                        <a:defRPr sz="1800"/>
                      </a:pPr>
                      <a:r>
                        <a:rPr sz="1000">
                          <a:uFill>
                            <a:solidFill>
                              <a:srgbClr val="000000"/>
                            </a:solidFill>
                          </a:uFill>
                        </a:rPr>
                        <a:t>price</a:t>
                      </a:r>
                    </a:p>
                  </a:txBody>
                  <a:tcPr marL="50800" marR="50800" marT="50800" marB="50800" anchor="t" anchorCtr="0" horzOverflow="overflow"/>
                </a:tc>
                <a:tc>
                  <a:txBody>
                    <a:bodyPr/>
                    <a:lstStyle/>
                    <a:p>
                      <a:pPr indent="127000" algn="just">
                        <a:defRPr sz="1800"/>
                      </a:pPr>
                      <a:r>
                        <a:rPr sz="1000">
                          <a:uFill>
                            <a:solidFill>
                              <a:srgbClr val="000000"/>
                            </a:solidFill>
                          </a:uFill>
                        </a:rPr>
                        <a:t>double</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内容占位符 2"/>
          <p:cNvSpPr txBox="1"/>
          <p:nvPr>
            <p:ph type="body" idx="1"/>
          </p:nvPr>
        </p:nvSpPr>
        <p:spPr>
          <a:xfrm>
            <a:off x="1259632" y="260648"/>
            <a:ext cx="7674055" cy="5987752"/>
          </a:xfrm>
          <a:prstGeom prst="rect">
            <a:avLst/>
          </a:prstGeom>
        </p:spPr>
        <p:txBody>
          <a:bodyPr/>
          <a:lstStyle/>
          <a:p>
            <a:pPr marL="332840" indent="-257952" defTabSz="832103">
              <a:lnSpc>
                <a:spcPct val="90000"/>
              </a:lnSpc>
              <a:spcBef>
                <a:spcPts val="500"/>
              </a:spcBef>
              <a:defRPr sz="2500"/>
            </a:pPr>
            <a:r>
              <a:t>用户编号</a:t>
            </a:r>
          </a:p>
          <a:p>
            <a:pPr marL="332840" indent="-257952" defTabSz="832103">
              <a:lnSpc>
                <a:spcPct val="90000"/>
              </a:lnSpc>
              <a:spcBef>
                <a:spcPts val="500"/>
              </a:spcBef>
              <a:defRPr sz="1800"/>
            </a:pPr>
            <a:r>
              <a:t>用户编号</a:t>
            </a:r>
          </a:p>
          <a:p>
            <a:pPr marL="332840" indent="-257952" defTabSz="832103">
              <a:lnSpc>
                <a:spcPct val="90000"/>
              </a:lnSpc>
              <a:spcBef>
                <a:spcPts val="500"/>
              </a:spcBef>
              <a:defRPr sz="1800"/>
            </a:pPr>
            <a:r>
              <a:t>描述：唯一标识用户的关键域</a:t>
            </a:r>
          </a:p>
          <a:p>
            <a:pPr marL="332840" indent="-257952" defTabSz="832103">
              <a:lnSpc>
                <a:spcPct val="90000"/>
              </a:lnSpc>
              <a:spcBef>
                <a:spcPts val="500"/>
              </a:spcBef>
              <a:defRPr sz="1800"/>
            </a:pPr>
            <a:r>
              <a:t>定义：varchar(20)</a:t>
            </a:r>
          </a:p>
          <a:p>
            <a:pPr marL="332840" indent="-257952" defTabSz="832103">
              <a:lnSpc>
                <a:spcPct val="90000"/>
              </a:lnSpc>
              <a:spcBef>
                <a:spcPts val="500"/>
              </a:spcBef>
              <a:defRPr sz="1800"/>
            </a:pPr>
            <a:r>
              <a:t>位置：用户</a:t>
            </a:r>
          </a:p>
          <a:p>
            <a:pPr marL="332840" indent="-257952" defTabSz="832103">
              <a:lnSpc>
                <a:spcPct val="90000"/>
              </a:lnSpc>
              <a:spcBef>
                <a:spcPts val="500"/>
              </a:spcBef>
              <a:defRPr sz="2500"/>
            </a:pPr>
            <a:r>
              <a:t>用户账号</a:t>
            </a:r>
          </a:p>
          <a:p>
            <a:pPr marL="332840" indent="-257952" defTabSz="832103">
              <a:lnSpc>
                <a:spcPct val="90000"/>
              </a:lnSpc>
              <a:spcBef>
                <a:spcPts val="500"/>
              </a:spcBef>
              <a:defRPr sz="1800"/>
            </a:pPr>
            <a:r>
              <a:t>用户账号</a:t>
            </a:r>
          </a:p>
          <a:p>
            <a:pPr marL="332840" indent="-257952" defTabSz="832103">
              <a:lnSpc>
                <a:spcPct val="90000"/>
              </a:lnSpc>
              <a:spcBef>
                <a:spcPts val="500"/>
              </a:spcBef>
              <a:defRPr sz="1800"/>
            </a:pPr>
            <a:r>
              <a:t>描述：用户的账号信息</a:t>
            </a:r>
          </a:p>
          <a:p>
            <a:pPr marL="332840" indent="-257952" defTabSz="832103">
              <a:lnSpc>
                <a:spcPct val="90000"/>
              </a:lnSpc>
              <a:spcBef>
                <a:spcPts val="500"/>
              </a:spcBef>
              <a:defRPr sz="1800"/>
            </a:pPr>
            <a:r>
              <a:t>定义：varchar(20)</a:t>
            </a:r>
          </a:p>
          <a:p>
            <a:pPr marL="332840" indent="-257952" defTabSz="832103">
              <a:lnSpc>
                <a:spcPct val="90000"/>
              </a:lnSpc>
              <a:spcBef>
                <a:spcPts val="500"/>
              </a:spcBef>
              <a:defRPr sz="1800"/>
            </a:pPr>
            <a:r>
              <a:t>位置：用户</a:t>
            </a:r>
          </a:p>
          <a:p>
            <a:pPr marL="332840" indent="-257952" defTabSz="832103">
              <a:lnSpc>
                <a:spcPct val="90000"/>
              </a:lnSpc>
              <a:spcBef>
                <a:spcPts val="500"/>
              </a:spcBef>
              <a:defRPr sz="2500"/>
            </a:pPr>
            <a:r>
              <a:t>用户密码</a:t>
            </a:r>
          </a:p>
          <a:p>
            <a:pPr marL="332840" indent="-257952" defTabSz="832103">
              <a:lnSpc>
                <a:spcPct val="90000"/>
              </a:lnSpc>
              <a:spcBef>
                <a:spcPts val="500"/>
              </a:spcBef>
              <a:defRPr sz="2000"/>
            </a:pPr>
            <a:r>
              <a:t>用户密码</a:t>
            </a:r>
          </a:p>
          <a:p>
            <a:pPr marL="332840" indent="-257952" defTabSz="832103">
              <a:lnSpc>
                <a:spcPct val="90000"/>
              </a:lnSpc>
              <a:spcBef>
                <a:spcPts val="500"/>
              </a:spcBef>
              <a:defRPr sz="2000"/>
            </a:pPr>
            <a:r>
              <a:t>描述：用户的密码信息</a:t>
            </a:r>
          </a:p>
          <a:p>
            <a:pPr marL="332840" indent="-257952" defTabSz="832103">
              <a:lnSpc>
                <a:spcPct val="90000"/>
              </a:lnSpc>
              <a:spcBef>
                <a:spcPts val="500"/>
              </a:spcBef>
              <a:defRPr sz="2000"/>
            </a:pPr>
            <a:r>
              <a:t>定义：varchar(20)</a:t>
            </a:r>
          </a:p>
          <a:p>
            <a:pPr marL="332840" indent="-257952" defTabSz="832103">
              <a:lnSpc>
                <a:spcPct val="90000"/>
              </a:lnSpc>
              <a:spcBef>
                <a:spcPts val="500"/>
              </a:spcBef>
              <a:defRPr sz="2000"/>
            </a:pPr>
            <a:r>
              <a:t>位置：用户</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内容占位符 2"/>
          <p:cNvSpPr txBox="1"/>
          <p:nvPr>
            <p:ph type="body" idx="1"/>
          </p:nvPr>
        </p:nvSpPr>
        <p:spPr>
          <a:xfrm>
            <a:off x="1187623" y="260648"/>
            <a:ext cx="7776865" cy="6264696"/>
          </a:xfrm>
          <a:prstGeom prst="rect">
            <a:avLst/>
          </a:prstGeom>
        </p:spPr>
        <p:txBody>
          <a:bodyPr/>
          <a:lstStyle/>
          <a:p>
            <a:pPr marL="351129" indent="-272125" defTabSz="877822">
              <a:spcBef>
                <a:spcPts val="500"/>
              </a:spcBef>
              <a:defRPr sz="2600"/>
            </a:pPr>
            <a:r>
              <a:t>用户</a:t>
            </a:r>
          </a:p>
          <a:p>
            <a:pPr marL="351129" indent="-272125" defTabSz="877822">
              <a:spcBef>
                <a:spcPts val="500"/>
              </a:spcBef>
              <a:defRPr sz="1900"/>
            </a:pPr>
            <a:r>
              <a:t>名称：用户信息</a:t>
            </a:r>
          </a:p>
          <a:p>
            <a:pPr marL="351129" indent="-272125" defTabSz="877822">
              <a:spcBef>
                <a:spcPts val="500"/>
              </a:spcBef>
              <a:defRPr sz="1900"/>
            </a:pPr>
            <a:r>
              <a:t>描述：用户注册的信息</a:t>
            </a:r>
          </a:p>
          <a:p>
            <a:pPr marL="351129" indent="-272125" defTabSz="877822">
              <a:spcBef>
                <a:spcPts val="500"/>
              </a:spcBef>
              <a:defRPr sz="1900"/>
            </a:pPr>
            <a:r>
              <a:t>定义：用户信息=用户编号+用户账号+用户密码</a:t>
            </a:r>
          </a:p>
          <a:p>
            <a:pPr marL="351129" indent="-272125" defTabSz="877822">
              <a:spcBef>
                <a:spcPts val="500"/>
              </a:spcBef>
              <a:defRPr sz="2600"/>
            </a:pPr>
            <a:r>
              <a:t>鱼竿</a:t>
            </a:r>
          </a:p>
          <a:p>
            <a:pPr marL="351129" indent="-272125" defTabSz="877822">
              <a:spcBef>
                <a:spcPts val="500"/>
              </a:spcBef>
              <a:defRPr sz="1900"/>
            </a:pPr>
            <a:r>
              <a:t>名称：鱼竿</a:t>
            </a:r>
          </a:p>
          <a:p>
            <a:pPr marL="351129" indent="-272125" defTabSz="877822">
              <a:spcBef>
                <a:spcPts val="500"/>
              </a:spcBef>
              <a:defRPr sz="1900"/>
            </a:pPr>
            <a:r>
              <a:t>描述：钓鱼的竿子</a:t>
            </a:r>
          </a:p>
          <a:p>
            <a:pPr marL="351129" indent="-272125" defTabSz="877822">
              <a:spcBef>
                <a:spcPts val="500"/>
              </a:spcBef>
              <a:defRPr sz="1900"/>
            </a:pPr>
            <a:r>
              <a:t>定义：Varchar(10)</a:t>
            </a:r>
          </a:p>
          <a:p>
            <a:pPr marL="351129" indent="-272125" defTabSz="877822">
              <a:spcBef>
                <a:spcPts val="500"/>
              </a:spcBef>
              <a:defRPr sz="1900"/>
            </a:pPr>
            <a:r>
              <a:t>位置：渔具</a:t>
            </a:r>
          </a:p>
          <a:p>
            <a:pPr marL="351129" indent="-272125" defTabSz="877822">
              <a:spcBef>
                <a:spcPts val="500"/>
              </a:spcBef>
              <a:defRPr sz="2600"/>
            </a:pPr>
            <a:r>
              <a:t>鱼线</a:t>
            </a:r>
          </a:p>
          <a:p>
            <a:pPr marL="351129" indent="-272125" defTabSz="877822">
              <a:spcBef>
                <a:spcPts val="500"/>
              </a:spcBef>
              <a:defRPr sz="1900"/>
            </a:pPr>
            <a:r>
              <a:t>名称：鱼线</a:t>
            </a:r>
          </a:p>
          <a:p>
            <a:pPr marL="351129" indent="-272125" defTabSz="877822">
              <a:spcBef>
                <a:spcPts val="500"/>
              </a:spcBef>
              <a:defRPr sz="1900"/>
            </a:pPr>
            <a:r>
              <a:t>描述：钓鱼的鱼线</a:t>
            </a:r>
          </a:p>
          <a:p>
            <a:pPr marL="351129" indent="-272125" defTabSz="877822">
              <a:spcBef>
                <a:spcPts val="500"/>
              </a:spcBef>
              <a:defRPr sz="1900"/>
            </a:pPr>
            <a:r>
              <a:t>定义：varchar(10)</a:t>
            </a:r>
          </a:p>
          <a:p>
            <a:pPr marL="351129" indent="-272125" defTabSz="877822">
              <a:spcBef>
                <a:spcPts val="500"/>
              </a:spcBef>
              <a:defRPr sz="1900"/>
            </a:pPr>
            <a:r>
              <a:t>位置：渔具</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内容占位符 2"/>
          <p:cNvSpPr txBox="1"/>
          <p:nvPr>
            <p:ph type="body" idx="1"/>
          </p:nvPr>
        </p:nvSpPr>
        <p:spPr>
          <a:xfrm>
            <a:off x="1115616" y="188640"/>
            <a:ext cx="7818071" cy="6059760"/>
          </a:xfrm>
          <a:prstGeom prst="rect">
            <a:avLst/>
          </a:prstGeom>
        </p:spPr>
        <p:txBody>
          <a:bodyPr/>
          <a:lstStyle/>
          <a:p>
            <a:pPr marL="343813" indent="-266455" defTabSz="859536">
              <a:spcBef>
                <a:spcPts val="500"/>
              </a:spcBef>
              <a:defRPr sz="2600"/>
            </a:pPr>
            <a:r>
              <a:t>鱼钩</a:t>
            </a:r>
          </a:p>
          <a:p>
            <a:pPr marL="343814" indent="-266456" defTabSz="859536">
              <a:spcBef>
                <a:spcPts val="500"/>
              </a:spcBef>
              <a:defRPr sz="1800"/>
            </a:pPr>
            <a:r>
              <a:t>鱼钩</a:t>
            </a:r>
          </a:p>
          <a:p>
            <a:pPr marL="343814" indent="-266456" defTabSz="859536">
              <a:spcBef>
                <a:spcPts val="500"/>
              </a:spcBef>
              <a:defRPr sz="1800"/>
            </a:pPr>
            <a:r>
              <a:t>描述：钓鱼用的钩子</a:t>
            </a:r>
          </a:p>
          <a:p>
            <a:pPr marL="343814" indent="-266456" defTabSz="859536">
              <a:spcBef>
                <a:spcPts val="500"/>
              </a:spcBef>
              <a:defRPr sz="1800"/>
            </a:pPr>
            <a:r>
              <a:t>定义：varchar(10)</a:t>
            </a:r>
          </a:p>
          <a:p>
            <a:pPr marL="343814" indent="-266456" defTabSz="859536">
              <a:spcBef>
                <a:spcPts val="500"/>
              </a:spcBef>
              <a:defRPr sz="1800"/>
            </a:pPr>
            <a:r>
              <a:t>位置：渔具</a:t>
            </a:r>
          </a:p>
          <a:p>
            <a:pPr marL="343813" indent="-266455" defTabSz="859536">
              <a:spcBef>
                <a:spcPts val="500"/>
              </a:spcBef>
              <a:defRPr sz="2600"/>
            </a:pPr>
            <a:r>
              <a:t>鱼饵</a:t>
            </a:r>
          </a:p>
          <a:p>
            <a:pPr marL="343814" indent="-266456" defTabSz="859536">
              <a:spcBef>
                <a:spcPts val="500"/>
              </a:spcBef>
              <a:defRPr sz="1800"/>
            </a:pPr>
            <a:r>
              <a:t>鱼饵</a:t>
            </a:r>
          </a:p>
          <a:p>
            <a:pPr marL="343814" indent="-266456" defTabSz="859536">
              <a:spcBef>
                <a:spcPts val="500"/>
              </a:spcBef>
              <a:defRPr sz="1800"/>
            </a:pPr>
            <a:r>
              <a:t>描述：钓鱼用的诱饵</a:t>
            </a:r>
          </a:p>
          <a:p>
            <a:pPr marL="343814" indent="-266456" defTabSz="859536">
              <a:spcBef>
                <a:spcPts val="500"/>
              </a:spcBef>
              <a:defRPr sz="1800"/>
            </a:pPr>
            <a:r>
              <a:t>定义：varchar(10)</a:t>
            </a:r>
          </a:p>
          <a:p>
            <a:pPr marL="343814" indent="-266456" defTabSz="859536">
              <a:spcBef>
                <a:spcPts val="500"/>
              </a:spcBef>
              <a:defRPr sz="1800"/>
            </a:pPr>
            <a:r>
              <a:t>位置：渔具</a:t>
            </a:r>
          </a:p>
          <a:p>
            <a:pPr marL="343813" indent="-266455" defTabSz="859536">
              <a:spcBef>
                <a:spcPts val="500"/>
              </a:spcBef>
              <a:defRPr sz="2600"/>
            </a:pPr>
            <a:r>
              <a:t>渔具</a:t>
            </a:r>
          </a:p>
          <a:p>
            <a:pPr marL="343814" indent="-266456" defTabSz="859536">
              <a:spcBef>
                <a:spcPts val="500"/>
              </a:spcBef>
              <a:defRPr sz="1800"/>
            </a:pPr>
            <a:r>
              <a:t>名称：渔具信息</a:t>
            </a:r>
          </a:p>
          <a:p>
            <a:pPr marL="343814" indent="-266456" defTabSz="859536">
              <a:spcBef>
                <a:spcPts val="500"/>
              </a:spcBef>
              <a:defRPr sz="1800"/>
            </a:pPr>
            <a:r>
              <a:t>描述：渔具的基本信息</a:t>
            </a:r>
          </a:p>
          <a:p>
            <a:pPr marL="343814" indent="-266456" defTabSz="859536">
              <a:spcBef>
                <a:spcPts val="500"/>
              </a:spcBef>
              <a:defRPr sz="1800"/>
            </a:pPr>
            <a:r>
              <a:t>定义：渔具信息=鱼竿+鱼线+鱼钩+鱼饵</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内容占位符 2"/>
          <p:cNvSpPr txBox="1"/>
          <p:nvPr>
            <p:ph type="body" idx="1"/>
          </p:nvPr>
        </p:nvSpPr>
        <p:spPr>
          <a:xfrm>
            <a:off x="1187624" y="260648"/>
            <a:ext cx="7746063" cy="5987752"/>
          </a:xfrm>
          <a:prstGeom prst="rect">
            <a:avLst/>
          </a:prstGeom>
        </p:spPr>
        <p:txBody>
          <a:bodyPr/>
          <a:lstStyle/>
          <a:p>
            <a:pPr marL="325526" indent="-252282" defTabSz="813816">
              <a:lnSpc>
                <a:spcPct val="80000"/>
              </a:lnSpc>
              <a:spcBef>
                <a:spcPts val="500"/>
              </a:spcBef>
              <a:defRPr sz="2200"/>
            </a:pPr>
            <a:r>
              <a:t>管理员账号</a:t>
            </a:r>
            <a:endParaRPr sz="2400"/>
          </a:p>
          <a:p>
            <a:pPr marL="325526" indent="-252282" defTabSz="813816">
              <a:lnSpc>
                <a:spcPct val="80000"/>
              </a:lnSpc>
              <a:spcBef>
                <a:spcPts val="500"/>
              </a:spcBef>
              <a:defRPr sz="2100"/>
            </a:pPr>
            <a:r>
              <a:t>管理员账号</a:t>
            </a:r>
            <a:endParaRPr sz="2300"/>
          </a:p>
          <a:p>
            <a:pPr marL="325526" indent="-252282" defTabSz="813816">
              <a:lnSpc>
                <a:spcPct val="80000"/>
              </a:lnSpc>
              <a:spcBef>
                <a:spcPts val="500"/>
              </a:spcBef>
              <a:defRPr sz="2100"/>
            </a:pPr>
            <a:r>
              <a:t>别名：</a:t>
            </a:r>
            <a:endParaRPr sz="2300"/>
          </a:p>
          <a:p>
            <a:pPr marL="325526" indent="-252282" defTabSz="813816">
              <a:lnSpc>
                <a:spcPct val="80000"/>
              </a:lnSpc>
              <a:spcBef>
                <a:spcPts val="500"/>
              </a:spcBef>
              <a:defRPr sz="2100"/>
            </a:pPr>
            <a:r>
              <a:t>描述：管理员的账号信息</a:t>
            </a:r>
            <a:endParaRPr sz="2300"/>
          </a:p>
          <a:p>
            <a:pPr marL="325526" indent="-252282" defTabSz="813816">
              <a:lnSpc>
                <a:spcPct val="80000"/>
              </a:lnSpc>
              <a:spcBef>
                <a:spcPts val="500"/>
              </a:spcBef>
              <a:defRPr sz="2100"/>
            </a:pPr>
            <a:r>
              <a:t>定义：varchar(16)</a:t>
            </a:r>
            <a:endParaRPr sz="2300"/>
          </a:p>
          <a:p>
            <a:pPr marL="325526" indent="-252282" defTabSz="813816">
              <a:lnSpc>
                <a:spcPct val="80000"/>
              </a:lnSpc>
              <a:spcBef>
                <a:spcPts val="500"/>
              </a:spcBef>
              <a:defRPr sz="1600"/>
            </a:pPr>
            <a:r>
              <a:t>位置：管理员</a:t>
            </a:r>
            <a:endParaRPr sz="1700"/>
          </a:p>
          <a:p>
            <a:pPr marL="325526" indent="-252282" defTabSz="813816">
              <a:lnSpc>
                <a:spcPct val="80000"/>
              </a:lnSpc>
              <a:spcBef>
                <a:spcPts val="500"/>
              </a:spcBef>
              <a:defRPr sz="2200">
                <a:latin typeface="华文中宋"/>
                <a:ea typeface="华文中宋"/>
                <a:cs typeface="华文中宋"/>
                <a:sym typeface="华文中宋"/>
              </a:defRPr>
            </a:pPr>
            <a:r>
              <a:t>管理员密码</a:t>
            </a:r>
            <a:endParaRPr sz="2400"/>
          </a:p>
          <a:p>
            <a:pPr marL="325526" indent="-252282" defTabSz="813816">
              <a:lnSpc>
                <a:spcPct val="80000"/>
              </a:lnSpc>
              <a:spcBef>
                <a:spcPts val="500"/>
              </a:spcBef>
              <a:defRPr sz="2100"/>
            </a:pPr>
            <a:r>
              <a:t>管理员密码</a:t>
            </a:r>
            <a:endParaRPr sz="2300"/>
          </a:p>
          <a:p>
            <a:pPr marL="325526" indent="-252282" defTabSz="813816">
              <a:lnSpc>
                <a:spcPct val="80000"/>
              </a:lnSpc>
              <a:spcBef>
                <a:spcPts val="500"/>
              </a:spcBef>
              <a:defRPr sz="2100"/>
            </a:pPr>
            <a:r>
              <a:t>描述：管理员的密码信息</a:t>
            </a:r>
            <a:endParaRPr sz="2300"/>
          </a:p>
          <a:p>
            <a:pPr marL="325526" indent="-252282" defTabSz="813816">
              <a:lnSpc>
                <a:spcPct val="80000"/>
              </a:lnSpc>
              <a:spcBef>
                <a:spcPts val="500"/>
              </a:spcBef>
              <a:defRPr sz="2100"/>
            </a:pPr>
            <a:r>
              <a:t>定义：varchar(20)</a:t>
            </a:r>
            <a:endParaRPr sz="2300"/>
          </a:p>
          <a:p>
            <a:pPr marL="325526" indent="-252282" defTabSz="813816">
              <a:lnSpc>
                <a:spcPct val="80000"/>
              </a:lnSpc>
              <a:spcBef>
                <a:spcPts val="500"/>
              </a:spcBef>
              <a:defRPr sz="2100"/>
            </a:pPr>
            <a:r>
              <a:t>位置：管理员</a:t>
            </a:r>
            <a:endParaRPr sz="2300"/>
          </a:p>
          <a:p>
            <a:pPr marL="325526" indent="-252282" defTabSz="813816">
              <a:lnSpc>
                <a:spcPct val="80000"/>
              </a:lnSpc>
              <a:spcBef>
                <a:spcPts val="500"/>
              </a:spcBef>
              <a:defRPr sz="2200"/>
            </a:pPr>
            <a:r>
              <a:t>管理员</a:t>
            </a:r>
            <a:endParaRPr sz="2400"/>
          </a:p>
          <a:p>
            <a:pPr marL="325526" indent="-252282" defTabSz="813816">
              <a:lnSpc>
                <a:spcPct val="80000"/>
              </a:lnSpc>
              <a:spcBef>
                <a:spcPts val="500"/>
              </a:spcBef>
              <a:defRPr sz="2100"/>
            </a:pPr>
            <a:r>
              <a:t>名称：管理员信息</a:t>
            </a:r>
            <a:endParaRPr sz="2300"/>
          </a:p>
          <a:p>
            <a:pPr marL="325526" indent="-252282" defTabSz="813816">
              <a:lnSpc>
                <a:spcPct val="80000"/>
              </a:lnSpc>
              <a:spcBef>
                <a:spcPts val="500"/>
              </a:spcBef>
              <a:defRPr sz="2100"/>
            </a:pPr>
            <a:r>
              <a:t>描述：管理员的基本信息</a:t>
            </a:r>
            <a:endParaRPr sz="2300"/>
          </a:p>
          <a:p>
            <a:pPr marL="325526" indent="-252282" defTabSz="813816">
              <a:lnSpc>
                <a:spcPct val="80000"/>
              </a:lnSpc>
              <a:spcBef>
                <a:spcPts val="500"/>
              </a:spcBef>
              <a:defRPr sz="2100"/>
            </a:pPr>
            <a:r>
              <a:t>定义：管理员信息=管理员编号+管理员邮箱+管理员账号+管理员密码</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内容占位符 2"/>
          <p:cNvSpPr txBox="1"/>
          <p:nvPr>
            <p:ph type="body" idx="1"/>
          </p:nvPr>
        </p:nvSpPr>
        <p:spPr>
          <a:xfrm>
            <a:off x="1187624" y="332656"/>
            <a:ext cx="7746063" cy="5915744"/>
          </a:xfrm>
          <a:prstGeom prst="rect">
            <a:avLst/>
          </a:prstGeom>
        </p:spPr>
        <p:txBody>
          <a:bodyPr/>
          <a:lstStyle/>
          <a:p>
            <a:pPr marL="336499" indent="-260785" defTabSz="841247">
              <a:lnSpc>
                <a:spcPct val="90000"/>
              </a:lnSpc>
              <a:spcBef>
                <a:spcPts val="500"/>
              </a:spcBef>
              <a:defRPr sz="2300"/>
            </a:pPr>
            <a:r>
              <a:t>习性</a:t>
            </a:r>
            <a:endParaRPr sz="2500"/>
          </a:p>
          <a:p>
            <a:pPr marL="336498" indent="-260785" defTabSz="841247">
              <a:lnSpc>
                <a:spcPct val="90000"/>
              </a:lnSpc>
              <a:spcBef>
                <a:spcPts val="500"/>
              </a:spcBef>
              <a:defRPr sz="2000"/>
            </a:pPr>
            <a:r>
              <a:t>习性</a:t>
            </a:r>
            <a:endParaRPr sz="2200"/>
          </a:p>
          <a:p>
            <a:pPr marL="336498" indent="-260785" defTabSz="841247">
              <a:lnSpc>
                <a:spcPct val="90000"/>
              </a:lnSpc>
              <a:spcBef>
                <a:spcPts val="500"/>
              </a:spcBef>
              <a:defRPr sz="2000"/>
            </a:pPr>
            <a:r>
              <a:t>描述：鱼的习性</a:t>
            </a:r>
            <a:endParaRPr sz="2200"/>
          </a:p>
          <a:p>
            <a:pPr marL="336498" indent="-260785" defTabSz="841247">
              <a:lnSpc>
                <a:spcPct val="90000"/>
              </a:lnSpc>
              <a:spcBef>
                <a:spcPts val="500"/>
              </a:spcBef>
              <a:defRPr sz="2000"/>
            </a:pPr>
            <a:r>
              <a:t>定义：varchar(999)</a:t>
            </a:r>
            <a:endParaRPr sz="2200"/>
          </a:p>
          <a:p>
            <a:pPr marL="336498" indent="-260785" defTabSz="841247">
              <a:lnSpc>
                <a:spcPct val="90000"/>
              </a:lnSpc>
              <a:spcBef>
                <a:spcPts val="500"/>
              </a:spcBef>
              <a:defRPr sz="2000"/>
            </a:pPr>
            <a:r>
              <a:t>位置：鱼类</a:t>
            </a:r>
            <a:endParaRPr sz="2200"/>
          </a:p>
          <a:p>
            <a:pPr marL="336499" indent="-260785" defTabSz="841247">
              <a:lnSpc>
                <a:spcPct val="90000"/>
              </a:lnSpc>
              <a:spcBef>
                <a:spcPts val="500"/>
              </a:spcBef>
              <a:defRPr sz="2300"/>
            </a:pPr>
            <a:r>
              <a:t>价格</a:t>
            </a:r>
            <a:endParaRPr sz="2500"/>
          </a:p>
          <a:p>
            <a:pPr marL="336498" indent="-260785" defTabSz="841247">
              <a:lnSpc>
                <a:spcPct val="90000"/>
              </a:lnSpc>
              <a:spcBef>
                <a:spcPts val="500"/>
              </a:spcBef>
              <a:defRPr sz="2000"/>
            </a:pPr>
            <a:r>
              <a:t>价格</a:t>
            </a:r>
            <a:endParaRPr sz="2200"/>
          </a:p>
          <a:p>
            <a:pPr marL="336498" indent="-260785" defTabSz="841247">
              <a:lnSpc>
                <a:spcPct val="90000"/>
              </a:lnSpc>
              <a:spcBef>
                <a:spcPts val="500"/>
              </a:spcBef>
              <a:defRPr sz="2000"/>
            </a:pPr>
            <a:r>
              <a:t>描述：鱼的价格</a:t>
            </a:r>
            <a:endParaRPr sz="2200"/>
          </a:p>
          <a:p>
            <a:pPr marL="336498" indent="-260785" defTabSz="841247">
              <a:lnSpc>
                <a:spcPct val="90000"/>
              </a:lnSpc>
              <a:spcBef>
                <a:spcPts val="500"/>
              </a:spcBef>
              <a:defRPr sz="2000"/>
            </a:pPr>
            <a:r>
              <a:t>定义：double</a:t>
            </a:r>
            <a:endParaRPr sz="2200"/>
          </a:p>
          <a:p>
            <a:pPr marL="336498" indent="-260785" defTabSz="841247">
              <a:lnSpc>
                <a:spcPct val="90000"/>
              </a:lnSpc>
              <a:spcBef>
                <a:spcPts val="500"/>
              </a:spcBef>
              <a:defRPr sz="2000"/>
            </a:pPr>
            <a:r>
              <a:t>位置：鱼类</a:t>
            </a:r>
            <a:endParaRPr sz="2200"/>
          </a:p>
          <a:p>
            <a:pPr marL="336499" indent="-260785" defTabSz="841247">
              <a:lnSpc>
                <a:spcPct val="90000"/>
              </a:lnSpc>
              <a:spcBef>
                <a:spcPts val="500"/>
              </a:spcBef>
              <a:defRPr sz="2300"/>
            </a:pPr>
            <a:r>
              <a:t>鱼类</a:t>
            </a:r>
            <a:endParaRPr sz="2500"/>
          </a:p>
          <a:p>
            <a:pPr marL="336499" indent="-260785" defTabSz="841247">
              <a:lnSpc>
                <a:spcPct val="90000"/>
              </a:lnSpc>
              <a:spcBef>
                <a:spcPts val="500"/>
              </a:spcBef>
              <a:defRPr sz="2300"/>
            </a:pPr>
            <a:r>
              <a:t>名称：鱼类信息</a:t>
            </a:r>
            <a:endParaRPr sz="2500"/>
          </a:p>
          <a:p>
            <a:pPr marL="336499" indent="-260785" defTabSz="841247">
              <a:lnSpc>
                <a:spcPct val="90000"/>
              </a:lnSpc>
              <a:spcBef>
                <a:spcPts val="500"/>
              </a:spcBef>
              <a:defRPr sz="2300"/>
            </a:pPr>
            <a:r>
              <a:t>描述：鱼类的基本信息</a:t>
            </a:r>
            <a:endParaRPr sz="2500"/>
          </a:p>
          <a:p>
            <a:pPr marL="336499" indent="-260785" defTabSz="841247">
              <a:lnSpc>
                <a:spcPct val="90000"/>
              </a:lnSpc>
              <a:spcBef>
                <a:spcPts val="500"/>
              </a:spcBef>
              <a:defRPr sz="2300"/>
            </a:pPr>
            <a:r>
              <a:t>定义：鱼类信息=种类+习性+价格</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标题 1"/>
          <p:cNvSpPr txBox="1"/>
          <p:nvPr>
            <p:ph type="title"/>
          </p:nvPr>
        </p:nvSpPr>
        <p:spPr>
          <a:xfrm>
            <a:off x="1331639" y="2492896"/>
            <a:ext cx="7498082" cy="1143002"/>
          </a:xfrm>
          <a:prstGeom prst="rect">
            <a:avLst/>
          </a:prstGeom>
        </p:spPr>
        <p:txBody>
          <a:bodyPr/>
          <a:lstStyle>
            <a:lvl1pPr defTabSz="621791">
              <a:defRPr sz="5900">
                <a:effectLst>
                  <a:outerShdw sx="100000" sy="100000" kx="0" ky="0" algn="b" rotWithShape="0" blurRad="38100" dist="20400" dir="5400000">
                    <a:srgbClr val="000000">
                      <a:alpha val="30000"/>
                    </a:srgbClr>
                  </a:outerShdw>
                </a:effectLst>
              </a:defRPr>
            </a:lvl1pPr>
          </a:lstStyle>
          <a:p>
            <a:pPr/>
            <a:r>
              <a:t>六.性能需求</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标题 1"/>
          <p:cNvSpPr txBox="1"/>
          <p:nvPr>
            <p:ph type="title"/>
          </p:nvPr>
        </p:nvSpPr>
        <p:spPr>
          <a:xfrm>
            <a:off x="1187623" y="2060848"/>
            <a:ext cx="7498082" cy="1143002"/>
          </a:xfrm>
          <a:prstGeom prst="rect">
            <a:avLst/>
          </a:prstGeom>
        </p:spPr>
        <p:txBody>
          <a:bodyPr/>
          <a:lstStyle>
            <a:lvl1pPr algn="ctr" defTabSz="566927">
              <a:defRPr sz="5900">
                <a:effectLst>
                  <a:outerShdw sx="100000" sy="100000" kx="0" ky="0" algn="b" rotWithShape="0" blurRad="25400" dist="18600" dir="5400000">
                    <a:srgbClr val="000000">
                      <a:alpha val="30000"/>
                    </a:srgbClr>
                  </a:outerShdw>
                </a:effectLst>
              </a:defRPr>
            </a:lvl1pPr>
          </a:lstStyle>
          <a:p>
            <a:pPr/>
            <a:r>
              <a:t>一.引言</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内容占位符 2"/>
          <p:cNvSpPr txBox="1"/>
          <p:nvPr>
            <p:ph type="body" idx="1"/>
          </p:nvPr>
        </p:nvSpPr>
        <p:spPr>
          <a:xfrm>
            <a:off x="1187624" y="332656"/>
            <a:ext cx="7746063" cy="5915744"/>
          </a:xfrm>
          <a:prstGeom prst="rect">
            <a:avLst/>
          </a:prstGeom>
        </p:spPr>
        <p:txBody>
          <a:bodyPr/>
          <a:lstStyle/>
          <a:p>
            <a:pPr marL="351129" indent="-272125" defTabSz="877822">
              <a:lnSpc>
                <a:spcPct val="80000"/>
              </a:lnSpc>
              <a:spcBef>
                <a:spcPts val="500"/>
              </a:spcBef>
              <a:defRPr b="1" sz="2300"/>
            </a:pPr>
            <a:r>
              <a:t>6.1 用户数量</a:t>
            </a:r>
          </a:p>
          <a:p>
            <a:pPr marL="351129" indent="-272125" defTabSz="877822">
              <a:lnSpc>
                <a:spcPct val="80000"/>
              </a:lnSpc>
              <a:spcBef>
                <a:spcPts val="500"/>
              </a:spcBef>
              <a:defRPr sz="2300"/>
            </a:pPr>
            <a:r>
              <a:t>	项目的主要用户为体验钓鱼或者偶尔钓鱼的人</a:t>
            </a:r>
          </a:p>
          <a:p>
            <a:pPr marL="351129" indent="-272125" defTabSz="877822">
              <a:lnSpc>
                <a:spcPct val="80000"/>
              </a:lnSpc>
              <a:spcBef>
                <a:spcPts val="500"/>
              </a:spcBef>
              <a:defRPr sz="2300"/>
            </a:pPr>
            <a:r>
              <a:t>	预计管理员上限4人，同一时间段使用者上限100人</a:t>
            </a:r>
          </a:p>
          <a:p>
            <a:pPr marL="351129" indent="-272125" defTabSz="877822">
              <a:lnSpc>
                <a:spcPct val="80000"/>
              </a:lnSpc>
              <a:spcBef>
                <a:spcPts val="500"/>
              </a:spcBef>
              <a:defRPr b="1" sz="2300"/>
            </a:pPr>
            <a:r>
              <a:t>6.2反应速度</a:t>
            </a:r>
          </a:p>
          <a:p>
            <a:pPr marL="351129" indent="-272125" defTabSz="877822">
              <a:lnSpc>
                <a:spcPct val="80000"/>
              </a:lnSpc>
              <a:spcBef>
                <a:spcPts val="500"/>
              </a:spcBef>
              <a:defRPr sz="2300"/>
            </a:pPr>
            <a:r>
              <a:t>	反应时间控制在可接受范围内。用户在选择时，能及时完成选择操作。</a:t>
            </a:r>
          </a:p>
          <a:p>
            <a:pPr marL="351129" indent="-272125" defTabSz="877822">
              <a:lnSpc>
                <a:spcPct val="80000"/>
              </a:lnSpc>
              <a:spcBef>
                <a:spcPts val="500"/>
              </a:spcBef>
              <a:defRPr b="1" sz="2300"/>
            </a:pPr>
            <a:r>
              <a:t>6.3 功能性需求</a:t>
            </a:r>
          </a:p>
          <a:p>
            <a:pPr marL="351129" indent="-272125" defTabSz="877822">
              <a:lnSpc>
                <a:spcPct val="80000"/>
              </a:lnSpc>
              <a:spcBef>
                <a:spcPts val="500"/>
              </a:spcBef>
              <a:defRPr sz="2300"/>
            </a:pPr>
            <a:r>
              <a:t>	对于用户来说最基本的钓鱼功能能够实现。</a:t>
            </a:r>
          </a:p>
          <a:p>
            <a:pPr marL="351129" indent="-272125" defTabSz="877822">
              <a:lnSpc>
                <a:spcPct val="80000"/>
              </a:lnSpc>
              <a:spcBef>
                <a:spcPts val="500"/>
              </a:spcBef>
              <a:defRPr sz="2300"/>
            </a:pPr>
            <a:r>
              <a:t>	对于管理员来说需要实现选择钓鱼地点、钓法、鱼饵、渔具等选择功能。</a:t>
            </a:r>
          </a:p>
          <a:p>
            <a:pPr marL="351129" indent="-272125" defTabSz="877822">
              <a:lnSpc>
                <a:spcPct val="80000"/>
              </a:lnSpc>
              <a:spcBef>
                <a:spcPts val="500"/>
              </a:spcBef>
              <a:defRPr b="1" sz="2300"/>
            </a:pPr>
            <a:r>
              <a:t>6.4 非功能性需求</a:t>
            </a:r>
          </a:p>
          <a:p>
            <a:pPr marL="351129" indent="-272125" defTabSz="877822">
              <a:lnSpc>
                <a:spcPct val="80000"/>
              </a:lnSpc>
              <a:spcBef>
                <a:spcPts val="500"/>
              </a:spcBef>
              <a:defRPr sz="2300"/>
            </a:pPr>
            <a:r>
              <a:t>	对于用户来说界面要较为简洁明了，易于使用，整个APP的占用内存较低</a:t>
            </a:r>
          </a:p>
          <a:p>
            <a:pPr marL="351129" indent="-272125" defTabSz="877822">
              <a:lnSpc>
                <a:spcPct val="80000"/>
              </a:lnSpc>
              <a:spcBef>
                <a:spcPts val="500"/>
              </a:spcBef>
              <a:defRPr sz="2300"/>
            </a:pPr>
            <a:r>
              <a:t>	对于管理员来说界面简洁明了，能够有更多功能的模块实现。</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内容占位符 2"/>
          <p:cNvSpPr txBox="1"/>
          <p:nvPr>
            <p:ph type="body" idx="1"/>
          </p:nvPr>
        </p:nvSpPr>
        <p:spPr>
          <a:xfrm>
            <a:off x="1403646" y="476672"/>
            <a:ext cx="7530043" cy="5771728"/>
          </a:xfrm>
          <a:prstGeom prst="rect">
            <a:avLst/>
          </a:prstGeom>
        </p:spPr>
        <p:txBody>
          <a:bodyPr/>
          <a:lstStyle/>
          <a:p>
            <a:pPr>
              <a:lnSpc>
                <a:spcPct val="80000"/>
              </a:lnSpc>
              <a:defRPr b="1" sz="2900"/>
            </a:pPr>
            <a:r>
              <a:t>6.5安全性需求</a:t>
            </a:r>
          </a:p>
          <a:p>
            <a:pPr>
              <a:lnSpc>
                <a:spcPct val="80000"/>
              </a:lnSpc>
              <a:defRPr sz="2900"/>
            </a:pPr>
            <a:r>
              <a:t>	因游戏不涉及用户隐私，因此无需考虑</a:t>
            </a:r>
          </a:p>
          <a:p>
            <a:pPr>
              <a:lnSpc>
                <a:spcPct val="80000"/>
              </a:lnSpc>
              <a:defRPr sz="2900"/>
            </a:pPr>
            <a:r>
              <a:t> </a:t>
            </a:r>
          </a:p>
          <a:p>
            <a:pPr>
              <a:lnSpc>
                <a:spcPct val="80000"/>
              </a:lnSpc>
              <a:defRPr b="1" sz="2900"/>
            </a:pPr>
            <a:r>
              <a:t>6.6 数据传输安全</a:t>
            </a:r>
          </a:p>
          <a:p>
            <a:pPr>
              <a:lnSpc>
                <a:spcPct val="80000"/>
              </a:lnSpc>
              <a:defRPr sz="2900"/>
            </a:pPr>
            <a:r>
              <a:t>	因游戏不涉及用户数据，因此无需考虑</a:t>
            </a:r>
          </a:p>
          <a:p>
            <a:pPr>
              <a:lnSpc>
                <a:spcPct val="80000"/>
              </a:lnSpc>
              <a:defRPr b="1" sz="2900"/>
            </a:pPr>
            <a:r>
              <a:t>6.7 理想状态和现实状态</a:t>
            </a:r>
          </a:p>
          <a:p>
            <a:pPr>
              <a:lnSpc>
                <a:spcPct val="80000"/>
              </a:lnSpc>
              <a:defRPr sz="2900"/>
            </a:pPr>
            <a:r>
              <a:t>	理想状态：该软件没有出现大的故障，用户对该软件的使用满意度较高</a:t>
            </a:r>
          </a:p>
          <a:p>
            <a:pPr>
              <a:lnSpc>
                <a:spcPct val="80000"/>
              </a:lnSpc>
              <a:defRPr sz="2900"/>
            </a:pPr>
            <a:r>
              <a:t>	现实状态：本次项目是完成老师的任务，我们模拟市场上已有的钓鱼软件做出最基本的框架，至少能够使用。</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标题 1"/>
          <p:cNvSpPr txBox="1"/>
          <p:nvPr>
            <p:ph type="title"/>
          </p:nvPr>
        </p:nvSpPr>
        <p:spPr>
          <a:xfrm>
            <a:off x="1331639" y="2996950"/>
            <a:ext cx="7498082" cy="1143002"/>
          </a:xfrm>
          <a:prstGeom prst="rect">
            <a:avLst/>
          </a:prstGeom>
        </p:spPr>
        <p:txBody>
          <a:bodyPr/>
          <a:lstStyle>
            <a:lvl1pPr defTabSz="621791">
              <a:defRPr sz="5900">
                <a:effectLst>
                  <a:outerShdw sx="100000" sy="100000" kx="0" ky="0" algn="b" rotWithShape="0" blurRad="38100" dist="20400" dir="5400000">
                    <a:srgbClr val="000000">
                      <a:alpha val="30000"/>
                    </a:srgbClr>
                  </a:outerShdw>
                </a:effectLst>
              </a:defRPr>
            </a:lvl1pPr>
          </a:lstStyle>
          <a:p>
            <a:pPr/>
            <a:r>
              <a:t>七.需求分析</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内容占位符 2"/>
          <p:cNvSpPr txBox="1"/>
          <p:nvPr>
            <p:ph type="body" idx="1"/>
          </p:nvPr>
        </p:nvSpPr>
        <p:spPr>
          <a:xfrm>
            <a:off x="1187624" y="476672"/>
            <a:ext cx="7746063" cy="5771728"/>
          </a:xfrm>
          <a:prstGeom prst="rect">
            <a:avLst/>
          </a:prstGeom>
        </p:spPr>
        <p:txBody>
          <a:bodyPr/>
          <a:lstStyle/>
          <a:p>
            <a:pPr marL="351129" indent="-272125" defTabSz="877822">
              <a:lnSpc>
                <a:spcPct val="80000"/>
              </a:lnSpc>
              <a:spcBef>
                <a:spcPts val="500"/>
              </a:spcBef>
              <a:defRPr b="1" sz="2300"/>
            </a:pPr>
            <a:r>
              <a:t>7.1硬件接口</a:t>
            </a:r>
          </a:p>
          <a:p>
            <a:pPr marL="351129" indent="-272125" defTabSz="877822">
              <a:lnSpc>
                <a:spcPct val="80000"/>
              </a:lnSpc>
              <a:spcBef>
                <a:spcPts val="500"/>
              </a:spcBef>
              <a:defRPr sz="2300"/>
            </a:pPr>
            <a:r>
              <a:t>	移动终端硬件配置应遵循如下原则：</a:t>
            </a:r>
          </a:p>
          <a:p>
            <a:pPr marL="351129" indent="-272125" defTabSz="877822">
              <a:lnSpc>
                <a:spcPct val="80000"/>
              </a:lnSpc>
              <a:spcBef>
                <a:spcPts val="500"/>
              </a:spcBef>
              <a:defRPr sz="2300"/>
            </a:pPr>
            <a:r>
              <a:t>		具有高的可靠性，可用性和安全性。</a:t>
            </a:r>
          </a:p>
          <a:p>
            <a:pPr marL="351129" indent="-272125" defTabSz="877822">
              <a:lnSpc>
                <a:spcPct val="80000"/>
              </a:lnSpc>
              <a:spcBef>
                <a:spcPts val="500"/>
              </a:spcBef>
              <a:defRPr sz="2300"/>
            </a:pPr>
            <a:r>
              <a:t>	系统运行设备要求如下：</a:t>
            </a:r>
          </a:p>
          <a:p>
            <a:pPr marL="351129" indent="-272125" defTabSz="877822">
              <a:lnSpc>
                <a:spcPct val="80000"/>
              </a:lnSpc>
              <a:spcBef>
                <a:spcPts val="500"/>
              </a:spcBef>
              <a:defRPr sz="2300"/>
            </a:pPr>
            <a:r>
              <a:t>		普通安卓智能机/ios智能机</a:t>
            </a:r>
          </a:p>
          <a:p>
            <a:pPr marL="351129" indent="-272125" defTabSz="877822">
              <a:lnSpc>
                <a:spcPct val="80000"/>
              </a:lnSpc>
              <a:spcBef>
                <a:spcPts val="500"/>
              </a:spcBef>
              <a:defRPr sz="2300"/>
            </a:pPr>
            <a:r>
              <a:t> </a:t>
            </a:r>
          </a:p>
          <a:p>
            <a:pPr marL="351129" indent="-272125" defTabSz="877822">
              <a:lnSpc>
                <a:spcPct val="80000"/>
              </a:lnSpc>
              <a:spcBef>
                <a:spcPts val="500"/>
              </a:spcBef>
              <a:defRPr b="1" sz="2300"/>
            </a:pPr>
            <a:r>
              <a:t>7.2软件接口</a:t>
            </a:r>
          </a:p>
          <a:p>
            <a:pPr marL="351129" indent="-272125" defTabSz="877822">
              <a:lnSpc>
                <a:spcPct val="80000"/>
              </a:lnSpc>
              <a:spcBef>
                <a:spcPts val="500"/>
              </a:spcBef>
              <a:defRPr sz="2300"/>
            </a:pPr>
            <a:r>
              <a:t>	TBD</a:t>
            </a:r>
          </a:p>
          <a:p>
            <a:pPr marL="351129" indent="-272125" defTabSz="877822">
              <a:lnSpc>
                <a:spcPct val="80000"/>
              </a:lnSpc>
              <a:spcBef>
                <a:spcPts val="500"/>
              </a:spcBef>
              <a:defRPr b="1" sz="2300"/>
            </a:pPr>
            <a:r>
              <a:t>7.3网络需求 </a:t>
            </a:r>
          </a:p>
          <a:p>
            <a:pPr marL="351129" indent="-272125" defTabSz="877822">
              <a:lnSpc>
                <a:spcPct val="80000"/>
              </a:lnSpc>
              <a:spcBef>
                <a:spcPts val="500"/>
              </a:spcBef>
              <a:defRPr sz="2300"/>
            </a:pPr>
            <a:r>
              <a:t>	TBD</a:t>
            </a:r>
          </a:p>
          <a:p>
            <a:pPr marL="351129" indent="-272125" defTabSz="877822">
              <a:lnSpc>
                <a:spcPct val="80000"/>
              </a:lnSpc>
              <a:spcBef>
                <a:spcPts val="500"/>
              </a:spcBef>
              <a:defRPr b="1" sz="2300"/>
            </a:pPr>
            <a:r>
              <a:t>7.4可靠性和可用性需求</a:t>
            </a:r>
          </a:p>
          <a:p>
            <a:pPr marL="351129" indent="-272125" defTabSz="877822">
              <a:lnSpc>
                <a:spcPct val="80000"/>
              </a:lnSpc>
              <a:spcBef>
                <a:spcPts val="500"/>
              </a:spcBef>
              <a:defRPr sz="2300"/>
            </a:pPr>
            <a:r>
              <a:t>	该软件系统在一个月内不能出现4次以上的故障，在任何的相应终端上该系统应该98%是可用的，而且在一个月内，在任意一个终端上系统不可用的时间不能超过总时间的2%；</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内容占位符 2"/>
          <p:cNvSpPr txBox="1"/>
          <p:nvPr>
            <p:ph type="body" idx="1"/>
          </p:nvPr>
        </p:nvSpPr>
        <p:spPr>
          <a:xfrm>
            <a:off x="1187624" y="404664"/>
            <a:ext cx="7746063" cy="5843736"/>
          </a:xfrm>
          <a:prstGeom prst="rect">
            <a:avLst/>
          </a:prstGeom>
        </p:spPr>
        <p:txBody>
          <a:bodyPr/>
          <a:lstStyle/>
          <a:p>
            <a:pPr marL="351129" indent="-272125" defTabSz="877822">
              <a:lnSpc>
                <a:spcPct val="80000"/>
              </a:lnSpc>
              <a:spcBef>
                <a:spcPts val="500"/>
              </a:spcBef>
              <a:defRPr b="1" sz="2100"/>
            </a:pPr>
            <a:r>
              <a:t>7.5功能需求</a:t>
            </a:r>
          </a:p>
          <a:p>
            <a:pPr marL="351129" indent="-272125" defTabSz="877822">
              <a:lnSpc>
                <a:spcPct val="80000"/>
              </a:lnSpc>
              <a:spcBef>
                <a:spcPts val="500"/>
              </a:spcBef>
              <a:defRPr sz="2100"/>
            </a:pPr>
            <a:r>
              <a:t>	以第一人称视角呈现，并区分钓鱼方式，分为传统钓、悬坠钓、竞技钓、台钓等。同时本软件能实现包括钓鱼地点（池塘、水库、海洋等），钓鱼用品（鱼钩、鱼线、鱼竿等），鱼饵（蚯蚓、苍蝇、蛆等）的选择。</a:t>
            </a:r>
          </a:p>
          <a:p>
            <a:pPr marL="351129" indent="-272125" defTabSz="877822">
              <a:lnSpc>
                <a:spcPct val="80000"/>
              </a:lnSpc>
              <a:spcBef>
                <a:spcPts val="500"/>
              </a:spcBef>
              <a:defRPr b="1" sz="2100"/>
            </a:pPr>
            <a:r>
              <a:t>7.6约束条件</a:t>
            </a:r>
          </a:p>
          <a:p>
            <a:pPr marL="351129" indent="-272125" defTabSz="877822">
              <a:lnSpc>
                <a:spcPct val="80000"/>
              </a:lnSpc>
              <a:spcBef>
                <a:spcPts val="500"/>
              </a:spcBef>
              <a:defRPr sz="2100"/>
            </a:pPr>
            <a:r>
              <a:t>	软件开发将在电脑端Unity3D的平台上，用C#语言进行界面设计，软件使用在安卓/IOS手机客户端。</a:t>
            </a:r>
          </a:p>
          <a:p>
            <a:pPr marL="351129" indent="-272125" defTabSz="877822">
              <a:lnSpc>
                <a:spcPct val="80000"/>
              </a:lnSpc>
              <a:spcBef>
                <a:spcPts val="500"/>
              </a:spcBef>
              <a:defRPr b="1" sz="2100"/>
            </a:pPr>
            <a:r>
              <a:t>7.7故障处理</a:t>
            </a:r>
          </a:p>
          <a:p>
            <a:pPr marL="351129" indent="-272125" defTabSz="877822">
              <a:lnSpc>
                <a:spcPct val="80000"/>
              </a:lnSpc>
              <a:spcBef>
                <a:spcPts val="500"/>
              </a:spcBef>
              <a:defRPr sz="2100"/>
            </a:pPr>
            <a:r>
              <a:t>	软件在运行过程中产生的错误，非数据引起的错误将由系统管理员或软件开发者解决。软件在运行过程中产生的其他错误，将根据情况由软件开发者或软件开发者协助系统管理员解决。</a:t>
            </a:r>
          </a:p>
          <a:p>
            <a:pPr marL="351129" indent="-272125" defTabSz="877822">
              <a:lnSpc>
                <a:spcPct val="80000"/>
              </a:lnSpc>
              <a:spcBef>
                <a:spcPts val="500"/>
              </a:spcBef>
              <a:defRPr sz="2100"/>
            </a:pPr>
            <a:r>
              <a:t>	用户在运行时发现BUG，APP应该给用户提供反馈BUG的渠道，让开发方能及时处理相关信息</a:t>
            </a:r>
          </a:p>
          <a:p>
            <a:pPr marL="351129" indent="-272125" defTabSz="877822">
              <a:lnSpc>
                <a:spcPct val="80000"/>
              </a:lnSpc>
              <a:spcBef>
                <a:spcPts val="500"/>
              </a:spcBef>
              <a:defRPr b="1" sz="2100"/>
            </a:pPr>
            <a:r>
              <a:t>7.8将来可能提出的要求</a:t>
            </a:r>
          </a:p>
          <a:p>
            <a:pPr marL="351129" indent="-272125" defTabSz="877822">
              <a:lnSpc>
                <a:spcPct val="80000"/>
              </a:lnSpc>
              <a:spcBef>
                <a:spcPts val="500"/>
              </a:spcBef>
              <a:defRPr sz="2100"/>
            </a:pPr>
            <a:r>
              <a:t>	可以增加广告模块</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标题 1"/>
          <p:cNvSpPr txBox="1"/>
          <p:nvPr>
            <p:ph type="title"/>
          </p:nvPr>
        </p:nvSpPr>
        <p:spPr>
          <a:xfrm>
            <a:off x="1475655" y="2564902"/>
            <a:ext cx="7498082" cy="1143002"/>
          </a:xfrm>
          <a:prstGeom prst="rect">
            <a:avLst/>
          </a:prstGeom>
        </p:spPr>
        <p:txBody>
          <a:bodyPr/>
          <a:lstStyle>
            <a:lvl1pPr defTabSz="621791">
              <a:defRPr sz="5900">
                <a:effectLst>
                  <a:outerShdw sx="100000" sy="100000" kx="0" ky="0" algn="b" rotWithShape="0" blurRad="38100" dist="20400" dir="5400000">
                    <a:srgbClr val="000000">
                      <a:alpha val="30000"/>
                    </a:srgbClr>
                  </a:outerShdw>
                </a:effectLst>
              </a:defRPr>
            </a:lvl1pPr>
          </a:lstStyle>
          <a:p>
            <a:pPr/>
            <a:r>
              <a:t>八.用户需求</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内容占位符 2"/>
          <p:cNvSpPr txBox="1"/>
          <p:nvPr>
            <p:ph type="body" idx="1"/>
          </p:nvPr>
        </p:nvSpPr>
        <p:spPr>
          <a:xfrm>
            <a:off x="1115616" y="260648"/>
            <a:ext cx="7818071" cy="5987752"/>
          </a:xfrm>
          <a:prstGeom prst="rect">
            <a:avLst/>
          </a:prstGeom>
        </p:spPr>
        <p:txBody>
          <a:bodyPr/>
          <a:lstStyle/>
          <a:p>
            <a:pPr marL="351129" indent="-272125" defTabSz="877822">
              <a:lnSpc>
                <a:spcPct val="80000"/>
              </a:lnSpc>
              <a:spcBef>
                <a:spcPts val="500"/>
              </a:spcBef>
              <a:defRPr b="1" sz="2100"/>
            </a:pPr>
            <a:r>
              <a:t>8.1调查内容</a:t>
            </a:r>
          </a:p>
          <a:p>
            <a:pPr marL="351129" indent="-272125" defTabSz="877822">
              <a:lnSpc>
                <a:spcPct val="80000"/>
              </a:lnSpc>
              <a:spcBef>
                <a:spcPts val="500"/>
              </a:spcBef>
              <a:defRPr sz="2100"/>
            </a:pPr>
            <a:r>
              <a:t>主要问题：</a:t>
            </a:r>
          </a:p>
          <a:p>
            <a:pPr marL="351129" indent="-272125" defTabSz="877822">
              <a:lnSpc>
                <a:spcPct val="80000"/>
              </a:lnSpc>
              <a:spcBef>
                <a:spcPts val="500"/>
              </a:spcBef>
              <a:defRPr sz="2100"/>
            </a:pPr>
            <a:r>
              <a:t>	1. 你认为在钓鱼游戏设计中，玩家互动的形式哪个更重要？</a:t>
            </a:r>
          </a:p>
          <a:p>
            <a:pPr marL="351129" indent="-272125" defTabSz="877822">
              <a:lnSpc>
                <a:spcPct val="80000"/>
              </a:lnSpc>
              <a:spcBef>
                <a:spcPts val="500"/>
              </a:spcBef>
              <a:defRPr sz="2100"/>
            </a:pPr>
            <a:r>
              <a:t>	2. 你最看重游戏的哪些品质？</a:t>
            </a:r>
          </a:p>
          <a:p>
            <a:pPr marL="351129" indent="-272125" defTabSz="877822">
              <a:lnSpc>
                <a:spcPct val="80000"/>
              </a:lnSpc>
              <a:spcBef>
                <a:spcPts val="500"/>
              </a:spcBef>
              <a:defRPr sz="2100"/>
            </a:pPr>
            <a:r>
              <a:t>	3. 什么样的游戏能一下子吸引你？</a:t>
            </a:r>
          </a:p>
          <a:p>
            <a:pPr marL="351129" indent="-272125" defTabSz="877822">
              <a:lnSpc>
                <a:spcPct val="80000"/>
              </a:lnSpc>
              <a:spcBef>
                <a:spcPts val="500"/>
              </a:spcBef>
              <a:defRPr sz="2100"/>
            </a:pPr>
            <a:r>
              <a:t>	4. 对这款游戏实现上更侧重什么要求？</a:t>
            </a:r>
          </a:p>
          <a:p>
            <a:pPr marL="351129" indent="-272125" defTabSz="877822">
              <a:lnSpc>
                <a:spcPct val="80000"/>
              </a:lnSpc>
              <a:spcBef>
                <a:spcPts val="500"/>
              </a:spcBef>
              <a:defRPr sz="2100"/>
            </a:pPr>
            <a:r>
              <a:t> 	</a:t>
            </a:r>
          </a:p>
          <a:p>
            <a:pPr marL="351129" indent="-272125" defTabSz="877822">
              <a:lnSpc>
                <a:spcPct val="80000"/>
              </a:lnSpc>
              <a:spcBef>
                <a:spcPts val="500"/>
              </a:spcBef>
              <a:defRPr b="1" sz="2100"/>
            </a:pPr>
            <a:r>
              <a:t>8.2 用户代表</a:t>
            </a:r>
          </a:p>
          <a:p>
            <a:pPr marL="351129" indent="-272125" defTabSz="877822">
              <a:lnSpc>
                <a:spcPct val="80000"/>
              </a:lnSpc>
              <a:spcBef>
                <a:spcPts val="500"/>
              </a:spcBef>
              <a:defRPr b="1" sz="2100"/>
            </a:pPr>
            <a:r>
              <a:t>	</a:t>
            </a:r>
            <a:r>
              <a:rPr b="0"/>
              <a:t>我们选择计院的周今和陈云同学以及商院的陈滢洁同学作为用户代表进行采访，两位男生一人为软工专业学生，一人为统计专业学生，他们对于游戏均有需求。</a:t>
            </a:r>
          </a:p>
          <a:p>
            <a:pPr marL="351129" indent="-272125" defTabSz="877822">
              <a:lnSpc>
                <a:spcPct val="80000"/>
              </a:lnSpc>
              <a:spcBef>
                <a:spcPts val="500"/>
              </a:spcBef>
              <a:defRPr sz="2100"/>
            </a:pPr>
            <a:r>
              <a:t>    	在了解过我们的产品后，他们认为我们的app在操作和画面上有一定的优势，但缺乏玩家间互动性，给用户的体验不会达到最佳的理想。</a:t>
            </a:r>
          </a:p>
          <a:p>
            <a:pPr marL="351129" indent="-272125" defTabSz="877822">
              <a:lnSpc>
                <a:spcPct val="80000"/>
              </a:lnSpc>
              <a:spcBef>
                <a:spcPts val="500"/>
              </a:spcBef>
              <a:defRPr sz="2100"/>
            </a:pPr>
            <a:r>
              <a:t>	最后，他们提出了一些自己期望与想法：可以加入组队和聊天功能，适当的降低游戏难度，使玩家更容易上手。</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内容占位符 2"/>
          <p:cNvSpPr txBox="1"/>
          <p:nvPr>
            <p:ph type="body" idx="1"/>
          </p:nvPr>
        </p:nvSpPr>
        <p:spPr>
          <a:xfrm>
            <a:off x="1435607" y="1447800"/>
            <a:ext cx="7498082" cy="4800600"/>
          </a:xfrm>
          <a:prstGeom prst="rect">
            <a:avLst/>
          </a:prstGeom>
        </p:spPr>
        <p:txBody>
          <a:bodyPr/>
          <a:lstStyle/>
          <a:p>
            <a:pPr>
              <a:defRPr b="1"/>
            </a:pPr>
            <a:r>
              <a:t>8.3 用户反馈</a:t>
            </a:r>
          </a:p>
          <a:p>
            <a:pPr>
              <a:defRPr sz="2400"/>
            </a:pPr>
            <a:r>
              <a:t>	来自商院的陈滢洁同学也对于产品的界面设计提出了一些想法。她希望界面能够优化一下，不要让背景显得格外的突兀。对用户长时间来使用的话，建议背景能够有所变化，而不是一尘不变。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标题 1"/>
          <p:cNvSpPr txBox="1"/>
          <p:nvPr>
            <p:ph type="title"/>
          </p:nvPr>
        </p:nvSpPr>
        <p:spPr>
          <a:xfrm>
            <a:off x="1435608" y="274638"/>
            <a:ext cx="7498082" cy="1143002"/>
          </a:xfrm>
          <a:prstGeom prst="rect">
            <a:avLst/>
          </a:prstGeom>
        </p:spPr>
        <p:txBody>
          <a:bodyPr/>
          <a:lstStyle/>
          <a:p>
            <a:pPr defTabSz="685800">
              <a:defRPr sz="2850">
                <a:effectLst>
                  <a:outerShdw sx="100000" sy="100000" kx="0" ky="0" algn="b" rotWithShape="0" blurRad="38100" dist="22500" dir="5400000">
                    <a:srgbClr val="000000">
                      <a:alpha val="30000"/>
                    </a:srgbClr>
                  </a:outerShdw>
                </a:effectLst>
              </a:defRPr>
            </a:pPr>
            <a:r>
              <a:t>九</a:t>
            </a:r>
            <a:r>
              <a:t>.</a:t>
            </a:r>
            <a:r>
              <a:t>基础界面原型以及按照用户反馈之后的修改</a:t>
            </a:r>
            <a:br/>
          </a:p>
        </p:txBody>
      </p:sp>
      <p:sp>
        <p:nvSpPr>
          <p:cNvPr id="207" name="文本占位符 2"/>
          <p:cNvSpPr txBox="1"/>
          <p:nvPr>
            <p:ph type="body" idx="1"/>
          </p:nvPr>
        </p:nvSpPr>
        <p:spPr>
          <a:prstGeom prst="rect">
            <a:avLst/>
          </a:prstGeom>
        </p:spPr>
        <p:txBody>
          <a:bodyPr/>
          <a:lstStyle>
            <a:lvl1pPr>
              <a:defRPr sz="2400"/>
            </a:lvl1pPr>
          </a:lstStyle>
          <a:p>
            <a:pPr/>
            <a:r>
              <a:t>在做了问卷调查之前，我们对登陆界面的设定是这样的：</a:t>
            </a:r>
          </a:p>
        </p:txBody>
      </p:sp>
      <p:pic>
        <p:nvPicPr>
          <p:cNvPr id="208" name="WechatIMG20.jpeg" descr="WechatIMG20.jpeg"/>
          <p:cNvPicPr>
            <a:picLocks noChangeAspect="1"/>
          </p:cNvPicPr>
          <p:nvPr/>
        </p:nvPicPr>
        <p:blipFill>
          <a:blip r:embed="rId2">
            <a:extLst/>
          </a:blip>
          <a:stretch>
            <a:fillRect/>
          </a:stretch>
        </p:blipFill>
        <p:spPr>
          <a:xfrm>
            <a:off x="2422818" y="2033192"/>
            <a:ext cx="6632282" cy="4406335"/>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文本占位符 2"/>
          <p:cNvSpPr txBox="1"/>
          <p:nvPr>
            <p:ph type="body" idx="1"/>
          </p:nvPr>
        </p:nvSpPr>
        <p:spPr>
          <a:xfrm>
            <a:off x="1435608" y="476672"/>
            <a:ext cx="7498082" cy="5771728"/>
          </a:xfrm>
          <a:prstGeom prst="rect">
            <a:avLst/>
          </a:prstGeom>
        </p:spPr>
        <p:txBody>
          <a:bodyPr/>
          <a:lstStyle>
            <a:lvl1pPr>
              <a:defRPr sz="2400"/>
            </a:lvl1pPr>
          </a:lstStyle>
          <a:p>
            <a:pPr/>
            <a:r>
              <a:t>在比较了用户的问卷，以及对三个用户体验过之后的想法，对游戏界面进行了一定的优化，优化之后对新的界面进行了用户实验，总体评价优于第一个：</a:t>
            </a:r>
          </a:p>
        </p:txBody>
      </p:sp>
      <p:pic>
        <p:nvPicPr>
          <p:cNvPr id="211" name="Picture 2" descr="Picture 2"/>
          <p:cNvPicPr>
            <a:picLocks noChangeAspect="1"/>
          </p:cNvPicPr>
          <p:nvPr/>
        </p:nvPicPr>
        <p:blipFill>
          <a:blip r:embed="rId2">
            <a:extLst/>
          </a:blip>
          <a:stretch>
            <a:fillRect/>
          </a:stretch>
        </p:blipFill>
        <p:spPr>
          <a:xfrm>
            <a:off x="2684369" y="2516575"/>
            <a:ext cx="5000559" cy="288032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内容占位符 2"/>
          <p:cNvSpPr txBox="1"/>
          <p:nvPr>
            <p:ph type="body" idx="1"/>
          </p:nvPr>
        </p:nvSpPr>
        <p:spPr>
          <a:xfrm>
            <a:off x="1435607" y="1447800"/>
            <a:ext cx="7498082" cy="4800600"/>
          </a:xfrm>
          <a:prstGeom prst="rect">
            <a:avLst/>
          </a:prstGeom>
        </p:spPr>
        <p:txBody>
          <a:bodyPr/>
          <a:lstStyle/>
          <a:p>
            <a:pPr marL="336499" indent="-260785" defTabSz="841247">
              <a:lnSpc>
                <a:spcPct val="90000"/>
              </a:lnSpc>
              <a:spcBef>
                <a:spcPts val="500"/>
              </a:spcBef>
              <a:defRPr b="1" sz="2400"/>
            </a:pPr>
            <a:r>
              <a:t>1.1编写目的</a:t>
            </a:r>
          </a:p>
          <a:p>
            <a:pPr marL="336499" indent="-260785" defTabSz="841247">
              <a:lnSpc>
                <a:spcPct val="90000"/>
              </a:lnSpc>
              <a:spcBef>
                <a:spcPts val="500"/>
              </a:spcBef>
              <a:defRPr sz="2400"/>
            </a:pPr>
            <a:r>
              <a:t>	为那些想体验一下钓鱼或者偶尔钓一下鱼的人，提供一款游戏来缓解念想。</a:t>
            </a:r>
          </a:p>
          <a:p>
            <a:pPr marL="336499" indent="-260785" defTabSz="841247">
              <a:lnSpc>
                <a:spcPct val="90000"/>
              </a:lnSpc>
              <a:spcBef>
                <a:spcPts val="500"/>
              </a:spcBef>
              <a:defRPr b="1" sz="2400"/>
            </a:pPr>
            <a:r>
              <a:t>1.2项目背景</a:t>
            </a:r>
          </a:p>
          <a:p>
            <a:pPr marL="336499" indent="-260785" defTabSz="841247">
              <a:lnSpc>
                <a:spcPct val="90000"/>
              </a:lnSpc>
              <a:spcBef>
                <a:spcPts val="500"/>
              </a:spcBef>
              <a:defRPr sz="2400"/>
            </a:pPr>
            <a:r>
              <a:t>	钓鱼，作为一种悠闲自得的运动项目，在现在快节奏的生活下，便变成了难以实现的奢望。因此，我们希望为那些想体验一下钓鱼或者偶尔钓一下鱼的人，提供一款3D仿真钓鱼游戏，让他们在移动设备上体验钓鱼的乐趣。</a:t>
            </a:r>
          </a:p>
          <a:p>
            <a:pPr marL="336499" indent="-260785" defTabSz="841247">
              <a:lnSpc>
                <a:spcPct val="90000"/>
              </a:lnSpc>
              <a:spcBef>
                <a:spcPts val="500"/>
              </a:spcBef>
              <a:defRPr b="1" sz="2400"/>
            </a:pPr>
            <a:r>
              <a:t>1.3产品的范围</a:t>
            </a:r>
          </a:p>
          <a:p>
            <a:pPr marL="336499" indent="-260785" defTabSz="841247">
              <a:lnSpc>
                <a:spcPct val="90000"/>
              </a:lnSpc>
              <a:spcBef>
                <a:spcPts val="500"/>
              </a:spcBef>
              <a:defRPr sz="2400"/>
            </a:pPr>
            <a:r>
              <a:t>	想体验一下钓鱼或者偶尔钓一下鱼的人</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标题 1"/>
          <p:cNvSpPr txBox="1"/>
          <p:nvPr>
            <p:ph type="title"/>
          </p:nvPr>
        </p:nvSpPr>
        <p:spPr>
          <a:xfrm>
            <a:off x="1435607" y="274638"/>
            <a:ext cx="7498082" cy="1143002"/>
          </a:xfrm>
          <a:prstGeom prst="rect">
            <a:avLst/>
          </a:prstGeom>
        </p:spPr>
        <p:txBody>
          <a:bodyPr/>
          <a:lstStyle/>
          <a:p>
            <a:pPr/>
            <a:r>
              <a:t>十. 组员评价</a:t>
            </a:r>
          </a:p>
        </p:txBody>
      </p:sp>
      <p:sp>
        <p:nvSpPr>
          <p:cNvPr id="214" name="内容占位符 2"/>
          <p:cNvSpPr txBox="1"/>
          <p:nvPr>
            <p:ph type="body" idx="1"/>
          </p:nvPr>
        </p:nvSpPr>
        <p:spPr>
          <a:xfrm>
            <a:off x="1435607" y="1447800"/>
            <a:ext cx="7498082" cy="4800600"/>
          </a:xfrm>
          <a:prstGeom prst="rect">
            <a:avLst/>
          </a:prstGeom>
        </p:spPr>
        <p:txBody>
          <a:bodyPr/>
          <a:lstStyle/>
          <a:p>
            <a:pPr marL="0" indent="0" defTabSz="868680">
              <a:spcBef>
                <a:spcPts val="500"/>
              </a:spcBef>
              <a:buSzTx/>
              <a:buNone/>
              <a:defRPr sz="3000"/>
            </a:pPr>
            <a:r>
              <a:t>郑鸿棣 需求分析word制作 会议记录</a:t>
            </a:r>
          </a:p>
          <a:p>
            <a:pPr lvl="5" marL="0" indent="1085850" defTabSz="868680">
              <a:spcBef>
                <a:spcPts val="500"/>
              </a:spcBef>
              <a:buSzTx/>
              <a:buNone/>
              <a:defRPr sz="3000"/>
            </a:pPr>
            <a:r>
              <a:t>  UI界面设计   89</a:t>
            </a:r>
          </a:p>
          <a:p>
            <a:pPr marL="0" indent="0" defTabSz="868680">
              <a:spcBef>
                <a:spcPts val="500"/>
              </a:spcBef>
              <a:buSzTx/>
              <a:buNone/>
              <a:defRPr sz="3000"/>
            </a:pPr>
          </a:p>
          <a:p>
            <a:pPr marL="0" indent="0" defTabSz="868680">
              <a:spcBef>
                <a:spcPts val="500"/>
              </a:spcBef>
              <a:buSzTx/>
              <a:buNone/>
              <a:defRPr sz="3000"/>
            </a:pPr>
            <a:r>
              <a:t>徐余浩 需求分析word+ppt审核 问卷制作</a:t>
            </a:r>
          </a:p>
          <a:p>
            <a:pPr lvl="5" marL="0" indent="1085850" defTabSz="868680">
              <a:spcBef>
                <a:spcPts val="500"/>
              </a:spcBef>
              <a:buSzTx/>
              <a:buNone/>
              <a:defRPr sz="3000"/>
            </a:pPr>
            <a:r>
              <a:t>  UI界面设计   85</a:t>
            </a:r>
          </a:p>
          <a:p>
            <a:pPr marL="0" indent="0" defTabSz="868680">
              <a:spcBef>
                <a:spcPts val="500"/>
              </a:spcBef>
              <a:buSzTx/>
              <a:buNone/>
              <a:defRPr sz="3000"/>
            </a:pPr>
          </a:p>
          <a:p>
            <a:pPr marL="0" indent="0" defTabSz="868680">
              <a:spcBef>
                <a:spcPts val="500"/>
              </a:spcBef>
              <a:buSzTx/>
              <a:buNone/>
              <a:defRPr sz="3000"/>
            </a:pPr>
            <a:r>
              <a:t>陈瑜安 需求分析ppt制作 E-R图制作</a:t>
            </a:r>
          </a:p>
          <a:p>
            <a:pPr lvl="5" marL="0" indent="1085850" defTabSz="868680">
              <a:spcBef>
                <a:spcPts val="500"/>
              </a:spcBef>
              <a:buSzTx/>
              <a:buNone/>
              <a:defRPr sz="3000"/>
            </a:pPr>
            <a:r>
              <a:t>  UI界面设计   86</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标题 1"/>
          <p:cNvSpPr txBox="1"/>
          <p:nvPr>
            <p:ph type="title"/>
          </p:nvPr>
        </p:nvSpPr>
        <p:spPr>
          <a:xfrm>
            <a:off x="1435608" y="274638"/>
            <a:ext cx="7498082" cy="1143002"/>
          </a:xfrm>
          <a:prstGeom prst="rect">
            <a:avLst/>
          </a:prstGeom>
        </p:spPr>
        <p:txBody>
          <a:bodyPr/>
          <a:lstStyle/>
          <a:p>
            <a:pPr/>
            <a:r>
              <a:t>十一. 参考资料</a:t>
            </a:r>
          </a:p>
        </p:txBody>
      </p:sp>
      <p:sp>
        <p:nvSpPr>
          <p:cNvPr id="217" name="文本占位符 2"/>
          <p:cNvSpPr txBox="1"/>
          <p:nvPr>
            <p:ph type="body" idx="1"/>
          </p:nvPr>
        </p:nvSpPr>
        <p:spPr>
          <a:prstGeom prst="rect">
            <a:avLst/>
          </a:prstGeom>
        </p:spPr>
        <p:txBody>
          <a:bodyPr/>
          <a:lstStyle/>
          <a:p>
            <a:pPr>
              <a:defRPr sz="2200"/>
            </a:pPr>
            <a:r>
              <a:t>1</a:t>
            </a:r>
            <a:r>
              <a:rPr sz="3600"/>
              <a:t>   </a:t>
            </a:r>
            <a:r>
              <a:t>百度百科</a:t>
            </a:r>
            <a:r>
              <a:t>.</a:t>
            </a:r>
            <a:r>
              <a:t>钓鱼</a:t>
            </a:r>
            <a:r>
              <a:t>.https://baike.baidu.com/item/</a:t>
            </a:r>
            <a:r>
              <a:t>钓鱼</a:t>
            </a:r>
            <a:r>
              <a:t>/9000059    2019.4.6</a:t>
            </a:r>
          </a:p>
          <a:p>
            <a:pPr>
              <a:defRPr sz="2200"/>
            </a:pPr>
            <a:r>
              <a:t>2    </a:t>
            </a:r>
            <a:r>
              <a:t>不详</a:t>
            </a:r>
            <a:r>
              <a:t>.</a:t>
            </a:r>
            <a:r>
              <a:t>钓鱼技巧图解</a:t>
            </a:r>
            <a:r>
              <a:t>.</a:t>
            </a:r>
            <a:r>
              <a:t>天津</a:t>
            </a:r>
            <a:r>
              <a:t>:</a:t>
            </a:r>
            <a:r>
              <a:t>科技翻译出版公司</a:t>
            </a:r>
            <a:r>
              <a:t>,2005</a:t>
            </a:r>
          </a:p>
          <a:p>
            <a:pPr>
              <a:defRPr sz="2200"/>
            </a:pPr>
            <a:r>
              <a:t>3    </a:t>
            </a:r>
            <a:r>
              <a:t>刘国柱</a:t>
            </a:r>
            <a:r>
              <a:t>.Unity3D/2D </a:t>
            </a:r>
            <a:r>
              <a:t>游戏开发从</a:t>
            </a:r>
            <a:r>
              <a:t>0</a:t>
            </a:r>
            <a:r>
              <a:t>到</a:t>
            </a:r>
            <a:r>
              <a:t>1.</a:t>
            </a:r>
            <a:r>
              <a:t>北京：电子工艺出版社，</a:t>
            </a:r>
            <a:r>
              <a:t>2018</a:t>
            </a:r>
          </a:p>
          <a:p>
            <a:pPr>
              <a:defRPr sz="2200"/>
            </a:pPr>
            <a:r>
              <a:t>4    </a:t>
            </a:r>
            <a:r>
              <a:t>陈洪，任科，李华杰</a:t>
            </a:r>
            <a:r>
              <a:t>.</a:t>
            </a:r>
            <a:r>
              <a:t>游戏专业概论</a:t>
            </a:r>
            <a:r>
              <a:t>.</a:t>
            </a:r>
            <a:r>
              <a:t>北京：中国清华大学出版社，</a:t>
            </a:r>
            <a:r>
              <a:t>2010</a:t>
            </a:r>
          </a:p>
          <a:p>
            <a:pPr>
              <a:defRPr sz="2200"/>
            </a:pPr>
            <a:r>
              <a:t>5    </a:t>
            </a:r>
            <a:r>
              <a:t>张海藩，牟永敏</a:t>
            </a:r>
            <a:r>
              <a:t>.</a:t>
            </a:r>
            <a:r>
              <a:t>软件工程导论</a:t>
            </a:r>
            <a:r>
              <a:t>.</a:t>
            </a:r>
            <a:r>
              <a:t>北京：清华大学出版社，</a:t>
            </a:r>
            <a:r>
              <a:t>2013</a:t>
            </a:r>
          </a:p>
          <a:p>
            <a:pPr>
              <a:defRPr sz="2200"/>
            </a:pPr>
            <a:r>
              <a:t>6    </a:t>
            </a:r>
            <a:r>
              <a:t>小组之前的项目的可行性分析</a:t>
            </a:r>
            <a:r>
              <a:t>word  2019.4.6</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屏幕快照 2019-04-10 上午11.11.18.png" descr="屏幕快照 2019-04-10 上午11.11.18.png"/>
          <p:cNvPicPr>
            <a:picLocks noChangeAspect="1"/>
          </p:cNvPicPr>
          <p:nvPr/>
        </p:nvPicPr>
        <p:blipFill>
          <a:blip r:embed="rId2">
            <a:extLst/>
          </a:blip>
          <a:stretch>
            <a:fillRect/>
          </a:stretch>
        </p:blipFill>
        <p:spPr>
          <a:xfrm>
            <a:off x="4014140" y="0"/>
            <a:ext cx="5175850" cy="6858000"/>
          </a:xfrm>
          <a:prstGeom prst="rect">
            <a:avLst/>
          </a:prstGeom>
          <a:ln w="12700">
            <a:miter lim="400000"/>
          </a:ln>
        </p:spPr>
      </p:pic>
      <p:sp>
        <p:nvSpPr>
          <p:cNvPr id="220" name="十二. 会议记录"/>
          <p:cNvSpPr txBox="1"/>
          <p:nvPr>
            <p:ph type="title"/>
          </p:nvPr>
        </p:nvSpPr>
        <p:spPr>
          <a:xfrm>
            <a:off x="1041908" y="-158256"/>
            <a:ext cx="7498082" cy="1143002"/>
          </a:xfrm>
          <a:prstGeom prst="rect">
            <a:avLst/>
          </a:prstGeom>
        </p:spPr>
        <p:txBody>
          <a:bodyPr/>
          <a:lstStyle/>
          <a:p>
            <a:pPr/>
            <a:r>
              <a:t>十二. 会议记录</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标题 1"/>
          <p:cNvSpPr txBox="1"/>
          <p:nvPr>
            <p:ph type="title"/>
          </p:nvPr>
        </p:nvSpPr>
        <p:spPr>
          <a:xfrm>
            <a:off x="1645918" y="2852934"/>
            <a:ext cx="7498083" cy="1143002"/>
          </a:xfrm>
          <a:prstGeom prst="rect">
            <a:avLst/>
          </a:prstGeom>
        </p:spPr>
        <p:txBody>
          <a:bodyPr/>
          <a:lstStyle>
            <a:lvl1pPr algn="ctr" defTabSz="713230">
              <a:defRPr sz="6800">
                <a:effectLst>
                  <a:outerShdw sx="100000" sy="100000" kx="0" ky="0" algn="b" rotWithShape="0" blurRad="38100" dist="23400" dir="5400000">
                    <a:srgbClr val="000000">
                      <a:alpha val="30000"/>
                    </a:srgbClr>
                  </a:outerShdw>
                </a:effectLst>
              </a:defRPr>
            </a:lvl1pPr>
          </a:lstStyle>
          <a:p>
            <a:pPr/>
            <a:r>
              <a:t>Q&amp;A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标题 1"/>
          <p:cNvSpPr txBox="1"/>
          <p:nvPr>
            <p:ph type="title"/>
          </p:nvPr>
        </p:nvSpPr>
        <p:spPr>
          <a:xfrm>
            <a:off x="1187623" y="1988840"/>
            <a:ext cx="7498082" cy="1143002"/>
          </a:xfrm>
          <a:prstGeom prst="rect">
            <a:avLst/>
          </a:prstGeom>
        </p:spPr>
        <p:txBody>
          <a:bodyPr/>
          <a:lstStyle>
            <a:lvl1pPr algn="ctr" defTabSz="621791">
              <a:defRPr sz="5900">
                <a:effectLst>
                  <a:outerShdw sx="100000" sy="100000" kx="0" ky="0" algn="b" rotWithShape="0" blurRad="38100" dist="20400" dir="5400000">
                    <a:srgbClr val="000000">
                      <a:alpha val="30000"/>
                    </a:srgbClr>
                  </a:outerShdw>
                </a:effectLst>
              </a:defRPr>
            </a:lvl1pPr>
          </a:lstStyle>
          <a:p>
            <a:pPr/>
            <a:r>
              <a:t>二.项目概述</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内容占位符 2"/>
          <p:cNvSpPr txBox="1"/>
          <p:nvPr>
            <p:ph type="body" idx="1"/>
          </p:nvPr>
        </p:nvSpPr>
        <p:spPr>
          <a:xfrm>
            <a:off x="1187622" y="836712"/>
            <a:ext cx="7632852" cy="5400600"/>
          </a:xfrm>
          <a:prstGeom prst="rect">
            <a:avLst/>
          </a:prstGeom>
        </p:spPr>
        <p:txBody>
          <a:bodyPr/>
          <a:lstStyle/>
          <a:p>
            <a:pPr>
              <a:defRPr b="1" sz="2800"/>
            </a:pPr>
            <a:r>
              <a:t>2.1工作内容</a:t>
            </a:r>
          </a:p>
          <a:p>
            <a:pPr>
              <a:defRPr sz="2800"/>
            </a:pPr>
            <a:r>
              <a:t>	需求获取与设计，UI设计布局，程序架构设计，开发编码，测试移交，文档书写。</a:t>
            </a:r>
          </a:p>
          <a:p>
            <a:pPr>
              <a:defRPr b="1" sz="2800"/>
            </a:pPr>
            <a:r>
              <a:t>2.2主要参加人员</a:t>
            </a:r>
          </a:p>
        </p:txBody>
      </p:sp>
      <p:graphicFrame>
        <p:nvGraphicFramePr>
          <p:cNvPr id="123" name="表格 8"/>
          <p:cNvGraphicFramePr/>
          <p:nvPr/>
        </p:nvGraphicFramePr>
        <p:xfrm>
          <a:off x="1943100" y="3797051"/>
          <a:ext cx="5257800" cy="1108076"/>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338892"/>
                <a:gridCol w="1339526"/>
                <a:gridCol w="1340161"/>
                <a:gridCol w="1239221"/>
              </a:tblGrid>
              <a:tr h="2159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责任人</a:t>
                      </a:r>
                    </a:p>
                  </a:txBody>
                  <a:tcPr marL="50800" marR="50800" marT="50800" marB="50800" anchor="t" anchorCtr="0" horzOverflow="overflow"/>
                </a:tc>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角色</a:t>
                      </a:r>
                    </a:p>
                  </a:txBody>
                  <a:tcPr marL="50800" marR="50800" marT="50800" marB="50800" anchor="t" anchorCtr="0" horzOverflow="overflow"/>
                </a:tc>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微信</a:t>
                      </a:r>
                    </a:p>
                  </a:txBody>
                  <a:tcPr marL="50800" marR="50800" marT="50800" marB="50800" anchor="t" anchorCtr="0" horzOverflow="overflow"/>
                </a:tc>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电话</a:t>
                      </a:r>
                    </a:p>
                  </a:txBody>
                  <a:tcPr marL="50800" marR="50800" marT="50800" marB="50800" anchor="t" anchorCtr="0" horzOverflow="overflow"/>
                </a:tc>
              </a:tr>
              <a:tr h="2159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杨枨</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教师</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HolleyYang</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13357102333</a:t>
                      </a:r>
                    </a:p>
                  </a:txBody>
                  <a:tcPr marL="50800" marR="50800" marT="50800" marB="50800" anchor="t" anchorCtr="0" horzOverflow="overflow"/>
                </a:tc>
              </a:tr>
              <a:tr h="219075">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郑鸿棣</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小组组长</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13106117961</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13588377680</a:t>
                      </a:r>
                    </a:p>
                  </a:txBody>
                  <a:tcPr marL="50800" marR="50800" marT="50800" marB="50800" anchor="t" anchorCtr="0" horzOverflow="overflow"/>
                </a:tc>
              </a:tr>
              <a:tr h="2286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徐余浩</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组员</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13588378076</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13588378076</a:t>
                      </a:r>
                    </a:p>
                  </a:txBody>
                  <a:tcPr marL="50800" marR="50800" marT="50800" marB="50800" anchor="ctr" anchorCtr="0" horzOverflow="overflow"/>
                </a:tc>
              </a:tr>
              <a:tr h="2286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陈瑜安</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组员</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15158267780</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15158267780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内容占位符 2"/>
          <p:cNvSpPr txBox="1"/>
          <p:nvPr>
            <p:ph type="body" idx="1"/>
          </p:nvPr>
        </p:nvSpPr>
        <p:spPr>
          <a:xfrm>
            <a:off x="1205405" y="167556"/>
            <a:ext cx="7746063" cy="5915744"/>
          </a:xfrm>
          <a:prstGeom prst="rect">
            <a:avLst/>
          </a:prstGeom>
        </p:spPr>
        <p:txBody>
          <a:bodyPr/>
          <a:lstStyle/>
          <a:p>
            <a:pPr/>
            <a:r>
              <a:t>2.3产品</a:t>
            </a:r>
          </a:p>
          <a:p>
            <a:pPr/>
            <a:r>
              <a:t>2.3.1 程序</a:t>
            </a:r>
          </a:p>
          <a:p>
            <a:pPr/>
          </a:p>
          <a:p>
            <a:pPr/>
          </a:p>
          <a:p>
            <a:pPr/>
            <a:r>
              <a:t>2.3.2 文件</a:t>
            </a:r>
          </a:p>
        </p:txBody>
      </p:sp>
      <p:graphicFrame>
        <p:nvGraphicFramePr>
          <p:cNvPr id="126" name="表格 3"/>
          <p:cNvGraphicFramePr/>
          <p:nvPr/>
        </p:nvGraphicFramePr>
        <p:xfrm>
          <a:off x="1573062" y="1599208"/>
          <a:ext cx="3954781" cy="88988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257906"/>
                <a:gridCol w="2696874"/>
              </a:tblGrid>
              <a:tr h="341248">
                <a:tc>
                  <a:txBody>
                    <a:bodyPr/>
                    <a:lstStyle/>
                    <a:p>
                      <a:pPr algn="l">
                        <a:defRPr b="0" sz="1800">
                          <a:solidFill>
                            <a:srgbClr val="000000"/>
                          </a:solidFill>
                        </a:defRPr>
                      </a:pPr>
                      <a:r>
                        <a:rPr b="1" sz="1100">
                          <a:solidFill>
                            <a:srgbClr val="FFFFFF"/>
                          </a:solidFill>
                          <a:uFill>
                            <a:solidFill>
                              <a:srgbClr val="000000"/>
                            </a:solidFill>
                          </a:uFill>
                        </a:rPr>
                        <a:t>软件名称</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3D仿真钓鱼游戏</a:t>
                      </a:r>
                    </a:p>
                  </a:txBody>
                  <a:tcPr marL="50800" marR="50800" marT="50800" marB="50800" anchor="t" anchorCtr="0" horzOverflow="overflow"/>
                </a:tc>
              </a:tr>
              <a:tr h="274320">
                <a:tc>
                  <a:txBody>
                    <a:bodyPr/>
                    <a:lstStyle/>
                    <a:p>
                      <a:pPr algn="l">
                        <a:defRPr b="0" sz="1800">
                          <a:solidFill>
                            <a:srgbClr val="000000"/>
                          </a:solidFill>
                        </a:defRPr>
                      </a:pPr>
                      <a:r>
                        <a:rPr b="1" sz="1100">
                          <a:solidFill>
                            <a:srgbClr val="FFFFFF"/>
                          </a:solidFill>
                          <a:uFill>
                            <a:solidFill>
                              <a:srgbClr val="000000"/>
                            </a:solidFill>
                          </a:uFill>
                        </a:rPr>
                        <a:t>所用编程语言</a:t>
                      </a:r>
                    </a:p>
                  </a:txBody>
                  <a:tcPr marL="50800" marR="50800" marT="50800" marB="50800" anchor="t" anchorCtr="0" horzOverflow="overflow"/>
                </a:tc>
                <a:tc>
                  <a:txBody>
                    <a:bodyPr/>
                    <a:lstStyle/>
                    <a:p>
                      <a:pPr algn="l">
                        <a:defRPr sz="1800"/>
                      </a:pPr>
                      <a:r>
                        <a:rPr sz="1100">
                          <a:uFill>
                            <a:solidFill>
                              <a:srgbClr val="000000"/>
                            </a:solidFill>
                          </a:uFill>
                        </a:rPr>
                        <a:t>JAVA、C#、Objective-C</a:t>
                      </a:r>
                    </a:p>
                  </a:txBody>
                  <a:tcPr marL="50800" marR="50800" marT="50800" marB="50800" anchor="t" anchorCtr="0" horzOverflow="overflow"/>
                </a:tc>
              </a:tr>
              <a:tr h="274320">
                <a:tc>
                  <a:txBody>
                    <a:bodyPr/>
                    <a:lstStyle/>
                    <a:p>
                      <a:pPr algn="l">
                        <a:defRPr b="0" sz="1800">
                          <a:solidFill>
                            <a:srgbClr val="000000"/>
                          </a:solidFill>
                        </a:defRPr>
                      </a:pPr>
                      <a:r>
                        <a:rPr b="1" sz="1100">
                          <a:solidFill>
                            <a:srgbClr val="FFFFFF"/>
                          </a:solidFill>
                          <a:uFill>
                            <a:solidFill>
                              <a:srgbClr val="000000"/>
                            </a:solidFill>
                          </a:uFill>
                        </a:rPr>
                        <a:t>存储格式</a:t>
                      </a:r>
                    </a:p>
                  </a:txBody>
                  <a:tcPr marL="50800" marR="50800" marT="50800" marB="50800" anchor="t" anchorCtr="0" horzOverflow="overflow"/>
                </a:tc>
                <a:tc>
                  <a:txBody>
                    <a:bodyPr/>
                    <a:lstStyle/>
                    <a:p>
                      <a:pPr algn="l">
                        <a:defRPr sz="1800"/>
                      </a:pPr>
                      <a:r>
                        <a:rPr sz="1100">
                          <a:uFill>
                            <a:solidFill>
                              <a:srgbClr val="000000"/>
                            </a:solidFill>
                          </a:uFill>
                        </a:rPr>
                        <a:t>TBD</a:t>
                      </a:r>
                    </a:p>
                  </a:txBody>
                  <a:tcPr marL="50800" marR="50800" marT="50800" marB="50800" anchor="t" anchorCtr="0" horzOverflow="overflow"/>
                </a:tc>
              </a:tr>
            </a:tbl>
          </a:graphicData>
        </a:graphic>
      </p:graphicFrame>
      <p:graphicFrame>
        <p:nvGraphicFramePr>
          <p:cNvPr id="127" name="表格 4"/>
          <p:cNvGraphicFramePr/>
          <p:nvPr/>
        </p:nvGraphicFramePr>
        <p:xfrm>
          <a:off x="3905548" y="2738883"/>
          <a:ext cx="4046221" cy="259992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37041"/>
                <a:gridCol w="2096112"/>
                <a:gridCol w="513554"/>
                <a:gridCol w="899513"/>
              </a:tblGrid>
              <a:tr h="225028">
                <a:tc>
                  <a:txBody>
                    <a:bodyPr/>
                    <a:lstStyle/>
                    <a:p>
                      <a:pPr algn="l">
                        <a:defRPr b="0" sz="1800">
                          <a:solidFill>
                            <a:srgbClr val="000000"/>
                          </a:solidFill>
                        </a:defRPr>
                      </a:pPr>
                      <a:r>
                        <a:rPr b="1" sz="1100">
                          <a:solidFill>
                            <a:srgbClr val="FFFFFF"/>
                          </a:solidFill>
                          <a:uFill>
                            <a:solidFill>
                              <a:srgbClr val="000000"/>
                            </a:solidFill>
                          </a:uFill>
                        </a:rPr>
                        <a:t>编号</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名称</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形式</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介质</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a:t>
                      </a:r>
                    </a:p>
                  </a:txBody>
                  <a:tcPr marL="50800" marR="50800" marT="50800" marB="50800" anchor="t" anchorCtr="0" horzOverflow="overflow"/>
                </a:tc>
                <a:tc>
                  <a:txBody>
                    <a:bodyPr/>
                    <a:lstStyle/>
                    <a:p>
                      <a:pPr algn="l">
                        <a:defRPr sz="1800"/>
                      </a:pPr>
                      <a:r>
                        <a:rPr sz="1100">
                          <a:uFill>
                            <a:solidFill>
                              <a:srgbClr val="000000"/>
                            </a:solidFill>
                          </a:uFill>
                        </a:rPr>
                        <a:t>《项目可行性报告》</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2</a:t>
                      </a:r>
                    </a:p>
                  </a:txBody>
                  <a:tcPr marL="50800" marR="50800" marT="50800" marB="50800" anchor="t" anchorCtr="0" horzOverflow="overflow"/>
                </a:tc>
                <a:tc>
                  <a:txBody>
                    <a:bodyPr/>
                    <a:lstStyle/>
                    <a:p>
                      <a:pPr algn="l">
                        <a:defRPr sz="1800"/>
                      </a:pPr>
                      <a:r>
                        <a:rPr sz="1100">
                          <a:uFill>
                            <a:solidFill>
                              <a:srgbClr val="000000"/>
                            </a:solidFill>
                          </a:uFill>
                        </a:rPr>
                        <a:t>《项目管理计划》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4</a:t>
                      </a:r>
                    </a:p>
                  </a:txBody>
                  <a:tcPr marL="50800" marR="50800" marT="50800" marB="50800" anchor="t" anchorCtr="0" horzOverflow="overflow"/>
                </a:tc>
                <a:tc>
                  <a:txBody>
                    <a:bodyPr/>
                    <a:lstStyle/>
                    <a:p>
                      <a:pPr algn="l">
                        <a:defRPr sz="1800"/>
                      </a:pPr>
                      <a:r>
                        <a:rPr sz="1100">
                          <a:uFill>
                            <a:solidFill>
                              <a:srgbClr val="000000"/>
                            </a:solidFill>
                          </a:uFill>
                        </a:rPr>
                        <a:t>《需求开发计划》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5</a:t>
                      </a:r>
                    </a:p>
                  </a:txBody>
                  <a:tcPr marL="50800" marR="50800" marT="50800" marB="50800" anchor="t" anchorCtr="0" horzOverflow="overflow"/>
                </a:tc>
                <a:tc>
                  <a:txBody>
                    <a:bodyPr/>
                    <a:lstStyle/>
                    <a:p>
                      <a:pPr algn="l">
                        <a:defRPr sz="1800"/>
                      </a:pPr>
                      <a:r>
                        <a:rPr sz="1100">
                          <a:uFill>
                            <a:solidFill>
                              <a:srgbClr val="000000"/>
                            </a:solidFill>
                          </a:uFill>
                        </a:rPr>
                        <a:t>《软件需求规格说明书》</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6.</a:t>
                      </a:r>
                    </a:p>
                  </a:txBody>
                  <a:tcPr marL="50800" marR="50800" marT="50800" marB="50800" anchor="t" anchorCtr="0" horzOverflow="overflow"/>
                </a:tc>
                <a:tc>
                  <a:txBody>
                    <a:bodyPr/>
                    <a:lstStyle/>
                    <a:p>
                      <a:pPr algn="l">
                        <a:defRPr sz="1800"/>
                      </a:pPr>
                      <a:r>
                        <a:rPr sz="1100">
                          <a:uFill>
                            <a:solidFill>
                              <a:srgbClr val="000000"/>
                            </a:solidFill>
                          </a:uFill>
                        </a:rPr>
                        <a:t>《详细设计》</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7</a:t>
                      </a:r>
                    </a:p>
                  </a:txBody>
                  <a:tcPr marL="50800" marR="50800" marT="50800" marB="50800" anchor="t" anchorCtr="0" horzOverflow="overflow"/>
                </a:tc>
                <a:tc>
                  <a:txBody>
                    <a:bodyPr/>
                    <a:lstStyle/>
                    <a:p>
                      <a:pPr algn="l">
                        <a:defRPr sz="1800"/>
                      </a:pPr>
                      <a:r>
                        <a:rPr sz="1100">
                          <a:uFill>
                            <a:solidFill>
                              <a:srgbClr val="000000"/>
                            </a:solidFill>
                          </a:uFill>
                        </a:rPr>
                        <a:t>《总体设计》</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8</a:t>
                      </a:r>
                    </a:p>
                  </a:txBody>
                  <a:tcPr marL="50800" marR="50800" marT="50800" marB="50800" anchor="t" anchorCtr="0" horzOverflow="overflow"/>
                </a:tc>
                <a:tc>
                  <a:txBody>
                    <a:bodyPr/>
                    <a:lstStyle/>
                    <a:p>
                      <a:pPr algn="l">
                        <a:defRPr sz="1800"/>
                      </a:pPr>
                      <a:r>
                        <a:rPr sz="1100">
                          <a:uFill>
                            <a:solidFill>
                              <a:srgbClr val="000000"/>
                            </a:solidFill>
                          </a:uFill>
                        </a:rPr>
                        <a:t>《测试计划》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9</a:t>
                      </a:r>
                    </a:p>
                  </a:txBody>
                  <a:tcPr marL="50800" marR="50800" marT="50800" marB="50800" anchor="t" anchorCtr="0" horzOverflow="overflow"/>
                </a:tc>
                <a:tc>
                  <a:txBody>
                    <a:bodyPr/>
                    <a:lstStyle/>
                    <a:p>
                      <a:pPr algn="l">
                        <a:defRPr sz="1800"/>
                      </a:pPr>
                      <a:r>
                        <a:rPr sz="1100">
                          <a:uFill>
                            <a:solidFill>
                              <a:srgbClr val="000000"/>
                            </a:solidFill>
                          </a:uFill>
                        </a:rPr>
                        <a:t>《编码与系统实现计划》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10</a:t>
                      </a:r>
                    </a:p>
                  </a:txBody>
                  <a:tcPr marL="50800" marR="50800" marT="50800" marB="50800" anchor="t" anchorCtr="0" horzOverflow="overflow"/>
                </a:tc>
                <a:tc>
                  <a:txBody>
                    <a:bodyPr/>
                    <a:lstStyle/>
                    <a:p>
                      <a:pPr algn="l">
                        <a:defRPr sz="1800"/>
                      </a:pPr>
                      <a:r>
                        <a:rPr sz="1100">
                          <a:uFill>
                            <a:solidFill>
                              <a:srgbClr val="000000"/>
                            </a:solidFill>
                          </a:uFill>
                        </a:rPr>
                        <a:t>《测试报告》</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11</a:t>
                      </a:r>
                    </a:p>
                  </a:txBody>
                  <a:tcPr marL="50800" marR="50800" marT="50800" marB="50800" anchor="t" anchorCtr="0" horzOverflow="overflow"/>
                </a:tc>
                <a:tc>
                  <a:txBody>
                    <a:bodyPr/>
                    <a:lstStyle/>
                    <a:p>
                      <a:pPr algn="l">
                        <a:defRPr sz="1800"/>
                      </a:pPr>
                      <a:r>
                        <a:rPr sz="1100">
                          <a:uFill>
                            <a:solidFill>
                              <a:srgbClr val="000000"/>
                            </a:solidFill>
                          </a:uFill>
                        </a:rPr>
                        <a:t>《用户手册》</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12</a:t>
                      </a:r>
                    </a:p>
                  </a:txBody>
                  <a:tcPr marL="50800" marR="50800" marT="50800" marB="50800" anchor="t" anchorCtr="0" horzOverflow="overflow"/>
                </a:tc>
                <a:tc>
                  <a:txBody>
                    <a:bodyPr/>
                    <a:lstStyle/>
                    <a:p>
                      <a:pPr algn="l">
                        <a:defRPr sz="1800"/>
                      </a:pPr>
                      <a:r>
                        <a:rPr sz="1100">
                          <a:uFill>
                            <a:solidFill>
                              <a:srgbClr val="000000"/>
                            </a:solidFill>
                          </a:uFill>
                        </a:rPr>
                        <a:t>《项目总结报告》</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内容占位符 2"/>
          <p:cNvSpPr txBox="1"/>
          <p:nvPr>
            <p:ph type="body" idx="1"/>
          </p:nvPr>
        </p:nvSpPr>
        <p:spPr>
          <a:xfrm>
            <a:off x="1259632" y="548680"/>
            <a:ext cx="7674055" cy="5699720"/>
          </a:xfrm>
          <a:prstGeom prst="rect">
            <a:avLst/>
          </a:prstGeom>
        </p:spPr>
        <p:txBody>
          <a:bodyPr/>
          <a:lstStyle/>
          <a:p>
            <a:pPr>
              <a:lnSpc>
                <a:spcPct val="80000"/>
              </a:lnSpc>
              <a:defRPr b="1" sz="1400"/>
            </a:pPr>
            <a:r>
              <a:t>2.3.3 服务</a:t>
            </a:r>
            <a:endParaRPr sz="4500"/>
          </a:p>
          <a:p>
            <a:pPr>
              <a:lnSpc>
                <a:spcPct val="80000"/>
              </a:lnSpc>
              <a:defRPr sz="1400"/>
            </a:pPr>
            <a:r>
              <a:t>开发、测试安装后期维护。</a:t>
            </a:r>
            <a:endParaRPr sz="4500"/>
          </a:p>
          <a:p>
            <a:pPr>
              <a:lnSpc>
                <a:spcPct val="80000"/>
              </a:lnSpc>
              <a:defRPr b="1" sz="1400"/>
            </a:pPr>
            <a:r>
              <a:t>2.3.4 移交的产品</a:t>
            </a:r>
            <a:endParaRPr sz="4500"/>
          </a:p>
          <a:p>
            <a:pPr>
              <a:lnSpc>
                <a:spcPct val="80000"/>
              </a:lnSpc>
              <a:defRPr sz="1400"/>
            </a:pPr>
            <a:r>
              <a:t>	1. 最终的软件对象：源程序，可执行程序，安装软件，安装源程序文件，配置文件等。</a:t>
            </a:r>
            <a:endParaRPr sz="4500"/>
          </a:p>
          <a:p>
            <a:pPr>
              <a:lnSpc>
                <a:spcPct val="80000"/>
              </a:lnSpc>
              <a:defRPr sz="1400"/>
            </a:pPr>
            <a:r>
              <a:t>	2. 需提交的用户文档：需求规格说明书，每种文档的内容和名称等。</a:t>
            </a:r>
            <a:endParaRPr sz="4500"/>
          </a:p>
          <a:p>
            <a:pPr>
              <a:lnSpc>
                <a:spcPct val="80000"/>
              </a:lnSpc>
              <a:defRPr sz="1400"/>
            </a:pPr>
            <a:r>
              <a:t>	3. 应当提供的服务：提供安装、运行、支持等服务。</a:t>
            </a:r>
            <a:endParaRPr sz="4500"/>
          </a:p>
          <a:p>
            <a:pPr>
              <a:lnSpc>
                <a:spcPct val="80000"/>
              </a:lnSpc>
              <a:defRPr b="1" sz="1400"/>
            </a:pPr>
            <a:r>
              <a:t>2.4 验收标准</a:t>
            </a:r>
            <a:endParaRPr sz="4500"/>
          </a:p>
          <a:p>
            <a:pPr>
              <a:lnSpc>
                <a:spcPct val="80000"/>
              </a:lnSpc>
              <a:defRPr b="1" sz="1400"/>
            </a:pPr>
            <a:r>
              <a:t>2.4.1 验收方式</a:t>
            </a:r>
            <a:endParaRPr sz="4500"/>
          </a:p>
          <a:p>
            <a:pPr>
              <a:lnSpc>
                <a:spcPct val="80000"/>
              </a:lnSpc>
              <a:defRPr sz="1400"/>
            </a:pPr>
            <a:r>
              <a:t>	项目组按计划完成项目，在指定电脑上打开相应文档和手机上安装的可运行的APP和管理员后台管理软件，通过由杨枨老师及其他各位组长组成的验收人员根据项目组的答辩与评价和需求功能的实现情况进行验收评价。</a:t>
            </a:r>
            <a:endParaRPr sz="4500"/>
          </a:p>
          <a:p>
            <a:pPr>
              <a:lnSpc>
                <a:spcPct val="80000"/>
              </a:lnSpc>
              <a:defRPr b="1" sz="1400"/>
            </a:pPr>
            <a:r>
              <a:t>2.4.2 验收标准</a:t>
            </a:r>
            <a:endParaRPr sz="4500"/>
          </a:p>
          <a:p>
            <a:pPr>
              <a:lnSpc>
                <a:spcPct val="80000"/>
              </a:lnSpc>
              <a:defRPr sz="1400"/>
            </a:pPr>
            <a:r>
              <a:t>对项目管理的总体过程计划的应用实践</a:t>
            </a:r>
            <a:endParaRPr sz="4500"/>
          </a:p>
          <a:p>
            <a:pPr>
              <a:lnSpc>
                <a:spcPct val="80000"/>
              </a:lnSpc>
              <a:defRPr sz="1400"/>
            </a:pPr>
            <a:r>
              <a:t>重点实践需求工程的各个过程，主要包括：</a:t>
            </a:r>
            <a:endParaRPr sz="4500"/>
          </a:p>
          <a:p>
            <a:pPr>
              <a:lnSpc>
                <a:spcPct val="80000"/>
              </a:lnSpc>
              <a:defRPr sz="1400"/>
            </a:pPr>
            <a:r>
              <a:t>需求识别：学生、技术专家等需求</a:t>
            </a:r>
            <a:endParaRPr sz="4500"/>
          </a:p>
          <a:p>
            <a:pPr>
              <a:lnSpc>
                <a:spcPct val="80000"/>
              </a:lnSpc>
              <a:defRPr sz="1400"/>
            </a:pPr>
            <a:r>
              <a:t>需求定义：软件需求说明文档</a:t>
            </a:r>
            <a:endParaRPr sz="4500"/>
          </a:p>
          <a:p>
            <a:pPr>
              <a:lnSpc>
                <a:spcPct val="80000"/>
              </a:lnSpc>
              <a:defRPr sz="1400"/>
            </a:pPr>
            <a:r>
              <a:t>需求管理：变更的控制与跟踪记录报告</a:t>
            </a:r>
            <a:endParaRPr sz="4500"/>
          </a:p>
          <a:p>
            <a:pPr>
              <a:lnSpc>
                <a:spcPct val="80000"/>
              </a:lnSpc>
              <a:defRPr sz="1400"/>
            </a:pPr>
            <a:r>
              <a:t>提出改进措施</a:t>
            </a:r>
            <a:endParaRPr sz="4500"/>
          </a:p>
          <a:p>
            <a:pPr>
              <a:lnSpc>
                <a:spcPct val="80000"/>
              </a:lnSpc>
              <a:defRPr sz="1400"/>
            </a:pPr>
            <a:r>
              <a:t>技术方法的改进，需求过程的改进建议</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内容占位符 2"/>
          <p:cNvSpPr txBox="1"/>
          <p:nvPr>
            <p:ph type="body" idx="1"/>
          </p:nvPr>
        </p:nvSpPr>
        <p:spPr>
          <a:xfrm>
            <a:off x="1435607" y="1447800"/>
            <a:ext cx="7498082" cy="4800600"/>
          </a:xfrm>
          <a:prstGeom prst="rect">
            <a:avLst/>
          </a:prstGeom>
        </p:spPr>
        <p:txBody>
          <a:bodyPr/>
          <a:lstStyle/>
          <a:p>
            <a:pPr>
              <a:defRPr b="1"/>
            </a:pPr>
            <a:r>
              <a:t>2.5 开工日期与结束日期</a:t>
            </a:r>
          </a:p>
          <a:p>
            <a:pPr/>
            <a:r>
              <a:t>	本项目与2019年2月25日开工，预定于2019年6月11日完成。</a:t>
            </a:r>
          </a:p>
          <a:p>
            <a:pPr/>
            <a:r>
              <a:t>具体请看甘特图： </a:t>
            </a:r>
          </a:p>
        </p:txBody>
      </p:sp>
      <p:pic>
        <p:nvPicPr>
          <p:cNvPr id="132" name="Picture 2" descr="Picture 2"/>
          <p:cNvPicPr>
            <a:picLocks noChangeAspect="1"/>
          </p:cNvPicPr>
          <p:nvPr/>
        </p:nvPicPr>
        <p:blipFill>
          <a:blip r:embed="rId2">
            <a:extLst/>
          </a:blip>
          <a:stretch>
            <a:fillRect/>
          </a:stretch>
        </p:blipFill>
        <p:spPr>
          <a:xfrm>
            <a:off x="1547662" y="3946850"/>
            <a:ext cx="7146317" cy="185841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Helvetica"/>
        <a:ea typeface="Helvetica"/>
        <a:cs typeface="Helvetica"/>
      </a:majorFont>
      <a:minorFont>
        <a:latin typeface="Gill Sans MT"/>
        <a:ea typeface="Gill Sans MT"/>
        <a:cs typeface="Gill Sans MT"/>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Helvetica"/>
        <a:ea typeface="Helvetica"/>
        <a:cs typeface="Helvetica"/>
      </a:majorFont>
      <a:minorFont>
        <a:latin typeface="Gill Sans MT"/>
        <a:ea typeface="Gill Sans MT"/>
        <a:cs typeface="Gill Sans MT"/>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