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83" r:id="rId5"/>
    <p:sldId id="282" r:id="rId6"/>
    <p:sldId id="284" r:id="rId7"/>
    <p:sldId id="281" r:id="rId8"/>
    <p:sldId id="289" r:id="rId9"/>
    <p:sldId id="285" r:id="rId10"/>
    <p:sldId id="290" r:id="rId11"/>
    <p:sldId id="286" r:id="rId12"/>
    <p:sldId id="288" r:id="rId13"/>
    <p:sldId id="287" r:id="rId14"/>
  </p:sldIdLst>
  <p:sldSz cx="12192000" cy="6858000"/>
  <p:notesSz cx="12192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7B8B1-7AB4-4024-935B-13F753AA1A60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47FC1-10B4-4DB8-ADF8-229BDA800E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51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F27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F27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" cy="68579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5809486"/>
            <a:ext cx="1652015" cy="9220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F27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4756" y="2845053"/>
            <a:ext cx="5682487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F277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0842" y="1207769"/>
            <a:ext cx="11310315" cy="176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1219199" y="4975859"/>
              <a:ext cx="4986655" cy="559435"/>
            </a:xfrm>
            <a:custGeom>
              <a:avLst/>
              <a:gdLst/>
              <a:ahLst/>
              <a:cxnLst/>
              <a:rect l="l" t="t" r="r" b="b"/>
              <a:pathLst>
                <a:path w="4986655" h="559435">
                  <a:moveTo>
                    <a:pt x="4986528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4986528" y="559307"/>
                  </a:lnTo>
                  <a:lnTo>
                    <a:pt x="4986528" y="0"/>
                  </a:lnTo>
                  <a:close/>
                </a:path>
              </a:pathLst>
            </a:custGeom>
            <a:solidFill>
              <a:srgbClr val="1122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3" y="4975859"/>
              <a:ext cx="746760" cy="559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444" y="0"/>
              <a:ext cx="9020556" cy="685799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26491" cy="68579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31" y="3061716"/>
              <a:ext cx="4930140" cy="18089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5098" y="0"/>
              <a:ext cx="8986901" cy="68579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460" y="5495543"/>
              <a:ext cx="2424683" cy="136245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715000" y="619745"/>
            <a:ext cx="5852033" cy="16853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17420" algn="r">
              <a:lnSpc>
                <a:spcPct val="110000"/>
              </a:lnSpc>
              <a:spcBef>
                <a:spcPts val="95"/>
              </a:spcBef>
            </a:pPr>
            <a:r>
              <a:rPr lang="pt-BR" sz="3400" spc="-10" dirty="0">
                <a:solidFill>
                  <a:srgbClr val="48BEB5"/>
                </a:solidFill>
              </a:rPr>
              <a:t>Capacitação </a:t>
            </a:r>
            <a:r>
              <a:rPr lang="pt-BR" sz="3400" spc="-10">
                <a:solidFill>
                  <a:srgbClr val="48BEB5"/>
                </a:solidFill>
              </a:rPr>
              <a:t>em Circuitos </a:t>
            </a:r>
            <a:r>
              <a:rPr lang="pt-BR" sz="3400" spc="-10" dirty="0">
                <a:solidFill>
                  <a:srgbClr val="48BEB5"/>
                </a:solidFill>
              </a:rPr>
              <a:t>Fotônicos em Silício.</a:t>
            </a:r>
            <a:endParaRPr sz="3400" dirty="0"/>
          </a:p>
        </p:txBody>
      </p:sp>
      <p:sp>
        <p:nvSpPr>
          <p:cNvPr id="11" name="object 11"/>
          <p:cNvSpPr txBox="1"/>
          <p:nvPr/>
        </p:nvSpPr>
        <p:spPr>
          <a:xfrm>
            <a:off x="5758053" y="2792069"/>
            <a:ext cx="5813425" cy="412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4795" marR="5080" indent="-1522730" algn="r">
              <a:lnSpc>
                <a:spcPct val="110000"/>
              </a:lnSpc>
              <a:spcBef>
                <a:spcPts val="100"/>
              </a:spcBef>
            </a:pPr>
            <a:r>
              <a:rPr lang="pt-BR" sz="2600" dirty="0" err="1">
                <a:solidFill>
                  <a:srgbClr val="FFFFFF"/>
                </a:solidFill>
                <a:latin typeface="Verdana"/>
                <a:cs typeface="Verdana"/>
              </a:rPr>
              <a:t>March</a:t>
            </a:r>
            <a:r>
              <a:rPr lang="pt-BR" sz="2600" dirty="0">
                <a:solidFill>
                  <a:srgbClr val="FFFFFF"/>
                </a:solidFill>
                <a:latin typeface="Verdana"/>
                <a:cs typeface="Verdana"/>
              </a:rPr>
              <a:t> Zender Interferometer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7958" y="4487926"/>
            <a:ext cx="10582910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lang="pt-BR" sz="2000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endParaRPr lang="pt-BR"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b="1" spc="10" dirty="0">
                <a:solidFill>
                  <a:srgbClr val="48BEB5"/>
                </a:solidFill>
                <a:latin typeface="Verdana"/>
                <a:cs typeface="Verdana"/>
              </a:rPr>
              <a:t>CURSOS,</a:t>
            </a:r>
            <a:r>
              <a:rPr sz="1400" b="1" spc="45" dirty="0">
                <a:solidFill>
                  <a:srgbClr val="48BEB5"/>
                </a:solidFill>
                <a:latin typeface="Verdana"/>
                <a:cs typeface="Verdana"/>
              </a:rPr>
              <a:t> </a:t>
            </a:r>
            <a:r>
              <a:rPr sz="1400" b="1" spc="30" dirty="0">
                <a:solidFill>
                  <a:srgbClr val="48BEB5"/>
                </a:solidFill>
                <a:latin typeface="Verdana"/>
                <a:cs typeface="Verdana"/>
              </a:rPr>
              <a:t>CAPACITAÇÃO</a:t>
            </a:r>
            <a:r>
              <a:rPr sz="1400" b="1" spc="75" dirty="0">
                <a:solidFill>
                  <a:srgbClr val="48BEB5"/>
                </a:solidFill>
                <a:latin typeface="Verdana"/>
                <a:cs typeface="Verdana"/>
              </a:rPr>
              <a:t> </a:t>
            </a:r>
            <a:r>
              <a:rPr sz="1400" b="1" spc="-20" dirty="0">
                <a:solidFill>
                  <a:srgbClr val="48BEB5"/>
                </a:solidFill>
                <a:latin typeface="Verdana"/>
                <a:cs typeface="Verdana"/>
              </a:rPr>
              <a:t>E</a:t>
            </a:r>
            <a:r>
              <a:rPr sz="1400" b="1" spc="90" dirty="0">
                <a:solidFill>
                  <a:srgbClr val="48BEB5"/>
                </a:solidFill>
                <a:latin typeface="Verdana"/>
                <a:cs typeface="Verdana"/>
              </a:rPr>
              <a:t> </a:t>
            </a:r>
            <a:r>
              <a:rPr sz="1400" b="1" spc="10" dirty="0">
                <a:solidFill>
                  <a:srgbClr val="48BEB5"/>
                </a:solidFill>
                <a:latin typeface="Verdana"/>
                <a:cs typeface="Verdana"/>
              </a:rPr>
              <a:t>TREINAMENTOS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lang="pt-BR" spc="-25" dirty="0">
                <a:solidFill>
                  <a:srgbClr val="FFFFFF"/>
                </a:solidFill>
                <a:latin typeface="Verdana"/>
                <a:cs typeface="Verdana"/>
              </a:rPr>
              <a:t>Edilberto Elias Xavier Junior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FSR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Reais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A5C97A-DB30-D64C-734B-51128C48D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930045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4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spc="-5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FSR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7A9951-B15E-17CA-8E72-741AFB33212C}"/>
              </a:ext>
            </a:extLst>
          </p:cNvPr>
          <p:cNvSpPr txBox="1"/>
          <p:nvPr/>
        </p:nvSpPr>
        <p:spPr>
          <a:xfrm>
            <a:off x="3352800" y="35322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4387045-5180-173F-8ACE-329751939731}"/>
              </a:ext>
            </a:extLst>
          </p:cNvPr>
          <p:cNvSpPr/>
          <p:nvPr/>
        </p:nvSpPr>
        <p:spPr>
          <a:xfrm>
            <a:off x="4953000" y="1905000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AE4E50D-C2B2-000A-1DE2-3C151652A9FA}"/>
              </a:ext>
            </a:extLst>
          </p:cNvPr>
          <p:cNvSpPr/>
          <p:nvPr/>
        </p:nvSpPr>
        <p:spPr>
          <a:xfrm>
            <a:off x="4953000" y="3730045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6A86B5A-AC7F-21C9-7ED4-BC9776AB2BED}"/>
              </a:ext>
            </a:extLst>
          </p:cNvPr>
          <p:cNvSpPr/>
          <p:nvPr/>
        </p:nvSpPr>
        <p:spPr>
          <a:xfrm>
            <a:off x="4953000" y="5555091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365AA-ED79-7A04-0EC0-6D622BC32645}"/>
              </a:ext>
            </a:extLst>
          </p:cNvPr>
          <p:cNvSpPr txBox="1"/>
          <p:nvPr/>
        </p:nvSpPr>
        <p:spPr>
          <a:xfrm>
            <a:off x="6553200" y="1720334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1nm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E4F0B9-D216-D23E-4C9C-9030DD9B83FC}"/>
              </a:ext>
            </a:extLst>
          </p:cNvPr>
          <p:cNvSpPr txBox="1"/>
          <p:nvPr/>
        </p:nvSpPr>
        <p:spPr>
          <a:xfrm>
            <a:off x="6553200" y="3545379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10nm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65CE58-67C7-F430-86AE-B21025C38BC3}"/>
              </a:ext>
            </a:extLst>
          </p:cNvPr>
          <p:cNvSpPr txBox="1"/>
          <p:nvPr/>
        </p:nvSpPr>
        <p:spPr>
          <a:xfrm>
            <a:off x="6553200" y="5370425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20nm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053C08E-C2CB-D4EE-48D9-896AE60FA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914400"/>
            <a:ext cx="3960000" cy="19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F23964-3F0F-EF65-D078-4F1AF5D5A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820600"/>
            <a:ext cx="3960000" cy="198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3610255-32DA-99C2-83AE-55753A04C5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01800"/>
            <a:ext cx="3960000" cy="19800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Reais</a:t>
            </a:r>
          </a:p>
        </p:txBody>
      </p:sp>
    </p:spTree>
    <p:extLst>
      <p:ext uri="{BB962C8B-B14F-4D97-AF65-F5344CB8AC3E}">
        <p14:creationId xmlns:p14="http://schemas.microsoft.com/office/powerpoint/2010/main" val="1795476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FSR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PDK </a:t>
            </a:r>
            <a:r>
              <a:rPr lang="pt-BR" sz="320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SiePic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Imagem 7" descr="Gráfico, Tabela&#10;&#10;Descrição gerada automaticamente">
            <a:extLst>
              <a:ext uri="{FF2B5EF4-FFF2-40B4-BE49-F238E27FC236}">
                <a16:creationId xmlns:a16="http://schemas.microsoft.com/office/drawing/2014/main" id="{78A5C97A-DB30-D64C-734B-51128C48D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28998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9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FSR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7A9951-B15E-17CA-8E72-741AFB33212C}"/>
              </a:ext>
            </a:extLst>
          </p:cNvPr>
          <p:cNvSpPr txBox="1"/>
          <p:nvPr/>
        </p:nvSpPr>
        <p:spPr>
          <a:xfrm>
            <a:off x="3352800" y="35322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4387045-5180-173F-8ACE-329751939731}"/>
              </a:ext>
            </a:extLst>
          </p:cNvPr>
          <p:cNvSpPr/>
          <p:nvPr/>
        </p:nvSpPr>
        <p:spPr>
          <a:xfrm>
            <a:off x="4953000" y="1905000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AE4E50D-C2B2-000A-1DE2-3C151652A9FA}"/>
              </a:ext>
            </a:extLst>
          </p:cNvPr>
          <p:cNvSpPr/>
          <p:nvPr/>
        </p:nvSpPr>
        <p:spPr>
          <a:xfrm>
            <a:off x="4953000" y="3730045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6A86B5A-AC7F-21C9-7ED4-BC9776AB2BED}"/>
              </a:ext>
            </a:extLst>
          </p:cNvPr>
          <p:cNvSpPr/>
          <p:nvPr/>
        </p:nvSpPr>
        <p:spPr>
          <a:xfrm>
            <a:off x="4953000" y="5555091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365AA-ED79-7A04-0EC0-6D622BC32645}"/>
              </a:ext>
            </a:extLst>
          </p:cNvPr>
          <p:cNvSpPr txBox="1"/>
          <p:nvPr/>
        </p:nvSpPr>
        <p:spPr>
          <a:xfrm>
            <a:off x="6553200" y="1720334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1nm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E4F0B9-D216-D23E-4C9C-9030DD9B83FC}"/>
              </a:ext>
            </a:extLst>
          </p:cNvPr>
          <p:cNvSpPr txBox="1"/>
          <p:nvPr/>
        </p:nvSpPr>
        <p:spPr>
          <a:xfrm>
            <a:off x="6553200" y="3545379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10nm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65CE58-67C7-F430-86AE-B21025C38BC3}"/>
              </a:ext>
            </a:extLst>
          </p:cNvPr>
          <p:cNvSpPr txBox="1"/>
          <p:nvPr/>
        </p:nvSpPr>
        <p:spPr>
          <a:xfrm>
            <a:off x="6553200" y="5370425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20nm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053C08E-C2CB-D4EE-48D9-896AE60FA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914400"/>
            <a:ext cx="3960000" cy="19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F23964-3F0F-EF65-D078-4F1AF5D5A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820600"/>
            <a:ext cx="3960000" cy="198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3610255-32DA-99C2-83AE-55753A04C5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01800"/>
            <a:ext cx="3960000" cy="19800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PDK </a:t>
            </a:r>
            <a:r>
              <a:rPr lang="pt-BR" sz="320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SiePic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8552" y="6442354"/>
            <a:ext cx="2235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 spc="-5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11" y="482297"/>
            <a:ext cx="1680320" cy="2496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286" y="421693"/>
            <a:ext cx="425741" cy="3371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318" y="426847"/>
            <a:ext cx="1680320" cy="3507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200" spc="-10" dirty="0">
                <a:solidFill>
                  <a:srgbClr val="232C66"/>
                </a:solidFill>
              </a:rPr>
              <a:t>Geometria</a:t>
            </a:r>
            <a:endParaRPr sz="22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EC9C73-3527-8BC3-1CFD-0CCF1BA3C5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9677"/>
          <a:stretch/>
        </p:blipFill>
        <p:spPr>
          <a:xfrm>
            <a:off x="228600" y="914400"/>
            <a:ext cx="6400800" cy="26772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702DDC8-91D4-F634-07B2-D97319EC30E1}"/>
              </a:ext>
            </a:extLst>
          </p:cNvPr>
          <p:cNvSpPr/>
          <p:nvPr/>
        </p:nvSpPr>
        <p:spPr>
          <a:xfrm>
            <a:off x="1600200" y="17526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5744837-A00B-A391-5343-CBFE163683E5}"/>
              </a:ext>
            </a:extLst>
          </p:cNvPr>
          <p:cNvSpPr/>
          <p:nvPr/>
        </p:nvSpPr>
        <p:spPr>
          <a:xfrm>
            <a:off x="1600200" y="2443543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FFA2B2E-43D4-F5B5-6965-C7483B50E8D9}"/>
              </a:ext>
            </a:extLst>
          </p:cNvPr>
          <p:cNvSpPr/>
          <p:nvPr/>
        </p:nvSpPr>
        <p:spPr>
          <a:xfrm>
            <a:off x="4122152" y="17526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B6F8491-B3E7-B55C-B305-A8A64C031167}"/>
              </a:ext>
            </a:extLst>
          </p:cNvPr>
          <p:cNvSpPr/>
          <p:nvPr/>
        </p:nvSpPr>
        <p:spPr>
          <a:xfrm>
            <a:off x="4122152" y="2443543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30CF0E6-19C9-4F6D-E3C4-20EDC29D78BE}"/>
              </a:ext>
            </a:extLst>
          </p:cNvPr>
          <p:cNvSpPr/>
          <p:nvPr/>
        </p:nvSpPr>
        <p:spPr>
          <a:xfrm>
            <a:off x="304800" y="1774581"/>
            <a:ext cx="796624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EA78FF45-9D93-52EC-2829-B8EEBCC1C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9305" y="1066800"/>
            <a:ext cx="463127" cy="325636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A70B1BEB-3C99-F0FF-E223-E03FA3CF39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531" y="3217776"/>
            <a:ext cx="438901" cy="325636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94E4A9EC-DB5B-460A-6946-9655FDE577FD}"/>
              </a:ext>
            </a:extLst>
          </p:cNvPr>
          <p:cNvSpPr txBox="1"/>
          <p:nvPr/>
        </p:nvSpPr>
        <p:spPr>
          <a:xfrm>
            <a:off x="7281682" y="1586805"/>
            <a:ext cx="4321831" cy="39703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FSR = 1nm:</a:t>
            </a: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ΔL = 529.94μm </a:t>
            </a: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Comprimento L2 = 2649.72μm Comprimento L1 = 2119.78μm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FSR = 10nm: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ΔL = 52.99μm </a:t>
            </a: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Comprimento L2 = 264.97μm Comprimento L1 = 211.98μm </a:t>
            </a:r>
          </a:p>
          <a:p>
            <a:endParaRPr lang="pt-BR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FSR = 20nm:</a:t>
            </a:r>
            <a:endParaRPr lang="pt-BR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ΔL = 26.50μm </a:t>
            </a: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Comprimento L2 = 132.49μm Comprimento L1 = 105.99μm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22C39AC-C8B8-D151-DFDD-BE9C6C622C56}"/>
              </a:ext>
            </a:extLst>
          </p:cNvPr>
          <p:cNvSpPr txBox="1"/>
          <p:nvPr/>
        </p:nvSpPr>
        <p:spPr>
          <a:xfrm>
            <a:off x="439647" y="1818515"/>
            <a:ext cx="47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6B0ABBD-1724-3915-5AB2-39F743DE9A5C}"/>
              </a:ext>
            </a:extLst>
          </p:cNvPr>
          <p:cNvSpPr txBox="1"/>
          <p:nvPr/>
        </p:nvSpPr>
        <p:spPr>
          <a:xfrm>
            <a:off x="5985176" y="1295400"/>
            <a:ext cx="7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OUT1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E6A904B-4038-A818-26C2-EDDB724D4098}"/>
              </a:ext>
            </a:extLst>
          </p:cNvPr>
          <p:cNvSpPr txBox="1"/>
          <p:nvPr/>
        </p:nvSpPr>
        <p:spPr>
          <a:xfrm>
            <a:off x="5985176" y="2971800"/>
            <a:ext cx="79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EEACAA7-DD63-E956-D66F-D30E98C02A76}"/>
              </a:ext>
            </a:extLst>
          </p:cNvPr>
          <p:cNvSpPr txBox="1"/>
          <p:nvPr/>
        </p:nvSpPr>
        <p:spPr>
          <a:xfrm>
            <a:off x="1135038" y="4079795"/>
            <a:ext cx="47323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Dimensão Importantes: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Altura </a:t>
            </a:r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 0.22μm</a:t>
            </a: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Largura = 0.45μm</a:t>
            </a:r>
          </a:p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Raio de abertura = 5</a:t>
            </a:r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μm</a:t>
            </a:r>
          </a:p>
          <a:p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Comprimento do Acoplador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= 11.05</a:t>
            </a:r>
            <a:r>
              <a:rPr lang="pt-B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μm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7439" y="3145589"/>
            <a:ext cx="38971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1</a:t>
            </a:r>
            <a:r>
              <a:rPr dirty="0"/>
              <a:t>.</a:t>
            </a:r>
            <a:r>
              <a:rPr spc="-40" dirty="0"/>
              <a:t> </a:t>
            </a:r>
            <a:r>
              <a:rPr lang="pt-BR" spc="-40" dirty="0"/>
              <a:t>Transmissão</a:t>
            </a:r>
            <a:endParaRPr spc="-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Transmissão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7A9951-B15E-17CA-8E72-741AFB33212C}"/>
              </a:ext>
            </a:extLst>
          </p:cNvPr>
          <p:cNvSpPr txBox="1"/>
          <p:nvPr/>
        </p:nvSpPr>
        <p:spPr>
          <a:xfrm>
            <a:off x="3352800" y="35322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4387045-5180-173F-8ACE-329751939731}"/>
              </a:ext>
            </a:extLst>
          </p:cNvPr>
          <p:cNvSpPr/>
          <p:nvPr/>
        </p:nvSpPr>
        <p:spPr>
          <a:xfrm>
            <a:off x="4953000" y="1905000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AE4E50D-C2B2-000A-1DE2-3C151652A9FA}"/>
              </a:ext>
            </a:extLst>
          </p:cNvPr>
          <p:cNvSpPr/>
          <p:nvPr/>
        </p:nvSpPr>
        <p:spPr>
          <a:xfrm>
            <a:off x="4953000" y="3730045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6A86B5A-AC7F-21C9-7ED4-BC9776AB2BED}"/>
              </a:ext>
            </a:extLst>
          </p:cNvPr>
          <p:cNvSpPr/>
          <p:nvPr/>
        </p:nvSpPr>
        <p:spPr>
          <a:xfrm>
            <a:off x="4953000" y="5555091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365AA-ED79-7A04-0EC0-6D622BC32645}"/>
              </a:ext>
            </a:extLst>
          </p:cNvPr>
          <p:cNvSpPr txBox="1"/>
          <p:nvPr/>
        </p:nvSpPr>
        <p:spPr>
          <a:xfrm>
            <a:off x="6553200" y="1720334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1nm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E4F0B9-D216-D23E-4C9C-9030DD9B83FC}"/>
              </a:ext>
            </a:extLst>
          </p:cNvPr>
          <p:cNvSpPr txBox="1"/>
          <p:nvPr/>
        </p:nvSpPr>
        <p:spPr>
          <a:xfrm>
            <a:off x="6553200" y="3545379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10nm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65CE58-67C7-F430-86AE-B21025C38BC3}"/>
              </a:ext>
            </a:extLst>
          </p:cNvPr>
          <p:cNvSpPr txBox="1"/>
          <p:nvPr/>
        </p:nvSpPr>
        <p:spPr>
          <a:xfrm>
            <a:off x="6553200" y="5370425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20nm</a:t>
            </a:r>
          </a:p>
        </p:txBody>
      </p:sp>
      <p:pic>
        <p:nvPicPr>
          <p:cNvPr id="23" name="Imagem 22" descr="Gráfico&#10;&#10;Descrição gerada automaticamente">
            <a:extLst>
              <a:ext uri="{FF2B5EF4-FFF2-40B4-BE49-F238E27FC236}">
                <a16:creationId xmlns:a16="http://schemas.microsoft.com/office/drawing/2014/main" id="{9053C08E-C2CB-D4EE-48D9-896AE60FA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38200"/>
            <a:ext cx="3960000" cy="1980000"/>
          </a:xfrm>
          <a:prstGeom prst="rect">
            <a:avLst/>
          </a:prstGeom>
        </p:spPr>
      </p:pic>
      <p:pic>
        <p:nvPicPr>
          <p:cNvPr id="25" name="Imagem 24" descr="Diagrama&#10;&#10;Descrição gerada automaticamente com confiança média">
            <a:extLst>
              <a:ext uri="{FF2B5EF4-FFF2-40B4-BE49-F238E27FC236}">
                <a16:creationId xmlns:a16="http://schemas.microsoft.com/office/drawing/2014/main" id="{79F23964-3F0F-EF65-D078-4F1AF5D5A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20600"/>
            <a:ext cx="3960000" cy="1980000"/>
          </a:xfrm>
          <a:prstGeom prst="rect">
            <a:avLst/>
          </a:prstGeom>
        </p:spPr>
      </p:pic>
      <p:pic>
        <p:nvPicPr>
          <p:cNvPr id="27" name="Imagem 26" descr="Diagrama&#10;&#10;Descrição gerada automaticamente">
            <a:extLst>
              <a:ext uri="{FF2B5EF4-FFF2-40B4-BE49-F238E27FC236}">
                <a16:creationId xmlns:a16="http://schemas.microsoft.com/office/drawing/2014/main" id="{F3610255-32DA-99C2-83AE-55753A04C5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00" y="4800600"/>
            <a:ext cx="3960000" cy="19800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Ideais</a:t>
            </a:r>
          </a:p>
        </p:txBody>
      </p:sp>
    </p:spTree>
    <p:extLst>
      <p:ext uri="{BB962C8B-B14F-4D97-AF65-F5344CB8AC3E}">
        <p14:creationId xmlns:p14="http://schemas.microsoft.com/office/powerpoint/2010/main" val="399349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Transmissão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7A9951-B15E-17CA-8E72-741AFB33212C}"/>
              </a:ext>
            </a:extLst>
          </p:cNvPr>
          <p:cNvSpPr txBox="1"/>
          <p:nvPr/>
        </p:nvSpPr>
        <p:spPr>
          <a:xfrm>
            <a:off x="3352800" y="35322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4387045-5180-173F-8ACE-329751939731}"/>
              </a:ext>
            </a:extLst>
          </p:cNvPr>
          <p:cNvSpPr/>
          <p:nvPr/>
        </p:nvSpPr>
        <p:spPr>
          <a:xfrm>
            <a:off x="4953000" y="1905000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AE4E50D-C2B2-000A-1DE2-3C151652A9FA}"/>
              </a:ext>
            </a:extLst>
          </p:cNvPr>
          <p:cNvSpPr/>
          <p:nvPr/>
        </p:nvSpPr>
        <p:spPr>
          <a:xfrm>
            <a:off x="4953000" y="3730045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6A86B5A-AC7F-21C9-7ED4-BC9776AB2BED}"/>
              </a:ext>
            </a:extLst>
          </p:cNvPr>
          <p:cNvSpPr/>
          <p:nvPr/>
        </p:nvSpPr>
        <p:spPr>
          <a:xfrm>
            <a:off x="4953000" y="5555091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365AA-ED79-7A04-0EC0-6D622BC32645}"/>
              </a:ext>
            </a:extLst>
          </p:cNvPr>
          <p:cNvSpPr txBox="1"/>
          <p:nvPr/>
        </p:nvSpPr>
        <p:spPr>
          <a:xfrm>
            <a:off x="6553200" y="1720334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1nm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E4F0B9-D216-D23E-4C9C-9030DD9B83FC}"/>
              </a:ext>
            </a:extLst>
          </p:cNvPr>
          <p:cNvSpPr txBox="1"/>
          <p:nvPr/>
        </p:nvSpPr>
        <p:spPr>
          <a:xfrm>
            <a:off x="6553200" y="3545379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10nm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65CE58-67C7-F430-86AE-B21025C38BC3}"/>
              </a:ext>
            </a:extLst>
          </p:cNvPr>
          <p:cNvSpPr txBox="1"/>
          <p:nvPr/>
        </p:nvSpPr>
        <p:spPr>
          <a:xfrm>
            <a:off x="6553200" y="5370425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20nm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053C08E-C2CB-D4EE-48D9-896AE60FA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838200"/>
            <a:ext cx="3960000" cy="19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F23964-3F0F-EF65-D078-4F1AF5D5A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794972"/>
            <a:ext cx="3960000" cy="198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3610255-32DA-99C2-83AE-55753A04C5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25600"/>
            <a:ext cx="3960000" cy="19800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Reais</a:t>
            </a:r>
          </a:p>
        </p:txBody>
      </p:sp>
    </p:spTree>
    <p:extLst>
      <p:ext uri="{BB962C8B-B14F-4D97-AF65-F5344CB8AC3E}">
        <p14:creationId xmlns:p14="http://schemas.microsoft.com/office/powerpoint/2010/main" val="190961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Transmissão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7A9951-B15E-17CA-8E72-741AFB33212C}"/>
              </a:ext>
            </a:extLst>
          </p:cNvPr>
          <p:cNvSpPr txBox="1"/>
          <p:nvPr/>
        </p:nvSpPr>
        <p:spPr>
          <a:xfrm>
            <a:off x="3352800" y="35322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4387045-5180-173F-8ACE-329751939731}"/>
              </a:ext>
            </a:extLst>
          </p:cNvPr>
          <p:cNvSpPr/>
          <p:nvPr/>
        </p:nvSpPr>
        <p:spPr>
          <a:xfrm>
            <a:off x="4953000" y="1905000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AE4E50D-C2B2-000A-1DE2-3C151652A9FA}"/>
              </a:ext>
            </a:extLst>
          </p:cNvPr>
          <p:cNvSpPr/>
          <p:nvPr/>
        </p:nvSpPr>
        <p:spPr>
          <a:xfrm>
            <a:off x="4953000" y="3730045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6A86B5A-AC7F-21C9-7ED4-BC9776AB2BED}"/>
              </a:ext>
            </a:extLst>
          </p:cNvPr>
          <p:cNvSpPr/>
          <p:nvPr/>
        </p:nvSpPr>
        <p:spPr>
          <a:xfrm>
            <a:off x="4953000" y="5555091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365AA-ED79-7A04-0EC0-6D622BC32645}"/>
              </a:ext>
            </a:extLst>
          </p:cNvPr>
          <p:cNvSpPr txBox="1"/>
          <p:nvPr/>
        </p:nvSpPr>
        <p:spPr>
          <a:xfrm>
            <a:off x="6553200" y="1720334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1nm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E4F0B9-D216-D23E-4C9C-9030DD9B83FC}"/>
              </a:ext>
            </a:extLst>
          </p:cNvPr>
          <p:cNvSpPr txBox="1"/>
          <p:nvPr/>
        </p:nvSpPr>
        <p:spPr>
          <a:xfrm>
            <a:off x="6553200" y="3545379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10nm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65CE58-67C7-F430-86AE-B21025C38BC3}"/>
              </a:ext>
            </a:extLst>
          </p:cNvPr>
          <p:cNvSpPr txBox="1"/>
          <p:nvPr/>
        </p:nvSpPr>
        <p:spPr>
          <a:xfrm>
            <a:off x="6553200" y="5370425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20nm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053C08E-C2CB-D4EE-48D9-896AE60FA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914400"/>
            <a:ext cx="3960000" cy="19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F23964-3F0F-EF65-D078-4F1AF5D5A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820600"/>
            <a:ext cx="3960000" cy="198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3610255-32DA-99C2-83AE-55753A04C5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01800"/>
            <a:ext cx="3960000" cy="19800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PDK </a:t>
            </a:r>
            <a:r>
              <a:rPr lang="pt-BR" sz="3200" dirty="0" err="1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SiePic</a:t>
            </a:r>
            <a:endParaRPr lang="pt-BR" sz="3200" dirty="0">
              <a:solidFill>
                <a:schemeClr val="tx2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416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889" y="3145589"/>
            <a:ext cx="660222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lang="pt-BR" dirty="0"/>
              <a:t>2</a:t>
            </a:r>
            <a:r>
              <a:rPr dirty="0"/>
              <a:t>.</a:t>
            </a:r>
            <a:r>
              <a:rPr spc="-40" dirty="0"/>
              <a:t> </a:t>
            </a:r>
            <a:r>
              <a:rPr lang="pt-BR" dirty="0"/>
              <a:t>Free </a:t>
            </a:r>
            <a:r>
              <a:rPr lang="pt-BR" dirty="0" err="1"/>
              <a:t>Spectral</a:t>
            </a:r>
            <a:r>
              <a:rPr lang="pt-BR" dirty="0"/>
              <a:t> Range</a:t>
            </a:r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44743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FSR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Ideais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8A5C97A-DB30-D64C-734B-51128C48D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1628998"/>
            <a:ext cx="72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47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1" cy="68579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1778" y="449904"/>
            <a:ext cx="2032483" cy="3024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9318" y="252563"/>
            <a:ext cx="8914739" cy="526426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2</a:t>
            </a:r>
            <a:r>
              <a:rPr sz="2200" b="1" spc="-5" dirty="0">
                <a:solidFill>
                  <a:srgbClr val="232C66"/>
                </a:solidFill>
                <a:latin typeface="Verdana"/>
                <a:cs typeface="Verdana"/>
              </a:rPr>
              <a:t>.1</a:t>
            </a:r>
            <a:r>
              <a:rPr lang="pt-BR" sz="2200" b="1" spc="-5" dirty="0">
                <a:solidFill>
                  <a:srgbClr val="232C66"/>
                </a:solidFill>
                <a:latin typeface="Verdana"/>
                <a:cs typeface="Verdana"/>
              </a:rPr>
              <a:t> </a:t>
            </a:r>
            <a:r>
              <a:rPr lang="pt-BR" sz="2200" b="1" dirty="0">
                <a:solidFill>
                  <a:schemeClr val="tx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FSR x Comprimento de onda</a:t>
            </a:r>
            <a:endParaRPr sz="2200" b="1" dirty="0">
              <a:solidFill>
                <a:schemeClr val="tx2"/>
              </a:solidFill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37A9951-B15E-17CA-8E72-741AFB33212C}"/>
              </a:ext>
            </a:extLst>
          </p:cNvPr>
          <p:cNvSpPr txBox="1"/>
          <p:nvPr/>
        </p:nvSpPr>
        <p:spPr>
          <a:xfrm>
            <a:off x="3352800" y="353225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dirty="0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4387045-5180-173F-8ACE-329751939731}"/>
              </a:ext>
            </a:extLst>
          </p:cNvPr>
          <p:cNvSpPr/>
          <p:nvPr/>
        </p:nvSpPr>
        <p:spPr>
          <a:xfrm>
            <a:off x="4953000" y="1905000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AE4E50D-C2B2-000A-1DE2-3C151652A9FA}"/>
              </a:ext>
            </a:extLst>
          </p:cNvPr>
          <p:cNvSpPr/>
          <p:nvPr/>
        </p:nvSpPr>
        <p:spPr>
          <a:xfrm>
            <a:off x="4953000" y="3730045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16A86B5A-AC7F-21C9-7ED4-BC9776AB2BED}"/>
              </a:ext>
            </a:extLst>
          </p:cNvPr>
          <p:cNvSpPr/>
          <p:nvPr/>
        </p:nvSpPr>
        <p:spPr>
          <a:xfrm>
            <a:off x="4953000" y="5555091"/>
            <a:ext cx="12954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D365AA-ED79-7A04-0EC0-6D622BC32645}"/>
              </a:ext>
            </a:extLst>
          </p:cNvPr>
          <p:cNvSpPr txBox="1"/>
          <p:nvPr/>
        </p:nvSpPr>
        <p:spPr>
          <a:xfrm>
            <a:off x="6553200" y="1720334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1nm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E4F0B9-D216-D23E-4C9C-9030DD9B83FC}"/>
              </a:ext>
            </a:extLst>
          </p:cNvPr>
          <p:cNvSpPr txBox="1"/>
          <p:nvPr/>
        </p:nvSpPr>
        <p:spPr>
          <a:xfrm>
            <a:off x="6553200" y="3545379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10nm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65CE58-67C7-F430-86AE-B21025C38BC3}"/>
              </a:ext>
            </a:extLst>
          </p:cNvPr>
          <p:cNvSpPr txBox="1"/>
          <p:nvPr/>
        </p:nvSpPr>
        <p:spPr>
          <a:xfrm>
            <a:off x="6553200" y="5370425"/>
            <a:ext cx="1676400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FSR = 20nm</a:t>
            </a:r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9053C08E-C2CB-D4EE-48D9-896AE60FA0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914400"/>
            <a:ext cx="3960000" cy="19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9F23964-3F0F-EF65-D078-4F1AF5D5A67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820600"/>
            <a:ext cx="3960000" cy="198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F3610255-32DA-99C2-83AE-55753A04C5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801800"/>
            <a:ext cx="3960000" cy="1980000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3B33984-15E4-A76E-B81F-69654F9AB96B}"/>
              </a:ext>
            </a:extLst>
          </p:cNvPr>
          <p:cNvSpPr txBox="1"/>
          <p:nvPr/>
        </p:nvSpPr>
        <p:spPr>
          <a:xfrm>
            <a:off x="9144000" y="3191436"/>
            <a:ext cx="2641352" cy="1077218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Dispositivos Ideais</a:t>
            </a:r>
          </a:p>
        </p:txBody>
      </p:sp>
    </p:spTree>
    <p:extLst>
      <p:ext uri="{BB962C8B-B14F-4D97-AF65-F5344CB8AC3E}">
        <p14:creationId xmlns:p14="http://schemas.microsoft.com/office/powerpoint/2010/main" val="46494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963</TotalTime>
  <Words>235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Calibri</vt:lpstr>
      <vt:lpstr>Times New Roman</vt:lpstr>
      <vt:lpstr>Verdana</vt:lpstr>
      <vt:lpstr>Office Theme</vt:lpstr>
      <vt:lpstr>Capacitação em Circuitos Fotônicos em Silício.</vt:lpstr>
      <vt:lpstr>Geometria</vt:lpstr>
      <vt:lpstr>1. Transmissão</vt:lpstr>
      <vt:lpstr>Apresentação do PowerPoint</vt:lpstr>
      <vt:lpstr>Apresentação do PowerPoint</vt:lpstr>
      <vt:lpstr>Apresentação do PowerPoint</vt:lpstr>
      <vt:lpstr>2. Free Spectral Range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Edilberto Junior</cp:lastModifiedBy>
  <cp:revision>26</cp:revision>
  <dcterms:created xsi:type="dcterms:W3CDTF">2024-06-25T23:16:33Z</dcterms:created>
  <dcterms:modified xsi:type="dcterms:W3CDTF">2025-02-16T03:02:58Z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2024-06-25T00:00:00Z</vt:filetime>
  </property>
</Properties>
</file>