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10400" cy="92964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A0FCB3"/>
    <a:srgbClr val="FFE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27" d="100"/>
          <a:sy n="27" d="100"/>
        </p:scale>
        <p:origin x="1478" y="6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35696DD-62A4-4479-809C-A45068DD4DE8}" type="datetimeFigureOut">
              <a:rPr lang="en-US" smtClean="0"/>
              <a:t>6/16/2021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EEEAFDB-8BF4-4A1B-8A62-96610A2E1D75}" type="slidenum">
              <a:rPr lang="en-US" smtClean="0"/>
              <a:t>‹#›</a:t>
            </a:fld>
            <a:endParaRPr lang="en-US" dirty="0"/>
          </a:p>
        </p:txBody>
      </p:sp>
    </p:spTree>
    <p:extLst>
      <p:ext uri="{BB962C8B-B14F-4D97-AF65-F5344CB8AC3E}">
        <p14:creationId xmlns:p14="http://schemas.microsoft.com/office/powerpoint/2010/main" val="160519707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dirty="0"/>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D4606477-2ED9-4887-80D8-8A9ED8E84A89}" type="datetimeFigureOut">
              <a:rPr lang="en-US" smtClean="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C04D78D-2684-44E5-A461-63E314112EE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D4606477-2ED9-4887-80D8-8A9ED8E84A89}" type="datetimeFigureOut">
              <a:rPr lang="en-US" smtClean="0"/>
              <a:pPr/>
              <a:t>6/16/2021</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2C04D78D-2684-44E5-A461-63E314112EE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568724" y="3770031"/>
            <a:ext cx="10144289" cy="12711172"/>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a:cs typeface="Times New Roman" panose="02020603050405020304" pitchFamily="18" charset="0"/>
              </a:rPr>
              <a:t>Abstract</a:t>
            </a:r>
          </a:p>
          <a:p>
            <a:pPr algn="just">
              <a:spcBef>
                <a:spcPts val="1200"/>
              </a:spcBef>
            </a:pPr>
            <a:r>
              <a:rPr lang="en-US" sz="3000" dirty="0">
                <a:latin typeface="Times New Roman" panose="02020603050405020304" pitchFamily="18" charset="0"/>
                <a:ea typeface="Times New Roman"/>
                <a:cs typeface="Times New Roman" panose="02020603050405020304" pitchFamily="18" charset="0"/>
              </a:rPr>
              <a:t>This project aims to harvest and integrate existing data about subsurface data related to existing construction, utility failures, and storm information (both historical and predicted) and to use this information as the basis for future, neighborhood-level, performance, as well as infrastructure investment planning. This is done in a Geographic Information System for a 1km</a:t>
            </a:r>
            <a:r>
              <a:rPr lang="en-US" sz="3000" baseline="30000" dirty="0">
                <a:latin typeface="Times New Roman" panose="02020603050405020304" pitchFamily="18" charset="0"/>
                <a:ea typeface="Times New Roman"/>
                <a:cs typeface="Times New Roman" panose="02020603050405020304" pitchFamily="18" charset="0"/>
              </a:rPr>
              <a:t>2</a:t>
            </a:r>
            <a:r>
              <a:rPr lang="en-US" sz="3000" dirty="0">
                <a:latin typeface="Times New Roman" panose="02020603050405020304" pitchFamily="18" charset="0"/>
                <a:ea typeface="Times New Roman"/>
                <a:cs typeface="Times New Roman" panose="02020603050405020304" pitchFamily="18" charset="0"/>
              </a:rPr>
              <a:t> area in the Sunset Park neighborhood of Brooklyn. The immediate goal is to show the horizontal and vertical relationship between underground structures. Self-reporting from 311 calls [2010-present] were then overlaid, along with FEMA flooding predictions. A machine learning approach is used to predict foundation information and flooding. </a:t>
            </a:r>
          </a:p>
          <a:p>
            <a:pPr algn="ctr">
              <a:spcBef>
                <a:spcPts val="1200"/>
              </a:spcBef>
            </a:pPr>
            <a:r>
              <a:rPr lang="en-US" sz="4000" b="1" dirty="0">
                <a:latin typeface="Times New Roman" panose="02020603050405020304" pitchFamily="18" charset="0"/>
                <a:cs typeface="Times New Roman" panose="02020603050405020304" pitchFamily="18" charset="0"/>
              </a:rPr>
              <a:t>Project Background</a:t>
            </a:r>
          </a:p>
          <a:p>
            <a:pPr algn="just"/>
            <a:r>
              <a:rPr lang="en-US" sz="3000" dirty="0">
                <a:latin typeface="Times New Roman" panose="02020603050405020304" pitchFamily="18" charset="0"/>
                <a:ea typeface="Times New Roman"/>
                <a:cs typeface="Times New Roman" panose="02020603050405020304" pitchFamily="18" charset="0"/>
              </a:rPr>
              <a:t>New York City has a long, rich history filled with aging infrastructure and previous generations of construction. While the information for and problems of aboveground constructions are common and relatively well understood, collecting and integrating subsurface elements and the in-situ natural materials pose major challenges due to the complexity, incompleteness, and inconsistency of the available data. These are in addition to technical difficulties in processing, storing, and integrating the data and uncertainties as to what historical information is still relevant. Having such information can be a critical advantage in a wide range of planning, construction, and disaster mitigation efforts.</a:t>
            </a:r>
          </a:p>
        </p:txBody>
      </p:sp>
      <p:sp>
        <p:nvSpPr>
          <p:cNvPr id="87" name="TextBox 86"/>
          <p:cNvSpPr txBox="1"/>
          <p:nvPr/>
        </p:nvSpPr>
        <p:spPr>
          <a:xfrm>
            <a:off x="22083448" y="11564937"/>
            <a:ext cx="10058400" cy="4555093"/>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Conclusions &amp; Future Plan</a:t>
            </a:r>
            <a:endParaRPr lang="en-US" sz="4000" dirty="0">
              <a:latin typeface="Times New Roman" panose="02020603050405020304" pitchFamily="18" charset="0"/>
              <a:ea typeface="Times New Roman"/>
              <a:cs typeface="Times New Roman" panose="02020603050405020304" pitchFamily="18" charset="0"/>
            </a:endParaRPr>
          </a:p>
          <a:p>
            <a:pPr algn="just">
              <a:spcBef>
                <a:spcPts val="1200"/>
              </a:spcBef>
            </a:pPr>
            <a:r>
              <a:rPr lang="en-US" altLang="zh-CN" sz="3000" dirty="0">
                <a:latin typeface="Times New Roman" panose="02020603050405020304" pitchFamily="18" charset="0"/>
                <a:ea typeface="Times New Roman"/>
                <a:cs typeface="Times New Roman" panose="02020603050405020304" pitchFamily="18" charset="0"/>
              </a:rPr>
              <a:t>The overall data collection and cleaning process is shown in Fig. 1. This involved harvesting information from historic fire insurance maps and open access information from State, City and national GIS layers. Building machine learning models from Sklearn were applied. For inferring</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building foundation, R</a:t>
            </a:r>
            <a:r>
              <a:rPr lang="en-US" altLang="zh-CN" sz="3000" baseline="30000" dirty="0">
                <a:latin typeface="Times New Roman" panose="02020603050405020304" pitchFamily="18" charset="0"/>
                <a:ea typeface="Times New Roman"/>
                <a:cs typeface="Times New Roman" panose="02020603050405020304" pitchFamily="18" charset="0"/>
              </a:rPr>
              <a:t>2</a:t>
            </a:r>
            <a:r>
              <a:rPr lang="en-US" altLang="zh-CN" sz="3000" dirty="0">
                <a:latin typeface="Times New Roman" panose="02020603050405020304" pitchFamily="18" charset="0"/>
                <a:ea typeface="Times New Roman"/>
                <a:cs typeface="Times New Roman" panose="02020603050405020304" pitchFamily="18" charset="0"/>
              </a:rPr>
              <a:t> = 0.7614 (Fig. 3). For future complaints prediction, R</a:t>
            </a:r>
            <a:r>
              <a:rPr lang="en-US" altLang="zh-CN" sz="3000" baseline="30000" dirty="0">
                <a:latin typeface="Times New Roman" panose="02020603050405020304" pitchFamily="18" charset="0"/>
                <a:ea typeface="Times New Roman"/>
                <a:cs typeface="Times New Roman" panose="02020603050405020304" pitchFamily="18" charset="0"/>
              </a:rPr>
              <a:t>2</a:t>
            </a:r>
            <a:r>
              <a:rPr lang="en-US" altLang="zh-CN" sz="3000" dirty="0">
                <a:latin typeface="Times New Roman" panose="02020603050405020304" pitchFamily="18" charset="0"/>
                <a:ea typeface="Times New Roman"/>
                <a:cs typeface="Times New Roman" panose="02020603050405020304" pitchFamily="18" charset="0"/>
              </a:rPr>
              <a:t> = 0.5631(Fig. 4).</a:t>
            </a:r>
            <a:r>
              <a:rPr lang="en-US" sz="3000" dirty="0">
                <a:latin typeface="Times New Roman" panose="02020603050405020304" pitchFamily="18" charset="0"/>
                <a:ea typeface="Times New Roman"/>
                <a:cs typeface="Times New Roman" panose="02020603050405020304" pitchFamily="18" charset="0"/>
              </a:rPr>
              <a:t>To increase reliability, future work will focus on introducing geological and hydrological data. </a:t>
            </a:r>
          </a:p>
        </p:txBody>
      </p:sp>
      <p:sp>
        <p:nvSpPr>
          <p:cNvPr id="110" name="TextBox 109"/>
          <p:cNvSpPr txBox="1"/>
          <p:nvPr/>
        </p:nvSpPr>
        <p:spPr>
          <a:xfrm>
            <a:off x="420677" y="16237946"/>
            <a:ext cx="10058400" cy="707886"/>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a:cs typeface="Times New Roman" panose="02020603050405020304" pitchFamily="18" charset="0"/>
              </a:rPr>
              <a:t>Methods</a:t>
            </a:r>
            <a:endParaRPr lang="en-US" sz="4200" b="1" dirty="0">
              <a:latin typeface="Times New Roman" panose="02020603050405020304" pitchFamily="18" charset="0"/>
              <a:ea typeface="Times New Roman"/>
              <a:cs typeface="Times New Roman" panose="02020603050405020304" pitchFamily="18" charset="0"/>
            </a:endParaRPr>
          </a:p>
        </p:txBody>
      </p:sp>
      <p:cxnSp>
        <p:nvCxnSpPr>
          <p:cNvPr id="69" name="Straight Connector 68"/>
          <p:cNvCxnSpPr/>
          <p:nvPr/>
        </p:nvCxnSpPr>
        <p:spPr>
          <a:xfrm>
            <a:off x="845636" y="3636689"/>
            <a:ext cx="3147060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2263881" y="11180120"/>
            <a:ext cx="4876799" cy="400110"/>
          </a:xfrm>
          <a:prstGeom prst="rect">
            <a:avLst/>
          </a:prstGeom>
          <a:solidFill>
            <a:schemeClr val="bg1">
              <a:lumMod val="85000"/>
            </a:schemeClr>
          </a:solidFill>
        </p:spPr>
        <p:txBody>
          <a:bodyPr wrap="square" rtlCol="0">
            <a:spAutoFit/>
          </a:bodyPr>
          <a:lstStyle/>
          <a:p>
            <a:pPr algn="ctr"/>
            <a:r>
              <a:rPr lang="en-US" sz="2000" i="1" dirty="0">
                <a:latin typeface="Arial"/>
                <a:cs typeface="Arial"/>
              </a:rPr>
              <a:t>Figure 2: ArcGIS Map of Sunset Park</a:t>
            </a:r>
          </a:p>
        </p:txBody>
      </p:sp>
      <p:sp>
        <p:nvSpPr>
          <p:cNvPr id="42" name="TextBox 41"/>
          <p:cNvSpPr txBox="1"/>
          <p:nvPr/>
        </p:nvSpPr>
        <p:spPr>
          <a:xfrm>
            <a:off x="22105436" y="16324811"/>
            <a:ext cx="10210800" cy="4544834"/>
          </a:xfrm>
          <a:prstGeom prst="rect">
            <a:avLst/>
          </a:prstGeom>
          <a:noFill/>
        </p:spPr>
        <p:txBody>
          <a:bodyPr wrap="square" rtlCol="0">
            <a:spAutoFit/>
          </a:bodyPr>
          <a:lstStyle/>
          <a:p>
            <a:pPr algn="ctr">
              <a:spcBef>
                <a:spcPts val="1200"/>
              </a:spcBef>
              <a:spcAft>
                <a:spcPts val="1200"/>
              </a:spcAft>
            </a:pPr>
            <a:r>
              <a:rPr lang="en-US" sz="4000" b="1" dirty="0">
                <a:latin typeface="Times New Roman" panose="02020603050405020304" pitchFamily="18" charset="0"/>
                <a:cs typeface="Times New Roman" panose="02020603050405020304" pitchFamily="18" charset="0"/>
              </a:rPr>
              <a:t>Works Cited</a:t>
            </a:r>
          </a:p>
          <a:p>
            <a:r>
              <a:rPr lang="en-US" sz="2200" dirty="0">
                <a:latin typeface="Times New Roman" panose="02020603050405020304" pitchFamily="18" charset="0"/>
                <a:cs typeface="Times New Roman" panose="02020603050405020304" pitchFamily="18" charset="0"/>
              </a:rPr>
              <a:t>[1] “PLUTO and MapPLUTO.” </a:t>
            </a:r>
            <a:r>
              <a:rPr lang="en-US" sz="2200" i="1" dirty="0">
                <a:latin typeface="Times New Roman" panose="02020603050405020304" pitchFamily="18" charset="0"/>
                <a:cs typeface="Times New Roman" panose="02020603050405020304" pitchFamily="18" charset="0"/>
              </a:rPr>
              <a:t>Nyc.Gov</a:t>
            </a:r>
            <a:r>
              <a:rPr lang="en-US" sz="2200" dirty="0">
                <a:latin typeface="Times New Roman" panose="02020603050405020304" pitchFamily="18" charset="0"/>
                <a:cs typeface="Times New Roman" panose="02020603050405020304" pitchFamily="18" charset="0"/>
              </a:rPr>
              <a:t>, www1.nyc.gov/site/planning/data-maps/open-data/dwn-pluto-mappluto.page. Accessed 2 Aug. 2020.</a:t>
            </a:r>
          </a:p>
          <a:p>
            <a:r>
              <a:rPr lang="en-US" sz="2200" dirty="0">
                <a:latin typeface="Times New Roman" panose="02020603050405020304" pitchFamily="18" charset="0"/>
                <a:cs typeface="Times New Roman" panose="02020603050405020304" pitchFamily="18" charset="0"/>
              </a:rPr>
              <a:t>‌[2] “Google Map View of 311 Reports.” </a:t>
            </a:r>
            <a:r>
              <a:rPr lang="en-US" sz="2200" i="1" dirty="0">
                <a:latin typeface="Times New Roman" panose="02020603050405020304" pitchFamily="18" charset="0"/>
                <a:cs typeface="Times New Roman" panose="02020603050405020304" pitchFamily="18" charset="0"/>
              </a:rPr>
              <a:t>NYC Open Data</a:t>
            </a:r>
            <a:r>
              <a:rPr lang="en-US" sz="2200" dirty="0">
                <a:latin typeface="Times New Roman" panose="02020603050405020304" pitchFamily="18" charset="0"/>
                <a:cs typeface="Times New Roman" panose="02020603050405020304" pitchFamily="18" charset="0"/>
              </a:rPr>
              <a:t>, https://data.cityofnewyork.us/Social-Services/Google-map-view-of-311-reports/dtiu-hq3j</a:t>
            </a:r>
          </a:p>
          <a:p>
            <a:r>
              <a:rPr lang="en-US" sz="2200" dirty="0">
                <a:latin typeface="Times New Roman" panose="02020603050405020304" pitchFamily="18" charset="0"/>
                <a:cs typeface="Times New Roman" panose="02020603050405020304" pitchFamily="18" charset="0"/>
              </a:rPr>
              <a:t>[3] “Building Footprints.” </a:t>
            </a:r>
            <a:r>
              <a:rPr lang="en-US" sz="2200" i="1" dirty="0">
                <a:latin typeface="Times New Roman" panose="02020603050405020304" pitchFamily="18" charset="0"/>
                <a:cs typeface="Times New Roman" panose="02020603050405020304" pitchFamily="18" charset="0"/>
              </a:rPr>
              <a:t>NYC Open Data</a:t>
            </a:r>
            <a:r>
              <a:rPr lang="en-US" sz="2200" dirty="0">
                <a:latin typeface="Times New Roman" panose="02020603050405020304" pitchFamily="18" charset="0"/>
                <a:cs typeface="Times New Roman" panose="02020603050405020304" pitchFamily="18" charset="0"/>
              </a:rPr>
              <a:t>, https://data.cityofnewyork.us/Housing-Development/Building-Footprints/nqwf-w8eh</a:t>
            </a:r>
          </a:p>
          <a:p>
            <a:pPr>
              <a:spcAft>
                <a:spcPts val="400"/>
              </a:spcAft>
            </a:pPr>
            <a:r>
              <a:rPr lang="en-US" sz="2200" dirty="0">
                <a:latin typeface="Times New Roman" panose="02020603050405020304" pitchFamily="18" charset="0"/>
                <a:cs typeface="Times New Roman" panose="02020603050405020304" pitchFamily="18" charset="0"/>
              </a:rPr>
              <a:t>[4] “Brooklyn Historical Map”, Greatest Grid, https://</a:t>
            </a:r>
            <a:r>
              <a:rPr lang="en-US" sz="2200" dirty="0" err="1">
                <a:latin typeface="Times New Roman" panose="02020603050405020304" pitchFamily="18" charset="0"/>
                <a:cs typeface="Times New Roman" panose="02020603050405020304" pitchFamily="18" charset="0"/>
              </a:rPr>
              <a:t>thegreatestgrid.mcny.org</a:t>
            </a:r>
            <a:r>
              <a:rPr lang="en-US" sz="2200" dirty="0">
                <a:latin typeface="Times New Roman" panose="02020603050405020304" pitchFamily="18" charset="0"/>
                <a:cs typeface="Times New Roman" panose="02020603050405020304" pitchFamily="18" charset="0"/>
              </a:rPr>
              <a:t> </a:t>
            </a:r>
          </a:p>
          <a:p>
            <a:pPr algn="ctr"/>
            <a:r>
              <a:rPr lang="en-US" sz="4000" b="1" dirty="0">
                <a:latin typeface="Times New Roman" panose="02020603050405020304" pitchFamily="18" charset="0"/>
                <a:cs typeface="Times New Roman" panose="02020603050405020304" pitchFamily="18" charset="0"/>
              </a:rPr>
              <a:t>Acknowledgements</a:t>
            </a:r>
            <a:endParaRPr lang="en-US" sz="4000" dirty="0">
              <a:latin typeface="Times New Roman" panose="02020603050405020304" pitchFamily="18" charset="0"/>
              <a:cs typeface="Times New Roman" panose="02020603050405020304" pitchFamily="18" charset="0"/>
            </a:endParaRPr>
          </a:p>
          <a:p>
            <a:pPr lvl="0" algn="just"/>
            <a:r>
              <a:rPr lang="en-US" sz="2100" dirty="0">
                <a:latin typeface="Times New Roman" panose="02020603050405020304" pitchFamily="18" charset="0"/>
                <a:cs typeface="Times New Roman" panose="02020603050405020304" pitchFamily="18" charset="0"/>
              </a:rPr>
              <a:t>The authors thank NYU Tandon School of Engineering’s Office of Undergraduate Academics for generous funding of the project. </a:t>
            </a:r>
          </a:p>
        </p:txBody>
      </p:sp>
      <p:sp>
        <p:nvSpPr>
          <p:cNvPr id="15" name="Rectangle 14"/>
          <p:cNvSpPr/>
          <p:nvPr/>
        </p:nvSpPr>
        <p:spPr>
          <a:xfrm>
            <a:off x="472814" y="16962054"/>
            <a:ext cx="9982200" cy="2862322"/>
          </a:xfrm>
          <a:prstGeom prst="rect">
            <a:avLst/>
          </a:prstGeom>
          <a:noFill/>
        </p:spPr>
        <p:txBody>
          <a:bodyPr wrap="square">
            <a:spAutoFit/>
          </a:bodyPr>
          <a:lstStyle/>
          <a:p>
            <a:pPr algn="just">
              <a:spcBef>
                <a:spcPts val="1200"/>
              </a:spcBef>
            </a:pPr>
            <a:r>
              <a:rPr lang="en-US" sz="3000" dirty="0">
                <a:latin typeface="Times New Roman" panose="02020603050405020304" pitchFamily="18" charset="0"/>
                <a:ea typeface="Times New Roman"/>
                <a:cs typeface="Times New Roman" panose="02020603050405020304" pitchFamily="18" charset="0"/>
              </a:rPr>
              <a:t>Above and below ground construction data of Sunset park area is collected through NYC Open data and NYC Department of Planning and converged by</a:t>
            </a:r>
            <a:r>
              <a:rPr lang="en-US" altLang="zh-CN" sz="3000" dirty="0">
                <a:latin typeface="Times New Roman" panose="02020603050405020304" pitchFamily="18" charset="0"/>
                <a:ea typeface="Times New Roman"/>
                <a:cs typeface="Times New Roman" panose="02020603050405020304" pitchFamily="18" charset="0"/>
              </a:rPr>
              <a:t>. A machine learning model for estimating foundation is constructed to enrich the datasets. 311</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complaints</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data</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is</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analyzed</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by</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Python</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and</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predicted</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by</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machine</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learning</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models.</a:t>
            </a:r>
          </a:p>
        </p:txBody>
      </p:sp>
      <p:grpSp>
        <p:nvGrpSpPr>
          <p:cNvPr id="5" name="Group 4">
            <a:extLst>
              <a:ext uri="{FF2B5EF4-FFF2-40B4-BE49-F238E27FC236}">
                <a16:creationId xmlns:a16="http://schemas.microsoft.com/office/drawing/2014/main" id="{A94B90C0-767A-C146-AEFB-83B278FD740E}"/>
              </a:ext>
            </a:extLst>
          </p:cNvPr>
          <p:cNvGrpSpPr/>
          <p:nvPr/>
        </p:nvGrpSpPr>
        <p:grpSpPr>
          <a:xfrm>
            <a:off x="11211860" y="3954270"/>
            <a:ext cx="10619214" cy="14122754"/>
            <a:chOff x="11468100" y="6858000"/>
            <a:chExt cx="9982200" cy="13134631"/>
          </a:xfrm>
        </p:grpSpPr>
        <p:sp>
          <p:nvSpPr>
            <p:cNvPr id="20" name="Rectangle 19"/>
            <p:cNvSpPr/>
            <p:nvPr/>
          </p:nvSpPr>
          <p:spPr>
            <a:xfrm>
              <a:off x="11468100" y="6858000"/>
              <a:ext cx="9982200" cy="131346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11" name="圆角矩形 10">
              <a:extLst>
                <a:ext uri="{FF2B5EF4-FFF2-40B4-BE49-F238E27FC236}">
                  <a16:creationId xmlns:a16="http://schemas.microsoft.com/office/drawing/2014/main" id="{695430B2-A67A-3749-B702-C3E0A249E6D1}"/>
                </a:ext>
              </a:extLst>
            </p:cNvPr>
            <p:cNvSpPr/>
            <p:nvPr/>
          </p:nvSpPr>
          <p:spPr>
            <a:xfrm>
              <a:off x="11658600" y="7173834"/>
              <a:ext cx="2971800" cy="1744564"/>
            </a:xfrm>
            <a:prstGeom prst="roundRect">
              <a:avLst/>
            </a:prstGeom>
            <a:solidFill>
              <a:schemeClr val="bg1">
                <a:lumMod val="95000"/>
              </a:schemeClr>
            </a:solidFill>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3000" dirty="0">
                  <a:latin typeface="Arial" panose="020B0604020202020204" pitchFamily="34" charset="0"/>
                  <a:cs typeface="Arial" panose="020B0604020202020204" pitchFamily="34" charset="0"/>
                </a:rPr>
                <a:t>Collect above- below ground construction data</a:t>
              </a:r>
              <a:endParaRPr kumimoji="1" lang="zh-CN" altLang="en-US" sz="3000" dirty="0">
                <a:latin typeface="Arial" panose="020B0604020202020204" pitchFamily="34" charset="0"/>
                <a:cs typeface="Arial" panose="020B0604020202020204" pitchFamily="34" charset="0"/>
              </a:endParaRPr>
            </a:p>
          </p:txBody>
        </p:sp>
        <p:sp>
          <p:nvSpPr>
            <p:cNvPr id="65" name="圆角矩形 64">
              <a:extLst>
                <a:ext uri="{FF2B5EF4-FFF2-40B4-BE49-F238E27FC236}">
                  <a16:creationId xmlns:a16="http://schemas.microsoft.com/office/drawing/2014/main" id="{F360BEED-63B0-0644-BB05-20092F277448}"/>
                </a:ext>
              </a:extLst>
            </p:cNvPr>
            <p:cNvSpPr/>
            <p:nvPr/>
          </p:nvSpPr>
          <p:spPr>
            <a:xfrm>
              <a:off x="14935200" y="7173834"/>
              <a:ext cx="2971800" cy="1744564"/>
            </a:xfrm>
            <a:prstGeom prst="roundRect">
              <a:avLst/>
            </a:prstGeom>
            <a:solidFill>
              <a:schemeClr val="bg1">
                <a:lumMod val="95000"/>
              </a:schemeClr>
            </a:solidFill>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3000" dirty="0">
                  <a:latin typeface="Arial" panose="020B0604020202020204" pitchFamily="34" charset="0"/>
                  <a:cs typeface="Arial" panose="020B0604020202020204" pitchFamily="34" charset="0"/>
                </a:rPr>
                <a:t>Layer ArcGIS map with collected data</a:t>
              </a:r>
              <a:endParaRPr kumimoji="1" lang="zh-CN" altLang="en-US" sz="3000" dirty="0">
                <a:latin typeface="Arial" panose="020B0604020202020204" pitchFamily="34" charset="0"/>
                <a:cs typeface="Arial" panose="020B0604020202020204" pitchFamily="34" charset="0"/>
              </a:endParaRPr>
            </a:p>
          </p:txBody>
        </p:sp>
        <p:sp>
          <p:nvSpPr>
            <p:cNvPr id="66" name="圆角矩形 65">
              <a:extLst>
                <a:ext uri="{FF2B5EF4-FFF2-40B4-BE49-F238E27FC236}">
                  <a16:creationId xmlns:a16="http://schemas.microsoft.com/office/drawing/2014/main" id="{20886D50-ADAF-8444-A2D6-0EF00F318AF2}"/>
                </a:ext>
              </a:extLst>
            </p:cNvPr>
            <p:cNvSpPr/>
            <p:nvPr/>
          </p:nvSpPr>
          <p:spPr>
            <a:xfrm>
              <a:off x="13159154" y="9602463"/>
              <a:ext cx="2971800" cy="1744564"/>
            </a:xfrm>
            <a:prstGeom prst="roundRect">
              <a:avLst/>
            </a:prstGeom>
            <a:solidFill>
              <a:schemeClr val="bg1">
                <a:lumMod val="95000"/>
              </a:schemeClr>
            </a:solid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Analyze and estimate under- ground structures</a:t>
              </a:r>
              <a:endParaRPr kumimoji="1" lang="zh-CN" altLang="en-US" sz="2800" dirty="0">
                <a:latin typeface="Arial" panose="020B0604020202020204" pitchFamily="34" charset="0"/>
                <a:cs typeface="Arial" panose="020B0604020202020204" pitchFamily="34" charset="0"/>
              </a:endParaRPr>
            </a:p>
          </p:txBody>
        </p:sp>
        <p:sp>
          <p:nvSpPr>
            <p:cNvPr id="67" name="圆角矩形 66">
              <a:extLst>
                <a:ext uri="{FF2B5EF4-FFF2-40B4-BE49-F238E27FC236}">
                  <a16:creationId xmlns:a16="http://schemas.microsoft.com/office/drawing/2014/main" id="{9C15AD0A-B0DC-9341-88E4-494ABEDBF519}"/>
                </a:ext>
              </a:extLst>
            </p:cNvPr>
            <p:cNvSpPr/>
            <p:nvPr/>
          </p:nvSpPr>
          <p:spPr>
            <a:xfrm>
              <a:off x="13159154" y="11739061"/>
              <a:ext cx="2971800" cy="1744564"/>
            </a:xfrm>
            <a:prstGeom prst="roundRect">
              <a:avLst/>
            </a:prstGeom>
            <a:solidFill>
              <a:schemeClr val="bg1">
                <a:lumMod val="95000"/>
              </a:schemeClr>
            </a:solid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solidFill>
                    <a:schemeClr val="tx1"/>
                  </a:solidFill>
                  <a:latin typeface="Arial" panose="020B0604020202020204" pitchFamily="34" charset="0"/>
                  <a:cs typeface="Arial" panose="020B0604020202020204" pitchFamily="34" charset="0"/>
                </a:rPr>
                <a:t>Overlay</a:t>
              </a:r>
              <a:r>
                <a:rPr kumimoji="1" lang="en-US" altLang="zh-CN" sz="2800" dirty="0">
                  <a:latin typeface="Arial" panose="020B0604020202020204" pitchFamily="34" charset="0"/>
                  <a:cs typeface="Arial" panose="020B0604020202020204" pitchFamily="34" charset="0"/>
                </a:rPr>
                <a:t> pipes, subways, &amp; other infrastructures</a:t>
              </a:r>
              <a:endParaRPr kumimoji="1" lang="zh-CN" altLang="en-US" sz="2800" dirty="0">
                <a:latin typeface="Arial" panose="020B0604020202020204" pitchFamily="34" charset="0"/>
                <a:cs typeface="Arial" panose="020B0604020202020204" pitchFamily="34" charset="0"/>
              </a:endParaRPr>
            </a:p>
          </p:txBody>
        </p:sp>
        <p:sp>
          <p:nvSpPr>
            <p:cNvPr id="68" name="圆角矩形 67">
              <a:extLst>
                <a:ext uri="{FF2B5EF4-FFF2-40B4-BE49-F238E27FC236}">
                  <a16:creationId xmlns:a16="http://schemas.microsoft.com/office/drawing/2014/main" id="{84CE5032-1790-2A44-ACE4-2C56706A319D}"/>
                </a:ext>
              </a:extLst>
            </p:cNvPr>
            <p:cNvSpPr/>
            <p:nvPr/>
          </p:nvSpPr>
          <p:spPr>
            <a:xfrm>
              <a:off x="13159154" y="13790970"/>
              <a:ext cx="2971800" cy="1744564"/>
            </a:xfrm>
            <a:prstGeom prst="roundRect">
              <a:avLst/>
            </a:prstGeom>
            <a:solidFill>
              <a:schemeClr val="bg1">
                <a:lumMod val="95000"/>
              </a:schemeClr>
            </a:solid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Combine</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historical</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maps</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and</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current</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data</a:t>
              </a:r>
              <a:endParaRPr kumimoji="1" lang="zh-CN" altLang="en-US" sz="2800" dirty="0">
                <a:latin typeface="Arial" panose="020B0604020202020204" pitchFamily="34" charset="0"/>
                <a:cs typeface="Arial" panose="020B0604020202020204" pitchFamily="34" charset="0"/>
              </a:endParaRPr>
            </a:p>
          </p:txBody>
        </p:sp>
        <p:sp>
          <p:nvSpPr>
            <p:cNvPr id="70" name="圆角矩形 69">
              <a:extLst>
                <a:ext uri="{FF2B5EF4-FFF2-40B4-BE49-F238E27FC236}">
                  <a16:creationId xmlns:a16="http://schemas.microsoft.com/office/drawing/2014/main" id="{263019CD-7C64-4146-99A4-C17184759B6C}"/>
                </a:ext>
              </a:extLst>
            </p:cNvPr>
            <p:cNvSpPr/>
            <p:nvPr/>
          </p:nvSpPr>
          <p:spPr>
            <a:xfrm>
              <a:off x="13159154" y="15895802"/>
              <a:ext cx="2971800" cy="1211164"/>
            </a:xfrm>
            <a:prstGeom prst="roundRect">
              <a:avLst/>
            </a:prstGeom>
            <a:solidFill>
              <a:schemeClr val="accent3">
                <a:lumMod val="20000"/>
                <a:lumOff val="80000"/>
              </a:schemeClr>
            </a:solid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Predict building foundations</a:t>
              </a:r>
              <a:endParaRPr kumimoji="1" lang="zh-CN" altLang="en-US" sz="2800" dirty="0">
                <a:latin typeface="Arial" panose="020B0604020202020204" pitchFamily="34" charset="0"/>
                <a:cs typeface="Arial" panose="020B0604020202020204" pitchFamily="34" charset="0"/>
              </a:endParaRPr>
            </a:p>
          </p:txBody>
        </p:sp>
        <p:sp>
          <p:nvSpPr>
            <p:cNvPr id="71" name="圆角矩形 70">
              <a:extLst>
                <a:ext uri="{FF2B5EF4-FFF2-40B4-BE49-F238E27FC236}">
                  <a16:creationId xmlns:a16="http://schemas.microsoft.com/office/drawing/2014/main" id="{DF4CF80C-6907-904A-8D0B-58B565064166}"/>
                </a:ext>
              </a:extLst>
            </p:cNvPr>
            <p:cNvSpPr/>
            <p:nvPr/>
          </p:nvSpPr>
          <p:spPr>
            <a:xfrm>
              <a:off x="16459200" y="9593192"/>
              <a:ext cx="2971800" cy="1744564"/>
            </a:xfrm>
            <a:prstGeom prst="roundRect">
              <a:avLst/>
            </a:prstGeom>
            <a:solidFill>
              <a:schemeClr val="bg1">
                <a:lumMod val="95000"/>
              </a:schemeClr>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Analyze 311 complaints data</a:t>
              </a:r>
              <a:endParaRPr kumimoji="1" lang="zh-CN" altLang="en-US" sz="2800" dirty="0">
                <a:latin typeface="Arial" panose="020B0604020202020204" pitchFamily="34" charset="0"/>
                <a:cs typeface="Arial" panose="020B0604020202020204" pitchFamily="34" charset="0"/>
              </a:endParaRPr>
            </a:p>
          </p:txBody>
        </p:sp>
        <p:sp>
          <p:nvSpPr>
            <p:cNvPr id="78" name="圆角矩形 77">
              <a:extLst>
                <a:ext uri="{FF2B5EF4-FFF2-40B4-BE49-F238E27FC236}">
                  <a16:creationId xmlns:a16="http://schemas.microsoft.com/office/drawing/2014/main" id="{BA466B5A-5CCF-DA44-A28B-167B1EB9EB36}"/>
                </a:ext>
              </a:extLst>
            </p:cNvPr>
            <p:cNvSpPr/>
            <p:nvPr/>
          </p:nvSpPr>
          <p:spPr>
            <a:xfrm>
              <a:off x="11709400" y="17905770"/>
              <a:ext cx="2971800" cy="1211164"/>
            </a:xfrm>
            <a:prstGeom prst="roundRect">
              <a:avLst/>
            </a:prstGeom>
            <a:solidFill>
              <a:schemeClr val="accent3">
                <a:lumMod val="20000"/>
                <a:lumOff val="80000"/>
              </a:schemeClr>
            </a:solidFill>
            <a:ln w="38100">
              <a:solidFill>
                <a:srgbClr val="FFE8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75%- training</a:t>
              </a:r>
            </a:p>
            <a:p>
              <a:pPr algn="ctr"/>
              <a:r>
                <a:rPr kumimoji="1" lang="en-US" altLang="zh-CN" sz="2800" dirty="0">
                  <a:latin typeface="Arial" panose="020B0604020202020204" pitchFamily="34" charset="0"/>
                  <a:cs typeface="Arial" panose="020B0604020202020204" pitchFamily="34" charset="0"/>
                </a:rPr>
                <a:t>25%- confirming</a:t>
              </a:r>
              <a:endParaRPr kumimoji="1" lang="zh-CN" altLang="en-US" sz="2800" dirty="0">
                <a:latin typeface="Arial" panose="020B0604020202020204" pitchFamily="34" charset="0"/>
                <a:cs typeface="Arial" panose="020B0604020202020204" pitchFamily="34" charset="0"/>
              </a:endParaRPr>
            </a:p>
          </p:txBody>
        </p:sp>
        <p:sp>
          <p:nvSpPr>
            <p:cNvPr id="79" name="圆角矩形 78">
              <a:extLst>
                <a:ext uri="{FF2B5EF4-FFF2-40B4-BE49-F238E27FC236}">
                  <a16:creationId xmlns:a16="http://schemas.microsoft.com/office/drawing/2014/main" id="{63BFB8C2-970F-FC40-A0EC-E34B84A3CCA5}"/>
                </a:ext>
              </a:extLst>
            </p:cNvPr>
            <p:cNvSpPr/>
            <p:nvPr/>
          </p:nvSpPr>
          <p:spPr>
            <a:xfrm>
              <a:off x="14909800" y="17905770"/>
              <a:ext cx="2971800" cy="1211164"/>
            </a:xfrm>
            <a:prstGeom prst="roundRect">
              <a:avLst/>
            </a:prstGeom>
            <a:solidFill>
              <a:schemeClr val="accent3">
                <a:lumMod val="20000"/>
                <a:lumOff val="80000"/>
              </a:schemeClr>
            </a:solidFill>
            <a:ln w="38100">
              <a:solidFill>
                <a:srgbClr val="FFE8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Estimate with trained model</a:t>
              </a:r>
              <a:endParaRPr kumimoji="1" lang="zh-CN" altLang="en-US" sz="2800" dirty="0">
                <a:latin typeface="Arial" panose="020B0604020202020204" pitchFamily="34" charset="0"/>
                <a:cs typeface="Arial" panose="020B0604020202020204" pitchFamily="34" charset="0"/>
              </a:endParaRPr>
            </a:p>
          </p:txBody>
        </p:sp>
        <p:sp>
          <p:nvSpPr>
            <p:cNvPr id="80" name="圆角矩形 79">
              <a:extLst>
                <a:ext uri="{FF2B5EF4-FFF2-40B4-BE49-F238E27FC236}">
                  <a16:creationId xmlns:a16="http://schemas.microsoft.com/office/drawing/2014/main" id="{B200C30B-6E61-DD4C-A9E8-70E4F812E90F}"/>
                </a:ext>
              </a:extLst>
            </p:cNvPr>
            <p:cNvSpPr/>
            <p:nvPr/>
          </p:nvSpPr>
          <p:spPr>
            <a:xfrm>
              <a:off x="16459200" y="11729790"/>
              <a:ext cx="2971800" cy="1744564"/>
            </a:xfrm>
            <a:prstGeom prst="roundRect">
              <a:avLst/>
            </a:prstGeom>
            <a:solidFill>
              <a:schemeClr val="accent3">
                <a:lumMod val="20000"/>
                <a:lumOff val="80000"/>
              </a:schemeClr>
            </a:solid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Extract</a:t>
              </a:r>
              <a:r>
                <a:rPr kumimoji="1" lang="zh-CN" altLang="en-US" sz="2800" dirty="0">
                  <a:latin typeface="Arial" panose="020B0604020202020204" pitchFamily="34" charset="0"/>
                  <a:cs typeface="Arial" panose="020B0604020202020204" pitchFamily="34" charset="0"/>
                </a:rPr>
                <a:t> </a:t>
              </a:r>
              <a:r>
                <a:rPr kumimoji="1" lang="en-US" altLang="zh-CN" sz="2800" dirty="0">
                  <a:latin typeface="Arial" panose="020B0604020202020204" pitchFamily="34" charset="0"/>
                  <a:cs typeface="Arial" panose="020B0604020202020204" pitchFamily="34" charset="0"/>
                </a:rPr>
                <a:t>water problems </a:t>
              </a:r>
            </a:p>
            <a:p>
              <a:pPr algn="ctr"/>
              <a:r>
                <a:rPr kumimoji="1" lang="en-US" altLang="zh-CN" sz="2800" dirty="0">
                  <a:latin typeface="Arial" panose="020B0604020202020204" pitchFamily="34" charset="0"/>
                  <a:cs typeface="Arial" panose="020B0604020202020204" pitchFamily="34" charset="0"/>
                </a:rPr>
                <a:t>(2010-2019)</a:t>
              </a:r>
            </a:p>
          </p:txBody>
        </p:sp>
        <p:sp>
          <p:nvSpPr>
            <p:cNvPr id="81" name="圆角矩形 80">
              <a:extLst>
                <a:ext uri="{FF2B5EF4-FFF2-40B4-BE49-F238E27FC236}">
                  <a16:creationId xmlns:a16="http://schemas.microsoft.com/office/drawing/2014/main" id="{376E89B3-46B5-C248-B965-AFE02608C739}"/>
                </a:ext>
              </a:extLst>
            </p:cNvPr>
            <p:cNvSpPr/>
            <p:nvPr/>
          </p:nvSpPr>
          <p:spPr>
            <a:xfrm>
              <a:off x="16459200" y="13788531"/>
              <a:ext cx="2971800" cy="1744564"/>
            </a:xfrm>
            <a:prstGeom prst="roundRect">
              <a:avLst/>
            </a:prstGeom>
            <a:solidFill>
              <a:schemeClr val="accent3">
                <a:lumMod val="20000"/>
                <a:lumOff val="80000"/>
              </a:schemeClr>
            </a:solid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ID catch basin clogged, sewer backup, &amp; flooding</a:t>
              </a:r>
              <a:endParaRPr kumimoji="1" lang="zh-CN" altLang="en-US" sz="2800" dirty="0">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D1C62AFD-FED7-0647-8586-50945DD5C28F}"/>
                </a:ext>
              </a:extLst>
            </p:cNvPr>
            <p:cNvSpPr/>
            <p:nvPr/>
          </p:nvSpPr>
          <p:spPr>
            <a:xfrm>
              <a:off x="17251609" y="19490520"/>
              <a:ext cx="4198691" cy="49675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Arial" panose="020B0604020202020204" pitchFamily="34" charset="0"/>
                  <a:cs typeface="Arial" panose="020B0604020202020204" pitchFamily="34" charset="0"/>
                </a:rPr>
                <a:t>*Machine learning involved</a:t>
              </a:r>
              <a:endParaRPr kumimoji="1" lang="zh-CN" altLang="en-US" sz="2400" dirty="0">
                <a:solidFill>
                  <a:schemeClr val="tx1"/>
                </a:solidFill>
                <a:latin typeface="Arial" panose="020B0604020202020204" pitchFamily="34" charset="0"/>
                <a:cs typeface="Arial" panose="020B0604020202020204" pitchFamily="34" charset="0"/>
              </a:endParaRPr>
            </a:p>
          </p:txBody>
        </p:sp>
        <p:cxnSp>
          <p:nvCxnSpPr>
            <p:cNvPr id="16" name="直线箭头连接符 15">
              <a:extLst>
                <a:ext uri="{FF2B5EF4-FFF2-40B4-BE49-F238E27FC236}">
                  <a16:creationId xmlns:a16="http://schemas.microsoft.com/office/drawing/2014/main" id="{E4751603-6857-CF4D-A8E2-476AA6630689}"/>
                </a:ext>
              </a:extLst>
            </p:cNvPr>
            <p:cNvCxnSpPr>
              <a:cxnSpLocks/>
            </p:cNvCxnSpPr>
            <p:nvPr/>
          </p:nvCxnSpPr>
          <p:spPr>
            <a:xfrm>
              <a:off x="14602433" y="8067934"/>
              <a:ext cx="36573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肘形连接符 18">
              <a:extLst>
                <a:ext uri="{FF2B5EF4-FFF2-40B4-BE49-F238E27FC236}">
                  <a16:creationId xmlns:a16="http://schemas.microsoft.com/office/drawing/2014/main" id="{BC423865-D4B8-3C44-902A-94AC6CEDEFFB}"/>
                </a:ext>
              </a:extLst>
            </p:cNvPr>
            <p:cNvCxnSpPr>
              <a:cxnSpLocks/>
            </p:cNvCxnSpPr>
            <p:nvPr/>
          </p:nvCxnSpPr>
          <p:spPr>
            <a:xfrm rot="5400000">
              <a:off x="15062091" y="8334307"/>
              <a:ext cx="684065" cy="1852246"/>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肘形连接符 27">
              <a:extLst>
                <a:ext uri="{FF2B5EF4-FFF2-40B4-BE49-F238E27FC236}">
                  <a16:creationId xmlns:a16="http://schemas.microsoft.com/office/drawing/2014/main" id="{60E5B4C5-D8DC-7A4A-A796-0DFF0C51FA9E}"/>
                </a:ext>
              </a:extLst>
            </p:cNvPr>
            <p:cNvCxnSpPr>
              <a:cxnSpLocks/>
            </p:cNvCxnSpPr>
            <p:nvPr/>
          </p:nvCxnSpPr>
          <p:spPr>
            <a:xfrm rot="16200000" flipH="1">
              <a:off x="16998103" y="8531895"/>
              <a:ext cx="674794" cy="1447800"/>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95" name="直线箭头连接符 94">
              <a:extLst>
                <a:ext uri="{FF2B5EF4-FFF2-40B4-BE49-F238E27FC236}">
                  <a16:creationId xmlns:a16="http://schemas.microsoft.com/office/drawing/2014/main" id="{9348065C-377D-2C4E-8EDF-3A76CF6E9ADC}"/>
                </a:ext>
              </a:extLst>
            </p:cNvPr>
            <p:cNvCxnSpPr>
              <a:cxnSpLocks/>
              <a:stCxn id="66" idx="2"/>
            </p:cNvCxnSpPr>
            <p:nvPr/>
          </p:nvCxnSpPr>
          <p:spPr>
            <a:xfrm>
              <a:off x="14645054" y="11347027"/>
              <a:ext cx="0" cy="387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1" name="直线箭头连接符 100">
              <a:extLst>
                <a:ext uri="{FF2B5EF4-FFF2-40B4-BE49-F238E27FC236}">
                  <a16:creationId xmlns:a16="http://schemas.microsoft.com/office/drawing/2014/main" id="{66609CF6-9CB3-4247-AE04-62D7FF107D98}"/>
                </a:ext>
              </a:extLst>
            </p:cNvPr>
            <p:cNvCxnSpPr>
              <a:cxnSpLocks/>
            </p:cNvCxnSpPr>
            <p:nvPr/>
          </p:nvCxnSpPr>
          <p:spPr>
            <a:xfrm>
              <a:off x="14695854" y="13483625"/>
              <a:ext cx="0" cy="30857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0" name="肘形连接符 49">
              <a:extLst>
                <a:ext uri="{FF2B5EF4-FFF2-40B4-BE49-F238E27FC236}">
                  <a16:creationId xmlns:a16="http://schemas.microsoft.com/office/drawing/2014/main" id="{61E782E8-7648-CC4B-8BC3-12179975091F}"/>
                </a:ext>
              </a:extLst>
            </p:cNvPr>
            <p:cNvCxnSpPr>
              <a:cxnSpLocks/>
            </p:cNvCxnSpPr>
            <p:nvPr/>
          </p:nvCxnSpPr>
          <p:spPr>
            <a:xfrm rot="5400000">
              <a:off x="13279475" y="16781491"/>
              <a:ext cx="798804" cy="1449754"/>
            </a:xfrm>
            <a:prstGeom prst="bentConnector3">
              <a:avLst>
                <a:gd name="adj1" fmla="val 63875"/>
              </a:avLst>
            </a:prstGeom>
            <a:ln w="57150">
              <a:tailEnd type="triangle"/>
            </a:ln>
          </p:spPr>
          <p:style>
            <a:lnRef idx="1">
              <a:schemeClr val="dk1"/>
            </a:lnRef>
            <a:fillRef idx="0">
              <a:schemeClr val="dk1"/>
            </a:fillRef>
            <a:effectRef idx="0">
              <a:schemeClr val="dk1"/>
            </a:effectRef>
            <a:fontRef idx="minor">
              <a:schemeClr val="tx1"/>
            </a:fontRef>
          </p:style>
        </p:cxnSp>
        <p:cxnSp>
          <p:nvCxnSpPr>
            <p:cNvPr id="88" name="肘形连接符 87">
              <a:extLst>
                <a:ext uri="{FF2B5EF4-FFF2-40B4-BE49-F238E27FC236}">
                  <a16:creationId xmlns:a16="http://schemas.microsoft.com/office/drawing/2014/main" id="{810CD3EF-202B-854A-B7F9-DA56B5586CE8}"/>
                </a:ext>
              </a:extLst>
            </p:cNvPr>
            <p:cNvCxnSpPr>
              <a:stCxn id="70" idx="2"/>
              <a:endCxn id="79" idx="0"/>
            </p:cNvCxnSpPr>
            <p:nvPr/>
          </p:nvCxnSpPr>
          <p:spPr>
            <a:xfrm rot="16200000" flipH="1">
              <a:off x="15120975" y="16631045"/>
              <a:ext cx="798804" cy="1750646"/>
            </a:xfrm>
            <a:prstGeom prst="bentConnector3">
              <a:avLst>
                <a:gd name="adj1" fmla="val 63875"/>
              </a:avLst>
            </a:prstGeom>
            <a:ln w="57150">
              <a:tailEnd type="triangle"/>
            </a:ln>
          </p:spPr>
          <p:style>
            <a:lnRef idx="1">
              <a:schemeClr val="dk1"/>
            </a:lnRef>
            <a:fillRef idx="0">
              <a:schemeClr val="dk1"/>
            </a:fillRef>
            <a:effectRef idx="0">
              <a:schemeClr val="dk1"/>
            </a:effectRef>
            <a:fontRef idx="minor">
              <a:schemeClr val="tx1"/>
            </a:fontRef>
          </p:style>
        </p:cxnSp>
        <p:sp>
          <p:nvSpPr>
            <p:cNvPr id="90" name="文本框 89">
              <a:extLst>
                <a:ext uri="{FF2B5EF4-FFF2-40B4-BE49-F238E27FC236}">
                  <a16:creationId xmlns:a16="http://schemas.microsoft.com/office/drawing/2014/main" id="{1D0F280E-3463-384E-AAC1-6A6BA8C35F69}"/>
                </a:ext>
              </a:extLst>
            </p:cNvPr>
            <p:cNvSpPr txBox="1"/>
            <p:nvPr/>
          </p:nvSpPr>
          <p:spPr>
            <a:xfrm>
              <a:off x="12448132" y="17135734"/>
              <a:ext cx="2209800" cy="492443"/>
            </a:xfrm>
            <a:prstGeom prst="rect">
              <a:avLst/>
            </a:prstGeom>
            <a:noFill/>
          </p:spPr>
          <p:txBody>
            <a:bodyPr wrap="square" rtlCol="0">
              <a:spAutoFit/>
            </a:bodyPr>
            <a:lstStyle/>
            <a:p>
              <a:pPr algn="ctr"/>
              <a:r>
                <a:rPr kumimoji="1" lang="en-US" altLang="zh-CN" sz="2600" dirty="0"/>
                <a:t>Known Data</a:t>
              </a:r>
              <a:endParaRPr kumimoji="1" lang="zh-CN" altLang="en-US" sz="2600" dirty="0"/>
            </a:p>
          </p:txBody>
        </p:sp>
        <p:sp>
          <p:nvSpPr>
            <p:cNvPr id="119" name="文本框 118">
              <a:extLst>
                <a:ext uri="{FF2B5EF4-FFF2-40B4-BE49-F238E27FC236}">
                  <a16:creationId xmlns:a16="http://schemas.microsoft.com/office/drawing/2014/main" id="{5B7369A8-EA6A-554D-AC82-27A055347E8E}"/>
                </a:ext>
              </a:extLst>
            </p:cNvPr>
            <p:cNvSpPr txBox="1"/>
            <p:nvPr/>
          </p:nvSpPr>
          <p:spPr>
            <a:xfrm>
              <a:off x="14706600" y="17135734"/>
              <a:ext cx="2209800" cy="492443"/>
            </a:xfrm>
            <a:prstGeom prst="rect">
              <a:avLst/>
            </a:prstGeom>
            <a:noFill/>
          </p:spPr>
          <p:txBody>
            <a:bodyPr wrap="square" rtlCol="0">
              <a:spAutoFit/>
            </a:bodyPr>
            <a:lstStyle/>
            <a:p>
              <a:pPr algn="ctr"/>
              <a:r>
                <a:rPr kumimoji="1" lang="en-US" altLang="zh-CN" sz="2600" dirty="0"/>
                <a:t>Unknown Data</a:t>
              </a:r>
              <a:endParaRPr kumimoji="1" lang="zh-CN" altLang="en-US" sz="2600" dirty="0"/>
            </a:p>
          </p:txBody>
        </p:sp>
        <p:sp>
          <p:nvSpPr>
            <p:cNvPr id="120" name="圆角矩形 119">
              <a:extLst>
                <a:ext uri="{FF2B5EF4-FFF2-40B4-BE49-F238E27FC236}">
                  <a16:creationId xmlns:a16="http://schemas.microsoft.com/office/drawing/2014/main" id="{5D4EDD42-8544-E543-B671-78BF888E76F0}"/>
                </a:ext>
              </a:extLst>
            </p:cNvPr>
            <p:cNvSpPr/>
            <p:nvPr/>
          </p:nvSpPr>
          <p:spPr>
            <a:xfrm>
              <a:off x="18173699" y="7168625"/>
              <a:ext cx="3169991" cy="1744564"/>
            </a:xfrm>
            <a:prstGeom prst="roundRect">
              <a:avLst/>
            </a:prstGeom>
            <a:solidFill>
              <a:schemeClr val="bg1">
                <a:lumMod val="95000"/>
              </a:schemeClr>
            </a:solidFill>
            <a:ln w="381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3000" dirty="0">
                  <a:latin typeface="Arial" panose="020B0604020202020204" pitchFamily="34" charset="0"/>
                  <a:cs typeface="Arial" panose="020B0604020202020204" pitchFamily="34" charset="0"/>
                </a:rPr>
                <a:t>Create 3D map as reference for city planning</a:t>
              </a:r>
              <a:endParaRPr kumimoji="1" lang="zh-CN" altLang="en-US" sz="3000" dirty="0">
                <a:latin typeface="Arial" panose="020B0604020202020204" pitchFamily="34" charset="0"/>
                <a:cs typeface="Arial" panose="020B0604020202020204" pitchFamily="34" charset="0"/>
              </a:endParaRPr>
            </a:p>
          </p:txBody>
        </p:sp>
        <p:cxnSp>
          <p:nvCxnSpPr>
            <p:cNvPr id="125" name="直线箭头连接符 124">
              <a:extLst>
                <a:ext uri="{FF2B5EF4-FFF2-40B4-BE49-F238E27FC236}">
                  <a16:creationId xmlns:a16="http://schemas.microsoft.com/office/drawing/2014/main" id="{0C45E977-FF1E-814D-B824-CF9237C45FB9}"/>
                </a:ext>
              </a:extLst>
            </p:cNvPr>
            <p:cNvCxnSpPr>
              <a:cxnSpLocks/>
            </p:cNvCxnSpPr>
            <p:nvPr/>
          </p:nvCxnSpPr>
          <p:spPr>
            <a:xfrm>
              <a:off x="17879033" y="8067934"/>
              <a:ext cx="3175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5" name="圆角矩形 44">
              <a:extLst>
                <a:ext uri="{FF2B5EF4-FFF2-40B4-BE49-F238E27FC236}">
                  <a16:creationId xmlns:a16="http://schemas.microsoft.com/office/drawing/2014/main" id="{CA2C585C-2E82-CB45-9A16-42472605FB30}"/>
                </a:ext>
              </a:extLst>
            </p:cNvPr>
            <p:cNvSpPr/>
            <p:nvPr/>
          </p:nvSpPr>
          <p:spPr>
            <a:xfrm>
              <a:off x="16491856" y="15919361"/>
              <a:ext cx="3391667" cy="1270218"/>
            </a:xfrm>
            <a:prstGeom prst="roundRect">
              <a:avLst/>
            </a:prstGeom>
            <a:solidFill>
              <a:schemeClr val="accent3">
                <a:lumMod val="20000"/>
                <a:lumOff val="80000"/>
              </a:schemeClr>
            </a:solid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Predict future complaint occurrence </a:t>
              </a:r>
              <a:endParaRPr kumimoji="1" lang="zh-CN" altLang="en-US" sz="2800" dirty="0">
                <a:solidFill>
                  <a:srgbClr val="FF0000"/>
                </a:solidFill>
                <a:latin typeface="Arial" panose="020B0604020202020204" pitchFamily="34" charset="0"/>
                <a:cs typeface="Arial" panose="020B0604020202020204" pitchFamily="34" charset="0"/>
              </a:endParaRPr>
            </a:p>
          </p:txBody>
        </p:sp>
        <p:sp>
          <p:nvSpPr>
            <p:cNvPr id="47" name="圆角矩形 46">
              <a:extLst>
                <a:ext uri="{FF2B5EF4-FFF2-40B4-BE49-F238E27FC236}">
                  <a16:creationId xmlns:a16="http://schemas.microsoft.com/office/drawing/2014/main" id="{A583E8F5-5817-C44E-8843-1CB3404D21DE}"/>
                </a:ext>
              </a:extLst>
            </p:cNvPr>
            <p:cNvSpPr/>
            <p:nvPr/>
          </p:nvSpPr>
          <p:spPr>
            <a:xfrm>
              <a:off x="18110200" y="17896505"/>
              <a:ext cx="2971800" cy="1220374"/>
            </a:xfrm>
            <a:prstGeom prst="roundRect">
              <a:avLst/>
            </a:prstGeom>
            <a:solidFill>
              <a:schemeClr val="accent3">
                <a:lumMod val="20000"/>
                <a:lumOff val="80000"/>
              </a:schemeClr>
            </a:solidFill>
            <a:ln w="38100">
              <a:solidFill>
                <a:srgbClr val="FFE8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75%- training</a:t>
              </a:r>
            </a:p>
            <a:p>
              <a:pPr algn="ctr"/>
              <a:r>
                <a:rPr kumimoji="1" lang="en-US" altLang="zh-CN" sz="2800" dirty="0">
                  <a:latin typeface="Arial" panose="020B0604020202020204" pitchFamily="34" charset="0"/>
                  <a:cs typeface="Arial" panose="020B0604020202020204" pitchFamily="34" charset="0"/>
                </a:rPr>
                <a:t>25%- confirming</a:t>
              </a:r>
            </a:p>
          </p:txBody>
        </p:sp>
        <p:cxnSp>
          <p:nvCxnSpPr>
            <p:cNvPr id="48" name="肘形连接符 47">
              <a:extLst>
                <a:ext uri="{FF2B5EF4-FFF2-40B4-BE49-F238E27FC236}">
                  <a16:creationId xmlns:a16="http://schemas.microsoft.com/office/drawing/2014/main" id="{6F98FDD6-F683-584A-9525-20AB7135117D}"/>
                </a:ext>
              </a:extLst>
            </p:cNvPr>
            <p:cNvCxnSpPr>
              <a:cxnSpLocks/>
              <a:stCxn id="45" idx="3"/>
            </p:cNvCxnSpPr>
            <p:nvPr/>
          </p:nvCxnSpPr>
          <p:spPr>
            <a:xfrm>
              <a:off x="19883523" y="16554470"/>
              <a:ext cx="693198" cy="1360900"/>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55" name="直线箭头连接符 54">
              <a:extLst>
                <a:ext uri="{FF2B5EF4-FFF2-40B4-BE49-F238E27FC236}">
                  <a16:creationId xmlns:a16="http://schemas.microsoft.com/office/drawing/2014/main" id="{A715CE28-A300-7344-95B6-8BF36D14F63A}"/>
                </a:ext>
              </a:extLst>
            </p:cNvPr>
            <p:cNvCxnSpPr>
              <a:cxnSpLocks/>
            </p:cNvCxnSpPr>
            <p:nvPr/>
          </p:nvCxnSpPr>
          <p:spPr>
            <a:xfrm>
              <a:off x="20497800" y="8909885"/>
              <a:ext cx="0" cy="68330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6" name="圆角矩形 55">
              <a:extLst>
                <a:ext uri="{FF2B5EF4-FFF2-40B4-BE49-F238E27FC236}">
                  <a16:creationId xmlns:a16="http://schemas.microsoft.com/office/drawing/2014/main" id="{EBE1A3FA-6C10-6246-8553-B1F4EE5CF858}"/>
                </a:ext>
              </a:extLst>
            </p:cNvPr>
            <p:cNvSpPr/>
            <p:nvPr/>
          </p:nvSpPr>
          <p:spPr>
            <a:xfrm>
              <a:off x="19651910" y="9591934"/>
              <a:ext cx="1607890" cy="1744564"/>
            </a:xfrm>
            <a:prstGeom prst="roundRect">
              <a:avLst/>
            </a:prstGeom>
            <a:solidFill>
              <a:schemeClr val="bg1">
                <a:lumMod val="95000"/>
              </a:schemeClr>
            </a:solidFill>
            <a:ln w="3810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800" dirty="0">
                  <a:latin typeface="Arial" panose="020B0604020202020204" pitchFamily="34" charset="0"/>
                  <a:cs typeface="Arial" panose="020B0604020202020204" pitchFamily="34" charset="0"/>
                </a:rPr>
                <a:t>ArcGIS</a:t>
              </a:r>
            </a:p>
            <a:p>
              <a:pPr algn="ctr"/>
              <a:r>
                <a:rPr kumimoji="1" lang="en-US" altLang="zh-CN" sz="2800" dirty="0">
                  <a:latin typeface="Arial" panose="020B0604020202020204" pitchFamily="34" charset="0"/>
                  <a:cs typeface="Arial" panose="020B0604020202020204" pitchFamily="34" charset="0"/>
                </a:rPr>
                <a:t>(Fig. 2)</a:t>
              </a:r>
              <a:endParaRPr kumimoji="1" lang="zh-CN" altLang="en-US" sz="2800" dirty="0">
                <a:latin typeface="Arial" panose="020B0604020202020204" pitchFamily="34" charset="0"/>
                <a:cs typeface="Arial" panose="020B0604020202020204" pitchFamily="34" charset="0"/>
              </a:endParaRPr>
            </a:p>
          </p:txBody>
        </p:sp>
      </p:grpSp>
      <p:sp>
        <p:nvSpPr>
          <p:cNvPr id="59" name="Rectangle 24">
            <a:extLst>
              <a:ext uri="{FF2B5EF4-FFF2-40B4-BE49-F238E27FC236}">
                <a16:creationId xmlns:a16="http://schemas.microsoft.com/office/drawing/2014/main" id="{5FF7F4CE-4BAD-C44B-962D-F9CF9A6C0B58}"/>
              </a:ext>
            </a:extLst>
          </p:cNvPr>
          <p:cNvSpPr/>
          <p:nvPr/>
        </p:nvSpPr>
        <p:spPr>
          <a:xfrm>
            <a:off x="22263882" y="4421980"/>
            <a:ext cx="4876799" cy="7162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60" name="TextBox 26">
            <a:extLst>
              <a:ext uri="{FF2B5EF4-FFF2-40B4-BE49-F238E27FC236}">
                <a16:creationId xmlns:a16="http://schemas.microsoft.com/office/drawing/2014/main" id="{C50E3EA3-BC06-B644-8986-0D339A95F89A}"/>
              </a:ext>
            </a:extLst>
          </p:cNvPr>
          <p:cNvSpPr txBox="1"/>
          <p:nvPr/>
        </p:nvSpPr>
        <p:spPr>
          <a:xfrm>
            <a:off x="27155275" y="11184669"/>
            <a:ext cx="4876799" cy="400110"/>
          </a:xfrm>
          <a:prstGeom prst="rect">
            <a:avLst/>
          </a:prstGeom>
          <a:solidFill>
            <a:schemeClr val="bg1">
              <a:lumMod val="85000"/>
            </a:schemeClr>
          </a:solidFill>
        </p:spPr>
        <p:txBody>
          <a:bodyPr wrap="square" rtlCol="0">
            <a:spAutoFit/>
          </a:bodyPr>
          <a:lstStyle/>
          <a:p>
            <a:pPr algn="ctr"/>
            <a:r>
              <a:rPr lang="en-US" sz="2000" i="1" dirty="0">
                <a:latin typeface="Arial"/>
                <a:cs typeface="Arial"/>
              </a:rPr>
              <a:t>Figure 4: Plumbing Complaint </a:t>
            </a:r>
            <a:r>
              <a:rPr lang="en-US" altLang="zh-CN" sz="2000" i="1" dirty="0">
                <a:latin typeface="Arial"/>
                <a:cs typeface="Arial"/>
              </a:rPr>
              <a:t>Predict</a:t>
            </a:r>
            <a:endParaRPr lang="en-US" sz="2000" i="1" dirty="0">
              <a:latin typeface="Arial"/>
              <a:cs typeface="Arial"/>
            </a:endParaRPr>
          </a:p>
        </p:txBody>
      </p:sp>
      <p:pic>
        <p:nvPicPr>
          <p:cNvPr id="61" name="Picture 2">
            <a:extLst>
              <a:ext uri="{FF2B5EF4-FFF2-40B4-BE49-F238E27FC236}">
                <a16:creationId xmlns:a16="http://schemas.microsoft.com/office/drawing/2014/main" id="{9D829651-A65E-BC4C-B52F-F0319076EC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495" t="227" r="39478" b="-227"/>
          <a:stretch/>
        </p:blipFill>
        <p:spPr bwMode="auto">
          <a:xfrm>
            <a:off x="22293511" y="4578265"/>
            <a:ext cx="4694674" cy="6508032"/>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2AB802CE-782F-704C-A631-293F7DC326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41438" y="7963400"/>
            <a:ext cx="4100765" cy="3075574"/>
          </a:xfrm>
          <a:prstGeom prst="rect">
            <a:avLst/>
          </a:prstGeom>
        </p:spPr>
      </p:pic>
      <p:sp>
        <p:nvSpPr>
          <p:cNvPr id="73" name="TextBox 26">
            <a:extLst>
              <a:ext uri="{FF2B5EF4-FFF2-40B4-BE49-F238E27FC236}">
                <a16:creationId xmlns:a16="http://schemas.microsoft.com/office/drawing/2014/main" id="{B46C4758-8599-4F4E-82E7-346B48FF1CA0}"/>
              </a:ext>
            </a:extLst>
          </p:cNvPr>
          <p:cNvSpPr txBox="1"/>
          <p:nvPr/>
        </p:nvSpPr>
        <p:spPr>
          <a:xfrm>
            <a:off x="27083855" y="7600171"/>
            <a:ext cx="4876799" cy="400110"/>
          </a:xfrm>
          <a:prstGeom prst="rect">
            <a:avLst/>
          </a:prstGeom>
          <a:solidFill>
            <a:schemeClr val="bg1">
              <a:lumMod val="85000"/>
            </a:schemeClr>
          </a:solidFill>
        </p:spPr>
        <p:txBody>
          <a:bodyPr wrap="square" rtlCol="0">
            <a:spAutoFit/>
          </a:bodyPr>
          <a:lstStyle/>
          <a:p>
            <a:pPr algn="ctr"/>
            <a:r>
              <a:rPr lang="en-US" sz="2000" i="1" dirty="0">
                <a:latin typeface="Arial"/>
                <a:cs typeface="Arial"/>
              </a:rPr>
              <a:t>Figure 3: Foundation Depth </a:t>
            </a:r>
            <a:r>
              <a:rPr lang="en-US" altLang="zh-CN" sz="2000" i="1" dirty="0">
                <a:latin typeface="Arial"/>
                <a:cs typeface="Arial"/>
              </a:rPr>
              <a:t>Predict</a:t>
            </a:r>
            <a:endParaRPr lang="en-US" sz="2000" i="1" dirty="0">
              <a:latin typeface="Arial"/>
              <a:cs typeface="Arial"/>
            </a:endParaRPr>
          </a:p>
        </p:txBody>
      </p:sp>
      <p:pic>
        <p:nvPicPr>
          <p:cNvPr id="24" name="图片 23">
            <a:extLst>
              <a:ext uri="{FF2B5EF4-FFF2-40B4-BE49-F238E27FC236}">
                <a16:creationId xmlns:a16="http://schemas.microsoft.com/office/drawing/2014/main" id="{7F9EC989-B35A-4141-87A5-8628564C65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93542" y="4421848"/>
            <a:ext cx="4115968" cy="3086976"/>
          </a:xfrm>
          <a:prstGeom prst="rect">
            <a:avLst/>
          </a:prstGeom>
        </p:spPr>
      </p:pic>
      <p:sp>
        <p:nvSpPr>
          <p:cNvPr id="58" name="TextBox 57">
            <a:extLst>
              <a:ext uri="{FF2B5EF4-FFF2-40B4-BE49-F238E27FC236}">
                <a16:creationId xmlns:a16="http://schemas.microsoft.com/office/drawing/2014/main" id="{1E00DEEC-2D1C-8B4F-B226-E6080A6342BC}"/>
              </a:ext>
            </a:extLst>
          </p:cNvPr>
          <p:cNvSpPr txBox="1"/>
          <p:nvPr/>
        </p:nvSpPr>
        <p:spPr>
          <a:xfrm>
            <a:off x="11222133" y="18221979"/>
            <a:ext cx="4876799" cy="400110"/>
          </a:xfrm>
          <a:prstGeom prst="rect">
            <a:avLst/>
          </a:prstGeom>
          <a:solidFill>
            <a:schemeClr val="bg1">
              <a:lumMod val="85000"/>
            </a:schemeClr>
          </a:solidFill>
        </p:spPr>
        <p:txBody>
          <a:bodyPr wrap="square" rtlCol="0">
            <a:spAutoFit/>
          </a:bodyPr>
          <a:lstStyle/>
          <a:p>
            <a:pPr algn="ctr"/>
            <a:r>
              <a:rPr lang="en-US" sz="2000" i="1" dirty="0">
                <a:latin typeface="Arial"/>
                <a:cs typeface="Arial"/>
              </a:rPr>
              <a:t>Figure 1:  Methodology</a:t>
            </a:r>
          </a:p>
        </p:txBody>
      </p:sp>
      <p:cxnSp>
        <p:nvCxnSpPr>
          <p:cNvPr id="122" name="直线箭头连接符 121">
            <a:extLst>
              <a:ext uri="{FF2B5EF4-FFF2-40B4-BE49-F238E27FC236}">
                <a16:creationId xmlns:a16="http://schemas.microsoft.com/office/drawing/2014/main" id="{4654366B-100B-A84D-8C95-EE2A5E903D86}"/>
              </a:ext>
            </a:extLst>
          </p:cNvPr>
          <p:cNvCxnSpPr>
            <a:cxnSpLocks/>
          </p:cNvCxnSpPr>
          <p:nvPr/>
        </p:nvCxnSpPr>
        <p:spPr>
          <a:xfrm>
            <a:off x="18169551" y="13833428"/>
            <a:ext cx="0" cy="387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24" name="直线箭头连接符 123">
            <a:extLst>
              <a:ext uri="{FF2B5EF4-FFF2-40B4-BE49-F238E27FC236}">
                <a16:creationId xmlns:a16="http://schemas.microsoft.com/office/drawing/2014/main" id="{08DD91B5-8A2A-F84C-922A-BD728BEFC150}"/>
              </a:ext>
            </a:extLst>
          </p:cNvPr>
          <p:cNvCxnSpPr>
            <a:cxnSpLocks/>
          </p:cNvCxnSpPr>
          <p:nvPr/>
        </p:nvCxnSpPr>
        <p:spPr>
          <a:xfrm>
            <a:off x="14590273" y="13833429"/>
            <a:ext cx="0" cy="387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26" name="直线箭头连接符 125">
            <a:extLst>
              <a:ext uri="{FF2B5EF4-FFF2-40B4-BE49-F238E27FC236}">
                <a16:creationId xmlns:a16="http://schemas.microsoft.com/office/drawing/2014/main" id="{E8848072-50A7-034A-9CF5-C545D6DA737D}"/>
              </a:ext>
            </a:extLst>
          </p:cNvPr>
          <p:cNvCxnSpPr>
            <a:cxnSpLocks/>
          </p:cNvCxnSpPr>
          <p:nvPr/>
        </p:nvCxnSpPr>
        <p:spPr>
          <a:xfrm>
            <a:off x="18087474" y="9321121"/>
            <a:ext cx="0" cy="387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7" name="Rectangle 24">
            <a:extLst>
              <a:ext uri="{FF2B5EF4-FFF2-40B4-BE49-F238E27FC236}">
                <a16:creationId xmlns:a16="http://schemas.microsoft.com/office/drawing/2014/main" id="{5D73580B-3EAA-F24D-BF72-A13EBF82F253}"/>
              </a:ext>
            </a:extLst>
          </p:cNvPr>
          <p:cNvSpPr/>
          <p:nvPr/>
        </p:nvSpPr>
        <p:spPr>
          <a:xfrm>
            <a:off x="27130994" y="4427108"/>
            <a:ext cx="4876799" cy="7157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6" name="文本框 5">
            <a:extLst>
              <a:ext uri="{FF2B5EF4-FFF2-40B4-BE49-F238E27FC236}">
                <a16:creationId xmlns:a16="http://schemas.microsoft.com/office/drawing/2014/main" id="{498F75F8-E999-D043-B475-16F753995C68}"/>
              </a:ext>
            </a:extLst>
          </p:cNvPr>
          <p:cNvSpPr txBox="1"/>
          <p:nvPr/>
        </p:nvSpPr>
        <p:spPr>
          <a:xfrm>
            <a:off x="15657362" y="18443220"/>
            <a:ext cx="1917513" cy="738664"/>
          </a:xfrm>
          <a:prstGeom prst="rect">
            <a:avLst/>
          </a:prstGeom>
          <a:noFill/>
        </p:spPr>
        <p:txBody>
          <a:bodyPr wrap="none" rtlCol="0">
            <a:spAutoFit/>
          </a:bodyPr>
          <a:lstStyle/>
          <a:p>
            <a:r>
              <a:rPr lang="en-US" altLang="zh-CN" sz="4000" b="1" dirty="0">
                <a:latin typeface="Times New Roman" panose="02020603050405020304" pitchFamily="18" charset="0"/>
                <a:cs typeface="Times New Roman" panose="02020603050405020304" pitchFamily="18" charset="0"/>
              </a:rPr>
              <a:t>Results</a:t>
            </a:r>
            <a:r>
              <a:rPr lang="zh-CN" altLang="en-US" sz="4200" b="1" dirty="0">
                <a:latin typeface="Times New Roman" panose="02020603050405020304" pitchFamily="18" charset="0"/>
                <a:cs typeface="Times New Roman" panose="02020603050405020304" pitchFamily="18" charset="0"/>
              </a:rPr>
              <a:t> </a:t>
            </a:r>
            <a:endParaRPr kumimoji="1" lang="zh-CN" altLang="en-US" sz="4200" b="1" dirty="0">
              <a:latin typeface="Times New Roman" panose="02020603050405020304" pitchFamily="18" charset="0"/>
              <a:cs typeface="Times New Roman" panose="02020603050405020304" pitchFamily="18" charset="0"/>
            </a:endParaRPr>
          </a:p>
        </p:txBody>
      </p:sp>
      <p:sp>
        <p:nvSpPr>
          <p:cNvPr id="72" name="Rectangle 14">
            <a:extLst>
              <a:ext uri="{FF2B5EF4-FFF2-40B4-BE49-F238E27FC236}">
                <a16:creationId xmlns:a16="http://schemas.microsoft.com/office/drawing/2014/main" id="{0149D601-2482-F740-988C-DE93CD64BC8C}"/>
              </a:ext>
            </a:extLst>
          </p:cNvPr>
          <p:cNvSpPr/>
          <p:nvPr/>
        </p:nvSpPr>
        <p:spPr>
          <a:xfrm>
            <a:off x="11178836" y="19082929"/>
            <a:ext cx="10210800" cy="2400657"/>
          </a:xfrm>
          <a:prstGeom prst="rect">
            <a:avLst/>
          </a:prstGeom>
          <a:noFill/>
        </p:spPr>
        <p:txBody>
          <a:bodyPr wrap="square">
            <a:spAutoFit/>
          </a:bodyPr>
          <a:lstStyle/>
          <a:p>
            <a:pPr algn="just">
              <a:spcBef>
                <a:spcPts val="1200"/>
              </a:spcBef>
            </a:pPr>
            <a:r>
              <a:rPr lang="en-US" altLang="zh-CN" sz="3000" dirty="0">
                <a:latin typeface="Times New Roman" panose="02020603050405020304" pitchFamily="18" charset="0"/>
                <a:ea typeface="Times New Roman"/>
                <a:cs typeface="Times New Roman" panose="02020603050405020304" pitchFamily="18" charset="0"/>
              </a:rPr>
              <a:t>For</a:t>
            </a:r>
            <a:r>
              <a:rPr lang="zh-CN" altLang="en-US" sz="3000" dirty="0">
                <a:latin typeface="Times New Roman" panose="02020603050405020304" pitchFamily="18" charset="0"/>
                <a:ea typeface="Times New Roman"/>
                <a:cs typeface="Times New Roman" panose="02020603050405020304" pitchFamily="18" charset="0"/>
              </a:rPr>
              <a:t> </a:t>
            </a:r>
            <a:r>
              <a:rPr lang="en-US" altLang="zh-CN" sz="3000" dirty="0">
                <a:latin typeface="Times New Roman" panose="02020603050405020304" pitchFamily="18" charset="0"/>
                <a:ea typeface="Times New Roman"/>
                <a:cs typeface="Times New Roman" panose="02020603050405020304" pitchFamily="18" charset="0"/>
              </a:rPr>
              <a:t>result, the </a:t>
            </a:r>
            <a:r>
              <a:rPr lang="en-US" altLang="zh-CN" sz="3000" dirty="0">
                <a:latin typeface="Times New Roman" panose="02020603050405020304" pitchFamily="18" charset="0"/>
                <a:cs typeface="Times New Roman" panose="02020603050405020304" pitchFamily="18" charset="0"/>
              </a:rPr>
              <a:t>subsurface map of Sunset park area is constructed on ArcGIS</a:t>
            </a:r>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which includes layers of wires, pipes, subways, and other underground urban structures. Based on the machine learning model, the accuracy of predicting future plumbing complaints is </a:t>
            </a:r>
            <a:r>
              <a:rPr lang="en-US" altLang="zh-CN" sz="3000" dirty="0">
                <a:latin typeface="Times New Roman" panose="02020603050405020304" pitchFamily="18" charset="0"/>
                <a:ea typeface="Times New Roman"/>
                <a:cs typeface="Times New Roman" panose="02020603050405020304" pitchFamily="18" charset="0"/>
              </a:rPr>
              <a:t>56.31%.</a:t>
            </a:r>
            <a:r>
              <a:rPr lang="en-US" altLang="zh-CN" sz="3000" dirty="0">
                <a:latin typeface="Times New Roman" panose="02020603050405020304" pitchFamily="18" charset="0"/>
                <a:cs typeface="Times New Roman" panose="02020603050405020304" pitchFamily="18" charset="0"/>
              </a:rPr>
              <a:t> </a:t>
            </a:r>
            <a:endParaRPr lang="en-US" altLang="zh-CN" sz="3000" b="1" dirty="0">
              <a:latin typeface="Times New Roman" panose="02020603050405020304" pitchFamily="18" charset="0"/>
              <a:cs typeface="Times New Roman" panose="02020603050405020304" pitchFamily="18" charset="0"/>
            </a:endParaRPr>
          </a:p>
        </p:txBody>
      </p:sp>
      <p:cxnSp>
        <p:nvCxnSpPr>
          <p:cNvPr id="76" name="直线箭头连接符 75">
            <a:extLst>
              <a:ext uri="{FF2B5EF4-FFF2-40B4-BE49-F238E27FC236}">
                <a16:creationId xmlns:a16="http://schemas.microsoft.com/office/drawing/2014/main" id="{F05640B0-7244-C746-A928-29029595506D}"/>
              </a:ext>
            </a:extLst>
          </p:cNvPr>
          <p:cNvCxnSpPr>
            <a:cxnSpLocks/>
          </p:cNvCxnSpPr>
          <p:nvPr/>
        </p:nvCxnSpPr>
        <p:spPr>
          <a:xfrm>
            <a:off x="18109923" y="11625832"/>
            <a:ext cx="0" cy="33178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7482C274-D70F-439B-928C-7F788C438EC3}"/>
              </a:ext>
            </a:extLst>
          </p:cNvPr>
          <p:cNvSpPr/>
          <p:nvPr/>
        </p:nvSpPr>
        <p:spPr>
          <a:xfrm>
            <a:off x="-24608" y="58761"/>
            <a:ext cx="32943008" cy="3577928"/>
          </a:xfrm>
          <a:prstGeom prst="rect">
            <a:avLst/>
          </a:prstGeom>
          <a:solidFill>
            <a:srgbClr val="1F497D"/>
          </a:solidFill>
          <a:ln>
            <a:noFill/>
          </a:ln>
          <a:effectLst>
            <a:glow rad="63500">
              <a:schemeClr val="accent3">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23" dirty="0"/>
          </a:p>
        </p:txBody>
      </p:sp>
      <p:sp>
        <p:nvSpPr>
          <p:cNvPr id="4" name="TextBox 3"/>
          <p:cNvSpPr txBox="1"/>
          <p:nvPr/>
        </p:nvSpPr>
        <p:spPr>
          <a:xfrm>
            <a:off x="-98740" y="401541"/>
            <a:ext cx="31546800" cy="1015663"/>
          </a:xfrm>
          <a:prstGeom prst="rect">
            <a:avLst/>
          </a:prstGeom>
          <a:noFill/>
        </p:spPr>
        <p:txBody>
          <a:bodyPr wrap="square" rtlCol="0">
            <a:spAutoFit/>
          </a:bodyPr>
          <a:lstStyle/>
          <a:p>
            <a:pPr algn="ctr"/>
            <a:r>
              <a:rPr lang="en-US" sz="6000" b="1" spc="50" dirty="0">
                <a:solidFill>
                  <a:schemeClr val="bg1"/>
                </a:solidFill>
                <a:latin typeface="Times New Roman" panose="02020603050405020304" pitchFamily="18" charset="0"/>
                <a:cs typeface="Times New Roman" panose="02020603050405020304" pitchFamily="18" charset="0"/>
              </a:rPr>
              <a:t>Subsurface Testbed</a:t>
            </a:r>
          </a:p>
        </p:txBody>
      </p:sp>
      <p:sp>
        <p:nvSpPr>
          <p:cNvPr id="82" name="TextBox 81">
            <a:extLst>
              <a:ext uri="{FF2B5EF4-FFF2-40B4-BE49-F238E27FC236}">
                <a16:creationId xmlns:a16="http://schemas.microsoft.com/office/drawing/2014/main" id="{28460509-58B9-46D4-A913-4BBFCA426BB0}"/>
              </a:ext>
            </a:extLst>
          </p:cNvPr>
          <p:cNvSpPr txBox="1"/>
          <p:nvPr/>
        </p:nvSpPr>
        <p:spPr>
          <a:xfrm>
            <a:off x="11222133" y="2196909"/>
            <a:ext cx="19888199" cy="1384995"/>
          </a:xfrm>
          <a:prstGeom prst="rect">
            <a:avLst/>
          </a:prstGeom>
          <a:noFill/>
        </p:spPr>
        <p:txBody>
          <a:bodyPr wrap="square" rtlCol="0">
            <a:spAutoFit/>
          </a:bodyPr>
          <a:lstStyle/>
          <a:p>
            <a:pPr marL="514350" indent="-514350">
              <a:buAutoNum type="arabicPeriod"/>
            </a:pPr>
            <a:r>
              <a:rPr lang="en-US" sz="2800" dirty="0">
                <a:solidFill>
                  <a:schemeClr val="bg1"/>
                </a:solidFill>
                <a:latin typeface="Times New Roman" panose="02020603050405020304" pitchFamily="18" charset="0"/>
                <a:cs typeface="Times New Roman" panose="02020603050405020304" pitchFamily="18" charset="0"/>
              </a:rPr>
              <a:t>New York University Tandon School of Engineering  </a:t>
            </a:r>
          </a:p>
          <a:p>
            <a:pPr marL="514350" indent="-514350">
              <a:buAutoNum type="arabicPeriod"/>
            </a:pPr>
            <a:r>
              <a:rPr lang="en-US" sz="2800" dirty="0">
                <a:solidFill>
                  <a:schemeClr val="bg1"/>
                </a:solidFill>
                <a:latin typeface="Times New Roman" panose="02020603050405020304" pitchFamily="18" charset="0"/>
                <a:cs typeface="Times New Roman" panose="02020603050405020304" pitchFamily="18" charset="0"/>
              </a:rPr>
              <a:t>Supervisor, New York University Tandon School of Engineering </a:t>
            </a:r>
          </a:p>
          <a:p>
            <a:pPr marL="514350" indent="-514350">
              <a:buAutoNum type="arabicPeriod"/>
            </a:pPr>
            <a:r>
              <a:rPr lang="en-US" sz="2800" dirty="0">
                <a:solidFill>
                  <a:schemeClr val="bg1"/>
                </a:solidFill>
                <a:latin typeface="Times New Roman" panose="02020603050405020304" pitchFamily="18" charset="0"/>
                <a:cs typeface="Times New Roman" panose="02020603050405020304" pitchFamily="18" charset="0"/>
              </a:rPr>
              <a:t>Professor, Center for Urban Science and Progress</a:t>
            </a:r>
          </a:p>
        </p:txBody>
      </p:sp>
      <p:sp>
        <p:nvSpPr>
          <p:cNvPr id="10" name="Rectangle 9">
            <a:extLst>
              <a:ext uri="{FF2B5EF4-FFF2-40B4-BE49-F238E27FC236}">
                <a16:creationId xmlns:a16="http://schemas.microsoft.com/office/drawing/2014/main" id="{94AB4D65-E740-465A-A1EC-06B3B3351075}"/>
              </a:ext>
            </a:extLst>
          </p:cNvPr>
          <p:cNvSpPr/>
          <p:nvPr/>
        </p:nvSpPr>
        <p:spPr>
          <a:xfrm>
            <a:off x="8936393" y="783571"/>
            <a:ext cx="15514042" cy="2227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13502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chemeClr val="bg1"/>
                </a:solidFill>
                <a:effectLst/>
                <a:uLnTx/>
                <a:uFillTx/>
                <a:latin typeface="Times New Roman" panose="02020603050405020304" pitchFamily="18" charset="0"/>
                <a:cs typeface="Times New Roman" panose="02020603050405020304" pitchFamily="18" charset="0"/>
              </a:rPr>
              <a:t>Xinru</a:t>
            </a:r>
            <a:r>
              <a:rPr kumimoji="0" lang="en-US" sz="4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Li,</a:t>
            </a:r>
            <a:r>
              <a:rPr kumimoji="0" lang="en-US" sz="4000" b="0" i="0" u="none" strike="noStrike" kern="1200" cap="none" spc="0" normalizeH="0" baseline="30000" noProof="0" dirty="0">
                <a:ln>
                  <a:noFill/>
                </a:ln>
                <a:solidFill>
                  <a:schemeClr val="bg1"/>
                </a:solidFill>
                <a:effectLst/>
                <a:uLnTx/>
                <a:uFillTx/>
                <a:latin typeface="Times New Roman" panose="02020603050405020304" pitchFamily="18" charset="0"/>
                <a:cs typeface="Times New Roman" panose="02020603050405020304" pitchFamily="18" charset="0"/>
              </a:rPr>
              <a:t>1</a:t>
            </a:r>
            <a:r>
              <a:rPr kumimoji="0" lang="en-US" sz="4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Silvia Wei,</a:t>
            </a:r>
            <a:r>
              <a:rPr kumimoji="0" lang="en-US" sz="4000" b="0" i="0" u="none" strike="noStrike" kern="1200" cap="none" spc="0" normalizeH="0" baseline="30000" noProof="0" dirty="0">
                <a:ln>
                  <a:noFill/>
                </a:ln>
                <a:solidFill>
                  <a:schemeClr val="bg1"/>
                </a:solidFill>
                <a:effectLst/>
                <a:uLnTx/>
                <a:uFillTx/>
                <a:latin typeface="Times New Roman" panose="02020603050405020304" pitchFamily="18" charset="0"/>
                <a:cs typeface="Times New Roman" panose="02020603050405020304" pitchFamily="18" charset="0"/>
              </a:rPr>
              <a:t>1</a:t>
            </a:r>
            <a:r>
              <a:rPr kumimoji="0" lang="en-US" sz="4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Michael Stanley,</a:t>
            </a:r>
            <a:r>
              <a:rPr kumimoji="0" lang="en-US" sz="4000" b="0" i="0" u="none" strike="noStrike" kern="1200" cap="none" spc="0" normalizeH="0" baseline="30000" noProof="0" dirty="0">
                <a:ln>
                  <a:noFill/>
                </a:ln>
                <a:solidFill>
                  <a:schemeClr val="bg1"/>
                </a:solidFill>
                <a:effectLst/>
                <a:uLnTx/>
                <a:uFillTx/>
                <a:latin typeface="Times New Roman" panose="02020603050405020304" pitchFamily="18" charset="0"/>
                <a:cs typeface="Times New Roman" panose="02020603050405020304" pitchFamily="18" charset="0"/>
              </a:rPr>
              <a:t>2</a:t>
            </a:r>
            <a:r>
              <a:rPr kumimoji="0" lang="en-US" sz="4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Debra F. </a:t>
            </a:r>
            <a:r>
              <a:rPr kumimoji="0" lang="en-US" sz="4000" b="0" i="0" u="none" strike="noStrike" kern="1200" cap="none" spc="0" normalizeH="0" baseline="0" noProof="0" dirty="0" err="1">
                <a:ln>
                  <a:noFill/>
                </a:ln>
                <a:solidFill>
                  <a:schemeClr val="bg1"/>
                </a:solidFill>
                <a:effectLst/>
                <a:uLnTx/>
                <a:uFillTx/>
                <a:latin typeface="Times New Roman" panose="02020603050405020304" pitchFamily="18" charset="0"/>
                <a:cs typeface="Times New Roman" panose="02020603050405020304" pitchFamily="18" charset="0"/>
              </a:rPr>
              <a:t>Laefer</a:t>
            </a:r>
            <a:r>
              <a:rPr kumimoji="0" lang="en-US" sz="40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 PhD</a:t>
            </a:r>
            <a:r>
              <a:rPr kumimoji="0" lang="en-US" altLang="zh-CN" sz="4000" b="0" i="0" u="none" strike="noStrike" kern="1200" cap="none" spc="0" normalizeH="0" baseline="3000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4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ctr" defTabSz="313502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30000" noProof="0" dirty="0">
              <a:ln>
                <a:noFill/>
              </a:ln>
              <a:solidFill>
                <a:prstClr val="black"/>
              </a:solidFill>
              <a:effectLst/>
              <a:uLnTx/>
              <a:uFillTx/>
              <a:latin typeface="Arial"/>
              <a:ea typeface="+mn-ea"/>
              <a:cs typeface="Arial"/>
            </a:endParaRPr>
          </a:p>
        </p:txBody>
      </p:sp>
      <p:sp>
        <p:nvSpPr>
          <p:cNvPr id="84" name="Rectangle 83">
            <a:extLst>
              <a:ext uri="{FF2B5EF4-FFF2-40B4-BE49-F238E27FC236}">
                <a16:creationId xmlns:a16="http://schemas.microsoft.com/office/drawing/2014/main" id="{42DFDF66-B914-4AA6-839E-7A8B03211401}"/>
              </a:ext>
            </a:extLst>
          </p:cNvPr>
          <p:cNvSpPr/>
          <p:nvPr/>
        </p:nvSpPr>
        <p:spPr>
          <a:xfrm>
            <a:off x="0" y="21372081"/>
            <a:ext cx="32945362" cy="5581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dirty="0">
                <a:solidFill>
                  <a:schemeClr val="bg1"/>
                </a:solidFill>
                <a:latin typeface="Constantia" panose="02030602050306030303" pitchFamily="18" charset="0"/>
                <a:ea typeface="휴먼엑스포" panose="02030504000101010101" pitchFamily="18" charset="-127"/>
                <a:cs typeface="Times New Roman" panose="02020603050405020304" pitchFamily="18" charset="0"/>
              </a:rPr>
              <a:t>Contact: corresponding author’s email </a:t>
            </a:r>
            <a:endParaRPr lang="ko-KR" altLang="en-US" sz="4000" dirty="0">
              <a:solidFill>
                <a:schemeClr val="bg1"/>
              </a:solidFill>
              <a:latin typeface="Constantia" panose="02030602050306030303" pitchFamily="18" charset="0"/>
              <a:ea typeface="휴먼엑스포" panose="02030504000101010101" pitchFamily="18" charset="-127"/>
              <a:cs typeface="Times New Roman" panose="02020603050405020304" pitchFamily="18" charset="0"/>
            </a:endParaRPr>
          </a:p>
        </p:txBody>
      </p:sp>
      <p:sp>
        <p:nvSpPr>
          <p:cNvPr id="14" name="Rectangle 13">
            <a:extLst>
              <a:ext uri="{FF2B5EF4-FFF2-40B4-BE49-F238E27FC236}">
                <a16:creationId xmlns:a16="http://schemas.microsoft.com/office/drawing/2014/main" id="{5C8A9CF9-ECC0-4E53-849B-A4FA3325EA14}"/>
              </a:ext>
            </a:extLst>
          </p:cNvPr>
          <p:cNvSpPr/>
          <p:nvPr/>
        </p:nvSpPr>
        <p:spPr>
          <a:xfrm>
            <a:off x="30552060" y="130243"/>
            <a:ext cx="2353755" cy="251634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57150"/>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latin typeface="Times New Roman" panose="02020603050405020304" pitchFamily="18" charset="0"/>
                <a:cs typeface="Times New Roman" panose="02020603050405020304" pitchFamily="18" charset="0"/>
              </a:rPr>
              <a:t>University Logo</a:t>
            </a:r>
          </a:p>
        </p:txBody>
      </p:sp>
      <p:pic>
        <p:nvPicPr>
          <p:cNvPr id="3" name="Picture 2" descr="Shape&#10;&#10;Description automatically generated with medium confidence">
            <a:extLst>
              <a:ext uri="{FF2B5EF4-FFF2-40B4-BE49-F238E27FC236}">
                <a16:creationId xmlns:a16="http://schemas.microsoft.com/office/drawing/2014/main" id="{50958C94-7C4F-483C-AED2-294835EE64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25" y="697451"/>
            <a:ext cx="8557402" cy="23139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8076</TotalTime>
  <Words>723</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Constantia</vt:lpstr>
      <vt:lpstr>Times New Roman</vt:lpstr>
      <vt:lpstr>Office Theme</vt:lpstr>
      <vt:lpstr>PowerPoint Presentation</vt:lpstr>
    </vt:vector>
  </TitlesOfParts>
  <Company>Polytech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Aye C Maung</dc:creator>
  <cp:lastModifiedBy>Sarina Adeli</cp:lastModifiedBy>
  <cp:revision>245</cp:revision>
  <cp:lastPrinted>2017-07-07T19:34:58Z</cp:lastPrinted>
  <dcterms:created xsi:type="dcterms:W3CDTF">2012-08-01T15:45:41Z</dcterms:created>
  <dcterms:modified xsi:type="dcterms:W3CDTF">2021-06-16T14:19:08Z</dcterms:modified>
</cp:coreProperties>
</file>