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000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5717" autoAdjust="0"/>
  </p:normalViewPr>
  <p:slideViewPr>
    <p:cSldViewPr snapToGrid="0">
      <p:cViewPr>
        <p:scale>
          <a:sx n="125" d="100"/>
          <a:sy n="125" d="100"/>
        </p:scale>
        <p:origin x="3174" y="-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AAF1CE-A93D-42E5-BCFB-7A3B9E3E8A1A}" type="datetimeFigureOut">
              <a:rPr lang="en-GB" smtClean="0"/>
              <a:t>04/05/2023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E02781-E0B5-4E84-9985-32569C4B0571}" type="slidenum">
              <a:rPr lang="en-GB" smtClean="0"/>
              <a:t>‹#›</a:t>
            </a:fld>
            <a:endParaRPr lang="en-GB"/>
          </a:p>
        </p:txBody>
      </p:sp>
    </p:spTree>
    <p:extLst>
      <p:ext uri="{BB962C8B-B14F-4D97-AF65-F5344CB8AC3E}">
        <p14:creationId xmlns:p14="http://schemas.microsoft.com/office/powerpoint/2010/main" val="10531595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presentation, you will see how you can integrate the audio library into your own projects.</a:t>
            </a:r>
          </a:p>
        </p:txBody>
      </p:sp>
      <p:sp>
        <p:nvSpPr>
          <p:cNvPr id="4" name="Slide Number Placeholder 3"/>
          <p:cNvSpPr>
            <a:spLocks noGrp="1"/>
          </p:cNvSpPr>
          <p:nvPr>
            <p:ph type="sldNum" sz="quarter" idx="5"/>
          </p:nvPr>
        </p:nvSpPr>
        <p:spPr/>
        <p:txBody>
          <a:bodyPr/>
          <a:lstStyle/>
          <a:p>
            <a:fld id="{D6E02781-E0B5-4E84-9985-32569C4B0571}" type="slidenum">
              <a:rPr lang="en-GB" smtClean="0"/>
              <a:t>1</a:t>
            </a:fld>
            <a:endParaRPr lang="en-GB"/>
          </a:p>
        </p:txBody>
      </p:sp>
    </p:spTree>
    <p:extLst>
      <p:ext uri="{BB962C8B-B14F-4D97-AF65-F5344CB8AC3E}">
        <p14:creationId xmlns:p14="http://schemas.microsoft.com/office/powerpoint/2010/main" val="3768388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prestation, I will first describe why I wanted to make the Audio library.</a:t>
            </a:r>
          </a:p>
          <a:p>
            <a:endParaRPr lang="en-GB" dirty="0"/>
          </a:p>
          <a:p>
            <a:r>
              <a:rPr lang="en-GB" dirty="0"/>
              <a:t>I will show you how you can get the source code for the Audio library and build it yourself.</a:t>
            </a:r>
          </a:p>
          <a:p>
            <a:endParaRPr lang="en-GB" dirty="0"/>
          </a:p>
          <a:p>
            <a:r>
              <a:rPr lang="en-GB" dirty="0"/>
              <a:t>I will also show you how you can integrate the Audio library in your own project and how to use the audio library to play sound effects for your game.</a:t>
            </a:r>
          </a:p>
        </p:txBody>
      </p:sp>
      <p:sp>
        <p:nvSpPr>
          <p:cNvPr id="4" name="Slide Number Placeholder 3"/>
          <p:cNvSpPr>
            <a:spLocks noGrp="1"/>
          </p:cNvSpPr>
          <p:nvPr>
            <p:ph type="sldNum" sz="quarter" idx="5"/>
          </p:nvPr>
        </p:nvSpPr>
        <p:spPr/>
        <p:txBody>
          <a:bodyPr/>
          <a:lstStyle/>
          <a:p>
            <a:fld id="{D6E02781-E0B5-4E84-9985-32569C4B0571}" type="slidenum">
              <a:rPr lang="en-GB" smtClean="0"/>
              <a:t>2</a:t>
            </a:fld>
            <a:endParaRPr lang="en-GB"/>
          </a:p>
        </p:txBody>
      </p:sp>
    </p:spTree>
    <p:extLst>
      <p:ext uri="{BB962C8B-B14F-4D97-AF65-F5344CB8AC3E}">
        <p14:creationId xmlns:p14="http://schemas.microsoft.com/office/powerpoint/2010/main" val="334252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built the Audio library as a minimalistic audio library for use in a simple game framework that is used for making simple 2D games. </a:t>
            </a:r>
          </a:p>
          <a:p>
            <a:endParaRPr lang="en-GB" dirty="0"/>
          </a:p>
          <a:p>
            <a:r>
              <a:rPr lang="en-GB" dirty="0"/>
              <a:t>When making a simple 2D game, you often don’t need a bloated audio library like </a:t>
            </a:r>
            <a:r>
              <a:rPr lang="en-GB" dirty="0" err="1"/>
              <a:t>OpenAL</a:t>
            </a:r>
            <a:r>
              <a:rPr lang="en-GB" dirty="0"/>
              <a:t>. Usually, you just want to load a sound effect or background music and play it at the right time.</a:t>
            </a:r>
          </a:p>
          <a:p>
            <a:endParaRPr lang="en-GB" dirty="0"/>
          </a:p>
          <a:p>
            <a:r>
              <a:rPr lang="en-GB" dirty="0"/>
              <a:t>Other game frameworks like SFML or SDL2 provide an audio library, but it is often difficult to use the audio subsystems from these libraries without pulling in other dependencies.</a:t>
            </a:r>
          </a:p>
          <a:p>
            <a:endParaRPr lang="en-GB" dirty="0"/>
          </a:p>
          <a:p>
            <a:r>
              <a:rPr lang="en-GB" dirty="0"/>
              <a:t>The Audio library is designed to be simple to use, but at the same time, provide a sufficient amount of functionality to be useable in both 2D and 3D games.</a:t>
            </a:r>
          </a:p>
          <a:p>
            <a:endParaRPr lang="en-GB" dirty="0"/>
          </a:p>
          <a:p>
            <a:r>
              <a:rPr lang="en-GB" dirty="0"/>
              <a:t>The Audio library is just a C++ wrapper for the </a:t>
            </a:r>
            <a:r>
              <a:rPr lang="en-GB" dirty="0" err="1"/>
              <a:t>miniaudio</a:t>
            </a:r>
            <a:r>
              <a:rPr lang="en-GB" dirty="0"/>
              <a:t> library. The Audio library provides a simpler interface than </a:t>
            </a:r>
            <a:r>
              <a:rPr lang="en-GB" dirty="0" err="1"/>
              <a:t>miniaudio</a:t>
            </a:r>
            <a:r>
              <a:rPr lang="en-GB" dirty="0"/>
              <a:t>.</a:t>
            </a:r>
          </a:p>
        </p:txBody>
      </p:sp>
      <p:sp>
        <p:nvSpPr>
          <p:cNvPr id="4" name="Slide Number Placeholder 3"/>
          <p:cNvSpPr>
            <a:spLocks noGrp="1"/>
          </p:cNvSpPr>
          <p:nvPr>
            <p:ph type="sldNum" sz="quarter" idx="5"/>
          </p:nvPr>
        </p:nvSpPr>
        <p:spPr/>
        <p:txBody>
          <a:bodyPr/>
          <a:lstStyle/>
          <a:p>
            <a:fld id="{D6E02781-E0B5-4E84-9985-32569C4B0571}" type="slidenum">
              <a:rPr lang="en-GB" smtClean="0"/>
              <a:t>3</a:t>
            </a:fld>
            <a:endParaRPr lang="en-GB"/>
          </a:p>
        </p:txBody>
      </p:sp>
    </p:spTree>
    <p:extLst>
      <p:ext uri="{BB962C8B-B14F-4D97-AF65-F5344CB8AC3E}">
        <p14:creationId xmlns:p14="http://schemas.microsoft.com/office/powerpoint/2010/main" val="418961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get access to the Audio library, clone the GitHub repo to your local computer using either your favourite Git client or use the command shown on the bottom of the slide to clone the repo to your local computer.</a:t>
            </a:r>
          </a:p>
        </p:txBody>
      </p:sp>
      <p:sp>
        <p:nvSpPr>
          <p:cNvPr id="4" name="Slide Number Placeholder 3"/>
          <p:cNvSpPr>
            <a:spLocks noGrp="1"/>
          </p:cNvSpPr>
          <p:nvPr>
            <p:ph type="sldNum" sz="quarter" idx="5"/>
          </p:nvPr>
        </p:nvSpPr>
        <p:spPr/>
        <p:txBody>
          <a:bodyPr/>
          <a:lstStyle/>
          <a:p>
            <a:fld id="{D6E02781-E0B5-4E84-9985-32569C4B0571}" type="slidenum">
              <a:rPr lang="en-GB" smtClean="0"/>
              <a:t>4</a:t>
            </a:fld>
            <a:endParaRPr lang="en-GB"/>
          </a:p>
        </p:txBody>
      </p:sp>
    </p:spTree>
    <p:extLst>
      <p:ext uri="{BB962C8B-B14F-4D97-AF65-F5344CB8AC3E}">
        <p14:creationId xmlns:p14="http://schemas.microsoft.com/office/powerpoint/2010/main" val="3603283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use </a:t>
            </a:r>
            <a:r>
              <a:rPr lang="en-GB" dirty="0" err="1"/>
              <a:t>CMake</a:t>
            </a:r>
            <a:r>
              <a:rPr lang="en-GB" dirty="0"/>
              <a:t> GUI to generate the solution and project files for the build toolchain you are using.</a:t>
            </a:r>
          </a:p>
          <a:p>
            <a:endParaRPr lang="en-GB" dirty="0"/>
          </a:p>
          <a:p>
            <a:r>
              <a:rPr lang="en-GB" dirty="0"/>
              <a:t>The image shown on the slide is using the Visual Studio 2022 preset to generate solution and project files for Visual Studio 2022.</a:t>
            </a:r>
          </a:p>
          <a:p>
            <a:endParaRPr lang="en-GB" dirty="0"/>
          </a:p>
          <a:p>
            <a:r>
              <a:rPr lang="en-GB" dirty="0"/>
              <a:t>Optionally, you can use the command line to generate the build files for whatever toolchain </a:t>
            </a:r>
            <a:r>
              <a:rPr lang="en-GB" dirty="0" err="1"/>
              <a:t>cmake</a:t>
            </a:r>
            <a:r>
              <a:rPr lang="en-GB" dirty="0"/>
              <a:t> detects on your system.</a:t>
            </a:r>
          </a:p>
          <a:p>
            <a:endParaRPr lang="en-GB" dirty="0"/>
          </a:p>
          <a:p>
            <a:r>
              <a:rPr lang="en-GB" dirty="0"/>
              <a:t>The command shown on the bottom of the slide should be run from the root folder of the Audio repository. The build files are placed in a folder called </a:t>
            </a:r>
            <a:r>
              <a:rPr lang="en-GB" b="1" dirty="0"/>
              <a:t>build</a:t>
            </a:r>
            <a:r>
              <a:rPr lang="en-GB" dirty="0"/>
              <a:t>.</a:t>
            </a:r>
          </a:p>
          <a:p>
            <a:endParaRPr lang="en-GB" dirty="0"/>
          </a:p>
          <a:p>
            <a:r>
              <a:rPr lang="en-GB" dirty="0"/>
              <a:t>Optionally, you can use the provided </a:t>
            </a:r>
            <a:r>
              <a:rPr lang="en-GB" b="1" dirty="0" err="1"/>
              <a:t>GeneratProjectFiles</a:t>
            </a:r>
            <a:r>
              <a:rPr lang="en-GB" dirty="0"/>
              <a:t> batch file in the project root to generate the Visual Studio solution and project files.</a:t>
            </a:r>
          </a:p>
        </p:txBody>
      </p:sp>
      <p:sp>
        <p:nvSpPr>
          <p:cNvPr id="4" name="Slide Number Placeholder 3"/>
          <p:cNvSpPr>
            <a:spLocks noGrp="1"/>
          </p:cNvSpPr>
          <p:nvPr>
            <p:ph type="sldNum" sz="quarter" idx="5"/>
          </p:nvPr>
        </p:nvSpPr>
        <p:spPr/>
        <p:txBody>
          <a:bodyPr/>
          <a:lstStyle/>
          <a:p>
            <a:fld id="{D6E02781-E0B5-4E84-9985-32569C4B0571}" type="slidenum">
              <a:rPr lang="en-GB" smtClean="0"/>
              <a:t>5</a:t>
            </a:fld>
            <a:endParaRPr lang="en-GB"/>
          </a:p>
        </p:txBody>
      </p:sp>
    </p:spTree>
    <p:extLst>
      <p:ext uri="{BB962C8B-B14F-4D97-AF65-F5344CB8AC3E}">
        <p14:creationId xmlns:p14="http://schemas.microsoft.com/office/powerpoint/2010/main" val="784208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actually build the library, open the generated Visual Studio solution file and select </a:t>
            </a:r>
            <a:r>
              <a:rPr lang="en-GB" b="1" dirty="0"/>
              <a:t>Build &gt; Build</a:t>
            </a:r>
            <a:r>
              <a:rPr lang="en-GB" dirty="0"/>
              <a:t> Solution from the main menu.</a:t>
            </a:r>
          </a:p>
          <a:p>
            <a:endParaRPr lang="en-GB" dirty="0"/>
          </a:p>
          <a:p>
            <a:r>
              <a:rPr lang="en-GB" dirty="0"/>
              <a:t>If everything goes okay, you should be able to run the </a:t>
            </a:r>
            <a:r>
              <a:rPr lang="en-GB" b="1" dirty="0"/>
              <a:t>example</a:t>
            </a:r>
            <a:r>
              <a:rPr lang="en-GB" b="0" dirty="0"/>
              <a:t> project in the debugger to test if it is working.</a:t>
            </a:r>
          </a:p>
          <a:p>
            <a:endParaRPr lang="en-GB" b="0" dirty="0"/>
          </a:p>
          <a:p>
            <a:r>
              <a:rPr lang="en-GB" b="0" dirty="0"/>
              <a:t>The library files should be placed in the </a:t>
            </a:r>
            <a:r>
              <a:rPr lang="en-GB" b="1" dirty="0"/>
              <a:t>lib</a:t>
            </a:r>
            <a:r>
              <a:rPr lang="en-GB" b="0" dirty="0"/>
              <a:t> folder and the binary files should be placed in the </a:t>
            </a:r>
            <a:r>
              <a:rPr lang="en-GB" b="1" dirty="0"/>
              <a:t>bin </a:t>
            </a:r>
            <a:r>
              <a:rPr lang="en-GB" b="0" dirty="0"/>
              <a:t>folder in the root of the repository.</a:t>
            </a:r>
          </a:p>
          <a:p>
            <a:endParaRPr lang="en-GB" b="0" dirty="0"/>
          </a:p>
          <a:p>
            <a:r>
              <a:rPr lang="en-GB" b="0" dirty="0"/>
              <a:t>You should be aware that the library files generated with your version of Visual Studio may not work with other versions </a:t>
            </a:r>
            <a:r>
              <a:rPr lang="en-GB" b="0"/>
              <a:t>of Visual Studio.</a:t>
            </a:r>
            <a:endParaRPr lang="en-GB" b="1" dirty="0"/>
          </a:p>
        </p:txBody>
      </p:sp>
      <p:sp>
        <p:nvSpPr>
          <p:cNvPr id="4" name="Slide Number Placeholder 3"/>
          <p:cNvSpPr>
            <a:spLocks noGrp="1"/>
          </p:cNvSpPr>
          <p:nvPr>
            <p:ph type="sldNum" sz="quarter" idx="5"/>
          </p:nvPr>
        </p:nvSpPr>
        <p:spPr/>
        <p:txBody>
          <a:bodyPr/>
          <a:lstStyle/>
          <a:p>
            <a:fld id="{D6E02781-E0B5-4E84-9985-32569C4B0571}" type="slidenum">
              <a:rPr lang="en-GB" smtClean="0"/>
              <a:t>6</a:t>
            </a:fld>
            <a:endParaRPr lang="en-GB"/>
          </a:p>
        </p:txBody>
      </p:sp>
    </p:spTree>
    <p:extLst>
      <p:ext uri="{BB962C8B-B14F-4D97-AF65-F5344CB8AC3E}">
        <p14:creationId xmlns:p14="http://schemas.microsoft.com/office/powerpoint/2010/main" val="3351392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Video Thumbnai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8AF9A5C-A04C-8287-5DA1-64B965BB9192}"/>
              </a:ext>
            </a:extLst>
          </p:cNvPr>
          <p:cNvSpPr/>
          <p:nvPr userDrawn="1"/>
        </p:nvSpPr>
        <p:spPr>
          <a:xfrm>
            <a:off x="0" y="959667"/>
            <a:ext cx="11353800" cy="4101220"/>
          </a:xfrm>
          <a:prstGeom prst="rect">
            <a:avLst/>
          </a:prstGeom>
          <a:solidFill>
            <a:srgbClr val="7F7F7F">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E409CF-45C4-24E9-BA73-22E7923EB551}"/>
              </a:ext>
            </a:extLst>
          </p:cNvPr>
          <p:cNvSpPr>
            <a:spLocks noGrp="1"/>
          </p:cNvSpPr>
          <p:nvPr>
            <p:ph type="title" hasCustomPrompt="1"/>
          </p:nvPr>
        </p:nvSpPr>
        <p:spPr>
          <a:xfrm>
            <a:off x="699977" y="1684714"/>
            <a:ext cx="10515600" cy="1325563"/>
          </a:xfrm>
        </p:spPr>
        <p:txBody>
          <a:bodyPr>
            <a:noAutofit/>
          </a:bodyPr>
          <a:lstStyle>
            <a:lvl1pPr>
              <a:defRPr sz="7200"/>
            </a:lvl1pPr>
          </a:lstStyle>
          <a:p>
            <a:r>
              <a:rPr lang="en-US" dirty="0"/>
              <a:t>Title</a:t>
            </a:r>
            <a:endParaRPr lang="en-GB" dirty="0"/>
          </a:p>
        </p:txBody>
      </p:sp>
      <p:sp>
        <p:nvSpPr>
          <p:cNvPr id="3" name="Title 1">
            <a:extLst>
              <a:ext uri="{FF2B5EF4-FFF2-40B4-BE49-F238E27FC236}">
                <a16:creationId xmlns:a16="http://schemas.microsoft.com/office/drawing/2014/main" id="{25B25456-6F4D-6A1E-8358-4D06D4315C7C}"/>
              </a:ext>
            </a:extLst>
          </p:cNvPr>
          <p:cNvSpPr txBox="1">
            <a:spLocks/>
          </p:cNvSpPr>
          <p:nvPr userDrawn="1"/>
        </p:nvSpPr>
        <p:spPr>
          <a:xfrm>
            <a:off x="838200" y="3004961"/>
            <a:ext cx="10515600" cy="205592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1" u="none" kern="1200">
                <a:solidFill>
                  <a:schemeClr val="tx1">
                    <a:lumMod val="85000"/>
                    <a:lumOff val="15000"/>
                  </a:schemeClr>
                </a:solidFill>
                <a:latin typeface="+mj-lt"/>
                <a:ea typeface="+mj-ea"/>
                <a:cs typeface="+mj-cs"/>
              </a:defRPr>
            </a:lvl1pPr>
          </a:lstStyle>
          <a:p>
            <a:r>
              <a:rPr lang="en-US" sz="6000" dirty="0"/>
              <a:t>Subtitle</a:t>
            </a:r>
            <a:endParaRPr lang="en-GB" sz="6000" dirty="0"/>
          </a:p>
        </p:txBody>
      </p:sp>
    </p:spTree>
    <p:extLst>
      <p:ext uri="{BB962C8B-B14F-4D97-AF65-F5344CB8AC3E}">
        <p14:creationId xmlns:p14="http://schemas.microsoft.com/office/powerpoint/2010/main" val="281368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44A5-CD67-68F2-2A49-2BB02D7E1E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dirty="0"/>
          </a:p>
        </p:txBody>
      </p:sp>
      <p:sp>
        <p:nvSpPr>
          <p:cNvPr id="3" name="Picture Placeholder 2">
            <a:extLst>
              <a:ext uri="{FF2B5EF4-FFF2-40B4-BE49-F238E27FC236}">
                <a16:creationId xmlns:a16="http://schemas.microsoft.com/office/drawing/2014/main" id="{D9F2CEBE-C7B1-CB4A-04D0-30F18731FA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9FD1E3A4-2D6C-A7B2-BECD-4934FB38AE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E812C778-C140-BF69-CA26-55032F39D9AA}"/>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10" name="Seperator">
            <a:extLst>
              <a:ext uri="{FF2B5EF4-FFF2-40B4-BE49-F238E27FC236}">
                <a16:creationId xmlns:a16="http://schemas.microsoft.com/office/drawing/2014/main" id="{1C87956E-F2AA-0078-778A-4E540280AA97}"/>
              </a:ext>
            </a:extLst>
          </p:cNvPr>
          <p:cNvCxnSpPr>
            <a:cxnSpLocks/>
          </p:cNvCxnSpPr>
          <p:nvPr userDrawn="1"/>
        </p:nvCxnSpPr>
        <p:spPr>
          <a:xfrm>
            <a:off x="838200" y="2057400"/>
            <a:ext cx="3933825"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636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9DFE511-8E2A-F729-F94F-272E36FA8D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8" name="Title 7">
            <a:extLst>
              <a:ext uri="{FF2B5EF4-FFF2-40B4-BE49-F238E27FC236}">
                <a16:creationId xmlns:a16="http://schemas.microsoft.com/office/drawing/2014/main" id="{3B0AF377-2781-C58E-200C-CCD5A326025C}"/>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586187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5902-2359-4B56-D7E9-2D14F67BFC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AB6F7DB-0186-A953-E545-43E70B1070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Slide Number Placeholder 5">
            <a:extLst>
              <a:ext uri="{FF2B5EF4-FFF2-40B4-BE49-F238E27FC236}">
                <a16:creationId xmlns:a16="http://schemas.microsoft.com/office/drawing/2014/main" id="{4B34A430-503D-85FF-D5CB-71A2998C9D18}"/>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spTree>
    <p:extLst>
      <p:ext uri="{BB962C8B-B14F-4D97-AF65-F5344CB8AC3E}">
        <p14:creationId xmlns:p14="http://schemas.microsoft.com/office/powerpoint/2010/main" val="2926357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80769-165E-8FFF-6135-EE434B0C0BCC}"/>
              </a:ext>
            </a:extLst>
          </p:cNvPr>
          <p:cNvSpPr>
            <a:spLocks noGrp="1"/>
          </p:cNvSpPr>
          <p:nvPr>
            <p:ph type="title"/>
          </p:nvPr>
        </p:nvSpPr>
        <p:spPr/>
        <p:txBody>
          <a:bodyPr/>
          <a:lstStyle>
            <a:lvl1pPr>
              <a:defRPr b="1" i="1"/>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1838F3AA-F04E-52E7-6A08-BC253C661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Slide Number Placeholder 5">
            <a:extLst>
              <a:ext uri="{FF2B5EF4-FFF2-40B4-BE49-F238E27FC236}">
                <a16:creationId xmlns:a16="http://schemas.microsoft.com/office/drawing/2014/main" id="{539BCDFB-278C-C74D-FCBD-BABD0A9CED57}"/>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8" name="Seperator">
            <a:extLst>
              <a:ext uri="{FF2B5EF4-FFF2-40B4-BE49-F238E27FC236}">
                <a16:creationId xmlns:a16="http://schemas.microsoft.com/office/drawing/2014/main" id="{FD81168B-EF99-1693-9859-02BE480B8CCD}"/>
              </a:ext>
            </a:extLst>
          </p:cNvPr>
          <p:cNvCxnSpPr>
            <a:cxnSpLocks/>
          </p:cNvCxnSpPr>
          <p:nvPr userDrawn="1"/>
        </p:nvCxnSpPr>
        <p:spPr>
          <a:xfrm>
            <a:off x="838200" y="1714500"/>
            <a:ext cx="11353800"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622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F2522-286D-FADA-D9D9-46EB84971FA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607DEF4-1CD7-C3B8-4A05-0B4512B8F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709DED7-F886-8EFC-01ED-250BDA303E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a:extLst>
              <a:ext uri="{FF2B5EF4-FFF2-40B4-BE49-F238E27FC236}">
                <a16:creationId xmlns:a16="http://schemas.microsoft.com/office/drawing/2014/main" id="{069F2D86-F102-D3CE-CE6E-71351863623E}"/>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9" name="Seperator">
            <a:extLst>
              <a:ext uri="{FF2B5EF4-FFF2-40B4-BE49-F238E27FC236}">
                <a16:creationId xmlns:a16="http://schemas.microsoft.com/office/drawing/2014/main" id="{1598BBA4-79D5-4794-5730-CE7D23FE9D83}"/>
              </a:ext>
            </a:extLst>
          </p:cNvPr>
          <p:cNvCxnSpPr>
            <a:cxnSpLocks/>
          </p:cNvCxnSpPr>
          <p:nvPr userDrawn="1"/>
        </p:nvCxnSpPr>
        <p:spPr>
          <a:xfrm>
            <a:off x="838200" y="1714500"/>
            <a:ext cx="11353800"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22184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C4BEB-4B88-77C4-6D68-3870CE9AC3F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30BF1A5-1176-0BBC-4C60-1745D7FDF8C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A1051B-35D9-7591-0F1B-298C388BF9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23241D2-504F-4E80-0232-02DF3090BF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B1059A-AB36-55D0-DA94-4C5111AAC9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579833D0-9EB9-7383-268D-2CE082C97DCC}"/>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12" name="Seperator">
            <a:extLst>
              <a:ext uri="{FF2B5EF4-FFF2-40B4-BE49-F238E27FC236}">
                <a16:creationId xmlns:a16="http://schemas.microsoft.com/office/drawing/2014/main" id="{C91C0937-366D-7D79-531F-19E603FDBD4C}"/>
              </a:ext>
            </a:extLst>
          </p:cNvPr>
          <p:cNvCxnSpPr>
            <a:cxnSpLocks/>
          </p:cNvCxnSpPr>
          <p:nvPr userDrawn="1"/>
        </p:nvCxnSpPr>
        <p:spPr>
          <a:xfrm>
            <a:off x="838200" y="1714500"/>
            <a:ext cx="11353800"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0448816"/>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4CBFF-AACF-4505-FA0E-5FA1681619E4}"/>
              </a:ext>
            </a:extLst>
          </p:cNvPr>
          <p:cNvSpPr>
            <a:spLocks noGrp="1"/>
          </p:cNvSpPr>
          <p:nvPr>
            <p:ph type="title"/>
          </p:nvPr>
        </p:nvSpPr>
        <p:spPr/>
        <p:txBody>
          <a:bodyPr/>
          <a:lstStyle/>
          <a:p>
            <a:r>
              <a:rPr lang="en-US"/>
              <a:t>Click to edit Master title style</a:t>
            </a:r>
            <a:endParaRPr lang="en-GB" dirty="0"/>
          </a:p>
        </p:txBody>
      </p:sp>
      <p:sp>
        <p:nvSpPr>
          <p:cNvPr id="5" name="Slide Number Placeholder 4">
            <a:extLst>
              <a:ext uri="{FF2B5EF4-FFF2-40B4-BE49-F238E27FC236}">
                <a16:creationId xmlns:a16="http://schemas.microsoft.com/office/drawing/2014/main" id="{66BF6906-3FD3-9560-5201-B71A58A0D05C}"/>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8" name="Seperator">
            <a:extLst>
              <a:ext uri="{FF2B5EF4-FFF2-40B4-BE49-F238E27FC236}">
                <a16:creationId xmlns:a16="http://schemas.microsoft.com/office/drawing/2014/main" id="{23F0800D-96BB-47B8-2051-81D134B7BB62}"/>
              </a:ext>
            </a:extLst>
          </p:cNvPr>
          <p:cNvCxnSpPr>
            <a:cxnSpLocks/>
          </p:cNvCxnSpPr>
          <p:nvPr userDrawn="1"/>
        </p:nvCxnSpPr>
        <p:spPr>
          <a:xfrm>
            <a:off x="838200" y="1714500"/>
            <a:ext cx="11353800"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7965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B40251B-35A5-396F-CE69-8A58DADBEAE9}"/>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spTree>
    <p:extLst>
      <p:ext uri="{BB962C8B-B14F-4D97-AF65-F5344CB8AC3E}">
        <p14:creationId xmlns:p14="http://schemas.microsoft.com/office/powerpoint/2010/main" val="3025862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60C0-7009-41DC-AF7A-04A72A526B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402FE4F-02DC-CE3D-8B1B-0F12EDA7B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996FA84-D09B-3836-90BA-CC23F67579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96D25BC2-9E6B-712C-5AC8-20D87CD24A6C}"/>
              </a:ext>
            </a:extLst>
          </p:cNvPr>
          <p:cNvSpPr>
            <a:spLocks noGrp="1"/>
          </p:cNvSpPr>
          <p:nvPr>
            <p:ph type="sldNum" sz="quarter" idx="12"/>
          </p:nvPr>
        </p:nvSpPr>
        <p:spPr>
          <a:xfrm>
            <a:off x="838200" y="6334919"/>
            <a:ext cx="833582" cy="365125"/>
          </a:xfrm>
          <a:prstGeom prst="rect">
            <a:avLst/>
          </a:prstGeom>
        </p:spPr>
        <p:txBody>
          <a:bodyPr/>
          <a:lstStyle/>
          <a:p>
            <a:fld id="{793F46B2-7170-4B17-9F83-146AB15C2963}" type="slidenum">
              <a:rPr lang="en-GB" smtClean="0"/>
              <a:t>‹#›</a:t>
            </a:fld>
            <a:endParaRPr lang="en-GB"/>
          </a:p>
        </p:txBody>
      </p:sp>
      <p:cxnSp>
        <p:nvCxnSpPr>
          <p:cNvPr id="10" name="Seperator">
            <a:extLst>
              <a:ext uri="{FF2B5EF4-FFF2-40B4-BE49-F238E27FC236}">
                <a16:creationId xmlns:a16="http://schemas.microsoft.com/office/drawing/2014/main" id="{F21694F1-307B-4D9B-7C23-F8D3937A8A2D}"/>
              </a:ext>
            </a:extLst>
          </p:cNvPr>
          <p:cNvCxnSpPr>
            <a:cxnSpLocks/>
          </p:cNvCxnSpPr>
          <p:nvPr userDrawn="1"/>
        </p:nvCxnSpPr>
        <p:spPr>
          <a:xfrm>
            <a:off x="838200" y="2057400"/>
            <a:ext cx="3933825" cy="0"/>
          </a:xfrm>
          <a:prstGeom prst="line">
            <a:avLst/>
          </a:prstGeom>
          <a:ln w="41275" cmpd="sng">
            <a:gradFill>
              <a:gsLst>
                <a:gs pos="0">
                  <a:srgbClr val="FF0000"/>
                </a:gs>
                <a:gs pos="40000">
                  <a:srgbClr val="FF0000">
                    <a:lumMod val="50000"/>
                  </a:srgbClr>
                </a:gs>
                <a:gs pos="100000">
                  <a:srgbClr val="FF0000">
                    <a:lumMod val="0"/>
                    <a:alpha val="0"/>
                  </a:srgbClr>
                </a:gs>
              </a:gsLst>
              <a:lin ang="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956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0" name="Picture 9" descr="Shape, rectangle&#10;&#10;Description automatically generated">
            <a:extLst>
              <a:ext uri="{FF2B5EF4-FFF2-40B4-BE49-F238E27FC236}">
                <a16:creationId xmlns:a16="http://schemas.microsoft.com/office/drawing/2014/main" id="{D11808D5-7CAB-3705-7750-A37DFAA3D8D6}"/>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E40E796D-10A2-D548-A4F6-408795550B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1CDE2A43-05DC-8281-FEF6-64EDD4E929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pic>
        <p:nvPicPr>
          <p:cNvPr id="13" name="Picture 12">
            <a:extLst>
              <a:ext uri="{FF2B5EF4-FFF2-40B4-BE49-F238E27FC236}">
                <a16:creationId xmlns:a16="http://schemas.microsoft.com/office/drawing/2014/main" id="{A036B2E9-BC7A-9FAD-907C-C7BF839027E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6403110" y="6423254"/>
            <a:ext cx="4950690" cy="276790"/>
          </a:xfrm>
          <a:prstGeom prst="rect">
            <a:avLst/>
          </a:prstGeom>
        </p:spPr>
      </p:pic>
    </p:spTree>
    <p:extLst>
      <p:ext uri="{BB962C8B-B14F-4D97-AF65-F5344CB8AC3E}">
        <p14:creationId xmlns:p14="http://schemas.microsoft.com/office/powerpoint/2010/main" val="2075446951"/>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51" r:id="rId3"/>
    <p:sldLayoutId id="2147483650" r:id="rId4"/>
    <p:sldLayoutId id="2147483652" r:id="rId5"/>
    <p:sldLayoutId id="2147483653" r:id="rId6"/>
    <p:sldLayoutId id="2147483654" r:id="rId7"/>
    <p:sldLayoutId id="2147483655" r:id="rId8"/>
    <p:sldLayoutId id="2147483656" r:id="rId9"/>
    <p:sldLayoutId id="2147483657" r:id="rId10"/>
  </p:sldLayoutIdLst>
  <p:txStyles>
    <p:titleStyle>
      <a:lvl1pPr algn="l" defTabSz="914400" rtl="0" eaLnBrk="1" latinLnBrk="0" hangingPunct="1">
        <a:lnSpc>
          <a:spcPct val="90000"/>
        </a:lnSpc>
        <a:spcBef>
          <a:spcPct val="0"/>
        </a:spcBef>
        <a:buNone/>
        <a:defRPr sz="4400" b="1" i="1" u="none" kern="120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userDrawn="1">
          <p15:clr>
            <a:srgbClr val="F26B43"/>
          </p15:clr>
        </p15:guide>
        <p15:guide id="2" pos="528" userDrawn="1">
          <p15:clr>
            <a:srgbClr val="F26B43"/>
          </p15:clr>
        </p15:guide>
        <p15:guide id="3" pos="7152" userDrawn="1">
          <p15:clr>
            <a:srgbClr val="F26B43"/>
          </p15:clr>
        </p15:guide>
        <p15:guide id="4" orient="horz" pos="388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jpvanoosten/Audio"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hyperlink" Target="https://1000logos.net/github-log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9E6D-85C8-B2D5-DF52-548BFF65123B}"/>
              </a:ext>
            </a:extLst>
          </p:cNvPr>
          <p:cNvSpPr>
            <a:spLocks noGrp="1"/>
          </p:cNvSpPr>
          <p:nvPr>
            <p:ph type="ctrTitle"/>
          </p:nvPr>
        </p:nvSpPr>
        <p:spPr>
          <a:xfrm>
            <a:off x="1524000" y="1122363"/>
            <a:ext cx="9144000" cy="2387600"/>
          </a:xfrm>
        </p:spPr>
        <p:txBody>
          <a:bodyPr/>
          <a:lstStyle/>
          <a:p>
            <a:r>
              <a:rPr lang="en-GB" dirty="0"/>
              <a:t>Audio Library</a:t>
            </a:r>
          </a:p>
        </p:txBody>
      </p:sp>
      <p:sp>
        <p:nvSpPr>
          <p:cNvPr id="5" name="Subtitle 4">
            <a:extLst>
              <a:ext uri="{FF2B5EF4-FFF2-40B4-BE49-F238E27FC236}">
                <a16:creationId xmlns:a16="http://schemas.microsoft.com/office/drawing/2014/main" id="{C144E9C0-67C8-0B20-DFED-5E3C06CBE346}"/>
              </a:ext>
            </a:extLst>
          </p:cNvPr>
          <p:cNvSpPr>
            <a:spLocks noGrp="1"/>
          </p:cNvSpPr>
          <p:nvPr>
            <p:ph type="subTitle" idx="1"/>
          </p:nvPr>
        </p:nvSpPr>
        <p:spPr/>
        <p:txBody>
          <a:bodyPr/>
          <a:lstStyle/>
          <a:p>
            <a:r>
              <a:rPr lang="en-GB" dirty="0">
                <a:hlinkClick r:id="rId3"/>
              </a:rPr>
              <a:t>https://github.com/jpvanoosten/Audio</a:t>
            </a:r>
            <a:endParaRPr lang="en-GB" dirty="0"/>
          </a:p>
        </p:txBody>
      </p:sp>
      <p:pic>
        <p:nvPicPr>
          <p:cNvPr id="9" name="Picture 8" descr="A red circle with white text&#10;&#10;Description automatically generated with medium confidence">
            <a:extLst>
              <a:ext uri="{FF2B5EF4-FFF2-40B4-BE49-F238E27FC236}">
                <a16:creationId xmlns:a16="http://schemas.microsoft.com/office/drawing/2014/main" id="{D06BEC11-021D-26F1-8774-665952C93E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8341" y="223299"/>
            <a:ext cx="2753802" cy="2753802"/>
          </a:xfrm>
          <a:prstGeom prst="rect">
            <a:avLst/>
          </a:prstGeom>
        </p:spPr>
      </p:pic>
    </p:spTree>
    <p:extLst>
      <p:ext uri="{BB962C8B-B14F-4D97-AF65-F5344CB8AC3E}">
        <p14:creationId xmlns:p14="http://schemas.microsoft.com/office/powerpoint/2010/main" val="2221367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1C17C-DE22-5716-A5F5-1A0E92781F40}"/>
              </a:ext>
            </a:extLst>
          </p:cNvPr>
          <p:cNvSpPr>
            <a:spLocks noGrp="1"/>
          </p:cNvSpPr>
          <p:nvPr>
            <p:ph type="title"/>
          </p:nvPr>
        </p:nvSpPr>
        <p:spPr/>
        <p:txBody>
          <a:bodyPr/>
          <a:lstStyle/>
          <a:p>
            <a:r>
              <a:rPr lang="en-GB" dirty="0"/>
              <a:t>Contents</a:t>
            </a:r>
          </a:p>
        </p:txBody>
      </p:sp>
      <p:sp>
        <p:nvSpPr>
          <p:cNvPr id="5" name="Content Placeholder 4">
            <a:extLst>
              <a:ext uri="{FF2B5EF4-FFF2-40B4-BE49-F238E27FC236}">
                <a16:creationId xmlns:a16="http://schemas.microsoft.com/office/drawing/2014/main" id="{F6D732BA-25E8-2264-8436-594C95DB0365}"/>
              </a:ext>
            </a:extLst>
          </p:cNvPr>
          <p:cNvSpPr>
            <a:spLocks noGrp="1"/>
          </p:cNvSpPr>
          <p:nvPr>
            <p:ph sz="half" idx="1"/>
          </p:nvPr>
        </p:nvSpPr>
        <p:spPr/>
        <p:txBody>
          <a:bodyPr/>
          <a:lstStyle/>
          <a:p>
            <a:r>
              <a:rPr lang="en-GB" dirty="0"/>
              <a:t>Why?</a:t>
            </a:r>
          </a:p>
          <a:p>
            <a:r>
              <a:rPr lang="en-GB" dirty="0"/>
              <a:t>Download the Audio Library</a:t>
            </a:r>
          </a:p>
          <a:p>
            <a:r>
              <a:rPr lang="en-GB" dirty="0"/>
              <a:t>Generate Build Files</a:t>
            </a:r>
          </a:p>
          <a:p>
            <a:r>
              <a:rPr lang="en-GB" dirty="0"/>
              <a:t>Build</a:t>
            </a:r>
          </a:p>
          <a:p>
            <a:r>
              <a:rPr lang="en-GB" dirty="0"/>
              <a:t>Integrate</a:t>
            </a:r>
          </a:p>
          <a:p>
            <a:r>
              <a:rPr lang="en-GB" dirty="0"/>
              <a:t>Use</a:t>
            </a:r>
          </a:p>
        </p:txBody>
      </p:sp>
      <p:pic>
        <p:nvPicPr>
          <p:cNvPr id="8" name="Content Placeholder 7" descr="Pink and blue musical note">
            <a:extLst>
              <a:ext uri="{FF2B5EF4-FFF2-40B4-BE49-F238E27FC236}">
                <a16:creationId xmlns:a16="http://schemas.microsoft.com/office/drawing/2014/main" id="{3D1A2304-B086-8611-E3DE-F6373597751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735388"/>
            <a:ext cx="6019800" cy="4013200"/>
          </a:xfrm>
        </p:spPr>
      </p:pic>
    </p:spTree>
    <p:extLst>
      <p:ext uri="{BB962C8B-B14F-4D97-AF65-F5344CB8AC3E}">
        <p14:creationId xmlns:p14="http://schemas.microsoft.com/office/powerpoint/2010/main" val="1677496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1EA7B-F64A-C6A3-943E-6A3A22106357}"/>
              </a:ext>
            </a:extLst>
          </p:cNvPr>
          <p:cNvSpPr>
            <a:spLocks noGrp="1"/>
          </p:cNvSpPr>
          <p:nvPr>
            <p:ph type="title"/>
          </p:nvPr>
        </p:nvSpPr>
        <p:spPr/>
        <p:txBody>
          <a:bodyPr/>
          <a:lstStyle/>
          <a:p>
            <a:r>
              <a:rPr lang="en-GB" dirty="0"/>
              <a:t>Why?</a:t>
            </a:r>
          </a:p>
        </p:txBody>
      </p:sp>
      <p:sp>
        <p:nvSpPr>
          <p:cNvPr id="3" name="Content Placeholder 2">
            <a:extLst>
              <a:ext uri="{FF2B5EF4-FFF2-40B4-BE49-F238E27FC236}">
                <a16:creationId xmlns:a16="http://schemas.microsoft.com/office/drawing/2014/main" id="{062764EE-0409-7DC1-CC2B-899EB4FC832D}"/>
              </a:ext>
            </a:extLst>
          </p:cNvPr>
          <p:cNvSpPr>
            <a:spLocks noGrp="1"/>
          </p:cNvSpPr>
          <p:nvPr>
            <p:ph sz="half" idx="1"/>
          </p:nvPr>
        </p:nvSpPr>
        <p:spPr/>
        <p:txBody>
          <a:bodyPr/>
          <a:lstStyle/>
          <a:p>
            <a:r>
              <a:rPr lang="en-GB" dirty="0"/>
              <a:t>Minimalistic Audio library</a:t>
            </a:r>
          </a:p>
          <a:p>
            <a:r>
              <a:rPr lang="en-GB" dirty="0"/>
              <a:t>Alternative to </a:t>
            </a:r>
            <a:r>
              <a:rPr lang="en-GB" dirty="0" err="1"/>
              <a:t>OpenAL</a:t>
            </a:r>
            <a:endParaRPr lang="en-GB" dirty="0"/>
          </a:p>
          <a:p>
            <a:r>
              <a:rPr lang="en-GB" dirty="0"/>
              <a:t>Simple interface</a:t>
            </a:r>
          </a:p>
          <a:p>
            <a:r>
              <a:rPr lang="en-GB" dirty="0"/>
              <a:t>No frills</a:t>
            </a:r>
          </a:p>
          <a:p>
            <a:r>
              <a:rPr lang="en-GB" dirty="0"/>
              <a:t>No dependencies</a:t>
            </a:r>
          </a:p>
          <a:p>
            <a:r>
              <a:rPr lang="en-GB" dirty="0"/>
              <a:t>Cross-platform</a:t>
            </a:r>
          </a:p>
          <a:p>
            <a:r>
              <a:rPr lang="en-GB" dirty="0"/>
              <a:t>Built with </a:t>
            </a:r>
            <a:r>
              <a:rPr lang="en-GB" dirty="0" err="1"/>
              <a:t>miniaudio</a:t>
            </a:r>
            <a:endParaRPr lang="en-GB" dirty="0"/>
          </a:p>
        </p:txBody>
      </p:sp>
      <p:pic>
        <p:nvPicPr>
          <p:cNvPr id="6" name="Content Placeholder 5" descr="Man wearing white shirt and yellow sweater">
            <a:extLst>
              <a:ext uri="{FF2B5EF4-FFF2-40B4-BE49-F238E27FC236}">
                <a16:creationId xmlns:a16="http://schemas.microsoft.com/office/drawing/2014/main" id="{23E8D487-2463-19F5-9E9A-842831CF11B8}"/>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6172200" y="1811726"/>
            <a:ext cx="5874026" cy="3917360"/>
          </a:xfrm>
        </p:spPr>
      </p:pic>
    </p:spTree>
    <p:extLst>
      <p:ext uri="{BB962C8B-B14F-4D97-AF65-F5344CB8AC3E}">
        <p14:creationId xmlns:p14="http://schemas.microsoft.com/office/powerpoint/2010/main" val="3725679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B098F-67A9-4378-4324-A379BC64CCE9}"/>
              </a:ext>
            </a:extLst>
          </p:cNvPr>
          <p:cNvSpPr>
            <a:spLocks noGrp="1"/>
          </p:cNvSpPr>
          <p:nvPr>
            <p:ph type="title"/>
          </p:nvPr>
        </p:nvSpPr>
        <p:spPr/>
        <p:txBody>
          <a:bodyPr/>
          <a:lstStyle/>
          <a:p>
            <a:r>
              <a:rPr lang="en-GB" dirty="0"/>
              <a:t>Download</a:t>
            </a:r>
          </a:p>
        </p:txBody>
      </p:sp>
      <p:sp>
        <p:nvSpPr>
          <p:cNvPr id="3" name="Content Placeholder 2">
            <a:extLst>
              <a:ext uri="{FF2B5EF4-FFF2-40B4-BE49-F238E27FC236}">
                <a16:creationId xmlns:a16="http://schemas.microsoft.com/office/drawing/2014/main" id="{BCC84746-1B95-3AD4-BB43-54D6C974C89F}"/>
              </a:ext>
            </a:extLst>
          </p:cNvPr>
          <p:cNvSpPr>
            <a:spLocks noGrp="1"/>
          </p:cNvSpPr>
          <p:nvPr>
            <p:ph sz="half" idx="1"/>
          </p:nvPr>
        </p:nvSpPr>
        <p:spPr>
          <a:xfrm>
            <a:off x="838200" y="5776406"/>
            <a:ext cx="7765112" cy="369333"/>
          </a:xfrm>
          <a:solidFill>
            <a:schemeClr val="tx1"/>
          </a:solidFill>
        </p:spPr>
        <p:txBody>
          <a:bodyPr>
            <a:normAutofit/>
          </a:bodyPr>
          <a:lstStyle/>
          <a:p>
            <a:pPr marL="0" indent="0">
              <a:buNone/>
            </a:pPr>
            <a:r>
              <a:rPr lang="en-GB" sz="2000" dirty="0">
                <a:solidFill>
                  <a:schemeClr val="bg1"/>
                </a:solidFill>
                <a:latin typeface="Cascadia Code" panose="020B0609020000020004" pitchFamily="49" charset="0"/>
                <a:cs typeface="Cascadia Code" panose="020B0609020000020004" pitchFamily="49" charset="0"/>
              </a:rPr>
              <a:t>git clone https://github.com/jpvanoosten/Audio.git</a:t>
            </a:r>
          </a:p>
        </p:txBody>
      </p:sp>
      <p:pic>
        <p:nvPicPr>
          <p:cNvPr id="1026" name="Picture 2" descr="GitHub Logo and symbol, meaning, history, PNG, brand">
            <a:extLst>
              <a:ext uri="{FF2B5EF4-FFF2-40B4-BE49-F238E27FC236}">
                <a16:creationId xmlns:a16="http://schemas.microsoft.com/office/drawing/2014/main" id="{B144E96D-CFA9-55C6-29A5-FAEAAA6DE36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1936012"/>
            <a:ext cx="6019800" cy="33861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2E9CA24-2C7E-F039-E50C-6FB6AAD2ECA3}"/>
              </a:ext>
            </a:extLst>
          </p:cNvPr>
          <p:cNvSpPr txBox="1"/>
          <p:nvPr/>
        </p:nvSpPr>
        <p:spPr>
          <a:xfrm>
            <a:off x="838200" y="6391063"/>
            <a:ext cx="6106600" cy="369332"/>
          </a:xfrm>
          <a:prstGeom prst="rect">
            <a:avLst/>
          </a:prstGeom>
          <a:noFill/>
        </p:spPr>
        <p:txBody>
          <a:bodyPr wrap="square">
            <a:spAutoFit/>
          </a:bodyPr>
          <a:lstStyle/>
          <a:p>
            <a:r>
              <a:rPr lang="en-GB" dirty="0">
                <a:hlinkClick r:id="rId4"/>
              </a:rPr>
              <a:t>https://1000logos.net/github-logo/</a:t>
            </a:r>
            <a:endParaRPr lang="en-GB" dirty="0"/>
          </a:p>
        </p:txBody>
      </p:sp>
      <p:sp>
        <p:nvSpPr>
          <p:cNvPr id="7" name="TextBox 6">
            <a:extLst>
              <a:ext uri="{FF2B5EF4-FFF2-40B4-BE49-F238E27FC236}">
                <a16:creationId xmlns:a16="http://schemas.microsoft.com/office/drawing/2014/main" id="{C4E84DEC-7285-C894-BBC2-F437EDA16A24}"/>
              </a:ext>
            </a:extLst>
          </p:cNvPr>
          <p:cNvSpPr txBox="1"/>
          <p:nvPr/>
        </p:nvSpPr>
        <p:spPr>
          <a:xfrm>
            <a:off x="838200" y="1812897"/>
            <a:ext cx="6106600" cy="1815882"/>
          </a:xfrm>
          <a:prstGeom prst="rect">
            <a:avLst/>
          </a:prstGeom>
          <a:noFill/>
        </p:spPr>
        <p:txBody>
          <a:bodyPr wrap="square" rtlCol="0">
            <a:spAutoFit/>
          </a:bodyPr>
          <a:lstStyle/>
          <a:p>
            <a:pPr marL="285750" indent="-285750">
              <a:buFont typeface="Arial" panose="020B0604020202020204" pitchFamily="34" charset="0"/>
              <a:buChar char="•"/>
            </a:pPr>
            <a:r>
              <a:rPr lang="en-GB" sz="2800" dirty="0"/>
              <a:t>Source code is available on GitHub</a:t>
            </a:r>
          </a:p>
          <a:p>
            <a:pPr marL="285750" indent="-285750">
              <a:buFont typeface="Arial" panose="020B0604020202020204" pitchFamily="34" charset="0"/>
              <a:buChar char="•"/>
            </a:pPr>
            <a:r>
              <a:rPr lang="en-GB" sz="2800" dirty="0"/>
              <a:t>Use your favourite Git client, or use the command-line</a:t>
            </a:r>
          </a:p>
          <a:p>
            <a:pPr marL="285750" indent="-285750">
              <a:buFont typeface="Arial" panose="020B0604020202020204" pitchFamily="34" charset="0"/>
              <a:buChar char="•"/>
            </a:pPr>
            <a:endParaRPr lang="en-GB" sz="2800" dirty="0"/>
          </a:p>
        </p:txBody>
      </p:sp>
    </p:spTree>
    <p:extLst>
      <p:ext uri="{BB962C8B-B14F-4D97-AF65-F5344CB8AC3E}">
        <p14:creationId xmlns:p14="http://schemas.microsoft.com/office/powerpoint/2010/main" val="189860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10D30-F049-0145-0356-94359EB4ACCF}"/>
              </a:ext>
            </a:extLst>
          </p:cNvPr>
          <p:cNvSpPr>
            <a:spLocks noGrp="1"/>
          </p:cNvSpPr>
          <p:nvPr>
            <p:ph type="title"/>
          </p:nvPr>
        </p:nvSpPr>
        <p:spPr/>
        <p:txBody>
          <a:bodyPr/>
          <a:lstStyle/>
          <a:p>
            <a:r>
              <a:rPr lang="en-GB" dirty="0"/>
              <a:t>Generate Project Files</a:t>
            </a:r>
          </a:p>
        </p:txBody>
      </p:sp>
      <p:sp>
        <p:nvSpPr>
          <p:cNvPr id="3" name="Content Placeholder 2">
            <a:extLst>
              <a:ext uri="{FF2B5EF4-FFF2-40B4-BE49-F238E27FC236}">
                <a16:creationId xmlns:a16="http://schemas.microsoft.com/office/drawing/2014/main" id="{06F58F22-1176-0F82-1383-0810F1973009}"/>
              </a:ext>
            </a:extLst>
          </p:cNvPr>
          <p:cNvSpPr>
            <a:spLocks noGrp="1"/>
          </p:cNvSpPr>
          <p:nvPr>
            <p:ph sz="half" idx="1"/>
          </p:nvPr>
        </p:nvSpPr>
        <p:spPr/>
        <p:txBody>
          <a:bodyPr/>
          <a:lstStyle/>
          <a:p>
            <a:r>
              <a:rPr lang="en-GB" dirty="0"/>
              <a:t>Use </a:t>
            </a:r>
            <a:r>
              <a:rPr lang="en-GB" dirty="0" err="1"/>
              <a:t>CMake</a:t>
            </a:r>
            <a:r>
              <a:rPr lang="en-GB" dirty="0"/>
              <a:t> to generate Visual Studio Project files</a:t>
            </a:r>
          </a:p>
          <a:p>
            <a:r>
              <a:rPr lang="en-GB" dirty="0"/>
              <a:t>Use Visual Studio 2019 or Visual Studio 2022 preset in </a:t>
            </a:r>
            <a:r>
              <a:rPr lang="en-GB" dirty="0" err="1"/>
              <a:t>Cmake</a:t>
            </a:r>
            <a:endParaRPr lang="en-GB" dirty="0"/>
          </a:p>
          <a:p>
            <a:r>
              <a:rPr lang="en-GB" dirty="0"/>
              <a:t>Click </a:t>
            </a:r>
            <a:r>
              <a:rPr lang="en-GB" b="1" dirty="0"/>
              <a:t>Configure &gt; Generate &gt; Open Project</a:t>
            </a:r>
          </a:p>
          <a:p>
            <a:r>
              <a:rPr lang="en-GB" dirty="0"/>
              <a:t>Or use the command-line</a:t>
            </a:r>
          </a:p>
        </p:txBody>
      </p:sp>
      <p:pic>
        <p:nvPicPr>
          <p:cNvPr id="2052" name="Picture 4">
            <a:extLst>
              <a:ext uri="{FF2B5EF4-FFF2-40B4-BE49-F238E27FC236}">
                <a16:creationId xmlns:a16="http://schemas.microsoft.com/office/drawing/2014/main" id="{76A9321B-2CC2-6C6C-8E5B-6257319EB65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545912" y="1825625"/>
            <a:ext cx="5181600" cy="4312346"/>
          </a:xfrm>
          <a:prstGeom prst="rect">
            <a:avLst/>
          </a:prstGeom>
          <a:noFill/>
          <a:extLst>
            <a:ext uri="{909E8E84-426E-40DD-AFC4-6F175D3DCCD1}">
              <a14:hiddenFill xmlns:a14="http://schemas.microsoft.com/office/drawing/2010/main">
                <a:solidFill>
                  <a:srgbClr val="FFFFFF"/>
                </a:solidFill>
              </a14:hiddenFill>
            </a:ext>
          </a:extLst>
        </p:spPr>
      </p:pic>
      <p:sp>
        <p:nvSpPr>
          <p:cNvPr id="6" name="Oval 5">
            <a:extLst>
              <a:ext uri="{FF2B5EF4-FFF2-40B4-BE49-F238E27FC236}">
                <a16:creationId xmlns:a16="http://schemas.microsoft.com/office/drawing/2014/main" id="{479FD401-AB21-C190-30C9-72D36736CB94}"/>
              </a:ext>
            </a:extLst>
          </p:cNvPr>
          <p:cNvSpPr/>
          <p:nvPr/>
        </p:nvSpPr>
        <p:spPr>
          <a:xfrm>
            <a:off x="6805551" y="5478449"/>
            <a:ext cx="270344" cy="270344"/>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1</a:t>
            </a:r>
          </a:p>
        </p:txBody>
      </p:sp>
      <p:sp>
        <p:nvSpPr>
          <p:cNvPr id="7" name="Oval 6">
            <a:extLst>
              <a:ext uri="{FF2B5EF4-FFF2-40B4-BE49-F238E27FC236}">
                <a16:creationId xmlns:a16="http://schemas.microsoft.com/office/drawing/2014/main" id="{7D3C1945-D2D3-A1AB-DEDB-A4ACA5E64B0E}"/>
              </a:ext>
            </a:extLst>
          </p:cNvPr>
          <p:cNvSpPr/>
          <p:nvPr/>
        </p:nvSpPr>
        <p:spPr>
          <a:xfrm>
            <a:off x="7497978" y="5478449"/>
            <a:ext cx="270344" cy="270344"/>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2</a:t>
            </a:r>
          </a:p>
        </p:txBody>
      </p:sp>
      <p:sp>
        <p:nvSpPr>
          <p:cNvPr id="8" name="Oval 7">
            <a:extLst>
              <a:ext uri="{FF2B5EF4-FFF2-40B4-BE49-F238E27FC236}">
                <a16:creationId xmlns:a16="http://schemas.microsoft.com/office/drawing/2014/main" id="{86FFD57D-9B57-A059-59F6-AF9F4E198082}"/>
              </a:ext>
            </a:extLst>
          </p:cNvPr>
          <p:cNvSpPr/>
          <p:nvPr/>
        </p:nvSpPr>
        <p:spPr>
          <a:xfrm>
            <a:off x="8190406" y="5478449"/>
            <a:ext cx="270344" cy="270344"/>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dirty="0"/>
              <a:t>3</a:t>
            </a:r>
          </a:p>
        </p:txBody>
      </p:sp>
      <p:sp>
        <p:nvSpPr>
          <p:cNvPr id="9" name="Content Placeholder 2">
            <a:extLst>
              <a:ext uri="{FF2B5EF4-FFF2-40B4-BE49-F238E27FC236}">
                <a16:creationId xmlns:a16="http://schemas.microsoft.com/office/drawing/2014/main" id="{737B1B56-29A1-62BE-B864-E9D9CACD6A5E}"/>
              </a:ext>
            </a:extLst>
          </p:cNvPr>
          <p:cNvSpPr txBox="1">
            <a:spLocks/>
          </p:cNvSpPr>
          <p:nvPr/>
        </p:nvSpPr>
        <p:spPr>
          <a:xfrm>
            <a:off x="838200" y="5776406"/>
            <a:ext cx="5181600" cy="369333"/>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000" dirty="0" err="1">
                <a:solidFill>
                  <a:schemeClr val="bg1"/>
                </a:solidFill>
                <a:latin typeface="Cascadia Code" panose="020B0609020000020004" pitchFamily="49" charset="0"/>
                <a:cs typeface="Cascadia Code" panose="020B0609020000020004" pitchFamily="49" charset="0"/>
              </a:rPr>
              <a:t>cmake</a:t>
            </a:r>
            <a:r>
              <a:rPr lang="en-GB" sz="2000" dirty="0">
                <a:solidFill>
                  <a:schemeClr val="bg1"/>
                </a:solidFill>
                <a:latin typeface="Cascadia Code" panose="020B0609020000020004" pitchFamily="49" charset="0"/>
                <a:cs typeface="Cascadia Code" panose="020B0609020000020004" pitchFamily="49" charset="0"/>
              </a:rPr>
              <a:t> -B build</a:t>
            </a:r>
          </a:p>
        </p:txBody>
      </p:sp>
    </p:spTree>
    <p:extLst>
      <p:ext uri="{BB962C8B-B14F-4D97-AF65-F5344CB8AC3E}">
        <p14:creationId xmlns:p14="http://schemas.microsoft.com/office/powerpoint/2010/main" val="546911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80922-62A9-201D-709D-1F237A6CFE86}"/>
              </a:ext>
            </a:extLst>
          </p:cNvPr>
          <p:cNvSpPr>
            <a:spLocks noGrp="1"/>
          </p:cNvSpPr>
          <p:nvPr>
            <p:ph type="title"/>
          </p:nvPr>
        </p:nvSpPr>
        <p:spPr/>
        <p:txBody>
          <a:bodyPr/>
          <a:lstStyle/>
          <a:p>
            <a:r>
              <a:rPr lang="en-GB" dirty="0"/>
              <a:t>Build</a:t>
            </a:r>
          </a:p>
        </p:txBody>
      </p:sp>
      <p:sp>
        <p:nvSpPr>
          <p:cNvPr id="3" name="Content Placeholder 2">
            <a:extLst>
              <a:ext uri="{FF2B5EF4-FFF2-40B4-BE49-F238E27FC236}">
                <a16:creationId xmlns:a16="http://schemas.microsoft.com/office/drawing/2014/main" id="{898B7F5A-6D2B-09CE-89E4-3AF8DBDC93CC}"/>
              </a:ext>
            </a:extLst>
          </p:cNvPr>
          <p:cNvSpPr>
            <a:spLocks noGrp="1"/>
          </p:cNvSpPr>
          <p:nvPr>
            <p:ph sz="half" idx="1"/>
          </p:nvPr>
        </p:nvSpPr>
        <p:spPr>
          <a:xfrm>
            <a:off x="838200" y="1825625"/>
            <a:ext cx="5974080" cy="4351338"/>
          </a:xfrm>
        </p:spPr>
        <p:txBody>
          <a:bodyPr/>
          <a:lstStyle/>
          <a:p>
            <a:r>
              <a:rPr lang="en-GB" dirty="0"/>
              <a:t>Open the generated solution file in Visual Studio</a:t>
            </a:r>
          </a:p>
          <a:p>
            <a:r>
              <a:rPr lang="en-GB" b="1" dirty="0"/>
              <a:t>Build &gt; Build Solution (</a:t>
            </a:r>
            <a:r>
              <a:rPr lang="en-GB" b="1" dirty="0" err="1"/>
              <a:t>Ctrl+Shift+B</a:t>
            </a:r>
            <a:r>
              <a:rPr lang="en-GB" b="1" dirty="0"/>
              <a:t>)</a:t>
            </a:r>
          </a:p>
          <a:p>
            <a:r>
              <a:rPr lang="en-GB" dirty="0"/>
              <a:t>Library files go to the </a:t>
            </a:r>
            <a:r>
              <a:rPr lang="en-GB" b="1" dirty="0"/>
              <a:t>lib</a:t>
            </a:r>
            <a:r>
              <a:rPr lang="en-GB" dirty="0"/>
              <a:t> folder</a:t>
            </a:r>
          </a:p>
          <a:p>
            <a:r>
              <a:rPr lang="en-GB" dirty="0"/>
              <a:t>Binary files go to the </a:t>
            </a:r>
            <a:r>
              <a:rPr lang="en-GB" b="1" dirty="0"/>
              <a:t>bin</a:t>
            </a:r>
            <a:r>
              <a:rPr lang="en-GB" dirty="0"/>
              <a:t> folder</a:t>
            </a:r>
          </a:p>
        </p:txBody>
      </p:sp>
      <p:pic>
        <p:nvPicPr>
          <p:cNvPr id="6" name="Content Placeholder 5">
            <a:extLst>
              <a:ext uri="{FF2B5EF4-FFF2-40B4-BE49-F238E27FC236}">
                <a16:creationId xmlns:a16="http://schemas.microsoft.com/office/drawing/2014/main" id="{144567AD-DE09-71EB-50EB-D5CE0F45011A}"/>
              </a:ext>
            </a:extLst>
          </p:cNvPr>
          <p:cNvPicPr>
            <a:picLocks noGrp="1" noChangeAspect="1"/>
          </p:cNvPicPr>
          <p:nvPr>
            <p:ph sz="half" idx="2"/>
          </p:nvPr>
        </p:nvPicPr>
        <p:blipFill>
          <a:blip r:embed="rId3"/>
          <a:stretch>
            <a:fillRect/>
          </a:stretch>
        </p:blipFill>
        <p:spPr>
          <a:xfrm>
            <a:off x="6911340" y="2176683"/>
            <a:ext cx="5280660" cy="3431636"/>
          </a:xfrm>
        </p:spPr>
      </p:pic>
    </p:spTree>
    <p:extLst>
      <p:ext uri="{BB962C8B-B14F-4D97-AF65-F5344CB8AC3E}">
        <p14:creationId xmlns:p14="http://schemas.microsoft.com/office/powerpoint/2010/main" val="42934950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3dgep">
      <a:majorFont>
        <a:latin typeface="Verdana"/>
        <a:ea typeface=""/>
        <a:cs typeface=""/>
      </a:majorFont>
      <a:minorFont>
        <a:latin typeface="Calibri"/>
        <a:ea typeface=""/>
        <a:cs typeface=""/>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gep Template.potx" id="{B6907B68-1A0E-4BEC-946E-49E6BE059B5A}" vid="{6E6EE5AB-121A-480C-A838-B87752231FE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3dgep Template</Template>
  <TotalTime>84</TotalTime>
  <Words>665</Words>
  <Application>Microsoft Office PowerPoint</Application>
  <PresentationFormat>Widescreen</PresentationFormat>
  <Paragraphs>74</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Cascadia Code</vt:lpstr>
      <vt:lpstr>Verdana</vt:lpstr>
      <vt:lpstr>Office Theme</vt:lpstr>
      <vt:lpstr>Audio Library</vt:lpstr>
      <vt:lpstr>Contents</vt:lpstr>
      <vt:lpstr>Why?</vt:lpstr>
      <vt:lpstr>Download</vt:lpstr>
      <vt:lpstr>Generate Project Files</vt:lpstr>
      <vt:lpstr>Build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3dgep.com</dc:title>
  <dc:creator>Oosten, Jeremiah van</dc:creator>
  <cp:lastModifiedBy>Oosten, Jeremiah van</cp:lastModifiedBy>
  <cp:revision>12</cp:revision>
  <dcterms:created xsi:type="dcterms:W3CDTF">2023-05-04T08:42:47Z</dcterms:created>
  <dcterms:modified xsi:type="dcterms:W3CDTF">2023-05-04T10:07:35Z</dcterms:modified>
</cp:coreProperties>
</file>