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379" r:id="rId8"/>
    <p:sldId id="380" r:id="rId9"/>
    <p:sldId id="382" r:id="rId10"/>
    <p:sldId id="381" r:id="rId11"/>
    <p:sldId id="383" r:id="rId12"/>
    <p:sldId id="385" r:id="rId13"/>
    <p:sldId id="384" r:id="rId14"/>
    <p:sldId id="386" r:id="rId15"/>
    <p:sldId id="387" r:id="rId16"/>
    <p:sldId id="388" r:id="rId17"/>
    <p:sldId id="377" r:id="rId18"/>
  </p:sldIdLst>
  <p:sldSz cx="18288000" cy="10287000"/>
  <p:notesSz cx="6858000" cy="9144000"/>
  <p:embeddedFontLst>
    <p:embeddedFont>
      <p:font typeface="Muli Bold" pitchFamily="49" charset="0"/>
      <p:regular r:id="rId19"/>
      <p:bold r:id="rId19"/>
    </p:embeddedFont>
    <p:embeddedFont>
      <p:font typeface="Muli Heavy" pitchFamily="49" charset="0"/>
      <p:regular r:id="rId19"/>
      <p:bold r:id="rId19"/>
    </p:embeddedFont>
    <p:embeddedFont>
      <p:font typeface="Roboto Mono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96197" autoAdjust="0"/>
  </p:normalViewPr>
  <p:slideViewPr>
    <p:cSldViewPr>
      <p:cViewPr varScale="1">
        <p:scale>
          <a:sx n="62" d="100"/>
          <a:sy n="62" d="100"/>
        </p:scale>
        <p:origin x="224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7825768"/>
          </a:xfrm>
          <a:custGeom>
            <a:avLst/>
            <a:gdLst/>
            <a:ahLst/>
            <a:cxnLst/>
            <a:rect l="l" t="t" r="r" b="b"/>
            <a:pathLst>
              <a:path w="18288000" h="7825768">
                <a:moveTo>
                  <a:pt x="0" y="0"/>
                </a:moveTo>
                <a:lnTo>
                  <a:pt x="18288000" y="0"/>
                </a:lnTo>
                <a:lnTo>
                  <a:pt x="18288000" y="7825768"/>
                </a:lnTo>
                <a:lnTo>
                  <a:pt x="0" y="7825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495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TextBox 3"/>
          <p:cNvSpPr txBox="1"/>
          <p:nvPr/>
        </p:nvSpPr>
        <p:spPr>
          <a:xfrm>
            <a:off x="1791757" y="1745264"/>
            <a:ext cx="14704486" cy="1710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FFFFFF"/>
                </a:solidFill>
                <a:latin typeface="Muli Heavy"/>
              </a:rPr>
              <a:t>Java Integration: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30182" y="8802950"/>
            <a:ext cx="10827637" cy="41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FFFFFF"/>
                </a:solidFill>
                <a:latin typeface="Roboto Mono"/>
              </a:rPr>
              <a:t>Felipe Costa Paltrinieri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7121" y="6188053"/>
            <a:ext cx="14704486" cy="128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>
                <a:solidFill>
                  <a:srgbClr val="FFFFFF"/>
                </a:solidFill>
                <a:latin typeface="Muli Heavy"/>
              </a:rPr>
              <a:t>Full Stack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14820556" cy="2616689"/>
            <a:chOff x="0" y="47625"/>
            <a:chExt cx="19760741" cy="3488919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600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obter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dados do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HTML,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necessário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seletores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obter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seu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valor,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isso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necessário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que o campo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tenha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id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estabelecido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assim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possível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utilizer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document.getElementById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(“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idDoElemento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”)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Seletores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HTML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3282FBD9-E851-6FE4-8049-9A9FF073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000500"/>
            <a:ext cx="9753600" cy="31643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399483-0A4B-9F3F-40AC-FBCF17A1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14" y="7841842"/>
            <a:ext cx="12114824" cy="10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14820556" cy="2206320"/>
            <a:chOff x="0" y="47625"/>
            <a:chExt cx="19760741" cy="29417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053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Com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auxilio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seletores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 do fetch,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conseguimos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então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validar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login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redirecionar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página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Autenticação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BE33DE8-D33E-2335-BB0C-79259C89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58" y="3619500"/>
            <a:ext cx="10133884" cy="63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14820556" cy="2616689"/>
            <a:chOff x="0" y="47625"/>
            <a:chExt cx="19760741" cy="3488919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600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Para popular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tabela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OS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utilizaremos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próprio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JS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criar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elementos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dentro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tabelas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com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funções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criar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linha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célula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elemento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nativas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 Note que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aqui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.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json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()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obter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JSON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retornado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pelo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backend.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Populando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tabelas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8186906-349D-A0D9-AFC4-041EBF25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91144"/>
            <a:ext cx="7772400" cy="5533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CF66AE-80B8-6C08-EE81-BEBA7638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3853044"/>
            <a:ext cx="7772400" cy="54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F408FEC-59EE-45E1-B039-B8282F5496C0}"/>
              </a:ext>
            </a:extLst>
          </p:cNvPr>
          <p:cNvSpPr txBox="1"/>
          <p:nvPr/>
        </p:nvSpPr>
        <p:spPr>
          <a:xfrm>
            <a:off x="2286004" y="2999422"/>
            <a:ext cx="13716000" cy="414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Desafio</a:t>
            </a:r>
            <a:r>
              <a:rPr lang="en-US" sz="10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0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10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GET para </a:t>
            </a:r>
            <a:r>
              <a:rPr lang="en-US" sz="10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10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OS</a:t>
            </a:r>
          </a:p>
        </p:txBody>
      </p:sp>
    </p:spTree>
    <p:extLst>
      <p:ext uri="{BB962C8B-B14F-4D97-AF65-F5344CB8AC3E}">
        <p14:creationId xmlns:p14="http://schemas.microsoft.com/office/powerpoint/2010/main" val="368545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14820556" cy="2206320"/>
            <a:chOff x="0" y="47625"/>
            <a:chExt cx="19760741" cy="29417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053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Mais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uma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vez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apenas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fetch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seletores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conseguimos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trazer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informações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backend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página</a:t>
              </a: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Trazer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informações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para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tela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F2CDCE8-E1C3-C25B-EC54-63373CBA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96273"/>
            <a:ext cx="10972800" cy="57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14820556" cy="2616689"/>
            <a:chOff x="0" y="47625"/>
            <a:chExt cx="19760741" cy="3488919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600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uma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forma simples, o JS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permite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convertamos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formulário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um JSON, dessa forma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facilitando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criação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payload de entrada.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Isso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conseguimos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FormData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JSON.Stringify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como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mostra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exemplo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abaixo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Salvar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informações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do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formulário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763421D-30C7-90CF-241D-57BBD09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000500"/>
            <a:ext cx="9372600" cy="58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6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028700"/>
            <a:ext cx="7410278" cy="7162800"/>
            <a:chOff x="0" y="47625"/>
            <a:chExt cx="19760741" cy="29417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053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Assim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como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salvar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atualizar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fetch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seletores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alterando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apenas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método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PATCH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dentro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propriedades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fetch.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Atualizar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informações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do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formulário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18643E5-E2CD-9B23-0EE6-07CEC9E4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691135"/>
            <a:ext cx="7772400" cy="89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1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1637" y="0"/>
            <a:ext cx="14944725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2496" y="0"/>
            <a:ext cx="14923008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F408FEC-59EE-45E1-B039-B8282F5496C0}"/>
              </a:ext>
            </a:extLst>
          </p:cNvPr>
          <p:cNvSpPr txBox="1"/>
          <p:nvPr/>
        </p:nvSpPr>
        <p:spPr>
          <a:xfrm>
            <a:off x="2286004" y="2999422"/>
            <a:ext cx="13716000" cy="414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0" y="8287179"/>
            <a:ext cx="7132320" cy="4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1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101509" y="1028700"/>
            <a:ext cx="5121120" cy="10407396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58502" r="-58502"/>
              </a:stretch>
            </a:blip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131219"/>
            <a:ext cx="7864795" cy="5454650"/>
            <a:chOff x="0" y="47625"/>
            <a:chExt cx="10486393" cy="7272866"/>
          </a:xfrm>
        </p:grpSpPr>
        <p:sp>
          <p:nvSpPr>
            <p:cNvPr id="6" name="TextBox 6"/>
            <p:cNvSpPr txBox="1"/>
            <p:nvPr/>
          </p:nvSpPr>
          <p:spPr>
            <a:xfrm>
              <a:off x="0" y="1941072"/>
              <a:ext cx="10486393" cy="242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99" dirty="0">
                  <a:solidFill>
                    <a:srgbClr val="010101"/>
                  </a:solidFill>
                  <a:latin typeface="Muli Bold"/>
                </a:rPr>
                <a:t>Felipe Costa</a:t>
              </a:r>
            </a:p>
            <a:p>
              <a:pPr>
                <a:lnSpc>
                  <a:spcPts val="3300"/>
                </a:lnSpc>
              </a:pPr>
              <a:r>
                <a:rPr lang="en-US" sz="3000" dirty="0">
                  <a:solidFill>
                    <a:srgbClr val="010101"/>
                  </a:solidFill>
                  <a:latin typeface="Muli Bold"/>
                </a:rPr>
                <a:t>Staff engineer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400800"/>
              <a:ext cx="10486393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-20" dirty="0" err="1">
                  <a:solidFill>
                    <a:srgbClr val="010101"/>
                  </a:solidFill>
                  <a:latin typeface="Roboto Mono"/>
                </a:rPr>
                <a:t>fcosta.paltrinieri@gmail.com</a:t>
              </a:r>
              <a:endParaRPr lang="en-US" sz="2000" spc="-20" dirty="0">
                <a:solidFill>
                  <a:srgbClr val="010101"/>
                </a:solidFill>
                <a:latin typeface="Roboto Mono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-20" dirty="0">
                  <a:solidFill>
                    <a:srgbClr val="010101"/>
                  </a:solidFill>
                  <a:latin typeface="Roboto Mono"/>
                </a:rPr>
                <a:t>https://</a:t>
              </a:r>
              <a:r>
                <a:rPr lang="en-US" sz="2000" spc="-20" dirty="0" err="1">
                  <a:solidFill>
                    <a:srgbClr val="010101"/>
                  </a:solidFill>
                  <a:latin typeface="Roboto Mono"/>
                </a:rPr>
                <a:t>www.linkedin.com</a:t>
              </a:r>
              <a:r>
                <a:rPr lang="en-US" sz="2000" spc="-20" dirty="0">
                  <a:solidFill>
                    <a:srgbClr val="010101"/>
                  </a:solidFill>
                  <a:latin typeface="Roboto Mono"/>
                </a:rPr>
                <a:t>/in/</a:t>
              </a:r>
              <a:r>
                <a:rPr lang="en-US" sz="2000" spc="-20" dirty="0" err="1">
                  <a:solidFill>
                    <a:srgbClr val="010101"/>
                  </a:solidFill>
                  <a:latin typeface="Roboto Mono"/>
                </a:rPr>
                <a:t>felipecostapaltrinieri</a:t>
              </a:r>
              <a:r>
                <a:rPr lang="en-US" sz="2000" spc="-20" dirty="0">
                  <a:solidFill>
                    <a:srgbClr val="010101"/>
                  </a:solidFill>
                  <a:latin typeface="Roboto Mono"/>
                </a:rPr>
                <a:t>/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625"/>
              <a:ext cx="10486393" cy="96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577783" y="8039327"/>
            <a:ext cx="6997229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17" lvl="1" indent="-194308">
              <a:lnSpc>
                <a:spcPts val="1979"/>
              </a:lnSpc>
              <a:buFont typeface="Arial"/>
              <a:buChar char="•"/>
            </a:pPr>
            <a:r>
              <a:rPr lang="en-US" sz="1799" spc="-17">
                <a:solidFill>
                  <a:srgbClr val="000000"/>
                </a:solidFill>
                <a:latin typeface="Roboto Mono"/>
              </a:rPr>
              <a:t>15+ anos de experiencia com programação</a:t>
            </a:r>
          </a:p>
          <a:p>
            <a:pPr marL="388617" lvl="1" indent="-194308">
              <a:lnSpc>
                <a:spcPts val="1979"/>
              </a:lnSpc>
              <a:buFont typeface="Arial"/>
              <a:buChar char="•"/>
            </a:pPr>
            <a:r>
              <a:rPr lang="en-US" sz="1799" spc="-17">
                <a:solidFill>
                  <a:srgbClr val="000000"/>
                </a:solidFill>
                <a:latin typeface="Roboto Mono"/>
              </a:rPr>
              <a:t>15+ anos de experiencia com aulas</a:t>
            </a:r>
          </a:p>
          <a:p>
            <a:pPr marL="388617" lvl="1" indent="-194308">
              <a:lnSpc>
                <a:spcPts val="1979"/>
              </a:lnSpc>
              <a:buFont typeface="Arial"/>
              <a:buChar char="•"/>
            </a:pPr>
            <a:r>
              <a:rPr lang="en-US" sz="1799" spc="-17">
                <a:solidFill>
                  <a:srgbClr val="000000"/>
                </a:solidFill>
                <a:latin typeface="Roboto Mono"/>
              </a:rPr>
              <a:t>7+ anos de experiencia com JAVA + Spring</a:t>
            </a:r>
          </a:p>
          <a:p>
            <a:pPr marL="388617" lvl="1" indent="-194308">
              <a:lnSpc>
                <a:spcPts val="1979"/>
              </a:lnSpc>
              <a:buFont typeface="Arial"/>
              <a:buChar char="•"/>
            </a:pPr>
            <a:r>
              <a:rPr lang="en-US" sz="1799" spc="-17">
                <a:solidFill>
                  <a:srgbClr val="000000"/>
                </a:solidFill>
                <a:latin typeface="Roboto Mono"/>
              </a:rPr>
              <a:t>Atuação em projetos nacionais (PIX / 4790 - Itau)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820642"/>
          </a:xfrm>
          <a:custGeom>
            <a:avLst/>
            <a:gdLst/>
            <a:ahLst/>
            <a:cxnLst/>
            <a:rect l="l" t="t" r="r" b="b"/>
            <a:pathLst>
              <a:path w="18288000" h="4820642">
                <a:moveTo>
                  <a:pt x="0" y="0"/>
                </a:moveTo>
                <a:lnTo>
                  <a:pt x="18288000" y="0"/>
                </a:lnTo>
                <a:lnTo>
                  <a:pt x="18288000" y="4820642"/>
                </a:lnTo>
                <a:lnTo>
                  <a:pt x="0" y="4820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4375" b="-6233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791757" y="1607338"/>
            <a:ext cx="14704486" cy="158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pt-BR" sz="9600" b="1" i="0" dirty="0" err="1">
                <a:solidFill>
                  <a:srgbClr val="FFFFFF"/>
                </a:solidFill>
                <a:effectLst/>
              </a:rPr>
              <a:t>JavaScript</a:t>
            </a:r>
            <a:endParaRPr lang="en-US" sz="12000" dirty="0">
              <a:solidFill>
                <a:srgbClr val="FFFFFF"/>
              </a:solidFill>
              <a:latin typeface="Muli Heav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52063" y="6924991"/>
            <a:ext cx="12583874" cy="1322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pt-BR" sz="2800" dirty="0" err="1">
                <a:solidFill>
                  <a:srgbClr val="FFFFFF"/>
                </a:solidFill>
                <a:latin typeface="Roboto Mono" pitchFamily="49" charset="0"/>
                <a:ea typeface="Roboto Mono" pitchFamily="49" charset="0"/>
              </a:rPr>
              <a:t>JavaScript</a:t>
            </a:r>
            <a:r>
              <a:rPr lang="pt-BR" sz="28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</a:rPr>
              <a:t> é uma linguagem de programação interpretada estruturada, de script em alto nível com tipagem dinâmica fraca e </a:t>
            </a:r>
            <a:r>
              <a:rPr lang="pt-BR" sz="2800" dirty="0" err="1">
                <a:solidFill>
                  <a:srgbClr val="FFFFFF"/>
                </a:solidFill>
                <a:latin typeface="Roboto Mono" pitchFamily="49" charset="0"/>
                <a:ea typeface="Roboto Mono" pitchFamily="49" charset="0"/>
              </a:rPr>
              <a:t>multiparadigma</a:t>
            </a:r>
            <a:endParaRPr lang="pt-BR" sz="2800" dirty="0">
              <a:solidFill>
                <a:srgbClr val="FFFFFF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0673" y="2395650"/>
            <a:ext cx="14820556" cy="2206320"/>
            <a:chOff x="0" y="47625"/>
            <a:chExt cx="19760741" cy="29417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1053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JavaScript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definida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através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palavra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reservada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function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seguida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seu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nome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exista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seus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parametros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entre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chaves</a:t>
              </a: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Função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JS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5096645-7E38-E175-3D85-8D92955C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53" y="5685031"/>
            <a:ext cx="10958094" cy="2462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9723" y="2171550"/>
            <a:ext cx="7772400" cy="6646573"/>
            <a:chOff x="0" y="47625"/>
            <a:chExt cx="19760741" cy="4207252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6301"/>
              <a:ext cx="19760741" cy="2318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Para utilizer o JavaScript no HTML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necessário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criar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um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vínculo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ou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seja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indicar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onde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está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arquivo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contendo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funções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JS.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realizar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usamos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tag &lt;script&gt; com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propriedade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src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indicando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qual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caminho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arquivo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JS. Essa tag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pode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ser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encontrada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normalmente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dentro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 tag &lt;head&gt; mas,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também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pode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ser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qualquer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parte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página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Vinculando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um script JS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A5C88F1-4704-DADE-566B-DEFAA16A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530" y="1257300"/>
            <a:ext cx="7597870" cy="795513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6200990-63DF-694E-D957-52DFEF65FDA2}"/>
              </a:ext>
            </a:extLst>
          </p:cNvPr>
          <p:cNvCxnSpPr/>
          <p:nvPr/>
        </p:nvCxnSpPr>
        <p:spPr>
          <a:xfrm>
            <a:off x="9906000" y="8572500"/>
            <a:ext cx="3276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8536" y="1164238"/>
            <a:ext cx="15070927" cy="2617157"/>
            <a:chOff x="0" y="47625"/>
            <a:chExt cx="19760741" cy="3489543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6301"/>
              <a:ext cx="19760741" cy="1600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préviamente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existente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no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arquivo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JS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pode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ser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chamada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através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uma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do HTML,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como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clicar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um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elemento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(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onClick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),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carregar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página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(onload)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ou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qualquer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outra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que o HTML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suporte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Chamando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uma</a:t>
              </a: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 </a:t>
              </a:r>
              <a:r>
                <a:rPr lang="en-US" sz="5000" u="sng" dirty="0" err="1">
                  <a:solidFill>
                    <a:srgbClr val="CB0E49"/>
                  </a:solidFill>
                  <a:latin typeface="Roboto Mono"/>
                </a:rPr>
                <a:t>função</a:t>
              </a:r>
              <a:endParaRPr lang="en-US" sz="5000" u="sng" dirty="0">
                <a:solidFill>
                  <a:srgbClr val="CB0E49"/>
                </a:solidFill>
                <a:latin typeface="Roboto Mono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9796D857-C632-F125-CBE5-29BA5058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52" y="5143500"/>
            <a:ext cx="15719493" cy="1417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B35677-8E11-1169-05BF-1C6B8F82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0" y="8399188"/>
            <a:ext cx="6692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3722" y="1104900"/>
            <a:ext cx="14820556" cy="3437426"/>
            <a:chOff x="0" y="47625"/>
            <a:chExt cx="19760741" cy="4583235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2695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Fetch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base do JS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realizar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chamadas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REST, com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possível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definir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verbos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headers, body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tudo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que for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necessário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realizar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conexão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com o backend.</a:t>
              </a:r>
            </a:p>
            <a:p>
              <a:pPr>
                <a:lnSpc>
                  <a:spcPts val="3196"/>
                </a:lnSpc>
              </a:pP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  <a:p>
              <a:pPr>
                <a:lnSpc>
                  <a:spcPts val="3196"/>
                </a:lnSpc>
              </a:pP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estrutura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básica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fetch(“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url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”)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sempre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retornará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uma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promessa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execução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ou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seja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uma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Promise&lt;Response&gt;.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Fetch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775846BB-D73B-60E8-2F41-FFDFF784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68245"/>
            <a:ext cx="17300281" cy="17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104900"/>
            <a:ext cx="14820556" cy="4668531"/>
            <a:chOff x="0" y="47625"/>
            <a:chExt cx="19760741" cy="6224710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7"/>
              <a:ext cx="19760741" cy="4336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Promise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promessa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execução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chamada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para ser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mais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rápido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resposta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sobrecarregar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front com dados, o fetch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retorna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essa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váriavel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contendo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informações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importantes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como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:</a:t>
              </a:r>
            </a:p>
            <a:p>
              <a:pPr marL="342900" indent="-342900">
                <a:lnSpc>
                  <a:spcPts val="3196"/>
                </a:lnSpc>
                <a:buFont typeface="Arial" panose="020B0604020202020204" pitchFamily="34" charset="0"/>
                <a:buChar char="•"/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Status</a:t>
              </a:r>
            </a:p>
            <a:p>
              <a:pPr marL="342900" indent="-342900">
                <a:lnSpc>
                  <a:spcPts val="3196"/>
                </a:lnSpc>
                <a:buFont typeface="Arial" panose="020B0604020202020204" pitchFamily="34" charset="0"/>
                <a:buChar char="•"/>
              </a:pP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Sucesso</a:t>
              </a: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  <a:p>
              <a:pPr marL="342900" indent="-342900">
                <a:lnSpc>
                  <a:spcPts val="3196"/>
                </a:lnSpc>
                <a:buFont typeface="Arial" panose="020B0604020202020204" pitchFamily="34" charset="0"/>
                <a:buChar char="•"/>
              </a:pP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  <a:p>
              <a:pPr>
                <a:lnSpc>
                  <a:spcPts val="3196"/>
                </a:lnSpc>
              </a:pP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acessa-los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precisamos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aguardar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carregamento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dessa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informação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nesse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exemplo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utilizaremos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.then() para o JS saber que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após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chamada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deve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realizar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aquela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ação</a:t>
              </a:r>
              <a:endParaRPr lang="en-US" sz="2282" spc="-22" dirty="0">
                <a:solidFill>
                  <a:srgbClr val="010101"/>
                </a:solidFill>
                <a:latin typeface="Roboto Mono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Promise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6ACDCCF-2CFF-A82F-F023-CB2F8184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134100"/>
            <a:ext cx="10210800" cy="36394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90D12F-D8C2-A3A5-054D-D643428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7331546"/>
            <a:ext cx="6642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104900"/>
            <a:ext cx="14820556" cy="3027057"/>
            <a:chOff x="0" y="47625"/>
            <a:chExt cx="19760741" cy="4036078"/>
          </a:xfrm>
        </p:grpSpPr>
        <p:sp>
          <p:nvSpPr>
            <p:cNvPr id="3" name="TextBox 3"/>
            <p:cNvSpPr txBox="1"/>
            <p:nvPr/>
          </p:nvSpPr>
          <p:spPr>
            <a:xfrm>
              <a:off x="0" y="1935678"/>
              <a:ext cx="19760741" cy="214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6"/>
                </a:lnSpc>
              </a:pP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Após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primeiro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resultado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(status / code),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precisamos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pedir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para o promise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ele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carregar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body da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resposta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Nesse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utilizaremos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função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.text() visto que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nosso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retorno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é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um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texto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simples e,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deixaremos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de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.then para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utilizarmos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o await antes das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funções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que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precisam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 ser </a:t>
              </a:r>
              <a:r>
                <a:rPr lang="en-US" sz="2282" spc="-22" dirty="0" err="1">
                  <a:solidFill>
                    <a:srgbClr val="010101"/>
                  </a:solidFill>
                  <a:latin typeface="Roboto Mono"/>
                </a:rPr>
                <a:t>carregadas</a:t>
              </a:r>
              <a:r>
                <a:rPr lang="en-US" sz="2282" spc="-22" dirty="0">
                  <a:solidFill>
                    <a:srgbClr val="010101"/>
                  </a:solidFill>
                  <a:latin typeface="Roboto Mono"/>
                </a:rPr>
                <a:t>.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9760741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 u="sng" dirty="0">
                  <a:solidFill>
                    <a:srgbClr val="CB0E49"/>
                  </a:solidFill>
                  <a:latin typeface="Roboto Mono"/>
                </a:rPr>
                <a:t>Promise Body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54E6A8E-AA88-F68B-9CAB-5A82AD1B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14" y="4478996"/>
            <a:ext cx="10953572" cy="28398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9BBFAD-0804-9944-3EF1-64C75418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7734300"/>
            <a:ext cx="6743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641</Words>
  <Application>Microsoft Macintosh PowerPoint</Application>
  <PresentationFormat>Personalizar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Muli Bold</vt:lpstr>
      <vt:lpstr>Arial</vt:lpstr>
      <vt:lpstr>Muli Heavy</vt:lpstr>
      <vt:lpstr>Roboto Mono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Integration: Full Stack</dc:title>
  <cp:lastModifiedBy>Felipe Costa Paltrinieri</cp:lastModifiedBy>
  <cp:revision>10</cp:revision>
  <dcterms:created xsi:type="dcterms:W3CDTF">2006-08-16T00:00:00Z</dcterms:created>
  <dcterms:modified xsi:type="dcterms:W3CDTF">2024-03-19T20:26:54Z</dcterms:modified>
  <dc:identifier>DAFyNIhR3qI</dc:identifier>
</cp:coreProperties>
</file>