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74" y="3704446"/>
            <a:ext cx="7145110" cy="331399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49" y="94236"/>
            <a:ext cx="1788451" cy="10060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0B1F-7E9F-4D22-928A-404F8DAF14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1CF3-0EF8-4561-84C5-C354CA14CF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招聘资源申请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8694" y="1268866"/>
          <a:ext cx="11104916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4916"/>
              </a:tblGrid>
              <a:tr h="618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需求：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大禹研发项目经理（吴杰）离职，申请离替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 项目经理（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P3-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 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原因：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大禹业务量增长，若研发项目经理资源不能保障，</a:t>
                      </a:r>
                      <a:r>
                        <a:rPr lang="zh-CN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只能让研发经理和架构师担任项目经理，会整体降低项目的研发质量和研发速度。团队的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合理资源</a:t>
                      </a:r>
                      <a:r>
                        <a:rPr lang="zh-CN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有助于</a:t>
                      </a:r>
                      <a:r>
                        <a:rPr lang="zh-CN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更好的支持公司的业务，帮助公司取得更大的商业价值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大禹平台对接团队多，同时又承接了公司军团和大型安全类项目的设计、开发、交付等工作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大禹平台集成公司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个公司的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CBB</a:t>
                      </a: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在日常开发、版本发布、漏洞修复等活动中需要沟通和协同的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个以上的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L3</a:t>
                      </a: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需要承接</a:t>
                      </a: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军团复杂项目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整体设计和集成</a:t>
                      </a:r>
                      <a:endParaRPr lang="zh-CN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产线无法承接的大型大数据安全类项目，直接面对客户做项目的定制化开发和交付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年，大禹项目数量剧增，高重要度项目增多，支持产线项目数剧增，更需要项目经理资源的保证</a:t>
                      </a:r>
                      <a:endParaRPr lang="en-US" altLang="zh-CN" sz="16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49" y="4778628"/>
          <a:ext cx="10840228" cy="2057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63393"/>
                <a:gridCol w="803084"/>
                <a:gridCol w="879085"/>
                <a:gridCol w="950867"/>
                <a:gridCol w="7043799"/>
              </a:tblGrid>
              <a:tr h="2180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分类</a:t>
                      </a:r>
                      <a:endParaRPr lang="zh-CN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2021</a:t>
                      </a:r>
                      <a:r>
                        <a:rPr lang="zh-CN" altLang="en-US" sz="1100" dirty="0" smtClean="0"/>
                        <a:t>年</a:t>
                      </a:r>
                      <a:endParaRPr lang="zh-CN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2022</a:t>
                      </a:r>
                      <a:r>
                        <a:rPr lang="zh-CN" altLang="en-US" sz="1100" dirty="0" smtClean="0"/>
                        <a:t>年</a:t>
                      </a:r>
                      <a:r>
                        <a:rPr lang="en-US" altLang="zh-CN" sz="1100" dirty="0" smtClean="0"/>
                        <a:t>1H</a:t>
                      </a:r>
                      <a:endParaRPr lang="zh-CN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2022</a:t>
                      </a:r>
                      <a:r>
                        <a:rPr lang="zh-CN" altLang="en-US" sz="1100" dirty="0" smtClean="0"/>
                        <a:t>年</a:t>
                      </a:r>
                      <a:r>
                        <a:rPr lang="en-US" altLang="zh-CN" sz="1100" dirty="0" smtClean="0"/>
                        <a:t>2H</a:t>
                      </a:r>
                      <a:endParaRPr lang="zh-CN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说明</a:t>
                      </a:r>
                      <a:endParaRPr lang="zh-CN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044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/>
                        <a:t>项目数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18</a:t>
                      </a:r>
                      <a:r>
                        <a:rPr lang="zh-CN" altLang="en-US" sz="1100" b="1" dirty="0" smtClean="0"/>
                        <a:t>个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20</a:t>
                      </a:r>
                      <a:r>
                        <a:rPr lang="zh-CN" altLang="en-US" sz="1100" b="1" dirty="0" smtClean="0"/>
                        <a:t>个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</a:rPr>
                        <a:t>预计</a:t>
                      </a:r>
                      <a:r>
                        <a:rPr lang="en-US" altLang="zh-CN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</a:rPr>
                        <a:t>个</a:t>
                      </a: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1100" dirty="0" smtClean="0"/>
                        <a:t>2022</a:t>
                      </a:r>
                      <a:r>
                        <a:rPr lang="zh-CN" altLang="en-US" sz="1100" dirty="0" smtClean="0"/>
                        <a:t>年</a:t>
                      </a:r>
                      <a:r>
                        <a:rPr lang="en-US" altLang="zh-CN" sz="1100" dirty="0" smtClean="0"/>
                        <a:t>1H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20</a:t>
                      </a:r>
                      <a:r>
                        <a:rPr lang="zh-CN" altLang="en-US" sz="1100" dirty="0" smtClean="0"/>
                        <a:t>个项目中包含多个面向客户交付的千万级定制化项目（如西城安全运营中心、国网纵向综合监测等）</a:t>
                      </a:r>
                      <a:endParaRPr lang="en-US" altLang="zh-CN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/>
                        <a:t>支持产线项目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8</a:t>
                      </a:r>
                      <a:r>
                        <a:rPr lang="zh-CN" altLang="en-US" sz="1100" b="1" dirty="0" smtClean="0"/>
                        <a:t>个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57</a:t>
                      </a:r>
                      <a:r>
                        <a:rPr lang="zh-CN" altLang="en-US" sz="1100" b="1" dirty="0" smtClean="0"/>
                        <a:t>个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/>
                        <a:t>持续增长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 smtClean="0"/>
                        <a:t>支持产线项目数剧增，且将持续增长</a:t>
                      </a:r>
                      <a:endParaRPr lang="zh-CN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8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 smtClean="0"/>
                        <a:t>项目经理数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4</a:t>
                      </a:r>
                      <a:r>
                        <a:rPr lang="zh-CN" altLang="en-US" sz="1100" b="1" dirty="0" smtClean="0"/>
                        <a:t>个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2</a:t>
                      </a:r>
                      <a:r>
                        <a:rPr lang="zh-CN" altLang="en-US" sz="1100" b="1" dirty="0" smtClean="0"/>
                        <a:t>个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--</a:t>
                      </a:r>
                      <a:endParaRPr lang="zh-CN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100" dirty="0" smtClean="0"/>
                        <a:t>项目经理资源出现不稳定和减少</a:t>
                      </a:r>
                      <a:endParaRPr lang="en-US" altLang="zh-CN" sz="1100" dirty="0" smtClean="0"/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smtClean="0"/>
                        <a:t>2021</a:t>
                      </a:r>
                      <a:r>
                        <a:rPr lang="zh-CN" altLang="en-US" sz="1100" dirty="0" smtClean="0"/>
                        <a:t>年项目经理：张鑫、吴杰、李矗、彭超（</a:t>
                      </a:r>
                      <a:r>
                        <a:rPr lang="en-US" altLang="zh-CN" sz="1100" dirty="0" smtClean="0"/>
                        <a:t>0.5HC</a:t>
                      </a:r>
                      <a:r>
                        <a:rPr lang="zh-CN" altLang="en-US" sz="1100" dirty="0" smtClean="0"/>
                        <a:t>）</a:t>
                      </a:r>
                      <a:endParaRPr lang="en-US" altLang="zh-CN" sz="1100" dirty="0" smtClean="0"/>
                    </a:p>
                    <a:p>
                      <a:pPr marL="285750" indent="-285750">
                        <a:lnSpc>
                          <a:spcPts val="2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100" dirty="0" smtClean="0"/>
                        <a:t>2022</a:t>
                      </a:r>
                      <a:r>
                        <a:rPr lang="zh-CN" altLang="en-US" sz="1100" dirty="0" smtClean="0"/>
                        <a:t>年项目经理：张鑫（</a:t>
                      </a:r>
                      <a:r>
                        <a:rPr lang="en-US" altLang="zh-CN" sz="1100" dirty="0" smtClean="0"/>
                        <a:t>5</a:t>
                      </a:r>
                      <a:r>
                        <a:rPr lang="zh-CN" altLang="en-US" sz="1100" dirty="0" smtClean="0"/>
                        <a:t>月份转岗态势</a:t>
                      </a:r>
                      <a:r>
                        <a:rPr lang="en-US" altLang="zh-CN" sz="1100" dirty="0" smtClean="0"/>
                        <a:t>1</a:t>
                      </a:r>
                      <a:r>
                        <a:rPr lang="zh-CN" altLang="en-US" sz="1100" dirty="0" smtClean="0"/>
                        <a:t>）、吴杰（</a:t>
                      </a:r>
                      <a:r>
                        <a:rPr lang="en-US" altLang="zh-CN" sz="1100" dirty="0" smtClean="0"/>
                        <a:t>21</a:t>
                      </a:r>
                      <a:r>
                        <a:rPr lang="zh-CN" altLang="en-US" sz="1100" dirty="0" smtClean="0"/>
                        <a:t>年</a:t>
                      </a:r>
                      <a:r>
                        <a:rPr lang="en-US" altLang="zh-CN" sz="1100" dirty="0" smtClean="0"/>
                        <a:t>12</a:t>
                      </a:r>
                      <a:r>
                        <a:rPr lang="zh-CN" altLang="en-US" sz="1100" dirty="0" smtClean="0"/>
                        <a:t>月转入，计划</a:t>
                      </a:r>
                      <a:r>
                        <a:rPr lang="en-US" altLang="zh-CN" sz="1100" dirty="0" smtClean="0"/>
                        <a:t>8</a:t>
                      </a:r>
                      <a:r>
                        <a:rPr lang="zh-CN" altLang="en-US" sz="1100" dirty="0" smtClean="0"/>
                        <a:t>月离职）、李矗、彭超</a:t>
                      </a:r>
                      <a:endParaRPr lang="zh-CN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814d015f-0d48-4cfc-b308-c8240bc4f9d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表格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</vt:lpstr>
      <vt:lpstr>Source Han Sans CN Medium</vt:lpstr>
      <vt:lpstr>苹方-简</vt:lpstr>
      <vt:lpstr>等线</vt:lpstr>
      <vt:lpstr>汉仪中等线KW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招聘资源申请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招聘资源申请</dc:title>
  <dc:creator>李凌潇</dc:creator>
  <cp:lastModifiedBy>Tony Deng</cp:lastModifiedBy>
  <cp:revision>2</cp:revision>
  <dcterms:created xsi:type="dcterms:W3CDTF">2022-07-22T10:25:19Z</dcterms:created>
  <dcterms:modified xsi:type="dcterms:W3CDTF">2022-07-22T10:25:19Z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6B4A5AE393B69D4B0F7BDA62FCDE554A</vt:lpwstr>
  </property>
  <property fmtid="{D5CDD505-2E9C-101B-9397-08002B2CF9AE}" pid="3" name="KSOProductBuildVer">
    <vt:lpwstr>2052-4.2.2.6882</vt:lpwstr>
  </property>
</Properties>
</file>