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Winddy\Unity\Game\mobile_2d_tbs_demo\原始资源\空中战斗机2\图片\image1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013577"/>
            <a:ext cx="4191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Winddy\Unity\Game\mobile_2d_tbs_demo\Assets\OriginalRes\Textures\fighter1\fighter_l_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73016"/>
            <a:ext cx="4191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1979712" y="2924944"/>
            <a:ext cx="4536504" cy="11521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曲线连接符 5"/>
          <p:cNvCxnSpPr>
            <a:stCxn id="1027" idx="2"/>
          </p:cNvCxnSpPr>
          <p:nvPr/>
        </p:nvCxnSpPr>
        <p:spPr>
          <a:xfrm rot="5400000" flipH="1">
            <a:off x="3287406" y="1993916"/>
            <a:ext cx="978538" cy="3017862"/>
          </a:xfrm>
          <a:prstGeom prst="curvedConnector4">
            <a:avLst>
              <a:gd name="adj1" fmla="val -2920"/>
              <a:gd name="adj2" fmla="val 1244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31966" y="3738200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瞬</a:t>
            </a:r>
            <a:r>
              <a:rPr lang="zh-CN" altLang="en-US" sz="1050" dirty="0" smtClean="0"/>
              <a:t>移到敌人的身后</a:t>
            </a:r>
            <a:endParaRPr lang="zh-CN" altLang="en-US" sz="1050" dirty="0"/>
          </a:p>
        </p:txBody>
      </p:sp>
      <p:pic>
        <p:nvPicPr>
          <p:cNvPr id="19" name="Picture 3" descr="F:\Winddy\Unity\Game\mobile_2d_tbs_demo\Assets\OriginalRes\Textures\fighter1\fighter_l_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6342">
            <a:off x="2051720" y="2708920"/>
            <a:ext cx="4191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495156" y="35730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40650" y="2486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242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59832" y="944723"/>
            <a:ext cx="2448272" cy="8280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基础：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 smtClean="0"/>
              <a:t>CD</a:t>
            </a:r>
            <a:r>
              <a:rPr lang="zh-CN" altLang="en-US" sz="1000" dirty="0" smtClean="0"/>
              <a:t>时间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发射距离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导弹的数量</a:t>
            </a:r>
            <a:r>
              <a:rPr lang="en-US" altLang="zh-CN" sz="1000" dirty="0" smtClean="0"/>
              <a:t>1</a:t>
            </a:r>
          </a:p>
          <a:p>
            <a:pPr marL="228600" indent="-228600">
              <a:buAutoNum type="arabicPeriod"/>
            </a:pPr>
            <a:r>
              <a:rPr lang="zh-CN" altLang="en-US" sz="1000" dirty="0" smtClean="0"/>
              <a:t>导弹伤害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052589" y="2132856"/>
            <a:ext cx="2448272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等级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 smtClean="0"/>
              <a:t>CD</a:t>
            </a:r>
            <a:r>
              <a:rPr lang="zh-CN" altLang="en-US" sz="1000" dirty="0" smtClean="0"/>
              <a:t>时间减少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发射距离增加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导弹数量</a:t>
            </a:r>
            <a:r>
              <a:rPr lang="en-US" altLang="zh-CN" sz="1000" dirty="0" smtClean="0"/>
              <a:t>1</a:t>
            </a:r>
          </a:p>
          <a:p>
            <a:pPr marL="228600" indent="-228600">
              <a:buAutoNum type="arabicPeriod"/>
            </a:pPr>
            <a:r>
              <a:rPr lang="zh-CN" altLang="en-US" sz="1000" dirty="0" smtClean="0"/>
              <a:t>导弹伤害增加</a:t>
            </a:r>
            <a:endParaRPr lang="zh-CN" altLang="en-US" sz="1000" dirty="0"/>
          </a:p>
        </p:txBody>
      </p:sp>
      <p:sp>
        <p:nvSpPr>
          <p:cNvPr id="4" name="圆角矩形 3"/>
          <p:cNvSpPr/>
          <p:nvPr/>
        </p:nvSpPr>
        <p:spPr>
          <a:xfrm>
            <a:off x="3059832" y="3212975"/>
            <a:ext cx="2448272" cy="954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等级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/>
              <a:t>CD</a:t>
            </a:r>
            <a:r>
              <a:rPr lang="zh-CN" altLang="en-US" sz="1000" dirty="0"/>
              <a:t>时间减少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发射距离增加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导弹</a:t>
            </a:r>
            <a:r>
              <a:rPr lang="zh-CN" altLang="en-US" sz="1000" dirty="0" smtClean="0"/>
              <a:t>数量</a:t>
            </a:r>
            <a:r>
              <a:rPr lang="en-US" altLang="zh-CN" sz="1000" dirty="0" smtClean="0"/>
              <a:t>2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导弹伤害增加</a:t>
            </a:r>
            <a:endParaRPr lang="zh-CN" altLang="en-US" sz="1000" dirty="0"/>
          </a:p>
        </p:txBody>
      </p:sp>
      <p:cxnSp>
        <p:nvCxnSpPr>
          <p:cNvPr id="5" name="直接箭头连接符 4"/>
          <p:cNvCxnSpPr>
            <a:stCxn id="3" idx="2"/>
            <a:endCxn id="4" idx="0"/>
          </p:cNvCxnSpPr>
          <p:nvPr/>
        </p:nvCxnSpPr>
        <p:spPr>
          <a:xfrm>
            <a:off x="4276725" y="2924944"/>
            <a:ext cx="7243" cy="288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" idx="2"/>
            <a:endCxn id="3" idx="0"/>
          </p:cNvCxnSpPr>
          <p:nvPr/>
        </p:nvCxnSpPr>
        <p:spPr>
          <a:xfrm flipH="1">
            <a:off x="4276725" y="1772816"/>
            <a:ext cx="7243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3059832" y="4581128"/>
            <a:ext cx="2448272" cy="9361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等级</a:t>
            </a:r>
            <a:r>
              <a:rPr lang="en-US" altLang="zh-CN" sz="1000" dirty="0" smtClean="0"/>
              <a:t>3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/>
              <a:t>CD</a:t>
            </a:r>
            <a:r>
              <a:rPr lang="zh-CN" altLang="en-US" sz="1000" dirty="0"/>
              <a:t>时间减少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发射距离增加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导弹</a:t>
            </a:r>
            <a:r>
              <a:rPr lang="zh-CN" altLang="en-US" sz="1000" dirty="0" smtClean="0"/>
              <a:t>数量</a:t>
            </a:r>
            <a:r>
              <a:rPr lang="en-US" altLang="zh-CN" sz="1000" dirty="0" smtClean="0"/>
              <a:t>3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导弹伤害增加</a:t>
            </a:r>
            <a:endParaRPr lang="zh-CN" altLang="en-US" sz="1000" dirty="0"/>
          </a:p>
        </p:txBody>
      </p:sp>
      <p:cxnSp>
        <p:nvCxnSpPr>
          <p:cNvPr id="8" name="直接箭头连接符 7"/>
          <p:cNvCxnSpPr>
            <a:stCxn id="4" idx="2"/>
            <a:endCxn id="7" idx="0"/>
          </p:cNvCxnSpPr>
          <p:nvPr/>
        </p:nvCxnSpPr>
        <p:spPr>
          <a:xfrm>
            <a:off x="4283968" y="4167360"/>
            <a:ext cx="0" cy="413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980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F:\Winddy\Unity\Game\mobile_2d_tbs_demo\Assets\OriginalRes\Textures\fighter1\fighter_l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544344"/>
            <a:ext cx="4191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Winddy\Desktop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88452">
            <a:off x="3566875" y="2345611"/>
            <a:ext cx="288032" cy="39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Winddy\Desktop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10857">
            <a:off x="3522157" y="2788834"/>
            <a:ext cx="288032" cy="39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Winddy\Desktop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31372">
            <a:off x="3606763" y="2555161"/>
            <a:ext cx="288032" cy="39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:\Winddy\Unity\Game\mobile_2d_tbs_demo\原始资源\空中战斗机2\图片\image13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353802"/>
            <a:ext cx="4191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Winddy\Desktop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10857">
            <a:off x="5076055" y="3216858"/>
            <a:ext cx="288032" cy="39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60530" y="3680202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持续火焰伤害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61980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76600" y="548680"/>
            <a:ext cx="2448272" cy="6480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基础：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 smtClean="0"/>
              <a:t>CD</a:t>
            </a:r>
            <a:r>
              <a:rPr lang="zh-CN" altLang="en-US" sz="1000" dirty="0" smtClean="0"/>
              <a:t>时间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伤害值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持续时间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069357" y="1556792"/>
            <a:ext cx="2448272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等级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 smtClean="0"/>
              <a:t>CD</a:t>
            </a:r>
            <a:r>
              <a:rPr lang="zh-CN" altLang="en-US" sz="1000" dirty="0" smtClean="0"/>
              <a:t>时间减少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伤害增加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持续时间不变</a:t>
            </a:r>
            <a:endParaRPr lang="zh-CN" altLang="en-US" sz="1000" dirty="0"/>
          </a:p>
        </p:txBody>
      </p:sp>
      <p:sp>
        <p:nvSpPr>
          <p:cNvPr id="4" name="圆角矩形 3"/>
          <p:cNvSpPr/>
          <p:nvPr/>
        </p:nvSpPr>
        <p:spPr>
          <a:xfrm>
            <a:off x="3076600" y="2708919"/>
            <a:ext cx="2448272" cy="7200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等级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/>
              <a:t>CD</a:t>
            </a:r>
            <a:r>
              <a:rPr lang="zh-CN" altLang="en-US" sz="1000" dirty="0"/>
              <a:t>时间减少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伤害增加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持续时间增加</a:t>
            </a:r>
            <a:endParaRPr lang="zh-CN" altLang="en-US" sz="1000" dirty="0"/>
          </a:p>
        </p:txBody>
      </p:sp>
      <p:cxnSp>
        <p:nvCxnSpPr>
          <p:cNvPr id="5" name="直接箭头连接符 4"/>
          <p:cNvCxnSpPr>
            <a:stCxn id="3" idx="2"/>
            <a:endCxn id="4" idx="0"/>
          </p:cNvCxnSpPr>
          <p:nvPr/>
        </p:nvCxnSpPr>
        <p:spPr>
          <a:xfrm>
            <a:off x="4293493" y="2348880"/>
            <a:ext cx="7243" cy="360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" idx="2"/>
            <a:endCxn id="3" idx="0"/>
          </p:cNvCxnSpPr>
          <p:nvPr/>
        </p:nvCxnSpPr>
        <p:spPr>
          <a:xfrm flipH="1">
            <a:off x="4293493" y="1196752"/>
            <a:ext cx="7243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3076600" y="3789040"/>
            <a:ext cx="2448272" cy="9361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等级</a:t>
            </a:r>
            <a:r>
              <a:rPr lang="en-US" altLang="zh-CN" sz="1000" dirty="0" smtClean="0"/>
              <a:t>3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/>
              <a:t>CD</a:t>
            </a:r>
            <a:r>
              <a:rPr lang="zh-CN" altLang="en-US" sz="1000" dirty="0"/>
              <a:t>时间减少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伤害增加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/>
              <a:t>持续时间增加</a:t>
            </a:r>
          </a:p>
          <a:p>
            <a:pPr marL="228600" indent="-228600">
              <a:buAutoNum type="arabicPeriod"/>
            </a:pPr>
            <a:r>
              <a:rPr lang="zh-CN" altLang="en-US" sz="1000" dirty="0" smtClean="0"/>
              <a:t>被命中的目标将会受到持续火焰伤害（伤害值和持续时间）</a:t>
            </a:r>
            <a:endParaRPr lang="zh-CN" altLang="en-US" sz="1000" dirty="0"/>
          </a:p>
        </p:txBody>
      </p:sp>
      <p:cxnSp>
        <p:nvCxnSpPr>
          <p:cNvPr id="8" name="直接箭头连接符 7"/>
          <p:cNvCxnSpPr>
            <a:stCxn id="4" idx="2"/>
            <a:endCxn id="7" idx="0"/>
          </p:cNvCxnSpPr>
          <p:nvPr/>
        </p:nvCxnSpPr>
        <p:spPr>
          <a:xfrm>
            <a:off x="4300736" y="342900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3076600" y="5085184"/>
            <a:ext cx="2448272" cy="9361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等级</a:t>
            </a:r>
            <a:r>
              <a:rPr lang="en-US" altLang="zh-CN" sz="1000" dirty="0" smtClean="0"/>
              <a:t>4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/>
              <a:t>CD</a:t>
            </a:r>
            <a:r>
              <a:rPr lang="zh-CN" altLang="en-US" sz="1000" dirty="0"/>
              <a:t>时间减少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伤害增加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/>
              <a:t>持续时间增加</a:t>
            </a:r>
          </a:p>
          <a:p>
            <a:pPr marL="228600" indent="-228600">
              <a:buAutoNum type="arabicPeriod"/>
            </a:pPr>
            <a:r>
              <a:rPr lang="zh-CN" altLang="en-US" sz="1000" dirty="0" smtClean="0"/>
              <a:t>被命中的目标将会受到持续火焰伤害（伤害值和持续时间增加）</a:t>
            </a:r>
            <a:endParaRPr lang="zh-CN" altLang="en-US" sz="1000" dirty="0"/>
          </a:p>
        </p:txBody>
      </p:sp>
      <p:cxnSp>
        <p:nvCxnSpPr>
          <p:cNvPr id="20" name="直接箭头连接符 19"/>
          <p:cNvCxnSpPr>
            <a:stCxn id="7" idx="2"/>
            <a:endCxn id="18" idx="0"/>
          </p:cNvCxnSpPr>
          <p:nvPr/>
        </p:nvCxnSpPr>
        <p:spPr>
          <a:xfrm>
            <a:off x="4300736" y="472514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980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22922">
            <a:off x="2520711" y="2544475"/>
            <a:ext cx="26221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F:\Winddy\Unity\Game\mobile_2d_tbs_demo\Assets\OriginalRes\Textures\fighter1\fighter_l_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105150"/>
            <a:ext cx="4191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79796" y="3067050"/>
            <a:ext cx="26221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5041">
            <a:off x="2520711" y="3577831"/>
            <a:ext cx="26221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5041">
            <a:off x="4990022" y="3055308"/>
            <a:ext cx="26221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F:\Winddy\Unity\Game\mobile_2d_tbs_demo\原始资源\空中战斗机2\图片\image13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004" y="3225924"/>
            <a:ext cx="4191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538428"/>
            <a:ext cx="1003597" cy="97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F:\Winddy\Unity\Game\mobile_2d_tbs_demo\原始资源\空中战斗机2\图片\image13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933056"/>
            <a:ext cx="4191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0235" y="4561681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敌人中了冰弹将会被冰冻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198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76600" y="548680"/>
            <a:ext cx="2448272" cy="6480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基础：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 smtClean="0"/>
              <a:t>CD</a:t>
            </a:r>
            <a:r>
              <a:rPr lang="zh-CN" altLang="en-US" sz="1000" dirty="0" smtClean="0"/>
              <a:t>时间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伤害值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持续时间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069357" y="1556792"/>
            <a:ext cx="2448272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等级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 smtClean="0"/>
              <a:t>CD</a:t>
            </a:r>
            <a:r>
              <a:rPr lang="zh-CN" altLang="en-US" sz="1000" dirty="0" smtClean="0"/>
              <a:t>时间减少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伤害增加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持续时间不变</a:t>
            </a:r>
            <a:endParaRPr lang="zh-CN" altLang="en-US" sz="1000" dirty="0"/>
          </a:p>
        </p:txBody>
      </p:sp>
      <p:sp>
        <p:nvSpPr>
          <p:cNvPr id="4" name="圆角矩形 3"/>
          <p:cNvSpPr/>
          <p:nvPr/>
        </p:nvSpPr>
        <p:spPr>
          <a:xfrm>
            <a:off x="3076600" y="2708919"/>
            <a:ext cx="2448272" cy="7200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等级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/>
              <a:t>CD</a:t>
            </a:r>
            <a:r>
              <a:rPr lang="zh-CN" altLang="en-US" sz="1000" dirty="0"/>
              <a:t>时间减少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伤害增加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持续时间增加</a:t>
            </a:r>
            <a:endParaRPr lang="zh-CN" altLang="en-US" sz="1000" dirty="0"/>
          </a:p>
        </p:txBody>
      </p:sp>
      <p:cxnSp>
        <p:nvCxnSpPr>
          <p:cNvPr id="5" name="直接箭头连接符 4"/>
          <p:cNvCxnSpPr>
            <a:stCxn id="3" idx="2"/>
            <a:endCxn id="4" idx="0"/>
          </p:cNvCxnSpPr>
          <p:nvPr/>
        </p:nvCxnSpPr>
        <p:spPr>
          <a:xfrm>
            <a:off x="4293493" y="2348880"/>
            <a:ext cx="7243" cy="360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" idx="2"/>
            <a:endCxn id="3" idx="0"/>
          </p:cNvCxnSpPr>
          <p:nvPr/>
        </p:nvCxnSpPr>
        <p:spPr>
          <a:xfrm flipH="1">
            <a:off x="4293493" y="1196752"/>
            <a:ext cx="7243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3076600" y="3789040"/>
            <a:ext cx="2448272" cy="9361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等级</a:t>
            </a:r>
            <a:r>
              <a:rPr lang="en-US" altLang="zh-CN" sz="1000" dirty="0" smtClean="0"/>
              <a:t>3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/>
              <a:t>CD</a:t>
            </a:r>
            <a:r>
              <a:rPr lang="zh-CN" altLang="en-US" sz="1000" dirty="0"/>
              <a:t>时间减少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伤害增加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/>
              <a:t>持续时间增加</a:t>
            </a:r>
          </a:p>
          <a:p>
            <a:pPr marL="228600" indent="-228600">
              <a:buAutoNum type="arabicPeriod"/>
            </a:pPr>
            <a:r>
              <a:rPr lang="zh-CN" altLang="en-US" sz="1000" dirty="0" smtClean="0"/>
              <a:t>被命中的目标将会被冰霜减速</a:t>
            </a:r>
            <a:endParaRPr lang="zh-CN" altLang="en-US" sz="1000" dirty="0"/>
          </a:p>
        </p:txBody>
      </p:sp>
      <p:cxnSp>
        <p:nvCxnSpPr>
          <p:cNvPr id="8" name="直接箭头连接符 7"/>
          <p:cNvCxnSpPr>
            <a:stCxn id="4" idx="2"/>
            <a:endCxn id="7" idx="0"/>
          </p:cNvCxnSpPr>
          <p:nvPr/>
        </p:nvCxnSpPr>
        <p:spPr>
          <a:xfrm>
            <a:off x="4300736" y="342900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076600" y="5085184"/>
            <a:ext cx="2448272" cy="9361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等级</a:t>
            </a:r>
            <a:r>
              <a:rPr lang="en-US" altLang="zh-CN" sz="1000" dirty="0" smtClean="0"/>
              <a:t>4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/>
              <a:t>CD</a:t>
            </a:r>
            <a:r>
              <a:rPr lang="zh-CN" altLang="en-US" sz="1000" dirty="0"/>
              <a:t>时间减少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伤害增加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持续时间增加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目标连续三次被命中</a:t>
            </a:r>
            <a:r>
              <a:rPr lang="en-US" altLang="zh-CN" sz="1000" dirty="0" smtClean="0"/>
              <a:t>(</a:t>
            </a:r>
            <a:r>
              <a:rPr lang="zh-CN" altLang="en-US" sz="1000" dirty="0" smtClean="0"/>
              <a:t>叠加三次</a:t>
            </a:r>
            <a:r>
              <a:rPr lang="en-US" altLang="zh-CN" sz="1000" dirty="0" smtClean="0"/>
              <a:t>buff)</a:t>
            </a:r>
            <a:r>
              <a:rPr lang="zh-CN" altLang="en-US" sz="1000" dirty="0" smtClean="0"/>
              <a:t>，则被冰冻住</a:t>
            </a:r>
            <a:endParaRPr lang="zh-CN" altLang="en-US" sz="1000" dirty="0"/>
          </a:p>
        </p:txBody>
      </p:sp>
      <p:cxnSp>
        <p:nvCxnSpPr>
          <p:cNvPr id="10" name="直接箭头连接符 9"/>
          <p:cNvCxnSpPr>
            <a:stCxn id="7" idx="2"/>
            <a:endCxn id="9" idx="0"/>
          </p:cNvCxnSpPr>
          <p:nvPr/>
        </p:nvCxnSpPr>
        <p:spPr>
          <a:xfrm>
            <a:off x="4300736" y="472514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98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F:\Winddy\Unity\Game\mobile_2d_tbs_demo\Assets\OriginalRes\Textures\fighter1\fighter_l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95625"/>
            <a:ext cx="4191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椭圆 2"/>
          <p:cNvSpPr/>
          <p:nvPr/>
        </p:nvSpPr>
        <p:spPr>
          <a:xfrm>
            <a:off x="3704667" y="3139827"/>
            <a:ext cx="56959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04667" y="2814747"/>
            <a:ext cx="3336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无敌，免疫一切的</a:t>
            </a:r>
            <a:r>
              <a:rPr lang="en-US" altLang="zh-CN" sz="1100" dirty="0"/>
              <a:t>debuff</a:t>
            </a:r>
            <a:r>
              <a:rPr lang="zh-CN" altLang="en-US" sz="1100" dirty="0"/>
              <a:t>和</a:t>
            </a:r>
            <a:r>
              <a:rPr lang="en-US" altLang="zh-CN" sz="1100" dirty="0"/>
              <a:t>buff</a:t>
            </a:r>
            <a:r>
              <a:rPr lang="zh-CN" altLang="en-US" sz="1100" dirty="0"/>
              <a:t>效果、以及所有伤害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1980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995067" y="1158863"/>
            <a:ext cx="2448272" cy="6480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基础：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 smtClean="0"/>
              <a:t>CD</a:t>
            </a:r>
            <a:r>
              <a:rPr lang="zh-CN" altLang="en-US" sz="1000" dirty="0" smtClean="0"/>
              <a:t>时间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持续时间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免疫伤害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2987824" y="2166975"/>
            <a:ext cx="2448272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等级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 smtClean="0"/>
              <a:t>CD</a:t>
            </a:r>
            <a:r>
              <a:rPr lang="zh-CN" altLang="en-US" sz="1000" dirty="0" smtClean="0"/>
              <a:t>时间减少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持续时间增加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免疫伤害</a:t>
            </a:r>
            <a:endParaRPr lang="zh-CN" altLang="en-US" sz="1000" dirty="0"/>
          </a:p>
        </p:txBody>
      </p:sp>
      <p:cxnSp>
        <p:nvCxnSpPr>
          <p:cNvPr id="6" name="直接箭头连接符 5"/>
          <p:cNvCxnSpPr>
            <a:stCxn id="2" idx="2"/>
            <a:endCxn id="3" idx="0"/>
          </p:cNvCxnSpPr>
          <p:nvPr/>
        </p:nvCxnSpPr>
        <p:spPr>
          <a:xfrm flipH="1">
            <a:off x="4211960" y="1806935"/>
            <a:ext cx="7243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987824" y="3284984"/>
            <a:ext cx="2448272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等级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 smtClean="0"/>
              <a:t>CD</a:t>
            </a:r>
            <a:r>
              <a:rPr lang="zh-CN" altLang="en-US" sz="1000" dirty="0" smtClean="0"/>
              <a:t>时间减少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持续时间增加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免疫伤害，</a:t>
            </a:r>
            <a:r>
              <a:rPr lang="en-US" altLang="zh-CN" sz="1000" dirty="0" smtClean="0"/>
              <a:t>buff</a:t>
            </a:r>
            <a:r>
              <a:rPr lang="zh-CN" altLang="en-US" sz="1000" dirty="0" smtClean="0"/>
              <a:t>效果</a:t>
            </a:r>
            <a:endParaRPr lang="zh-CN" altLang="en-US" sz="1000" dirty="0"/>
          </a:p>
        </p:txBody>
      </p:sp>
      <p:cxnSp>
        <p:nvCxnSpPr>
          <p:cNvPr id="14" name="直接箭头连接符 13"/>
          <p:cNvCxnSpPr>
            <a:stCxn id="3" idx="2"/>
            <a:endCxn id="12" idx="0"/>
          </p:cNvCxnSpPr>
          <p:nvPr/>
        </p:nvCxnSpPr>
        <p:spPr>
          <a:xfrm>
            <a:off x="4211960" y="2959063"/>
            <a:ext cx="0" cy="325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98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F:\Winddy\Unity\Game\mobile_2d_tbs_demo\Assets\OriginalRes\Textures\fighter1\fighter_l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95625"/>
            <a:ext cx="4191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椭圆 2"/>
          <p:cNvSpPr/>
          <p:nvPr/>
        </p:nvSpPr>
        <p:spPr>
          <a:xfrm>
            <a:off x="3704667" y="3139827"/>
            <a:ext cx="56959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04667" y="2814747"/>
            <a:ext cx="3147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狂暴：增加攻击速度和</a:t>
            </a:r>
            <a:r>
              <a:rPr lang="zh-CN" altLang="en-US" sz="1100" dirty="0"/>
              <a:t>移动速度，</a:t>
            </a:r>
            <a:r>
              <a:rPr lang="zh-CN" altLang="en-US" sz="1100" dirty="0" smtClean="0"/>
              <a:t>同时防御</a:t>
            </a:r>
            <a:r>
              <a:rPr lang="zh-CN" altLang="en-US" sz="1100" dirty="0"/>
              <a:t>变</a:t>
            </a:r>
            <a:r>
              <a:rPr lang="zh-CN" altLang="en-US" sz="1100" dirty="0" smtClean="0"/>
              <a:t>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198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995067" y="980728"/>
            <a:ext cx="2448272" cy="82620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基础：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 smtClean="0"/>
              <a:t>CD</a:t>
            </a:r>
            <a:r>
              <a:rPr lang="zh-CN" altLang="en-US" sz="1000" dirty="0" smtClean="0"/>
              <a:t>时间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持续时间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攻击速度</a:t>
            </a:r>
            <a:r>
              <a:rPr lang="zh-CN" altLang="en-US" sz="1000" dirty="0"/>
              <a:t>，</a:t>
            </a:r>
            <a:r>
              <a:rPr lang="zh-CN" altLang="en-US" sz="1000" dirty="0" smtClean="0"/>
              <a:t>移动速度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防御力减弱比率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2987824" y="2166975"/>
            <a:ext cx="2448272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等级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 smtClean="0"/>
              <a:t>CD</a:t>
            </a:r>
            <a:r>
              <a:rPr lang="zh-CN" altLang="en-US" sz="1000" dirty="0" smtClean="0"/>
              <a:t>时间减少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持续时间增加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攻击速度，移动速度增加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/>
              <a:t>防御</a:t>
            </a:r>
            <a:r>
              <a:rPr lang="zh-CN" altLang="en-US" sz="1000" dirty="0" smtClean="0"/>
              <a:t>力减弱比率增加</a:t>
            </a:r>
            <a:endParaRPr lang="zh-CN" altLang="en-US" sz="1000" dirty="0"/>
          </a:p>
        </p:txBody>
      </p:sp>
      <p:cxnSp>
        <p:nvCxnSpPr>
          <p:cNvPr id="4" name="直接箭头连接符 3"/>
          <p:cNvCxnSpPr>
            <a:stCxn id="2" idx="2"/>
            <a:endCxn id="3" idx="0"/>
          </p:cNvCxnSpPr>
          <p:nvPr/>
        </p:nvCxnSpPr>
        <p:spPr>
          <a:xfrm flipH="1">
            <a:off x="4211960" y="1806935"/>
            <a:ext cx="7243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987824" y="3284984"/>
            <a:ext cx="2448272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等级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 smtClean="0"/>
              <a:t>CD</a:t>
            </a:r>
            <a:r>
              <a:rPr lang="zh-CN" altLang="en-US" sz="1000" dirty="0" smtClean="0"/>
              <a:t>时间减少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持续时间增加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/>
              <a:t>攻击速度，移动速度增加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防御力减弱比率</a:t>
            </a:r>
            <a:r>
              <a:rPr lang="zh-CN" altLang="en-US" sz="1000" dirty="0" smtClean="0"/>
              <a:t>增加</a:t>
            </a:r>
            <a:endParaRPr lang="en-US" altLang="zh-CN" sz="1000" dirty="0" smtClean="0"/>
          </a:p>
        </p:txBody>
      </p:sp>
      <p:cxnSp>
        <p:nvCxnSpPr>
          <p:cNvPr id="6" name="直接箭头连接符 5"/>
          <p:cNvCxnSpPr>
            <a:stCxn id="3" idx="2"/>
            <a:endCxn id="5" idx="0"/>
          </p:cNvCxnSpPr>
          <p:nvPr/>
        </p:nvCxnSpPr>
        <p:spPr>
          <a:xfrm>
            <a:off x="4211960" y="2959063"/>
            <a:ext cx="0" cy="325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98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852936"/>
            <a:ext cx="1003597" cy="97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F:\Winddy\Unity\Game\mobile_2d_tbs_demo\Assets\OriginalRes\Textures\fighter1\fighter_l_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212976"/>
            <a:ext cx="4191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32131" y="2585809"/>
            <a:ext cx="1980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飞机不动，受到的伤害转为生命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6198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635896" y="1268758"/>
            <a:ext cx="1296144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基础：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 smtClean="0"/>
              <a:t>CD</a:t>
            </a:r>
            <a:r>
              <a:rPr lang="zh-CN" altLang="en-US" sz="1000" dirty="0" smtClean="0"/>
              <a:t>时间</a:t>
            </a:r>
            <a:endParaRPr lang="en-US" altLang="zh-CN" sz="1000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475656" y="2492895"/>
            <a:ext cx="2448272" cy="6846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等级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 smtClean="0"/>
              <a:t>CD</a:t>
            </a:r>
            <a:r>
              <a:rPr lang="zh-CN" altLang="en-US" sz="1000" dirty="0" smtClean="0"/>
              <a:t>时间减少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/>
              <a:t>瞬</a:t>
            </a:r>
            <a:r>
              <a:rPr lang="zh-CN" altLang="en-US" sz="1000" dirty="0" smtClean="0"/>
              <a:t>移沿线上敌人受到冰霜减速效果，持续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秒</a:t>
            </a:r>
            <a:endParaRPr lang="en-US" altLang="zh-CN" sz="1000" dirty="0" smtClean="0"/>
          </a:p>
        </p:txBody>
      </p:sp>
      <p:cxnSp>
        <p:nvCxnSpPr>
          <p:cNvPr id="8" name="肘形连接符 7"/>
          <p:cNvCxnSpPr>
            <a:stCxn id="3" idx="1"/>
            <a:endCxn id="4" idx="0"/>
          </p:cNvCxnSpPr>
          <p:nvPr/>
        </p:nvCxnSpPr>
        <p:spPr>
          <a:xfrm rot="10800000" flipV="1">
            <a:off x="2699792" y="1484781"/>
            <a:ext cx="936104" cy="10081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4716016" y="2492895"/>
            <a:ext cx="2448272" cy="6846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等级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 smtClean="0"/>
              <a:t>CD</a:t>
            </a:r>
            <a:r>
              <a:rPr lang="zh-CN" altLang="en-US" sz="1000" dirty="0" smtClean="0"/>
              <a:t>时间减少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/>
              <a:t>瞬</a:t>
            </a:r>
            <a:r>
              <a:rPr lang="zh-CN" altLang="en-US" sz="1000" dirty="0" smtClean="0"/>
              <a:t>移沿线上敌人受到一次火焰伤害</a:t>
            </a:r>
            <a:endParaRPr lang="en-US" altLang="zh-CN" sz="1000" dirty="0" smtClean="0"/>
          </a:p>
        </p:txBody>
      </p:sp>
      <p:cxnSp>
        <p:nvCxnSpPr>
          <p:cNvPr id="19" name="肘形连接符 18"/>
          <p:cNvCxnSpPr>
            <a:stCxn id="3" idx="3"/>
            <a:endCxn id="17" idx="0"/>
          </p:cNvCxnSpPr>
          <p:nvPr/>
        </p:nvCxnSpPr>
        <p:spPr>
          <a:xfrm>
            <a:off x="4932040" y="1484782"/>
            <a:ext cx="1008112" cy="10081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1475656" y="3789039"/>
            <a:ext cx="2448272" cy="6846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等级</a:t>
            </a:r>
            <a:r>
              <a:rPr lang="en-US" altLang="zh-CN" sz="1000" dirty="0"/>
              <a:t>2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 smtClean="0"/>
              <a:t>CD</a:t>
            </a:r>
            <a:r>
              <a:rPr lang="zh-CN" altLang="en-US" sz="1000" dirty="0" smtClean="0"/>
              <a:t>时间减少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/>
              <a:t>瞬</a:t>
            </a:r>
            <a:r>
              <a:rPr lang="zh-CN" altLang="en-US" sz="1000" dirty="0" smtClean="0"/>
              <a:t>移沿线上敌人受到冰冻效果（不动），持续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秒。</a:t>
            </a:r>
            <a:endParaRPr lang="en-US" altLang="zh-CN" sz="1000" dirty="0" smtClean="0"/>
          </a:p>
        </p:txBody>
      </p:sp>
      <p:cxnSp>
        <p:nvCxnSpPr>
          <p:cNvPr id="24" name="直接箭头连接符 23"/>
          <p:cNvCxnSpPr>
            <a:stCxn id="4" idx="2"/>
            <a:endCxn id="22" idx="0"/>
          </p:cNvCxnSpPr>
          <p:nvPr/>
        </p:nvCxnSpPr>
        <p:spPr>
          <a:xfrm>
            <a:off x="2699792" y="3177529"/>
            <a:ext cx="0" cy="611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4716016" y="3790527"/>
            <a:ext cx="2448272" cy="6846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等级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 smtClean="0"/>
              <a:t>CD</a:t>
            </a:r>
            <a:r>
              <a:rPr lang="zh-CN" altLang="en-US" sz="1000" dirty="0" smtClean="0"/>
              <a:t>时间减少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/>
              <a:t>瞬</a:t>
            </a:r>
            <a:r>
              <a:rPr lang="zh-CN" altLang="en-US" sz="1000" dirty="0" smtClean="0"/>
              <a:t>移沿线上敌人受到持续火焰伤害，持续</a:t>
            </a:r>
            <a:r>
              <a:rPr lang="en-US" altLang="zh-CN" sz="1000" dirty="0" smtClean="0"/>
              <a:t>3</a:t>
            </a:r>
            <a:r>
              <a:rPr lang="zh-CN" altLang="en-US" sz="1000" dirty="0" smtClean="0"/>
              <a:t>秒。</a:t>
            </a:r>
            <a:endParaRPr lang="en-US" altLang="zh-CN" sz="1000" dirty="0" smtClean="0"/>
          </a:p>
        </p:txBody>
      </p:sp>
      <p:cxnSp>
        <p:nvCxnSpPr>
          <p:cNvPr id="27" name="直接箭头连接符 26"/>
          <p:cNvCxnSpPr>
            <a:stCxn id="17" idx="2"/>
            <a:endCxn id="25" idx="0"/>
          </p:cNvCxnSpPr>
          <p:nvPr/>
        </p:nvCxnSpPr>
        <p:spPr>
          <a:xfrm>
            <a:off x="5940152" y="3177529"/>
            <a:ext cx="0" cy="612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20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995067" y="1124744"/>
            <a:ext cx="2448272" cy="6821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基础：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 smtClean="0"/>
              <a:t>CD</a:t>
            </a:r>
            <a:r>
              <a:rPr lang="zh-CN" altLang="en-US" sz="1000" dirty="0" smtClean="0"/>
              <a:t>时间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持续时间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/>
              <a:t>防御</a:t>
            </a:r>
            <a:r>
              <a:rPr lang="zh-CN" altLang="en-US" sz="1000" dirty="0" smtClean="0"/>
              <a:t>力增加比率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2987824" y="2166975"/>
            <a:ext cx="2448272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等级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 smtClean="0"/>
              <a:t>CD</a:t>
            </a:r>
            <a:r>
              <a:rPr lang="zh-CN" altLang="en-US" sz="1000" dirty="0" smtClean="0"/>
              <a:t>时间减少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持续时间增加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防御力增加比率提高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/>
              <a:t>伤害生命值转化率</a:t>
            </a:r>
          </a:p>
        </p:txBody>
      </p:sp>
      <p:cxnSp>
        <p:nvCxnSpPr>
          <p:cNvPr id="4" name="直接箭头连接符 3"/>
          <p:cNvCxnSpPr>
            <a:stCxn id="2" idx="2"/>
            <a:endCxn id="3" idx="0"/>
          </p:cNvCxnSpPr>
          <p:nvPr/>
        </p:nvCxnSpPr>
        <p:spPr>
          <a:xfrm flipH="1">
            <a:off x="4211960" y="1806935"/>
            <a:ext cx="7243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987824" y="3284984"/>
            <a:ext cx="2448272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等级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/>
              <a:t>CD</a:t>
            </a:r>
            <a:r>
              <a:rPr lang="zh-CN" altLang="en-US" sz="1000" dirty="0"/>
              <a:t>时间减少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持续时间增加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防御力增加比率提高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伤害生命值</a:t>
            </a:r>
            <a:r>
              <a:rPr lang="zh-CN" altLang="en-US" sz="1000" dirty="0" smtClean="0"/>
              <a:t>转化率提高</a:t>
            </a:r>
            <a:endParaRPr lang="zh-CN" altLang="en-US" sz="1000" dirty="0"/>
          </a:p>
        </p:txBody>
      </p:sp>
      <p:cxnSp>
        <p:nvCxnSpPr>
          <p:cNvPr id="6" name="直接箭头连接符 5"/>
          <p:cNvCxnSpPr>
            <a:stCxn id="3" idx="2"/>
            <a:endCxn id="5" idx="0"/>
          </p:cNvCxnSpPr>
          <p:nvPr/>
        </p:nvCxnSpPr>
        <p:spPr>
          <a:xfrm>
            <a:off x="4211960" y="2959063"/>
            <a:ext cx="0" cy="325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98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Winddy\Desktop\38d7c891c52fbea78f992adfdcdf597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950865"/>
            <a:ext cx="238100" cy="2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F:\Winddy\Unity\Game\mobile_2d_tbs_demo\Assets\OriginalRes\Textures\fighter1\fighter_l_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99370"/>
            <a:ext cx="4191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Winddy\Desktop\38d7c891c52fbea78f992adfdcdf597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300" y="3987180"/>
            <a:ext cx="238100" cy="2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Winddy\Desktop\38d7c891c52fbea78f992adfdcdf597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75" y="2105050"/>
            <a:ext cx="238100" cy="2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Winddy\Desktop\38d7c891c52fbea78f992adfdcdf597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704" y="4134595"/>
            <a:ext cx="238100" cy="2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Winddy\Desktop\38d7c891c52fbea78f992adfdcdf597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154932"/>
            <a:ext cx="238100" cy="2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Winddy\Desktop\38d7c891c52fbea78f992adfdcdf597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01355"/>
            <a:ext cx="238100" cy="2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Winddy\Desktop\38d7c891c52fbea78f992adfdcdf597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701430"/>
            <a:ext cx="238100" cy="2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Winddy\Desktop\38d7c891c52fbea78f992adfdcdf597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653136"/>
            <a:ext cx="238100" cy="2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Winddy\Desktop\38d7c891c52fbea78f992adfdcdf597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300" y="2035882"/>
            <a:ext cx="238100" cy="2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56" y="3378275"/>
            <a:ext cx="339048" cy="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772" y="4365105"/>
            <a:ext cx="339048" cy="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583" y="3941787"/>
            <a:ext cx="339048" cy="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6" y="2499370"/>
            <a:ext cx="339048" cy="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151" y="2564904"/>
            <a:ext cx="339048" cy="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502125"/>
            <a:ext cx="339048" cy="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91730" y="1631068"/>
            <a:ext cx="1583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定时泡泡，到了时间爆炸</a:t>
            </a:r>
            <a:endParaRPr lang="zh-CN" altLang="en-US" sz="1000" dirty="0"/>
          </a:p>
        </p:txBody>
      </p:sp>
      <p:cxnSp>
        <p:nvCxnSpPr>
          <p:cNvPr id="18" name="直接箭头连接符 17"/>
          <p:cNvCxnSpPr>
            <a:stCxn id="2" idx="2"/>
            <a:endCxn id="11" idx="0"/>
          </p:cNvCxnSpPr>
          <p:nvPr/>
        </p:nvCxnSpPr>
        <p:spPr>
          <a:xfrm>
            <a:off x="2683264" y="1877289"/>
            <a:ext cx="298086" cy="1585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36096" y="2089316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触发泡泡，碰到了爆炸</a:t>
            </a:r>
            <a:endParaRPr lang="zh-CN" altLang="en-US" sz="1000" dirty="0"/>
          </a:p>
        </p:txBody>
      </p:sp>
      <p:cxnSp>
        <p:nvCxnSpPr>
          <p:cNvPr id="22" name="直接箭头连接符 21"/>
          <p:cNvCxnSpPr>
            <a:stCxn id="20" idx="2"/>
            <a:endCxn id="15" idx="3"/>
          </p:cNvCxnSpPr>
          <p:nvPr/>
        </p:nvCxnSpPr>
        <p:spPr>
          <a:xfrm flipH="1">
            <a:off x="5220614" y="2335537"/>
            <a:ext cx="949016" cy="3078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14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3076600" y="548680"/>
            <a:ext cx="2448272" cy="6480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基础：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 smtClean="0"/>
              <a:t>CD</a:t>
            </a:r>
            <a:r>
              <a:rPr lang="zh-CN" altLang="en-US" sz="1000" dirty="0" smtClean="0"/>
              <a:t>时间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炸弹个数</a:t>
            </a:r>
            <a:r>
              <a:rPr lang="en-US" altLang="zh-CN" sz="1000" dirty="0" smtClean="0"/>
              <a:t>1</a:t>
            </a:r>
          </a:p>
          <a:p>
            <a:pPr marL="228600" indent="-228600">
              <a:buAutoNum type="arabicPeriod"/>
            </a:pPr>
            <a:r>
              <a:rPr lang="zh-CN" altLang="en-US" sz="1000" dirty="0" smtClean="0"/>
              <a:t>炸弹伤害值</a:t>
            </a:r>
            <a:endParaRPr lang="en-US" altLang="zh-CN" sz="1000" dirty="0" smtClean="0"/>
          </a:p>
        </p:txBody>
      </p:sp>
      <p:sp>
        <p:nvSpPr>
          <p:cNvPr id="14" name="圆角矩形 13"/>
          <p:cNvSpPr/>
          <p:nvPr/>
        </p:nvSpPr>
        <p:spPr>
          <a:xfrm>
            <a:off x="3069357" y="1556792"/>
            <a:ext cx="2448272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等级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/>
              <a:t>CD</a:t>
            </a:r>
            <a:r>
              <a:rPr lang="zh-CN" altLang="en-US" sz="1000" dirty="0" smtClean="0"/>
              <a:t>时间减少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炸弹个数</a:t>
            </a:r>
            <a:r>
              <a:rPr lang="en-US" altLang="zh-CN" sz="1000" dirty="0" smtClean="0"/>
              <a:t>1</a:t>
            </a:r>
          </a:p>
          <a:p>
            <a:pPr marL="228600" indent="-228600">
              <a:buAutoNum type="arabicPeriod"/>
            </a:pPr>
            <a:r>
              <a:rPr lang="zh-CN" altLang="en-US" sz="1000" dirty="0" smtClean="0"/>
              <a:t>炸弹</a:t>
            </a:r>
            <a:r>
              <a:rPr lang="zh-CN" altLang="en-US" sz="1000" dirty="0"/>
              <a:t>伤害</a:t>
            </a:r>
            <a:r>
              <a:rPr lang="zh-CN" altLang="en-US" sz="1000" dirty="0" smtClean="0"/>
              <a:t>值增加</a:t>
            </a:r>
            <a:endParaRPr lang="en-US" altLang="zh-CN" sz="1000" dirty="0"/>
          </a:p>
        </p:txBody>
      </p:sp>
      <p:sp>
        <p:nvSpPr>
          <p:cNvPr id="15" name="圆角矩形 14"/>
          <p:cNvSpPr/>
          <p:nvPr/>
        </p:nvSpPr>
        <p:spPr>
          <a:xfrm>
            <a:off x="3076600" y="2708919"/>
            <a:ext cx="2448272" cy="7200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等级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/>
              <a:t>CD</a:t>
            </a:r>
            <a:r>
              <a:rPr lang="zh-CN" altLang="en-US" sz="1000" dirty="0"/>
              <a:t>时间减少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炸弹</a:t>
            </a:r>
            <a:r>
              <a:rPr lang="zh-CN" altLang="en-US" sz="1000" dirty="0" smtClean="0"/>
              <a:t>个数</a:t>
            </a:r>
            <a:r>
              <a:rPr lang="en-US" altLang="zh-CN" sz="1000" dirty="0" smtClean="0"/>
              <a:t>2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炸弹伤害值增加</a:t>
            </a:r>
            <a:endParaRPr lang="en-US" altLang="zh-CN" sz="1000" dirty="0"/>
          </a:p>
        </p:txBody>
      </p:sp>
      <p:cxnSp>
        <p:nvCxnSpPr>
          <p:cNvPr id="16" name="直接箭头连接符 15"/>
          <p:cNvCxnSpPr>
            <a:stCxn id="14" idx="2"/>
            <a:endCxn id="15" idx="0"/>
          </p:cNvCxnSpPr>
          <p:nvPr/>
        </p:nvCxnSpPr>
        <p:spPr>
          <a:xfrm>
            <a:off x="4293493" y="2348880"/>
            <a:ext cx="7243" cy="360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2"/>
            <a:endCxn id="14" idx="0"/>
          </p:cNvCxnSpPr>
          <p:nvPr/>
        </p:nvCxnSpPr>
        <p:spPr>
          <a:xfrm flipH="1">
            <a:off x="4293493" y="1196752"/>
            <a:ext cx="7243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3076600" y="3789040"/>
            <a:ext cx="2448272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等级</a:t>
            </a:r>
            <a:r>
              <a:rPr lang="en-US" altLang="zh-CN" sz="1000" dirty="0" smtClean="0"/>
              <a:t>3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/>
              <a:t>CD</a:t>
            </a:r>
            <a:r>
              <a:rPr lang="zh-CN" altLang="en-US" sz="1000" dirty="0"/>
              <a:t>时间减少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炸弹</a:t>
            </a:r>
            <a:r>
              <a:rPr lang="zh-CN" altLang="en-US" sz="1000" dirty="0" smtClean="0"/>
              <a:t>个数</a:t>
            </a:r>
            <a:r>
              <a:rPr lang="en-US" altLang="zh-CN" sz="1000" dirty="0" smtClean="0"/>
              <a:t>3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炸弹伤害值增加</a:t>
            </a:r>
            <a:endParaRPr lang="en-US" altLang="zh-CN" sz="1000" dirty="0"/>
          </a:p>
        </p:txBody>
      </p:sp>
      <p:cxnSp>
        <p:nvCxnSpPr>
          <p:cNvPr id="19" name="直接箭头连接符 18"/>
          <p:cNvCxnSpPr>
            <a:stCxn id="15" idx="2"/>
            <a:endCxn id="18" idx="0"/>
          </p:cNvCxnSpPr>
          <p:nvPr/>
        </p:nvCxnSpPr>
        <p:spPr>
          <a:xfrm>
            <a:off x="4300736" y="342900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14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inddy\Desktop\38d7c891c52fbea78f992adfdcdf597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950865"/>
            <a:ext cx="238100" cy="2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F:\Winddy\Unity\Game\mobile_2d_tbs_demo\Assets\OriginalRes\Textures\fighter1\fighter_l_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99370"/>
            <a:ext cx="4191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Winddy\Desktop\38d7c891c52fbea78f992adfdcdf597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300" y="3987180"/>
            <a:ext cx="238100" cy="2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Winddy\Desktop\38d7c891c52fbea78f992adfdcdf597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75" y="2105050"/>
            <a:ext cx="238100" cy="2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Winddy\Desktop\38d7c891c52fbea78f992adfdcdf597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704" y="4134595"/>
            <a:ext cx="238100" cy="2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Winddy\Desktop\38d7c891c52fbea78f992adfdcdf597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154932"/>
            <a:ext cx="238100" cy="2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Winddy\Desktop\38d7c891c52fbea78f992adfdcdf597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01355"/>
            <a:ext cx="238100" cy="2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Winddy\Desktop\38d7c891c52fbea78f992adfdcdf597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701430"/>
            <a:ext cx="238100" cy="2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Winddy\Desktop\38d7c891c52fbea78f992adfdcdf597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653136"/>
            <a:ext cx="238100" cy="2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Winddy\Desktop\38d7c891c52fbea78f992adfdcdf597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300" y="2035882"/>
            <a:ext cx="238100" cy="2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56" y="3378275"/>
            <a:ext cx="339048" cy="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772" y="4365105"/>
            <a:ext cx="339048" cy="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583" y="3941787"/>
            <a:ext cx="339048" cy="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6" y="2499370"/>
            <a:ext cx="339048" cy="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151" y="2564904"/>
            <a:ext cx="339048" cy="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502125"/>
            <a:ext cx="339048" cy="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891730" y="1631068"/>
            <a:ext cx="1583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定时泡泡，到了时间爆炸</a:t>
            </a:r>
            <a:endParaRPr lang="zh-CN" altLang="en-US" sz="1000" dirty="0"/>
          </a:p>
        </p:txBody>
      </p:sp>
      <p:cxnSp>
        <p:nvCxnSpPr>
          <p:cNvPr id="21" name="直接箭头连接符 20"/>
          <p:cNvCxnSpPr>
            <a:stCxn id="20" idx="2"/>
            <a:endCxn id="13" idx="0"/>
          </p:cNvCxnSpPr>
          <p:nvPr/>
        </p:nvCxnSpPr>
        <p:spPr>
          <a:xfrm>
            <a:off x="2683264" y="1877289"/>
            <a:ext cx="298086" cy="1585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36096" y="2089316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触发泡泡，碰到了爆炸</a:t>
            </a:r>
            <a:endParaRPr lang="zh-CN" altLang="en-US" sz="1000" dirty="0"/>
          </a:p>
        </p:txBody>
      </p:sp>
      <p:cxnSp>
        <p:nvCxnSpPr>
          <p:cNvPr id="23" name="直接箭头连接符 22"/>
          <p:cNvCxnSpPr>
            <a:stCxn id="22" idx="2"/>
            <a:endCxn id="17" idx="3"/>
          </p:cNvCxnSpPr>
          <p:nvPr/>
        </p:nvCxnSpPr>
        <p:spPr>
          <a:xfrm flipH="1">
            <a:off x="5220614" y="2335537"/>
            <a:ext cx="949016" cy="3078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32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3076600" y="404664"/>
            <a:ext cx="2448272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基础：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 smtClean="0"/>
              <a:t>CD</a:t>
            </a:r>
            <a:r>
              <a:rPr lang="zh-CN" altLang="en-US" sz="1000" dirty="0" smtClean="0"/>
              <a:t>时间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炸弹个数</a:t>
            </a:r>
            <a:r>
              <a:rPr lang="en-US" altLang="zh-CN" sz="1000" dirty="0" smtClean="0"/>
              <a:t>1</a:t>
            </a:r>
          </a:p>
          <a:p>
            <a:pPr marL="228600" indent="-228600">
              <a:buAutoNum type="arabicPeriod"/>
            </a:pPr>
            <a:r>
              <a:rPr lang="zh-CN" altLang="en-US" sz="1000" dirty="0" smtClean="0"/>
              <a:t>炸弹伤害值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持续时间</a:t>
            </a:r>
            <a:endParaRPr lang="en-US" altLang="zh-CN" sz="1000" dirty="0" smtClean="0"/>
          </a:p>
        </p:txBody>
      </p:sp>
      <p:sp>
        <p:nvSpPr>
          <p:cNvPr id="14" name="圆角矩形 13"/>
          <p:cNvSpPr/>
          <p:nvPr/>
        </p:nvSpPr>
        <p:spPr>
          <a:xfrm>
            <a:off x="3069357" y="1556792"/>
            <a:ext cx="2448272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等级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/>
              <a:t>CD</a:t>
            </a:r>
            <a:r>
              <a:rPr lang="zh-CN" altLang="en-US" sz="1000" dirty="0" smtClean="0"/>
              <a:t>时间减少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炸弹个数</a:t>
            </a:r>
            <a:r>
              <a:rPr lang="en-US" altLang="zh-CN" sz="1000" dirty="0" smtClean="0"/>
              <a:t>1</a:t>
            </a:r>
          </a:p>
          <a:p>
            <a:pPr marL="228600" indent="-228600">
              <a:buAutoNum type="arabicPeriod"/>
            </a:pPr>
            <a:r>
              <a:rPr lang="zh-CN" altLang="en-US" sz="1000" dirty="0" smtClean="0"/>
              <a:t>炸弹</a:t>
            </a:r>
            <a:r>
              <a:rPr lang="zh-CN" altLang="en-US" sz="1000" dirty="0"/>
              <a:t>伤害</a:t>
            </a:r>
            <a:r>
              <a:rPr lang="zh-CN" altLang="en-US" sz="1000" dirty="0" smtClean="0"/>
              <a:t>值增加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持续时间增加</a:t>
            </a:r>
            <a:endParaRPr lang="en-US" altLang="zh-CN" sz="1000" dirty="0"/>
          </a:p>
        </p:txBody>
      </p:sp>
      <p:sp>
        <p:nvSpPr>
          <p:cNvPr id="15" name="圆角矩形 14"/>
          <p:cNvSpPr/>
          <p:nvPr/>
        </p:nvSpPr>
        <p:spPr>
          <a:xfrm>
            <a:off x="3076600" y="2708919"/>
            <a:ext cx="2448272" cy="7920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等级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/>
              <a:t>CD</a:t>
            </a:r>
            <a:r>
              <a:rPr lang="zh-CN" altLang="en-US" sz="1000" dirty="0"/>
              <a:t>时间减少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炸弹</a:t>
            </a:r>
            <a:r>
              <a:rPr lang="zh-CN" altLang="en-US" sz="1000" dirty="0" smtClean="0"/>
              <a:t>个数</a:t>
            </a:r>
            <a:r>
              <a:rPr lang="en-US" altLang="zh-CN" sz="1000" dirty="0" smtClean="0"/>
              <a:t>2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炸弹伤害值</a:t>
            </a:r>
            <a:r>
              <a:rPr lang="zh-CN" altLang="en-US" sz="1000" dirty="0" smtClean="0"/>
              <a:t>增加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持续时间增加</a:t>
            </a:r>
            <a:endParaRPr lang="en-US" altLang="zh-CN" sz="1000" dirty="0"/>
          </a:p>
        </p:txBody>
      </p:sp>
      <p:cxnSp>
        <p:nvCxnSpPr>
          <p:cNvPr id="16" name="直接箭头连接符 15"/>
          <p:cNvCxnSpPr>
            <a:stCxn id="14" idx="2"/>
            <a:endCxn id="15" idx="0"/>
          </p:cNvCxnSpPr>
          <p:nvPr/>
        </p:nvCxnSpPr>
        <p:spPr>
          <a:xfrm>
            <a:off x="4293493" y="2348880"/>
            <a:ext cx="7243" cy="360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2"/>
            <a:endCxn id="14" idx="0"/>
          </p:cNvCxnSpPr>
          <p:nvPr/>
        </p:nvCxnSpPr>
        <p:spPr>
          <a:xfrm flipH="1">
            <a:off x="4293493" y="1196752"/>
            <a:ext cx="7243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3076600" y="3789040"/>
            <a:ext cx="2448272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等级</a:t>
            </a:r>
            <a:r>
              <a:rPr lang="en-US" altLang="zh-CN" sz="1000" dirty="0" smtClean="0"/>
              <a:t>3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/>
              <a:t>CD</a:t>
            </a:r>
            <a:r>
              <a:rPr lang="zh-CN" altLang="en-US" sz="1000" dirty="0"/>
              <a:t>时间减少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炸弹</a:t>
            </a:r>
            <a:r>
              <a:rPr lang="zh-CN" altLang="en-US" sz="1000" dirty="0" smtClean="0"/>
              <a:t>个数</a:t>
            </a:r>
            <a:r>
              <a:rPr lang="en-US" altLang="zh-CN" sz="1000" dirty="0" smtClean="0"/>
              <a:t>3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炸弹伤害值</a:t>
            </a:r>
            <a:r>
              <a:rPr lang="zh-CN" altLang="en-US" sz="1000" dirty="0" smtClean="0"/>
              <a:t>增加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持续时间增加</a:t>
            </a:r>
            <a:endParaRPr lang="en-US" altLang="zh-CN" sz="1000" dirty="0"/>
          </a:p>
        </p:txBody>
      </p:sp>
      <p:cxnSp>
        <p:nvCxnSpPr>
          <p:cNvPr id="19" name="直接箭头连接符 18"/>
          <p:cNvCxnSpPr>
            <a:stCxn id="15" idx="2"/>
            <a:endCxn id="18" idx="0"/>
          </p:cNvCxnSpPr>
          <p:nvPr/>
        </p:nvCxnSpPr>
        <p:spPr>
          <a:xfrm>
            <a:off x="4300736" y="350100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49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Winddy\Unity\Game\mobile_2d_tbs_demo\Assets\OriginalRes\Textures\fighter1\fighter_l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28448"/>
            <a:ext cx="4191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556792"/>
            <a:ext cx="4194373" cy="13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31840" y="128951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闪烁</a:t>
            </a:r>
            <a:endParaRPr lang="zh-CN" altLang="en-US" sz="1050" dirty="0"/>
          </a:p>
        </p:txBody>
      </p:sp>
      <p:pic>
        <p:nvPicPr>
          <p:cNvPr id="7" name="Picture 2" descr="F:\Winddy\Unity\Game\mobile_2d_tbs_demo\原始资源\空中战斗机2\图片\image13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465217"/>
            <a:ext cx="4191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43143" y="1713800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碰到敌人激光消失</a:t>
            </a:r>
            <a:endParaRPr lang="zh-CN" altLang="en-US" sz="105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265" y="2564904"/>
            <a:ext cx="1320897" cy="102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F:\Winddy\Unity\Game\mobile_2d_tbs_demo\原始资源\空中战斗机2\图片\image13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06051">
            <a:off x="2417347" y="2868612"/>
            <a:ext cx="4191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86009" y="2214712"/>
            <a:ext cx="24737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敌人中激光后闪电效果，失控快速旋转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85372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59832" y="1340766"/>
            <a:ext cx="2448272" cy="64807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基础：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 smtClean="0"/>
              <a:t>CD</a:t>
            </a:r>
            <a:r>
              <a:rPr lang="zh-CN" altLang="en-US" sz="1000" dirty="0" smtClean="0"/>
              <a:t>时间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持续时间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伤害值</a:t>
            </a:r>
            <a:endParaRPr lang="en-US" altLang="zh-CN" sz="1000" dirty="0" smtClean="0"/>
          </a:p>
        </p:txBody>
      </p:sp>
      <p:sp>
        <p:nvSpPr>
          <p:cNvPr id="3" name="圆角矩形 2"/>
          <p:cNvSpPr/>
          <p:nvPr/>
        </p:nvSpPr>
        <p:spPr>
          <a:xfrm>
            <a:off x="3059832" y="2276872"/>
            <a:ext cx="2448272" cy="6846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等级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 smtClean="0"/>
              <a:t>CD</a:t>
            </a:r>
            <a:r>
              <a:rPr lang="zh-CN" altLang="en-US" sz="1000" dirty="0" smtClean="0"/>
              <a:t>时间减少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持续时间增加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伤害值不变</a:t>
            </a:r>
            <a:endParaRPr lang="en-US" altLang="zh-CN" sz="1000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3059832" y="3212976"/>
            <a:ext cx="2448272" cy="6846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等级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 smtClean="0"/>
              <a:t>CD</a:t>
            </a:r>
            <a:r>
              <a:rPr lang="zh-CN" altLang="en-US" sz="1000" dirty="0" smtClean="0"/>
              <a:t>时间减少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持续时间增加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/>
              <a:t>伤害</a:t>
            </a:r>
            <a:r>
              <a:rPr lang="zh-CN" altLang="en-US" sz="1000" dirty="0" smtClean="0"/>
              <a:t>值增加</a:t>
            </a:r>
            <a:endParaRPr lang="en-US" altLang="zh-CN" sz="1000" dirty="0" smtClean="0"/>
          </a:p>
        </p:txBody>
      </p:sp>
      <p:cxnSp>
        <p:nvCxnSpPr>
          <p:cNvPr id="8" name="直接箭头连接符 7"/>
          <p:cNvCxnSpPr>
            <a:stCxn id="3" idx="2"/>
            <a:endCxn id="7" idx="0"/>
          </p:cNvCxnSpPr>
          <p:nvPr/>
        </p:nvCxnSpPr>
        <p:spPr>
          <a:xfrm>
            <a:off x="4283968" y="2961506"/>
            <a:ext cx="0" cy="251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" idx="2"/>
            <a:endCxn id="3" idx="0"/>
          </p:cNvCxnSpPr>
          <p:nvPr/>
        </p:nvCxnSpPr>
        <p:spPr>
          <a:xfrm>
            <a:off x="4283968" y="198884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3059832" y="4149080"/>
            <a:ext cx="2448272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等级</a:t>
            </a:r>
            <a:r>
              <a:rPr lang="en-US" altLang="zh-CN" sz="1000" dirty="0" smtClean="0"/>
              <a:t>3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 smtClean="0"/>
              <a:t>CD</a:t>
            </a:r>
            <a:r>
              <a:rPr lang="zh-CN" altLang="en-US" sz="1000" dirty="0" smtClean="0"/>
              <a:t>时间减少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持续时间增加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/>
              <a:t>伤害</a:t>
            </a:r>
            <a:r>
              <a:rPr lang="zh-CN" altLang="en-US" sz="1000" dirty="0" smtClean="0"/>
              <a:t>值增加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受到闪电异常状态，持续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秒</a:t>
            </a:r>
            <a:endParaRPr lang="en-US" altLang="zh-CN" sz="1000" dirty="0" smtClean="0"/>
          </a:p>
        </p:txBody>
      </p:sp>
      <p:cxnSp>
        <p:nvCxnSpPr>
          <p:cNvPr id="43" name="直接箭头连接符 42"/>
          <p:cNvCxnSpPr>
            <a:stCxn id="7" idx="2"/>
            <a:endCxn id="41" idx="0"/>
          </p:cNvCxnSpPr>
          <p:nvPr/>
        </p:nvCxnSpPr>
        <p:spPr>
          <a:xfrm>
            <a:off x="4283968" y="3897610"/>
            <a:ext cx="0" cy="251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98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216497"/>
            <a:ext cx="15335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F:\Winddy\Unity\Game\mobile_2d_tbs_demo\Assets\OriginalRes\Textures\fighter1\fighter_l_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564904"/>
            <a:ext cx="4191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Winddy\Unity\Game\mobile_2d_tbs_demo\原始资源\空中战斗机2\图片\image34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79388">
            <a:off x="2636767" y="1937340"/>
            <a:ext cx="360040" cy="9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箭头连接符 3"/>
          <p:cNvCxnSpPr/>
          <p:nvPr/>
        </p:nvCxnSpPr>
        <p:spPr>
          <a:xfrm>
            <a:off x="2987824" y="2132856"/>
            <a:ext cx="792088" cy="52565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2771799" y="2810668"/>
            <a:ext cx="936105" cy="2095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3" descr="F:\Winddy\Unity\Game\mobile_2d_tbs_demo\原始资源\空中战斗机2\图片\image34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16236">
            <a:off x="2405943" y="3050434"/>
            <a:ext cx="360040" cy="9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15816" y="263595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反弹</a:t>
            </a:r>
            <a:endParaRPr lang="zh-CN" alt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4211960" y="281504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伤害减免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76198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3059832" y="1340766"/>
            <a:ext cx="2448272" cy="64807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基础：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 smtClean="0"/>
              <a:t>CD</a:t>
            </a:r>
            <a:r>
              <a:rPr lang="zh-CN" altLang="en-US" sz="1000" dirty="0" smtClean="0"/>
              <a:t>时间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持续时间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伤害减免比率</a:t>
            </a:r>
            <a:endParaRPr lang="en-US" altLang="zh-CN" sz="1000" dirty="0" smtClean="0"/>
          </a:p>
        </p:txBody>
      </p:sp>
      <p:sp>
        <p:nvSpPr>
          <p:cNvPr id="18" name="圆角矩形 17"/>
          <p:cNvSpPr/>
          <p:nvPr/>
        </p:nvSpPr>
        <p:spPr>
          <a:xfrm>
            <a:off x="3059832" y="2276872"/>
            <a:ext cx="2448272" cy="6846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等级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 smtClean="0"/>
              <a:t>CD</a:t>
            </a:r>
            <a:r>
              <a:rPr lang="zh-CN" altLang="en-US" sz="1000" dirty="0" smtClean="0"/>
              <a:t>时间减少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持续时间增加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/>
              <a:t>伤害减免</a:t>
            </a:r>
            <a:r>
              <a:rPr lang="zh-CN" altLang="en-US" sz="1000" dirty="0" smtClean="0"/>
              <a:t>比率增加</a:t>
            </a:r>
            <a:endParaRPr lang="en-US" altLang="zh-CN" sz="1000" dirty="0"/>
          </a:p>
        </p:txBody>
      </p:sp>
      <p:sp>
        <p:nvSpPr>
          <p:cNvPr id="19" name="圆角矩形 18"/>
          <p:cNvSpPr/>
          <p:nvPr/>
        </p:nvSpPr>
        <p:spPr>
          <a:xfrm>
            <a:off x="3059832" y="3212975"/>
            <a:ext cx="2448272" cy="954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等级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 smtClean="0"/>
              <a:t>CD</a:t>
            </a:r>
            <a:r>
              <a:rPr lang="zh-CN" altLang="en-US" sz="1000" dirty="0" smtClean="0"/>
              <a:t>时间减少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持续时间增加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/>
              <a:t>伤害减免比率增加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导弹子弹反弹，反弹几率</a:t>
            </a:r>
            <a:endParaRPr lang="en-US" altLang="zh-CN" sz="1000" dirty="0" smtClean="0"/>
          </a:p>
        </p:txBody>
      </p:sp>
      <p:cxnSp>
        <p:nvCxnSpPr>
          <p:cNvPr id="20" name="直接箭头连接符 19"/>
          <p:cNvCxnSpPr>
            <a:stCxn id="18" idx="2"/>
            <a:endCxn id="19" idx="0"/>
          </p:cNvCxnSpPr>
          <p:nvPr/>
        </p:nvCxnSpPr>
        <p:spPr>
          <a:xfrm>
            <a:off x="4283968" y="2961506"/>
            <a:ext cx="0" cy="251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2"/>
            <a:endCxn id="18" idx="0"/>
          </p:cNvCxnSpPr>
          <p:nvPr/>
        </p:nvCxnSpPr>
        <p:spPr>
          <a:xfrm>
            <a:off x="4283968" y="198884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059832" y="4437112"/>
            <a:ext cx="2448272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等级</a:t>
            </a:r>
            <a:r>
              <a:rPr lang="en-US" altLang="zh-CN" sz="1000" dirty="0" smtClean="0"/>
              <a:t>3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 smtClean="0"/>
              <a:t>CD</a:t>
            </a:r>
            <a:r>
              <a:rPr lang="zh-CN" altLang="en-US" sz="1000" dirty="0" smtClean="0"/>
              <a:t>时间减少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持续时间增加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/>
              <a:t>伤害</a:t>
            </a:r>
            <a:r>
              <a:rPr lang="zh-CN" altLang="en-US" sz="1000" dirty="0" smtClean="0"/>
              <a:t>值增加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/>
              <a:t>导弹子弹反弹，反弹</a:t>
            </a:r>
            <a:r>
              <a:rPr lang="zh-CN" altLang="en-US" sz="1000" dirty="0" smtClean="0"/>
              <a:t>几率增加</a:t>
            </a:r>
            <a:endParaRPr lang="en-US" altLang="zh-CN" sz="1000" dirty="0"/>
          </a:p>
        </p:txBody>
      </p:sp>
      <p:cxnSp>
        <p:nvCxnSpPr>
          <p:cNvPr id="23" name="直接箭头连接符 22"/>
          <p:cNvCxnSpPr>
            <a:stCxn id="19" idx="2"/>
            <a:endCxn id="22" idx="0"/>
          </p:cNvCxnSpPr>
          <p:nvPr/>
        </p:nvCxnSpPr>
        <p:spPr>
          <a:xfrm>
            <a:off x="4283968" y="4167360"/>
            <a:ext cx="0" cy="269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98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952625"/>
            <a:ext cx="55626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:\Winddy\Unity\Game\mobile_2d_tbs_demo\Assets\OriginalRes\Textures\fighter1\fighter_l_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020" y="3501008"/>
            <a:ext cx="4191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椭圆 2"/>
          <p:cNvSpPr/>
          <p:nvPr/>
        </p:nvSpPr>
        <p:spPr>
          <a:xfrm>
            <a:off x="2038772" y="2078744"/>
            <a:ext cx="4464496" cy="28445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64004" y="126876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磁场范围</a:t>
            </a:r>
            <a:endParaRPr lang="zh-CN" altLang="en-US" sz="1200" dirty="0"/>
          </a:p>
        </p:txBody>
      </p:sp>
      <p:cxnSp>
        <p:nvCxnSpPr>
          <p:cNvPr id="7" name="直接箭头连接符 6"/>
          <p:cNvCxnSpPr>
            <a:stCxn id="4" idx="2"/>
            <a:endCxn id="3" idx="0"/>
          </p:cNvCxnSpPr>
          <p:nvPr/>
        </p:nvCxnSpPr>
        <p:spPr>
          <a:xfrm>
            <a:off x="3864114" y="1545759"/>
            <a:ext cx="406906" cy="532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F:\Winddy\Unity\Game\mobile_2d_tbs_demo\原始资源\空中战斗机2\图片\image13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06051">
            <a:off x="2565974" y="3501007"/>
            <a:ext cx="4191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28378" y="5013176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敌人减速，在范围内产生持续伤害</a:t>
            </a:r>
            <a:endParaRPr lang="zh-CN" altLang="en-US" sz="1200" dirty="0"/>
          </a:p>
        </p:txBody>
      </p:sp>
      <p:cxnSp>
        <p:nvCxnSpPr>
          <p:cNvPr id="10" name="直接箭头连接符 9"/>
          <p:cNvCxnSpPr>
            <a:stCxn id="8" idx="0"/>
            <a:endCxn id="12" idx="0"/>
          </p:cNvCxnSpPr>
          <p:nvPr/>
        </p:nvCxnSpPr>
        <p:spPr>
          <a:xfrm flipV="1">
            <a:off x="2374873" y="3830448"/>
            <a:ext cx="228786" cy="11827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980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59832" y="1124744"/>
            <a:ext cx="2448272" cy="64807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基础：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 smtClean="0"/>
              <a:t>CD</a:t>
            </a:r>
            <a:r>
              <a:rPr lang="zh-CN" altLang="en-US" sz="1000" dirty="0" smtClean="0"/>
              <a:t>时间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持续时间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/>
              <a:t>范围半径</a:t>
            </a:r>
            <a:r>
              <a:rPr lang="zh-CN" altLang="en-US" sz="1000" dirty="0" smtClean="0"/>
              <a:t>大小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052589" y="2132856"/>
            <a:ext cx="2448272" cy="6846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等级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 smtClean="0"/>
              <a:t>CD</a:t>
            </a:r>
            <a:r>
              <a:rPr lang="zh-CN" altLang="en-US" sz="1000" dirty="0" smtClean="0"/>
              <a:t>时间减少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持续时间增加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/>
              <a:t>范围</a:t>
            </a:r>
            <a:r>
              <a:rPr lang="zh-CN" altLang="en-US" sz="1000" dirty="0" smtClean="0"/>
              <a:t>半径</a:t>
            </a:r>
            <a:r>
              <a:rPr lang="zh-CN" altLang="en-US" sz="1000" dirty="0"/>
              <a:t>增大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059832" y="3212975"/>
            <a:ext cx="2448272" cy="954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等级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/>
              <a:t>CD</a:t>
            </a:r>
            <a:r>
              <a:rPr lang="zh-CN" altLang="en-US" sz="1000" dirty="0"/>
              <a:t>时间减少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持续时间增加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范围半径增大</a:t>
            </a:r>
          </a:p>
          <a:p>
            <a:pPr marL="228600" indent="-228600">
              <a:buAutoNum type="arabicPeriod"/>
            </a:pPr>
            <a:r>
              <a:rPr lang="zh-CN" altLang="en-US" sz="1000" dirty="0" smtClean="0"/>
              <a:t>敌人在磁场范围内减速</a:t>
            </a:r>
            <a:endParaRPr lang="en-US" altLang="zh-CN" sz="1000" dirty="0" smtClean="0"/>
          </a:p>
        </p:txBody>
      </p:sp>
      <p:cxnSp>
        <p:nvCxnSpPr>
          <p:cNvPr id="5" name="直接箭头连接符 4"/>
          <p:cNvCxnSpPr>
            <a:stCxn id="3" idx="2"/>
            <a:endCxn id="4" idx="0"/>
          </p:cNvCxnSpPr>
          <p:nvPr/>
        </p:nvCxnSpPr>
        <p:spPr>
          <a:xfrm>
            <a:off x="4276725" y="2817490"/>
            <a:ext cx="7243" cy="395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" idx="2"/>
            <a:endCxn id="3" idx="0"/>
          </p:cNvCxnSpPr>
          <p:nvPr/>
        </p:nvCxnSpPr>
        <p:spPr>
          <a:xfrm flipH="1">
            <a:off x="4276725" y="1772818"/>
            <a:ext cx="7243" cy="360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3059832" y="4581128"/>
            <a:ext cx="2448272" cy="9361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等级</a:t>
            </a:r>
            <a:r>
              <a:rPr lang="en-US" altLang="zh-CN" sz="1000" dirty="0" smtClean="0"/>
              <a:t>3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/>
              <a:t>CD</a:t>
            </a:r>
            <a:r>
              <a:rPr lang="zh-CN" altLang="en-US" sz="1000" dirty="0"/>
              <a:t>时间减少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持续时间增加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范围半径增大</a:t>
            </a:r>
          </a:p>
          <a:p>
            <a:pPr marL="228600" indent="-228600">
              <a:buAutoNum type="arabicPeriod"/>
            </a:pPr>
            <a:r>
              <a:rPr lang="zh-CN" altLang="en-US" sz="1000" dirty="0"/>
              <a:t>敌人在磁场范围内</a:t>
            </a:r>
            <a:r>
              <a:rPr lang="zh-CN" altLang="en-US" sz="1000" dirty="0" smtClean="0"/>
              <a:t>减速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敌人在磁场范围内受到伤害</a:t>
            </a:r>
            <a:endParaRPr lang="en-US" altLang="zh-CN" sz="1000" dirty="0"/>
          </a:p>
        </p:txBody>
      </p:sp>
      <p:cxnSp>
        <p:nvCxnSpPr>
          <p:cNvPr id="8" name="直接箭头连接符 7"/>
          <p:cNvCxnSpPr>
            <a:stCxn id="4" idx="2"/>
            <a:endCxn id="7" idx="0"/>
          </p:cNvCxnSpPr>
          <p:nvPr/>
        </p:nvCxnSpPr>
        <p:spPr>
          <a:xfrm>
            <a:off x="4283968" y="4167360"/>
            <a:ext cx="0" cy="413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98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F:\Winddy\Unity\Game\mobile_2d_tbs_demo\Assets\OriginalRes\Textures\fighter1\fighter_l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628" y="2348880"/>
            <a:ext cx="4191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F:\Winddy\Unity\Game\mobile_2d_tbs_demo\原始资源\空中战斗机2\图片\image3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014" y="2511056"/>
            <a:ext cx="360040" cy="9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F:\Winddy\Unity\Game\mobile_2d_tbs_demo\原始资源\空中战斗机2\图片\image3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1179">
            <a:off x="2726941" y="2587451"/>
            <a:ext cx="360040" cy="9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F:\Winddy\Unity\Game\mobile_2d_tbs_demo\原始资源\空中战斗机2\图片\image3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5709">
            <a:off x="3603751" y="2895677"/>
            <a:ext cx="360040" cy="9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F:\Winddy\Unity\Game\mobile_2d_tbs_demo\原始资源\空中战斗机2\图片\image3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62099">
            <a:off x="3923204" y="3189253"/>
            <a:ext cx="360040" cy="9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F:\Winddy\Unity\Game\mobile_2d_tbs_demo\原始资源\空中战斗机2\图片\image3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4837">
            <a:off x="3174715" y="2720606"/>
            <a:ext cx="360040" cy="9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:\Winddy\Unity\Game\mobile_2d_tbs_demo\原始资源\空中战斗机2\图片\image13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159" y="3359777"/>
            <a:ext cx="4191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F:\Winddy\Unity\Game\mobile_2d_tbs_demo\原始资源\空中战斗机2\图片\image3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62099">
            <a:off x="4235587" y="3561963"/>
            <a:ext cx="360040" cy="9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F:\Winddy\Unity\Game\mobile_2d_tbs_demo\原始资源\空中战斗机2\图片\image3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7353">
            <a:off x="4575180" y="3860571"/>
            <a:ext cx="360040" cy="9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F:\Winddy\Unity\Game\mobile_2d_tbs_demo\原始资源\空中战斗机2\图片\image3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4846">
            <a:off x="4997221" y="3924028"/>
            <a:ext cx="360040" cy="9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F:\Winddy\Unity\Game\mobile_2d_tbs_demo\原始资源\空中战斗机2\图片\image3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48814">
            <a:off x="5354730" y="3783689"/>
            <a:ext cx="360040" cy="9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980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798</Words>
  <Application>Microsoft Office PowerPoint</Application>
  <PresentationFormat>全屏显示(4:3)</PresentationFormat>
  <Paragraphs>228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Winddy He</dc:creator>
  <cp:lastModifiedBy>Winddy</cp:lastModifiedBy>
  <cp:revision>249</cp:revision>
  <dcterms:created xsi:type="dcterms:W3CDTF">2015-12-28T13:42:35Z</dcterms:created>
  <dcterms:modified xsi:type="dcterms:W3CDTF">2015-12-28T16:48:01Z</dcterms:modified>
</cp:coreProperties>
</file>