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84" d="100"/>
          <a:sy n="84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829-5F58-4D27-85EC-D166D878CA31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9487-69F8-4616-B044-20448BDF2D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the Sentiment140 Dataset</a:t>
            </a:r>
          </a:p>
          <a:p>
            <a:endParaRPr lang="en-US" dirty="0"/>
          </a:p>
          <a:p>
            <a:r>
              <a:rPr lang="en-US" dirty="0" smtClean="0"/>
              <a:t>CSML1010 Fall 2019</a:t>
            </a:r>
          </a:p>
          <a:p>
            <a:r>
              <a:rPr lang="en-US" dirty="0" smtClean="0"/>
              <a:t>Pete Gray,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AUROC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 AUC=~0.86</a:t>
            </a:r>
            <a:endParaRPr lang="en-US" dirty="0"/>
          </a:p>
        </p:txBody>
      </p:sp>
      <p:pic>
        <p:nvPicPr>
          <p:cNvPr id="7" name="Content Placeholder 6" descr="roc-goo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943197"/>
            <a:ext cx="4040188" cy="241464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Boosting LR AUC=~0.73</a:t>
            </a:r>
            <a:endParaRPr lang="en-US" dirty="0"/>
          </a:p>
        </p:txBody>
      </p:sp>
      <p:pic>
        <p:nvPicPr>
          <p:cNvPr id="8" name="Content Placeholder 7" descr="roc-poor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68033"/>
            <a:ext cx="4041775" cy="25649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Size: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was the one method that brought results comparable to standalones – but only with huge ensemble size.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aboost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6248400" cy="306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Evaluation Metrics</a:t>
            </a:r>
            <a:endParaRPr lang="en-US" dirty="0"/>
          </a:p>
        </p:txBody>
      </p:sp>
      <p:pic>
        <p:nvPicPr>
          <p:cNvPr id="4" name="Content Placeholder 3" descr="comp-all-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60" y="1981200"/>
            <a:ext cx="843196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Dataset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Sentiment140 is 800,000 negative Tweets, then 800,000 positive Tweets.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7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Sign of Trouble – Word Cloud</a:t>
            </a:r>
            <a:endParaRPr lang="en-US" dirty="0"/>
          </a:p>
        </p:txBody>
      </p:sp>
      <p:pic>
        <p:nvPicPr>
          <p:cNvPr id="4" name="Content Placeholder 3" descr="farrah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 – Selected N-Grams</a:t>
            </a:r>
            <a:endParaRPr lang="en-US" dirty="0"/>
          </a:p>
        </p:txBody>
      </p:sp>
      <p:pic>
        <p:nvPicPr>
          <p:cNvPr id="4" name="Content Placeholder 3" descr="farrah-ngrams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Farrah</a:t>
            </a:r>
            <a:r>
              <a:rPr lang="en-US" dirty="0" smtClean="0"/>
              <a:t> Fawcett – 1947 - 2009</a:t>
            </a:r>
            <a:endParaRPr lang="en-US" dirty="0"/>
          </a:p>
        </p:txBody>
      </p:sp>
      <p:pic>
        <p:nvPicPr>
          <p:cNvPr id="4" name="Content Placeholder 3" descr="Farrah_from_AE.jpg.1440x1000_q85_box-0,0,640,444_crop_det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71541"/>
            <a:ext cx="4876800" cy="33832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actress </a:t>
            </a:r>
            <a:r>
              <a:rPr lang="en-US" dirty="0" err="1" smtClean="0"/>
              <a:t>Farrah</a:t>
            </a:r>
            <a:r>
              <a:rPr lang="en-US" dirty="0" smtClean="0"/>
              <a:t> Fawcett have such a powerful negative correlation?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-d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2819400"/>
            <a:ext cx="9677400" cy="328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is the Fix.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before we double back and fix that, let’s evaluate models trained on this mistake to compare and contrast!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backs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0"/>
            <a:ext cx="8839200" cy="1987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Data Sampling, Better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evaluation metrics come out 10+% higher on poorly sampled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-sel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84621" cy="29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Sentiment140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Created in 2009 by </a:t>
            </a:r>
            <a:r>
              <a:rPr lang="en-US" dirty="0"/>
              <a:t>Alec Go, </a:t>
            </a:r>
            <a:r>
              <a:rPr lang="en-US" dirty="0" err="1"/>
              <a:t>Richa</a:t>
            </a:r>
            <a:r>
              <a:rPr lang="en-US" dirty="0"/>
              <a:t> </a:t>
            </a:r>
            <a:r>
              <a:rPr lang="en-US" dirty="0" err="1"/>
              <a:t>Bhayani</a:t>
            </a:r>
            <a:r>
              <a:rPr lang="en-US" dirty="0"/>
              <a:t>, and Lei Huang, who were Computer Science graduate students at Stanford University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“Distant Supervision”</a:t>
            </a:r>
          </a:p>
          <a:p>
            <a:r>
              <a:rPr lang="en-US" dirty="0" smtClean="0"/>
              <a:t>Use emoticons as “noisy labels”</a:t>
            </a:r>
          </a:p>
          <a:p>
            <a:r>
              <a:rPr lang="en-US" dirty="0" smtClean="0"/>
              <a:t>1,600,000 Tweets</a:t>
            </a:r>
          </a:p>
          <a:p>
            <a:r>
              <a:rPr lang="en-US" dirty="0" smtClean="0"/>
              <a:t>Perfectly Balanced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and </a:t>
            </a:r>
            <a:r>
              <a:rPr lang="en-US" dirty="0" err="1" smtClean="0"/>
              <a:t>LinearSVC</a:t>
            </a:r>
            <a:r>
              <a:rPr lang="en-US" dirty="0" smtClean="0"/>
              <a:t> consistently scored the best on multiple evaluation metrics</a:t>
            </a:r>
          </a:p>
          <a:p>
            <a:r>
              <a:rPr lang="en-US" dirty="0" smtClean="0"/>
              <a:t>SVC sometimes scores trivially higher, but Regression is inherently more Interpretable</a:t>
            </a:r>
          </a:p>
          <a:p>
            <a:r>
              <a:rPr lang="en-US" dirty="0" smtClean="0"/>
              <a:t>Random Sampling is critical!</a:t>
            </a:r>
          </a:p>
          <a:p>
            <a:r>
              <a:rPr lang="en-US" dirty="0" smtClean="0"/>
              <a:t>Ensemble Methods not advanced enough yet to beat standalone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 bigger datasets for algorithms that performed poorly, but suggested potential for improvement</a:t>
            </a:r>
          </a:p>
          <a:p>
            <a:r>
              <a:rPr lang="en-US" dirty="0" smtClean="0"/>
              <a:t>Improve Ensemble Methods by mixing more model types in ensemble</a:t>
            </a:r>
          </a:p>
          <a:p>
            <a:r>
              <a:rPr lang="en-US" dirty="0" smtClean="0"/>
              <a:t>Feature Engineering with Word Embeddings and Language Models</a:t>
            </a:r>
          </a:p>
          <a:p>
            <a:r>
              <a:rPr lang="en-US" dirty="0" smtClean="0"/>
              <a:t>Lots of other model types to try – Sentiment140 team used Maximum Entropy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spirit of “Distant Supervision” and noisy labels, use a Sentiment Classifier to label a conversational dataset.</a:t>
            </a:r>
          </a:p>
          <a:p>
            <a:r>
              <a:rPr lang="en-US" dirty="0" smtClean="0"/>
              <a:t>Engineers Features based on Improvements in Sentiment during a conversation</a:t>
            </a:r>
          </a:p>
          <a:p>
            <a:r>
              <a:rPr lang="en-US" dirty="0" smtClean="0"/>
              <a:t>Train a </a:t>
            </a:r>
            <a:r>
              <a:rPr lang="en-US" dirty="0" err="1" smtClean="0"/>
              <a:t>chatbot</a:t>
            </a:r>
            <a:r>
              <a:rPr lang="en-US" dirty="0" smtClean="0"/>
              <a:t> for everything it’s supposed to do, plus account for optimizing a user’s sentiment during the conversation.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Bigger ideas</a:t>
            </a:r>
          </a:p>
          <a:p>
            <a:r>
              <a:rPr lang="en-US" dirty="0" smtClean="0"/>
              <a:t>Bigger data</a:t>
            </a:r>
          </a:p>
          <a:p>
            <a:r>
              <a:rPr lang="en-US" dirty="0" smtClean="0"/>
              <a:t>More powerful algorithms</a:t>
            </a:r>
          </a:p>
          <a:p>
            <a:r>
              <a:rPr lang="en-US" dirty="0" smtClean="0"/>
              <a:t>More computing power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fu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400"/>
            <a:ext cx="8686800" cy="19871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Customer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call if washing machine doesn’t work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can tell if user is upset, is trained in what things to say might help calm user</a:t>
            </a:r>
          </a:p>
          <a:p>
            <a:r>
              <a:rPr lang="en-US" dirty="0" smtClean="0"/>
              <a:t>Increase user engagement and optimism, and therefore success rate of support service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must still be able to perform its primary task, even if it is enabled to help the user’s state of mind when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Astronaut Support</a:t>
            </a:r>
            <a:endParaRPr lang="en-US" dirty="0"/>
          </a:p>
        </p:txBody>
      </p:sp>
      <p:pic>
        <p:nvPicPr>
          <p:cNvPr id="4" name="Content Placeholder 3" descr="ai-m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543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has been Pete Gray’s final presentation for CSML1010, Machine Learning Life-Cycle, Jan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 smtClean="0"/>
              <a:t>Develop a Sentiment Classifier for Tweets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5400" dirty="0" smtClean="0"/>
              <a:t>Design and train a model to predict, as skillfully as possible, </a:t>
            </a:r>
            <a:r>
              <a:rPr lang="en-US" sz="5400" b="1" dirty="0" smtClean="0"/>
              <a:t>positive</a:t>
            </a:r>
            <a:r>
              <a:rPr lang="en-US" sz="5400" dirty="0" smtClean="0"/>
              <a:t> or </a:t>
            </a:r>
            <a:r>
              <a:rPr lang="en-US" sz="5400" b="1" dirty="0" smtClean="0"/>
              <a:t>negative</a:t>
            </a:r>
            <a:r>
              <a:rPr lang="en-US" sz="5400" dirty="0" smtClean="0"/>
              <a:t> sentiment of a Tweet.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CRoss</a:t>
            </a:r>
            <a:r>
              <a:rPr lang="en-US" dirty="0" smtClean="0"/>
              <a:t>-Industry Standard Process for Data Mining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b="1" dirty="0" smtClean="0"/>
              <a:t>CRISP-DM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8686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 &amp; ML Life-Cycle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Proposal, Milestones, and Presentation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0"/>
            <a:ext cx="8839200" cy="336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pic>
        <p:nvPicPr>
          <p:cNvPr id="4" name="Content Placeholder 3" descr="CRISP-DM-loops-s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928705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0"/>
            <a:ext cx="80772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Data Cleaning</a:t>
            </a:r>
          </a:p>
          <a:p>
            <a:pPr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Feature Selection</a:t>
            </a:r>
          </a:p>
          <a:p>
            <a:pPr algn="ctr"/>
            <a:endParaRPr lang="en-US" sz="2400" dirty="0" smtClean="0"/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/>
              <a:t>Data Sampling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</a:t>
            </a:r>
            <a:r>
              <a:rPr lang="en-US" dirty="0" err="1" smtClean="0"/>
              <a:t>vectorization</a:t>
            </a:r>
            <a:r>
              <a:rPr lang="en-US" dirty="0" smtClean="0"/>
              <a:t> of documents: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TF-IDF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Best performing models: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Logistic Regression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LinearSVC</a:t>
            </a:r>
            <a:r>
              <a:rPr lang="en-US" dirty="0" smtClean="0"/>
              <a:t> (Support Vector Classifier)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Comparison: Accuracy</a:t>
            </a:r>
            <a:endParaRPr lang="en-US" dirty="0"/>
          </a:p>
        </p:txBody>
      </p:sp>
      <p:pic>
        <p:nvPicPr>
          <p:cNvPr id="4" name="Content Placeholder 3" descr="accu-com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Learning Curves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r>
              <a:rPr lang="en-US" dirty="0" smtClean="0"/>
              <a:t> – Looks good.</a:t>
            </a:r>
            <a:endParaRPr lang="en-US" dirty="0"/>
          </a:p>
        </p:txBody>
      </p:sp>
      <p:pic>
        <p:nvPicPr>
          <p:cNvPr id="7" name="Content Placeholder 6" descr="learning-sv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90685"/>
            <a:ext cx="4040188" cy="2919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Random Forest – Looks dubious.</a:t>
            </a:r>
            <a:endParaRPr lang="en-US" dirty="0"/>
          </a:p>
        </p:txBody>
      </p:sp>
      <p:pic>
        <p:nvPicPr>
          <p:cNvPr id="8" name="Content Placeholder 7" descr="learning-rfc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53309"/>
            <a:ext cx="4041775" cy="2994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536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Sentiment Analysis</vt:lpstr>
      <vt:lpstr>Sentiment140</vt:lpstr>
      <vt:lpstr>Problem Definition</vt:lpstr>
      <vt:lpstr>Methodology</vt:lpstr>
      <vt:lpstr>CRISP-DM &amp; ML Life-Cycle</vt:lpstr>
      <vt:lpstr>Iterative Development</vt:lpstr>
      <vt:lpstr>Results</vt:lpstr>
      <vt:lpstr>Simple Comparison: Accuracy</vt:lpstr>
      <vt:lpstr>Comparing Learning Curves</vt:lpstr>
      <vt:lpstr>Comparing AUROC</vt:lpstr>
      <vt:lpstr>Ensemble Size: Boosting</vt:lpstr>
      <vt:lpstr>Comparing Evaluation Metrics</vt:lpstr>
      <vt:lpstr>Discussion – Dataset Sampling </vt:lpstr>
      <vt:lpstr>First Sign of Trouble – Word Cloud</vt:lpstr>
      <vt:lpstr>More Trouble – Selected N-Grams</vt:lpstr>
      <vt:lpstr>Farrah Fawcett – 1947 - 2009</vt:lpstr>
      <vt:lpstr>So What Happened There?</vt:lpstr>
      <vt:lpstr>Random Sampling is the Fix.</vt:lpstr>
      <vt:lpstr>Bad Data Sampling, Better Results</vt:lpstr>
      <vt:lpstr>Conclusions</vt:lpstr>
      <vt:lpstr>Recommendations</vt:lpstr>
      <vt:lpstr>Future Work</vt:lpstr>
      <vt:lpstr>Future Work</vt:lpstr>
      <vt:lpstr>Example 1 – Customer Support</vt:lpstr>
      <vt:lpstr>Example 2 – Astronaut Support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Dell</dc:creator>
  <cp:lastModifiedBy>Dell</cp:lastModifiedBy>
  <cp:revision>42</cp:revision>
  <dcterms:created xsi:type="dcterms:W3CDTF">2020-01-15T01:13:34Z</dcterms:created>
  <dcterms:modified xsi:type="dcterms:W3CDTF">2020-01-15T19:03:22Z</dcterms:modified>
</cp:coreProperties>
</file>