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6" r:id="rId13"/>
    <p:sldId id="267" r:id="rId14"/>
    <p:sldId id="268" r:id="rId15"/>
    <p:sldId id="269" r:id="rId16"/>
    <p:sldId id="270" r:id="rId17"/>
    <p:sldId id="280" r:id="rId18"/>
    <p:sldId id="271" r:id="rId19"/>
    <p:sldId id="272" r:id="rId20"/>
    <p:sldId id="273" r:id="rId21"/>
    <p:sldId id="274" r:id="rId22"/>
    <p:sldId id="275" r:id="rId23"/>
    <p:sldId id="276" r:id="rId24"/>
    <p:sldId id="281" r:id="rId25"/>
    <p:sldId id="277" r:id="rId26"/>
    <p:sldId id="278" r:id="rId27"/>
    <p:sldId id="282" r:id="rId28"/>
    <p:sldId id="283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60"/>
  </p:normalViewPr>
  <p:slideViewPr>
    <p:cSldViewPr>
      <p:cViewPr varScale="1">
        <p:scale>
          <a:sx n="84" d="100"/>
          <a:sy n="84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829-5F58-4D27-85EC-D166D878CA3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9487-69F8-4616-B044-20448BDF2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2829-5F58-4D27-85EC-D166D878CA31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59487-69F8-4616-B044-20448BDF2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alecmgo/papers/TwitterDistantSupervision09.pdf" TargetMode="External"/><Relationship Id="rId2" Type="http://schemas.openxmlformats.org/officeDocument/2006/relationships/hyperlink" Target="http://help.sentiment140.com/for-student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Sentiment Analysis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With the Sentiment140 Dataset</a:t>
            </a:r>
          </a:p>
          <a:p>
            <a:endParaRPr lang="en-US" dirty="0"/>
          </a:p>
          <a:p>
            <a:r>
              <a:rPr lang="en-US" dirty="0" smtClean="0"/>
              <a:t>CSML1010 Fall 2019</a:t>
            </a:r>
          </a:p>
          <a:p>
            <a:r>
              <a:rPr lang="en-US" dirty="0" smtClean="0"/>
              <a:t>Pete Gray, </a:t>
            </a:r>
            <a:r>
              <a:rPr lang="en-US" dirty="0" err="1" smtClean="0"/>
              <a:t>YorkU</a:t>
            </a:r>
            <a:r>
              <a:rPr lang="en-US" dirty="0" smtClean="0"/>
              <a:t> #217653247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AUROC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Logistic Regression AUC=~0.86</a:t>
            </a:r>
            <a:endParaRPr lang="en-US" dirty="0"/>
          </a:p>
        </p:txBody>
      </p:sp>
      <p:pic>
        <p:nvPicPr>
          <p:cNvPr id="7" name="Content Placeholder 6" descr="roc-good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286000"/>
            <a:ext cx="4040188" cy="34290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Boosting LR AUC=~0.73</a:t>
            </a:r>
            <a:endParaRPr lang="en-US" dirty="0"/>
          </a:p>
        </p:txBody>
      </p:sp>
      <p:pic>
        <p:nvPicPr>
          <p:cNvPr id="8" name="Content Placeholder 7" descr="roc-poor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362200"/>
            <a:ext cx="4041775" cy="3352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Precision-Recall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Better than ROC for unbalanced data.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pr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8458200" cy="3922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Size: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was the one method that brought results comparable to standalones – but only with huge ensemble size.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aboosts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400"/>
            <a:ext cx="6248400" cy="3066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Evaluation Metrics</a:t>
            </a:r>
            <a:endParaRPr lang="en-US" dirty="0"/>
          </a:p>
        </p:txBody>
      </p:sp>
      <p:pic>
        <p:nvPicPr>
          <p:cNvPr id="4" name="Content Placeholder 3" descr="comp-all-cropp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7630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– Dataset Sampling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Sentiment140 is 800,000 negative Tweets, then 800,000 positive Tweets.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balanced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2667000"/>
            <a:ext cx="91440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Sign of Trouble – Word Cloud</a:t>
            </a:r>
            <a:endParaRPr lang="en-US" dirty="0"/>
          </a:p>
        </p:txBody>
      </p:sp>
      <p:pic>
        <p:nvPicPr>
          <p:cNvPr id="4" name="Content Placeholder 3" descr="farrah-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0010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 – Selected N-Grams</a:t>
            </a:r>
            <a:endParaRPr lang="en-US" dirty="0"/>
          </a:p>
        </p:txBody>
      </p:sp>
      <p:pic>
        <p:nvPicPr>
          <p:cNvPr id="4" name="Content Placeholder 3" descr="farrah-ngrams-clou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153400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Farrah</a:t>
            </a:r>
            <a:r>
              <a:rPr lang="en-US" dirty="0" smtClean="0"/>
              <a:t> Fawcett – 1947 - 2009</a:t>
            </a:r>
            <a:endParaRPr lang="en-US" dirty="0"/>
          </a:p>
        </p:txBody>
      </p:sp>
      <p:pic>
        <p:nvPicPr>
          <p:cNvPr id="4" name="Content Placeholder 3" descr="Farrah_from_AE.jpg.1440x1000_q85_box-0,0,640,444_crop_detai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171541"/>
            <a:ext cx="4876800" cy="3383280"/>
          </a:xfr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Happened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actress </a:t>
            </a:r>
            <a:r>
              <a:rPr lang="en-US" dirty="0" err="1" smtClean="0"/>
              <a:t>Farrah</a:t>
            </a:r>
            <a:r>
              <a:rPr lang="en-US" dirty="0" smtClean="0"/>
              <a:t> Fawcett have such a powerful negative correlation?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balanced-01-d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2819400"/>
            <a:ext cx="9677400" cy="373380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Sampling is the Fix.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before we double back and fix that, let’s evaluate models trained on this mistake to compare and contrast!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RISP-DM-backsq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581400"/>
            <a:ext cx="88392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Sentiment140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Created in 2009 by </a:t>
            </a:r>
            <a:r>
              <a:rPr lang="en-US" dirty="0"/>
              <a:t>Alec Go, </a:t>
            </a:r>
            <a:r>
              <a:rPr lang="en-US" dirty="0" err="1"/>
              <a:t>Richa</a:t>
            </a:r>
            <a:r>
              <a:rPr lang="en-US" dirty="0"/>
              <a:t> </a:t>
            </a:r>
            <a:r>
              <a:rPr lang="en-US" dirty="0" err="1"/>
              <a:t>Bhayani</a:t>
            </a:r>
            <a:r>
              <a:rPr lang="en-US" dirty="0"/>
              <a:t>, and Lei Huang, who were Computer Science graduate students at Stanford University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“Distant Supervision”</a:t>
            </a:r>
          </a:p>
          <a:p>
            <a:r>
              <a:rPr lang="en-US" dirty="0" smtClean="0"/>
              <a:t>Use emoticons as “noisy labels”</a:t>
            </a:r>
          </a:p>
          <a:p>
            <a:r>
              <a:rPr lang="en-US" dirty="0" smtClean="0"/>
              <a:t>1,600,000 Tweets</a:t>
            </a:r>
          </a:p>
          <a:p>
            <a:r>
              <a:rPr lang="en-US" dirty="0" smtClean="0"/>
              <a:t>Perfectly Balanced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 Data Sampling, Better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evaluation metrics come out 10+% higher on poorly sampled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omp-sel-crop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0"/>
            <a:ext cx="9184621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 and </a:t>
            </a:r>
            <a:r>
              <a:rPr lang="en-US" dirty="0" err="1" smtClean="0"/>
              <a:t>LinearSVC</a:t>
            </a:r>
            <a:r>
              <a:rPr lang="en-US" dirty="0" smtClean="0"/>
              <a:t> consistently scored the best on multiple evaluation metrics</a:t>
            </a:r>
          </a:p>
          <a:p>
            <a:r>
              <a:rPr lang="en-US" dirty="0" smtClean="0"/>
              <a:t>SVC sometimes scores trivially higher, but Regression is inherently more Interpretable (parametric vs. non-parametric)</a:t>
            </a:r>
          </a:p>
          <a:p>
            <a:r>
              <a:rPr lang="en-US" dirty="0" smtClean="0"/>
              <a:t>Random Sampling is critical!</a:t>
            </a:r>
          </a:p>
          <a:p>
            <a:r>
              <a:rPr lang="en-US" dirty="0" smtClean="0"/>
              <a:t>Ensemble Methods not advanced enough yet to beat standalone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 bigger datasets for algorithms that performed poorly, but suggested potential for improvement</a:t>
            </a:r>
          </a:p>
          <a:p>
            <a:r>
              <a:rPr lang="en-US" dirty="0" smtClean="0"/>
              <a:t>Improve Ensemble Methods by mixing more model types in ensemble</a:t>
            </a:r>
          </a:p>
          <a:p>
            <a:r>
              <a:rPr lang="en-US" dirty="0" smtClean="0"/>
              <a:t>Feature Engineering with Word Embeddings and Language Models</a:t>
            </a:r>
          </a:p>
          <a:p>
            <a:r>
              <a:rPr lang="en-US" dirty="0" smtClean="0"/>
              <a:t>Lots of other model types to try – Sentiment140 team used Maximum Entropy Classifier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spirit of “Distant Supervision” and noisy labels, use a Sentiment Classifier to label a conversational dataset.</a:t>
            </a:r>
          </a:p>
          <a:p>
            <a:r>
              <a:rPr lang="en-US" dirty="0" smtClean="0"/>
              <a:t>Engineers Features based on Improvements in Sentiment during a conversation</a:t>
            </a:r>
          </a:p>
          <a:p>
            <a:r>
              <a:rPr lang="en-US" dirty="0" smtClean="0"/>
              <a:t>Train a </a:t>
            </a:r>
            <a:r>
              <a:rPr lang="en-US" dirty="0" err="1" smtClean="0"/>
              <a:t>chatbot</a:t>
            </a:r>
            <a:r>
              <a:rPr lang="en-US" dirty="0" smtClean="0"/>
              <a:t> for everything it’s supposed to do, plus account for optimizing a user’s sentiment during the conversation.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Bigger ideas</a:t>
            </a:r>
          </a:p>
          <a:p>
            <a:r>
              <a:rPr lang="en-US" dirty="0" smtClean="0"/>
              <a:t>Bigger data</a:t>
            </a:r>
          </a:p>
          <a:p>
            <a:r>
              <a:rPr lang="en-US" dirty="0" smtClean="0"/>
              <a:t>More powerful algorithms</a:t>
            </a:r>
          </a:p>
          <a:p>
            <a:r>
              <a:rPr lang="en-US" dirty="0" smtClean="0"/>
              <a:t>More computing power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RISP-DM-fu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962400"/>
            <a:ext cx="86868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 – Customer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call if washing machine doesn’t work</a:t>
            </a:r>
          </a:p>
          <a:p>
            <a:r>
              <a:rPr lang="en-US" dirty="0" err="1" smtClean="0"/>
              <a:t>Chatbot</a:t>
            </a:r>
            <a:r>
              <a:rPr lang="en-US" dirty="0" smtClean="0"/>
              <a:t> can tell if user is upset, is trained in what things to say might help calm user</a:t>
            </a:r>
          </a:p>
          <a:p>
            <a:r>
              <a:rPr lang="en-US" dirty="0" smtClean="0"/>
              <a:t>Increase user engagement and optimism, and therefore success rate of support service</a:t>
            </a:r>
          </a:p>
          <a:p>
            <a:r>
              <a:rPr lang="en-US" dirty="0" err="1" smtClean="0"/>
              <a:t>Chatbot</a:t>
            </a:r>
            <a:r>
              <a:rPr lang="en-US" dirty="0" smtClean="0"/>
              <a:t> must still be able to perform its primary task, even if it is enabled to help the user’s state of mind when needed.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Astronaut Support</a:t>
            </a:r>
            <a:endParaRPr lang="en-US" dirty="0"/>
          </a:p>
        </p:txBody>
      </p:sp>
      <p:pic>
        <p:nvPicPr>
          <p:cNvPr id="4" name="Content Placeholder 3" descr="ai-ma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7543800" cy="4525963"/>
          </a:xfrm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Sentiment140 for Academics</a:t>
            </a:r>
          </a:p>
          <a:p>
            <a:pPr>
              <a:buNone/>
            </a:pPr>
            <a:r>
              <a:rPr lang="en-US" sz="2400" u="sng" dirty="0">
                <a:hlinkClick r:id="rId2"/>
              </a:rPr>
              <a:t>http://</a:t>
            </a:r>
            <a:r>
              <a:rPr lang="en-US" sz="2400" u="sng" dirty="0" smtClean="0">
                <a:hlinkClick r:id="rId2"/>
              </a:rPr>
              <a:t>help.sentiment140.com/for-students</a:t>
            </a:r>
            <a:endParaRPr lang="en-US" sz="2400" u="sng" dirty="0" smtClean="0"/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Twitter Sentiment Classification using Distant Supervision - Alec Go, </a:t>
            </a:r>
            <a:r>
              <a:rPr lang="en-US" sz="2400" dirty="0" err="1"/>
              <a:t>Richa</a:t>
            </a:r>
            <a:r>
              <a:rPr lang="en-US" sz="2400" dirty="0"/>
              <a:t> </a:t>
            </a:r>
            <a:r>
              <a:rPr lang="en-US" sz="2400" dirty="0" err="1"/>
              <a:t>Bhayani</a:t>
            </a:r>
            <a:r>
              <a:rPr lang="en-US" sz="2400" dirty="0"/>
              <a:t>, Lei Huang, 2009</a:t>
            </a:r>
          </a:p>
          <a:p>
            <a:pPr>
              <a:buNone/>
            </a:pPr>
            <a:r>
              <a:rPr lang="en-US" sz="2400" u="sng" dirty="0">
                <a:hlinkClick r:id="rId3"/>
              </a:rPr>
              <a:t>https://cs.stanford.edu/people/alecmgo/papers/TwitterDistantSupervision09.pdf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" name="Content Placeholder 5" descr="cloud-po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517906"/>
            <a:ext cx="4038600" cy="3197094"/>
          </a:xfrm>
        </p:spPr>
      </p:pic>
      <p:pic>
        <p:nvPicPr>
          <p:cNvPr id="7" name="Content Placeholder 6" descr="cloud-neg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509728"/>
            <a:ext cx="4038600" cy="3205272"/>
          </a:xfrm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Thank You!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has been Pete Gray’s final presentation for CSML1010, Machine Learning Life-Cycle, Jan 2020</a:t>
            </a:r>
            <a:endParaRPr 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 smtClean="0"/>
              <a:t>Develop a Sentiment Classifier for Tweets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5400" dirty="0" smtClean="0"/>
              <a:t>Design and train a model to predict, as skillfully as possible, </a:t>
            </a:r>
            <a:r>
              <a:rPr lang="en-US" sz="5400" b="1" dirty="0" smtClean="0"/>
              <a:t>positive</a:t>
            </a:r>
            <a:r>
              <a:rPr lang="en-US" sz="5400" dirty="0" smtClean="0"/>
              <a:t> or </a:t>
            </a:r>
            <a:r>
              <a:rPr lang="en-US" sz="5400" b="1" dirty="0" smtClean="0"/>
              <a:t>negative</a:t>
            </a:r>
            <a:r>
              <a:rPr lang="en-US" sz="5400" dirty="0" smtClean="0"/>
              <a:t> sentiment of a Tweet.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CRoss</a:t>
            </a:r>
            <a:r>
              <a:rPr lang="en-US" dirty="0" smtClean="0"/>
              <a:t>-Industry Standard Process for Data Mining</a:t>
            </a:r>
          </a:p>
          <a:p>
            <a:pPr algn="ctr">
              <a:buNone/>
            </a:pPr>
            <a:r>
              <a:rPr lang="en-US" dirty="0" smtClean="0"/>
              <a:t>(</a:t>
            </a:r>
            <a:r>
              <a:rPr lang="en-US" b="1" dirty="0" smtClean="0"/>
              <a:t>CRISP-DM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RISP-DM-m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81400"/>
            <a:ext cx="86868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CRISP-DM &amp; ML Life-Cycle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Proposal, Milestones, and Presentation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RISP-DM-lab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43200"/>
            <a:ext cx="8839200" cy="3360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Development</a:t>
            </a:r>
            <a:endParaRPr lang="en-US" dirty="0"/>
          </a:p>
        </p:txBody>
      </p:sp>
      <p:pic>
        <p:nvPicPr>
          <p:cNvPr id="4" name="Content Placeholder 3" descr="CRISP-DM-loops-s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1928705"/>
          </a:xfrm>
        </p:spPr>
      </p:pic>
      <p:sp>
        <p:nvSpPr>
          <p:cNvPr id="5" name="TextBox 4"/>
          <p:cNvSpPr txBox="1"/>
          <p:nvPr/>
        </p:nvSpPr>
        <p:spPr>
          <a:xfrm>
            <a:off x="533400" y="3505200"/>
            <a:ext cx="80772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3200" dirty="0" smtClean="0"/>
              <a:t> Data </a:t>
            </a:r>
            <a:r>
              <a:rPr lang="en-US" sz="3200" dirty="0" smtClean="0"/>
              <a:t>Cleaning</a:t>
            </a:r>
          </a:p>
          <a:p>
            <a:pPr algn="ctr"/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r>
              <a:rPr lang="en-US" sz="3200" dirty="0" smtClean="0"/>
              <a:t> Feature </a:t>
            </a:r>
            <a:r>
              <a:rPr lang="en-US" sz="3200" dirty="0" smtClean="0"/>
              <a:t>Selection</a:t>
            </a:r>
          </a:p>
          <a:p>
            <a:pPr algn="ctr"/>
            <a:endParaRPr lang="en-US" sz="3200" dirty="0" smtClean="0"/>
          </a:p>
          <a:p>
            <a:pPr algn="ctr">
              <a:buFont typeface="Arial" pitchFamily="34" charset="0"/>
              <a:buChar char="•"/>
            </a:pPr>
            <a:r>
              <a:rPr lang="en-US" sz="3200" dirty="0" smtClean="0"/>
              <a:t> Data </a:t>
            </a:r>
            <a:r>
              <a:rPr lang="en-US" sz="3200" dirty="0" smtClean="0"/>
              <a:t>Sampling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useful </a:t>
            </a:r>
            <a:r>
              <a:rPr lang="en-US" dirty="0" err="1" smtClean="0"/>
              <a:t>vectorization</a:t>
            </a:r>
            <a:r>
              <a:rPr lang="en-US" dirty="0" smtClean="0"/>
              <a:t> of documents: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3600" b="1" dirty="0" smtClean="0"/>
              <a:t>TF-IDF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Best performing models: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3600" b="1" dirty="0" smtClean="0"/>
              <a:t>Logistic Regression</a:t>
            </a:r>
          </a:p>
          <a:p>
            <a:pPr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 </a:t>
            </a:r>
            <a:r>
              <a:rPr lang="en-US" sz="3600" b="1" dirty="0" err="1" smtClean="0"/>
              <a:t>LinearSVC</a:t>
            </a:r>
            <a:r>
              <a:rPr lang="en-US" sz="3600" b="1" dirty="0" smtClean="0"/>
              <a:t> </a:t>
            </a:r>
            <a:r>
              <a:rPr lang="en-US" dirty="0" smtClean="0"/>
              <a:t>(Support Vector Classifier)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Comparison: Accuracy</a:t>
            </a:r>
            <a:endParaRPr lang="en-US" dirty="0"/>
          </a:p>
        </p:txBody>
      </p:sp>
      <p:pic>
        <p:nvPicPr>
          <p:cNvPr id="4" name="Content Placeholder 3" descr="accu-com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77724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Learning Curves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LinearSVC</a:t>
            </a:r>
            <a:r>
              <a:rPr lang="en-US" dirty="0" smtClean="0"/>
              <a:t> – Looks good.</a:t>
            </a:r>
            <a:endParaRPr lang="en-US" dirty="0"/>
          </a:p>
        </p:txBody>
      </p:sp>
      <p:pic>
        <p:nvPicPr>
          <p:cNvPr id="7" name="Content Placeholder 6" descr="learning-svc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90685"/>
            <a:ext cx="4040188" cy="371011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Random Forest – Looks dubious.</a:t>
            </a:r>
            <a:endParaRPr lang="en-US" dirty="0"/>
          </a:p>
        </p:txBody>
      </p:sp>
      <p:pic>
        <p:nvPicPr>
          <p:cNvPr id="8" name="Content Placeholder 7" descr="learning-rfc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8200" y="2667000"/>
            <a:ext cx="4041775" cy="38236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583</Words>
  <Application>Microsoft Office PowerPoint</Application>
  <PresentationFormat>On-screen Show (4:3)</PresentationFormat>
  <Paragraphs>94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Sentiment Analysis</vt:lpstr>
      <vt:lpstr>Sentiment140</vt:lpstr>
      <vt:lpstr>Problem Definition</vt:lpstr>
      <vt:lpstr>Methodology</vt:lpstr>
      <vt:lpstr>CRISP-DM &amp; ML Life-Cycle</vt:lpstr>
      <vt:lpstr>Iterative Development</vt:lpstr>
      <vt:lpstr>Results</vt:lpstr>
      <vt:lpstr>Simple Comparison: Accuracy</vt:lpstr>
      <vt:lpstr>Comparing Learning Curves</vt:lpstr>
      <vt:lpstr>Comparing AUROC</vt:lpstr>
      <vt:lpstr>Precision-Recall Curves</vt:lpstr>
      <vt:lpstr>Ensemble Size: Boosting</vt:lpstr>
      <vt:lpstr>Comparing Evaluation Metrics</vt:lpstr>
      <vt:lpstr>Discussion – Dataset Sampling </vt:lpstr>
      <vt:lpstr>First Sign of Trouble – Word Cloud</vt:lpstr>
      <vt:lpstr>More Trouble – Selected N-Grams</vt:lpstr>
      <vt:lpstr>Farrah Fawcett – 1947 - 2009</vt:lpstr>
      <vt:lpstr>So What Happened There?</vt:lpstr>
      <vt:lpstr>Random Sampling is the Fix.</vt:lpstr>
      <vt:lpstr>Bad Data Sampling, Better Results</vt:lpstr>
      <vt:lpstr>Conclusions</vt:lpstr>
      <vt:lpstr>Recommendations</vt:lpstr>
      <vt:lpstr>Future Work</vt:lpstr>
      <vt:lpstr>Future Work</vt:lpstr>
      <vt:lpstr>Example 1 – Customer Support</vt:lpstr>
      <vt:lpstr>Example 2 – Astronaut Support</vt:lpstr>
      <vt:lpstr>Bibliography</vt:lpstr>
      <vt:lpstr>Questions?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Dell</dc:creator>
  <cp:lastModifiedBy>Dell</cp:lastModifiedBy>
  <cp:revision>70</cp:revision>
  <dcterms:created xsi:type="dcterms:W3CDTF">2020-01-15T01:13:34Z</dcterms:created>
  <dcterms:modified xsi:type="dcterms:W3CDTF">2020-01-16T21:49:25Z</dcterms:modified>
</cp:coreProperties>
</file>