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4" r:id="rId4"/>
    <p:sldId id="269" r:id="rId5"/>
    <p:sldId id="263" r:id="rId6"/>
    <p:sldId id="270" r:id="rId7"/>
    <p:sldId id="273" r:id="rId8"/>
    <p:sldId id="276" r:id="rId9"/>
    <p:sldId id="272" r:id="rId10"/>
    <p:sldId id="275" r:id="rId11"/>
    <p:sldId id="277" r:id="rId12"/>
    <p:sldId id="257" r:id="rId13"/>
    <p:sldId id="258" r:id="rId14"/>
    <p:sldId id="259" r:id="rId15"/>
    <p:sldId id="265" r:id="rId16"/>
    <p:sldId id="266" r:id="rId17"/>
    <p:sldId id="267" r:id="rId18"/>
    <p:sldId id="274" r:id="rId19"/>
    <p:sldId id="268" r:id="rId20"/>
    <p:sldId id="26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957" autoAdjust="0"/>
    <p:restoredTop sz="94660"/>
  </p:normalViewPr>
  <p:slideViewPr>
    <p:cSldViewPr>
      <p:cViewPr varScale="1">
        <p:scale>
          <a:sx n="84" d="100"/>
          <a:sy n="84" d="100"/>
        </p:scale>
        <p:origin x="-15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issinglink.ai/guides/convolutional-neural-networks/convolutional-neural-networks-image-classific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apply-machine-learning-and-deep-learning-methods-to-audio-analysis-615e286fcbbc" TargetMode="External"/><Relationship Id="rId2" Type="http://schemas.openxmlformats.org/officeDocument/2006/relationships/hyperlink" Target="https://www.kaggle.com/fizzbuzz/beginner-s-guide-to-audio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ound-event-classification-using-machine-learning-8768092beafc" TargetMode="External"/><Relationship Id="rId5" Type="http://schemas.openxmlformats.org/officeDocument/2006/relationships/hyperlink" Target="https://towardsdatascience.com/audio-classification-with-pre-trained-vgg-19-keras-bca55c2a0efe" TargetMode="External"/><Relationship Id="rId4" Type="http://schemas.openxmlformats.org/officeDocument/2006/relationships/hyperlink" Target="https://medium.com/gradientcrescent/urban-sound-classification-using-convolutional-neural-networks-with-keras-theory-and-486e92785df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ites.google.com/site/aidysft/objectdetection/more-gadg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Bird Song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CSML1020</a:t>
            </a:r>
          </a:p>
          <a:p>
            <a:r>
              <a:rPr lang="en-US" dirty="0" smtClean="0"/>
              <a:t>Machine Learning at Scale</a:t>
            </a:r>
          </a:p>
          <a:p>
            <a:r>
              <a:rPr lang="en-US" dirty="0" smtClean="0"/>
              <a:t>Pete Gray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Explainability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Voodoo and Robot Dreams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Image: </a:t>
            </a:r>
            <a:r>
              <a:rPr lang="en-US" sz="1300" dirty="0">
                <a:hlinkClick r:id="rId2"/>
              </a:rPr>
              <a:t>https://missinglink.ai/guides/convolutional-neural-networks/convolutional-neural-networks-image-classification/</a:t>
            </a:r>
            <a:endParaRPr lang="en-US" sz="1300" dirty="0"/>
          </a:p>
        </p:txBody>
      </p:sp>
      <p:pic>
        <p:nvPicPr>
          <p:cNvPr id="6" name="Picture 5" descr="AlexNet-2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4647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20M Weights, Voodoo Output</a:t>
            </a:r>
            <a:endParaRPr lang="en-US" dirty="0"/>
          </a:p>
        </p:txBody>
      </p:sp>
      <p:pic>
        <p:nvPicPr>
          <p:cNvPr id="4" name="Content Placeholder 3" descr="modelvoodoo2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99" y="1600200"/>
            <a:ext cx="7531202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Chunk of Code</a:t>
            </a:r>
            <a:endParaRPr lang="en-US" dirty="0"/>
          </a:p>
        </p:txBody>
      </p:sp>
      <p:pic>
        <p:nvPicPr>
          <p:cNvPr id="4" name="Content Placeholder 3" descr="fave_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28800"/>
            <a:ext cx="9144001" cy="391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Without Plot</a:t>
            </a:r>
            <a:endParaRPr lang="en-US" dirty="0"/>
          </a:p>
        </p:txBody>
      </p:sp>
      <p:pic>
        <p:nvPicPr>
          <p:cNvPr id="6" name="Content Placeholder 5" descr="training-lean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4545"/>
            <a:ext cx="8991599" cy="5242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Plot</a:t>
            </a:r>
            <a:endParaRPr lang="en-US" dirty="0"/>
          </a:p>
        </p:txBody>
      </p:sp>
      <p:pic>
        <p:nvPicPr>
          <p:cNvPr id="6" name="Content Placeholder 5" descr="training-plot-cropped-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3872"/>
            <a:ext cx="7795757" cy="5644128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Empathizing with ML Models on Raw Data &amp; Feature Extraction</a:t>
            </a:r>
            <a:endParaRPr lang="en-US" dirty="0"/>
          </a:p>
        </p:txBody>
      </p:sp>
      <p:pic>
        <p:nvPicPr>
          <p:cNvPr id="6" name="Content Placeholder 5" descr="my-model-me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8827521" cy="4753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Use all the species in the dataset</a:t>
            </a:r>
          </a:p>
          <a:p>
            <a:r>
              <a:rPr lang="en-US" sz="4000" dirty="0" smtClean="0"/>
              <a:t>More samples from sliding windows</a:t>
            </a:r>
          </a:p>
          <a:p>
            <a:r>
              <a:rPr lang="en-US" sz="4000" dirty="0" smtClean="0"/>
              <a:t>More steps per Epoch</a:t>
            </a:r>
          </a:p>
          <a:p>
            <a:r>
              <a:rPr lang="en-US" sz="4000" dirty="0" smtClean="0"/>
              <a:t>More Epochs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Decrease learning rate</a:t>
            </a:r>
          </a:p>
          <a:p>
            <a:r>
              <a:rPr lang="en-US" sz="4000" dirty="0" smtClean="0"/>
              <a:t>Adjust learning rate decay</a:t>
            </a:r>
          </a:p>
          <a:p>
            <a:r>
              <a:rPr lang="en-US" sz="4000" dirty="0" smtClean="0"/>
              <a:t>Adam, </a:t>
            </a:r>
            <a:r>
              <a:rPr lang="en-US" sz="4000" dirty="0" err="1" smtClean="0"/>
              <a:t>RMSProp</a:t>
            </a:r>
            <a:r>
              <a:rPr lang="en-US" sz="4000" dirty="0" smtClean="0"/>
              <a:t> optimizers</a:t>
            </a:r>
          </a:p>
          <a:p>
            <a:r>
              <a:rPr lang="en-US" sz="4000" dirty="0" smtClean="0"/>
              <a:t>Momentum</a:t>
            </a:r>
          </a:p>
          <a:p>
            <a:r>
              <a:rPr lang="en-US" sz="4000" dirty="0" smtClean="0"/>
              <a:t>Add and remove layers</a:t>
            </a:r>
          </a:p>
          <a:p>
            <a:r>
              <a:rPr lang="en-US" sz="4000" dirty="0" smtClean="0"/>
              <a:t>Increase size of model’s input layer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</a:t>
            </a:r>
            <a:r>
              <a:rPr lang="en-US" dirty="0" err="1" smtClean="0"/>
              <a:t>vs</a:t>
            </a:r>
            <a:r>
              <a:rPr lang="en-US" dirty="0" smtClean="0"/>
              <a:t> GPU in the Cloud</a:t>
            </a:r>
            <a:endParaRPr lang="en-US" dirty="0"/>
          </a:p>
        </p:txBody>
      </p:sp>
      <p:pic>
        <p:nvPicPr>
          <p:cNvPr id="4" name="Content Placeholder 3" descr="best-slide-ev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982" y="1341792"/>
            <a:ext cx="9170981" cy="55162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Spectrograms with a </a:t>
            </a:r>
            <a:r>
              <a:rPr lang="en-US" sz="3600" dirty="0" err="1" smtClean="0"/>
              <a:t>ConvNet</a:t>
            </a:r>
            <a:r>
              <a:rPr lang="en-US" sz="3600" dirty="0" smtClean="0"/>
              <a:t> are the simplest most common approach</a:t>
            </a:r>
          </a:p>
          <a:p>
            <a:r>
              <a:rPr lang="en-US" sz="3600" dirty="0" smtClean="0"/>
              <a:t>Using a flattened VGG-19 to extract audio features is powerful but mysterious</a:t>
            </a:r>
          </a:p>
          <a:p>
            <a:r>
              <a:rPr lang="en-US" sz="3600" dirty="0" smtClean="0"/>
              <a:t>A simple cloud environment can run 10 times as fast, using 10 times as much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 deep learning to classify bird songs</a:t>
            </a:r>
          </a:p>
          <a:p>
            <a:r>
              <a:rPr lang="en-US" sz="4800" dirty="0" smtClean="0"/>
              <a:t>Play with models in the cloud</a:t>
            </a:r>
          </a:p>
          <a:p>
            <a:r>
              <a:rPr lang="en-US" sz="4800" dirty="0" smtClean="0"/>
              <a:t>Identify bird species in the real world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r>
              <a:rPr lang="en-US" sz="4800" dirty="0" smtClean="0"/>
              <a:t>More data, more birds</a:t>
            </a:r>
          </a:p>
          <a:p>
            <a:r>
              <a:rPr lang="en-US" sz="4800" dirty="0" smtClean="0"/>
              <a:t>More advanced models</a:t>
            </a:r>
          </a:p>
          <a:p>
            <a:r>
              <a:rPr lang="en-US" sz="4800" dirty="0" smtClean="0"/>
              <a:t>Deploy in the field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Beginner's Guide to Audio Data</a:t>
            </a:r>
          </a:p>
          <a:p>
            <a:pPr>
              <a:buNone/>
            </a:pPr>
            <a:r>
              <a:rPr lang="en-US" sz="4500" dirty="0" smtClean="0">
                <a:hlinkClick r:id="rId2"/>
              </a:rPr>
              <a:t>https://www.kaggle.com/fizzbuzz/beginner-s-guide-to-audio-data</a:t>
            </a:r>
            <a:endParaRPr lang="en-US" sz="45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6000" dirty="0" smtClean="0"/>
              <a:t>How to apply machine learning and deep learning methods to audio analysis</a:t>
            </a:r>
          </a:p>
          <a:p>
            <a:pPr>
              <a:buNone/>
            </a:pPr>
            <a:r>
              <a:rPr lang="en-US" sz="4000" dirty="0" smtClean="0">
                <a:hlinkClick r:id="rId3"/>
              </a:rPr>
              <a:t>https://towardsdatascience.com/how-to-apply-machine-learning-and-deep-learning-methods-to-audio-analysis-615e286fcbbc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Urban Sound Classification using </a:t>
            </a:r>
            <a:r>
              <a:rPr lang="en-US" sz="6000" dirty="0" err="1" smtClean="0"/>
              <a:t>Convolutional</a:t>
            </a:r>
            <a:r>
              <a:rPr lang="en-US" sz="6000" dirty="0" smtClean="0"/>
              <a:t> Neural Networks with </a:t>
            </a:r>
            <a:r>
              <a:rPr lang="en-US" sz="6000" dirty="0" err="1" smtClean="0"/>
              <a:t>Keras</a:t>
            </a:r>
            <a:r>
              <a:rPr lang="en-US" sz="6000" dirty="0" smtClean="0"/>
              <a:t>: Theory and Implementation</a:t>
            </a:r>
          </a:p>
          <a:p>
            <a:pPr>
              <a:buNone/>
            </a:pPr>
            <a:r>
              <a:rPr lang="en-US" sz="4000" dirty="0" smtClean="0">
                <a:hlinkClick r:id="rId4"/>
              </a:rPr>
              <a:t>https://medium.com/gradientcrescent/urban-sound-classification-using-convolutional-neural-networks-with-keras-theory-and-486e92785df4</a:t>
            </a:r>
            <a:r>
              <a:rPr lang="en-US" sz="4000" dirty="0" smtClean="0"/>
              <a:t> 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Audio Classification with Pre-trained VGG-19 (</a:t>
            </a:r>
            <a:r>
              <a:rPr lang="en-US" sz="6000" dirty="0" err="1" smtClean="0"/>
              <a:t>Keras</a:t>
            </a:r>
            <a:r>
              <a:rPr lang="en-US" sz="6000" dirty="0" smtClean="0"/>
              <a:t>)</a:t>
            </a:r>
          </a:p>
          <a:p>
            <a:pPr>
              <a:buNone/>
            </a:pPr>
            <a:r>
              <a:rPr lang="en-US" sz="4000" dirty="0" smtClean="0">
                <a:hlinkClick r:id="rId5"/>
              </a:rPr>
              <a:t>https://towardsdatascience.com/audio-classification-with-pre-trained-vgg-19-keras-bca55c2a0efe</a:t>
            </a:r>
            <a:r>
              <a:rPr lang="en-US" sz="4000" dirty="0" smtClean="0"/>
              <a:t>  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6000" dirty="0" smtClean="0"/>
              <a:t>Sound Event Classification: A to Z</a:t>
            </a:r>
          </a:p>
          <a:p>
            <a:pPr>
              <a:buNone/>
            </a:pPr>
            <a:r>
              <a:rPr lang="en-US" sz="4000" dirty="0" smtClean="0">
                <a:hlinkClick r:id="rId6"/>
              </a:rPr>
              <a:t>https://towardsdatascience.com/sound-event-classification-using-machine-learning-8768092beafc</a:t>
            </a:r>
            <a:r>
              <a:rPr lang="en-US" sz="4000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a 2013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>
              <a:buNone/>
            </a:pPr>
            <a:r>
              <a:rPr lang="en-US" sz="4400" dirty="0" smtClean="0"/>
              <a:t>Many successful commercial apps</a:t>
            </a:r>
          </a:p>
          <a:p>
            <a:r>
              <a:rPr lang="en-US" dirty="0" smtClean="0"/>
              <a:t>Merlin Bird ID by Cornell Lab</a:t>
            </a:r>
          </a:p>
          <a:p>
            <a:r>
              <a:rPr lang="en-US" dirty="0" smtClean="0"/>
              <a:t>Bird Song Id Canada</a:t>
            </a:r>
          </a:p>
          <a:p>
            <a:r>
              <a:rPr lang="en-US" dirty="0" smtClean="0"/>
              <a:t>Song Sleuth</a:t>
            </a:r>
          </a:p>
          <a:p>
            <a:r>
              <a:rPr lang="en-US" dirty="0" err="1" smtClean="0"/>
              <a:t>BirdNET</a:t>
            </a:r>
            <a:endParaRPr lang="en-US" dirty="0"/>
          </a:p>
          <a:p>
            <a:r>
              <a:rPr lang="en-US" dirty="0" err="1" smtClean="0"/>
              <a:t>ChirpOMatic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Contributes to Human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and app hear bird song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performs inference, displays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have “label” for your “training data”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learn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App allows you to perform supervised learning on live environmental data by labeling it for you.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Feature extraction with </a:t>
            </a:r>
            <a:r>
              <a:rPr lang="en-US" sz="4000" dirty="0" err="1" smtClean="0"/>
              <a:t>Librosa</a:t>
            </a:r>
            <a:r>
              <a:rPr lang="en-US" sz="4000" dirty="0" smtClean="0"/>
              <a:t> spectrograms, train a </a:t>
            </a:r>
            <a:r>
              <a:rPr lang="en-US" sz="4000" dirty="0" err="1" smtClean="0"/>
              <a:t>keras</a:t>
            </a:r>
            <a:r>
              <a:rPr lang="en-US" sz="4000" dirty="0" smtClean="0"/>
              <a:t> </a:t>
            </a:r>
            <a:r>
              <a:rPr lang="en-US" sz="4000" dirty="0" err="1" smtClean="0"/>
              <a:t>Convolutional</a:t>
            </a:r>
            <a:r>
              <a:rPr lang="en-US" sz="4000" dirty="0" smtClean="0"/>
              <a:t> Network from scratch</a:t>
            </a:r>
          </a:p>
          <a:p>
            <a:endParaRPr lang="en-US" sz="4000" dirty="0" smtClean="0"/>
          </a:p>
          <a:p>
            <a:r>
              <a:rPr lang="en-US" sz="4000" dirty="0" smtClean="0"/>
              <a:t>Feature extraction with a pre-trained VGG-19, training and inference with an SVC (support vector classifier)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Extraction with </a:t>
            </a:r>
            <a:r>
              <a:rPr lang="en-US" dirty="0" err="1" smtClean="0"/>
              <a:t>Librosa</a:t>
            </a:r>
            <a:endParaRPr lang="en-US" dirty="0"/>
          </a:p>
        </p:txBody>
      </p:sp>
      <p:pic>
        <p:nvPicPr>
          <p:cNvPr id="4" name="Content Placeholder 3" descr="mfccs_sample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00199"/>
            <a:ext cx="8328196" cy="50754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Convolutional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Conv2d, activation, pooling, dropout, and dense layers!</a:t>
            </a:r>
          </a:p>
          <a:p>
            <a:endParaRPr lang="en-US" dirty="0"/>
          </a:p>
        </p:txBody>
      </p:sp>
      <p:pic>
        <p:nvPicPr>
          <p:cNvPr id="6" name="Picture 5" descr="conv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look: 2.7M weights</a:t>
            </a:r>
            <a:endParaRPr lang="en-US" dirty="0"/>
          </a:p>
        </p:txBody>
      </p:sp>
      <p:pic>
        <p:nvPicPr>
          <p:cNvPr id="4" name="Content Placeholder 3" descr="clase-cn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30" y="1600200"/>
            <a:ext cx="6928328" cy="4953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Explainability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Voodoo &amp; Robot Dreams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Image: </a:t>
            </a:r>
            <a:r>
              <a:rPr lang="en-US" sz="2000" dirty="0">
                <a:hlinkClick r:id="rId2"/>
              </a:rPr>
              <a:t>https://sites.google.com/site/aidysft/objectdetection/more-gadgets</a:t>
            </a:r>
            <a:endParaRPr lang="en-US" sz="2000" dirty="0"/>
          </a:p>
        </p:txBody>
      </p:sp>
      <p:pic>
        <p:nvPicPr>
          <p:cNvPr id="4" name="Picture 3" descr="1 cufAO77aeSWdShs3ba5nd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5" y="1604010"/>
            <a:ext cx="6011545" cy="451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336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Training Bird Song Classifiers</vt:lpstr>
      <vt:lpstr>Objectives</vt:lpstr>
      <vt:lpstr>Previous Work</vt:lpstr>
      <vt:lpstr>Contributes to Human Learning</vt:lpstr>
      <vt:lpstr>Approaches</vt:lpstr>
      <vt:lpstr>Feature Extraction with Librosa</vt:lpstr>
      <vt:lpstr>A Convolutional Network</vt:lpstr>
      <vt:lpstr>A closer look: 2.7M weights</vt:lpstr>
      <vt:lpstr>Explainability: Voodoo &amp; Robot Dreams</vt:lpstr>
      <vt:lpstr>Explainability: Voodoo and Robot Dreams</vt:lpstr>
      <vt:lpstr>20M Weights, Voodoo Output</vt:lpstr>
      <vt:lpstr>My Favourite Chunk of Code</vt:lpstr>
      <vt:lpstr>Training Without Plot</vt:lpstr>
      <vt:lpstr>Training With Plot</vt:lpstr>
      <vt:lpstr>Empathizing with ML Models on Raw Data &amp; Feature Extraction</vt:lpstr>
      <vt:lpstr>Scaling Up</vt:lpstr>
      <vt:lpstr>Playing with the Model</vt:lpstr>
      <vt:lpstr>Laptop vs GPU in the Cloud</vt:lpstr>
      <vt:lpstr>Conclusions</vt:lpstr>
      <vt:lpstr>Future Work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Bird Song Classifiers</dc:title>
  <dc:creator>Dell</dc:creator>
  <cp:lastModifiedBy>Dell</cp:lastModifiedBy>
  <cp:revision>77</cp:revision>
  <dcterms:created xsi:type="dcterms:W3CDTF">2020-03-06T22:23:20Z</dcterms:created>
  <dcterms:modified xsi:type="dcterms:W3CDTF">2020-03-11T01:08:24Z</dcterms:modified>
</cp:coreProperties>
</file>