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1" r:id="rId7"/>
    <p:sldId id="279" r:id="rId8"/>
    <p:sldId id="280" r:id="rId9"/>
    <p:sldId id="273" r:id="rId10"/>
    <p:sldId id="277" r:id="rId11"/>
    <p:sldId id="278" r:id="rId12"/>
    <p:sldId id="267" r:id="rId13"/>
    <p:sldId id="275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e" initials="h" lastIdx="1" clrIdx="0">
    <p:extLst>
      <p:ext uri="{19B8F6BF-5375-455C-9EA6-DF929625EA0E}">
        <p15:presenceInfo xmlns:p15="http://schemas.microsoft.com/office/powerpoint/2012/main" userId="h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0070C2"/>
    <a:srgbClr val="338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94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26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45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12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84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19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90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2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6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9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A4E87-46C1-4A36-B4E8-BFF5C124B506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35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3504" y="576072"/>
            <a:ext cx="10963656" cy="560089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2400" b="1" dirty="0" smtClean="0"/>
              <a:t>본 솔루션 </a:t>
            </a:r>
            <a:r>
              <a:rPr lang="en-US" altLang="ko-KR" sz="2400" b="1" dirty="0" smtClean="0"/>
              <a:t>Frontend</a:t>
            </a:r>
            <a:r>
              <a:rPr lang="ko-KR" altLang="en-US" sz="2400" b="1" dirty="0" smtClean="0"/>
              <a:t>는 부트스트랩 기반으로 레이아웃이 작성되어 있습니다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6586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 – dropdown menu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드롭다운</a:t>
            </a:r>
            <a:r>
              <a:rPr lang="ko-KR" altLang="en-US" dirty="0" smtClean="0"/>
              <a:t> 메뉴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4444" y="4247224"/>
            <a:ext cx="111191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HTML CODE</a:t>
            </a:r>
          </a:p>
          <a:p>
            <a:endParaRPr lang="en-US" altLang="ko-KR" sz="1200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="dropdown"&gt;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="button"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-primary dropdown-toggle"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data-toggle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="dropdown"&gt;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 Dropdown button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/button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="dropdown-menu"&gt;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="dropdown-item"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Link 1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="dropdown-item"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Link 2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="dropdown-item"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Link 3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567245"/>
              </p:ext>
            </p:extLst>
          </p:nvPr>
        </p:nvGraphicFramePr>
        <p:xfrm>
          <a:off x="224444" y="1175336"/>
          <a:ext cx="24003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Image" r:id="rId3" imgW="2399760" imgH="1929960" progId="Photoshop.Image.18">
                  <p:embed/>
                </p:oleObj>
              </mc:Choice>
              <mc:Fallback>
                <p:oleObj name="Image" r:id="rId3" imgW="2399760" imgH="19299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1175336"/>
                        <a:ext cx="2400300" cy="193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24444" y="3432139"/>
            <a:ext cx="1111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Select box </a:t>
            </a:r>
            <a:r>
              <a:rPr lang="ko-KR" altLang="en-US" sz="1200" dirty="0" err="1" smtClean="0"/>
              <a:t>와같이</a:t>
            </a:r>
            <a:r>
              <a:rPr lang="ko-KR" altLang="en-US" sz="1200" dirty="0" smtClean="0"/>
              <a:t> 상하 </a:t>
            </a:r>
            <a:r>
              <a:rPr lang="ko-KR" altLang="en-US" sz="1200" dirty="0" err="1" smtClean="0"/>
              <a:t>드롭다운</a:t>
            </a:r>
            <a:r>
              <a:rPr lang="ko-KR" altLang="en-US" sz="1200" dirty="0" smtClean="0"/>
              <a:t> 되는 메뉴입니다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모바일 화면에서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언어선택 드롭박스등에 응용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3034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 – grid system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39684" y="1073898"/>
            <a:ext cx="355158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=“row”&gt;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=“col-*-*”&gt;&lt;</a:t>
            </a:r>
            <a:r>
              <a:rPr lang="en-US" altLang="ko-KR" sz="11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=“col-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*-*"&gt;&lt;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224444" y="662074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그리드 기본 구조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4444" y="19061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그리드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동일한 열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39684" y="2297316"/>
            <a:ext cx="6096000" cy="938719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="row"&gt;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26" name="직사각형 25"/>
          <p:cNvSpPr/>
          <p:nvPr/>
        </p:nvSpPr>
        <p:spPr>
          <a:xfrm>
            <a:off x="239684" y="3863971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="row"&gt;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="col-sm-3"&gt;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.col-sm-3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="col-sm-3"&gt;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.col-sm-3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="col-sm-3"&gt;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.col-sm-3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="col-sm-3"&gt;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.col-sm-3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27" name="직사각형 26"/>
          <p:cNvSpPr/>
          <p:nvPr/>
        </p:nvSpPr>
        <p:spPr>
          <a:xfrm>
            <a:off x="239684" y="5557148"/>
            <a:ext cx="33934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="row"&gt;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="col-sm-4"&gt;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.col-sm-4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="col-sm-8"&gt;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.col-sm-8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888" y="2415662"/>
            <a:ext cx="6699153" cy="46591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83" y="3771573"/>
            <a:ext cx="6462920" cy="44508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776083" y="4303449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tablet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에서 시작하여 </a:t>
            </a:r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데스크톱으로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확장하는 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4 </a:t>
            </a:r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개의 컬럼을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만드는 방법을 보여줍니다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. </a:t>
            </a:r>
            <a:r>
              <a:rPr lang="en-US" altLang="ko-KR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576px </a:t>
            </a:r>
            <a:r>
              <a:rPr lang="ko-KR" altLang="en-US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미만의 </a:t>
            </a:r>
            <a:r>
              <a:rPr lang="ko-KR" altLang="en-US" sz="11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모바일 화면에서는 </a:t>
            </a:r>
            <a:r>
              <a:rPr lang="ko-KR" altLang="en-US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열이 자동으로 서로 쌓입니다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ko-KR" altLang="en-US" sz="1100" dirty="0"/>
          </a:p>
        </p:txBody>
      </p:sp>
      <p:sp>
        <p:nvSpPr>
          <p:cNvPr id="31" name="직사각형 30"/>
          <p:cNvSpPr/>
          <p:nvPr/>
        </p:nvSpPr>
        <p:spPr>
          <a:xfrm>
            <a:off x="4782888" y="2962436"/>
            <a:ext cx="669234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위</a:t>
            </a:r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예제는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모든 장치와 화면 너비에 대해 세 개의 등 너비 열을 만드는 방법을 보여줍니다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ko-KR" altLang="en-US" sz="1100" dirty="0"/>
          </a:p>
        </p:txBody>
      </p:sp>
      <p:sp>
        <p:nvSpPr>
          <p:cNvPr id="32" name="직사각형 31"/>
          <p:cNvSpPr/>
          <p:nvPr/>
        </p:nvSpPr>
        <p:spPr>
          <a:xfrm>
            <a:off x="4782888" y="5971203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tablet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에서 시작하여 두 개의 다양한 너비 열을 가져 와서 큰 추가 데스크톱으로 </a:t>
            </a:r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확장하는</a:t>
            </a:r>
            <a:endParaRPr lang="en-US" altLang="ko-KR" sz="11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방법을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보여줍니다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ko-KR" altLang="en-US" sz="1100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83" y="5431341"/>
            <a:ext cx="6871074" cy="483424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224444" y="3310821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반응형</a:t>
            </a:r>
            <a:r>
              <a:rPr lang="ko-KR" altLang="en-US" dirty="0" smtClean="0"/>
              <a:t> 컬럼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24444" y="5007570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두개의 유기적인 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83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Custom button color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4444" y="3273552"/>
            <a:ext cx="11119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Bootstrap4</a:t>
            </a:r>
            <a:r>
              <a:rPr lang="ko-KR" altLang="en-US" sz="1200" dirty="0" smtClean="0"/>
              <a:t>의 기본 버튼 컬러 변경됐습니다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동일한 컬러의 클래스 추가되었습니다</a:t>
            </a:r>
            <a:r>
              <a:rPr lang="en-US" altLang="ko-KR" sz="1200" dirty="0" smtClean="0"/>
              <a:t>.(</a:t>
            </a:r>
            <a:r>
              <a:rPr lang="ko-KR" altLang="en-US" sz="1200" dirty="0" smtClean="0"/>
              <a:t>추후 변경 가능 샘플용 클래스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HTML CODE</a:t>
            </a:r>
          </a:p>
          <a:p>
            <a:endParaRPr lang="en-US" altLang="ko-KR" sz="1200" dirty="0"/>
          </a:p>
          <a:p>
            <a:r>
              <a:rPr lang="en-US" altLang="ko-KR" sz="1200" dirty="0"/>
              <a:t>&lt;button type</a:t>
            </a:r>
            <a:r>
              <a:rPr lang="en-US" altLang="ko-KR" sz="1200" dirty="0" smtClean="0"/>
              <a:t>=＂button＂ </a:t>
            </a:r>
            <a:r>
              <a:rPr lang="en-US" altLang="ko-KR" sz="1200" dirty="0"/>
              <a:t>class</a:t>
            </a:r>
            <a:r>
              <a:rPr lang="en-US" altLang="ko-KR" sz="1200" dirty="0" smtClean="0"/>
              <a:t>=＂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-outline-primary＂&gt;</a:t>
            </a:r>
            <a:r>
              <a:rPr lang="en-US" altLang="ko-KR" sz="1200" dirty="0"/>
              <a:t>Primary&lt;/button&gt;</a:t>
            </a:r>
          </a:p>
          <a:p>
            <a:r>
              <a:rPr lang="en-US" altLang="ko-KR" sz="1200" dirty="0"/>
              <a:t>&lt;button type</a:t>
            </a:r>
            <a:r>
              <a:rPr lang="en-US" altLang="ko-KR" sz="1200" dirty="0" smtClean="0"/>
              <a:t>=＂button＂ </a:t>
            </a:r>
            <a:r>
              <a:rPr lang="en-US" altLang="ko-KR" sz="1200" dirty="0"/>
              <a:t>class</a:t>
            </a:r>
            <a:r>
              <a:rPr lang="en-US" altLang="ko-KR" sz="1200" dirty="0" smtClean="0"/>
              <a:t>=＂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-outline-blue"&gt;Blue&lt;/</a:t>
            </a:r>
            <a:r>
              <a:rPr lang="en-US" altLang="ko-KR" sz="1200" dirty="0"/>
              <a:t>button&gt;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24444" y="4743297"/>
            <a:ext cx="11119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Color code</a:t>
            </a:r>
          </a:p>
          <a:p>
            <a:endParaRPr lang="en-US" altLang="ko-KR" sz="1200" dirty="0" smtClean="0"/>
          </a:p>
          <a:p>
            <a:r>
              <a:rPr lang="en-US" altLang="ko-KR" sz="1200" dirty="0" err="1"/>
              <a:t>b</a:t>
            </a:r>
            <a:r>
              <a:rPr lang="en-US" altLang="ko-KR" sz="1200" dirty="0" err="1" smtClean="0"/>
              <a:t>tn</a:t>
            </a:r>
            <a:r>
              <a:rPr lang="en-US" altLang="ko-KR" sz="1200" dirty="0" smtClean="0"/>
              <a:t>-primary 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color </a:t>
            </a:r>
            <a:r>
              <a:rPr lang="ko-KR" altLang="en-US" sz="1200" dirty="0" smtClean="0"/>
              <a:t>값 </a:t>
            </a:r>
            <a:r>
              <a:rPr lang="en-US" altLang="ko-KR" sz="1200" dirty="0" smtClean="0"/>
              <a:t>#007bff </a:t>
            </a:r>
            <a:r>
              <a:rPr lang="en-US" altLang="ko-KR" sz="1200" dirty="0"/>
              <a:t>=&gt; </a:t>
            </a:r>
            <a:r>
              <a:rPr lang="en-US" altLang="ko-KR" sz="1200" dirty="0" smtClean="0"/>
              <a:t>#0f79c7</a:t>
            </a:r>
            <a:r>
              <a:rPr lang="ko-KR" altLang="en-US" sz="1200" dirty="0" smtClean="0"/>
              <a:t>로 변경됨</a:t>
            </a:r>
            <a:endParaRPr lang="en-US" altLang="ko-KR" sz="1200" dirty="0" smtClean="0"/>
          </a:p>
          <a:p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-blue </a:t>
            </a:r>
            <a:r>
              <a:rPr lang="ko-KR" altLang="en-US" sz="1200" dirty="0" smtClean="0"/>
              <a:t>추가 </a:t>
            </a:r>
            <a:r>
              <a:rPr lang="en-US" altLang="ko-KR" sz="1200" dirty="0" smtClean="0"/>
              <a:t>color </a:t>
            </a:r>
            <a:r>
              <a:rPr lang="en-US" altLang="ko-KR" sz="1200" dirty="0"/>
              <a:t>: #0f79c7</a:t>
            </a:r>
            <a:endParaRPr lang="ko-KR" altLang="en-US" sz="1200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742077"/>
              </p:ext>
            </p:extLst>
          </p:nvPr>
        </p:nvGraphicFramePr>
        <p:xfrm>
          <a:off x="394311" y="1175336"/>
          <a:ext cx="102092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Image" r:id="rId3" imgW="10209240" imgH="622080" progId="Photoshop.Image.18">
                  <p:embed/>
                </p:oleObj>
              </mc:Choice>
              <mc:Fallback>
                <p:oleObj name="Image" r:id="rId3" imgW="10209240" imgH="622080" progId="Photoshop.Image.18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311" y="1175336"/>
                        <a:ext cx="10209212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064381"/>
              </p:ext>
            </p:extLst>
          </p:nvPr>
        </p:nvGraphicFramePr>
        <p:xfrm>
          <a:off x="714775" y="2153199"/>
          <a:ext cx="2044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Image" r:id="rId5" imgW="2044440" imgH="533160" progId="Photoshop.Image.18">
                  <p:embed/>
                </p:oleObj>
              </mc:Choice>
              <mc:Fallback>
                <p:oleObj name="Image" r:id="rId5" imgW="2044440" imgH="5331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4775" y="2153199"/>
                        <a:ext cx="20447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/>
          <p:cNvSpPr/>
          <p:nvPr/>
        </p:nvSpPr>
        <p:spPr>
          <a:xfrm>
            <a:off x="620415" y="2114779"/>
            <a:ext cx="2207894" cy="57569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94311" y="1221941"/>
            <a:ext cx="898158" cy="575695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30631" y="1221941"/>
            <a:ext cx="1219961" cy="57569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458800" y="1221941"/>
            <a:ext cx="7898538" cy="575695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/>
          <p:cNvCxnSpPr>
            <a:stCxn id="9" idx="2"/>
          </p:cNvCxnSpPr>
          <p:nvPr/>
        </p:nvCxnSpPr>
        <p:spPr>
          <a:xfrm>
            <a:off x="1840612" y="1797636"/>
            <a:ext cx="16412" cy="312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99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 label</a:t>
            </a:r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/>
          </p:nvPr>
        </p:nvGraphicFramePr>
        <p:xfrm>
          <a:off x="224444" y="1175336"/>
          <a:ext cx="7859713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Image" r:id="rId3" imgW="7860240" imgH="1828440" progId="Photoshop.Image.18">
                  <p:embed/>
                </p:oleObj>
              </mc:Choice>
              <mc:Fallback>
                <p:oleObj name="Image" r:id="rId3" imgW="7860240" imgH="1828440" progId="Photoshop.Image.18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1175336"/>
                        <a:ext cx="7859713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4444" y="3273552"/>
            <a:ext cx="11119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&lt;div class="label label-info"&gt;label-info&lt;/div&gt;&lt;!-- </a:t>
            </a:r>
            <a:r>
              <a:rPr lang="ko-KR" altLang="en-US" sz="1200" dirty="0"/>
              <a:t>파란색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label-grey"&gt;label-grey&lt;/div&gt;&lt;!-- </a:t>
            </a:r>
            <a:r>
              <a:rPr lang="ko-KR" altLang="en-US" sz="1200" dirty="0"/>
              <a:t>회색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label-success"&gt;label-success&lt;/div&gt;&lt;!-- </a:t>
            </a:r>
            <a:r>
              <a:rPr lang="ko-KR" altLang="en-US" sz="1200" dirty="0" err="1"/>
              <a:t>그린색</a:t>
            </a:r>
            <a:r>
              <a:rPr lang="ko-KR" altLang="en-US" sz="1200" dirty="0"/>
              <a:t>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label-warning"&gt;label-warning&lt;/div&gt;&lt;!-- </a:t>
            </a:r>
            <a:r>
              <a:rPr lang="ko-KR" altLang="en-US" sz="1200" dirty="0"/>
              <a:t>주황색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label-danger"&gt;label-danger&lt;/div&gt;&lt;!-- </a:t>
            </a:r>
            <a:r>
              <a:rPr lang="ko-KR" altLang="en-US" sz="1200" dirty="0"/>
              <a:t>빨간색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label-purple"&gt;label-purple&lt;/div&gt;&lt;!-- </a:t>
            </a:r>
            <a:r>
              <a:rPr lang="ko-KR" altLang="en-US" sz="1200" dirty="0"/>
              <a:t>보라색 라벨 </a:t>
            </a:r>
            <a:r>
              <a:rPr lang="en-US" altLang="ko-KR" sz="1200" dirty="0"/>
              <a:t>--&gt;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24444" y="4743297"/>
            <a:ext cx="11119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Color code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Label-info – border-left-color: </a:t>
            </a:r>
            <a:r>
              <a:rPr lang="en-US" altLang="ko-KR" sz="1200" dirty="0"/>
              <a:t>#</a:t>
            </a:r>
            <a:r>
              <a:rPr lang="en-US" altLang="ko-KR" sz="1200" dirty="0" smtClean="0"/>
              <a:t>035fa2 / background-color</a:t>
            </a:r>
            <a:r>
              <a:rPr lang="en-US" altLang="ko-KR" sz="1200" dirty="0"/>
              <a:t>: #</a:t>
            </a:r>
            <a:r>
              <a:rPr lang="en-US" altLang="ko-KR" sz="1200" dirty="0" smtClean="0"/>
              <a:t>b1d4fb</a:t>
            </a:r>
          </a:p>
          <a:p>
            <a:r>
              <a:rPr lang="en-US" altLang="ko-KR" sz="1200" dirty="0" smtClean="0"/>
              <a:t>Label-grey </a:t>
            </a:r>
            <a:r>
              <a:rPr lang="en-US" altLang="ko-KR" sz="1200" dirty="0"/>
              <a:t>– border-left-color: </a:t>
            </a:r>
            <a:r>
              <a:rPr lang="en-US" altLang="ko-KR" sz="1200" dirty="0" smtClean="0"/>
              <a:t>#666666 </a:t>
            </a:r>
            <a:r>
              <a:rPr lang="en-US" altLang="ko-KR" sz="1200" dirty="0"/>
              <a:t>/ background-color: </a:t>
            </a:r>
            <a:r>
              <a:rPr lang="en-US" altLang="ko-KR" sz="1200" dirty="0" smtClean="0"/>
              <a:t>#</a:t>
            </a:r>
            <a:r>
              <a:rPr lang="en-US" altLang="ko-KR" sz="1200" dirty="0" err="1" smtClean="0"/>
              <a:t>dedede</a:t>
            </a:r>
            <a:endParaRPr lang="ko-KR" altLang="en-US" sz="1200" dirty="0"/>
          </a:p>
          <a:p>
            <a:r>
              <a:rPr lang="en-US" altLang="ko-KR" sz="1200" dirty="0" smtClean="0"/>
              <a:t>Label-success </a:t>
            </a:r>
            <a:r>
              <a:rPr lang="en-US" altLang="ko-KR" sz="1200" dirty="0"/>
              <a:t>– border-left-color: #00773c / background-color: #b9f9d9</a:t>
            </a:r>
            <a:endParaRPr lang="ko-KR" altLang="en-US" sz="1200" dirty="0"/>
          </a:p>
          <a:p>
            <a:r>
              <a:rPr lang="en-US" altLang="ko-KR" sz="1200" dirty="0" smtClean="0"/>
              <a:t>Label-warning </a:t>
            </a:r>
            <a:r>
              <a:rPr lang="en-US" altLang="ko-KR" sz="1200" dirty="0"/>
              <a:t>– border-left-color: #e09934 / background-color: #fbdbb1</a:t>
            </a:r>
            <a:endParaRPr lang="ko-KR" altLang="en-US" sz="1200" dirty="0"/>
          </a:p>
          <a:p>
            <a:r>
              <a:rPr lang="en-US" altLang="ko-KR" sz="1200" dirty="0" smtClean="0"/>
              <a:t>Label-danger </a:t>
            </a:r>
            <a:r>
              <a:rPr lang="en-US" altLang="ko-KR" sz="1200" dirty="0"/>
              <a:t>– border-left-color: #af1010 / background-color: #f6dcdc</a:t>
            </a:r>
            <a:endParaRPr lang="ko-KR" altLang="en-US" sz="1200" dirty="0"/>
          </a:p>
          <a:p>
            <a:r>
              <a:rPr lang="en-US" altLang="ko-KR" sz="1200" dirty="0" smtClean="0"/>
              <a:t>Label-purple </a:t>
            </a:r>
            <a:r>
              <a:rPr lang="en-US" altLang="ko-KR" sz="1200" dirty="0"/>
              <a:t>– border-left-color: #5b108a / background-color: #</a:t>
            </a:r>
            <a:r>
              <a:rPr lang="en-US" altLang="ko-KR" sz="1200" dirty="0" smtClean="0"/>
              <a:t>e3cbf2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873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checkbox</a:t>
            </a:r>
            <a:endParaRPr lang="ko-KR" altLang="en-US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49363"/>
              </p:ext>
            </p:extLst>
          </p:nvPr>
        </p:nvGraphicFramePr>
        <p:xfrm>
          <a:off x="224444" y="1252474"/>
          <a:ext cx="34290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Image" r:id="rId3" imgW="3428280" imgH="1764720" progId="Photoshop.Image.18">
                  <p:embed/>
                </p:oleObj>
              </mc:Choice>
              <mc:Fallback>
                <p:oleObj name="Image" r:id="rId3" imgW="3428280" imgH="17647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1252474"/>
                        <a:ext cx="3429000" cy="176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4444" y="3273552"/>
            <a:ext cx="111191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HTML CODE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div&gt;&lt;strong&gt;default&lt;/strong&gt;&lt;/div&gt;</a:t>
            </a:r>
          </a:p>
          <a:p>
            <a:r>
              <a:rPr lang="en-US" altLang="ko-KR" sz="1200" dirty="0"/>
              <a:t>&lt;label for="chk1" class="component-checkbox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id="chk1"&gt;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default 1&lt;/span&gt;</a:t>
            </a:r>
          </a:p>
          <a:p>
            <a:r>
              <a:rPr lang="en-US" altLang="ko-KR" sz="1200" dirty="0"/>
              <a:t>&lt;/label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&lt;label for=“chk2” class="component-checkbox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id="chk2"&gt;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default 2&lt;/span&gt;</a:t>
            </a:r>
          </a:p>
          <a:p>
            <a:r>
              <a:rPr lang="en-US" altLang="ko-KR" sz="1200" dirty="0"/>
              <a:t>&lt;/label&gt;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========== </a:t>
            </a:r>
            <a:r>
              <a:rPr lang="ko-KR" altLang="en-US" sz="1200" dirty="0" smtClean="0"/>
              <a:t>아래</a:t>
            </a:r>
            <a:r>
              <a:rPr lang="en-US" altLang="ko-KR" sz="1200" dirty="0" smtClean="0"/>
              <a:t> ==========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302668" y="1252474"/>
            <a:ext cx="12020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Checkbox size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Middle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Large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903678" y="1621806"/>
            <a:ext cx="240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w : 12px | h : 12px</a:t>
            </a:r>
          </a:p>
          <a:p>
            <a:r>
              <a:rPr lang="en-US" altLang="ko-KR" sz="1200" dirty="0" smtClean="0"/>
              <a:t>w : 16px | h : 16px</a:t>
            </a:r>
          </a:p>
          <a:p>
            <a:r>
              <a:rPr lang="en-US" altLang="ko-KR" sz="1200" dirty="0" smtClean="0"/>
              <a:t>w : 20px | h : 20px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302668" y="2385415"/>
            <a:ext cx="704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Checkbox checked &amp; un checked : Fade in &lt;-&gt; fade out 0.3s Animation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4825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checkbox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4444" y="1175336"/>
            <a:ext cx="49876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========== </a:t>
            </a:r>
            <a:r>
              <a:rPr lang="ko-KR" altLang="en-US" sz="1200" dirty="0" smtClean="0"/>
              <a:t>이어서</a:t>
            </a:r>
            <a:r>
              <a:rPr lang="en-US" altLang="ko-KR" sz="1200" dirty="0" smtClean="0"/>
              <a:t> ==========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div&gt;&lt;strong&gt;middle&lt;/strong&gt;&lt;/div&gt;</a:t>
            </a:r>
          </a:p>
          <a:p>
            <a:r>
              <a:rPr lang="en-US" altLang="ko-KR" sz="1200" dirty="0"/>
              <a:t>&lt;label for="chk3" class="component-checkbox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middle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id="chk3"&gt;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middle 1&lt;/span&gt;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&lt;label for="chk4" class="component-checkbox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middle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id="chk4"&gt;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middle 2&lt;/span&gt;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&lt;div&gt;&lt;strong&gt;large&lt;/strong&gt;&lt;/div&gt;</a:t>
            </a:r>
          </a:p>
          <a:p>
            <a:r>
              <a:rPr lang="en-US" altLang="ko-KR" sz="1200" dirty="0"/>
              <a:t>&lt;label for="chk5" class="component-checkbox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large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id="chk5"&gt;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large 1&lt;/span&gt;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&lt;label for="chk6" class="component-checkbox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large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id="chk6"&gt;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large 2&lt;/span&gt;</a:t>
            </a:r>
          </a:p>
          <a:p>
            <a:r>
              <a:rPr lang="en-US" altLang="ko-KR" sz="1200" dirty="0"/>
              <a:t>&lt;/label&gt;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924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en-US" altLang="ko-KR" dirty="0" smtClean="0"/>
              <a:t>. Radio</a:t>
            </a:r>
            <a:r>
              <a:rPr lang="ko-KR" altLang="en-US" dirty="0" smtClean="0"/>
              <a:t> </a:t>
            </a:r>
            <a:r>
              <a:rPr lang="en-US" altLang="ko-KR" dirty="0" smtClean="0"/>
              <a:t>button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4444" y="3273552"/>
            <a:ext cx="111191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HTML CODE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div&gt;&lt;strong&gt;default&lt;/strong&gt;&lt;/div&gt;</a:t>
            </a:r>
          </a:p>
          <a:p>
            <a:r>
              <a:rPr lang="en-US" altLang="ko-KR" sz="1200" dirty="0"/>
              <a:t>&lt;label for="radio1" class="component-radio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name="radio" id="radio1"&gt;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default 1&lt;/span&gt;</a:t>
            </a:r>
          </a:p>
          <a:p>
            <a:r>
              <a:rPr lang="en-US" altLang="ko-KR" sz="1200" dirty="0"/>
              <a:t>&lt;/label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&lt;label for="radio2" class="component-radio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name="radio" id="radio2"&gt;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default 2&lt;/span&gt;</a:t>
            </a:r>
          </a:p>
          <a:p>
            <a:r>
              <a:rPr lang="en-US" altLang="ko-KR" sz="1200" dirty="0"/>
              <a:t>&lt;/label&gt;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========== </a:t>
            </a:r>
            <a:r>
              <a:rPr lang="ko-KR" altLang="en-US" sz="1200" dirty="0" smtClean="0"/>
              <a:t>아래</a:t>
            </a:r>
            <a:r>
              <a:rPr lang="en-US" altLang="ko-KR" sz="1200" dirty="0" smtClean="0"/>
              <a:t> ==========</a:t>
            </a:r>
            <a:endParaRPr lang="ko-KR" altLang="en-US" sz="1200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583051"/>
              </p:ext>
            </p:extLst>
          </p:nvPr>
        </p:nvGraphicFramePr>
        <p:xfrm>
          <a:off x="224444" y="1252474"/>
          <a:ext cx="36830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Image" r:id="rId3" imgW="3682440" imgH="1764720" progId="Photoshop.Image.18">
                  <p:embed/>
                </p:oleObj>
              </mc:Choice>
              <mc:Fallback>
                <p:oleObj name="Image" r:id="rId3" imgW="3682440" imgH="17647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1252474"/>
                        <a:ext cx="3683000" cy="176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302668" y="1252474"/>
            <a:ext cx="1412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Radio button size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Middle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Large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03678" y="1621806"/>
            <a:ext cx="240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w : 12px | h : 12px</a:t>
            </a:r>
          </a:p>
          <a:p>
            <a:r>
              <a:rPr lang="en-US" altLang="ko-KR" sz="1200" dirty="0" smtClean="0"/>
              <a:t>w : 16px | h : 16px</a:t>
            </a:r>
          </a:p>
          <a:p>
            <a:r>
              <a:rPr lang="en-US" altLang="ko-KR" sz="1200" dirty="0" smtClean="0"/>
              <a:t>w : 20px | h : 20px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302668" y="2385415"/>
            <a:ext cx="704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Checkbox checked &amp; un checked : Fade in &lt;-&gt; fade out 0.3s Animation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7674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 Radio button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4444" y="1175336"/>
            <a:ext cx="53168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========== </a:t>
            </a:r>
            <a:r>
              <a:rPr lang="ko-KR" altLang="en-US" sz="1200" dirty="0" smtClean="0"/>
              <a:t>이어서</a:t>
            </a:r>
            <a:r>
              <a:rPr lang="en-US" altLang="ko-KR" sz="1200" dirty="0" smtClean="0"/>
              <a:t> ==========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div&gt;&lt;strong&gt;middle&lt;/strong&gt;&lt;/div&gt;</a:t>
            </a:r>
          </a:p>
          <a:p>
            <a:r>
              <a:rPr lang="en-US" altLang="ko-KR" sz="1200" dirty="0"/>
              <a:t>&lt;label for="radio3" class="component-radio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middle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name="radio-m" id="radio3"&gt;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middle 1&lt;/span&gt;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&lt;label for="radio4" class="component-radio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middle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name="radio-m" id="radio4"&gt;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middle 2&lt;/span&gt;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&lt;div&gt;&lt;strong&gt;large&lt;/strong&gt;&lt;/div&gt;</a:t>
            </a:r>
          </a:p>
          <a:p>
            <a:r>
              <a:rPr lang="en-US" altLang="ko-KR" sz="1200" dirty="0"/>
              <a:t>&lt;label for="radio5" class="component-radio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large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name="radio-l" id="radio5"&gt;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large 1&lt;/span&gt;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&lt;label for="radio6" class="component-radio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large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name="radio-l" id="radio6"&gt;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large 2&lt;/span&gt;</a:t>
            </a:r>
          </a:p>
          <a:p>
            <a:r>
              <a:rPr lang="en-US" altLang="ko-KR" sz="1200" dirty="0"/>
              <a:t>&lt;/label&gt;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8038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4444" y="142600"/>
            <a:ext cx="11712632" cy="2564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CSS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419330" y="549622"/>
            <a:ext cx="5507646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&lt;link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rel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="stylesheet" media="all"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href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=“bootstrap.css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"&gt;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9329" y="1060515"/>
            <a:ext cx="5507647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&lt;link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rel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="stylesheet" media="all"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href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=“common.css"&gt;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4444" y="3105825"/>
            <a:ext cx="11712632" cy="2564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JS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19328" y="3543863"/>
            <a:ext cx="6405421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&lt;script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src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="https://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ajax.googleapis.com/ajax/libs/</a:t>
            </a:r>
            <a:r>
              <a:rPr lang="en-US" altLang="ko-KR" sz="1200" dirty="0" err="1" smtClean="0">
                <a:solidFill>
                  <a:sysClr val="windowText" lastClr="000000"/>
                </a:solidFill>
              </a:rPr>
              <a:t>jquery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/3.3.1/jquery.min.js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"&gt;&lt;/script&gt;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9329" y="4017538"/>
            <a:ext cx="3121894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&lt;script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src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="popper.min.js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"&gt;&lt;/script&gt;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9329" y="4491213"/>
            <a:ext cx="3121894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&lt;script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src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bootstrap.js"&gt;&lt;/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script&gt;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9327" y="4964888"/>
            <a:ext cx="4784439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&lt;script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src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js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/jquery.mCustomScrollbar.concat.min.js"&gt;&lt;/script&gt;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9327" y="1534190"/>
            <a:ext cx="5507649" cy="43645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ysClr val="windowText" lastClr="000000"/>
                </a:solidFill>
              </a:rPr>
              <a:t>&lt;link 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rel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="stylesheet" 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href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="https://use.fontawesome.com/releases/v5.0.13/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css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/all.css" integrity="sha384-DNOHZ68U8hZfKXOrtjWvjxusGo9WQnrNx2sqG0tfsghAvtVlRW3tvkXWZh58N9jp" 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crossorigin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="anonymous"&gt;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182196" y="3545005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제이쿼리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js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밑에 부트스트랩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js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를 삽입해야 </a:t>
            </a:r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정상작동합니다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9328" y="2195693"/>
            <a:ext cx="5507648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&lt;link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rel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="stylesheet" media="all"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href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="jquery.mCustomScrollbar.min.css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"&gt;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182195" y="4931858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커스텀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스크롤바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js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182195" y="2179887"/>
            <a:ext cx="1454729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커스텀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스크롤바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css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182194" y="1028905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커스텀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css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버튼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폰트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아이콘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테이블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 IE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관련 </a:t>
            </a:r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버그픽스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182194" y="520816"/>
            <a:ext cx="881151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부트스트랩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182195" y="1559276"/>
            <a:ext cx="1454729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아이콘폰트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182194" y="4001732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툴팁관련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js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182194" y="4453030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부트스트랩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76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607359"/>
              </p:ext>
            </p:extLst>
          </p:nvPr>
        </p:nvGraphicFramePr>
        <p:xfrm>
          <a:off x="2148377" y="2455429"/>
          <a:ext cx="81280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Image" r:id="rId3" imgW="17879040" imgH="977760" progId="Photoshop.Image.18">
                  <p:embed/>
                </p:oleObj>
              </mc:Choice>
              <mc:Fallback>
                <p:oleObj name="Image" r:id="rId3" imgW="17879040" imgH="9777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8377" y="2455429"/>
                        <a:ext cx="812800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>
          <a:xfrm>
            <a:off x="2148378" y="3459076"/>
            <a:ext cx="2897446" cy="656705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로고 이미지 사이즈를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변경원할</a:t>
            </a:r>
            <a:r>
              <a:rPr lang="ko-KR" altLang="en-US" sz="1200" dirty="0" smtClean="0">
                <a:solidFill>
                  <a:schemeClr val="tx1"/>
                </a:solidFill>
              </a:rPr>
              <a:t> 경우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r>
              <a:rPr lang="en-US" altLang="ko-KR" sz="1200" dirty="0" err="1">
                <a:solidFill>
                  <a:schemeClr val="tx1"/>
                </a:solidFill>
              </a:rPr>
              <a:t>navbar</a:t>
            </a:r>
            <a:r>
              <a:rPr lang="en-US" altLang="ko-KR" sz="1200" dirty="0">
                <a:solidFill>
                  <a:schemeClr val="tx1"/>
                </a:solidFill>
              </a:rPr>
              <a:t>-brand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48377" y="4231178"/>
            <a:ext cx="2897446" cy="917171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로고 파일을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변경원할경우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&lt;a class="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navbar</a:t>
            </a:r>
            <a:r>
              <a:rPr lang="en-US" altLang="ko-KR" sz="1000" dirty="0" smtClean="0">
                <a:solidFill>
                  <a:schemeClr val="tx1"/>
                </a:solidFill>
              </a:rPr>
              <a:t>-brand"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1000" dirty="0" smtClean="0">
                <a:solidFill>
                  <a:schemeClr val="tx1"/>
                </a:solidFill>
              </a:rPr>
              <a:t>="#"&gt;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&lt;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src</a:t>
            </a:r>
            <a:r>
              <a:rPr lang="en-US" altLang="ko-KR" sz="1000" dirty="0" smtClean="0">
                <a:solidFill>
                  <a:schemeClr val="tx1"/>
                </a:solidFill>
              </a:rPr>
              <a:t>="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000" dirty="0" smtClean="0">
                <a:solidFill>
                  <a:schemeClr val="tx1"/>
                </a:solidFill>
              </a:rPr>
              <a:t>/common/Popcon_Logo.png"&gt;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&lt;/a&gt;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꺾인 연결선 11"/>
          <p:cNvCxnSpPr/>
          <p:nvPr/>
        </p:nvCxnSpPr>
        <p:spPr>
          <a:xfrm rot="5400000">
            <a:off x="1308229" y="3100086"/>
            <a:ext cx="1260969" cy="4193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오른쪽 화살표 14"/>
          <p:cNvSpPr/>
          <p:nvPr/>
        </p:nvSpPr>
        <p:spPr>
          <a:xfrm>
            <a:off x="1730895" y="3831562"/>
            <a:ext cx="342057" cy="169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148377" y="2455429"/>
            <a:ext cx="827580" cy="447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/>
          <p:cNvCxnSpPr>
            <a:endCxn id="20" idx="1"/>
          </p:cNvCxnSpPr>
          <p:nvPr/>
        </p:nvCxnSpPr>
        <p:spPr>
          <a:xfrm>
            <a:off x="1730895" y="3690851"/>
            <a:ext cx="0" cy="1070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오른쪽 화살표 19"/>
          <p:cNvSpPr/>
          <p:nvPr/>
        </p:nvSpPr>
        <p:spPr>
          <a:xfrm>
            <a:off x="1730895" y="4676890"/>
            <a:ext cx="342057" cy="169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278386" y="1310240"/>
            <a:ext cx="587055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nav</a:t>
            </a:r>
            <a:r>
              <a:rPr lang="en-US" altLang="ko-KR" sz="1100" dirty="0" smtClean="0"/>
              <a:t> class</a:t>
            </a:r>
            <a:r>
              <a:rPr lang="en-US" altLang="ko-KR" sz="1100" dirty="0"/>
              <a:t>="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 fixed-top 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-expand-</a:t>
            </a:r>
            <a:r>
              <a:rPr lang="en-US" altLang="ko-KR" sz="1100" dirty="0" err="1"/>
              <a:t>lg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-dark </a:t>
            </a:r>
            <a:r>
              <a:rPr lang="en-US" altLang="ko-KR" sz="1100" dirty="0" err="1"/>
              <a:t>bg</a:t>
            </a:r>
            <a:r>
              <a:rPr lang="en-US" altLang="ko-KR" sz="1100" dirty="0"/>
              <a:t>-dark </a:t>
            </a:r>
            <a:r>
              <a:rPr lang="en-US" altLang="ko-KR" sz="1100" dirty="0" err="1" smtClean="0"/>
              <a:t>nav</a:t>
            </a:r>
            <a:r>
              <a:rPr lang="en-US" altLang="ko-KR" sz="1100" dirty="0" smtClean="0"/>
              <a:t>-blue“&gt;</a:t>
            </a:r>
          </a:p>
          <a:p>
            <a:r>
              <a:rPr lang="en-US" altLang="ko-K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Fixed-top ( 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상단 고정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-fixed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속성</a:t>
            </a:r>
            <a:r>
              <a:rPr lang="en-US" altLang="ko-K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),   </a:t>
            </a:r>
            <a:r>
              <a:rPr lang="en-US" altLang="ko-KR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-blue (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상단 </a:t>
            </a:r>
            <a:r>
              <a:rPr lang="ko-KR" altLang="en-US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배경색상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10501" y="2455428"/>
            <a:ext cx="615143" cy="447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676966" y="3260086"/>
            <a:ext cx="3599411" cy="323166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회원아이콘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&lt;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100" dirty="0" smtClean="0">
                <a:solidFill>
                  <a:schemeClr val="tx1"/>
                </a:solidFill>
              </a:rPr>
              <a:t> class="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fas</a:t>
            </a:r>
            <a:r>
              <a:rPr lang="en-US" altLang="ko-KR" sz="1100" dirty="0" smtClean="0">
                <a:solidFill>
                  <a:schemeClr val="tx1"/>
                </a:solidFill>
              </a:rPr>
              <a:t> fa-user-circle fa-2x align-middle"&gt;&lt;/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100" dirty="0" smtClean="0">
                <a:solidFill>
                  <a:schemeClr val="tx1"/>
                </a:solidFill>
              </a:rPr>
              <a:t>&gt;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아래쪽 화살표 26"/>
          <p:cNvSpPr/>
          <p:nvPr/>
        </p:nvSpPr>
        <p:spPr>
          <a:xfrm>
            <a:off x="9451570" y="2912571"/>
            <a:ext cx="133004" cy="268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(PC)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1664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651" y="1395695"/>
            <a:ext cx="3048000" cy="5238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48378" y="2424390"/>
            <a:ext cx="2897446" cy="65670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로고 이미지 사이즈를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변경원할</a:t>
            </a:r>
            <a:r>
              <a:rPr lang="ko-KR" altLang="en-US" sz="1200" dirty="0" smtClean="0">
                <a:solidFill>
                  <a:schemeClr val="tx1"/>
                </a:solidFill>
              </a:rPr>
              <a:t> 경우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r>
              <a:rPr lang="en-US" altLang="ko-KR" sz="1200" dirty="0" err="1">
                <a:solidFill>
                  <a:schemeClr val="tx1"/>
                </a:solidFill>
              </a:rPr>
              <a:t>navbar</a:t>
            </a:r>
            <a:r>
              <a:rPr lang="en-US" altLang="ko-KR" sz="1200" dirty="0">
                <a:solidFill>
                  <a:schemeClr val="tx1"/>
                </a:solidFill>
              </a:rPr>
              <a:t>-brand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48377" y="3196492"/>
            <a:ext cx="2897446" cy="91717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로고 파일을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변경원할경우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&lt;a class="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navbar</a:t>
            </a:r>
            <a:r>
              <a:rPr lang="en-US" altLang="ko-KR" sz="1000" dirty="0" smtClean="0">
                <a:solidFill>
                  <a:schemeClr val="tx1"/>
                </a:solidFill>
              </a:rPr>
              <a:t>-brand"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1000" dirty="0" smtClean="0">
                <a:solidFill>
                  <a:schemeClr val="tx1"/>
                </a:solidFill>
              </a:rPr>
              <a:t>="#"&gt;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&lt;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src</a:t>
            </a:r>
            <a:r>
              <a:rPr lang="en-US" altLang="ko-KR" sz="1000" dirty="0" smtClean="0">
                <a:solidFill>
                  <a:schemeClr val="tx1"/>
                </a:solidFill>
              </a:rPr>
              <a:t>="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000" dirty="0" smtClean="0">
                <a:solidFill>
                  <a:schemeClr val="tx1"/>
                </a:solidFill>
              </a:rPr>
              <a:t>/common/Popcon_Logo.png"&gt;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&lt;/a&gt;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57085" y="1424269"/>
            <a:ext cx="827580" cy="447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278386" y="794701"/>
            <a:ext cx="587055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nav</a:t>
            </a:r>
            <a:r>
              <a:rPr lang="en-US" altLang="ko-KR" sz="1100" dirty="0" smtClean="0"/>
              <a:t> class</a:t>
            </a:r>
            <a:r>
              <a:rPr lang="en-US" altLang="ko-KR" sz="1100" dirty="0"/>
              <a:t>="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 fixed-top 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-expand-</a:t>
            </a:r>
            <a:r>
              <a:rPr lang="en-US" altLang="ko-KR" sz="1100" dirty="0" err="1"/>
              <a:t>lg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-dark </a:t>
            </a:r>
            <a:r>
              <a:rPr lang="en-US" altLang="ko-KR" sz="1100" dirty="0" err="1"/>
              <a:t>bg</a:t>
            </a:r>
            <a:r>
              <a:rPr lang="en-US" altLang="ko-KR" sz="1100" dirty="0"/>
              <a:t>-dark </a:t>
            </a:r>
            <a:r>
              <a:rPr lang="en-US" altLang="ko-KR" sz="1100" dirty="0" err="1" smtClean="0"/>
              <a:t>nav</a:t>
            </a:r>
            <a:r>
              <a:rPr lang="en-US" altLang="ko-KR" sz="1100" dirty="0" smtClean="0"/>
              <a:t>-blue“&gt;</a:t>
            </a:r>
          </a:p>
          <a:p>
            <a:r>
              <a:rPr lang="en-US" altLang="ko-K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Fixed-top ( 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상단 고정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-fixed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속성</a:t>
            </a:r>
            <a:r>
              <a:rPr lang="en-US" altLang="ko-K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),   </a:t>
            </a:r>
            <a:r>
              <a:rPr lang="en-US" altLang="ko-KR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-blue (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상단 </a:t>
            </a:r>
            <a:r>
              <a:rPr lang="ko-KR" altLang="en-US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배경색상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74508" y="1424270"/>
            <a:ext cx="615143" cy="447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484666" y="2225399"/>
            <a:ext cx="4791712" cy="158623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메뉴버튼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화면에서 버튼을 클릭하면 숨은 메뉴가 좌에서 우로 슬라이드 되어 나옴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&lt;button class="</a:t>
            </a:r>
            <a:r>
              <a:rPr lang="en-US" altLang="ko-KR" sz="1100" dirty="0" err="1">
                <a:solidFill>
                  <a:schemeClr val="tx1"/>
                </a:solidFill>
              </a:rPr>
              <a:t>navbar-toggler</a:t>
            </a:r>
            <a:r>
              <a:rPr lang="en-US" altLang="ko-KR" sz="1100" dirty="0">
                <a:solidFill>
                  <a:schemeClr val="tx1"/>
                </a:solidFill>
              </a:rPr>
              <a:t> collapsed" type="button" data-toggle="</a:t>
            </a:r>
            <a:r>
              <a:rPr lang="en-US" altLang="ko-KR" sz="1100" dirty="0" err="1">
                <a:solidFill>
                  <a:schemeClr val="tx1"/>
                </a:solidFill>
              </a:rPr>
              <a:t>offcanvas</a:t>
            </a:r>
            <a:r>
              <a:rPr lang="en-US" altLang="ko-KR" sz="1100" dirty="0">
                <a:solidFill>
                  <a:schemeClr val="tx1"/>
                </a:solidFill>
              </a:rPr>
              <a:t>" data-target="#</a:t>
            </a:r>
            <a:r>
              <a:rPr lang="en-US" altLang="ko-KR" sz="1100" dirty="0" err="1">
                <a:solidFill>
                  <a:schemeClr val="tx1"/>
                </a:solidFill>
              </a:rPr>
              <a:t>gnb</a:t>
            </a:r>
            <a:r>
              <a:rPr lang="en-US" altLang="ko-KR" sz="1100" dirty="0">
                <a:solidFill>
                  <a:schemeClr val="tx1"/>
                </a:solidFill>
              </a:rPr>
              <a:t>" aria-controls="navbarsExample07" aria-expanded="false" aria-label="Toggle navigation"&gt;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</a:t>
            </a:r>
            <a:r>
              <a:rPr lang="en-US" altLang="ko-KR" sz="1100" dirty="0" smtClean="0">
                <a:solidFill>
                  <a:schemeClr val="tx1"/>
                </a:solidFill>
              </a:rPr>
              <a:t>&lt;</a:t>
            </a:r>
            <a:r>
              <a:rPr lang="en-US" altLang="ko-KR" sz="1100" dirty="0">
                <a:solidFill>
                  <a:schemeClr val="tx1"/>
                </a:solidFill>
              </a:rPr>
              <a:t>span class="</a:t>
            </a:r>
            <a:r>
              <a:rPr lang="en-US" altLang="ko-KR" sz="1100" dirty="0" err="1">
                <a:solidFill>
                  <a:schemeClr val="tx1"/>
                </a:solidFill>
              </a:rPr>
              <a:t>navbar</a:t>
            </a:r>
            <a:r>
              <a:rPr lang="en-US" altLang="ko-KR" sz="1100" dirty="0">
                <a:solidFill>
                  <a:schemeClr val="tx1"/>
                </a:solidFill>
              </a:rPr>
              <a:t>-</a:t>
            </a:r>
            <a:r>
              <a:rPr lang="en-US" altLang="ko-KR" sz="1100" dirty="0" err="1">
                <a:solidFill>
                  <a:schemeClr val="tx1"/>
                </a:solidFill>
              </a:rPr>
              <a:t>toggler</a:t>
            </a:r>
            <a:r>
              <a:rPr lang="en-US" altLang="ko-KR" sz="1100" dirty="0">
                <a:solidFill>
                  <a:schemeClr val="tx1"/>
                </a:solidFill>
              </a:rPr>
              <a:t>-icon"&gt;&lt;/span&gt;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&lt;/</a:t>
            </a:r>
            <a:r>
              <a:rPr lang="en-US" altLang="ko-KR" sz="1100" dirty="0">
                <a:solidFill>
                  <a:schemeClr val="tx1"/>
                </a:solidFill>
              </a:rPr>
              <a:t>button&gt;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(Mobile) -</a:t>
            </a:r>
            <a:r>
              <a:rPr lang="ko-KR" altLang="en-US" sz="1600" dirty="0" err="1" smtClean="0"/>
              <a:t>메인메뉴</a:t>
            </a:r>
            <a:endParaRPr lang="ko-KR" altLang="en-US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224444" y="4402817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/>
              <a:t>기본 </a:t>
            </a:r>
            <a:r>
              <a:rPr lang="en-US" altLang="ko-KR" sz="1600" dirty="0"/>
              <a:t>Bootstrap</a:t>
            </a:r>
            <a:r>
              <a:rPr lang="ko-KR" altLang="en-US" sz="1600" dirty="0"/>
              <a:t>의 변경 및 추가 </a:t>
            </a:r>
            <a:r>
              <a:rPr lang="en-US" altLang="ko-KR" sz="1600" dirty="0"/>
              <a:t>CSS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224444" y="4919196"/>
            <a:ext cx="11712632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.</a:t>
            </a:r>
            <a:r>
              <a:rPr lang="en-US" altLang="ko-KR" sz="1000" dirty="0" err="1"/>
              <a:t>navbar</a:t>
            </a:r>
            <a:r>
              <a:rPr lang="en-US" altLang="ko-KR" sz="1000" dirty="0"/>
              <a:t>-dark .</a:t>
            </a:r>
            <a:r>
              <a:rPr lang="en-US" altLang="ko-KR" sz="1000" dirty="0" err="1"/>
              <a:t>navbar-toggler</a:t>
            </a:r>
            <a:r>
              <a:rPr lang="en-US" altLang="ko-KR" sz="1000" dirty="0"/>
              <a:t> { border-color: #bcf8ff; </a:t>
            </a:r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.</a:t>
            </a:r>
            <a:r>
              <a:rPr lang="en-US" altLang="ko-KR" sz="1000" dirty="0" err="1"/>
              <a:t>navbar-toggler</a:t>
            </a:r>
            <a:r>
              <a:rPr lang="en-US" altLang="ko-KR" sz="1000" dirty="0"/>
              <a:t> { padding: 0.20rem; border: none; </a:t>
            </a:r>
            <a:r>
              <a:rPr lang="en-US" altLang="ko-KR" sz="1000" dirty="0" smtClean="0"/>
              <a:t>}</a:t>
            </a:r>
          </a:p>
          <a:p>
            <a:r>
              <a:rPr lang="en-US" altLang="ko-KR" sz="1000" b="1" dirty="0" smtClean="0"/>
              <a:t>button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{ font-weight: 300 !important; }</a:t>
            </a:r>
            <a:endParaRPr lang="ko-KR" altLang="en-US" sz="1000" dirty="0"/>
          </a:p>
        </p:txBody>
      </p:sp>
      <p:cxnSp>
        <p:nvCxnSpPr>
          <p:cNvPr id="5" name="꺾인 연결선 4"/>
          <p:cNvCxnSpPr>
            <a:stCxn id="25" idx="3"/>
            <a:endCxn id="26" idx="0"/>
          </p:cNvCxnSpPr>
          <p:nvPr/>
        </p:nvCxnSpPr>
        <p:spPr>
          <a:xfrm>
            <a:off x="6789651" y="1648108"/>
            <a:ext cx="1090871" cy="577291"/>
          </a:xfrm>
          <a:prstGeom prst="bentConnector2">
            <a:avLst/>
          </a:prstGeom>
          <a:ln w="28575">
            <a:solidFill>
              <a:srgbClr val="0070C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16" idx="1"/>
            <a:endCxn id="7" idx="1"/>
          </p:cNvCxnSpPr>
          <p:nvPr/>
        </p:nvCxnSpPr>
        <p:spPr>
          <a:xfrm rot="10800000" flipV="1">
            <a:off x="2148379" y="1648107"/>
            <a:ext cx="2508707" cy="1104636"/>
          </a:xfrm>
          <a:prstGeom prst="bentConnector3">
            <a:avLst>
              <a:gd name="adj1" fmla="val 136799"/>
            </a:avLst>
          </a:prstGeom>
          <a:ln w="28575">
            <a:solidFill>
              <a:srgbClr val="0070C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16" idx="1"/>
            <a:endCxn id="8" idx="1"/>
          </p:cNvCxnSpPr>
          <p:nvPr/>
        </p:nvCxnSpPr>
        <p:spPr>
          <a:xfrm rot="10800000" flipV="1">
            <a:off x="2148377" y="1648106"/>
            <a:ext cx="2508708" cy="2006971"/>
          </a:xfrm>
          <a:prstGeom prst="bentConnector3">
            <a:avLst>
              <a:gd name="adj1" fmla="val 136799"/>
            </a:avLst>
          </a:prstGeom>
          <a:ln w="28575">
            <a:solidFill>
              <a:srgbClr val="0070C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4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043795" y="725534"/>
            <a:ext cx="1156797" cy="36984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닫기버튼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(Mobile) – </a:t>
            </a:r>
            <a:r>
              <a:rPr lang="ko-KR" altLang="en-US" sz="1600" dirty="0" err="1" smtClean="0"/>
              <a:t>메인메뉴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open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56" y="725534"/>
            <a:ext cx="3048000" cy="54102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043794" y="1332037"/>
            <a:ext cx="5747848" cy="36984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로그아웃 상태 </a:t>
            </a:r>
            <a:r>
              <a:rPr lang="en-US" altLang="ko-KR" sz="1200" dirty="0" smtClean="0">
                <a:solidFill>
                  <a:schemeClr val="tx1"/>
                </a:solidFill>
              </a:rPr>
              <a:t>-&gt; </a:t>
            </a:r>
            <a:r>
              <a:rPr lang="ko-KR" altLang="en-US" sz="1200" dirty="0" smtClean="0">
                <a:solidFill>
                  <a:schemeClr val="tx1"/>
                </a:solidFill>
              </a:rPr>
              <a:t>로그인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상태일때는</a:t>
            </a:r>
            <a:r>
              <a:rPr lang="ko-KR" altLang="en-US" sz="1200" dirty="0" smtClean="0">
                <a:solidFill>
                  <a:schemeClr val="tx1"/>
                </a:solidFill>
              </a:rPr>
              <a:t> 버튼이 왼쪽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로그아웃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오른쪽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정보수정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43794" y="2255962"/>
            <a:ext cx="1156798" cy="36984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전체거래횟수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43794" y="4027611"/>
            <a:ext cx="1985473" cy="36984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언어팩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드롭다운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105" y="3428691"/>
            <a:ext cx="3048000" cy="168592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543415" y="910454"/>
            <a:ext cx="409920" cy="118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3543415" y="1480883"/>
            <a:ext cx="409920" cy="118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3543415" y="2388887"/>
            <a:ext cx="409920" cy="118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3543415" y="4153408"/>
            <a:ext cx="409920" cy="118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6119726" y="4145394"/>
            <a:ext cx="409920" cy="119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04956" y="5029200"/>
            <a:ext cx="3039208" cy="931984"/>
          </a:xfrm>
          <a:prstGeom prst="rect">
            <a:avLst/>
          </a:prstGeom>
          <a:solidFill>
            <a:srgbClr val="0070C2"/>
          </a:solidFill>
          <a:ln>
            <a:solidFill>
              <a:srgbClr val="0070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49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82436"/>
              </p:ext>
            </p:extLst>
          </p:nvPr>
        </p:nvGraphicFramePr>
        <p:xfrm>
          <a:off x="2275417" y="969149"/>
          <a:ext cx="718661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Image" r:id="rId3" imgW="7187040" imgH="1523520" progId="Photoshop.Image.18">
                  <p:embed/>
                </p:oleObj>
              </mc:Choice>
              <mc:Fallback>
                <p:oleObj name="Image" r:id="rId3" imgW="7187040" imgH="15235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5417" y="969149"/>
                        <a:ext cx="7186613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>
          <a:xfrm>
            <a:off x="2157169" y="2548473"/>
            <a:ext cx="5456969" cy="161638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메인 카테고리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메뉴중에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현재 </a:t>
            </a:r>
            <a:r>
              <a:rPr lang="en-US" altLang="ko-KR" sz="1200" dirty="0">
                <a:solidFill>
                  <a:schemeClr val="tx1"/>
                </a:solidFill>
              </a:rPr>
              <a:t>URL</a:t>
            </a:r>
            <a:r>
              <a:rPr lang="ko-KR" altLang="en-US" sz="1200" dirty="0">
                <a:solidFill>
                  <a:schemeClr val="tx1"/>
                </a:solidFill>
              </a:rPr>
              <a:t>에 해당되는 </a:t>
            </a:r>
            <a:r>
              <a:rPr lang="ko-KR" altLang="en-US" sz="1200" dirty="0" smtClean="0">
                <a:solidFill>
                  <a:schemeClr val="tx1"/>
                </a:solidFill>
              </a:rPr>
              <a:t>메뉴는 </a:t>
            </a:r>
            <a:r>
              <a:rPr lang="en-US" altLang="ko-KR" sz="1200" dirty="0">
                <a:solidFill>
                  <a:schemeClr val="tx1"/>
                </a:solidFill>
              </a:rPr>
              <a:t>a</a:t>
            </a:r>
            <a:r>
              <a:rPr lang="ko-KR" altLang="en-US" sz="1200" dirty="0">
                <a:solidFill>
                  <a:schemeClr val="tx1"/>
                </a:solidFill>
              </a:rPr>
              <a:t>태그에 </a:t>
            </a:r>
            <a:r>
              <a:rPr lang="en-US" altLang="ko-KR" sz="1200" dirty="0">
                <a:solidFill>
                  <a:schemeClr val="tx1"/>
                </a:solidFill>
              </a:rPr>
              <a:t>active </a:t>
            </a:r>
            <a:r>
              <a:rPr lang="ko-KR" altLang="en-US" sz="1200" dirty="0">
                <a:solidFill>
                  <a:schemeClr val="tx1"/>
                </a:solidFill>
              </a:rPr>
              <a:t>클래스가 </a:t>
            </a:r>
            <a:r>
              <a:rPr lang="ko-KR" altLang="en-US" sz="1200" dirty="0" smtClean="0">
                <a:solidFill>
                  <a:schemeClr val="tx1"/>
                </a:solidFill>
              </a:rPr>
              <a:t>추가된다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Link color </a:t>
            </a:r>
            <a:r>
              <a:rPr lang="en-US" altLang="ko-KR" sz="1200" dirty="0" smtClean="0">
                <a:solidFill>
                  <a:schemeClr val="tx1"/>
                </a:solidFill>
              </a:rPr>
              <a:t>code1 </a:t>
            </a:r>
            <a:r>
              <a:rPr lang="en-US" altLang="ko-KR" sz="1200" dirty="0">
                <a:solidFill>
                  <a:schemeClr val="tx1"/>
                </a:solidFill>
              </a:rPr>
              <a:t>(None Active)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err="1">
                <a:solidFill>
                  <a:schemeClr val="tx1"/>
                </a:solidFill>
              </a:rPr>
              <a:t>rgba</a:t>
            </a:r>
            <a:r>
              <a:rPr lang="en-US" altLang="ko-KR" sz="1200" dirty="0">
                <a:solidFill>
                  <a:schemeClr val="tx1"/>
                </a:solidFill>
              </a:rPr>
              <a:t>(255, 255, 255, 0.5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Link </a:t>
            </a:r>
            <a:r>
              <a:rPr lang="en-US" altLang="ko-KR" sz="1200" dirty="0">
                <a:solidFill>
                  <a:schemeClr val="tx1"/>
                </a:solidFill>
              </a:rPr>
              <a:t>color </a:t>
            </a:r>
            <a:r>
              <a:rPr lang="en-US" altLang="ko-KR" sz="1200" dirty="0" smtClean="0">
                <a:solidFill>
                  <a:schemeClr val="tx1"/>
                </a:solidFill>
              </a:rPr>
              <a:t>code2 (Active</a:t>
            </a:r>
            <a:r>
              <a:rPr lang="en-US" altLang="ko-KR" sz="1200" dirty="0">
                <a:solidFill>
                  <a:schemeClr val="tx1"/>
                </a:solidFill>
              </a:rPr>
              <a:t>) </a:t>
            </a:r>
            <a:r>
              <a:rPr lang="en-US" altLang="ko-KR" sz="1200" dirty="0" smtClean="0">
                <a:solidFill>
                  <a:schemeClr val="tx1"/>
                </a:solidFill>
              </a:rPr>
              <a:t>: #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ffffff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텍스트 </a:t>
            </a:r>
            <a:r>
              <a:rPr lang="ko-KR" altLang="en-US" sz="1200" dirty="0" err="1">
                <a:solidFill>
                  <a:schemeClr val="tx1"/>
                </a:solidFill>
              </a:rPr>
              <a:t>변경원할경우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navbar</a:t>
            </a:r>
            <a:r>
              <a:rPr lang="en-US" altLang="ko-KR" sz="1200" dirty="0" smtClean="0">
                <a:solidFill>
                  <a:schemeClr val="tx1"/>
                </a:solidFill>
              </a:rPr>
              <a:t> &gt; .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navbar</a:t>
            </a:r>
            <a:r>
              <a:rPr lang="en-US" altLang="ko-KR" sz="1200" dirty="0" smtClean="0">
                <a:solidFill>
                  <a:schemeClr val="tx1"/>
                </a:solidFill>
              </a:rPr>
              <a:t>-collapse &gt;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ul.navbar-nav</a:t>
            </a:r>
            <a:r>
              <a:rPr lang="en-US" altLang="ko-KR" sz="1200" dirty="0" smtClean="0">
                <a:solidFill>
                  <a:schemeClr val="tx1"/>
                </a:solidFill>
              </a:rPr>
              <a:t> &gt;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li.nav</a:t>
            </a:r>
            <a:r>
              <a:rPr lang="en-US" altLang="ko-KR" sz="1200" dirty="0" smtClean="0">
                <a:solidFill>
                  <a:schemeClr val="tx1"/>
                </a:solidFill>
              </a:rPr>
              <a:t>-item &gt; a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414237" y="1101723"/>
            <a:ext cx="905609" cy="3779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(PC) -</a:t>
            </a:r>
            <a:r>
              <a:rPr lang="ko-KR" altLang="en-US" sz="1600" dirty="0" err="1" smtClean="0"/>
              <a:t>서브메뉴</a:t>
            </a:r>
            <a:endParaRPr lang="ko-KR" altLang="en-US" sz="1600" dirty="0"/>
          </a:p>
        </p:txBody>
      </p:sp>
      <p:cxnSp>
        <p:nvCxnSpPr>
          <p:cNvPr id="12" name="꺾인 연결선 11"/>
          <p:cNvCxnSpPr>
            <a:stCxn id="16" idx="1"/>
            <a:endCxn id="7" idx="1"/>
          </p:cNvCxnSpPr>
          <p:nvPr/>
        </p:nvCxnSpPr>
        <p:spPr>
          <a:xfrm rot="10800000" flipV="1">
            <a:off x="2157169" y="1290722"/>
            <a:ext cx="6257068" cy="2065944"/>
          </a:xfrm>
          <a:prstGeom prst="bentConnector3">
            <a:avLst>
              <a:gd name="adj1" fmla="val 103653"/>
            </a:avLst>
          </a:prstGeom>
          <a:ln w="28575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019066" y="4373487"/>
            <a:ext cx="5695950" cy="209824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서브메뉴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PC </a:t>
            </a:r>
            <a:r>
              <a:rPr lang="ko-KR" altLang="en-US" sz="1100" dirty="0" smtClean="0">
                <a:solidFill>
                  <a:schemeClr val="tx1"/>
                </a:solidFill>
              </a:rPr>
              <a:t>버전에서의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서브메뉴는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메인메뉴에</a:t>
            </a:r>
            <a:r>
              <a:rPr lang="ko-KR" altLang="en-US" sz="1100" dirty="0" smtClean="0">
                <a:solidFill>
                  <a:schemeClr val="tx1"/>
                </a:solidFill>
              </a:rPr>
              <a:t> 속해 있는 모든 서브메뉴가 노출된다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이 서브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메뉴중에</a:t>
            </a:r>
            <a:r>
              <a:rPr lang="ko-KR" altLang="en-US" sz="1100" dirty="0" smtClean="0">
                <a:solidFill>
                  <a:schemeClr val="tx1"/>
                </a:solidFill>
              </a:rPr>
              <a:t> 현재 </a:t>
            </a:r>
            <a:r>
              <a:rPr lang="en-US" altLang="ko-KR" sz="1100" dirty="0" smtClean="0">
                <a:solidFill>
                  <a:schemeClr val="tx1"/>
                </a:solidFill>
              </a:rPr>
              <a:t>URL</a:t>
            </a:r>
            <a:r>
              <a:rPr lang="ko-KR" altLang="en-US" sz="1100" dirty="0" smtClean="0">
                <a:solidFill>
                  <a:schemeClr val="tx1"/>
                </a:solidFill>
              </a:rPr>
              <a:t>에 해당되는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서브메뉴는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a</a:t>
            </a:r>
            <a:r>
              <a:rPr lang="ko-KR" altLang="en-US" sz="1100" dirty="0" smtClean="0">
                <a:solidFill>
                  <a:schemeClr val="tx1"/>
                </a:solidFill>
              </a:rPr>
              <a:t>태그에 </a:t>
            </a:r>
            <a:r>
              <a:rPr lang="en-US" altLang="ko-KR" sz="1100" dirty="0" smtClean="0">
                <a:solidFill>
                  <a:schemeClr val="tx1"/>
                </a:solidFill>
              </a:rPr>
              <a:t>active </a:t>
            </a:r>
            <a:r>
              <a:rPr lang="ko-KR" altLang="en-US" sz="1100" dirty="0" smtClean="0">
                <a:solidFill>
                  <a:schemeClr val="tx1"/>
                </a:solidFill>
              </a:rPr>
              <a:t>클래스가 추가된다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Link color code1 (None Active) : </a:t>
            </a:r>
            <a:r>
              <a:rPr lang="en-US" altLang="ko-KR" sz="1100" dirty="0" smtClean="0">
                <a:solidFill>
                  <a:schemeClr val="tx1"/>
                </a:solidFill>
              </a:rPr>
              <a:t>#565656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Border bottom </a:t>
            </a:r>
            <a:r>
              <a:rPr lang="en-US" altLang="ko-KR" sz="1100" dirty="0">
                <a:solidFill>
                  <a:schemeClr val="tx1"/>
                </a:solidFill>
              </a:rPr>
              <a:t>(None Active) : 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Link color code2 (Active) : </a:t>
            </a:r>
            <a:r>
              <a:rPr lang="en-US" altLang="ko-KR" sz="1100" dirty="0" smtClean="0">
                <a:solidFill>
                  <a:schemeClr val="tx1"/>
                </a:solidFill>
              </a:rPr>
              <a:t>#007BFF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Border bottom (None Active) : </a:t>
            </a:r>
            <a:r>
              <a:rPr lang="en-US" altLang="ko-KR" sz="1100" dirty="0" smtClean="0">
                <a:solidFill>
                  <a:schemeClr val="tx1"/>
                </a:solidFill>
              </a:rPr>
              <a:t>2px solid #007BFF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텍스트 </a:t>
            </a:r>
            <a:r>
              <a:rPr lang="ko-KR" altLang="en-US" sz="1100" dirty="0" err="1">
                <a:solidFill>
                  <a:schemeClr val="tx1"/>
                </a:solidFill>
              </a:rPr>
              <a:t>변경원할경우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100" dirty="0" smtClean="0">
                <a:solidFill>
                  <a:schemeClr val="tx1"/>
                </a:solidFill>
              </a:rPr>
              <a:t>-sub-m &gt; 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r>
              <a:rPr lang="en-US" altLang="ko-KR" sz="1100" dirty="0" smtClean="0">
                <a:solidFill>
                  <a:schemeClr val="tx1"/>
                </a:solidFill>
              </a:rPr>
              <a:t>m-cate-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100" dirty="0" smtClean="0">
                <a:solidFill>
                  <a:schemeClr val="tx1"/>
                </a:solidFill>
              </a:rPr>
              <a:t> &gt; </a:t>
            </a:r>
            <a:r>
              <a:rPr lang="en-US" altLang="ko-KR" sz="1100" dirty="0">
                <a:solidFill>
                  <a:schemeClr val="tx1"/>
                </a:solidFill>
              </a:rPr>
              <a:t>.m-sub-</a:t>
            </a:r>
            <a:r>
              <a:rPr lang="en-US" altLang="ko-KR" sz="1100" dirty="0" err="1">
                <a:solidFill>
                  <a:schemeClr val="tx1"/>
                </a:solidFill>
              </a:rPr>
              <a:t>nav</a:t>
            </a:r>
            <a:r>
              <a:rPr lang="en-US" altLang="ko-KR" sz="1100" dirty="0">
                <a:solidFill>
                  <a:schemeClr val="tx1"/>
                </a:solidFill>
              </a:rPr>
              <a:t> &gt; .dropdown </a:t>
            </a:r>
            <a:r>
              <a:rPr lang="en-US" altLang="ko-KR" sz="1100" dirty="0" smtClean="0">
                <a:solidFill>
                  <a:schemeClr val="tx1"/>
                </a:solidFill>
              </a:rPr>
              <a:t>&gt; .dropdown-menu &gt; a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04846" y="1916723"/>
            <a:ext cx="3604845" cy="49236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꺾인 연결선 10"/>
          <p:cNvCxnSpPr>
            <a:stCxn id="24" idx="3"/>
            <a:endCxn id="22" idx="3"/>
          </p:cNvCxnSpPr>
          <p:nvPr/>
        </p:nvCxnSpPr>
        <p:spPr>
          <a:xfrm>
            <a:off x="7209691" y="2162908"/>
            <a:ext cx="4505325" cy="3259701"/>
          </a:xfrm>
          <a:prstGeom prst="bentConnector3">
            <a:avLst>
              <a:gd name="adj1" fmla="val 105074"/>
            </a:avLst>
          </a:prstGeom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6" idx="2"/>
            <a:endCxn id="24" idx="0"/>
          </p:cNvCxnSpPr>
          <p:nvPr/>
        </p:nvCxnSpPr>
        <p:spPr>
          <a:xfrm rot="5400000">
            <a:off x="6918655" y="-31664"/>
            <a:ext cx="437002" cy="3459773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93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455" y="647981"/>
            <a:ext cx="5495925" cy="19431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48378" y="2681004"/>
            <a:ext cx="3414222" cy="11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메인 카테고리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텍스트 </a:t>
            </a:r>
            <a:r>
              <a:rPr lang="ko-KR" altLang="en-US" sz="1200" dirty="0" err="1">
                <a:solidFill>
                  <a:schemeClr val="tx1"/>
                </a:solidFill>
              </a:rPr>
              <a:t>변경원할경우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200" dirty="0" smtClean="0">
                <a:solidFill>
                  <a:schemeClr val="tx1"/>
                </a:solidFill>
              </a:rPr>
              <a:t>-sub-m &gt; 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r>
              <a:rPr lang="en-US" altLang="ko-KR" sz="1200" dirty="0" smtClean="0">
                <a:solidFill>
                  <a:schemeClr val="tx1"/>
                </a:solidFill>
              </a:rPr>
              <a:t>m-cate-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200" dirty="0" smtClean="0">
                <a:solidFill>
                  <a:schemeClr val="tx1"/>
                </a:solidFill>
              </a:rPr>
              <a:t> &gt; 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r>
              <a:rPr lang="en-US" altLang="ko-KR" sz="1200" dirty="0" smtClean="0">
                <a:solidFill>
                  <a:schemeClr val="tx1"/>
                </a:solidFill>
              </a:rPr>
              <a:t>m-cate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02455" y="702058"/>
            <a:ext cx="2350520" cy="377998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869523" y="702058"/>
            <a:ext cx="3028857" cy="386969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753100" y="2681004"/>
            <a:ext cx="5695950" cy="11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서브메뉴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해당 부분은 현재 </a:t>
            </a:r>
            <a:r>
              <a:rPr lang="en-US" altLang="ko-KR" sz="1100" dirty="0" smtClean="0">
                <a:solidFill>
                  <a:schemeClr val="tx1"/>
                </a:solidFill>
              </a:rPr>
              <a:t>URL</a:t>
            </a:r>
            <a:r>
              <a:rPr lang="ko-KR" altLang="en-US" sz="1100" dirty="0" smtClean="0">
                <a:solidFill>
                  <a:schemeClr val="tx1"/>
                </a:solidFill>
              </a:rPr>
              <a:t>의 타이틀을 보여줌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텍스트 </a:t>
            </a:r>
            <a:r>
              <a:rPr lang="ko-KR" altLang="en-US" sz="1100" dirty="0" err="1">
                <a:solidFill>
                  <a:schemeClr val="tx1"/>
                </a:solidFill>
              </a:rPr>
              <a:t>변경원할경우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100" dirty="0" smtClean="0">
                <a:solidFill>
                  <a:schemeClr val="tx1"/>
                </a:solidFill>
              </a:rPr>
              <a:t>-sub-m &gt; .m-cate-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100" dirty="0" smtClean="0">
                <a:solidFill>
                  <a:schemeClr val="tx1"/>
                </a:solidFill>
              </a:rPr>
              <a:t> &gt; .</a:t>
            </a:r>
            <a:r>
              <a:rPr lang="en-US" altLang="ko-KR" sz="1100" dirty="0">
                <a:solidFill>
                  <a:schemeClr val="tx1"/>
                </a:solidFill>
              </a:rPr>
              <a:t>m-sub-</a:t>
            </a:r>
            <a:r>
              <a:rPr lang="en-US" altLang="ko-KR" sz="1100" dirty="0" err="1">
                <a:solidFill>
                  <a:schemeClr val="tx1"/>
                </a:solidFill>
              </a:rPr>
              <a:t>nav</a:t>
            </a:r>
            <a:r>
              <a:rPr lang="en-US" altLang="ko-KR" sz="1100" dirty="0">
                <a:solidFill>
                  <a:schemeClr val="tx1"/>
                </a:solidFill>
              </a:rPr>
              <a:t> &gt; .dropdown &gt; </a:t>
            </a:r>
            <a:r>
              <a:rPr lang="en-US" altLang="ko-KR" sz="1100" dirty="0" smtClean="0">
                <a:solidFill>
                  <a:schemeClr val="tx1"/>
                </a:solidFill>
              </a:rPr>
              <a:t>a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(Mobile) -</a:t>
            </a:r>
            <a:r>
              <a:rPr lang="ko-KR" altLang="en-US" sz="1600" dirty="0" err="1" smtClean="0"/>
              <a:t>서브메뉴</a:t>
            </a:r>
            <a:endParaRPr lang="ko-KR" altLang="en-US" sz="1600" dirty="0"/>
          </a:p>
        </p:txBody>
      </p:sp>
      <p:cxnSp>
        <p:nvCxnSpPr>
          <p:cNvPr id="12" name="꺾인 연결선 11"/>
          <p:cNvCxnSpPr>
            <a:stCxn id="16" idx="1"/>
            <a:endCxn id="7" idx="1"/>
          </p:cNvCxnSpPr>
          <p:nvPr/>
        </p:nvCxnSpPr>
        <p:spPr>
          <a:xfrm rot="10800000" flipV="1">
            <a:off x="2148379" y="891056"/>
            <a:ext cx="254077" cy="2358297"/>
          </a:xfrm>
          <a:prstGeom prst="bentConnector3">
            <a:avLst>
              <a:gd name="adj1" fmla="val 189973"/>
            </a:avLst>
          </a:prstGeom>
          <a:ln w="28575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25" idx="3"/>
            <a:endCxn id="26" idx="3"/>
          </p:cNvCxnSpPr>
          <p:nvPr/>
        </p:nvCxnSpPr>
        <p:spPr>
          <a:xfrm>
            <a:off x="7898380" y="895543"/>
            <a:ext cx="3550670" cy="2353811"/>
          </a:xfrm>
          <a:prstGeom prst="bentConnector3">
            <a:avLst>
              <a:gd name="adj1" fmla="val 106438"/>
            </a:avLst>
          </a:prstGeom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753100" y="4046524"/>
            <a:ext cx="5695950" cy="124937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서브메뉴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해당 부분은 현재 </a:t>
            </a:r>
            <a:r>
              <a:rPr lang="en-US" altLang="ko-KR" sz="1100" dirty="0" smtClean="0">
                <a:solidFill>
                  <a:schemeClr val="tx1"/>
                </a:solidFill>
              </a:rPr>
              <a:t>URL </a:t>
            </a:r>
            <a:r>
              <a:rPr lang="ko-KR" altLang="en-US" sz="1100" dirty="0" smtClean="0">
                <a:solidFill>
                  <a:schemeClr val="tx1"/>
                </a:solidFill>
              </a:rPr>
              <a:t>외에 현재 카테고리에 해당하는 모든 서브메뉴를 보여준다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텍스트 </a:t>
            </a:r>
            <a:r>
              <a:rPr lang="ko-KR" altLang="en-US" sz="1100" dirty="0" err="1">
                <a:solidFill>
                  <a:schemeClr val="tx1"/>
                </a:solidFill>
              </a:rPr>
              <a:t>변경원할경우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100" dirty="0" smtClean="0">
                <a:solidFill>
                  <a:schemeClr val="tx1"/>
                </a:solidFill>
              </a:rPr>
              <a:t>-sub-m &gt; 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r>
              <a:rPr lang="en-US" altLang="ko-KR" sz="1100" dirty="0" smtClean="0">
                <a:solidFill>
                  <a:schemeClr val="tx1"/>
                </a:solidFill>
              </a:rPr>
              <a:t>m-cate-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100" dirty="0" smtClean="0">
                <a:solidFill>
                  <a:schemeClr val="tx1"/>
                </a:solidFill>
              </a:rPr>
              <a:t> &gt; </a:t>
            </a:r>
            <a:r>
              <a:rPr lang="en-US" altLang="ko-KR" sz="1100" dirty="0">
                <a:solidFill>
                  <a:schemeClr val="tx1"/>
                </a:solidFill>
              </a:rPr>
              <a:t>.m-sub-</a:t>
            </a:r>
            <a:r>
              <a:rPr lang="en-US" altLang="ko-KR" sz="1100" dirty="0" err="1">
                <a:solidFill>
                  <a:schemeClr val="tx1"/>
                </a:solidFill>
              </a:rPr>
              <a:t>nav</a:t>
            </a:r>
            <a:r>
              <a:rPr lang="en-US" altLang="ko-KR" sz="1100" dirty="0">
                <a:solidFill>
                  <a:schemeClr val="tx1"/>
                </a:solidFill>
              </a:rPr>
              <a:t> &gt; .dropdown </a:t>
            </a:r>
            <a:r>
              <a:rPr lang="en-US" altLang="ko-KR" sz="1100" dirty="0" smtClean="0">
                <a:solidFill>
                  <a:schemeClr val="tx1"/>
                </a:solidFill>
              </a:rPr>
              <a:t>&gt; .dropdown-menu &gt; a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59973" y="1197969"/>
            <a:ext cx="3238407" cy="135326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꺾인 연결선 10"/>
          <p:cNvCxnSpPr>
            <a:stCxn id="24" idx="3"/>
            <a:endCxn id="22" idx="3"/>
          </p:cNvCxnSpPr>
          <p:nvPr/>
        </p:nvCxnSpPr>
        <p:spPr>
          <a:xfrm>
            <a:off x="7898380" y="1874604"/>
            <a:ext cx="3550670" cy="2796608"/>
          </a:xfrm>
          <a:prstGeom prst="bentConnector3">
            <a:avLst>
              <a:gd name="adj1" fmla="val 110730"/>
            </a:avLst>
          </a:prstGeom>
          <a:ln w="28575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65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전</a:t>
            </a:r>
            <a:endParaRPr lang="ko-KR" altLang="en-US" sz="16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342764"/>
              </p:ext>
            </p:extLst>
          </p:nvPr>
        </p:nvGraphicFramePr>
        <p:xfrm>
          <a:off x="308610" y="588582"/>
          <a:ext cx="11544300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Image" r:id="rId3" imgW="15250680" imgH="3898080" progId="Photoshop.Image.18">
                  <p:embed/>
                </p:oleObj>
              </mc:Choice>
              <mc:Fallback>
                <p:oleObj name="Image" r:id="rId3" imgW="15250680" imgH="389808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8610" y="588582"/>
                        <a:ext cx="11544300" cy="29527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08609" y="3810318"/>
            <a:ext cx="4727779" cy="73425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문구 변경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.m-main-wrap &gt; .mobile-main-slide-wrap &gt; </a:t>
            </a:r>
            <a:r>
              <a:rPr lang="en-US" altLang="ko-KR" sz="1200" dirty="0" smtClean="0">
                <a:solidFill>
                  <a:schemeClr val="tx1"/>
                </a:solidFill>
              </a:rPr>
              <a:t>h2.pc-main-title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203822" y="756186"/>
            <a:ext cx="3961769" cy="77086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꺾인 연결선 16"/>
          <p:cNvCxnSpPr>
            <a:stCxn id="15" idx="1"/>
            <a:endCxn id="14" idx="1"/>
          </p:cNvCxnSpPr>
          <p:nvPr/>
        </p:nvCxnSpPr>
        <p:spPr>
          <a:xfrm rot="10800000" flipV="1">
            <a:off x="308610" y="1141617"/>
            <a:ext cx="3895213" cy="3035826"/>
          </a:xfrm>
          <a:prstGeom prst="bentConnector3">
            <a:avLst>
              <a:gd name="adj1" fmla="val 105869"/>
            </a:avLst>
          </a:prstGeom>
          <a:ln w="2857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640454" y="1763328"/>
            <a:ext cx="9048882" cy="943296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596127" y="4016739"/>
            <a:ext cx="6141023" cy="24913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아이콘 변경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File : main.css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1. .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ico</a:t>
            </a:r>
            <a:r>
              <a:rPr lang="en-US" altLang="ko-KR" sz="1200" dirty="0" smtClean="0">
                <a:solidFill>
                  <a:schemeClr val="tx1"/>
                </a:solidFill>
              </a:rPr>
              <a:t>-bitcoin-pc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background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err="1">
                <a:solidFill>
                  <a:schemeClr val="tx1"/>
                </a:solidFill>
              </a:rPr>
              <a:t>url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>
                <a:solidFill>
                  <a:srgbClr val="C00000"/>
                </a:solidFill>
              </a:rPr>
              <a:t>../</a:t>
            </a:r>
            <a:r>
              <a:rPr lang="en-US" altLang="ko-KR" sz="1200" dirty="0" err="1">
                <a:solidFill>
                  <a:srgbClr val="C00000"/>
                </a:solidFill>
              </a:rPr>
              <a:t>img</a:t>
            </a:r>
            <a:r>
              <a:rPr lang="en-US" altLang="ko-KR" sz="1200" dirty="0">
                <a:solidFill>
                  <a:srgbClr val="C00000"/>
                </a:solidFill>
              </a:rPr>
              <a:t>/common/ico_bitcoin_mobile.png</a:t>
            </a:r>
            <a:r>
              <a:rPr lang="en-US" altLang="ko-KR" sz="1200" dirty="0">
                <a:solidFill>
                  <a:schemeClr val="tx1"/>
                </a:solidFill>
              </a:rPr>
              <a:t>) no-repeat 25px 0px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2. .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ico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blockchain</a:t>
            </a:r>
            <a:r>
              <a:rPr lang="en-US" altLang="ko-KR" sz="1200" dirty="0" smtClean="0">
                <a:solidFill>
                  <a:schemeClr val="tx1"/>
                </a:solidFill>
              </a:rPr>
              <a:t>-pc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background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err="1">
                <a:solidFill>
                  <a:schemeClr val="tx1"/>
                </a:solidFill>
              </a:rPr>
              <a:t>url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>
                <a:solidFill>
                  <a:srgbClr val="C00000"/>
                </a:solidFill>
              </a:rPr>
              <a:t>../</a:t>
            </a:r>
            <a:r>
              <a:rPr lang="en-US" altLang="ko-KR" sz="1200" dirty="0" err="1">
                <a:solidFill>
                  <a:srgbClr val="C00000"/>
                </a:solidFill>
              </a:rPr>
              <a:t>img</a:t>
            </a:r>
            <a:r>
              <a:rPr lang="en-US" altLang="ko-KR" sz="1200" dirty="0">
                <a:solidFill>
                  <a:srgbClr val="C00000"/>
                </a:solidFill>
              </a:rPr>
              <a:t>/common/ico_blockchain_mobile.png</a:t>
            </a:r>
            <a:r>
              <a:rPr lang="en-US" altLang="ko-KR" sz="1200" dirty="0">
                <a:solidFill>
                  <a:schemeClr val="tx1"/>
                </a:solidFill>
              </a:rPr>
              <a:t>) no-repeat 25px 0px;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3. .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ico</a:t>
            </a:r>
            <a:r>
              <a:rPr lang="en-US" altLang="ko-KR" sz="1200" dirty="0" smtClean="0">
                <a:solidFill>
                  <a:schemeClr val="tx1"/>
                </a:solidFill>
              </a:rPr>
              <a:t>-wallet-pc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background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err="1">
                <a:solidFill>
                  <a:schemeClr val="tx1"/>
                </a:solidFill>
              </a:rPr>
              <a:t>url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>
                <a:solidFill>
                  <a:srgbClr val="C00000"/>
                </a:solidFill>
              </a:rPr>
              <a:t>../</a:t>
            </a:r>
            <a:r>
              <a:rPr lang="en-US" altLang="ko-KR" sz="1200" dirty="0" err="1">
                <a:solidFill>
                  <a:srgbClr val="C00000"/>
                </a:solidFill>
              </a:rPr>
              <a:t>img</a:t>
            </a:r>
            <a:r>
              <a:rPr lang="en-US" altLang="ko-KR" sz="1200" dirty="0">
                <a:solidFill>
                  <a:srgbClr val="C00000"/>
                </a:solidFill>
              </a:rPr>
              <a:t>/common/ico_wallet_mobile.png</a:t>
            </a:r>
            <a:r>
              <a:rPr lang="en-US" altLang="ko-KR" sz="1200" dirty="0">
                <a:solidFill>
                  <a:schemeClr val="tx1"/>
                </a:solidFill>
              </a:rPr>
              <a:t>) no-repeat 25px 0px</a:t>
            </a:r>
            <a:r>
              <a:rPr lang="en-US" altLang="ko-KR" sz="1200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텍스트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변경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.</a:t>
            </a:r>
            <a:r>
              <a:rPr lang="en-US" altLang="ko-KR" sz="1200" dirty="0" err="1">
                <a:solidFill>
                  <a:schemeClr val="tx1"/>
                </a:solidFill>
              </a:rPr>
              <a:t>swiper</a:t>
            </a:r>
            <a:r>
              <a:rPr lang="en-US" altLang="ko-KR" sz="1200" dirty="0">
                <a:solidFill>
                  <a:schemeClr val="tx1"/>
                </a:solidFill>
              </a:rPr>
              <a:t>-wrapper &gt; #pc-slider &gt; .pc-slider-content </a:t>
            </a:r>
            <a:r>
              <a:rPr lang="en-US" altLang="ko-KR" sz="1200" dirty="0" err="1">
                <a:solidFill>
                  <a:schemeClr val="tx1"/>
                </a:solidFill>
              </a:rPr>
              <a:t>swiper</a:t>
            </a:r>
            <a:r>
              <a:rPr lang="en-US" altLang="ko-KR" sz="1200" dirty="0">
                <a:solidFill>
                  <a:schemeClr val="tx1"/>
                </a:solidFill>
              </a:rPr>
              <a:t>-slide &gt; </a:t>
            </a:r>
            <a:r>
              <a:rPr lang="en-US" altLang="ko-KR" sz="1200" dirty="0" err="1">
                <a:solidFill>
                  <a:schemeClr val="tx1"/>
                </a:solidFill>
              </a:rPr>
              <a:t>ul</a:t>
            </a:r>
            <a:r>
              <a:rPr lang="en-US" altLang="ko-KR" sz="1200" dirty="0">
                <a:solidFill>
                  <a:schemeClr val="tx1"/>
                </a:solidFill>
              </a:rPr>
              <a:t> &gt; li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27" name="꺾인 연결선 26"/>
          <p:cNvCxnSpPr>
            <a:stCxn id="21" idx="3"/>
            <a:endCxn id="23" idx="3"/>
          </p:cNvCxnSpPr>
          <p:nvPr/>
        </p:nvCxnSpPr>
        <p:spPr>
          <a:xfrm>
            <a:off x="10689336" y="2234976"/>
            <a:ext cx="1047814" cy="3027440"/>
          </a:xfrm>
          <a:prstGeom prst="bentConnector3">
            <a:avLst>
              <a:gd name="adj1" fmla="val 121817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811142" y="1879152"/>
            <a:ext cx="712602" cy="7086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5036389" y="1879152"/>
            <a:ext cx="712602" cy="7086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7836722" y="1879152"/>
            <a:ext cx="712602" cy="7086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2416980" y="1709927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666620" y="1709927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458088" y="1710637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20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653516"/>
              </p:ext>
            </p:extLst>
          </p:nvPr>
        </p:nvGraphicFramePr>
        <p:xfrm>
          <a:off x="1262167" y="1202874"/>
          <a:ext cx="2717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Image" r:id="rId3" imgW="2717280" imgH="545760" progId="Photoshop.Image.18">
                  <p:embed/>
                </p:oleObj>
              </mc:Choice>
              <mc:Fallback>
                <p:oleObj name="Image" r:id="rId3" imgW="2717280" imgH="5457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2167" y="1202874"/>
                        <a:ext cx="27178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 - </a:t>
            </a:r>
            <a:r>
              <a:rPr lang="en-US" altLang="ko-KR" sz="1600" dirty="0" err="1" smtClean="0"/>
              <a:t>pagenation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페이징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4444" y="4804265"/>
            <a:ext cx="111191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HTML CODE</a:t>
            </a:r>
          </a:p>
          <a:p>
            <a:endParaRPr lang="en-US" altLang="ko-KR" sz="1200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="pagination"&gt;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="page-item"&gt;&lt;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="page-link"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이전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=＂page-item＂&gt;&lt;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=＂page-link active＂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=＂#＂&gt;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=＂page-item＂&gt;&lt;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=＂page-link＂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=＂#＂&gt;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=＂page-item＂&gt;&lt;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=＂page-link＂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=＂#＂&gt;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=＂page-item＂&gt;&lt;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=＂page-link＂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=＂#＂&gt;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다음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235792" y="1238836"/>
            <a:ext cx="528285" cy="4953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27996" y="1238836"/>
            <a:ext cx="474663" cy="4953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42903" y="1238836"/>
            <a:ext cx="483615" cy="4953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66578" y="1238836"/>
            <a:ext cx="1029347" cy="4953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218209" y="2175456"/>
            <a:ext cx="9323668" cy="12414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이전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다음 버튼의 비활성화상태</a:t>
            </a:r>
            <a:r>
              <a:rPr lang="en-US" altLang="ko-KR" sz="1200" dirty="0" smtClean="0">
                <a:solidFill>
                  <a:schemeClr val="tx1"/>
                </a:solidFill>
              </a:rPr>
              <a:t>(disable)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Mouse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curser </a:t>
            </a:r>
            <a:r>
              <a:rPr lang="ko-KR" altLang="en-US" sz="1200" dirty="0" smtClean="0">
                <a:solidFill>
                  <a:schemeClr val="tx1"/>
                </a:solidFill>
              </a:rPr>
              <a:t>모양 </a:t>
            </a:r>
            <a:r>
              <a:rPr lang="en-US" altLang="ko-KR" sz="1200" dirty="0" smtClean="0">
                <a:solidFill>
                  <a:schemeClr val="tx1"/>
                </a:solidFill>
              </a:rPr>
              <a:t>: default(</a:t>
            </a:r>
            <a:r>
              <a:rPr lang="ko-KR" altLang="en-US" sz="1200" dirty="0" smtClean="0">
                <a:solidFill>
                  <a:schemeClr val="tx1"/>
                </a:solidFill>
              </a:rPr>
              <a:t>기본 화살표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가장 처음 페이지일때는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이전버튼이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disable </a:t>
            </a:r>
            <a:r>
              <a:rPr lang="ko-KR" altLang="en-US" sz="1200" dirty="0" smtClean="0">
                <a:solidFill>
                  <a:schemeClr val="tx1"/>
                </a:solidFill>
              </a:rPr>
              <a:t>상태가 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가장 마지막 페이지이거나 전체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페이지수가</a:t>
            </a:r>
            <a:r>
              <a:rPr lang="ko-KR" altLang="en-US" sz="1200" dirty="0" smtClean="0">
                <a:solidFill>
                  <a:schemeClr val="tx1"/>
                </a:solidFill>
              </a:rPr>
              <a:t> 노출되는 페이지 수를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안넘길</a:t>
            </a:r>
            <a:r>
              <a:rPr lang="ko-KR" altLang="en-US" sz="1200" dirty="0" smtClean="0">
                <a:solidFill>
                  <a:schemeClr val="tx1"/>
                </a:solidFill>
              </a:rPr>
              <a:t> 경우 다음 버튼이 </a:t>
            </a:r>
            <a:r>
              <a:rPr lang="en-US" altLang="ko-KR" sz="1200" dirty="0" smtClean="0">
                <a:solidFill>
                  <a:schemeClr val="tx1"/>
                </a:solidFill>
              </a:rPr>
              <a:t>disable </a:t>
            </a:r>
            <a:r>
              <a:rPr lang="ko-KR" altLang="en-US" sz="1200" dirty="0" smtClean="0">
                <a:solidFill>
                  <a:schemeClr val="tx1"/>
                </a:solidFill>
              </a:rPr>
              <a:t>상태가 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18209" y="3510271"/>
            <a:ext cx="9323668" cy="63080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현재 페이지를 강조하여 표시한다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c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ss</a:t>
            </a:r>
            <a:r>
              <a:rPr lang="en-US" altLang="ko-KR" sz="1200" dirty="0" smtClean="0">
                <a:solidFill>
                  <a:schemeClr val="tx1"/>
                </a:solidFill>
              </a:rPr>
              <a:t> class : active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18208" y="4233223"/>
            <a:ext cx="9323668" cy="265209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각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페이지 번호 표시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18208" y="4590577"/>
            <a:ext cx="9323668" cy="2652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이전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또는 다음 버튼이 활성화 되어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잇을</a:t>
            </a:r>
            <a:r>
              <a:rPr lang="ko-KR" altLang="en-US" sz="1200" dirty="0" smtClean="0">
                <a:solidFill>
                  <a:schemeClr val="tx1"/>
                </a:solidFill>
              </a:rPr>
              <a:t> 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27" name="꺾인 연결선 26"/>
          <p:cNvCxnSpPr>
            <a:stCxn id="10" idx="3"/>
            <a:endCxn id="15" idx="3"/>
          </p:cNvCxnSpPr>
          <p:nvPr/>
        </p:nvCxnSpPr>
        <p:spPr>
          <a:xfrm>
            <a:off x="3926518" y="1486486"/>
            <a:ext cx="6615358" cy="3236696"/>
          </a:xfrm>
          <a:prstGeom prst="bentConnector3">
            <a:avLst>
              <a:gd name="adj1" fmla="val 119139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1" idx="2"/>
            <a:endCxn id="14" idx="3"/>
          </p:cNvCxnSpPr>
          <p:nvPr/>
        </p:nvCxnSpPr>
        <p:spPr>
          <a:xfrm rot="16200000" flipH="1">
            <a:off x="5395718" y="-780330"/>
            <a:ext cx="2631692" cy="7660624"/>
          </a:xfrm>
          <a:prstGeom prst="bentConnector4">
            <a:avLst>
              <a:gd name="adj1" fmla="val 5051"/>
              <a:gd name="adj2" fmla="val 109182"/>
            </a:avLst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8" idx="2"/>
            <a:endCxn id="13" idx="3"/>
          </p:cNvCxnSpPr>
          <p:nvPr/>
        </p:nvCxnSpPr>
        <p:spPr>
          <a:xfrm rot="16200000" flipH="1">
            <a:off x="5257833" y="-1458370"/>
            <a:ext cx="2091539" cy="8476549"/>
          </a:xfrm>
          <a:prstGeom prst="bentConnector4">
            <a:avLst>
              <a:gd name="adj1" fmla="val 13454"/>
              <a:gd name="adj2" fmla="val 102697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endCxn id="12" idx="1"/>
          </p:cNvCxnSpPr>
          <p:nvPr/>
        </p:nvCxnSpPr>
        <p:spPr>
          <a:xfrm rot="5400000">
            <a:off x="843704" y="2087517"/>
            <a:ext cx="1083167" cy="334156"/>
          </a:xfrm>
          <a:prstGeom prst="bentConnector4">
            <a:avLst>
              <a:gd name="adj1" fmla="val 21347"/>
              <a:gd name="adj2" fmla="val 168411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39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3165</TotalTime>
  <Words>1265</Words>
  <Application>Microsoft Office PowerPoint</Application>
  <PresentationFormat>와이드스크린</PresentationFormat>
  <Paragraphs>279</Paragraphs>
  <Slides>17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Consolas</vt:lpstr>
      <vt:lpstr>Verdana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</dc:creator>
  <cp:lastModifiedBy>Park Ki Hyun</cp:lastModifiedBy>
  <cp:revision>120</cp:revision>
  <dcterms:created xsi:type="dcterms:W3CDTF">2018-07-09T09:21:10Z</dcterms:created>
  <dcterms:modified xsi:type="dcterms:W3CDTF">2018-08-07T03:28:38Z</dcterms:modified>
</cp:coreProperties>
</file>