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298" r:id="rId27"/>
    <p:sldId id="301" r:id="rId28"/>
    <p:sldId id="302" r:id="rId29"/>
    <p:sldId id="303" r:id="rId30"/>
    <p:sldId id="304" r:id="rId31"/>
    <p:sldId id="305" r:id="rId32"/>
    <p:sldId id="300" r:id="rId33"/>
    <p:sldId id="273" r:id="rId34"/>
    <p:sldId id="277" r:id="rId35"/>
    <p:sldId id="278" r:id="rId36"/>
    <p:sldId id="267" r:id="rId37"/>
    <p:sldId id="275" r:id="rId38"/>
    <p:sldId id="268" r:id="rId39"/>
    <p:sldId id="270" r:id="rId40"/>
    <p:sldId id="271" r:id="rId41"/>
    <p:sldId id="27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" initials="h" lastIdx="1" clrIdx="0">
    <p:extLst>
      <p:ext uri="{19B8F6BF-5375-455C-9EA6-DF929625EA0E}">
        <p15:presenceInfo xmlns:p15="http://schemas.microsoft.com/office/powerpoint/2012/main" userId="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0C2"/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4E87-46C1-4A36-B4E8-BFF5C124B506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04" y="576072"/>
            <a:ext cx="10963656" cy="5600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본 솔루션 </a:t>
            </a:r>
            <a:r>
              <a:rPr lang="en-US" altLang="ko-KR" sz="2400" b="1" dirty="0" smtClean="0"/>
              <a:t>Frontend</a:t>
            </a:r>
            <a:r>
              <a:rPr lang="ko-KR" altLang="en-US" sz="2400" b="1" dirty="0" smtClean="0"/>
              <a:t>는 부트스트랩 기반으로 레이아웃이 작성되어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8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224444" y="1535239"/>
          <a:ext cx="11477625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Image" r:id="rId3" imgW="15161760" imgH="5206320" progId="Photoshop.Image.18">
                  <p:embed/>
                </p:oleObj>
              </mc:Choice>
              <mc:Fallback>
                <p:oleObj name="Image" r:id="rId3" imgW="15161760" imgH="5206320" progId="Photoshop.Image.18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535239"/>
                        <a:ext cx="11477625" cy="393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2</a:t>
            </a:r>
          </a:p>
        </p:txBody>
      </p:sp>
      <p:sp>
        <p:nvSpPr>
          <p:cNvPr id="5" name="타원 4"/>
          <p:cNvSpPr/>
          <p:nvPr/>
        </p:nvSpPr>
        <p:spPr>
          <a:xfrm>
            <a:off x="3463264" y="309031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326634" y="309031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190004" y="309031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344754" y="5469064"/>
            <a:ext cx="1472012" cy="509954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이어서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700963"/>
            <a:ext cx="11712632" cy="597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아이콘 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main.css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1. .</a:t>
            </a:r>
            <a:r>
              <a:rPr lang="en-US" altLang="ko-KR" sz="1200" dirty="0" smtClean="0">
                <a:solidFill>
                  <a:schemeClr val="tx1"/>
                </a:solidFill>
              </a:rPr>
              <a:t>service-info-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-wallet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smtClean="0">
                <a:solidFill>
                  <a:srgbClr val="C00000"/>
                </a:solidFill>
              </a:rPr>
              <a:t>../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200" dirty="0" smtClean="0">
                <a:solidFill>
                  <a:srgbClr val="C00000"/>
                </a:solidFill>
              </a:rPr>
              <a:t>/common/ico_serviceinfo_wallet.png</a:t>
            </a:r>
            <a:r>
              <a:rPr lang="en-US" altLang="ko-KR" sz="1200" dirty="0" smtClean="0">
                <a:solidFill>
                  <a:schemeClr val="tx1"/>
                </a:solidFill>
              </a:rPr>
              <a:t>) no-repeat 38px 40px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>
                <a:solidFill>
                  <a:schemeClr val="tx1"/>
                </a:solidFill>
              </a:rPr>
              <a:t>. .</a:t>
            </a:r>
            <a:r>
              <a:rPr lang="en-US" altLang="ko-KR" sz="1200" dirty="0" smtClean="0">
                <a:solidFill>
                  <a:schemeClr val="tx1"/>
                </a:solidFill>
              </a:rPr>
              <a:t>service-info-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-commission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200" dirty="0" smtClean="0">
                <a:solidFill>
                  <a:srgbClr val="C00000"/>
                </a:solidFill>
              </a:rPr>
              <a:t>/common/ico_commission.png</a:t>
            </a:r>
            <a:r>
              <a:rPr lang="en-US" altLang="ko-KR" sz="1200" dirty="0">
                <a:solidFill>
                  <a:schemeClr val="tx1"/>
                </a:solidFill>
              </a:rPr>
              <a:t>) no-repeat </a:t>
            </a:r>
            <a:r>
              <a:rPr lang="en-US" altLang="ko-KR" sz="1200" dirty="0" smtClean="0">
                <a:solidFill>
                  <a:schemeClr val="tx1"/>
                </a:solidFill>
              </a:rPr>
              <a:t>38px 40px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.service-info-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-security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200" dirty="0" smtClean="0">
                <a:solidFill>
                  <a:srgbClr val="C00000"/>
                </a:solidFill>
              </a:rPr>
              <a:t>/common/ico_security.png</a:t>
            </a:r>
            <a:r>
              <a:rPr lang="en-US" altLang="ko-KR" sz="1200" dirty="0">
                <a:solidFill>
                  <a:schemeClr val="tx1"/>
                </a:solidFill>
              </a:rPr>
              <a:t>) no-repeat </a:t>
            </a:r>
            <a:r>
              <a:rPr lang="en-US" altLang="ko-KR" sz="1200" dirty="0" smtClean="0">
                <a:solidFill>
                  <a:schemeClr val="tx1"/>
                </a:solidFill>
              </a:rPr>
              <a:t>38px 40px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div class="service-info-wrap"&gt;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class="content"&gt;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-wallet"&gt; &lt;h3&gt;</a:t>
            </a:r>
            <a:r>
              <a:rPr lang="ko-KR" altLang="en-US" sz="1200" dirty="0">
                <a:solidFill>
                  <a:schemeClr val="tx1"/>
                </a:solidFill>
              </a:rPr>
              <a:t>안전한 </a:t>
            </a:r>
            <a:r>
              <a:rPr lang="ko-KR" altLang="en-US" sz="1200" dirty="0" err="1">
                <a:solidFill>
                  <a:schemeClr val="tx1"/>
                </a:solidFill>
              </a:rPr>
              <a:t>월렛보안</a:t>
            </a:r>
            <a:r>
              <a:rPr lang="en-US" altLang="ko-KR" sz="1200" dirty="0">
                <a:solidFill>
                  <a:schemeClr val="tx1"/>
                </a:solidFill>
              </a:rPr>
              <a:t>&lt;/h3&gt;</a:t>
            </a:r>
            <a:r>
              <a:rPr lang="ko-KR" altLang="en-US" sz="1200" dirty="0">
                <a:solidFill>
                  <a:schemeClr val="tx1"/>
                </a:solidFill>
              </a:rPr>
              <a:t>중요한 개인 키는 하드웨어 지갑의 안전한 오프라인 경에서 완벽하게 보호됩니다</a:t>
            </a:r>
            <a:r>
              <a:rPr lang="en-US" altLang="ko-KR" sz="1200" dirty="0">
                <a:solidFill>
                  <a:schemeClr val="tx1"/>
                </a:solidFill>
              </a:rPr>
              <a:t>.&lt;/span&gt;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class="content"&gt;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-commission"&gt; &lt;h3&gt;</a:t>
            </a:r>
            <a:r>
              <a:rPr lang="ko-KR" altLang="en-US" sz="1200" dirty="0">
                <a:solidFill>
                  <a:schemeClr val="tx1"/>
                </a:solidFill>
              </a:rPr>
              <a:t>경쟁적 커미션</a:t>
            </a:r>
            <a:r>
              <a:rPr lang="en-US" altLang="ko-KR" sz="1200" dirty="0">
                <a:solidFill>
                  <a:schemeClr val="tx1"/>
                </a:solidFill>
              </a:rPr>
              <a:t>&lt;/h3&gt;</a:t>
            </a:r>
            <a:r>
              <a:rPr lang="ko-KR" altLang="en-US" sz="1200" dirty="0">
                <a:solidFill>
                  <a:schemeClr val="tx1"/>
                </a:solidFill>
              </a:rPr>
              <a:t>수취인 및 제조사에 대한 합리적인 거래 수수료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대량 거래자에 대한 특별 조건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시장 제조사에 대한 강력한 제공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&lt;div class="content service-info-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-security"&gt;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&lt;span&gt; &lt;h3&gt;</a:t>
            </a:r>
            <a:r>
              <a:rPr lang="ko-KR" altLang="en-US" sz="1200" dirty="0">
                <a:solidFill>
                  <a:schemeClr val="tx1"/>
                </a:solidFill>
              </a:rPr>
              <a:t>강력한 </a:t>
            </a:r>
            <a:r>
              <a:rPr lang="ko-KR" altLang="en-US" sz="1200" dirty="0" err="1">
                <a:solidFill>
                  <a:schemeClr val="tx1"/>
                </a:solidFill>
              </a:rPr>
              <a:t>보안성</a:t>
            </a:r>
            <a:r>
              <a:rPr lang="en-US" altLang="ko-KR" sz="1200" dirty="0">
                <a:solidFill>
                  <a:schemeClr val="tx1"/>
                </a:solidFill>
              </a:rPr>
              <a:t>&lt;/h3&gt;</a:t>
            </a:r>
            <a:r>
              <a:rPr lang="en-US" altLang="ko-KR" sz="1200" dirty="0" err="1">
                <a:solidFill>
                  <a:schemeClr val="tx1"/>
                </a:solidFill>
              </a:rPr>
              <a:t>DDoS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공격으로부터 보호</a:t>
            </a:r>
            <a:r>
              <a:rPr lang="en-US" altLang="ko-KR" sz="1200" dirty="0">
                <a:solidFill>
                  <a:schemeClr val="tx1"/>
                </a:solidFill>
              </a:rPr>
              <a:t>, PCI DSS </a:t>
            </a:r>
            <a:r>
              <a:rPr lang="ko-KR" altLang="en-US" sz="1200" dirty="0">
                <a:solidFill>
                  <a:schemeClr val="tx1"/>
                </a:solidFill>
              </a:rPr>
              <a:t>표준을 준수하는 완전한 데이터 암호화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&lt;/div&gt;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4483197" y="562708"/>
            <a:ext cx="3195125" cy="13825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3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967538"/>
              </p:ext>
            </p:extLst>
          </p:nvPr>
        </p:nvGraphicFramePr>
        <p:xfrm>
          <a:off x="466725" y="965200"/>
          <a:ext cx="11258550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Image" r:id="rId3" imgW="14869800" imgH="6514200" progId="Photoshop.Image.18">
                  <p:embed/>
                </p:oleObj>
              </mc:Choice>
              <mc:Fallback>
                <p:oleObj name="Image" r:id="rId3" imgW="14869800" imgH="65142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725" y="965200"/>
                        <a:ext cx="11258550" cy="492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5344754" y="5889625"/>
            <a:ext cx="1472012" cy="509954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/>
              <a:t>3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이어서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700963"/>
            <a:ext cx="11712632" cy="3009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이미지 </a:t>
            </a:r>
            <a:r>
              <a:rPr lang="ko-KR" altLang="en-US" sz="1200" dirty="0">
                <a:solidFill>
                  <a:schemeClr val="tx1"/>
                </a:solidFill>
              </a:rPr>
              <a:t>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main.css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.service-info-wrap li .content span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/common/mobile_app.png</a:t>
            </a:r>
            <a:r>
              <a:rPr lang="en-US" altLang="ko-KR" sz="1200" dirty="0" smtClean="0">
                <a:solidFill>
                  <a:schemeClr val="tx1"/>
                </a:solidFill>
              </a:rPr>
              <a:t>) no-repeat 56px bottom;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class="app-info-wrap"&gt;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class="app-info"&gt;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&lt;span&gt; &lt;h4&gt;Trade. Anywhere.&lt;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간편하고 빠른 팝콘 모바일 앱 </a:t>
            </a:r>
            <a:r>
              <a:rPr lang="en-US" altLang="ko-KR" sz="1200" dirty="0">
                <a:solidFill>
                  <a:schemeClr val="tx1"/>
                </a:solidFill>
              </a:rPr>
              <a:t>&lt;/h4&gt;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당사는 암호화 시장에 대한 투자를 쉽고 접근이 용이하게 만듭니다</a:t>
            </a:r>
            <a:r>
              <a:rPr lang="en-US" altLang="ko-KR" sz="1200" dirty="0">
                <a:solidFill>
                  <a:schemeClr val="tx1"/>
                </a:solidFill>
              </a:rPr>
              <a:t>.  </a:t>
            </a:r>
            <a:r>
              <a:rPr lang="ko-KR" altLang="en-US" sz="1200" dirty="0">
                <a:solidFill>
                  <a:schemeClr val="tx1"/>
                </a:solidFill>
              </a:rPr>
              <a:t>팝콘에서는 비트 코인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라이트 코인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대시 코인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리플을 매수하고 매도하십시오</a:t>
            </a:r>
            <a:r>
              <a:rPr lang="en-US" altLang="ko-KR" sz="1200" dirty="0">
                <a:solidFill>
                  <a:schemeClr val="tx1"/>
                </a:solidFill>
              </a:rPr>
              <a:t>.&lt;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여러분은 저희 플랫폼에서 편안하게 </a:t>
            </a:r>
            <a:r>
              <a:rPr lang="ko-KR" altLang="en-US" sz="1200" dirty="0" err="1">
                <a:solidFill>
                  <a:schemeClr val="tx1"/>
                </a:solidFill>
              </a:rPr>
              <a:t>비트코인과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이더리움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기타 </a:t>
            </a:r>
            <a:r>
              <a:rPr lang="ko-KR" altLang="en-US" sz="1200" dirty="0" err="1">
                <a:solidFill>
                  <a:schemeClr val="tx1"/>
                </a:solidFill>
              </a:rPr>
              <a:t>암호화폐를</a:t>
            </a:r>
            <a:r>
              <a:rPr lang="ko-KR" altLang="en-US" sz="1200" dirty="0">
                <a:solidFill>
                  <a:schemeClr val="tx1"/>
                </a:solidFill>
              </a:rPr>
              <a:t>  거래할 수 있으며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여러분에게 세계에서 가장 많이 거래되는 암호화와 디지털 지불 시스템의 일부가 될 수 있는 기회를 제공합니다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>
            <a:off x="4483197" y="562708"/>
            <a:ext cx="3195125" cy="13825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- 1 – </a:t>
            </a:r>
            <a:r>
              <a:rPr lang="ko-KR" altLang="en-US" sz="1600" dirty="0" smtClean="0"/>
              <a:t>검색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2269443"/>
            <a:ext cx="11712632" cy="116870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class="input-group search-icon mb-3"&gt;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&lt;input type="text" class="form-control" placeholder="</a:t>
            </a:r>
            <a:r>
              <a:rPr lang="ko-KR" altLang="en-US" sz="1200" dirty="0" err="1">
                <a:solidFill>
                  <a:schemeClr val="tx1"/>
                </a:solidFill>
              </a:rPr>
              <a:t>코인명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 err="1">
                <a:solidFill>
                  <a:schemeClr val="tx1"/>
                </a:solidFill>
              </a:rPr>
              <a:t>심볼검색</a:t>
            </a:r>
            <a:r>
              <a:rPr lang="en-US" altLang="ko-KR" sz="1200" dirty="0">
                <a:solidFill>
                  <a:schemeClr val="tx1"/>
                </a:solidFill>
              </a:rPr>
              <a:t>" aria-label="Username" aria-</a:t>
            </a:r>
            <a:r>
              <a:rPr lang="en-US" altLang="ko-KR" sz="1200" dirty="0" err="1">
                <a:solidFill>
                  <a:schemeClr val="tx1"/>
                </a:solidFill>
              </a:rPr>
              <a:t>describedby</a:t>
            </a:r>
            <a:r>
              <a:rPr lang="en-US" altLang="ko-KR" sz="1200" dirty="0">
                <a:solidFill>
                  <a:schemeClr val="tx1"/>
                </a:solidFill>
              </a:rPr>
              <a:t>="basic-addon1"&gt;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&lt;span class="fa fa-search form-control-feedback"&gt; 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294108"/>
              </p:ext>
            </p:extLst>
          </p:nvPr>
        </p:nvGraphicFramePr>
        <p:xfrm>
          <a:off x="224444" y="699707"/>
          <a:ext cx="70342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Image" r:id="rId3" imgW="7034760" imgH="1358640" progId="Photoshop.Image.18">
                  <p:embed/>
                </p:oleObj>
              </mc:Choice>
              <mc:Fallback>
                <p:oleObj name="Image" r:id="rId3" imgW="7034760" imgH="13586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699707"/>
                        <a:ext cx="7034213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5376672" y="1225296"/>
            <a:ext cx="457200" cy="338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9462" y="1225296"/>
            <a:ext cx="1274064" cy="338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05686" y="2743200"/>
            <a:ext cx="1274064" cy="210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7022" y="2953512"/>
            <a:ext cx="4209842" cy="210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9" idx="2"/>
            <a:endCxn id="10" idx="0"/>
          </p:cNvCxnSpPr>
          <p:nvPr/>
        </p:nvCxnSpPr>
        <p:spPr>
          <a:xfrm rot="16200000" flipH="1">
            <a:off x="2594818" y="495300"/>
            <a:ext cx="1179576" cy="33162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3"/>
            <a:endCxn id="11" idx="3"/>
          </p:cNvCxnSpPr>
          <p:nvPr/>
        </p:nvCxnSpPr>
        <p:spPr>
          <a:xfrm flipH="1">
            <a:off x="4626864" y="1394460"/>
            <a:ext cx="1207008" cy="1664470"/>
          </a:xfrm>
          <a:prstGeom prst="bentConnector3">
            <a:avLst>
              <a:gd name="adj1" fmla="val -189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- 2 – </a:t>
            </a:r>
            <a:r>
              <a:rPr lang="ko-KR" altLang="en-US" sz="1600" dirty="0" err="1" smtClean="0"/>
              <a:t>코인선택</a:t>
            </a:r>
            <a:r>
              <a:rPr lang="en-US" altLang="ko-KR" sz="1600" dirty="0" smtClean="0"/>
              <a:t>-1(</a:t>
            </a:r>
            <a:r>
              <a:rPr lang="ko-KR" altLang="en-US" sz="1600" dirty="0">
                <a:solidFill>
                  <a:schemeClr val="bg1"/>
                </a:solidFill>
              </a:rPr>
              <a:t>테이블 </a:t>
            </a:r>
            <a:r>
              <a:rPr lang="ko-KR" altLang="en-US" sz="1600" dirty="0" err="1">
                <a:solidFill>
                  <a:schemeClr val="bg1"/>
                </a:solidFill>
              </a:rPr>
              <a:t>해더부분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205686" y="2743200"/>
            <a:ext cx="1274064" cy="210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7022" y="2953512"/>
            <a:ext cx="4209842" cy="210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34756"/>
              </p:ext>
            </p:extLst>
          </p:nvPr>
        </p:nvGraphicFramePr>
        <p:xfrm>
          <a:off x="224444" y="605743"/>
          <a:ext cx="59944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Image" r:id="rId3" imgW="5993640" imgH="3326760" progId="Photoshop.Image.18">
                  <p:embed/>
                </p:oleObj>
              </mc:Choice>
              <mc:Fallback>
                <p:oleObj name="Image" r:id="rId3" imgW="5993640" imgH="3326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605743"/>
                        <a:ext cx="5994400" cy="332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4444" y="1357884"/>
            <a:ext cx="11712632" cy="3214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table class="table </a:t>
            </a:r>
            <a:r>
              <a:rPr lang="en-US" altLang="ko-KR" sz="1200" dirty="0" err="1">
                <a:solidFill>
                  <a:schemeClr val="tx1"/>
                </a:solidFill>
              </a:rPr>
              <a:t>ctype</a:t>
            </a:r>
            <a:r>
              <a:rPr lang="en-US" altLang="ko-KR" sz="1200" dirty="0">
                <a:solidFill>
                  <a:schemeClr val="tx1"/>
                </a:solidFill>
              </a:rPr>
              <a:t>-table-title mb-0 table-fixed"&gt;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width="*"&gt;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width="90"&gt;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class="text-center"&gt;</a:t>
            </a:r>
            <a:r>
              <a:rPr lang="ko-KR" altLang="en-US" sz="1200" dirty="0" err="1">
                <a:solidFill>
                  <a:schemeClr val="tx1"/>
                </a:solidFill>
              </a:rPr>
              <a:t>코인명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class="text-center"&gt;</a:t>
            </a:r>
            <a:r>
              <a:rPr lang="ko-KR" altLang="en-US" sz="1200" dirty="0">
                <a:solidFill>
                  <a:schemeClr val="tx1"/>
                </a:solidFill>
              </a:rPr>
              <a:t>현재가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class="text-center"&gt;</a:t>
            </a:r>
            <a:r>
              <a:rPr lang="ko-KR" altLang="en-US" sz="1200" dirty="0">
                <a:solidFill>
                  <a:schemeClr val="tx1"/>
                </a:solidFill>
              </a:rPr>
              <a:t>전일대비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930854"/>
              </p:ext>
            </p:extLst>
          </p:nvPr>
        </p:nvGraphicFramePr>
        <p:xfrm>
          <a:off x="224444" y="594028"/>
          <a:ext cx="59944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Image" r:id="rId3" imgW="5993640" imgH="2768040" progId="Photoshop.Image.18">
                  <p:embed/>
                </p:oleObj>
              </mc:Choice>
              <mc:Fallback>
                <p:oleObj name="Image" r:id="rId3" imgW="5993640" imgH="27680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594028"/>
                        <a:ext cx="59944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- 2 – </a:t>
            </a:r>
            <a:r>
              <a:rPr lang="ko-KR" altLang="en-US" sz="1600" dirty="0" err="1" smtClean="0"/>
              <a:t>코인선택</a:t>
            </a:r>
            <a:r>
              <a:rPr lang="en-US" altLang="ko-KR" sz="1600" dirty="0" smtClean="0"/>
              <a:t>-2(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본문 부분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4315968" y="1289304"/>
            <a:ext cx="7621108" cy="52943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</a:t>
            </a:r>
            <a:r>
              <a:rPr lang="en-US" altLang="ko-KR" sz="1200" dirty="0" err="1">
                <a:solidFill>
                  <a:schemeClr val="tx1"/>
                </a:solidFill>
              </a:rPr>
              <a:t>ctype-maxheight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&lt;table class="table table-hover </a:t>
            </a:r>
            <a:r>
              <a:rPr lang="en-US" altLang="ko-KR" sz="1200" dirty="0" err="1">
                <a:solidFill>
                  <a:schemeClr val="tx1"/>
                </a:solidFill>
              </a:rPr>
              <a:t>ctype</a:t>
            </a:r>
            <a:r>
              <a:rPr lang="en-US" altLang="ko-KR" sz="1200" dirty="0">
                <a:solidFill>
                  <a:schemeClr val="tx1"/>
                </a:solidFill>
              </a:rPr>
              <a:t>-table"&gt;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&lt;td&gt;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200" dirty="0">
                <a:solidFill>
                  <a:schemeClr val="tx1"/>
                </a:solidFill>
              </a:rPr>
              <a:t>&lt;span class="float-left m-1"&gt;&lt;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/coin/</a:t>
            </a:r>
            <a:r>
              <a:rPr lang="en-US" altLang="ko-KR" sz="1200" dirty="0" err="1">
                <a:solidFill>
                  <a:schemeClr val="tx1"/>
                </a:solidFill>
              </a:rPr>
              <a:t>BTC.svg</a:t>
            </a:r>
            <a:r>
              <a:rPr lang="en-US" altLang="ko-KR" sz="1200" dirty="0">
                <a:solidFill>
                  <a:schemeClr val="tx1"/>
                </a:solidFill>
              </a:rPr>
              <a:t>" width="20" height="20"&gt;&lt;/span&gt;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&lt;span class="float-left"&gt; </a:t>
            </a:r>
            <a:r>
              <a:rPr lang="ko-KR" altLang="en-US" sz="1200" dirty="0">
                <a:solidFill>
                  <a:schemeClr val="tx1"/>
                </a:solidFill>
              </a:rPr>
              <a:t>비트코인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 class="d-block"&gt; BTC/KRW&lt;/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&gt;&lt;/span&gt; 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class="align-middle"&gt;7,348,000&lt;/td&gt;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class="text-primary align-middle"&gt;0.00%&lt;/td&gt;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&lt;span class="float-left m-1"&gt;&lt;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/coin/</a:t>
            </a:r>
            <a:r>
              <a:rPr lang="en-US" altLang="ko-KR" sz="1200" dirty="0" err="1">
                <a:solidFill>
                  <a:schemeClr val="tx1"/>
                </a:solidFill>
              </a:rPr>
              <a:t>BCH.svg</a:t>
            </a:r>
            <a:r>
              <a:rPr lang="en-US" altLang="ko-KR" sz="1200" dirty="0">
                <a:solidFill>
                  <a:schemeClr val="tx1"/>
                </a:solidFill>
              </a:rPr>
              <a:t>" width="20" height="20"&gt;&lt;/span&gt;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&lt;span class="float-left"&gt; </a:t>
            </a:r>
            <a:r>
              <a:rPr lang="ko-KR" altLang="en-US" sz="1200" dirty="0">
                <a:solidFill>
                  <a:schemeClr val="tx1"/>
                </a:solidFill>
              </a:rPr>
              <a:t>비트코인캐시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 class="d-block"&gt; BTC/KRW&lt;/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&gt;&lt;/span&gt; 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class="align-middle"&gt;7,348,000&lt;/td&gt;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&lt;td class="text-primary align-middle"&gt;0.00%&lt;/td&gt;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200" dirty="0" smtClean="0">
                <a:solidFill>
                  <a:schemeClr val="tx1"/>
                </a:solidFill>
              </a:rPr>
              <a:t>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3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- 3 – </a:t>
            </a:r>
            <a:r>
              <a:rPr lang="ko-KR" altLang="en-US" sz="1600" dirty="0" err="1" smtClean="0"/>
              <a:t>코인정보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우측 상단</a:t>
            </a:r>
            <a:r>
              <a:rPr lang="en-US" altLang="ko-KR" sz="1600" dirty="0" smtClean="0"/>
              <a:t>) - 1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1947672"/>
            <a:ext cx="11712632" cy="1051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사용 </a:t>
            </a:r>
            <a:r>
              <a:rPr lang="en-US" altLang="ko-KR" sz="1200" dirty="0" smtClean="0">
                <a:solidFill>
                  <a:schemeClr val="tx1"/>
                </a:solidFill>
              </a:rPr>
              <a:t>CSS </a:t>
            </a:r>
            <a:r>
              <a:rPr lang="ko-KR" altLang="en-US" sz="1200" dirty="0" smtClean="0">
                <a:solidFill>
                  <a:schemeClr val="tx1"/>
                </a:solidFill>
              </a:rPr>
              <a:t>중 </a:t>
            </a:r>
            <a:r>
              <a:rPr lang="en-US" altLang="ko-KR" sz="1200" dirty="0" smtClean="0">
                <a:solidFill>
                  <a:schemeClr val="tx1"/>
                </a:solidFill>
              </a:rPr>
              <a:t>point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.text-primary : bootstrap 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파란색 텍스트 클래스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text-danger </a:t>
            </a:r>
            <a:r>
              <a:rPr lang="en-US" altLang="ko-KR" sz="1200" dirty="0">
                <a:solidFill>
                  <a:schemeClr val="tx1"/>
                </a:solidFill>
              </a:rPr>
              <a:t>: bootstrap </a:t>
            </a:r>
            <a:r>
              <a:rPr lang="ko-KR" altLang="en-US" sz="1200" dirty="0">
                <a:solidFill>
                  <a:schemeClr val="tx1"/>
                </a:solidFill>
              </a:rPr>
              <a:t>기본 </a:t>
            </a:r>
            <a:r>
              <a:rPr lang="ko-KR" altLang="en-US" sz="1200" dirty="0" smtClean="0">
                <a:solidFill>
                  <a:schemeClr val="tx1"/>
                </a:solidFill>
              </a:rPr>
              <a:t>붉은색 </a:t>
            </a:r>
            <a:r>
              <a:rPr lang="ko-KR" altLang="en-US" sz="1200" dirty="0">
                <a:solidFill>
                  <a:schemeClr val="tx1"/>
                </a:solidFill>
              </a:rPr>
              <a:t>텍스트 클래스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914698"/>
              </p:ext>
            </p:extLst>
          </p:nvPr>
        </p:nvGraphicFramePr>
        <p:xfrm>
          <a:off x="165894" y="651844"/>
          <a:ext cx="118602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Image" r:id="rId3" imgW="11860200" imgH="1028520" progId="Photoshop.Image.18">
                  <p:embed/>
                </p:oleObj>
              </mc:Choice>
              <mc:Fallback>
                <p:oleObj name="Image" r:id="rId3" imgW="11860200" imgH="1028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94" y="651844"/>
                        <a:ext cx="11860212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8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- 3 – </a:t>
            </a:r>
            <a:r>
              <a:rPr lang="ko-KR" altLang="en-US" sz="1600" dirty="0" err="1" smtClean="0"/>
              <a:t>코인정보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우측 상단</a:t>
            </a:r>
            <a:r>
              <a:rPr lang="en-US" altLang="ko-KR" sz="1600" dirty="0" smtClean="0"/>
              <a:t>) - 2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822960"/>
            <a:ext cx="11712632" cy="56144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class="shadow-</a:t>
            </a:r>
            <a:r>
              <a:rPr lang="en-US" altLang="ko-KR" sz="1200" dirty="0" err="1">
                <a:solidFill>
                  <a:schemeClr val="tx1"/>
                </a:solidFill>
              </a:rPr>
              <a:t>sm</a:t>
            </a:r>
            <a:r>
              <a:rPr lang="en-US" altLang="ko-KR" sz="1200" dirty="0">
                <a:solidFill>
                  <a:schemeClr val="tx1"/>
                </a:solidFill>
              </a:rPr>
              <a:t> p-3 mb-4 </a:t>
            </a:r>
            <a:r>
              <a:rPr lang="en-US" altLang="ko-KR" sz="1200" dirty="0" err="1">
                <a:solidFill>
                  <a:schemeClr val="tx1"/>
                </a:solidFill>
              </a:rPr>
              <a:t>bg</a:t>
            </a:r>
            <a:r>
              <a:rPr lang="en-US" altLang="ko-KR" sz="1200" dirty="0">
                <a:solidFill>
                  <a:schemeClr val="tx1"/>
                </a:solidFill>
              </a:rPr>
              <a:t>-white rounded"&gt;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&lt;h5 class="d-inline"&gt;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&lt;span class="float-left mr-2"&gt;&lt;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/coin/</a:t>
            </a:r>
            <a:r>
              <a:rPr lang="en-US" altLang="ko-KR" sz="1200" dirty="0" err="1">
                <a:solidFill>
                  <a:schemeClr val="tx1"/>
                </a:solidFill>
              </a:rPr>
              <a:t>BTC.svg</a:t>
            </a:r>
            <a:r>
              <a:rPr lang="en-US" altLang="ko-KR" sz="1200" dirty="0">
                <a:solidFill>
                  <a:schemeClr val="tx1"/>
                </a:solidFill>
              </a:rPr>
              <a:t>" width="20" height="20"&gt;&lt;/span&gt;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&lt;a class="dropdown-toggle text-dark </a:t>
            </a:r>
            <a:r>
              <a:rPr lang="en-US" altLang="ko-KR" sz="1200" dirty="0" err="1">
                <a:solidFill>
                  <a:schemeClr val="tx1"/>
                </a:solidFill>
              </a:rPr>
              <a:t>nounderline</a:t>
            </a:r>
            <a:r>
              <a:rPr lang="en-US" altLang="ko-KR" sz="1200" dirty="0">
                <a:solidFill>
                  <a:schemeClr val="tx1"/>
                </a:solidFill>
              </a:rPr>
              <a:t>" data-toggle="dropdown"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 role="button" aria-</a:t>
            </a:r>
            <a:r>
              <a:rPr lang="en-US" altLang="ko-KR" sz="1200" dirty="0" err="1">
                <a:solidFill>
                  <a:schemeClr val="tx1"/>
                </a:solidFill>
              </a:rPr>
              <a:t>haspopup</a:t>
            </a:r>
            <a:r>
              <a:rPr lang="en-US" altLang="ko-KR" sz="1200" dirty="0">
                <a:solidFill>
                  <a:schemeClr val="tx1"/>
                </a:solidFill>
              </a:rPr>
              <a:t>="true" aria-expanded="false"&gt;</a:t>
            </a:r>
            <a:r>
              <a:rPr lang="ko-KR" altLang="en-US" sz="1200" dirty="0">
                <a:solidFill>
                  <a:schemeClr val="tx1"/>
                </a:solidFill>
              </a:rPr>
              <a:t>비트코인 </a:t>
            </a:r>
            <a:r>
              <a:rPr lang="en-US" altLang="ko-KR" sz="1200" dirty="0">
                <a:solidFill>
                  <a:schemeClr val="tx1"/>
                </a:solidFill>
              </a:rPr>
              <a:t>(BTC)&lt;/a&gt;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&lt;div id="</a:t>
            </a:r>
            <a:r>
              <a:rPr lang="en-US" altLang="ko-KR" sz="1200" dirty="0" err="1">
                <a:solidFill>
                  <a:schemeClr val="tx1"/>
                </a:solidFill>
              </a:rPr>
              <a:t>ctype</a:t>
            </a:r>
            <a:r>
              <a:rPr lang="en-US" altLang="ko-KR" sz="1200" dirty="0">
                <a:solidFill>
                  <a:schemeClr val="tx1"/>
                </a:solidFill>
              </a:rPr>
              <a:t>-drop" class="dropdown-menu font-12 shadow" x-placement="bottom-start" style="position: absolute; transform: translate3d(59px, 38px, 0px); top: 0px; left: 0px; will-change: transform;"&gt;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(BTCC) 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에테리움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(ETH)&lt;/a&gt;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&lt;a class="dropdown-item"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="#"&gt;</a:t>
            </a:r>
            <a:r>
              <a:rPr lang="ko-KR" altLang="en-US" sz="1200" dirty="0" err="1">
                <a:solidFill>
                  <a:schemeClr val="tx1"/>
                </a:solidFill>
              </a:rPr>
              <a:t>이오스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(EOS)&lt;/a&gt;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&lt;/div&gt;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&lt;span class="text-primary pl-2"&gt;7,295,000 &lt;/span&gt;  &lt;small class="text-muted"&gt;KRW &lt;/small&gt;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&lt;/h5&gt;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&lt;h6 class="d-inline pl-4 text-danger"&gt;7,355,000 &lt;small class="text-muted"&gt;</a:t>
            </a:r>
            <a:r>
              <a:rPr lang="ko-KR" altLang="en-US" sz="1200" dirty="0">
                <a:solidFill>
                  <a:schemeClr val="tx1"/>
                </a:solidFill>
              </a:rPr>
              <a:t>고가 </a:t>
            </a:r>
            <a:r>
              <a:rPr lang="en-US" altLang="ko-KR" sz="1200" dirty="0">
                <a:solidFill>
                  <a:schemeClr val="tx1"/>
                </a:solidFill>
              </a:rPr>
              <a:t>&lt;/small&gt; &lt;/h6&gt;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&lt;h6 class="d-inline pl-4 text-primary"&gt;7,355,000 &lt;small class="text-muted"&gt;</a:t>
            </a:r>
            <a:r>
              <a:rPr lang="ko-KR" altLang="en-US" sz="1200" dirty="0">
                <a:solidFill>
                  <a:schemeClr val="tx1"/>
                </a:solidFill>
              </a:rPr>
              <a:t>저가 </a:t>
            </a:r>
            <a:r>
              <a:rPr lang="en-US" altLang="ko-KR" sz="1200" dirty="0">
                <a:solidFill>
                  <a:schemeClr val="tx1"/>
                </a:solidFill>
              </a:rPr>
              <a:t>&lt;/small&gt; &lt;/h6&gt;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&lt;h6 class="d-inline pl-4 text-danger"&gt;&lt;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</a:t>
            </a:r>
            <a:r>
              <a:rPr lang="en-US" altLang="ko-KR" sz="1200" dirty="0" err="1">
                <a:solidFill>
                  <a:schemeClr val="tx1"/>
                </a:solidFill>
              </a:rPr>
              <a:t>fas</a:t>
            </a:r>
            <a:r>
              <a:rPr lang="en-US" altLang="ko-KR" sz="1200" dirty="0">
                <a:solidFill>
                  <a:schemeClr val="tx1"/>
                </a:solidFill>
              </a:rPr>
              <a:t> fa-sort-up"&gt;&lt;/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130,314 &lt;small class="text-muted"&gt;1.81% &lt;/small&gt; &lt;/h6&gt;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- 4 – </a:t>
            </a:r>
            <a:r>
              <a:rPr lang="ko-KR" altLang="en-US" sz="1600" dirty="0" smtClean="0"/>
              <a:t>트레이딩 뷰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15279"/>
              </p:ext>
            </p:extLst>
          </p:nvPr>
        </p:nvGraphicFramePr>
        <p:xfrm>
          <a:off x="249238" y="806450"/>
          <a:ext cx="11695112" cy="524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Image" r:id="rId3" imgW="11694960" imgH="5244120" progId="Photoshop.Image.18">
                  <p:embed/>
                </p:oleObj>
              </mc:Choice>
              <mc:Fallback>
                <p:oleObj name="Image" r:id="rId3" imgW="11694960" imgH="52441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238" y="806450"/>
                        <a:ext cx="11695112" cy="524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3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444" y="14260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9330" y="549622"/>
            <a:ext cx="5507646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=“bootstrap.css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329" y="1060515"/>
            <a:ext cx="5507647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=“common.css"&gt;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4" y="31058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9328" y="3543863"/>
            <a:ext cx="6405421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="https://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ajax.googleapis.com/ajax/libs/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jquery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/3.3.1/jquery.min.js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329" y="4017538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="popper.min.js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29" y="4491213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bootstrap.js"&gt;&lt;/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327" y="4964888"/>
            <a:ext cx="4784439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/jquery.mCustomScrollbar.concat.min.js"&gt;&lt;/script&gt;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327" y="1534190"/>
            <a:ext cx="5507649" cy="4364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="stylesheet"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="https://use.fontawesome.com/releases/v5.0.13/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/all.css" integrity="sha384-DNOHZ68U8hZfKXOrtjWvjxusGo9WQnrNx2sqG0tfsghAvtVlRW3tvkXWZh58N9jp"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crossorigin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="anonymous"&gt;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82196" y="35450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제이쿼리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밑에 부트스트랩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를 삽입해야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정상작동합니다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328" y="2195693"/>
            <a:ext cx="5507648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="jquery.mCustomScrollbar.min.css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82195" y="4931858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82195" y="2179887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2194" y="10289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버튼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폰트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아이콘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테이블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 IE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관련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버그픽스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194" y="520816"/>
            <a:ext cx="881151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82195" y="1559276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아이콘폰트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2194" y="4001732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툴팁관련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2194" y="4453030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- 4 – </a:t>
            </a:r>
            <a:r>
              <a:rPr lang="ko-KR" altLang="en-US" sz="1600" dirty="0" smtClean="0"/>
              <a:t>트레이딩 뷰 </a:t>
            </a:r>
            <a:r>
              <a:rPr lang="en-US" altLang="ko-KR" sz="1600" dirty="0" smtClean="0"/>
              <a:t>– 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822960"/>
            <a:ext cx="11712632" cy="5166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&lt;!-- BIGIN :: CHART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class="shadow-</a:t>
            </a:r>
            <a:r>
              <a:rPr lang="en-US" altLang="ko-KR" sz="1200" dirty="0" err="1">
                <a:solidFill>
                  <a:schemeClr val="tx1"/>
                </a:solidFill>
              </a:rPr>
              <a:t>sm</a:t>
            </a:r>
            <a:r>
              <a:rPr lang="en-US" altLang="ko-KR" sz="1200" dirty="0">
                <a:solidFill>
                  <a:schemeClr val="tx1"/>
                </a:solidFill>
              </a:rPr>
              <a:t> p-3 mb-4 </a:t>
            </a:r>
            <a:r>
              <a:rPr lang="en-US" altLang="ko-KR" sz="1200" dirty="0" err="1">
                <a:solidFill>
                  <a:schemeClr val="tx1"/>
                </a:solidFill>
              </a:rPr>
              <a:t>bg</a:t>
            </a:r>
            <a:r>
              <a:rPr lang="en-US" altLang="ko-KR" sz="1200" dirty="0">
                <a:solidFill>
                  <a:schemeClr val="tx1"/>
                </a:solidFill>
              </a:rPr>
              <a:t>-white rounded min-height300"&gt;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&lt;!-- BIGIN :: 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</a:t>
            </a:r>
            <a:r>
              <a:rPr lang="en-US" altLang="ko-KR" sz="1200" dirty="0">
                <a:solidFill>
                  <a:schemeClr val="tx1"/>
                </a:solidFill>
              </a:rPr>
              <a:t> Widget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class="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</a:t>
            </a:r>
            <a:r>
              <a:rPr lang="en-US" altLang="ko-KR" sz="1200" dirty="0">
                <a:solidFill>
                  <a:schemeClr val="tx1"/>
                </a:solidFill>
              </a:rPr>
              <a:t>-widget-container"&gt;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&lt;div id="tradingview_30702"&gt;&lt;/div&gt;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&lt;script type="text/</a:t>
            </a:r>
            <a:r>
              <a:rPr lang="en-US" altLang="ko-KR" sz="1200" dirty="0" err="1">
                <a:solidFill>
                  <a:schemeClr val="tx1"/>
                </a:solidFill>
              </a:rPr>
              <a:t>javascript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="https://s3.tradingview.com/tv.js"&gt;&lt;/script&gt;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&lt;script type="text/</a:t>
            </a:r>
            <a:r>
              <a:rPr lang="en-US" altLang="ko-KR" sz="1200" dirty="0" err="1">
                <a:solidFill>
                  <a:schemeClr val="tx1"/>
                </a:solidFill>
              </a:rPr>
              <a:t>javascript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new 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TradingView.widget</a:t>
            </a:r>
            <a:r>
              <a:rPr lang="en-US" altLang="ko-KR" sz="12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autosize</a:t>
            </a:r>
            <a:r>
              <a:rPr lang="en-US" altLang="ko-KR" sz="12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"symbol": "COINBASE:BTCUSD",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"interval": "D",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timezone</a:t>
            </a:r>
            <a:r>
              <a:rPr lang="en-US" altLang="ko-KR" sz="1200" dirty="0">
                <a:solidFill>
                  <a:schemeClr val="tx1"/>
                </a:solidFill>
              </a:rPr>
              <a:t>": "</a:t>
            </a:r>
            <a:r>
              <a:rPr lang="en-US" altLang="ko-KR" sz="1200" dirty="0" err="1">
                <a:solidFill>
                  <a:schemeClr val="tx1"/>
                </a:solidFill>
              </a:rPr>
              <a:t>Etc</a:t>
            </a:r>
            <a:r>
              <a:rPr lang="en-US" altLang="ko-KR" sz="1200" dirty="0">
                <a:solidFill>
                  <a:schemeClr val="tx1"/>
                </a:solidFill>
              </a:rPr>
              <a:t>/UTC",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"theme": "Light",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"style": "1",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"locale": "</a:t>
            </a:r>
            <a:r>
              <a:rPr lang="en-US" altLang="ko-KR" sz="1200" dirty="0" err="1">
                <a:solidFill>
                  <a:schemeClr val="tx1"/>
                </a:solidFill>
              </a:rPr>
              <a:t>kr</a:t>
            </a:r>
            <a:r>
              <a:rPr lang="en-US" altLang="ko-KR" sz="12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toolbar_bg</a:t>
            </a:r>
            <a:r>
              <a:rPr lang="en-US" altLang="ko-KR" sz="1200" dirty="0">
                <a:solidFill>
                  <a:schemeClr val="tx1"/>
                </a:solidFill>
              </a:rPr>
              <a:t>": "#f1f3f6",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enable_publishing</a:t>
            </a:r>
            <a:r>
              <a:rPr lang="en-US" altLang="ko-KR" sz="1200" dirty="0">
                <a:solidFill>
                  <a:schemeClr val="tx1"/>
                </a:solidFill>
              </a:rPr>
              <a:t>": false,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allow_symbol_change</a:t>
            </a:r>
            <a:r>
              <a:rPr lang="en-US" altLang="ko-KR" sz="1200" dirty="0">
                <a:solidFill>
                  <a:schemeClr val="tx1"/>
                </a:solidFill>
              </a:rPr>
              <a:t>": true,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"</a:t>
            </a:r>
            <a:r>
              <a:rPr lang="en-US" altLang="ko-KR" sz="1200" dirty="0" err="1">
                <a:solidFill>
                  <a:schemeClr val="tx1"/>
                </a:solidFill>
              </a:rPr>
              <a:t>container_id</a:t>
            </a:r>
            <a:r>
              <a:rPr lang="en-US" altLang="ko-KR" sz="1200" dirty="0">
                <a:solidFill>
                  <a:schemeClr val="tx1"/>
                </a:solidFill>
              </a:rPr>
              <a:t>": "tradingview_30702"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});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&lt;/script&gt;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&lt;!-- END :: </a:t>
            </a:r>
            <a:r>
              <a:rPr lang="en-US" altLang="ko-KR" sz="1200" dirty="0" err="1">
                <a:solidFill>
                  <a:schemeClr val="tx1"/>
                </a:solidFill>
              </a:rPr>
              <a:t>TradingView</a:t>
            </a:r>
            <a:r>
              <a:rPr lang="en-US" altLang="ko-KR" sz="1200" dirty="0">
                <a:solidFill>
                  <a:schemeClr val="tx1"/>
                </a:solidFill>
              </a:rPr>
              <a:t> Widget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 END :: CHART--&gt;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15319"/>
              </p:ext>
            </p:extLst>
          </p:nvPr>
        </p:nvGraphicFramePr>
        <p:xfrm>
          <a:off x="224445" y="579883"/>
          <a:ext cx="6267796" cy="596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Image" r:id="rId3" imgW="6526800" imgH="6209280" progId="Photoshop.Image.18">
                  <p:embed/>
                </p:oleObj>
              </mc:Choice>
              <mc:Fallback>
                <p:oleObj name="Image" r:id="rId3" imgW="6526800" imgH="62092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5" y="579883"/>
                        <a:ext cx="6267796" cy="596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658367" y="905257"/>
            <a:ext cx="1618489" cy="39776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2271" y="5056631"/>
            <a:ext cx="1618489" cy="1103377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32301" y="5056631"/>
            <a:ext cx="1947675" cy="1103377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46959" y="905257"/>
            <a:ext cx="2033017" cy="39776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4013" y="2002536"/>
            <a:ext cx="1883667" cy="521208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64304" y="5329427"/>
            <a:ext cx="1883667" cy="521208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59225" y="914400"/>
            <a:ext cx="1621536" cy="397764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8367" y="5056631"/>
            <a:ext cx="1618489" cy="1103377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5215" y="82338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35239" y="82338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413475" y="824099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3502" y="4981631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353526" y="4981631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8105" y="4982341"/>
            <a:ext cx="281635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508475" y="1836035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08475" y="526433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en-US" altLang="ko-KR" sz="1600" dirty="0" smtClean="0"/>
              <a:t>style sheet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822960"/>
            <a:ext cx="5738346" cy="5394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공통부분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.quotes-table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매도부분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-blue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매도부분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-blue-center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매도강조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td.quotes-blue.active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-blue-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center</a:t>
            </a:r>
            <a:r>
              <a:rPr lang="en-US" altLang="ko-KR" sz="1200" dirty="0" err="1">
                <a:solidFill>
                  <a:schemeClr val="tx1"/>
                </a:solidFill>
              </a:rPr>
              <a:t>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4 -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현재가 박스 코드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.quotes-select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3 -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.coin-status-table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text color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 smtClean="0">
                <a:solidFill>
                  <a:schemeClr val="tx1"/>
                </a:solidFill>
              </a:rPr>
              <a:t>: bootstrap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</a:t>
            </a:r>
            <a:r>
              <a:rPr lang="en-US" altLang="ko-KR" sz="1200" dirty="0" smtClean="0">
                <a:solidFill>
                  <a:schemeClr val="tx1"/>
                </a:solidFill>
              </a:rPr>
              <a:t> bootstrap)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blue class : .text-primary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red class : .text-danger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44768" y="845820"/>
            <a:ext cx="5792308" cy="5372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5 - </a:t>
            </a:r>
            <a:r>
              <a:rPr lang="ko-KR" altLang="en-US" sz="1200" dirty="0" smtClean="0">
                <a:solidFill>
                  <a:schemeClr val="tx1"/>
                </a:solidFill>
              </a:rPr>
              <a:t>체결 볼륨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</a:t>
            </a:r>
            <a:r>
              <a:rPr lang="en-US" altLang="ko-KR" sz="1200" dirty="0">
                <a:solidFill>
                  <a:schemeClr val="tx1"/>
                </a:solidFill>
              </a:rPr>
              <a:t>: common.css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 #trade-volume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text color file : bootstrap </a:t>
            </a:r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blue class : .text-primary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-- red class : .text-danger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6 - </a:t>
            </a:r>
            <a:r>
              <a:rPr lang="ko-KR" altLang="en-US" sz="1200" dirty="0" smtClean="0">
                <a:solidFill>
                  <a:schemeClr val="tx1"/>
                </a:solidFill>
              </a:rPr>
              <a:t>매수 부분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-red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7 - </a:t>
            </a:r>
            <a:r>
              <a:rPr lang="ko-KR" altLang="en-US" sz="1200" dirty="0" smtClean="0">
                <a:solidFill>
                  <a:schemeClr val="tx1"/>
                </a:solidFill>
              </a:rPr>
              <a:t>매수 부분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>
                <a:solidFill>
                  <a:schemeClr val="tx1"/>
                </a:solidFill>
              </a:rPr>
              <a:t>td.quotes</a:t>
            </a:r>
            <a:r>
              <a:rPr lang="en-US" altLang="ko-KR" sz="1200" dirty="0">
                <a:solidFill>
                  <a:schemeClr val="tx1"/>
                </a:solidFill>
              </a:rPr>
              <a:t>-red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8 -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매수강조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>
                <a:solidFill>
                  <a:schemeClr val="tx1"/>
                </a:solidFill>
              </a:rPr>
              <a:t>quotes-table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</a:t>
            </a:r>
            <a:r>
              <a:rPr lang="en-US" altLang="ko-KR" sz="1200" dirty="0" smtClean="0">
                <a:solidFill>
                  <a:schemeClr val="tx1"/>
                </a:solidFill>
              </a:rPr>
              <a:t>-red-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center.active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매수</a:t>
            </a:r>
            <a:r>
              <a:rPr lang="en-US" altLang="ko-KR" sz="1200" dirty="0" smtClean="0">
                <a:solidFill>
                  <a:schemeClr val="tx1"/>
                </a:solidFill>
              </a:rPr>
              <a:t>(7)</a:t>
            </a:r>
            <a:r>
              <a:rPr lang="ko-KR" altLang="en-US" sz="1200" dirty="0" smtClean="0">
                <a:solidFill>
                  <a:schemeClr val="tx1"/>
                </a:solidFill>
              </a:rPr>
              <a:t>부분</a:t>
            </a:r>
            <a:r>
              <a:rPr lang="en-US" altLang="ko-KR" sz="1200" dirty="0" smtClean="0">
                <a:solidFill>
                  <a:schemeClr val="tx1"/>
                </a:solidFill>
              </a:rPr>
              <a:t>(td) </a:t>
            </a:r>
            <a:r>
              <a:rPr lang="ko-KR" altLang="en-US" sz="1200" dirty="0" smtClean="0">
                <a:solidFill>
                  <a:schemeClr val="tx1"/>
                </a:solidFill>
              </a:rPr>
              <a:t>강조할 때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.quotes-table0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td.quotes-red.active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매도호가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>
                <a:solidFill>
                  <a:schemeClr val="tx1"/>
                </a:solidFill>
              </a:rPr>
              <a:t>매도 호가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id="quotes-sell" class="quotes-table" </a:t>
            </a:r>
            <a:r>
              <a:rPr lang="en-US" altLang="ko-KR" sz="1200" dirty="0" err="1">
                <a:solidFill>
                  <a:schemeClr val="tx1"/>
                </a:solidFill>
              </a:rPr>
              <a:t>cellspacing</a:t>
            </a:r>
            <a:r>
              <a:rPr lang="en-US" altLang="ko-KR" sz="1200" dirty="0">
                <a:solidFill>
                  <a:schemeClr val="tx1"/>
                </a:solidFill>
              </a:rPr>
              <a:t>="0" </a:t>
            </a:r>
            <a:r>
              <a:rPr lang="en-US" altLang="ko-KR" sz="1200" dirty="0" err="1">
                <a:solidFill>
                  <a:schemeClr val="tx1"/>
                </a:solidFill>
              </a:rPr>
              <a:t>cellpadding</a:t>
            </a:r>
            <a:r>
              <a:rPr lang="en-US" altLang="ko-KR" sz="1200" dirty="0">
                <a:solidFill>
                  <a:schemeClr val="tx1"/>
                </a:solidFill>
              </a:rPr>
              <a:t>="0"&gt;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class="quotes-blue-center"&gt;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&lt;span class="quotes-select"&gt;&lt;/span&gt;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7,538,000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…… </a:t>
            </a:r>
            <a:r>
              <a:rPr lang="ko-KR" altLang="en-US" sz="1200" dirty="0">
                <a:solidFill>
                  <a:schemeClr val="tx1"/>
                </a:solidFill>
              </a:rPr>
              <a:t>아래 생략 </a:t>
            </a:r>
            <a:r>
              <a:rPr lang="en-US" altLang="ko-KR" sz="1200" dirty="0">
                <a:solidFill>
                  <a:schemeClr val="tx1"/>
                </a:solidFill>
              </a:rPr>
              <a:t>(6row) ……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&lt;!--###### END :: </a:t>
            </a:r>
            <a:r>
              <a:rPr lang="ko-KR" altLang="en-US" sz="1200" dirty="0">
                <a:solidFill>
                  <a:schemeClr val="tx1"/>
                </a:solidFill>
              </a:rPr>
              <a:t>매도 호가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매도호가부분 우측 현재가 테이블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>
                <a:solidFill>
                  <a:schemeClr val="tx1"/>
                </a:solidFill>
              </a:rPr>
              <a:t>현재가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&lt;table class="coin-status-table h-100"&gt;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위쪽 공백 </a:t>
            </a:r>
            <a:r>
              <a:rPr lang="en-US" altLang="ko-KR" sz="1200" dirty="0" smtClean="0">
                <a:solidFill>
                  <a:schemeClr val="tx1"/>
                </a:solidFill>
              </a:rPr>
              <a:t>td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현재가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전일대비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 class="text-danger"&gt;3.00%&lt;/td&gt;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고가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 class="text-danger"&gt;7,189,000&lt;/td&gt;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저가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 class="text-primary"&gt;7,189,000&lt;/td&gt;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거래량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&lt;td&gt;7,189,000&lt;/td&gt;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아래쪽 공백 </a:t>
            </a:r>
            <a:r>
              <a:rPr lang="en-US" altLang="ko-KR" sz="1200" dirty="0" smtClean="0">
                <a:solidFill>
                  <a:schemeClr val="tx1"/>
                </a:solidFill>
              </a:rPr>
              <a:t>td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&lt;!--###### END </a:t>
            </a:r>
            <a:r>
              <a:rPr lang="ko-KR" altLang="en-US" sz="1200" dirty="0">
                <a:solidFill>
                  <a:schemeClr val="tx1"/>
                </a:solidFill>
              </a:rPr>
              <a:t>현재가 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매수호가부분 </a:t>
            </a:r>
            <a:r>
              <a:rPr lang="ko-KR" altLang="en-US" sz="1600" dirty="0"/>
              <a:t>좌</a:t>
            </a:r>
            <a:r>
              <a:rPr lang="ko-KR" altLang="en-US" sz="1600" dirty="0" smtClean="0"/>
              <a:t>측 </a:t>
            </a:r>
            <a:r>
              <a:rPr lang="ko-KR" altLang="en-US" sz="1600" dirty="0" err="1" smtClean="0"/>
              <a:t>체결볼륨</a:t>
            </a:r>
            <a:r>
              <a:rPr lang="ko-KR" altLang="en-US" sz="1600" dirty="0" smtClean="0"/>
              <a:t> 테이블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>
                <a:solidFill>
                  <a:schemeClr val="tx1"/>
                </a:solidFill>
              </a:rPr>
              <a:t>체결 볼륨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class="trade-volume-table h-100"&gt;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width="50%"&gt;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체결가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체결량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class="text-primary"&gt;7,341,000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class="text-primary"&gt;0.0092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class="text-primary"&gt;7,341,000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class="text-primary"&gt;0.0092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class="text-danger"&gt;7,341,000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class="text-danger"&gt;0.0092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아래 생략 </a:t>
            </a:r>
            <a:r>
              <a:rPr lang="en-US" altLang="ko-KR" sz="1200" dirty="0" smtClean="0">
                <a:solidFill>
                  <a:schemeClr val="tx1"/>
                </a:solidFill>
              </a:rPr>
              <a:t>(6row)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&lt;!--###### END :: </a:t>
            </a:r>
            <a:r>
              <a:rPr lang="ko-KR" altLang="en-US" sz="1200" dirty="0">
                <a:solidFill>
                  <a:schemeClr val="tx1"/>
                </a:solidFill>
              </a:rPr>
              <a:t>체결 볼륨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- 5 – </a:t>
            </a:r>
            <a:r>
              <a:rPr lang="ko-KR" altLang="en-US" sz="1600" dirty="0" smtClean="0"/>
              <a:t>호가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매</a:t>
            </a:r>
            <a:r>
              <a:rPr lang="ko-KR" altLang="en-US" sz="1600" dirty="0" err="1"/>
              <a:t>수</a:t>
            </a:r>
            <a:r>
              <a:rPr lang="ko-KR" altLang="en-US" sz="1600" dirty="0" err="1" smtClean="0"/>
              <a:t>호가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4444" y="685800"/>
            <a:ext cx="11712632" cy="589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&lt;!--###### BIGIN :: </a:t>
            </a:r>
            <a:r>
              <a:rPr lang="ko-KR" altLang="en-US" sz="1200" dirty="0" err="1">
                <a:solidFill>
                  <a:schemeClr val="tx1"/>
                </a:solidFill>
              </a:rPr>
              <a:t>매수호가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id="quotes-buy" class="quotes-table h-100"&gt;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&lt;col width=""&gt;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colgroup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 active"&gt;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class="quotes-red-center"&gt; 7,538,000 &lt;/td&gt;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class="quotes-red"&gt; 0.0017&lt;/td&gt;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…… </a:t>
            </a:r>
            <a:r>
              <a:rPr lang="ko-KR" altLang="en-US" sz="1200" dirty="0">
                <a:solidFill>
                  <a:schemeClr val="tx1"/>
                </a:solidFill>
              </a:rPr>
              <a:t>아래 생략 </a:t>
            </a:r>
            <a:r>
              <a:rPr lang="en-US" altLang="ko-KR" sz="1200" dirty="0">
                <a:solidFill>
                  <a:schemeClr val="tx1"/>
                </a:solidFill>
              </a:rPr>
              <a:t>(6row) ……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tbody</a:t>
            </a:r>
            <a:r>
              <a:rPr lang="en-US" altLang="ko-KR" sz="1200" dirty="0" smtClean="0">
                <a:solidFill>
                  <a:schemeClr val="tx1"/>
                </a:solidFill>
              </a:rPr>
              <a:t>&gt;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>
                <a:solidFill>
                  <a:schemeClr val="tx1"/>
                </a:solidFill>
              </a:rPr>
              <a:t>table&gt;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&lt;!--###### END </a:t>
            </a:r>
            <a:r>
              <a:rPr lang="ko-KR" altLang="en-US" sz="1200" dirty="0" err="1">
                <a:solidFill>
                  <a:schemeClr val="tx1"/>
                </a:solidFill>
              </a:rPr>
              <a:t>매수호가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>
                <a:solidFill>
                  <a:schemeClr val="tx1"/>
                </a:solidFill>
              </a:rPr>
              <a:t>####### --&gt;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2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6 </a:t>
            </a:r>
            <a:r>
              <a:rPr lang="en-US" altLang="ko-KR" sz="1600" dirty="0" smtClean="0"/>
              <a:t>– </a:t>
            </a:r>
            <a:r>
              <a:rPr lang="en-US" altLang="ko-KR" sz="1600" dirty="0" smtClean="0"/>
              <a:t>Cart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43425"/>
              </p:ext>
            </p:extLst>
          </p:nvPr>
        </p:nvGraphicFramePr>
        <p:xfrm>
          <a:off x="224444" y="651805"/>
          <a:ext cx="4426687" cy="588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Image" r:id="rId3" imgW="5079240" imgH="6755400" progId="Photoshop.Image.18">
                  <p:embed/>
                </p:oleObj>
              </mc:Choice>
              <mc:Fallback>
                <p:oleObj name="Image" r:id="rId3" imgW="5079240" imgH="67554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651805"/>
                        <a:ext cx="4426687" cy="5886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844562" y="651804"/>
            <a:ext cx="7092514" cy="58861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Bootstrap tab menu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CSS </a:t>
            </a:r>
            <a:r>
              <a:rPr lang="ko-KR" altLang="en-US" sz="1200" dirty="0" smtClean="0">
                <a:solidFill>
                  <a:schemeClr val="tx1"/>
                </a:solidFill>
              </a:rPr>
              <a:t>일부 변경 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변경 </a:t>
            </a:r>
            <a:r>
              <a:rPr lang="en-US" altLang="ko-KR" sz="1200" dirty="0" smtClean="0">
                <a:solidFill>
                  <a:schemeClr val="tx1"/>
                </a:solidFill>
              </a:rPr>
              <a:t>CSS 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common.css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Cart 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 전용 </a:t>
            </a:r>
            <a:r>
              <a:rPr lang="en-US" altLang="ko-KR" sz="1200" dirty="0">
                <a:solidFill>
                  <a:schemeClr val="tx1"/>
                </a:solidFill>
              </a:rPr>
              <a:t>Tab menu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nav-item.cart-buy.active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nav-item.cart-buy:hover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nav-item.cart-sell.active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nav-item.cart-sell:hover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7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체결내역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미체결주문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체결주문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4444" y="5319346"/>
            <a:ext cx="11712632" cy="1301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Bootstrap tab menu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Tab </a:t>
            </a:r>
            <a:r>
              <a:rPr lang="en-US" altLang="ko-KR" sz="1200" dirty="0">
                <a:solidFill>
                  <a:schemeClr val="tx1"/>
                </a:solidFill>
              </a:rPr>
              <a:t>menu </a:t>
            </a:r>
            <a:r>
              <a:rPr lang="ko-KR" altLang="en-US" sz="1200" dirty="0">
                <a:solidFill>
                  <a:schemeClr val="tx1"/>
                </a:solidFill>
              </a:rPr>
              <a:t>공통 </a:t>
            </a:r>
            <a:r>
              <a:rPr lang="en-US" altLang="ko-KR" sz="1200" dirty="0">
                <a:solidFill>
                  <a:schemeClr val="tx1"/>
                </a:solidFill>
              </a:rPr>
              <a:t>customizing </a:t>
            </a:r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nav-item.active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nav-item:hover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75135"/>
              </p:ext>
            </p:extLst>
          </p:nvPr>
        </p:nvGraphicFramePr>
        <p:xfrm>
          <a:off x="224444" y="553633"/>
          <a:ext cx="11073671" cy="436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Image" r:id="rId3" imgW="11796480" imgH="4647600" progId="Photoshop.Image.18">
                  <p:embed/>
                </p:oleObj>
              </mc:Choice>
              <mc:Fallback>
                <p:oleObj name="Image" r:id="rId3" imgW="11796480" imgH="46476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553633"/>
                        <a:ext cx="11073671" cy="4363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5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입출금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4444" y="5319346"/>
            <a:ext cx="11712632" cy="1301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Bootstrap tab menu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Tab </a:t>
            </a:r>
            <a:r>
              <a:rPr lang="en-US" altLang="ko-KR" sz="1200" dirty="0">
                <a:solidFill>
                  <a:schemeClr val="tx1"/>
                </a:solidFill>
              </a:rPr>
              <a:t>menu </a:t>
            </a:r>
            <a:r>
              <a:rPr lang="ko-KR" altLang="en-US" sz="1200" dirty="0">
                <a:solidFill>
                  <a:schemeClr val="tx1"/>
                </a:solidFill>
              </a:rPr>
              <a:t>공통 </a:t>
            </a:r>
            <a:r>
              <a:rPr lang="en-US" altLang="ko-KR" sz="1200" dirty="0">
                <a:solidFill>
                  <a:schemeClr val="tx1"/>
                </a:solidFill>
              </a:rPr>
              <a:t>customizing </a:t>
            </a:r>
            <a:r>
              <a:rPr lang="en-US" altLang="ko-KR" sz="1200" dirty="0" err="1">
                <a:solidFill>
                  <a:schemeClr val="tx1"/>
                </a:solidFill>
              </a:rPr>
              <a:t>css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file : common.css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--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nav-item.active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-- .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-tabs .</a:t>
            </a:r>
            <a:r>
              <a:rPr lang="en-US" altLang="ko-KR" sz="1200" dirty="0" err="1">
                <a:solidFill>
                  <a:schemeClr val="tx1"/>
                </a:solidFill>
              </a:rPr>
              <a:t>nav-item:hover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07359"/>
              </p:ext>
            </p:extLst>
          </p:nvPr>
        </p:nvGraphicFramePr>
        <p:xfrm>
          <a:off x="2148377" y="2455429"/>
          <a:ext cx="812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Image" r:id="rId3" imgW="17879040" imgH="977760" progId="Photoshop.Image.18">
                  <p:embed/>
                </p:oleObj>
              </mc:Choice>
              <mc:Fallback>
                <p:oleObj name="Image" r:id="rId3" imgW="1787904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8377" y="2455429"/>
                        <a:ext cx="8128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48378" y="3459076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8" y="4213167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8377" y="2455429"/>
            <a:ext cx="827580" cy="447675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1310240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0501" y="2455428"/>
            <a:ext cx="615143" cy="44767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48945" y="3294239"/>
            <a:ext cx="3599411" cy="32316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회원아이콘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1100" dirty="0" smtClean="0">
                <a:solidFill>
                  <a:schemeClr val="tx1"/>
                </a:solidFill>
              </a:rPr>
              <a:t> fa-user-circle fa-2x align-middle"&gt;&lt;/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</a:t>
            </a:r>
            <a:endParaRPr lang="ko-KR" altLang="en-US" sz="1600" dirty="0"/>
          </a:p>
        </p:txBody>
      </p:sp>
      <p:cxnSp>
        <p:nvCxnSpPr>
          <p:cNvPr id="22" name="꺾인 연결선 21"/>
          <p:cNvCxnSpPr>
            <a:stCxn id="16" idx="1"/>
            <a:endCxn id="7" idx="1"/>
          </p:cNvCxnSpPr>
          <p:nvPr/>
        </p:nvCxnSpPr>
        <p:spPr>
          <a:xfrm rot="10800000" flipH="1" flipV="1">
            <a:off x="2148376" y="2679267"/>
            <a:ext cx="1" cy="1108162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1"/>
            <a:endCxn id="8" idx="1"/>
          </p:cNvCxnSpPr>
          <p:nvPr/>
        </p:nvCxnSpPr>
        <p:spPr>
          <a:xfrm rot="10800000" flipH="1" flipV="1">
            <a:off x="2148376" y="2679267"/>
            <a:ext cx="1" cy="1992486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5" idx="2"/>
            <a:endCxn id="26" idx="0"/>
          </p:cNvCxnSpPr>
          <p:nvPr/>
        </p:nvCxnSpPr>
        <p:spPr>
          <a:xfrm rot="5400000">
            <a:off x="9037794" y="2813960"/>
            <a:ext cx="391136" cy="56942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7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체결내역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미체결주문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체결주문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화면 및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635590"/>
              </p:ext>
            </p:extLst>
          </p:nvPr>
        </p:nvGraphicFramePr>
        <p:xfrm>
          <a:off x="224444" y="715963"/>
          <a:ext cx="6826987" cy="2657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Image" r:id="rId3" imgW="8647560" imgH="3364920" progId="Photoshop.Image.18">
                  <p:embed/>
                </p:oleObj>
              </mc:Choice>
              <mc:Fallback>
                <p:oleObj name="Image" r:id="rId3" imgW="8647560" imgH="3364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715963"/>
                        <a:ext cx="6826987" cy="2657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786106" y="1079421"/>
            <a:ext cx="634102" cy="47513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2540" y="2373572"/>
            <a:ext cx="6648214" cy="73011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12953" y="997553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4444" y="2291704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4444" y="3859822"/>
            <a:ext cx="11627587" cy="27168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1 -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프로그레스</a:t>
            </a:r>
            <a:r>
              <a:rPr lang="ko-KR" altLang="en-US" sz="1200" dirty="0" smtClean="0">
                <a:solidFill>
                  <a:schemeClr val="tx1"/>
                </a:solidFill>
              </a:rPr>
              <a:t> 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사용 </a:t>
            </a:r>
            <a:r>
              <a:rPr lang="en-US" altLang="ko-KR" sz="1200" dirty="0" smtClean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.balance-bar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balance-bar-data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&lt;p class="balance-bar m-0" style="width: </a:t>
            </a:r>
            <a:r>
              <a:rPr lang="en-US" altLang="ko-KR" sz="1200" dirty="0">
                <a:solidFill>
                  <a:srgbClr val="FF0000"/>
                </a:solidFill>
              </a:rPr>
              <a:t>30</a:t>
            </a:r>
            <a:r>
              <a:rPr lang="en-US" altLang="ko-KR" sz="1200" dirty="0" smtClean="0">
                <a:solidFill>
                  <a:srgbClr val="FF0000"/>
                </a:solidFill>
              </a:rPr>
              <a:t>%</a:t>
            </a:r>
            <a:r>
              <a:rPr lang="en-US" altLang="ko-KR" sz="1200" dirty="0" smtClean="0">
                <a:solidFill>
                  <a:schemeClr val="tx1"/>
                </a:solidFill>
              </a:rPr>
              <a:t>"&gt; &lt;!– 1</a:t>
            </a:r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프로그레스</a:t>
            </a:r>
            <a:r>
              <a:rPr lang="ko-KR" altLang="en-US" sz="1200" dirty="0" smtClean="0">
                <a:solidFill>
                  <a:schemeClr val="tx1"/>
                </a:solidFill>
              </a:rPr>
              <a:t> 바의 넓이</a:t>
            </a:r>
            <a:r>
              <a:rPr lang="en-US" altLang="ko-KR" sz="1200" dirty="0" smtClean="0">
                <a:solidFill>
                  <a:schemeClr val="tx1"/>
                </a:solidFill>
              </a:rPr>
              <a:t>(width)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rgbClr val="FF0000"/>
                </a:solidFill>
              </a:rPr>
              <a:t>30%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&lt;span class</a:t>
            </a:r>
            <a:r>
              <a:rPr lang="en-US" altLang="ko-KR" sz="1200" dirty="0" smtClean="0">
                <a:solidFill>
                  <a:schemeClr val="tx1"/>
                </a:solidFill>
              </a:rPr>
              <a:t>=＂balance-bar-data＂&gt; </a:t>
            </a:r>
            <a:r>
              <a:rPr lang="en-US" altLang="ko-KR" sz="1200" dirty="0">
                <a:solidFill>
                  <a:schemeClr val="tx1"/>
                </a:solidFill>
              </a:rPr>
              <a:t>41.23%&lt;/span&gt;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&lt;/p&gt;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거래소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7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체결내역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미체결주문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체결주문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en-US" altLang="ko-KR" sz="1600" dirty="0" smtClean="0"/>
              <a:t>CODE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4445" y="747346"/>
            <a:ext cx="11589540" cy="5829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2 -</a:t>
            </a:r>
            <a:r>
              <a:rPr lang="en-US" altLang="ko-KR" sz="1200" dirty="0" smtClean="0">
                <a:solidFill>
                  <a:schemeClr val="tx1"/>
                </a:solidFill>
              </a:rPr>
              <a:t> Select block(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 select)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사용 </a:t>
            </a:r>
            <a:r>
              <a:rPr lang="en-US" altLang="ko-KR" sz="1200" dirty="0" smtClean="0">
                <a:solidFill>
                  <a:schemeClr val="tx1"/>
                </a:solidFill>
              </a:rPr>
              <a:t>file : common.css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.balance-table .</a:t>
            </a:r>
            <a:r>
              <a:rPr lang="en-US" altLang="ko-KR" sz="1200" dirty="0">
                <a:solidFill>
                  <a:srgbClr val="FF0000"/>
                </a:solidFill>
              </a:rPr>
              <a:t>active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&lt;table class="table balance-table mb-0"&gt;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class="border-top-0"&gt;</a:t>
            </a:r>
            <a:r>
              <a:rPr lang="ko-KR" altLang="en-US" sz="1200" dirty="0" err="1">
                <a:solidFill>
                  <a:schemeClr val="tx1"/>
                </a:solidFill>
              </a:rPr>
              <a:t>보유코인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scope="col" class="border-top-0"&gt;</a:t>
            </a:r>
            <a:r>
              <a:rPr lang="ko-KR" altLang="en-US" sz="1200" dirty="0">
                <a:solidFill>
                  <a:schemeClr val="tx1"/>
                </a:solidFill>
              </a:rPr>
              <a:t>비중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 class="text-center border-top-0" scope="col"&gt;</a:t>
            </a:r>
            <a:r>
              <a:rPr lang="ko-KR" altLang="en-US" sz="1200" dirty="0">
                <a:solidFill>
                  <a:schemeClr val="tx1"/>
                </a:solidFill>
              </a:rPr>
              <a:t>수량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th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thead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위 생략</a:t>
            </a:r>
            <a:r>
              <a:rPr lang="en-US" altLang="ko-KR" sz="1200" dirty="0" smtClean="0">
                <a:solidFill>
                  <a:schemeClr val="tx1"/>
                </a:solidFill>
              </a:rPr>
              <a:t> ……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class="active</a:t>
            </a:r>
            <a:r>
              <a:rPr lang="en-US" altLang="ko-KR" sz="1200" dirty="0" smtClean="0">
                <a:solidFill>
                  <a:srgbClr val="FF0000"/>
                </a:solidFill>
              </a:rPr>
              <a:t>"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</a:t>
            </a:r>
            <a:r>
              <a:rPr lang="en-US" altLang="ko-KR" sz="1200" dirty="0" err="1">
                <a:solidFill>
                  <a:schemeClr val="tx1"/>
                </a:solidFill>
              </a:rPr>
              <a:t>nowrap</a:t>
            </a:r>
            <a:r>
              <a:rPr lang="en-US" altLang="ko-KR" sz="1200" dirty="0">
                <a:solidFill>
                  <a:schemeClr val="tx1"/>
                </a:solidFill>
              </a:rPr>
              <a:t>"&gt;&lt;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-coin 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-bch"&gt;&lt;/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&lt;p class="d-inline-block align-middle m-0"&gt; </a:t>
            </a:r>
            <a:r>
              <a:rPr lang="ko-KR" altLang="en-US" sz="1200" dirty="0">
                <a:solidFill>
                  <a:schemeClr val="tx1"/>
                </a:solidFill>
              </a:rPr>
              <a:t>비트코인캐시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&gt;BTC&lt;/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&lt;/p&gt;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&lt;/td&gt;                               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class="text-right"&gt;&lt;p class="balance-bar m-0" style="width: 10%"&gt;&lt;span class="balance-bar-data"&gt; 41.23%&lt;/span&gt; &lt;/p&gt;  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&lt;td class="text-right"&gt;&lt;h6 class="d-inline-block"&gt; 1,000,000&lt;/h6&gt;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 class="d-block"&gt;809,163,282 KRW&lt;/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&lt;/td&gt;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</a:rPr>
              <a:t>tr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…… </a:t>
            </a:r>
            <a:r>
              <a:rPr lang="ko-KR" altLang="en-US" sz="1200" dirty="0" smtClean="0">
                <a:solidFill>
                  <a:schemeClr val="tx1"/>
                </a:solidFill>
              </a:rPr>
              <a:t>아래 </a:t>
            </a:r>
            <a:r>
              <a:rPr lang="ko-KR" altLang="en-US" sz="1200" dirty="0">
                <a:solidFill>
                  <a:schemeClr val="tx1"/>
                </a:solidFill>
              </a:rPr>
              <a:t>생략</a:t>
            </a:r>
            <a:r>
              <a:rPr lang="en-US" altLang="ko-KR" sz="1200" dirty="0">
                <a:solidFill>
                  <a:schemeClr val="tx1"/>
                </a:solidFill>
              </a:rPr>
              <a:t> ……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</a:t>
            </a:r>
            <a:r>
              <a:rPr lang="en-US" altLang="ko-KR" sz="1200" dirty="0" err="1">
                <a:solidFill>
                  <a:schemeClr val="tx1"/>
                </a:solidFill>
              </a:rPr>
              <a:t>tbody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&lt;/table&gt;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5946"/>
              </p:ext>
            </p:extLst>
          </p:nvPr>
        </p:nvGraphicFramePr>
        <p:xfrm>
          <a:off x="182188" y="1175336"/>
          <a:ext cx="36957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Image" r:id="rId3" imgW="3695040" imgH="3949200" progId="Photoshop.Image.18">
                  <p:embed/>
                </p:oleObj>
              </mc:Choice>
              <mc:Fallback>
                <p:oleObj name="Image" r:id="rId3" imgW="3695040" imgH="3949200" progId="Photoshop.Image.18">
                  <p:embed/>
                  <p:pic>
                    <p:nvPicPr>
                      <p:cNvPr id="26" name="개체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188" y="1175336"/>
                        <a:ext cx="3695700" cy="394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color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Text </a:t>
            </a:r>
            <a:r>
              <a:rPr lang="en-US" altLang="ko-KR" dirty="0" smtClean="0"/>
              <a:t>Color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4807" y="116704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&lt;p class="text-muted"&gt;This text is muted.&lt;/p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91441" y="4443058"/>
            <a:ext cx="1097280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1441" y="4056276"/>
            <a:ext cx="1587730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1440" y="3652868"/>
            <a:ext cx="1687483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1440" y="3228269"/>
            <a:ext cx="2834639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1440" y="2803670"/>
            <a:ext cx="3067396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1439" y="2407758"/>
            <a:ext cx="3848793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1439" y="1984795"/>
            <a:ext cx="2834639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1439" y="1589700"/>
            <a:ext cx="2302625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0659" y="1171885"/>
            <a:ext cx="2024148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394063" y="1595404"/>
            <a:ext cx="387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class="text-primary"&gt;This text is important.&lt;/</a:t>
            </a:r>
            <a:r>
              <a:rPr lang="en-US" altLang="ko-KR" sz="1200" dirty="0" smtClean="0"/>
              <a:t>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26078" y="2004874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class="text-success"&gt;This text indicates success.&lt;/p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877888" y="2408122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class="text-info"&gt;This text represents some information.&lt;/p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158836" y="2830745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class="text-warning"&gt;This text represents a warning.&lt;/p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827714" y="3229840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class="text-danger"&gt;This text represents danger.&lt;/p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79171" y="3652868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class="text-secondary"&gt;Secondary text.&lt;/p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679171" y="4052483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class="text-dark"&gt;This text is dark grey.&lt;/p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242751" y="445025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class="text-body"&gt;Default body color (often black).&lt;/p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251960" y="4815156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class="text-light"&gt;This text is light grey (on white background).&lt;/p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aphicFrame>
        <p:nvGraphicFramePr>
          <p:cNvPr id="79" name="개체 78"/>
          <p:cNvGraphicFramePr>
            <a:graphicFrameLocks noChangeAspect="1"/>
          </p:cNvGraphicFramePr>
          <p:nvPr>
            <p:extLst/>
          </p:nvPr>
        </p:nvGraphicFramePr>
        <p:xfrm>
          <a:off x="149628" y="4813148"/>
          <a:ext cx="4191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Image" r:id="rId5" imgW="4190400" imgH="812520" progId="Photoshop.Image.18">
                  <p:embed/>
                </p:oleObj>
              </mc:Choice>
              <mc:Fallback>
                <p:oleObj name="Image" r:id="rId5" imgW="4190400" imgH="812520" progId="Photoshop.Image.18">
                  <p:embed/>
                  <p:pic>
                    <p:nvPicPr>
                      <p:cNvPr id="79" name="개체 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628" y="4813148"/>
                        <a:ext cx="4191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251960" y="530081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class="text-white"&gt;This text is white (on white background).&lt;/</a:t>
            </a:r>
            <a:r>
              <a:rPr lang="en-US" altLang="ko-KR" sz="1200" dirty="0" smtClean="0"/>
              <a:t>p&gt;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0385" y="1599359"/>
            <a:ext cx="2970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Color </a:t>
            </a:r>
            <a:r>
              <a:rPr lang="ko-KR" altLang="en-US" sz="1200" dirty="0" smtClean="0"/>
              <a:t>변경 </a:t>
            </a:r>
            <a:r>
              <a:rPr lang="en-US" altLang="ko-KR" sz="1200" dirty="0" smtClean="0"/>
              <a:t>: color 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007bff </a:t>
            </a:r>
            <a:r>
              <a:rPr lang="en-US" altLang="ko-KR" sz="1200" dirty="0">
                <a:sym typeface="Wingdings" panose="05000000000000000000" pitchFamily="2" charset="2"/>
              </a:rPr>
              <a:t> #0070c2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57749"/>
              </p:ext>
            </p:extLst>
          </p:nvPr>
        </p:nvGraphicFramePr>
        <p:xfrm>
          <a:off x="7346942" y="1335700"/>
          <a:ext cx="711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Image" r:id="rId7" imgW="711000" imgH="253800" progId="Photoshop.Image.18">
                  <p:embed/>
                </p:oleObj>
              </mc:Choice>
              <mc:Fallback>
                <p:oleObj name="Image" r:id="rId7" imgW="711000" imgH="253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46942" y="1335700"/>
                        <a:ext cx="711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1169"/>
              </p:ext>
            </p:extLst>
          </p:nvPr>
        </p:nvGraphicFramePr>
        <p:xfrm>
          <a:off x="8567250" y="1345750"/>
          <a:ext cx="711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Image" r:id="rId9" imgW="711000" imgH="253800" progId="Photoshop.Image.18">
                  <p:embed/>
                </p:oleObj>
              </mc:Choice>
              <mc:Fallback>
                <p:oleObj name="Image" r:id="rId9" imgW="711000" imgH="253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67250" y="1345750"/>
                        <a:ext cx="711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8172371" y="1398503"/>
            <a:ext cx="298939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270992" y="1737859"/>
            <a:ext cx="1011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53516"/>
              </p:ext>
            </p:extLst>
          </p:nvPr>
        </p:nvGraphicFramePr>
        <p:xfrm>
          <a:off x="1262167" y="1202874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Image" r:id="rId3" imgW="2717280" imgH="545760" progId="Photoshop.Image.18">
                  <p:embed/>
                </p:oleObj>
              </mc:Choice>
              <mc:Fallback>
                <p:oleObj name="Image" r:id="rId3" imgW="2717280" imgH="545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167" y="1202874"/>
                        <a:ext cx="2717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</a:t>
            </a:r>
            <a:r>
              <a:rPr lang="en-US" altLang="ko-KR" sz="1600" dirty="0" err="1" smtClean="0"/>
              <a:t>pagenation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804265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이전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 active＂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다음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35792" y="1238836"/>
            <a:ext cx="528285" cy="49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7996" y="1238836"/>
            <a:ext cx="474663" cy="4953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2903" y="1238836"/>
            <a:ext cx="483615" cy="49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66578" y="1238836"/>
            <a:ext cx="1029347" cy="495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8209" y="2175456"/>
            <a:ext cx="9323668" cy="12414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 버튼의 비활성화상태</a:t>
            </a:r>
            <a:r>
              <a:rPr lang="en-US" altLang="ko-KR" sz="1200" dirty="0" smtClean="0">
                <a:solidFill>
                  <a:schemeClr val="tx1"/>
                </a:solidFill>
              </a:rPr>
              <a:t>(disable)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Mouse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curser </a:t>
            </a:r>
            <a:r>
              <a:rPr lang="ko-KR" altLang="en-US" sz="1200" dirty="0" smtClean="0">
                <a:solidFill>
                  <a:schemeClr val="tx1"/>
                </a:solidFill>
              </a:rPr>
              <a:t>모양 </a:t>
            </a:r>
            <a:r>
              <a:rPr lang="en-US" altLang="ko-KR" sz="1200" dirty="0" smtClean="0">
                <a:solidFill>
                  <a:schemeClr val="tx1"/>
                </a:solidFill>
              </a:rPr>
              <a:t>: default(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처음 페이지일때는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이전버튼이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마지막 페이지이거나 전체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페이지수가</a:t>
            </a:r>
            <a:r>
              <a:rPr lang="ko-KR" altLang="en-US" sz="1200" dirty="0" smtClean="0">
                <a:solidFill>
                  <a:schemeClr val="tx1"/>
                </a:solidFill>
              </a:rPr>
              <a:t> 노출되는 페이지 수를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안넘길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다음 버튼이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18209" y="3510271"/>
            <a:ext cx="9323668" cy="6308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 페이지를 강조하여 표시한다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ss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 : active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18208" y="4233223"/>
            <a:ext cx="9323668" cy="26520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각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번호 표시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8208" y="4590577"/>
            <a:ext cx="9323668" cy="265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다음 버튼이 활성화 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잇을</a:t>
            </a:r>
            <a:r>
              <a:rPr lang="ko-KR" altLang="en-US" sz="1200" dirty="0" smtClean="0">
                <a:solidFill>
                  <a:schemeClr val="tx1"/>
                </a:solidFill>
              </a:rPr>
              <a:t> 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15" idx="3"/>
          </p:cNvCxnSpPr>
          <p:nvPr/>
        </p:nvCxnSpPr>
        <p:spPr>
          <a:xfrm>
            <a:off x="3926518" y="1486486"/>
            <a:ext cx="6615358" cy="3236696"/>
          </a:xfrm>
          <a:prstGeom prst="bentConnector3">
            <a:avLst>
              <a:gd name="adj1" fmla="val 11913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" idx="2"/>
            <a:endCxn id="14" idx="3"/>
          </p:cNvCxnSpPr>
          <p:nvPr/>
        </p:nvCxnSpPr>
        <p:spPr>
          <a:xfrm rot="16200000" flipH="1">
            <a:off x="5395718" y="-780330"/>
            <a:ext cx="2631692" cy="7660624"/>
          </a:xfrm>
          <a:prstGeom prst="bentConnector4">
            <a:avLst>
              <a:gd name="adj1" fmla="val 5051"/>
              <a:gd name="adj2" fmla="val 109182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8" idx="2"/>
            <a:endCxn id="13" idx="3"/>
          </p:cNvCxnSpPr>
          <p:nvPr/>
        </p:nvCxnSpPr>
        <p:spPr>
          <a:xfrm rot="16200000" flipH="1">
            <a:off x="5257833" y="-1458370"/>
            <a:ext cx="2091539" cy="8476549"/>
          </a:xfrm>
          <a:prstGeom prst="bentConnector4">
            <a:avLst>
              <a:gd name="adj1" fmla="val 13454"/>
              <a:gd name="adj2" fmla="val 10269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2" idx="1"/>
          </p:cNvCxnSpPr>
          <p:nvPr/>
        </p:nvCxnSpPr>
        <p:spPr>
          <a:xfrm rot="5400000">
            <a:off x="843704" y="2087517"/>
            <a:ext cx="1083167" cy="334156"/>
          </a:xfrm>
          <a:prstGeom prst="bentConnector4">
            <a:avLst>
              <a:gd name="adj1" fmla="val 21347"/>
              <a:gd name="adj2" fmla="val 1684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dropdown menu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247224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dropdown-toggle"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Dropdown button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="dropdown-menu"&gt;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67245"/>
              </p:ext>
            </p:extLst>
          </p:nvPr>
        </p:nvGraphicFramePr>
        <p:xfrm>
          <a:off x="224444" y="1175336"/>
          <a:ext cx="2400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Image" r:id="rId3" imgW="2399760" imgH="1929960" progId="Photoshop.Image.18">
                  <p:embed/>
                </p:oleObj>
              </mc:Choice>
              <mc:Fallback>
                <p:oleObj name="Image" r:id="rId3" imgW="2399760" imgH="1929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24003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4444" y="3432139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box </a:t>
            </a:r>
            <a:r>
              <a:rPr lang="ko-KR" altLang="en-US" sz="1200" dirty="0" err="1" smtClean="0"/>
              <a:t>와같이</a:t>
            </a:r>
            <a:r>
              <a:rPr lang="ko-KR" altLang="en-US" sz="1200" dirty="0" smtClean="0"/>
              <a:t> 상하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되는 메뉴입니다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모바일 화면에서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언어선택 드롭박스등에 응용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03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grid system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9684" y="1073898"/>
            <a:ext cx="35515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=“row”&gt;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=“col-*-*”&gt;&lt;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224444" y="662074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기본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4444" y="19061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동일한 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9684" y="229731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39684" y="386397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39684" y="5557148"/>
            <a:ext cx="33934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="col-sm-8"&gt;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.col-sm-8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88" y="2415662"/>
            <a:ext cx="6699153" cy="46591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3771573"/>
            <a:ext cx="6462920" cy="44508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76083" y="430344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데스크톱으로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확장하는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4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개의 컬럼을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n-US" altLang="ko-K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576px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미만의 </a:t>
            </a:r>
            <a:r>
              <a:rPr lang="ko-KR" altLang="en-US" sz="11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모바일 화면에서는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열이 자동으로 서로 쌓입니다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782888" y="2962436"/>
            <a:ext cx="669234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위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예제는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모든 장치와 화면 너비에 대해 세 개의 등 너비 열을 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782888" y="59712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두 개의 다양한 너비 열을 가져 와서 큰 추가 데스크톱으로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확장하는</a:t>
            </a:r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방법을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5431341"/>
            <a:ext cx="6871074" cy="48342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24444" y="3310821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컬럼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24444" y="5007570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두개의 유기적인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 button color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44" y="3273552"/>
            <a:ext cx="1111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 컬러 변경됐습니다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컬러의 클래스 추가되었습니다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추후 변경 가능 샘플용 클래스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HTML CODE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-outline-primary＂&gt;</a:t>
            </a:r>
            <a:r>
              <a:rPr lang="en-US" altLang="ko-KR" sz="1200" dirty="0"/>
              <a:t>Primary&lt;/button&gt;</a:t>
            </a:r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-outline-blue"&gt;Blue&lt;/</a:t>
            </a:r>
            <a:r>
              <a:rPr lang="en-US" altLang="ko-KR" sz="1200" dirty="0"/>
              <a:t>button&gt;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b</a:t>
            </a:r>
            <a:r>
              <a:rPr lang="en-US" altLang="ko-KR" sz="1200" dirty="0" err="1" smtClean="0"/>
              <a:t>tn</a:t>
            </a:r>
            <a:r>
              <a:rPr lang="en-US" altLang="ko-KR" sz="1200" dirty="0" smtClean="0"/>
              <a:t>-primary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color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#007bff </a:t>
            </a:r>
            <a:r>
              <a:rPr lang="en-US" altLang="ko-KR" sz="1200" dirty="0"/>
              <a:t>=&gt; </a:t>
            </a:r>
            <a:r>
              <a:rPr lang="en-US" altLang="ko-KR" sz="1200" dirty="0" smtClean="0"/>
              <a:t>#0f79c7</a:t>
            </a:r>
            <a:r>
              <a:rPr lang="ko-KR" altLang="en-US" sz="1200" dirty="0" smtClean="0"/>
              <a:t>로 변경됨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-blue </a:t>
            </a:r>
            <a:r>
              <a:rPr lang="ko-KR" altLang="en-US" sz="1200" dirty="0" smtClean="0"/>
              <a:t>추가 </a:t>
            </a:r>
            <a:r>
              <a:rPr lang="en-US" altLang="ko-KR" sz="1200" dirty="0" smtClean="0"/>
              <a:t>color </a:t>
            </a:r>
            <a:r>
              <a:rPr lang="en-US" altLang="ko-KR" sz="1200" dirty="0"/>
              <a:t>: #0f79c7</a:t>
            </a:r>
            <a:endParaRPr lang="ko-KR" altLang="en-US" sz="12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2077"/>
              </p:ext>
            </p:extLst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64381"/>
              </p:ext>
            </p:extLst>
          </p:nvPr>
        </p:nvGraphicFramePr>
        <p:xfrm>
          <a:off x="714775" y="2153199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Image" r:id="rId5" imgW="2044440" imgH="533160" progId="Photoshop.Image.18">
                  <p:embed/>
                </p:oleObj>
              </mc:Choice>
              <mc:Fallback>
                <p:oleObj name="Image" r:id="rId5" imgW="2044440" imgH="533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775" y="2153199"/>
                        <a:ext cx="2044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0415" y="2114779"/>
            <a:ext cx="2207894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4311" y="1221941"/>
            <a:ext cx="89815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631" y="1221941"/>
            <a:ext cx="1219961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8800" y="1221941"/>
            <a:ext cx="789853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2"/>
          </p:cNvCxnSpPr>
          <p:nvPr/>
        </p:nvCxnSpPr>
        <p:spPr>
          <a:xfrm>
            <a:off x="1840612" y="1797636"/>
            <a:ext cx="16412" cy="31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label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224444" y="1175336"/>
          <a:ext cx="78597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Image" r:id="rId3" imgW="7860240" imgH="1828440" progId="Photoshop.Image.18">
                  <p:embed/>
                </p:oleObj>
              </mc:Choice>
              <mc:Fallback>
                <p:oleObj name="Image" r:id="rId3" imgW="7860240" imgH="1828440" progId="Photoshop.Image.18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785971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44" y="3273552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&lt;div class="label label-info"&gt;label-info&lt;/div&gt;&lt;!-- </a:t>
            </a:r>
            <a:r>
              <a:rPr lang="ko-KR" altLang="en-US" sz="1200" dirty="0"/>
              <a:t>파란색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label-grey"&gt;label-grey&lt;/div&gt;&lt;!-- </a:t>
            </a:r>
            <a:r>
              <a:rPr lang="ko-KR" altLang="en-US" sz="1200" dirty="0"/>
              <a:t>회색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label-success"&gt;label-success&lt;/div&gt;&lt;!-- </a:t>
            </a:r>
            <a:r>
              <a:rPr lang="ko-KR" altLang="en-US" sz="1200" dirty="0" err="1"/>
              <a:t>그린색</a:t>
            </a:r>
            <a:r>
              <a:rPr lang="ko-KR" altLang="en-US" sz="1200" dirty="0"/>
              <a:t>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label-warning"&gt;label-warning&lt;/div&gt;&lt;!-- </a:t>
            </a:r>
            <a:r>
              <a:rPr lang="ko-KR" altLang="en-US" sz="1200" dirty="0"/>
              <a:t>주황색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label-danger"&gt;label-danger&lt;/div&gt;&lt;!-- </a:t>
            </a:r>
            <a:r>
              <a:rPr lang="ko-KR" altLang="en-US" sz="1200" dirty="0"/>
              <a:t>빨간색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label-purple"&gt;label-purple&lt;/div&gt;&lt;!-- </a:t>
            </a:r>
            <a:r>
              <a:rPr lang="ko-KR" altLang="en-US" sz="1200" dirty="0"/>
              <a:t>보라색 라벨 </a:t>
            </a:r>
            <a:r>
              <a:rPr lang="en-US" altLang="ko-KR" sz="1200" dirty="0"/>
              <a:t>--&gt;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Label-info – border-left-color: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035fa2 / background-color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b1d4fb</a:t>
            </a:r>
          </a:p>
          <a:p>
            <a:r>
              <a:rPr lang="en-US" altLang="ko-KR" sz="1200" dirty="0" smtClean="0"/>
              <a:t>Label-grey </a:t>
            </a:r>
            <a:r>
              <a:rPr lang="en-US" altLang="ko-KR" sz="1200" dirty="0"/>
              <a:t>– border-left-color: </a:t>
            </a:r>
            <a:r>
              <a:rPr lang="en-US" altLang="ko-KR" sz="1200" dirty="0" smtClean="0"/>
              <a:t>#666666 </a:t>
            </a:r>
            <a:r>
              <a:rPr lang="en-US" altLang="ko-KR" sz="1200" dirty="0"/>
              <a:t>/ background-color: </a:t>
            </a:r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dedede</a:t>
            </a:r>
            <a:endParaRPr lang="ko-KR" altLang="en-US" sz="1200" dirty="0"/>
          </a:p>
          <a:p>
            <a:r>
              <a:rPr lang="en-US" altLang="ko-KR" sz="1200" dirty="0" smtClean="0"/>
              <a:t>Label-success </a:t>
            </a:r>
            <a:r>
              <a:rPr lang="en-US" altLang="ko-KR" sz="1200" dirty="0"/>
              <a:t>– border-left-color: #00773c / background-color: #b9f9d9</a:t>
            </a:r>
            <a:endParaRPr lang="ko-KR" altLang="en-US" sz="1200" dirty="0"/>
          </a:p>
          <a:p>
            <a:r>
              <a:rPr lang="en-US" altLang="ko-KR" sz="1200" dirty="0" smtClean="0"/>
              <a:t>Label-warning </a:t>
            </a:r>
            <a:r>
              <a:rPr lang="en-US" altLang="ko-KR" sz="1200" dirty="0"/>
              <a:t>– border-left-color: #e09934 / background-color: #fbdbb1</a:t>
            </a:r>
            <a:endParaRPr lang="ko-KR" altLang="en-US" sz="1200" dirty="0"/>
          </a:p>
          <a:p>
            <a:r>
              <a:rPr lang="en-US" altLang="ko-KR" sz="1200" dirty="0" smtClean="0"/>
              <a:t>Label-danger </a:t>
            </a:r>
            <a:r>
              <a:rPr lang="en-US" altLang="ko-KR" sz="1200" dirty="0"/>
              <a:t>– border-left-color: #af1010 / background-color: #f6dcdc</a:t>
            </a:r>
            <a:endParaRPr lang="ko-KR" altLang="en-US" sz="1200" dirty="0"/>
          </a:p>
          <a:p>
            <a:r>
              <a:rPr lang="en-US" altLang="ko-KR" sz="1200" dirty="0" smtClean="0"/>
              <a:t>Label-purple </a:t>
            </a:r>
            <a:r>
              <a:rPr lang="en-US" altLang="ko-KR" sz="1200" dirty="0"/>
              <a:t>– border-left-color: #5b108a / background-color: #</a:t>
            </a:r>
            <a:r>
              <a:rPr lang="en-US" altLang="ko-KR" sz="1200" dirty="0" smtClean="0"/>
              <a:t>e3cbf2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9363"/>
              </p:ext>
            </p:extLst>
          </p:nvPr>
        </p:nvGraphicFramePr>
        <p:xfrm>
          <a:off x="224444" y="1252474"/>
          <a:ext cx="3429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Image" r:id="rId3" imgW="3428280" imgH="1764720" progId="Photoshop.Image.18">
                  <p:embed/>
                </p:oleObj>
              </mc:Choice>
              <mc:Fallback>
                <p:oleObj name="Image" r:id="rId3" imgW="342828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429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for="chk1"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id="chk1"&gt;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for=“chk2”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id="chk2"&gt;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668" y="1252474"/>
            <a:ext cx="120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2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4987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for="chk3"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id="chk3"&gt;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for="chk4"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id="chk4"&gt;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for="chk5"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id="chk5"&gt;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for="chk6"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id="chk6"&gt;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51" y="1395695"/>
            <a:ext cx="3048000" cy="523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424390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3196492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7085" y="142426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794701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508" y="1424270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84666" y="2225399"/>
            <a:ext cx="4791712" cy="158623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메뉴버튼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화면에서 버튼을 클릭하면 숨은 메뉴가 좌에서 우로 슬라이드 되어 나옴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navbar-toggler</a:t>
            </a:r>
            <a:r>
              <a:rPr lang="en-US" altLang="ko-KR" sz="1100" dirty="0">
                <a:solidFill>
                  <a:schemeClr val="tx1"/>
                </a:solidFill>
              </a:rPr>
              <a:t> collapsed" type="button" data-toggle="</a:t>
            </a:r>
            <a:r>
              <a:rPr lang="en-US" altLang="ko-KR" sz="1100" dirty="0" err="1">
                <a:solidFill>
                  <a:schemeClr val="tx1"/>
                </a:solidFill>
              </a:rPr>
              <a:t>offcanvas</a:t>
            </a:r>
            <a:r>
              <a:rPr lang="en-US" altLang="ko-KR" sz="1100" dirty="0">
                <a:solidFill>
                  <a:schemeClr val="tx1"/>
                </a:solidFill>
              </a:rPr>
              <a:t>" data-target="#</a:t>
            </a:r>
            <a:r>
              <a:rPr lang="en-US" altLang="ko-KR" sz="1100" dirty="0" err="1">
                <a:solidFill>
                  <a:schemeClr val="tx1"/>
                </a:solidFill>
              </a:rPr>
              <a:t>gnb</a:t>
            </a:r>
            <a:r>
              <a:rPr lang="en-US" altLang="ko-KR" sz="1100" dirty="0">
                <a:solidFill>
                  <a:schemeClr val="tx1"/>
                </a:solidFill>
              </a:rPr>
              <a:t>" aria-controls="navbarsExample07" aria-expanded="false" aria-label="Toggle navigation"&gt;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span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toggler</a:t>
            </a:r>
            <a:r>
              <a:rPr lang="en-US" altLang="ko-KR" sz="1100" dirty="0">
                <a:solidFill>
                  <a:schemeClr val="tx1"/>
                </a:solidFill>
              </a:rPr>
              <a:t>-icon"&gt;&lt;/span&gt;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button&gt;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24444" y="4402817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기본 </a:t>
            </a:r>
            <a:r>
              <a:rPr lang="en-US" altLang="ko-KR" sz="1600" dirty="0"/>
              <a:t>Bootstrap</a:t>
            </a:r>
            <a:r>
              <a:rPr lang="ko-KR" altLang="en-US" sz="1600" dirty="0"/>
              <a:t>의 변경 및 추가 </a:t>
            </a:r>
            <a:r>
              <a:rPr lang="en-US" altLang="ko-KR" sz="1600" dirty="0"/>
              <a:t>CSS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24444" y="4919196"/>
            <a:ext cx="11712632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navbar</a:t>
            </a:r>
            <a:r>
              <a:rPr lang="en-US" altLang="ko-KR" sz="1000" dirty="0"/>
              <a:t>-dark 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border-color: #bcf8ff;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padding: 0.20rem; border: none;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b="1" dirty="0" smtClean="0"/>
              <a:t>button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 font-weight: 300 !important; }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5" idx="3"/>
            <a:endCxn id="26" idx="0"/>
          </p:cNvCxnSpPr>
          <p:nvPr/>
        </p:nvCxnSpPr>
        <p:spPr>
          <a:xfrm>
            <a:off x="6789651" y="1648108"/>
            <a:ext cx="1090871" cy="577291"/>
          </a:xfrm>
          <a:prstGeom prst="bentConnector2">
            <a:avLst/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6" idx="1"/>
            <a:endCxn id="7" idx="1"/>
          </p:cNvCxnSpPr>
          <p:nvPr/>
        </p:nvCxnSpPr>
        <p:spPr>
          <a:xfrm rot="10800000" flipV="1">
            <a:off x="2148379" y="1648107"/>
            <a:ext cx="2508707" cy="1104636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8" idx="1"/>
          </p:cNvCxnSpPr>
          <p:nvPr/>
        </p:nvCxnSpPr>
        <p:spPr>
          <a:xfrm rot="10800000" flipV="1">
            <a:off x="2148377" y="1648106"/>
            <a:ext cx="2508708" cy="2006971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Radio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for="radio1"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id="radio1"&gt;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for="radio2"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id="radio2"&gt;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83051"/>
              </p:ext>
            </p:extLst>
          </p:nvPr>
        </p:nvGraphicFramePr>
        <p:xfrm>
          <a:off x="224444" y="1252474"/>
          <a:ext cx="368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Image" r:id="rId3" imgW="3682440" imgH="1764720" progId="Photoshop.Image.18">
                  <p:embed/>
                </p:oleObj>
              </mc:Choice>
              <mc:Fallback>
                <p:oleObj name="Image" r:id="rId3" imgW="368244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68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2668" y="1252474"/>
            <a:ext cx="141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Radio button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Radio button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5316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for="radio3"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id="radio3"&gt;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for="radio4"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id="radio4"&gt;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for="radio5"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id="radio5"&gt;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for="radio6"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id="radio6"&gt;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3795" y="725534"/>
            <a:ext cx="1156797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닫기버튼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6" y="725534"/>
            <a:ext cx="3048000" cy="5410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043794" y="1332037"/>
            <a:ext cx="574784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로그아웃 상태일 때 버튼 배열 </a:t>
            </a:r>
            <a:r>
              <a:rPr lang="en-US" altLang="ko-KR" sz="1200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왼쪽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로그인 상태일 때 버튼 배열 </a:t>
            </a:r>
            <a:r>
              <a:rPr lang="en-US" altLang="ko-KR" sz="1200" dirty="0" smtClean="0">
                <a:solidFill>
                  <a:schemeClr val="tx1"/>
                </a:solidFill>
              </a:rPr>
              <a:t>-&gt;</a:t>
            </a:r>
            <a:r>
              <a:rPr lang="ko-KR" altLang="en-US" sz="1200" dirty="0" smtClean="0">
                <a:solidFill>
                  <a:schemeClr val="tx1"/>
                </a:solidFill>
              </a:rPr>
              <a:t> 왼쪽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정보수정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43794" y="2255962"/>
            <a:ext cx="115679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전체거래횟수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3794" y="4027611"/>
            <a:ext cx="1985473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언어팩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드롭다운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05" y="3428691"/>
            <a:ext cx="3048000" cy="16859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43415" y="910454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543415" y="1480883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543415" y="2388887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543415" y="4153408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6119726" y="4145394"/>
            <a:ext cx="409920" cy="119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4956" y="5029200"/>
            <a:ext cx="3039208" cy="931984"/>
          </a:xfrm>
          <a:prstGeom prst="rect">
            <a:avLst/>
          </a:prstGeom>
          <a:solidFill>
            <a:srgbClr val="0070C2"/>
          </a:solidFill>
          <a:ln>
            <a:solidFill>
              <a:srgbClr val="007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2436"/>
              </p:ext>
            </p:extLst>
          </p:nvPr>
        </p:nvGraphicFramePr>
        <p:xfrm>
          <a:off x="2275417" y="969149"/>
          <a:ext cx="71866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Image" r:id="rId3" imgW="7187040" imgH="1523520" progId="Photoshop.Image.18">
                  <p:embed/>
                </p:oleObj>
              </mc:Choice>
              <mc:Fallback>
                <p:oleObj name="Image" r:id="rId3" imgW="7187040" imgH="1523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5417" y="969149"/>
                        <a:ext cx="7186613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96577" y="2625124"/>
            <a:ext cx="5831661" cy="3960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메인 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현재 </a:t>
            </a:r>
            <a:r>
              <a:rPr lang="en-US" altLang="ko-KR" sz="1200" dirty="0">
                <a:solidFill>
                  <a:schemeClr val="tx1"/>
                </a:solidFill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</a:rPr>
              <a:t>에 해당되는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헤당</a:t>
            </a:r>
            <a:r>
              <a:rPr lang="ko-KR" altLang="en-US" sz="1200" dirty="0" smtClean="0">
                <a:solidFill>
                  <a:schemeClr val="tx1"/>
                </a:solidFill>
              </a:rPr>
              <a:t> 메뉴의 </a:t>
            </a:r>
            <a:r>
              <a:rPr lang="en-US" altLang="ko-KR" sz="1200" dirty="0" smtClean="0">
                <a:solidFill>
                  <a:schemeClr val="tx1"/>
                </a:solidFill>
              </a:rPr>
              <a:t>li </a:t>
            </a:r>
            <a:r>
              <a:rPr lang="ko-KR" altLang="en-US" sz="12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200" dirty="0">
                <a:solidFill>
                  <a:schemeClr val="tx1"/>
                </a:solidFill>
              </a:rPr>
              <a:t>active </a:t>
            </a:r>
            <a:r>
              <a:rPr lang="ko-KR" altLang="en-US" sz="1200" dirty="0">
                <a:solidFill>
                  <a:schemeClr val="tx1"/>
                </a:solidFill>
              </a:rPr>
              <a:t>클래스가 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Link 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code1 </a:t>
            </a:r>
            <a:r>
              <a:rPr lang="en-US" altLang="ko-KR" sz="1200" dirty="0">
                <a:solidFill>
                  <a:schemeClr val="tx1"/>
                </a:solidFill>
              </a:rPr>
              <a:t>(None Active)</a:t>
            </a:r>
            <a:r>
              <a:rPr lang="en-US" altLang="ko-KR" sz="12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Link </a:t>
            </a:r>
            <a:r>
              <a:rPr lang="en-US" altLang="ko-KR" sz="1200" dirty="0">
                <a:solidFill>
                  <a:schemeClr val="tx1"/>
                </a:solidFill>
              </a:rPr>
              <a:t>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code2 (Active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en-US" altLang="ko-KR" sz="1200" dirty="0" smtClean="0">
                <a:solidFill>
                  <a:schemeClr val="tx1"/>
                </a:solidFill>
              </a:rPr>
              <a:t>: #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ffffff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&lt;div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-collapse&gt;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navbar-nav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……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&lt;li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-item”&gt;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&lt;a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-link”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</a:rPr>
              <a:t>=“…”&gt;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&lt;/li&gt;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200" dirty="0">
                <a:solidFill>
                  <a:schemeClr val="tx1"/>
                </a:solidFill>
              </a:rPr>
              <a:t>li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-item active”&gt;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smtClean="0">
                <a:solidFill>
                  <a:schemeClr val="tx1"/>
                </a:solidFill>
              </a:rPr>
              <a:t>a class=“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-link” </a:t>
            </a:r>
            <a:r>
              <a:rPr lang="en-US" altLang="ko-KR" sz="1200" dirty="0" err="1">
                <a:solidFill>
                  <a:schemeClr val="tx1"/>
                </a:solidFill>
              </a:rPr>
              <a:t>href</a:t>
            </a:r>
            <a:r>
              <a:rPr lang="en-US" altLang="ko-KR" sz="1200" dirty="0">
                <a:solidFill>
                  <a:schemeClr val="tx1"/>
                </a:solidFill>
              </a:rPr>
              <a:t>=“…”&gt; </a:t>
            </a:r>
            <a:r>
              <a:rPr lang="ko-KR" altLang="en-US" sz="1200" dirty="0" smtClean="0">
                <a:solidFill>
                  <a:schemeClr val="tx1"/>
                </a:solidFill>
              </a:rPr>
              <a:t>고객센터 </a:t>
            </a:r>
            <a:r>
              <a:rPr lang="en-US" altLang="ko-KR" sz="12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&lt;/li&gt;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14237" y="1101723"/>
            <a:ext cx="905609" cy="377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96577" y="1290721"/>
            <a:ext cx="8117660" cy="3314559"/>
          </a:xfrm>
          <a:prstGeom prst="bentConnector3">
            <a:avLst>
              <a:gd name="adj1" fmla="val 102383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238928" y="2625126"/>
            <a:ext cx="5695950" cy="3564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PC </a:t>
            </a:r>
            <a:r>
              <a:rPr lang="ko-KR" altLang="en-US" sz="1100" dirty="0" smtClean="0">
                <a:solidFill>
                  <a:schemeClr val="tx1"/>
                </a:solidFill>
              </a:rPr>
              <a:t>버전에서의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메인메뉴에</a:t>
            </a:r>
            <a:r>
              <a:rPr lang="ko-KR" altLang="en-US" sz="1100" dirty="0" smtClean="0">
                <a:solidFill>
                  <a:schemeClr val="tx1"/>
                </a:solidFill>
              </a:rPr>
              <a:t> 속해 있는 모든 서브메뉴가 노출된다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이 서브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100" dirty="0" smtClean="0">
                <a:solidFill>
                  <a:schemeClr val="tx1"/>
                </a:solidFill>
              </a:rPr>
              <a:t>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</a:t>
            </a:r>
            <a:r>
              <a:rPr lang="ko-KR" altLang="en-US" sz="1100" dirty="0" smtClean="0">
                <a:solidFill>
                  <a:schemeClr val="tx1"/>
                </a:solidFill>
              </a:rPr>
              <a:t>에 해당되는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r>
              <a:rPr lang="ko-KR" altLang="en-US" sz="11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100" dirty="0" smtClean="0">
                <a:solidFill>
                  <a:schemeClr val="tx1"/>
                </a:solidFill>
              </a:rPr>
              <a:t>active </a:t>
            </a:r>
            <a:r>
              <a:rPr lang="ko-KR" altLang="en-US" sz="1100" dirty="0" smtClean="0">
                <a:solidFill>
                  <a:schemeClr val="tx1"/>
                </a:solidFill>
              </a:rPr>
              <a:t>클래스가 추가된다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Link color code1 (None Active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-underline .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-link { …. ; color: #6c757d;}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Link </a:t>
            </a:r>
            <a:r>
              <a:rPr lang="en-US" altLang="ko-KR" sz="1100" dirty="0">
                <a:solidFill>
                  <a:schemeClr val="tx1"/>
                </a:solidFill>
              </a:rPr>
              <a:t>color code2 (Active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-underline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a.active</a:t>
            </a:r>
            <a:r>
              <a:rPr lang="en-US" altLang="ko-KR" sz="1100" dirty="0" smtClean="0">
                <a:solidFill>
                  <a:schemeClr val="tx1"/>
                </a:solidFill>
              </a:rPr>
              <a:t> {color: #007BFF; border-bottom: 2px solid #007BFF;}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HTML CODE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&lt;div id=“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-sub” </a:t>
            </a:r>
            <a:r>
              <a:rPr lang="en-US" altLang="ko-KR" sz="1100" dirty="0">
                <a:solidFill>
                  <a:schemeClr val="tx1"/>
                </a:solidFill>
              </a:rPr>
              <a:t>class=“</a:t>
            </a:r>
            <a:r>
              <a:rPr lang="en-US" altLang="ko-KR" sz="1100" dirty="0" err="1">
                <a:solidFill>
                  <a:schemeClr val="tx1"/>
                </a:solidFill>
              </a:rPr>
              <a:t>bg</a:t>
            </a:r>
            <a:r>
              <a:rPr lang="en-US" altLang="ko-KR" sz="1100" dirty="0">
                <a:solidFill>
                  <a:schemeClr val="tx1"/>
                </a:solidFill>
              </a:rPr>
              <a:t>-white box-shadow d-none d-</a:t>
            </a:r>
            <a:r>
              <a:rPr lang="en-US" altLang="ko-KR" sz="1100" dirty="0" err="1">
                <a:solidFill>
                  <a:schemeClr val="tx1"/>
                </a:solidFill>
              </a:rPr>
              <a:t>sm</a:t>
            </a:r>
            <a:r>
              <a:rPr lang="en-US" altLang="ko-KR" sz="1100" dirty="0">
                <a:solidFill>
                  <a:schemeClr val="tx1"/>
                </a:solidFill>
              </a:rPr>
              <a:t>-none d-md-block”&gt;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id=“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-sub-wrap” class=“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-underline</a:t>
            </a:r>
            <a:r>
              <a:rPr lang="en-US" altLang="ko-KR" sz="11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&lt;div class=“spacing”&gt;&lt;/div&gt;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&lt;a class=“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-link”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</a:t>
            </a:r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1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100" dirty="0">
                <a:solidFill>
                  <a:schemeClr val="tx1"/>
                </a:solidFill>
              </a:rPr>
              <a:t>a class=“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-link”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=“#”&gt;1:1 </a:t>
            </a:r>
            <a:r>
              <a:rPr lang="ko-KR" altLang="en-US" sz="1100" dirty="0" smtClean="0">
                <a:solidFill>
                  <a:schemeClr val="tx1"/>
                </a:solidFill>
              </a:rPr>
              <a:t>문의</a:t>
            </a:r>
            <a:r>
              <a:rPr lang="en-US" altLang="ko-KR" sz="11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&lt;a</a:t>
            </a:r>
            <a:r>
              <a:rPr lang="en-US" altLang="ko-KR" sz="1100" dirty="0">
                <a:solidFill>
                  <a:schemeClr val="tx1"/>
                </a:solidFill>
              </a:rPr>
              <a:t> class=“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-link active”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</a:t>
            </a:r>
            <a:r>
              <a:rPr lang="ko-KR" altLang="en-US" sz="1100" dirty="0" smtClean="0">
                <a:solidFill>
                  <a:schemeClr val="tx1"/>
                </a:solidFill>
              </a:rPr>
              <a:t>이용안내</a:t>
            </a:r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&lt;a</a:t>
            </a:r>
            <a:r>
              <a:rPr lang="en-US" altLang="ko-KR" sz="1100" dirty="0">
                <a:solidFill>
                  <a:schemeClr val="tx1"/>
                </a:solidFill>
              </a:rPr>
              <a:t> class=“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-link”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 smtClean="0">
                <a:solidFill>
                  <a:schemeClr val="tx1"/>
                </a:solidFill>
              </a:rPr>
              <a:t>=“#”&gt;FAQ&lt;/</a:t>
            </a:r>
            <a:r>
              <a:rPr lang="en-US" altLang="ko-KR" sz="1100" dirty="0">
                <a:solidFill>
                  <a:schemeClr val="tx1"/>
                </a:solidFill>
              </a:rPr>
              <a:t>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&lt;/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&lt;/div&gt;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04846" y="1916723"/>
            <a:ext cx="3604845" cy="4923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209691" y="2162908"/>
            <a:ext cx="4725187" cy="2244548"/>
          </a:xfrm>
          <a:prstGeom prst="bentConnector3">
            <a:avLst>
              <a:gd name="adj1" fmla="val 102791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6" idx="2"/>
            <a:endCxn id="24" idx="0"/>
          </p:cNvCxnSpPr>
          <p:nvPr/>
        </p:nvCxnSpPr>
        <p:spPr>
          <a:xfrm rot="5400000">
            <a:off x="6918655" y="-31664"/>
            <a:ext cx="437002" cy="345977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6" idx="2"/>
          </p:cNvCxnSpPr>
          <p:nvPr/>
        </p:nvCxnSpPr>
        <p:spPr>
          <a:xfrm rot="16200000" flipH="1">
            <a:off x="9225283" y="1121480"/>
            <a:ext cx="131977" cy="84845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715501" y="1086980"/>
            <a:ext cx="2212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메인 메뉴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고객센터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서브메뉴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, 1:1 </a:t>
            </a:r>
            <a:r>
              <a:rPr lang="ko-KR" altLang="en-US" sz="1200" dirty="0" smtClean="0"/>
              <a:t>문의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</a:t>
            </a:r>
            <a:r>
              <a:rPr lang="ko-KR" altLang="en-US" sz="1200" dirty="0" smtClean="0"/>
              <a:t>이용안내</a:t>
            </a:r>
            <a:r>
              <a:rPr lang="en-US" altLang="ko-KR" sz="1200" dirty="0" smtClean="0"/>
              <a:t>, FAQ</a:t>
            </a:r>
          </a:p>
          <a:p>
            <a:r>
              <a:rPr lang="ko-KR" altLang="en-US" sz="1200" dirty="0" smtClean="0"/>
              <a:t>현재 파일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이용안내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349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5" y="647981"/>
            <a:ext cx="54959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5801" y="2551092"/>
            <a:ext cx="10903926" cy="17149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id=“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-sub-m”&gt;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</a:t>
            </a:r>
            <a:r>
              <a:rPr lang="en-US" altLang="ko-KR" sz="1200" dirty="0">
                <a:solidFill>
                  <a:schemeClr val="tx1"/>
                </a:solidFill>
              </a:rPr>
              <a:t>class=“row m-cate-</a:t>
            </a:r>
            <a:r>
              <a:rPr lang="en-US" altLang="ko-KR" sz="1200" dirty="0" err="1">
                <a:solidFill>
                  <a:schemeClr val="tx1"/>
                </a:solidFill>
              </a:rPr>
              <a:t>nav</a:t>
            </a:r>
            <a:r>
              <a:rPr lang="en-US" altLang="ko-KR" sz="1200" dirty="0">
                <a:solidFill>
                  <a:schemeClr val="tx1"/>
                </a:solidFill>
              </a:rPr>
              <a:t> mx-0 pl-3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</a:t>
            </a:r>
            <a:r>
              <a:rPr lang="en-US" altLang="ko-KR" sz="1200" dirty="0">
                <a:solidFill>
                  <a:schemeClr val="tx1"/>
                </a:solidFill>
              </a:rPr>
              <a:t>class=“col-5 pr-0 m-cate text-center</a:t>
            </a:r>
            <a:r>
              <a:rPr lang="en-US" altLang="ko-KR" sz="1200" dirty="0" smtClean="0">
                <a:solidFill>
                  <a:schemeClr val="tx1"/>
                </a:solidFill>
              </a:rPr>
              <a:t>”&gt;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div class=“col-7 pl-0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m-sub-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</a:rPr>
              <a:t>nav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”&gt; …… 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02455" y="702058"/>
            <a:ext cx="2195922" cy="37799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52975" y="702058"/>
            <a:ext cx="3145405" cy="179495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85800" y="4320070"/>
            <a:ext cx="10903926" cy="22829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&lt;div class=“col-7 pl-0 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&lt;div class="dropdown"&gt;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</a:t>
            </a:r>
            <a:r>
              <a:rPr lang="en-US" altLang="ko-KR" sz="1100" dirty="0" err="1">
                <a:solidFill>
                  <a:schemeClr val="tx1"/>
                </a:solidFill>
              </a:rPr>
              <a:t>btn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btn</a:t>
            </a:r>
            <a:r>
              <a:rPr lang="en-US" altLang="ko-KR" sz="1100" dirty="0">
                <a:solidFill>
                  <a:schemeClr val="tx1"/>
                </a:solidFill>
              </a:rPr>
              <a:t>-secondary dropdown-toggle </a:t>
            </a:r>
            <a:r>
              <a:rPr lang="en-US" altLang="ko-KR" sz="1100" dirty="0" err="1">
                <a:solidFill>
                  <a:schemeClr val="tx1"/>
                </a:solidFill>
              </a:rPr>
              <a:t>btn</a:t>
            </a:r>
            <a:r>
              <a:rPr lang="en-US" altLang="ko-KR" sz="1100" dirty="0">
                <a:solidFill>
                  <a:schemeClr val="tx1"/>
                </a:solidFill>
              </a:rPr>
              <a:t>-block"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="#" role="button" id="</a:t>
            </a:r>
            <a:r>
              <a:rPr lang="en-US" altLang="ko-KR" sz="1100" dirty="0" err="1">
                <a:solidFill>
                  <a:schemeClr val="tx1"/>
                </a:solidFill>
              </a:rPr>
              <a:t>dropdownMenuLink</a:t>
            </a:r>
            <a:r>
              <a:rPr lang="en-US" altLang="ko-KR" sz="1100" dirty="0">
                <a:solidFill>
                  <a:schemeClr val="tx1"/>
                </a:solidFill>
              </a:rPr>
              <a:t>" data-toggle="dropdown" aria-</a:t>
            </a:r>
            <a:r>
              <a:rPr lang="en-US" altLang="ko-KR" sz="1100" dirty="0" err="1">
                <a:solidFill>
                  <a:schemeClr val="tx1"/>
                </a:solidFill>
              </a:rPr>
              <a:t>haspopup</a:t>
            </a:r>
            <a:r>
              <a:rPr lang="en-US" altLang="ko-KR" sz="1100" dirty="0">
                <a:solidFill>
                  <a:schemeClr val="tx1"/>
                </a:solidFill>
              </a:rPr>
              <a:t>="true" aria-expanded="false"&gt;</a:t>
            </a:r>
          </a:p>
          <a:p>
            <a:r>
              <a:rPr lang="ko-KR" altLang="en-US" sz="1100" dirty="0" err="1">
                <a:solidFill>
                  <a:schemeClr val="tx1"/>
                </a:solidFill>
              </a:rPr>
              <a:t>자주묻는</a:t>
            </a:r>
            <a:r>
              <a:rPr lang="ko-KR" altLang="en-US" sz="1100" dirty="0">
                <a:solidFill>
                  <a:schemeClr val="tx1"/>
                </a:solidFill>
              </a:rPr>
              <a:t> 질문 답변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div class="dropdown-menu" aria-</a:t>
            </a:r>
            <a:r>
              <a:rPr lang="en-US" altLang="ko-KR" sz="1100" dirty="0" err="1">
                <a:solidFill>
                  <a:schemeClr val="tx1"/>
                </a:solidFill>
              </a:rPr>
              <a:t>labelledby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dropdownMenuLink</a:t>
            </a:r>
            <a:r>
              <a:rPr lang="en-US" altLang="ko-KR" sz="11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class="dropdown-item"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="m_notice.html"&gt;</a:t>
            </a:r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class="dropdown-item"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="questionlist.html"&gt;1:1 </a:t>
            </a:r>
            <a:r>
              <a:rPr lang="ko-KR" altLang="en-US" sz="1100" dirty="0">
                <a:solidFill>
                  <a:schemeClr val="tx1"/>
                </a:solidFill>
              </a:rPr>
              <a:t>문의</a:t>
            </a:r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&lt;a class="dropdown-item" </a:t>
            </a:r>
            <a:r>
              <a:rPr lang="en-US" altLang="ko-KR" sz="1100" dirty="0" err="1">
                <a:solidFill>
                  <a:schemeClr val="tx1"/>
                </a:solidFill>
              </a:rPr>
              <a:t>href</a:t>
            </a:r>
            <a:r>
              <a:rPr lang="en-US" altLang="ko-KR" sz="1100" dirty="0">
                <a:solidFill>
                  <a:schemeClr val="tx1"/>
                </a:solidFill>
              </a:rPr>
              <a:t>="m_operation_guide.html"&gt;</a:t>
            </a:r>
            <a:r>
              <a:rPr lang="ko-KR" altLang="en-US" sz="1100" dirty="0">
                <a:solidFill>
                  <a:schemeClr val="tx1"/>
                </a:solidFill>
              </a:rPr>
              <a:t>이용안내</a:t>
            </a:r>
            <a:r>
              <a:rPr lang="en-US" altLang="ko-KR" sz="11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&lt;/div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div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685801" y="891057"/>
            <a:ext cx="1716654" cy="2517486"/>
          </a:xfrm>
          <a:prstGeom prst="bentConnector3">
            <a:avLst>
              <a:gd name="adj1" fmla="val 113317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5" idx="3"/>
            <a:endCxn id="26" idx="3"/>
          </p:cNvCxnSpPr>
          <p:nvPr/>
        </p:nvCxnSpPr>
        <p:spPr>
          <a:xfrm>
            <a:off x="7898380" y="1599537"/>
            <a:ext cx="3691346" cy="3862010"/>
          </a:xfrm>
          <a:prstGeom prst="bentConnector3">
            <a:avLst>
              <a:gd name="adj1" fmla="val 106193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아래쪽 화살표 37"/>
          <p:cNvSpPr/>
          <p:nvPr/>
        </p:nvSpPr>
        <p:spPr>
          <a:xfrm>
            <a:off x="3306986" y="3849409"/>
            <a:ext cx="211014" cy="64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1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42764"/>
              </p:ext>
            </p:extLst>
          </p:nvPr>
        </p:nvGraphicFramePr>
        <p:xfrm>
          <a:off x="308610" y="588582"/>
          <a:ext cx="115443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Image" r:id="rId3" imgW="15250680" imgH="3898080" progId="Photoshop.Image.18">
                  <p:embed/>
                </p:oleObj>
              </mc:Choice>
              <mc:Fallback>
                <p:oleObj name="Image" r:id="rId3" imgW="15250680" imgH="3898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610" y="588582"/>
                        <a:ext cx="11544300" cy="2952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6088" y="3794775"/>
            <a:ext cx="5577695" cy="235237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&lt;div class=“m-main-wrap”&gt;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&lt;div class=“mobile-main-slide-wrap”&gt;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&lt;h2 class=“pc-main-title”&gt;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   새로운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알트코인으로</a:t>
            </a:r>
            <a:r>
              <a:rPr lang="ko-KR" altLang="en-US" sz="1200" dirty="0" smtClean="0">
                <a:solidFill>
                  <a:schemeClr val="tx1"/>
                </a:solidFill>
              </a:rPr>
              <a:t> 누구보다 먼저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em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믿고 안전하게 거래할 수 있는 보안체계</a:t>
            </a:r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em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&lt;/h2&gt;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&lt;/div&gt;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03822" y="756186"/>
            <a:ext cx="3961769" cy="7708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40454" y="1763328"/>
            <a:ext cx="9048882" cy="94329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811142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036389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836722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416980" y="170992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66620" y="170992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58088" y="171063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5797844" y="6578431"/>
            <a:ext cx="773724" cy="20222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1" idx="2"/>
            <a:endCxn id="20" idx="3"/>
          </p:cNvCxnSpPr>
          <p:nvPr/>
        </p:nvCxnSpPr>
        <p:spPr>
          <a:xfrm>
            <a:off x="6164895" y="2706624"/>
            <a:ext cx="19811" cy="387180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1"/>
            <a:endCxn id="14" idx="1"/>
          </p:cNvCxnSpPr>
          <p:nvPr/>
        </p:nvCxnSpPr>
        <p:spPr>
          <a:xfrm rot="10800000" flipV="1">
            <a:off x="506088" y="1141617"/>
            <a:ext cx="3697734" cy="3829346"/>
          </a:xfrm>
          <a:prstGeom prst="bentConnector3">
            <a:avLst>
              <a:gd name="adj1" fmla="val 10856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이어서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700963"/>
            <a:ext cx="11712632" cy="597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아이콘 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File : main.css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1. .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-bitcoin-pc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/common/ico_bitcoin_mobile.png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2. .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blockchain</a:t>
            </a:r>
            <a:r>
              <a:rPr lang="en-US" altLang="ko-KR" sz="1200" dirty="0">
                <a:solidFill>
                  <a:schemeClr val="tx1"/>
                </a:solidFill>
              </a:rPr>
              <a:t>-pc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/common/ico_blockchain_mobile.png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3. .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-wallet-pc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/common/ico_wallet_mobile.png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HTML CODE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&lt;div class="</a:t>
            </a:r>
            <a:r>
              <a:rPr lang="en-US" altLang="ko-KR" sz="1200" dirty="0" err="1">
                <a:solidFill>
                  <a:schemeClr val="tx1"/>
                </a:solidFill>
              </a:rPr>
              <a:t>swiper</a:t>
            </a:r>
            <a:r>
              <a:rPr lang="en-US" altLang="ko-KR" sz="1200" dirty="0">
                <a:solidFill>
                  <a:schemeClr val="tx1"/>
                </a:solidFill>
              </a:rPr>
              <a:t>-wrapper"&gt;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&lt;div id="pc-slider"&gt;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&lt;div class="pc-slider-content </a:t>
            </a:r>
            <a:r>
              <a:rPr lang="en-US" altLang="ko-KR" sz="1200" dirty="0" err="1">
                <a:solidFill>
                  <a:schemeClr val="tx1"/>
                </a:solidFill>
              </a:rPr>
              <a:t>swiper</a:t>
            </a:r>
            <a:r>
              <a:rPr lang="en-US" altLang="ko-KR" sz="1200" dirty="0">
                <a:solidFill>
                  <a:schemeClr val="tx1"/>
                </a:solidFill>
              </a:rPr>
              <a:t>-slide"&gt;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&lt;li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-bitcoin-pc"&gt;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</a:t>
            </a:r>
            <a:r>
              <a:rPr lang="ko-KR" altLang="en-US" sz="1200" dirty="0">
                <a:solidFill>
                  <a:schemeClr val="tx1"/>
                </a:solidFill>
              </a:rPr>
              <a:t>새로운 </a:t>
            </a:r>
            <a:r>
              <a:rPr lang="ko-KR" altLang="en-US" sz="1200" dirty="0" err="1">
                <a:solidFill>
                  <a:schemeClr val="tx1"/>
                </a:solidFill>
              </a:rPr>
              <a:t>알트코인으로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누구보다 먼저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믿고 안전하게 거래할 수 있는 보안체계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&lt;li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en-US" altLang="ko-KR" sz="1200" dirty="0" err="1">
                <a:solidFill>
                  <a:schemeClr val="tx1"/>
                </a:solidFill>
              </a:rPr>
              <a:t>blockchain</a:t>
            </a:r>
            <a:r>
              <a:rPr lang="en-US" altLang="ko-KR" sz="1200" dirty="0">
                <a:solidFill>
                  <a:schemeClr val="tx1"/>
                </a:solidFill>
              </a:rPr>
              <a:t>-pc"&gt;</a:t>
            </a:r>
            <a:r>
              <a:rPr lang="ko-KR" altLang="en-US" sz="1200" dirty="0">
                <a:solidFill>
                  <a:schemeClr val="tx1"/>
                </a:solidFill>
              </a:rPr>
              <a:t>대한민국 최다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암호화폐</a:t>
            </a:r>
            <a:r>
              <a:rPr lang="ko-KR" altLang="en-US" sz="1200" dirty="0">
                <a:solidFill>
                  <a:schemeClr val="tx1"/>
                </a:solidFill>
              </a:rPr>
              <a:t> 거래소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     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  <a:r>
              <a:rPr lang="ko-KR" altLang="en-US" sz="1200" dirty="0" err="1">
                <a:solidFill>
                  <a:schemeClr val="tx1"/>
                </a:solidFill>
              </a:rPr>
              <a:t>신규알트코인의</a:t>
            </a:r>
            <a:r>
              <a:rPr lang="ko-KR" altLang="en-US" sz="1200" dirty="0">
                <a:solidFill>
                  <a:schemeClr val="tx1"/>
                </a:solidFill>
              </a:rPr>
              <a:t> 첫번째 거래소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&lt;li class="</a:t>
            </a:r>
            <a:r>
              <a:rPr lang="en-US" altLang="ko-KR" sz="1200" dirty="0" err="1">
                <a:solidFill>
                  <a:schemeClr val="tx1"/>
                </a:solidFill>
              </a:rPr>
              <a:t>ico</a:t>
            </a:r>
            <a:r>
              <a:rPr lang="en-US" altLang="ko-KR" sz="1200" dirty="0">
                <a:solidFill>
                  <a:schemeClr val="tx1"/>
                </a:solidFill>
              </a:rPr>
              <a:t>-wallet-pc"&gt;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</a:t>
            </a:r>
            <a:r>
              <a:rPr lang="ko-KR" altLang="en-US" sz="1200" dirty="0">
                <a:solidFill>
                  <a:schemeClr val="tx1"/>
                </a:solidFill>
              </a:rPr>
              <a:t>빠르고 쉬운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 err="1">
                <a:solidFill>
                  <a:schemeClr val="tx1"/>
                </a:solidFill>
              </a:rPr>
              <a:t>구매시스템</a:t>
            </a:r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      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간단하고 즉각적이고 안전합니다</a:t>
            </a:r>
            <a:r>
              <a:rPr lang="en-US" altLang="ko-KR" sz="1200" dirty="0">
                <a:solidFill>
                  <a:schemeClr val="tx1"/>
                </a:solidFill>
              </a:rPr>
              <a:t>.&lt;/</a:t>
            </a:r>
            <a:r>
              <a:rPr lang="en-US" altLang="ko-KR" sz="1200" dirty="0" err="1">
                <a:solidFill>
                  <a:schemeClr val="tx1"/>
                </a:solidFill>
              </a:rPr>
              <a:t>em</a:t>
            </a:r>
            <a:r>
              <a:rPr lang="en-US" altLang="ko-KR" sz="1200" dirty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&lt;/li&gt;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&lt;/div&gt;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&lt;/div&gt; &lt;!-- pc slide content--&gt;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&lt;/div&gt;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>
            <a:off x="4483197" y="562708"/>
            <a:ext cx="3195125" cy="13825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4792</Words>
  <Application>Microsoft Office PowerPoint</Application>
  <PresentationFormat>와이드스크린</PresentationFormat>
  <Paragraphs>783</Paragraphs>
  <Slides>41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Consolas</vt:lpstr>
      <vt:lpstr>Verdana</vt:lpstr>
      <vt:lpstr>Wingdings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</dc:creator>
  <cp:lastModifiedBy>Park Ki Hyun</cp:lastModifiedBy>
  <cp:revision>176</cp:revision>
  <dcterms:created xsi:type="dcterms:W3CDTF">2018-07-09T09:21:10Z</dcterms:created>
  <dcterms:modified xsi:type="dcterms:W3CDTF">2018-08-09T06:42:45Z</dcterms:modified>
</cp:coreProperties>
</file>