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306" r:id="rId7"/>
    <p:sldId id="307" r:id="rId8"/>
    <p:sldId id="261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308" r:id="rId17"/>
    <p:sldId id="309" r:id="rId18"/>
    <p:sldId id="311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9" r:id="rId31"/>
    <p:sldId id="298" r:id="rId32"/>
    <p:sldId id="301" r:id="rId33"/>
    <p:sldId id="302" r:id="rId34"/>
    <p:sldId id="304" r:id="rId35"/>
    <p:sldId id="305" r:id="rId36"/>
    <p:sldId id="303" r:id="rId37"/>
    <p:sldId id="312" r:id="rId38"/>
    <p:sldId id="313" r:id="rId39"/>
    <p:sldId id="314" r:id="rId40"/>
    <p:sldId id="315" r:id="rId41"/>
    <p:sldId id="300" r:id="rId42"/>
    <p:sldId id="316" r:id="rId43"/>
    <p:sldId id="273" r:id="rId44"/>
    <p:sldId id="277" r:id="rId45"/>
    <p:sldId id="278" r:id="rId46"/>
    <p:sldId id="267" r:id="rId47"/>
    <p:sldId id="275" r:id="rId48"/>
    <p:sldId id="268" r:id="rId49"/>
    <p:sldId id="270" r:id="rId50"/>
    <p:sldId id="271" r:id="rId51"/>
    <p:sldId id="272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5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1 –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42764"/>
              </p:ext>
            </p:extLst>
          </p:nvPr>
        </p:nvGraphicFramePr>
        <p:xfrm>
          <a:off x="308610" y="588582"/>
          <a:ext cx="115443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Image" r:id="rId3" imgW="15250680" imgH="3898080" progId="Photoshop.Image.18">
                  <p:embed/>
                </p:oleObj>
              </mc:Choice>
              <mc:Fallback>
                <p:oleObj name="Image" r:id="rId3" imgW="15250680" imgH="3898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10" y="588582"/>
                        <a:ext cx="11544300" cy="2952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6088" y="3794775"/>
            <a:ext cx="5577695" cy="235237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class=“m-main-wrap”&gt;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&lt;div class=“mobile-main-slide-wrap”&gt;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&lt;h2 class=“pc-main-title”&gt;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  새로운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알트코인으로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누구보다 먼저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em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믿고 안전하게 거래할 수 있는 보안체계</a:t>
            </a:r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em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&lt;/h2&gt;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03822" y="756186"/>
            <a:ext cx="3961769" cy="7708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40454" y="1763328"/>
            <a:ext cx="9048882" cy="94329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81114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036389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83672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41698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6662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58088" y="171063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5797844" y="6578431"/>
            <a:ext cx="773724" cy="20222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2"/>
            <a:endCxn id="20" idx="3"/>
          </p:cNvCxnSpPr>
          <p:nvPr/>
        </p:nvCxnSpPr>
        <p:spPr>
          <a:xfrm>
            <a:off x="6164895" y="2706624"/>
            <a:ext cx="19811" cy="387180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1"/>
            <a:endCxn id="14" idx="1"/>
          </p:cNvCxnSpPr>
          <p:nvPr/>
        </p:nvCxnSpPr>
        <p:spPr>
          <a:xfrm rot="10800000" flipV="1">
            <a:off x="506088" y="1141617"/>
            <a:ext cx="3697734" cy="3829346"/>
          </a:xfrm>
          <a:prstGeom prst="bentConnector3">
            <a:avLst>
              <a:gd name="adj1" fmla="val 10856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CODE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아이콘 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main.css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1. .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-bitcoin-pc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/common/ico_bitcoin_mobile.png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2. .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blockchain</a:t>
            </a:r>
            <a:r>
              <a:rPr lang="en-US" altLang="ko-KR" sz="1200" dirty="0">
                <a:solidFill>
                  <a:schemeClr val="tx1"/>
                </a:solidFill>
              </a:rPr>
              <a:t>-pc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/common/ico_blockchain_mobile.png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3. .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-wallet-pc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/common/ico_wallet_mobile.png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-wrapper"&gt;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id="pc-slider"&gt;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&lt;div class="pc-slider-content 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-slide"&gt;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&lt;li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-bitcoin-pc"&gt;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</a:t>
            </a:r>
            <a:r>
              <a:rPr lang="ko-KR" altLang="en-US" sz="1200" dirty="0">
                <a:solidFill>
                  <a:schemeClr val="tx1"/>
                </a:solidFill>
              </a:rPr>
              <a:t>새로운 </a:t>
            </a:r>
            <a:r>
              <a:rPr lang="ko-KR" altLang="en-US" sz="1200" dirty="0" err="1">
                <a:solidFill>
                  <a:schemeClr val="tx1"/>
                </a:solidFill>
              </a:rPr>
              <a:t>알트코인으로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누구보다 먼저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믿고 안전하게 거래할 수 있는 보안체계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&lt;li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blockchain</a:t>
            </a:r>
            <a:r>
              <a:rPr lang="en-US" altLang="ko-KR" sz="1200" dirty="0">
                <a:solidFill>
                  <a:schemeClr val="tx1"/>
                </a:solidFill>
              </a:rPr>
              <a:t>-pc"&gt;</a:t>
            </a:r>
            <a:r>
              <a:rPr lang="ko-KR" altLang="en-US" sz="1200" dirty="0">
                <a:solidFill>
                  <a:schemeClr val="tx1"/>
                </a:solidFill>
              </a:rPr>
              <a:t>대한민국 최다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암호화폐</a:t>
            </a:r>
            <a:r>
              <a:rPr lang="ko-KR" altLang="en-US" sz="1200" dirty="0">
                <a:solidFill>
                  <a:schemeClr val="tx1"/>
                </a:solidFill>
              </a:rPr>
              <a:t> 거래소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     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 err="1">
                <a:solidFill>
                  <a:schemeClr val="tx1"/>
                </a:solidFill>
              </a:rPr>
              <a:t>신규알트코인의</a:t>
            </a:r>
            <a:r>
              <a:rPr lang="ko-KR" altLang="en-US" sz="1200" dirty="0">
                <a:solidFill>
                  <a:schemeClr val="tx1"/>
                </a:solidFill>
              </a:rPr>
              <a:t> 첫번째 거래소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&lt;li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-wallet-pc"&gt;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</a:t>
            </a:r>
            <a:r>
              <a:rPr lang="ko-KR" altLang="en-US" sz="1200" dirty="0">
                <a:solidFill>
                  <a:schemeClr val="tx1"/>
                </a:solidFill>
              </a:rPr>
              <a:t>빠르고 쉬운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구매시스템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     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간단하고 즉각적이고 안전합니다</a:t>
            </a:r>
            <a:r>
              <a:rPr lang="en-US" altLang="ko-KR" sz="1200" dirty="0">
                <a:solidFill>
                  <a:schemeClr val="tx1"/>
                </a:solidFill>
              </a:rPr>
              <a:t>.&lt;/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&lt;/div&gt;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 &lt;!-- pc slide content--&gt;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>
            <a:off x="4483197" y="562708"/>
            <a:ext cx="3195125" cy="1382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224444" y="1535239"/>
          <a:ext cx="11477625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Image" r:id="rId3" imgW="15161760" imgH="5206320" progId="Photoshop.Image.18">
                  <p:embed/>
                </p:oleObj>
              </mc:Choice>
              <mc:Fallback>
                <p:oleObj name="Image" r:id="rId3" imgW="15161760" imgH="5206320" progId="Photoshop.Image.18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535239"/>
                        <a:ext cx="11477625" cy="393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2 -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sp>
        <p:nvSpPr>
          <p:cNvPr id="5" name="타원 4"/>
          <p:cNvSpPr/>
          <p:nvPr/>
        </p:nvSpPr>
        <p:spPr>
          <a:xfrm>
            <a:off x="3463264" y="309031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326634" y="309031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190004" y="309031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344754" y="5469064"/>
            <a:ext cx="1472012" cy="50995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CODE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아이콘 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main.css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1. .</a:t>
            </a:r>
            <a:r>
              <a:rPr lang="en-US" altLang="ko-KR" sz="1200" dirty="0" smtClean="0">
                <a:solidFill>
                  <a:schemeClr val="tx1"/>
                </a:solidFill>
              </a:rPr>
              <a:t>service-info-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-wallet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rgbClr val="C00000"/>
                </a:solidFill>
              </a:rPr>
              <a:t>../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200" dirty="0" smtClean="0">
                <a:solidFill>
                  <a:srgbClr val="C00000"/>
                </a:solidFill>
              </a:rPr>
              <a:t>/common/ico_serviceinfo_wallet.png</a:t>
            </a:r>
            <a:r>
              <a:rPr lang="en-US" altLang="ko-KR" sz="1200" dirty="0" smtClean="0">
                <a:solidFill>
                  <a:schemeClr val="tx1"/>
                </a:solidFill>
              </a:rPr>
              <a:t>) no-repeat 38px 40px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>
                <a:solidFill>
                  <a:schemeClr val="tx1"/>
                </a:solidFill>
              </a:rPr>
              <a:t>. .</a:t>
            </a:r>
            <a:r>
              <a:rPr lang="en-US" altLang="ko-KR" sz="1200" dirty="0" smtClean="0">
                <a:solidFill>
                  <a:schemeClr val="tx1"/>
                </a:solidFill>
              </a:rPr>
              <a:t>service-info-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-commission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200" dirty="0" smtClean="0">
                <a:solidFill>
                  <a:srgbClr val="C00000"/>
                </a:solidFill>
              </a:rPr>
              <a:t>/common/ico_commission.png</a:t>
            </a:r>
            <a:r>
              <a:rPr lang="en-US" altLang="ko-KR" sz="1200" dirty="0">
                <a:solidFill>
                  <a:schemeClr val="tx1"/>
                </a:solidFill>
              </a:rPr>
              <a:t>) no-repeat </a:t>
            </a:r>
            <a:r>
              <a:rPr lang="en-US" altLang="ko-KR" sz="1200" dirty="0" smtClean="0">
                <a:solidFill>
                  <a:schemeClr val="tx1"/>
                </a:solidFill>
              </a:rPr>
              <a:t>38px 40px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.service-info-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-security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200" dirty="0" smtClean="0">
                <a:solidFill>
                  <a:srgbClr val="C00000"/>
                </a:solidFill>
              </a:rPr>
              <a:t>/common/ico_security.png</a:t>
            </a:r>
            <a:r>
              <a:rPr lang="en-US" altLang="ko-KR" sz="1200" dirty="0">
                <a:solidFill>
                  <a:schemeClr val="tx1"/>
                </a:solidFill>
              </a:rPr>
              <a:t>) no-repeat </a:t>
            </a:r>
            <a:r>
              <a:rPr lang="en-US" altLang="ko-KR" sz="1200" dirty="0" smtClean="0">
                <a:solidFill>
                  <a:schemeClr val="tx1"/>
                </a:solidFill>
              </a:rPr>
              <a:t>38px 40px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div class="service-info-wrap"&gt;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class="content"&gt;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-wallet"&gt; &lt;h3&gt;</a:t>
            </a:r>
            <a:r>
              <a:rPr lang="ko-KR" altLang="en-US" sz="1200" dirty="0">
                <a:solidFill>
                  <a:schemeClr val="tx1"/>
                </a:solidFill>
              </a:rPr>
              <a:t>안전한 </a:t>
            </a:r>
            <a:r>
              <a:rPr lang="ko-KR" altLang="en-US" sz="1200" dirty="0" err="1">
                <a:solidFill>
                  <a:schemeClr val="tx1"/>
                </a:solidFill>
              </a:rPr>
              <a:t>월렛보안</a:t>
            </a:r>
            <a:r>
              <a:rPr lang="en-US" altLang="ko-KR" sz="1200" dirty="0">
                <a:solidFill>
                  <a:schemeClr val="tx1"/>
                </a:solidFill>
              </a:rPr>
              <a:t>&lt;/h3&gt;</a:t>
            </a:r>
            <a:r>
              <a:rPr lang="ko-KR" altLang="en-US" sz="1200" dirty="0">
                <a:solidFill>
                  <a:schemeClr val="tx1"/>
                </a:solidFill>
              </a:rPr>
              <a:t>중요한 개인 키는 하드웨어 지갑의 안전한 오프라인 경에서 완벽하게 보호됩니다</a:t>
            </a:r>
            <a:r>
              <a:rPr lang="en-US" altLang="ko-KR" sz="1200" dirty="0">
                <a:solidFill>
                  <a:schemeClr val="tx1"/>
                </a:solidFill>
              </a:rPr>
              <a:t>.&lt;/span&gt;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class="content"&gt;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-commission"&gt; &lt;h3&gt;</a:t>
            </a:r>
            <a:r>
              <a:rPr lang="ko-KR" altLang="en-US" sz="1200" dirty="0">
                <a:solidFill>
                  <a:schemeClr val="tx1"/>
                </a:solidFill>
              </a:rPr>
              <a:t>경쟁적 커미션</a:t>
            </a:r>
            <a:r>
              <a:rPr lang="en-US" altLang="ko-KR" sz="1200" dirty="0">
                <a:solidFill>
                  <a:schemeClr val="tx1"/>
                </a:solidFill>
              </a:rPr>
              <a:t>&lt;/h3&gt;</a:t>
            </a:r>
            <a:r>
              <a:rPr lang="ko-KR" altLang="en-US" sz="1200" dirty="0">
                <a:solidFill>
                  <a:schemeClr val="tx1"/>
                </a:solidFill>
              </a:rPr>
              <a:t>수취인 및 제조사에 대한 합리적인 거래 수수료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대량 거래자에 대한 특별 조건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시장 제조사에 대한 강력한 제공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class="content 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-security"&gt;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&lt;span&gt; &lt;h3&gt;</a:t>
            </a:r>
            <a:r>
              <a:rPr lang="ko-KR" altLang="en-US" sz="1200" dirty="0">
                <a:solidFill>
                  <a:schemeClr val="tx1"/>
                </a:solidFill>
              </a:rPr>
              <a:t>강력한 </a:t>
            </a:r>
            <a:r>
              <a:rPr lang="ko-KR" altLang="en-US" sz="1200" dirty="0" err="1">
                <a:solidFill>
                  <a:schemeClr val="tx1"/>
                </a:solidFill>
              </a:rPr>
              <a:t>보안성</a:t>
            </a:r>
            <a:r>
              <a:rPr lang="en-US" altLang="ko-KR" sz="1200" dirty="0">
                <a:solidFill>
                  <a:schemeClr val="tx1"/>
                </a:solidFill>
              </a:rPr>
              <a:t>&lt;/h3&gt;</a:t>
            </a:r>
            <a:r>
              <a:rPr lang="en-US" altLang="ko-KR" sz="1200" dirty="0" err="1">
                <a:solidFill>
                  <a:schemeClr val="tx1"/>
                </a:solidFill>
              </a:rPr>
              <a:t>DDoS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공격으로부터 보호</a:t>
            </a:r>
            <a:r>
              <a:rPr lang="en-US" altLang="ko-KR" sz="1200" dirty="0">
                <a:solidFill>
                  <a:schemeClr val="tx1"/>
                </a:solidFill>
              </a:rPr>
              <a:t>, PCI DSS </a:t>
            </a:r>
            <a:r>
              <a:rPr lang="ko-KR" altLang="en-US" sz="1200" dirty="0">
                <a:solidFill>
                  <a:schemeClr val="tx1"/>
                </a:solidFill>
              </a:rPr>
              <a:t>표준을 준수하는 완전한 데이터 암호화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4483197" y="562708"/>
            <a:ext cx="3195125" cy="1382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3 -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967538"/>
              </p:ext>
            </p:extLst>
          </p:nvPr>
        </p:nvGraphicFramePr>
        <p:xfrm>
          <a:off x="466725" y="965200"/>
          <a:ext cx="11258550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Image" r:id="rId3" imgW="14869800" imgH="6514200" progId="Photoshop.Image.18">
                  <p:embed/>
                </p:oleObj>
              </mc:Choice>
              <mc:Fallback>
                <p:oleObj name="Image" r:id="rId3" imgW="14869800" imgH="65142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25" y="965200"/>
                        <a:ext cx="11258550" cy="492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5344754" y="5889625"/>
            <a:ext cx="1472012" cy="50995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CODE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700963"/>
            <a:ext cx="11712632" cy="3009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이미지 </a:t>
            </a:r>
            <a:r>
              <a:rPr lang="ko-KR" altLang="en-US" sz="1200" dirty="0">
                <a:solidFill>
                  <a:schemeClr val="tx1"/>
                </a:solidFill>
              </a:rPr>
              <a:t>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main.css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.service-info-wrap li .content span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/common/mobile_app.png</a:t>
            </a:r>
            <a:r>
              <a:rPr lang="en-US" altLang="ko-KR" sz="1200" dirty="0" smtClean="0">
                <a:solidFill>
                  <a:schemeClr val="tx1"/>
                </a:solidFill>
              </a:rPr>
              <a:t>) no-repeat 56px bottom;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class="app-info-wrap"&gt;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class="app-info"&gt;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&lt;span&gt; &lt;h4&gt;Trade. Anywhere.&lt;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간편하고 빠른 팝콘 모바일 앱 </a:t>
            </a:r>
            <a:r>
              <a:rPr lang="en-US" altLang="ko-KR" sz="1200" dirty="0">
                <a:solidFill>
                  <a:schemeClr val="tx1"/>
                </a:solidFill>
              </a:rPr>
              <a:t>&lt;/h4&gt;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당사는 암호화 시장에 대한 투자를 쉽고 접근이 용이하게 만듭니다</a:t>
            </a:r>
            <a:r>
              <a:rPr lang="en-US" altLang="ko-KR" sz="1200" dirty="0">
                <a:solidFill>
                  <a:schemeClr val="tx1"/>
                </a:solidFill>
              </a:rPr>
              <a:t>.  </a:t>
            </a:r>
            <a:r>
              <a:rPr lang="ko-KR" altLang="en-US" sz="1200" dirty="0">
                <a:solidFill>
                  <a:schemeClr val="tx1"/>
                </a:solidFill>
              </a:rPr>
              <a:t>팝콘에서는 비트 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라이트 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대시 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리플을 매수하고 매도하십시오</a:t>
            </a:r>
            <a:r>
              <a:rPr lang="en-US" altLang="ko-KR" sz="1200" dirty="0">
                <a:solidFill>
                  <a:schemeClr val="tx1"/>
                </a:solidFill>
              </a:rPr>
              <a:t>.&lt;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여러분은 저희 플랫폼에서 편안하게 </a:t>
            </a:r>
            <a:r>
              <a:rPr lang="ko-KR" altLang="en-US" sz="1200" dirty="0" err="1">
                <a:solidFill>
                  <a:schemeClr val="tx1"/>
                </a:solidFill>
              </a:rPr>
              <a:t>비트코인과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이더리움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기타 </a:t>
            </a:r>
            <a:r>
              <a:rPr lang="ko-KR" altLang="en-US" sz="1200" dirty="0" err="1">
                <a:solidFill>
                  <a:schemeClr val="tx1"/>
                </a:solidFill>
              </a:rPr>
              <a:t>암호화폐를</a:t>
            </a:r>
            <a:r>
              <a:rPr lang="ko-KR" altLang="en-US" sz="1200" dirty="0">
                <a:solidFill>
                  <a:schemeClr val="tx1"/>
                </a:solidFill>
              </a:rPr>
              <a:t>  거래할 수 있으며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여러분에게 세계에서 가장 많이 거래되는 암호화와 디지털 지불 시스템의 일부가 될 수 있는 기회를 제공합니다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>
            <a:off x="4483197" y="562708"/>
            <a:ext cx="3195125" cy="1382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100703"/>
              </p:ext>
            </p:extLst>
          </p:nvPr>
        </p:nvGraphicFramePr>
        <p:xfrm>
          <a:off x="1901337" y="805961"/>
          <a:ext cx="802005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Image" r:id="rId3" imgW="10590120" imgH="7352280" progId="Photoshop.Image.18">
                  <p:embed/>
                </p:oleObj>
              </mc:Choice>
              <mc:Fallback>
                <p:oleObj name="Image" r:id="rId3" imgW="10590120" imgH="73522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1337" y="805961"/>
                        <a:ext cx="8020050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6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회원가입 </a:t>
            </a:r>
            <a:r>
              <a:rPr lang="en-US" altLang="ko-KR" sz="1600" dirty="0" smtClean="0"/>
              <a:t>- CODE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1116622"/>
            <a:ext cx="11712632" cy="47214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Style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sheet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</a:rPr>
              <a:t>: .</a:t>
            </a:r>
            <a:r>
              <a:rPr lang="en-US" altLang="ko-KR" sz="1200" dirty="0" smtClean="0">
                <a:solidFill>
                  <a:schemeClr val="tx1"/>
                </a:solidFill>
              </a:rPr>
              <a:t>signup-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bg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배경색 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배경이미지를 적용하지 못할 때 배경색만 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Background-color</a:t>
            </a:r>
            <a:r>
              <a:rPr lang="en-US" altLang="ko-KR" sz="1200" dirty="0">
                <a:solidFill>
                  <a:schemeClr val="tx1"/>
                </a:solidFill>
              </a:rPr>
              <a:t>: #659cc1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최소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높이값</a:t>
            </a:r>
            <a:r>
              <a:rPr lang="ko-KR" altLang="en-US" sz="1200" dirty="0" smtClean="0">
                <a:solidFill>
                  <a:schemeClr val="tx1"/>
                </a:solidFill>
              </a:rPr>
              <a:t> 적용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Min-height</a:t>
            </a:r>
            <a:r>
              <a:rPr lang="en-US" altLang="ko-KR" sz="1200" dirty="0">
                <a:solidFill>
                  <a:schemeClr val="tx1"/>
                </a:solidFill>
              </a:rPr>
              <a:t>: 375px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배경 이미지 적용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(../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/signup_bg.gif) bottom center no-repeat #659cc1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우측 화살표 </a:t>
            </a:r>
            <a:r>
              <a:rPr lang="en-US" altLang="ko-KR" sz="1200" dirty="0" smtClean="0">
                <a:solidFill>
                  <a:schemeClr val="tx1"/>
                </a:solidFill>
              </a:rPr>
              <a:t>CSS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.layer-login-deco2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position: absolute;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(../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/login_layer_arrow2.png) no-repeat;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width: 24px;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height: 33px;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top: 45%;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right: -18px;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왼쪽 배경 이미지 변경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회원가입 </a:t>
            </a:r>
            <a:r>
              <a:rPr lang="en-US" altLang="ko-KR" sz="1600" dirty="0" smtClean="0"/>
              <a:t>- CODE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왼쪽 배경 이미지 변경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1116623"/>
            <a:ext cx="11712632" cy="1445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div class="col signup-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 rounded-left position-relative"&gt;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</a:t>
            </a:r>
            <a:r>
              <a:rPr lang="en-US" altLang="ko-KR" sz="1200" dirty="0">
                <a:solidFill>
                  <a:schemeClr val="tx1"/>
                </a:solidFill>
              </a:rPr>
              <a:t>h1 class="mt-4 text-white ml-5"&gt;&lt;b&gt;Trade 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 Anywhere &lt;/b&gt;&lt;/h1&gt;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</a:t>
            </a:r>
            <a:r>
              <a:rPr lang="en-US" altLang="ko-KR" sz="1200" dirty="0">
                <a:solidFill>
                  <a:schemeClr val="tx1"/>
                </a:solidFill>
              </a:rPr>
              <a:t>span class="ml-5 text-muted d-block text-white-50"&gt; </a:t>
            </a:r>
            <a:r>
              <a:rPr lang="ko-KR" altLang="en-US" sz="1200" dirty="0">
                <a:solidFill>
                  <a:schemeClr val="tx1"/>
                </a:solidFill>
              </a:rPr>
              <a:t>여러분의 투자에 더욱더 편리하고 안정적인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서비스가 되도록 최선의 노력을 다하겠습니다</a:t>
            </a:r>
            <a:r>
              <a:rPr lang="en-US" altLang="ko-KR" sz="1200" dirty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</a:t>
            </a:r>
            <a:r>
              <a:rPr lang="en-US" altLang="ko-KR" sz="1200" dirty="0">
                <a:solidFill>
                  <a:schemeClr val="tx1"/>
                </a:solidFill>
              </a:rPr>
              <a:t>div class="layer-login-deco2"&gt;&lt;/div</a:t>
            </a:r>
            <a:r>
              <a:rPr lang="en-US" altLang="ko-KR" sz="1200" dirty="0" smtClean="0">
                <a:solidFill>
                  <a:schemeClr val="tx1"/>
                </a:solidFill>
              </a:rPr>
              <a:t>&gt; &lt;!– </a:t>
            </a:r>
            <a:r>
              <a:rPr lang="ko-KR" altLang="en-US" sz="1200" dirty="0" smtClean="0">
                <a:solidFill>
                  <a:schemeClr val="tx1"/>
                </a:solidFill>
              </a:rPr>
              <a:t>우측 중간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--&gt;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>
                <a:solidFill>
                  <a:schemeClr val="tx1"/>
                </a:solidFill>
              </a:rPr>
              <a:t>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- 1 – </a:t>
            </a:r>
            <a:r>
              <a:rPr lang="ko-KR" altLang="en-US" sz="1600" dirty="0" smtClean="0"/>
              <a:t>검색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2269443"/>
            <a:ext cx="11712632" cy="116870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class="input-group search-icon mb-3"&gt;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&lt;input type="text" class="form-control" placeholder="</a:t>
            </a:r>
            <a:r>
              <a:rPr lang="ko-KR" altLang="en-US" sz="1200" dirty="0" err="1">
                <a:solidFill>
                  <a:schemeClr val="tx1"/>
                </a:solidFill>
              </a:rPr>
              <a:t>코인명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</a:rPr>
              <a:t>심볼검색</a:t>
            </a:r>
            <a:r>
              <a:rPr lang="en-US" altLang="ko-KR" sz="1200" dirty="0">
                <a:solidFill>
                  <a:schemeClr val="tx1"/>
                </a:solidFill>
              </a:rPr>
              <a:t>" aria-label="Username" aria-</a:t>
            </a:r>
            <a:r>
              <a:rPr lang="en-US" altLang="ko-KR" sz="1200" dirty="0" err="1">
                <a:solidFill>
                  <a:schemeClr val="tx1"/>
                </a:solidFill>
              </a:rPr>
              <a:t>describedby</a:t>
            </a:r>
            <a:r>
              <a:rPr lang="en-US" altLang="ko-KR" sz="1200" dirty="0">
                <a:solidFill>
                  <a:schemeClr val="tx1"/>
                </a:solidFill>
              </a:rPr>
              <a:t>="basic-addon1"&gt;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&lt;span class="fa fa-search form-control-feedback"&gt;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94108"/>
              </p:ext>
            </p:extLst>
          </p:nvPr>
        </p:nvGraphicFramePr>
        <p:xfrm>
          <a:off x="224444" y="699707"/>
          <a:ext cx="70342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Image" r:id="rId3" imgW="7034760" imgH="1358640" progId="Photoshop.Image.18">
                  <p:embed/>
                </p:oleObj>
              </mc:Choice>
              <mc:Fallback>
                <p:oleObj name="Image" r:id="rId3" imgW="7034760" imgH="1358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99707"/>
                        <a:ext cx="7034213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5376672" y="1225296"/>
            <a:ext cx="457200" cy="338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9462" y="1225296"/>
            <a:ext cx="1274064" cy="338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05686" y="2743200"/>
            <a:ext cx="1274064" cy="21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7022" y="2953512"/>
            <a:ext cx="4209842" cy="210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9" idx="2"/>
            <a:endCxn id="10" idx="0"/>
          </p:cNvCxnSpPr>
          <p:nvPr/>
        </p:nvCxnSpPr>
        <p:spPr>
          <a:xfrm rot="16200000" flipH="1">
            <a:off x="2594818" y="495300"/>
            <a:ext cx="1179576" cy="33162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3"/>
            <a:endCxn id="11" idx="3"/>
          </p:cNvCxnSpPr>
          <p:nvPr/>
        </p:nvCxnSpPr>
        <p:spPr>
          <a:xfrm flipH="1">
            <a:off x="4626864" y="1394460"/>
            <a:ext cx="1207008" cy="1664470"/>
          </a:xfrm>
          <a:prstGeom prst="bentConnector3">
            <a:avLst>
              <a:gd name="adj1" fmla="val -189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- 2 – </a:t>
            </a:r>
            <a:r>
              <a:rPr lang="ko-KR" altLang="en-US" sz="1600" dirty="0" err="1" smtClean="0"/>
              <a:t>코인선택</a:t>
            </a:r>
            <a:r>
              <a:rPr lang="en-US" altLang="ko-KR" sz="1600" dirty="0" smtClean="0"/>
              <a:t>-1(</a:t>
            </a:r>
            <a:r>
              <a:rPr lang="ko-KR" altLang="en-US" sz="1600" dirty="0">
                <a:solidFill>
                  <a:schemeClr val="bg1"/>
                </a:solidFill>
              </a:rPr>
              <a:t>테이블 </a:t>
            </a:r>
            <a:r>
              <a:rPr lang="ko-KR" altLang="en-US" sz="1600" dirty="0" err="1">
                <a:solidFill>
                  <a:schemeClr val="bg1"/>
                </a:solidFill>
              </a:rPr>
              <a:t>해더부분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205686" y="2743200"/>
            <a:ext cx="1274064" cy="21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7022" y="2953512"/>
            <a:ext cx="4209842" cy="210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34756"/>
              </p:ext>
            </p:extLst>
          </p:nvPr>
        </p:nvGraphicFramePr>
        <p:xfrm>
          <a:off x="224444" y="605743"/>
          <a:ext cx="59944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Image" r:id="rId3" imgW="5993640" imgH="3326760" progId="Photoshop.Image.18">
                  <p:embed/>
                </p:oleObj>
              </mc:Choice>
              <mc:Fallback>
                <p:oleObj name="Image" r:id="rId3" imgW="5993640" imgH="3326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05743"/>
                        <a:ext cx="5994400" cy="332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4444" y="1357884"/>
            <a:ext cx="11712632" cy="3214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table class="table </a:t>
            </a:r>
            <a:r>
              <a:rPr lang="en-US" altLang="ko-KR" sz="1200" dirty="0" err="1">
                <a:solidFill>
                  <a:schemeClr val="tx1"/>
                </a:solidFill>
              </a:rPr>
              <a:t>ctype</a:t>
            </a:r>
            <a:r>
              <a:rPr lang="en-US" altLang="ko-KR" sz="1200" dirty="0">
                <a:solidFill>
                  <a:schemeClr val="tx1"/>
                </a:solidFill>
              </a:rPr>
              <a:t>-table-title mb-0 table-fixed"&gt;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width="*"&gt;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width="90"&gt;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class="text-center"&gt;</a:t>
            </a:r>
            <a:r>
              <a:rPr lang="ko-KR" altLang="en-US" sz="1200" dirty="0" err="1">
                <a:solidFill>
                  <a:schemeClr val="tx1"/>
                </a:solidFill>
              </a:rPr>
              <a:t>코인명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class="text-center"&gt;</a:t>
            </a:r>
            <a:r>
              <a:rPr lang="ko-KR" altLang="en-US" sz="1200" dirty="0">
                <a:solidFill>
                  <a:schemeClr val="tx1"/>
                </a:solidFill>
              </a:rPr>
              <a:t>현재가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class="text-center"&gt;</a:t>
            </a:r>
            <a:r>
              <a:rPr lang="ko-KR" altLang="en-US" sz="1200" dirty="0">
                <a:solidFill>
                  <a:schemeClr val="tx1"/>
                </a:solidFill>
              </a:rPr>
              <a:t>전일대비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30854"/>
              </p:ext>
            </p:extLst>
          </p:nvPr>
        </p:nvGraphicFramePr>
        <p:xfrm>
          <a:off x="224444" y="594028"/>
          <a:ext cx="59944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Image" r:id="rId3" imgW="5993640" imgH="2768040" progId="Photoshop.Image.18">
                  <p:embed/>
                </p:oleObj>
              </mc:Choice>
              <mc:Fallback>
                <p:oleObj name="Image" r:id="rId3" imgW="5993640" imgH="27680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594028"/>
                        <a:ext cx="59944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- 2 – </a:t>
            </a:r>
            <a:r>
              <a:rPr lang="ko-KR" altLang="en-US" sz="1600" dirty="0" err="1" smtClean="0"/>
              <a:t>코인선택</a:t>
            </a:r>
            <a:r>
              <a:rPr lang="en-US" altLang="ko-KR" sz="1600" dirty="0" smtClean="0"/>
              <a:t>-2(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본문 부분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4315968" y="1289304"/>
            <a:ext cx="7621108" cy="5294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</a:t>
            </a:r>
            <a:r>
              <a:rPr lang="en-US" altLang="ko-KR" sz="1200" dirty="0" err="1">
                <a:solidFill>
                  <a:schemeClr val="tx1"/>
                </a:solidFill>
              </a:rPr>
              <a:t>ctype-maxheight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&lt;table class="table table-hover </a:t>
            </a:r>
            <a:r>
              <a:rPr lang="en-US" altLang="ko-KR" sz="1200" dirty="0" err="1">
                <a:solidFill>
                  <a:schemeClr val="tx1"/>
                </a:solidFill>
              </a:rPr>
              <a:t>ctype</a:t>
            </a:r>
            <a:r>
              <a:rPr lang="en-US" altLang="ko-KR" sz="1200" dirty="0">
                <a:solidFill>
                  <a:schemeClr val="tx1"/>
                </a:solidFill>
              </a:rPr>
              <a:t>-table"&gt;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&lt;td&gt;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>
                <a:solidFill>
                  <a:schemeClr val="tx1"/>
                </a:solidFill>
              </a:rPr>
              <a:t>&lt;span class="float-left m-1"&gt;&lt;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/coin/</a:t>
            </a:r>
            <a:r>
              <a:rPr lang="en-US" altLang="ko-KR" sz="1200" dirty="0" err="1">
                <a:solidFill>
                  <a:schemeClr val="tx1"/>
                </a:solidFill>
              </a:rPr>
              <a:t>BTC.svg</a:t>
            </a:r>
            <a:r>
              <a:rPr lang="en-US" altLang="ko-KR" sz="1200" dirty="0">
                <a:solidFill>
                  <a:schemeClr val="tx1"/>
                </a:solidFill>
              </a:rPr>
              <a:t>" width="20" height="20"&gt;&lt;/span&gt;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&lt;span class="float-left"&gt; </a:t>
            </a:r>
            <a:r>
              <a:rPr lang="ko-KR" altLang="en-US" sz="1200" dirty="0">
                <a:solidFill>
                  <a:schemeClr val="tx1"/>
                </a:solidFill>
              </a:rPr>
              <a:t>비트코인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 class="d-block"&gt; BTC/KRW&lt;/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&gt;&lt;/span&gt; 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class="align-middle"&gt;7,348,000&lt;/td&gt;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class="text-primary align-middle"&gt;0.00%&lt;/td&gt;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&lt;span class="float-left m-1"&gt;&lt;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/coin/</a:t>
            </a:r>
            <a:r>
              <a:rPr lang="en-US" altLang="ko-KR" sz="1200" dirty="0" err="1">
                <a:solidFill>
                  <a:schemeClr val="tx1"/>
                </a:solidFill>
              </a:rPr>
              <a:t>BCH.svg</a:t>
            </a:r>
            <a:r>
              <a:rPr lang="en-US" altLang="ko-KR" sz="1200" dirty="0">
                <a:solidFill>
                  <a:schemeClr val="tx1"/>
                </a:solidFill>
              </a:rPr>
              <a:t>" width="20" height="20"&gt;&lt;/span&gt;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&lt;span class="float-left"&gt; </a:t>
            </a:r>
            <a:r>
              <a:rPr lang="ko-KR" altLang="en-US" sz="1200" dirty="0">
                <a:solidFill>
                  <a:schemeClr val="tx1"/>
                </a:solidFill>
              </a:rPr>
              <a:t>비트코인캐시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 class="d-block"&gt; BTC/KRW&lt;/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&gt;&lt;/span&gt; 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class="align-middle"&gt;7,348,000&lt;/td&gt;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class="text-primary align-middle"&gt;0.00%&lt;/td&gt;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200" dirty="0" smtClean="0">
                <a:solidFill>
                  <a:schemeClr val="tx1"/>
                </a:solidFill>
              </a:rPr>
              <a:t>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3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- 3 – </a:t>
            </a:r>
            <a:r>
              <a:rPr lang="ko-KR" altLang="en-US" sz="1600" dirty="0" err="1" smtClean="0"/>
              <a:t>코인정보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상단</a:t>
            </a:r>
            <a:r>
              <a:rPr lang="en-US" altLang="ko-KR" sz="1600" dirty="0" smtClean="0"/>
              <a:t>) - 1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1947672"/>
            <a:ext cx="11712632" cy="1051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CSS </a:t>
            </a:r>
            <a:r>
              <a:rPr lang="ko-KR" altLang="en-US" sz="1200" dirty="0" smtClean="0">
                <a:solidFill>
                  <a:schemeClr val="tx1"/>
                </a:solidFill>
              </a:rPr>
              <a:t>중 </a:t>
            </a:r>
            <a:r>
              <a:rPr lang="en-US" altLang="ko-KR" sz="1200" dirty="0" smtClean="0">
                <a:solidFill>
                  <a:schemeClr val="tx1"/>
                </a:solidFill>
              </a:rPr>
              <a:t>point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.text-primary : bootstrap 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파란색 텍스트 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text-danger </a:t>
            </a:r>
            <a:r>
              <a:rPr lang="en-US" altLang="ko-KR" sz="1200" dirty="0">
                <a:solidFill>
                  <a:schemeClr val="tx1"/>
                </a:solidFill>
              </a:rPr>
              <a:t>: bootstrap </a:t>
            </a:r>
            <a:r>
              <a:rPr lang="ko-KR" altLang="en-US" sz="1200" dirty="0">
                <a:solidFill>
                  <a:schemeClr val="tx1"/>
                </a:solidFill>
              </a:rPr>
              <a:t>기본 </a:t>
            </a:r>
            <a:r>
              <a:rPr lang="ko-KR" altLang="en-US" sz="1200" dirty="0" smtClean="0">
                <a:solidFill>
                  <a:schemeClr val="tx1"/>
                </a:solidFill>
              </a:rPr>
              <a:t>붉은색 </a:t>
            </a:r>
            <a:r>
              <a:rPr lang="ko-KR" altLang="en-US" sz="1200" dirty="0">
                <a:solidFill>
                  <a:schemeClr val="tx1"/>
                </a:solidFill>
              </a:rPr>
              <a:t>텍스트 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14698"/>
              </p:ext>
            </p:extLst>
          </p:nvPr>
        </p:nvGraphicFramePr>
        <p:xfrm>
          <a:off x="165894" y="651844"/>
          <a:ext cx="118602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Image" r:id="rId3" imgW="11860200" imgH="1028520" progId="Photoshop.Image.18">
                  <p:embed/>
                </p:oleObj>
              </mc:Choice>
              <mc:Fallback>
                <p:oleObj name="Image" r:id="rId3" imgW="11860200" imgH="1028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94" y="651844"/>
                        <a:ext cx="11860212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8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- 3 – </a:t>
            </a:r>
            <a:r>
              <a:rPr lang="ko-KR" altLang="en-US" sz="1600" dirty="0" err="1" smtClean="0"/>
              <a:t>코인정보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상단</a:t>
            </a:r>
            <a:r>
              <a:rPr lang="en-US" altLang="ko-KR" sz="1600" dirty="0" smtClean="0"/>
              <a:t>) - 2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822960"/>
            <a:ext cx="11712632" cy="56144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class="shadow-</a:t>
            </a:r>
            <a:r>
              <a:rPr lang="en-US" altLang="ko-KR" sz="1200" dirty="0" err="1">
                <a:solidFill>
                  <a:schemeClr val="tx1"/>
                </a:solidFill>
              </a:rPr>
              <a:t>sm</a:t>
            </a:r>
            <a:r>
              <a:rPr lang="en-US" altLang="ko-KR" sz="1200" dirty="0">
                <a:solidFill>
                  <a:schemeClr val="tx1"/>
                </a:solidFill>
              </a:rPr>
              <a:t> p-3 mb-4 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-white rounded"&gt;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&lt;h5 class="d-inline"&gt;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&lt;span class="float-left mr-2"&gt;&lt;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/coin/</a:t>
            </a:r>
            <a:r>
              <a:rPr lang="en-US" altLang="ko-KR" sz="1200" dirty="0" err="1">
                <a:solidFill>
                  <a:schemeClr val="tx1"/>
                </a:solidFill>
              </a:rPr>
              <a:t>BTC.svg</a:t>
            </a:r>
            <a:r>
              <a:rPr lang="en-US" altLang="ko-KR" sz="1200" dirty="0">
                <a:solidFill>
                  <a:schemeClr val="tx1"/>
                </a:solidFill>
              </a:rPr>
              <a:t>" width="20" height="20"&gt;&lt;/span&gt;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&lt;a class="dropdown-toggle text-dark </a:t>
            </a:r>
            <a:r>
              <a:rPr lang="en-US" altLang="ko-KR" sz="1200" dirty="0" err="1">
                <a:solidFill>
                  <a:schemeClr val="tx1"/>
                </a:solidFill>
              </a:rPr>
              <a:t>nounderline</a:t>
            </a:r>
            <a:r>
              <a:rPr lang="en-US" altLang="ko-KR" sz="1200" dirty="0">
                <a:solidFill>
                  <a:schemeClr val="tx1"/>
                </a:solidFill>
              </a:rPr>
              <a:t>" data-toggle="dropdown"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 role="button" aria-</a:t>
            </a:r>
            <a:r>
              <a:rPr lang="en-US" altLang="ko-KR" sz="1200" dirty="0" err="1">
                <a:solidFill>
                  <a:schemeClr val="tx1"/>
                </a:solidFill>
              </a:rPr>
              <a:t>haspopup</a:t>
            </a:r>
            <a:r>
              <a:rPr lang="en-US" altLang="ko-KR" sz="1200" dirty="0">
                <a:solidFill>
                  <a:schemeClr val="tx1"/>
                </a:solidFill>
              </a:rPr>
              <a:t>="true" aria-expanded="false"&gt;</a:t>
            </a:r>
            <a:r>
              <a:rPr lang="ko-KR" altLang="en-US" sz="1200" dirty="0">
                <a:solidFill>
                  <a:schemeClr val="tx1"/>
                </a:solidFill>
              </a:rPr>
              <a:t>비트코인 </a:t>
            </a:r>
            <a:r>
              <a:rPr lang="en-US" altLang="ko-KR" sz="1200" dirty="0">
                <a:solidFill>
                  <a:schemeClr val="tx1"/>
                </a:solidFill>
              </a:rPr>
              <a:t>(BTC)&lt;/a&gt;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&lt;div id="</a:t>
            </a:r>
            <a:r>
              <a:rPr lang="en-US" altLang="ko-KR" sz="1200" dirty="0" err="1">
                <a:solidFill>
                  <a:schemeClr val="tx1"/>
                </a:solidFill>
              </a:rPr>
              <a:t>ctype</a:t>
            </a:r>
            <a:r>
              <a:rPr lang="en-US" altLang="ko-KR" sz="1200" dirty="0">
                <a:solidFill>
                  <a:schemeClr val="tx1"/>
                </a:solidFill>
              </a:rPr>
              <a:t>-drop" class="dropdown-menu font-12 shadow" x-placement="bottom-start" style="position: absolute; transform: translate3d(59px, 38px, 0px); top: 0px; left: 0px; will-change: transform;"&gt;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&lt;/div&gt;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 class="text-primary pl-2"&gt;7,295,000 &lt;/span&gt;  &lt;small class="text-muted"&gt;KRW &lt;/small&gt;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&lt;/h5&gt;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&lt;h6 class="d-inline pl-4 text-danger"&gt;7,355,000 &lt;small class="text-muted"&gt;</a:t>
            </a:r>
            <a:r>
              <a:rPr lang="ko-KR" altLang="en-US" sz="1200" dirty="0">
                <a:solidFill>
                  <a:schemeClr val="tx1"/>
                </a:solidFill>
              </a:rPr>
              <a:t>고가 </a:t>
            </a:r>
            <a:r>
              <a:rPr lang="en-US" altLang="ko-KR" sz="1200" dirty="0">
                <a:solidFill>
                  <a:schemeClr val="tx1"/>
                </a:solidFill>
              </a:rPr>
              <a:t>&lt;/small&gt; &lt;/h6&gt;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&lt;h6 class="d-inline pl-4 text-primary"&gt;7,355,000 &lt;small class="text-muted"&gt;</a:t>
            </a:r>
            <a:r>
              <a:rPr lang="ko-KR" altLang="en-US" sz="1200" dirty="0">
                <a:solidFill>
                  <a:schemeClr val="tx1"/>
                </a:solidFill>
              </a:rPr>
              <a:t>저가 </a:t>
            </a:r>
            <a:r>
              <a:rPr lang="en-US" altLang="ko-KR" sz="1200" dirty="0">
                <a:solidFill>
                  <a:schemeClr val="tx1"/>
                </a:solidFill>
              </a:rPr>
              <a:t>&lt;/small&gt; &lt;/h6&gt;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&lt;h6 class="d-inline pl-4 text-danger"&gt;&lt;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fas</a:t>
            </a:r>
            <a:r>
              <a:rPr lang="en-US" altLang="ko-KR" sz="1200" dirty="0">
                <a:solidFill>
                  <a:schemeClr val="tx1"/>
                </a:solidFill>
              </a:rPr>
              <a:t> fa-sort-up"&gt;&lt;/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130,314 &lt;small class="text-muted"&gt;1.81% &lt;/small&gt; &lt;/h6&gt;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- 4 – </a:t>
            </a:r>
            <a:r>
              <a:rPr lang="ko-KR" altLang="en-US" sz="1600" dirty="0" smtClean="0"/>
              <a:t>트레이딩 뷰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15279"/>
              </p:ext>
            </p:extLst>
          </p:nvPr>
        </p:nvGraphicFramePr>
        <p:xfrm>
          <a:off x="249238" y="806450"/>
          <a:ext cx="11695112" cy="524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Image" r:id="rId3" imgW="11694960" imgH="5244120" progId="Photoshop.Image.18">
                  <p:embed/>
                </p:oleObj>
              </mc:Choice>
              <mc:Fallback>
                <p:oleObj name="Image" r:id="rId3" imgW="11694960" imgH="52441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38" y="806450"/>
                        <a:ext cx="11695112" cy="524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3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- 4 – </a:t>
            </a:r>
            <a:r>
              <a:rPr lang="ko-KR" altLang="en-US" sz="1600" dirty="0" smtClean="0"/>
              <a:t>트레이딩 뷰 </a:t>
            </a:r>
            <a:r>
              <a:rPr lang="en-US" altLang="ko-KR" sz="1600" dirty="0" smtClean="0"/>
              <a:t>–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822960"/>
            <a:ext cx="11712632" cy="516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&lt;!-- BIGIN :: CHART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class="shadow-</a:t>
            </a:r>
            <a:r>
              <a:rPr lang="en-US" altLang="ko-KR" sz="1200" dirty="0" err="1">
                <a:solidFill>
                  <a:schemeClr val="tx1"/>
                </a:solidFill>
              </a:rPr>
              <a:t>sm</a:t>
            </a:r>
            <a:r>
              <a:rPr lang="en-US" altLang="ko-KR" sz="1200" dirty="0">
                <a:solidFill>
                  <a:schemeClr val="tx1"/>
                </a:solidFill>
              </a:rPr>
              <a:t> p-3 mb-4 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-white rounded min-height300"&gt;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&lt;!-- BIGIN :: 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</a:t>
            </a:r>
            <a:r>
              <a:rPr lang="en-US" altLang="ko-KR" sz="1200" dirty="0">
                <a:solidFill>
                  <a:schemeClr val="tx1"/>
                </a:solidFill>
              </a:rPr>
              <a:t> Widget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</a:t>
            </a:r>
            <a:r>
              <a:rPr lang="en-US" altLang="ko-KR" sz="1200" dirty="0">
                <a:solidFill>
                  <a:schemeClr val="tx1"/>
                </a:solidFill>
              </a:rPr>
              <a:t>-widget-container"&gt;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&lt;div id="tradingview_30702"&gt;&lt;/div&gt;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&lt;script type="text/</a:t>
            </a:r>
            <a:r>
              <a:rPr lang="en-US" altLang="ko-KR" sz="1200" dirty="0" err="1">
                <a:solidFill>
                  <a:schemeClr val="tx1"/>
                </a:solidFill>
              </a:rPr>
              <a:t>javascript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="https://s3.tradingview.com/tv.js"&gt;&lt;/script&gt;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&lt;script type="text/</a:t>
            </a:r>
            <a:r>
              <a:rPr lang="en-US" altLang="ko-KR" sz="1200" dirty="0" err="1">
                <a:solidFill>
                  <a:schemeClr val="tx1"/>
                </a:solidFill>
              </a:rPr>
              <a:t>javascript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new 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TradingView.widget</a:t>
            </a:r>
            <a:r>
              <a:rPr lang="en-US" altLang="ko-KR" sz="12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autosize</a:t>
            </a:r>
            <a:r>
              <a:rPr lang="en-US" altLang="ko-KR" sz="12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"symbol": "COINBASE:BTCUSD",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"interval": "D",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timezone</a:t>
            </a:r>
            <a:r>
              <a:rPr lang="en-US" altLang="ko-KR" sz="1200" dirty="0">
                <a:solidFill>
                  <a:schemeClr val="tx1"/>
                </a:solidFill>
              </a:rPr>
              <a:t>": "</a:t>
            </a:r>
            <a:r>
              <a:rPr lang="en-US" altLang="ko-KR" sz="1200" dirty="0" err="1">
                <a:solidFill>
                  <a:schemeClr val="tx1"/>
                </a:solidFill>
              </a:rPr>
              <a:t>Etc</a:t>
            </a:r>
            <a:r>
              <a:rPr lang="en-US" altLang="ko-KR" sz="1200" dirty="0">
                <a:solidFill>
                  <a:schemeClr val="tx1"/>
                </a:solidFill>
              </a:rPr>
              <a:t>/UTC",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"theme": "Light",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"style": "1",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"locale": "</a:t>
            </a:r>
            <a:r>
              <a:rPr lang="en-US" altLang="ko-KR" sz="1200" dirty="0" err="1">
                <a:solidFill>
                  <a:schemeClr val="tx1"/>
                </a:solidFill>
              </a:rPr>
              <a:t>kr</a:t>
            </a:r>
            <a:r>
              <a:rPr lang="en-US" altLang="ko-KR" sz="12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toolbar_bg</a:t>
            </a:r>
            <a:r>
              <a:rPr lang="en-US" altLang="ko-KR" sz="1200" dirty="0">
                <a:solidFill>
                  <a:schemeClr val="tx1"/>
                </a:solidFill>
              </a:rPr>
              <a:t>": "#f1f3f6",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enable_publishing</a:t>
            </a:r>
            <a:r>
              <a:rPr lang="en-US" altLang="ko-KR" sz="1200" dirty="0">
                <a:solidFill>
                  <a:schemeClr val="tx1"/>
                </a:solidFill>
              </a:rPr>
              <a:t>": false,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allow_symbol_change</a:t>
            </a:r>
            <a:r>
              <a:rPr lang="en-US" altLang="ko-KR" sz="12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container_id</a:t>
            </a:r>
            <a:r>
              <a:rPr lang="en-US" altLang="ko-KR" sz="1200" dirty="0">
                <a:solidFill>
                  <a:schemeClr val="tx1"/>
                </a:solidFill>
              </a:rPr>
              <a:t>": "tradingview_30702"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});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&lt;!-- END :: 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</a:t>
            </a:r>
            <a:r>
              <a:rPr lang="en-US" altLang="ko-KR" sz="1200" dirty="0">
                <a:solidFill>
                  <a:schemeClr val="tx1"/>
                </a:solidFill>
              </a:rPr>
              <a:t> Widget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 END :: CHART--&gt;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15319"/>
              </p:ext>
            </p:extLst>
          </p:nvPr>
        </p:nvGraphicFramePr>
        <p:xfrm>
          <a:off x="224445" y="579883"/>
          <a:ext cx="6267796" cy="596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Image" r:id="rId3" imgW="6526800" imgH="6209280" progId="Photoshop.Image.18">
                  <p:embed/>
                </p:oleObj>
              </mc:Choice>
              <mc:Fallback>
                <p:oleObj name="Image" r:id="rId3" imgW="6526800" imgH="62092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5" y="579883"/>
                        <a:ext cx="6267796" cy="596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658367" y="905257"/>
            <a:ext cx="1618489" cy="3977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2271" y="5056631"/>
            <a:ext cx="1618489" cy="1103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2301" y="5056631"/>
            <a:ext cx="1947675" cy="1103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46959" y="905257"/>
            <a:ext cx="2033017" cy="3977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4013" y="2002536"/>
            <a:ext cx="1883667" cy="5212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4304" y="5329427"/>
            <a:ext cx="1883667" cy="5212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59225" y="914400"/>
            <a:ext cx="1621536" cy="3977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8367" y="5056631"/>
            <a:ext cx="1618489" cy="1103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5215" y="82338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35239" y="82338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13475" y="82409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3502" y="4981631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53526" y="4981631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8105" y="4982341"/>
            <a:ext cx="281635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508475" y="1836035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08475" y="526433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style sheet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822960"/>
            <a:ext cx="5738346" cy="539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공통부분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.quotes-table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매도부분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-blue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매도부분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-blue-center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매도강조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td.quotes-blue.active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-blue-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center</a:t>
            </a:r>
            <a:r>
              <a:rPr lang="en-US" altLang="ko-KR" sz="1200" dirty="0" err="1">
                <a:solidFill>
                  <a:schemeClr val="tx1"/>
                </a:solidFill>
              </a:rPr>
              <a:t>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4 -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현재가 박스 코드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.quotes-select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.coin-status-table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text color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file : bootstrap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</a:t>
            </a:r>
            <a:r>
              <a:rPr lang="en-US" altLang="ko-KR" sz="1200" dirty="0" smtClean="0">
                <a:solidFill>
                  <a:schemeClr val="tx1"/>
                </a:solidFill>
              </a:rPr>
              <a:t> bootstrap)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blue class : .text-primary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red class : .text-danger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44768" y="845820"/>
            <a:ext cx="5792308" cy="5372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5 - </a:t>
            </a:r>
            <a:r>
              <a:rPr lang="ko-KR" altLang="en-US" sz="1200" dirty="0" smtClean="0">
                <a:solidFill>
                  <a:schemeClr val="tx1"/>
                </a:solidFill>
              </a:rPr>
              <a:t>체결 볼륨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common.css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 #trade-volume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text color file : bootstrap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blue class : .text-primary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 red class : .text-danger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6 - </a:t>
            </a:r>
            <a:r>
              <a:rPr lang="ko-KR" altLang="en-US" sz="1200" dirty="0" smtClean="0">
                <a:solidFill>
                  <a:schemeClr val="tx1"/>
                </a:solidFill>
              </a:rPr>
              <a:t>매수 부분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-red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7 - </a:t>
            </a:r>
            <a:r>
              <a:rPr lang="ko-KR" altLang="en-US" sz="1200" dirty="0" smtClean="0">
                <a:solidFill>
                  <a:schemeClr val="tx1"/>
                </a:solidFill>
              </a:rPr>
              <a:t>매수 부분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>
                <a:solidFill>
                  <a:schemeClr val="tx1"/>
                </a:solidFill>
              </a:rPr>
              <a:t>td.quotes</a:t>
            </a:r>
            <a:r>
              <a:rPr lang="en-US" altLang="ko-KR" sz="1200" dirty="0">
                <a:solidFill>
                  <a:schemeClr val="tx1"/>
                </a:solidFill>
              </a:rPr>
              <a:t>-red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8 -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매수강조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-red-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center.active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매수</a:t>
            </a:r>
            <a:r>
              <a:rPr lang="en-US" altLang="ko-KR" sz="1200" dirty="0" smtClean="0">
                <a:solidFill>
                  <a:schemeClr val="tx1"/>
                </a:solidFill>
              </a:rPr>
              <a:t>(7)</a:t>
            </a:r>
            <a:r>
              <a:rPr lang="ko-KR" altLang="en-US" sz="1200" dirty="0" smtClean="0">
                <a:solidFill>
                  <a:schemeClr val="tx1"/>
                </a:solidFill>
              </a:rPr>
              <a:t>부분</a:t>
            </a:r>
            <a:r>
              <a:rPr lang="en-US" altLang="ko-KR" sz="1200" dirty="0" smtClean="0">
                <a:solidFill>
                  <a:schemeClr val="tx1"/>
                </a:solidFill>
              </a:rPr>
              <a:t>(td) </a:t>
            </a:r>
            <a:r>
              <a:rPr lang="ko-KR" altLang="en-US" sz="1200" dirty="0" smtClean="0">
                <a:solidFill>
                  <a:schemeClr val="tx1"/>
                </a:solidFill>
              </a:rPr>
              <a:t>강조할 때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.quotes-table0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td.quotes-red.active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매도호가 </a:t>
            </a:r>
            <a:r>
              <a:rPr lang="en-US" altLang="ko-KR" sz="1600" dirty="0" smtClean="0"/>
              <a:t>-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>
                <a:solidFill>
                  <a:schemeClr val="tx1"/>
                </a:solidFill>
              </a:rPr>
              <a:t>매도 호가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id="quotes-sell" class="quotes-table" </a:t>
            </a:r>
            <a:r>
              <a:rPr lang="en-US" altLang="ko-KR" sz="1200" dirty="0" err="1">
                <a:solidFill>
                  <a:schemeClr val="tx1"/>
                </a:solidFill>
              </a:rPr>
              <a:t>cellspacing</a:t>
            </a:r>
            <a:r>
              <a:rPr lang="en-US" altLang="ko-KR" sz="1200" dirty="0">
                <a:solidFill>
                  <a:schemeClr val="tx1"/>
                </a:solidFill>
              </a:rPr>
              <a:t>="0" </a:t>
            </a:r>
            <a:r>
              <a:rPr lang="en-US" altLang="ko-KR" sz="1200" dirty="0" err="1">
                <a:solidFill>
                  <a:schemeClr val="tx1"/>
                </a:solidFill>
              </a:rPr>
              <a:t>cellpadding</a:t>
            </a:r>
            <a:r>
              <a:rPr lang="en-US" altLang="ko-KR" sz="1200" dirty="0">
                <a:solidFill>
                  <a:schemeClr val="tx1"/>
                </a:solidFill>
              </a:rPr>
              <a:t>="0"&gt;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class="quotes-select"&gt;&lt;/span&gt;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7,538,000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…… </a:t>
            </a:r>
            <a:r>
              <a:rPr lang="ko-KR" altLang="en-US" sz="1200" dirty="0">
                <a:solidFill>
                  <a:schemeClr val="tx1"/>
                </a:solidFill>
              </a:rPr>
              <a:t>아래 생략 </a:t>
            </a:r>
            <a:r>
              <a:rPr lang="en-US" altLang="ko-KR" sz="1200" dirty="0">
                <a:solidFill>
                  <a:schemeClr val="tx1"/>
                </a:solidFill>
              </a:rPr>
              <a:t>(6row) ……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&lt;!--###### END :: </a:t>
            </a:r>
            <a:r>
              <a:rPr lang="ko-KR" altLang="en-US" sz="1200" dirty="0">
                <a:solidFill>
                  <a:schemeClr val="tx1"/>
                </a:solidFill>
              </a:rPr>
              <a:t>매도 호가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매도호가부분 우측 현재가 테이블 </a:t>
            </a:r>
            <a:r>
              <a:rPr lang="en-US" altLang="ko-KR" sz="1600" dirty="0" smtClean="0"/>
              <a:t>-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>
                <a:solidFill>
                  <a:schemeClr val="tx1"/>
                </a:solidFill>
              </a:rPr>
              <a:t>현재가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&lt;table class="coin-status-table h-100"&gt;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위쪽 공백 </a:t>
            </a:r>
            <a:r>
              <a:rPr lang="en-US" altLang="ko-KR" sz="1200" dirty="0" smtClean="0">
                <a:solidFill>
                  <a:schemeClr val="tx1"/>
                </a:solidFill>
              </a:rPr>
              <a:t>td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현재가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전일대비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 class="text-danger"&gt;3.00%&lt;/td&gt;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고가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 class="text-danger"&gt;7,189,000&lt;/td&gt;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저가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 class="text-primary"&gt;7,189,000&lt;/td&gt;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거래량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아래쪽 공백 </a:t>
            </a:r>
            <a:r>
              <a:rPr lang="en-US" altLang="ko-KR" sz="1200" dirty="0" smtClean="0">
                <a:solidFill>
                  <a:schemeClr val="tx1"/>
                </a:solidFill>
              </a:rPr>
              <a:t>td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&lt;!--###### END </a:t>
            </a:r>
            <a:r>
              <a:rPr lang="ko-KR" altLang="en-US" sz="1200" dirty="0">
                <a:solidFill>
                  <a:schemeClr val="tx1"/>
                </a:solidFill>
              </a:rPr>
              <a:t>현재가 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8" y="4213167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48945" y="3294239"/>
            <a:ext cx="3599411" cy="32316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회원아이콘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1100" dirty="0" smtClean="0">
                <a:solidFill>
                  <a:schemeClr val="tx1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  <p:cxnSp>
        <p:nvCxnSpPr>
          <p:cNvPr id="22" name="꺾인 연결선 21"/>
          <p:cNvCxnSpPr>
            <a:stCxn id="16" idx="1"/>
            <a:endCxn id="7" idx="1"/>
          </p:cNvCxnSpPr>
          <p:nvPr/>
        </p:nvCxnSpPr>
        <p:spPr>
          <a:xfrm rot="10800000" flipH="1" flipV="1">
            <a:off x="2148376" y="2679267"/>
            <a:ext cx="1" cy="1108162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1"/>
            <a:endCxn id="8" idx="1"/>
          </p:cNvCxnSpPr>
          <p:nvPr/>
        </p:nvCxnSpPr>
        <p:spPr>
          <a:xfrm rot="10800000" flipH="1" flipV="1">
            <a:off x="2148376" y="2679267"/>
            <a:ext cx="1" cy="1992486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5" idx="2"/>
            <a:endCxn id="26" idx="0"/>
          </p:cNvCxnSpPr>
          <p:nvPr/>
        </p:nvCxnSpPr>
        <p:spPr>
          <a:xfrm rot="5400000">
            <a:off x="9037794" y="2813960"/>
            <a:ext cx="391136" cy="56942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매수호가부분 </a:t>
            </a:r>
            <a:r>
              <a:rPr lang="ko-KR" altLang="en-US" sz="1600" dirty="0"/>
              <a:t>좌</a:t>
            </a:r>
            <a:r>
              <a:rPr lang="ko-KR" altLang="en-US" sz="1600" dirty="0" smtClean="0"/>
              <a:t>측 </a:t>
            </a:r>
            <a:r>
              <a:rPr lang="ko-KR" altLang="en-US" sz="1600" dirty="0" err="1" smtClean="0"/>
              <a:t>체결볼륨</a:t>
            </a:r>
            <a:r>
              <a:rPr lang="ko-KR" altLang="en-US" sz="1600" dirty="0" smtClean="0"/>
              <a:t> 테이블 </a:t>
            </a:r>
            <a:r>
              <a:rPr lang="en-US" altLang="ko-KR" sz="1600" dirty="0" smtClean="0"/>
              <a:t>-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>
                <a:solidFill>
                  <a:schemeClr val="tx1"/>
                </a:solidFill>
              </a:rPr>
              <a:t>체결 볼륨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class="trade-volume-table h-100"&gt;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체결가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체결량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class="text-primary"&gt;7,341,000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class="text-primary"&gt;0.0092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class="text-primary"&gt;7,341,000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class="text-primary"&gt;0.0092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class="text-danger"&gt;7,341,000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class="text-danger"&gt;0.0092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 생략 </a:t>
            </a:r>
            <a:r>
              <a:rPr lang="en-US" altLang="ko-KR" sz="1200" dirty="0" smtClean="0">
                <a:solidFill>
                  <a:schemeClr val="tx1"/>
                </a:solidFill>
              </a:rPr>
              <a:t>(6row)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&lt;!--###### END :: </a:t>
            </a:r>
            <a:r>
              <a:rPr lang="ko-KR" altLang="en-US" sz="1200" dirty="0">
                <a:solidFill>
                  <a:schemeClr val="tx1"/>
                </a:solidFill>
              </a:rPr>
              <a:t>체결 볼륨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매</a:t>
            </a:r>
            <a:r>
              <a:rPr lang="ko-KR" altLang="en-US" sz="1600" dirty="0" err="1"/>
              <a:t>수</a:t>
            </a:r>
            <a:r>
              <a:rPr lang="ko-KR" altLang="en-US" sz="1600" dirty="0" err="1" smtClean="0"/>
              <a:t>호가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 err="1">
                <a:solidFill>
                  <a:schemeClr val="tx1"/>
                </a:solidFill>
              </a:rPr>
              <a:t>매수호가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id="quotes-buy" class="quotes-table h-100"&gt;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 active"&gt;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…… </a:t>
            </a:r>
            <a:r>
              <a:rPr lang="ko-KR" altLang="en-US" sz="1200" dirty="0">
                <a:solidFill>
                  <a:schemeClr val="tx1"/>
                </a:solidFill>
              </a:rPr>
              <a:t>아래 생략 </a:t>
            </a:r>
            <a:r>
              <a:rPr lang="en-US" altLang="ko-KR" sz="1200" dirty="0">
                <a:solidFill>
                  <a:schemeClr val="tx1"/>
                </a:solidFill>
              </a:rPr>
              <a:t>(6row) ……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tbody</a:t>
            </a:r>
            <a:r>
              <a:rPr lang="en-US" altLang="ko-KR" sz="1200" dirty="0" smtClean="0">
                <a:solidFill>
                  <a:schemeClr val="tx1"/>
                </a:solidFill>
              </a:rPr>
              <a:t>&gt;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>
                <a:solidFill>
                  <a:schemeClr val="tx1"/>
                </a:solidFill>
              </a:rPr>
              <a:t>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&lt;!--###### END </a:t>
            </a:r>
            <a:r>
              <a:rPr lang="ko-KR" altLang="en-US" sz="1200" dirty="0" err="1">
                <a:solidFill>
                  <a:schemeClr val="tx1"/>
                </a:solidFill>
              </a:rPr>
              <a:t>매수호가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- 6 – Cart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43425"/>
              </p:ext>
            </p:extLst>
          </p:nvPr>
        </p:nvGraphicFramePr>
        <p:xfrm>
          <a:off x="224444" y="651805"/>
          <a:ext cx="4426687" cy="588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Image" r:id="rId3" imgW="5079240" imgH="6755400" progId="Photoshop.Image.18">
                  <p:embed/>
                </p:oleObj>
              </mc:Choice>
              <mc:Fallback>
                <p:oleObj name="Image" r:id="rId3" imgW="5079240" imgH="6755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51805"/>
                        <a:ext cx="4426687" cy="5886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844562" y="651804"/>
            <a:ext cx="7092514" cy="58861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Bootstrap tab menu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CSS </a:t>
            </a:r>
            <a:r>
              <a:rPr lang="ko-KR" altLang="en-US" sz="1200" dirty="0" smtClean="0">
                <a:solidFill>
                  <a:schemeClr val="tx1"/>
                </a:solidFill>
              </a:rPr>
              <a:t>일부 변경 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변경 </a:t>
            </a:r>
            <a:r>
              <a:rPr lang="en-US" altLang="ko-KR" sz="1200" dirty="0" smtClean="0">
                <a:solidFill>
                  <a:schemeClr val="tx1"/>
                </a:solidFill>
              </a:rPr>
              <a:t>CSS 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common.css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Cart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 전용 </a:t>
            </a:r>
            <a:r>
              <a:rPr lang="en-US" altLang="ko-KR" sz="1200" dirty="0">
                <a:solidFill>
                  <a:schemeClr val="tx1"/>
                </a:solidFill>
              </a:rPr>
              <a:t>Tab menu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nav-item.cart-buy.active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nav-item.cart-buy:hover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nav-item.cart-sell.active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nav-item.cart-sell:hover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- 7 – </a:t>
            </a:r>
            <a:r>
              <a:rPr lang="ko-KR" altLang="en-US" sz="1600" dirty="0" err="1" smtClean="0"/>
              <a:t>체결내역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미체결주문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체결주문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4444" y="5319346"/>
            <a:ext cx="11712632" cy="1301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Bootstrap tab menu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Tab </a:t>
            </a:r>
            <a:r>
              <a:rPr lang="en-US" altLang="ko-KR" sz="1200" dirty="0">
                <a:solidFill>
                  <a:schemeClr val="tx1"/>
                </a:solidFill>
              </a:rPr>
              <a:t>menu </a:t>
            </a:r>
            <a:r>
              <a:rPr lang="ko-KR" altLang="en-US" sz="1200" dirty="0">
                <a:solidFill>
                  <a:schemeClr val="tx1"/>
                </a:solidFill>
              </a:rPr>
              <a:t>공통 </a:t>
            </a:r>
            <a:r>
              <a:rPr lang="en-US" altLang="ko-KR" sz="1200" dirty="0">
                <a:solidFill>
                  <a:schemeClr val="tx1"/>
                </a:solidFill>
              </a:rPr>
              <a:t>customizing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nav-item:hover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75135"/>
              </p:ext>
            </p:extLst>
          </p:nvPr>
        </p:nvGraphicFramePr>
        <p:xfrm>
          <a:off x="224444" y="553633"/>
          <a:ext cx="11073671" cy="436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Image" r:id="rId3" imgW="11796480" imgH="4647600" progId="Photoshop.Image.18">
                  <p:embed/>
                </p:oleObj>
              </mc:Choice>
              <mc:Fallback>
                <p:oleObj name="Image" r:id="rId3" imgW="11796480" imgH="46476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553633"/>
                        <a:ext cx="11073671" cy="436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5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- 7 – </a:t>
            </a:r>
            <a:r>
              <a:rPr lang="ko-KR" altLang="en-US" sz="1600" dirty="0" err="1" smtClean="0"/>
              <a:t>체결내역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미체결주문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체결주문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 및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35590"/>
              </p:ext>
            </p:extLst>
          </p:nvPr>
        </p:nvGraphicFramePr>
        <p:xfrm>
          <a:off x="224444" y="715963"/>
          <a:ext cx="6826987" cy="265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Image" r:id="rId3" imgW="8647560" imgH="3364920" progId="Photoshop.Image.18">
                  <p:embed/>
                </p:oleObj>
              </mc:Choice>
              <mc:Fallback>
                <p:oleObj name="Image" r:id="rId3" imgW="8647560" imgH="3364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715963"/>
                        <a:ext cx="6826987" cy="2657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786106" y="1079421"/>
            <a:ext cx="634102" cy="475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540" y="2373572"/>
            <a:ext cx="6648214" cy="7301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12953" y="99755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4444" y="2291704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444" y="3859822"/>
            <a:ext cx="11627587" cy="27168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프로그레스</a:t>
            </a:r>
            <a:r>
              <a:rPr lang="ko-KR" altLang="en-US" sz="1200" dirty="0" smtClean="0">
                <a:solidFill>
                  <a:schemeClr val="tx1"/>
                </a:solidFill>
              </a:rPr>
              <a:t> 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.balance-bar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balance-bar-data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&lt;p class="balance-bar m-0" style="width: </a:t>
            </a:r>
            <a:r>
              <a:rPr lang="en-US" altLang="ko-KR" sz="1200" dirty="0">
                <a:solidFill>
                  <a:srgbClr val="FF0000"/>
                </a:solidFill>
              </a:rPr>
              <a:t>30</a:t>
            </a:r>
            <a:r>
              <a:rPr lang="en-US" altLang="ko-KR" sz="1200" dirty="0" smtClean="0">
                <a:solidFill>
                  <a:srgbClr val="FF0000"/>
                </a:solidFill>
              </a:rPr>
              <a:t>%</a:t>
            </a:r>
            <a:r>
              <a:rPr lang="en-US" altLang="ko-KR" sz="1200" dirty="0" smtClean="0">
                <a:solidFill>
                  <a:schemeClr val="tx1"/>
                </a:solidFill>
              </a:rPr>
              <a:t>"&gt; &lt;!– 1</a:t>
            </a:r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프로그레스</a:t>
            </a:r>
            <a:r>
              <a:rPr lang="ko-KR" altLang="en-US" sz="1200" dirty="0" smtClean="0">
                <a:solidFill>
                  <a:schemeClr val="tx1"/>
                </a:solidFill>
              </a:rPr>
              <a:t> 바의 넓이</a:t>
            </a:r>
            <a:r>
              <a:rPr lang="en-US" altLang="ko-KR" sz="1200" dirty="0" smtClean="0">
                <a:solidFill>
                  <a:schemeClr val="tx1"/>
                </a:solidFill>
              </a:rPr>
              <a:t>(width)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30%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&lt;span class</a:t>
            </a:r>
            <a:r>
              <a:rPr lang="en-US" altLang="ko-KR" sz="1200" dirty="0" smtClean="0">
                <a:solidFill>
                  <a:schemeClr val="tx1"/>
                </a:solidFill>
              </a:rPr>
              <a:t>=＂balance-bar-data＂&gt; </a:t>
            </a:r>
            <a:r>
              <a:rPr lang="en-US" altLang="ko-KR" sz="1200" dirty="0">
                <a:solidFill>
                  <a:schemeClr val="tx1"/>
                </a:solidFill>
              </a:rPr>
              <a:t>41.23%&lt;/span&gt;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&lt;/p&gt;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- 7 – </a:t>
            </a:r>
            <a:r>
              <a:rPr lang="ko-KR" altLang="en-US" sz="1600" dirty="0" err="1" smtClean="0"/>
              <a:t>체결내역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미체결주문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체결주문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CODE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4445" y="747346"/>
            <a:ext cx="11589540" cy="582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2 - Select block(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 select)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.balance-table .</a:t>
            </a:r>
            <a:r>
              <a:rPr lang="en-US" altLang="ko-KR" sz="1200" dirty="0">
                <a:solidFill>
                  <a:srgbClr val="FF0000"/>
                </a:solidFill>
              </a:rPr>
              <a:t>active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class="table balance-table mb-0"&gt;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class="border-top-0"&gt;</a:t>
            </a:r>
            <a:r>
              <a:rPr lang="ko-KR" altLang="en-US" sz="1200" dirty="0" err="1">
                <a:solidFill>
                  <a:schemeClr val="tx1"/>
                </a:solidFill>
              </a:rPr>
              <a:t>보유코인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class="border-top-0"&gt;</a:t>
            </a:r>
            <a:r>
              <a:rPr lang="ko-KR" altLang="en-US" sz="1200" dirty="0">
                <a:solidFill>
                  <a:schemeClr val="tx1"/>
                </a:solidFill>
              </a:rPr>
              <a:t>비중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class="text-center border-top-0" scope="col"&gt;</a:t>
            </a:r>
            <a:r>
              <a:rPr lang="ko-KR" altLang="en-US" sz="1200" dirty="0">
                <a:solidFill>
                  <a:schemeClr val="tx1"/>
                </a:solidFill>
              </a:rPr>
              <a:t>수량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위 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class="active</a:t>
            </a: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</a:t>
            </a:r>
            <a:r>
              <a:rPr lang="en-US" altLang="ko-KR" sz="1200" dirty="0" err="1">
                <a:solidFill>
                  <a:schemeClr val="tx1"/>
                </a:solidFill>
              </a:rPr>
              <a:t>nowrap</a:t>
            </a:r>
            <a:r>
              <a:rPr lang="en-US" altLang="ko-KR" sz="1200" dirty="0">
                <a:solidFill>
                  <a:schemeClr val="tx1"/>
                </a:solidFill>
              </a:rPr>
              <a:t>"&gt;&lt;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-coin 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-bch"&gt;&lt;/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&lt;p class="d-inline-block align-middle m-0"&gt; 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&gt;BTC&lt;/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&lt;/p&gt;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&lt;/td&gt;                              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class="text-right"&gt;&lt;p class="balance-bar m-0" style="width: 10%"&gt;&lt;span class="balance-bar-data"&gt; 41.23%&lt;/span&gt; &lt;/p&gt;  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class="text-right"&gt;&lt;h6 class="d-inline-block"&gt; 1,000,000&lt;/h6&gt;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 class="d-block"&gt;809,163,282 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 </a:t>
            </a:r>
            <a:r>
              <a:rPr lang="ko-KR" altLang="en-US" sz="1200" dirty="0">
                <a:solidFill>
                  <a:schemeClr val="tx1"/>
                </a:solidFill>
              </a:rPr>
              <a:t>생략</a:t>
            </a:r>
            <a:r>
              <a:rPr lang="en-US" altLang="ko-KR" sz="1200" dirty="0">
                <a:solidFill>
                  <a:schemeClr val="tx1"/>
                </a:solidFill>
              </a:rPr>
              <a:t> ……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입출금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4444" y="5319346"/>
            <a:ext cx="11712632" cy="1301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Bootstrap tab menu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Tab </a:t>
            </a:r>
            <a:r>
              <a:rPr lang="en-US" altLang="ko-KR" sz="1200" dirty="0">
                <a:solidFill>
                  <a:schemeClr val="tx1"/>
                </a:solidFill>
              </a:rPr>
              <a:t>menu </a:t>
            </a:r>
            <a:r>
              <a:rPr lang="ko-KR" altLang="en-US" sz="1200" dirty="0">
                <a:solidFill>
                  <a:schemeClr val="tx1"/>
                </a:solidFill>
              </a:rPr>
              <a:t>공통 </a:t>
            </a:r>
            <a:r>
              <a:rPr lang="en-US" altLang="ko-KR" sz="1200" dirty="0">
                <a:solidFill>
                  <a:schemeClr val="tx1"/>
                </a:solidFill>
              </a:rPr>
              <a:t>customizing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nav-item:hover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70735"/>
              </p:ext>
            </p:extLst>
          </p:nvPr>
        </p:nvGraphicFramePr>
        <p:xfrm>
          <a:off x="1891323" y="611066"/>
          <a:ext cx="8128000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Image" r:id="rId3" imgW="17510760" imgH="9612360" progId="Photoshop.Image.18">
                  <p:embed/>
                </p:oleObj>
              </mc:Choice>
              <mc:Fallback>
                <p:oleObj name="Image" r:id="rId3" imgW="17510760" imgH="96123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1323" y="611066"/>
                        <a:ext cx="8128000" cy="445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5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인증센터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3434"/>
              </p:ext>
            </p:extLst>
          </p:nvPr>
        </p:nvGraphicFramePr>
        <p:xfrm>
          <a:off x="2265972" y="824646"/>
          <a:ext cx="62341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Image" r:id="rId3" imgW="11910960" imgH="10361880" progId="Photoshop.Image.18">
                  <p:embed/>
                </p:oleObj>
              </mc:Choice>
              <mc:Fallback>
                <p:oleObj name="Image" r:id="rId3" imgW="11910960" imgH="103618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5972" y="824646"/>
                        <a:ext cx="62341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3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4445" y="747346"/>
            <a:ext cx="11589540" cy="58029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Style sheet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사용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verification-lv /* </a:t>
            </a:r>
            <a:r>
              <a:rPr lang="ko-KR" altLang="en-US" sz="1200" dirty="0" smtClean="0">
                <a:solidFill>
                  <a:schemeClr val="tx1"/>
                </a:solidFill>
              </a:rPr>
              <a:t>레벨 표시 원</a:t>
            </a:r>
            <a:r>
              <a:rPr lang="en-US" altLang="ko-KR" sz="1200" dirty="0" smtClean="0">
                <a:solidFill>
                  <a:schemeClr val="tx1"/>
                </a:solidFill>
              </a:rPr>
              <a:t> */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div class="row"&gt;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class="w-100 mt-3 mb-4"&gt;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 class="verification-lv mb-1"&gt; 2&lt;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&gt;LV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 class="text-center d-block"&gt; &lt;h6&gt;Test </a:t>
            </a:r>
            <a:r>
              <a:rPr lang="ko-KR" altLang="en-US" sz="1200" dirty="0">
                <a:solidFill>
                  <a:schemeClr val="tx1"/>
                </a:solidFill>
              </a:rPr>
              <a:t>님은 현재 </a:t>
            </a:r>
            <a:r>
              <a:rPr lang="en-US" altLang="ko-KR" sz="1200" dirty="0">
                <a:solidFill>
                  <a:schemeClr val="tx1"/>
                </a:solidFill>
              </a:rPr>
              <a:t>&lt;b&gt;2</a:t>
            </a:r>
            <a:r>
              <a:rPr lang="ko-KR" altLang="en-US" sz="1200" dirty="0">
                <a:solidFill>
                  <a:schemeClr val="tx1"/>
                </a:solidFill>
              </a:rPr>
              <a:t>레벨 </a:t>
            </a:r>
            <a:r>
              <a:rPr lang="en-US" altLang="ko-KR" sz="1200" dirty="0">
                <a:solidFill>
                  <a:schemeClr val="tx1"/>
                </a:solidFill>
              </a:rPr>
              <a:t>&lt;/b&gt; </a:t>
            </a:r>
            <a:r>
              <a:rPr lang="ko-KR" altLang="en-US" sz="1200" dirty="0">
                <a:solidFill>
                  <a:schemeClr val="tx1"/>
                </a:solidFill>
              </a:rPr>
              <a:t>입니다 </a:t>
            </a:r>
            <a:r>
              <a:rPr lang="en-US" altLang="ko-KR" sz="1200" dirty="0">
                <a:solidFill>
                  <a:schemeClr val="tx1"/>
                </a:solidFill>
              </a:rPr>
              <a:t>&lt;/h6&gt;   </a:t>
            </a:r>
            <a:r>
              <a:rPr lang="ko-KR" altLang="en-US" sz="1200" dirty="0" err="1">
                <a:solidFill>
                  <a:schemeClr val="tx1"/>
                </a:solidFill>
              </a:rPr>
              <a:t>입금한도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무제한</a:t>
            </a:r>
            <a:r>
              <a:rPr lang="en-US" altLang="ko-KR" sz="1200" dirty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&lt;table class="table w-75 mx-auto mt-5 table-borderless 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colspan</a:t>
            </a:r>
            <a:r>
              <a:rPr lang="en-US" altLang="ko-KR" sz="1200" dirty="0">
                <a:solidFill>
                  <a:schemeClr val="tx1"/>
                </a:solidFill>
              </a:rPr>
              <a:t>="2" class="text-center" style="border-bottom: 1px solid #4eb0e0; border-top: 1px solid #4eb0e0 "&gt;</a:t>
            </a:r>
            <a:r>
              <a:rPr lang="ko-KR" altLang="en-US" sz="1200" dirty="0" err="1">
                <a:solidFill>
                  <a:schemeClr val="tx1"/>
                </a:solidFill>
              </a:rPr>
              <a:t>출금한도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         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&lt;td&gt;</a:t>
            </a:r>
            <a:r>
              <a:rPr lang="ko-KR" altLang="en-US" sz="1200" dirty="0">
                <a:solidFill>
                  <a:schemeClr val="tx1"/>
                </a:solidFill>
              </a:rPr>
              <a:t>비트코인</a:t>
            </a:r>
            <a:r>
              <a:rPr lang="en-US" altLang="ko-KR" sz="1200" dirty="0">
                <a:solidFill>
                  <a:schemeClr val="tx1"/>
                </a:solidFill>
              </a:rPr>
              <a:t>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&lt;td&gt;0.00000000 BTC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이하 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 ……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&lt;button type="button" class="mx-auto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-round d-block" data-toggle="modal" data-target="#</a:t>
            </a:r>
            <a:r>
              <a:rPr lang="en-US" altLang="ko-KR" sz="1200" dirty="0" err="1">
                <a:solidFill>
                  <a:schemeClr val="tx1"/>
                </a:solidFill>
              </a:rPr>
              <a:t>lvInfo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 err="1">
                <a:solidFill>
                  <a:schemeClr val="tx1"/>
                </a:solidFill>
              </a:rPr>
              <a:t>등급별한도</a:t>
            </a:r>
            <a:r>
              <a:rPr lang="ko-KR" altLang="en-US" sz="1200" dirty="0">
                <a:solidFill>
                  <a:schemeClr val="tx1"/>
                </a:solidFill>
              </a:rPr>
              <a:t> 보기</a:t>
            </a:r>
            <a:r>
              <a:rPr lang="en-US" altLang="ko-KR" sz="12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인증센터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왼쪽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인증센터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오른쪽 </a:t>
            </a:r>
            <a:r>
              <a:rPr lang="en-US" altLang="ko-KR" sz="1600" dirty="0" smtClean="0"/>
              <a:t>CODE(CSS)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4445" y="747346"/>
            <a:ext cx="11589540" cy="582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Style sheet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사용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아이콘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변경시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it-IT" altLang="ko-KR" sz="1200" dirty="0">
                <a:solidFill>
                  <a:schemeClr val="tx1"/>
                </a:solidFill>
              </a:rPr>
              <a:t>.</a:t>
            </a:r>
            <a:r>
              <a:rPr lang="it-IT" altLang="ko-KR" sz="1200" dirty="0" smtClean="0">
                <a:solidFill>
                  <a:schemeClr val="tx1"/>
                </a:solidFill>
              </a:rPr>
              <a:t>verification-form </a:t>
            </a:r>
            <a:r>
              <a:rPr lang="it-IT" altLang="ko-KR" sz="1200" dirty="0">
                <a:solidFill>
                  <a:schemeClr val="tx1"/>
                </a:solidFill>
              </a:rPr>
              <a:t>ul li span.step1 </a:t>
            </a:r>
            <a:r>
              <a:rPr lang="it-IT" altLang="ko-KR" sz="1200" dirty="0" smtClean="0">
                <a:solidFill>
                  <a:schemeClr val="tx1"/>
                </a:solidFill>
              </a:rPr>
              <a:t>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url(../img/common/ico_verification1.png)center center no-repeat;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.</a:t>
            </a:r>
            <a:r>
              <a:rPr lang="it-IT" altLang="ko-KR" sz="1200" dirty="0">
                <a:solidFill>
                  <a:schemeClr val="tx1"/>
                </a:solidFill>
              </a:rPr>
              <a:t>verification-form ul li </a:t>
            </a:r>
            <a:r>
              <a:rPr lang="it-IT" altLang="ko-KR" sz="1200" dirty="0" smtClean="0">
                <a:solidFill>
                  <a:schemeClr val="tx1"/>
                </a:solidFill>
              </a:rPr>
              <a:t>span.step2 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url(../img/common/ico_verification2.png)center center no-repeat;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.</a:t>
            </a:r>
            <a:r>
              <a:rPr lang="it-IT" altLang="ko-KR" sz="1200" dirty="0">
                <a:solidFill>
                  <a:schemeClr val="tx1"/>
                </a:solidFill>
              </a:rPr>
              <a:t>verification-form ul li </a:t>
            </a:r>
            <a:r>
              <a:rPr lang="it-IT" altLang="ko-KR" sz="1200" dirty="0" smtClean="0">
                <a:solidFill>
                  <a:schemeClr val="tx1"/>
                </a:solidFill>
              </a:rPr>
              <a:t>span.step3 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url(../img/common/ico_verification3.png)center center no-repeat;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.</a:t>
            </a:r>
            <a:r>
              <a:rPr lang="it-IT" altLang="ko-KR" sz="1200" dirty="0">
                <a:solidFill>
                  <a:schemeClr val="tx1"/>
                </a:solidFill>
              </a:rPr>
              <a:t>verification-form ul li </a:t>
            </a:r>
            <a:r>
              <a:rPr lang="it-IT" altLang="ko-KR" sz="1200" dirty="0" smtClean="0">
                <a:solidFill>
                  <a:schemeClr val="tx1"/>
                </a:solidFill>
              </a:rPr>
              <a:t>span.step4 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url(../img/common/ico_verification4.png)center center no-repeat;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.</a:t>
            </a:r>
            <a:r>
              <a:rPr lang="it-IT" altLang="ko-KR" sz="1200" dirty="0">
                <a:solidFill>
                  <a:schemeClr val="tx1"/>
                </a:solidFill>
              </a:rPr>
              <a:t>verification-form ul li </a:t>
            </a:r>
            <a:r>
              <a:rPr lang="it-IT" altLang="ko-KR" sz="1200" dirty="0" smtClean="0">
                <a:solidFill>
                  <a:schemeClr val="tx1"/>
                </a:solidFill>
              </a:rPr>
              <a:t>span.step5 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url(../img/common/ico_verification5.png)center center no-repeat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endParaRPr lang="it-IT" altLang="ko-KR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비활성화 </a:t>
            </a:r>
            <a:r>
              <a:rPr lang="en-US" altLang="ko-KR" sz="1200" dirty="0" smtClean="0">
                <a:solidFill>
                  <a:schemeClr val="tx1"/>
                </a:solidFill>
              </a:rPr>
              <a:t>Style sheet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li</a:t>
            </a:r>
          </a:p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 color: #868686;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li span</a:t>
            </a:r>
          </a:p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 background-color: #919191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활성화 </a:t>
            </a:r>
            <a:r>
              <a:rPr lang="en-US" altLang="ko-KR" sz="1200" dirty="0">
                <a:solidFill>
                  <a:schemeClr val="tx1"/>
                </a:solidFill>
              </a:rPr>
              <a:t>Style sheet</a:t>
            </a:r>
            <a:endParaRPr lang="en-US" altLang="ko-KR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</a:t>
            </a:r>
            <a:r>
              <a:rPr lang="en-US" altLang="ko-KR" sz="1200" dirty="0" err="1">
                <a:solidFill>
                  <a:schemeClr val="tx1"/>
                </a:solidFill>
              </a:rPr>
              <a:t>li.active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 color: #000;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</a:t>
            </a:r>
            <a:r>
              <a:rPr lang="en-US" altLang="ko-KR" sz="1200" dirty="0" err="1">
                <a:solidFill>
                  <a:schemeClr val="tx1"/>
                </a:solidFill>
              </a:rPr>
              <a:t>li.active</a:t>
            </a:r>
            <a:r>
              <a:rPr lang="en-US" altLang="ko-KR" sz="1200" dirty="0">
                <a:solidFill>
                  <a:schemeClr val="tx1"/>
                </a:solidFill>
              </a:rPr>
              <a:t> span</a:t>
            </a:r>
          </a:p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 background-color: #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008bd1</a:t>
            </a:r>
          </a:p>
          <a:p>
            <a:endParaRPr lang="en-US" altLang="ko-KR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활성화시</a:t>
            </a:r>
            <a:r>
              <a:rPr lang="ko-KR" altLang="en-US" sz="1200" dirty="0" smtClean="0">
                <a:solidFill>
                  <a:schemeClr val="tx1"/>
                </a:solidFill>
              </a:rPr>
              <a:t> 체크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</a:t>
            </a:r>
            <a:r>
              <a:rPr lang="en-US" altLang="ko-KR" sz="1200" dirty="0" err="1">
                <a:solidFill>
                  <a:schemeClr val="tx1"/>
                </a:solidFill>
              </a:rPr>
              <a:t>li.active:before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메뉴버튼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navbar-toggler</a:t>
            </a:r>
            <a:r>
              <a:rPr lang="en-US" altLang="ko-KR" sz="1100" dirty="0">
                <a:solidFill>
                  <a:schemeClr val="tx1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chemeClr val="tx1"/>
                </a:solidFill>
              </a:rPr>
              <a:t>offcanvas</a:t>
            </a:r>
            <a:r>
              <a:rPr lang="en-US" altLang="ko-KR" sz="1100" dirty="0">
                <a:solidFill>
                  <a:schemeClr val="tx1"/>
                </a:solidFill>
              </a:rPr>
              <a:t>" data-target="#</a:t>
            </a:r>
            <a:r>
              <a:rPr lang="en-US" altLang="ko-KR" sz="1100" dirty="0" err="1">
                <a:solidFill>
                  <a:schemeClr val="tx1"/>
                </a:solidFill>
              </a:rPr>
              <a:t>gnb</a:t>
            </a:r>
            <a:r>
              <a:rPr lang="en-US" altLang="ko-KR" sz="1100" dirty="0">
                <a:solidFill>
                  <a:schemeClr val="tx1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span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toggler</a:t>
            </a:r>
            <a:r>
              <a:rPr lang="en-US" altLang="ko-KR" sz="1100" dirty="0">
                <a:solidFill>
                  <a:schemeClr val="tx1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인증센터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오른쪽 </a:t>
            </a:r>
            <a:r>
              <a:rPr lang="en-US" altLang="ko-KR" sz="1600" dirty="0" smtClean="0"/>
              <a:t>CODE(HTML)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4444" y="597877"/>
            <a:ext cx="11589540" cy="61106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class="pt-5 pl-4 pr-5 mr-3 mb-2 verification-form"&gt;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 class="</a:t>
            </a:r>
            <a:r>
              <a:rPr lang="en-US" altLang="ko-KR" sz="1200" dirty="0">
                <a:solidFill>
                  <a:srgbClr val="FF0000"/>
                </a:solidFill>
              </a:rPr>
              <a:t>active</a:t>
            </a:r>
            <a:r>
              <a:rPr lang="en-US" altLang="ko-KR" sz="1200" dirty="0">
                <a:solidFill>
                  <a:schemeClr val="tx1"/>
                </a:solidFill>
              </a:rPr>
              <a:t> step1"&gt;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class="step1"&gt;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레벨</a:t>
            </a:r>
            <a:r>
              <a:rPr lang="en-US" altLang="ko-KR" sz="1200" dirty="0">
                <a:solidFill>
                  <a:schemeClr val="tx1"/>
                </a:solidFill>
              </a:rPr>
              <a:t>1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&lt;h6 class="d-inline"&gt;</a:t>
            </a:r>
            <a:r>
              <a:rPr lang="ko-KR" altLang="en-US" sz="1200" dirty="0" err="1">
                <a:solidFill>
                  <a:schemeClr val="tx1"/>
                </a:solidFill>
              </a:rPr>
              <a:t>이메일인증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-outline-primary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float-right align-middle" disabled=""&gt;test@test.com&lt;/button&gt;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class="step2"&gt;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레벨</a:t>
            </a:r>
            <a:r>
              <a:rPr lang="en-US" altLang="ko-KR" sz="1200" dirty="0">
                <a:solidFill>
                  <a:schemeClr val="tx1"/>
                </a:solidFill>
              </a:rPr>
              <a:t>2-1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&gt;&lt;h6 class="d-inline"&gt;</a:t>
            </a:r>
            <a:r>
              <a:rPr lang="ko-KR" altLang="en-US" sz="1200" dirty="0">
                <a:solidFill>
                  <a:schemeClr val="tx1"/>
                </a:solidFill>
              </a:rPr>
              <a:t>휴대폰 본인인증 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-outline-dark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align-middle float-right"&gt;</a:t>
            </a:r>
            <a:r>
              <a:rPr lang="ko-KR" altLang="en-US" sz="1200" dirty="0">
                <a:solidFill>
                  <a:schemeClr val="tx1"/>
                </a:solidFill>
              </a:rPr>
              <a:t>인증하기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 class="</a:t>
            </a:r>
            <a:r>
              <a:rPr lang="en-US" altLang="ko-KR" sz="1200" dirty="0">
                <a:solidFill>
                  <a:srgbClr val="FF0000"/>
                </a:solidFill>
              </a:rPr>
              <a:t>active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class="step3"&gt;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레벨</a:t>
            </a:r>
            <a:r>
              <a:rPr lang="en-US" altLang="ko-KR" sz="1200" dirty="0">
                <a:solidFill>
                  <a:schemeClr val="tx1"/>
                </a:solidFill>
              </a:rPr>
              <a:t>2-2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&gt;&lt;h6 class="d-inline"&gt;</a:t>
            </a:r>
            <a:r>
              <a:rPr lang="ko-KR" altLang="en-US" sz="1200" dirty="0">
                <a:solidFill>
                  <a:schemeClr val="tx1"/>
                </a:solidFill>
              </a:rPr>
              <a:t>본인인증 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-outline-primary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align-middle float-right" disabled=""&gt;</a:t>
            </a:r>
            <a:r>
              <a:rPr lang="ko-KR" altLang="en-US" sz="1200" dirty="0" err="1">
                <a:solidFill>
                  <a:schemeClr val="tx1"/>
                </a:solidFill>
              </a:rPr>
              <a:t>인증완료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class="step4"&gt;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레벨</a:t>
            </a:r>
            <a:r>
              <a:rPr lang="en-US" altLang="ko-KR" sz="1200" dirty="0">
                <a:solidFill>
                  <a:schemeClr val="tx1"/>
                </a:solidFill>
              </a:rPr>
              <a:t>2-3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&gt;&lt;h6 class="d-inline"&gt;</a:t>
            </a:r>
            <a:r>
              <a:rPr lang="ko-KR" altLang="en-US" sz="1200" dirty="0" err="1">
                <a:solidFill>
                  <a:schemeClr val="tx1"/>
                </a:solidFill>
              </a:rPr>
              <a:t>계좌인증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-outline-dark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align-middle float-right"&gt;</a:t>
            </a:r>
            <a:r>
              <a:rPr lang="ko-KR" altLang="en-US" sz="1200" dirty="0" err="1">
                <a:solidFill>
                  <a:schemeClr val="tx1"/>
                </a:solidFill>
              </a:rPr>
              <a:t>계좌관리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class="step5"&gt;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보안설정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&gt;&lt;h6 class="d-inline"&gt;OTP </a:t>
            </a:r>
            <a:r>
              <a:rPr lang="ko-KR" altLang="en-US" sz="1200" dirty="0">
                <a:solidFill>
                  <a:schemeClr val="tx1"/>
                </a:solidFill>
              </a:rPr>
              <a:t>설정 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-outline-dark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align-middle float-right"&gt;</a:t>
            </a:r>
            <a:r>
              <a:rPr lang="ko-KR" altLang="en-US" sz="1200" dirty="0">
                <a:solidFill>
                  <a:schemeClr val="tx1"/>
                </a:solidFill>
              </a:rPr>
              <a:t>보안설정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class="alert alert-secondary w-75 mx-auto mt-5" role="alert"&gt;</a:t>
            </a:r>
            <a:r>
              <a:rPr lang="ko-KR" altLang="en-US" sz="1200" dirty="0">
                <a:solidFill>
                  <a:schemeClr val="tx1"/>
                </a:solidFill>
              </a:rPr>
              <a:t>본인인증 후 회원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등급으로 전환되며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이후 거래소를 이용하실 수 있습니다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본인인증 완료 후 입금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출금이 가능합니다</a:t>
            </a:r>
            <a:r>
              <a:rPr lang="en-US" altLang="ko-KR" sz="1200" dirty="0">
                <a:solidFill>
                  <a:schemeClr val="tx1"/>
                </a:solidFill>
              </a:rPr>
              <a:t>.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5946"/>
              </p:ext>
            </p:extLst>
          </p:nvPr>
        </p:nvGraphicFramePr>
        <p:xfrm>
          <a:off x="182188" y="1175336"/>
          <a:ext cx="36957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6" name="Image" r:id="rId3" imgW="3695040" imgH="3949200" progId="Photoshop.Image.18">
                  <p:embed/>
                </p:oleObj>
              </mc:Choice>
              <mc:Fallback>
                <p:oleObj name="Image" r:id="rId3" imgW="3695040" imgH="3949200" progId="Photoshop.Image.18">
                  <p:embed/>
                  <p:pic>
                    <p:nvPicPr>
                      <p:cNvPr id="26" name="개체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188" y="1175336"/>
                        <a:ext cx="3695700" cy="39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color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Color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4807" y="116704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 class="text-muted"&gt;This text is muted.&lt;/p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91441" y="4443058"/>
            <a:ext cx="1097280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1441" y="4056276"/>
            <a:ext cx="1587730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1440" y="3652868"/>
            <a:ext cx="1687483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1440" y="3228269"/>
            <a:ext cx="2834639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1440" y="2803670"/>
            <a:ext cx="3067396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1439" y="2407758"/>
            <a:ext cx="3848793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1439" y="1984795"/>
            <a:ext cx="2834639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1439" y="1589700"/>
            <a:ext cx="2302625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0659" y="1171885"/>
            <a:ext cx="2024148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394063" y="1595404"/>
            <a:ext cx="387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class="text-primary"&gt;This text is important.&lt;/</a:t>
            </a:r>
            <a:r>
              <a:rPr lang="en-US" altLang="ko-KR" sz="1200" dirty="0" smtClean="0"/>
              <a:t>p&gt;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26078" y="2004874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class="text-success"&gt;This text indicates success.&lt;/p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877888" y="2408122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class="text-info"&gt;This text represents some information.&lt;/p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158836" y="2830745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class="text-warning"&gt;This text represents a warning.&lt;/p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827714" y="3229840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class="text-danger"&gt;This text represents danger.&lt;/p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79171" y="3652868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class="text-secondary"&gt;Secondary text.&lt;/p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679171" y="4052483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class="text-dark"&gt;This text is dark grey.&lt;/p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242751" y="445025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class="text-body"&gt;Default body color (often black).&lt;/p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251960" y="4815156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class="text-light"&gt;This text is light grey (on white background).&lt;/p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aphicFrame>
        <p:nvGraphicFramePr>
          <p:cNvPr id="79" name="개체 78"/>
          <p:cNvGraphicFramePr>
            <a:graphicFrameLocks noChangeAspect="1"/>
          </p:cNvGraphicFramePr>
          <p:nvPr>
            <p:extLst/>
          </p:nvPr>
        </p:nvGraphicFramePr>
        <p:xfrm>
          <a:off x="149628" y="4813148"/>
          <a:ext cx="4191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7" name="Image" r:id="rId5" imgW="4190400" imgH="812520" progId="Photoshop.Image.18">
                  <p:embed/>
                </p:oleObj>
              </mc:Choice>
              <mc:Fallback>
                <p:oleObj name="Image" r:id="rId5" imgW="4190400" imgH="812520" progId="Photoshop.Image.18">
                  <p:embed/>
                  <p:pic>
                    <p:nvPicPr>
                      <p:cNvPr id="79" name="개체 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628" y="4813148"/>
                        <a:ext cx="4191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251960" y="530081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class="text-white"&gt;This text is white (on white background).&lt;/</a:t>
            </a:r>
            <a:r>
              <a:rPr lang="en-US" altLang="ko-KR" sz="1200" dirty="0" smtClean="0"/>
              <a:t>p&gt;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0385" y="1599359"/>
            <a:ext cx="2970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Color </a:t>
            </a:r>
            <a:r>
              <a:rPr lang="ko-KR" altLang="en-US" sz="1200" dirty="0" smtClean="0"/>
              <a:t>변경 </a:t>
            </a:r>
            <a:r>
              <a:rPr lang="en-US" altLang="ko-KR" sz="1200" dirty="0" smtClean="0"/>
              <a:t>: color 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007bff </a:t>
            </a:r>
            <a:r>
              <a:rPr lang="en-US" altLang="ko-KR" sz="1200" dirty="0">
                <a:sym typeface="Wingdings" panose="05000000000000000000" pitchFamily="2" charset="2"/>
              </a:rPr>
              <a:t> #0070c2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57749"/>
              </p:ext>
            </p:extLst>
          </p:nvPr>
        </p:nvGraphicFramePr>
        <p:xfrm>
          <a:off x="7346942" y="1335700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Image" r:id="rId7" imgW="711000" imgH="253800" progId="Photoshop.Image.18">
                  <p:embed/>
                </p:oleObj>
              </mc:Choice>
              <mc:Fallback>
                <p:oleObj name="Image" r:id="rId7" imgW="711000" imgH="253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46942" y="1335700"/>
                        <a:ext cx="711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1169"/>
              </p:ext>
            </p:extLst>
          </p:nvPr>
        </p:nvGraphicFramePr>
        <p:xfrm>
          <a:off x="8567250" y="1345750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9" name="Image" r:id="rId9" imgW="711000" imgH="253800" progId="Photoshop.Image.18">
                  <p:embed/>
                </p:oleObj>
              </mc:Choice>
              <mc:Fallback>
                <p:oleObj name="Image" r:id="rId9" imgW="711000" imgH="253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67250" y="1345750"/>
                        <a:ext cx="711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8172371" y="1398503"/>
            <a:ext cx="298939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270992" y="1737859"/>
            <a:ext cx="1011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alert</a:t>
            </a:r>
            <a:endParaRPr lang="ko-KR" altLang="en-US" sz="1600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09244"/>
              </p:ext>
            </p:extLst>
          </p:nvPr>
        </p:nvGraphicFramePr>
        <p:xfrm>
          <a:off x="224444" y="636954"/>
          <a:ext cx="6555983" cy="5060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Image" r:id="rId3" imgW="7961760" imgH="6145920" progId="Photoshop.Image.18">
                  <p:embed/>
                </p:oleObj>
              </mc:Choice>
              <mc:Fallback>
                <p:oleObj name="Image" r:id="rId3" imgW="7961760" imgH="6145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36954"/>
                        <a:ext cx="6555983" cy="5060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6819906" y="4001575"/>
            <a:ext cx="697519" cy="24618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1" y="3801501"/>
            <a:ext cx="43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Class :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alert.alert</a:t>
            </a:r>
            <a:r>
              <a:rPr lang="en-US" altLang="ko-KR" sz="1200" dirty="0" smtClean="0"/>
              <a:t>-secondary</a:t>
            </a:r>
          </a:p>
          <a:p>
            <a:r>
              <a:rPr lang="ko-KR" altLang="en-US" sz="1200" dirty="0" smtClean="0"/>
              <a:t>사용 예 </a:t>
            </a:r>
            <a:r>
              <a:rPr lang="en-US" altLang="ko-KR" sz="1200" dirty="0" smtClean="0"/>
              <a:t>: &lt;</a:t>
            </a:r>
            <a:r>
              <a:rPr lang="en-US" altLang="ko-KR" sz="1200" dirty="0"/>
              <a:t>span class=“alert </a:t>
            </a:r>
            <a:r>
              <a:rPr lang="en-US" altLang="ko-KR" sz="1200" dirty="0" smtClean="0"/>
              <a:t>alert-secondary”&gt;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&lt;/span&gt;</a:t>
            </a:r>
          </a:p>
          <a:p>
            <a:r>
              <a:rPr lang="ko-KR" altLang="en-US" sz="1200" dirty="0" smtClean="0"/>
              <a:t>사용처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인증센터 등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71692" y="3835596"/>
            <a:ext cx="6648214" cy="57814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819906" y="2061661"/>
            <a:ext cx="697519" cy="24618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43801" y="1861587"/>
            <a:ext cx="43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Class :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alert.alert</a:t>
            </a:r>
            <a:r>
              <a:rPr lang="en-US" altLang="ko-KR" sz="1200" dirty="0" smtClean="0"/>
              <a:t>-warning</a:t>
            </a:r>
          </a:p>
          <a:p>
            <a:r>
              <a:rPr lang="ko-KR" altLang="en-US" sz="1200" dirty="0" smtClean="0"/>
              <a:t>사용 예 </a:t>
            </a:r>
            <a:r>
              <a:rPr lang="en-US" altLang="ko-KR" sz="1200" dirty="0" smtClean="0"/>
              <a:t>: &lt;</a:t>
            </a:r>
            <a:r>
              <a:rPr lang="en-US" altLang="ko-KR" sz="1200" dirty="0"/>
              <a:t>span class=“alert </a:t>
            </a:r>
            <a:r>
              <a:rPr lang="en-US" altLang="ko-KR" sz="1200" dirty="0" smtClean="0"/>
              <a:t>alert-warning”&gt;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&lt;/span&gt;</a:t>
            </a:r>
          </a:p>
          <a:p>
            <a:r>
              <a:rPr lang="ko-KR" altLang="en-US" sz="1200" dirty="0" smtClean="0"/>
              <a:t>사용처 </a:t>
            </a:r>
            <a:r>
              <a:rPr lang="en-US" altLang="ko-KR" sz="1200" dirty="0" smtClean="0"/>
              <a:t>: OTP</a:t>
            </a:r>
            <a:r>
              <a:rPr lang="ko-KR" altLang="en-US" sz="1200" dirty="0" smtClean="0"/>
              <a:t>인증 등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71692" y="1895682"/>
            <a:ext cx="6648214" cy="57814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53516"/>
              </p:ext>
            </p:extLst>
          </p:nvPr>
        </p:nvGraphicFramePr>
        <p:xfrm>
          <a:off x="1262167" y="1202874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Image" r:id="rId3" imgW="2717280" imgH="545760" progId="Photoshop.Image.18">
                  <p:embed/>
                </p:oleObj>
              </mc:Choice>
              <mc:Fallback>
                <p:oleObj name="Image" r:id="rId3" imgW="2717280" imgH="545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167" y="1202874"/>
                        <a:ext cx="2717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err="1" smtClean="0"/>
              <a:t>pagenation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35792" y="1238836"/>
            <a:ext cx="52828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7996" y="1238836"/>
            <a:ext cx="47466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2903" y="1238836"/>
            <a:ext cx="483615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66578" y="1238836"/>
            <a:ext cx="1029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ss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926518" y="1486486"/>
            <a:ext cx="6615358" cy="3236696"/>
          </a:xfrm>
          <a:prstGeom prst="bentConnector3">
            <a:avLst>
              <a:gd name="adj1" fmla="val 11913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95718" y="-780330"/>
            <a:ext cx="2631692" cy="7660624"/>
          </a:xfrm>
          <a:prstGeom prst="bentConnector4">
            <a:avLst>
              <a:gd name="adj1" fmla="val 5051"/>
              <a:gd name="adj2" fmla="val 10918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57833" y="-1458370"/>
            <a:ext cx="2091539" cy="8476549"/>
          </a:xfrm>
          <a:prstGeom prst="bentConnector4">
            <a:avLst>
              <a:gd name="adj1" fmla="val 13454"/>
              <a:gd name="adj2" fmla="val 10269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grid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684" y="1073898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662074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4444" y="19061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9684" y="22973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39684" y="38639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39684" y="55571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2415662"/>
            <a:ext cx="6699153" cy="46591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3771573"/>
            <a:ext cx="6462920" cy="4450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6083" y="43034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782888" y="29624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782888" y="59712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5431341"/>
            <a:ext cx="6871074" cy="48342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4444" y="33108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4444" y="50075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6067359" cy="369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좌</a:t>
            </a:r>
            <a:r>
              <a:rPr lang="ko-KR" altLang="en-US" sz="1200" dirty="0" smtClean="0">
                <a:solidFill>
                  <a:schemeClr val="tx1"/>
                </a:solidFill>
              </a:rPr>
              <a:t>측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 상태일 때 좌측 이름 및 로그아웃 버튼 없음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우측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 -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899473"/>
            <a:ext cx="6067360" cy="562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상태일 때 버튼 배열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왼쪽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로그인 상태일 때 버튼 없음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690133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전체거래횟수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8406" y="4006716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언어팩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드롭다운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11" y="2988708"/>
            <a:ext cx="3048000" cy="1685925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5606" y="808893"/>
            <a:ext cx="1399909" cy="330161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989385" y="808893"/>
            <a:ext cx="309226" cy="33016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14498" y="1187245"/>
            <a:ext cx="3193749" cy="62397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35518" y="2246461"/>
            <a:ext cx="463093" cy="278256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25606" y="3986354"/>
            <a:ext cx="2773005" cy="41109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4869" y="4494306"/>
            <a:ext cx="2773005" cy="534893"/>
          </a:xfrm>
          <a:prstGeom prst="rect">
            <a:avLst/>
          </a:prstGeom>
          <a:noFill/>
          <a:ln w="28575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19101" y="663646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912281" y="640200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53717" y="1229288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22133" y="2266778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3362" y="3878700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362" y="444727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43794" y="1323329"/>
            <a:ext cx="6067359" cy="369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좌</a:t>
            </a:r>
            <a:r>
              <a:rPr lang="ko-KR" altLang="en-US" sz="1200" dirty="0" smtClean="0">
                <a:solidFill>
                  <a:schemeClr val="tx1"/>
                </a:solidFill>
              </a:rPr>
              <a:t>측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 상태일 때 좌측 이름 및 로그아웃 버튼 없음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우측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15" idx="0"/>
            <a:endCxn id="7" idx="0"/>
          </p:cNvCxnSpPr>
          <p:nvPr/>
        </p:nvCxnSpPr>
        <p:spPr>
          <a:xfrm rot="5400000" flipH="1" flipV="1">
            <a:off x="4109839" y="-2158743"/>
            <a:ext cx="83359" cy="5851914"/>
          </a:xfrm>
          <a:prstGeom prst="bentConnector3">
            <a:avLst>
              <a:gd name="adj1" fmla="val 268758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6" idx="3"/>
            <a:endCxn id="34" idx="1"/>
          </p:cNvCxnSpPr>
          <p:nvPr/>
        </p:nvCxnSpPr>
        <p:spPr>
          <a:xfrm>
            <a:off x="3298611" y="973974"/>
            <a:ext cx="745183" cy="534276"/>
          </a:xfrm>
          <a:prstGeom prst="bentConnector3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2"/>
            <a:endCxn id="18" idx="1"/>
          </p:cNvCxnSpPr>
          <p:nvPr/>
        </p:nvCxnSpPr>
        <p:spPr>
          <a:xfrm rot="16200000" flipH="1">
            <a:off x="2792778" y="929809"/>
            <a:ext cx="369611" cy="2132421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2"/>
            <a:endCxn id="22" idx="1"/>
          </p:cNvCxnSpPr>
          <p:nvPr/>
        </p:nvCxnSpPr>
        <p:spPr>
          <a:xfrm rot="16200000" flipH="1">
            <a:off x="3380261" y="2211520"/>
            <a:ext cx="350337" cy="976729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3"/>
            <a:endCxn id="24" idx="1"/>
          </p:cNvCxnSpPr>
          <p:nvPr/>
        </p:nvCxnSpPr>
        <p:spPr>
          <a:xfrm flipV="1">
            <a:off x="3298611" y="4191637"/>
            <a:ext cx="659795" cy="266"/>
          </a:xfrm>
          <a:prstGeom prst="bent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965307" y="4576831"/>
            <a:ext cx="83529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FF99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소셜버튼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1" idx="3"/>
            <a:endCxn id="46" idx="1"/>
          </p:cNvCxnSpPr>
          <p:nvPr/>
        </p:nvCxnSpPr>
        <p:spPr>
          <a:xfrm flipV="1">
            <a:off x="3297874" y="4761752"/>
            <a:ext cx="667433" cy="1"/>
          </a:xfrm>
          <a:prstGeom prst="bentConnector3">
            <a:avLst/>
          </a:prstGeom>
          <a:ln w="28575">
            <a:solidFill>
              <a:srgbClr val="FF99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0"/>
            <a:endCxn id="5" idx="1"/>
          </p:cNvCxnSpPr>
          <p:nvPr/>
        </p:nvCxnSpPr>
        <p:spPr>
          <a:xfrm rot="5400000" flipH="1" flipV="1">
            <a:off x="4244419" y="1499362"/>
            <a:ext cx="154683" cy="4819302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 – CODE 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div id="panel-list" class="h-100 panel-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 w-100 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 class="list-group list-group-flush font-weight-light"&gt;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 color64a"&gt;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fas</a:t>
            </a:r>
            <a:r>
              <a:rPr lang="en-US" altLang="ko-KR" sz="1200" dirty="0">
                <a:solidFill>
                  <a:schemeClr val="tx1"/>
                </a:solidFill>
              </a:rPr>
              <a:t> fa-user-astronaut align-middle" style="font-size: 22px;"&gt;&lt;/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게스트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  </a:t>
            </a:r>
            <a:r>
              <a:rPr lang="en-US" altLang="ko-KR" sz="1200" dirty="0">
                <a:solidFill>
                  <a:schemeClr val="tx1"/>
                </a:solidFill>
              </a:rPr>
              <a:t>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font-12 d-inline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-round"&gt; </a:t>
            </a:r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&lt;button type="button" class="close text-light" aria-label="Close"&gt;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aria-hidden="true"&gt;&amp;times;&lt;/span&gt;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class="row"&gt;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font-12 w-100 d-inline" </a:t>
            </a:r>
            <a:r>
              <a:rPr lang="en-US" altLang="ko-KR" sz="1200" dirty="0" err="1">
                <a:solidFill>
                  <a:schemeClr val="tx1"/>
                </a:solidFill>
              </a:rPr>
              <a:t>onclick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window.location</a:t>
            </a:r>
            <a:r>
              <a:rPr lang="en-US" altLang="ko-KR" sz="1200" dirty="0">
                <a:solidFill>
                  <a:schemeClr val="tx1"/>
                </a:solidFill>
              </a:rPr>
              <a:t>='signin.html'"&gt;</a:t>
            </a:r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  <a:r>
              <a:rPr lang="en-US" altLang="ko-KR" sz="12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font-12 w-100 d-inline" </a:t>
            </a:r>
            <a:r>
              <a:rPr lang="en-US" altLang="ko-KR" sz="1200" dirty="0" err="1">
                <a:solidFill>
                  <a:schemeClr val="tx1"/>
                </a:solidFill>
              </a:rPr>
              <a:t>onclick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window.location</a:t>
            </a:r>
            <a:r>
              <a:rPr lang="en-US" altLang="ko-KR" sz="1200" dirty="0">
                <a:solidFill>
                  <a:schemeClr val="tx1"/>
                </a:solidFill>
              </a:rPr>
              <a:t>='signup.html'"&gt;</a:t>
            </a:r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  <a:r>
              <a:rPr lang="en-US" altLang="ko-KR" sz="12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="trade.html" class="trade"&gt; </a:t>
            </a:r>
            <a:r>
              <a:rPr lang="ko-KR" altLang="en-US" sz="1200" dirty="0">
                <a:solidFill>
                  <a:schemeClr val="tx1"/>
                </a:solidFill>
              </a:rPr>
              <a:t>거래소 </a:t>
            </a:r>
            <a:r>
              <a:rPr lang="en-US" altLang="ko-KR" sz="1200" dirty="0">
                <a:solidFill>
                  <a:schemeClr val="tx1"/>
                </a:solidFill>
              </a:rPr>
              <a:t>&lt;/a&gt;&lt;/li&gt;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="presence.html" class="invest"&gt;</a:t>
            </a:r>
            <a:r>
              <a:rPr lang="ko-KR" altLang="en-US" sz="1200" dirty="0">
                <a:solidFill>
                  <a:schemeClr val="tx1"/>
                </a:solidFill>
              </a:rPr>
              <a:t>거래내역 </a:t>
            </a:r>
            <a:r>
              <a:rPr lang="en-US" altLang="ko-KR" sz="12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&lt;span class="badge badge-danger badge-pill float-right"&gt;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class="far fa-bell align-middle" style="font-size: 13px;"&gt;&lt;/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14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="balances.html" class="</a:t>
            </a:r>
            <a:r>
              <a:rPr lang="en-US" altLang="ko-KR" sz="1200" dirty="0" err="1">
                <a:solidFill>
                  <a:schemeClr val="tx1"/>
                </a:solidFill>
              </a:rPr>
              <a:t>cashout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>
                <a:solidFill>
                  <a:schemeClr val="tx1"/>
                </a:solidFill>
              </a:rPr>
              <a:t>입출금 </a:t>
            </a:r>
            <a:r>
              <a:rPr lang="en-US" altLang="ko-KR" sz="1200" dirty="0">
                <a:solidFill>
                  <a:schemeClr val="tx1"/>
                </a:solidFill>
              </a:rPr>
              <a:t>&lt;/a&gt;&lt;/li&gt;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="verificationcenter.html" class="</a:t>
            </a:r>
            <a:r>
              <a:rPr lang="en-US" altLang="ko-KR" sz="1200" dirty="0" err="1">
                <a:solidFill>
                  <a:schemeClr val="tx1"/>
                </a:solidFill>
              </a:rPr>
              <a:t>mypage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 err="1">
                <a:solidFill>
                  <a:schemeClr val="tx1"/>
                </a:solidFill>
              </a:rPr>
              <a:t>마이페이지</a:t>
            </a:r>
            <a:r>
              <a:rPr lang="en-US" altLang="ko-KR" sz="1200" dirty="0">
                <a:solidFill>
                  <a:schemeClr val="tx1"/>
                </a:solidFill>
              </a:rPr>
              <a:t>&lt;/a&gt;&lt;/li&gt;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="m_notice.html" class="customer"&gt;</a:t>
            </a:r>
            <a:r>
              <a:rPr lang="ko-KR" altLang="en-US" sz="1200" dirty="0">
                <a:solidFill>
                  <a:schemeClr val="tx1"/>
                </a:solidFill>
              </a:rPr>
              <a:t>고객센터 </a:t>
            </a:r>
            <a:r>
              <a:rPr lang="en-US" altLang="ko-KR" sz="1200" dirty="0">
                <a:solidFill>
                  <a:schemeClr val="tx1"/>
                </a:solidFill>
              </a:rPr>
              <a:t>&lt;/a&gt;&lt;/li&gt;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588" y="1692689"/>
            <a:ext cx="7632389" cy="39988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127961" y="156467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3588" y="2130944"/>
            <a:ext cx="4713343" cy="44520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208915" y="2409464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7929" y="2788237"/>
            <a:ext cx="10508833" cy="181014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0888746" y="2665496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3588" y="5218484"/>
            <a:ext cx="4841359" cy="505307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336931" y="5090468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 – CODE 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t" anchorCtr="0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&lt;</a:t>
            </a:r>
            <a:r>
              <a:rPr lang="en-US" altLang="ko-KR" sz="1200" dirty="0">
                <a:solidFill>
                  <a:schemeClr val="tx1"/>
                </a:solidFill>
              </a:rPr>
              <a:t>li class="list-group-item"&gt;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&lt;!-- BIGIN :: </a:t>
            </a:r>
            <a:r>
              <a:rPr lang="ko-KR" altLang="en-US" sz="1200" dirty="0">
                <a:solidFill>
                  <a:schemeClr val="tx1"/>
                </a:solidFill>
              </a:rPr>
              <a:t>언어선택 </a:t>
            </a:r>
            <a:r>
              <a:rPr lang="en-US" altLang="ko-KR" sz="1200" dirty="0">
                <a:solidFill>
                  <a:schemeClr val="tx1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class="dropdown"&gt;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&lt;a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dropdown-toggle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w-100 border-light-blue align-middle"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 role="button" id="</a:t>
            </a:r>
            <a:r>
              <a:rPr lang="en-US" altLang="ko-KR" sz="1200" dirty="0" err="1">
                <a:solidFill>
                  <a:schemeClr val="tx1"/>
                </a:solidFill>
              </a:rPr>
              <a:t>selectLang</a:t>
            </a:r>
            <a:r>
              <a:rPr lang="en-US" altLang="ko-KR" sz="1200" dirty="0">
                <a:solidFill>
                  <a:schemeClr val="tx1"/>
                </a:solidFill>
              </a:rPr>
              <a:t>" data-toggle="dropdown" aria-</a:t>
            </a:r>
            <a:r>
              <a:rPr lang="en-US" altLang="ko-KR" sz="1200" dirty="0" err="1">
                <a:solidFill>
                  <a:schemeClr val="tx1"/>
                </a:solidFill>
              </a:rPr>
              <a:t>haspopup</a:t>
            </a:r>
            <a:r>
              <a:rPr lang="en-US" altLang="ko-KR" sz="1200" dirty="0">
                <a:solidFill>
                  <a:schemeClr val="tx1"/>
                </a:solidFill>
              </a:rPr>
              <a:t>="true" aria-expanded="false"&gt;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fas</a:t>
            </a:r>
            <a:r>
              <a:rPr lang="en-US" altLang="ko-KR" sz="1200" dirty="0">
                <a:solidFill>
                  <a:schemeClr val="tx1"/>
                </a:solidFill>
              </a:rPr>
              <a:t> fa-globe" style="font-size: 17px;"&gt;&lt;/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KOR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class="dropdown-menu w-100" aria-</a:t>
            </a:r>
            <a:r>
              <a:rPr lang="en-US" altLang="ko-KR" sz="1200" dirty="0" err="1">
                <a:solidFill>
                  <a:schemeClr val="tx1"/>
                </a:solidFill>
              </a:rPr>
              <a:t>labelledby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selectLang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="#"&gt;KOR&lt;/a&gt;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="#"&gt;ENG&lt;/a&gt;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="#"&gt;CHN&lt;/a&gt;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&lt;!-- END :: </a:t>
            </a:r>
            <a:r>
              <a:rPr lang="ko-KR" altLang="en-US" sz="1200" dirty="0">
                <a:solidFill>
                  <a:schemeClr val="tx1"/>
                </a:solidFill>
              </a:rPr>
              <a:t>언어선택 </a:t>
            </a:r>
            <a:r>
              <a:rPr lang="en-US" altLang="ko-KR" sz="1200" dirty="0">
                <a:solidFill>
                  <a:schemeClr val="tx1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class="row"&gt;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-primary w-100 panel-</a:t>
            </a:r>
            <a:r>
              <a:rPr lang="en-US" altLang="ko-KR" sz="1200" dirty="0" err="1">
                <a:solidFill>
                  <a:schemeClr val="tx1"/>
                </a:solidFill>
              </a:rPr>
              <a:t>sns</a:t>
            </a:r>
            <a:r>
              <a:rPr lang="en-US" altLang="ko-KR" sz="1200" dirty="0">
                <a:solidFill>
                  <a:schemeClr val="tx1"/>
                </a:solidFill>
              </a:rPr>
              <a:t>-link"&gt;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class="fab fa-twitter" style="font-size: 20px;"&gt;&lt;/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-primary w-100 panel-</a:t>
            </a:r>
            <a:r>
              <a:rPr lang="en-US" altLang="ko-KR" sz="1200" dirty="0" err="1">
                <a:solidFill>
                  <a:schemeClr val="tx1"/>
                </a:solidFill>
              </a:rPr>
              <a:t>sns</a:t>
            </a:r>
            <a:r>
              <a:rPr lang="en-US" altLang="ko-KR" sz="1200" dirty="0">
                <a:solidFill>
                  <a:schemeClr val="tx1"/>
                </a:solidFill>
              </a:rPr>
              <a:t>-link"&gt;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class="fab fa-</a:t>
            </a:r>
            <a:r>
              <a:rPr lang="en-US" altLang="ko-KR" sz="1200" dirty="0" err="1">
                <a:solidFill>
                  <a:schemeClr val="tx1"/>
                </a:solidFill>
              </a:rPr>
              <a:t>facebook</a:t>
            </a:r>
            <a:r>
              <a:rPr lang="en-US" altLang="ko-KR" sz="1200" dirty="0">
                <a:solidFill>
                  <a:schemeClr val="tx1"/>
                </a:solidFill>
              </a:rPr>
              <a:t>-f " style="font-size: 20px;"&gt;&lt;/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4060" y="797386"/>
            <a:ext cx="10244971" cy="29305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581015" y="70096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085" y="3931236"/>
            <a:ext cx="5284177" cy="2153041"/>
          </a:xfrm>
          <a:prstGeom prst="rect">
            <a:avLst/>
          </a:prstGeom>
          <a:noFill/>
          <a:ln w="28575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5246" y="376644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2436"/>
              </p:ext>
            </p:extLst>
          </p:nvPr>
        </p:nvGraphicFramePr>
        <p:xfrm>
          <a:off x="2275417" y="969149"/>
          <a:ext cx="71866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Image" r:id="rId3" imgW="7187040" imgH="1523520" progId="Photoshop.Image.18">
                  <p:embed/>
                </p:oleObj>
              </mc:Choice>
              <mc:Fallback>
                <p:oleObj name="Image" r:id="rId3" imgW="7187040" imgH="1523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417" y="969149"/>
                        <a:ext cx="718661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96577" y="2625124"/>
            <a:ext cx="5831661" cy="3960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</a:rPr>
              <a:t>에 해당되는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헤당</a:t>
            </a:r>
            <a:r>
              <a:rPr lang="ko-KR" altLang="en-US" sz="1200" dirty="0" smtClean="0">
                <a:solidFill>
                  <a:schemeClr val="tx1"/>
                </a:solidFill>
              </a:rPr>
              <a:t> 메뉴의 </a:t>
            </a:r>
            <a:r>
              <a:rPr lang="en-US" altLang="ko-KR" sz="1200" dirty="0" smtClean="0">
                <a:solidFill>
                  <a:schemeClr val="tx1"/>
                </a:solidFill>
              </a:rPr>
              <a:t>li </a:t>
            </a:r>
            <a:r>
              <a:rPr lang="ko-KR" altLang="en-US" sz="12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200" dirty="0">
                <a:solidFill>
                  <a:schemeClr val="tx1"/>
                </a:solidFill>
              </a:rPr>
              <a:t>active </a:t>
            </a:r>
            <a:r>
              <a:rPr lang="ko-KR" altLang="en-US" sz="1200" dirty="0">
                <a:solidFill>
                  <a:schemeClr val="tx1"/>
                </a:solidFill>
              </a:rPr>
              <a:t>클래스가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Link 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code1 </a:t>
            </a:r>
            <a:r>
              <a:rPr lang="en-US" altLang="ko-KR" sz="1200" dirty="0">
                <a:solidFill>
                  <a:schemeClr val="tx1"/>
                </a:solidFill>
              </a:rPr>
              <a:t>(None Active)</a:t>
            </a:r>
            <a:r>
              <a:rPr lang="en-US" altLang="ko-KR" sz="12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Link </a:t>
            </a:r>
            <a:r>
              <a:rPr lang="en-US" altLang="ko-KR" sz="1200" dirty="0">
                <a:solidFill>
                  <a:schemeClr val="tx1"/>
                </a:solidFill>
              </a:rPr>
              <a:t>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code2 (Active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en-US" altLang="ko-KR" sz="1200" dirty="0" smtClean="0">
                <a:solidFill>
                  <a:schemeClr val="tx1"/>
                </a:solidFill>
              </a:rPr>
              <a:t>: #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ffffff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&lt;div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-collapse&gt;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navbar-nav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……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&lt;li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&lt;a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-link”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</a:rPr>
              <a:t>=“…”&gt;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200" dirty="0">
                <a:solidFill>
                  <a:schemeClr val="tx1"/>
                </a:solidFill>
              </a:rPr>
              <a:t>li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 active”&gt;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smtClean="0">
                <a:solidFill>
                  <a:schemeClr val="tx1"/>
                </a:solidFill>
              </a:rPr>
              <a:t>a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-link”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=“…”&gt;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고객센터 </a:t>
            </a:r>
            <a:r>
              <a:rPr lang="en-US" altLang="ko-KR" sz="12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14237" y="1101723"/>
            <a:ext cx="905609" cy="377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96577" y="1290721"/>
            <a:ext cx="8117660" cy="3314559"/>
          </a:xfrm>
          <a:prstGeom prst="bentConnector3">
            <a:avLst>
              <a:gd name="adj1" fmla="val 10238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238928" y="2625126"/>
            <a:ext cx="5695950" cy="39603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PC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버전에서의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메인메뉴에</a:t>
            </a:r>
            <a:r>
              <a:rPr lang="ko-KR" altLang="en-US" sz="1100" dirty="0" smtClean="0">
                <a:solidFill>
                  <a:schemeClr val="tx1"/>
                </a:solidFill>
              </a:rPr>
              <a:t> 속해 있는 모든 서브메뉴가 노출된다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이 서브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100" dirty="0" smtClean="0">
                <a:solidFill>
                  <a:schemeClr val="tx1"/>
                </a:solidFill>
              </a:rPr>
              <a:t>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에 해당되는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r>
              <a:rPr lang="ko-KR" altLang="en-US" sz="11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100" dirty="0" smtClean="0">
                <a:solidFill>
                  <a:schemeClr val="tx1"/>
                </a:solidFill>
              </a:rPr>
              <a:t>active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클래스가 추가된다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code1 (None Active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-underline .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-link { …. ; color: #6c757d;}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Link </a:t>
            </a:r>
            <a:r>
              <a:rPr lang="en-US" altLang="ko-KR" sz="1100" dirty="0">
                <a:solidFill>
                  <a:schemeClr val="tx1"/>
                </a:solidFill>
              </a:rPr>
              <a:t>color code2 (Active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-underline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a.active</a:t>
            </a:r>
            <a:r>
              <a:rPr lang="en-US" altLang="ko-KR" sz="1100" dirty="0" smtClean="0">
                <a:solidFill>
                  <a:schemeClr val="tx1"/>
                </a:solidFill>
              </a:rPr>
              <a:t> {color: #007BFF; border-bottom: 2px solid #007BFF;}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HTML CODE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&lt;div id=“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-sub” </a:t>
            </a:r>
            <a:r>
              <a:rPr lang="en-US" altLang="ko-KR" sz="1100" dirty="0">
                <a:solidFill>
                  <a:schemeClr val="tx1"/>
                </a:solidFill>
              </a:rPr>
              <a:t>class=“</a:t>
            </a:r>
            <a:r>
              <a:rPr lang="en-US" altLang="ko-KR" sz="1100" dirty="0" err="1">
                <a:solidFill>
                  <a:schemeClr val="tx1"/>
                </a:solidFill>
              </a:rPr>
              <a:t>bg</a:t>
            </a:r>
            <a:r>
              <a:rPr lang="en-US" altLang="ko-KR" sz="1100" dirty="0">
                <a:solidFill>
                  <a:schemeClr val="tx1"/>
                </a:solidFill>
              </a:rPr>
              <a:t>-white box-shadow d-none d-</a:t>
            </a:r>
            <a:r>
              <a:rPr lang="en-US" altLang="ko-KR" sz="1100" dirty="0" err="1">
                <a:solidFill>
                  <a:schemeClr val="tx1"/>
                </a:solidFill>
              </a:rPr>
              <a:t>sm</a:t>
            </a:r>
            <a:r>
              <a:rPr lang="en-US" altLang="ko-KR" sz="1100" dirty="0">
                <a:solidFill>
                  <a:schemeClr val="tx1"/>
                </a:solidFill>
              </a:rPr>
              <a:t>-none d-md-block”&gt;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id=“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-sub-wrap” class=“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-underline</a:t>
            </a:r>
            <a:r>
              <a:rPr lang="en-US" altLang="ko-KR" sz="11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&lt;div class=“spacing”&gt;&lt;/div&gt;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&lt;a class=“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-link”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</a:t>
            </a:r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1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100" dirty="0">
                <a:solidFill>
                  <a:schemeClr val="tx1"/>
                </a:solidFill>
              </a:rPr>
              <a:t>a class=“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-link”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=“#”&gt;1:1 </a:t>
            </a:r>
            <a:r>
              <a:rPr lang="ko-KR" altLang="en-US" sz="1100" dirty="0" smtClean="0">
                <a:solidFill>
                  <a:schemeClr val="tx1"/>
                </a:solidFill>
              </a:rPr>
              <a:t>문의</a:t>
            </a:r>
            <a:r>
              <a:rPr lang="en-US" altLang="ko-KR" sz="11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&lt;a</a:t>
            </a:r>
            <a:r>
              <a:rPr lang="en-US" altLang="ko-KR" sz="1100" dirty="0">
                <a:solidFill>
                  <a:schemeClr val="tx1"/>
                </a:solidFill>
              </a:rPr>
              <a:t> class=“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-link active”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</a:t>
            </a:r>
            <a:r>
              <a:rPr lang="ko-KR" altLang="en-US" sz="1100" dirty="0" smtClean="0">
                <a:solidFill>
                  <a:schemeClr val="tx1"/>
                </a:solidFill>
              </a:rPr>
              <a:t>이용안내</a:t>
            </a:r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&lt;a</a:t>
            </a:r>
            <a:r>
              <a:rPr lang="en-US" altLang="ko-KR" sz="1100" dirty="0">
                <a:solidFill>
                  <a:schemeClr val="tx1"/>
                </a:solidFill>
              </a:rPr>
              <a:t> class=“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-link”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=“#”&gt;FAQ&lt;/</a:t>
            </a:r>
            <a:r>
              <a:rPr lang="en-US" altLang="ko-KR" sz="1100" dirty="0">
                <a:solidFill>
                  <a:schemeClr val="tx1"/>
                </a:solidFill>
              </a:rPr>
              <a:t>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&lt;/div&gt;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04846" y="1916723"/>
            <a:ext cx="3604845" cy="492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209691" y="2162908"/>
            <a:ext cx="4725187" cy="2442374"/>
          </a:xfrm>
          <a:prstGeom prst="bentConnector3">
            <a:avLst>
              <a:gd name="adj1" fmla="val 104838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2"/>
            <a:endCxn id="24" idx="0"/>
          </p:cNvCxnSpPr>
          <p:nvPr/>
        </p:nvCxnSpPr>
        <p:spPr>
          <a:xfrm rot="5400000">
            <a:off x="6918655" y="-31664"/>
            <a:ext cx="437002" cy="34597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6" idx="2"/>
          </p:cNvCxnSpPr>
          <p:nvPr/>
        </p:nvCxnSpPr>
        <p:spPr>
          <a:xfrm rot="16200000" flipH="1">
            <a:off x="9225283" y="1121480"/>
            <a:ext cx="131977" cy="84845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715501" y="1086980"/>
            <a:ext cx="2212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메인 메뉴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고객센터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서브메뉴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, 1:1 </a:t>
            </a:r>
            <a:r>
              <a:rPr lang="ko-KR" altLang="en-US" sz="1200" dirty="0" smtClean="0"/>
              <a:t>문의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</a:t>
            </a:r>
            <a:r>
              <a:rPr lang="ko-KR" altLang="en-US" sz="1200" dirty="0" smtClean="0"/>
              <a:t>이용안내</a:t>
            </a:r>
            <a:r>
              <a:rPr lang="en-US" altLang="ko-KR" sz="1200" dirty="0" smtClean="0"/>
              <a:t>, FAQ</a:t>
            </a:r>
          </a:p>
          <a:p>
            <a:r>
              <a:rPr lang="ko-KR" altLang="en-US" sz="1200" dirty="0" smtClean="0"/>
              <a:t>현재 파일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이용안내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5801" y="2551092"/>
            <a:ext cx="10903926" cy="17149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id=“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-sub-m”&gt;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</a:t>
            </a:r>
            <a:r>
              <a:rPr lang="en-US" altLang="ko-KR" sz="1200" dirty="0">
                <a:solidFill>
                  <a:schemeClr val="tx1"/>
                </a:solidFill>
              </a:rPr>
              <a:t>class=“row m-cate-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 mx-0 pl-3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</a:t>
            </a:r>
            <a:r>
              <a:rPr lang="en-US" altLang="ko-KR" sz="1200" dirty="0">
                <a:solidFill>
                  <a:schemeClr val="tx1"/>
                </a:solidFill>
              </a:rPr>
              <a:t>class=“col-5 pr-0 m-cate text-center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div class=“col-7 pl-0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m-sub-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nav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”&gt; …… 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195922" cy="37799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52975" y="702058"/>
            <a:ext cx="3145405" cy="179495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5800" y="4320070"/>
            <a:ext cx="10903926" cy="22829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&lt;div class=“col-7 pl-0 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&lt;div class="dropdown"&gt;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</a:t>
            </a:r>
            <a:r>
              <a:rPr lang="en-US" altLang="ko-KR" sz="1100" dirty="0" err="1">
                <a:solidFill>
                  <a:schemeClr val="tx1"/>
                </a:solidFill>
              </a:rPr>
              <a:t>btn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btn</a:t>
            </a:r>
            <a:r>
              <a:rPr lang="en-US" altLang="ko-KR" sz="1100" dirty="0">
                <a:solidFill>
                  <a:schemeClr val="tx1"/>
                </a:solidFill>
              </a:rPr>
              <a:t>-secondary dropdown-toggle </a:t>
            </a:r>
            <a:r>
              <a:rPr lang="en-US" altLang="ko-KR" sz="1100" dirty="0" err="1">
                <a:solidFill>
                  <a:schemeClr val="tx1"/>
                </a:solidFill>
              </a:rPr>
              <a:t>btn</a:t>
            </a:r>
            <a:r>
              <a:rPr lang="en-US" altLang="ko-KR" sz="1100" dirty="0">
                <a:solidFill>
                  <a:schemeClr val="tx1"/>
                </a:solidFill>
              </a:rPr>
              <a:t>-block"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="#" role="button" id="</a:t>
            </a:r>
            <a:r>
              <a:rPr lang="en-US" altLang="ko-KR" sz="1100" dirty="0" err="1">
                <a:solidFill>
                  <a:schemeClr val="tx1"/>
                </a:solidFill>
              </a:rPr>
              <a:t>dropdownMenuLink</a:t>
            </a:r>
            <a:r>
              <a:rPr lang="en-US" altLang="ko-KR" sz="1100" dirty="0">
                <a:solidFill>
                  <a:schemeClr val="tx1"/>
                </a:solidFill>
              </a:rPr>
              <a:t>" data-toggle="dropdown" aria-</a:t>
            </a:r>
            <a:r>
              <a:rPr lang="en-US" altLang="ko-KR" sz="1100" dirty="0" err="1">
                <a:solidFill>
                  <a:schemeClr val="tx1"/>
                </a:solidFill>
              </a:rPr>
              <a:t>haspopup</a:t>
            </a:r>
            <a:r>
              <a:rPr lang="en-US" altLang="ko-KR" sz="1100" dirty="0">
                <a:solidFill>
                  <a:schemeClr val="tx1"/>
                </a:solidFill>
              </a:rPr>
              <a:t>="true" aria-expanded="false"&gt;</a:t>
            </a:r>
          </a:p>
          <a:p>
            <a:r>
              <a:rPr lang="ko-KR" altLang="en-US" sz="1100" dirty="0" err="1">
                <a:solidFill>
                  <a:schemeClr val="tx1"/>
                </a:solidFill>
              </a:rPr>
              <a:t>자주묻는</a:t>
            </a:r>
            <a:r>
              <a:rPr lang="ko-KR" altLang="en-US" sz="1100" dirty="0">
                <a:solidFill>
                  <a:schemeClr val="tx1"/>
                </a:solidFill>
              </a:rPr>
              <a:t> 질문 답변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div class="dropdown-menu" aria-</a:t>
            </a:r>
            <a:r>
              <a:rPr lang="en-US" altLang="ko-KR" sz="1100" dirty="0" err="1">
                <a:solidFill>
                  <a:schemeClr val="tx1"/>
                </a:solidFill>
              </a:rPr>
              <a:t>labelledby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dropdownMenuLink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class="dropdown-item"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="m_notice.html"&gt;</a:t>
            </a:r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class="dropdown-item"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="questionlist.html"&gt;1:1 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class="dropdown-item"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="m_operation_guide.html"&gt;</a:t>
            </a:r>
            <a:r>
              <a:rPr lang="ko-KR" altLang="en-US" sz="1100" dirty="0">
                <a:solidFill>
                  <a:schemeClr val="tx1"/>
                </a:solidFill>
              </a:rPr>
              <a:t>이용안내</a:t>
            </a:r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&lt;/div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div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685801" y="891057"/>
            <a:ext cx="1716654" cy="2517486"/>
          </a:xfrm>
          <a:prstGeom prst="bentConnector3">
            <a:avLst>
              <a:gd name="adj1" fmla="val 113317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1599537"/>
            <a:ext cx="3691346" cy="3862010"/>
          </a:xfrm>
          <a:prstGeom prst="bentConnector3">
            <a:avLst>
              <a:gd name="adj1" fmla="val 106193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3306986" y="3849409"/>
            <a:ext cx="211014" cy="64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6466</Words>
  <Application>Microsoft Office PowerPoint</Application>
  <PresentationFormat>와이드스크린</PresentationFormat>
  <Paragraphs>1001</Paragraphs>
  <Slides>51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맑은 고딕</vt:lpstr>
      <vt:lpstr>Arial</vt:lpstr>
      <vt:lpstr>Consolas</vt:lpstr>
      <vt:lpstr>Verdana</vt:lpstr>
      <vt:lpstr>Wingdings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206</cp:revision>
  <dcterms:created xsi:type="dcterms:W3CDTF">2018-07-09T09:21:10Z</dcterms:created>
  <dcterms:modified xsi:type="dcterms:W3CDTF">2018-08-13T06:33:30Z</dcterms:modified>
</cp:coreProperties>
</file>