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7" r:id="rId13"/>
    <p:sldId id="278" r:id="rId14"/>
    <p:sldId id="279" r:id="rId15"/>
    <p:sldId id="280" r:id="rId16"/>
    <p:sldId id="281" r:id="rId17"/>
    <p:sldId id="282" r:id="rId18"/>
    <p:sldId id="276" r:id="rId19"/>
    <p:sldId id="274" r:id="rId20"/>
    <p:sldId id="267" r:id="rId21"/>
    <p:sldId id="275" r:id="rId22"/>
    <p:sldId id="268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0C2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04" y="576072"/>
            <a:ext cx="10963656" cy="5600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본 솔루션 </a:t>
            </a:r>
            <a:r>
              <a:rPr lang="en-US" altLang="ko-KR" sz="2400" b="1" dirty="0" smtClean="0"/>
              <a:t>Frontend</a:t>
            </a:r>
            <a:r>
              <a:rPr lang="ko-KR" altLang="en-US" sz="2400" b="1" dirty="0" smtClean="0"/>
              <a:t>는 부트스트랩 기반으로 레이아웃이 작성되어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03361" y="548677"/>
            <a:ext cx="11164764" cy="582354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9175" y="615819"/>
            <a:ext cx="10648950" cy="575640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menu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관계도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class=“card”&gt;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c;ass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=“card-header”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=“accordian-header1”&gt;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&lt;h5 class=“mb-0”&gt; &lt;!– mb-0 : bootstrap4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- h5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태그의 기본 하단 마진 값을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으로 초기화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-link" data-toggle="collapse" 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="#accordian_body1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 aria-expanded="true" aria-controls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&lt;/button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&lt;/h5&gt;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&lt;div id=“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accordian_body1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class=“collapse show” aria-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labelledby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accordian-header1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aria-parent=“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&lt;div class=“card-body”&gt;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아코디언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&lt;/h5&gt;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886075" y="373454"/>
            <a:ext cx="5962650" cy="175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49684" y="1231323"/>
            <a:ext cx="750227" cy="2571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33750" y="1568273"/>
            <a:ext cx="1343025" cy="2381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6951" y="1896892"/>
            <a:ext cx="1295400" cy="2724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08357" y="1896891"/>
            <a:ext cx="1219200" cy="2724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78843" y="2576622"/>
            <a:ext cx="1240632" cy="2524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21441" y="2568982"/>
            <a:ext cx="1347788" cy="2676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31958" y="2568982"/>
            <a:ext cx="750092" cy="2676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꺾인 연결선 5"/>
          <p:cNvCxnSpPr>
            <a:stCxn id="7" idx="1"/>
            <a:endCxn id="13" idx="2"/>
          </p:cNvCxnSpPr>
          <p:nvPr/>
        </p:nvCxnSpPr>
        <p:spPr>
          <a:xfrm rot="10800000" flipH="1" flipV="1">
            <a:off x="1649684" y="1359910"/>
            <a:ext cx="6757320" cy="1476761"/>
          </a:xfrm>
          <a:prstGeom prst="bentConnector4">
            <a:avLst>
              <a:gd name="adj1" fmla="val -10701"/>
              <a:gd name="adj2" fmla="val 249428"/>
            </a:avLst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2"/>
            <a:endCxn id="12" idx="0"/>
          </p:cNvCxnSpPr>
          <p:nvPr/>
        </p:nvCxnSpPr>
        <p:spPr>
          <a:xfrm rot="16200000" flipH="1">
            <a:off x="4919007" y="892653"/>
            <a:ext cx="762585" cy="2590072"/>
          </a:xfrm>
          <a:prstGeom prst="bentConnector3">
            <a:avLst>
              <a:gd name="adj1" fmla="val 72024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9" idx="2"/>
            <a:endCxn id="11" idx="2"/>
          </p:cNvCxnSpPr>
          <p:nvPr/>
        </p:nvCxnSpPr>
        <p:spPr>
          <a:xfrm rot="5400000">
            <a:off x="4432049" y="536431"/>
            <a:ext cx="659712" cy="3925492"/>
          </a:xfrm>
          <a:prstGeom prst="bentConnector3">
            <a:avLst>
              <a:gd name="adj1" fmla="val 18698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1" idx="1"/>
            <a:endCxn id="10" idx="2"/>
          </p:cNvCxnSpPr>
          <p:nvPr/>
        </p:nvCxnSpPr>
        <p:spPr>
          <a:xfrm rot="10800000" flipH="1">
            <a:off x="2178843" y="2169320"/>
            <a:ext cx="8139114" cy="533508"/>
          </a:xfrm>
          <a:prstGeom prst="bentConnector4">
            <a:avLst>
              <a:gd name="adj1" fmla="val -2809"/>
              <a:gd name="adj2" fmla="val -2337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paging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804265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이전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 active＂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02144"/>
              </p:ext>
            </p:extLst>
          </p:nvPr>
        </p:nvGraphicFramePr>
        <p:xfrm>
          <a:off x="1279753" y="1238836"/>
          <a:ext cx="245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Image" r:id="rId3" imgW="2450520" imgH="495000" progId="Photoshop.Image.18">
                  <p:embed/>
                </p:oleObj>
              </mc:Choice>
              <mc:Fallback>
                <p:oleObj name="Image" r:id="rId3" imgW="2450520" imgH="4950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9753" y="1238836"/>
                        <a:ext cx="2451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1218208" y="1238836"/>
            <a:ext cx="668315" cy="49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15916" y="1238836"/>
            <a:ext cx="388253" cy="49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08794" y="1238836"/>
            <a:ext cx="648188" cy="49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32053" y="1238836"/>
            <a:ext cx="747347" cy="495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8209" y="2175456"/>
            <a:ext cx="9323668" cy="12414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버튼의 비활성화상태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Mouse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curser </a:t>
            </a:r>
            <a:r>
              <a:rPr lang="ko-KR" altLang="en-US" sz="1200" dirty="0" smtClean="0">
                <a:solidFill>
                  <a:schemeClr val="tx1"/>
                </a:solidFill>
              </a:rPr>
              <a:t>모양 </a:t>
            </a:r>
            <a:r>
              <a:rPr lang="en-US" altLang="ko-KR" sz="1200" dirty="0" smtClean="0">
                <a:solidFill>
                  <a:schemeClr val="tx1"/>
                </a:solidFill>
              </a:rPr>
              <a:t>: default(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처음 페이지일때는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이전버튼이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마지막 페이지이거나 전체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페이지수가</a:t>
            </a:r>
            <a:r>
              <a:rPr lang="ko-KR" altLang="en-US" sz="1200" dirty="0" smtClean="0">
                <a:solidFill>
                  <a:schemeClr val="tx1"/>
                </a:solidFill>
              </a:rPr>
              <a:t> 노출되는 페이지 수를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안넘길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다음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8209" y="3510271"/>
            <a:ext cx="9323668" cy="6308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 페이지를 강조하여 표시한다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 : active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208" y="4233223"/>
            <a:ext cx="9323668" cy="26520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번호 표시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8208" y="4590577"/>
            <a:ext cx="9323668" cy="265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다음 버튼이 활성화 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잇을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15" idx="3"/>
          </p:cNvCxnSpPr>
          <p:nvPr/>
        </p:nvCxnSpPr>
        <p:spPr>
          <a:xfrm>
            <a:off x="3756982" y="1486486"/>
            <a:ext cx="6784894" cy="3236696"/>
          </a:xfrm>
          <a:prstGeom prst="bentConnector3">
            <a:avLst>
              <a:gd name="adj1" fmla="val 11715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2"/>
            <a:endCxn id="14" idx="3"/>
          </p:cNvCxnSpPr>
          <p:nvPr/>
        </p:nvCxnSpPr>
        <p:spPr>
          <a:xfrm rot="16200000" flipH="1">
            <a:off x="5307955" y="-868093"/>
            <a:ext cx="2631692" cy="7836149"/>
          </a:xfrm>
          <a:prstGeom prst="bentConnector4">
            <a:avLst>
              <a:gd name="adj1" fmla="val 3949"/>
              <a:gd name="adj2" fmla="val 112172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2"/>
            <a:endCxn id="13" idx="3"/>
          </p:cNvCxnSpPr>
          <p:nvPr/>
        </p:nvCxnSpPr>
        <p:spPr>
          <a:xfrm rot="16200000" flipH="1">
            <a:off x="5280191" y="-1436012"/>
            <a:ext cx="2091539" cy="8431834"/>
          </a:xfrm>
          <a:prstGeom prst="bentConnector4">
            <a:avLst>
              <a:gd name="adj1" fmla="val 14822"/>
              <a:gd name="adj2" fmla="val 109068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2" idx="1"/>
          </p:cNvCxnSpPr>
          <p:nvPr/>
        </p:nvCxnSpPr>
        <p:spPr>
          <a:xfrm rot="5400000">
            <a:off x="843704" y="2087517"/>
            <a:ext cx="1083167" cy="334156"/>
          </a:xfrm>
          <a:prstGeom prst="bentConnector4">
            <a:avLst>
              <a:gd name="adj1" fmla="val 21347"/>
              <a:gd name="adj2" fmla="val 1684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dropdown menu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247224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67245"/>
              </p:ext>
            </p:extLst>
          </p:nvPr>
        </p:nvGraphicFramePr>
        <p:xfrm>
          <a:off x="224444" y="1175336"/>
          <a:ext cx="2400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Image" r:id="rId3" imgW="2399760" imgH="1929960" progId="Photoshop.Image.18">
                  <p:embed/>
                </p:oleObj>
              </mc:Choice>
              <mc:Fallback>
                <p:oleObj name="Image" r:id="rId3" imgW="2399760" imgH="19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24003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4444" y="3432139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box </a:t>
            </a:r>
            <a:r>
              <a:rPr lang="ko-KR" altLang="en-US" sz="1200" dirty="0" err="1" smtClean="0"/>
              <a:t>와같이</a:t>
            </a:r>
            <a:r>
              <a:rPr lang="ko-KR" altLang="en-US" sz="1200" dirty="0" smtClean="0"/>
              <a:t> 상하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되는 메뉴입니다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모바일 화면에서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언어선택 드롭박스등에 응용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grid system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9684" y="1073898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=“row”&gt;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=“col-*-*”&gt;&lt;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224444" y="662074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기본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4444" y="19061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동일한 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9684" y="229731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39684" y="38639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39684" y="5557148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88" y="2415662"/>
            <a:ext cx="6699153" cy="46591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3771573"/>
            <a:ext cx="6462920" cy="44508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76083" y="430344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782888" y="2962436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782888" y="59712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5431341"/>
            <a:ext cx="6871074" cy="48342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4444" y="3310821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컬럼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4444" y="5007570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두개의 유기적인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forms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.Form-control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4" y="254366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atin typeface="Consolas" panose="020B0609020204030204" pitchFamily="49" charset="0"/>
              </a:rPr>
              <a:t>Form </a:t>
            </a:r>
            <a:r>
              <a:rPr lang="ko-KR" altLang="en-US" sz="1100" dirty="0" smtClean="0">
                <a:latin typeface="Consolas" panose="020B0609020204030204" pitchFamily="49" charset="0"/>
              </a:rPr>
              <a:t>요소의 모양을 만들어 주는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100" dirty="0" smtClean="0">
                <a:latin typeface="Consolas" panose="020B0609020204030204" pitchFamily="49" charset="0"/>
              </a:rPr>
              <a:t> class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width: 100%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Padding</a:t>
            </a:r>
            <a:r>
              <a:rPr lang="en-US" altLang="ko-KR" sz="1100" dirty="0">
                <a:latin typeface="Consolas" panose="020B0609020204030204" pitchFamily="49" charset="0"/>
              </a:rPr>
              <a:t>: .375rem .</a:t>
            </a:r>
            <a:r>
              <a:rPr lang="en-US" altLang="ko-KR" sz="1100" dirty="0" smtClean="0">
                <a:latin typeface="Consolas" panose="020B0609020204030204" pitchFamily="49" charset="0"/>
              </a:rPr>
              <a:t>75rem; /* </a:t>
            </a:r>
            <a:r>
              <a:rPr lang="ko-KR" altLang="en-US" sz="1100" dirty="0" smtClean="0">
                <a:latin typeface="Consolas" panose="020B0609020204030204" pitchFamily="49" charset="0"/>
              </a:rPr>
              <a:t>상하 </a:t>
            </a:r>
            <a:r>
              <a:rPr lang="en-US" altLang="ko-KR" sz="1100" dirty="0" smtClean="0">
                <a:latin typeface="Consolas" panose="020B0609020204030204" pitchFamily="49" charset="0"/>
              </a:rPr>
              <a:t>: 5~6px / </a:t>
            </a:r>
            <a:r>
              <a:rPr lang="ko-KR" altLang="en-US" sz="1100" dirty="0" smtClean="0">
                <a:latin typeface="Consolas" panose="020B0609020204030204" pitchFamily="49" charset="0"/>
              </a:rPr>
              <a:t>좌우 </a:t>
            </a:r>
            <a:r>
              <a:rPr lang="en-US" altLang="ko-KR" sz="1100" dirty="0" smtClean="0">
                <a:latin typeface="Consolas" panose="020B0609020204030204" pitchFamily="49" charset="0"/>
              </a:rPr>
              <a:t>: 11~12px */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그 외 여러 스타일로 구성 되어 </a:t>
            </a:r>
            <a:r>
              <a:rPr lang="en-US" altLang="ko-KR" sz="1100" dirty="0" smtClean="0">
                <a:latin typeface="Consolas" panose="020B0609020204030204" pitchFamily="49" charset="0"/>
              </a:rPr>
              <a:t>bootstrap</a:t>
            </a:r>
            <a:r>
              <a:rPr lang="ko-KR" altLang="en-US" sz="1100" dirty="0" smtClean="0">
                <a:latin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</a:rPr>
              <a:t>form </a:t>
            </a:r>
            <a:r>
              <a:rPr lang="ko-KR" altLang="en-US" sz="1100" dirty="0" smtClean="0">
                <a:latin typeface="Consolas" panose="020B0609020204030204" pitchFamily="49" charset="0"/>
              </a:rPr>
              <a:t>요소의 모양을 만들어 준다</a:t>
            </a:r>
            <a:r>
              <a:rPr lang="en-US" altLang="ko-KR" sz="1100" dirty="0" smtClean="0">
                <a:latin typeface="Consolas" panose="020B0609020204030204" pitchFamily="49" charset="0"/>
              </a:rPr>
              <a:t>.</a:t>
            </a:r>
            <a:endParaRPr lang="ko-KR" altLang="en-US" sz="11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864997"/>
              </p:ext>
            </p:extLst>
          </p:nvPr>
        </p:nvGraphicFramePr>
        <p:xfrm>
          <a:off x="1015178" y="1357751"/>
          <a:ext cx="10641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Image" r:id="rId3" imgW="10641240" imgH="964800" progId="Photoshop.Image.18">
                  <p:embed/>
                </p:oleObj>
              </mc:Choice>
              <mc:Fallback>
                <p:oleObj name="Image" r:id="rId3" imgW="10641240" imgH="964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5178" y="1357751"/>
                        <a:ext cx="10641012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5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forms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684" y="3854602"/>
            <a:ext cx="11697392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latin typeface="Consolas" panose="020B0609020204030204" pitchFamily="49" charset="0"/>
              </a:rPr>
              <a:t>입력폼</a:t>
            </a:r>
            <a:r>
              <a:rPr lang="ko-KR" altLang="en-US" sz="1100" dirty="0" smtClean="0">
                <a:latin typeface="Consolas" panose="020B0609020204030204" pitchFamily="49" charset="0"/>
              </a:rPr>
              <a:t> 한 세트를 구성 및 구분하기 위한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1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사용 예</a:t>
            </a:r>
            <a:r>
              <a:rPr lang="en-US" altLang="ko-KR" sz="11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user”&gt;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=“text”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=“user"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=“form-control”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=“user”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ko-KR" alt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사용자이름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password“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en-US" altLang="ko-KR" sz="11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 placeholder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ko-KR" alt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=＂form-group＂&gt;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=“profile＂&gt;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Profile: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 name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profile＂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=＂form-control＂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=profile＂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 placeholder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ko-KR" alt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소개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”&gt;&lt;/</a:t>
            </a:r>
            <a:r>
              <a:rPr lang="en-US" altLang="ko-KR" sz="11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.form-group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895386"/>
              </p:ext>
            </p:extLst>
          </p:nvPr>
        </p:nvGraphicFramePr>
        <p:xfrm>
          <a:off x="1166648" y="1175336"/>
          <a:ext cx="8028179" cy="2333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Image" r:id="rId3" imgW="11314080" imgH="3288600" progId="Photoshop.Image.18">
                  <p:embed/>
                </p:oleObj>
              </mc:Choice>
              <mc:Fallback>
                <p:oleObj name="Image" r:id="rId3" imgW="11314080" imgH="32886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648" y="1175336"/>
                        <a:ext cx="8028179" cy="2333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forms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684" y="1175336"/>
            <a:ext cx="11697392" cy="9387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latin typeface="Consolas" panose="020B0609020204030204" pitchFamily="49" charset="0"/>
              </a:rPr>
              <a:t>입력폼</a:t>
            </a:r>
            <a:r>
              <a:rPr lang="ko-KR" altLang="en-US" sz="1100" dirty="0" smtClean="0">
                <a:latin typeface="Consolas" panose="020B0609020204030204" pitchFamily="49" charset="0"/>
              </a:rPr>
              <a:t> 또는 그 외 필요 요소들을 하나의 그룹으로 묶는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1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100" dirty="0">
              <a:latin typeface="Consolas" panose="020B0609020204030204" pitchFamily="49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필요 요소 </a:t>
            </a:r>
            <a:r>
              <a:rPr lang="en-US" altLang="ko-KR" sz="11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Label </a:t>
            </a:r>
            <a:r>
              <a:rPr lang="ko-KR" altLang="en-US" sz="1100" dirty="0" smtClean="0">
                <a:latin typeface="Consolas" panose="020B0609020204030204" pitchFamily="49" charset="0"/>
              </a:rPr>
              <a:t>요소 </a:t>
            </a:r>
            <a:r>
              <a:rPr lang="en-US" altLang="ko-KR" sz="1100" dirty="0" smtClean="0">
                <a:latin typeface="Consolas" panose="020B0609020204030204" pitchFamily="49" charset="0"/>
              </a:rPr>
              <a:t>: span or label </a:t>
            </a:r>
            <a:r>
              <a:rPr lang="ko-KR" altLang="en-US" sz="1100" dirty="0" smtClean="0">
                <a:latin typeface="Consolas" panose="020B0609020204030204" pitchFamily="49" charset="0"/>
              </a:rPr>
              <a:t>또는 그 외 모든 요소</a:t>
            </a:r>
            <a:r>
              <a:rPr lang="en-US" altLang="ko-KR" sz="1100" dirty="0" smtClean="0">
                <a:latin typeface="Consolas" panose="020B0609020204030204" pitchFamily="49" charset="0"/>
              </a:rPr>
              <a:t>(</a:t>
            </a:r>
            <a:r>
              <a:rPr lang="ko-KR" altLang="en-US" sz="1100" dirty="0" smtClean="0">
                <a:latin typeface="Consolas" panose="020B0609020204030204" pitchFamily="49" charset="0"/>
              </a:rPr>
              <a:t>웹 접근성을 위해 </a:t>
            </a:r>
            <a:r>
              <a:rPr lang="en-US" altLang="ko-KR" sz="1100" dirty="0" smtClean="0">
                <a:latin typeface="Consolas" panose="020B0609020204030204" pitchFamily="49" charset="0"/>
              </a:rPr>
              <a:t>span</a:t>
            </a:r>
            <a:r>
              <a:rPr lang="ko-KR" altLang="en-US" sz="1100" dirty="0" smtClean="0">
                <a:latin typeface="Consolas" panose="020B0609020204030204" pitchFamily="49" charset="0"/>
              </a:rPr>
              <a:t>또는</a:t>
            </a:r>
            <a:r>
              <a:rPr lang="en-US" altLang="ko-KR" sz="1100" dirty="0" smtClean="0">
                <a:latin typeface="Consolas" panose="020B0609020204030204" pitchFamily="49" charset="0"/>
              </a:rPr>
              <a:t> label </a:t>
            </a:r>
            <a:r>
              <a:rPr lang="ko-KR" altLang="en-US" sz="1100" dirty="0" smtClean="0">
                <a:latin typeface="Consolas" panose="020B0609020204030204" pitchFamily="49" charset="0"/>
              </a:rPr>
              <a:t>사용 권장</a:t>
            </a:r>
            <a:r>
              <a:rPr lang="en-US" altLang="ko-KR" sz="1100" dirty="0" smtClean="0">
                <a:latin typeface="Consolas" panose="020B0609020204030204" pitchFamily="49" charset="0"/>
              </a:rPr>
              <a:t>) – class : input-group-prepend</a:t>
            </a:r>
            <a:r>
              <a:rPr lang="ko-KR" altLang="en-US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</a:rPr>
              <a:t>&gt; input-group-text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Button</a:t>
            </a:r>
            <a:r>
              <a:rPr lang="ko-KR" altLang="en-US" sz="1100" dirty="0" smtClean="0">
                <a:latin typeface="Consolas" panose="020B0609020204030204" pitchFamily="49" charset="0"/>
              </a:rPr>
              <a:t> 요소 </a:t>
            </a:r>
            <a:r>
              <a:rPr lang="en-US" altLang="ko-KR" sz="1100" dirty="0" smtClean="0">
                <a:latin typeface="Consolas" panose="020B0609020204030204" pitchFamily="49" charset="0"/>
              </a:rPr>
              <a:t>: div </a:t>
            </a:r>
            <a:r>
              <a:rPr lang="ko-KR" altLang="en-US" sz="1100" dirty="0" smtClean="0">
                <a:latin typeface="Consolas" panose="020B0609020204030204" pitchFamily="49" charset="0"/>
              </a:rPr>
              <a:t>또는 </a:t>
            </a:r>
            <a:r>
              <a:rPr lang="ko-KR" altLang="en-US" sz="1100" dirty="0">
                <a:latin typeface="Consolas" panose="020B0609020204030204" pitchFamily="49" charset="0"/>
              </a:rPr>
              <a:t>그 외 모든 요소</a:t>
            </a:r>
            <a:r>
              <a:rPr lang="en-US" altLang="ko-KR" sz="1100" dirty="0">
                <a:latin typeface="Consolas" panose="020B0609020204030204" pitchFamily="49" charset="0"/>
              </a:rPr>
              <a:t>(</a:t>
            </a:r>
            <a:r>
              <a:rPr lang="ko-KR" altLang="en-US" sz="1100" dirty="0">
                <a:latin typeface="Consolas" panose="020B0609020204030204" pitchFamily="49" charset="0"/>
              </a:rPr>
              <a:t>웹 접근성을 위해 </a:t>
            </a:r>
            <a:r>
              <a:rPr lang="en-US" altLang="ko-KR" sz="1100" dirty="0" smtClean="0">
                <a:latin typeface="Consolas" panose="020B0609020204030204" pitchFamily="49" charset="0"/>
              </a:rPr>
              <a:t>div </a:t>
            </a:r>
            <a:r>
              <a:rPr lang="ko-KR" altLang="en-US" sz="1100" dirty="0">
                <a:latin typeface="Consolas" panose="020B0609020204030204" pitchFamily="49" charset="0"/>
              </a:rPr>
              <a:t>사용 권장</a:t>
            </a:r>
            <a:r>
              <a:rPr lang="en-US" altLang="ko-KR" sz="1100" dirty="0">
                <a:latin typeface="Consolas" panose="020B0609020204030204" pitchFamily="49" charset="0"/>
              </a:rPr>
              <a:t>) – class :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btn</a:t>
            </a:r>
            <a:r>
              <a:rPr lang="en-US" altLang="ko-KR" sz="1100" dirty="0" smtClean="0">
                <a:latin typeface="Consolas" panose="020B0609020204030204" pitchFamily="49" charset="0"/>
              </a:rPr>
              <a:t>-group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.input-group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853811"/>
              </p:ext>
            </p:extLst>
          </p:nvPr>
        </p:nvGraphicFramePr>
        <p:xfrm>
          <a:off x="932974" y="2483671"/>
          <a:ext cx="10310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Image" r:id="rId3" imgW="10310760" imgH="583920" progId="Photoshop.Image.18">
                  <p:embed/>
                </p:oleObj>
              </mc:Choice>
              <mc:Fallback>
                <p:oleObj name="Image" r:id="rId3" imgW="10310760" imgH="583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2974" y="2483671"/>
                        <a:ext cx="1031081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39684" y="3428416"/>
            <a:ext cx="11697392" cy="24622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atin typeface="Consolas" panose="020B0609020204030204" pitchFamily="49" charset="0"/>
              </a:rPr>
              <a:t>HTML</a:t>
            </a:r>
          </a:p>
          <a:p>
            <a:endParaRPr lang="en-US" altLang="ko-KR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&lt;div class="input-group"&gt;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&lt;div class="input-group-prepend"&gt;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&lt;label for="user" class="input-group-text"&gt;input-group-</a:t>
            </a:r>
            <a:r>
              <a:rPr lang="en-US" altLang="ko-KR" sz="1100" dirty="0" err="1">
                <a:latin typeface="Consolas" panose="020B0609020204030204" pitchFamily="49" charset="0"/>
              </a:rPr>
              <a:t>addon</a:t>
            </a:r>
            <a:r>
              <a:rPr lang="en-US" altLang="ko-KR" sz="1100" dirty="0">
                <a:latin typeface="Consolas" panose="020B0609020204030204" pitchFamily="49" charset="0"/>
              </a:rPr>
              <a:t>&lt;/label&gt;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&lt;input type="text" class="form-control" id="user" placeholder='input class="form-control"'&gt;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&lt;div class="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-group"&gt;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&lt;button class="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-primary"&gt;</a:t>
            </a:r>
            <a:r>
              <a:rPr lang="ko-KR" altLang="en-US" sz="1100" dirty="0">
                <a:latin typeface="Consolas" panose="020B0609020204030204" pitchFamily="49" charset="0"/>
              </a:rPr>
              <a:t>확인</a:t>
            </a:r>
            <a:r>
              <a:rPr lang="en-US" altLang="ko-KR" sz="1100" dirty="0"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&lt;a </a:t>
            </a:r>
            <a:r>
              <a:rPr lang="en-US" altLang="ko-KR" sz="1100" dirty="0" err="1"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latin typeface="Consolas" panose="020B0609020204030204" pitchFamily="49" charset="0"/>
              </a:rPr>
              <a:t>="#" class="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-danger"&gt;</a:t>
            </a:r>
            <a:r>
              <a:rPr lang="ko-KR" altLang="en-US" sz="1100" dirty="0">
                <a:latin typeface="Consolas" panose="020B0609020204030204" pitchFamily="49" charset="0"/>
              </a:rPr>
              <a:t>삭제</a:t>
            </a:r>
            <a:r>
              <a:rPr lang="en-US" altLang="ko-KR" sz="1100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&lt;/div&gt;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&lt;/div&gt;</a:t>
            </a:r>
            <a:endParaRPr lang="en-US" altLang="ko-KR" sz="11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1063" y="2528121"/>
            <a:ext cx="2082040" cy="4357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91191" y="2539890"/>
            <a:ext cx="6367815" cy="43579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734034" y="2450989"/>
            <a:ext cx="1509752" cy="61688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1821" y="4153824"/>
            <a:ext cx="5429585" cy="4812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1821" y="4670032"/>
            <a:ext cx="7027158" cy="1647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1820" y="4869728"/>
            <a:ext cx="3695379" cy="62718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꺾인 연결선 20"/>
          <p:cNvCxnSpPr>
            <a:endCxn id="12" idx="1"/>
          </p:cNvCxnSpPr>
          <p:nvPr/>
        </p:nvCxnSpPr>
        <p:spPr>
          <a:xfrm rot="5400000">
            <a:off x="11586" y="3334966"/>
            <a:ext cx="1619712" cy="499242"/>
          </a:xfrm>
          <a:prstGeom prst="bentConnector4">
            <a:avLst>
              <a:gd name="adj1" fmla="val -255"/>
              <a:gd name="adj2" fmla="val 14578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2"/>
            <a:endCxn id="13" idx="3"/>
          </p:cNvCxnSpPr>
          <p:nvPr/>
        </p:nvCxnSpPr>
        <p:spPr>
          <a:xfrm rot="16200000" flipH="1">
            <a:off x="6148685" y="3302100"/>
            <a:ext cx="1776709" cy="1123880"/>
          </a:xfrm>
          <a:prstGeom prst="bentConnector4">
            <a:avLst>
              <a:gd name="adj1" fmla="val 59513"/>
              <a:gd name="adj2" fmla="val 1296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2"/>
            <a:endCxn id="15" idx="3"/>
          </p:cNvCxnSpPr>
          <p:nvPr/>
        </p:nvCxnSpPr>
        <p:spPr>
          <a:xfrm rot="5400000">
            <a:off x="6320331" y="1014739"/>
            <a:ext cx="2115449" cy="6221711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tooltip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684" y="1175336"/>
            <a:ext cx="11697392" cy="39857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 smtClean="0">
                <a:latin typeface="Consolas" panose="020B0609020204030204" pitchFamily="49" charset="0"/>
              </a:rPr>
              <a:t>툴팁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 사용 방법</a:t>
            </a:r>
            <a:endParaRPr lang="en-US" altLang="ko-KR" sz="1400" b="1" dirty="0" smtClean="0">
              <a:latin typeface="Consolas" panose="020B0609020204030204" pitchFamily="49" charset="0"/>
            </a:endParaRPr>
          </a:p>
          <a:p>
            <a:endParaRPr lang="en-US" altLang="ko-KR" sz="1100" dirty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툴팁을</a:t>
            </a:r>
            <a:r>
              <a:rPr lang="ko-KR" altLang="en-US" sz="1200" dirty="0" smtClean="0">
                <a:latin typeface="Consolas" panose="020B0609020204030204" pitchFamily="49" charset="0"/>
              </a:rPr>
              <a:t> 만들려면 </a:t>
            </a:r>
            <a:r>
              <a:rPr lang="en-US" altLang="ko-KR" sz="1200" dirty="0" smtClean="0">
                <a:latin typeface="Consolas" panose="020B0609020204030204" pitchFamily="49" charset="0"/>
              </a:rPr>
              <a:t>data-toggle=“tooltip” </a:t>
            </a:r>
            <a:r>
              <a:rPr lang="ko-KR" altLang="en-US" sz="1200" dirty="0" smtClean="0">
                <a:latin typeface="Consolas" panose="020B0609020204030204" pitchFamily="49" charset="0"/>
              </a:rPr>
              <a:t>속성을 요소에 추가해 줘야 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이 요소에 </a:t>
            </a:r>
            <a:r>
              <a:rPr lang="en-US" altLang="ko-KR" sz="1200" dirty="0" smtClean="0">
                <a:latin typeface="Consolas" panose="020B0609020204030204" pitchFamily="49" charset="0"/>
              </a:rPr>
              <a:t>title </a:t>
            </a:r>
            <a:r>
              <a:rPr lang="ko-KR" altLang="en-US" sz="1200" dirty="0" smtClean="0">
                <a:latin typeface="Consolas" panose="020B0609020204030204" pitchFamily="49" charset="0"/>
              </a:rPr>
              <a:t>속성을 부여하고 </a:t>
            </a:r>
            <a:r>
              <a:rPr lang="en-US" altLang="ko-KR" sz="1200" dirty="0" smtClean="0">
                <a:latin typeface="Consolas" panose="020B0609020204030204" pitchFamily="49" charset="0"/>
              </a:rPr>
              <a:t>title</a:t>
            </a:r>
            <a:r>
              <a:rPr lang="ko-KR" altLang="en-US" sz="1200" dirty="0" smtClean="0">
                <a:latin typeface="Consolas" panose="020B0609020204030204" pitchFamily="49" charset="0"/>
              </a:rPr>
              <a:t>안에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툴팁에</a:t>
            </a:r>
            <a:r>
              <a:rPr lang="ko-KR" altLang="en-US" sz="1200" dirty="0" smtClean="0">
                <a:latin typeface="Consolas" panose="020B0609020204030204" pitchFamily="49" charset="0"/>
              </a:rPr>
              <a:t> 사용할 텍스트를 지정하십시오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data-placement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속겅은</a:t>
            </a:r>
            <a:r>
              <a:rPr lang="ko-KR" altLang="en-US" sz="1200" dirty="0" smtClean="0">
                <a:latin typeface="Consolas" panose="020B0609020204030204" pitchFamily="49" charset="0"/>
              </a:rPr>
              <a:t> 필수 속성은 아니지만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나오는 방향을 나타냅니다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(left: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왼쪽에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/ right: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오른쪽에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/ top: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위에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– </a:t>
            </a:r>
            <a:r>
              <a:rPr lang="ko-KR" altLang="en-US" sz="1200" dirty="0" smtClean="0">
                <a:latin typeface="Consolas" panose="020B0609020204030204" pitchFamily="49" charset="0"/>
              </a:rPr>
              <a:t>기본값입니다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/ bottom: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아래에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툴팁의</a:t>
            </a:r>
            <a:r>
              <a:rPr lang="ko-KR" altLang="en-US" sz="1200" dirty="0" smtClean="0">
                <a:latin typeface="Consolas" panose="020B0609020204030204" pitchFamily="49" charset="0"/>
              </a:rPr>
              <a:t> 기본 최대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넓이값은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200</a:t>
            </a:r>
            <a:r>
              <a:rPr lang="ko-KR" altLang="en-US" sz="1200" dirty="0" smtClean="0">
                <a:latin typeface="Consolas" panose="020B0609020204030204" pitchFamily="49" charset="0"/>
              </a:rPr>
              <a:t>픽셀 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</a:t>
            </a:r>
            <a:r>
              <a:rPr lang="ko-KR" altLang="en-US" sz="1200" dirty="0" smtClean="0">
                <a:latin typeface="Consolas" panose="020B0609020204030204" pitchFamily="49" charset="0"/>
              </a:rPr>
              <a:t>만약 </a:t>
            </a:r>
            <a:r>
              <a:rPr lang="en-US" altLang="ko-KR" sz="1200" dirty="0" smtClean="0">
                <a:latin typeface="Consolas" panose="020B0609020204030204" pitchFamily="49" charset="0"/>
              </a:rPr>
              <a:t>300</a:t>
            </a:r>
            <a:r>
              <a:rPr lang="ko-KR" altLang="en-US" sz="1200" dirty="0" smtClean="0">
                <a:latin typeface="Consolas" panose="020B0609020204030204" pitchFamily="49" charset="0"/>
              </a:rPr>
              <a:t>픽셀로 변경한다고 가정하였을 때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이와 같이 변경하고자 하시면 </a:t>
            </a:r>
            <a:r>
              <a:rPr lang="en-US" altLang="ko-KR" sz="1200" dirty="0" smtClean="0">
                <a:latin typeface="Consolas" panose="020B0609020204030204" pitchFamily="49" charset="0"/>
              </a:rPr>
              <a:t>head </a:t>
            </a:r>
            <a:r>
              <a:rPr lang="ko-KR" altLang="en-US" sz="1200" dirty="0" smtClean="0">
                <a:latin typeface="Consolas" panose="020B0609020204030204" pitchFamily="49" charset="0"/>
              </a:rPr>
              <a:t>태그 안에 있는 </a:t>
            </a:r>
            <a:r>
              <a:rPr lang="en-US" altLang="ko-KR" sz="1200" dirty="0" smtClean="0">
                <a:latin typeface="Consolas" panose="020B0609020204030204" pitchFamily="49" charset="0"/>
              </a:rPr>
              <a:t>&lt;link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latin typeface="Consolas" panose="020B0609020204030204" pitchFamily="49" charset="0"/>
              </a:rPr>
              <a:t>=“stylesheet”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latin typeface="Consolas" panose="020B0609020204030204" pitchFamily="49" charset="0"/>
              </a:rPr>
              <a:t>=“bootstrap.css”&gt; </a:t>
            </a:r>
            <a:r>
              <a:rPr lang="ko-KR" altLang="en-US" sz="1200" dirty="0" smtClean="0">
                <a:latin typeface="Consolas" panose="020B0609020204030204" pitchFamily="49" charset="0"/>
              </a:rPr>
              <a:t>아래에 </a:t>
            </a:r>
            <a:r>
              <a:rPr lang="en-US" altLang="ko-KR" sz="1200" dirty="0" smtClean="0">
                <a:latin typeface="Consolas" panose="020B0609020204030204" pitchFamily="49" charset="0"/>
              </a:rPr>
              <a:t>&lt;link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latin typeface="Consolas" panose="020B0609020204030204" pitchFamily="49" charset="0"/>
              </a:rPr>
              <a:t>=“stylesheet”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latin typeface="Consolas" panose="020B0609020204030204" pitchFamily="49" charset="0"/>
              </a:rPr>
              <a:t>=“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사용자정의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스타일시트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200" dirty="0" smtClean="0">
                <a:latin typeface="Consolas" panose="020B0609020204030204" pitchFamily="49" charset="0"/>
              </a:rPr>
              <a:t>”&gt; </a:t>
            </a:r>
            <a:r>
              <a:rPr lang="ko-KR" altLang="en-US" sz="1200" dirty="0" smtClean="0">
                <a:latin typeface="Consolas" panose="020B0609020204030204" pitchFamily="49" charset="0"/>
              </a:rPr>
              <a:t>안에서 아래 코드를 작성하십시오</a:t>
            </a:r>
            <a:r>
              <a:rPr lang="en-US" altLang="ko-KR" sz="1200" dirty="0" smtClean="0">
                <a:latin typeface="Consolas" panose="020B0609020204030204" pitchFamily="49" charset="0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툴팁은</a:t>
            </a:r>
            <a:r>
              <a:rPr lang="ko-KR" altLang="en-US" sz="1200" dirty="0" smtClean="0">
                <a:latin typeface="Consolas" panose="020B0609020204030204" pitchFamily="49" charset="0"/>
              </a:rPr>
              <a:t> 마우스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오버시</a:t>
            </a:r>
            <a:r>
              <a:rPr lang="ko-KR" altLang="en-US" sz="1200" dirty="0" smtClean="0">
                <a:latin typeface="Consolas" panose="020B0609020204030204" pitchFamily="49" charset="0"/>
              </a:rPr>
              <a:t> 동작합니다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Bootstrap4</a:t>
            </a:r>
            <a:r>
              <a:rPr lang="ko-KR" altLang="en-US" sz="1200" dirty="0" smtClean="0">
                <a:latin typeface="Consolas" panose="020B0609020204030204" pitchFamily="49" charset="0"/>
              </a:rPr>
              <a:t>에서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작동시</a:t>
            </a:r>
            <a:r>
              <a:rPr lang="ko-KR" altLang="en-US" sz="1200" dirty="0" smtClean="0">
                <a:latin typeface="Consolas" panose="020B0609020204030204" pitchFamily="49" charset="0"/>
              </a:rPr>
              <a:t> 필수 파일은 </a:t>
            </a:r>
            <a:r>
              <a:rPr lang="en-US" altLang="ko-KR" sz="1200" dirty="0" smtClean="0">
                <a:latin typeface="Consolas" panose="020B0609020204030204" pitchFamily="49" charset="0"/>
              </a:rPr>
              <a:t>bootstrap </a:t>
            </a:r>
            <a:r>
              <a:rPr lang="ko-KR" altLang="en-US" sz="1200" dirty="0" smtClean="0">
                <a:latin typeface="Consolas" panose="020B0609020204030204" pitchFamily="49" charset="0"/>
              </a:rPr>
              <a:t>포함 파일인 </a:t>
            </a:r>
            <a:r>
              <a:rPr lang="en-US" altLang="ko-KR" sz="1200" dirty="0" smtClean="0">
                <a:latin typeface="Consolas" panose="020B0609020204030204" pitchFamily="49" charset="0"/>
              </a:rPr>
              <a:t>tooltip.js or tooltip.min.js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 또는 </a:t>
            </a:r>
            <a:r>
              <a:rPr lang="en-US" altLang="ko-KR" sz="1200" dirty="0" smtClean="0">
                <a:latin typeface="Consolas" panose="020B0609020204030204" pitchFamily="49" charset="0"/>
              </a:rPr>
              <a:t>bootstrap.js or bootstrap.min.js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파일이 선언되어 있어야합니다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popper.js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1200" dirty="0" smtClean="0">
                <a:latin typeface="Consolas" panose="020B0609020204030204" pitchFamily="49" charset="0"/>
              </a:rPr>
              <a:t>popper.min.js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파일이 있어야 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Consolas" panose="020B0609020204030204" pitchFamily="49" charset="0"/>
              </a:rPr>
              <a:t>popper.js </a:t>
            </a:r>
            <a:r>
              <a:rPr lang="en-US" altLang="ko-KR" sz="1200" dirty="0" smtClean="0">
                <a:latin typeface="Consolas" panose="020B0609020204030204" pitchFamily="49" charset="0"/>
              </a:rPr>
              <a:t>or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popper.min.js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파일은 </a:t>
            </a:r>
            <a:r>
              <a:rPr lang="en-US" altLang="ko-KR" sz="1200" dirty="0">
                <a:latin typeface="Consolas" panose="020B0609020204030204" pitchFamily="49" charset="0"/>
              </a:rPr>
              <a:t>bootstrap.js or </a:t>
            </a:r>
            <a:r>
              <a:rPr lang="en-US" altLang="ko-KR" sz="1200" dirty="0" smtClean="0">
                <a:latin typeface="Consolas" panose="020B0609020204030204" pitchFamily="49" charset="0"/>
              </a:rPr>
              <a:t>bootstrap.min.js</a:t>
            </a:r>
            <a:r>
              <a:rPr lang="ko-KR" altLang="en-US" sz="1200" dirty="0" smtClean="0">
                <a:latin typeface="Consolas" panose="020B0609020204030204" pitchFamily="49" charset="0"/>
              </a:rPr>
              <a:t>보다 위에 선언되어야만 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</a:rPr>
              <a:t>예</a:t>
            </a:r>
            <a:r>
              <a:rPr lang="en-US" altLang="ko-KR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&lt;a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=“#” class=“</a:t>
            </a:r>
            <a:r>
              <a:rPr lang="en-US" altLang="ko-KR" sz="1200" dirty="0" err="1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-success” data-placement="top" </a:t>
            </a:r>
            <a:r>
              <a:rPr lang="en-US" altLang="ko-KR" sz="1200" dirty="0" smtClean="0">
                <a:latin typeface="Consolas" panose="020B0609020204030204" pitchFamily="49" charset="0"/>
              </a:rPr>
              <a:t>data-toggle=“tooltip” title=“A </a:t>
            </a:r>
            <a:r>
              <a:rPr lang="ko-KR" altLang="en-US" sz="1200" dirty="0" smtClean="0">
                <a:latin typeface="Consolas" panose="020B0609020204030204" pitchFamily="49" charset="0"/>
              </a:rPr>
              <a:t>태그를 사용한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.”&gt;hello!&lt;/</a:t>
            </a:r>
            <a:r>
              <a:rPr lang="en-US" altLang="ko-KR" sz="1200" dirty="0">
                <a:latin typeface="Consolas" panose="020B0609020204030204" pitchFamily="49" charset="0"/>
              </a:rPr>
              <a:t>a</a:t>
            </a:r>
            <a:r>
              <a:rPr lang="en-US" altLang="ko-KR" sz="1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latin typeface="Consolas" panose="020B0609020204030204" pitchFamily="49" charset="0"/>
              </a:rPr>
              <a:t>button class=“</a:t>
            </a:r>
            <a:r>
              <a:rPr lang="en-US" altLang="ko-KR" sz="1200" dirty="0" err="1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-primary” data-placement="top" data-toggle=“tooltip” title</a:t>
            </a:r>
            <a:r>
              <a:rPr lang="en-US" altLang="ko-KR" sz="1200" dirty="0" smtClean="0">
                <a:latin typeface="Consolas" panose="020B0609020204030204" pitchFamily="49" charset="0"/>
              </a:rPr>
              <a:t>=“button </a:t>
            </a:r>
            <a:r>
              <a:rPr lang="ko-KR" altLang="en-US" sz="1200" dirty="0" smtClean="0">
                <a:latin typeface="Consolas" panose="020B0609020204030204" pitchFamily="49" charset="0"/>
              </a:rPr>
              <a:t>태그를 </a:t>
            </a:r>
            <a:r>
              <a:rPr lang="ko-KR" altLang="en-US" sz="1200" dirty="0">
                <a:latin typeface="Consolas" panose="020B0609020204030204" pitchFamily="49" charset="0"/>
              </a:rPr>
              <a:t>사용한 </a:t>
            </a:r>
            <a:r>
              <a:rPr lang="ko-KR" altLang="en-US" sz="1200" dirty="0" err="1">
                <a:latin typeface="Consolas" panose="020B0609020204030204" pitchFamily="49" charset="0"/>
              </a:rPr>
              <a:t>툴팁입니다</a:t>
            </a:r>
            <a:r>
              <a:rPr lang="en-US" altLang="ko-KR" sz="1200" dirty="0">
                <a:latin typeface="Consolas" panose="020B0609020204030204" pitchFamily="49" charset="0"/>
              </a:rPr>
              <a:t>.”</a:t>
            </a:r>
            <a:r>
              <a:rPr lang="en-US" altLang="ko-KR" sz="1200" dirty="0" smtClean="0">
                <a:latin typeface="Consolas" panose="020B0609020204030204" pitchFamily="49" charset="0"/>
              </a:rPr>
              <a:t>&gt;hello!&lt;/button&gt;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툴팁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996781"/>
              </p:ext>
            </p:extLst>
          </p:nvPr>
        </p:nvGraphicFramePr>
        <p:xfrm>
          <a:off x="980311" y="5956546"/>
          <a:ext cx="180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Image" r:id="rId3" imgW="1802880" imgH="571320" progId="Photoshop.Image.18">
                  <p:embed/>
                </p:oleObj>
              </mc:Choice>
              <mc:Fallback>
                <p:oleObj name="Image" r:id="rId3" imgW="1802880" imgH="5713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0311" y="5956546"/>
                        <a:ext cx="1803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63803"/>
              </p:ext>
            </p:extLst>
          </p:nvPr>
        </p:nvGraphicFramePr>
        <p:xfrm>
          <a:off x="4348876" y="5524746"/>
          <a:ext cx="252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Image" r:id="rId5" imgW="2526840" imgH="1002960" progId="Photoshop.Image.18">
                  <p:embed/>
                </p:oleObj>
              </mc:Choice>
              <mc:Fallback>
                <p:oleObj name="Image" r:id="rId5" imgW="2526840" imgH="1002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8876" y="5524746"/>
                        <a:ext cx="25273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681871"/>
              </p:ext>
            </p:extLst>
          </p:nvPr>
        </p:nvGraphicFramePr>
        <p:xfrm>
          <a:off x="8441341" y="5245346"/>
          <a:ext cx="26035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Image" r:id="rId7" imgW="2603160" imgH="1282320" progId="Photoshop.Image.18">
                  <p:embed/>
                </p:oleObj>
              </mc:Choice>
              <mc:Fallback>
                <p:oleObj name="Image" r:id="rId7" imgW="2603160" imgH="12823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41341" y="5245346"/>
                        <a:ext cx="26035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9684" y="2785242"/>
            <a:ext cx="11697392" cy="5255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/>
              <a:t>.tooltip-inner {</a:t>
            </a:r>
          </a:p>
          <a:p>
            <a:r>
              <a:rPr lang="en-US" altLang="ko-KR" sz="1000" dirty="0" smtClean="0"/>
              <a:t>    max-width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300px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429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Bootstrap4 basic buttons1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1976276"/>
            <a:ext cx="111191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Bootstrap3 </a:t>
            </a:r>
            <a:r>
              <a:rPr lang="ko-KR" altLang="en-US" sz="1200" dirty="0" smtClean="0"/>
              <a:t>와의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차이점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-default </a:t>
            </a:r>
            <a:r>
              <a:rPr lang="ko-KR" altLang="en-US" sz="1200" dirty="0" err="1" smtClean="0"/>
              <a:t>클레스</a:t>
            </a:r>
            <a:r>
              <a:rPr lang="ko-KR" altLang="en-US" sz="1200" dirty="0" smtClean="0"/>
              <a:t> 삭제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기본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태그로 대체됨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2. </a:t>
            </a:r>
            <a:r>
              <a:rPr lang="en-US" altLang="ko-KR" sz="1200" dirty="0"/>
              <a:t>4</a:t>
            </a:r>
            <a:r>
              <a:rPr lang="ko-KR" altLang="en-US" sz="1200" dirty="0"/>
              <a:t>종류의 버튼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-secondary /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-dark /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-light /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-link)</a:t>
            </a:r>
          </a:p>
          <a:p>
            <a:r>
              <a:rPr lang="en-US" altLang="ko-KR" sz="1200" dirty="0" smtClean="0"/>
              <a:t>3. Outline </a:t>
            </a:r>
            <a:r>
              <a:rPr lang="ko-KR" altLang="en-US" sz="1200" dirty="0" smtClean="0"/>
              <a:t>속성의 버튼 추가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"&gt;Basic&lt;/button&gt;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-primary"&gt;Primary&lt;/button&gt;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-secondary"&gt;Secondary&lt;/button&gt;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-success"&gt;Success&lt;/button&gt;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-info"&gt;Info&lt;/button&gt;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-warning"&gt;Warning&lt;/button&gt;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-danger"&gt;Danger&lt;/button&gt;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-dark"&gt;Dark&lt;/button&gt;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-light"&gt;Light&lt;/button&gt;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-link"&gt;Link&lt;/button</a:t>
            </a:r>
            <a:r>
              <a:rPr lang="en-US" altLang="ko-KR" sz="1200" dirty="0" smtClean="0"/>
              <a:t>&gt;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4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Bootstrap4 basic </a:t>
            </a:r>
            <a:r>
              <a:rPr lang="en-US" altLang="ko-KR" dirty="0" smtClean="0"/>
              <a:t>buttons2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1976276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에서 추가된 </a:t>
            </a:r>
            <a:r>
              <a:rPr lang="en-US" altLang="ko-KR" sz="1200" dirty="0" smtClean="0"/>
              <a:t>outline </a:t>
            </a:r>
            <a:r>
              <a:rPr lang="ko-KR" altLang="en-US" sz="1200" dirty="0" smtClean="0"/>
              <a:t>속성의 버튼입니다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-outline-primary"&gt;Primary&lt;/button&gt;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-outline-secondary"&gt;Secondary&lt;/button&gt;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-outline-success"&gt;Success&lt;/button&gt;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-outline-info"&gt;Info&lt;/button&gt;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-outline-warning"&gt;Warning&lt;/button&gt;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-outline-danger"&gt;Danger&lt;/button&gt;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-outline-dark"&gt;Dark&lt;/button&gt;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-outline-light text-dark"&gt;Light&lt;/button&gt;</a:t>
            </a:r>
            <a:endParaRPr lang="en-US" altLang="ko-KR" sz="1200" dirty="0" smtClean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55888"/>
              </p:ext>
            </p:extLst>
          </p:nvPr>
        </p:nvGraphicFramePr>
        <p:xfrm>
          <a:off x="394311" y="1175336"/>
          <a:ext cx="8456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Image" r:id="rId3" imgW="8457120" imgH="622080" progId="Photoshop.Image.18">
                  <p:embed/>
                </p:oleObj>
              </mc:Choice>
              <mc:Fallback>
                <p:oleObj name="Image" r:id="rId3" imgW="8457120" imgH="622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84566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24444" y="4384196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Bootstrap4 </a:t>
            </a:r>
            <a:r>
              <a:rPr lang="en-US" altLang="ko-KR" dirty="0" smtClean="0"/>
              <a:t>button size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4812976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버튼의 사이즈는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종류로 분류 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기본 버튼</a:t>
            </a:r>
            <a:r>
              <a:rPr lang="en-US" altLang="ko-KR" sz="1200" dirty="0" smtClean="0"/>
              <a:t>(Default : </a:t>
            </a:r>
            <a:r>
              <a:rPr lang="ko-KR" altLang="en-US" sz="1200" dirty="0" err="1" smtClean="0"/>
              <a:t>클레스를</a:t>
            </a:r>
            <a:r>
              <a:rPr lang="ko-KR" altLang="en-US" sz="1200" dirty="0" smtClean="0"/>
              <a:t> 추가하지 않음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작은 버튼</a:t>
            </a:r>
            <a:r>
              <a:rPr lang="en-US" altLang="ko-KR" sz="1200" dirty="0" smtClean="0"/>
              <a:t>(Small : </a:t>
            </a:r>
            <a:r>
              <a:rPr lang="en-US" altLang="ko-KR" sz="1200" dirty="0" err="1" smtClean="0"/>
              <a:t>btn-sm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클레스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큰 버튼</a:t>
            </a:r>
            <a:r>
              <a:rPr lang="en-US" altLang="ko-KR" sz="1200" dirty="0" smtClean="0"/>
              <a:t>(Large : </a:t>
            </a:r>
            <a:r>
              <a:rPr lang="en-US" altLang="ko-KR" sz="1200" dirty="0" err="1" smtClean="0"/>
              <a:t>btn-lg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클레스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 </a:t>
            </a:r>
            <a:r>
              <a:rPr lang="en-US" altLang="ko-KR" sz="1200" dirty="0" err="1"/>
              <a:t>btn-lg</a:t>
            </a:r>
            <a:r>
              <a:rPr lang="en-US" altLang="ko-KR" sz="1200" dirty="0"/>
              <a:t>"&gt;Large&lt;/button&gt;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-primary"&gt;Default&lt;/button&gt;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 </a:t>
            </a:r>
            <a:r>
              <a:rPr lang="en-US" altLang="ko-KR" sz="1200" dirty="0" err="1"/>
              <a:t>btn-sm</a:t>
            </a:r>
            <a:r>
              <a:rPr lang="en-US" altLang="ko-KR" sz="1200" dirty="0"/>
              <a:t>"&gt;Small&lt;/button&gt;</a:t>
            </a:r>
            <a:endParaRPr lang="en-US" altLang="ko-KR" sz="1200" dirty="0" smtClean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86922"/>
              </p:ext>
            </p:extLst>
          </p:nvPr>
        </p:nvGraphicFramePr>
        <p:xfrm>
          <a:off x="4083050" y="5009657"/>
          <a:ext cx="311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Image" r:id="rId5" imgW="3110760" imgH="622080" progId="Photoshop.Image.18">
                  <p:embed/>
                </p:oleObj>
              </mc:Choice>
              <mc:Fallback>
                <p:oleObj name="Image" r:id="rId5" imgW="3110760" imgH="622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3050" y="5009657"/>
                        <a:ext cx="31115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1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 button color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44" y="3273552"/>
            <a:ext cx="111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 컬러 변경됐습니다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컬러의 클래스 추가되었습니다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추후 변경 가능 샘플용 클래스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HTML CODE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-outline-primary＂&gt;</a:t>
            </a:r>
            <a:r>
              <a:rPr lang="en-US" altLang="ko-KR" sz="1200" dirty="0"/>
              <a:t>Primary&lt;/button&gt;</a:t>
            </a:r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-outline-blue"&gt;Blue&lt;/</a:t>
            </a:r>
            <a:r>
              <a:rPr lang="en-US" altLang="ko-KR" sz="1200" dirty="0"/>
              <a:t>button&gt;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b</a:t>
            </a:r>
            <a:r>
              <a:rPr lang="en-US" altLang="ko-KR" sz="1200" dirty="0" err="1" smtClean="0"/>
              <a:t>tn</a:t>
            </a:r>
            <a:r>
              <a:rPr lang="en-US" altLang="ko-KR" sz="1200" dirty="0" smtClean="0"/>
              <a:t>-primary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#007bff </a:t>
            </a:r>
            <a:r>
              <a:rPr lang="en-US" altLang="ko-KR" sz="1200" dirty="0"/>
              <a:t>=&gt; </a:t>
            </a:r>
            <a:r>
              <a:rPr lang="en-US" altLang="ko-KR" sz="1200" dirty="0" smtClean="0"/>
              <a:t>#0f79c7</a:t>
            </a:r>
            <a:r>
              <a:rPr lang="ko-KR" altLang="en-US" sz="1200" dirty="0" smtClean="0"/>
              <a:t>로 변경됨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-blue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color </a:t>
            </a:r>
            <a:r>
              <a:rPr lang="en-US" altLang="ko-KR" sz="1200" dirty="0"/>
              <a:t>: #0f79c7</a:t>
            </a:r>
            <a:endParaRPr lang="ko-KR" altLang="en-US" sz="12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2077"/>
              </p:ext>
            </p:extLst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64381"/>
              </p:ext>
            </p:extLst>
          </p:nvPr>
        </p:nvGraphicFramePr>
        <p:xfrm>
          <a:off x="714775" y="2153199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Image" r:id="rId5" imgW="2044440" imgH="533160" progId="Photoshop.Image.18">
                  <p:embed/>
                </p:oleObj>
              </mc:Choice>
              <mc:Fallback>
                <p:oleObj name="Image" r:id="rId5" imgW="2044440" imgH="533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775" y="2153199"/>
                        <a:ext cx="2044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0415" y="2114779"/>
            <a:ext cx="2207894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4311" y="1221941"/>
            <a:ext cx="89815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631" y="1221941"/>
            <a:ext cx="1219961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8800" y="1221941"/>
            <a:ext cx="789853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</p:cNvCxnSpPr>
          <p:nvPr/>
        </p:nvCxnSpPr>
        <p:spPr>
          <a:xfrm>
            <a:off x="1840612" y="1797636"/>
            <a:ext cx="16412" cy="3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label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24444" y="1175336"/>
          <a:ext cx="7859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Image" r:id="rId3" imgW="7860240" imgH="1828440" progId="Photoshop.Image.18">
                  <p:embed/>
                </p:oleObj>
              </mc:Choice>
              <mc:Fallback>
                <p:oleObj name="Image" r:id="rId3" imgW="7860240" imgH="1828440" progId="Photoshop.Image.18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785971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44" y="3273552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&lt;div class="label label-info"&gt;label-info&lt;/div&gt;&lt;!-- </a:t>
            </a:r>
            <a:r>
              <a:rPr lang="ko-KR" altLang="en-US" sz="1200" dirty="0"/>
              <a:t>파란색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label-grey"&gt;label-grey&lt;/div&gt;&lt;!-- </a:t>
            </a:r>
            <a:r>
              <a:rPr lang="ko-KR" altLang="en-US" sz="1200" dirty="0"/>
              <a:t>회색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label-success"&gt;label-success&lt;/div&gt;&lt;!-- </a:t>
            </a:r>
            <a:r>
              <a:rPr lang="ko-KR" altLang="en-US" sz="1200" dirty="0" err="1"/>
              <a:t>그린색</a:t>
            </a:r>
            <a:r>
              <a:rPr lang="ko-KR" altLang="en-US" sz="1200" dirty="0"/>
              <a:t>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label-warning"&gt;label-warning&lt;/div&gt;&lt;!-- </a:t>
            </a:r>
            <a:r>
              <a:rPr lang="ko-KR" altLang="en-US" sz="1200" dirty="0"/>
              <a:t>주황색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label-danger"&gt;label-danger&lt;/div&gt;&lt;!-- </a:t>
            </a:r>
            <a:r>
              <a:rPr lang="ko-KR" altLang="en-US" sz="1200" dirty="0"/>
              <a:t>빨간색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label-purple"&gt;label-purple&lt;/div&gt;&lt;!-- </a:t>
            </a:r>
            <a:r>
              <a:rPr lang="ko-KR" altLang="en-US" sz="1200" dirty="0"/>
              <a:t>보라색 라벨 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Label-info – border-left-color: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035fa2 / background-color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b1d4fb</a:t>
            </a:r>
          </a:p>
          <a:p>
            <a:r>
              <a:rPr lang="en-US" altLang="ko-KR" sz="1200" dirty="0" smtClean="0"/>
              <a:t>Label-grey </a:t>
            </a:r>
            <a:r>
              <a:rPr lang="en-US" altLang="ko-KR" sz="1200" dirty="0"/>
              <a:t>– border-left-color: </a:t>
            </a:r>
            <a:r>
              <a:rPr lang="en-US" altLang="ko-KR" sz="1200" dirty="0" smtClean="0"/>
              <a:t>#666666 </a:t>
            </a:r>
            <a:r>
              <a:rPr lang="en-US" altLang="ko-KR" sz="1200" dirty="0"/>
              <a:t>/ background-color: </a:t>
            </a: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dedede</a:t>
            </a:r>
            <a:endParaRPr lang="ko-KR" altLang="en-US" sz="1200" dirty="0"/>
          </a:p>
          <a:p>
            <a:r>
              <a:rPr lang="en-US" altLang="ko-KR" sz="1200" dirty="0" smtClean="0"/>
              <a:t>Label-success </a:t>
            </a:r>
            <a:r>
              <a:rPr lang="en-US" altLang="ko-KR" sz="1200" dirty="0"/>
              <a:t>– border-left-color: #00773c / background-color: #b9f9d9</a:t>
            </a:r>
            <a:endParaRPr lang="ko-KR" altLang="en-US" sz="1200" dirty="0"/>
          </a:p>
          <a:p>
            <a:r>
              <a:rPr lang="en-US" altLang="ko-KR" sz="1200" dirty="0" smtClean="0"/>
              <a:t>Label-warning </a:t>
            </a:r>
            <a:r>
              <a:rPr lang="en-US" altLang="ko-KR" sz="1200" dirty="0"/>
              <a:t>– border-left-color: #e09934 / background-color: #fbdbb1</a:t>
            </a:r>
            <a:endParaRPr lang="ko-KR" altLang="en-US" sz="1200" dirty="0"/>
          </a:p>
          <a:p>
            <a:r>
              <a:rPr lang="en-US" altLang="ko-KR" sz="1200" dirty="0" smtClean="0"/>
              <a:t>Label-danger </a:t>
            </a:r>
            <a:r>
              <a:rPr lang="en-US" altLang="ko-KR" sz="1200" dirty="0"/>
              <a:t>– border-left-color: #af1010 / background-color: #f6dcdc</a:t>
            </a:r>
            <a:endParaRPr lang="ko-KR" altLang="en-US" sz="1200" dirty="0"/>
          </a:p>
          <a:p>
            <a:r>
              <a:rPr lang="en-US" altLang="ko-KR" sz="1200" dirty="0" smtClean="0"/>
              <a:t>Label-purple </a:t>
            </a:r>
            <a:r>
              <a:rPr lang="en-US" altLang="ko-KR" sz="1200" dirty="0"/>
              <a:t>– border-left-color: #5b108a / background-color: #</a:t>
            </a:r>
            <a:r>
              <a:rPr lang="en-US" altLang="ko-KR" sz="1200" dirty="0" smtClean="0"/>
              <a:t>e3cbf2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9363"/>
              </p:ext>
            </p:extLst>
          </p:nvPr>
        </p:nvGraphicFramePr>
        <p:xfrm>
          <a:off x="224444" y="1252474"/>
          <a:ext cx="342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Image" r:id="rId3" imgW="3428280" imgH="1764720" progId="Photoshop.Image.18">
                  <p:embed/>
                </p:oleObj>
              </mc:Choice>
              <mc:Fallback>
                <p:oleObj name="Image" r:id="rId3" imgW="342828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42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for="chk1"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id="chk1"&gt;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for=“chk2”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id="chk2"&gt;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668" y="1252474"/>
            <a:ext cx="120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498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for="chk3"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id="chk3"&gt;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for="chk4"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id="chk4"&gt;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for="chk5"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id="chk5"&gt;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for="chk6"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id="chk6"&gt;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for="radio1"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id="radio1"&gt;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for="radio2"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id="radio2"&gt;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3051"/>
              </p:ext>
            </p:extLst>
          </p:nvPr>
        </p:nvGraphicFramePr>
        <p:xfrm>
          <a:off x="224444" y="1252474"/>
          <a:ext cx="368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Image" r:id="rId3" imgW="3682440" imgH="1764720" progId="Photoshop.Image.18">
                  <p:embed/>
                </p:oleObj>
              </mc:Choice>
              <mc:Fallback>
                <p:oleObj name="Image" r:id="rId3" imgW="368244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68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2668" y="1252474"/>
            <a:ext cx="141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Radio button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Radio button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5316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for="radio3"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id="radio3"&gt;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for="radio4"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id="radio4"&gt;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for="radio5"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id="radio5"&gt;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for="radio6"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id="radio6"&gt;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변경원할</a:t>
            </a:r>
            <a:r>
              <a:rPr lang="ko-KR" altLang="en-US" sz="1200" dirty="0" smtClean="0">
                <a:solidFill>
                  <a:srgbClr val="FF0000"/>
                </a:solidFill>
              </a:rPr>
              <a:t> 경우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navbar</a:t>
            </a:r>
            <a:r>
              <a:rPr lang="en-US" altLang="ko-KR" sz="1200" dirty="0">
                <a:solidFill>
                  <a:srgbClr val="FF0000"/>
                </a:solidFill>
              </a:rPr>
              <a:t>-brand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4231178"/>
            <a:ext cx="2897446" cy="91717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변경원할경우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&lt;a class="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sz="1000" dirty="0" smtClean="0">
                <a:solidFill>
                  <a:srgbClr val="FF0000"/>
                </a:solidFill>
              </a:rPr>
              <a:t>-brand"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000" dirty="0" smtClean="0">
                <a:solidFill>
                  <a:srgbClr val="FF0000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&lt;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000" dirty="0" smtClean="0">
                <a:solidFill>
                  <a:srgbClr val="FF0000"/>
                </a:solidFill>
              </a:rPr>
              <a:t>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&lt;/a&gt;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5400000">
            <a:off x="1308229" y="3100086"/>
            <a:ext cx="1260969" cy="419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1730895" y="3831562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>
            <a:endCxn id="20" idx="1"/>
          </p:cNvCxnSpPr>
          <p:nvPr/>
        </p:nvCxnSpPr>
        <p:spPr>
          <a:xfrm>
            <a:off x="1730895" y="3690851"/>
            <a:ext cx="0" cy="107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1730895" y="4676890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76966" y="3260086"/>
            <a:ext cx="3599411" cy="32316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회원아이콘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&lt;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100" dirty="0" smtClean="0">
                <a:solidFill>
                  <a:srgbClr val="FF0000"/>
                </a:solidFill>
              </a:rPr>
              <a:t> class="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fas</a:t>
            </a:r>
            <a:r>
              <a:rPr lang="en-US" altLang="ko-KR" sz="1100" dirty="0" smtClean="0">
                <a:solidFill>
                  <a:srgbClr val="FF0000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100" dirty="0" smtClean="0">
                <a:solidFill>
                  <a:srgbClr val="FF0000"/>
                </a:solidFill>
              </a:rPr>
              <a:t>&gt;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9451570" y="2912571"/>
            <a:ext cx="133004" cy="268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51" y="1395695"/>
            <a:ext cx="3048000" cy="523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424390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변경원할</a:t>
            </a:r>
            <a:r>
              <a:rPr lang="ko-KR" altLang="en-US" sz="1200" dirty="0" smtClean="0">
                <a:solidFill>
                  <a:srgbClr val="FF0000"/>
                </a:solidFill>
              </a:rPr>
              <a:t> 경우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navbar</a:t>
            </a:r>
            <a:r>
              <a:rPr lang="en-US" altLang="ko-KR" sz="1200" dirty="0">
                <a:solidFill>
                  <a:srgbClr val="FF0000"/>
                </a:solidFill>
              </a:rPr>
              <a:t>-brand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3196492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변경원할경우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&lt;a class="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sz="1000" dirty="0" smtClean="0">
                <a:solidFill>
                  <a:srgbClr val="FF0000"/>
                </a:solidFill>
              </a:rPr>
              <a:t>-brand"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000" dirty="0" smtClean="0">
                <a:solidFill>
                  <a:srgbClr val="FF0000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&lt;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000" dirty="0" smtClean="0">
                <a:solidFill>
                  <a:srgbClr val="FF0000"/>
                </a:solidFill>
              </a:rPr>
              <a:t>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&lt;/a&gt;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7085" y="142426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794701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508" y="1424270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4666" y="2225399"/>
            <a:ext cx="4791712" cy="158623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메뉴버튼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화면에서 버튼을 클릭하면 숨은 메뉴가 좌에서 우로 슬라이드 되어 나옴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&lt;button class="</a:t>
            </a:r>
            <a:r>
              <a:rPr lang="en-US" altLang="ko-KR" sz="1100" dirty="0" err="1">
                <a:solidFill>
                  <a:srgbClr val="FF0000"/>
                </a:solidFill>
              </a:rPr>
              <a:t>navbar-toggler</a:t>
            </a:r>
            <a:r>
              <a:rPr lang="en-US" altLang="ko-KR" sz="1100" dirty="0">
                <a:solidFill>
                  <a:srgbClr val="FF0000"/>
                </a:solidFill>
              </a:rPr>
              <a:t> collapsed" type="button" data-toggle="</a:t>
            </a:r>
            <a:r>
              <a:rPr lang="en-US" altLang="ko-KR" sz="1100" dirty="0" err="1">
                <a:solidFill>
                  <a:srgbClr val="FF0000"/>
                </a:solidFill>
              </a:rPr>
              <a:t>offcanvas</a:t>
            </a:r>
            <a:r>
              <a:rPr lang="en-US" altLang="ko-KR" sz="1100" dirty="0">
                <a:solidFill>
                  <a:srgbClr val="FF0000"/>
                </a:solidFill>
              </a:rPr>
              <a:t>" data-target="#</a:t>
            </a:r>
            <a:r>
              <a:rPr lang="en-US" altLang="ko-KR" sz="1100" dirty="0" err="1">
                <a:solidFill>
                  <a:srgbClr val="FF0000"/>
                </a:solidFill>
              </a:rPr>
              <a:t>gnb</a:t>
            </a:r>
            <a:r>
              <a:rPr lang="en-US" altLang="ko-KR" sz="1100" dirty="0">
                <a:solidFill>
                  <a:srgbClr val="FF0000"/>
                </a:solidFill>
              </a:rPr>
              <a:t>" aria-controls="navbarsExample07" aria-expanded="false" aria-label="Toggle navigation"&gt;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</a:rPr>
              <a:t>&lt;</a:t>
            </a:r>
            <a:r>
              <a:rPr lang="en-US" altLang="ko-KR" sz="1100" dirty="0">
                <a:solidFill>
                  <a:srgbClr val="FF0000"/>
                </a:solidFill>
              </a:rPr>
              <a:t>span class="</a:t>
            </a:r>
            <a:r>
              <a:rPr lang="en-US" altLang="ko-KR" sz="1100" dirty="0" err="1">
                <a:solidFill>
                  <a:srgbClr val="FF0000"/>
                </a:solidFill>
              </a:rPr>
              <a:t>navbar</a:t>
            </a:r>
            <a:r>
              <a:rPr lang="en-US" altLang="ko-KR" sz="1100" dirty="0">
                <a:solidFill>
                  <a:srgbClr val="FF0000"/>
                </a:solidFill>
              </a:rPr>
              <a:t>-</a:t>
            </a:r>
            <a:r>
              <a:rPr lang="en-US" altLang="ko-KR" sz="1100" dirty="0" err="1">
                <a:solidFill>
                  <a:srgbClr val="FF0000"/>
                </a:solidFill>
              </a:rPr>
              <a:t>toggler</a:t>
            </a:r>
            <a:r>
              <a:rPr lang="en-US" altLang="ko-KR" sz="1100" dirty="0">
                <a:solidFill>
                  <a:srgbClr val="FF0000"/>
                </a:solidFill>
              </a:rPr>
              <a:t>-icon"&gt;&lt;/span&gt;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&lt;/</a:t>
            </a:r>
            <a:r>
              <a:rPr lang="en-US" altLang="ko-KR" sz="1100" dirty="0">
                <a:solidFill>
                  <a:srgbClr val="FF0000"/>
                </a:solidFill>
              </a:rPr>
              <a:t>button&gt;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24444" y="4402817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기본 </a:t>
            </a:r>
            <a:r>
              <a:rPr lang="en-US" altLang="ko-KR" sz="1600" dirty="0"/>
              <a:t>Bootstrap</a:t>
            </a:r>
            <a:r>
              <a:rPr lang="ko-KR" altLang="en-US" sz="1600" dirty="0"/>
              <a:t>의 변경 및 추가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4444" y="4919196"/>
            <a:ext cx="11712632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navbar</a:t>
            </a:r>
            <a:r>
              <a:rPr lang="en-US" altLang="ko-KR" sz="1000" dirty="0"/>
              <a:t>-dark 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border-color: #bcf8ff;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padding: 0.20rem; border: none;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b="1" dirty="0" smtClean="0"/>
              <a:t>button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 font-weight: 300 !important; }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5" idx="3"/>
            <a:endCxn id="26" idx="0"/>
          </p:cNvCxnSpPr>
          <p:nvPr/>
        </p:nvCxnSpPr>
        <p:spPr>
          <a:xfrm>
            <a:off x="6789651" y="1648108"/>
            <a:ext cx="1090871" cy="577291"/>
          </a:xfrm>
          <a:prstGeom prst="bentConnector2">
            <a:avLst/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6" idx="1"/>
            <a:endCxn id="7" idx="1"/>
          </p:cNvCxnSpPr>
          <p:nvPr/>
        </p:nvCxnSpPr>
        <p:spPr>
          <a:xfrm rot="10800000" flipV="1">
            <a:off x="2148379" y="1648107"/>
            <a:ext cx="2508707" cy="1104636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8" idx="1"/>
          </p:cNvCxnSpPr>
          <p:nvPr/>
        </p:nvCxnSpPr>
        <p:spPr>
          <a:xfrm rot="10800000" flipV="1">
            <a:off x="2148377" y="1648106"/>
            <a:ext cx="2508708" cy="2006971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795" y="725534"/>
            <a:ext cx="1156797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메뉴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닫기버튼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" y="725534"/>
            <a:ext cx="3048000" cy="5410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43794" y="1332037"/>
            <a:ext cx="574784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로그아웃 상태 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상태일때는</a:t>
            </a:r>
            <a:r>
              <a:rPr lang="ko-KR" altLang="en-US" sz="1200" dirty="0" smtClean="0">
                <a:solidFill>
                  <a:srgbClr val="FF0000"/>
                </a:solidFill>
              </a:rPr>
              <a:t> 버튼이 왼쪽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로그아웃 </a:t>
            </a:r>
            <a:r>
              <a:rPr lang="en-US" altLang="ko-KR" sz="1200" dirty="0" smtClean="0">
                <a:solidFill>
                  <a:srgbClr val="FF0000"/>
                </a:solidFill>
              </a:rPr>
              <a:t>/ </a:t>
            </a:r>
            <a:r>
              <a:rPr lang="ko-KR" altLang="en-US" sz="1200" dirty="0" smtClean="0">
                <a:solidFill>
                  <a:srgbClr val="FF0000"/>
                </a:solidFill>
              </a:rPr>
              <a:t>오른쪽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정보수정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43794" y="2255962"/>
            <a:ext cx="115679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전체거래횟수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3794" y="4027611"/>
            <a:ext cx="1985473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언어팩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드롭다운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05" y="3428691"/>
            <a:ext cx="3048000" cy="16859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43415" y="910454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543415" y="1480883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543415" y="2388887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543415" y="4153408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119726" y="4145394"/>
            <a:ext cx="409920" cy="11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4956" y="5029200"/>
            <a:ext cx="3039208" cy="931984"/>
          </a:xfrm>
          <a:prstGeom prst="rect">
            <a:avLst/>
          </a:prstGeom>
          <a:solidFill>
            <a:srgbClr val="0070C2"/>
          </a:solidFill>
          <a:ln>
            <a:solidFill>
              <a:srgbClr val="007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5" y="647981"/>
            <a:ext cx="54959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681004"/>
            <a:ext cx="3414222" cy="1136700"/>
          </a:xfrm>
          <a:prstGeom prst="rect">
            <a:avLst/>
          </a:prstGeom>
          <a:solidFill>
            <a:schemeClr val="bg1"/>
          </a:solidFill>
          <a:ln w="28575">
            <a:solidFill>
              <a:srgbClr val="3381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메인 카테고리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텍스트 </a:t>
            </a:r>
            <a:r>
              <a:rPr lang="ko-KR" altLang="en-US" sz="1200" dirty="0" err="1">
                <a:solidFill>
                  <a:srgbClr val="FF0000"/>
                </a:solidFill>
              </a:rPr>
              <a:t>변경원할경우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200" dirty="0" smtClean="0">
                <a:solidFill>
                  <a:srgbClr val="FF0000"/>
                </a:solidFill>
              </a:rPr>
              <a:t>-sub-m &gt; 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smtClean="0">
                <a:solidFill>
                  <a:srgbClr val="FF0000"/>
                </a:solidFill>
              </a:rPr>
              <a:t>m-cate-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200" dirty="0" smtClean="0">
                <a:solidFill>
                  <a:srgbClr val="FF0000"/>
                </a:solidFill>
              </a:rPr>
              <a:t> &gt; 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smtClean="0">
                <a:solidFill>
                  <a:srgbClr val="FF0000"/>
                </a:solidFill>
              </a:rPr>
              <a:t>m-cate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02455" y="702058"/>
            <a:ext cx="2350520" cy="377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69523" y="702058"/>
            <a:ext cx="3028857" cy="386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53100" y="2681004"/>
            <a:ext cx="5695950" cy="1136700"/>
          </a:xfrm>
          <a:prstGeom prst="rect">
            <a:avLst/>
          </a:prstGeom>
          <a:solidFill>
            <a:schemeClr val="bg1"/>
          </a:solidFill>
          <a:ln w="28575">
            <a:solidFill>
              <a:srgbClr val="3381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서브메뉴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rgbClr val="FF0000"/>
                </a:solidFill>
              </a:rPr>
              <a:t>URL</a:t>
            </a:r>
            <a:r>
              <a:rPr lang="ko-KR" altLang="en-US" sz="1100" dirty="0" smtClean="0">
                <a:solidFill>
                  <a:srgbClr val="FF0000"/>
                </a:solidFill>
              </a:rPr>
              <a:t>의 타이틀을 보여줌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텍스트 </a:t>
            </a:r>
            <a:r>
              <a:rPr lang="ko-KR" altLang="en-US" sz="1100" dirty="0" err="1">
                <a:solidFill>
                  <a:srgbClr val="FF0000"/>
                </a:solidFill>
              </a:rPr>
              <a:t>변경원할경우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-sub-m &gt; .m-cate-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 &gt; .</a:t>
            </a:r>
            <a:r>
              <a:rPr lang="en-US" altLang="ko-KR" sz="1100" dirty="0">
                <a:solidFill>
                  <a:srgbClr val="FF0000"/>
                </a:solidFill>
              </a:rPr>
              <a:t>m-sub-</a:t>
            </a:r>
            <a:r>
              <a:rPr lang="en-US" altLang="ko-KR" sz="1100" dirty="0" err="1">
                <a:solidFill>
                  <a:srgbClr val="FF0000"/>
                </a:solidFill>
              </a:rPr>
              <a:t>nav</a:t>
            </a:r>
            <a:r>
              <a:rPr lang="en-US" altLang="ko-KR" sz="1100" dirty="0">
                <a:solidFill>
                  <a:srgbClr val="FF0000"/>
                </a:solidFill>
              </a:rPr>
              <a:t> &gt; .dropdown &gt; </a:t>
            </a:r>
            <a:r>
              <a:rPr lang="en-US" altLang="ko-KR" sz="1100" dirty="0" smtClean="0">
                <a:solidFill>
                  <a:srgbClr val="FF0000"/>
                </a:solidFill>
              </a:rPr>
              <a:t>a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48379" y="891056"/>
            <a:ext cx="254077" cy="2358297"/>
          </a:xfrm>
          <a:prstGeom prst="bentConnector3">
            <a:avLst>
              <a:gd name="adj1" fmla="val 189973"/>
            </a:avLst>
          </a:prstGeom>
          <a:ln w="28575">
            <a:solidFill>
              <a:srgbClr val="3381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3"/>
            <a:endCxn id="26" idx="3"/>
          </p:cNvCxnSpPr>
          <p:nvPr/>
        </p:nvCxnSpPr>
        <p:spPr>
          <a:xfrm>
            <a:off x="7898380" y="895543"/>
            <a:ext cx="3550670" cy="2353811"/>
          </a:xfrm>
          <a:prstGeom prst="bentConnector3">
            <a:avLst>
              <a:gd name="adj1" fmla="val 106438"/>
            </a:avLst>
          </a:prstGeom>
          <a:ln w="28575">
            <a:solidFill>
              <a:srgbClr val="3381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753100" y="4046524"/>
            <a:ext cx="5695950" cy="1249376"/>
          </a:xfrm>
          <a:prstGeom prst="rect">
            <a:avLst/>
          </a:prstGeom>
          <a:solidFill>
            <a:schemeClr val="bg1"/>
          </a:solidFill>
          <a:ln w="28575">
            <a:solidFill>
              <a:srgbClr val="3381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서브메뉴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rgbClr val="FF0000"/>
                </a:solidFill>
              </a:rPr>
              <a:t>URL </a:t>
            </a:r>
            <a:r>
              <a:rPr lang="ko-KR" altLang="en-US" sz="1100" dirty="0" smtClean="0">
                <a:solidFill>
                  <a:srgbClr val="FF0000"/>
                </a:solidFill>
              </a:rPr>
              <a:t>외에 현재 카테고리에 해당하는 모든 서브메뉴를 보여준다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텍스트 </a:t>
            </a:r>
            <a:r>
              <a:rPr lang="ko-KR" altLang="en-US" sz="1100" dirty="0" err="1">
                <a:solidFill>
                  <a:srgbClr val="FF0000"/>
                </a:solidFill>
              </a:rPr>
              <a:t>변경원할경우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-sub-m &gt; 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en-US" altLang="ko-KR" sz="1100" dirty="0" smtClean="0">
                <a:solidFill>
                  <a:srgbClr val="FF0000"/>
                </a:solidFill>
              </a:rPr>
              <a:t>m-cate-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 &gt; </a:t>
            </a:r>
            <a:r>
              <a:rPr lang="en-US" altLang="ko-KR" sz="1100" dirty="0">
                <a:solidFill>
                  <a:srgbClr val="FF0000"/>
                </a:solidFill>
              </a:rPr>
              <a:t>.m-sub-</a:t>
            </a:r>
            <a:r>
              <a:rPr lang="en-US" altLang="ko-KR" sz="1100" dirty="0" err="1">
                <a:solidFill>
                  <a:srgbClr val="FF0000"/>
                </a:solidFill>
              </a:rPr>
              <a:t>nav</a:t>
            </a:r>
            <a:r>
              <a:rPr lang="en-US" altLang="ko-KR" sz="1100" dirty="0">
                <a:solidFill>
                  <a:srgbClr val="FF0000"/>
                </a:solidFill>
              </a:rPr>
              <a:t> &gt; .dropdown </a:t>
            </a:r>
            <a:r>
              <a:rPr lang="en-US" altLang="ko-KR" sz="1100" dirty="0" smtClean="0">
                <a:solidFill>
                  <a:srgbClr val="FF0000"/>
                </a:solidFill>
              </a:rPr>
              <a:t>&gt; .dropdown-menu &gt; a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9973" y="1197969"/>
            <a:ext cx="3238407" cy="1353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898380" y="1874604"/>
            <a:ext cx="3550670" cy="2796608"/>
          </a:xfrm>
          <a:prstGeom prst="bentConnector3">
            <a:avLst>
              <a:gd name="adj1" fmla="val 110730"/>
            </a:avLst>
          </a:prstGeom>
          <a:ln w="28575">
            <a:solidFill>
              <a:srgbClr val="3381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smtClean="0"/>
              <a:t>아코디언 메뉴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943438"/>
            <a:ext cx="2809875" cy="24860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637" y="943438"/>
            <a:ext cx="2809875" cy="67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8636" y="3620721"/>
            <a:ext cx="11139489" cy="68217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body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부분으로 나뉜다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는 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body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는 내용이다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8636" y="2073816"/>
            <a:ext cx="2809875" cy="859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6372" y="943438"/>
            <a:ext cx="2305050" cy="66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8011" y="943438"/>
            <a:ext cx="2305050" cy="66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28636" y="4479364"/>
            <a:ext cx="11139489" cy="189286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사용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방법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전체를 감싸는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부여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( &lt;div id=“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 … &lt;/div&gt; )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안에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card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클레스를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class=“card”&gt;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…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3. Card div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안에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header 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연결선 32"/>
          <p:cNvCxnSpPr>
            <a:stCxn id="25" idx="3"/>
            <a:endCxn id="5" idx="1"/>
          </p:cNvCxnSpPr>
          <p:nvPr/>
        </p:nvCxnSpPr>
        <p:spPr>
          <a:xfrm flipV="1">
            <a:off x="3338512" y="1275295"/>
            <a:ext cx="567860" cy="6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5" idx="3"/>
            <a:endCxn id="17" idx="2"/>
          </p:cNvCxnSpPr>
          <p:nvPr/>
        </p:nvCxnSpPr>
        <p:spPr>
          <a:xfrm flipV="1">
            <a:off x="3338511" y="1607151"/>
            <a:ext cx="4772025" cy="89660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/>
          <p:cNvSpPr/>
          <p:nvPr/>
        </p:nvSpPr>
        <p:spPr>
          <a:xfrm flipV="1">
            <a:off x="2886075" y="6372225"/>
            <a:ext cx="5962650" cy="209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8636" y="548677"/>
            <a:ext cx="11139489" cy="582354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생성된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 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부여 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&lt;div class=“card”&gt;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&lt;div class=“card-header” id=“accordian-header1”&gt; …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&lt;/div&gt;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5. Header 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안에 클릭 버튼 생성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사용 태그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a, input, button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등 링크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가능태그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모두 사용 가능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일반적으로 아코디언 메뉴의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부분은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제목라인이므로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h1~h6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로 감싸서 작성한다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class=“card”&gt;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&lt;div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class=“card-header” id=“accordian-header1”&gt;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&lt;h5 class=“mb-0”&gt; &lt;!– mb-0 : bootstrap4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- h5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태그의 기본 하단 마진 값을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으로 초기화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-link" data-toggle="collapse" 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="#accordian_body1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 aria-expanded="true" aria-controls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&lt;/button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&lt;/h5&gt;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*** header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=＂#accordian_body1“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위 메뉴를 클릭했을 때 화면에서 숨은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중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아이디에 해당하는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accordian_body1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이라는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보여준다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aria-expanded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="true"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이 속성은 스크린 리더와 비슷한 기능을 가진 속성이다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펼침 닫힘 상태의 제어를 접근성 있게 해주는 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va;lue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: true/false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기본값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: false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aria-controls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="accordian_body1"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이 버튼의 컨트롤 영역을 지정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886075" y="373454"/>
            <a:ext cx="5962650" cy="175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2886075" y="6372225"/>
            <a:ext cx="5962650" cy="209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8636" y="548677"/>
            <a:ext cx="11139489" cy="582354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6. Header 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와 이웃하게 방금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지정한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accordion_body1 id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class=“card”&gt;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c;ass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=“card-header”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=“accordian-header1”&gt;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&lt;h5 class=“mb-0”&gt; &lt;!– mb-0 : bootstrap4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- h5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태그의 기본 하단 마진 값을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으로 초기화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-link" data-toggle="collapse" 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="#accordian_body1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 aria-expanded="true" aria-controls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&lt;/button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&lt;/h5&gt;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&lt;div id=“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accordian_body1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class=“collapse show” aria-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labelledby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accordian-header1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aria-parent=“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&lt;div class=“card-body”&gt;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아코디언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&lt;/h5&gt;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*** body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4-1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: class=“collapse“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내용을 숨긴다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4-2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class=“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collapse show“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collapse.show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내용을 보인다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ollapse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로 전체 내용을 일단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숨키고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헤더 버튼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클릭시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collapse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에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show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클레스를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toggle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하여 해당 내용이 보였다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안보였다를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컨트롤 하게 해준다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aria-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labelledby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=“accordian-header1”</a:t>
            </a:r>
          </a:p>
          <a:p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아코디언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header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메뉴 중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accordian-header1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아이디가 있는 </a:t>
            </a:r>
            <a:r>
              <a:rPr lang="ko-KR" altLang="en-US" sz="1100" dirty="0" err="1">
                <a:solidFill>
                  <a:schemeClr val="accent1">
                    <a:lumMod val="50000"/>
                  </a:schemeClr>
                </a:solidFill>
              </a:rPr>
              <a:t>헤더메뉴와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 연결된다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aria-parent=“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전체를 감싸고 있는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accordion id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와 연결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886075" y="373454"/>
            <a:ext cx="5962650" cy="175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2886075" y="6372225"/>
            <a:ext cx="5962650" cy="209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2632</Words>
  <Application>Microsoft Office PowerPoint</Application>
  <PresentationFormat>와이드스크린</PresentationFormat>
  <Paragraphs>439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Consolas</vt:lpstr>
      <vt:lpstr>Verdana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Park Ki Hyun</cp:lastModifiedBy>
  <cp:revision>86</cp:revision>
  <dcterms:created xsi:type="dcterms:W3CDTF">2018-07-09T09:21:10Z</dcterms:created>
  <dcterms:modified xsi:type="dcterms:W3CDTF">2018-07-30T06:15:55Z</dcterms:modified>
</cp:coreProperties>
</file>