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7" r:id="rId13"/>
    <p:sldId id="278" r:id="rId14"/>
    <p:sldId id="279" r:id="rId15"/>
    <p:sldId id="280" r:id="rId16"/>
    <p:sldId id="281" r:id="rId17"/>
    <p:sldId id="282" r:id="rId18"/>
    <p:sldId id="276" r:id="rId19"/>
    <p:sldId id="274" r:id="rId20"/>
    <p:sldId id="267" r:id="rId21"/>
    <p:sldId id="275" r:id="rId22"/>
    <p:sldId id="268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12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03361" y="548677"/>
            <a:ext cx="11164764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9175" y="615819"/>
            <a:ext cx="10648950" cy="5756405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</a:rPr>
              <a:t> menu 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관계도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9684" y="1231323"/>
            <a:ext cx="750227" cy="2571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33750" y="1568273"/>
            <a:ext cx="1343025" cy="2381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6951" y="1896892"/>
            <a:ext cx="12954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08357" y="1896891"/>
            <a:ext cx="1219200" cy="272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78843" y="2576622"/>
            <a:ext cx="1240632" cy="2524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21441" y="2568982"/>
            <a:ext cx="1347788" cy="2676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31958" y="2568982"/>
            <a:ext cx="750092" cy="2676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>
            <a:stCxn id="7" idx="1"/>
            <a:endCxn id="13" idx="2"/>
          </p:cNvCxnSpPr>
          <p:nvPr/>
        </p:nvCxnSpPr>
        <p:spPr>
          <a:xfrm rot="10800000" flipH="1" flipV="1">
            <a:off x="1649684" y="1359910"/>
            <a:ext cx="6757320" cy="1476761"/>
          </a:xfrm>
          <a:prstGeom prst="bentConnector4">
            <a:avLst>
              <a:gd name="adj1" fmla="val -10701"/>
              <a:gd name="adj2" fmla="val 249428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2"/>
            <a:endCxn id="12" idx="0"/>
          </p:cNvCxnSpPr>
          <p:nvPr/>
        </p:nvCxnSpPr>
        <p:spPr>
          <a:xfrm rot="16200000" flipH="1">
            <a:off x="4919007" y="892653"/>
            <a:ext cx="762585" cy="2590072"/>
          </a:xfrm>
          <a:prstGeom prst="bentConnector3">
            <a:avLst>
              <a:gd name="adj1" fmla="val 7202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2"/>
            <a:endCxn id="11" idx="2"/>
          </p:cNvCxnSpPr>
          <p:nvPr/>
        </p:nvCxnSpPr>
        <p:spPr>
          <a:xfrm rot="5400000">
            <a:off x="4432049" y="536431"/>
            <a:ext cx="659712" cy="3925492"/>
          </a:xfrm>
          <a:prstGeom prst="bentConnector3">
            <a:avLst>
              <a:gd name="adj1" fmla="val 1869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1" idx="1"/>
            <a:endCxn id="10" idx="2"/>
          </p:cNvCxnSpPr>
          <p:nvPr/>
        </p:nvCxnSpPr>
        <p:spPr>
          <a:xfrm rot="10800000" flipH="1">
            <a:off x="2178843" y="2169320"/>
            <a:ext cx="8139114" cy="533508"/>
          </a:xfrm>
          <a:prstGeom prst="bentConnector4">
            <a:avLst>
              <a:gd name="adj1" fmla="val -2809"/>
              <a:gd name="adj2" fmla="val -2337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- paging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02144"/>
              </p:ext>
            </p:extLst>
          </p:nvPr>
        </p:nvGraphicFramePr>
        <p:xfrm>
          <a:off x="1279753" y="1238836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Image" r:id="rId3" imgW="2450520" imgH="495000" progId="Photoshop.Image.18">
                  <p:embed/>
                </p:oleObj>
              </mc:Choice>
              <mc:Fallback>
                <p:oleObj name="Image" r:id="rId3" imgW="2450520" imgH="4950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753" y="1238836"/>
                        <a:ext cx="2451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1218208" y="1238836"/>
            <a:ext cx="66831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5916" y="1238836"/>
            <a:ext cx="38825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08794" y="1238836"/>
            <a:ext cx="648188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32053" y="1238836"/>
            <a:ext cx="747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756982" y="1486486"/>
            <a:ext cx="6784894" cy="3236696"/>
          </a:xfrm>
          <a:prstGeom prst="bentConnector3">
            <a:avLst>
              <a:gd name="adj1" fmla="val 1171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07955" y="-868093"/>
            <a:ext cx="2631692" cy="7836149"/>
          </a:xfrm>
          <a:prstGeom prst="bentConnector4">
            <a:avLst>
              <a:gd name="adj1" fmla="val 3949"/>
              <a:gd name="adj2" fmla="val 11217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80191" y="-1436012"/>
            <a:ext cx="2091539" cy="8431834"/>
          </a:xfrm>
          <a:prstGeom prst="bentConnector4">
            <a:avLst>
              <a:gd name="adj1" fmla="val 14822"/>
              <a:gd name="adj2" fmla="val 109068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grid system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4" y="10587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39684" y="26253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239684" y="43185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39684" y="5779112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1177062"/>
            <a:ext cx="6699153" cy="4659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2532973"/>
            <a:ext cx="6462920" cy="4450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776083" y="30648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82888" y="17238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4782888" y="47326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4192741"/>
            <a:ext cx="6871074" cy="48342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4444" y="20722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24444" y="37689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5367288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forms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.Form-control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9684" y="254366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</a:t>
            </a:r>
            <a:r>
              <a:rPr lang="ko-KR" altLang="en-US" sz="1100" dirty="0" smtClean="0">
                <a:latin typeface="Consolas" panose="020B0609020204030204" pitchFamily="49" charset="0"/>
              </a:rPr>
              <a:t>모양을 만들어 주는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width</a:t>
            </a:r>
            <a:r>
              <a:rPr lang="en-US" altLang="ko-KR" sz="1100" dirty="0" smtClean="0">
                <a:latin typeface="Consolas" panose="020B0609020204030204" pitchFamily="49" charset="0"/>
              </a:rPr>
              <a:t>: 100%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Padding</a:t>
            </a:r>
            <a:r>
              <a:rPr lang="en-US" altLang="ko-KR" sz="1100" dirty="0">
                <a:latin typeface="Consolas" panose="020B0609020204030204" pitchFamily="49" charset="0"/>
              </a:rPr>
              <a:t>: .375rem .</a:t>
            </a:r>
            <a:r>
              <a:rPr lang="en-US" altLang="ko-KR" sz="1100" dirty="0" smtClean="0">
                <a:latin typeface="Consolas" panose="020B0609020204030204" pitchFamily="49" charset="0"/>
              </a:rPr>
              <a:t>75rem; /* </a:t>
            </a:r>
            <a:r>
              <a:rPr lang="ko-KR" altLang="en-US" sz="1100" dirty="0" smtClean="0">
                <a:latin typeface="Consolas" panose="020B0609020204030204" pitchFamily="49" charset="0"/>
              </a:rPr>
              <a:t>상하 </a:t>
            </a:r>
            <a:r>
              <a:rPr lang="en-US" altLang="ko-KR" sz="1100" dirty="0" smtClean="0">
                <a:latin typeface="Consolas" panose="020B0609020204030204" pitchFamily="49" charset="0"/>
              </a:rPr>
              <a:t>: 5~6px / </a:t>
            </a:r>
            <a:r>
              <a:rPr lang="ko-KR" altLang="en-US" sz="1100" dirty="0" smtClean="0">
                <a:latin typeface="Consolas" panose="020B0609020204030204" pitchFamily="49" charset="0"/>
              </a:rPr>
              <a:t>좌우 </a:t>
            </a:r>
            <a:r>
              <a:rPr lang="en-US" altLang="ko-KR" sz="1100" dirty="0" smtClean="0">
                <a:latin typeface="Consolas" panose="020B0609020204030204" pitchFamily="49" charset="0"/>
              </a:rPr>
              <a:t>: 11~12px */</a:t>
            </a: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그 외 여러 스타일로 구성 되어 </a:t>
            </a:r>
            <a:r>
              <a:rPr lang="en-US" altLang="ko-KR" sz="1100" dirty="0" smtClean="0">
                <a:latin typeface="Consolas" panose="020B0609020204030204" pitchFamily="49" charset="0"/>
              </a:rPr>
              <a:t>bootstrap</a:t>
            </a:r>
            <a:r>
              <a:rPr lang="ko-KR" altLang="en-US" sz="1100" dirty="0" smtClean="0">
                <a:latin typeface="Consolas" panose="020B0609020204030204" pitchFamily="49" charset="0"/>
              </a:rPr>
              <a:t>의 </a:t>
            </a:r>
            <a:r>
              <a:rPr lang="en-US" altLang="ko-KR" sz="1100" dirty="0" smtClean="0">
                <a:latin typeface="Consolas" panose="020B0609020204030204" pitchFamily="49" charset="0"/>
              </a:rPr>
              <a:t>form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요소의 모양을 만들어 준다</a:t>
            </a:r>
            <a:r>
              <a:rPr lang="en-US" altLang="ko-KR" sz="1100" dirty="0" smtClean="0"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64997"/>
              </p:ext>
            </p:extLst>
          </p:nvPr>
        </p:nvGraphicFramePr>
        <p:xfrm>
          <a:off x="1015178" y="1357751"/>
          <a:ext cx="1064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Image" r:id="rId3" imgW="10641240" imgH="964800" progId="Photoshop.Image.18">
                  <p:embed/>
                </p:oleObj>
              </mc:Choice>
              <mc:Fallback>
                <p:oleObj name="Image" r:id="rId3" imgW="10641240" imgH="964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5178" y="1357751"/>
                        <a:ext cx="10641012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5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3854602"/>
            <a:ext cx="11697392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한 세트를 구성 및 구분하기 위한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 smtClean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사용 예</a:t>
            </a:r>
            <a:r>
              <a:rPr lang="en-US" altLang="ko-KR" sz="1100" dirty="0" smtClean="0">
                <a:latin typeface="Consolas" panose="020B0609020204030204" pitchFamily="49" charset="0"/>
              </a:rPr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user”&gt;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=“text”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=“form-control”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=“user”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사용자이름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password“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=＂form-group＂&gt;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=“profile＂&gt;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Profile: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 name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=＂form-control＂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=profile＂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 placeholder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ko-KR" altLang="en-US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소개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”&gt;&lt;/</a:t>
            </a:r>
            <a:r>
              <a:rPr lang="en-US" altLang="ko-KR" sz="11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.form-group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895386"/>
              </p:ext>
            </p:extLst>
          </p:nvPr>
        </p:nvGraphicFramePr>
        <p:xfrm>
          <a:off x="1166648" y="1175336"/>
          <a:ext cx="8028179" cy="233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Image" r:id="rId3" imgW="11314080" imgH="3288600" progId="Photoshop.Image.18">
                  <p:embed/>
                </p:oleObj>
              </mc:Choice>
              <mc:Fallback>
                <p:oleObj name="Image" r:id="rId3" imgW="11314080" imgH="32886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648" y="1175336"/>
                        <a:ext cx="8028179" cy="233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forms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9387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latin typeface="Consolas" panose="020B0609020204030204" pitchFamily="49" charset="0"/>
              </a:rPr>
              <a:t>입력폼</a:t>
            </a:r>
            <a:r>
              <a:rPr lang="ko-KR" altLang="en-US" sz="1100" dirty="0" smtClean="0">
                <a:latin typeface="Consolas" panose="020B0609020204030204" pitchFamily="49" charset="0"/>
              </a:rPr>
              <a:t> 또는 그 외 필요 요소들을 하나의 그룹으로 묶는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1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ko-KR" altLang="en-US" sz="1100" dirty="0" smtClean="0">
                <a:latin typeface="Consolas" panose="020B0609020204030204" pitchFamily="49" charset="0"/>
              </a:rPr>
              <a:t>필요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span or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그 외 모든 요소</a:t>
            </a:r>
            <a:r>
              <a:rPr lang="en-US" altLang="ko-KR" sz="1100" dirty="0" smtClean="0">
                <a:latin typeface="Consolas" panose="020B0609020204030204" pitchFamily="49" charset="0"/>
              </a:rPr>
              <a:t>(</a:t>
            </a:r>
            <a:r>
              <a:rPr lang="ko-KR" altLang="en-US" sz="1100" dirty="0" smtClean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span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</a:t>
            </a:r>
            <a:r>
              <a:rPr lang="en-US" altLang="ko-KR" sz="1100" dirty="0" smtClean="0">
                <a:latin typeface="Consolas" panose="020B0609020204030204" pitchFamily="49" charset="0"/>
              </a:rPr>
              <a:t> label </a:t>
            </a:r>
            <a:r>
              <a:rPr lang="ko-KR" altLang="en-US" sz="1100" dirty="0" smtClean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 smtClean="0">
                <a:latin typeface="Consolas" panose="020B0609020204030204" pitchFamily="49" charset="0"/>
              </a:rPr>
              <a:t>) – class : input-group-prepend</a:t>
            </a:r>
            <a:r>
              <a:rPr lang="ko-KR" altLang="en-US" sz="1100" dirty="0" smtClean="0">
                <a:latin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</a:rPr>
              <a:t>&gt; input-group-text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</a:rPr>
              <a:t>Button</a:t>
            </a:r>
            <a:r>
              <a:rPr lang="ko-KR" altLang="en-US" sz="1100" dirty="0" smtClean="0">
                <a:latin typeface="Consolas" panose="020B0609020204030204" pitchFamily="49" charset="0"/>
              </a:rPr>
              <a:t> 요소 </a:t>
            </a:r>
            <a:r>
              <a:rPr lang="en-US" altLang="ko-KR" sz="1100" dirty="0" smtClean="0">
                <a:latin typeface="Consolas" panose="020B0609020204030204" pitchFamily="49" charset="0"/>
              </a:rPr>
              <a:t>: div </a:t>
            </a:r>
            <a:r>
              <a:rPr lang="ko-KR" altLang="en-US" sz="1100" dirty="0" smtClean="0">
                <a:latin typeface="Consolas" panose="020B0609020204030204" pitchFamily="49" charset="0"/>
              </a:rPr>
              <a:t>또는 </a:t>
            </a:r>
            <a:r>
              <a:rPr lang="ko-KR" altLang="en-US" sz="1100" dirty="0">
                <a:latin typeface="Consolas" panose="020B0609020204030204" pitchFamily="49" charset="0"/>
              </a:rPr>
              <a:t>그 외 모든 요소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ko-KR" altLang="en-US" sz="1100" dirty="0">
                <a:latin typeface="Consolas" panose="020B0609020204030204" pitchFamily="49" charset="0"/>
              </a:rPr>
              <a:t>웹 접근성을 위해 </a:t>
            </a:r>
            <a:r>
              <a:rPr lang="en-US" altLang="ko-KR" sz="1100" dirty="0" smtClean="0">
                <a:latin typeface="Consolas" panose="020B0609020204030204" pitchFamily="49" charset="0"/>
              </a:rPr>
              <a:t>div </a:t>
            </a:r>
            <a:r>
              <a:rPr lang="ko-KR" altLang="en-US" sz="1100" dirty="0">
                <a:latin typeface="Consolas" panose="020B0609020204030204" pitchFamily="49" charset="0"/>
              </a:rPr>
              <a:t>사용 권장</a:t>
            </a:r>
            <a:r>
              <a:rPr lang="en-US" altLang="ko-KR" sz="1100" dirty="0">
                <a:latin typeface="Consolas" panose="020B0609020204030204" pitchFamily="49" charset="0"/>
              </a:rPr>
              <a:t>) – class : </a:t>
            </a:r>
            <a:r>
              <a:rPr lang="en-US" altLang="ko-KR" sz="11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100" dirty="0" smtClean="0">
                <a:latin typeface="Consolas" panose="020B0609020204030204" pitchFamily="49" charset="0"/>
              </a:rPr>
              <a:t>-group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smtClean="0"/>
              <a:t>input</a:t>
            </a:r>
            <a:r>
              <a:rPr lang="en-US" altLang="ko-KR" dirty="0" smtClean="0"/>
              <a:t>-group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853811"/>
              </p:ext>
            </p:extLst>
          </p:nvPr>
        </p:nvGraphicFramePr>
        <p:xfrm>
          <a:off x="932974" y="2483671"/>
          <a:ext cx="10310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Image" r:id="rId3" imgW="10310760" imgH="583920" progId="Photoshop.Image.18">
                  <p:embed/>
                </p:oleObj>
              </mc:Choice>
              <mc:Fallback>
                <p:oleObj name="Image" r:id="rId3" imgW="10310760" imgH="5839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974" y="2483671"/>
                        <a:ext cx="103108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39684" y="3428416"/>
            <a:ext cx="11697392" cy="24622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>
                <a:latin typeface="Consolas" panose="020B0609020204030204" pitchFamily="49" charset="0"/>
              </a:rPr>
              <a:t>HTML</a:t>
            </a: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&lt;div class="input-group"&gt;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class="input-group-prepend"&gt;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&lt;label for="user" class="input-group-text"&gt;input-group-</a:t>
            </a:r>
            <a:r>
              <a:rPr lang="en-US" altLang="ko-KR" sz="1100" dirty="0" err="1">
                <a:latin typeface="Consolas" panose="020B0609020204030204" pitchFamily="49" charset="0"/>
              </a:rPr>
              <a:t>addon</a:t>
            </a:r>
            <a:r>
              <a:rPr lang="en-US" altLang="ko-KR" sz="1100" dirty="0">
                <a:latin typeface="Consolas" panose="020B0609020204030204" pitchFamily="49" charset="0"/>
              </a:rPr>
              <a:t>&lt;/label&gt;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&lt;input type="text" class="form-control" id="user" placeholder='input class="form-control"'&gt;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&lt;div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-group"&gt;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&lt;button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-primary"&gt;</a:t>
            </a:r>
            <a:r>
              <a:rPr lang="ko-KR" altLang="en-US" sz="1100" dirty="0">
                <a:latin typeface="Consolas" panose="020B0609020204030204" pitchFamily="49" charset="0"/>
              </a:rPr>
              <a:t>확인</a:t>
            </a:r>
            <a:r>
              <a:rPr lang="en-US" altLang="ko-KR" sz="1100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  &lt;a </a:t>
            </a:r>
            <a:r>
              <a:rPr lang="en-US" altLang="ko-KR" sz="1100" dirty="0" err="1">
                <a:latin typeface="Consolas" panose="020B0609020204030204" pitchFamily="49" charset="0"/>
              </a:rPr>
              <a:t>href</a:t>
            </a:r>
            <a:r>
              <a:rPr lang="en-US" altLang="ko-KR" sz="1100" dirty="0">
                <a:latin typeface="Consolas" panose="020B0609020204030204" pitchFamily="49" charset="0"/>
              </a:rPr>
              <a:t>="#" class="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btn</a:t>
            </a:r>
            <a:r>
              <a:rPr lang="en-US" altLang="ko-KR" sz="1100" dirty="0">
                <a:latin typeface="Consolas" panose="020B0609020204030204" pitchFamily="49" charset="0"/>
              </a:rPr>
              <a:t>-danger"&gt;</a:t>
            </a:r>
            <a:r>
              <a:rPr lang="ko-KR" altLang="en-US" sz="1100" dirty="0">
                <a:latin typeface="Consolas" panose="020B0609020204030204" pitchFamily="49" charset="0"/>
              </a:rPr>
              <a:t>삭제</a:t>
            </a:r>
            <a:r>
              <a:rPr lang="en-US" altLang="ko-KR" sz="1100" dirty="0">
                <a:latin typeface="Consolas" panose="020B0609020204030204" pitchFamily="49" charset="0"/>
              </a:rPr>
              <a:t>&lt;/a&gt;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 &lt;/div&gt;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&lt;/div&gt;</a:t>
            </a:r>
            <a:endParaRPr lang="en-US" altLang="ko-KR" sz="11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1063" y="2528121"/>
            <a:ext cx="2082040" cy="4357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91191" y="2539890"/>
            <a:ext cx="6367815" cy="4357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34034" y="2450989"/>
            <a:ext cx="1509752" cy="61688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1821" y="4153824"/>
            <a:ext cx="5429585" cy="4812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821" y="4670032"/>
            <a:ext cx="7027158" cy="1647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1820" y="4869728"/>
            <a:ext cx="3695379" cy="62718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꺾인 연결선 20"/>
          <p:cNvCxnSpPr>
            <a:endCxn id="12" idx="1"/>
          </p:cNvCxnSpPr>
          <p:nvPr/>
        </p:nvCxnSpPr>
        <p:spPr>
          <a:xfrm rot="5400000">
            <a:off x="11586" y="3334966"/>
            <a:ext cx="1619712" cy="499242"/>
          </a:xfrm>
          <a:prstGeom prst="bentConnector4">
            <a:avLst>
              <a:gd name="adj1" fmla="val -255"/>
              <a:gd name="adj2" fmla="val 14578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2"/>
            <a:endCxn id="13" idx="3"/>
          </p:cNvCxnSpPr>
          <p:nvPr/>
        </p:nvCxnSpPr>
        <p:spPr>
          <a:xfrm rot="16200000" flipH="1">
            <a:off x="6148685" y="3302100"/>
            <a:ext cx="1776709" cy="1123880"/>
          </a:xfrm>
          <a:prstGeom prst="bentConnector4">
            <a:avLst>
              <a:gd name="adj1" fmla="val 59513"/>
              <a:gd name="adj2" fmla="val 1296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2"/>
            <a:endCxn id="15" idx="3"/>
          </p:cNvCxnSpPr>
          <p:nvPr/>
        </p:nvCxnSpPr>
        <p:spPr>
          <a:xfrm rot="5400000">
            <a:off x="6320331" y="1014739"/>
            <a:ext cx="2115449" cy="6221711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</a:t>
            </a:r>
            <a:r>
              <a:rPr lang="en-US" altLang="ko-KR" sz="1600" dirty="0" smtClean="0"/>
              <a:t>component – tooltip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9684" y="1175336"/>
            <a:ext cx="11697392" cy="39857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 사용 방법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1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툴팁을</a:t>
            </a:r>
            <a:r>
              <a:rPr lang="ko-KR" altLang="en-US" sz="1200" dirty="0" smtClean="0">
                <a:latin typeface="Consolas" panose="020B0609020204030204" pitchFamily="49" charset="0"/>
              </a:rPr>
              <a:t> 만들려면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요소에 추가해 줘야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이 요소에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 </a:t>
            </a:r>
            <a:r>
              <a:rPr lang="ko-KR" altLang="en-US" sz="1200" dirty="0" smtClean="0">
                <a:latin typeface="Consolas" panose="020B0609020204030204" pitchFamily="49" charset="0"/>
              </a:rPr>
              <a:t>속성을 부여하고 </a:t>
            </a:r>
            <a:r>
              <a:rPr lang="en-US" altLang="ko-KR" sz="1200" dirty="0" smtClean="0">
                <a:latin typeface="Consolas" panose="020B0609020204030204" pitchFamily="49" charset="0"/>
              </a:rPr>
              <a:t>title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툴팁에</a:t>
            </a:r>
            <a:r>
              <a:rPr lang="ko-KR" altLang="en-US" sz="1200" dirty="0" smtClean="0">
                <a:latin typeface="Consolas" panose="020B0609020204030204" pitchFamily="49" charset="0"/>
              </a:rPr>
              <a:t> 사용할 텍스트를 지정하십시오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data-placement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속겅은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속성은 아니지만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나오는 방향을 나타냅니다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(left: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왼쪽에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right: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오른쪽에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top: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위에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기본값입니다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/ bottom: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아래에 나옵니다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툴팁의</a:t>
            </a:r>
            <a:r>
              <a:rPr lang="ko-KR" altLang="en-US" sz="1200" dirty="0" smtClean="0">
                <a:latin typeface="Consolas" panose="020B0609020204030204" pitchFamily="49" charset="0"/>
              </a:rPr>
              <a:t> 기본 최대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넓이값은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200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 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  <a:r>
              <a:rPr lang="ko-KR" altLang="en-US" sz="1200" dirty="0" smtClean="0">
                <a:latin typeface="Consolas" panose="020B0609020204030204" pitchFamily="49" charset="0"/>
              </a:rPr>
              <a:t>만약 </a:t>
            </a:r>
            <a:r>
              <a:rPr lang="en-US" altLang="ko-KR" sz="1200" dirty="0" smtClean="0">
                <a:latin typeface="Consolas" panose="020B0609020204030204" pitchFamily="49" charset="0"/>
              </a:rPr>
              <a:t>300</a:t>
            </a:r>
            <a:r>
              <a:rPr lang="ko-KR" altLang="en-US" sz="1200" dirty="0" smtClean="0">
                <a:latin typeface="Consolas" panose="020B0609020204030204" pitchFamily="49" charset="0"/>
              </a:rPr>
              <a:t>픽셀로 변경한다고 가정하였을 때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이와 같이 변경하고자 하시면 </a:t>
            </a:r>
            <a:r>
              <a:rPr lang="en-US" altLang="ko-KR" sz="1200" dirty="0" smtClean="0">
                <a:latin typeface="Consolas" panose="020B0609020204030204" pitchFamily="49" charset="0"/>
              </a:rPr>
              <a:t>head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 안에 있는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=“bootstrap.css”&gt;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아래에 </a:t>
            </a:r>
            <a:r>
              <a:rPr lang="en-US" altLang="ko-KR" sz="1200" dirty="0" smtClean="0">
                <a:latin typeface="Consolas" panose="020B0609020204030204" pitchFamily="49" charset="0"/>
              </a:rPr>
              <a:t>&lt;link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rel</a:t>
            </a:r>
            <a:r>
              <a:rPr lang="en-US" altLang="ko-KR" sz="1200" dirty="0">
                <a:latin typeface="Consolas" panose="020B0609020204030204" pitchFamily="49" charset="0"/>
              </a:rPr>
              <a:t>=“stylesheet”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사용자정의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스타일시트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css</a:t>
            </a:r>
            <a:r>
              <a:rPr lang="en-US" altLang="ko-KR" sz="1200" dirty="0" smtClean="0">
                <a:latin typeface="Consolas" panose="020B0609020204030204" pitchFamily="49" charset="0"/>
              </a:rPr>
              <a:t>”&gt; </a:t>
            </a:r>
            <a:r>
              <a:rPr lang="ko-KR" altLang="en-US" sz="1200" dirty="0" smtClean="0">
                <a:latin typeface="Consolas" panose="020B0609020204030204" pitchFamily="49" charset="0"/>
              </a:rPr>
              <a:t>안에서 아래 코드를 작성하십시오</a:t>
            </a:r>
            <a:r>
              <a:rPr lang="en-US" altLang="ko-KR" sz="1200" dirty="0" smtClean="0">
                <a:latin typeface="Consolas" panose="020B0609020204030204" pitchFamily="49" charset="0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툴팁은</a:t>
            </a:r>
            <a:r>
              <a:rPr lang="ko-KR" altLang="en-US" sz="1200" dirty="0" smtClean="0">
                <a:latin typeface="Consolas" panose="020B0609020204030204" pitchFamily="49" charset="0"/>
              </a:rPr>
              <a:t> 마우스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오버시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동작합니다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Bootstrap4</a:t>
            </a:r>
            <a:r>
              <a:rPr lang="ko-KR" altLang="en-US" sz="1200" dirty="0" smtClean="0">
                <a:latin typeface="Consolas" panose="020B0609020204030204" pitchFamily="49" charset="0"/>
              </a:rPr>
              <a:t>에서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작동시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필수 파일은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 </a:t>
            </a:r>
            <a:r>
              <a:rPr lang="ko-KR" altLang="en-US" sz="1200" dirty="0" smtClean="0">
                <a:latin typeface="Consolas" panose="020B0609020204030204" pitchFamily="49" charset="0"/>
              </a:rPr>
              <a:t>포함 파일인 </a:t>
            </a:r>
            <a:r>
              <a:rPr lang="en-US" altLang="ko-KR" sz="1200" dirty="0" smtClean="0">
                <a:latin typeface="Consolas" panose="020B0609020204030204" pitchFamily="49" charset="0"/>
              </a:rPr>
              <a:t>tooltip.js or tooltip.min.js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 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bootstrap.js or bootstrap.min.js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선언되어 있어야합니다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또는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파일이 있어야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Consolas" panose="020B0609020204030204" pitchFamily="49" charset="0"/>
              </a:rPr>
              <a:t>popper.js </a:t>
            </a:r>
            <a:r>
              <a:rPr lang="en-US" altLang="ko-KR" sz="1200" dirty="0" smtClean="0">
                <a:latin typeface="Consolas" panose="020B0609020204030204" pitchFamily="49" charset="0"/>
              </a:rPr>
              <a:t>or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popper.min.js </a:t>
            </a:r>
            <a:r>
              <a:rPr lang="ko-KR" altLang="en-US" sz="1200" dirty="0" smtClean="0">
                <a:latin typeface="Consolas" panose="020B0609020204030204" pitchFamily="49" charset="0"/>
              </a:rPr>
              <a:t>파일은 </a:t>
            </a:r>
            <a:r>
              <a:rPr lang="en-US" altLang="ko-KR" sz="1200" dirty="0">
                <a:latin typeface="Consolas" panose="020B0609020204030204" pitchFamily="49" charset="0"/>
              </a:rPr>
              <a:t>bootstrap.js or </a:t>
            </a:r>
            <a:r>
              <a:rPr lang="en-US" altLang="ko-KR" sz="1200" dirty="0" smtClean="0">
                <a:latin typeface="Consolas" panose="020B0609020204030204" pitchFamily="49" charset="0"/>
              </a:rPr>
              <a:t>bootstrap.min.js</a:t>
            </a:r>
            <a:r>
              <a:rPr lang="ko-KR" altLang="en-US" sz="1200" dirty="0" smtClean="0">
                <a:latin typeface="Consolas" panose="020B0609020204030204" pitchFamily="49" charset="0"/>
              </a:rPr>
              <a:t>보다 위에 선언되어야만 합니다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ko-KR" altLang="en-US" sz="1200" dirty="0" smtClean="0">
                <a:latin typeface="Consolas" panose="020B0609020204030204" pitchFamily="49" charset="0"/>
              </a:rPr>
              <a:t>예</a:t>
            </a:r>
            <a:r>
              <a:rPr lang="en-US" altLang="ko-KR" sz="1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&lt;a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latin typeface="Consolas" panose="020B0609020204030204" pitchFamily="49" charset="0"/>
              </a:rPr>
              <a:t>=“#”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-success” data-placement="top" </a:t>
            </a:r>
            <a:r>
              <a:rPr lang="en-US" altLang="ko-KR" sz="1200" dirty="0" smtClean="0">
                <a:latin typeface="Consolas" panose="020B0609020204030204" pitchFamily="49" charset="0"/>
              </a:rPr>
              <a:t>data-toggle=“tooltip” title=“A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사용한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툴팁입니다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.”&gt;hello!&lt;/</a:t>
            </a:r>
            <a:r>
              <a:rPr lang="en-US" altLang="ko-KR" sz="1200" dirty="0">
                <a:latin typeface="Consolas" panose="020B0609020204030204" pitchFamily="49" charset="0"/>
              </a:rPr>
              <a:t>a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latin typeface="Consolas" panose="020B0609020204030204" pitchFamily="49" charset="0"/>
              </a:rPr>
              <a:t>button class=“</a:t>
            </a:r>
            <a:r>
              <a:rPr lang="en-US" altLang="ko-KR" sz="1200" dirty="0" err="1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latin typeface="Consolas" panose="020B0609020204030204" pitchFamily="49" charset="0"/>
              </a:rPr>
              <a:t>-primary” data-placement="top" data-toggle=“tooltip” title</a:t>
            </a:r>
            <a:r>
              <a:rPr lang="en-US" altLang="ko-KR" sz="1200" dirty="0" smtClean="0">
                <a:latin typeface="Consolas" panose="020B0609020204030204" pitchFamily="49" charset="0"/>
              </a:rPr>
              <a:t>=“button </a:t>
            </a:r>
            <a:r>
              <a:rPr lang="ko-KR" altLang="en-US" sz="1200" dirty="0" smtClean="0">
                <a:latin typeface="Consolas" panose="020B0609020204030204" pitchFamily="49" charset="0"/>
              </a:rPr>
              <a:t>태그를 </a:t>
            </a:r>
            <a:r>
              <a:rPr lang="ko-KR" altLang="en-US" sz="1200" dirty="0">
                <a:latin typeface="Consolas" panose="020B0609020204030204" pitchFamily="49" charset="0"/>
              </a:rPr>
              <a:t>사용한 </a:t>
            </a:r>
            <a:r>
              <a:rPr lang="ko-KR" altLang="en-US" sz="1200" dirty="0" err="1">
                <a:latin typeface="Consolas" panose="020B0609020204030204" pitchFamily="49" charset="0"/>
              </a:rPr>
              <a:t>툴팁입니다</a:t>
            </a:r>
            <a:r>
              <a:rPr lang="en-US" altLang="ko-KR" sz="1200" dirty="0">
                <a:latin typeface="Consolas" panose="020B0609020204030204" pitchFamily="49" charset="0"/>
              </a:rPr>
              <a:t>.”</a:t>
            </a:r>
            <a:r>
              <a:rPr lang="en-US" altLang="ko-KR" sz="1200" dirty="0" smtClean="0">
                <a:latin typeface="Consolas" panose="020B0609020204030204" pitchFamily="49" charset="0"/>
              </a:rPr>
              <a:t>&gt;hello!&lt;/button&gt;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96781"/>
              </p:ext>
            </p:extLst>
          </p:nvPr>
        </p:nvGraphicFramePr>
        <p:xfrm>
          <a:off x="980311" y="5956546"/>
          <a:ext cx="180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Image" r:id="rId3" imgW="1802880" imgH="571320" progId="Photoshop.Image.18">
                  <p:embed/>
                </p:oleObj>
              </mc:Choice>
              <mc:Fallback>
                <p:oleObj name="Image" r:id="rId3" imgW="1802880" imgH="571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311" y="5956546"/>
                        <a:ext cx="1803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63803"/>
              </p:ext>
            </p:extLst>
          </p:nvPr>
        </p:nvGraphicFramePr>
        <p:xfrm>
          <a:off x="4348876" y="5524746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Image" r:id="rId5" imgW="2526840" imgH="1002960" progId="Photoshop.Image.18">
                  <p:embed/>
                </p:oleObj>
              </mc:Choice>
              <mc:Fallback>
                <p:oleObj name="Image" r:id="rId5" imgW="2526840" imgH="1002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8876" y="5524746"/>
                        <a:ext cx="2527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81871"/>
              </p:ext>
            </p:extLst>
          </p:nvPr>
        </p:nvGraphicFramePr>
        <p:xfrm>
          <a:off x="8441341" y="5245346"/>
          <a:ext cx="2603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Image" r:id="rId7" imgW="2603160" imgH="1282320" progId="Photoshop.Image.18">
                  <p:embed/>
                </p:oleObj>
              </mc:Choice>
              <mc:Fallback>
                <p:oleObj name="Image" r:id="rId7" imgW="2603160" imgH="12823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1341" y="5245346"/>
                        <a:ext cx="26035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9684" y="2785242"/>
            <a:ext cx="11697392" cy="5255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/>
              <a:t>.tooltip-inner {</a:t>
            </a:r>
          </a:p>
          <a:p>
            <a:r>
              <a:rPr lang="en-US" altLang="ko-KR" sz="1000" dirty="0" smtClean="0"/>
              <a:t>    max-width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300px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429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Bootstrap4 basic buttons1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Bootstrap3 </a:t>
            </a:r>
            <a:r>
              <a:rPr lang="ko-KR" altLang="en-US" sz="1200" dirty="0" smtClean="0"/>
              <a:t>와의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차이점</a:t>
            </a:r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-default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삭제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기본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태그로 대체됨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4</a:t>
            </a:r>
            <a:r>
              <a:rPr lang="ko-KR" altLang="en-US" sz="1200" dirty="0"/>
              <a:t>종류의 버튼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-secondary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-dark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-light /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-link)</a:t>
            </a:r>
          </a:p>
          <a:p>
            <a:r>
              <a:rPr lang="en-US" altLang="ko-KR" sz="1200" dirty="0" smtClean="0"/>
              <a:t>3. Outline </a:t>
            </a:r>
            <a:r>
              <a:rPr lang="ko-KR" altLang="en-US" sz="1200" dirty="0" smtClean="0"/>
              <a:t>속성의 버튼 추가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"&gt;Basic&lt;/button&gt;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-light"&gt;Light&lt;/button&gt;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-link"&gt;Link&lt;/button</a:t>
            </a:r>
            <a:r>
              <a:rPr lang="en-US" altLang="ko-KR" sz="1200" dirty="0" smtClean="0"/>
              <a:t>&gt;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4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basic </a:t>
            </a:r>
            <a:r>
              <a:rPr lang="en-US" altLang="ko-KR" dirty="0" smtClean="0"/>
              <a:t>buttons2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1976276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에서 추가된 </a:t>
            </a:r>
            <a:r>
              <a:rPr lang="en-US" altLang="ko-KR" sz="1200" dirty="0" smtClean="0"/>
              <a:t>outline </a:t>
            </a:r>
            <a:r>
              <a:rPr lang="ko-KR" altLang="en-US" sz="1200" dirty="0" smtClean="0"/>
              <a:t>속성의 버튼입니다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-outline-primary"&gt;Primary&lt;/button&gt;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-outline-secondary"&gt;Secondary&lt;/button&gt;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-outline-success"&gt;Success&lt;/button&gt;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-outline-info"&gt;Info&lt;/button&gt;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-outline-warning"&gt;Warning&lt;/button&gt;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-outline-danger"&gt;Danger&lt;/button&gt;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-outline-dark"&gt;Dark&lt;/button&gt;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-outline-light text-dark"&gt;Light&lt;/button&gt;</a:t>
            </a:r>
            <a:endParaRPr lang="en-US" altLang="ko-KR" sz="1200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55888"/>
              </p:ext>
            </p:extLst>
          </p:nvPr>
        </p:nvGraphicFramePr>
        <p:xfrm>
          <a:off x="394311" y="1175336"/>
          <a:ext cx="845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Image" r:id="rId3" imgW="8457120" imgH="622080" progId="Photoshop.Image.18">
                  <p:embed/>
                </p:oleObj>
              </mc:Choice>
              <mc:Fallback>
                <p:oleObj name="Image" r:id="rId3" imgW="845712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84566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24444" y="4384196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Bootstrap4 </a:t>
            </a:r>
            <a:r>
              <a:rPr lang="en-US" altLang="ko-KR" dirty="0" smtClean="0"/>
              <a:t>button size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4812976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버튼의 사이즈는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종류로 분류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기본 버튼</a:t>
            </a:r>
            <a:r>
              <a:rPr lang="en-US" altLang="ko-KR" sz="1200" dirty="0" smtClean="0"/>
              <a:t>(Default : </a:t>
            </a:r>
            <a:r>
              <a:rPr lang="ko-KR" altLang="en-US" sz="1200" dirty="0" err="1" smtClean="0"/>
              <a:t>클레스를</a:t>
            </a:r>
            <a:r>
              <a:rPr lang="ko-KR" altLang="en-US" sz="1200" dirty="0" smtClean="0"/>
              <a:t> 추가하지 않음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작은 버튼</a:t>
            </a:r>
            <a:r>
              <a:rPr lang="en-US" altLang="ko-KR" sz="1200" dirty="0" smtClean="0"/>
              <a:t>(Small : </a:t>
            </a:r>
            <a:r>
              <a:rPr lang="en-US" altLang="ko-KR" sz="1200" dirty="0" err="1" smtClean="0"/>
              <a:t>btn-sm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큰 버튼</a:t>
            </a:r>
            <a:r>
              <a:rPr lang="en-US" altLang="ko-KR" sz="1200" dirty="0" smtClean="0"/>
              <a:t>(Large : </a:t>
            </a:r>
            <a:r>
              <a:rPr lang="en-US" altLang="ko-KR" sz="1200" dirty="0" err="1" smtClean="0"/>
              <a:t>btn-lg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클레스</a:t>
            </a:r>
            <a:r>
              <a:rPr lang="ko-KR" altLang="en-US" sz="1200" dirty="0" smtClean="0"/>
              <a:t> 추가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btn-lg</a:t>
            </a:r>
            <a:r>
              <a:rPr lang="en-US" altLang="ko-KR" sz="1200" dirty="0"/>
              <a:t>"&gt;Large&lt;/button&gt;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-primary"&gt;Default&lt;/button&gt;</a:t>
            </a:r>
          </a:p>
          <a:p>
            <a:r>
              <a:rPr lang="en-US" altLang="ko-KR" sz="1200" dirty="0"/>
              <a:t>&lt;button type="button" class="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btn</a:t>
            </a:r>
            <a:r>
              <a:rPr lang="en-US" altLang="ko-KR" sz="1200" dirty="0"/>
              <a:t>-primary </a:t>
            </a:r>
            <a:r>
              <a:rPr lang="en-US" altLang="ko-KR" sz="1200" dirty="0" err="1"/>
              <a:t>btn-sm</a:t>
            </a:r>
            <a:r>
              <a:rPr lang="en-US" altLang="ko-KR" sz="1200" dirty="0"/>
              <a:t>"&gt;Small&lt;/button&gt;</a:t>
            </a:r>
            <a:endParaRPr lang="en-US" altLang="ko-KR" sz="1200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86922"/>
              </p:ext>
            </p:extLst>
          </p:nvPr>
        </p:nvGraphicFramePr>
        <p:xfrm>
          <a:off x="4083050" y="5009657"/>
          <a:ext cx="311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Image" r:id="rId5" imgW="3110760" imgH="622080" progId="Photoshop.Image.18">
                  <p:embed/>
                </p:oleObj>
              </mc:Choice>
              <mc:Fallback>
                <p:oleObj name="Image" r:id="rId5" imgW="3110760" imgH="622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3050" y="5009657"/>
                        <a:ext cx="31115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</a:t>
            </a:r>
            <a:r>
              <a:rPr lang="ko-KR" altLang="en-US" sz="1200" dirty="0" smtClean="0"/>
              <a:t>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회원아이콘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 class="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fas</a:t>
            </a:r>
            <a:r>
              <a:rPr lang="en-US" altLang="ko-KR" sz="1100" dirty="0" smtClean="0">
                <a:solidFill>
                  <a:srgbClr val="FF0000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</a:rPr>
              <a:t>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변경원할</a:t>
            </a:r>
            <a:r>
              <a:rPr lang="ko-KR" altLang="en-US" sz="1200" dirty="0" smtClean="0">
                <a:solidFill>
                  <a:srgbClr val="FF0000"/>
                </a:solidFill>
              </a:rPr>
              <a:t> 경우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navbar</a:t>
            </a:r>
            <a:r>
              <a:rPr lang="en-US" altLang="ko-KR" sz="1200" dirty="0">
                <a:solidFill>
                  <a:srgbClr val="FF0000"/>
                </a:solidFill>
              </a:rPr>
              <a:t>-brand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변경원할경우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&lt;a class="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navbar</a:t>
            </a:r>
            <a:r>
              <a:rPr lang="en-US" altLang="ko-KR" sz="1000" dirty="0" smtClean="0">
                <a:solidFill>
                  <a:srgbClr val="FF0000"/>
                </a:solidFill>
              </a:rPr>
              <a:t>-brand"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href</a:t>
            </a:r>
            <a:r>
              <a:rPr lang="en-US" altLang="ko-KR" sz="1000" dirty="0" smtClean="0">
                <a:solidFill>
                  <a:srgbClr val="FF0000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&lt;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000" dirty="0" smtClean="0">
                <a:solidFill>
                  <a:srgbClr val="FF0000"/>
                </a:solidFill>
              </a:rPr>
              <a:t>="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000" dirty="0" smtClean="0">
                <a:solidFill>
                  <a:srgbClr val="FF0000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&lt;/a&gt;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메뉴버튼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&lt;button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navbar-toggler</a:t>
            </a:r>
            <a:r>
              <a:rPr lang="en-US" altLang="ko-KR" sz="1100" dirty="0">
                <a:solidFill>
                  <a:srgbClr val="FF0000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rgbClr val="FF0000"/>
                </a:solidFill>
              </a:rPr>
              <a:t>offcanvas</a:t>
            </a:r>
            <a:r>
              <a:rPr lang="en-US" altLang="ko-KR" sz="1100" dirty="0">
                <a:solidFill>
                  <a:srgbClr val="FF0000"/>
                </a:solidFill>
              </a:rPr>
              <a:t>" data-target="#</a:t>
            </a:r>
            <a:r>
              <a:rPr lang="en-US" altLang="ko-KR" sz="1100" dirty="0" err="1">
                <a:solidFill>
                  <a:srgbClr val="FF0000"/>
                </a:solidFill>
              </a:rPr>
              <a:t>gnb</a:t>
            </a:r>
            <a:r>
              <a:rPr lang="en-US" altLang="ko-KR" sz="1100" dirty="0">
                <a:solidFill>
                  <a:srgbClr val="FF0000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	</a:t>
            </a:r>
            <a:r>
              <a:rPr lang="en-US" altLang="ko-KR" sz="1100" dirty="0" smtClean="0">
                <a:solidFill>
                  <a:srgbClr val="FF0000"/>
                </a:solidFill>
              </a:rPr>
              <a:t>&lt;</a:t>
            </a:r>
            <a:r>
              <a:rPr lang="en-US" altLang="ko-KR" sz="1100" dirty="0">
                <a:solidFill>
                  <a:srgbClr val="FF0000"/>
                </a:solidFill>
              </a:rPr>
              <a:t>span class="</a:t>
            </a:r>
            <a:r>
              <a:rPr lang="en-US" altLang="ko-KR" sz="1100" dirty="0" err="1">
                <a:solidFill>
                  <a:srgbClr val="FF0000"/>
                </a:solidFill>
              </a:rPr>
              <a:t>navbar</a:t>
            </a:r>
            <a:r>
              <a:rPr lang="en-US" altLang="ko-KR" sz="1100" dirty="0">
                <a:solidFill>
                  <a:srgbClr val="FF0000"/>
                </a:solidFill>
              </a:rPr>
              <a:t>-</a:t>
            </a:r>
            <a:r>
              <a:rPr lang="en-US" altLang="ko-KR" sz="1100" dirty="0" err="1">
                <a:solidFill>
                  <a:srgbClr val="FF0000"/>
                </a:solidFill>
              </a:rPr>
              <a:t>toggler</a:t>
            </a:r>
            <a:r>
              <a:rPr lang="en-US" altLang="ko-KR" sz="1100" dirty="0">
                <a:solidFill>
                  <a:srgbClr val="FF0000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&lt;/</a:t>
            </a:r>
            <a:r>
              <a:rPr lang="en-US" altLang="ko-KR" sz="1100" dirty="0">
                <a:solidFill>
                  <a:srgbClr val="FF0000"/>
                </a:solidFill>
              </a:rPr>
              <a:t>button&gt;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닫기버튼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로그아웃 상태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상태일때는</a:t>
            </a:r>
            <a:r>
              <a:rPr lang="ko-KR" altLang="en-US" sz="1200" dirty="0" smtClean="0">
                <a:solidFill>
                  <a:srgbClr val="FF0000"/>
                </a:solidFill>
              </a:rPr>
              <a:t> 버튼이 왼쪽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로그아웃 </a:t>
            </a:r>
            <a:r>
              <a:rPr lang="en-US" altLang="ko-KR" sz="1200" dirty="0" smtClean="0">
                <a:solidFill>
                  <a:srgbClr val="FF0000"/>
                </a:solidFill>
              </a:rPr>
              <a:t>/ </a:t>
            </a:r>
            <a:r>
              <a:rPr lang="ko-KR" altLang="en-US" sz="1200" dirty="0" smtClean="0">
                <a:solidFill>
                  <a:srgbClr val="FF0000"/>
                </a:solidFill>
              </a:rPr>
              <a:t>오른쪽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정보수정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전체거래횟수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언어팩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드롭다운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메인 카테고리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텍스트 </a:t>
            </a:r>
            <a:r>
              <a:rPr lang="ko-KR" altLang="en-US" sz="12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2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smtClean="0">
                <a:solidFill>
                  <a:srgbClr val="FF0000"/>
                </a:solidFill>
              </a:rPr>
              <a:t>m-cate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</a:t>
            </a:r>
            <a:r>
              <a:rPr lang="ko-KR" altLang="en-US" sz="1100" dirty="0" smtClean="0">
                <a:solidFill>
                  <a:srgbClr val="FF0000"/>
                </a:solidFill>
              </a:rPr>
              <a:t>의 타이틀을 보여줌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.</a:t>
            </a:r>
            <a:r>
              <a:rPr lang="en-US" altLang="ko-KR" sz="1100" dirty="0">
                <a:solidFill>
                  <a:srgbClr val="FF0000"/>
                </a:solidFill>
              </a:rPr>
              <a:t>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&gt; </a:t>
            </a:r>
            <a:r>
              <a:rPr lang="en-US" altLang="ko-KR" sz="1100" dirty="0" smtClean="0">
                <a:solidFill>
                  <a:srgbClr val="FF0000"/>
                </a:solidFill>
              </a:rPr>
              <a:t>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rgbClr val="3381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rgbClr val="FF0000"/>
                </a:solidFill>
              </a:rPr>
              <a:t>서브메뉴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rgbClr val="FF0000"/>
                </a:solidFill>
              </a:rPr>
              <a:t>URL </a:t>
            </a:r>
            <a:r>
              <a:rPr lang="ko-KR" altLang="en-US" sz="1100" dirty="0" smtClean="0">
                <a:solidFill>
                  <a:srgbClr val="FF0000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텍스트 </a:t>
            </a:r>
            <a:r>
              <a:rPr lang="ko-KR" altLang="en-US" sz="1100" dirty="0" err="1">
                <a:solidFill>
                  <a:srgbClr val="FF0000"/>
                </a:solidFill>
              </a:rPr>
              <a:t>변경원할경우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-sub-m &gt; 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en-US" altLang="ko-KR" sz="1100" dirty="0" smtClean="0">
                <a:solidFill>
                  <a:srgbClr val="FF0000"/>
                </a:solidFill>
              </a:rPr>
              <a:t>m-cate-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nav</a:t>
            </a:r>
            <a:r>
              <a:rPr lang="en-US" altLang="ko-KR" sz="1100" dirty="0" smtClean="0">
                <a:solidFill>
                  <a:srgbClr val="FF0000"/>
                </a:solidFill>
              </a:rPr>
              <a:t> &gt; </a:t>
            </a:r>
            <a:r>
              <a:rPr lang="en-US" altLang="ko-KR" sz="1100" dirty="0">
                <a:solidFill>
                  <a:srgbClr val="FF0000"/>
                </a:solidFill>
              </a:rPr>
              <a:t>.m-sub-</a:t>
            </a:r>
            <a:r>
              <a:rPr lang="en-US" altLang="ko-KR" sz="1100" dirty="0" err="1">
                <a:solidFill>
                  <a:srgbClr val="FF0000"/>
                </a:solidFill>
              </a:rPr>
              <a:t>nav</a:t>
            </a:r>
            <a:r>
              <a:rPr lang="en-US" altLang="ko-KR" sz="1100" dirty="0">
                <a:solidFill>
                  <a:srgbClr val="FF0000"/>
                </a:solidFill>
              </a:rPr>
              <a:t> &gt; .dropdown </a:t>
            </a:r>
            <a:r>
              <a:rPr lang="en-US" altLang="ko-KR" sz="1100" dirty="0" smtClean="0">
                <a:solidFill>
                  <a:srgbClr val="FF0000"/>
                </a:solidFill>
              </a:rPr>
              <a:t>&gt; .dropdown-menu &gt; a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rgbClr val="3381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smtClean="0"/>
              <a:t>아코디언 메뉴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943438"/>
            <a:ext cx="2809875" cy="24860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28637" y="943438"/>
            <a:ext cx="2809875" cy="67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8636" y="3620721"/>
            <a:ext cx="11139489" cy="68217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부분으로 나뉜다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body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는 내용이다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8636" y="2073816"/>
            <a:ext cx="2809875" cy="85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6372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8011" y="943438"/>
            <a:ext cx="2305050" cy="66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body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8636" y="4479364"/>
            <a:ext cx="11139489" cy="189286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방법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( &lt;div id=“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 … &lt;/div&gt; )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card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class=“card”&gt;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3. Card div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안에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연결선 32"/>
          <p:cNvCxnSpPr>
            <a:stCxn id="25" idx="3"/>
            <a:endCxn id="5" idx="1"/>
          </p:cNvCxnSpPr>
          <p:nvPr/>
        </p:nvCxnSpPr>
        <p:spPr>
          <a:xfrm flipV="1">
            <a:off x="3338512" y="1275295"/>
            <a:ext cx="567860" cy="6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5" idx="3"/>
            <a:endCxn id="17" idx="2"/>
          </p:cNvCxnSpPr>
          <p:nvPr/>
        </p:nvCxnSpPr>
        <p:spPr>
          <a:xfrm flipV="1">
            <a:off x="3338511" y="1607151"/>
            <a:ext cx="4772025" cy="89660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이등변 삼각형 41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부여 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&lt;div class=“card”&gt;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&lt;div class=“card-header” id=“accordian-header1”&gt; …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&lt;/div&gt;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5. Header 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안에 클릭 버튼 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사용 태그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a, input, button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등 링크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가능태그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모두 사용 가능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일반적으로 아코디언 메뉴의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header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부분은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제목라인이므로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h1~h6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감싸서 작성한다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&lt;div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class=“card-header” id=“accordian-header1”&gt;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header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=＂#accordian_body1“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위 메뉴를 클릭했을 때 화면에서 숨은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중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아이디에 해당하는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accordian_body1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이라는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보여준다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aria-expanded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="true"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속성은 스크린 리더와 비슷한 기능을 가진 속성이다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펼침 닫힘 상태의 제어를 접근성 있게 해주는 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va;lue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true/false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기본값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false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aria-controls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="accordian_body1"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이 버튼의 컨트롤 영역을 지정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28636" y="548677"/>
            <a:ext cx="11139489" cy="582354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6. Header div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이웃하게 방금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지정한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accordion_body1 id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생성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 id=“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&lt;div class=“card”&gt;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&lt;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c;ass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=“card-header”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=“accordian-header1”&gt;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&lt;h5 class=“mb-0”&gt; &lt;!– mb-0 : bootstrap4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기본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- h5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태그의 기본 하단 마진 값을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으로 초기화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btn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-link" data-toggle="collapse" data-target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="#accordian_body1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 aria-expanded="true" aria-controls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_body1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아코디언 메뉴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&lt;/button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&lt;/h5&gt;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&lt;div id=“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accordian_body1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class=“collapse show” aria-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 aria-parent=“</a:t>
            </a:r>
            <a:r>
              <a:rPr lang="en-US" altLang="ko-KR" sz="1100" dirty="0" err="1" smtClean="0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&lt;div class=“card-body”&gt;</a:t>
            </a: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        &lt;/h5&gt;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       &lt;/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   &lt;/div&gt;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&lt;/div&gt;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*** body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부분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4-1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: class=“collapse“</a:t>
            </a: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숨긴다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4-2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class=“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show“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collapse.show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내용을 보인다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로 전체 내용을 일단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숨키고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헤더 버튼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클릭시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collapse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에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show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클레스를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toggle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하여 해당 내용이 보였다 </a:t>
            </a:r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안보였다를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컨트롤 하게 해준다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labelledby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=“accordian-header1”</a:t>
            </a:r>
          </a:p>
          <a:p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아코디언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header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메뉴 중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accordian-header1 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아이디가 있는 </a:t>
            </a:r>
            <a:r>
              <a:rPr lang="ko-KR" altLang="en-US" sz="1100" dirty="0" err="1">
                <a:solidFill>
                  <a:schemeClr val="accent1">
                    <a:lumMod val="50000"/>
                  </a:schemeClr>
                </a:solidFill>
              </a:rPr>
              <a:t>헤더메뉴와</a:t>
            </a: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</a:rPr>
              <a:t> 연결된다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err="1" smtClean="0">
                <a:solidFill>
                  <a:schemeClr val="accent1">
                    <a:lumMod val="50000"/>
                  </a:schemeClr>
                </a:solidFill>
              </a:rPr>
              <a:t>필수속성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: aria-parent=“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accordian</a:t>
            </a:r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endParaRPr lang="en-US" altLang="ko-KR" sz="11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전체를 감싸고 있는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accordion id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를 가진 </a:t>
            </a:r>
            <a:r>
              <a:rPr lang="en-US" altLang="ko-KR" sz="1100" dirty="0" smtClean="0">
                <a:solidFill>
                  <a:schemeClr val="accent1">
                    <a:lumMod val="50000"/>
                  </a:schemeClr>
                </a:solidFill>
              </a:rPr>
              <a:t>div </a:t>
            </a:r>
            <a:r>
              <a:rPr lang="ko-KR" altLang="en-US" sz="1100" dirty="0" smtClean="0">
                <a:solidFill>
                  <a:schemeClr val="accent1">
                    <a:lumMod val="50000"/>
                  </a:schemeClr>
                </a:solidFill>
              </a:rPr>
              <a:t>와 연결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>
            <a:off x="2886075" y="373454"/>
            <a:ext cx="5962650" cy="1752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flipV="1">
            <a:off x="2886075" y="6372225"/>
            <a:ext cx="5962650" cy="209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2632</Words>
  <Application>Microsoft Office PowerPoint</Application>
  <PresentationFormat>와이드스크린</PresentationFormat>
  <Paragraphs>439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Consolas</vt:lpstr>
      <vt:lpstr>Verdana</vt:lpstr>
      <vt:lpstr>Wingdings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85</cp:revision>
  <dcterms:created xsi:type="dcterms:W3CDTF">2018-07-09T09:21:10Z</dcterms:created>
  <dcterms:modified xsi:type="dcterms:W3CDTF">2018-07-27T08:56:49Z</dcterms:modified>
</cp:coreProperties>
</file>