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2"/>
  </p:notesMasterIdLst>
  <p:sldIdLst>
    <p:sldId id="257" r:id="rId4"/>
    <p:sldId id="258" r:id="rId5"/>
    <p:sldId id="259" r:id="rId6"/>
    <p:sldId id="260" r:id="rId7"/>
    <p:sldId id="261" r:id="rId8"/>
    <p:sldId id="270" r:id="rId9"/>
    <p:sldId id="271" r:id="rId10"/>
    <p:sldId id="265" r:id="rId11"/>
    <p:sldId id="263" r:id="rId12"/>
    <p:sldId id="264" r:id="rId13"/>
    <p:sldId id="262" r:id="rId14"/>
    <p:sldId id="272" r:id="rId15"/>
    <p:sldId id="273" r:id="rId16"/>
    <p:sldId id="274" r:id="rId17"/>
    <p:sldId id="275" r:id="rId18"/>
    <p:sldId id="293" r:id="rId19"/>
    <p:sldId id="292" r:id="rId20"/>
    <p:sldId id="276" r:id="rId21"/>
    <p:sldId id="277" r:id="rId22"/>
    <p:sldId id="278" r:id="rId23"/>
    <p:sldId id="279" r:id="rId24"/>
    <p:sldId id="280" r:id="rId25"/>
    <p:sldId id="281" r:id="rId26"/>
    <p:sldId id="286" r:id="rId27"/>
    <p:sldId id="287" r:id="rId28"/>
    <p:sldId id="289" r:id="rId29"/>
    <p:sldId id="288" r:id="rId30"/>
    <p:sldId id="294" r:id="rId31"/>
    <p:sldId id="295" r:id="rId32"/>
    <p:sldId id="296" r:id="rId33"/>
    <p:sldId id="297" r:id="rId34"/>
    <p:sldId id="290" r:id="rId35"/>
    <p:sldId id="282" r:id="rId36"/>
    <p:sldId id="283" r:id="rId37"/>
    <p:sldId id="291" r:id="rId38"/>
    <p:sldId id="284" r:id="rId39"/>
    <p:sldId id="285" r:id="rId40"/>
    <p:sldId id="298" r:id="rId41"/>
    <p:sldId id="299" r:id="rId42"/>
    <p:sldId id="300" r:id="rId43"/>
    <p:sldId id="301" r:id="rId44"/>
    <p:sldId id="302" r:id="rId45"/>
    <p:sldId id="303" r:id="rId46"/>
    <p:sldId id="304" r:id="rId47"/>
    <p:sldId id="305" r:id="rId48"/>
    <p:sldId id="306" r:id="rId49"/>
    <p:sldId id="344" r:id="rId50"/>
    <p:sldId id="334" r:id="rId51"/>
    <p:sldId id="345" r:id="rId52"/>
    <p:sldId id="307" r:id="rId53"/>
    <p:sldId id="310" r:id="rId54"/>
    <p:sldId id="311" r:id="rId55"/>
    <p:sldId id="312" r:id="rId56"/>
    <p:sldId id="308" r:id="rId57"/>
    <p:sldId id="309" r:id="rId58"/>
    <p:sldId id="314" r:id="rId59"/>
    <p:sldId id="315" r:id="rId60"/>
    <p:sldId id="327" r:id="rId61"/>
    <p:sldId id="317" r:id="rId62"/>
    <p:sldId id="318" r:id="rId63"/>
    <p:sldId id="321" r:id="rId64"/>
    <p:sldId id="319" r:id="rId65"/>
    <p:sldId id="320" r:id="rId66"/>
    <p:sldId id="316" r:id="rId67"/>
    <p:sldId id="325" r:id="rId68"/>
    <p:sldId id="328" r:id="rId69"/>
    <p:sldId id="326" r:id="rId70"/>
    <p:sldId id="329" r:id="rId71"/>
    <p:sldId id="330" r:id="rId72"/>
    <p:sldId id="333" r:id="rId73"/>
    <p:sldId id="323" r:id="rId74"/>
    <p:sldId id="322" r:id="rId75"/>
    <p:sldId id="324" r:id="rId76"/>
    <p:sldId id="331" r:id="rId77"/>
    <p:sldId id="332" r:id="rId78"/>
    <p:sldId id="335" r:id="rId79"/>
    <p:sldId id="336" r:id="rId80"/>
    <p:sldId id="337" r:id="rId81"/>
    <p:sldId id="338" r:id="rId82"/>
    <p:sldId id="339" r:id="rId83"/>
    <p:sldId id="342" r:id="rId84"/>
    <p:sldId id="341" r:id="rId85"/>
    <p:sldId id="340" r:id="rId86"/>
    <p:sldId id="343" r:id="rId87"/>
    <p:sldId id="346" r:id="rId88"/>
    <p:sldId id="347" r:id="rId89"/>
    <p:sldId id="348" r:id="rId90"/>
    <p:sldId id="349" r:id="rId91"/>
    <p:sldId id="350" r:id="rId92"/>
    <p:sldId id="351" r:id="rId93"/>
    <p:sldId id="353" r:id="rId94"/>
    <p:sldId id="352" r:id="rId95"/>
    <p:sldId id="354" r:id="rId96"/>
    <p:sldId id="356" r:id="rId97"/>
    <p:sldId id="355" r:id="rId98"/>
    <p:sldId id="362" r:id="rId99"/>
    <p:sldId id="369" r:id="rId100"/>
    <p:sldId id="357" r:id="rId101"/>
    <p:sldId id="358" r:id="rId102"/>
    <p:sldId id="359" r:id="rId103"/>
    <p:sldId id="360" r:id="rId104"/>
    <p:sldId id="361" r:id="rId105"/>
    <p:sldId id="363" r:id="rId106"/>
    <p:sldId id="364" r:id="rId107"/>
    <p:sldId id="365" r:id="rId108"/>
    <p:sldId id="366" r:id="rId109"/>
    <p:sldId id="367" r:id="rId110"/>
    <p:sldId id="368" r:id="rId111"/>
    <p:sldId id="370" r:id="rId112"/>
    <p:sldId id="371" r:id="rId113"/>
    <p:sldId id="372" r:id="rId114"/>
    <p:sldId id="375" r:id="rId115"/>
    <p:sldId id="378" r:id="rId116"/>
    <p:sldId id="379" r:id="rId117"/>
    <p:sldId id="373" r:id="rId118"/>
    <p:sldId id="374" r:id="rId119"/>
    <p:sldId id="376" r:id="rId120"/>
    <p:sldId id="377" r:id="rId1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86377" autoAdjust="0"/>
  </p:normalViewPr>
  <p:slideViewPr>
    <p:cSldViewPr>
      <p:cViewPr>
        <p:scale>
          <a:sx n="84" d="100"/>
          <a:sy n="84" d="100"/>
        </p:scale>
        <p:origin x="-1152" y="150"/>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12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viewProps" Target="view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open-std.org/jtc1/sc22/wg21/docs/papers/2009/n2954.html"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5/13/2013 3:27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5/13/2013 3:27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endParaRPr lang="en-US" dirty="0" smtClean="0"/>
          </a:p>
          <a:p>
            <a:endParaRPr lang="en-US" dirty="0" smtClean="0"/>
          </a:p>
          <a:p>
            <a:r>
              <a:rPr lang="en-US" dirty="0" smtClean="0"/>
              <a:t>Proto:</a:t>
            </a:r>
          </a:p>
          <a:p>
            <a:r>
              <a:rPr lang="en-US" baseline="0" dirty="0" smtClean="0"/>
              <a:t>   </a:t>
            </a:r>
            <a:r>
              <a:rPr lang="en-US" dirty="0" smtClean="0"/>
              <a:t>Expensive: </a:t>
            </a:r>
          </a:p>
          <a:p>
            <a:r>
              <a:rPr lang="en-US" baseline="0" dirty="0" smtClean="0"/>
              <a:t>     - complexity</a:t>
            </a:r>
          </a:p>
          <a:p>
            <a:r>
              <a:rPr lang="en-US" baseline="0" dirty="0" smtClean="0"/>
              <a:t>     - </a:t>
            </a:r>
            <a:r>
              <a:rPr lang="en-US" dirty="0" smtClean="0"/>
              <a:t>conceptual overhead</a:t>
            </a:r>
          </a:p>
          <a:p>
            <a:r>
              <a:rPr lang="en-US" dirty="0" smtClean="0"/>
              <a:t>     - compile time overhead</a:t>
            </a:r>
          </a:p>
          <a:p>
            <a:endParaRPr lang="en-US" dirty="0" smtClean="0"/>
          </a:p>
          <a:p>
            <a:r>
              <a:rPr lang="en-US" sz="1200" kern="1200" dirty="0" smtClean="0">
                <a:solidFill>
                  <a:schemeClr val="tx1"/>
                </a:solidFill>
                <a:latin typeface="+mn-lt"/>
                <a:ea typeface="+mn-ea"/>
                <a:cs typeface="+mn-cs"/>
              </a:rPr>
              <a:t>So finally spirit became the exact problem that it tried to address. In case you forgot its initial goal: ".....many programmers stay away from tools such as YACC because of the "jumbo jet" syndrome. (It's just too big and detached from the application.) ........."All I need is just a parser and now look at its size. ...seems I have to stay away from you too, spirit.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Return type deduction for normal functions</a:t>
            </a:r>
          </a:p>
          <a:p>
            <a:endParaRPr lang="en-US" dirty="0" smtClean="0"/>
          </a:p>
          <a:p>
            <a:r>
              <a:rPr lang="en-US" dirty="0" smtClean="0"/>
              <a:t>Any C++ user introduced to the C++11 features of auto, lambdas, and trailing return types immediately wonders why they can't just write auto on their function declaration and have the return type deduced. This functionality was proposed previously in </a:t>
            </a:r>
            <a:r>
              <a:rPr lang="en-US" dirty="0" smtClean="0">
                <a:hlinkClick r:id="rId3"/>
              </a:rPr>
              <a:t>N2954</a:t>
            </a:r>
            <a:r>
              <a:rPr lang="en-US" dirty="0" smtClean="0"/>
              <a:t>, but dropped from C++11 due to time constraints, as the drafting didn't address various questions and concerns that the Core WG had. I have now implemented this functionality in GCC, and propose to add it to C++1y. I discuss some of the less obvious aspects of the semantics below.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50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   	←   	integer   /  '('   </a:t>
            </a:r>
            <a:r>
              <a:rPr lang="en-US" sz="2800" dirty="0" err="1" smtClean="0"/>
              <a:t>expr</a:t>
            </a:r>
            <a:r>
              <a:rPr lang="en-US" sz="2800" dirty="0" smtClean="0"/>
              <a:t>   ')'</a:t>
            </a:r>
          </a:p>
          <a:p>
            <a:pPr>
              <a:buNone/>
            </a:pPr>
            <a:r>
              <a:rPr lang="en-US" sz="2800" dirty="0" smtClean="0"/>
              <a:t>term 	←   	fact (('*'   fact)  /  ('/'   fact))*</a:t>
            </a:r>
          </a:p>
          <a:p>
            <a:pPr>
              <a:buNone/>
            </a:pPr>
            <a:r>
              <a:rPr lang="en-US" sz="2800" dirty="0" err="1" smtClean="0"/>
              <a:t>expr</a:t>
            </a:r>
            <a:r>
              <a:rPr lang="en-US" sz="2800" dirty="0" smtClean="0"/>
              <a:t> 	←   	term (('+' term)  /  ('-'   term))*</a:t>
            </a:r>
          </a:p>
          <a:p>
            <a:endParaRPr lang="en-US" dirty="0"/>
          </a:p>
        </p:txBody>
      </p:sp>
      <p:sp>
        <p:nvSpPr>
          <p:cNvPr id="5" name="Text Placeholder 2"/>
          <p:cNvSpPr txBox="1">
            <a:spLocks/>
          </p:cNvSpPr>
          <p:nvPr/>
        </p:nvSpPr>
        <p:spPr>
          <a:xfrm>
            <a:off x="381000" y="2743200"/>
            <a:ext cx="8382000" cy="4241161"/>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2400" dirty="0" smtClean="0"/>
              <a:t>A recursive descent parser is a top-down parser built from a set of mutually-recursive functions, each representing one of the grammar elements</a:t>
            </a:r>
            <a:endParaRPr kumimoji="0" lang="en-US" sz="24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Thus the structure of the resulting program closely mirrors that of the grammar it recognizes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2400" dirty="0" smtClean="0"/>
              <a:t>Elements:  </a:t>
            </a:r>
          </a:p>
          <a:p>
            <a:pPr marL="854075" lvl="1" indent="-396875" defTabSz="914363">
              <a:lnSpc>
                <a:spcPct val="90000"/>
              </a:lnSpc>
              <a:spcBef>
                <a:spcPct val="20000"/>
              </a:spcBef>
              <a:buBlip>
                <a:blip r:embed="rId3"/>
              </a:buBlip>
            </a:pPr>
            <a:r>
              <a:rPr lang="en-US" sz="2000" dirty="0" smtClean="0"/>
              <a:t>T</a:t>
            </a:r>
            <a:r>
              <a:rPr lang="fr-FR" sz="2000" dirty="0" err="1" smtClean="0"/>
              <a:t>erminals</a:t>
            </a:r>
            <a:r>
              <a:rPr lang="fr-FR" sz="2000" dirty="0" smtClean="0"/>
              <a:t> (primitives, i.e. plain </a:t>
            </a:r>
            <a:r>
              <a:rPr lang="fr-FR" sz="2000" dirty="0" err="1" smtClean="0"/>
              <a:t>characters</a:t>
            </a:r>
            <a:r>
              <a:rPr lang="fr-FR" sz="2000" dirty="0" smtClean="0"/>
              <a:t>, </a:t>
            </a:r>
            <a:r>
              <a:rPr lang="fr-FR" sz="2000" dirty="0" err="1" smtClean="0"/>
              <a:t>integer</a:t>
            </a:r>
            <a:r>
              <a:rPr lang="fr-FR" sz="2000" dirty="0" smtClean="0"/>
              <a:t>, etc.)</a:t>
            </a:r>
          </a:p>
          <a:p>
            <a:pPr marL="854075" lvl="1" indent="-396875" defTabSz="914363">
              <a:lnSpc>
                <a:spcPct val="90000"/>
              </a:lnSpc>
              <a:spcBef>
                <a:spcPct val="20000"/>
              </a:spcBef>
              <a:buBlip>
                <a:blip r:embed="rId3"/>
              </a:buBlip>
            </a:pPr>
            <a:r>
              <a:rPr lang="en-US" sz="2000" dirty="0" err="1" smtClean="0"/>
              <a:t>Nonterminals</a:t>
            </a:r>
            <a:r>
              <a:rPr lang="en-US" sz="2000" dirty="0" smtClean="0"/>
              <a:t>(fact, term, </a:t>
            </a:r>
            <a:r>
              <a:rPr lang="en-US" sz="2000" dirty="0" err="1" smtClean="0"/>
              <a:t>expr</a:t>
            </a:r>
            <a:r>
              <a:rPr lang="en-US" sz="2000" dirty="0" smtClean="0"/>
              <a:t>)</a:t>
            </a:r>
          </a:p>
          <a:p>
            <a:pPr marL="854075" lvl="1" indent="-396875" defTabSz="914363">
              <a:lnSpc>
                <a:spcPct val="90000"/>
              </a:lnSpc>
              <a:spcBef>
                <a:spcPct val="20000"/>
              </a:spcBef>
              <a:buBlip>
                <a:blip r:embed="rId3"/>
              </a:buBlip>
            </a:pPr>
            <a:r>
              <a:rPr lang="en-US" sz="2000" dirty="0" smtClean="0"/>
              <a:t>Sequences </a:t>
            </a:r>
          </a:p>
          <a:p>
            <a:pPr marL="854075" lvl="1" indent="-396875" defTabSz="914363">
              <a:lnSpc>
                <a:spcPct val="90000"/>
              </a:lnSpc>
              <a:spcBef>
                <a:spcPct val="20000"/>
              </a:spcBef>
              <a:buBlip>
                <a:blip r:embed="rId3"/>
              </a:buBlip>
            </a:pPr>
            <a:r>
              <a:rPr lang="en-US" sz="2000" dirty="0" smtClean="0"/>
              <a:t>Alternatives ('/')</a:t>
            </a:r>
          </a:p>
          <a:p>
            <a:pPr marL="854075" lvl="1" indent="-396875" defTabSz="914363">
              <a:lnSpc>
                <a:spcPct val="90000"/>
              </a:lnSpc>
              <a:spcBef>
                <a:spcPct val="20000"/>
              </a:spcBef>
              <a:buBlip>
                <a:blip r:embed="rId3"/>
              </a:buBlip>
            </a:pPr>
            <a:r>
              <a:rPr lang="en-US" sz="2000" dirty="0" smtClean="0"/>
              <a:t>Modifiers (</a:t>
            </a:r>
            <a:r>
              <a:rPr lang="en-US" sz="2000" dirty="0" err="1" smtClean="0"/>
              <a:t>kleene</a:t>
            </a:r>
            <a:r>
              <a:rPr lang="en-US" sz="2000" dirty="0" smtClean="0"/>
              <a:t>'*', plus '+', etc.)</a:t>
            </a:r>
          </a:p>
          <a:p>
            <a:pPr marL="854075" lvl="1" indent="-396875" defTabSz="914363">
              <a:lnSpc>
                <a:spcPct val="90000"/>
              </a:lnSpc>
              <a:spcBef>
                <a:spcPct val="20000"/>
              </a:spcBef>
              <a:buFontTx/>
              <a:buBlip>
                <a:blip r:embed="rId3"/>
              </a:buBlip>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anim calcmode="lin" valueType="num">
                                      <p:cBhvr additive="base">
                                        <p:cTn id="3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p>
          <a:p>
            <a:pPr>
              <a:buNone/>
            </a:pP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fusion::front(elements).parse(first,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07749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a:t>
            </a:r>
            <a:r>
              <a:rPr lang="en-US" sz="1800" dirty="0" err="1" smtClean="0"/>
              <a:t>deque</a:t>
            </a:r>
            <a:r>
              <a:rPr lang="en-US" sz="1800" dirty="0" smtClean="0"/>
              <a:t>&lt;Elements...&gt;&gt;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a:t>
            </a:r>
            <a:r>
              <a:rPr lang="en-US" sz="1800" dirty="0" err="1" smtClean="0"/>
              <a:t>deque</a:t>
            </a:r>
            <a:r>
              <a:rPr lang="en-US" sz="1800" dirty="0" smtClean="0"/>
              <a:t>&lt;Elements...&gt; sequence;</a:t>
            </a:r>
          </a:p>
          <a:p>
            <a:pPr>
              <a:buNone/>
            </a:pPr>
            <a:r>
              <a:rPr lang="en-US" sz="1800" dirty="0" smtClean="0"/>
              <a:t>    return </a:t>
            </a:r>
            <a:r>
              <a:rPr lang="en-US" sz="1800" dirty="0" err="1" smtClean="0"/>
              <a:t>grammar_parser</a:t>
            </a:r>
            <a:r>
              <a:rPr lang="en-US" sz="1800" dirty="0" smtClean="0"/>
              <a:t>&lt;sequence&gt;(name, sequence(elements...));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Diagram</a:t>
            </a:r>
            <a:endParaRPr lang="en-US" dirty="0"/>
          </a:p>
        </p:txBody>
      </p:sp>
      <p:sp>
        <p:nvSpPr>
          <p:cNvPr id="4" name="Rounded Rectangle 3"/>
          <p:cNvSpPr/>
          <p:nvPr/>
        </p:nvSpPr>
        <p:spPr bwMode="auto">
          <a:xfrm>
            <a:off x="2399031"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5" name="Rectangle 4"/>
          <p:cNvSpPr/>
          <p:nvPr/>
        </p:nvSpPr>
        <p:spPr bwMode="auto">
          <a:xfrm>
            <a:off x="3986954" y="1184077"/>
            <a:ext cx="16002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expression</a:t>
            </a:r>
          </a:p>
        </p:txBody>
      </p:sp>
      <p:cxnSp>
        <p:nvCxnSpPr>
          <p:cNvPr id="8" name="Straight Arrow Connector 7"/>
          <p:cNvCxnSpPr>
            <a:stCxn id="4" idx="3"/>
            <a:endCxn id="5" idx="1"/>
          </p:cNvCxnSpPr>
          <p:nvPr/>
        </p:nvCxnSpPr>
        <p:spPr>
          <a:xfrm>
            <a:off x="3008631"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1000" y="1143000"/>
            <a:ext cx="1039708" cy="523220"/>
          </a:xfrm>
          <a:prstGeom prst="rect">
            <a:avLst/>
          </a:prstGeom>
          <a:noFill/>
        </p:spPr>
        <p:txBody>
          <a:bodyPr wrap="none" rtlCol="0">
            <a:spAutoFit/>
          </a:bodyPr>
          <a:lstStyle/>
          <a:p>
            <a:r>
              <a:rPr lang="en-US" sz="2800" dirty="0" smtClean="0"/>
              <a:t>group</a:t>
            </a:r>
            <a:endParaRPr lang="en-US" sz="2800" dirty="0"/>
          </a:p>
        </p:txBody>
      </p:sp>
      <p:cxnSp>
        <p:nvCxnSpPr>
          <p:cNvPr id="14" name="Straight Arrow Connector 13"/>
          <p:cNvCxnSpPr>
            <a:stCxn id="13" idx="3"/>
            <a:endCxn id="4" idx="1"/>
          </p:cNvCxnSpPr>
          <p:nvPr/>
        </p:nvCxnSpPr>
        <p:spPr>
          <a:xfrm>
            <a:off x="1420708"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7" idx="3"/>
          </p:cNvCxnSpPr>
          <p:nvPr/>
        </p:nvCxnSpPr>
        <p:spPr>
          <a:xfrm>
            <a:off x="7175077" y="1404610"/>
            <a:ext cx="978323" cy="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a:endCxn id="67" idx="1"/>
          </p:cNvCxnSpPr>
          <p:nvPr/>
        </p:nvCxnSpPr>
        <p:spPr>
          <a:xfrm flipV="1">
            <a:off x="5587154" y="1404610"/>
            <a:ext cx="978323"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072717" y="1253638"/>
            <a:ext cx="237566" cy="369332"/>
          </a:xfrm>
          <a:prstGeom prst="rect">
            <a:avLst/>
          </a:prstGeom>
          <a:noFill/>
        </p:spPr>
        <p:txBody>
          <a:bodyPr wrap="none" rtlCol="0">
            <a:spAutoFit/>
          </a:bodyPr>
          <a:lstStyle/>
          <a:p>
            <a:r>
              <a:rPr lang="en-US" dirty="0" smtClean="0"/>
              <a:t> </a:t>
            </a:r>
            <a:endParaRPr lang="en-US" dirty="0"/>
          </a:p>
        </p:txBody>
      </p:sp>
      <p:sp>
        <p:nvSpPr>
          <p:cNvPr id="34" name="TextBox 33"/>
          <p:cNvSpPr txBox="1"/>
          <p:nvPr/>
        </p:nvSpPr>
        <p:spPr>
          <a:xfrm>
            <a:off x="381000" y="2176790"/>
            <a:ext cx="1041375" cy="523220"/>
          </a:xfrm>
          <a:prstGeom prst="rect">
            <a:avLst/>
          </a:prstGeom>
          <a:noFill/>
        </p:spPr>
        <p:txBody>
          <a:bodyPr wrap="none" rtlCol="0">
            <a:spAutoFit/>
          </a:bodyPr>
          <a:lstStyle/>
          <a:p>
            <a:r>
              <a:rPr lang="en-US" sz="2800" dirty="0" smtClean="0"/>
              <a:t>factor</a:t>
            </a:r>
            <a:endParaRPr lang="en-US" sz="2800" dirty="0"/>
          </a:p>
        </p:txBody>
      </p:sp>
      <p:sp>
        <p:nvSpPr>
          <p:cNvPr id="36" name="TextBox 35"/>
          <p:cNvSpPr txBox="1"/>
          <p:nvPr/>
        </p:nvSpPr>
        <p:spPr>
          <a:xfrm>
            <a:off x="381000" y="3352799"/>
            <a:ext cx="890950" cy="523220"/>
          </a:xfrm>
          <a:prstGeom prst="rect">
            <a:avLst/>
          </a:prstGeom>
          <a:noFill/>
        </p:spPr>
        <p:txBody>
          <a:bodyPr wrap="none" rtlCol="0">
            <a:spAutoFit/>
          </a:bodyPr>
          <a:lstStyle/>
          <a:p>
            <a:r>
              <a:rPr lang="en-US" sz="2800" dirty="0" smtClean="0"/>
              <a:t>term</a:t>
            </a:r>
            <a:endParaRPr lang="en-US" sz="2800" dirty="0"/>
          </a:p>
        </p:txBody>
      </p:sp>
      <p:cxnSp>
        <p:nvCxnSpPr>
          <p:cNvPr id="40" name="Straight Arrow Connector 39"/>
          <p:cNvCxnSpPr>
            <a:stCxn id="34" idx="3"/>
            <a:endCxn id="72" idx="1"/>
          </p:cNvCxnSpPr>
          <p:nvPr/>
        </p:nvCxnSpPr>
        <p:spPr>
          <a:xfrm flipV="1">
            <a:off x="1422375" y="2133600"/>
            <a:ext cx="1054125" cy="304800"/>
          </a:xfrm>
          <a:prstGeom prst="bentConnector3">
            <a:avLst>
              <a:gd name="adj1" fmla="val 32832"/>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39"/>
          <p:cNvCxnSpPr>
            <a:stCxn id="34" idx="3"/>
            <a:endCxn id="74" idx="1"/>
          </p:cNvCxnSpPr>
          <p:nvPr/>
        </p:nvCxnSpPr>
        <p:spPr>
          <a:xfrm>
            <a:off x="1422375" y="2438400"/>
            <a:ext cx="1016025" cy="304800"/>
          </a:xfrm>
          <a:prstGeom prst="bentConnector3">
            <a:avLst>
              <a:gd name="adj1" fmla="val 34063"/>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39"/>
          <p:cNvCxnSpPr>
            <a:stCxn id="74" idx="3"/>
            <a:endCxn id="52" idx="1"/>
          </p:cNvCxnSpPr>
          <p:nvPr/>
        </p:nvCxnSpPr>
        <p:spPr>
          <a:xfrm flipV="1">
            <a:off x="3657600" y="2438400"/>
            <a:ext cx="4418323" cy="304800"/>
          </a:xfrm>
          <a:prstGeom prst="bentConnector3">
            <a:avLst>
              <a:gd name="adj1" fmla="val 1744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39"/>
          <p:cNvCxnSpPr>
            <a:stCxn id="72" idx="3"/>
            <a:endCxn id="52" idx="1"/>
          </p:cNvCxnSpPr>
          <p:nvPr/>
        </p:nvCxnSpPr>
        <p:spPr>
          <a:xfrm>
            <a:off x="3619500" y="2133600"/>
            <a:ext cx="4456423" cy="304800"/>
          </a:xfrm>
          <a:prstGeom prst="bentConnector3">
            <a:avLst>
              <a:gd name="adj1" fmla="val 18153"/>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75923" y="2269123"/>
            <a:ext cx="231154" cy="338554"/>
          </a:xfrm>
          <a:prstGeom prst="rect">
            <a:avLst/>
          </a:prstGeom>
          <a:noFill/>
        </p:spPr>
        <p:txBody>
          <a:bodyPr wrap="none" rtlCol="0">
            <a:spAutoFit/>
          </a:bodyPr>
          <a:lstStyle/>
          <a:p>
            <a:r>
              <a:rPr lang="en-US" sz="1600" dirty="0" smtClean="0"/>
              <a:t> </a:t>
            </a:r>
            <a:endParaRPr lang="en-US" sz="1600" dirty="0"/>
          </a:p>
        </p:txBody>
      </p:sp>
      <p:sp>
        <p:nvSpPr>
          <p:cNvPr id="67" name="Rounded Rectangle 66"/>
          <p:cNvSpPr/>
          <p:nvPr/>
        </p:nvSpPr>
        <p:spPr bwMode="auto">
          <a:xfrm>
            <a:off x="6565477" y="11609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72" name="Rectangle 71"/>
          <p:cNvSpPr/>
          <p:nvPr/>
        </p:nvSpPr>
        <p:spPr bwMode="auto">
          <a:xfrm>
            <a:off x="2476500" y="1905000"/>
            <a:ext cx="11430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group</a:t>
            </a:r>
          </a:p>
        </p:txBody>
      </p:sp>
      <p:sp>
        <p:nvSpPr>
          <p:cNvPr id="74" name="Rectangle 73"/>
          <p:cNvSpPr/>
          <p:nvPr/>
        </p:nvSpPr>
        <p:spPr bwMode="auto">
          <a:xfrm>
            <a:off x="2438400" y="2514600"/>
            <a:ext cx="1219200" cy="457200"/>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integer</a:t>
            </a:r>
          </a:p>
        </p:txBody>
      </p:sp>
      <p:sp>
        <p:nvSpPr>
          <p:cNvPr id="108" name="Rectangle 107"/>
          <p:cNvSpPr/>
          <p:nvPr/>
        </p:nvSpPr>
        <p:spPr bwMode="auto">
          <a:xfrm>
            <a:off x="25146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0" name="Rounded Rectangle 109"/>
          <p:cNvSpPr/>
          <p:nvPr/>
        </p:nvSpPr>
        <p:spPr bwMode="auto">
          <a:xfrm>
            <a:off x="4953000" y="3370792"/>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1" name="Rounded Rectangle 110"/>
          <p:cNvSpPr/>
          <p:nvPr/>
        </p:nvSpPr>
        <p:spPr bwMode="auto">
          <a:xfrm>
            <a:off x="4953000" y="4008565"/>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12" name="Rectangle 111"/>
          <p:cNvSpPr/>
          <p:nvPr/>
        </p:nvSpPr>
        <p:spPr bwMode="auto">
          <a:xfrm>
            <a:off x="6019800" y="3393876"/>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3" name="Rectangle 112"/>
          <p:cNvSpPr/>
          <p:nvPr/>
        </p:nvSpPr>
        <p:spPr bwMode="auto">
          <a:xfrm>
            <a:off x="6019800" y="4038599"/>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factor</a:t>
            </a:r>
          </a:p>
        </p:txBody>
      </p:sp>
      <p:sp>
        <p:nvSpPr>
          <p:cNvPr id="114" name="TextBox 113"/>
          <p:cNvSpPr txBox="1"/>
          <p:nvPr/>
        </p:nvSpPr>
        <p:spPr>
          <a:xfrm>
            <a:off x="8072717" y="3429743"/>
            <a:ext cx="237566" cy="369332"/>
          </a:xfrm>
          <a:prstGeom prst="rect">
            <a:avLst/>
          </a:prstGeom>
          <a:noFill/>
        </p:spPr>
        <p:txBody>
          <a:bodyPr wrap="none" rtlCol="0">
            <a:spAutoFit/>
          </a:bodyPr>
          <a:lstStyle/>
          <a:p>
            <a:r>
              <a:rPr lang="en-US" dirty="0" smtClean="0"/>
              <a:t> </a:t>
            </a:r>
            <a:endParaRPr lang="en-US" dirty="0"/>
          </a:p>
        </p:txBody>
      </p:sp>
      <p:cxnSp>
        <p:nvCxnSpPr>
          <p:cNvPr id="115" name="Straight Arrow Connector 114"/>
          <p:cNvCxnSpPr>
            <a:stCxn id="36" idx="3"/>
            <a:endCxn id="108" idx="1"/>
          </p:cNvCxnSpPr>
          <p:nvPr/>
        </p:nvCxnSpPr>
        <p:spPr>
          <a:xfrm>
            <a:off x="1271950" y="3614409"/>
            <a:ext cx="124265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8" idx="3"/>
            <a:endCxn id="110" idx="1"/>
          </p:cNvCxnSpPr>
          <p:nvPr/>
        </p:nvCxnSpPr>
        <p:spPr>
          <a:xfrm flipV="1">
            <a:off x="3581400" y="3614409"/>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0" idx="3"/>
            <a:endCxn id="112" idx="1"/>
          </p:cNvCxnSpPr>
          <p:nvPr/>
        </p:nvCxnSpPr>
        <p:spPr>
          <a:xfrm>
            <a:off x="5562600" y="3614409"/>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12" idx="3"/>
            <a:endCxn id="114" idx="1"/>
          </p:cNvCxnSpPr>
          <p:nvPr/>
        </p:nvCxnSpPr>
        <p:spPr>
          <a:xfrm flipV="1">
            <a:off x="7086600" y="3614409"/>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a:stCxn id="111" idx="3"/>
            <a:endCxn id="113" idx="1"/>
          </p:cNvCxnSpPr>
          <p:nvPr/>
        </p:nvCxnSpPr>
        <p:spPr>
          <a:xfrm>
            <a:off x="5562600" y="4252182"/>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13" idx="3"/>
            <a:endCxn id="114" idx="1"/>
          </p:cNvCxnSpPr>
          <p:nvPr/>
        </p:nvCxnSpPr>
        <p:spPr>
          <a:xfrm flipV="1">
            <a:off x="7086600" y="3614409"/>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381000" y="5105400"/>
            <a:ext cx="1742208" cy="523220"/>
          </a:xfrm>
          <a:prstGeom prst="rect">
            <a:avLst/>
          </a:prstGeom>
          <a:noFill/>
        </p:spPr>
        <p:txBody>
          <a:bodyPr wrap="none" rtlCol="0">
            <a:spAutoFit/>
          </a:bodyPr>
          <a:lstStyle/>
          <a:p>
            <a:r>
              <a:rPr lang="en-US" sz="2800" dirty="0" smtClean="0"/>
              <a:t>expression</a:t>
            </a:r>
            <a:endParaRPr lang="en-US" sz="2800" dirty="0"/>
          </a:p>
        </p:txBody>
      </p:sp>
      <p:sp>
        <p:nvSpPr>
          <p:cNvPr id="153" name="Rectangle 152"/>
          <p:cNvSpPr/>
          <p:nvPr/>
        </p:nvSpPr>
        <p:spPr bwMode="auto">
          <a:xfrm>
            <a:off x="25146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4" name="Rounded Rectangle 153"/>
          <p:cNvSpPr/>
          <p:nvPr/>
        </p:nvSpPr>
        <p:spPr bwMode="auto">
          <a:xfrm>
            <a:off x="4953000" y="5123393"/>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5" name="Rounded Rectangle 154"/>
          <p:cNvSpPr/>
          <p:nvPr/>
        </p:nvSpPr>
        <p:spPr bwMode="auto">
          <a:xfrm>
            <a:off x="4953000" y="5761166"/>
            <a:ext cx="609600" cy="487234"/>
          </a:xfrm>
          <a:prstGeom prst="roundRect">
            <a:avLst/>
          </a:prstGeom>
          <a:ln>
            <a:headEnd type="none" w="med" len="med"/>
            <a:tailEnd type="none" w="med" len="med"/>
          </a:ln>
          <a:effectLst>
            <a:outerShdw blurRad="50800" dist="38100" dir="5400000" algn="t" rotWithShape="0">
              <a:prstClr val="black">
                <a:alpha val="40000"/>
              </a:prstClr>
            </a:outerShdw>
            <a:reflection blurRad="6350" stA="50000" endA="300" endPos="550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ln w="12700">
                  <a:solidFill>
                    <a:schemeClr val="bg1"/>
                  </a:solidFill>
                  <a:prstDash val="solid"/>
                </a:ln>
                <a:solidFill>
                  <a:schemeClr val="bg1"/>
                </a:solidFill>
                <a:latin typeface="Segoe" pitchFamily="34" charset="0"/>
              </a:rPr>
              <a:t>‘-‘</a:t>
            </a:r>
          </a:p>
        </p:txBody>
      </p:sp>
      <p:sp>
        <p:nvSpPr>
          <p:cNvPr id="156" name="Rectangle 155"/>
          <p:cNvSpPr/>
          <p:nvPr/>
        </p:nvSpPr>
        <p:spPr bwMode="auto">
          <a:xfrm>
            <a:off x="6019800" y="5146477"/>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7" name="Rectangle 156"/>
          <p:cNvSpPr/>
          <p:nvPr/>
        </p:nvSpPr>
        <p:spPr bwMode="auto">
          <a:xfrm>
            <a:off x="6019800" y="5791200"/>
            <a:ext cx="1066800" cy="441067"/>
          </a:xfrm>
          <a:prstGeom prst="rect">
            <a:avLst/>
          </a:prstGeom>
          <a:ln>
            <a:solidFill>
              <a:schemeClr val="bg1"/>
            </a:solidFill>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smtClean="0">
                <a:solidFill>
                  <a:schemeClr val="bg1"/>
                </a:solidFill>
                <a:latin typeface="Segoe" pitchFamily="34" charset="0"/>
              </a:rPr>
              <a:t>term</a:t>
            </a:r>
          </a:p>
        </p:txBody>
      </p:sp>
      <p:sp>
        <p:nvSpPr>
          <p:cNvPr id="158" name="TextBox 157"/>
          <p:cNvSpPr txBox="1"/>
          <p:nvPr/>
        </p:nvSpPr>
        <p:spPr>
          <a:xfrm>
            <a:off x="8072717" y="5182344"/>
            <a:ext cx="237566" cy="369332"/>
          </a:xfrm>
          <a:prstGeom prst="rect">
            <a:avLst/>
          </a:prstGeom>
          <a:noFill/>
        </p:spPr>
        <p:txBody>
          <a:bodyPr wrap="none" rtlCol="0">
            <a:spAutoFit/>
          </a:bodyPr>
          <a:lstStyle/>
          <a:p>
            <a:r>
              <a:rPr lang="en-US" dirty="0" smtClean="0"/>
              <a:t> </a:t>
            </a:r>
            <a:endParaRPr lang="en-US" dirty="0"/>
          </a:p>
        </p:txBody>
      </p:sp>
      <p:cxnSp>
        <p:nvCxnSpPr>
          <p:cNvPr id="159" name="Straight Arrow Connector 158"/>
          <p:cNvCxnSpPr>
            <a:stCxn id="152" idx="3"/>
            <a:endCxn id="153" idx="1"/>
          </p:cNvCxnSpPr>
          <p:nvPr/>
        </p:nvCxnSpPr>
        <p:spPr>
          <a:xfrm>
            <a:off x="2123208" y="5367010"/>
            <a:ext cx="391392"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53" idx="3"/>
            <a:endCxn id="154" idx="1"/>
          </p:cNvCxnSpPr>
          <p:nvPr/>
        </p:nvCxnSpPr>
        <p:spPr>
          <a:xfrm flipV="1">
            <a:off x="3581400" y="5367010"/>
            <a:ext cx="13716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54" idx="3"/>
            <a:endCxn id="156" idx="1"/>
          </p:cNvCxnSpPr>
          <p:nvPr/>
        </p:nvCxnSpPr>
        <p:spPr>
          <a:xfrm>
            <a:off x="5562600" y="5367010"/>
            <a:ext cx="457200"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3"/>
            <a:endCxn id="158" idx="1"/>
          </p:cNvCxnSpPr>
          <p:nvPr/>
        </p:nvCxnSpPr>
        <p:spPr>
          <a:xfrm flipV="1">
            <a:off x="7086600" y="5367010"/>
            <a:ext cx="986117" cy="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4" name="Straight Arrow Connector 163"/>
          <p:cNvCxnSpPr>
            <a:stCxn id="155" idx="3"/>
            <a:endCxn id="157" idx="1"/>
          </p:cNvCxnSpPr>
          <p:nvPr/>
        </p:nvCxnSpPr>
        <p:spPr>
          <a:xfrm>
            <a:off x="5562600" y="6004783"/>
            <a:ext cx="457200" cy="6951"/>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34"/>
          <p:cNvCxnSpPr>
            <a:stCxn id="157" idx="3"/>
            <a:endCxn id="158" idx="1"/>
          </p:cNvCxnSpPr>
          <p:nvPr/>
        </p:nvCxnSpPr>
        <p:spPr>
          <a:xfrm flipV="1">
            <a:off x="7086600" y="5367010"/>
            <a:ext cx="986117" cy="644724"/>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88" name="Straight Arrow Connector 39"/>
          <p:cNvCxnSpPr>
            <a:stCxn id="108" idx="3"/>
            <a:endCxn id="111" idx="1"/>
          </p:cNvCxnSpPr>
          <p:nvPr/>
        </p:nvCxnSpPr>
        <p:spPr>
          <a:xfrm>
            <a:off x="3581400" y="3614410"/>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3" name="Straight Arrow Connector 39"/>
          <p:cNvCxnSpPr>
            <a:stCxn id="153" idx="3"/>
            <a:endCxn id="155" idx="1"/>
          </p:cNvCxnSpPr>
          <p:nvPr/>
        </p:nvCxnSpPr>
        <p:spPr>
          <a:xfrm>
            <a:off x="3581400" y="5367011"/>
            <a:ext cx="1371600" cy="637772"/>
          </a:xfrm>
          <a:prstGeom prst="bentConnector3">
            <a:avLst>
              <a:gd name="adj1" fmla="val 50000"/>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98" name="Straight Arrow Connector 39"/>
          <p:cNvCxnSpPr/>
          <p:nvPr/>
        </p:nvCxnSpPr>
        <p:spPr>
          <a:xfrm rot="10800000" flipV="1">
            <a:off x="5715000" y="4267200"/>
            <a:ext cx="1828800" cy="533400"/>
          </a:xfrm>
          <a:prstGeom prst="bentConnector3">
            <a:avLst>
              <a:gd name="adj1" fmla="val -190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3" name="Straight Arrow Connector 39"/>
          <p:cNvCxnSpPr/>
          <p:nvPr/>
        </p:nvCxnSpPr>
        <p:spPr>
          <a:xfrm rot="10800000" flipV="1">
            <a:off x="5715000" y="6019800"/>
            <a:ext cx="1828800" cy="533400"/>
          </a:xfrm>
          <a:prstGeom prst="bentConnector3">
            <a:avLst>
              <a:gd name="adj1" fmla="val -1838"/>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204" name="Straight Arrow Connector 39"/>
          <p:cNvCxnSpPr/>
          <p:nvPr/>
        </p:nvCxnSpPr>
        <p:spPr>
          <a:xfrm rot="10800000">
            <a:off x="4267200" y="4114800"/>
            <a:ext cx="1752600" cy="6858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cxnSp>
        <p:nvCxnSpPr>
          <p:cNvPr id="211" name="Straight Arrow Connector 39"/>
          <p:cNvCxnSpPr/>
          <p:nvPr/>
        </p:nvCxnSpPr>
        <p:spPr>
          <a:xfrm rot="10800000">
            <a:off x="4267200" y="5791200"/>
            <a:ext cx="1752600" cy="762000"/>
          </a:xfrm>
          <a:prstGeom prst="bentConnector3">
            <a:avLst>
              <a:gd name="adj1" fmla="val 100000"/>
            </a:avLst>
          </a:prstGeom>
          <a:ln w="57150">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f(context, </a:t>
            </a:r>
            <a:r>
              <a:rPr lang="en-US" sz="1800" dirty="0" err="1" smtClean="0"/>
              <a:t>attr</a:t>
            </a:r>
            <a:r>
              <a:rPr lang="en-US" sz="1800" dirty="0" smtClean="0"/>
              <a:t>);</a:t>
            </a:r>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err="1" smtClean="0"/>
              <a:t>struct</a:t>
            </a:r>
            <a:r>
              <a:rPr lang="en-US" sz="1800" dirty="0" smtClean="0"/>
              <a:t> f</a:t>
            </a:r>
          </a:p>
          <a:p>
            <a:pPr>
              <a:buNone/>
            </a:pPr>
            <a:r>
              <a:rPr lang="en-US" sz="1800" dirty="0" smtClean="0"/>
              <a:t>{</a:t>
            </a:r>
          </a:p>
          <a:p>
            <a:pPr>
              <a:buNone/>
            </a:pPr>
            <a:r>
              <a:rPr lang="en-US" sz="1800" dirty="0" smtClean="0"/>
              <a:t>    template &lt;</a:t>
            </a:r>
            <a:r>
              <a:rPr lang="en-US" sz="1800" dirty="0" err="1" smtClean="0"/>
              <a:t>typename</a:t>
            </a:r>
            <a:r>
              <a:rPr lang="en-US" sz="1800" dirty="0" smtClean="0"/>
              <a:t> Context&gt;</a:t>
            </a:r>
          </a:p>
          <a:p>
            <a:pPr>
              <a:buNone/>
            </a:pPr>
            <a:r>
              <a:rPr lang="en-US" sz="1800" dirty="0" smtClean="0"/>
              <a:t>    void operator()(Context const&amp; </a:t>
            </a:r>
            <a:r>
              <a:rPr lang="en-US" sz="1800" dirty="0" err="1" smtClean="0"/>
              <a:t>ctx</a:t>
            </a:r>
            <a:r>
              <a:rPr lang="en-US" sz="1800" dirty="0" smtClean="0"/>
              <a:t>, char c) const</a:t>
            </a:r>
          </a:p>
          <a:p>
            <a:pPr>
              <a:buNone/>
            </a:pPr>
            <a:r>
              <a:rPr lang="en-US" sz="1800" dirty="0" smtClean="0"/>
              <a:t>    {</a:t>
            </a:r>
          </a:p>
          <a:p>
            <a:pPr>
              <a:buNone/>
            </a:pPr>
            <a:r>
              <a:rPr lang="en-US" sz="1800" dirty="0" smtClean="0"/>
              <a:t>        get&lt;</a:t>
            </a:r>
            <a:r>
              <a:rPr lang="en-US" sz="1800" dirty="0" err="1" smtClean="0"/>
              <a:t>rule_context_tag</a:t>
            </a:r>
            <a:r>
              <a:rPr lang="en-US" sz="1800" dirty="0" smtClean="0"/>
              <a:t>&gt;(</a:t>
            </a:r>
            <a:r>
              <a:rPr lang="en-US" sz="1800" dirty="0" err="1" smtClean="0"/>
              <a:t>ctx</a:t>
            </a:r>
            <a:r>
              <a:rPr lang="en-US" sz="1800" dirty="0" smtClean="0"/>
              <a:t>).</a:t>
            </a:r>
            <a:r>
              <a:rPr lang="en-US" sz="1800" dirty="0" err="1" smtClean="0"/>
              <a:t>val</a:t>
            </a:r>
            <a:r>
              <a:rPr lang="en-US" sz="1800" dirty="0" smtClean="0"/>
              <a:t>() += c;</a:t>
            </a:r>
          </a:p>
          <a:p>
            <a:pPr>
              <a:buNone/>
            </a:pPr>
            <a:r>
              <a:rPr lang="en-US" sz="1800" dirty="0" smtClean="0"/>
              <a:t>    }</a:t>
            </a:r>
          </a:p>
          <a:p>
            <a:pPr>
              <a:buNone/>
            </a:pPr>
            <a:r>
              <a:rPr lang="en-US" sz="1800" dirty="0" smtClean="0"/>
              <a:t>};</a:t>
            </a:r>
          </a:p>
          <a:p>
            <a:pPr>
              <a:buNone/>
            </a:pPr>
            <a:endParaRPr lang="en-US" sz="1800" dirty="0" smtClean="0"/>
          </a:p>
          <a:p>
            <a:pPr>
              <a:buNone/>
            </a:pPr>
            <a:r>
              <a:rPr lang="en-US" sz="1800" dirty="0" smtClean="0"/>
              <a:t>std::string s;</a:t>
            </a:r>
          </a:p>
          <a:p>
            <a:pPr>
              <a:buNone/>
            </a:pPr>
            <a:r>
              <a:rPr lang="en-US" sz="1800" dirty="0" err="1" smtClean="0"/>
              <a:t>typedef</a:t>
            </a:r>
            <a:r>
              <a:rPr lang="en-US" sz="1800" dirty="0" smtClean="0"/>
              <a:t> rule&lt;class r, std::string&gt; </a:t>
            </a:r>
            <a:r>
              <a:rPr lang="en-US" sz="1800" dirty="0" err="1" smtClean="0"/>
              <a:t>rule_type</a:t>
            </a:r>
            <a:r>
              <a:rPr lang="en-US" sz="1800" dirty="0" smtClean="0"/>
              <a:t>;</a:t>
            </a:r>
          </a:p>
          <a:p>
            <a:pPr>
              <a:buNone/>
            </a:pPr>
            <a:endParaRPr lang="en-US" sz="1800" dirty="0" smtClean="0"/>
          </a:p>
          <a:p>
            <a:pPr>
              <a:buNone/>
            </a:pPr>
            <a:r>
              <a:rPr lang="en-US" sz="1800" dirty="0" smtClean="0"/>
              <a:t>auto </a:t>
            </a:r>
            <a:r>
              <a:rPr lang="en-US" sz="1800" dirty="0" err="1" smtClean="0"/>
              <a:t>rdef</a:t>
            </a:r>
            <a:r>
              <a:rPr lang="en-US" sz="1800" dirty="0" smtClean="0"/>
              <a:t> = </a:t>
            </a:r>
            <a:r>
              <a:rPr lang="en-US" sz="1800" dirty="0" err="1" smtClean="0"/>
              <a:t>rule_type</a:t>
            </a:r>
            <a:r>
              <a:rPr lang="en-US" sz="1800" dirty="0" smtClean="0"/>
              <a:t>()</a:t>
            </a:r>
          </a:p>
          <a:p>
            <a:pPr>
              <a:buNone/>
            </a:pPr>
            <a:r>
              <a:rPr lang="en-US" sz="1800" dirty="0" smtClean="0"/>
              <a:t>    = alpha                 [f()]</a:t>
            </a:r>
          </a:p>
          <a:p>
            <a:pPr>
              <a:buNone/>
            </a:pPr>
            <a:r>
              <a:rPr lang="en-US" sz="1800" dirty="0" smtClean="0"/>
              <a:t>    ;</a:t>
            </a:r>
          </a:p>
          <a:p>
            <a:pPr>
              <a:buNone/>
            </a:pPr>
            <a:endParaRPr lang="en-US" sz="1800" dirty="0" smtClean="0"/>
          </a:p>
          <a:p>
            <a:pPr>
              <a:buNone/>
            </a:pPr>
            <a:r>
              <a:rPr lang="en-US" sz="1800" dirty="0" smtClean="0"/>
              <a:t>BOOST_TEST(</a:t>
            </a:r>
            <a:r>
              <a:rPr lang="en-US" sz="1800" dirty="0" err="1" smtClean="0"/>
              <a:t>test_attr</a:t>
            </a:r>
            <a:r>
              <a:rPr lang="en-US" sz="1800" dirty="0" smtClean="0"/>
              <a:t>("</a:t>
            </a:r>
            <a:r>
              <a:rPr lang="en-US" sz="1800" dirty="0" err="1" smtClean="0"/>
              <a:t>abcdef</a:t>
            </a:r>
            <a:r>
              <a:rPr lang="en-US" sz="1800" dirty="0" smtClean="0"/>
              <a:t>", +</a:t>
            </a:r>
            <a:r>
              <a:rPr lang="en-US" sz="1800" dirty="0" err="1" smtClean="0"/>
              <a:t>rdef</a:t>
            </a:r>
            <a:r>
              <a:rPr lang="en-US" sz="1800" dirty="0" smtClean="0"/>
              <a:t>, s));</a:t>
            </a:r>
          </a:p>
          <a:p>
            <a:pPr>
              <a:buNone/>
            </a:pPr>
            <a:r>
              <a:rPr lang="en-US" sz="1800" dirty="0" smtClean="0"/>
              <a:t>BOOST_TEST(s == "</a:t>
            </a:r>
            <a:r>
              <a:rPr lang="en-US" sz="1800" dirty="0" err="1" smtClean="0"/>
              <a:t>abcdef</a:t>
            </a:r>
            <a:r>
              <a:rPr lang="en-US" sz="18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anim calcmode="lin" valueType="num">
                                      <p:cBhvr additive="base">
                                        <p:cTn id="1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1143000"/>
            <a:ext cx="8534400" cy="2246769"/>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[](auto&amp; </a:t>
            </a:r>
            <a:r>
              <a:rPr lang="en-US" sz="2000" dirty="0" err="1" smtClean="0"/>
              <a:t>ctx</a:t>
            </a:r>
            <a:r>
              <a:rPr lang="en-US" sz="2000" dirty="0" smtClean="0"/>
              <a:t>, char c){ get&lt;</a:t>
            </a:r>
            <a:r>
              <a:rPr lang="en-US" sz="2000" dirty="0" err="1" smtClean="0"/>
              <a:t>rule_context_tag</a:t>
            </a:r>
            <a:r>
              <a:rPr lang="en-US" sz="2000" dirty="0" smtClean="0"/>
              <a:t>&gt;(</a:t>
            </a:r>
            <a:r>
              <a:rPr lang="en-US" sz="2000" dirty="0" err="1" smtClean="0"/>
              <a:t>ctx</a:t>
            </a:r>
            <a:r>
              <a:rPr lang="en-US" sz="2000" dirty="0" smtClean="0"/>
              <a:t>).</a:t>
            </a:r>
            <a:r>
              <a:rPr lang="en-US" sz="2000" dirty="0" err="1" smtClean="0"/>
              <a:t>val</a:t>
            </a:r>
            <a:r>
              <a:rPr lang="en-US" sz="2000" dirty="0" smtClean="0"/>
              <a:t>() += c; } ]</a:t>
            </a:r>
          </a:p>
          <a:p>
            <a:pPr>
              <a:buNone/>
            </a:pPr>
            <a:r>
              <a:rPr lang="en-US" sz="2000" dirty="0" smtClean="0"/>
              <a:t>    ;</a:t>
            </a:r>
          </a:p>
        </p:txBody>
      </p:sp>
      <p:sp>
        <p:nvSpPr>
          <p:cNvPr id="4" name="TextBox 3"/>
          <p:cNvSpPr txBox="1"/>
          <p:nvPr/>
        </p:nvSpPr>
        <p:spPr>
          <a:xfrm>
            <a:off x="2667000" y="3505200"/>
            <a:ext cx="3899850" cy="523220"/>
          </a:xfrm>
          <a:prstGeom prst="rect">
            <a:avLst/>
          </a:prstGeom>
          <a:noFill/>
        </p:spPr>
        <p:txBody>
          <a:bodyPr wrap="none" rtlCol="0">
            <a:spAutoFit/>
          </a:bodyPr>
          <a:lstStyle/>
          <a:p>
            <a:r>
              <a:rPr lang="en-US" sz="2800" dirty="0" smtClean="0">
                <a:solidFill>
                  <a:schemeClr val="accent1">
                    <a:lumMod val="40000"/>
                    <a:lumOff val="60000"/>
                  </a:schemeClr>
                </a:solidFill>
              </a:rPr>
              <a:t>Generic Lambda: C++14 ?</a:t>
            </a:r>
            <a:endParaRPr lang="en-US" sz="2800" dirty="0">
              <a:solidFill>
                <a:schemeClr val="accent1">
                  <a:lumMod val="40000"/>
                  <a:lumOff val="60000"/>
                </a:schemeClr>
              </a:solidFill>
            </a:endParaRPr>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2308324"/>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r>
              <a:rPr lang="en-US" sz="2000" dirty="0" err="1" smtClean="0"/>
              <a:t>typedef</a:t>
            </a:r>
            <a:r>
              <a:rPr lang="en-US" sz="2000" dirty="0" smtClean="0"/>
              <a:t> </a:t>
            </a:r>
            <a:r>
              <a:rPr lang="en-US" sz="2000" dirty="0" err="1" smtClean="0"/>
              <a:t>rule_type</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t>
            </a:r>
            <a:r>
              <a:rPr lang="en-US" sz="2000" dirty="0" err="1" smtClean="0"/>
              <a:t>ctx</a:t>
            </a:r>
            <a:r>
              <a:rPr lang="en-US" sz="2000" dirty="0" smtClean="0"/>
              <a:t> r, char c){ r.val += c; } ]</a:t>
            </a:r>
          </a:p>
          <a:p>
            <a:pPr>
              <a:buNone/>
            </a:pPr>
            <a:r>
              <a:rPr lang="en-US" sz="2000" dirty="0" smtClean="0"/>
              <a:t>    ;</a:t>
            </a:r>
          </a:p>
        </p:txBody>
      </p:sp>
      <p:sp>
        <p:nvSpPr>
          <p:cNvPr id="4" name="Rectangle 3"/>
          <p:cNvSpPr/>
          <p:nvPr/>
        </p:nvSpPr>
        <p:spPr bwMode="auto">
          <a:xfrm>
            <a:off x="2743200" y="3962400"/>
            <a:ext cx="61722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Attribute&gt;</a:t>
            </a:r>
          </a:p>
          <a:p>
            <a:pPr defTabSz="914099" fontAlgn="base">
              <a:spcBef>
                <a:spcPct val="0"/>
              </a:spcBef>
              <a:spcAft>
                <a:spcPct val="0"/>
              </a:spcAft>
            </a:pPr>
            <a:r>
              <a:rPr lang="en-US" dirty="0" err="1" smtClean="0">
                <a:solidFill>
                  <a:srgbClr val="FFFFFF"/>
                </a:solidFill>
                <a:latin typeface="Segoe" pitchFamily="34" charset="0"/>
              </a:rPr>
              <a:t>struct</a:t>
            </a: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endParaRPr lang="en-US" dirty="0" smtClean="0">
              <a:solidFill>
                <a:srgbClr val="FFFFFF"/>
              </a:solidFill>
              <a:latin typeface="Segoe" pitchFamily="34" charset="0"/>
            </a:endParaRPr>
          </a:p>
          <a:p>
            <a:pPr defTabSz="914099" fontAlgn="base">
              <a:spcBef>
                <a:spcPct val="0"/>
              </a:spcBef>
              <a:spcAft>
                <a:spcPct val="0"/>
              </a:spcAft>
            </a:pP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    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Context&gt;</a:t>
            </a:r>
          </a:p>
          <a:p>
            <a:pPr defTabSz="914099" fontAlgn="base">
              <a:spcBef>
                <a:spcPct val="0"/>
              </a:spcBef>
              <a:spcAft>
                <a:spcPct val="0"/>
              </a:spcAft>
            </a:pP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r>
              <a:rPr lang="en-US" dirty="0" smtClean="0">
                <a:solidFill>
                  <a:srgbClr val="FFFFFF"/>
                </a:solidFill>
                <a:latin typeface="Segoe" pitchFamily="34" charset="0"/>
              </a:rPr>
              <a:t>(Context&amp; context)</a:t>
            </a:r>
          </a:p>
          <a:p>
            <a:pPr defTabSz="914099" fontAlgn="base">
              <a:spcBef>
                <a:spcPct val="0"/>
              </a:spcBef>
              <a:spcAft>
                <a:spcPct val="0"/>
              </a:spcAft>
            </a:pPr>
            <a:r>
              <a:rPr lang="en-US" dirty="0" smtClean="0">
                <a:solidFill>
                  <a:srgbClr val="FFFFFF"/>
                </a:solidFill>
                <a:latin typeface="Segoe" pitchFamily="34" charset="0"/>
              </a:rPr>
              <a:t>      : </a:t>
            </a:r>
            <a:r>
              <a:rPr lang="en-US" dirty="0" err="1" smtClean="0">
                <a:solidFill>
                  <a:srgbClr val="FFFFFF"/>
                </a:solidFill>
                <a:latin typeface="Segoe" pitchFamily="34" charset="0"/>
              </a:rPr>
              <a:t>val</a:t>
            </a:r>
            <a:r>
              <a:rPr lang="en-US" dirty="0" smtClean="0">
                <a:solidFill>
                  <a:srgbClr val="FFFFFF"/>
                </a:solidFill>
                <a:latin typeface="Segoe" pitchFamily="34" charset="0"/>
              </a:rPr>
              <a:t>(spirit::get&lt;</a:t>
            </a:r>
            <a:r>
              <a:rPr lang="en-US" dirty="0" err="1" smtClean="0">
                <a:solidFill>
                  <a:srgbClr val="FFFFFF"/>
                </a:solidFill>
                <a:latin typeface="Segoe" pitchFamily="34" charset="0"/>
              </a:rPr>
              <a:t>rule_context_tag</a:t>
            </a:r>
            <a:r>
              <a:rPr lang="en-US" dirty="0" smtClean="0">
                <a:solidFill>
                  <a:srgbClr val="FFFFFF"/>
                </a:solidFill>
                <a:latin typeface="Segoe" pitchFamily="34" charset="0"/>
              </a:rPr>
              <a:t>&gt;(context).</a:t>
            </a:r>
            <a:r>
              <a:rPr lang="en-US" dirty="0" err="1" smtClean="0">
                <a:solidFill>
                  <a:srgbClr val="FFFFFF"/>
                </a:solidFill>
                <a:latin typeface="Segoe" pitchFamily="34" charset="0"/>
              </a:rPr>
              <a:t>val</a:t>
            </a:r>
            <a:r>
              <a:rPr lang="en-US" dirty="0" smtClean="0">
                <a:solidFill>
                  <a:srgbClr val="FFFFFF"/>
                </a:solidFill>
                <a:latin typeface="Segoe" pitchFamily="34" charset="0"/>
              </a:rPr>
              <a:t>()) {}</a:t>
            </a:r>
          </a:p>
          <a:p>
            <a:pPr defTabSz="914099" fontAlgn="base">
              <a:spcBef>
                <a:spcPct val="0"/>
              </a:spcBef>
              <a:spcAft>
                <a:spcPct val="0"/>
              </a:spcAft>
            </a:pPr>
            <a:r>
              <a:rPr lang="en-US" dirty="0" smtClean="0">
                <a:solidFill>
                  <a:srgbClr val="FFFFFF"/>
                </a:solidFill>
                <a:latin typeface="Segoe" pitchFamily="34" charset="0"/>
              </a:rPr>
              <a:t>    Attribute&amp; </a:t>
            </a:r>
            <a:r>
              <a:rPr lang="en-US" dirty="0" err="1" smtClean="0">
                <a:solidFill>
                  <a:srgbClr val="FFFFFF"/>
                </a:solidFill>
                <a:latin typeface="Segoe" pitchFamily="34" charset="0"/>
              </a:rPr>
              <a:t>val</a:t>
            </a: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a:t>
            </a: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1717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_</a:t>
            </a:r>
            <a:r>
              <a:rPr lang="en-US" sz="2000" dirty="0" err="1" smtClean="0"/>
              <a:t>val</a:t>
            </a:r>
            <a:r>
              <a:rPr lang="en-US" sz="2000" dirty="0" smtClean="0"/>
              <a:t> += c ]</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Evolving</a:t>
            </a:r>
          </a:p>
          <a:p>
            <a:r>
              <a:rPr lang="en-US" dirty="0" smtClean="0">
                <a:hlinkClick r:id="rId2"/>
              </a:rPr>
              <a:t>https://github.com/djowel/spirit_x3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Fun stuff! (Experimental Research)</a:t>
            </a:r>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1447800" y="1371600"/>
            <a:ext cx="6558975" cy="646331"/>
          </a:xfrm>
          <a:prstGeom prst="rect">
            <a:avLst/>
          </a:prstGeom>
        </p:spPr>
        <p:txBody>
          <a:bodyPr wrap="none">
            <a:spAutoFit/>
          </a:bodyPr>
          <a:lstStyle/>
          <a:p>
            <a:r>
              <a:rPr lang="en-US" sz="3600" dirty="0" smtClean="0"/>
              <a:t>fact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2"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 template &lt;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4953000"/>
          </a:xfrm>
        </p:spPr>
        <p:txBody>
          <a:bodyPr>
            <a:normAutofit/>
          </a:bodyPr>
          <a:lstStyle/>
          <a:p>
            <a:r>
              <a:rPr lang="en-US" dirty="0" smtClean="0"/>
              <a:t>Quick Overview</a:t>
            </a:r>
          </a:p>
          <a:p>
            <a:pPr lvl="1"/>
            <a:r>
              <a:rPr lang="en-US" dirty="0" smtClean="0"/>
              <a:t>What’s Spirit?</a:t>
            </a:r>
          </a:p>
          <a:p>
            <a:pPr lvl="1"/>
            <a:r>
              <a:rPr lang="en-US" dirty="0" smtClean="0"/>
              <a:t>Spirit X3?</a:t>
            </a:r>
          </a:p>
          <a:p>
            <a:pPr lvl="1"/>
            <a:r>
              <a:rPr lang="en-US" dirty="0" smtClean="0"/>
              <a:t>Library Structure and Components</a:t>
            </a:r>
          </a:p>
          <a:p>
            <a:r>
              <a:rPr lang="en-US" dirty="0" smtClean="0"/>
              <a:t>Parser </a:t>
            </a:r>
            <a:r>
              <a:rPr lang="en-US" dirty="0" err="1" smtClean="0"/>
              <a:t>Combinator</a:t>
            </a:r>
            <a:endParaRPr lang="en-US" dirty="0" smtClean="0"/>
          </a:p>
          <a:p>
            <a:pPr lvl="1"/>
            <a:r>
              <a:rPr lang="en-US" dirty="0" smtClean="0"/>
              <a:t>PEG DSL</a:t>
            </a:r>
          </a:p>
          <a:p>
            <a:pPr lvl="1"/>
            <a:r>
              <a:rPr lang="en-US" dirty="0" smtClean="0"/>
              <a:t>Parser Composition</a:t>
            </a:r>
          </a:p>
          <a:p>
            <a:r>
              <a:rPr lang="en-US" dirty="0" smtClean="0"/>
              <a:t>Let’s 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 and Fusion)</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::identity&lt; </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::identity&lt; </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Experimental</a:t>
            </a:r>
          </a:p>
          <a:p>
            <a:r>
              <a:rPr lang="en-US" dirty="0" err="1" smtClean="0"/>
              <a:t>Hackable</a:t>
            </a:r>
            <a:r>
              <a:rPr lang="en-US" dirty="0" smtClean="0"/>
              <a:t>, simpler design</a:t>
            </a:r>
          </a:p>
          <a:p>
            <a:r>
              <a:rPr lang="en-US" dirty="0" smtClean="0"/>
              <a:t>Minimal code base and </a:t>
            </a:r>
            <a:r>
              <a:rPr lang="en-US" dirty="0" smtClean="0"/>
              <a:t>dependencies</a:t>
            </a:r>
          </a:p>
          <a:p>
            <a:pPr lvl="1"/>
            <a:r>
              <a:rPr lang="en-US" dirty="0" smtClean="0"/>
              <a:t>MPL</a:t>
            </a:r>
          </a:p>
          <a:p>
            <a:pPr lvl="1"/>
            <a:r>
              <a:rPr lang="en-US" dirty="0" smtClean="0"/>
              <a:t>Fusion</a:t>
            </a:r>
          </a:p>
          <a:p>
            <a:pPr lvl="1"/>
            <a:r>
              <a:rPr lang="en-US" dirty="0" smtClean="0"/>
              <a:t>Phoenix?</a:t>
            </a:r>
          </a:p>
          <a:p>
            <a:pPr lvl="1"/>
            <a:r>
              <a:rPr lang="en-US" dirty="0" smtClean="0"/>
              <a:t>Proto?</a:t>
            </a:r>
            <a:endParaRPr lang="en-US" dirty="0" smtClean="0"/>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Encapsulating a Grammar</a:t>
            </a:r>
            <a:br>
              <a:rPr lang="en-US" dirty="0" smtClean="0"/>
            </a:br>
            <a:r>
              <a:rPr lang="en-US" sz="4000" dirty="0" smtClean="0">
                <a:solidFill>
                  <a:schemeClr val="tx1">
                    <a:lumMod val="95000"/>
                  </a:schemeClr>
                </a:solidFill>
                <a:effectLst/>
              </a:rPr>
              <a:t>Fictional Syntax !!!</a:t>
            </a:r>
            <a:endParaRPr lang="en-US" dirty="0">
              <a:solidFill>
                <a:schemeClr val="tx1">
                  <a:lumMod val="95000"/>
                </a:schemeClr>
              </a:solidFill>
              <a:effectLst/>
            </a:endParaRPr>
          </a:p>
        </p:txBody>
      </p:sp>
      <p:sp>
        <p:nvSpPr>
          <p:cNvPr id="3" name="Text Placeholder 2"/>
          <p:cNvSpPr>
            <a:spLocks noGrp="1"/>
          </p:cNvSpPr>
          <p:nvPr>
            <p:ph type="body" sz="quarter" idx="10"/>
          </p:nvPr>
        </p:nvSpPr>
        <p:spPr>
          <a:xfrm>
            <a:off x="381000" y="1752600"/>
            <a:ext cx="8382000" cy="2769989"/>
          </a:xfrm>
        </p:spPr>
        <p:txBody>
          <a:bodyPr/>
          <a:lstStyle/>
          <a:p>
            <a:pPr>
              <a:buNone/>
            </a:pPr>
            <a:r>
              <a:rPr lang="en-US" sz="2400" dirty="0" err="1" smtClean="0"/>
              <a:t>struct</a:t>
            </a:r>
            <a:r>
              <a:rPr lang="en-US" sz="2400" dirty="0" smtClean="0"/>
              <a:t> g</a:t>
            </a:r>
          </a:p>
          <a:p>
            <a:pPr>
              <a:buNone/>
            </a:pPr>
            <a:r>
              <a:rPr lang="en-US" sz="2400" dirty="0" smtClean="0"/>
              <a:t>{</a:t>
            </a:r>
          </a:p>
          <a:p>
            <a:pPr>
              <a:buNone/>
            </a:pPr>
            <a:r>
              <a:rPr lang="en-US" sz="2400" dirty="0" smtClean="0"/>
              <a:t>      rule&lt;class x&gt; const x;</a:t>
            </a:r>
          </a:p>
          <a:p>
            <a:pPr>
              <a:buNone/>
            </a:pPr>
            <a:r>
              <a:rPr lang="en-US" sz="2400" dirty="0" smtClean="0"/>
              <a:t>      auto const ax = char_('a') &gt;&gt; x;</a:t>
            </a:r>
          </a:p>
          <a:p>
            <a:pPr>
              <a:buNone/>
            </a:pPr>
            <a:r>
              <a:rPr lang="en-US" sz="2400" dirty="0" smtClean="0"/>
              <a:t>      auto const start =</a:t>
            </a:r>
          </a:p>
          <a:p>
            <a:pPr>
              <a:buNone/>
            </a:pPr>
            <a:r>
              <a:rPr lang="en-US" sz="2400" dirty="0" smtClean="0"/>
              <a:t>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2215991"/>
          </a:xfrm>
        </p:spPr>
        <p:txBody>
          <a:bodyPr/>
          <a:lstStyle/>
          <a:p>
            <a:r>
              <a:rPr lang="en-US" dirty="0" smtClean="0"/>
              <a:t>Encapsulating a Grammar</a:t>
            </a:r>
            <a:br>
              <a:rPr lang="en-US" dirty="0" smtClean="0"/>
            </a:br>
            <a:r>
              <a:rPr lang="en-US" sz="4000" dirty="0" smtClean="0">
                <a:solidFill>
                  <a:schemeClr val="tx1">
                    <a:lumMod val="95000"/>
                  </a:schemeClr>
                </a:solidFill>
                <a:effectLst/>
              </a:rPr>
              <a:t>Non-standard (Works on </a:t>
            </a:r>
            <a:r>
              <a:rPr lang="en-US" sz="4000" dirty="0">
                <a:solidFill>
                  <a:schemeClr val="tx1">
                    <a:lumMod val="95000"/>
                  </a:schemeClr>
                </a:solidFill>
                <a:effectLst/>
              </a:rPr>
              <a:t>g</a:t>
            </a:r>
            <a:r>
              <a:rPr lang="en-US" sz="4000" dirty="0" smtClean="0">
                <a:solidFill>
                  <a:schemeClr val="tx1">
                    <a:lumMod val="95000"/>
                  </a:schemeClr>
                </a:solidFill>
                <a:effectLst/>
              </a:rPr>
              <a:t>++ only)</a:t>
            </a:r>
            <a:r>
              <a:rPr lang="en-US" sz="4000" dirty="0">
                <a:solidFill>
                  <a:schemeClr val="tx1">
                    <a:lumMod val="95000"/>
                  </a:schemeClr>
                </a:solidFill>
                <a:effectLst/>
              </a:rPr>
              <a:t/>
            </a:r>
            <a:br>
              <a:rPr lang="en-US" sz="4000" dirty="0">
                <a:solidFill>
                  <a:schemeClr val="tx1">
                    <a:lumMod val="95000"/>
                  </a:schemeClr>
                </a:solidFill>
                <a:effectLst/>
              </a:rPr>
            </a:br>
            <a:r>
              <a:rPr lang="en-US" sz="2400" dirty="0">
                <a:solidFill>
                  <a:schemeClr val="accent5">
                    <a:lumMod val="60000"/>
                    <a:lumOff val="40000"/>
                  </a:schemeClr>
                </a:solidFill>
                <a:effectLst/>
              </a:rPr>
              <a:t> http://</a:t>
            </a:r>
            <a:r>
              <a:rPr lang="en-US" sz="2400" dirty="0" smtClean="0">
                <a:solidFill>
                  <a:schemeClr val="accent5">
                    <a:lumMod val="60000"/>
                    <a:lumOff val="40000"/>
                  </a:schemeClr>
                </a:solidFill>
                <a:effectLst/>
              </a:rPr>
              <a:t>www.open-std.org/jtc1/sc22/wg21/docs/papers/2013/n3582.html</a:t>
            </a:r>
            <a:br>
              <a:rPr lang="en-US" sz="2400" dirty="0" smtClean="0">
                <a:solidFill>
                  <a:schemeClr val="accent5">
                    <a:lumMod val="60000"/>
                    <a:lumOff val="40000"/>
                  </a:schemeClr>
                </a:solidFill>
                <a:effectLst/>
              </a:rPr>
            </a:br>
            <a:endParaRPr lang="en-US" dirty="0">
              <a:solidFill>
                <a:schemeClr val="accent5">
                  <a:lumMod val="60000"/>
                  <a:lumOff val="40000"/>
                </a:schemeClr>
              </a:solidFill>
              <a:effectLst/>
            </a:endParaRPr>
          </a:p>
        </p:txBody>
      </p:sp>
      <p:sp>
        <p:nvSpPr>
          <p:cNvPr id="3" name="Text Placeholder 2"/>
          <p:cNvSpPr>
            <a:spLocks noGrp="1"/>
          </p:cNvSpPr>
          <p:nvPr>
            <p:ph type="body" sz="quarter" idx="10"/>
          </p:nvPr>
        </p:nvSpPr>
        <p:spPr>
          <a:xfrm>
            <a:off x="381000" y="2514600"/>
            <a:ext cx="8382000" cy="2363724"/>
          </a:xfrm>
        </p:spPr>
        <p:txBody>
          <a:bodyPr/>
          <a:lstStyle/>
          <a:p>
            <a:pPr>
              <a:buNone/>
            </a:pPr>
            <a:r>
              <a:rPr lang="en-US" sz="2400" dirty="0" smtClean="0"/>
              <a:t>auto g = []()</a:t>
            </a:r>
          </a:p>
          <a:p>
            <a:pPr>
              <a:buNone/>
            </a:pPr>
            <a:r>
              <a:rPr lang="en-US" sz="2400" dirty="0" smtClean="0"/>
              <a:t>{</a:t>
            </a:r>
          </a:p>
          <a:p>
            <a:pPr>
              <a:buNone/>
            </a:pPr>
            <a:r>
              <a:rPr lang="en-US" sz="2400" dirty="0" smtClean="0"/>
              <a:t>    rule&lt;class x&gt; x;</a:t>
            </a:r>
          </a:p>
          <a:p>
            <a:pPr>
              <a:buNone/>
            </a:pPr>
            <a:r>
              <a:rPr lang="en-US" sz="2400" dirty="0" smtClean="0"/>
              <a:t>    auto ax = char_(‘a’) &gt;&gt; x;</a:t>
            </a:r>
          </a:p>
          <a:p>
            <a:pPr>
              <a:buNone/>
            </a:pPr>
            <a:r>
              <a:rPr lang="en-US" sz="2400" dirty="0" smtClean="0"/>
              <a:t>    return x = char_(‘x’) | ax;</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334042"/>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pPr lvl="1"/>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4478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 b -&gt; B 	 	→ 	(a &gt;&gt; b) -&gt; </a:t>
            </a:r>
            <a:r>
              <a:rPr lang="en-US" sz="2000" dirty="0" err="1" smtClean="0"/>
              <a:t>tuple</a:t>
            </a:r>
            <a:r>
              <a:rPr lang="en-US" sz="2000" dirty="0" smtClean="0"/>
              <a:t>&lt;A, B&gt;</a:t>
            </a:r>
            <a:br>
              <a:rPr lang="en-US" sz="2000" dirty="0" smtClean="0"/>
            </a:br>
            <a:endParaRPr lang="en-US" sz="2000" dirty="0" smtClean="0"/>
          </a:p>
          <a:p>
            <a:r>
              <a:rPr lang="en-US" sz="2400" dirty="0" smtClean="0"/>
              <a:t>Attribute Collapsing</a:t>
            </a:r>
          </a:p>
          <a:p>
            <a:pPr lvl="1"/>
            <a:r>
              <a:rPr lang="en-US" sz="2000" dirty="0" err="1" smtClean="0"/>
              <a:t>tuple</a:t>
            </a:r>
            <a:r>
              <a:rPr lang="en-US" sz="2000" dirty="0" smtClean="0"/>
              <a:t>&lt;T, unused&gt;		→	T</a:t>
            </a:r>
          </a:p>
          <a:p>
            <a:pPr lvl="1"/>
            <a:r>
              <a:rPr lang="en-US" sz="2000" dirty="0" err="1" smtClean="0"/>
              <a:t>tuple</a:t>
            </a:r>
            <a:r>
              <a:rPr lang="en-US" sz="2000" dirty="0" smtClean="0"/>
              <a:t>&lt;unused, T&gt;		→	T</a:t>
            </a:r>
          </a:p>
          <a:p>
            <a:pPr lvl="1"/>
            <a:r>
              <a:rPr lang="en-US" sz="2000" dirty="0" err="1" smtClean="0"/>
              <a:t>tuple</a:t>
            </a:r>
            <a:r>
              <a:rPr lang="en-US" sz="2000" dirty="0" smtClean="0"/>
              <a:t>&lt;unused, unused&gt;	→	unused</a:t>
            </a:r>
            <a:br>
              <a:rPr lang="en-US" sz="2000" dirty="0" smtClean="0"/>
            </a:br>
            <a:endParaRPr lang="en-US" sz="2000" dirty="0" smtClean="0"/>
          </a:p>
          <a:p>
            <a:r>
              <a:rPr lang="en-US" sz="2400" dirty="0" smtClean="0"/>
              <a:t>Attribute Compatibility</a:t>
            </a:r>
          </a:p>
          <a:p>
            <a:pPr lvl="1"/>
            <a:r>
              <a:rPr lang="pt-BR" sz="2000" dirty="0" smtClean="0"/>
              <a:t>(a &gt;&gt; b) := vector&lt;A&gt;	</a:t>
            </a:r>
            <a:r>
              <a:rPr lang="en-US" sz="2000" dirty="0" smtClean="0"/>
              <a:t>→	</a:t>
            </a:r>
            <a:r>
              <a:rPr lang="pt-BR" sz="2000" dirty="0" smtClean="0"/>
              <a:t>a := A, b := A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vector&lt;A&gt;, b := A</a:t>
            </a:r>
            <a:br>
              <a:rPr lang="pt-BR" sz="2000" dirty="0" smtClean="0"/>
            </a:br>
            <a:r>
              <a:rPr lang="pt-BR" sz="2000" dirty="0" smtClean="0"/>
              <a:t>			</a:t>
            </a:r>
            <a:r>
              <a:rPr lang="en-US" sz="2000" dirty="0" smtClean="0"/>
              <a:t>→ 	</a:t>
            </a:r>
            <a:r>
              <a:rPr lang="pt-BR" sz="2000" dirty="0" smtClean="0"/>
              <a:t>a := A, b := vector&lt;A&gt;</a:t>
            </a:r>
            <a:br>
              <a:rPr lang="pt-BR" sz="2000" dirty="0" smtClean="0"/>
            </a:br>
            <a:r>
              <a:rPr lang="pt-BR" sz="2000" dirty="0" smtClean="0"/>
              <a:t>			</a:t>
            </a:r>
            <a:r>
              <a:rPr lang="en-US" sz="2000" dirty="0" smtClean="0"/>
              <a:t>→ 	</a:t>
            </a:r>
            <a:r>
              <a:rPr lang="pt-BR" sz="2000" dirty="0" smtClean="0"/>
              <a:t>a := vector&lt;A&gt;, b := vector&lt;A&gt; </a:t>
            </a:r>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Library Structure and Components</a:t>
            </a:r>
          </a:p>
        </p:txBody>
      </p:sp>
      <p:sp>
        <p:nvSpPr>
          <p:cNvPr id="3" name="Text Placeholder 2"/>
          <p:cNvSpPr>
            <a:spLocks noGrp="1"/>
          </p:cNvSpPr>
          <p:nvPr>
            <p:ph type="body" sz="quarter" idx="10"/>
          </p:nvPr>
        </p:nvSpPr>
        <p:spPr>
          <a:xfrm>
            <a:off x="381000" y="1411552"/>
            <a:ext cx="8382000" cy="4776692"/>
          </a:xfrm>
        </p:spPr>
        <p:txBody>
          <a:bodyPr/>
          <a:lstStyle/>
          <a:p>
            <a:r>
              <a:rPr lang="en-US" dirty="0" smtClean="0"/>
              <a:t>Support</a:t>
            </a:r>
          </a:p>
          <a:p>
            <a:r>
              <a:rPr lang="en-US" dirty="0" smtClean="0"/>
              <a:t>X3</a:t>
            </a:r>
          </a:p>
          <a:p>
            <a:pPr lvl="1"/>
            <a:r>
              <a:rPr lang="en-US" dirty="0" smtClean="0"/>
              <a:t>auxiliary</a:t>
            </a:r>
          </a:p>
          <a:p>
            <a:pPr lvl="1"/>
            <a:r>
              <a:rPr lang="en-US" dirty="0" smtClean="0"/>
              <a:t>char</a:t>
            </a:r>
          </a:p>
          <a:p>
            <a:pPr lvl="1"/>
            <a:r>
              <a:rPr lang="en-US" dirty="0" smtClean="0"/>
              <a:t>core</a:t>
            </a:r>
          </a:p>
          <a:p>
            <a:pPr lvl="1"/>
            <a:r>
              <a:rPr lang="en-US" dirty="0" smtClean="0"/>
              <a:t>directive</a:t>
            </a:r>
          </a:p>
          <a:p>
            <a:pPr lvl="1"/>
            <a:r>
              <a:rPr lang="en-US" dirty="0" err="1" smtClean="0"/>
              <a:t>nonterminal</a:t>
            </a:r>
            <a:endParaRPr lang="en-US" dirty="0" smtClean="0"/>
          </a:p>
          <a:p>
            <a:pPr lvl="1"/>
            <a:r>
              <a:rPr lang="en-US" dirty="0" smtClean="0"/>
              <a:t>numeric</a:t>
            </a:r>
          </a:p>
          <a:p>
            <a:pPr lvl="1"/>
            <a:r>
              <a:rPr lang="en-US" dirty="0" smtClean="0"/>
              <a:t>operator</a:t>
            </a:r>
          </a:p>
          <a:p>
            <a:pPr lvl="1"/>
            <a:r>
              <a:rPr lang="en-US" dirty="0" smtClean="0"/>
              <a:t>string</a:t>
            </a:r>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3742563"/>
          </a:xfrm>
        </p:spPr>
        <p:txBody>
          <a:bodyPr/>
          <a:lstStyle/>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unused_type</a:t>
            </a:r>
            <a:endParaRPr lang="en-US" sz="1600" dirty="0" smtClean="0"/>
          </a:p>
          <a:p>
            <a:pPr>
              <a:buNone/>
            </a:pPr>
            <a:r>
              <a:rPr lang="en-US" sz="1600" dirty="0" smtClean="0"/>
              <a:t>    get(ID_ id) const</a:t>
            </a:r>
          </a:p>
          <a:p>
            <a:pPr>
              <a:buNone/>
            </a:pPr>
            <a:r>
              <a:rPr lang="en-US" sz="1600" dirty="0" smtClean="0"/>
              <a:t>    {</a:t>
            </a:r>
          </a:p>
          <a:p>
            <a:pPr>
              <a:buNone/>
            </a:pPr>
            <a:r>
              <a:rPr lang="en-US" sz="1600" dirty="0" smtClean="0"/>
              <a:t>        return unused;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 </a:t>
            </a:r>
            <a:r>
              <a:rPr lang="en-US" sz="1600" dirty="0" err="1" smtClean="0"/>
              <a:t>typename</a:t>
            </a:r>
            <a:r>
              <a:rPr lang="en-US" sz="1600" dirty="0" smtClean="0"/>
              <a:t> T&gt;</a:t>
            </a:r>
          </a:p>
          <a:p>
            <a:pPr marL="396875" lvl="0" indent="-396875" defTabSz="914363">
              <a:lnSpc>
                <a:spcPct val="90000"/>
              </a:lnSpc>
              <a:spcBef>
                <a:spcPct val="20000"/>
              </a:spcBef>
            </a:pPr>
            <a:r>
              <a:rPr lang="en-US" sz="1600" dirty="0" err="1" smtClean="0"/>
              <a:t>struct</a:t>
            </a:r>
            <a:r>
              <a:rPr lang="en-US" sz="1600" dirty="0" smtClean="0"/>
              <a:t> context&lt;ID, T, </a:t>
            </a:r>
            <a:r>
              <a:rPr lang="en-US" sz="1600" dirty="0" err="1" smtClean="0"/>
              <a:t>unused_type</a:t>
            </a:r>
            <a:r>
              <a:rPr lang="en-US" sz="1600" dirty="0" smtClean="0"/>
              <a:t>&gt;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context(T&amp; </a:t>
            </a:r>
            <a:r>
              <a:rPr lang="en-US" sz="1600" dirty="0" err="1" smtClean="0"/>
              <a:t>val</a:t>
            </a:r>
            <a:r>
              <a:rPr lang="en-US" sz="1600" dirty="0" smtClean="0"/>
              <a:t>,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        : </a:t>
            </a:r>
            <a:r>
              <a:rPr lang="en-US" sz="1600" dirty="0" err="1" smtClean="0"/>
              <a:t>val</a:t>
            </a:r>
            <a:r>
              <a:rPr lang="en-US" sz="1600" dirty="0" smtClean="0"/>
              <a:t>(</a:t>
            </a:r>
            <a:r>
              <a:rPr lang="en-US" sz="1600" dirty="0" err="1" smtClean="0"/>
              <a:t>val</a:t>
            </a: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ID_, </a:t>
            </a:r>
            <a:r>
              <a:rPr lang="en-US" sz="1600" dirty="0" err="1" smtClean="0"/>
              <a:t>typename</a:t>
            </a:r>
            <a:r>
              <a:rPr lang="en-US" sz="1600" dirty="0" smtClean="0"/>
              <a:t> Unused = void&gt;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endParaRPr lang="en-US" sz="1600" dirty="0" smtClean="0"/>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a:t>
            </a:r>
            <a:r>
              <a:rPr lang="en-US" sz="1600" dirty="0" err="1" smtClean="0"/>
              <a:t>unused_type</a:t>
            </a:r>
            <a:r>
              <a:rPr lang="en-US" sz="1600" dirty="0" smtClean="0"/>
              <a:t> type;</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    template &lt;</a:t>
            </a:r>
            <a:r>
              <a:rPr lang="en-US" sz="1600" dirty="0" err="1" smtClean="0"/>
              <a:t>typename</a:t>
            </a:r>
            <a:r>
              <a:rPr lang="en-US" sz="1600" dirty="0" smtClean="0"/>
              <a:t> Unused&gt;</a:t>
            </a:r>
          </a:p>
          <a:p>
            <a:pPr marL="396875" lvl="0" indent="-396875" defTabSz="914363">
              <a:lnSpc>
                <a:spcPct val="90000"/>
              </a:lnSpc>
              <a:spcBef>
                <a:spcPct val="20000"/>
              </a:spcBef>
            </a:pPr>
            <a:r>
              <a:rPr lang="en-US" sz="1600" dirty="0" smtClean="0"/>
              <a:t>    </a:t>
            </a:r>
            <a:r>
              <a:rPr lang="en-US" sz="1600" dirty="0" err="1" smtClean="0"/>
              <a:t>struct</a:t>
            </a:r>
            <a:r>
              <a:rPr lang="en-US" sz="1600" dirty="0" smtClean="0"/>
              <a:t> </a:t>
            </a:r>
            <a:r>
              <a:rPr lang="en-US" sz="1600" dirty="0" err="1" smtClean="0"/>
              <a:t>get_result</a:t>
            </a:r>
            <a:r>
              <a:rPr lang="en-US" sz="1600" dirty="0" smtClean="0"/>
              <a:t>&lt;</a:t>
            </a:r>
            <a:r>
              <a:rPr lang="en-US" sz="1600" dirty="0" err="1" smtClean="0"/>
              <a:t>mpl</a:t>
            </a:r>
            <a:r>
              <a:rPr lang="en-US" sz="1600" dirty="0" smtClean="0"/>
              <a:t>::identity&lt;ID&gt;, Unused&gt;</a:t>
            </a:r>
          </a:p>
          <a:p>
            <a:pPr marL="396875" lvl="0" indent="-396875" defTabSz="914363">
              <a:lnSpc>
                <a:spcPct val="90000"/>
              </a:lnSpc>
              <a:spcBef>
                <a:spcPct val="20000"/>
              </a:spcBef>
            </a:pPr>
            <a:r>
              <a:rPr lang="en-US" sz="1600" dirty="0" smtClean="0"/>
              <a:t>    {</a:t>
            </a:r>
          </a:p>
          <a:p>
            <a:pPr marL="396875" lvl="0" indent="-396875" defTabSz="914363">
              <a:lnSpc>
                <a:spcPct val="90000"/>
              </a:lnSpc>
              <a:spcBef>
                <a:spcPct val="20000"/>
              </a:spcBef>
            </a:pPr>
            <a:r>
              <a:rPr lang="en-US" sz="1600" dirty="0" smtClean="0"/>
              <a:t>        </a:t>
            </a:r>
            <a:r>
              <a:rPr lang="en-US" sz="1600" dirty="0" err="1" smtClean="0"/>
              <a:t>typedef</a:t>
            </a:r>
            <a:r>
              <a:rPr lang="en-US" sz="1600" dirty="0" smtClean="0"/>
              <a:t> T&amp; type;</a:t>
            </a:r>
          </a:p>
          <a:p>
            <a:pPr marL="396875" lvl="0" indent="-396875" defTabSz="914363">
              <a:lnSpc>
                <a:spcPct val="90000"/>
              </a:lnSpc>
              <a:spcBef>
                <a:spcPct val="20000"/>
              </a:spcBef>
            </a:pPr>
            <a:r>
              <a:rPr lang="en-US" sz="1600" dirty="0" smtClean="0"/>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Traits </a:t>
            </a:r>
            <a:r>
              <a:rPr lang="en-US" dirty="0" smtClean="0"/>
              <a:t>and Customization Points (CP)</a:t>
            </a:r>
            <a:endParaRPr lang="en-US" dirty="0"/>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(fact, 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match_embedded</a:t>
            </a:r>
            <a:r>
              <a:rPr lang="en-US" sz="2000" dirty="0" smtClean="0"/>
              <a:t>(); }</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a:t>Context</a:t>
            </a:r>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4100</TotalTime>
  <Words>7554</Words>
  <Application>Microsoft Office PowerPoint</Application>
  <PresentationFormat>On-screen Show (4:3)</PresentationFormat>
  <Paragraphs>1534</Paragraphs>
  <Slides>118</Slides>
  <Notes>14</Notes>
  <HiddenSlides>0</HiddenSlides>
  <MMClips>0</MMClips>
  <ScaleCrop>false</ScaleCrop>
  <HeadingPairs>
    <vt:vector size="4" baseType="variant">
      <vt:variant>
        <vt:lpstr>Theme</vt:lpstr>
      </vt:variant>
      <vt:variant>
        <vt:i4>2</vt:i4>
      </vt:variant>
      <vt:variant>
        <vt:lpstr>Slide Titles</vt:lpstr>
      </vt:variant>
      <vt:variant>
        <vt:i4>118</vt:i4>
      </vt:variant>
    </vt:vector>
  </HeadingPairs>
  <TitlesOfParts>
    <vt:vector size="120" baseType="lpstr">
      <vt:lpstr>TS010286705</vt:lpstr>
      <vt:lpstr>White with Courier font for code slides</vt:lpstr>
      <vt:lpstr>Inside Spirit X3 Redesigning Boost.Spirit for C++11</vt:lpstr>
      <vt:lpstr>Agenda </vt:lpstr>
      <vt:lpstr>What’s Spirit</vt:lpstr>
      <vt:lpstr>Spirit X3</vt:lpstr>
      <vt:lpstr>Library Structure and Components</vt:lpstr>
      <vt:lpstr>Parser Combinator</vt:lpstr>
      <vt:lpstr>Parser Combinator</vt:lpstr>
      <vt:lpstr>Parser Combinator</vt:lpstr>
      <vt:lpstr>Parsing Expression Grammar</vt:lpstr>
      <vt:lpstr>Calculator PEG Grammar</vt:lpstr>
      <vt:lpstr>Syntax Diagram</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Encapsulating a Grammar Fictional Syntax !!!</vt:lpstr>
      <vt:lpstr>Encapsulating a Grammar Non-standard (Works on g++ only)  http://www.open-std.org/jtc1/sc22/wg21/docs/papers/2013/n3582.html </vt:lpstr>
      <vt:lpstr>Walk-through Spirit X3</vt:lpstr>
      <vt:lpstr>Eps Parser</vt:lpstr>
      <vt:lpstr>Attributes</vt:lpstr>
      <vt:lpstr>Attribute Categories</vt:lpstr>
      <vt:lpstr>Attribute Propagation</vt:lpstr>
      <vt:lpstr>unused_type</vt:lpstr>
      <vt:lpstr>The Context Refined</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Traits and Customization Points (CP)</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Context</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Semantic Actions</vt:lpstr>
      <vt:lpstr>Semantic Actions</vt:lpstr>
      <vt:lpstr>Semantic Actions</vt:lpstr>
      <vt:lpstr>Rule Context</vt:lpstr>
      <vt:lpstr>Semantic Actions</vt:lpstr>
      <vt:lpstr>Semantic Actions</vt:lpstr>
      <vt:lpstr>Semantic Actions</vt:lpstr>
      <vt:lpstr>Semantic Actions (Phoenix)</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881</cp:revision>
  <dcterms:created xsi:type="dcterms:W3CDTF">2013-05-03T00:36:38Z</dcterms:created>
  <dcterms:modified xsi:type="dcterms:W3CDTF">2013-05-12T20:14:13Z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