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2"/>
  </p:notesMasterIdLst>
  <p:sldIdLst>
    <p:sldId id="257" r:id="rId4"/>
    <p:sldId id="258" r:id="rId5"/>
    <p:sldId id="259" r:id="rId6"/>
    <p:sldId id="260" r:id="rId7"/>
    <p:sldId id="261" r:id="rId8"/>
    <p:sldId id="270" r:id="rId9"/>
    <p:sldId id="271" r:id="rId10"/>
    <p:sldId id="265" r:id="rId11"/>
    <p:sldId id="263" r:id="rId12"/>
    <p:sldId id="264" r:id="rId13"/>
    <p:sldId id="262" r:id="rId14"/>
    <p:sldId id="272" r:id="rId15"/>
    <p:sldId id="273" r:id="rId16"/>
    <p:sldId id="274" r:id="rId17"/>
    <p:sldId id="275" r:id="rId18"/>
    <p:sldId id="293" r:id="rId19"/>
    <p:sldId id="292" r:id="rId20"/>
    <p:sldId id="276" r:id="rId21"/>
    <p:sldId id="277" r:id="rId22"/>
    <p:sldId id="278" r:id="rId23"/>
    <p:sldId id="279" r:id="rId24"/>
    <p:sldId id="280" r:id="rId25"/>
    <p:sldId id="281" r:id="rId26"/>
    <p:sldId id="286" r:id="rId27"/>
    <p:sldId id="287" r:id="rId28"/>
    <p:sldId id="289" r:id="rId29"/>
    <p:sldId id="288" r:id="rId30"/>
    <p:sldId id="294" r:id="rId31"/>
    <p:sldId id="295" r:id="rId32"/>
    <p:sldId id="296" r:id="rId33"/>
    <p:sldId id="297" r:id="rId34"/>
    <p:sldId id="290" r:id="rId35"/>
    <p:sldId id="282" r:id="rId36"/>
    <p:sldId id="283" r:id="rId37"/>
    <p:sldId id="291" r:id="rId38"/>
    <p:sldId id="284" r:id="rId39"/>
    <p:sldId id="285" r:id="rId40"/>
    <p:sldId id="298" r:id="rId41"/>
    <p:sldId id="299" r:id="rId42"/>
    <p:sldId id="300" r:id="rId43"/>
    <p:sldId id="301" r:id="rId44"/>
    <p:sldId id="302" r:id="rId45"/>
    <p:sldId id="303" r:id="rId46"/>
    <p:sldId id="304" r:id="rId47"/>
    <p:sldId id="305" r:id="rId48"/>
    <p:sldId id="306" r:id="rId49"/>
    <p:sldId id="344" r:id="rId50"/>
    <p:sldId id="334" r:id="rId51"/>
    <p:sldId id="345" r:id="rId52"/>
    <p:sldId id="307" r:id="rId53"/>
    <p:sldId id="310" r:id="rId54"/>
    <p:sldId id="311" r:id="rId55"/>
    <p:sldId id="312" r:id="rId56"/>
    <p:sldId id="308" r:id="rId57"/>
    <p:sldId id="309" r:id="rId58"/>
    <p:sldId id="314" r:id="rId59"/>
    <p:sldId id="315" r:id="rId60"/>
    <p:sldId id="327" r:id="rId61"/>
    <p:sldId id="317" r:id="rId62"/>
    <p:sldId id="318" r:id="rId63"/>
    <p:sldId id="321" r:id="rId64"/>
    <p:sldId id="319" r:id="rId65"/>
    <p:sldId id="320" r:id="rId66"/>
    <p:sldId id="316" r:id="rId67"/>
    <p:sldId id="325" r:id="rId68"/>
    <p:sldId id="328" r:id="rId69"/>
    <p:sldId id="326" r:id="rId70"/>
    <p:sldId id="329" r:id="rId71"/>
    <p:sldId id="330" r:id="rId72"/>
    <p:sldId id="333" r:id="rId73"/>
    <p:sldId id="323" r:id="rId74"/>
    <p:sldId id="322" r:id="rId75"/>
    <p:sldId id="324" r:id="rId76"/>
    <p:sldId id="331" r:id="rId77"/>
    <p:sldId id="332" r:id="rId78"/>
    <p:sldId id="335" r:id="rId79"/>
    <p:sldId id="336" r:id="rId80"/>
    <p:sldId id="337" r:id="rId81"/>
    <p:sldId id="338" r:id="rId82"/>
    <p:sldId id="339" r:id="rId83"/>
    <p:sldId id="342" r:id="rId84"/>
    <p:sldId id="341" r:id="rId85"/>
    <p:sldId id="340" r:id="rId86"/>
    <p:sldId id="343" r:id="rId87"/>
    <p:sldId id="346" r:id="rId88"/>
    <p:sldId id="347" r:id="rId89"/>
    <p:sldId id="348" r:id="rId90"/>
    <p:sldId id="349" r:id="rId91"/>
    <p:sldId id="350" r:id="rId92"/>
    <p:sldId id="351" r:id="rId93"/>
    <p:sldId id="353" r:id="rId94"/>
    <p:sldId id="352" r:id="rId95"/>
    <p:sldId id="354" r:id="rId96"/>
    <p:sldId id="356" r:id="rId97"/>
    <p:sldId id="355" r:id="rId98"/>
    <p:sldId id="362" r:id="rId99"/>
    <p:sldId id="369" r:id="rId100"/>
    <p:sldId id="357" r:id="rId101"/>
    <p:sldId id="358" r:id="rId102"/>
    <p:sldId id="359" r:id="rId103"/>
    <p:sldId id="360" r:id="rId104"/>
    <p:sldId id="361" r:id="rId105"/>
    <p:sldId id="363" r:id="rId106"/>
    <p:sldId id="364" r:id="rId107"/>
    <p:sldId id="365" r:id="rId108"/>
    <p:sldId id="366" r:id="rId109"/>
    <p:sldId id="367" r:id="rId110"/>
    <p:sldId id="368" r:id="rId111"/>
    <p:sldId id="370" r:id="rId112"/>
    <p:sldId id="371" r:id="rId113"/>
    <p:sldId id="372" r:id="rId114"/>
    <p:sldId id="375" r:id="rId115"/>
    <p:sldId id="378" r:id="rId116"/>
    <p:sldId id="379" r:id="rId117"/>
    <p:sldId id="373" r:id="rId118"/>
    <p:sldId id="374" r:id="rId119"/>
    <p:sldId id="376" r:id="rId120"/>
    <p:sldId id="377"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2" autoAdjust="0"/>
    <p:restoredTop sz="79565" autoAdjust="0"/>
  </p:normalViewPr>
  <p:slideViewPr>
    <p:cSldViewPr>
      <p:cViewPr>
        <p:scale>
          <a:sx n="84" d="100"/>
          <a:sy n="84" d="100"/>
        </p:scale>
        <p:origin x="-594" y="-246"/>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open-std.org/jtc1/sc22/wg21/docs/papers/2009/n2954.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5/9/2013 8:19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5/9/2013 8:19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Return type deduction for normal functions</a:t>
            </a:r>
          </a:p>
          <a:p>
            <a:endParaRPr lang="en-US" dirty="0" smtClean="0"/>
          </a:p>
          <a:p>
            <a:r>
              <a:rPr lang="en-US" dirty="0" smtClean="0"/>
              <a:t>Any C++ user introduced to the C++11 features of auto, lambdas, and trailing return types immediately wonders why they can't just write auto on their function declaration and have the return type deduced. This functionality was proposed previously in </a:t>
            </a:r>
            <a:r>
              <a:rPr lang="en-US" dirty="0" smtClean="0">
                <a:hlinkClick r:id="rId3"/>
              </a:rPr>
              <a:t>N2954</a:t>
            </a:r>
            <a:r>
              <a:rPr lang="en-US" dirty="0" smtClean="0"/>
              <a:t>, but dropped from C++11 due to time constraints, as the drafting didn't address various questions and concerns that the Core WG had. I have now implemented this functionality in GCC, and propose to add it to C++1y. I discuss some of the less obvious aspects of the semantics below.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hyperlink" Target="https://github.com/djowel/spirit_x3" TargetMode="Externa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   	←   	integer   /  '('   </a:t>
            </a:r>
            <a:r>
              <a:rPr lang="en-US" sz="2800" dirty="0" err="1" smtClean="0"/>
              <a:t>expr</a:t>
            </a:r>
            <a:r>
              <a:rPr lang="en-US" sz="2800" dirty="0" smtClean="0"/>
              <a:t>   ')'</a:t>
            </a:r>
          </a:p>
          <a:p>
            <a:pPr>
              <a:buNone/>
            </a:pPr>
            <a:r>
              <a:rPr lang="en-US" sz="2800" dirty="0" smtClean="0"/>
              <a:t>term 	←   	fact (('*'   fact)  /  ('/'   fact))*</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4241161"/>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2400" dirty="0" smtClean="0"/>
              <a:t>A recursive descent parser is a top-down parser built from a set of mutually-recursive functions, each representing one of the grammar elements</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Thus the structure of the resulting program closely mirrors that of the grammar it recognizes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Elements:  </a:t>
            </a:r>
          </a:p>
          <a:p>
            <a:pPr marL="854075" lvl="1" indent="-396875" defTabSz="914363">
              <a:lnSpc>
                <a:spcPct val="90000"/>
              </a:lnSpc>
              <a:spcBef>
                <a:spcPct val="20000"/>
              </a:spcBef>
              <a:buBlip>
                <a:blip r:embed="rId3"/>
              </a:buBlip>
            </a:pPr>
            <a:r>
              <a:rPr lang="en-US" sz="2000" dirty="0" smtClean="0"/>
              <a:t>T</a:t>
            </a:r>
            <a:r>
              <a:rPr lang="fr-FR" sz="2000" dirty="0" err="1" smtClean="0"/>
              <a:t>erminals</a:t>
            </a:r>
            <a:r>
              <a:rPr lang="fr-FR" sz="2000" dirty="0" smtClean="0"/>
              <a:t> (primitives, i.e. plain </a:t>
            </a:r>
            <a:r>
              <a:rPr lang="fr-FR" sz="2000" dirty="0" err="1" smtClean="0"/>
              <a:t>characters</a:t>
            </a:r>
            <a:r>
              <a:rPr lang="fr-FR" sz="2000" dirty="0" smtClean="0"/>
              <a:t>, </a:t>
            </a:r>
            <a:r>
              <a:rPr lang="fr-FR" sz="2000" dirty="0" err="1" smtClean="0"/>
              <a:t>integer</a:t>
            </a:r>
            <a:r>
              <a:rPr lang="fr-FR" sz="2000" dirty="0" smtClean="0"/>
              <a:t>, etc.)</a:t>
            </a:r>
          </a:p>
          <a:p>
            <a:pPr marL="854075" lvl="1" indent="-396875" defTabSz="914363">
              <a:lnSpc>
                <a:spcPct val="90000"/>
              </a:lnSpc>
              <a:spcBef>
                <a:spcPct val="20000"/>
              </a:spcBef>
              <a:buBlip>
                <a:blip r:embed="rId3"/>
              </a:buBlip>
            </a:pPr>
            <a:r>
              <a:rPr lang="en-US" sz="2000" dirty="0" err="1" smtClean="0"/>
              <a:t>Nonterminals</a:t>
            </a:r>
            <a:r>
              <a:rPr lang="en-US" sz="2000" dirty="0" smtClean="0"/>
              <a:t>(fact, term, </a:t>
            </a:r>
            <a:r>
              <a:rPr lang="en-US" sz="2000" dirty="0" err="1" smtClean="0"/>
              <a:t>expr</a:t>
            </a:r>
            <a:r>
              <a:rPr lang="en-US" sz="2000" dirty="0" smtClean="0"/>
              <a:t>)</a:t>
            </a:r>
          </a:p>
          <a:p>
            <a:pPr marL="854075" lvl="1" indent="-396875" defTabSz="914363">
              <a:lnSpc>
                <a:spcPct val="90000"/>
              </a:lnSpc>
              <a:spcBef>
                <a:spcPct val="20000"/>
              </a:spcBef>
              <a:buBlip>
                <a:blip r:embed="rId3"/>
              </a:buBlip>
            </a:pPr>
            <a:r>
              <a:rPr lang="en-US" sz="2000" dirty="0" smtClean="0"/>
              <a:t>Sequences </a:t>
            </a:r>
          </a:p>
          <a:p>
            <a:pPr marL="854075" lvl="1" indent="-396875" defTabSz="914363">
              <a:lnSpc>
                <a:spcPct val="90000"/>
              </a:lnSpc>
              <a:spcBef>
                <a:spcPct val="20000"/>
              </a:spcBef>
              <a:buBlip>
                <a:blip r:embed="rId3"/>
              </a:buBlip>
            </a:pPr>
            <a:r>
              <a:rPr lang="en-US" sz="2000" dirty="0" smtClean="0"/>
              <a:t>Alternatives ('/')</a:t>
            </a:r>
          </a:p>
          <a:p>
            <a:pPr marL="854075" lvl="1" indent="-396875" defTabSz="914363">
              <a:lnSpc>
                <a:spcPct val="90000"/>
              </a:lnSpc>
              <a:spcBef>
                <a:spcPct val="20000"/>
              </a:spcBef>
              <a:buBlip>
                <a:blip r:embed="rId3"/>
              </a:buBlip>
            </a:pPr>
            <a:r>
              <a:rPr lang="en-US" sz="2000" dirty="0" smtClean="0"/>
              <a:t>Modifiers (</a:t>
            </a:r>
            <a:r>
              <a:rPr lang="en-US" sz="2000" dirty="0" err="1" smtClean="0"/>
              <a:t>kleene</a:t>
            </a:r>
            <a:r>
              <a:rPr lang="en-US" sz="2000" dirty="0" smtClean="0"/>
              <a:t>'*', plus '+', etc.)</a:t>
            </a:r>
          </a:p>
          <a:p>
            <a:pPr marL="854075" lvl="1" indent="-396875" defTabSz="914363">
              <a:lnSpc>
                <a:spcPct val="90000"/>
              </a:lnSpc>
              <a:spcBef>
                <a:spcPct val="20000"/>
              </a:spcBef>
              <a:buFontTx/>
              <a:buBlip>
                <a:blip r:embed="rId3"/>
              </a:buBlip>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Attribute_&gt;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Attribute_&amp;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parse_rule</a:t>
            </a:r>
            <a:r>
              <a:rPr lang="en-US" sz="2000" dirty="0" smtClean="0"/>
              <a:t>&lt;</a:t>
            </a:r>
            <a:r>
              <a:rPr lang="en-US" sz="2000" dirty="0" err="1" smtClean="0"/>
              <a:t>attribute_type</a:t>
            </a:r>
            <a:r>
              <a:rPr lang="en-US" sz="2000" dirty="0" smtClean="0"/>
              <a:t>, ID&gt;::</a:t>
            </a:r>
            <a:r>
              <a:rPr lang="en-US" sz="2000" dirty="0" err="1" smtClean="0"/>
              <a:t>call_from_rule</a:t>
            </a:r>
            <a:r>
              <a:rPr lang="en-US" sz="2000" dirty="0" smtClean="0"/>
              <a:t>(</a:t>
            </a:r>
          </a:p>
          <a:p>
            <a:pPr>
              <a:buNone/>
            </a:pPr>
            <a:r>
              <a:rPr lang="en-US" sz="2000" dirty="0" smtClean="0"/>
              <a:t>        spirit::get&lt;ID&gt;(context), name</a:t>
            </a:r>
          </a:p>
          <a:p>
            <a:pPr>
              <a:buNone/>
            </a:pPr>
            <a:r>
              <a:rPr lang="en-US" sz="2000" dirty="0" smtClean="0"/>
              <a:t>      , first, last, context, </a:t>
            </a:r>
            <a:r>
              <a:rPr lang="en-US" sz="2000" dirty="0" err="1" smtClean="0"/>
              <a:t>attr</a:t>
            </a:r>
            <a:endParaRPr lang="en-US" sz="2000" dirty="0" smtClean="0"/>
          </a:p>
          <a:p>
            <a:pPr>
              <a:buNone/>
            </a:pPr>
            <a:r>
              <a:rPr lang="en-US" sz="2000" dirty="0" smtClean="0"/>
              <a:t>      , spirit::get&lt;</a:t>
            </a:r>
            <a:r>
              <a:rPr lang="en-US" sz="2000" dirty="0" err="1" smtClean="0"/>
              <a:t>rule_context_with_id_tag</a:t>
            </a:r>
            <a:r>
              <a:rPr lang="en-US" sz="2000" dirty="0" smtClean="0"/>
              <a:t>&lt;ID&gt;&gt;(context));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4678204"/>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unused_type</a:t>
            </a:r>
            <a:r>
              <a:rPr lang="en-US" sz="2000" dirty="0" smtClean="0"/>
              <a:t>)</a:t>
            </a:r>
          </a:p>
          <a:p>
            <a:pPr>
              <a:buNone/>
            </a:pPr>
            <a:r>
              <a:rPr lang="en-US" sz="2000" dirty="0" smtClean="0"/>
              <a:t>{</a:t>
            </a:r>
          </a:p>
          <a:p>
            <a:pPr>
              <a:buNone/>
            </a:pPr>
            <a:r>
              <a:rPr lang="en-US" sz="2000" dirty="0" smtClean="0"/>
              <a:t>    // This is called when a rule-body has *not yet* been established.</a:t>
            </a:r>
          </a:p>
          <a:p>
            <a:pPr>
              <a:buNone/>
            </a:pPr>
            <a:r>
              <a:rPr lang="en-US" sz="2000" dirty="0" smtClean="0"/>
              <a:t>    // The rule body is established by the </a:t>
            </a:r>
            <a:r>
              <a:rPr lang="en-US" sz="2000" dirty="0" err="1" smtClean="0"/>
              <a:t>rule_definition</a:t>
            </a:r>
            <a:r>
              <a:rPr lang="en-US" sz="2000" dirty="0" smtClean="0"/>
              <a:t> class, so</a:t>
            </a:r>
          </a:p>
          <a:p>
            <a:pPr>
              <a:buNone/>
            </a:pPr>
            <a:r>
              <a:rPr lang="en-US" sz="2000" dirty="0" smtClean="0"/>
              <a:t>    // we call it to parse and establish the rule-body.</a:t>
            </a:r>
          </a:p>
          <a:p>
            <a:pPr>
              <a:buNone/>
            </a:pPr>
            <a:endParaRPr lang="en-US" sz="2000" dirty="0" smtClean="0"/>
          </a:p>
          <a:p>
            <a:pPr>
              <a:buNone/>
            </a:pPr>
            <a:r>
              <a:rPr lang="en-US" sz="2000" dirty="0" smtClean="0"/>
              <a:t>    return </a:t>
            </a:r>
            <a:r>
              <a:rPr lang="en-US" sz="2000" dirty="0" err="1" smtClean="0"/>
              <a:t>rule_def.parse</a:t>
            </a:r>
            <a:r>
              <a:rPr lang="en-US" sz="2000" dirty="0" smtClean="0"/>
              <a:t>(first, last, context, </a:t>
            </a:r>
            <a:r>
              <a:rPr lang="en-US" sz="2000" dirty="0" err="1" smtClean="0"/>
              <a:t>attr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990600"/>
            <a:ext cx="8382000" cy="5693866"/>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 </a:t>
            </a:r>
            <a:r>
              <a:rPr lang="en-US" sz="2000" dirty="0" err="1" smtClean="0"/>
              <a:t>typename</a:t>
            </a:r>
            <a:r>
              <a:rPr lang="en-US" sz="2000" dirty="0" smtClean="0"/>
              <a:t> </a:t>
            </a:r>
            <a:r>
              <a:rPr lang="en-US" sz="2000" dirty="0" err="1" smtClean="0"/>
              <a:t>AttributeContext</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AttributeContext</a:t>
            </a:r>
            <a:r>
              <a:rPr lang="en-US" sz="2000" dirty="0" smtClean="0"/>
              <a:t>&amp; </a:t>
            </a:r>
            <a:r>
              <a:rPr lang="en-US" sz="2000" dirty="0" err="1" smtClean="0"/>
              <a:t>attr_ctx</a:t>
            </a:r>
            <a:r>
              <a:rPr lang="en-US" sz="2000" dirty="0" smtClean="0"/>
              <a:t>)</a:t>
            </a:r>
          </a:p>
          <a:p>
            <a:pPr>
              <a:buNone/>
            </a:pPr>
            <a:r>
              <a:rPr lang="en-US" sz="2000" dirty="0" smtClean="0"/>
              <a:t>{</a:t>
            </a:r>
          </a:p>
          <a:p>
            <a:pPr>
              <a:buNone/>
            </a:pPr>
            <a:r>
              <a:rPr lang="en-US" sz="2000" dirty="0" smtClean="0"/>
              <a:t>    // This is called when a rule-body has already been established.</a:t>
            </a:r>
          </a:p>
          <a:p>
            <a:pPr>
              <a:buNone/>
            </a:pPr>
            <a:r>
              <a:rPr lang="en-US" sz="2000" dirty="0" smtClean="0"/>
              <a:t>    // The rule body is already established by the </a:t>
            </a:r>
            <a:r>
              <a:rPr lang="en-US" sz="2000" dirty="0" err="1" smtClean="0"/>
              <a:t>rule_definition</a:t>
            </a:r>
            <a:r>
              <a:rPr lang="en-US" sz="2000" dirty="0" smtClean="0"/>
              <a:t> class,</a:t>
            </a:r>
          </a:p>
          <a:p>
            <a:pPr>
              <a:buNone/>
            </a:pPr>
            <a:r>
              <a:rPr lang="en-US" sz="2000" dirty="0" smtClean="0"/>
              <a:t>    // we will not do it again. We'll simply call the RHS by calling</a:t>
            </a:r>
          </a:p>
          <a:p>
            <a:pPr>
              <a:buNone/>
            </a:pPr>
            <a:r>
              <a:rPr lang="en-US" sz="2000" dirty="0" smtClean="0"/>
              <a:t>    // </a:t>
            </a:r>
            <a:r>
              <a:rPr lang="en-US" sz="2000" dirty="0" err="1" smtClean="0"/>
              <a:t>call_rule_definition</a:t>
            </a:r>
            <a:r>
              <a:rPr lang="en-US" sz="2000" dirty="0" smtClean="0"/>
              <a:t>.</a:t>
            </a:r>
          </a:p>
          <a:p>
            <a:pPr>
              <a:buNone/>
            </a:pPr>
            <a:endParaRPr lang="en-US" sz="2000" dirty="0" smtClean="0"/>
          </a:p>
          <a:p>
            <a:pPr>
              <a:buNone/>
            </a:pPr>
            <a:r>
              <a:rPr lang="en-US" sz="2000" dirty="0" smtClean="0"/>
              <a:t>    return </a:t>
            </a:r>
            <a:r>
              <a:rPr lang="en-US" sz="2000" dirty="0" err="1" smtClean="0"/>
              <a:t>call_rule_definition</a:t>
            </a:r>
            <a:r>
              <a:rPr lang="en-US" sz="2000" dirty="0" smtClean="0"/>
              <a:t>(</a:t>
            </a:r>
          </a:p>
          <a:p>
            <a:pPr>
              <a:buNone/>
            </a:pPr>
            <a:r>
              <a:rPr lang="en-US" sz="2000" dirty="0" smtClean="0"/>
              <a:t>        rule_def.rhs, </a:t>
            </a:r>
            <a:r>
              <a:rPr lang="en-US" sz="2000" dirty="0" err="1" smtClean="0"/>
              <a:t>rule_name</a:t>
            </a:r>
            <a:r>
              <a:rPr lang="en-US" sz="2000" dirty="0" smtClean="0"/>
              <a:t>, first, last</a:t>
            </a:r>
          </a:p>
          <a:p>
            <a:pPr>
              <a:buNone/>
            </a:pPr>
            <a:r>
              <a:rPr lang="en-US" sz="2000" dirty="0" smtClean="0"/>
              <a:t>      , context, </a:t>
            </a:r>
            <a:r>
              <a:rPr lang="en-US" sz="2000" dirty="0" err="1" smtClean="0"/>
              <a:t>attr</a:t>
            </a:r>
            <a:r>
              <a:rPr lang="en-US" sz="2000" dirty="0" smtClean="0"/>
              <a:t>, </a:t>
            </a:r>
            <a:r>
              <a:rPr lang="en-US" sz="2000" dirty="0" err="1" smtClean="0"/>
              <a:t>attr_ctx.attr_ptr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 Calculator Grammar</a:t>
            </a:r>
          </a:p>
        </p:txBody>
      </p:sp>
      <p:sp>
        <p:nvSpPr>
          <p:cNvPr id="3" name="Text Placeholder 2"/>
          <p:cNvSpPr>
            <a:spLocks noGrp="1"/>
          </p:cNvSpPr>
          <p:nvPr>
            <p:ph type="body" sz="quarter" idx="10"/>
          </p:nvPr>
        </p:nvSpPr>
        <p:spPr>
          <a:xfrm>
            <a:off x="381000" y="1411552"/>
            <a:ext cx="8382000" cy="4001095"/>
          </a:xfrm>
        </p:spPr>
        <p:txBody>
          <a:bodyPr/>
          <a:lstStyle/>
          <a:p>
            <a:pPr>
              <a:buNone/>
            </a:pPr>
            <a:r>
              <a:rPr lang="en-US" sz="2000" dirty="0" smtClean="0"/>
              <a:t> ///////////////////////////////////////////////////////////////////////////////    </a:t>
            </a:r>
          </a:p>
          <a:p>
            <a:pPr>
              <a:buNone/>
            </a:pPr>
            <a:r>
              <a:rPr lang="en-US" sz="2000" dirty="0" smtClean="0"/>
              <a:t>//  The calculator grammar</a:t>
            </a:r>
          </a:p>
          <a:p>
            <a:pPr>
              <a:buNone/>
            </a:pPr>
            <a:r>
              <a:rPr lang="en-US" sz="2000" dirty="0" smtClean="0"/>
              <a:t>///////////////////////////////////////////////////////////////////////////////  </a:t>
            </a:r>
          </a:p>
          <a:p>
            <a:pPr>
              <a:buNone/>
            </a:pPr>
            <a:r>
              <a:rPr lang="en-US" sz="2000" dirty="0" smtClean="0"/>
              <a:t>namespace </a:t>
            </a:r>
            <a:r>
              <a:rPr lang="en-US" sz="2000" dirty="0" err="1" smtClean="0"/>
              <a:t>calculator_grammar</a:t>
            </a:r>
            <a:r>
              <a:rPr lang="en-US" sz="2000" dirty="0" smtClean="0"/>
              <a:t>    </a:t>
            </a:r>
          </a:p>
          <a:p>
            <a:pPr>
              <a:buNone/>
            </a:pPr>
            <a:r>
              <a:rPr lang="en-US" sz="2000" dirty="0" smtClean="0"/>
              <a:t>{ </a:t>
            </a:r>
          </a:p>
          <a:p>
            <a:pPr>
              <a:buNone/>
            </a:pPr>
            <a:r>
              <a:rPr lang="en-US" sz="2000" dirty="0" smtClean="0"/>
              <a:t>	using x3::</a:t>
            </a:r>
            <a:r>
              <a:rPr lang="en-US" sz="2000" dirty="0" err="1" smtClean="0"/>
              <a:t>uint</a:t>
            </a:r>
            <a:r>
              <a:rPr lang="en-US" sz="2000" dirty="0" smtClean="0"/>
              <a:t>_;</a:t>
            </a:r>
          </a:p>
          <a:p>
            <a:pPr>
              <a:buNone/>
            </a:pPr>
            <a:r>
              <a:rPr lang="en-US" sz="2000" dirty="0" smtClean="0"/>
              <a:t>	using x3::char_;</a:t>
            </a:r>
          </a:p>
          <a:p>
            <a:pPr>
              <a:buNone/>
            </a:pPr>
            <a:endParaRPr lang="en-US" sz="2000" dirty="0" smtClean="0"/>
          </a:p>
          <a:p>
            <a:pPr>
              <a:buNone/>
            </a:pPr>
            <a:r>
              <a:rPr lang="en-US" sz="2000" dirty="0" smtClean="0"/>
              <a:t>	x3::rule&lt;class expression, </a:t>
            </a:r>
            <a:r>
              <a:rPr lang="en-US" sz="2000" dirty="0" err="1" smtClean="0"/>
              <a:t>ast</a:t>
            </a:r>
            <a:r>
              <a:rPr lang="en-US" sz="2000" dirty="0" smtClean="0"/>
              <a:t>::program&gt; const expression("expression");</a:t>
            </a:r>
          </a:p>
          <a:p>
            <a:pPr>
              <a:buNone/>
            </a:pPr>
            <a:r>
              <a:rPr lang="en-US" sz="2000" dirty="0" smtClean="0"/>
              <a:t>	x3::rule&lt;class term, </a:t>
            </a:r>
            <a:r>
              <a:rPr lang="en-US" sz="2000" dirty="0" err="1" smtClean="0"/>
              <a:t>ast</a:t>
            </a:r>
            <a:r>
              <a:rPr lang="en-US" sz="2000" dirty="0" smtClean="0"/>
              <a:t>::program&gt; const  term("term");</a:t>
            </a:r>
          </a:p>
          <a:p>
            <a:pPr>
              <a:buNone/>
            </a:pPr>
            <a:r>
              <a:rPr lang="en-US" sz="2000" dirty="0" smtClean="0"/>
              <a:t>	x3::rule&lt;class factor, </a:t>
            </a:r>
            <a:r>
              <a:rPr lang="en-US" sz="2000" dirty="0" err="1" smtClean="0"/>
              <a:t>ast</a:t>
            </a:r>
            <a:r>
              <a:rPr lang="en-US" sz="2000" dirty="0" smtClean="0"/>
              <a:t>::operand&gt; const  factor("factor");</a:t>
            </a:r>
          </a:p>
          <a:p>
            <a:endParaRPr lang="en-US" sz="2000" dirty="0"/>
          </a:p>
        </p:txBody>
      </p:sp>
    </p:spTree>
  </p:cSld>
  <p:clrMapOvr>
    <a:masterClrMapping/>
  </p:clrMapOvr>
  <p:transition>
    <p:fade thruBlk="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762000" y="1143000"/>
            <a:ext cx="8001000" cy="5291423"/>
          </a:xfrm>
        </p:spPr>
        <p:txBody>
          <a:bodyPr/>
          <a:lstStyle/>
          <a:p>
            <a:pPr>
              <a:buNone/>
            </a:pPr>
            <a:r>
              <a:rPr lang="en-US" sz="1600" dirty="0" smtClean="0"/>
              <a:t>auto const </a:t>
            </a:r>
            <a:r>
              <a:rPr lang="en-US" sz="1600" dirty="0" err="1" smtClean="0"/>
              <a:t>expression_def</a:t>
            </a:r>
            <a:r>
              <a:rPr lang="en-US" sz="1600" dirty="0" smtClean="0"/>
              <a:t> =</a:t>
            </a:r>
          </a:p>
          <a:p>
            <a:pPr>
              <a:buNone/>
            </a:pPr>
            <a:r>
              <a:rPr lang="en-US" sz="1600" dirty="0" smtClean="0"/>
              <a:t> 	term</a:t>
            </a:r>
          </a:p>
          <a:p>
            <a:pPr>
              <a:buNone/>
            </a:pPr>
            <a:r>
              <a:rPr lang="en-US" sz="1600" dirty="0" smtClean="0"/>
              <a:t> 	&gt;&gt;     *(   (char_('+') &gt;&gt; term)</a:t>
            </a:r>
          </a:p>
          <a:p>
            <a:pPr>
              <a:buNone/>
            </a:pPr>
            <a:r>
              <a:rPr lang="en-US" sz="1600" dirty="0" smtClean="0"/>
              <a:t>        		|   (char_('-') &gt;&gt; term)</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term_def</a:t>
            </a:r>
            <a:r>
              <a:rPr lang="en-US" sz="1600" dirty="0" smtClean="0"/>
              <a:t> =</a:t>
            </a:r>
          </a:p>
          <a:p>
            <a:pPr>
              <a:buNone/>
            </a:pPr>
            <a:r>
              <a:rPr lang="en-US" sz="1600" dirty="0" smtClean="0"/>
              <a:t>    	factor</a:t>
            </a:r>
          </a:p>
          <a:p>
            <a:pPr>
              <a:buNone/>
            </a:pPr>
            <a:r>
              <a:rPr lang="en-US" sz="1600" dirty="0" smtClean="0"/>
              <a:t>    	&gt;&gt;     *(   (char_('*') &gt;&gt; factor)</a:t>
            </a:r>
          </a:p>
          <a:p>
            <a:pPr>
              <a:buNone/>
            </a:pPr>
            <a:r>
              <a:rPr lang="en-US" sz="1600" dirty="0" smtClean="0"/>
              <a:t>        		|   (char_('/') &gt;&gt; factor)</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factor_def</a:t>
            </a:r>
            <a:r>
              <a:rPr lang="en-US" sz="1600" dirty="0" smtClean="0"/>
              <a:t> =</a:t>
            </a:r>
          </a:p>
          <a:p>
            <a:pPr>
              <a:buNone/>
            </a:pPr>
            <a:r>
              <a:rPr lang="en-US" sz="1600" dirty="0" smtClean="0"/>
              <a:t>        		</a:t>
            </a:r>
            <a:r>
              <a:rPr lang="en-US" sz="1600" dirty="0" err="1" smtClean="0"/>
              <a:t>uint</a:t>
            </a:r>
            <a:r>
              <a:rPr lang="en-US" sz="1600" dirty="0" smtClean="0"/>
              <a:t>_</a:t>
            </a:r>
          </a:p>
          <a:p>
            <a:pPr>
              <a:buNone/>
            </a:pPr>
            <a:r>
              <a:rPr lang="en-US" sz="1600" dirty="0" smtClean="0"/>
              <a:t>    	|   	'(' &gt;&gt; expression &gt;&gt; ')'</a:t>
            </a:r>
          </a:p>
          <a:p>
            <a:pPr>
              <a:buNone/>
            </a:pPr>
            <a:r>
              <a:rPr lang="en-US" sz="1600" dirty="0" smtClean="0"/>
              <a:t>    	|   	(char_('-') &gt;&gt; factor)</a:t>
            </a:r>
          </a:p>
          <a:p>
            <a:pPr>
              <a:buNone/>
            </a:pPr>
            <a:r>
              <a:rPr lang="en-US" sz="1600" dirty="0" smtClean="0"/>
              <a:t>    	|   	(char_('+') &gt;&gt; factor)</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533400" y="1447800"/>
            <a:ext cx="8229600" cy="4343400"/>
          </a:xfrm>
        </p:spPr>
        <p:txBody>
          <a:bodyPr/>
          <a:lstStyle/>
          <a:p>
            <a:pPr>
              <a:buNone/>
            </a:pPr>
            <a:r>
              <a:rPr lang="en-US" sz="2400" dirty="0" smtClean="0"/>
              <a:t>	auto const calculator = x3::grammar(</a:t>
            </a:r>
          </a:p>
          <a:p>
            <a:pPr>
              <a:buNone/>
            </a:pPr>
            <a:r>
              <a:rPr lang="en-US" sz="2400" dirty="0" smtClean="0"/>
              <a:t>           	  "calculator"</a:t>
            </a:r>
          </a:p>
          <a:p>
            <a:pPr>
              <a:buNone/>
            </a:pPr>
            <a:r>
              <a:rPr lang="en-US" sz="2400" dirty="0" smtClean="0"/>
              <a:t>          	, expression = </a:t>
            </a:r>
            <a:r>
              <a:rPr lang="en-US" sz="2400" dirty="0" err="1" smtClean="0"/>
              <a:t>expression_def</a:t>
            </a:r>
            <a:endParaRPr lang="en-US" sz="2400" dirty="0" smtClean="0"/>
          </a:p>
          <a:p>
            <a:pPr>
              <a:buNone/>
            </a:pPr>
            <a:r>
              <a:rPr lang="en-US" sz="2400" dirty="0" smtClean="0"/>
              <a:t>          	, term = </a:t>
            </a:r>
            <a:r>
              <a:rPr lang="en-US" sz="2400" dirty="0" err="1" smtClean="0"/>
              <a:t>term_def</a:t>
            </a:r>
            <a:endParaRPr lang="en-US" sz="2400" dirty="0" smtClean="0"/>
          </a:p>
          <a:p>
            <a:pPr>
              <a:buNone/>
            </a:pPr>
            <a:r>
              <a:rPr lang="en-US" sz="2400" dirty="0" smtClean="0"/>
              <a:t>            	, factor = </a:t>
            </a:r>
            <a:r>
              <a:rPr lang="en-US" sz="2400" dirty="0" err="1" smtClean="0"/>
              <a:t>factor_def</a:t>
            </a:r>
            <a:endParaRPr lang="en-US" sz="2400" dirty="0" smtClean="0"/>
          </a:p>
          <a:p>
            <a:pPr>
              <a:buNone/>
            </a:pPr>
            <a:r>
              <a:rPr lang="en-US" sz="2400" dirty="0" smtClean="0"/>
              <a:t> 	);</a:t>
            </a:r>
          </a:p>
          <a:p>
            <a:pPr>
              <a:buNone/>
            </a:pPr>
            <a:endParaRPr lang="en-US" sz="2400" dirty="0" smtClean="0"/>
          </a:p>
          <a:p>
            <a:pPr>
              <a:buNone/>
            </a:pPr>
            <a:r>
              <a:rPr lang="en-US" sz="2400" dirty="0" smtClean="0"/>
              <a:t>} // namespace </a:t>
            </a:r>
            <a:r>
              <a:rPr lang="en-US" sz="2400" dirty="0" err="1" smtClean="0"/>
              <a:t>calculator_grammar</a:t>
            </a:r>
            <a:r>
              <a:rPr lang="en-US" sz="2400" dirty="0" smtClean="0"/>
              <a:t> end </a:t>
            </a:r>
          </a:p>
          <a:p>
            <a:pPr>
              <a:buNone/>
            </a:pPr>
            <a:endParaRPr lang="en-US" sz="2400" dirty="0" smtClean="0"/>
          </a:p>
          <a:p>
            <a:pPr>
              <a:buNone/>
            </a:pPr>
            <a:r>
              <a:rPr lang="en-US" sz="2400" dirty="0" smtClean="0"/>
              <a:t>using </a:t>
            </a:r>
            <a:r>
              <a:rPr lang="en-US" sz="2400" dirty="0" err="1" smtClean="0"/>
              <a:t>calculator_grammar</a:t>
            </a:r>
            <a:r>
              <a:rPr lang="en-US" sz="2400" dirty="0" smtClean="0"/>
              <a:t>::calculator;</a:t>
            </a:r>
            <a:endParaRPr lang="en-US" sz="1600"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143000"/>
            <a:ext cx="8382000" cy="428648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struct</a:t>
            </a:r>
            <a:r>
              <a:rPr lang="en-US" sz="1800" dirty="0" smtClean="0"/>
              <a:t> </a:t>
            </a:r>
            <a:r>
              <a:rPr lang="en-US" sz="1800" dirty="0" err="1" smtClean="0"/>
              <a:t>grammar_parser</a:t>
            </a:r>
            <a:r>
              <a:rPr lang="en-US" sz="1800" dirty="0" smtClean="0"/>
              <a:t> : parser&lt;</a:t>
            </a:r>
            <a:r>
              <a:rPr lang="en-US" sz="1800" dirty="0" err="1" smtClean="0"/>
              <a:t>grammar_parser</a:t>
            </a:r>
            <a:r>
              <a:rPr lang="en-US" sz="1800" dirty="0" smtClean="0"/>
              <a:t>&lt;Elements&gt;&gt;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endParaRPr lang="en-US" sz="1800" dirty="0" smtClean="0"/>
          </a:p>
          <a:p>
            <a:pPr>
              <a:buNone/>
            </a:pPr>
            <a:r>
              <a:rPr lang="en-US" sz="1800" dirty="0" smtClean="0"/>
              <a:t>        </a:t>
            </a:r>
            <a:r>
              <a:rPr lang="en-US" sz="1800" dirty="0" err="1" smtClean="0"/>
              <a:t>remove_reference</a:t>
            </a:r>
            <a:r>
              <a:rPr lang="en-US" sz="1800" dirty="0" smtClean="0"/>
              <a:t>&lt;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::front&lt;Elements&gt;::type</a:t>
            </a:r>
          </a:p>
          <a:p>
            <a:pPr>
              <a:buNone/>
            </a:pPr>
            <a:r>
              <a:rPr lang="en-US" sz="1800" dirty="0" smtClean="0"/>
              <a:t>        &gt;::type</a:t>
            </a:r>
          </a:p>
          <a:p>
            <a:pPr>
              <a:buNone/>
            </a:pPr>
            <a:r>
              <a:rPr lang="en-US" sz="1800" dirty="0" smtClean="0"/>
              <a:t>    </a:t>
            </a:r>
            <a:r>
              <a:rPr lang="en-US" sz="1800" dirty="0" err="1" smtClean="0"/>
              <a:t>start_rule</a:t>
            </a:r>
            <a:r>
              <a:rPr lang="en-US" sz="1800" dirty="0" smtClean="0"/>
              <a:t>;</a:t>
            </a:r>
          </a:p>
          <a:p>
            <a:pPr>
              <a:buNone/>
            </a:pPr>
            <a:endParaRPr lang="en-US" sz="1800" dirty="0" smtClean="0"/>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start_rule</a:t>
            </a:r>
            <a:r>
              <a:rPr lang="en-US" sz="1800" dirty="0" smtClean="0"/>
              <a:t>::</a:t>
            </a:r>
            <a:r>
              <a:rPr lang="en-US" sz="1800" dirty="0" err="1" smtClean="0"/>
              <a:t>attribute_type</a:t>
            </a:r>
            <a:r>
              <a:rPr lang="en-US" sz="1800" dirty="0" smtClean="0"/>
              <a: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start_rule</a:t>
            </a:r>
            <a:r>
              <a:rPr lang="en-US" sz="1800" dirty="0" smtClean="0"/>
              <a:t>::</a:t>
            </a:r>
            <a:r>
              <a:rPr lang="en-US" sz="1800" dirty="0" err="1" smtClean="0"/>
              <a:t>has_attribute</a:t>
            </a:r>
            <a:r>
              <a:rPr lang="en-US" sz="1800" dirty="0" smtClean="0"/>
              <a:t>;</a:t>
            </a:r>
          </a:p>
          <a:p>
            <a:pPr>
              <a:buNone/>
            </a:pPr>
            <a:endParaRPr lang="en-US" sz="1800" dirty="0" smtClean="0"/>
          </a:p>
          <a:p>
            <a:pPr>
              <a:buNone/>
            </a:pPr>
            <a:r>
              <a:rPr lang="en-US" sz="1800" dirty="0" smtClean="0"/>
              <a:t>    </a:t>
            </a:r>
            <a:r>
              <a:rPr lang="en-US" sz="1800" dirty="0" err="1" smtClean="0"/>
              <a:t>grammar_parser</a:t>
            </a:r>
            <a:r>
              <a:rPr lang="en-US" sz="1800" dirty="0" smtClean="0"/>
              <a:t>(char const* name, Elements const&amp; elements)</a:t>
            </a:r>
          </a:p>
          <a:p>
            <a:pPr>
              <a:buNone/>
            </a:pPr>
            <a:r>
              <a:rPr lang="en-US" sz="1800" dirty="0" smtClean="0"/>
              <a:t>      : name(name), elements(elements) {}</a:t>
            </a:r>
          </a:p>
          <a:p>
            <a:pPr>
              <a:buNone/>
            </a:pP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914400"/>
            <a:ext cx="8382000" cy="3600986"/>
          </a:xfrm>
        </p:spPr>
        <p:txBody>
          <a:bodyPr/>
          <a:lstStyle/>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grammar_context</a:t>
            </a:r>
            <a:r>
              <a:rPr lang="en-US" sz="1800" dirty="0" smtClean="0"/>
              <a:t>&lt;Elements, Context&gt; </a:t>
            </a:r>
            <a:r>
              <a:rPr lang="en-US" sz="1800" dirty="0" err="1" smtClean="0"/>
              <a:t>our_context</a:t>
            </a:r>
            <a:r>
              <a:rPr lang="en-US" sz="1800" dirty="0" smtClean="0"/>
              <a:t>(elements, context);</a:t>
            </a:r>
          </a:p>
          <a:p>
            <a:pPr>
              <a:buNone/>
            </a:pPr>
            <a:r>
              <a:rPr lang="en-US" sz="1800" dirty="0" smtClean="0"/>
              <a:t>        return fusion::front(elements).parse(first, last, </a:t>
            </a:r>
            <a:r>
              <a:rPr lang="en-US" sz="1800" dirty="0" err="1" smtClean="0"/>
              <a:t>our_context</a:t>
            </a:r>
            <a:r>
              <a:rPr lang="en-US" sz="1800" dirty="0" smtClean="0"/>
              <a:t>, </a:t>
            </a:r>
            <a:r>
              <a:rPr lang="en-US" sz="1800" dirty="0" err="1" smtClean="0"/>
              <a:t>attr</a:t>
            </a:r>
            <a:r>
              <a:rPr lang="en-US" sz="1800" dirty="0" smtClean="0"/>
              <a:t>);</a:t>
            </a:r>
          </a:p>
          <a:p>
            <a:pPr>
              <a:buNone/>
            </a:pPr>
            <a:r>
              <a:rPr lang="en-US" sz="1800" dirty="0" smtClean="0"/>
              <a:t>    }</a:t>
            </a:r>
          </a:p>
          <a:p>
            <a:pPr>
              <a:buNone/>
            </a:pPr>
            <a:endParaRPr lang="en-US" sz="1800" dirty="0" smtClean="0"/>
          </a:p>
          <a:p>
            <a:pPr>
              <a:buNone/>
            </a:pPr>
            <a:r>
              <a:rPr lang="en-US" sz="1800" dirty="0" smtClean="0"/>
              <a:t>    char const* name;</a:t>
            </a:r>
          </a:p>
          <a:p>
            <a:pPr>
              <a:buNone/>
            </a:pPr>
            <a:r>
              <a:rPr lang="en-US" sz="1800" dirty="0" smtClean="0"/>
              <a:t>    Elements </a:t>
            </a:r>
            <a:r>
              <a:rPr lang="en-US" sz="1800" dirty="0" err="1" smtClean="0"/>
              <a:t>elements</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295400"/>
            <a:ext cx="8382000" cy="207749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grammar_parser</a:t>
            </a:r>
            <a:r>
              <a:rPr lang="en-US" sz="1800" dirty="0" smtClean="0"/>
              <a:t>&lt;fusion::</a:t>
            </a:r>
            <a:r>
              <a:rPr lang="en-US" sz="1800" dirty="0" err="1" smtClean="0"/>
              <a:t>deque</a:t>
            </a:r>
            <a:r>
              <a:rPr lang="en-US" sz="1800" dirty="0" smtClean="0"/>
              <a:t>&lt;Elements...&gt;&gt;</a:t>
            </a:r>
          </a:p>
          <a:p>
            <a:pPr>
              <a:buNone/>
            </a:pPr>
            <a:r>
              <a:rPr lang="en-US" sz="1800" dirty="0" smtClean="0"/>
              <a:t>grammar(char const* name, Elements const&amp;... elements)</a:t>
            </a:r>
          </a:p>
          <a:p>
            <a:pPr>
              <a:buNone/>
            </a:pPr>
            <a:r>
              <a:rPr lang="en-US" sz="1800" dirty="0" smtClean="0"/>
              <a:t>{</a:t>
            </a:r>
          </a:p>
          <a:p>
            <a:pPr>
              <a:buNone/>
            </a:pPr>
            <a:r>
              <a:rPr lang="en-US" sz="1800" dirty="0" smtClean="0"/>
              <a:t>    </a:t>
            </a:r>
            <a:r>
              <a:rPr lang="en-US" sz="1800" dirty="0" err="1" smtClean="0"/>
              <a:t>typedef</a:t>
            </a:r>
            <a:r>
              <a:rPr lang="en-US" sz="1800" dirty="0" smtClean="0"/>
              <a:t> fusion::</a:t>
            </a:r>
            <a:r>
              <a:rPr lang="en-US" sz="1800" dirty="0" err="1" smtClean="0"/>
              <a:t>deque</a:t>
            </a:r>
            <a:r>
              <a:rPr lang="en-US" sz="1800" dirty="0" smtClean="0"/>
              <a:t>&lt;Elements...&gt; sequence;</a:t>
            </a:r>
          </a:p>
          <a:p>
            <a:pPr>
              <a:buNone/>
            </a:pPr>
            <a:r>
              <a:rPr lang="en-US" sz="1800" dirty="0" smtClean="0"/>
              <a:t>    return </a:t>
            </a:r>
            <a:r>
              <a:rPr lang="en-US" sz="1800" dirty="0" err="1" smtClean="0"/>
              <a:t>grammar_parser</a:t>
            </a:r>
            <a:r>
              <a:rPr lang="en-US" sz="1800" dirty="0" smtClean="0"/>
              <a:t>&lt;sequence&gt;(name, sequence(elements...));</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367623"/>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Action&gt;</a:t>
            </a:r>
          </a:p>
          <a:p>
            <a:pPr>
              <a:buNone/>
            </a:pPr>
            <a:r>
              <a:rPr lang="en-US" sz="1600" dirty="0" err="1" smtClean="0"/>
              <a:t>struct</a:t>
            </a:r>
            <a:r>
              <a:rPr lang="en-US" sz="1600" dirty="0" smtClean="0"/>
              <a:t> action : </a:t>
            </a:r>
            <a:r>
              <a:rPr lang="en-US" sz="1600" dirty="0" err="1" smtClean="0"/>
              <a:t>unary_parser</a:t>
            </a:r>
            <a:r>
              <a:rPr lang="en-US" sz="1600" dirty="0" smtClean="0"/>
              <a:t>&lt;Subject, action&lt;Subject, Action&gt;&gt;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action&lt;Subject, Action&gt;&gt; </a:t>
            </a:r>
            <a:r>
              <a:rPr lang="en-US" sz="1600" dirty="0" err="1" smtClean="0"/>
              <a:t>base_type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is_pass_through_unary</a:t>
            </a:r>
            <a:r>
              <a:rPr lang="en-US" sz="1600" dirty="0" smtClean="0"/>
              <a:t> = true;</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true;</a:t>
            </a:r>
          </a:p>
          <a:p>
            <a:pPr>
              <a:buNone/>
            </a:pPr>
            <a:endParaRPr lang="en-US" sz="1600" dirty="0" smtClean="0"/>
          </a:p>
          <a:p>
            <a:pPr>
              <a:buNone/>
            </a:pPr>
            <a:r>
              <a:rPr lang="en-US" sz="1600" dirty="0" smtClean="0"/>
              <a:t>    action(Subject const&amp; subject, Action f)</a:t>
            </a:r>
          </a:p>
          <a:p>
            <a:pPr>
              <a:buNone/>
            </a:pPr>
            <a:r>
              <a:rPr lang="en-US" sz="1600" dirty="0" smtClean="0"/>
              <a:t>      : </a:t>
            </a:r>
            <a:r>
              <a:rPr lang="en-US" sz="1600" dirty="0" err="1" smtClean="0"/>
              <a:t>base_type</a:t>
            </a:r>
            <a:r>
              <a:rPr lang="en-US" sz="1600" dirty="0" smtClean="0"/>
              <a:t>(subject), f(f) {}</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smtClean="0"/>
              <a:t>::</a:t>
            </a:r>
            <a:r>
              <a:rPr lang="en-US" sz="1600" dirty="0" err="1" smtClean="0"/>
              <a:t>attribute_of</a:t>
            </a:r>
            <a:r>
              <a:rPr lang="en-US" sz="1600" dirty="0" smtClean="0"/>
              <a:t>&lt;Subject&gt;::</a:t>
            </a:r>
            <a:r>
              <a:rPr lang="en-US" sz="1600" dirty="0" smtClean="0"/>
              <a:t>type </a:t>
            </a:r>
            <a:r>
              <a:rPr lang="en-US" sz="1600" dirty="0" err="1" smtClean="0"/>
              <a:t>attribute_type</a:t>
            </a:r>
            <a:r>
              <a:rPr lang="en-US" sz="1600" dirty="0" smtClean="0"/>
              <a: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a:t>
            </a:r>
            <a:r>
              <a:rPr lang="en-US" sz="1600" dirty="0" smtClean="0"/>
              <a:t>last, </a:t>
            </a:r>
            <a:r>
              <a:rPr lang="en-US" sz="1600" dirty="0" smtClean="0"/>
              <a:t>Context const&amp; context, Attribute&amp; </a:t>
            </a:r>
            <a:r>
              <a:rPr lang="en-US" sz="1600" dirty="0" err="1" smtClean="0"/>
              <a:t>attr</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a:t>
            </a:r>
            <a:r>
              <a:rPr lang="en-US" sz="1600" dirty="0" smtClean="0"/>
              <a:t>last, </a:t>
            </a:r>
            <a:r>
              <a:rPr lang="en-US" sz="1600" dirty="0" smtClean="0"/>
              <a:t>Context const&amp; context, </a:t>
            </a:r>
            <a:r>
              <a:rPr lang="en-US" sz="1600" dirty="0" err="1" smtClean="0"/>
              <a:t>unused_type</a:t>
            </a:r>
            <a:r>
              <a:rPr lang="en-US" sz="1600" dirty="0" smtClean="0"/>
              <a:t>) const;</a:t>
            </a:r>
          </a:p>
          <a:p>
            <a:pPr>
              <a:buNone/>
            </a:pPr>
            <a:r>
              <a:rPr lang="en-US" sz="1600" dirty="0" smtClean="0"/>
              <a:t>      </a:t>
            </a:r>
          </a:p>
          <a:p>
            <a:pPr>
              <a:buNone/>
            </a:pPr>
            <a:r>
              <a:rPr lang="en-US" sz="1600" dirty="0" smtClean="0"/>
              <a:t>    Action f;</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Diagram</a:t>
            </a:r>
            <a:endParaRPr lang="en-US" dirty="0"/>
          </a:p>
        </p:txBody>
      </p:sp>
      <p:sp>
        <p:nvSpPr>
          <p:cNvPr id="4" name="Rounded Rectangle 3"/>
          <p:cNvSpPr/>
          <p:nvPr/>
        </p:nvSpPr>
        <p:spPr bwMode="auto">
          <a:xfrm>
            <a:off x="2399031"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5" name="Rectangle 4"/>
          <p:cNvSpPr/>
          <p:nvPr/>
        </p:nvSpPr>
        <p:spPr bwMode="auto">
          <a:xfrm>
            <a:off x="3986954" y="1184077"/>
            <a:ext cx="16002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expression</a:t>
            </a:r>
          </a:p>
        </p:txBody>
      </p:sp>
      <p:cxnSp>
        <p:nvCxnSpPr>
          <p:cNvPr id="8" name="Straight Arrow Connector 7"/>
          <p:cNvCxnSpPr>
            <a:stCxn id="4" idx="3"/>
            <a:endCxn id="5" idx="1"/>
          </p:cNvCxnSpPr>
          <p:nvPr/>
        </p:nvCxnSpPr>
        <p:spPr>
          <a:xfrm>
            <a:off x="3008631"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1143000"/>
            <a:ext cx="1039708" cy="523220"/>
          </a:xfrm>
          <a:prstGeom prst="rect">
            <a:avLst/>
          </a:prstGeom>
          <a:noFill/>
        </p:spPr>
        <p:txBody>
          <a:bodyPr wrap="none" rtlCol="0">
            <a:spAutoFit/>
          </a:bodyPr>
          <a:lstStyle/>
          <a:p>
            <a:r>
              <a:rPr lang="en-US" sz="2800" dirty="0" smtClean="0"/>
              <a:t>group</a:t>
            </a:r>
            <a:endParaRPr lang="en-US" sz="2800" dirty="0"/>
          </a:p>
        </p:txBody>
      </p:sp>
      <p:cxnSp>
        <p:nvCxnSpPr>
          <p:cNvPr id="14" name="Straight Arrow Connector 13"/>
          <p:cNvCxnSpPr>
            <a:stCxn id="13" idx="3"/>
            <a:endCxn id="4" idx="1"/>
          </p:cNvCxnSpPr>
          <p:nvPr/>
        </p:nvCxnSpPr>
        <p:spPr>
          <a:xfrm>
            <a:off x="1420708"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7" idx="3"/>
          </p:cNvCxnSpPr>
          <p:nvPr/>
        </p:nvCxnSpPr>
        <p:spPr>
          <a:xfrm>
            <a:off x="7175077"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7" idx="1"/>
          </p:cNvCxnSpPr>
          <p:nvPr/>
        </p:nvCxnSpPr>
        <p:spPr>
          <a:xfrm flipV="1">
            <a:off x="5587154"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2717" y="1253638"/>
            <a:ext cx="237566" cy="369332"/>
          </a:xfrm>
          <a:prstGeom prst="rect">
            <a:avLst/>
          </a:prstGeom>
          <a:noFill/>
        </p:spPr>
        <p:txBody>
          <a:bodyPr wrap="none" rtlCol="0">
            <a:spAutoFit/>
          </a:bodyPr>
          <a:lstStyle/>
          <a:p>
            <a:r>
              <a:rPr lang="en-US" dirty="0" smtClean="0"/>
              <a:t> </a:t>
            </a:r>
            <a:endParaRPr lang="en-US" dirty="0"/>
          </a:p>
        </p:txBody>
      </p:sp>
      <p:sp>
        <p:nvSpPr>
          <p:cNvPr id="34" name="TextBox 33"/>
          <p:cNvSpPr txBox="1"/>
          <p:nvPr/>
        </p:nvSpPr>
        <p:spPr>
          <a:xfrm>
            <a:off x="381000" y="2176790"/>
            <a:ext cx="1041375" cy="523220"/>
          </a:xfrm>
          <a:prstGeom prst="rect">
            <a:avLst/>
          </a:prstGeom>
          <a:noFill/>
        </p:spPr>
        <p:txBody>
          <a:bodyPr wrap="none" rtlCol="0">
            <a:spAutoFit/>
          </a:bodyPr>
          <a:lstStyle/>
          <a:p>
            <a:r>
              <a:rPr lang="en-US" sz="2800" dirty="0" smtClean="0"/>
              <a:t>factor</a:t>
            </a:r>
            <a:endParaRPr lang="en-US" sz="2800" dirty="0"/>
          </a:p>
        </p:txBody>
      </p:sp>
      <p:sp>
        <p:nvSpPr>
          <p:cNvPr id="36" name="TextBox 35"/>
          <p:cNvSpPr txBox="1"/>
          <p:nvPr/>
        </p:nvSpPr>
        <p:spPr>
          <a:xfrm>
            <a:off x="381000" y="3352799"/>
            <a:ext cx="890950" cy="523220"/>
          </a:xfrm>
          <a:prstGeom prst="rect">
            <a:avLst/>
          </a:prstGeom>
          <a:noFill/>
        </p:spPr>
        <p:txBody>
          <a:bodyPr wrap="none" rtlCol="0">
            <a:spAutoFit/>
          </a:bodyPr>
          <a:lstStyle/>
          <a:p>
            <a:r>
              <a:rPr lang="en-US" sz="2800" dirty="0" smtClean="0"/>
              <a:t>term</a:t>
            </a:r>
            <a:endParaRPr lang="en-US" sz="2800" dirty="0"/>
          </a:p>
        </p:txBody>
      </p:sp>
      <p:cxnSp>
        <p:nvCxnSpPr>
          <p:cNvPr id="40" name="Straight Arrow Connector 39"/>
          <p:cNvCxnSpPr>
            <a:stCxn id="34" idx="3"/>
            <a:endCxn id="72" idx="1"/>
          </p:cNvCxnSpPr>
          <p:nvPr/>
        </p:nvCxnSpPr>
        <p:spPr>
          <a:xfrm flipV="1">
            <a:off x="1422375" y="2133600"/>
            <a:ext cx="1054125" cy="304800"/>
          </a:xfrm>
          <a:prstGeom prst="bentConnector3">
            <a:avLst>
              <a:gd name="adj1" fmla="val 3283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9"/>
          <p:cNvCxnSpPr>
            <a:stCxn id="34" idx="3"/>
            <a:endCxn id="74" idx="1"/>
          </p:cNvCxnSpPr>
          <p:nvPr/>
        </p:nvCxnSpPr>
        <p:spPr>
          <a:xfrm>
            <a:off x="1422375" y="2438400"/>
            <a:ext cx="1016025" cy="304800"/>
          </a:xfrm>
          <a:prstGeom prst="bentConnector3">
            <a:avLst>
              <a:gd name="adj1" fmla="val 3406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39"/>
          <p:cNvCxnSpPr>
            <a:stCxn id="74" idx="3"/>
            <a:endCxn id="52" idx="1"/>
          </p:cNvCxnSpPr>
          <p:nvPr/>
        </p:nvCxnSpPr>
        <p:spPr>
          <a:xfrm flipV="1">
            <a:off x="3657600" y="2438400"/>
            <a:ext cx="4418323" cy="304800"/>
          </a:xfrm>
          <a:prstGeom prst="bentConnector3">
            <a:avLst>
              <a:gd name="adj1" fmla="val 1744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9"/>
          <p:cNvCxnSpPr>
            <a:stCxn id="72" idx="3"/>
            <a:endCxn id="52" idx="1"/>
          </p:cNvCxnSpPr>
          <p:nvPr/>
        </p:nvCxnSpPr>
        <p:spPr>
          <a:xfrm>
            <a:off x="3619500" y="2133600"/>
            <a:ext cx="4456423" cy="304800"/>
          </a:xfrm>
          <a:prstGeom prst="bentConnector3">
            <a:avLst>
              <a:gd name="adj1" fmla="val 1815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75923" y="2269123"/>
            <a:ext cx="231154" cy="338554"/>
          </a:xfrm>
          <a:prstGeom prst="rect">
            <a:avLst/>
          </a:prstGeom>
          <a:noFill/>
        </p:spPr>
        <p:txBody>
          <a:bodyPr wrap="none" rtlCol="0">
            <a:spAutoFit/>
          </a:bodyPr>
          <a:lstStyle/>
          <a:p>
            <a:r>
              <a:rPr lang="en-US" sz="1600" dirty="0" smtClean="0"/>
              <a:t> </a:t>
            </a:r>
            <a:endParaRPr lang="en-US" sz="1600" dirty="0"/>
          </a:p>
        </p:txBody>
      </p:sp>
      <p:sp>
        <p:nvSpPr>
          <p:cNvPr id="67" name="Rounded Rectangle 66"/>
          <p:cNvSpPr/>
          <p:nvPr/>
        </p:nvSpPr>
        <p:spPr bwMode="auto">
          <a:xfrm>
            <a:off x="6565477"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72" name="Rectangle 71"/>
          <p:cNvSpPr/>
          <p:nvPr/>
        </p:nvSpPr>
        <p:spPr bwMode="auto">
          <a:xfrm>
            <a:off x="2476500" y="1905000"/>
            <a:ext cx="11430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group</a:t>
            </a:r>
          </a:p>
        </p:txBody>
      </p:sp>
      <p:sp>
        <p:nvSpPr>
          <p:cNvPr id="74" name="Rectangle 73"/>
          <p:cNvSpPr/>
          <p:nvPr/>
        </p:nvSpPr>
        <p:spPr bwMode="auto">
          <a:xfrm>
            <a:off x="2438400" y="2514600"/>
            <a:ext cx="12192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integer</a:t>
            </a:r>
          </a:p>
        </p:txBody>
      </p:sp>
      <p:sp>
        <p:nvSpPr>
          <p:cNvPr id="108" name="Rectangle 107"/>
          <p:cNvSpPr/>
          <p:nvPr/>
        </p:nvSpPr>
        <p:spPr bwMode="auto">
          <a:xfrm>
            <a:off x="25146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0" name="Rounded Rectangle 109"/>
          <p:cNvSpPr/>
          <p:nvPr/>
        </p:nvSpPr>
        <p:spPr bwMode="auto">
          <a:xfrm>
            <a:off x="4953000" y="3370792"/>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1" name="Rounded Rectangle 110"/>
          <p:cNvSpPr/>
          <p:nvPr/>
        </p:nvSpPr>
        <p:spPr bwMode="auto">
          <a:xfrm>
            <a:off x="4953000" y="4008565"/>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2" name="Rectangle 111"/>
          <p:cNvSpPr/>
          <p:nvPr/>
        </p:nvSpPr>
        <p:spPr bwMode="auto">
          <a:xfrm>
            <a:off x="60198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3" name="Rectangle 112"/>
          <p:cNvSpPr/>
          <p:nvPr/>
        </p:nvSpPr>
        <p:spPr bwMode="auto">
          <a:xfrm>
            <a:off x="6019800" y="4038599"/>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4" name="TextBox 113"/>
          <p:cNvSpPr txBox="1"/>
          <p:nvPr/>
        </p:nvSpPr>
        <p:spPr>
          <a:xfrm>
            <a:off x="8072717" y="3429743"/>
            <a:ext cx="237566" cy="369332"/>
          </a:xfrm>
          <a:prstGeom prst="rect">
            <a:avLst/>
          </a:prstGeom>
          <a:noFill/>
        </p:spPr>
        <p:txBody>
          <a:bodyPr wrap="none" rtlCol="0">
            <a:spAutoFit/>
          </a:bodyPr>
          <a:lstStyle/>
          <a:p>
            <a:r>
              <a:rPr lang="en-US" dirty="0" smtClean="0"/>
              <a:t> </a:t>
            </a:r>
            <a:endParaRPr lang="en-US" dirty="0"/>
          </a:p>
        </p:txBody>
      </p:sp>
      <p:cxnSp>
        <p:nvCxnSpPr>
          <p:cNvPr id="115" name="Straight Arrow Connector 114"/>
          <p:cNvCxnSpPr>
            <a:stCxn id="36" idx="3"/>
            <a:endCxn id="108" idx="1"/>
          </p:cNvCxnSpPr>
          <p:nvPr/>
        </p:nvCxnSpPr>
        <p:spPr>
          <a:xfrm>
            <a:off x="1271950" y="3614409"/>
            <a:ext cx="124265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8" idx="3"/>
            <a:endCxn id="110" idx="1"/>
          </p:cNvCxnSpPr>
          <p:nvPr/>
        </p:nvCxnSpPr>
        <p:spPr>
          <a:xfrm flipV="1">
            <a:off x="3581400" y="3614409"/>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112" idx="1"/>
          </p:cNvCxnSpPr>
          <p:nvPr/>
        </p:nvCxnSpPr>
        <p:spPr>
          <a:xfrm>
            <a:off x="5562600" y="3614409"/>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2" idx="3"/>
            <a:endCxn id="114" idx="1"/>
          </p:cNvCxnSpPr>
          <p:nvPr/>
        </p:nvCxnSpPr>
        <p:spPr>
          <a:xfrm flipV="1">
            <a:off x="7086600" y="3614409"/>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1" idx="3"/>
            <a:endCxn id="113" idx="1"/>
          </p:cNvCxnSpPr>
          <p:nvPr/>
        </p:nvCxnSpPr>
        <p:spPr>
          <a:xfrm>
            <a:off x="5562600" y="4252182"/>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3"/>
            <a:endCxn id="114" idx="1"/>
          </p:cNvCxnSpPr>
          <p:nvPr/>
        </p:nvCxnSpPr>
        <p:spPr>
          <a:xfrm flipV="1">
            <a:off x="7086600" y="3614409"/>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1000" y="5105400"/>
            <a:ext cx="1742208" cy="523220"/>
          </a:xfrm>
          <a:prstGeom prst="rect">
            <a:avLst/>
          </a:prstGeom>
          <a:noFill/>
        </p:spPr>
        <p:txBody>
          <a:bodyPr wrap="none" rtlCol="0">
            <a:spAutoFit/>
          </a:bodyPr>
          <a:lstStyle/>
          <a:p>
            <a:r>
              <a:rPr lang="en-US" sz="2800" dirty="0" smtClean="0"/>
              <a:t>expression</a:t>
            </a:r>
            <a:endParaRPr lang="en-US" sz="2800" dirty="0"/>
          </a:p>
        </p:txBody>
      </p:sp>
      <p:sp>
        <p:nvSpPr>
          <p:cNvPr id="153" name="Rectangle 152"/>
          <p:cNvSpPr/>
          <p:nvPr/>
        </p:nvSpPr>
        <p:spPr bwMode="auto">
          <a:xfrm>
            <a:off x="25146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4" name="Rounded Rectangle 153"/>
          <p:cNvSpPr/>
          <p:nvPr/>
        </p:nvSpPr>
        <p:spPr bwMode="auto">
          <a:xfrm>
            <a:off x="4953000" y="51233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5" name="Rounded Rectangle 154"/>
          <p:cNvSpPr/>
          <p:nvPr/>
        </p:nvSpPr>
        <p:spPr bwMode="auto">
          <a:xfrm>
            <a:off x="4953000" y="5761166"/>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6" name="Rectangle 155"/>
          <p:cNvSpPr/>
          <p:nvPr/>
        </p:nvSpPr>
        <p:spPr bwMode="auto">
          <a:xfrm>
            <a:off x="60198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7" name="Rectangle 156"/>
          <p:cNvSpPr/>
          <p:nvPr/>
        </p:nvSpPr>
        <p:spPr bwMode="auto">
          <a:xfrm>
            <a:off x="6019800" y="5791200"/>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8" name="TextBox 157"/>
          <p:cNvSpPr txBox="1"/>
          <p:nvPr/>
        </p:nvSpPr>
        <p:spPr>
          <a:xfrm>
            <a:off x="8072717" y="5182344"/>
            <a:ext cx="237566" cy="369332"/>
          </a:xfrm>
          <a:prstGeom prst="rect">
            <a:avLst/>
          </a:prstGeom>
          <a:noFill/>
        </p:spPr>
        <p:txBody>
          <a:bodyPr wrap="none" rtlCol="0">
            <a:spAutoFit/>
          </a:bodyPr>
          <a:lstStyle/>
          <a:p>
            <a:r>
              <a:rPr lang="en-US" dirty="0" smtClean="0"/>
              <a:t> </a:t>
            </a:r>
            <a:endParaRPr lang="en-US" dirty="0"/>
          </a:p>
        </p:txBody>
      </p:sp>
      <p:cxnSp>
        <p:nvCxnSpPr>
          <p:cNvPr id="159" name="Straight Arrow Connector 158"/>
          <p:cNvCxnSpPr>
            <a:stCxn id="152" idx="3"/>
            <a:endCxn id="153" idx="1"/>
          </p:cNvCxnSpPr>
          <p:nvPr/>
        </p:nvCxnSpPr>
        <p:spPr>
          <a:xfrm>
            <a:off x="2123208" y="5367010"/>
            <a:ext cx="39139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3" idx="3"/>
            <a:endCxn id="154" idx="1"/>
          </p:cNvCxnSpPr>
          <p:nvPr/>
        </p:nvCxnSpPr>
        <p:spPr>
          <a:xfrm flipV="1">
            <a:off x="3581400" y="5367010"/>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6" idx="1"/>
          </p:cNvCxnSpPr>
          <p:nvPr/>
        </p:nvCxnSpPr>
        <p:spPr>
          <a:xfrm>
            <a:off x="5562600" y="5367010"/>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3"/>
            <a:endCxn id="158" idx="1"/>
          </p:cNvCxnSpPr>
          <p:nvPr/>
        </p:nvCxnSpPr>
        <p:spPr>
          <a:xfrm flipV="1">
            <a:off x="7086600" y="5367010"/>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3"/>
            <a:endCxn id="157" idx="1"/>
          </p:cNvCxnSpPr>
          <p:nvPr/>
        </p:nvCxnSpPr>
        <p:spPr>
          <a:xfrm>
            <a:off x="5562600" y="6004783"/>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34"/>
          <p:cNvCxnSpPr>
            <a:stCxn id="157" idx="3"/>
            <a:endCxn id="158" idx="1"/>
          </p:cNvCxnSpPr>
          <p:nvPr/>
        </p:nvCxnSpPr>
        <p:spPr>
          <a:xfrm flipV="1">
            <a:off x="7086600" y="5367010"/>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39"/>
          <p:cNvCxnSpPr>
            <a:stCxn id="108" idx="3"/>
            <a:endCxn id="111" idx="1"/>
          </p:cNvCxnSpPr>
          <p:nvPr/>
        </p:nvCxnSpPr>
        <p:spPr>
          <a:xfrm>
            <a:off x="3581400" y="3614410"/>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39"/>
          <p:cNvCxnSpPr>
            <a:stCxn id="153" idx="3"/>
            <a:endCxn id="155" idx="1"/>
          </p:cNvCxnSpPr>
          <p:nvPr/>
        </p:nvCxnSpPr>
        <p:spPr>
          <a:xfrm>
            <a:off x="3581400" y="5367011"/>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39"/>
          <p:cNvCxnSpPr/>
          <p:nvPr/>
        </p:nvCxnSpPr>
        <p:spPr>
          <a:xfrm rot="10800000" flipV="1">
            <a:off x="5715000" y="4267200"/>
            <a:ext cx="1828800" cy="533400"/>
          </a:xfrm>
          <a:prstGeom prst="bentConnector3">
            <a:avLst>
              <a:gd name="adj1" fmla="val -190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39"/>
          <p:cNvCxnSpPr/>
          <p:nvPr/>
        </p:nvCxnSpPr>
        <p:spPr>
          <a:xfrm rot="10800000" flipV="1">
            <a:off x="5715000" y="6019800"/>
            <a:ext cx="1828800" cy="533400"/>
          </a:xfrm>
          <a:prstGeom prst="bentConnector3">
            <a:avLst>
              <a:gd name="adj1" fmla="val -183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39"/>
          <p:cNvCxnSpPr/>
          <p:nvPr/>
        </p:nvCxnSpPr>
        <p:spPr>
          <a:xfrm rot="10800000">
            <a:off x="4267200" y="4114800"/>
            <a:ext cx="1752600" cy="6858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39"/>
          <p:cNvCxnSpPr/>
          <p:nvPr/>
        </p:nvCxnSpPr>
        <p:spPr>
          <a:xfrm rot="10800000">
            <a:off x="4267200" y="5791200"/>
            <a:ext cx="1752600" cy="7620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4210383"/>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
            </a:r>
            <a:r>
              <a:rPr lang="en-US" sz="1800" dirty="0" err="1" smtClean="0"/>
              <a:t>unused_type</a:t>
            </a:r>
            <a:r>
              <a:rPr lang="en-US" sz="1800" dirty="0" smtClean="0"/>
              <a:t>) const</a:t>
            </a:r>
          </a:p>
          <a:p>
            <a:pPr>
              <a:buNone/>
            </a:pP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make_attribute</a:t>
            </a:r>
            <a:r>
              <a:rPr lang="en-US" sz="1800" dirty="0" smtClean="0"/>
              <a:t>&lt;</a:t>
            </a:r>
            <a:r>
              <a:rPr lang="en-US" sz="1800" dirty="0" err="1" smtClean="0"/>
              <a:t>attribute_type</a:t>
            </a:r>
            <a:r>
              <a:rPr lang="en-US" sz="1800" dirty="0" smtClean="0"/>
              <a:t>, </a:t>
            </a:r>
            <a:r>
              <a:rPr lang="en-US" sz="1800" dirty="0" err="1" smtClean="0"/>
              <a:t>unused_type</a:t>
            </a:r>
            <a:r>
              <a:rPr lang="en-US" sz="1800" dirty="0" smtClean="0"/>
              <a:t>&gt; </a:t>
            </a:r>
            <a:r>
              <a:rPr lang="en-US" sz="1800" dirty="0" err="1" smtClean="0"/>
              <a:t>make_attribute</a:t>
            </a: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transform_attribute</a:t>
            </a:r>
            <a:r>
              <a:rPr lang="en-US" sz="1800" dirty="0" smtClean="0"/>
              <a:t>&lt;</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attribute_type</a:t>
            </a:r>
            <a:r>
              <a:rPr lang="en-US" sz="1800" dirty="0" smtClean="0"/>
              <a:t>, </a:t>
            </a:r>
            <a:r>
              <a:rPr lang="en-US" sz="1800" dirty="0" err="1" smtClean="0"/>
              <a:t>parser_id</a:t>
            </a:r>
            <a:r>
              <a:rPr lang="en-US" sz="1800" dirty="0" smtClean="0"/>
              <a:t>&gt;</a:t>
            </a:r>
          </a:p>
          <a:p>
            <a:pPr>
              <a:buNone/>
            </a:pPr>
            <a:r>
              <a:rPr lang="en-US" sz="1800" dirty="0" smtClean="0"/>
              <a:t>    transform;</a:t>
            </a:r>
          </a:p>
          <a:p>
            <a:pPr>
              <a:buNone/>
            </a:pPr>
            <a:endParaRPr lang="en-US" sz="1800" dirty="0" smtClean="0"/>
          </a:p>
          <a:p>
            <a:pPr>
              <a:buNone/>
            </a:pPr>
            <a:r>
              <a:rPr lang="en-US" sz="1800" dirty="0" smtClean="0"/>
              <a:t>    // synthesize the attribute since one is not supplied</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made_attr</a:t>
            </a:r>
            <a:r>
              <a:rPr lang="en-US" sz="1800" dirty="0" smtClean="0"/>
              <a:t> = </a:t>
            </a:r>
            <a:r>
              <a:rPr lang="en-US" sz="1800" dirty="0" err="1" smtClean="0"/>
              <a:t>make_attribute</a:t>
            </a:r>
            <a:r>
              <a:rPr lang="en-US" sz="1800" dirty="0" smtClean="0"/>
              <a:t>::call(</a:t>
            </a:r>
            <a:r>
              <a:rPr lang="en-US" sz="1800" dirty="0" err="1" smtClean="0"/>
              <a:t>unused_type</a:t>
            </a:r>
            <a:r>
              <a:rPr lang="en-US" sz="1800" dirty="0" smtClean="0"/>
              <a:t>());</a:t>
            </a:r>
          </a:p>
          <a:p>
            <a:pPr>
              <a:buNone/>
            </a:pPr>
            <a:r>
              <a:rPr lang="en-US" sz="1800" dirty="0" smtClean="0"/>
              <a:t>    </a:t>
            </a:r>
            <a:r>
              <a:rPr lang="en-US" sz="1800" dirty="0" err="1" smtClean="0"/>
              <a:t>typename</a:t>
            </a:r>
            <a:r>
              <a:rPr lang="en-US" sz="1800" dirty="0" smtClean="0"/>
              <a:t> transform::type </a:t>
            </a:r>
            <a:r>
              <a:rPr lang="en-US" sz="1800" dirty="0" err="1" smtClean="0"/>
              <a:t>attr</a:t>
            </a:r>
            <a:r>
              <a:rPr lang="en-US" sz="1800" dirty="0" smtClean="0"/>
              <a:t> = transform::pre(</a:t>
            </a:r>
            <a:r>
              <a:rPr lang="en-US" sz="1800" dirty="0" err="1" smtClean="0"/>
              <a:t>made_attr</a:t>
            </a:r>
            <a:r>
              <a:rPr lang="en-US" sz="1800" dirty="0" smtClean="0"/>
              <a:t>);</a:t>
            </a:r>
          </a:p>
          <a:p>
            <a:pPr>
              <a:buNone/>
            </a:pPr>
            <a:r>
              <a:rPr lang="en-US" sz="1800" dirty="0" smtClean="0"/>
              <a:t>    return parse(first, last, context, </a:t>
            </a:r>
            <a:r>
              <a:rPr lang="en-US" sz="1800" dirty="0" err="1" smtClean="0"/>
              <a:t>attr</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Iterator</a:t>
            </a:r>
            <a:r>
              <a:rPr lang="en-US" sz="1800" dirty="0" smtClean="0"/>
              <a:t> save = first;</a:t>
            </a:r>
          </a:p>
          <a:p>
            <a:pPr>
              <a:buNone/>
            </a:pPr>
            <a:r>
              <a:rPr lang="en-US" sz="1800" dirty="0" smtClean="0"/>
              <a:t>    if (this-&gt;</a:t>
            </a:r>
            <a:r>
              <a:rPr lang="en-US" sz="1800" dirty="0" err="1" smtClean="0"/>
              <a:t>subject.parse</a:t>
            </a:r>
            <a:r>
              <a:rPr lang="en-US" sz="1800" dirty="0" smtClean="0"/>
              <a:t>(first, last, context, </a:t>
            </a:r>
            <a:r>
              <a:rPr lang="en-US" sz="1800" dirty="0" err="1" smtClean="0"/>
              <a:t>attr</a:t>
            </a:r>
            <a:r>
              <a:rPr lang="en-US" sz="1800" dirty="0" smtClean="0"/>
              <a:t>))</a:t>
            </a:r>
          </a:p>
          <a:p>
            <a:pPr>
              <a:buNone/>
            </a:pPr>
            <a:r>
              <a:rPr lang="en-US" sz="1800" dirty="0" smtClean="0"/>
              <a:t>    {</a:t>
            </a:r>
          </a:p>
          <a:p>
            <a:pPr>
              <a:buNone/>
            </a:pPr>
            <a:r>
              <a:rPr lang="en-US" sz="1800" dirty="0" smtClean="0"/>
              <a:t>        // call the function, passing the enclosing rule's context</a:t>
            </a:r>
          </a:p>
          <a:p>
            <a:pPr>
              <a:buNone/>
            </a:pPr>
            <a:r>
              <a:rPr lang="en-US" sz="1800" dirty="0" smtClean="0"/>
              <a:t>        // and the subject's attribute.</a:t>
            </a:r>
          </a:p>
          <a:p>
            <a:pPr>
              <a:buNone/>
            </a:pPr>
            <a:r>
              <a:rPr lang="en-US" sz="1800" dirty="0" smtClean="0"/>
              <a:t>        </a:t>
            </a:r>
            <a:r>
              <a:rPr lang="en-US" sz="1800" dirty="0" smtClean="0"/>
              <a:t>f(context, </a:t>
            </a:r>
            <a:r>
              <a:rPr lang="en-US" sz="1800" dirty="0" err="1" smtClean="0"/>
              <a:t>attr</a:t>
            </a:r>
            <a:r>
              <a:rPr lang="en-US" sz="1800" dirty="0" smtClean="0"/>
              <a:t>);</a:t>
            </a:r>
            <a:endParaRPr lang="en-US" sz="1800" dirty="0" smtClean="0"/>
          </a:p>
          <a:p>
            <a:pPr>
              <a:buNone/>
            </a:pPr>
            <a:r>
              <a:rPr lang="en-US" sz="1800" dirty="0" smtClean="0"/>
              <a:t>        return true;</a:t>
            </a:r>
          </a:p>
          <a:p>
            <a:pPr>
              <a:buNone/>
            </a:pPr>
            <a:endParaRPr lang="en-US" sz="1800" dirty="0" smtClean="0"/>
          </a:p>
          <a:p>
            <a:pPr>
              <a:buNone/>
            </a:pPr>
            <a:r>
              <a:rPr lang="en-US" sz="1800" dirty="0" smtClean="0"/>
              <a:t>        // reset </a:t>
            </a:r>
            <a:r>
              <a:rPr lang="en-US" sz="1800" dirty="0" err="1" smtClean="0"/>
              <a:t>iterators</a:t>
            </a:r>
            <a:r>
              <a:rPr lang="en-US" sz="1800" dirty="0" smtClean="0"/>
              <a:t> if semantic action failed the match</a:t>
            </a:r>
          </a:p>
          <a:p>
            <a:pPr>
              <a:buNone/>
            </a:pPr>
            <a:r>
              <a:rPr lang="en-US" sz="1800" dirty="0" smtClean="0"/>
              <a:t>        // retrospectively</a:t>
            </a:r>
          </a:p>
          <a:p>
            <a:pPr>
              <a:buNone/>
            </a:pPr>
            <a:r>
              <a:rPr lang="en-US" sz="1800" dirty="0" smtClean="0"/>
              <a:t>        first = save;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
        <p:nvSpPr>
          <p:cNvPr id="4" name="Rectangle 3"/>
          <p:cNvSpPr/>
          <p:nvPr/>
        </p:nvSpPr>
        <p:spPr bwMode="auto">
          <a:xfrm>
            <a:off x="609600" y="3581400"/>
            <a:ext cx="4648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smtClean="0"/>
              <a:t>Context</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err="1" smtClean="0"/>
              <a:t>struct</a:t>
            </a:r>
            <a:r>
              <a:rPr lang="en-US" sz="1800" dirty="0" smtClean="0"/>
              <a:t> f</a:t>
            </a:r>
          </a:p>
          <a:p>
            <a:pPr>
              <a:buNone/>
            </a:pPr>
            <a:r>
              <a:rPr lang="en-US" sz="1800" dirty="0" smtClean="0"/>
              <a:t>{</a:t>
            </a:r>
          </a:p>
          <a:p>
            <a:pPr>
              <a:buNone/>
            </a:pPr>
            <a:r>
              <a:rPr lang="en-US" sz="1800" dirty="0" smtClean="0"/>
              <a:t>    template &lt;</a:t>
            </a:r>
            <a:r>
              <a:rPr lang="en-US" sz="1800" dirty="0" err="1" smtClean="0"/>
              <a:t>typename</a:t>
            </a:r>
            <a:r>
              <a:rPr lang="en-US" sz="1800" dirty="0" smtClean="0"/>
              <a:t> Context&gt;</a:t>
            </a:r>
          </a:p>
          <a:p>
            <a:pPr>
              <a:buNone/>
            </a:pPr>
            <a:r>
              <a:rPr lang="en-US" sz="1800" dirty="0" smtClean="0"/>
              <a:t>    void operator()(Context const&amp; </a:t>
            </a:r>
            <a:r>
              <a:rPr lang="en-US" sz="1800" dirty="0" err="1" smtClean="0"/>
              <a:t>ctx</a:t>
            </a:r>
            <a:r>
              <a:rPr lang="en-US" sz="1800" dirty="0" smtClean="0"/>
              <a:t>, char c) const</a:t>
            </a:r>
          </a:p>
          <a:p>
            <a:pPr>
              <a:buNone/>
            </a:pPr>
            <a:r>
              <a:rPr lang="en-US" sz="1800" dirty="0" smtClean="0"/>
              <a:t>    </a:t>
            </a:r>
            <a:r>
              <a:rPr lang="en-US" sz="1800" dirty="0" smtClean="0"/>
              <a:t>{</a:t>
            </a:r>
            <a:endParaRPr lang="en-US" sz="1800" dirty="0" smtClean="0"/>
          </a:p>
          <a:p>
            <a:pPr>
              <a:buNone/>
            </a:pPr>
            <a:r>
              <a:rPr lang="en-US" sz="1800" dirty="0" smtClean="0"/>
              <a:t>        get&lt;</a:t>
            </a:r>
            <a:r>
              <a:rPr lang="en-US" sz="1800" dirty="0" err="1" smtClean="0"/>
              <a:t>rule_context_tag</a:t>
            </a:r>
            <a:r>
              <a:rPr lang="en-US" sz="1800" dirty="0" smtClean="0"/>
              <a:t>&gt;(</a:t>
            </a:r>
            <a:r>
              <a:rPr lang="en-US" sz="1800" dirty="0" err="1" smtClean="0"/>
              <a:t>ctx</a:t>
            </a:r>
            <a:r>
              <a:rPr lang="en-US" sz="1800" dirty="0" smtClean="0"/>
              <a:t>).</a:t>
            </a:r>
            <a:r>
              <a:rPr lang="en-US" sz="1800" dirty="0" err="1" smtClean="0"/>
              <a:t>val</a:t>
            </a:r>
            <a:r>
              <a:rPr lang="en-US" sz="1800" dirty="0" smtClean="0"/>
              <a:t>() += c;</a:t>
            </a:r>
          </a:p>
          <a:p>
            <a:pPr>
              <a:buNone/>
            </a:pPr>
            <a:r>
              <a:rPr lang="en-US" sz="1800" dirty="0" smtClean="0"/>
              <a:t>    }</a:t>
            </a:r>
          </a:p>
          <a:p>
            <a:pPr>
              <a:buNone/>
            </a:pPr>
            <a:r>
              <a:rPr lang="en-US" sz="1800" dirty="0" smtClean="0"/>
              <a:t>};</a:t>
            </a:r>
          </a:p>
          <a:p>
            <a:pPr>
              <a:buNone/>
            </a:pPr>
            <a:endParaRPr lang="en-US" sz="1800" dirty="0" smtClean="0"/>
          </a:p>
          <a:p>
            <a:pPr>
              <a:buNone/>
            </a:pPr>
            <a:r>
              <a:rPr lang="en-US" sz="1800" dirty="0" smtClean="0"/>
              <a:t>std::string s;</a:t>
            </a:r>
          </a:p>
          <a:p>
            <a:pPr>
              <a:buNone/>
            </a:pPr>
            <a:r>
              <a:rPr lang="en-US" sz="1800" dirty="0" err="1" smtClean="0"/>
              <a:t>typedef</a:t>
            </a:r>
            <a:r>
              <a:rPr lang="en-US" sz="1800" dirty="0" smtClean="0"/>
              <a:t> rule&lt;class r, std::string&gt; </a:t>
            </a:r>
            <a:r>
              <a:rPr lang="en-US" sz="1800" dirty="0" err="1" smtClean="0"/>
              <a:t>rule_type</a:t>
            </a:r>
            <a:r>
              <a:rPr lang="en-US" sz="1800" dirty="0" smtClean="0"/>
              <a:t>;</a:t>
            </a:r>
          </a:p>
          <a:p>
            <a:pPr>
              <a:buNone/>
            </a:pPr>
            <a:endParaRPr lang="en-US" sz="1800" dirty="0" smtClean="0"/>
          </a:p>
          <a:p>
            <a:pPr>
              <a:buNone/>
            </a:pPr>
            <a:r>
              <a:rPr lang="en-US" sz="1800" dirty="0" smtClean="0"/>
              <a:t>auto </a:t>
            </a:r>
            <a:r>
              <a:rPr lang="en-US" sz="1800" dirty="0" err="1" smtClean="0"/>
              <a:t>rdef</a:t>
            </a:r>
            <a:r>
              <a:rPr lang="en-US" sz="1800" dirty="0" smtClean="0"/>
              <a:t> = </a:t>
            </a:r>
            <a:r>
              <a:rPr lang="en-US" sz="1800" dirty="0" err="1" smtClean="0"/>
              <a:t>rule_type</a:t>
            </a:r>
            <a:r>
              <a:rPr lang="en-US" sz="1800" dirty="0" smtClean="0"/>
              <a:t>()</a:t>
            </a:r>
          </a:p>
          <a:p>
            <a:pPr>
              <a:buNone/>
            </a:pPr>
            <a:r>
              <a:rPr lang="en-US" sz="1800" dirty="0" smtClean="0"/>
              <a:t>    = alpha                 [f()]</a:t>
            </a:r>
          </a:p>
          <a:p>
            <a:pPr>
              <a:buNone/>
            </a:pPr>
            <a:r>
              <a:rPr lang="en-US" sz="1800" dirty="0" smtClean="0"/>
              <a:t>    ;</a:t>
            </a:r>
          </a:p>
          <a:p>
            <a:pPr>
              <a:buNone/>
            </a:pPr>
            <a:endParaRPr lang="en-US" sz="1800" dirty="0" smtClean="0"/>
          </a:p>
          <a:p>
            <a:pPr>
              <a:buNone/>
            </a:pPr>
            <a:r>
              <a:rPr lang="en-US" sz="1800" dirty="0" smtClean="0"/>
              <a:t>BOOST_TEST(</a:t>
            </a:r>
            <a:r>
              <a:rPr lang="en-US" sz="1800" dirty="0" err="1" smtClean="0"/>
              <a:t>test_attr</a:t>
            </a:r>
            <a:r>
              <a:rPr lang="en-US" sz="1800" dirty="0" smtClean="0"/>
              <a:t>("</a:t>
            </a:r>
            <a:r>
              <a:rPr lang="en-US" sz="1800" dirty="0" err="1" smtClean="0"/>
              <a:t>abcdef</a:t>
            </a:r>
            <a:r>
              <a:rPr lang="en-US" sz="1800" dirty="0" smtClean="0"/>
              <a:t>", +</a:t>
            </a:r>
            <a:r>
              <a:rPr lang="en-US" sz="1800" dirty="0" err="1" smtClean="0"/>
              <a:t>rdef</a:t>
            </a:r>
            <a:r>
              <a:rPr lang="en-US" sz="1800" dirty="0" smtClean="0"/>
              <a:t>, s));</a:t>
            </a:r>
          </a:p>
          <a:p>
            <a:pPr>
              <a:buNone/>
            </a:pPr>
            <a:r>
              <a:rPr lang="en-US" sz="1800" dirty="0" smtClean="0"/>
              <a:t>BOOST_TEST(s == "</a:t>
            </a:r>
            <a:r>
              <a:rPr lang="en-US" sz="1800" dirty="0" err="1" smtClean="0"/>
              <a:t>abcdef</a:t>
            </a:r>
            <a:r>
              <a:rPr lang="en-US" sz="18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anim calcmode="lin" valueType="num">
                                      <p:cBhvr additive="base">
                                        <p:cTn id="1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1143000"/>
            <a:ext cx="8534400" cy="2246769"/>
          </a:xfrm>
        </p:spPr>
        <p:txBody>
          <a:bodyPr/>
          <a:lstStyle/>
          <a:p>
            <a:pPr>
              <a:buNone/>
            </a:pPr>
            <a:r>
              <a:rPr lang="en-US" sz="2000" dirty="0" smtClean="0"/>
              <a:t>std</a:t>
            </a:r>
            <a:r>
              <a:rPr lang="en-US" sz="2000" dirty="0" smtClean="0"/>
              <a:t>::string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a:t>
            </a:r>
            <a:r>
              <a:rPr lang="en-US" sz="2000" dirty="0" smtClean="0"/>
              <a:t>[</a:t>
            </a:r>
            <a:r>
              <a:rPr lang="en-US" sz="2000" dirty="0" smtClean="0"/>
              <a:t> </a:t>
            </a:r>
            <a:r>
              <a:rPr lang="en-US" sz="2000" dirty="0" smtClean="0"/>
              <a:t>[](auto&amp; </a:t>
            </a:r>
            <a:r>
              <a:rPr lang="en-US" sz="2000" dirty="0" err="1" smtClean="0"/>
              <a:t>ctx</a:t>
            </a:r>
            <a:r>
              <a:rPr lang="en-US" sz="2000" dirty="0" smtClean="0"/>
              <a:t>, char c){ get&lt;</a:t>
            </a:r>
            <a:r>
              <a:rPr lang="en-US" sz="2000" dirty="0" err="1" smtClean="0"/>
              <a:t>rule_context_tag</a:t>
            </a:r>
            <a:r>
              <a:rPr lang="en-US" sz="2000" dirty="0" smtClean="0"/>
              <a:t>&gt;(</a:t>
            </a:r>
            <a:r>
              <a:rPr lang="en-US" sz="2000" dirty="0" err="1" smtClean="0"/>
              <a:t>ctx</a:t>
            </a:r>
            <a:r>
              <a:rPr lang="en-US" sz="2000" dirty="0" smtClean="0"/>
              <a:t>).</a:t>
            </a:r>
            <a:r>
              <a:rPr lang="en-US" sz="2000" dirty="0" err="1" smtClean="0"/>
              <a:t>val</a:t>
            </a:r>
            <a:r>
              <a:rPr lang="en-US" sz="2000" dirty="0" smtClean="0"/>
              <a:t>() += c;</a:t>
            </a:r>
            <a:r>
              <a:rPr lang="en-US" sz="2000" dirty="0" smtClean="0"/>
              <a:t> } ]</a:t>
            </a:r>
            <a:endParaRPr lang="en-US" sz="2000" dirty="0" smtClean="0"/>
          </a:p>
          <a:p>
            <a:pPr>
              <a:buNone/>
            </a:pPr>
            <a:r>
              <a:rPr lang="en-US" sz="2000" dirty="0" smtClean="0"/>
              <a:t>    </a:t>
            </a:r>
            <a:r>
              <a:rPr lang="en-US" sz="2000" dirty="0" smtClean="0"/>
              <a:t>;</a:t>
            </a:r>
            <a:endParaRPr lang="en-US" sz="2000" dirty="0" smtClean="0"/>
          </a:p>
        </p:txBody>
      </p:sp>
      <p:sp>
        <p:nvSpPr>
          <p:cNvPr id="4" name="TextBox 3"/>
          <p:cNvSpPr txBox="1"/>
          <p:nvPr/>
        </p:nvSpPr>
        <p:spPr>
          <a:xfrm>
            <a:off x="2667000" y="3505200"/>
            <a:ext cx="3899850" cy="523220"/>
          </a:xfrm>
          <a:prstGeom prst="rect">
            <a:avLst/>
          </a:prstGeom>
          <a:noFill/>
        </p:spPr>
        <p:txBody>
          <a:bodyPr wrap="none" rtlCol="0">
            <a:spAutoFit/>
          </a:bodyPr>
          <a:lstStyle/>
          <a:p>
            <a:r>
              <a:rPr lang="en-US" sz="2800" dirty="0" smtClean="0">
                <a:solidFill>
                  <a:schemeClr val="accent1">
                    <a:lumMod val="40000"/>
                    <a:lumOff val="60000"/>
                  </a:schemeClr>
                </a:solidFill>
              </a:rPr>
              <a:t>Generic Lambda: C++14 ?</a:t>
            </a:r>
            <a:endParaRPr lang="en-US" sz="2800" dirty="0">
              <a:solidFill>
                <a:schemeClr val="accent1">
                  <a:lumMod val="40000"/>
                  <a:lumOff val="60000"/>
                </a:schemeClr>
              </a:solidFill>
            </a:endParaRPr>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2308324"/>
          </a:xfrm>
        </p:spPr>
        <p:txBody>
          <a:bodyPr/>
          <a:lstStyle/>
          <a:p>
            <a:pPr>
              <a:buNone/>
            </a:pPr>
            <a:r>
              <a:rPr lang="en-US" sz="2000" dirty="0" smtClean="0"/>
              <a:t>std</a:t>
            </a:r>
            <a:r>
              <a:rPr lang="en-US" sz="2000" dirty="0" smtClean="0"/>
              <a:t>::string s;</a:t>
            </a:r>
          </a:p>
          <a:p>
            <a:pPr>
              <a:buNone/>
            </a:pPr>
            <a:r>
              <a:rPr lang="en-US" sz="2000" dirty="0" err="1" smtClean="0"/>
              <a:t>typedef</a:t>
            </a:r>
            <a:r>
              <a:rPr lang="en-US" sz="2000" dirty="0" smtClean="0"/>
              <a:t> </a:t>
            </a:r>
            <a:r>
              <a:rPr lang="en-US" sz="2000" dirty="0" smtClean="0"/>
              <a:t>rule&lt;class r, std::string&gt; </a:t>
            </a:r>
            <a:r>
              <a:rPr lang="en-US" sz="2000" dirty="0" err="1" smtClean="0"/>
              <a:t>rule_type</a:t>
            </a:r>
            <a:r>
              <a:rPr lang="en-US" sz="2000" dirty="0" smtClean="0"/>
              <a:t>;</a:t>
            </a:r>
            <a:endParaRPr lang="en-US" sz="2000" dirty="0" smtClean="0"/>
          </a:p>
          <a:p>
            <a:pPr>
              <a:buNone/>
            </a:pPr>
            <a:r>
              <a:rPr lang="en-US" sz="2000" dirty="0" err="1" smtClean="0"/>
              <a:t>typedef</a:t>
            </a:r>
            <a:r>
              <a:rPr lang="en-US" sz="2000" dirty="0" smtClean="0"/>
              <a:t> </a:t>
            </a:r>
            <a:r>
              <a:rPr lang="en-US" sz="2000" dirty="0" err="1" smtClean="0"/>
              <a:t>rule_type</a:t>
            </a:r>
            <a:r>
              <a:rPr lang="en-US" sz="2000" dirty="0" smtClean="0"/>
              <a:t>::</a:t>
            </a:r>
            <a:r>
              <a:rPr lang="en-US" sz="2000" dirty="0" smtClean="0"/>
              <a:t>context </a:t>
            </a:r>
            <a:r>
              <a:rPr lang="en-US" sz="2000" dirty="0" err="1" smtClean="0"/>
              <a:t>ctx</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t>
            </a:r>
            <a:r>
              <a:rPr lang="en-US" sz="2000" dirty="0" smtClean="0"/>
              <a:t>alpha                 [ [](</a:t>
            </a:r>
            <a:r>
              <a:rPr lang="en-US" sz="2000" dirty="0" err="1" smtClean="0"/>
              <a:t>ctx</a:t>
            </a:r>
            <a:r>
              <a:rPr lang="en-US" sz="2000" dirty="0" smtClean="0"/>
              <a:t> r, char c){ r.val += c; </a:t>
            </a:r>
            <a:r>
              <a:rPr lang="en-US" sz="2000" dirty="0" smtClean="0"/>
              <a:t>} ]</a:t>
            </a:r>
            <a:endParaRPr lang="en-US" sz="2000" dirty="0" smtClean="0"/>
          </a:p>
          <a:p>
            <a:pPr>
              <a:buNone/>
            </a:pPr>
            <a:r>
              <a:rPr lang="en-US" sz="2000" dirty="0" smtClean="0"/>
              <a:t>    </a:t>
            </a:r>
            <a:r>
              <a:rPr lang="en-US" sz="2000" dirty="0" smtClean="0"/>
              <a:t>;</a:t>
            </a:r>
            <a:endParaRPr lang="en-US" sz="2000" dirty="0" smtClean="0"/>
          </a:p>
        </p:txBody>
      </p:sp>
      <p:sp>
        <p:nvSpPr>
          <p:cNvPr id="4" name="Rectangle 3"/>
          <p:cNvSpPr/>
          <p:nvPr/>
        </p:nvSpPr>
        <p:spPr bwMode="auto">
          <a:xfrm>
            <a:off x="2743200" y="3962400"/>
            <a:ext cx="6172200" cy="2667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Attribute&gt;</a:t>
            </a:r>
          </a:p>
          <a:p>
            <a:pPr defTabSz="914099" fontAlgn="base">
              <a:spcBef>
                <a:spcPct val="0"/>
              </a:spcBef>
              <a:spcAft>
                <a:spcPct val="0"/>
              </a:spcAft>
            </a:pPr>
            <a:r>
              <a:rPr lang="en-US" dirty="0" err="1" smtClean="0">
                <a:solidFill>
                  <a:srgbClr val="FFFFFF"/>
                </a:solidFill>
                <a:latin typeface="Segoe" pitchFamily="34" charset="0"/>
              </a:rPr>
              <a:t>struct</a:t>
            </a: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endParaRPr lang="en-US" dirty="0" smtClean="0">
              <a:solidFill>
                <a:srgbClr val="FFFFFF"/>
              </a:solidFill>
              <a:latin typeface="Segoe" pitchFamily="34" charset="0"/>
            </a:endParaRPr>
          </a:p>
          <a:p>
            <a:pPr defTabSz="914099" fontAlgn="base">
              <a:spcBef>
                <a:spcPct val="0"/>
              </a:spcBef>
              <a:spcAft>
                <a:spcPct val="0"/>
              </a:spcAft>
            </a:pP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    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Context&gt;</a:t>
            </a:r>
          </a:p>
          <a:p>
            <a:pPr defTabSz="914099" fontAlgn="base">
              <a:spcBef>
                <a:spcPct val="0"/>
              </a:spcBef>
              <a:spcAft>
                <a:spcPct val="0"/>
              </a:spcAft>
            </a:pP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r>
              <a:rPr lang="en-US" dirty="0" smtClean="0">
                <a:solidFill>
                  <a:srgbClr val="FFFFFF"/>
                </a:solidFill>
                <a:latin typeface="Segoe" pitchFamily="34" charset="0"/>
              </a:rPr>
              <a:t>(Context&amp; context)</a:t>
            </a:r>
          </a:p>
          <a:p>
            <a:pPr defTabSz="914099" fontAlgn="base">
              <a:spcBef>
                <a:spcPct val="0"/>
              </a:spcBef>
              <a:spcAft>
                <a:spcPct val="0"/>
              </a:spcAft>
            </a:pPr>
            <a:r>
              <a:rPr lang="en-US" dirty="0" smtClean="0">
                <a:solidFill>
                  <a:srgbClr val="FFFFFF"/>
                </a:solidFill>
                <a:latin typeface="Segoe" pitchFamily="34" charset="0"/>
              </a:rPr>
              <a:t>      : </a:t>
            </a:r>
            <a:r>
              <a:rPr lang="en-US" dirty="0" err="1" smtClean="0">
                <a:solidFill>
                  <a:srgbClr val="FFFFFF"/>
                </a:solidFill>
                <a:latin typeface="Segoe" pitchFamily="34" charset="0"/>
              </a:rPr>
              <a:t>val</a:t>
            </a:r>
            <a:r>
              <a:rPr lang="en-US" dirty="0" smtClean="0">
                <a:solidFill>
                  <a:srgbClr val="FFFFFF"/>
                </a:solidFill>
                <a:latin typeface="Segoe" pitchFamily="34" charset="0"/>
              </a:rPr>
              <a:t>(spirit::get&lt;</a:t>
            </a:r>
            <a:r>
              <a:rPr lang="en-US" dirty="0" err="1" smtClean="0">
                <a:solidFill>
                  <a:srgbClr val="FFFFFF"/>
                </a:solidFill>
                <a:latin typeface="Segoe" pitchFamily="34" charset="0"/>
              </a:rPr>
              <a:t>rule_context_tag</a:t>
            </a:r>
            <a:r>
              <a:rPr lang="en-US" dirty="0" smtClean="0">
                <a:solidFill>
                  <a:srgbClr val="FFFFFF"/>
                </a:solidFill>
                <a:latin typeface="Segoe" pitchFamily="34" charset="0"/>
              </a:rPr>
              <a:t>&gt;(context).</a:t>
            </a:r>
            <a:r>
              <a:rPr lang="en-US" dirty="0" err="1" smtClean="0">
                <a:solidFill>
                  <a:srgbClr val="FFFFFF"/>
                </a:solidFill>
                <a:latin typeface="Segoe" pitchFamily="34" charset="0"/>
              </a:rPr>
              <a:t>val</a:t>
            </a:r>
            <a:r>
              <a:rPr lang="en-US" dirty="0" smtClean="0">
                <a:solidFill>
                  <a:srgbClr val="FFFFFF"/>
                </a:solidFill>
                <a:latin typeface="Segoe" pitchFamily="34" charset="0"/>
              </a:rPr>
              <a:t>()) {}</a:t>
            </a:r>
          </a:p>
          <a:p>
            <a:pPr defTabSz="914099" fontAlgn="base">
              <a:spcBef>
                <a:spcPct val="0"/>
              </a:spcBef>
              <a:spcAft>
                <a:spcPct val="0"/>
              </a:spcAft>
            </a:pPr>
            <a:r>
              <a:rPr lang="en-US" dirty="0" smtClean="0">
                <a:solidFill>
                  <a:srgbClr val="FFFFFF"/>
                </a:solidFill>
                <a:latin typeface="Segoe" pitchFamily="34" charset="0"/>
              </a:rPr>
              <a:t>    Attribute&amp; </a:t>
            </a:r>
            <a:r>
              <a:rPr lang="en-US" dirty="0" err="1" smtClean="0">
                <a:solidFill>
                  <a:srgbClr val="FFFFFF"/>
                </a:solidFill>
                <a:latin typeface="Segoe" pitchFamily="34" charset="0"/>
              </a:rPr>
              <a:t>val</a:t>
            </a: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a:t>
            </a:r>
            <a:endParaRPr lang="en-US" dirty="0" smtClean="0">
              <a:solidFill>
                <a:srgbClr val="FFFFFF"/>
              </a:solidFill>
              <a:latin typeface="Segoe" pitchFamily="34" charset="0"/>
            </a:endParaRPr>
          </a:p>
        </p:txBody>
      </p:sp>
      <p:sp>
        <p:nvSpPr>
          <p:cNvPr id="5" name="Rectangle 4"/>
          <p:cNvSpPr/>
          <p:nvPr/>
        </p:nvSpPr>
        <p:spPr bwMode="auto">
          <a:xfrm>
            <a:off x="228600" y="1600200"/>
            <a:ext cx="34290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cxnSp>
        <p:nvCxnSpPr>
          <p:cNvPr id="7" name="Shape 6"/>
          <p:cNvCxnSpPr>
            <a:stCxn id="5" idx="3"/>
            <a:endCxn id="4" idx="0"/>
          </p:cNvCxnSpPr>
          <p:nvPr/>
        </p:nvCxnSpPr>
        <p:spPr>
          <a:xfrm>
            <a:off x="3657600" y="1828800"/>
            <a:ext cx="2171700" cy="2133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(Phoenix)</a:t>
            </a:r>
            <a:endParaRPr lang="en-US" dirty="0"/>
          </a:p>
        </p:txBody>
      </p:sp>
      <p:sp>
        <p:nvSpPr>
          <p:cNvPr id="3" name="Text Placeholder 2"/>
          <p:cNvSpPr>
            <a:spLocks noGrp="1"/>
          </p:cNvSpPr>
          <p:nvPr>
            <p:ph type="body" sz="quarter" idx="10"/>
          </p:nvPr>
        </p:nvSpPr>
        <p:spPr>
          <a:xfrm>
            <a:off x="381000" y="990600"/>
            <a:ext cx="8382000" cy="1969770"/>
          </a:xfrm>
        </p:spPr>
        <p:txBody>
          <a:bodyPr/>
          <a:lstStyle/>
          <a:p>
            <a:pPr>
              <a:buNone/>
            </a:pPr>
            <a:r>
              <a:rPr lang="en-US" sz="2000" dirty="0" smtClean="0"/>
              <a:t>std</a:t>
            </a:r>
            <a:r>
              <a:rPr lang="en-US" sz="2000" dirty="0" smtClean="0"/>
              <a:t>::string s;</a:t>
            </a:r>
          </a:p>
          <a:p>
            <a:pPr>
              <a:buNone/>
            </a:pPr>
            <a:r>
              <a:rPr lang="en-US" sz="2000" dirty="0" err="1" smtClean="0"/>
              <a:t>typedef</a:t>
            </a:r>
            <a:r>
              <a:rPr lang="en-US" sz="2000" dirty="0" smtClean="0"/>
              <a:t> </a:t>
            </a:r>
            <a:r>
              <a:rPr lang="en-US" sz="2000" dirty="0" smtClean="0"/>
              <a:t>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t>
            </a:r>
            <a:r>
              <a:rPr lang="en-US" sz="2000" dirty="0" smtClean="0"/>
              <a:t>alpha                 </a:t>
            </a:r>
            <a:r>
              <a:rPr lang="en-US" sz="2000" dirty="0" smtClean="0"/>
              <a:t>[ _</a:t>
            </a:r>
            <a:r>
              <a:rPr lang="en-US" sz="2000" dirty="0" err="1" smtClean="0"/>
              <a:t>val</a:t>
            </a:r>
            <a:r>
              <a:rPr lang="en-US" sz="2000" dirty="0" smtClean="0"/>
              <a:t> </a:t>
            </a:r>
            <a:r>
              <a:rPr lang="en-US" sz="2000" dirty="0" smtClean="0"/>
              <a:t>+= </a:t>
            </a:r>
            <a:r>
              <a:rPr lang="en-US" sz="2000" dirty="0" smtClean="0"/>
              <a:t>c</a:t>
            </a:r>
            <a:r>
              <a:rPr lang="en-US" sz="2000" dirty="0" smtClean="0"/>
              <a:t> </a:t>
            </a:r>
            <a:r>
              <a:rPr lang="en-US" sz="2000" dirty="0" smtClean="0"/>
              <a:t>]</a:t>
            </a:r>
            <a:endParaRPr lang="en-US" sz="2000" dirty="0" smtClean="0"/>
          </a:p>
          <a:p>
            <a:pPr>
              <a:buNone/>
            </a:pPr>
            <a:r>
              <a:rPr lang="en-US" sz="2000" dirty="0" smtClean="0"/>
              <a:t>    </a:t>
            </a:r>
            <a:r>
              <a:rPr lang="en-US" sz="2000" dirty="0" smtClean="0"/>
              <a:t>;</a:t>
            </a:r>
            <a:endParaRPr lang="en-US" sz="2000" dirty="0" smtClean="0"/>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Spirit X3 is Evolving</a:t>
            </a:r>
          </a:p>
          <a:p>
            <a:r>
              <a:rPr lang="en-US" dirty="0" smtClean="0">
                <a:hlinkClick r:id="rId2"/>
              </a:rPr>
              <a:t>https://</a:t>
            </a:r>
            <a:r>
              <a:rPr lang="en-US" dirty="0" smtClean="0">
                <a:hlinkClick r:id="rId2"/>
              </a:rPr>
              <a:t>github.com/djowel/spirit_x3</a:t>
            </a:r>
            <a:endParaRPr lang="en-US" dirty="0" smtClean="0"/>
          </a:p>
          <a:p>
            <a:r>
              <a:rPr lang="en-US" dirty="0" smtClean="0"/>
              <a:t>Contributors! We need you!</a:t>
            </a:r>
          </a:p>
          <a:p>
            <a:pPr lvl="1"/>
            <a:r>
              <a:rPr lang="en-US" dirty="0" smtClean="0"/>
              <a:t>Documentation / Tutorials</a:t>
            </a:r>
          </a:p>
          <a:p>
            <a:pPr lvl="1"/>
            <a:r>
              <a:rPr lang="en-US" dirty="0" smtClean="0"/>
              <a:t>Porting Karma</a:t>
            </a:r>
          </a:p>
          <a:p>
            <a:pPr lvl="1"/>
            <a:r>
              <a:rPr lang="en-US" dirty="0" smtClean="0"/>
              <a:t>Porting </a:t>
            </a:r>
            <a:r>
              <a:rPr lang="en-US" dirty="0" err="1" smtClean="0"/>
              <a:t>Lex</a:t>
            </a:r>
            <a:endParaRPr lang="en-US" dirty="0" smtClean="0"/>
          </a:p>
          <a:p>
            <a:pPr lvl="1"/>
            <a:r>
              <a:rPr lang="en-US" dirty="0" smtClean="0"/>
              <a:t>Testing, Benchmarks</a:t>
            </a:r>
          </a:p>
          <a:p>
            <a:pPr lvl="1"/>
            <a:r>
              <a:rPr lang="en-US" dirty="0" smtClean="0"/>
              <a:t>Fun stuff! (Experimental Research)</a:t>
            </a:r>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8400"/>
            <a:ext cx="7681913" cy="990095"/>
          </a:xfrm>
        </p:spPr>
        <p:txBody>
          <a:bodyPr/>
          <a:lstStyle/>
          <a:p>
            <a:pPr algn="ctr"/>
            <a:r>
              <a:rPr lang="en-US" dirty="0" smtClean="0"/>
              <a:t>THANK YOU!!!</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2"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 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t>
            </a:r>
            <a:r>
              <a:rPr lang="en-US" dirty="0" smtClean="0"/>
              <a:t>_ ET</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4953000"/>
          </a:xfrm>
        </p:spPr>
        <p:txBody>
          <a:bodyPr>
            <a:normAutofit/>
          </a:bodyPr>
          <a:lstStyle/>
          <a:p>
            <a:r>
              <a:rPr lang="en-US" dirty="0" smtClean="0"/>
              <a:t>Quick Overview</a:t>
            </a:r>
          </a:p>
          <a:p>
            <a:pPr lvl="1"/>
            <a:r>
              <a:rPr lang="en-US" dirty="0" smtClean="0"/>
              <a:t>What’s Spirit?</a:t>
            </a:r>
          </a:p>
          <a:p>
            <a:pPr lvl="1"/>
            <a:r>
              <a:rPr lang="en-US" dirty="0" smtClean="0"/>
              <a:t>Spirit X3?</a:t>
            </a:r>
          </a:p>
          <a:p>
            <a:pPr lvl="1"/>
            <a:r>
              <a:rPr lang="en-US" dirty="0" smtClean="0"/>
              <a:t>Library Structure and Components</a:t>
            </a:r>
          </a:p>
          <a:p>
            <a:r>
              <a:rPr lang="en-US" dirty="0" smtClean="0"/>
              <a:t>Parser </a:t>
            </a:r>
            <a:r>
              <a:rPr lang="en-US" dirty="0" err="1" smtClean="0"/>
              <a:t>Combinator</a:t>
            </a:r>
            <a:endParaRPr lang="en-US" dirty="0" smtClean="0"/>
          </a:p>
          <a:p>
            <a:pPr lvl="1"/>
            <a:r>
              <a:rPr lang="en-US" dirty="0" smtClean="0"/>
              <a:t>PEG DSL</a:t>
            </a:r>
          </a:p>
          <a:p>
            <a:pPr lvl="1"/>
            <a:r>
              <a:rPr lang="en-US" dirty="0" smtClean="0"/>
              <a:t>Parser Composition</a:t>
            </a:r>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 and Fusion)</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 </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 </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Experimental</a:t>
            </a:r>
          </a:p>
          <a:p>
            <a:r>
              <a:rPr lang="en-US" dirty="0" err="1" smtClean="0"/>
              <a:t>Hackable</a:t>
            </a:r>
            <a:r>
              <a:rPr lang="en-US" dirty="0" smtClean="0"/>
              <a:t>, simpler design</a:t>
            </a:r>
          </a:p>
          <a:p>
            <a:r>
              <a:rPr lang="en-US" dirty="0" smtClean="0"/>
              <a:t>Minimal code base and dependencies</a:t>
            </a:r>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Encapsulating a Grammar</a:t>
            </a:r>
            <a:br>
              <a:rPr lang="en-US" dirty="0" smtClean="0"/>
            </a:br>
            <a:r>
              <a:rPr lang="en-US" sz="4000" dirty="0" smtClean="0">
                <a:solidFill>
                  <a:schemeClr val="tx1">
                    <a:lumMod val="95000"/>
                  </a:schemeClr>
                </a:solidFill>
                <a:effectLst/>
              </a:rPr>
              <a:t>Fictional Syntax !!!</a:t>
            </a:r>
            <a:endParaRPr lang="en-US" dirty="0">
              <a:solidFill>
                <a:schemeClr val="tx1">
                  <a:lumMod val="95000"/>
                </a:schemeClr>
              </a:solidFill>
              <a:effectLst/>
            </a:endParaRPr>
          </a:p>
        </p:txBody>
      </p:sp>
      <p:sp>
        <p:nvSpPr>
          <p:cNvPr id="3" name="Text Placeholder 2"/>
          <p:cNvSpPr>
            <a:spLocks noGrp="1"/>
          </p:cNvSpPr>
          <p:nvPr>
            <p:ph type="body" sz="quarter" idx="10"/>
          </p:nvPr>
        </p:nvSpPr>
        <p:spPr>
          <a:xfrm>
            <a:off x="381000" y="1752600"/>
            <a:ext cx="8382000" cy="2769989"/>
          </a:xfrm>
        </p:spPr>
        <p:txBody>
          <a:bodyPr/>
          <a:lstStyle/>
          <a:p>
            <a:pPr>
              <a:buNone/>
            </a:pPr>
            <a:r>
              <a:rPr lang="en-US" sz="2400" dirty="0" err="1" smtClean="0"/>
              <a:t>struct</a:t>
            </a:r>
            <a:r>
              <a:rPr lang="en-US" sz="2400" dirty="0" smtClean="0"/>
              <a:t> g</a:t>
            </a:r>
          </a:p>
          <a:p>
            <a:pPr>
              <a:buNone/>
            </a:pPr>
            <a:r>
              <a:rPr lang="en-US" sz="2400" dirty="0" smtClean="0"/>
              <a:t>{</a:t>
            </a:r>
          </a:p>
          <a:p>
            <a:pPr>
              <a:buNone/>
            </a:pPr>
            <a:r>
              <a:rPr lang="en-US" sz="2400" dirty="0" smtClean="0"/>
              <a:t>      rule&lt;class x&gt; const x;</a:t>
            </a:r>
          </a:p>
          <a:p>
            <a:pPr>
              <a:buNone/>
            </a:pPr>
            <a:r>
              <a:rPr lang="en-US" sz="2400" dirty="0" smtClean="0"/>
              <a:t>      auto const ax = char_('a') &gt;&gt; x;</a:t>
            </a:r>
          </a:p>
          <a:p>
            <a:pPr>
              <a:buNone/>
            </a:pPr>
            <a:r>
              <a:rPr lang="en-US" sz="2400" dirty="0" smtClean="0"/>
              <a:t>      auto const start =</a:t>
            </a:r>
          </a:p>
          <a:p>
            <a:pPr>
              <a:buNone/>
            </a:pPr>
            <a:r>
              <a:rPr lang="en-US" sz="2400" dirty="0" smtClean="0"/>
              <a:t>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2215991"/>
          </a:xfrm>
        </p:spPr>
        <p:txBody>
          <a:bodyPr/>
          <a:lstStyle/>
          <a:p>
            <a:r>
              <a:rPr lang="en-US" dirty="0" smtClean="0"/>
              <a:t>Encapsulating a Grammar</a:t>
            </a:r>
            <a:br>
              <a:rPr lang="en-US" dirty="0" smtClean="0"/>
            </a:br>
            <a:r>
              <a:rPr lang="en-US" sz="4000" dirty="0" smtClean="0">
                <a:solidFill>
                  <a:schemeClr val="tx1">
                    <a:lumMod val="95000"/>
                  </a:schemeClr>
                </a:solidFill>
                <a:effectLst/>
              </a:rPr>
              <a:t>Non-standard (Works on </a:t>
            </a:r>
            <a:r>
              <a:rPr lang="en-US" sz="4000" dirty="0">
                <a:solidFill>
                  <a:schemeClr val="tx1">
                    <a:lumMod val="95000"/>
                  </a:schemeClr>
                </a:solidFill>
                <a:effectLst/>
              </a:rPr>
              <a:t>g</a:t>
            </a:r>
            <a:r>
              <a:rPr lang="en-US" sz="4000" dirty="0" smtClean="0">
                <a:solidFill>
                  <a:schemeClr val="tx1">
                    <a:lumMod val="95000"/>
                  </a:schemeClr>
                </a:solidFill>
                <a:effectLst/>
              </a:rPr>
              <a:t>++ only)</a:t>
            </a:r>
            <a:r>
              <a:rPr lang="en-US" sz="4000" dirty="0">
                <a:solidFill>
                  <a:schemeClr val="tx1">
                    <a:lumMod val="95000"/>
                  </a:schemeClr>
                </a:solidFill>
                <a:effectLst/>
              </a:rPr>
              <a:t/>
            </a:r>
            <a:br>
              <a:rPr lang="en-US" sz="4000" dirty="0">
                <a:solidFill>
                  <a:schemeClr val="tx1">
                    <a:lumMod val="95000"/>
                  </a:schemeClr>
                </a:solidFill>
                <a:effectLst/>
              </a:rPr>
            </a:br>
            <a:r>
              <a:rPr lang="en-US" sz="2400" dirty="0">
                <a:solidFill>
                  <a:schemeClr val="accent5">
                    <a:lumMod val="60000"/>
                    <a:lumOff val="40000"/>
                  </a:schemeClr>
                </a:solidFill>
                <a:effectLst/>
              </a:rPr>
              <a:t> http://</a:t>
            </a:r>
            <a:r>
              <a:rPr lang="en-US" sz="2400" dirty="0" smtClean="0">
                <a:solidFill>
                  <a:schemeClr val="accent5">
                    <a:lumMod val="60000"/>
                    <a:lumOff val="40000"/>
                  </a:schemeClr>
                </a:solidFill>
                <a:effectLst/>
              </a:rPr>
              <a:t>www.open-std.org/jtc1/sc22/wg21/docs/papers/2013/n3582.html</a:t>
            </a:r>
            <a:r>
              <a:rPr lang="en-US" sz="2400" dirty="0" smtClean="0">
                <a:solidFill>
                  <a:schemeClr val="accent5">
                    <a:lumMod val="60000"/>
                    <a:lumOff val="40000"/>
                  </a:schemeClr>
                </a:solidFill>
                <a:effectLst/>
              </a:rPr>
              <a:t/>
            </a:r>
            <a:br>
              <a:rPr lang="en-US" sz="2400" dirty="0" smtClean="0">
                <a:solidFill>
                  <a:schemeClr val="accent5">
                    <a:lumMod val="60000"/>
                    <a:lumOff val="40000"/>
                  </a:schemeClr>
                </a:solidFill>
                <a:effectLst/>
              </a:rPr>
            </a:br>
            <a:endParaRPr lang="en-US" dirty="0">
              <a:solidFill>
                <a:schemeClr val="accent5">
                  <a:lumMod val="60000"/>
                  <a:lumOff val="40000"/>
                </a:schemeClr>
              </a:solidFill>
              <a:effectLst/>
            </a:endParaRPr>
          </a:p>
        </p:txBody>
      </p:sp>
      <p:sp>
        <p:nvSpPr>
          <p:cNvPr id="3" name="Text Placeholder 2"/>
          <p:cNvSpPr>
            <a:spLocks noGrp="1"/>
          </p:cNvSpPr>
          <p:nvPr>
            <p:ph type="body" sz="quarter" idx="10"/>
          </p:nvPr>
        </p:nvSpPr>
        <p:spPr>
          <a:xfrm>
            <a:off x="381000" y="2514600"/>
            <a:ext cx="8382000" cy="2363724"/>
          </a:xfrm>
        </p:spPr>
        <p:txBody>
          <a:bodyPr/>
          <a:lstStyle/>
          <a:p>
            <a:pPr>
              <a:buNone/>
            </a:pPr>
            <a:r>
              <a:rPr lang="en-US" sz="2400" dirty="0" smtClean="0"/>
              <a:t>auto g = []()</a:t>
            </a:r>
          </a:p>
          <a:p>
            <a:pPr>
              <a:buNone/>
            </a:pPr>
            <a:r>
              <a:rPr lang="en-US" sz="2400" dirty="0" smtClean="0"/>
              <a:t>{</a:t>
            </a:r>
          </a:p>
          <a:p>
            <a:pPr>
              <a:buNone/>
            </a:pPr>
            <a:r>
              <a:rPr lang="en-US" sz="2400" dirty="0" smtClean="0"/>
              <a:t>    rule&lt;class x&gt; x;</a:t>
            </a:r>
          </a:p>
          <a:p>
            <a:pPr>
              <a:buNone/>
            </a:pPr>
            <a:r>
              <a:rPr lang="en-US" sz="2400" dirty="0" smtClean="0"/>
              <a:t>    auto ax = char_(‘a’) &gt;&gt; x;</a:t>
            </a:r>
          </a:p>
          <a:p>
            <a:pPr>
              <a:buNone/>
            </a:pPr>
            <a:r>
              <a:rPr lang="en-US" sz="2400" dirty="0" smtClean="0"/>
              <a:t>    return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6334042"/>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pPr lvl="1"/>
            <a:r>
              <a:rPr lang="en-US" dirty="0" smtClean="0"/>
              <a:t>Semantic Actions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4478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an attribute specific to their 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err="1" smtClean="0"/>
              <a:t>int</a:t>
            </a:r>
            <a:r>
              <a:rPr lang="fr-FR" dirty="0" smtClean="0"/>
              <a:t>, char, double</a:t>
            </a:r>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p>
          <a:p>
            <a:r>
              <a:rPr lang="fr-FR" dirty="0" err="1" smtClean="0"/>
              <a:t>variant_attribute</a:t>
            </a:r>
            <a:r>
              <a:rPr lang="fr-FR" dirty="0" smtClean="0"/>
              <a:t>		variant&lt;</a:t>
            </a:r>
            <a:r>
              <a:rPr lang="fr-FR" dirty="0" err="1" smtClean="0"/>
              <a:t>int</a:t>
            </a:r>
            <a:r>
              <a:rPr lang="fr-FR" dirty="0" smtClean="0"/>
              <a:t>, X&gt;</a:t>
            </a:r>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A, b -&gt; B 	 	→ 	(a &gt;&gt; b) -&gt; </a:t>
            </a:r>
            <a:r>
              <a:rPr lang="en-US" sz="2000" dirty="0" err="1" smtClean="0"/>
              <a:t>tuple</a:t>
            </a:r>
            <a:r>
              <a:rPr lang="en-US" sz="2000" dirty="0" smtClean="0"/>
              <a:t>&lt;A, B&gt;</a:t>
            </a:r>
            <a:br>
              <a:rPr lang="en-US" sz="2000" dirty="0" smtClean="0"/>
            </a:br>
            <a:endParaRPr lang="en-US" sz="2000" dirty="0" smtClean="0"/>
          </a:p>
          <a:p>
            <a:r>
              <a:rPr lang="en-US" sz="2400" dirty="0" smtClean="0"/>
              <a:t>Attribute Collapsing</a:t>
            </a:r>
          </a:p>
          <a:p>
            <a:pPr lvl="1"/>
            <a:r>
              <a:rPr lang="en-US" sz="2000" dirty="0" err="1" smtClean="0"/>
              <a:t>tuple</a:t>
            </a:r>
            <a:r>
              <a:rPr lang="en-US" sz="2000" dirty="0" smtClean="0"/>
              <a:t>&lt;T, unused&gt;		→	T</a:t>
            </a:r>
          </a:p>
          <a:p>
            <a:pPr lvl="1"/>
            <a:r>
              <a:rPr lang="en-US" sz="2000" dirty="0" err="1" smtClean="0"/>
              <a:t>tuple</a:t>
            </a:r>
            <a:r>
              <a:rPr lang="en-US" sz="2000" dirty="0" smtClean="0"/>
              <a:t>&lt;unused, T&gt;		→	T</a:t>
            </a:r>
          </a:p>
          <a:p>
            <a:pPr lvl="1"/>
            <a:r>
              <a:rPr lang="en-US" sz="2000" dirty="0" err="1" smtClean="0"/>
              <a:t>tuple</a:t>
            </a:r>
            <a:r>
              <a:rPr lang="en-US" sz="2000" dirty="0" smtClean="0"/>
              <a:t>&lt;unused, unused&gt;	→	unused</a:t>
            </a:r>
            <a:br>
              <a:rPr lang="en-US" sz="2000" dirty="0" smtClean="0"/>
            </a:br>
            <a:endParaRPr lang="en-US" sz="2000" dirty="0" smtClean="0"/>
          </a:p>
          <a:p>
            <a:r>
              <a:rPr lang="en-US" sz="2400" dirty="0" smtClean="0"/>
              <a:t>Attribute Compatibility</a:t>
            </a:r>
          </a:p>
          <a:p>
            <a:pPr lvl="1"/>
            <a:r>
              <a:rPr lang="pt-BR" sz="2000" dirty="0" smtClean="0"/>
              <a:t>(a &gt;&gt; b) := vector&lt;A&gt;	</a:t>
            </a:r>
            <a:r>
              <a:rPr lang="en-US" sz="2000" dirty="0" smtClean="0"/>
              <a:t>→	</a:t>
            </a:r>
            <a:r>
              <a:rPr lang="pt-BR" sz="2000" dirty="0" smtClean="0"/>
              <a:t>a := A, b := A </a:t>
            </a:r>
            <a:br>
              <a:rPr lang="pt-BR" sz="2000" dirty="0" smtClean="0"/>
            </a:br>
            <a:r>
              <a:rPr lang="pt-BR" sz="2000" dirty="0" smtClean="0"/>
              <a:t>			</a:t>
            </a:r>
            <a:r>
              <a:rPr lang="en-US" sz="2000" dirty="0" smtClean="0"/>
              <a:t>→ 	a </a:t>
            </a:r>
            <a:r>
              <a:rPr lang="pt-BR" sz="2000" dirty="0" smtClean="0"/>
              <a:t>:=</a:t>
            </a:r>
            <a:r>
              <a:rPr lang="en-US" sz="2000" dirty="0" smtClean="0"/>
              <a:t> </a:t>
            </a:r>
            <a:r>
              <a:rPr lang="pt-BR" sz="2000" dirty="0" smtClean="0"/>
              <a:t>vector&lt;A&gt;, b := A</a:t>
            </a:r>
            <a:br>
              <a:rPr lang="pt-BR" sz="2000" dirty="0" smtClean="0"/>
            </a:br>
            <a:r>
              <a:rPr lang="pt-BR" sz="2000" dirty="0" smtClean="0"/>
              <a:t>			</a:t>
            </a:r>
            <a:r>
              <a:rPr lang="en-US" sz="2000" dirty="0" smtClean="0"/>
              <a:t>→ 	</a:t>
            </a:r>
            <a:r>
              <a:rPr lang="pt-BR" sz="2000" dirty="0" smtClean="0"/>
              <a:t>a := A, b := vector&lt;A&gt;</a:t>
            </a:r>
            <a:br>
              <a:rPr lang="pt-BR" sz="2000" dirty="0" smtClean="0"/>
            </a:br>
            <a:r>
              <a:rPr lang="pt-BR" sz="2000" dirty="0" smtClean="0"/>
              <a:t>			</a:t>
            </a:r>
            <a:r>
              <a:rPr lang="en-US" sz="2000" dirty="0" smtClean="0"/>
              <a:t>→ 	</a:t>
            </a:r>
            <a:r>
              <a:rPr lang="pt-BR" sz="2000" dirty="0" smtClean="0"/>
              <a:t>a := vector&lt;A&gt;, b := vector&lt;A&gt; </a:t>
            </a:r>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b</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Structure and Components</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Support</a:t>
            </a:r>
          </a:p>
          <a:p>
            <a:r>
              <a:rPr lang="en-US" dirty="0" smtClean="0"/>
              <a:t>X3</a:t>
            </a:r>
          </a:p>
          <a:p>
            <a:pPr lvl="1"/>
            <a:r>
              <a:rPr lang="en-US" dirty="0" smtClean="0"/>
              <a:t>auxiliary</a:t>
            </a:r>
          </a:p>
          <a:p>
            <a:pPr lvl="1"/>
            <a:r>
              <a:rPr lang="en-US" dirty="0" smtClean="0"/>
              <a:t>char</a:t>
            </a:r>
          </a:p>
          <a:p>
            <a:pPr lvl="1"/>
            <a:r>
              <a:rPr lang="en-US" dirty="0" smtClean="0"/>
              <a:t>core</a:t>
            </a:r>
          </a:p>
          <a:p>
            <a:pPr lvl="1"/>
            <a:r>
              <a:rPr lang="en-US" dirty="0" smtClean="0"/>
              <a:t>directive</a:t>
            </a:r>
          </a:p>
          <a:p>
            <a:pPr lvl="1"/>
            <a:r>
              <a:rPr lang="en-US" dirty="0" err="1" smtClean="0"/>
              <a:t>nonterminal</a:t>
            </a:r>
            <a:endParaRPr lang="en-US" dirty="0" smtClean="0"/>
          </a:p>
          <a:p>
            <a:pPr lvl="1"/>
            <a:r>
              <a:rPr lang="en-US" dirty="0" smtClean="0"/>
              <a:t>numeric</a:t>
            </a:r>
          </a:p>
          <a:p>
            <a:pPr lvl="1"/>
            <a:r>
              <a:rPr lang="en-US" dirty="0" smtClean="0"/>
              <a:t>operator</a:t>
            </a:r>
          </a:p>
          <a:p>
            <a:pPr lvl="1"/>
            <a:r>
              <a:rPr lang="en-US" dirty="0" smtClean="0"/>
              <a:t>string</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3742563"/>
          </a:xfrm>
        </p:spPr>
        <p:txBody>
          <a:bodyPr/>
          <a:lstStyle/>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unused_type</a:t>
            </a:r>
            <a:endParaRPr lang="en-US" sz="1600" dirty="0" smtClean="0"/>
          </a:p>
          <a:p>
            <a:pPr>
              <a:buNone/>
            </a:pPr>
            <a:r>
              <a:rPr lang="en-US" sz="1600" dirty="0" smtClean="0"/>
              <a:t>    get(ID_ id) const</a:t>
            </a:r>
          </a:p>
          <a:p>
            <a:pPr>
              <a:buNone/>
            </a:pPr>
            <a:r>
              <a:rPr lang="en-US" sz="1600" dirty="0" smtClean="0"/>
              <a:t>    {</a:t>
            </a:r>
          </a:p>
          <a:p>
            <a:pPr>
              <a:buNone/>
            </a:pPr>
            <a:r>
              <a:rPr lang="en-US" sz="1600" dirty="0" smtClean="0"/>
              <a:t>        return unused;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 </a:t>
            </a:r>
            <a:r>
              <a:rPr lang="en-US" sz="1600" dirty="0" err="1" smtClean="0"/>
              <a:t>typename</a:t>
            </a:r>
            <a:r>
              <a:rPr lang="en-US" sz="1600" dirty="0" smtClean="0"/>
              <a:t> T&gt;</a:t>
            </a:r>
          </a:p>
          <a:p>
            <a:pPr marL="396875" lvl="0" indent="-396875" defTabSz="914363">
              <a:lnSpc>
                <a:spcPct val="90000"/>
              </a:lnSpc>
              <a:spcBef>
                <a:spcPct val="20000"/>
              </a:spcBef>
            </a:pPr>
            <a:r>
              <a:rPr lang="en-US" sz="1600" dirty="0" err="1" smtClean="0"/>
              <a:t>struct</a:t>
            </a:r>
            <a:r>
              <a:rPr lang="en-US" sz="1600" dirty="0" smtClean="0"/>
              <a:t> context&lt;ID, T, </a:t>
            </a:r>
            <a:r>
              <a:rPr lang="en-US" sz="1600" dirty="0" err="1" smtClean="0"/>
              <a:t>unused_type</a:t>
            </a:r>
            <a:r>
              <a:rPr lang="en-US" sz="1600" dirty="0" smtClean="0"/>
              <a:t>&gt;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ID_, </a:t>
            </a:r>
            <a:r>
              <a:rPr lang="en-US" sz="1600" dirty="0" err="1" smtClean="0"/>
              <a:t>typename</a:t>
            </a:r>
            <a:r>
              <a:rPr lang="en-US" sz="1600" dirty="0" smtClean="0"/>
              <a:t> Unused = void&gt;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endParaRPr lang="en-US" sz="1600" dirty="0" smtClean="0"/>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a:t>
            </a:r>
            <a:r>
              <a:rPr lang="en-US" sz="1600" dirty="0" err="1" smtClean="0"/>
              <a:t>unused_type</a:t>
            </a:r>
            <a:r>
              <a:rPr lang="en-US" sz="1600" dirty="0" smtClean="0"/>
              <a:t> type;</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Unused&gt;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r>
              <a:rPr lang="en-US" sz="1600" dirty="0" smtClean="0"/>
              <a:t>&lt;</a:t>
            </a:r>
            <a:r>
              <a:rPr lang="en-US" sz="1600" dirty="0" err="1" smtClean="0"/>
              <a:t>mpl</a:t>
            </a:r>
            <a:r>
              <a:rPr lang="en-US" sz="1600" dirty="0" smtClean="0"/>
              <a:t>::identity&lt;ID&gt;, Unused&gt;</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T&amp; type;</a:t>
            </a:r>
          </a:p>
          <a:p>
            <a:pPr marL="396875" lvl="0" indent="-396875" defTabSz="914363">
              <a:lnSpc>
                <a:spcPct val="90000"/>
              </a:lnSpc>
              <a:spcBef>
                <a:spcPct val="20000"/>
              </a:spcBef>
            </a:pPr>
            <a:r>
              <a:rPr lang="en-US" sz="1600" dirty="0" smtClean="0"/>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a:t>
            </a:r>
            <a:r>
              <a:rPr lang="en-US" dirty="0" smtClean="0"/>
              <a:t>ET</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Traits </a:t>
            </a:r>
            <a:r>
              <a:rPr lang="en-US" dirty="0" smtClean="0"/>
              <a:t>and Customization Points (CP)</a:t>
            </a:r>
            <a:endParaRPr lang="en-US" dirty="0"/>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t>
            </a:r>
            <a:r>
              <a:rPr lang="en-US" dirty="0" smtClean="0"/>
              <a:t>ET</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match_embedded</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t>
            </a:r>
            <a:r>
              <a:rPr lang="en-US" dirty="0" smtClean="0"/>
              <a:t>ET</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RHS, </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rule_definition</a:t>
            </a:r>
            <a:r>
              <a:rPr lang="en-US" sz="1800" dirty="0" smtClean="0"/>
              <a:t> : parser&lt;</a:t>
            </a:r>
            <a:r>
              <a:rPr lang="en-US" sz="1800" dirty="0" err="1" smtClean="0"/>
              <a:t>rule_definition</a:t>
            </a:r>
            <a:r>
              <a:rPr lang="en-US" sz="1800" dirty="0" smtClean="0"/>
              <a:t>&lt;ID, RHS, Attribute&gt;&gt;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rule_definition</a:t>
            </a:r>
            <a:r>
              <a:rPr lang="en-US" sz="1800" dirty="0" smtClean="0"/>
              <a:t>&lt;ID, RHS, Attribute&gt; </a:t>
            </a:r>
            <a:r>
              <a:rPr lang="en-US" sz="1800" dirty="0" err="1" smtClean="0"/>
              <a:t>this_type</a:t>
            </a: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RHS </a:t>
            </a:r>
            <a:r>
              <a:rPr lang="en-US" sz="1800" dirty="0" err="1" smtClean="0"/>
              <a:t>rhs_type</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a:t>
            </a:r>
            <a:r>
              <a:rPr lang="en-US" sz="1800" dirty="0" err="1" smtClean="0"/>
              <a:t>rule_definition</a:t>
            </a:r>
            <a:r>
              <a:rPr lang="en-US" sz="1800" dirty="0" smtClean="0"/>
              <a:t>(RHS </a:t>
            </a:r>
            <a:r>
              <a:rPr lang="en-US" sz="1800" dirty="0" err="1" smtClean="0"/>
              <a:t>rhs</a:t>
            </a:r>
            <a:r>
              <a:rPr lang="en-US" sz="1800" dirty="0" smtClean="0"/>
              <a:t>, char const* name)</a:t>
            </a:r>
          </a:p>
          <a:p>
            <a:pPr>
              <a:buNone/>
            </a:pPr>
            <a:r>
              <a:rPr lang="en-US" sz="1800" dirty="0" smtClean="0"/>
              <a:t>      : </a:t>
            </a:r>
            <a:r>
              <a:rPr lang="en-US" sz="1800" dirty="0" err="1" smtClean="0"/>
              <a:t>rhs</a:t>
            </a:r>
            <a:r>
              <a:rPr lang="en-US" sz="1800" dirty="0" smtClean="0"/>
              <a:t>(</a:t>
            </a:r>
            <a:r>
              <a:rPr lang="en-US" sz="1800" dirty="0" err="1" smtClean="0"/>
              <a:t>rhs</a:t>
            </a:r>
            <a:r>
              <a:rPr lang="en-US" sz="1800" dirty="0" smtClean="0"/>
              <a:t>), name(name)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RHS </a:t>
            </a:r>
            <a:r>
              <a:rPr lang="en-US" sz="1800" dirty="0" err="1" smtClean="0"/>
              <a:t>rhs</a:t>
            </a:r>
            <a:r>
              <a:rPr lang="en-US" sz="1800" dirty="0" smtClean="0"/>
              <a:t>;</a:t>
            </a:r>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a:t>Context</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914400"/>
            <a:ext cx="8382000" cy="4515082"/>
          </a:xfrm>
        </p:spPr>
        <p:txBody>
          <a:bodyPr/>
          <a:lstStyle/>
          <a:p>
            <a:pPr>
              <a:buNone/>
            </a:pPr>
            <a:endParaRPr lang="en-US" sz="1800" dirty="0" smtClean="0"/>
          </a:p>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rule_context</a:t>
            </a:r>
            <a:r>
              <a:rPr lang="en-US" sz="1800" dirty="0" smtClean="0"/>
              <a:t>&lt;Attribute&gt; </a:t>
            </a:r>
            <a:r>
              <a:rPr lang="en-US" sz="1800" dirty="0" err="1" smtClean="0"/>
              <a:t>r_context</a:t>
            </a:r>
            <a:r>
              <a:rPr lang="en-US" sz="1800" dirty="0" smtClean="0"/>
              <a:t> = { 0 };</a:t>
            </a:r>
          </a:p>
          <a:p>
            <a:pPr>
              <a:buNone/>
            </a:pPr>
            <a:endParaRPr lang="en-US" sz="1800" dirty="0" smtClean="0"/>
          </a:p>
          <a:p>
            <a:pPr>
              <a:buNone/>
            </a:pPr>
            <a:r>
              <a:rPr lang="en-US" sz="1800" dirty="0" smtClean="0"/>
              <a:t>    auto rule_ctx1 = </a:t>
            </a:r>
            <a:r>
              <a:rPr lang="en-US" sz="1800" dirty="0" err="1" smtClean="0"/>
              <a:t>make_context</a:t>
            </a:r>
            <a:r>
              <a:rPr lang="en-US" sz="1800" dirty="0" smtClean="0"/>
              <a:t>&lt;</a:t>
            </a:r>
            <a:r>
              <a:rPr lang="en-US" sz="1800" dirty="0" err="1" smtClean="0"/>
              <a:t>rule_context_with_id_tag</a:t>
            </a:r>
            <a:r>
              <a:rPr lang="en-US" sz="1800" dirty="0" smtClean="0"/>
              <a:t>&lt;ID&gt;&gt;(</a:t>
            </a:r>
            <a:r>
              <a:rPr lang="en-US" sz="1800" dirty="0" err="1" smtClean="0"/>
              <a:t>r_context</a:t>
            </a:r>
            <a:r>
              <a:rPr lang="en-US" sz="1800" dirty="0" smtClean="0"/>
              <a:t>, context);</a:t>
            </a:r>
          </a:p>
          <a:p>
            <a:pPr>
              <a:buNone/>
            </a:pPr>
            <a:r>
              <a:rPr lang="en-US" sz="1800" dirty="0" smtClean="0"/>
              <a:t>    auto rule_ctx2 = </a:t>
            </a:r>
            <a:r>
              <a:rPr lang="en-US" sz="1800" dirty="0" err="1" smtClean="0"/>
              <a:t>make_context</a:t>
            </a:r>
            <a:r>
              <a:rPr lang="en-US" sz="1800" dirty="0" smtClean="0"/>
              <a:t>&lt;</a:t>
            </a:r>
            <a:r>
              <a:rPr lang="en-US" sz="1800" dirty="0" err="1" smtClean="0"/>
              <a:t>rule_context_tag</a:t>
            </a:r>
            <a:r>
              <a:rPr lang="en-US" sz="1800" dirty="0" smtClean="0"/>
              <a:t>&gt;(</a:t>
            </a:r>
            <a:r>
              <a:rPr lang="en-US" sz="1800" dirty="0" err="1" smtClean="0"/>
              <a:t>r_context</a:t>
            </a:r>
            <a:r>
              <a:rPr lang="en-US" sz="1800" dirty="0" smtClean="0"/>
              <a:t>, rule_ctx1);</a:t>
            </a:r>
          </a:p>
          <a:p>
            <a:pPr>
              <a:buNone/>
            </a:pPr>
            <a:r>
              <a:rPr lang="en-US" sz="1800" dirty="0" smtClean="0"/>
              <a:t>    auto </a:t>
            </a:r>
            <a:r>
              <a:rPr lang="en-US" sz="1800" dirty="0" err="1" smtClean="0"/>
              <a:t>this_context</a:t>
            </a:r>
            <a:r>
              <a:rPr lang="en-US" sz="1800" dirty="0" smtClean="0"/>
              <a:t> = </a:t>
            </a:r>
            <a:r>
              <a:rPr lang="en-US" sz="1800" dirty="0" err="1" smtClean="0"/>
              <a:t>make_context</a:t>
            </a:r>
            <a:r>
              <a:rPr lang="en-US" sz="1800" dirty="0" smtClean="0"/>
              <a:t>&lt;ID&gt;(*this, rule_ctx2);</a:t>
            </a:r>
          </a:p>
          <a:p>
            <a:pPr>
              <a:buNone/>
            </a:pPr>
            <a:endParaRPr lang="en-US" sz="1800" dirty="0" smtClean="0"/>
          </a:p>
          <a:p>
            <a:pPr>
              <a:buNone/>
            </a:pPr>
            <a:r>
              <a:rPr lang="en-US" sz="1800" dirty="0" smtClean="0"/>
              <a:t>    return detail::</a:t>
            </a:r>
            <a:r>
              <a:rPr lang="en-US" sz="1800" dirty="0" err="1" smtClean="0"/>
              <a:t>parse_rule</a:t>
            </a:r>
            <a:r>
              <a:rPr lang="en-US" sz="1800" dirty="0" smtClean="0"/>
              <a:t>&lt;</a:t>
            </a:r>
            <a:r>
              <a:rPr lang="en-US" sz="1800" dirty="0" err="1" smtClean="0"/>
              <a:t>attribute_type</a:t>
            </a:r>
            <a:r>
              <a:rPr lang="en-US" sz="1800" dirty="0" smtClean="0"/>
              <a:t>, ID&gt;::</a:t>
            </a:r>
            <a:r>
              <a:rPr lang="en-US" sz="1800" dirty="0" err="1" smtClean="0"/>
              <a:t>call_rule_definition</a:t>
            </a:r>
            <a:r>
              <a:rPr lang="en-US" sz="1800" dirty="0" smtClean="0"/>
              <a:t>(</a:t>
            </a:r>
          </a:p>
          <a:p>
            <a:pPr>
              <a:buNone/>
            </a:pPr>
            <a:r>
              <a:rPr lang="en-US" sz="1800" dirty="0" smtClean="0"/>
              <a:t>        </a:t>
            </a:r>
            <a:r>
              <a:rPr lang="en-US" sz="1800" dirty="0" err="1" smtClean="0"/>
              <a:t>rhs</a:t>
            </a:r>
            <a:r>
              <a:rPr lang="en-US" sz="1800" dirty="0" smtClean="0"/>
              <a:t>, name, first, last, </a:t>
            </a:r>
            <a:r>
              <a:rPr lang="en-US" sz="1800" dirty="0" err="1" smtClean="0"/>
              <a:t>this_context</a:t>
            </a:r>
            <a:r>
              <a:rPr lang="en-US" sz="1800" dirty="0" smtClean="0"/>
              <a:t>, </a:t>
            </a:r>
            <a:r>
              <a:rPr lang="en-US" sz="1800" dirty="0" err="1" smtClean="0"/>
              <a:t>attr</a:t>
            </a:r>
            <a:r>
              <a:rPr lang="en-US" sz="1800" dirty="0" smtClean="0"/>
              <a:t>, </a:t>
            </a:r>
            <a:r>
              <a:rPr lang="en-US" sz="1800" dirty="0" err="1" smtClean="0"/>
              <a:t>r_context.attr_ptr</a:t>
            </a:r>
            <a:r>
              <a:rPr lang="en-US" sz="1800" dirty="0" smtClean="0"/>
              <a:t>);</a:t>
            </a:r>
          </a:p>
          <a:p>
            <a:pPr>
              <a:buNone/>
            </a:pPr>
            <a:r>
              <a:rPr lang="en-US" sz="1800" dirty="0" smtClean="0"/>
              <a:t>}</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013406"/>
          </a:xfrm>
        </p:spPr>
        <p:txBody>
          <a:bodyPr/>
          <a:lstStyle/>
          <a:p>
            <a:pPr>
              <a:buNone/>
            </a:pPr>
            <a:r>
              <a:rPr lang="en-US" sz="1600" dirty="0" smtClean="0"/>
              <a:t>template &lt;</a:t>
            </a:r>
            <a:r>
              <a:rPr lang="en-US" sz="1600" dirty="0" err="1" smtClean="0"/>
              <a:t>typename</a:t>
            </a:r>
            <a:r>
              <a:rPr lang="en-US" sz="1600" dirty="0" smtClean="0"/>
              <a:t> RHS, </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a:t>
            </a:r>
          </a:p>
          <a:p>
            <a:pPr>
              <a:buNone/>
            </a:pPr>
            <a:r>
              <a:rPr lang="en-US" sz="1600" dirty="0" smtClean="0"/>
              <a:t>    , </a:t>
            </a:r>
            <a:r>
              <a:rPr lang="en-US" sz="1600" dirty="0" err="1" smtClean="0"/>
              <a:t>typename</a:t>
            </a:r>
            <a:r>
              <a:rPr lang="en-US" sz="1600" dirty="0" smtClean="0"/>
              <a:t> </a:t>
            </a:r>
            <a:r>
              <a:rPr lang="en-US" sz="1600" dirty="0" err="1" smtClean="0"/>
              <a:t>ActualAttribute</a:t>
            </a:r>
            <a:r>
              <a:rPr lang="en-US" sz="1600" dirty="0" smtClean="0"/>
              <a:t>, </a:t>
            </a:r>
            <a:r>
              <a:rPr lang="en-US" sz="1600" dirty="0" err="1" smtClean="0"/>
              <a:t>typename</a:t>
            </a:r>
            <a:r>
              <a:rPr lang="en-US" sz="1600" dirty="0" smtClean="0"/>
              <a:t> </a:t>
            </a:r>
            <a:r>
              <a:rPr lang="en-US" sz="1600" dirty="0" err="1" smtClean="0"/>
              <a:t>AttributePtr</a:t>
            </a:r>
            <a:r>
              <a:rPr lang="en-US" sz="1600" dirty="0" smtClean="0"/>
              <a:t>&gt;</a:t>
            </a:r>
          </a:p>
          <a:p>
            <a:pPr>
              <a:buNone/>
            </a:pPr>
            <a:r>
              <a:rPr lang="en-US" sz="1600" dirty="0" smtClean="0"/>
              <a:t>static </a:t>
            </a:r>
            <a:r>
              <a:rPr lang="en-US" sz="1600" dirty="0" err="1" smtClean="0"/>
              <a:t>bool</a:t>
            </a:r>
            <a:r>
              <a:rPr lang="en-US" sz="1600" dirty="0" smtClean="0"/>
              <a:t> </a:t>
            </a:r>
            <a:r>
              <a:rPr lang="en-US" sz="1600" dirty="0" err="1" smtClean="0"/>
              <a:t>call_rule_definition</a:t>
            </a:r>
            <a:r>
              <a:rPr lang="en-US" sz="1600" dirty="0" smtClean="0"/>
              <a:t>(</a:t>
            </a:r>
          </a:p>
          <a:p>
            <a:pPr>
              <a:buNone/>
            </a:pPr>
            <a:r>
              <a:rPr lang="en-US" sz="1600" dirty="0" smtClean="0"/>
              <a:t>    RHS const&amp; </a:t>
            </a:r>
            <a:r>
              <a:rPr lang="en-US" sz="1600" dirty="0" err="1" smtClean="0"/>
              <a:t>rhs</a:t>
            </a:r>
            <a:endParaRPr lang="en-US" sz="1600" dirty="0" smtClean="0"/>
          </a:p>
          <a:p>
            <a:pPr>
              <a:buNone/>
            </a:pPr>
            <a:r>
              <a:rPr lang="en-US" sz="1600" dirty="0" smtClean="0"/>
              <a:t>  , char const* </a:t>
            </a:r>
            <a:r>
              <a:rPr lang="en-US" sz="1600" dirty="0" err="1" smtClean="0"/>
              <a:t>rule_name</a:t>
            </a:r>
            <a:endParaRPr lang="en-US" sz="1600" dirty="0" smtClean="0"/>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ActualAttribute</a:t>
            </a:r>
            <a:r>
              <a:rPr lang="en-US" sz="1600" dirty="0" smtClean="0"/>
              <a:t>&amp; </a:t>
            </a:r>
            <a:r>
              <a:rPr lang="en-US" sz="1600" dirty="0" err="1" smtClean="0"/>
              <a:t>attr</a:t>
            </a:r>
            <a:r>
              <a:rPr lang="en-US" sz="1600" dirty="0" smtClean="0"/>
              <a:t>, </a:t>
            </a:r>
            <a:r>
              <a:rPr lang="en-US" sz="1600" dirty="0" err="1" smtClean="0"/>
              <a:t>AttributePtr</a:t>
            </a:r>
            <a:r>
              <a:rPr lang="en-US" sz="1600" dirty="0" smtClean="0"/>
              <a:t>*&amp; </a:t>
            </a:r>
            <a:r>
              <a:rPr lang="en-US" sz="1600" dirty="0" err="1" smtClean="0"/>
              <a:t>attr_ptr</a:t>
            </a:r>
            <a:r>
              <a:rPr lang="en-US" sz="1600" dirty="0" smtClean="0"/>
              <a:t>)</a:t>
            </a:r>
          </a:p>
          <a:p>
            <a:pPr>
              <a:buNone/>
            </a:pPr>
            <a:r>
              <a:rPr lang="en-US" sz="1600" dirty="0" smtClean="0"/>
              <a:t>{</a:t>
            </a:r>
          </a:p>
          <a:p>
            <a:pPr>
              <a:buNone/>
            </a:pPr>
            <a:r>
              <a:rPr lang="en-US" sz="1600" dirty="0" smtClean="0"/>
              <a:t>    </a:t>
            </a:r>
            <a:r>
              <a:rPr lang="en-US" sz="1600" dirty="0" err="1" smtClean="0"/>
              <a:t>typedef</a:t>
            </a:r>
            <a:r>
              <a:rPr lang="en-US" sz="1600" dirty="0" smtClean="0"/>
              <a:t> traits::</a:t>
            </a:r>
            <a:r>
              <a:rPr lang="en-US" sz="1600" dirty="0" err="1" smtClean="0"/>
              <a:t>make_attribute</a:t>
            </a:r>
            <a:r>
              <a:rPr lang="en-US" sz="1600" dirty="0" smtClean="0"/>
              <a:t>&lt;Attribute, </a:t>
            </a:r>
            <a:r>
              <a:rPr lang="en-US" sz="1600" dirty="0" err="1" smtClean="0"/>
              <a:t>ActualAttribute</a:t>
            </a:r>
            <a:r>
              <a:rPr lang="en-US" sz="1600" dirty="0" smtClean="0"/>
              <a:t>&gt; </a:t>
            </a:r>
            <a:r>
              <a:rPr lang="en-US" sz="1600" dirty="0" err="1" smtClean="0"/>
              <a:t>make_attribute</a:t>
            </a:r>
            <a:r>
              <a:rPr lang="en-US" sz="1600" dirty="0" smtClean="0"/>
              <a:t>;</a:t>
            </a:r>
          </a:p>
          <a:p>
            <a:pPr>
              <a:buNone/>
            </a:pPr>
            <a:endParaRPr lang="en-US" sz="1600" dirty="0" smtClean="0"/>
          </a:p>
          <a:p>
            <a:pPr>
              <a:buNone/>
            </a:pPr>
            <a:r>
              <a:rPr lang="en-US" sz="1600" dirty="0" smtClean="0"/>
              <a:t>    // do down-stream transformation, provides attribute for</a:t>
            </a:r>
          </a:p>
          <a:p>
            <a:pPr>
              <a:buNone/>
            </a:pPr>
            <a:r>
              <a:rPr lang="en-US" sz="1600" dirty="0" smtClean="0"/>
              <a:t>    // </a:t>
            </a:r>
            <a:r>
              <a:rPr lang="en-US" sz="1600" dirty="0" err="1" smtClean="0"/>
              <a:t>rhs</a:t>
            </a:r>
            <a:r>
              <a:rPr lang="en-US" sz="1600" dirty="0" smtClean="0"/>
              <a:t> parser</a:t>
            </a:r>
          </a:p>
          <a:p>
            <a:pPr>
              <a:buNone/>
            </a:pPr>
            <a:r>
              <a:rPr lang="en-US" sz="1600" dirty="0" smtClean="0"/>
              <a:t>    </a:t>
            </a:r>
            <a:r>
              <a:rPr lang="en-US" sz="1600" dirty="0" err="1" smtClean="0"/>
              <a:t>typedef</a:t>
            </a:r>
            <a:r>
              <a:rPr lang="en-US" sz="1600" dirty="0" smtClean="0"/>
              <a:t> traits::</a:t>
            </a:r>
            <a:r>
              <a:rPr lang="en-US" sz="1600" dirty="0" err="1" smtClean="0"/>
              <a:t>transform_attribute</a:t>
            </a:r>
            <a:r>
              <a:rPr lang="en-US" sz="1600" dirty="0" smtClean="0"/>
              <a:t>&lt;</a:t>
            </a:r>
          </a:p>
          <a:p>
            <a:pPr>
              <a:buNone/>
            </a:pPr>
            <a:r>
              <a:rPr lang="en-US" sz="1600" dirty="0" smtClean="0"/>
              <a:t>        </a:t>
            </a:r>
            <a:r>
              <a:rPr lang="en-US" sz="1600" dirty="0" err="1" smtClean="0"/>
              <a:t>typename</a:t>
            </a:r>
            <a:r>
              <a:rPr lang="en-US" sz="1600" dirty="0" smtClean="0"/>
              <a:t> </a:t>
            </a:r>
            <a:r>
              <a:rPr lang="en-US" sz="1600" dirty="0" err="1" smtClean="0"/>
              <a:t>make_attribute</a:t>
            </a:r>
            <a:r>
              <a:rPr lang="en-US" sz="1600" dirty="0" smtClean="0"/>
              <a:t>::type, Attribute, </a:t>
            </a:r>
            <a:r>
              <a:rPr lang="en-US" sz="1600" dirty="0" err="1" smtClean="0"/>
              <a:t>parser_id</a:t>
            </a:r>
            <a:r>
              <a:rPr lang="en-US" sz="1600" dirty="0" smtClean="0"/>
              <a:t>&gt;</a:t>
            </a:r>
          </a:p>
          <a:p>
            <a:pPr>
              <a:buNone/>
            </a:pPr>
            <a:r>
              <a:rPr lang="en-US" sz="1600" dirty="0" smtClean="0"/>
              <a:t>    transform</a:t>
            </a:r>
            <a:r>
              <a:rPr lang="en-US" sz="1600" dirty="0" smtClean="0"/>
              <a:t>;</a:t>
            </a:r>
            <a:endParaRPr lang="en-US" sz="16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555093"/>
          </a:xfrm>
        </p:spPr>
        <p:txBody>
          <a:bodyPr/>
          <a:lstStyle/>
          <a:p>
            <a:pPr>
              <a:buNone/>
            </a:pPr>
            <a:r>
              <a:rPr lang="en-US" sz="1600" dirty="0" smtClean="0"/>
              <a:t> </a:t>
            </a:r>
            <a:r>
              <a:rPr lang="en-US" sz="1600" dirty="0" smtClean="0"/>
              <a:t>   </a:t>
            </a:r>
            <a:r>
              <a:rPr lang="en-US" sz="1600" dirty="0" err="1" smtClean="0"/>
              <a:t>typedef</a:t>
            </a:r>
            <a:r>
              <a:rPr lang="en-US" sz="1600" dirty="0" smtClean="0"/>
              <a:t> </a:t>
            </a:r>
            <a:r>
              <a:rPr lang="en-US" sz="1600" dirty="0" err="1" smtClean="0"/>
              <a:t>typename</a:t>
            </a:r>
            <a:r>
              <a:rPr lang="en-US" sz="1600" dirty="0" smtClean="0"/>
              <a:t> </a:t>
            </a:r>
            <a:r>
              <a:rPr lang="en-US" sz="1600" dirty="0" err="1" smtClean="0"/>
              <a:t>make_attribute</a:t>
            </a:r>
            <a:r>
              <a:rPr lang="en-US" sz="1600" dirty="0" smtClean="0"/>
              <a:t>::</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transform::type </a:t>
            </a:r>
            <a:r>
              <a:rPr lang="en-US" sz="1600" dirty="0" err="1" smtClean="0"/>
              <a:t>transform_attr</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made_attr</a:t>
            </a:r>
            <a:r>
              <a:rPr lang="en-US" sz="1600" dirty="0" smtClean="0"/>
              <a:t> = </a:t>
            </a:r>
            <a:r>
              <a:rPr lang="en-US" sz="1600" dirty="0" err="1" smtClean="0"/>
              <a:t>make_attribute</a:t>
            </a:r>
            <a:r>
              <a:rPr lang="en-US" sz="1600" dirty="0" smtClean="0"/>
              <a:t>::call(</a:t>
            </a:r>
            <a:r>
              <a:rPr lang="en-US" sz="1600" dirty="0" err="1" smtClean="0"/>
              <a:t>attr</a:t>
            </a:r>
            <a:r>
              <a:rPr lang="en-US" sz="1600" dirty="0" smtClean="0"/>
              <a:t>);</a:t>
            </a:r>
          </a:p>
          <a:p>
            <a:pPr>
              <a:buNone/>
            </a:pPr>
            <a:r>
              <a:rPr lang="en-US" sz="1600" dirty="0" smtClean="0"/>
              <a:t>    </a:t>
            </a:r>
            <a:r>
              <a:rPr lang="en-US" sz="1600" dirty="0" err="1" smtClean="0"/>
              <a:t>transform_attr</a:t>
            </a:r>
            <a:r>
              <a:rPr lang="en-US" sz="1600" dirty="0" smtClean="0"/>
              <a:t> </a:t>
            </a:r>
            <a:r>
              <a:rPr lang="en-US" sz="1600" dirty="0" err="1" smtClean="0"/>
              <a:t>attr</a:t>
            </a:r>
            <a:r>
              <a:rPr lang="en-US" sz="1600" dirty="0" smtClean="0"/>
              <a:t>_ = transform::pre(</a:t>
            </a:r>
            <a:r>
              <a:rPr lang="en-US" sz="1600" dirty="0" err="1" smtClean="0"/>
              <a:t>made_attr</a:t>
            </a:r>
            <a:r>
              <a:rPr lang="en-US" sz="1600" dirty="0" smtClean="0"/>
              <a:t>);</a:t>
            </a:r>
          </a:p>
          <a:p>
            <a:pPr>
              <a:buNone/>
            </a:pPr>
            <a:endParaRPr lang="en-US" sz="1600" dirty="0" smtClean="0"/>
          </a:p>
          <a:p>
            <a:pPr>
              <a:buNone/>
            </a:pPr>
            <a:r>
              <a:rPr lang="en-US" sz="1600" dirty="0" smtClean="0"/>
              <a:t>    </a:t>
            </a:r>
            <a:r>
              <a:rPr lang="en-US" sz="1600" dirty="0" err="1" smtClean="0"/>
              <a:t>attr_pointer_scope</a:t>
            </a:r>
            <a:r>
              <a:rPr lang="en-US" sz="1600" dirty="0" smtClean="0"/>
              <a:t>&lt;</a:t>
            </a:r>
            <a:r>
              <a:rPr lang="en-US" sz="1600" dirty="0" err="1" smtClean="0"/>
              <a:t>typename</a:t>
            </a:r>
            <a:r>
              <a:rPr lang="en-US" sz="1600" dirty="0" smtClean="0"/>
              <a:t> </a:t>
            </a:r>
            <a:r>
              <a:rPr lang="en-US" sz="1600" dirty="0" err="1" smtClean="0"/>
              <a:t>remove_reference</a:t>
            </a:r>
            <a:r>
              <a:rPr lang="en-US" sz="1600" dirty="0" smtClean="0"/>
              <a:t>&lt;</a:t>
            </a:r>
            <a:r>
              <a:rPr lang="en-US" sz="1600" dirty="0" err="1" smtClean="0"/>
              <a:t>transform_attr</a:t>
            </a:r>
            <a:r>
              <a:rPr lang="en-US" sz="1600" dirty="0" smtClean="0"/>
              <a:t>&gt;::type&gt;</a:t>
            </a:r>
          </a:p>
          <a:p>
            <a:pPr>
              <a:buNone/>
            </a:pPr>
            <a:r>
              <a:rPr lang="en-US" sz="1600" dirty="0" smtClean="0"/>
              <a:t>        </a:t>
            </a:r>
            <a:r>
              <a:rPr lang="en-US" sz="1600" dirty="0" err="1" smtClean="0"/>
              <a:t>attr_scope</a:t>
            </a:r>
            <a:r>
              <a:rPr lang="en-US" sz="1600" dirty="0" smtClean="0"/>
              <a:t>(</a:t>
            </a:r>
            <a:r>
              <a:rPr lang="en-US" sz="1600" dirty="0" err="1" smtClean="0"/>
              <a:t>attr_ptr</a:t>
            </a:r>
            <a:r>
              <a:rPr lang="en-US" sz="1600" dirty="0" smtClean="0"/>
              <a:t>, boost::</a:t>
            </a:r>
            <a:r>
              <a:rPr lang="en-US" sz="1600" dirty="0" err="1" smtClean="0"/>
              <a:t>addressof</a:t>
            </a:r>
            <a:r>
              <a:rPr lang="en-US" sz="1600" dirty="0" smtClean="0"/>
              <a:t>(</a:t>
            </a:r>
            <a:r>
              <a:rPr lang="en-US" sz="1600" dirty="0" err="1" smtClean="0"/>
              <a:t>attr</a:t>
            </a:r>
            <a:r>
              <a:rPr lang="en-US" sz="1600" dirty="0" smtClean="0"/>
              <a:t>_));</a:t>
            </a:r>
          </a:p>
          <a:p>
            <a:pPr>
              <a:buNone/>
            </a:pPr>
            <a:r>
              <a:rPr lang="en-US" sz="1600" dirty="0" smtClean="0"/>
              <a:t>    if (</a:t>
            </a:r>
            <a:r>
              <a:rPr lang="en-US" sz="1600" dirty="0" err="1" smtClean="0"/>
              <a:t>parse_rhs</a:t>
            </a:r>
            <a:r>
              <a:rPr lang="en-US" sz="1600" dirty="0" smtClean="0"/>
              <a:t>(</a:t>
            </a:r>
            <a:r>
              <a:rPr lang="en-US" sz="1600" dirty="0" err="1" smtClean="0"/>
              <a:t>rhs</a:t>
            </a:r>
            <a:r>
              <a:rPr lang="en-US" sz="1600" dirty="0" smtClean="0"/>
              <a:t>, first, last, context, </a:t>
            </a:r>
            <a:r>
              <a:rPr lang="en-US" sz="1600" dirty="0" err="1" smtClean="0"/>
              <a:t>attr</a:t>
            </a:r>
            <a:r>
              <a:rPr lang="en-US" sz="1600" dirty="0" smtClean="0"/>
              <a:t>_))</a:t>
            </a:r>
          </a:p>
          <a:p>
            <a:pPr>
              <a:buNone/>
            </a:pPr>
            <a:r>
              <a:rPr lang="en-US" sz="1600" dirty="0" smtClean="0"/>
              <a:t>    {</a:t>
            </a:r>
          </a:p>
          <a:p>
            <a:pPr>
              <a:buNone/>
            </a:pPr>
            <a:r>
              <a:rPr lang="en-US" sz="1600" dirty="0" smtClean="0"/>
              <a:t>        // do up-stream transformation, this integrates the results</a:t>
            </a:r>
          </a:p>
          <a:p>
            <a:pPr>
              <a:buNone/>
            </a:pPr>
            <a:r>
              <a:rPr lang="en-US" sz="1600" dirty="0" smtClean="0"/>
              <a:t>        // back into the original attribute value, if appropriate</a:t>
            </a:r>
          </a:p>
          <a:p>
            <a:pPr>
              <a:buNone/>
            </a:pPr>
            <a:r>
              <a:rPr lang="en-US" sz="1600" dirty="0" smtClean="0"/>
              <a:t>        traits::</a:t>
            </a:r>
            <a:r>
              <a:rPr lang="en-US" sz="1600" dirty="0" err="1" smtClean="0"/>
              <a:t>post_transform</a:t>
            </a:r>
            <a:r>
              <a:rPr lang="en-US" sz="1600" dirty="0" smtClean="0"/>
              <a:t>(</a:t>
            </a:r>
            <a:r>
              <a:rPr lang="en-US" sz="1600" dirty="0" err="1" smtClean="0"/>
              <a:t>attr</a:t>
            </a:r>
            <a:r>
              <a:rPr lang="en-US" sz="1600" dirty="0" smtClean="0"/>
              <a:t>, </a:t>
            </a:r>
            <a:r>
              <a:rPr lang="en-US" sz="1600" dirty="0" err="1" smtClean="0"/>
              <a:t>attr</a:t>
            </a:r>
            <a:r>
              <a:rPr lang="en-US" sz="1600" dirty="0" smtClean="0"/>
              <a:t>_);</a:t>
            </a:r>
          </a:p>
          <a:p>
            <a:pPr>
              <a:buNone/>
            </a:pPr>
            <a:endParaRPr lang="en-US" sz="1600" dirty="0" smtClean="0"/>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Attribute = </a:t>
            </a:r>
            <a:r>
              <a:rPr lang="en-US" sz="1800" dirty="0" err="1" smtClean="0"/>
              <a:t>unused_type</a:t>
            </a:r>
            <a:r>
              <a:rPr lang="en-US" sz="1800" dirty="0" smtClean="0"/>
              <a:t>&gt;</a:t>
            </a:r>
          </a:p>
          <a:p>
            <a:pPr>
              <a:buNone/>
            </a:pPr>
            <a:r>
              <a:rPr lang="en-US" sz="1800" dirty="0" err="1" smtClean="0"/>
              <a:t>struct</a:t>
            </a:r>
            <a:r>
              <a:rPr lang="en-US" sz="1800" dirty="0" smtClean="0"/>
              <a:t> rule : parser&lt;rule&lt;ID, Attribute&gt;&gt;</a:t>
            </a:r>
          </a:p>
          <a:p>
            <a:pPr>
              <a:buNone/>
            </a:pP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rule(char const* name = "unnamed") : name(name) {}</a:t>
            </a:r>
          </a:p>
          <a:p>
            <a:pPr>
              <a:buNone/>
            </a:pPr>
            <a:endParaRPr lang="en-US" sz="1800" dirty="0" smtClean="0"/>
          </a:p>
          <a:p>
            <a:pPr>
              <a:buNone/>
            </a:pPr>
            <a:r>
              <a:rPr lang="en-US" sz="1800" dirty="0" smtClean="0"/>
              <a:t>    template &lt;</a:t>
            </a:r>
            <a:r>
              <a:rPr lang="en-US" sz="1800" dirty="0" err="1" smtClean="0"/>
              <a:t>typename</a:t>
            </a:r>
            <a:r>
              <a:rPr lang="en-US" sz="1800" dirty="0" smtClean="0"/>
              <a:t> RHS&gt;</a:t>
            </a:r>
          </a:p>
          <a:p>
            <a:pPr>
              <a:buNone/>
            </a:pPr>
            <a:r>
              <a:rPr lang="en-US" sz="1800" dirty="0" smtClean="0"/>
              <a:t>    </a:t>
            </a:r>
            <a:r>
              <a:rPr lang="en-US" sz="1800" dirty="0" err="1" smtClean="0"/>
              <a:t>rule_definition</a:t>
            </a:r>
            <a:r>
              <a:rPr lang="en-US" sz="1800" dirty="0" smtClean="0"/>
              <a:t>&lt;ID, </a:t>
            </a:r>
            <a:r>
              <a:rPr lang="en-US" sz="1800" dirty="0" err="1" smtClean="0"/>
              <a:t>typename</a:t>
            </a:r>
            <a:r>
              <a:rPr lang="en-US" sz="1800" dirty="0" smtClean="0"/>
              <a:t> extension::</a:t>
            </a:r>
            <a:r>
              <a:rPr lang="en-US" sz="1800" dirty="0" err="1" smtClean="0"/>
              <a:t>as_parser</a:t>
            </a:r>
            <a:r>
              <a:rPr lang="en-US" sz="1800" dirty="0" smtClean="0"/>
              <a:t>&lt;RHS&gt;::</a:t>
            </a:r>
            <a:r>
              <a:rPr lang="en-US" sz="1800" dirty="0" err="1" smtClean="0"/>
              <a:t>value_type</a:t>
            </a:r>
            <a:r>
              <a:rPr lang="en-US" sz="1800" dirty="0" smtClean="0"/>
              <a:t>, Attribute&gt;</a:t>
            </a:r>
          </a:p>
          <a:p>
            <a:pPr>
              <a:buNone/>
            </a:pPr>
            <a:r>
              <a:rPr lang="en-US" sz="1800" dirty="0" smtClean="0"/>
              <a:t>    operator=(RHS const&amp; </a:t>
            </a:r>
            <a:r>
              <a:rPr lang="en-US" sz="1800" dirty="0" err="1" smtClean="0"/>
              <a:t>rhs</a:t>
            </a:r>
            <a:r>
              <a:rPr lang="en-US" sz="1800" dirty="0" smtClean="0"/>
              <a:t>) const;</a:t>
            </a:r>
          </a:p>
          <a:p>
            <a:pPr>
              <a:buNone/>
            </a:pPr>
            <a:r>
              <a:rPr lang="en-US" sz="1800" dirty="0" smtClean="0"/>
              <a:t>    </a:t>
            </a:r>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3323987"/>
          </a:xfrm>
        </p:spPr>
        <p:txBody>
          <a:bodyPr/>
          <a:lstStyle/>
          <a:p>
            <a:pPr>
              <a:buNone/>
            </a:pPr>
            <a:r>
              <a:rPr lang="en-US" sz="2000" dirty="0" smtClean="0"/>
              <a:t>template &lt;</a:t>
            </a:r>
            <a:r>
              <a:rPr lang="en-US" sz="2000" dirty="0" err="1" smtClean="0"/>
              <a:t>typename</a:t>
            </a:r>
            <a:r>
              <a:rPr lang="en-US" sz="2000" dirty="0" smtClean="0"/>
              <a:t> RHS&gt;</a:t>
            </a:r>
          </a:p>
          <a:p>
            <a:pPr>
              <a:buNone/>
            </a:pPr>
            <a:r>
              <a:rPr lang="en-US" sz="2000" dirty="0" err="1" smtClean="0"/>
              <a:t>rule_definition</a:t>
            </a:r>
            <a:r>
              <a:rPr lang="en-US" sz="2000" dirty="0" smtClean="0"/>
              <a:t>&lt;ID,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operator=(RHS const&amp; </a:t>
            </a:r>
            <a:r>
              <a:rPr lang="en-US" sz="2000" dirty="0" err="1" smtClean="0"/>
              <a:t>rhs</a:t>
            </a:r>
            <a:r>
              <a:rPr lang="en-US" sz="2000" dirty="0" smtClean="0"/>
              <a:t>) const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rule_definition</a:t>
            </a:r>
            <a:r>
              <a:rPr lang="en-US" sz="2000" dirty="0" smtClean="0"/>
              <a:t>&lt;</a:t>
            </a:r>
          </a:p>
          <a:p>
            <a:pPr>
              <a:buNone/>
            </a:pPr>
            <a:r>
              <a:rPr lang="en-US" sz="2000" dirty="0" smtClean="0"/>
              <a:t>        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a:t>
            </a:r>
            <a:r>
              <a:rPr lang="en-US" sz="2000" dirty="0" err="1" smtClean="0"/>
              <a:t>rhs</a:t>
            </a:r>
            <a:r>
              <a:rPr lang="en-US" sz="2000" dirty="0" smtClean="0"/>
              <a:t>), name);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4054</TotalTime>
  <Words>7452</Words>
  <Application>Microsoft Office PowerPoint</Application>
  <PresentationFormat>On-screen Show (4:3)</PresentationFormat>
  <Paragraphs>1522</Paragraphs>
  <Slides>118</Slides>
  <Notes>14</Notes>
  <HiddenSlides>0</HiddenSlides>
  <MMClips>0</MMClips>
  <ScaleCrop>false</ScaleCrop>
  <HeadingPairs>
    <vt:vector size="4" baseType="variant">
      <vt:variant>
        <vt:lpstr>Theme</vt:lpstr>
      </vt:variant>
      <vt:variant>
        <vt:i4>2</vt:i4>
      </vt:variant>
      <vt:variant>
        <vt:lpstr>Slide Titles</vt:lpstr>
      </vt:variant>
      <vt:variant>
        <vt:i4>118</vt:i4>
      </vt:variant>
    </vt:vector>
  </HeadingPairs>
  <TitlesOfParts>
    <vt:vector size="120" baseType="lpstr">
      <vt:lpstr>TS010286705</vt:lpstr>
      <vt:lpstr>White with Courier font for code slides</vt:lpstr>
      <vt:lpstr>Inside Spirit X3 Redesigning Boost.Spirit for C++11</vt:lpstr>
      <vt:lpstr>Agenda </vt:lpstr>
      <vt:lpstr>What’s Spirit</vt:lpstr>
      <vt:lpstr>Spirit X3</vt:lpstr>
      <vt:lpstr>Library Structure and Components</vt:lpstr>
      <vt:lpstr>Parser Combinator</vt:lpstr>
      <vt:lpstr>Parser Combinator</vt:lpstr>
      <vt:lpstr>Parser Combinator</vt:lpstr>
      <vt:lpstr>Parsing Expression Grammar</vt:lpstr>
      <vt:lpstr>Calculator PEG Grammar</vt:lpstr>
      <vt:lpstr>Syntax Diagram</vt:lpstr>
      <vt:lpstr>Parser Composition</vt:lpstr>
      <vt:lpstr>Parser Composition</vt:lpstr>
      <vt:lpstr>Let’s build a toy Spirit X3</vt:lpstr>
      <vt:lpstr>The Parser Base Class</vt:lpstr>
      <vt:lpstr>The parse member function</vt:lpstr>
      <vt:lpstr>Postconditions</vt:lpstr>
      <vt:lpstr>Our First Primitive Parser</vt:lpstr>
      <vt:lpstr>char_ ET</vt:lpstr>
      <vt:lpstr>Our First Composite Parser</vt:lpstr>
      <vt:lpstr>Sequence ET</vt:lpstr>
      <vt:lpstr>Another Composite Parser</vt:lpstr>
      <vt:lpstr>Alternative ET</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Encapsulating a Grammar Fictional Syntax !!!</vt:lpstr>
      <vt:lpstr>Encapsulating a Grammar Non-standard (Works on g++ only)  http://www.open-std.org/jtc1/sc22/wg21/docs/papers/2013/n3582.html </vt:lpstr>
      <vt:lpstr>Walk-through Spirit X3</vt:lpstr>
      <vt:lpstr>Eps Parser</vt:lpstr>
      <vt:lpstr>Attributes</vt:lpstr>
      <vt:lpstr>Attribute Categories</vt:lpstr>
      <vt:lpstr>Attribute Propagation</vt:lpstr>
      <vt:lpstr>unused_type</vt:lpstr>
      <vt:lpstr>The Context Refined</vt:lpstr>
      <vt:lpstr>The Context Refined</vt:lpstr>
      <vt:lpstr>The Context Refined</vt:lpstr>
      <vt:lpstr>skip_over</vt:lpstr>
      <vt:lpstr>Eps Parser</vt:lpstr>
      <vt:lpstr>Int Parser</vt:lpstr>
      <vt:lpstr>Kleene Parser</vt:lpstr>
      <vt:lpstr>unary_parser</vt:lpstr>
      <vt:lpstr>Kleene ET</vt:lpstr>
      <vt:lpstr>as_parser</vt:lpstr>
      <vt:lpstr>as_parser</vt:lpstr>
      <vt:lpstr>as_parser</vt:lpstr>
      <vt:lpstr>as_parser</vt:lpstr>
      <vt:lpstr>Kleene Parser Implementation</vt:lpstr>
      <vt:lpstr>Kleene Parser Implementation</vt:lpstr>
      <vt:lpstr>Kleene Parser Implementation</vt:lpstr>
      <vt:lpstr>Traits and Customization Points (CP)</vt:lpstr>
      <vt:lpstr>Sequence Parser</vt:lpstr>
      <vt:lpstr>binary_parser</vt:lpstr>
      <vt:lpstr>Sequence ET</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ET</vt:lpstr>
      <vt:lpstr>Alternative Parser Implementation</vt:lpstr>
      <vt:lpstr>Alternative Parser Implementation</vt:lpstr>
      <vt:lpstr>Alternative Parser Implementation</vt:lpstr>
      <vt:lpstr>Variant Attribute Mapping</vt:lpstr>
      <vt:lpstr>find_substitute</vt:lpstr>
      <vt:lpstr>find_substitute</vt:lpstr>
      <vt:lpstr>Rule Definition </vt:lpstr>
      <vt:lpstr>Rule Context</vt:lpstr>
      <vt:lpstr>Rule Definition </vt:lpstr>
      <vt:lpstr>call_rule_definition</vt:lpstr>
      <vt:lpstr>call_rule_definition</vt:lpstr>
      <vt:lpstr>Rule</vt:lpstr>
      <vt:lpstr>Rule</vt:lpstr>
      <vt:lpstr>Rule</vt:lpstr>
      <vt:lpstr>Rule</vt:lpstr>
      <vt:lpstr>Rule</vt:lpstr>
      <vt:lpstr>X3 Calculator Grammar</vt:lpstr>
      <vt:lpstr>X3 Calculator Grammar</vt:lpstr>
      <vt:lpstr>X3 Calculator Grammar</vt:lpstr>
      <vt:lpstr>Grammar</vt:lpstr>
      <vt:lpstr>Grammar</vt:lpstr>
      <vt:lpstr>Grammar</vt:lpstr>
      <vt:lpstr>Semantic Actions</vt:lpstr>
      <vt:lpstr>Semantic Actions</vt:lpstr>
      <vt:lpstr>Semantic Actions</vt:lpstr>
      <vt:lpstr>Rule Context</vt:lpstr>
      <vt:lpstr>Semantic Actions</vt:lpstr>
      <vt:lpstr>Semantic Actions</vt:lpstr>
      <vt:lpstr>Semantic Actions</vt:lpstr>
      <vt:lpstr>Semantic Actions (Phoenix)</vt:lpstr>
      <vt:lpstr>Wrapping Up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876</cp:revision>
  <dcterms:created xsi:type="dcterms:W3CDTF">2013-05-03T00:36:38Z</dcterms:created>
  <dcterms:modified xsi:type="dcterms:W3CDTF">2013-05-09T09:14:42Z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