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6"/>
  </p:notesMasterIdLst>
  <p:sldIdLst>
    <p:sldId id="257" r:id="rId4"/>
    <p:sldId id="258" r:id="rId5"/>
    <p:sldId id="259" r:id="rId6"/>
    <p:sldId id="260" r:id="rId7"/>
    <p:sldId id="261" r:id="rId8"/>
    <p:sldId id="270" r:id="rId9"/>
    <p:sldId id="271" r:id="rId10"/>
    <p:sldId id="265" r:id="rId11"/>
    <p:sldId id="263" r:id="rId12"/>
    <p:sldId id="264" r:id="rId13"/>
    <p:sldId id="262" r:id="rId14"/>
    <p:sldId id="272" r:id="rId15"/>
    <p:sldId id="273" r:id="rId16"/>
    <p:sldId id="274" r:id="rId17"/>
    <p:sldId id="275" r:id="rId18"/>
    <p:sldId id="293" r:id="rId19"/>
    <p:sldId id="292" r:id="rId20"/>
    <p:sldId id="276" r:id="rId21"/>
    <p:sldId id="277" r:id="rId22"/>
    <p:sldId id="278" r:id="rId23"/>
    <p:sldId id="279" r:id="rId24"/>
    <p:sldId id="280" r:id="rId25"/>
    <p:sldId id="281" r:id="rId26"/>
    <p:sldId id="286" r:id="rId27"/>
    <p:sldId id="287" r:id="rId28"/>
    <p:sldId id="289" r:id="rId29"/>
    <p:sldId id="288" r:id="rId30"/>
    <p:sldId id="294" r:id="rId31"/>
    <p:sldId id="295" r:id="rId32"/>
    <p:sldId id="296" r:id="rId33"/>
    <p:sldId id="297" r:id="rId34"/>
    <p:sldId id="290" r:id="rId35"/>
    <p:sldId id="282" r:id="rId36"/>
    <p:sldId id="283" r:id="rId37"/>
    <p:sldId id="291" r:id="rId38"/>
    <p:sldId id="284" r:id="rId39"/>
    <p:sldId id="285" r:id="rId40"/>
    <p:sldId id="298" r:id="rId41"/>
    <p:sldId id="299" r:id="rId42"/>
    <p:sldId id="300" r:id="rId43"/>
    <p:sldId id="301" r:id="rId44"/>
    <p:sldId id="302" r:id="rId45"/>
    <p:sldId id="303" r:id="rId46"/>
    <p:sldId id="304" r:id="rId47"/>
    <p:sldId id="305" r:id="rId48"/>
    <p:sldId id="306" r:id="rId49"/>
    <p:sldId id="344" r:id="rId50"/>
    <p:sldId id="334" r:id="rId51"/>
    <p:sldId id="345" r:id="rId52"/>
    <p:sldId id="307" r:id="rId53"/>
    <p:sldId id="310" r:id="rId54"/>
    <p:sldId id="311" r:id="rId55"/>
    <p:sldId id="312" r:id="rId56"/>
    <p:sldId id="308" r:id="rId57"/>
    <p:sldId id="309" r:id="rId58"/>
    <p:sldId id="314" r:id="rId59"/>
    <p:sldId id="315" r:id="rId60"/>
    <p:sldId id="327" r:id="rId61"/>
    <p:sldId id="317" r:id="rId62"/>
    <p:sldId id="318" r:id="rId63"/>
    <p:sldId id="321" r:id="rId64"/>
    <p:sldId id="319" r:id="rId65"/>
    <p:sldId id="320" r:id="rId66"/>
    <p:sldId id="316" r:id="rId67"/>
    <p:sldId id="325" r:id="rId68"/>
    <p:sldId id="328" r:id="rId69"/>
    <p:sldId id="326" r:id="rId70"/>
    <p:sldId id="329" r:id="rId71"/>
    <p:sldId id="330" r:id="rId72"/>
    <p:sldId id="333" r:id="rId73"/>
    <p:sldId id="323" r:id="rId74"/>
    <p:sldId id="322" r:id="rId75"/>
    <p:sldId id="324" r:id="rId76"/>
    <p:sldId id="331" r:id="rId77"/>
    <p:sldId id="332" r:id="rId78"/>
    <p:sldId id="335" r:id="rId79"/>
    <p:sldId id="336" r:id="rId80"/>
    <p:sldId id="337" r:id="rId81"/>
    <p:sldId id="338" r:id="rId82"/>
    <p:sldId id="339" r:id="rId83"/>
    <p:sldId id="342" r:id="rId84"/>
    <p:sldId id="341" r:id="rId85"/>
    <p:sldId id="340" r:id="rId86"/>
    <p:sldId id="343" r:id="rId87"/>
    <p:sldId id="346" r:id="rId88"/>
    <p:sldId id="347" r:id="rId89"/>
    <p:sldId id="348" r:id="rId90"/>
    <p:sldId id="349" r:id="rId91"/>
    <p:sldId id="350" r:id="rId92"/>
    <p:sldId id="351" r:id="rId93"/>
    <p:sldId id="353" r:id="rId94"/>
    <p:sldId id="352"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2" autoAdjust="0"/>
    <p:restoredTop sz="87445" autoAdjust="0"/>
  </p:normalViewPr>
  <p:slideViewPr>
    <p:cSldViewPr>
      <p:cViewPr>
        <p:scale>
          <a:sx n="84" d="100"/>
          <a:sy n="84" d="100"/>
        </p:scale>
        <p:origin x="-594" y="-246"/>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viewProps" Target="view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5/8/2013 10:24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5/8/2013 10:24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Return type deduction for normal functions</a:t>
            </a:r>
          </a:p>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   	←   	integer   /  '('   </a:t>
            </a:r>
            <a:r>
              <a:rPr lang="en-US" sz="2800" dirty="0" err="1" smtClean="0"/>
              <a:t>expr</a:t>
            </a:r>
            <a:r>
              <a:rPr lang="en-US" sz="2800" dirty="0" smtClean="0"/>
              <a:t>   ')'</a:t>
            </a:r>
          </a:p>
          <a:p>
            <a:pPr>
              <a:buNone/>
            </a:pPr>
            <a:r>
              <a:rPr lang="en-US" sz="2800" dirty="0" smtClean="0"/>
              <a:t>term 	←   	fact (('*'   fact)  /  ('/'   fact))*</a:t>
            </a:r>
          </a:p>
          <a:p>
            <a:pPr>
              <a:buNone/>
            </a:pPr>
            <a:r>
              <a:rPr lang="en-US" sz="2800" dirty="0" err="1" smtClean="0"/>
              <a:t>expr</a:t>
            </a:r>
            <a:r>
              <a:rPr lang="en-US" sz="2800" dirty="0" smtClean="0"/>
              <a:t> 	←   	term (('+' term)  /  ('-'   term))*</a:t>
            </a:r>
          </a:p>
          <a:p>
            <a:endParaRPr lang="en-US" dirty="0"/>
          </a:p>
        </p:txBody>
      </p:sp>
      <p:sp>
        <p:nvSpPr>
          <p:cNvPr id="5" name="Text Placeholder 2"/>
          <p:cNvSpPr txBox="1">
            <a:spLocks/>
          </p:cNvSpPr>
          <p:nvPr/>
        </p:nvSpPr>
        <p:spPr>
          <a:xfrm>
            <a:off x="381000" y="2743200"/>
            <a:ext cx="8382000" cy="4241161"/>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2400" dirty="0" smtClean="0"/>
              <a:t>A recursive descent parser is a top-down parser built from a set of mutually-recursive functions, each representing one of the grammar elements</a:t>
            </a: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Thus the structure of the resulting program closely mirrors that of the grammar it recognizes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Elements:  </a:t>
            </a:r>
          </a:p>
          <a:p>
            <a:pPr marL="854075" lvl="1" indent="-396875" defTabSz="914363">
              <a:lnSpc>
                <a:spcPct val="90000"/>
              </a:lnSpc>
              <a:spcBef>
                <a:spcPct val="20000"/>
              </a:spcBef>
              <a:buBlip>
                <a:blip r:embed="rId3"/>
              </a:buBlip>
            </a:pPr>
            <a:r>
              <a:rPr lang="en-US" sz="2000" dirty="0" smtClean="0"/>
              <a:t>T</a:t>
            </a:r>
            <a:r>
              <a:rPr lang="fr-FR" sz="2000" dirty="0" err="1" smtClean="0"/>
              <a:t>erminals</a:t>
            </a:r>
            <a:r>
              <a:rPr lang="fr-FR" sz="2000" dirty="0" smtClean="0"/>
              <a:t> (primitives, i.e. plain </a:t>
            </a:r>
            <a:r>
              <a:rPr lang="fr-FR" sz="2000" dirty="0" err="1" smtClean="0"/>
              <a:t>characters</a:t>
            </a:r>
            <a:r>
              <a:rPr lang="fr-FR" sz="2000" dirty="0" smtClean="0"/>
              <a:t>, </a:t>
            </a:r>
            <a:r>
              <a:rPr lang="fr-FR" sz="2000" dirty="0" err="1" smtClean="0"/>
              <a:t>integer</a:t>
            </a:r>
            <a:r>
              <a:rPr lang="fr-FR" sz="2000" dirty="0" smtClean="0"/>
              <a:t>, etc.)</a:t>
            </a:r>
          </a:p>
          <a:p>
            <a:pPr marL="854075" lvl="1" indent="-396875" defTabSz="914363">
              <a:lnSpc>
                <a:spcPct val="90000"/>
              </a:lnSpc>
              <a:spcBef>
                <a:spcPct val="20000"/>
              </a:spcBef>
              <a:buBlip>
                <a:blip r:embed="rId3"/>
              </a:buBlip>
            </a:pPr>
            <a:r>
              <a:rPr lang="en-US" sz="2000" dirty="0" err="1" smtClean="0"/>
              <a:t>Nonterminals</a:t>
            </a:r>
            <a:r>
              <a:rPr lang="en-US" sz="2000" dirty="0" smtClean="0"/>
              <a:t>(fact, term, </a:t>
            </a:r>
            <a:r>
              <a:rPr lang="en-US" sz="2000" dirty="0" err="1" smtClean="0"/>
              <a:t>expr</a:t>
            </a:r>
            <a:r>
              <a:rPr lang="en-US" sz="2000" dirty="0" smtClean="0"/>
              <a:t>)</a:t>
            </a:r>
          </a:p>
          <a:p>
            <a:pPr marL="854075" lvl="1" indent="-396875" defTabSz="914363">
              <a:lnSpc>
                <a:spcPct val="90000"/>
              </a:lnSpc>
              <a:spcBef>
                <a:spcPct val="20000"/>
              </a:spcBef>
              <a:buBlip>
                <a:blip r:embed="rId3"/>
              </a:buBlip>
            </a:pPr>
            <a:r>
              <a:rPr lang="en-US" sz="2000" dirty="0" smtClean="0"/>
              <a:t>Sequences </a:t>
            </a:r>
          </a:p>
          <a:p>
            <a:pPr marL="854075" lvl="1" indent="-396875" defTabSz="914363">
              <a:lnSpc>
                <a:spcPct val="90000"/>
              </a:lnSpc>
              <a:spcBef>
                <a:spcPct val="20000"/>
              </a:spcBef>
              <a:buBlip>
                <a:blip r:embed="rId3"/>
              </a:buBlip>
            </a:pPr>
            <a:r>
              <a:rPr lang="en-US" sz="2000" dirty="0" smtClean="0"/>
              <a:t>Alternatives ('/')</a:t>
            </a:r>
          </a:p>
          <a:p>
            <a:pPr marL="854075" lvl="1" indent="-396875" defTabSz="914363">
              <a:lnSpc>
                <a:spcPct val="90000"/>
              </a:lnSpc>
              <a:spcBef>
                <a:spcPct val="20000"/>
              </a:spcBef>
              <a:buBlip>
                <a:blip r:embed="rId3"/>
              </a:buBlip>
            </a:pPr>
            <a:r>
              <a:rPr lang="en-US" sz="2000" dirty="0" smtClean="0"/>
              <a:t>Modifiers (</a:t>
            </a:r>
            <a:r>
              <a:rPr lang="en-US" sz="2000" dirty="0" err="1" smtClean="0"/>
              <a:t>kleene</a:t>
            </a:r>
            <a:r>
              <a:rPr lang="en-US" sz="2000" dirty="0" smtClean="0"/>
              <a:t>'*', plus '+', etc.)</a:t>
            </a:r>
          </a:p>
          <a:p>
            <a:pPr marL="854075" lvl="1" indent="-396875" defTabSz="914363">
              <a:lnSpc>
                <a:spcPct val="90000"/>
              </a:lnSpc>
              <a:spcBef>
                <a:spcPct val="20000"/>
              </a:spcBef>
              <a:buFontTx/>
              <a:buBlip>
                <a:blip r:embed="rId3"/>
              </a:buBlip>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Diagram</a:t>
            </a:r>
            <a:endParaRPr lang="en-US" dirty="0"/>
          </a:p>
        </p:txBody>
      </p:sp>
      <p:sp>
        <p:nvSpPr>
          <p:cNvPr id="4" name="Rounded Rectangle 3"/>
          <p:cNvSpPr/>
          <p:nvPr/>
        </p:nvSpPr>
        <p:spPr bwMode="auto">
          <a:xfrm>
            <a:off x="2399031"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5" name="Rectangle 4"/>
          <p:cNvSpPr/>
          <p:nvPr/>
        </p:nvSpPr>
        <p:spPr bwMode="auto">
          <a:xfrm>
            <a:off x="3986954" y="1184077"/>
            <a:ext cx="16002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expression</a:t>
            </a:r>
          </a:p>
        </p:txBody>
      </p:sp>
      <p:cxnSp>
        <p:nvCxnSpPr>
          <p:cNvPr id="8" name="Straight Arrow Connector 7"/>
          <p:cNvCxnSpPr>
            <a:stCxn id="4" idx="3"/>
            <a:endCxn id="5" idx="1"/>
          </p:cNvCxnSpPr>
          <p:nvPr/>
        </p:nvCxnSpPr>
        <p:spPr>
          <a:xfrm>
            <a:off x="3008631"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1143000"/>
            <a:ext cx="1039708" cy="523220"/>
          </a:xfrm>
          <a:prstGeom prst="rect">
            <a:avLst/>
          </a:prstGeom>
          <a:noFill/>
        </p:spPr>
        <p:txBody>
          <a:bodyPr wrap="none" rtlCol="0">
            <a:spAutoFit/>
          </a:bodyPr>
          <a:lstStyle/>
          <a:p>
            <a:r>
              <a:rPr lang="en-US" sz="2800" dirty="0" smtClean="0"/>
              <a:t>group</a:t>
            </a:r>
            <a:endParaRPr lang="en-US" sz="2800" dirty="0"/>
          </a:p>
        </p:txBody>
      </p:sp>
      <p:cxnSp>
        <p:nvCxnSpPr>
          <p:cNvPr id="14" name="Straight Arrow Connector 13"/>
          <p:cNvCxnSpPr>
            <a:stCxn id="13" idx="3"/>
            <a:endCxn id="4" idx="1"/>
          </p:cNvCxnSpPr>
          <p:nvPr/>
        </p:nvCxnSpPr>
        <p:spPr>
          <a:xfrm>
            <a:off x="1420708"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7" idx="3"/>
          </p:cNvCxnSpPr>
          <p:nvPr/>
        </p:nvCxnSpPr>
        <p:spPr>
          <a:xfrm>
            <a:off x="7175077"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7" idx="1"/>
          </p:cNvCxnSpPr>
          <p:nvPr/>
        </p:nvCxnSpPr>
        <p:spPr>
          <a:xfrm flipV="1">
            <a:off x="5587154"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72717" y="1253638"/>
            <a:ext cx="237566" cy="369332"/>
          </a:xfrm>
          <a:prstGeom prst="rect">
            <a:avLst/>
          </a:prstGeom>
          <a:noFill/>
        </p:spPr>
        <p:txBody>
          <a:bodyPr wrap="none" rtlCol="0">
            <a:spAutoFit/>
          </a:bodyPr>
          <a:lstStyle/>
          <a:p>
            <a:r>
              <a:rPr lang="en-US" dirty="0" smtClean="0"/>
              <a:t> </a:t>
            </a:r>
            <a:endParaRPr lang="en-US" dirty="0"/>
          </a:p>
        </p:txBody>
      </p:sp>
      <p:sp>
        <p:nvSpPr>
          <p:cNvPr id="34" name="TextBox 33"/>
          <p:cNvSpPr txBox="1"/>
          <p:nvPr/>
        </p:nvSpPr>
        <p:spPr>
          <a:xfrm>
            <a:off x="381000" y="2176790"/>
            <a:ext cx="1041375" cy="523220"/>
          </a:xfrm>
          <a:prstGeom prst="rect">
            <a:avLst/>
          </a:prstGeom>
          <a:noFill/>
        </p:spPr>
        <p:txBody>
          <a:bodyPr wrap="none" rtlCol="0">
            <a:spAutoFit/>
          </a:bodyPr>
          <a:lstStyle/>
          <a:p>
            <a:r>
              <a:rPr lang="en-US" sz="2800" dirty="0" smtClean="0"/>
              <a:t>factor</a:t>
            </a:r>
            <a:endParaRPr lang="en-US" sz="2800" dirty="0"/>
          </a:p>
        </p:txBody>
      </p:sp>
      <p:sp>
        <p:nvSpPr>
          <p:cNvPr id="36" name="TextBox 35"/>
          <p:cNvSpPr txBox="1"/>
          <p:nvPr/>
        </p:nvSpPr>
        <p:spPr>
          <a:xfrm>
            <a:off x="381000" y="3352799"/>
            <a:ext cx="890950" cy="523220"/>
          </a:xfrm>
          <a:prstGeom prst="rect">
            <a:avLst/>
          </a:prstGeom>
          <a:noFill/>
        </p:spPr>
        <p:txBody>
          <a:bodyPr wrap="none" rtlCol="0">
            <a:spAutoFit/>
          </a:bodyPr>
          <a:lstStyle/>
          <a:p>
            <a:r>
              <a:rPr lang="en-US" sz="2800" dirty="0" smtClean="0"/>
              <a:t>term</a:t>
            </a:r>
            <a:endParaRPr lang="en-US" sz="2800" dirty="0"/>
          </a:p>
        </p:txBody>
      </p:sp>
      <p:cxnSp>
        <p:nvCxnSpPr>
          <p:cNvPr id="40" name="Straight Arrow Connector 39"/>
          <p:cNvCxnSpPr>
            <a:stCxn id="34" idx="3"/>
            <a:endCxn id="72" idx="1"/>
          </p:cNvCxnSpPr>
          <p:nvPr/>
        </p:nvCxnSpPr>
        <p:spPr>
          <a:xfrm flipV="1">
            <a:off x="1422375" y="2133600"/>
            <a:ext cx="1054125" cy="304800"/>
          </a:xfrm>
          <a:prstGeom prst="bentConnector3">
            <a:avLst>
              <a:gd name="adj1" fmla="val 3283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9"/>
          <p:cNvCxnSpPr>
            <a:stCxn id="34" idx="3"/>
            <a:endCxn id="74" idx="1"/>
          </p:cNvCxnSpPr>
          <p:nvPr/>
        </p:nvCxnSpPr>
        <p:spPr>
          <a:xfrm>
            <a:off x="1422375" y="2438400"/>
            <a:ext cx="1016025" cy="304800"/>
          </a:xfrm>
          <a:prstGeom prst="bentConnector3">
            <a:avLst>
              <a:gd name="adj1" fmla="val 3406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39"/>
          <p:cNvCxnSpPr>
            <a:stCxn id="74" idx="3"/>
            <a:endCxn id="52" idx="1"/>
          </p:cNvCxnSpPr>
          <p:nvPr/>
        </p:nvCxnSpPr>
        <p:spPr>
          <a:xfrm flipV="1">
            <a:off x="3657600" y="2438400"/>
            <a:ext cx="4418323" cy="304800"/>
          </a:xfrm>
          <a:prstGeom prst="bentConnector3">
            <a:avLst>
              <a:gd name="adj1" fmla="val 1744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39"/>
          <p:cNvCxnSpPr>
            <a:stCxn id="72" idx="3"/>
            <a:endCxn id="52" idx="1"/>
          </p:cNvCxnSpPr>
          <p:nvPr/>
        </p:nvCxnSpPr>
        <p:spPr>
          <a:xfrm>
            <a:off x="3619500" y="2133600"/>
            <a:ext cx="4456423" cy="304800"/>
          </a:xfrm>
          <a:prstGeom prst="bentConnector3">
            <a:avLst>
              <a:gd name="adj1" fmla="val 1815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75923" y="2269123"/>
            <a:ext cx="231154" cy="338554"/>
          </a:xfrm>
          <a:prstGeom prst="rect">
            <a:avLst/>
          </a:prstGeom>
          <a:noFill/>
        </p:spPr>
        <p:txBody>
          <a:bodyPr wrap="none" rtlCol="0">
            <a:spAutoFit/>
          </a:bodyPr>
          <a:lstStyle/>
          <a:p>
            <a:r>
              <a:rPr lang="en-US" sz="1600" dirty="0" smtClean="0"/>
              <a:t> </a:t>
            </a:r>
            <a:endParaRPr lang="en-US" sz="1600" dirty="0"/>
          </a:p>
        </p:txBody>
      </p:sp>
      <p:sp>
        <p:nvSpPr>
          <p:cNvPr id="67" name="Rounded Rectangle 66"/>
          <p:cNvSpPr/>
          <p:nvPr/>
        </p:nvSpPr>
        <p:spPr bwMode="auto">
          <a:xfrm>
            <a:off x="6565477"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72" name="Rectangle 71"/>
          <p:cNvSpPr/>
          <p:nvPr/>
        </p:nvSpPr>
        <p:spPr bwMode="auto">
          <a:xfrm>
            <a:off x="2476500" y="1905000"/>
            <a:ext cx="11430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group</a:t>
            </a:r>
          </a:p>
        </p:txBody>
      </p:sp>
      <p:sp>
        <p:nvSpPr>
          <p:cNvPr id="74" name="Rectangle 73"/>
          <p:cNvSpPr/>
          <p:nvPr/>
        </p:nvSpPr>
        <p:spPr bwMode="auto">
          <a:xfrm>
            <a:off x="2438400" y="2514600"/>
            <a:ext cx="12192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integer</a:t>
            </a:r>
          </a:p>
        </p:txBody>
      </p:sp>
      <p:sp>
        <p:nvSpPr>
          <p:cNvPr id="108" name="Rectangle 107"/>
          <p:cNvSpPr/>
          <p:nvPr/>
        </p:nvSpPr>
        <p:spPr bwMode="auto">
          <a:xfrm>
            <a:off x="25146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0" name="Rounded Rectangle 109"/>
          <p:cNvSpPr/>
          <p:nvPr/>
        </p:nvSpPr>
        <p:spPr bwMode="auto">
          <a:xfrm>
            <a:off x="4953000" y="3370792"/>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1" name="Rounded Rectangle 110"/>
          <p:cNvSpPr/>
          <p:nvPr/>
        </p:nvSpPr>
        <p:spPr bwMode="auto">
          <a:xfrm>
            <a:off x="4953000" y="4008565"/>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2" name="Rectangle 111"/>
          <p:cNvSpPr/>
          <p:nvPr/>
        </p:nvSpPr>
        <p:spPr bwMode="auto">
          <a:xfrm>
            <a:off x="60198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3" name="Rectangle 112"/>
          <p:cNvSpPr/>
          <p:nvPr/>
        </p:nvSpPr>
        <p:spPr bwMode="auto">
          <a:xfrm>
            <a:off x="6019800" y="4038599"/>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4" name="TextBox 113"/>
          <p:cNvSpPr txBox="1"/>
          <p:nvPr/>
        </p:nvSpPr>
        <p:spPr>
          <a:xfrm>
            <a:off x="8072717" y="3429743"/>
            <a:ext cx="237566" cy="369332"/>
          </a:xfrm>
          <a:prstGeom prst="rect">
            <a:avLst/>
          </a:prstGeom>
          <a:noFill/>
        </p:spPr>
        <p:txBody>
          <a:bodyPr wrap="none" rtlCol="0">
            <a:spAutoFit/>
          </a:bodyPr>
          <a:lstStyle/>
          <a:p>
            <a:r>
              <a:rPr lang="en-US" dirty="0" smtClean="0"/>
              <a:t> </a:t>
            </a:r>
            <a:endParaRPr lang="en-US" dirty="0"/>
          </a:p>
        </p:txBody>
      </p:sp>
      <p:cxnSp>
        <p:nvCxnSpPr>
          <p:cNvPr id="115" name="Straight Arrow Connector 114"/>
          <p:cNvCxnSpPr>
            <a:stCxn id="36" idx="3"/>
            <a:endCxn id="108" idx="1"/>
          </p:cNvCxnSpPr>
          <p:nvPr/>
        </p:nvCxnSpPr>
        <p:spPr>
          <a:xfrm>
            <a:off x="1271950" y="3614409"/>
            <a:ext cx="124265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8" idx="3"/>
            <a:endCxn id="110" idx="1"/>
          </p:cNvCxnSpPr>
          <p:nvPr/>
        </p:nvCxnSpPr>
        <p:spPr>
          <a:xfrm flipV="1">
            <a:off x="3581400" y="3614409"/>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0" idx="3"/>
            <a:endCxn id="112" idx="1"/>
          </p:cNvCxnSpPr>
          <p:nvPr/>
        </p:nvCxnSpPr>
        <p:spPr>
          <a:xfrm>
            <a:off x="5562600" y="3614409"/>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2" idx="3"/>
            <a:endCxn id="114" idx="1"/>
          </p:cNvCxnSpPr>
          <p:nvPr/>
        </p:nvCxnSpPr>
        <p:spPr>
          <a:xfrm flipV="1">
            <a:off x="7086600" y="3614409"/>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1" idx="3"/>
            <a:endCxn id="113" idx="1"/>
          </p:cNvCxnSpPr>
          <p:nvPr/>
        </p:nvCxnSpPr>
        <p:spPr>
          <a:xfrm>
            <a:off x="5562600" y="4252182"/>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3"/>
            <a:endCxn id="114" idx="1"/>
          </p:cNvCxnSpPr>
          <p:nvPr/>
        </p:nvCxnSpPr>
        <p:spPr>
          <a:xfrm flipV="1">
            <a:off x="7086600" y="3614409"/>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1000" y="5105400"/>
            <a:ext cx="1742208" cy="523220"/>
          </a:xfrm>
          <a:prstGeom prst="rect">
            <a:avLst/>
          </a:prstGeom>
          <a:noFill/>
        </p:spPr>
        <p:txBody>
          <a:bodyPr wrap="none" rtlCol="0">
            <a:spAutoFit/>
          </a:bodyPr>
          <a:lstStyle/>
          <a:p>
            <a:r>
              <a:rPr lang="en-US" sz="2800" dirty="0" smtClean="0"/>
              <a:t>expression</a:t>
            </a:r>
            <a:endParaRPr lang="en-US" sz="2800" dirty="0"/>
          </a:p>
        </p:txBody>
      </p:sp>
      <p:sp>
        <p:nvSpPr>
          <p:cNvPr id="153" name="Rectangle 152"/>
          <p:cNvSpPr/>
          <p:nvPr/>
        </p:nvSpPr>
        <p:spPr bwMode="auto">
          <a:xfrm>
            <a:off x="25146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4" name="Rounded Rectangle 153"/>
          <p:cNvSpPr/>
          <p:nvPr/>
        </p:nvSpPr>
        <p:spPr bwMode="auto">
          <a:xfrm>
            <a:off x="4953000" y="51233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5" name="Rounded Rectangle 154"/>
          <p:cNvSpPr/>
          <p:nvPr/>
        </p:nvSpPr>
        <p:spPr bwMode="auto">
          <a:xfrm>
            <a:off x="4953000" y="5761166"/>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6" name="Rectangle 155"/>
          <p:cNvSpPr/>
          <p:nvPr/>
        </p:nvSpPr>
        <p:spPr bwMode="auto">
          <a:xfrm>
            <a:off x="60198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7" name="Rectangle 156"/>
          <p:cNvSpPr/>
          <p:nvPr/>
        </p:nvSpPr>
        <p:spPr bwMode="auto">
          <a:xfrm>
            <a:off x="6019800" y="5791200"/>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8" name="TextBox 157"/>
          <p:cNvSpPr txBox="1"/>
          <p:nvPr/>
        </p:nvSpPr>
        <p:spPr>
          <a:xfrm>
            <a:off x="8072717" y="5182344"/>
            <a:ext cx="237566" cy="369332"/>
          </a:xfrm>
          <a:prstGeom prst="rect">
            <a:avLst/>
          </a:prstGeom>
          <a:noFill/>
        </p:spPr>
        <p:txBody>
          <a:bodyPr wrap="none" rtlCol="0">
            <a:spAutoFit/>
          </a:bodyPr>
          <a:lstStyle/>
          <a:p>
            <a:r>
              <a:rPr lang="en-US" dirty="0" smtClean="0"/>
              <a:t> </a:t>
            </a:r>
            <a:endParaRPr lang="en-US" dirty="0"/>
          </a:p>
        </p:txBody>
      </p:sp>
      <p:cxnSp>
        <p:nvCxnSpPr>
          <p:cNvPr id="159" name="Straight Arrow Connector 158"/>
          <p:cNvCxnSpPr>
            <a:stCxn id="152" idx="3"/>
            <a:endCxn id="153" idx="1"/>
          </p:cNvCxnSpPr>
          <p:nvPr/>
        </p:nvCxnSpPr>
        <p:spPr>
          <a:xfrm>
            <a:off x="2123208" y="5367010"/>
            <a:ext cx="391392"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3" idx="3"/>
            <a:endCxn id="154" idx="1"/>
          </p:cNvCxnSpPr>
          <p:nvPr/>
        </p:nvCxnSpPr>
        <p:spPr>
          <a:xfrm flipV="1">
            <a:off x="3581400" y="5367010"/>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4" idx="3"/>
            <a:endCxn id="156" idx="1"/>
          </p:cNvCxnSpPr>
          <p:nvPr/>
        </p:nvCxnSpPr>
        <p:spPr>
          <a:xfrm>
            <a:off x="5562600" y="5367010"/>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3"/>
            <a:endCxn id="158" idx="1"/>
          </p:cNvCxnSpPr>
          <p:nvPr/>
        </p:nvCxnSpPr>
        <p:spPr>
          <a:xfrm flipV="1">
            <a:off x="7086600" y="5367010"/>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3"/>
            <a:endCxn id="157" idx="1"/>
          </p:cNvCxnSpPr>
          <p:nvPr/>
        </p:nvCxnSpPr>
        <p:spPr>
          <a:xfrm>
            <a:off x="5562600" y="6004783"/>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34"/>
          <p:cNvCxnSpPr>
            <a:stCxn id="157" idx="3"/>
            <a:endCxn id="158" idx="1"/>
          </p:cNvCxnSpPr>
          <p:nvPr/>
        </p:nvCxnSpPr>
        <p:spPr>
          <a:xfrm flipV="1">
            <a:off x="7086600" y="5367010"/>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39"/>
          <p:cNvCxnSpPr>
            <a:stCxn id="108" idx="3"/>
            <a:endCxn id="111" idx="1"/>
          </p:cNvCxnSpPr>
          <p:nvPr/>
        </p:nvCxnSpPr>
        <p:spPr>
          <a:xfrm>
            <a:off x="3581400" y="3614410"/>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39"/>
          <p:cNvCxnSpPr>
            <a:stCxn id="153" idx="3"/>
            <a:endCxn id="155" idx="1"/>
          </p:cNvCxnSpPr>
          <p:nvPr/>
        </p:nvCxnSpPr>
        <p:spPr>
          <a:xfrm>
            <a:off x="3581400" y="5367011"/>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39"/>
          <p:cNvCxnSpPr/>
          <p:nvPr/>
        </p:nvCxnSpPr>
        <p:spPr>
          <a:xfrm rot="10800000" flipV="1">
            <a:off x="5715000" y="4267200"/>
            <a:ext cx="1828800" cy="533400"/>
          </a:xfrm>
          <a:prstGeom prst="bentConnector3">
            <a:avLst>
              <a:gd name="adj1" fmla="val -190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39"/>
          <p:cNvCxnSpPr/>
          <p:nvPr/>
        </p:nvCxnSpPr>
        <p:spPr>
          <a:xfrm rot="10800000" flipV="1">
            <a:off x="5715000" y="6019800"/>
            <a:ext cx="1828800" cy="533400"/>
          </a:xfrm>
          <a:prstGeom prst="bentConnector3">
            <a:avLst>
              <a:gd name="adj1" fmla="val -183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39"/>
          <p:cNvCxnSpPr/>
          <p:nvPr/>
        </p:nvCxnSpPr>
        <p:spPr>
          <a:xfrm rot="10800000">
            <a:off x="4267200" y="4114800"/>
            <a:ext cx="1752600" cy="6858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211" name="Straight Arrow Connector 39"/>
          <p:cNvCxnSpPr/>
          <p:nvPr/>
        </p:nvCxnSpPr>
        <p:spPr>
          <a:xfrm rot="10800000">
            <a:off x="4267200" y="5791200"/>
            <a:ext cx="1752600" cy="7620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2"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 template &lt;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char_</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4343400"/>
          </a:xfrm>
        </p:spPr>
        <p:txBody>
          <a:bodyPr>
            <a:normAutofit lnSpcReduction="10000"/>
          </a:bodyPr>
          <a:lstStyle/>
          <a:p>
            <a:r>
              <a:rPr lang="en-US" dirty="0" smtClean="0"/>
              <a:t>Quick Overview</a:t>
            </a:r>
          </a:p>
          <a:p>
            <a:pPr lvl="1"/>
            <a:r>
              <a:rPr lang="en-US" dirty="0" smtClean="0"/>
              <a:t>What’s Spirit?</a:t>
            </a:r>
          </a:p>
          <a:p>
            <a:pPr lvl="1"/>
            <a:r>
              <a:rPr lang="en-US" dirty="0" smtClean="0"/>
              <a:t>Spirit X3?</a:t>
            </a:r>
          </a:p>
          <a:p>
            <a:pPr lvl="1"/>
            <a:r>
              <a:rPr lang="en-US" dirty="0" smtClean="0"/>
              <a:t>Library Structure and Components</a:t>
            </a:r>
          </a:p>
          <a:p>
            <a:r>
              <a:rPr lang="en-US" dirty="0" smtClean="0"/>
              <a:t>Parser </a:t>
            </a:r>
            <a:r>
              <a:rPr lang="en-US" dirty="0" err="1" smtClean="0"/>
              <a:t>Combinator</a:t>
            </a:r>
            <a:endParaRPr lang="en-US" dirty="0" smtClean="0"/>
          </a:p>
          <a:p>
            <a:pPr lvl="1"/>
            <a:r>
              <a:rPr lang="en-US" dirty="0" smtClean="0"/>
              <a:t>PEG DSL</a:t>
            </a:r>
          </a:p>
          <a:p>
            <a:pPr lvl="1"/>
            <a:r>
              <a:rPr lang="en-US" dirty="0" smtClean="0"/>
              <a:t>Parser Composition</a:t>
            </a:r>
          </a:p>
          <a:p>
            <a:r>
              <a:rPr lang="en-US" dirty="0" smtClean="0"/>
              <a:t>Let’s 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&gt;&gt; b</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 </a:t>
            </a:r>
            <a:r>
              <a:rPr lang="en-US" dirty="0" smtClean="0"/>
              <a:t>b</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 and Fusion)</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::identity&lt; </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::identity&lt; </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Experimental</a:t>
            </a:r>
          </a:p>
          <a:p>
            <a:r>
              <a:rPr lang="en-US" dirty="0" err="1" smtClean="0"/>
              <a:t>Hackable</a:t>
            </a:r>
            <a:r>
              <a:rPr lang="en-US" dirty="0" smtClean="0"/>
              <a:t>, simpler design</a:t>
            </a:r>
          </a:p>
          <a:p>
            <a:r>
              <a:rPr lang="en-US" dirty="0" smtClean="0"/>
              <a:t>Minimal code base and dependencies</a:t>
            </a:r>
          </a:p>
          <a:p>
            <a:r>
              <a:rPr lang="en-US" dirty="0" smtClean="0"/>
              <a:t>Faster compile times</a:t>
            </a:r>
          </a:p>
          <a:p>
            <a:r>
              <a:rPr lang="en-US" dirty="0" smtClean="0"/>
              <a:t>Better error handling</a:t>
            </a:r>
          </a:p>
          <a:p>
            <a:r>
              <a:rPr lang="en-US" dirty="0" smtClean="0"/>
              <a:t>C++11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Encapsulating a Grammar</a:t>
            </a:r>
            <a:br>
              <a:rPr lang="en-US" dirty="0" smtClean="0"/>
            </a:br>
            <a:r>
              <a:rPr lang="en-US" sz="4000" dirty="0" smtClean="0">
                <a:solidFill>
                  <a:schemeClr val="tx1">
                    <a:lumMod val="95000"/>
                  </a:schemeClr>
                </a:solidFill>
                <a:effectLst/>
              </a:rPr>
              <a:t>Fictional Syntax !!!</a:t>
            </a:r>
            <a:endParaRPr lang="en-US" dirty="0">
              <a:solidFill>
                <a:schemeClr val="tx1">
                  <a:lumMod val="95000"/>
                </a:schemeClr>
              </a:solidFill>
              <a:effectLst/>
            </a:endParaRPr>
          </a:p>
        </p:txBody>
      </p:sp>
      <p:sp>
        <p:nvSpPr>
          <p:cNvPr id="3" name="Text Placeholder 2"/>
          <p:cNvSpPr>
            <a:spLocks noGrp="1"/>
          </p:cNvSpPr>
          <p:nvPr>
            <p:ph type="body" sz="quarter" idx="10"/>
          </p:nvPr>
        </p:nvSpPr>
        <p:spPr>
          <a:xfrm>
            <a:off x="381000" y="1752600"/>
            <a:ext cx="8382000" cy="2769989"/>
          </a:xfrm>
        </p:spPr>
        <p:txBody>
          <a:bodyPr/>
          <a:lstStyle/>
          <a:p>
            <a:pPr>
              <a:buNone/>
            </a:pPr>
            <a:r>
              <a:rPr lang="en-US" sz="2400" dirty="0" err="1" smtClean="0"/>
              <a:t>struct</a:t>
            </a:r>
            <a:r>
              <a:rPr lang="en-US" sz="2400" dirty="0" smtClean="0"/>
              <a:t> g</a:t>
            </a:r>
          </a:p>
          <a:p>
            <a:pPr>
              <a:buNone/>
            </a:pPr>
            <a:r>
              <a:rPr lang="en-US" sz="2400" dirty="0" smtClean="0"/>
              <a:t>{</a:t>
            </a:r>
          </a:p>
          <a:p>
            <a:pPr>
              <a:buNone/>
            </a:pPr>
            <a:r>
              <a:rPr lang="en-US" sz="2400" dirty="0" smtClean="0"/>
              <a:t>      rule&lt;class x&gt; const x;</a:t>
            </a:r>
          </a:p>
          <a:p>
            <a:pPr>
              <a:buNone/>
            </a:pPr>
            <a:r>
              <a:rPr lang="en-US" sz="2400" dirty="0" smtClean="0"/>
              <a:t>      auto const ax = char_('a') &gt;&gt; x;</a:t>
            </a:r>
          </a:p>
          <a:p>
            <a:pPr>
              <a:buNone/>
            </a:pPr>
            <a:r>
              <a:rPr lang="en-US" sz="2400" dirty="0" smtClean="0"/>
              <a:t>      auto const start =</a:t>
            </a:r>
          </a:p>
          <a:p>
            <a:pPr>
              <a:buNone/>
            </a:pPr>
            <a:r>
              <a:rPr lang="en-US" sz="2400" dirty="0" smtClean="0"/>
              <a:t>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2215991"/>
          </a:xfrm>
        </p:spPr>
        <p:txBody>
          <a:bodyPr/>
          <a:lstStyle/>
          <a:p>
            <a:r>
              <a:rPr lang="en-US" dirty="0" smtClean="0"/>
              <a:t>Encapsulating a Grammar</a:t>
            </a:r>
            <a:br>
              <a:rPr lang="en-US" dirty="0" smtClean="0"/>
            </a:br>
            <a:r>
              <a:rPr lang="en-US" sz="4000" dirty="0" smtClean="0">
                <a:solidFill>
                  <a:schemeClr val="tx1">
                    <a:lumMod val="95000"/>
                  </a:schemeClr>
                </a:solidFill>
                <a:effectLst/>
              </a:rPr>
              <a:t>Non-standard (Works on </a:t>
            </a:r>
            <a:r>
              <a:rPr lang="en-US" sz="4000" dirty="0">
                <a:solidFill>
                  <a:schemeClr val="tx1">
                    <a:lumMod val="95000"/>
                  </a:schemeClr>
                </a:solidFill>
                <a:effectLst/>
              </a:rPr>
              <a:t>g</a:t>
            </a:r>
            <a:r>
              <a:rPr lang="en-US" sz="4000" dirty="0" smtClean="0">
                <a:solidFill>
                  <a:schemeClr val="tx1">
                    <a:lumMod val="95000"/>
                  </a:schemeClr>
                </a:solidFill>
                <a:effectLst/>
              </a:rPr>
              <a:t>++ only)</a:t>
            </a:r>
            <a:r>
              <a:rPr lang="en-US" sz="4000" dirty="0">
                <a:solidFill>
                  <a:schemeClr val="tx1">
                    <a:lumMod val="95000"/>
                  </a:schemeClr>
                </a:solidFill>
                <a:effectLst/>
              </a:rPr>
              <a:t/>
            </a:r>
            <a:br>
              <a:rPr lang="en-US" sz="4000" dirty="0">
                <a:solidFill>
                  <a:schemeClr val="tx1">
                    <a:lumMod val="95000"/>
                  </a:schemeClr>
                </a:solidFill>
                <a:effectLst/>
              </a:rPr>
            </a:br>
            <a:r>
              <a:rPr lang="en-US" sz="2400" dirty="0">
                <a:solidFill>
                  <a:schemeClr val="accent5">
                    <a:lumMod val="60000"/>
                    <a:lumOff val="40000"/>
                  </a:schemeClr>
                </a:solidFill>
                <a:effectLst/>
              </a:rPr>
              <a:t>http://</a:t>
            </a:r>
            <a:r>
              <a:rPr lang="en-US" sz="2400" dirty="0" smtClean="0">
                <a:solidFill>
                  <a:schemeClr val="accent5">
                    <a:lumMod val="60000"/>
                    <a:lumOff val="40000"/>
                  </a:schemeClr>
                </a:solidFill>
                <a:effectLst/>
              </a:rPr>
              <a:t>www.open-std.org/jtc1/sc22/wg21/docs/papers/2012/n3386.html</a:t>
            </a:r>
            <a:br>
              <a:rPr lang="en-US" sz="2400" dirty="0" smtClean="0">
                <a:solidFill>
                  <a:schemeClr val="accent5">
                    <a:lumMod val="60000"/>
                    <a:lumOff val="40000"/>
                  </a:schemeClr>
                </a:solidFill>
                <a:effectLst/>
              </a:rPr>
            </a:br>
            <a:endParaRPr lang="en-US" dirty="0">
              <a:solidFill>
                <a:schemeClr val="accent5">
                  <a:lumMod val="60000"/>
                  <a:lumOff val="40000"/>
                </a:schemeClr>
              </a:solidFill>
              <a:effectLst/>
            </a:endParaRPr>
          </a:p>
        </p:txBody>
      </p:sp>
      <p:sp>
        <p:nvSpPr>
          <p:cNvPr id="3" name="Text Placeholder 2"/>
          <p:cNvSpPr>
            <a:spLocks noGrp="1"/>
          </p:cNvSpPr>
          <p:nvPr>
            <p:ph type="body" sz="quarter" idx="10"/>
          </p:nvPr>
        </p:nvSpPr>
        <p:spPr>
          <a:xfrm>
            <a:off x="381000" y="2514600"/>
            <a:ext cx="8382000" cy="2363724"/>
          </a:xfrm>
        </p:spPr>
        <p:txBody>
          <a:bodyPr/>
          <a:lstStyle/>
          <a:p>
            <a:pPr>
              <a:buNone/>
            </a:pPr>
            <a:r>
              <a:rPr lang="en-US" sz="2400" dirty="0" smtClean="0"/>
              <a:t>auto g = []()</a:t>
            </a:r>
          </a:p>
          <a:p>
            <a:pPr>
              <a:buNone/>
            </a:pPr>
            <a:r>
              <a:rPr lang="en-US" sz="2400" dirty="0" smtClean="0"/>
              <a:t>{</a:t>
            </a:r>
          </a:p>
          <a:p>
            <a:pPr>
              <a:buNone/>
            </a:pPr>
            <a:r>
              <a:rPr lang="en-US" sz="2400" dirty="0" smtClean="0"/>
              <a:t>    rule&lt;class x&gt; x;</a:t>
            </a:r>
          </a:p>
          <a:p>
            <a:pPr>
              <a:buNone/>
            </a:pPr>
            <a:r>
              <a:rPr lang="en-US" sz="2400" dirty="0" smtClean="0"/>
              <a:t>    auto ax = char_(‘a’) &gt;&gt; x;</a:t>
            </a:r>
          </a:p>
          <a:p>
            <a:pPr>
              <a:buNone/>
            </a:pPr>
            <a:r>
              <a:rPr lang="en-US" sz="2400" dirty="0" smtClean="0"/>
              <a:t>    return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5860066"/>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4478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dirty="0" smtClean="0"/>
              <a:t>Parsers expose </a:t>
            </a:r>
            <a:r>
              <a:rPr lang="en-US" dirty="0" smtClean="0"/>
              <a:t>an attribute specific to their </a:t>
            </a:r>
            <a:r>
              <a:rPr lang="en-US" dirty="0" smtClean="0"/>
              <a:t>type</a:t>
            </a:r>
          </a:p>
          <a:p>
            <a:pPr lvl="1"/>
            <a:r>
              <a:rPr lang="en-US" dirty="0" err="1" smtClean="0"/>
              <a:t>int</a:t>
            </a:r>
            <a:r>
              <a:rPr lang="en-US" dirty="0" smtClean="0"/>
              <a:t>_ 			→ 	</a:t>
            </a:r>
            <a:r>
              <a:rPr lang="en-US" dirty="0" err="1" smtClean="0"/>
              <a:t>int</a:t>
            </a:r>
            <a:endParaRPr lang="en-US" dirty="0" smtClean="0"/>
          </a:p>
          <a:p>
            <a:pPr lvl="1"/>
            <a:r>
              <a:rPr lang="en-US" dirty="0" smtClean="0"/>
              <a:t>char_ 			→ 	char</a:t>
            </a:r>
          </a:p>
          <a:p>
            <a:pPr lvl="1"/>
            <a:r>
              <a:rPr lang="en-US" dirty="0" smtClean="0"/>
              <a:t>*</a:t>
            </a:r>
            <a:r>
              <a:rPr lang="en-US" dirty="0" err="1" smtClean="0"/>
              <a:t>int</a:t>
            </a:r>
            <a:r>
              <a:rPr lang="en-US" dirty="0" smtClean="0"/>
              <a:t>_ 			→	std::vector&lt;</a:t>
            </a:r>
            <a:r>
              <a:rPr lang="en-US" dirty="0" err="1" smtClean="0"/>
              <a:t>int</a:t>
            </a:r>
            <a:r>
              <a:rPr lang="en-US" dirty="0" smtClean="0"/>
              <a:t>&gt;</a:t>
            </a:r>
          </a:p>
          <a:p>
            <a:pPr lvl="1"/>
            <a:r>
              <a:rPr lang="en-US" dirty="0" err="1" smtClean="0"/>
              <a:t>int</a:t>
            </a:r>
            <a:r>
              <a:rPr lang="en-US" dirty="0" smtClean="0"/>
              <a:t>_ &gt;&gt; char_	→ 	fusion::</a:t>
            </a:r>
            <a:r>
              <a:rPr lang="en-US" dirty="0" err="1" smtClean="0"/>
              <a:t>deque</a:t>
            </a:r>
            <a:r>
              <a:rPr lang="en-US" dirty="0" smtClean="0"/>
              <a:t>&lt;</a:t>
            </a:r>
            <a:r>
              <a:rPr lang="en-US" dirty="0" err="1" smtClean="0"/>
              <a:t>int</a:t>
            </a:r>
            <a:r>
              <a:rPr lang="en-US" dirty="0" smtClean="0"/>
              <a:t>, char&gt;</a:t>
            </a:r>
          </a:p>
          <a:p>
            <a:r>
              <a:rPr lang="en-US" dirty="0" smtClean="0"/>
              <a:t>Some parsers may have </a:t>
            </a:r>
            <a:r>
              <a:rPr lang="en-US" i="1" dirty="0" smtClean="0"/>
              <a:t>unused</a:t>
            </a:r>
            <a:r>
              <a:rPr lang="en-US" dirty="0" smtClean="0"/>
              <a:t> “don’t care” attributes</a:t>
            </a:r>
          </a:p>
          <a:p>
            <a:pPr lvl="1"/>
            <a:r>
              <a:rPr lang="en-US" dirty="0" smtClean="0"/>
              <a:t>literals: e.g. ‘z’, “hello”</a:t>
            </a:r>
          </a:p>
          <a:p>
            <a:pPr lvl="1"/>
            <a:r>
              <a:rPr lang="en-US" dirty="0" err="1" smtClean="0"/>
              <a:t>eps</a:t>
            </a:r>
            <a:r>
              <a:rPr lang="en-US" dirty="0" smtClean="0"/>
              <a:t>, </a:t>
            </a:r>
            <a:r>
              <a:rPr lang="en-US" dirty="0" err="1" smtClean="0"/>
              <a:t>eoi</a:t>
            </a:r>
            <a:r>
              <a:rPr lang="en-US" dirty="0" smtClean="0"/>
              <a:t>, predicates: e.g. !p, &amp;p</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Categories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fr-FR" dirty="0" err="1" smtClean="0"/>
              <a:t>unused_attribute</a:t>
            </a:r>
            <a:r>
              <a:rPr lang="fr-FR" dirty="0" smtClean="0"/>
              <a:t>		</a:t>
            </a:r>
            <a:r>
              <a:rPr lang="fr-FR" dirty="0" err="1" smtClean="0"/>
              <a:t>unused</a:t>
            </a:r>
            <a:endParaRPr lang="fr-FR" dirty="0" smtClean="0"/>
          </a:p>
          <a:p>
            <a:r>
              <a:rPr lang="fr-FR" dirty="0" err="1" smtClean="0"/>
              <a:t>plain_attribute</a:t>
            </a:r>
            <a:r>
              <a:rPr lang="fr-FR" dirty="0" smtClean="0"/>
              <a:t>	</a:t>
            </a:r>
            <a:r>
              <a:rPr lang="fr-FR" dirty="0" smtClean="0"/>
              <a:t>	</a:t>
            </a:r>
            <a:r>
              <a:rPr lang="fr-FR" dirty="0" err="1" smtClean="0"/>
              <a:t>int</a:t>
            </a:r>
            <a:r>
              <a:rPr lang="fr-FR" dirty="0" smtClean="0"/>
              <a:t>, char, double</a:t>
            </a:r>
            <a:endParaRPr lang="fr-FR" dirty="0" smtClean="0"/>
          </a:p>
          <a:p>
            <a:r>
              <a:rPr lang="fr-FR" dirty="0" err="1" smtClean="0"/>
              <a:t>container_attribute</a:t>
            </a:r>
            <a:r>
              <a:rPr lang="fr-FR" dirty="0" smtClean="0"/>
              <a:t>		</a:t>
            </a:r>
            <a:r>
              <a:rPr lang="fr-FR" dirty="0" err="1" smtClean="0"/>
              <a:t>std</a:t>
            </a:r>
            <a:r>
              <a:rPr lang="fr-FR" dirty="0" smtClean="0"/>
              <a:t>::</a:t>
            </a:r>
            <a:r>
              <a:rPr lang="fr-FR" dirty="0" err="1" smtClean="0"/>
              <a:t>vector</a:t>
            </a:r>
            <a:r>
              <a:rPr lang="fr-FR" dirty="0" smtClean="0"/>
              <a:t>&lt;</a:t>
            </a:r>
            <a:r>
              <a:rPr lang="fr-FR" dirty="0" err="1" smtClean="0"/>
              <a:t>int</a:t>
            </a:r>
            <a:r>
              <a:rPr lang="fr-FR" dirty="0" smtClean="0"/>
              <a:t>&gt;</a:t>
            </a:r>
            <a:endParaRPr lang="fr-FR" dirty="0" smtClean="0"/>
          </a:p>
          <a:p>
            <a:r>
              <a:rPr lang="fr-FR" dirty="0" err="1" smtClean="0"/>
              <a:t>tuple_attribute</a:t>
            </a:r>
            <a:r>
              <a:rPr lang="fr-FR" dirty="0" smtClean="0"/>
              <a:t>		fusion::</a:t>
            </a:r>
            <a:r>
              <a:rPr lang="fr-FR" dirty="0" err="1" smtClean="0"/>
              <a:t>list</a:t>
            </a:r>
            <a:r>
              <a:rPr lang="fr-FR" dirty="0" smtClean="0"/>
              <a:t>&lt;</a:t>
            </a:r>
            <a:r>
              <a:rPr lang="fr-FR" dirty="0" err="1" smtClean="0"/>
              <a:t>int</a:t>
            </a:r>
            <a:r>
              <a:rPr lang="fr-FR" dirty="0" smtClean="0"/>
              <a:t>, char&gt;</a:t>
            </a:r>
            <a:endParaRPr lang="fr-FR" dirty="0" smtClean="0"/>
          </a:p>
          <a:p>
            <a:r>
              <a:rPr lang="fr-FR" dirty="0" err="1" smtClean="0"/>
              <a:t>variant_attribute</a:t>
            </a:r>
            <a:r>
              <a:rPr lang="fr-FR" dirty="0" smtClean="0"/>
              <a:t>		variant&lt;</a:t>
            </a:r>
            <a:r>
              <a:rPr lang="fr-FR" dirty="0" err="1" smtClean="0"/>
              <a:t>int</a:t>
            </a:r>
            <a:r>
              <a:rPr lang="fr-FR" dirty="0" smtClean="0"/>
              <a:t>, X&gt;</a:t>
            </a:r>
            <a:endParaRPr lang="fr-FR" dirty="0" smtClean="0"/>
          </a:p>
          <a:p>
            <a:r>
              <a:rPr lang="fr-FR" dirty="0" err="1" smtClean="0"/>
              <a:t>optional_attribute</a:t>
            </a:r>
            <a:r>
              <a:rPr lang="fr-FR" dirty="0" smtClean="0"/>
              <a:t>		</a:t>
            </a:r>
            <a:r>
              <a:rPr lang="fr-FR" dirty="0" err="1" smtClean="0"/>
              <a:t>optional</a:t>
            </a:r>
            <a:r>
              <a:rPr lang="fr-FR" dirty="0" smtClean="0"/>
              <a:t>&lt;</a:t>
            </a:r>
            <a:r>
              <a:rPr lang="fr-FR" dirty="0" err="1" smtClean="0"/>
              <a:t>int</a:t>
            </a:r>
            <a:r>
              <a:rPr lang="fr-FR" dirty="0" smtClean="0"/>
              <a:t>&gt;</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Propagation</a:t>
            </a:r>
            <a:endParaRPr lang="en-US" dirty="0"/>
          </a:p>
        </p:txBody>
      </p:sp>
      <p:sp>
        <p:nvSpPr>
          <p:cNvPr id="3" name="Text Placeholder 2"/>
          <p:cNvSpPr>
            <a:spLocks noGrp="1"/>
          </p:cNvSpPr>
          <p:nvPr>
            <p:ph type="body" sz="quarter" idx="10"/>
          </p:nvPr>
        </p:nvSpPr>
        <p:spPr>
          <a:xfrm>
            <a:off x="381000" y="1676400"/>
            <a:ext cx="8382000" cy="4222694"/>
          </a:xfrm>
        </p:spPr>
        <p:txBody>
          <a:bodyPr/>
          <a:lstStyle/>
          <a:p>
            <a:r>
              <a:rPr lang="en-US" sz="2400" dirty="0" smtClean="0"/>
              <a:t>Attribute Synthesis</a:t>
            </a:r>
          </a:p>
          <a:p>
            <a:pPr lvl="1"/>
            <a:r>
              <a:rPr lang="en-US" sz="2000" dirty="0" smtClean="0"/>
              <a:t>a -&gt; </a:t>
            </a:r>
            <a:r>
              <a:rPr lang="en-US" sz="2000" dirty="0" smtClean="0"/>
              <a:t>A, </a:t>
            </a:r>
            <a:r>
              <a:rPr lang="en-US" sz="2000" dirty="0" smtClean="0"/>
              <a:t>b -&gt; </a:t>
            </a:r>
            <a:r>
              <a:rPr lang="en-US" sz="2000" dirty="0" smtClean="0"/>
              <a:t>B 	 </a:t>
            </a:r>
            <a:r>
              <a:rPr lang="en-US" sz="2000" dirty="0" smtClean="0"/>
              <a:t>	→ 	(</a:t>
            </a:r>
            <a:r>
              <a:rPr lang="en-US" sz="2000" dirty="0" smtClean="0"/>
              <a:t>a &gt;&gt; b</a:t>
            </a:r>
            <a:r>
              <a:rPr lang="en-US" sz="2000" dirty="0" smtClean="0"/>
              <a:t>) -&gt; </a:t>
            </a:r>
            <a:r>
              <a:rPr lang="en-US" sz="2000" dirty="0" err="1" smtClean="0"/>
              <a:t>tuple</a:t>
            </a:r>
            <a:r>
              <a:rPr lang="en-US" sz="2000" dirty="0" smtClean="0"/>
              <a:t>&lt;A, B</a:t>
            </a:r>
            <a:r>
              <a:rPr lang="en-US" sz="2000" dirty="0" smtClean="0"/>
              <a:t>&gt;</a:t>
            </a:r>
            <a:br>
              <a:rPr lang="en-US" sz="2000" dirty="0" smtClean="0"/>
            </a:br>
            <a:endParaRPr lang="en-US" sz="2000" dirty="0" smtClean="0"/>
          </a:p>
          <a:p>
            <a:r>
              <a:rPr lang="en-US" sz="2400" dirty="0" smtClean="0"/>
              <a:t>Attribute Collapsing</a:t>
            </a:r>
          </a:p>
          <a:p>
            <a:pPr lvl="1"/>
            <a:r>
              <a:rPr lang="en-US" sz="2000" dirty="0" err="1" smtClean="0"/>
              <a:t>tuple</a:t>
            </a:r>
            <a:r>
              <a:rPr lang="en-US" sz="2000" dirty="0" smtClean="0"/>
              <a:t>&lt;T, unused&gt;		→	T</a:t>
            </a:r>
          </a:p>
          <a:p>
            <a:pPr lvl="1"/>
            <a:r>
              <a:rPr lang="en-US" sz="2000" dirty="0" err="1" smtClean="0"/>
              <a:t>tuple</a:t>
            </a:r>
            <a:r>
              <a:rPr lang="en-US" sz="2000" dirty="0" smtClean="0"/>
              <a:t>&lt;unused, T&gt;		→</a:t>
            </a:r>
            <a:r>
              <a:rPr lang="en-US" sz="2000" dirty="0" smtClean="0"/>
              <a:t>	</a:t>
            </a:r>
            <a:r>
              <a:rPr lang="en-US" sz="2000" dirty="0" smtClean="0"/>
              <a:t>T</a:t>
            </a:r>
          </a:p>
          <a:p>
            <a:pPr lvl="1"/>
            <a:r>
              <a:rPr lang="en-US" sz="2000" dirty="0" err="1" smtClean="0"/>
              <a:t>tuple</a:t>
            </a:r>
            <a:r>
              <a:rPr lang="en-US" sz="2000" dirty="0" smtClean="0"/>
              <a:t>&lt;unused</a:t>
            </a:r>
            <a:r>
              <a:rPr lang="en-US" sz="2000" dirty="0" smtClean="0"/>
              <a:t>, </a:t>
            </a:r>
            <a:r>
              <a:rPr lang="en-US" sz="2000" dirty="0" smtClean="0"/>
              <a:t>unused&gt;</a:t>
            </a:r>
            <a:r>
              <a:rPr lang="en-US" sz="2000" dirty="0" smtClean="0"/>
              <a:t>	</a:t>
            </a:r>
            <a:r>
              <a:rPr lang="en-US" sz="2000" dirty="0" smtClean="0"/>
              <a:t>→	unused</a:t>
            </a:r>
            <a:br>
              <a:rPr lang="en-US" sz="2000" dirty="0" smtClean="0"/>
            </a:br>
            <a:endParaRPr lang="en-US" sz="2000" dirty="0" smtClean="0"/>
          </a:p>
          <a:p>
            <a:r>
              <a:rPr lang="en-US" sz="2400" dirty="0" smtClean="0"/>
              <a:t>Attribute Compatibility</a:t>
            </a:r>
          </a:p>
          <a:p>
            <a:pPr lvl="1"/>
            <a:r>
              <a:rPr lang="pt-BR" sz="2000" dirty="0" smtClean="0"/>
              <a:t>(a &gt;&gt; b</a:t>
            </a:r>
            <a:r>
              <a:rPr lang="pt-BR" sz="2000" dirty="0" smtClean="0"/>
              <a:t>) := </a:t>
            </a:r>
            <a:r>
              <a:rPr lang="pt-BR" sz="2000" dirty="0" smtClean="0"/>
              <a:t>vector&lt;A</a:t>
            </a:r>
            <a:r>
              <a:rPr lang="pt-BR" sz="2000" dirty="0" smtClean="0"/>
              <a:t>&gt;	</a:t>
            </a:r>
            <a:r>
              <a:rPr lang="en-US" sz="2000" dirty="0" smtClean="0"/>
              <a:t>→</a:t>
            </a:r>
            <a:r>
              <a:rPr lang="en-US" sz="2000" dirty="0" smtClean="0"/>
              <a:t>	</a:t>
            </a:r>
            <a:r>
              <a:rPr lang="pt-BR" sz="2000" dirty="0" smtClean="0"/>
              <a:t>a := </a:t>
            </a:r>
            <a:r>
              <a:rPr lang="pt-BR" sz="2000" dirty="0" smtClean="0"/>
              <a:t>A, </a:t>
            </a:r>
            <a:r>
              <a:rPr lang="pt-BR" sz="2000" dirty="0" smtClean="0"/>
              <a:t>b</a:t>
            </a:r>
            <a:r>
              <a:rPr lang="pt-BR" sz="2000" dirty="0" smtClean="0"/>
              <a:t> :=</a:t>
            </a:r>
            <a:r>
              <a:rPr lang="pt-BR" sz="2000" dirty="0" smtClean="0"/>
              <a:t> </a:t>
            </a:r>
            <a:r>
              <a:rPr lang="pt-BR" sz="2000" dirty="0" smtClean="0"/>
              <a:t>A </a:t>
            </a:r>
            <a:r>
              <a:rPr lang="pt-BR" sz="2000" dirty="0" smtClean="0"/>
              <a:t/>
            </a:r>
            <a:br>
              <a:rPr lang="pt-BR" sz="2000" dirty="0" smtClean="0"/>
            </a:br>
            <a:r>
              <a:rPr lang="pt-BR" sz="2000" dirty="0" smtClean="0"/>
              <a:t>		</a:t>
            </a:r>
            <a:r>
              <a:rPr lang="pt-BR" sz="2000" dirty="0" smtClean="0"/>
              <a:t>	</a:t>
            </a:r>
            <a:r>
              <a:rPr lang="en-US" sz="2000" dirty="0" smtClean="0"/>
              <a:t>→ 	a </a:t>
            </a:r>
            <a:r>
              <a:rPr lang="pt-BR" sz="2000" dirty="0" smtClean="0"/>
              <a:t>:=</a:t>
            </a:r>
            <a:r>
              <a:rPr lang="en-US" sz="2000" dirty="0" smtClean="0"/>
              <a:t> </a:t>
            </a:r>
            <a:r>
              <a:rPr lang="pt-BR" sz="2000" dirty="0" smtClean="0"/>
              <a:t>vector&lt;A</a:t>
            </a:r>
            <a:r>
              <a:rPr lang="pt-BR" sz="2000" dirty="0" smtClean="0"/>
              <a:t>&gt;, </a:t>
            </a:r>
            <a:r>
              <a:rPr lang="pt-BR" sz="2000" dirty="0" smtClean="0"/>
              <a:t>b </a:t>
            </a:r>
            <a:r>
              <a:rPr lang="pt-BR" sz="2000" dirty="0" smtClean="0"/>
              <a:t>:=</a:t>
            </a:r>
            <a:r>
              <a:rPr lang="pt-BR" sz="2000" dirty="0" smtClean="0"/>
              <a:t> A</a:t>
            </a:r>
            <a:br>
              <a:rPr lang="pt-BR" sz="2000" dirty="0" smtClean="0"/>
            </a:br>
            <a:r>
              <a:rPr lang="pt-BR" sz="2000" dirty="0" smtClean="0"/>
              <a:t>			</a:t>
            </a:r>
            <a:r>
              <a:rPr lang="en-US" sz="2000" dirty="0" smtClean="0"/>
              <a:t>→ </a:t>
            </a:r>
            <a:r>
              <a:rPr lang="en-US" sz="2000" dirty="0" smtClean="0"/>
              <a:t>	</a:t>
            </a:r>
            <a:r>
              <a:rPr lang="pt-BR" sz="2000" dirty="0" smtClean="0"/>
              <a:t>a </a:t>
            </a:r>
            <a:r>
              <a:rPr lang="pt-BR" sz="2000" dirty="0" smtClean="0"/>
              <a:t>:=</a:t>
            </a:r>
            <a:r>
              <a:rPr lang="pt-BR" sz="2000" dirty="0" smtClean="0"/>
              <a:t> </a:t>
            </a:r>
            <a:r>
              <a:rPr lang="pt-BR" sz="2000" dirty="0" smtClean="0"/>
              <a:t>A, </a:t>
            </a:r>
            <a:r>
              <a:rPr lang="pt-BR" sz="2000" dirty="0" smtClean="0"/>
              <a:t>b </a:t>
            </a:r>
            <a:r>
              <a:rPr lang="pt-BR" sz="2000" dirty="0" smtClean="0"/>
              <a:t>:=</a:t>
            </a:r>
            <a:r>
              <a:rPr lang="pt-BR" sz="2000" dirty="0" smtClean="0"/>
              <a:t> </a:t>
            </a:r>
            <a:r>
              <a:rPr lang="pt-BR" sz="2000" dirty="0" smtClean="0"/>
              <a:t>vector&lt;A</a:t>
            </a:r>
            <a:r>
              <a:rPr lang="pt-BR" sz="2000" dirty="0" smtClean="0"/>
              <a:t>&gt;</a:t>
            </a:r>
            <a:br>
              <a:rPr lang="pt-BR" sz="2000" dirty="0" smtClean="0"/>
            </a:br>
            <a:r>
              <a:rPr lang="pt-BR" sz="2000" dirty="0" smtClean="0"/>
              <a:t>			</a:t>
            </a:r>
            <a:r>
              <a:rPr lang="en-US" sz="2000" dirty="0" smtClean="0"/>
              <a:t>→ </a:t>
            </a:r>
            <a:r>
              <a:rPr lang="en-US" sz="2000" dirty="0" smtClean="0"/>
              <a:t>	</a:t>
            </a:r>
            <a:r>
              <a:rPr lang="pt-BR" sz="2000" dirty="0" smtClean="0"/>
              <a:t>a </a:t>
            </a:r>
            <a:r>
              <a:rPr lang="pt-BR" sz="2000" dirty="0" smtClean="0"/>
              <a:t>:=</a:t>
            </a:r>
            <a:r>
              <a:rPr lang="pt-BR" sz="2000" dirty="0" smtClean="0"/>
              <a:t> </a:t>
            </a:r>
            <a:r>
              <a:rPr lang="pt-BR" sz="2000" dirty="0" smtClean="0"/>
              <a:t>vector&lt;A</a:t>
            </a:r>
            <a:r>
              <a:rPr lang="pt-BR" sz="2000" dirty="0" smtClean="0"/>
              <a:t>&gt;, b </a:t>
            </a:r>
            <a:r>
              <a:rPr lang="pt-BR" sz="2000" dirty="0" smtClean="0"/>
              <a:t>:=</a:t>
            </a:r>
            <a:r>
              <a:rPr lang="pt-BR" sz="2000" dirty="0" smtClean="0"/>
              <a:t> </a:t>
            </a:r>
            <a:r>
              <a:rPr lang="pt-BR" sz="2000" dirty="0" smtClean="0"/>
              <a:t>vector&lt;A&gt; </a:t>
            </a:r>
            <a:endParaRPr lang="pt-BR" sz="2000" dirty="0" smtClean="0"/>
          </a:p>
        </p:txBody>
      </p:sp>
      <p:sp>
        <p:nvSpPr>
          <p:cNvPr id="4" name="TextBox 3"/>
          <p:cNvSpPr txBox="1"/>
          <p:nvPr/>
        </p:nvSpPr>
        <p:spPr>
          <a:xfrm>
            <a:off x="3581400" y="838200"/>
            <a:ext cx="1524000" cy="707886"/>
          </a:xfrm>
          <a:prstGeom prst="rect">
            <a:avLst/>
          </a:prstGeom>
          <a:noFill/>
        </p:spPr>
        <p:txBody>
          <a:bodyPr wrap="square" rtlCol="0">
            <a:spAutoFit/>
          </a:bodyPr>
          <a:lstStyle/>
          <a:p>
            <a:pPr marL="0" lvl="1"/>
            <a:r>
              <a:rPr lang="en-US" sz="4000" dirty="0" smtClean="0"/>
              <a:t>a &gt;&gt; </a:t>
            </a:r>
            <a:r>
              <a:rPr lang="en-US" sz="4000" dirty="0" smtClean="0"/>
              <a:t>b</a:t>
            </a:r>
            <a:endParaRPr lang="en-US" sz="4000"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Structure and Components</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Support</a:t>
            </a:r>
          </a:p>
          <a:p>
            <a:r>
              <a:rPr lang="en-US" dirty="0" smtClean="0"/>
              <a:t>X3</a:t>
            </a:r>
          </a:p>
          <a:p>
            <a:pPr lvl="1"/>
            <a:r>
              <a:rPr lang="en-US" dirty="0" smtClean="0"/>
              <a:t>auxiliary</a:t>
            </a:r>
          </a:p>
          <a:p>
            <a:pPr lvl="1"/>
            <a:r>
              <a:rPr lang="en-US" dirty="0" smtClean="0"/>
              <a:t>char</a:t>
            </a:r>
          </a:p>
          <a:p>
            <a:pPr lvl="1"/>
            <a:r>
              <a:rPr lang="en-US" dirty="0" smtClean="0"/>
              <a:t>core</a:t>
            </a:r>
          </a:p>
          <a:p>
            <a:pPr lvl="1"/>
            <a:r>
              <a:rPr lang="en-US" dirty="0" smtClean="0"/>
              <a:t>directive</a:t>
            </a:r>
          </a:p>
          <a:p>
            <a:pPr lvl="1"/>
            <a:r>
              <a:rPr lang="en-US" dirty="0" err="1" smtClean="0"/>
              <a:t>nonterminal</a:t>
            </a:r>
            <a:endParaRPr lang="en-US" dirty="0" smtClean="0"/>
          </a:p>
          <a:p>
            <a:pPr lvl="1"/>
            <a:r>
              <a:rPr lang="en-US" dirty="0" smtClean="0"/>
              <a:t>numeric</a:t>
            </a:r>
          </a:p>
          <a:p>
            <a:pPr lvl="1"/>
            <a:r>
              <a:rPr lang="en-US" dirty="0" smtClean="0"/>
              <a:t>operator</a:t>
            </a:r>
          </a:p>
          <a:p>
            <a:pPr lvl="1"/>
            <a:r>
              <a:rPr lang="en-US" dirty="0" smtClean="0"/>
              <a:t>string</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3742563"/>
          </a:xfrm>
        </p:spPr>
        <p:txBody>
          <a:bodyPr/>
          <a:lstStyle/>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unused_type</a:t>
            </a:r>
            <a:endParaRPr lang="en-US" sz="1600" dirty="0" smtClean="0"/>
          </a:p>
          <a:p>
            <a:pPr>
              <a:buNone/>
            </a:pPr>
            <a:r>
              <a:rPr lang="en-US" sz="1600" dirty="0" smtClean="0"/>
              <a:t>    get(ID_ id) const</a:t>
            </a:r>
          </a:p>
          <a:p>
            <a:pPr>
              <a:buNone/>
            </a:pPr>
            <a:r>
              <a:rPr lang="en-US" sz="1600" dirty="0" smtClean="0"/>
              <a:t>    {</a:t>
            </a:r>
          </a:p>
          <a:p>
            <a:pPr>
              <a:buNone/>
            </a:pPr>
            <a:r>
              <a:rPr lang="en-US" sz="1600" dirty="0" smtClean="0"/>
              <a:t>        return unused;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 </a:t>
            </a:r>
            <a:r>
              <a:rPr lang="en-US" sz="1600" dirty="0" err="1" smtClean="0"/>
              <a:t>typename</a:t>
            </a:r>
            <a:r>
              <a:rPr lang="en-US" sz="1600" dirty="0" smtClean="0"/>
              <a:t> T&gt;</a:t>
            </a:r>
          </a:p>
          <a:p>
            <a:pPr marL="396875" lvl="0" indent="-396875" defTabSz="914363">
              <a:lnSpc>
                <a:spcPct val="90000"/>
              </a:lnSpc>
              <a:spcBef>
                <a:spcPct val="20000"/>
              </a:spcBef>
            </a:pPr>
            <a:r>
              <a:rPr lang="en-US" sz="1600" dirty="0" err="1" smtClean="0"/>
              <a:t>struct</a:t>
            </a:r>
            <a:r>
              <a:rPr lang="en-US" sz="1600" dirty="0" smtClean="0"/>
              <a:t> context&lt;ID, T, </a:t>
            </a:r>
            <a:r>
              <a:rPr lang="en-US" sz="1600" dirty="0" err="1" smtClean="0"/>
              <a:t>unused_type</a:t>
            </a:r>
            <a:r>
              <a:rPr lang="en-US" sz="1600" dirty="0" smtClean="0"/>
              <a:t>&gt;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ID_, </a:t>
            </a:r>
            <a:r>
              <a:rPr lang="en-US" sz="1600" dirty="0" err="1" smtClean="0"/>
              <a:t>typename</a:t>
            </a:r>
            <a:r>
              <a:rPr lang="en-US" sz="1600" dirty="0" smtClean="0"/>
              <a:t> Unused = void&gt;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endParaRPr lang="en-US" sz="1600" dirty="0" smtClean="0"/>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a:t>
            </a:r>
            <a:r>
              <a:rPr lang="en-US" sz="1600" dirty="0" err="1" smtClean="0"/>
              <a:t>unused_type</a:t>
            </a:r>
            <a:r>
              <a:rPr lang="en-US" sz="1600" dirty="0" smtClean="0"/>
              <a:t> type;</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Unused&gt;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r>
              <a:rPr lang="en-US" sz="1600" dirty="0" smtClean="0"/>
              <a:t>&lt;</a:t>
            </a:r>
            <a:r>
              <a:rPr lang="en-US" sz="1600" dirty="0" err="1" smtClean="0"/>
              <a:t>mpl</a:t>
            </a:r>
            <a:r>
              <a:rPr lang="en-US" sz="1600" dirty="0" smtClean="0"/>
              <a:t>::identity&lt;ID&gt;, Unused&gt;</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T&amp; type;</a:t>
            </a:r>
          </a:p>
          <a:p>
            <a:pPr marL="396875" lvl="0" indent="-396875" defTabSz="914363">
              <a:lnSpc>
                <a:spcPct val="90000"/>
              </a:lnSpc>
              <a:spcBef>
                <a:spcPct val="20000"/>
              </a:spcBef>
            </a:pPr>
            <a:r>
              <a:rPr lang="en-US" sz="1600" dirty="0" smtClean="0"/>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&lt;</a:t>
            </a:r>
            <a:r>
              <a:rPr lang="en-US" sz="1800" dirty="0" err="1" smtClean="0"/>
              <a:t>typename</a:t>
            </a:r>
            <a:r>
              <a:rPr lang="en-US" sz="1800" dirty="0" smtClean="0"/>
              <a:t> T, unsigned Radix = 10, unsigned </a:t>
            </a:r>
            <a:r>
              <a:rPr lang="en-US" sz="1800" dirty="0" err="1" smtClean="0"/>
              <a:t>MinDigits</a:t>
            </a:r>
            <a:r>
              <a:rPr lang="en-US" sz="1800" dirty="0" smtClean="0"/>
              <a:t> = 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sequence : </a:t>
            </a:r>
            <a:r>
              <a:rPr lang="en-US" sz="1600" dirty="0" err="1" smtClean="0"/>
              <a:t>binary_parser</a:t>
            </a:r>
            <a:r>
              <a:rPr lang="en-US" sz="1600" dirty="0" smtClean="0"/>
              <a:t>&lt;Left, Right, sequence&lt;Left,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sequence&lt;Left, Right&gt;&gt; </a:t>
            </a:r>
            <a:r>
              <a:rPr lang="en-US" sz="1600" dirty="0" err="1" smtClean="0"/>
              <a:t>base_type</a:t>
            </a:r>
            <a:r>
              <a:rPr lang="en-US" sz="1600" dirty="0" smtClean="0"/>
              <a:t>;</a:t>
            </a:r>
          </a:p>
          <a:p>
            <a:pPr>
              <a:buNone/>
            </a:pPr>
            <a:endParaRPr lang="en-US" sz="1600" dirty="0" smtClean="0"/>
          </a:p>
          <a:p>
            <a:pPr>
              <a:buNone/>
            </a:pPr>
            <a:r>
              <a:rPr lang="en-US" sz="1600" dirty="0" smtClean="0"/>
              <a:t>    sequence(Left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inary_parser</a:t>
            </a:r>
            <a:endParaRPr lang="en-US" dirty="0"/>
          </a:p>
        </p:txBody>
      </p:sp>
      <p:sp>
        <p:nvSpPr>
          <p:cNvPr id="3" name="Text Placeholder 2"/>
          <p:cNvSpPr>
            <a:spLocks noGrp="1"/>
          </p:cNvSpPr>
          <p:nvPr>
            <p:ph type="body" sz="quarter" idx="10"/>
          </p:nvPr>
        </p:nvSpPr>
        <p:spPr>
          <a:xfrm>
            <a:off x="381000" y="1411552"/>
            <a:ext cx="8382000" cy="509678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binary_parser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binary_category</a:t>
            </a:r>
            <a:r>
              <a:rPr lang="en-US" sz="1600" dirty="0" smtClean="0"/>
              <a:t> category;</a:t>
            </a:r>
          </a:p>
          <a:p>
            <a:pPr>
              <a:buNone/>
            </a:pPr>
            <a:r>
              <a:rPr lang="en-US" sz="1600" dirty="0" smtClean="0"/>
              <a:t>    </a:t>
            </a:r>
            <a:r>
              <a:rPr lang="en-US" sz="1600" dirty="0" err="1" smtClean="0"/>
              <a:t>typedef</a:t>
            </a:r>
            <a:r>
              <a:rPr lang="en-US" sz="1600" dirty="0" smtClean="0"/>
              <a:t> Left </a:t>
            </a:r>
            <a:r>
              <a:rPr lang="en-US" sz="1600" dirty="0" err="1" smtClean="0"/>
              <a:t>left_type</a:t>
            </a:r>
            <a:r>
              <a:rPr lang="en-US" sz="1600" dirty="0" smtClean="0"/>
              <a:t>;</a:t>
            </a:r>
          </a:p>
          <a:p>
            <a:pPr>
              <a:buNone/>
            </a:pPr>
            <a:r>
              <a:rPr lang="en-US" sz="1600" dirty="0" smtClean="0"/>
              <a:t>    </a:t>
            </a:r>
            <a:r>
              <a:rPr lang="en-US" sz="1600" dirty="0" err="1" smtClean="0"/>
              <a:t>typedef</a:t>
            </a:r>
            <a:r>
              <a:rPr lang="en-US" sz="1600" dirty="0" smtClean="0"/>
              <a:t> Right </a:t>
            </a:r>
            <a:r>
              <a:rPr lang="en-US" sz="1600" dirty="0" err="1" smtClean="0"/>
              <a:t>right_type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has_attribute</a:t>
            </a:r>
            <a:r>
              <a:rPr lang="en-US" sz="1600" dirty="0" smtClean="0"/>
              <a:t> || </a:t>
            </a:r>
            <a:r>
              <a:rPr lang="en-US" sz="1600" dirty="0" err="1" smtClean="0"/>
              <a:t>right_type</a:t>
            </a:r>
            <a:r>
              <a:rPr lang="en-US" sz="1600" dirty="0" smtClean="0"/>
              <a: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has_action</a:t>
            </a:r>
            <a:r>
              <a:rPr lang="en-US" sz="1600" dirty="0" smtClean="0"/>
              <a:t> || </a:t>
            </a:r>
            <a:r>
              <a:rPr lang="en-US" sz="1600" dirty="0" err="1" smtClean="0"/>
              <a:t>right_type</a:t>
            </a:r>
            <a:r>
              <a:rPr lang="en-US" sz="1600" dirty="0" smtClean="0"/>
              <a: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binary_parser</a:t>
            </a:r>
            <a:r>
              <a:rPr lang="en-US" sz="1600" dirty="0" smtClean="0"/>
              <a:t>(Left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left(left), right(right) {}</a:t>
            </a:r>
          </a:p>
          <a:p>
            <a:pPr>
              <a:buNone/>
            </a:pPr>
            <a:endParaRPr lang="en-US" sz="1600" dirty="0" smtClean="0"/>
          </a:p>
          <a:p>
            <a:pPr>
              <a:buNone/>
            </a:pPr>
            <a:r>
              <a:rPr lang="en-US" sz="1600" dirty="0" smtClean="0"/>
              <a:t>    </a:t>
            </a:r>
            <a:r>
              <a:rPr lang="en-US" sz="1600" dirty="0" err="1" smtClean="0"/>
              <a:t>binary_parser</a:t>
            </a:r>
            <a:r>
              <a:rPr lang="en-US" sz="1600" dirty="0" smtClean="0"/>
              <a:t> const&amp; </a:t>
            </a:r>
            <a:r>
              <a:rPr lang="en-US" sz="1600" dirty="0" err="1" smtClean="0"/>
              <a:t>get_binary</a:t>
            </a:r>
            <a:r>
              <a:rPr lang="en-US" sz="1600" dirty="0" smtClean="0"/>
              <a:t>() const { return *this; }</a:t>
            </a:r>
          </a:p>
          <a:p>
            <a:pPr>
              <a:buNone/>
            </a:pPr>
            <a:endParaRPr lang="en-US" sz="1600" dirty="0" smtClean="0"/>
          </a:p>
          <a:p>
            <a:pPr>
              <a:buNone/>
            </a:pPr>
            <a:r>
              <a:rPr lang="en-US" sz="1600" dirty="0" smtClean="0"/>
              <a:t>    Left </a:t>
            </a:r>
            <a:r>
              <a:rPr lang="en-US" sz="1600" dirty="0" err="1" smtClean="0"/>
              <a:t>left</a:t>
            </a:r>
            <a:r>
              <a:rPr lang="en-US" sz="1600" dirty="0" smtClean="0"/>
              <a:t>;</a:t>
            </a:r>
          </a:p>
          <a:p>
            <a:pPr>
              <a:buNone/>
            </a:pPr>
            <a:r>
              <a:rPr lang="en-US" sz="1600" dirty="0" smtClean="0"/>
              <a:t>    Right </a:t>
            </a:r>
            <a:r>
              <a:rPr lang="en-US" sz="1600" dirty="0" err="1" smtClean="0"/>
              <a:t>right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Right&gt;</a:t>
            </a:r>
          </a:p>
          <a:p>
            <a:pPr>
              <a:buNone/>
            </a:pPr>
            <a:r>
              <a:rPr lang="en-US" sz="2000" dirty="0" smtClean="0"/>
              <a:t>inline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operator&gt;&gt;(Left const&amp; left, Right const&amp; right)</a:t>
            </a:r>
          </a:p>
          <a:p>
            <a:pPr>
              <a:buNone/>
            </a:pPr>
            <a:r>
              <a:rPr lang="en-US" sz="2000" dirty="0" smtClean="0"/>
              <a:t>{</a:t>
            </a:r>
          </a:p>
          <a:p>
            <a:pPr>
              <a:buNone/>
            </a:pPr>
            <a:r>
              <a:rPr lang="en-US" sz="2000" dirty="0" smtClean="0"/>
              <a:t>    </a:t>
            </a:r>
            <a:r>
              <a:rPr lang="en-US" sz="2000" dirty="0" err="1" smtClean="0"/>
              <a:t>typedef</a:t>
            </a:r>
            <a:r>
              <a:rPr lang="en-US" sz="2000" dirty="0" smtClean="0"/>
              <a:t>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(left), </a:t>
            </a:r>
            <a:r>
              <a:rPr lang="en-US" sz="2000" dirty="0" err="1" smtClean="0"/>
              <a:t>as_parser</a:t>
            </a:r>
            <a:r>
              <a:rPr lang="en-US" sz="2000" dirty="0" smtClean="0"/>
              <a:t>(right));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563505"/>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p>
          <a:p>
            <a:pPr marL="396875" lvl="0" indent="-396875" algn="ctr" defTabSz="914363">
              <a:lnSpc>
                <a:spcPct val="90000"/>
              </a:lnSpc>
              <a:spcBef>
                <a:spcPct val="20000"/>
              </a:spcBef>
            </a:pPr>
            <a:r>
              <a:rPr lang="en-US" sz="2800" dirty="0" smtClean="0"/>
              <a:t>in 'term &gt;&gt;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unused_type</a:t>
            </a:r>
            <a:r>
              <a:rPr lang="en-US" sz="2000" dirty="0" smtClean="0"/>
              <a:t>) const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(this-&gt;</a:t>
            </a:r>
            <a:r>
              <a:rPr lang="en-US" sz="2000" dirty="0" err="1" smtClean="0"/>
              <a:t>left.parse</a:t>
            </a:r>
            <a:r>
              <a:rPr lang="en-US" sz="2000" dirty="0" smtClean="0"/>
              <a:t>(first, last, context, unused)</a:t>
            </a:r>
          </a:p>
          <a:p>
            <a:pPr>
              <a:buNone/>
            </a:pPr>
            <a:r>
              <a:rPr lang="en-US" sz="2000" dirty="0" smtClean="0"/>
              <a:t>        &amp;&amp; this-&gt;</a:t>
            </a:r>
            <a:r>
              <a:rPr lang="en-US" sz="2000" dirty="0" err="1" smtClean="0"/>
              <a:t>right.parse</a:t>
            </a:r>
            <a:r>
              <a:rPr lang="en-US" sz="2000" dirty="0" smtClean="0"/>
              <a:t>(first, last, context, unused))</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3323987"/>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parse_sequence</a:t>
            </a:r>
            <a:r>
              <a:rPr lang="en-US" sz="2000" dirty="0" smtClean="0"/>
              <a:t>(</a:t>
            </a:r>
          </a:p>
          <a:p>
            <a:pPr>
              <a:buNone/>
            </a:pPr>
            <a:r>
              <a:rPr lang="en-US" sz="2000" dirty="0" smtClean="0"/>
              <a:t>        this-&gt;left, this-&gt;right, first, last, context, </a:t>
            </a:r>
            <a:r>
              <a:rPr lang="en-US" sz="2000" dirty="0" err="1" smtClean="0"/>
              <a:t>attr</a:t>
            </a:r>
            <a:endParaRPr lang="en-US" sz="2000" dirty="0" smtClean="0"/>
          </a:p>
          <a:p>
            <a:pPr>
              <a:buNone/>
            </a:pPr>
            <a:r>
              <a:rPr lang="en-US" sz="2000" dirty="0" smtClean="0"/>
              <a:t>      , </a:t>
            </a:r>
            <a:r>
              <a:rPr lang="en-US" sz="2000" dirty="0" err="1" smtClean="0"/>
              <a:t>typename</a:t>
            </a:r>
            <a:r>
              <a:rPr lang="en-US" sz="2000" dirty="0" smtClean="0"/>
              <a:t> traits::</a:t>
            </a:r>
            <a:r>
              <a:rPr lang="en-US" sz="2000" dirty="0" err="1" smtClean="0"/>
              <a:t>attribute_category</a:t>
            </a:r>
            <a:r>
              <a:rPr lang="en-US" sz="2000" dirty="0" smtClean="0"/>
              <a:t>&lt;Attribute&gt;::type());</a:t>
            </a:r>
          </a:p>
          <a:p>
            <a:pPr>
              <a:buNone/>
            </a:pPr>
            <a:r>
              <a:rPr lang="en-US" sz="2000" dirty="0" smtClean="0"/>
              <a:t>    return false;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411552"/>
            <a:ext cx="8382000" cy="4678204"/>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container_attribute</a:t>
            </a:r>
            <a:r>
              <a:rPr lang="en-US" sz="2000" dirty="0" smtClean="0"/>
              <a: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parse_into_container</a:t>
            </a:r>
            <a:r>
              <a:rPr lang="en-US" sz="2000" dirty="0" smtClean="0"/>
              <a:t>(left, first, last, context, </a:t>
            </a:r>
            <a:r>
              <a:rPr lang="en-US" sz="2000" dirty="0" err="1" smtClean="0"/>
              <a:t>attr</a:t>
            </a:r>
            <a:r>
              <a:rPr lang="en-US" sz="2000" dirty="0" smtClean="0"/>
              <a:t>)</a:t>
            </a:r>
          </a:p>
          <a:p>
            <a:pPr>
              <a:buNone/>
            </a:pPr>
            <a:r>
              <a:rPr lang="en-US" sz="2000" dirty="0" smtClean="0"/>
              <a:t>        &amp;&amp; </a:t>
            </a:r>
            <a:r>
              <a:rPr lang="en-US" sz="2000" dirty="0" err="1" smtClean="0"/>
              <a:t>parse_into_container</a:t>
            </a:r>
            <a:r>
              <a:rPr lang="en-US" sz="2000" dirty="0" smtClean="0"/>
              <a: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066800"/>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tuple_attribute</a:t>
            </a:r>
            <a:r>
              <a:rPr lang="en-US" sz="2000" dirty="0" smtClean="0"/>
              <a:t>)</a:t>
            </a:r>
          </a:p>
          <a:p>
            <a:pPr>
              <a:buNone/>
            </a:pPr>
            <a:r>
              <a:rPr lang="en-US" sz="2000" dirty="0" smtClean="0"/>
              <a:t>{</a:t>
            </a:r>
          </a:p>
          <a:p>
            <a:pPr>
              <a:buNone/>
            </a:pPr>
            <a:r>
              <a:rPr lang="en-US" sz="2000" dirty="0" smtClean="0"/>
              <a:t>    </a:t>
            </a:r>
            <a:r>
              <a:rPr lang="en-US" sz="2000" dirty="0" err="1" smtClean="0"/>
              <a:t>typedef</a:t>
            </a:r>
            <a:r>
              <a:rPr lang="en-US" sz="2000" dirty="0" smtClean="0"/>
              <a:t> detail::</a:t>
            </a:r>
            <a:r>
              <a:rPr lang="en-US" sz="2000" dirty="0" err="1" smtClean="0"/>
              <a:t>partition_attribute</a:t>
            </a:r>
            <a:r>
              <a:rPr lang="en-US" sz="2000" dirty="0" smtClean="0"/>
              <a:t>&lt;Left, Right, Attribute&gt; partition;</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l_pass</a:t>
            </a:r>
            <a:r>
              <a:rPr lang="en-US" sz="2000" dirty="0" smtClean="0"/>
              <a:t> </a:t>
            </a:r>
            <a:r>
              <a:rPr lang="en-US" sz="2000" dirty="0" err="1" smtClean="0"/>
              <a:t>l_pass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r_pass</a:t>
            </a:r>
            <a:r>
              <a:rPr lang="en-US" sz="2000" dirty="0" smtClean="0"/>
              <a:t> </a:t>
            </a:r>
            <a:r>
              <a:rPr lang="en-US" sz="2000" dirty="0" err="1" smtClean="0"/>
              <a:t>r_pass</a:t>
            </a:r>
            <a:r>
              <a:rPr lang="en-US" sz="2000" dirty="0" smtClean="0"/>
              <a:t>;</a:t>
            </a:r>
          </a:p>
          <a:p>
            <a:pPr>
              <a:buNone/>
            </a:pPr>
            <a:endParaRPr lang="en-US" sz="2000" dirty="0" smtClean="0"/>
          </a:p>
          <a:p>
            <a:pPr>
              <a:buNone/>
            </a:pPr>
            <a:endParaRPr lang="en-US" sz="2000" dirty="0" smtClean="0"/>
          </a:p>
          <a:p>
            <a:pPr>
              <a:buNone/>
            </a:pPr>
            <a:r>
              <a:rPr lang="en-US" sz="2000" dirty="0" smtClean="0"/>
              <a:t> </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600200"/>
            <a:ext cx="8382000" cy="4339650"/>
          </a:xfrm>
        </p:spPr>
        <p:txBody>
          <a:bodyPr/>
          <a:lstStyle/>
          <a:p>
            <a:pPr>
              <a:buNone/>
            </a:pPr>
            <a:r>
              <a:rPr lang="en-US" sz="2000" dirty="0" smtClean="0"/>
              <a:t>    </a:t>
            </a:r>
            <a:r>
              <a:rPr lang="en-US" sz="2000" dirty="0" err="1" smtClean="0"/>
              <a:t>typename</a:t>
            </a:r>
            <a:r>
              <a:rPr lang="en-US" sz="2000" dirty="0" smtClean="0"/>
              <a:t> partition::</a:t>
            </a:r>
            <a:r>
              <a:rPr lang="en-US" sz="2000" dirty="0" err="1" smtClean="0"/>
              <a:t>l_part</a:t>
            </a:r>
            <a:r>
              <a:rPr lang="en-US" sz="2000" dirty="0" smtClean="0"/>
              <a:t> </a:t>
            </a:r>
            <a:r>
              <a:rPr lang="en-US" sz="2000" dirty="0" err="1" smtClean="0"/>
              <a:t>l_part</a:t>
            </a:r>
            <a:r>
              <a:rPr lang="en-US" sz="2000" dirty="0" smtClean="0"/>
              <a:t> = partition::left(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partition::</a:t>
            </a:r>
            <a:r>
              <a:rPr lang="en-US" sz="2000" dirty="0" err="1" smtClean="0"/>
              <a:t>r_part</a:t>
            </a:r>
            <a:r>
              <a:rPr lang="en-US" sz="2000" dirty="0" smtClean="0"/>
              <a:t> </a:t>
            </a:r>
            <a:r>
              <a:rPr lang="en-US" sz="2000" dirty="0" err="1" smtClean="0"/>
              <a:t>r_part</a:t>
            </a:r>
            <a:r>
              <a:rPr lang="en-US" sz="2000" dirty="0" smtClean="0"/>
              <a:t> = partition::right(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l_pass</a:t>
            </a:r>
            <a:r>
              <a:rPr lang="en-US" sz="2000" dirty="0" smtClean="0"/>
              <a:t>::type </a:t>
            </a:r>
            <a:r>
              <a:rPr lang="en-US" sz="2000" dirty="0" err="1" smtClean="0"/>
              <a:t>l_attr</a:t>
            </a:r>
            <a:r>
              <a:rPr lang="en-US" sz="2000" dirty="0" smtClean="0"/>
              <a:t> = </a:t>
            </a:r>
            <a:r>
              <a:rPr lang="en-US" sz="2000" dirty="0" err="1" smtClean="0"/>
              <a:t>l_pass</a:t>
            </a:r>
            <a:r>
              <a:rPr lang="en-US" sz="2000" dirty="0" smtClean="0"/>
              <a:t>::call(</a:t>
            </a:r>
            <a:r>
              <a:rPr lang="en-US" sz="2000" dirty="0" err="1" smtClean="0"/>
              <a:t>l_part</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r_pass</a:t>
            </a:r>
            <a:r>
              <a:rPr lang="en-US" sz="2000" dirty="0" smtClean="0"/>
              <a:t>::type </a:t>
            </a:r>
            <a:r>
              <a:rPr lang="en-US" sz="2000" dirty="0" err="1" smtClean="0"/>
              <a:t>r_attr</a:t>
            </a:r>
            <a:r>
              <a:rPr lang="en-US" sz="2000" dirty="0" smtClean="0"/>
              <a:t> = </a:t>
            </a:r>
            <a:r>
              <a:rPr lang="en-US" sz="2000" dirty="0" err="1" smtClean="0"/>
              <a:t>r_pass</a:t>
            </a:r>
            <a:r>
              <a:rPr lang="en-US" sz="2000" dirty="0" smtClean="0"/>
              <a:t>::call(</a:t>
            </a:r>
            <a:r>
              <a:rPr lang="en-US" sz="2000" dirty="0" err="1" smtClean="0"/>
              <a:t>r_part</a:t>
            </a:r>
            <a:r>
              <a:rPr lang="en-US" sz="2000" dirty="0" smtClean="0"/>
              <a:t>);</a:t>
            </a:r>
          </a:p>
          <a:p>
            <a:pPr>
              <a:buNone/>
            </a:pPr>
            <a:r>
              <a:rPr lang="en-US" sz="2000" dirty="0" smtClean="0"/>
              <a:t>   </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left.parse</a:t>
            </a:r>
            <a:r>
              <a:rPr lang="en-US" sz="2000" dirty="0" smtClean="0"/>
              <a:t>(first, last, context, </a:t>
            </a:r>
            <a:r>
              <a:rPr lang="en-US" sz="2000" dirty="0" err="1" smtClean="0"/>
              <a:t>l_attr</a:t>
            </a:r>
            <a:r>
              <a:rPr lang="en-US" sz="2000" dirty="0" smtClean="0"/>
              <a:t>)</a:t>
            </a:r>
          </a:p>
          <a:p>
            <a:pPr>
              <a:buNone/>
            </a:pPr>
            <a:r>
              <a:rPr lang="en-US" sz="2000" dirty="0" smtClean="0"/>
              <a:t>        &amp;&amp; </a:t>
            </a:r>
            <a:r>
              <a:rPr lang="en-US" sz="2000" dirty="0" err="1" smtClean="0"/>
              <a:t>right.parse</a:t>
            </a:r>
            <a:r>
              <a:rPr lang="en-US" sz="2000" dirty="0" smtClean="0"/>
              <a:t>(first, last, context, </a:t>
            </a:r>
            <a:r>
              <a:rPr lang="en-US" sz="2000" dirty="0" err="1" smtClean="0"/>
              <a:t>r_attr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(fact, 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match_embedded</a:t>
            </a:r>
            <a:r>
              <a:rPr lang="en-US" sz="2000" dirty="0" smtClean="0"/>
              <a:t>(); }</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685800" y="3124200"/>
            <a:ext cx="2895600" cy="2743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04800" y="1371600"/>
            <a:ext cx="37338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Rectangle 8"/>
          <p:cNvSpPr/>
          <p:nvPr/>
        </p:nvSpPr>
        <p:spPr bwMode="auto">
          <a:xfrm>
            <a:off x="914400" y="3581400"/>
            <a:ext cx="2667000" cy="19050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0" name="Rectangle 9"/>
          <p:cNvSpPr/>
          <p:nvPr/>
        </p:nvSpPr>
        <p:spPr bwMode="auto">
          <a:xfrm>
            <a:off x="304800" y="1371600"/>
            <a:ext cx="2514600" cy="5334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1" name="Rectangle 10"/>
          <p:cNvSpPr/>
          <p:nvPr/>
        </p:nvSpPr>
        <p:spPr bwMode="auto">
          <a:xfrm>
            <a:off x="1219200" y="3886200"/>
            <a:ext cx="2362200" cy="12192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2" name="Rectangle 11"/>
          <p:cNvSpPr/>
          <p:nvPr/>
        </p:nvSpPr>
        <p:spPr bwMode="auto">
          <a:xfrm>
            <a:off x="304800" y="1371600"/>
            <a:ext cx="1676400" cy="5334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3"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37338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59436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457450" y="2038350"/>
            <a:ext cx="1295400" cy="1028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905500" y="2209799"/>
            <a:ext cx="1295400" cy="6858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2590800" y="4253198"/>
            <a:ext cx="25146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25146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47244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5626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3517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152650" y="2343150"/>
            <a:ext cx="1295400" cy="4191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314950" y="1695449"/>
            <a:ext cx="1295400" cy="17145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p:cNvCxnSpPr>
          <p:nvPr/>
        </p:nvCxnSpPr>
        <p:spPr>
          <a:xfrm flipH="1">
            <a:off x="5105400" y="4253198"/>
            <a:ext cx="17145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1676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8100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838700" y="1142999"/>
            <a:ext cx="1295400" cy="28194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2590800" y="19050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4572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26670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9050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6388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324350" y="628649"/>
            <a:ext cx="1295400" cy="3848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4572000" y="4253198"/>
            <a:ext cx="2324100" cy="1233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1981200" y="1905000"/>
            <a:ext cx="6096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alternative : </a:t>
            </a:r>
            <a:r>
              <a:rPr lang="en-US" sz="1600" dirty="0" err="1" smtClean="0"/>
              <a:t>binary_parser</a:t>
            </a:r>
            <a:r>
              <a:rPr lang="en-US" sz="1600" dirty="0" smtClean="0"/>
              <a:t>&lt;Left, Right, alternative&lt;Left,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alternative&lt;Left, Right&gt;&gt; </a:t>
            </a:r>
            <a:r>
              <a:rPr lang="en-US" sz="1600" dirty="0" err="1" smtClean="0"/>
              <a:t>base_type</a:t>
            </a:r>
            <a:r>
              <a:rPr lang="en-US" sz="1600" dirty="0" smtClean="0"/>
              <a:t>;</a:t>
            </a:r>
          </a:p>
          <a:p>
            <a:pPr>
              <a:buNone/>
            </a:pPr>
            <a:endParaRPr lang="en-US" sz="1600" dirty="0" smtClean="0"/>
          </a:p>
          <a:p>
            <a:pPr>
              <a:buNone/>
            </a:pPr>
            <a:r>
              <a:rPr lang="en-US" sz="1600" dirty="0" smtClean="0"/>
              <a:t>    alternative(Left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a:t>
            </a:r>
            <a:r>
              <a:rPr lang="en-US" sz="1600" dirty="0" smtClean="0"/>
              <a:t>const;</a:t>
            </a:r>
            <a:endParaRPr lang="en-US" sz="1600" dirty="0" smtClean="0"/>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smtClean="0"/>
              <a:t>const;</a:t>
            </a:r>
            <a:endParaRPr lang="en-US" sz="1600" dirty="0" smtClean="0"/>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347172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smtClean="0"/>
              <a:t>inline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operator|(Left const&amp; left, Right const&amp; right)</a:t>
            </a:r>
          </a:p>
          <a:p>
            <a:pPr>
              <a:buNone/>
            </a:pPr>
            <a:r>
              <a:rPr lang="en-US" sz="1600" dirty="0" smtClean="0"/>
              <a:t>{</a:t>
            </a:r>
          </a:p>
          <a:p>
            <a:pPr>
              <a:buNone/>
            </a:pPr>
            <a:r>
              <a:rPr lang="en-US" sz="1600" dirty="0" smtClean="0"/>
              <a:t>    </a:t>
            </a:r>
            <a:r>
              <a:rPr lang="en-US" sz="1600" dirty="0" err="1" smtClean="0"/>
              <a:t>typedef</a:t>
            </a:r>
            <a:r>
              <a:rPr lang="en-US" sz="1600" dirty="0" smtClean="0"/>
              <a:t>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    </a:t>
            </a:r>
            <a:r>
              <a:rPr lang="en-US" sz="1600" dirty="0" err="1" smtClean="0"/>
              <a:t>result_type</a:t>
            </a:r>
            <a:r>
              <a:rPr lang="en-US" sz="1600" dirty="0" smtClean="0"/>
              <a:t>;</a:t>
            </a:r>
          </a:p>
          <a:p>
            <a:pPr>
              <a:buNone/>
            </a:pPr>
            <a:endParaRPr lang="en-US" sz="1600" dirty="0" smtClean="0"/>
          </a:p>
          <a:p>
            <a:pPr>
              <a:buNone/>
            </a:pPr>
            <a:r>
              <a:rPr lang="en-US" sz="1600" dirty="0" smtClean="0"/>
              <a:t>    return </a:t>
            </a:r>
            <a:r>
              <a:rPr lang="en-US" sz="1600" dirty="0" err="1" smtClean="0"/>
              <a:t>result_type</a:t>
            </a:r>
            <a:r>
              <a:rPr lang="en-US" sz="1600" dirty="0" smtClean="0"/>
              <a:t>(</a:t>
            </a:r>
            <a:r>
              <a:rPr lang="en-US" sz="1600" dirty="0" err="1" smtClean="0"/>
              <a:t>as_parser</a:t>
            </a:r>
            <a:r>
              <a:rPr lang="en-US" sz="1600" dirty="0" smtClean="0"/>
              <a:t>(left), </a:t>
            </a:r>
            <a:r>
              <a:rPr lang="en-US" sz="1600" dirty="0" err="1" smtClean="0"/>
              <a:t>as_parser</a:t>
            </a:r>
            <a:r>
              <a:rPr lang="en-US" sz="1600" dirty="0" smtClean="0"/>
              <a:t>(right));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176254"/>
          </a:xfrm>
        </p:spPr>
        <p:txBody>
          <a:bodyPr/>
          <a:lstStyle/>
          <a:p>
            <a:pPr>
              <a:buNone/>
            </a:pPr>
            <a:r>
              <a:rPr lang="en-US" sz="2400" dirty="0" smtClean="0"/>
              <a:t>template &lt;</a:t>
            </a:r>
            <a:r>
              <a:rPr lang="en-US" sz="2400" dirty="0" err="1" smtClean="0"/>
              <a:t>typename</a:t>
            </a:r>
            <a:r>
              <a:rPr lang="en-US" sz="2400" dirty="0" smtClean="0"/>
              <a:t> </a:t>
            </a:r>
            <a:r>
              <a:rPr lang="en-US" sz="2400" dirty="0" err="1" smtClean="0"/>
              <a:t>Iterator</a:t>
            </a:r>
            <a:r>
              <a:rPr lang="en-US" sz="2400" dirty="0" smtClean="0"/>
              <a:t>, </a:t>
            </a:r>
            <a:r>
              <a:rPr lang="en-US" sz="2400" dirty="0" err="1" smtClean="0"/>
              <a:t>typename</a:t>
            </a:r>
            <a:r>
              <a:rPr lang="en-US" sz="2400" dirty="0" smtClean="0"/>
              <a:t> Context&gt;</a:t>
            </a:r>
          </a:p>
          <a:p>
            <a:pPr>
              <a:buNone/>
            </a:pPr>
            <a:r>
              <a:rPr lang="en-US" sz="2400" dirty="0" err="1" smtClean="0"/>
              <a:t>bool</a:t>
            </a:r>
            <a:r>
              <a:rPr lang="en-US" sz="2400" dirty="0" smtClean="0"/>
              <a:t> parse(</a:t>
            </a:r>
          </a:p>
          <a:p>
            <a:pPr>
              <a:buNone/>
            </a:pPr>
            <a:r>
              <a:rPr lang="en-US" sz="2400" dirty="0" smtClean="0"/>
              <a:t>    </a:t>
            </a:r>
            <a:r>
              <a:rPr lang="en-US" sz="2400" dirty="0" err="1" smtClean="0"/>
              <a:t>Iterator</a:t>
            </a:r>
            <a:r>
              <a:rPr lang="en-US" sz="2400" dirty="0" smtClean="0"/>
              <a:t>&amp; first, </a:t>
            </a:r>
            <a:r>
              <a:rPr lang="en-US" sz="2400" dirty="0" err="1" smtClean="0"/>
              <a:t>Iterator</a:t>
            </a:r>
            <a:r>
              <a:rPr lang="en-US" sz="2400" dirty="0" smtClean="0"/>
              <a:t> const&amp; last</a:t>
            </a:r>
          </a:p>
          <a:p>
            <a:pPr>
              <a:buNone/>
            </a:pPr>
            <a:r>
              <a:rPr lang="en-US" sz="2400" dirty="0" smtClean="0"/>
              <a:t>  , Context const&amp; context, </a:t>
            </a:r>
            <a:r>
              <a:rPr lang="en-US" sz="2400" dirty="0" err="1" smtClean="0"/>
              <a:t>unused_type</a:t>
            </a:r>
            <a:r>
              <a:rPr lang="en-US" sz="2400" dirty="0" smtClean="0"/>
              <a:t>) const</a:t>
            </a:r>
          </a:p>
          <a:p>
            <a:pPr>
              <a:buNone/>
            </a:pPr>
            <a:r>
              <a:rPr lang="en-US" sz="2400" dirty="0" smtClean="0"/>
              <a:t>{</a:t>
            </a:r>
          </a:p>
          <a:p>
            <a:pPr>
              <a:buNone/>
            </a:pPr>
            <a:r>
              <a:rPr lang="en-US" sz="2400" dirty="0" smtClean="0"/>
              <a:t>    return this-&gt;</a:t>
            </a:r>
            <a:r>
              <a:rPr lang="en-US" sz="2400" dirty="0" err="1" smtClean="0"/>
              <a:t>left.parse</a:t>
            </a:r>
            <a:r>
              <a:rPr lang="en-US" sz="2400" dirty="0" smtClean="0"/>
              <a:t>(first, last, context, unused)</a:t>
            </a:r>
          </a:p>
          <a:p>
            <a:pPr>
              <a:buNone/>
            </a:pPr>
            <a:r>
              <a:rPr lang="en-US" sz="2400" dirty="0" smtClean="0"/>
              <a:t>       || this-&gt;</a:t>
            </a:r>
            <a:r>
              <a:rPr lang="en-US" sz="2400" dirty="0" err="1" smtClean="0"/>
              <a:t>right.parse</a:t>
            </a:r>
            <a:r>
              <a:rPr lang="en-US" sz="2400" dirty="0" smtClean="0"/>
              <a:t>(first, last, context, unused);</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662541"/>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if (detail::</a:t>
            </a:r>
            <a:r>
              <a:rPr lang="en-US" sz="2000" dirty="0" err="1" smtClean="0"/>
              <a:t>parse_alternative</a:t>
            </a:r>
            <a:r>
              <a:rPr lang="en-US" sz="2000" dirty="0" smtClean="0"/>
              <a:t>(this-&gt;left,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if (detail::</a:t>
            </a:r>
            <a:r>
              <a:rPr lang="en-US" sz="2000" dirty="0" err="1" smtClean="0"/>
              <a:t>parse_alternative</a:t>
            </a:r>
            <a:r>
              <a:rPr lang="en-US" sz="2000" dirty="0" smtClean="0"/>
              <a:t>(this-&gt;right,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Parser, </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a:t>
            </a:r>
            <a:r>
              <a:rPr lang="en-US" sz="1800" dirty="0" err="1" smtClean="0"/>
              <a:t>parse_alternative</a:t>
            </a:r>
            <a:r>
              <a:rPr lang="en-US" sz="1800" dirty="0" smtClean="0"/>
              <a:t>(</a:t>
            </a:r>
          </a:p>
          <a:p>
            <a:pPr>
              <a:buNone/>
            </a:pPr>
            <a:r>
              <a:rPr lang="en-US" sz="1800" dirty="0" smtClean="0"/>
              <a:t>    Parser const&amp; p, </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a:t>
            </a:r>
          </a:p>
          <a:p>
            <a:pPr>
              <a:buNone/>
            </a:pPr>
            <a:r>
              <a:rPr lang="en-US" sz="1800" dirty="0" smtClean="0"/>
              <a:t>{</a:t>
            </a:r>
          </a:p>
          <a:p>
            <a:pPr>
              <a:buNone/>
            </a:pPr>
            <a:r>
              <a:rPr lang="en-US" sz="1800" dirty="0" smtClean="0"/>
              <a:t>    </a:t>
            </a:r>
            <a:r>
              <a:rPr lang="en-US" sz="1800" dirty="0" err="1" smtClean="0"/>
              <a:t>typedef</a:t>
            </a:r>
            <a:r>
              <a:rPr lang="en-US" sz="1800" dirty="0" smtClean="0"/>
              <a:t> detail::</a:t>
            </a:r>
            <a:r>
              <a:rPr lang="en-US" sz="1800" dirty="0" err="1" smtClean="0"/>
              <a:t>pass_variant_attribute</a:t>
            </a:r>
            <a:r>
              <a:rPr lang="en-US" sz="1800" dirty="0" smtClean="0"/>
              <a:t>&lt;Parser, Attribute&gt; pass;</a:t>
            </a:r>
          </a:p>
          <a:p>
            <a:pPr>
              <a:buNone/>
            </a:pPr>
            <a:endParaRPr lang="en-US" sz="1800" dirty="0" smtClean="0"/>
          </a:p>
          <a:p>
            <a:pPr>
              <a:buNone/>
            </a:pPr>
            <a:r>
              <a:rPr lang="en-US" sz="1800" dirty="0" smtClean="0"/>
              <a:t>    </a:t>
            </a:r>
            <a:r>
              <a:rPr lang="en-US" sz="1800" dirty="0" err="1" smtClean="0"/>
              <a:t>typename</a:t>
            </a:r>
            <a:r>
              <a:rPr lang="en-US" sz="1800" dirty="0" smtClean="0"/>
              <a:t> pass::type </a:t>
            </a:r>
            <a:r>
              <a:rPr lang="en-US" sz="1800" dirty="0" err="1" smtClean="0"/>
              <a:t>attr</a:t>
            </a:r>
            <a:r>
              <a:rPr lang="en-US" sz="1800" dirty="0" smtClean="0"/>
              <a:t>_ = pass::call(</a:t>
            </a:r>
            <a:r>
              <a:rPr lang="en-US" sz="1800" dirty="0" err="1" smtClean="0"/>
              <a:t>attr</a:t>
            </a:r>
            <a:r>
              <a:rPr lang="en-US" sz="1800" dirty="0" smtClean="0"/>
              <a:t>);</a:t>
            </a:r>
          </a:p>
          <a:p>
            <a:pPr>
              <a:buNone/>
            </a:pPr>
            <a:r>
              <a:rPr lang="en-US" sz="1800" dirty="0" smtClean="0"/>
              <a:t>    if (</a:t>
            </a:r>
            <a:r>
              <a:rPr lang="en-US" sz="1800" dirty="0" err="1" smtClean="0"/>
              <a:t>p.parse</a:t>
            </a:r>
            <a:r>
              <a:rPr lang="en-US" sz="1800" dirty="0" smtClean="0"/>
              <a:t>(first, last, context, </a:t>
            </a:r>
            <a:r>
              <a:rPr lang="en-US" sz="1800" dirty="0" err="1" smtClean="0"/>
              <a:t>attr</a:t>
            </a:r>
            <a:r>
              <a:rPr lang="en-US" sz="1800" dirty="0" smtClean="0"/>
              <a:t>_))</a:t>
            </a:r>
          </a:p>
          <a:p>
            <a:pPr>
              <a:buNone/>
            </a:pPr>
            <a:r>
              <a:rPr lang="en-US" sz="1800" dirty="0" smtClean="0"/>
              <a:t>    {</a:t>
            </a:r>
          </a:p>
          <a:p>
            <a:pPr>
              <a:buNone/>
            </a:pPr>
            <a:r>
              <a:rPr lang="en-US" sz="1800" dirty="0" smtClean="0"/>
              <a:t>        if (!pass::</a:t>
            </a:r>
            <a:r>
              <a:rPr lang="en-US" sz="1800" dirty="0" err="1" smtClean="0"/>
              <a:t>is_alternative</a:t>
            </a:r>
            <a:r>
              <a:rPr lang="en-US" sz="1800" dirty="0" smtClean="0"/>
              <a:t>)</a:t>
            </a:r>
          </a:p>
          <a:p>
            <a:pPr>
              <a:buNone/>
            </a:pPr>
            <a:r>
              <a:rPr lang="en-US" sz="1800" dirty="0" smtClean="0"/>
              <a:t>            traits::</a:t>
            </a:r>
            <a:r>
              <a:rPr lang="en-US" sz="1800" dirty="0" err="1" smtClean="0"/>
              <a:t>move_to</a:t>
            </a:r>
            <a:r>
              <a:rPr lang="en-US" sz="1800" dirty="0" smtClean="0"/>
              <a:t>(</a:t>
            </a:r>
            <a:r>
              <a:rPr lang="en-US" sz="1800" dirty="0" err="1" smtClean="0"/>
              <a:t>attr</a:t>
            </a:r>
            <a:r>
              <a:rPr lang="en-US" sz="1800" dirty="0" smtClean="0"/>
              <a:t>_, </a:t>
            </a:r>
            <a:r>
              <a:rPr lang="en-US" sz="1800" dirty="0" err="1" smtClean="0"/>
              <a:t>attr</a:t>
            </a:r>
            <a:r>
              <a:rPr lang="en-US" sz="1800" dirty="0" smtClean="0"/>
              <a:t>);</a:t>
            </a:r>
          </a:p>
          <a:p>
            <a:pPr>
              <a:buNone/>
            </a:pPr>
            <a:r>
              <a:rPr lang="en-US" sz="1800" dirty="0" smtClean="0"/>
              <a:t>        return true;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Attribute Mapping</a:t>
            </a:r>
            <a:endParaRPr lang="en-US" dirty="0"/>
          </a:p>
        </p:txBody>
      </p:sp>
      <p:sp>
        <p:nvSpPr>
          <p:cNvPr id="3" name="Text Placeholder 2"/>
          <p:cNvSpPr>
            <a:spLocks noGrp="1"/>
          </p:cNvSpPr>
          <p:nvPr>
            <p:ph type="body" sz="quarter" idx="10"/>
          </p:nvPr>
        </p:nvSpPr>
        <p:spPr>
          <a:xfrm>
            <a:off x="1525707" y="1893577"/>
            <a:ext cx="6019800" cy="443198"/>
          </a:xfrm>
        </p:spPr>
        <p:txBody>
          <a:bodyPr/>
          <a:lstStyle/>
          <a:p>
            <a:pPr>
              <a:buNone/>
            </a:pPr>
            <a:r>
              <a:rPr lang="en-US" dirty="0" smtClean="0"/>
              <a:t>+alpha_ | (</a:t>
            </a:r>
            <a:r>
              <a:rPr lang="en-US" dirty="0" err="1" smtClean="0"/>
              <a:t>int</a:t>
            </a:r>
            <a:r>
              <a:rPr lang="en-US" dirty="0" smtClean="0"/>
              <a:t>_ &gt;&gt; ‘,’ &gt;&gt; </a:t>
            </a:r>
            <a:r>
              <a:rPr lang="en-US" dirty="0" err="1" smtClean="0"/>
              <a:t>int</a:t>
            </a:r>
            <a:r>
              <a:rPr lang="en-US" dirty="0" smtClean="0"/>
              <a:t>_) | char_</a:t>
            </a:r>
            <a:endParaRPr lang="en-US" dirty="0"/>
          </a:p>
        </p:txBody>
      </p:sp>
      <p:sp>
        <p:nvSpPr>
          <p:cNvPr id="4" name="TextBox 3"/>
          <p:cNvSpPr txBox="1"/>
          <p:nvPr/>
        </p:nvSpPr>
        <p:spPr>
          <a:xfrm>
            <a:off x="841615" y="3758625"/>
            <a:ext cx="7387985" cy="584775"/>
          </a:xfrm>
          <a:prstGeom prst="rect">
            <a:avLst/>
          </a:prstGeom>
          <a:noFill/>
        </p:spPr>
        <p:txBody>
          <a:bodyPr wrap="none" rtlCol="0">
            <a:spAutoFit/>
          </a:bodyPr>
          <a:lstStyle/>
          <a:p>
            <a:r>
              <a:rPr lang="en-US" sz="3200" dirty="0" smtClean="0"/>
              <a:t>variant&lt;char, std::string, std::pair&lt;</a:t>
            </a:r>
            <a:r>
              <a:rPr lang="en-US" sz="3200" dirty="0" err="1" smtClean="0"/>
              <a:t>int</a:t>
            </a:r>
            <a:r>
              <a:rPr lang="en-US" sz="3200" dirty="0" smtClean="0"/>
              <a:t>, </a:t>
            </a:r>
            <a:r>
              <a:rPr lang="en-US" sz="3200" dirty="0" err="1" smtClean="0"/>
              <a:t>int</a:t>
            </a:r>
            <a:r>
              <a:rPr lang="en-US" sz="3200" dirty="0" smtClean="0"/>
              <a:t>&gt;&gt;</a:t>
            </a:r>
            <a:endParaRPr lang="en-US" sz="3200" dirty="0"/>
          </a:p>
        </p:txBody>
      </p:sp>
      <p:cxnSp>
        <p:nvCxnSpPr>
          <p:cNvPr id="6" name="Straight Arrow Connector 5"/>
          <p:cNvCxnSpPr/>
          <p:nvPr/>
        </p:nvCxnSpPr>
        <p:spPr>
          <a:xfrm>
            <a:off x="2327515" y="2310825"/>
            <a:ext cx="1676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89715" y="2387025"/>
            <a:ext cx="2438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2315" y="2387025"/>
            <a:ext cx="41910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a:t>
            </a:r>
            <a:r>
              <a:rPr lang="en-US" sz="2000" dirty="0" err="1" smtClean="0"/>
              <a:t>typename</a:t>
            </a:r>
            <a:r>
              <a:rPr lang="en-US" sz="2000" dirty="0" smtClean="0"/>
              <a:t> Variant, </a:t>
            </a:r>
            <a:r>
              <a:rPr lang="en-US" sz="2000" dirty="0" err="1" smtClean="0"/>
              <a:t>typename</a:t>
            </a:r>
            <a:r>
              <a:rPr lang="en-US" sz="2000" dirty="0" smtClean="0"/>
              <a:t> Attribute&gt;</a:t>
            </a:r>
          </a:p>
          <a:p>
            <a:pPr>
              <a:buNone/>
            </a:pPr>
            <a:r>
              <a:rPr lang="en-US" sz="2000" dirty="0" err="1" smtClean="0"/>
              <a:t>struct</a:t>
            </a:r>
            <a:r>
              <a:rPr lang="en-US" sz="2000" dirty="0" smtClean="0"/>
              <a:t> </a:t>
            </a:r>
            <a:r>
              <a:rPr lang="en-US" sz="2000" dirty="0" err="1" smtClean="0"/>
              <a:t>find_substitute</a:t>
            </a:r>
            <a:endParaRPr lang="en-US" sz="2000" dirty="0" smtClean="0"/>
          </a:p>
          <a:p>
            <a:pPr>
              <a:buNone/>
            </a:pPr>
            <a:r>
              <a:rPr lang="en-US" sz="2000" dirty="0" smtClean="0"/>
              <a:t>{</a:t>
            </a:r>
          </a:p>
          <a:p>
            <a:pPr>
              <a:buNone/>
            </a:pPr>
            <a:r>
              <a:rPr lang="en-US" sz="2000" dirty="0" smtClean="0"/>
              <a:t>    // Get the type from the variant that can be a substitute for Attribute.</a:t>
            </a:r>
          </a:p>
          <a:p>
            <a:pPr>
              <a:buNone/>
            </a:pPr>
            <a:r>
              <a:rPr lang="en-US" sz="2000" dirty="0" smtClean="0"/>
              <a:t>    // If none is found, just return Attribute</a:t>
            </a:r>
          </a:p>
          <a:p>
            <a:pPr>
              <a:buNone/>
            </a:pPr>
            <a:endParaRPr lang="en-US" sz="2000" dirty="0" smtClean="0"/>
          </a:p>
          <a:p>
            <a:pPr>
              <a:buNone/>
            </a:pPr>
            <a:r>
              <a:rPr lang="en-US" sz="2000" dirty="0" smtClean="0"/>
              <a:t>    </a:t>
            </a:r>
            <a:r>
              <a:rPr lang="en-US" sz="2000" dirty="0" err="1" smtClean="0"/>
              <a:t>typedef</a:t>
            </a:r>
            <a:r>
              <a:rPr lang="en-US" sz="2000" dirty="0" smtClean="0"/>
              <a:t> Variant </a:t>
            </a:r>
            <a:r>
              <a:rPr lang="en-US" sz="2000" dirty="0" err="1" smtClean="0"/>
              <a:t>variant_type</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variant_type</a:t>
            </a:r>
            <a:r>
              <a:rPr lang="en-US" sz="2000" dirty="0" smtClean="0"/>
              <a:t>::types </a:t>
            </a:r>
            <a:r>
              <a:rPr lang="en-US" sz="2000" dirty="0" err="1" smtClean="0"/>
              <a:t>types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mpl</a:t>
            </a:r>
            <a:r>
              <a:rPr lang="en-US" sz="2000" dirty="0" smtClean="0"/>
              <a:t>::end&lt;types&gt;::type end;</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a:t>
            </a:r>
            <a:r>
              <a:rPr lang="en-US" sz="2000" dirty="0" err="1" smtClean="0"/>
              <a:t>is_same</a:t>
            </a:r>
            <a:r>
              <a:rPr lang="en-US" sz="2000" dirty="0" smtClean="0"/>
              <a:t>&lt;</a:t>
            </a:r>
            <a:r>
              <a:rPr lang="en-US" sz="2000" dirty="0" err="1" smtClean="0"/>
              <a:t>mpl</a:t>
            </a:r>
            <a:r>
              <a:rPr lang="en-US" sz="2000" dirty="0" smtClean="0"/>
              <a:t>::_1, Attribute&gt; &gt;::type</a:t>
            </a:r>
          </a:p>
          <a:p>
            <a:pPr>
              <a:buNone/>
            </a:pPr>
            <a:r>
              <a:rPr lang="en-US" sz="2000" dirty="0" smtClean="0"/>
              <a:t>    iter_1;</a:t>
            </a:r>
          </a:p>
          <a:p>
            <a:pPr>
              <a:buNone/>
            </a:pPr>
            <a:endParaRPr lang="en-US" sz="20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&lt;iter_1, end&gt;,</a:t>
            </a:r>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traits::</a:t>
            </a:r>
            <a:r>
              <a:rPr lang="en-US" sz="2000" dirty="0" err="1" smtClean="0"/>
              <a:t>is_substitute</a:t>
            </a:r>
            <a:r>
              <a:rPr lang="en-US" sz="2000" dirty="0" smtClean="0"/>
              <a:t>&lt;</a:t>
            </a:r>
            <a:r>
              <a:rPr lang="en-US" sz="2000" dirty="0" err="1" smtClean="0"/>
              <a:t>mpl</a:t>
            </a:r>
            <a:r>
              <a:rPr lang="en-US" sz="2000" dirty="0" smtClean="0"/>
              <a:t>::_1, Attribute&gt; &gt;,</a:t>
            </a:r>
          </a:p>
          <a:p>
            <a:pPr>
              <a:buNone/>
            </a:pPr>
            <a:r>
              <a:rPr lang="en-US" sz="2000" dirty="0" smtClean="0"/>
              <a:t>            </a:t>
            </a:r>
            <a:r>
              <a:rPr lang="en-US" sz="2000" dirty="0" err="1" smtClean="0"/>
              <a:t>mpl</a:t>
            </a:r>
            <a:r>
              <a:rPr lang="en-US" sz="2000" dirty="0" smtClean="0"/>
              <a:t>::identity&lt;iter_1&gt;</a:t>
            </a:r>
          </a:p>
          <a:p>
            <a:pPr>
              <a:buNone/>
            </a:pPr>
            <a:r>
              <a:rPr lang="en-US" sz="2000" dirty="0" smtClean="0"/>
              <a:t>        &gt;::type</a:t>
            </a:r>
          </a:p>
          <a:p>
            <a:pPr>
              <a:buNone/>
            </a:pPr>
            <a:r>
              <a:rPr lang="en-US" sz="2000" dirty="0" smtClean="0"/>
              <a:t>    </a:t>
            </a:r>
            <a:r>
              <a:rPr lang="en-US" sz="2000" dirty="0" err="1" smtClean="0"/>
              <a:t>iter</a:t>
            </a:r>
            <a:r>
              <a:rPr lang="en-US" sz="2000" dirty="0" smtClean="0"/>
              <a:t>;</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a:t>
            </a:r>
            <a:r>
              <a:rPr lang="en-US" sz="2000" dirty="0" err="1" smtClean="0"/>
              <a:t>iter</a:t>
            </a:r>
            <a:r>
              <a:rPr lang="en-US" sz="2000" dirty="0" smtClean="0"/>
              <a:t>, end&gt;,</a:t>
            </a:r>
          </a:p>
          <a:p>
            <a:pPr>
              <a:buNone/>
            </a:pPr>
            <a:r>
              <a:rPr lang="en-US" sz="2000" dirty="0" smtClean="0"/>
              <a:t>            </a:t>
            </a:r>
            <a:r>
              <a:rPr lang="en-US" sz="2000" dirty="0" err="1" smtClean="0"/>
              <a:t>mpl</a:t>
            </a:r>
            <a:r>
              <a:rPr lang="en-US" sz="2000" dirty="0" smtClean="0"/>
              <a:t>::identity&lt;Attribute&gt;,</a:t>
            </a:r>
          </a:p>
          <a:p>
            <a:pPr>
              <a:buNone/>
            </a:pPr>
            <a:r>
              <a:rPr lang="en-US" sz="2000" dirty="0" smtClean="0"/>
              <a:t>            </a:t>
            </a:r>
            <a:r>
              <a:rPr lang="en-US" sz="2000" dirty="0" err="1" smtClean="0"/>
              <a:t>mpl</a:t>
            </a:r>
            <a:r>
              <a:rPr lang="en-US" sz="2000" dirty="0" smtClean="0"/>
              <a:t>::</a:t>
            </a:r>
            <a:r>
              <a:rPr lang="en-US" sz="2000" dirty="0" err="1" smtClean="0"/>
              <a:t>deref</a:t>
            </a:r>
            <a:r>
              <a:rPr lang="en-US" sz="2000" dirty="0" smtClean="0"/>
              <a:t>&lt;</a:t>
            </a:r>
            <a:r>
              <a:rPr lang="en-US" sz="2000" dirty="0" err="1" smtClean="0"/>
              <a:t>iter</a:t>
            </a:r>
            <a:r>
              <a:rPr lang="en-US" sz="2000" dirty="0" smtClean="0"/>
              <a:t>&gt;</a:t>
            </a:r>
          </a:p>
          <a:p>
            <a:pPr>
              <a:buNone/>
            </a:pPr>
            <a:r>
              <a:rPr lang="en-US" sz="2000" dirty="0" smtClean="0"/>
              <a:t>        &gt;::type</a:t>
            </a:r>
          </a:p>
          <a:p>
            <a:pPr>
              <a:buNone/>
            </a:pPr>
            <a:r>
              <a:rPr lang="en-US" sz="2000" dirty="0" smtClean="0"/>
              <a:t>    type;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3450</TotalTime>
  <Words>5470</Words>
  <Application>Microsoft Office PowerPoint</Application>
  <PresentationFormat>On-screen Show (4:3)</PresentationFormat>
  <Paragraphs>1141</Paragraphs>
  <Slides>92</Slides>
  <Notes>12</Notes>
  <HiddenSlides>0</HiddenSlides>
  <MMClips>0</MMClips>
  <ScaleCrop>false</ScaleCrop>
  <HeadingPairs>
    <vt:vector size="4" baseType="variant">
      <vt:variant>
        <vt:lpstr>Theme</vt:lpstr>
      </vt:variant>
      <vt:variant>
        <vt:i4>2</vt:i4>
      </vt:variant>
      <vt:variant>
        <vt:lpstr>Slide Titles</vt:lpstr>
      </vt:variant>
      <vt:variant>
        <vt:i4>92</vt:i4>
      </vt:variant>
    </vt:vector>
  </HeadingPairs>
  <TitlesOfParts>
    <vt:vector size="94" baseType="lpstr">
      <vt:lpstr>TS010286705</vt:lpstr>
      <vt:lpstr>White with Courier font for code slides</vt:lpstr>
      <vt:lpstr>Inside Spirit X3 Redesigning Boost.Spirit for C++11</vt:lpstr>
      <vt:lpstr>Agenda </vt:lpstr>
      <vt:lpstr>What’s Spirit</vt:lpstr>
      <vt:lpstr>Spirit X3</vt:lpstr>
      <vt:lpstr>Library Structure and Components</vt:lpstr>
      <vt:lpstr>Parser Combinator</vt:lpstr>
      <vt:lpstr>Parser Combinator</vt:lpstr>
      <vt:lpstr>Parser Combinator</vt:lpstr>
      <vt:lpstr>Parsing Expression Grammar</vt:lpstr>
      <vt:lpstr>Calculator PEG Grammar</vt:lpstr>
      <vt:lpstr>Syntax Diagram</vt:lpstr>
      <vt:lpstr>Parser Composition</vt:lpstr>
      <vt:lpstr>Parser Composition</vt:lpstr>
      <vt:lpstr>Let’s build a toy Spirit X3</vt:lpstr>
      <vt:lpstr>The Parser Base Class</vt:lpstr>
      <vt:lpstr>The parse member function</vt:lpstr>
      <vt:lpstr>Postconditions</vt:lpstr>
      <vt:lpstr>Our First Primitive Parser</vt:lpstr>
      <vt:lpstr>char_</vt:lpstr>
      <vt:lpstr>Our First Composite Parser</vt:lpstr>
      <vt:lpstr>a &gt;&gt; b</vt:lpstr>
      <vt:lpstr>Another Composite Parser</vt:lpstr>
      <vt:lpstr>a | b</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Encapsulating a Grammar Fictional Syntax !!!</vt:lpstr>
      <vt:lpstr>Encapsulating a Grammar Non-standard (Works on g++ only) http://www.open-std.org/jtc1/sc22/wg21/docs/papers/2012/n3386.html </vt:lpstr>
      <vt:lpstr>Walk-through Spirit X3</vt:lpstr>
      <vt:lpstr>Eps Parser</vt:lpstr>
      <vt:lpstr>Attributes</vt:lpstr>
      <vt:lpstr>Attribute Categories</vt:lpstr>
      <vt:lpstr>Attribute Propagation</vt:lpstr>
      <vt:lpstr>unused_type</vt:lpstr>
      <vt:lpstr>The Context Refined</vt:lpstr>
      <vt:lpstr>The Context Refined</vt:lpstr>
      <vt:lpstr>The Context Refined</vt:lpstr>
      <vt:lpstr>skip_over</vt:lpstr>
      <vt:lpstr>Eps Parser</vt:lpstr>
      <vt:lpstr>Int Parser</vt:lpstr>
      <vt:lpstr>Kleene Parser</vt:lpstr>
      <vt:lpstr>unary_parser</vt:lpstr>
      <vt:lpstr>Kleene Parser</vt:lpstr>
      <vt:lpstr>as_parser</vt:lpstr>
      <vt:lpstr>as_parser</vt:lpstr>
      <vt:lpstr>as_parser</vt:lpstr>
      <vt:lpstr>as_parser</vt:lpstr>
      <vt:lpstr>Kleene Parser Implementation</vt:lpstr>
      <vt:lpstr>Kleene Parser Implementation</vt:lpstr>
      <vt:lpstr>Kleene Parser Implementation</vt:lpstr>
      <vt:lpstr>Kleene Parser Implementation</vt:lpstr>
      <vt:lpstr>Sequence Parser</vt:lpstr>
      <vt:lpstr>binary_parser</vt:lpstr>
      <vt:lpstr>Sequence Parser</vt:lpstr>
      <vt:lpstr>Invalid Expressions</vt:lpstr>
      <vt:lpstr>Invalid Expressions</vt:lpstr>
      <vt:lpstr>Invalid Expressions</vt:lpstr>
      <vt:lpstr>Sequence Parser Implementation</vt:lpstr>
      <vt:lpstr>Sequence Parser Implementation</vt:lpstr>
      <vt:lpstr>Sequence Parser Implementation</vt:lpstr>
      <vt:lpstr>Sequence Parser Implementation</vt:lpstr>
      <vt:lpstr>Sequence Parser Implementation</vt:lpstr>
      <vt:lpstr>Partitioning</vt:lpstr>
      <vt:lpstr>Partitioning</vt:lpstr>
      <vt:lpstr>Partitioning</vt:lpstr>
      <vt:lpstr>Partitioning</vt:lpstr>
      <vt:lpstr>Partitioning</vt:lpstr>
      <vt:lpstr>Partitioning</vt:lpstr>
      <vt:lpstr>Alternative Parser</vt:lpstr>
      <vt:lpstr>Alternative Parser</vt:lpstr>
      <vt:lpstr>Alternative Parser Implementation</vt:lpstr>
      <vt:lpstr>Alternative Parser Implementation</vt:lpstr>
      <vt:lpstr>Alternative Parser Implementation</vt:lpstr>
      <vt:lpstr>Variant Attribute Mapping</vt:lpstr>
      <vt:lpstr>find_substitute</vt:lpstr>
      <vt:lpstr>find_substitute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707</cp:revision>
  <dcterms:created xsi:type="dcterms:W3CDTF">2013-05-03T00:36:38Z</dcterms:created>
  <dcterms:modified xsi:type="dcterms:W3CDTF">2013-05-08T11:25:19Z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