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44"/>
  </p:notesMasterIdLst>
  <p:handoutMasterIdLst>
    <p:handoutMasterId r:id="rId45"/>
  </p:handoutMasterIdLst>
  <p:sldIdLst>
    <p:sldId id="260" r:id="rId3"/>
    <p:sldId id="262" r:id="rId4"/>
    <p:sldId id="470" r:id="rId5"/>
    <p:sldId id="546" r:id="rId6"/>
    <p:sldId id="547" r:id="rId7"/>
    <p:sldId id="549" r:id="rId8"/>
    <p:sldId id="548" r:id="rId9"/>
    <p:sldId id="551" r:id="rId10"/>
    <p:sldId id="552" r:id="rId11"/>
    <p:sldId id="550" r:id="rId12"/>
    <p:sldId id="553" r:id="rId13"/>
    <p:sldId id="554" r:id="rId14"/>
    <p:sldId id="555" r:id="rId15"/>
    <p:sldId id="556" r:id="rId16"/>
    <p:sldId id="557" r:id="rId17"/>
    <p:sldId id="558" r:id="rId18"/>
    <p:sldId id="560" r:id="rId19"/>
    <p:sldId id="572" r:id="rId20"/>
    <p:sldId id="559" r:id="rId21"/>
    <p:sldId id="561" r:id="rId22"/>
    <p:sldId id="563" r:id="rId23"/>
    <p:sldId id="564" r:id="rId24"/>
    <p:sldId id="565" r:id="rId25"/>
    <p:sldId id="567" r:id="rId26"/>
    <p:sldId id="570" r:id="rId27"/>
    <p:sldId id="566" r:id="rId28"/>
    <p:sldId id="569" r:id="rId29"/>
    <p:sldId id="568" r:id="rId30"/>
    <p:sldId id="571" r:id="rId31"/>
    <p:sldId id="573" r:id="rId32"/>
    <p:sldId id="574" r:id="rId33"/>
    <p:sldId id="575" r:id="rId34"/>
    <p:sldId id="576" r:id="rId35"/>
    <p:sldId id="577" r:id="rId36"/>
    <p:sldId id="578" r:id="rId37"/>
    <p:sldId id="580" r:id="rId38"/>
    <p:sldId id="579" r:id="rId39"/>
    <p:sldId id="581" r:id="rId40"/>
    <p:sldId id="582" r:id="rId41"/>
    <p:sldId id="583" r:id="rId42"/>
    <p:sldId id="584" r:id="rId43"/>
  </p:sldIdLst>
  <p:sldSz cx="9144000" cy="6858000" type="screen4x3"/>
  <p:notesSz cx="7010400" cy="92964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F40"/>
    <a:srgbClr val="D0E2F2"/>
    <a:srgbClr val="E5B8B0"/>
    <a:srgbClr val="004C90"/>
    <a:srgbClr val="1A76BB"/>
    <a:srgbClr val="1A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F5566-5E28-D42D-BB31-B0CCE9508687}" v="2953" dt="2022-12-04T19:27:24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FA6E96-6BE3-AE4A-8CD6-8561F3DC03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C66C0F-C784-FD47-9113-C9B4EE95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A4869CB-44B4-CE40-BCFA-18E7CA8809D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A5737A-2B4F-4F46-A5DF-A04D5FBE84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737A-2B4F-4F46-A5DF-A04D5FBE846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628650" y="894228"/>
            <a:ext cx="7886700" cy="111073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Main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16720"/>
            <a:ext cx="7886700" cy="1419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b="0" i="0" smtClean="0"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1"/>
          </p:nvPr>
        </p:nvSpPr>
        <p:spPr>
          <a:xfrm>
            <a:off x="623888" y="4148418"/>
            <a:ext cx="7886700" cy="3255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374832" y="4598294"/>
            <a:ext cx="1135756" cy="398344"/>
          </a:xfrm>
          <a:prstGeom prst="rect">
            <a:avLst/>
          </a:prstGeom>
          <a:solidFill>
            <a:srgbClr val="FBAF40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 b="0" i="0">
                <a:ln>
                  <a:noFill/>
                </a:ln>
                <a:solidFill>
                  <a:schemeClr val="tx1"/>
                </a:solidFill>
                <a:latin typeface="AvantGarde LT Medium" charset="0"/>
                <a:ea typeface="AvantGarde LT Medium" charset="0"/>
                <a:cs typeface="AvantGarde LT Medium" charset="0"/>
              </a:defRPr>
            </a:lvl1pPr>
          </a:lstStyle>
          <a:p>
            <a:fld id="{7D1DA666-5EED-834F-B82F-E5A2BF47CA20}" type="datetime1">
              <a:rPr lang="en-US" smtClean="0">
                <a:latin typeface="AvantGardeITC-Book" charset="0"/>
                <a:ea typeface="AvantGardeITC-Book" charset="0"/>
                <a:cs typeface="AvantGardeITC-Book" charset="0"/>
              </a:rPr>
              <a:t>12/4/2022</a:t>
            </a:fld>
            <a:endParaRPr lang="en-US">
              <a:latin typeface="AvantGardeITC-Book" charset="0"/>
              <a:ea typeface="AvantGardeITC-Book" charset="0"/>
              <a:cs typeface="AvantGardeITC-Book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E60F-D57D-7A44-85B8-6C25FEFE4F9F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CF4-8025-514C-BDF9-48A81319E4FA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699" y="6396027"/>
            <a:ext cx="2057400" cy="365125"/>
          </a:xfrm>
        </p:spPr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96026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6E11-7F05-D345-B551-F27E82905613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C2B8-5527-1243-99D8-2824970A5C0B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299F-27B4-054E-BC4F-97BC07E6EB55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60C-E905-5C4F-A072-7DA5E8A8E7A3}" type="datetime1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566-A770-9F47-BBF9-148F61013BF7}" type="datetime1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E6E5-ACAE-4849-8266-7D126F2CF0EB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 6"/>
          <p:cNvSpPr/>
          <p:nvPr userDrawn="1"/>
        </p:nvSpPr>
        <p:spPr>
          <a:xfrm rot="10800000">
            <a:off x="-4" y="-1"/>
            <a:ext cx="9144001" cy="2006362"/>
          </a:xfrm>
          <a:prstGeom prst="flowChartProcess">
            <a:avLst/>
          </a:prstGeom>
          <a:solidFill>
            <a:srgbClr val="00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53" y="5413045"/>
            <a:ext cx="2401345" cy="878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2590" y="5413044"/>
            <a:ext cx="3148928" cy="878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vantGarde LT Medium" charset="0"/>
          <a:ea typeface="AvantGarde LT Medium" charset="0"/>
          <a:cs typeface="AvantGarde LT Medium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None/>
        <a:defRPr sz="2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628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7199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36" y="641440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53C7-9D8A-404E-8A33-51C657CBD471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1440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31264" y="641440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nip Same Side Corner Rectangle 10"/>
          <p:cNvSpPr/>
          <p:nvPr userDrawn="1"/>
        </p:nvSpPr>
        <p:spPr>
          <a:xfrm rot="10800000">
            <a:off x="-1" y="0"/>
            <a:ext cx="9144001" cy="66112"/>
          </a:xfrm>
          <a:prstGeom prst="snip2SameRect">
            <a:avLst/>
          </a:prstGeom>
          <a:solidFill>
            <a:srgbClr val="00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6880" y="1117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6" y="131932"/>
            <a:ext cx="1200674" cy="439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14200" y="131931"/>
            <a:ext cx="1574464" cy="4392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StandardScaler.html#sklearn.preprocessing.StandardScaler" TargetMode="External"/><Relationship Id="rId2" Type="http://schemas.openxmlformats.org/officeDocument/2006/relationships/hyperlink" Target="https://scikit-learn.org/stable/modules/classes.html#module-sklearn.preprocessin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COMP7035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 for Data Analytics and Artificial Intelligence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altLang="zh-CN"/>
              <a:t>enjie Wan, Wei Xue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E68C0F-85F2-6748-82A2-4AB2CF544845}" type="datetime1">
              <a:rPr lang="en-US" smtClean="0">
                <a:latin typeface="AvantGardeITC-Book" charset="0"/>
                <a:ea typeface="AvantGardeITC-Book" charset="0"/>
                <a:cs typeface="AvantGardeITC-Book" charset="0"/>
              </a:rPr>
              <a:t>12/4/2022</a:t>
            </a:fld>
            <a:endParaRPr lang="en-US">
              <a:latin typeface="AvantGardeITC-Book" charset="0"/>
              <a:ea typeface="AvantGardeITC-Book" charset="0"/>
              <a:cs typeface="AvantGardeITC-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2709" y="2826648"/>
            <a:ext cx="248489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2800" dirty="0">
                <a:latin typeface="Times New Roman"/>
                <a:ea typeface="黑体"/>
                <a:cs typeface="Times New Roman"/>
              </a:rPr>
              <a:t>Scikit-learn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6800" y="408241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55335" y="75501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0895" y="341503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5800" y="190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Standardization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0" y="2025955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Standardization of datasets is a common requirement for many machine learning estimators</a:t>
            </a:r>
            <a:endParaRPr lang="en-US" altLang="zh-CN">
              <a:ea typeface="宋体"/>
            </a:endParaRPr>
          </a:p>
          <a:p>
            <a:r>
              <a:rPr lang="en-US" altLang="zh-CN">
                <a:latin typeface="Times New Roman"/>
                <a:ea typeface="宋体"/>
                <a:cs typeface="Times New Roman"/>
              </a:rPr>
              <a:t>Make each feature dimension of the dataset to be </a:t>
            </a:r>
            <a:r>
              <a:rPr lang="en-US" b="1">
                <a:latin typeface="Times New Roman"/>
                <a:ea typeface="宋体"/>
                <a:cs typeface="Times New Roman"/>
              </a:rPr>
              <a:t>zero mean and unit variance.</a:t>
            </a:r>
            <a:endParaRPr lang="en-US" altLang="zh-CN">
              <a:ea typeface="宋体"/>
            </a:endParaRPr>
          </a:p>
          <a:p>
            <a:r>
              <a:rPr lang="en-US">
                <a:latin typeface="Times New Roman"/>
                <a:ea typeface="宋体"/>
                <a:cs typeface="Times New Roman"/>
              </a:rPr>
              <a:t>The </a:t>
            </a:r>
            <a:r>
              <a:rPr lang="en-US" b="1">
                <a:latin typeface="Times New Roman"/>
                <a:ea typeface="宋体"/>
                <a:cs typeface="Times New Roman"/>
                <a:hlinkClick r:id="rId2"/>
              </a:rPr>
              <a:t>preprocessing</a:t>
            </a:r>
            <a:r>
              <a:rPr lang="en-US">
                <a:latin typeface="Times New Roman"/>
                <a:ea typeface="宋体"/>
                <a:cs typeface="Times New Roman"/>
              </a:rPr>
              <a:t> module provides the </a:t>
            </a:r>
            <a:r>
              <a:rPr lang="en-US" b="1">
                <a:latin typeface="Times New Roman"/>
                <a:ea typeface="宋体"/>
                <a:cs typeface="Times New Roman"/>
                <a:hlinkClick r:id="rId3"/>
              </a:rPr>
              <a:t>StandardScaler</a:t>
            </a:r>
            <a:r>
              <a:rPr lang="en-US">
                <a:latin typeface="Times New Roman"/>
                <a:ea typeface="宋体"/>
                <a:cs typeface="Times New Roman"/>
              </a:rPr>
              <a:t> utility class</a:t>
            </a:r>
            <a:endParaRPr lang="en-US" b="1">
              <a:latin typeface="Times New Roman"/>
              <a:ea typeface="宋体"/>
              <a:cs typeface="Times New Roman"/>
            </a:endParaRPr>
          </a:p>
          <a:p>
            <a:endParaRPr lang="en-US"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3F8D03-E4A9-04BB-4554-22C2EAD489E3}"/>
              </a:ext>
            </a:extLst>
          </p:cNvPr>
          <p:cNvSpPr txBox="1"/>
          <p:nvPr/>
        </p:nvSpPr>
        <p:spPr>
          <a:xfrm>
            <a:off x="707523" y="3821033"/>
            <a:ext cx="758414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AF00DB"/>
                </a:solidFill>
                <a:latin typeface="Courier New"/>
                <a:cs typeface="Courier New"/>
              </a:rPr>
              <a:t>from</a:t>
            </a:r>
            <a:r>
              <a:rPr lang="en-US" altLang="zh-CN" sz="1400">
                <a:latin typeface="Courier New"/>
                <a:cs typeface="Courier New"/>
              </a:rPr>
              <a:t> </a:t>
            </a:r>
            <a:r>
              <a:rPr lang="en-US" altLang="zh-CN" sz="1400" err="1">
                <a:latin typeface="Courier New"/>
                <a:cs typeface="Courier New"/>
              </a:rPr>
              <a:t>sklearn</a:t>
            </a:r>
            <a:r>
              <a:rPr lang="en-US" altLang="zh-CN" sz="1400">
                <a:latin typeface="Courier New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cs typeface="Courier New"/>
              </a:rPr>
              <a:t>import</a:t>
            </a:r>
            <a:r>
              <a:rPr lang="en-US" altLang="zh-CN" sz="1400">
                <a:latin typeface="Courier New"/>
                <a:cs typeface="Courier New"/>
              </a:rPr>
              <a:t> preprocessing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cs typeface="Courier New"/>
              </a:rPr>
              <a:t>import</a:t>
            </a:r>
            <a:r>
              <a:rPr lang="en-US" altLang="zh-CN" sz="1400">
                <a:latin typeface="Courier New"/>
                <a:cs typeface="Courier New"/>
              </a:rPr>
              <a:t> </a:t>
            </a:r>
            <a:r>
              <a:rPr lang="en-US" altLang="zh-CN" sz="1400" err="1">
                <a:latin typeface="Courier New"/>
                <a:cs typeface="Courier New"/>
              </a:rPr>
              <a:t>numpy</a:t>
            </a:r>
            <a:r>
              <a:rPr lang="en-US" altLang="zh-CN" sz="1400">
                <a:latin typeface="Courier New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cs typeface="Courier New"/>
              </a:rPr>
              <a:t>as</a:t>
            </a:r>
            <a:r>
              <a:rPr lang="en-US" altLang="zh-CN" sz="1400">
                <a:latin typeface="Courier New"/>
                <a:cs typeface="Courier New"/>
              </a:rPr>
              <a:t> np</a:t>
            </a:r>
          </a:p>
          <a:p>
            <a:r>
              <a:rPr lang="en-US" altLang="zh-CN" sz="1400" err="1">
                <a:latin typeface="Courier New"/>
                <a:cs typeface="Courier New"/>
              </a:rPr>
              <a:t>X_train</a:t>
            </a:r>
            <a:r>
              <a:rPr lang="en-US" altLang="zh-CN" sz="1400">
                <a:latin typeface="Courier New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cs typeface="Courier New"/>
              </a:rPr>
              <a:t>np.array</a:t>
            </a:r>
            <a:r>
              <a:rPr lang="en-US" altLang="zh-CN" sz="1400">
                <a:latin typeface="Courier New"/>
                <a:cs typeface="Courier New"/>
              </a:rPr>
              <a:t>([[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400">
                <a:latin typeface="Courier New"/>
                <a:cs typeface="Courier New"/>
              </a:rPr>
              <a:t>.,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-1</a:t>
            </a:r>
            <a:r>
              <a:rPr lang="en-US" altLang="zh-CN" sz="1400">
                <a:latin typeface="Courier New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CN" sz="1400">
                <a:latin typeface="Courier New"/>
                <a:cs typeface="Courier New"/>
              </a:rPr>
              <a:t>.],[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CN" sz="1400">
                <a:latin typeface="Courier New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.],[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400">
                <a:latin typeface="Courier New"/>
                <a:cs typeface="Courier New"/>
              </a:rPr>
              <a:t>.,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-1</a:t>
            </a:r>
            <a:r>
              <a:rPr lang="en-US" altLang="zh-CN" sz="1400">
                <a:latin typeface="Courier New"/>
                <a:cs typeface="Courier New"/>
              </a:rPr>
              <a:t>.]])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CN" sz="1400">
                <a:latin typeface="Courier New"/>
                <a:cs typeface="Courier New"/>
              </a:rPr>
              <a:t>(</a:t>
            </a:r>
            <a:r>
              <a:rPr lang="en-US" altLang="zh-CN" sz="1400" err="1">
                <a:latin typeface="Courier New"/>
                <a:cs typeface="Courier New"/>
              </a:rPr>
              <a:t>X_train.mean</a:t>
            </a:r>
            <a:r>
              <a:rPr lang="en-US" altLang="zh-CN" sz="1400">
                <a:latin typeface="Courier New"/>
                <a:cs typeface="Courier New"/>
              </a:rPr>
              <a:t>(axis=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))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CN" sz="1400">
                <a:latin typeface="Courier New"/>
                <a:cs typeface="Courier New"/>
              </a:rPr>
              <a:t>(</a:t>
            </a:r>
            <a:r>
              <a:rPr lang="en-US" altLang="zh-CN" sz="1400" err="1">
                <a:latin typeface="Courier New"/>
                <a:cs typeface="Courier New"/>
              </a:rPr>
              <a:t>X_train.std</a:t>
            </a:r>
            <a:r>
              <a:rPr lang="en-US" altLang="zh-CN" sz="1400">
                <a:latin typeface="Courier New"/>
                <a:cs typeface="Courier New"/>
              </a:rPr>
              <a:t>(axis=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))</a:t>
            </a:r>
          </a:p>
          <a:p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scaler =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preprocessing.StandardScaler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().fit(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X_scaled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scaler.transform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CN" sz="1400">
                <a:latin typeface="Courier New"/>
                <a:cs typeface="Courier New"/>
              </a:rPr>
              <a:t>(</a:t>
            </a:r>
            <a:r>
              <a:rPr lang="en-US" altLang="zh-CN" sz="1400" err="1">
                <a:latin typeface="Courier New"/>
                <a:cs typeface="Courier New"/>
              </a:rPr>
              <a:t>X_scaled.mean</a:t>
            </a:r>
            <a:r>
              <a:rPr lang="en-US" altLang="zh-CN" sz="1400">
                <a:latin typeface="Courier New"/>
                <a:cs typeface="Courier New"/>
              </a:rPr>
              <a:t>(axis=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))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CN" sz="1400">
                <a:latin typeface="Courier New"/>
                <a:cs typeface="Courier New"/>
              </a:rPr>
              <a:t>(</a:t>
            </a:r>
            <a:r>
              <a:rPr lang="en-US" altLang="zh-CN" sz="1400" err="1">
                <a:latin typeface="Courier New"/>
                <a:cs typeface="Courier New"/>
              </a:rPr>
              <a:t>X_scaled.std</a:t>
            </a:r>
            <a:r>
              <a:rPr lang="en-US" altLang="zh-CN" sz="1400">
                <a:latin typeface="Courier New"/>
                <a:cs typeface="Courier New"/>
              </a:rPr>
              <a:t>(axis=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))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97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/>
              <a:t>Normalization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0" y="2025955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Normalization is the process of </a:t>
            </a:r>
            <a:r>
              <a:rPr lang="en-US" altLang="zh-CN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scaling individual samples</a:t>
            </a:r>
            <a:r>
              <a:rPr lang="en-US" altLang="zh-CN">
                <a:latin typeface="Times New Roman"/>
                <a:ea typeface="宋体"/>
                <a:cs typeface="Times New Roman"/>
              </a:rPr>
              <a:t> to have unit norm.</a:t>
            </a:r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0BC229-73EA-A936-0075-6ADD31B2B142}"/>
              </a:ext>
            </a:extLst>
          </p:cNvPr>
          <p:cNvSpPr txBox="1"/>
          <p:nvPr/>
        </p:nvSpPr>
        <p:spPr>
          <a:xfrm>
            <a:off x="614428" y="3200400"/>
            <a:ext cx="783239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preprocessing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numpy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np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np.array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([[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-1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.],[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.],[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., 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-1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.]])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X_train.mean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(axis=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X_train.std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(axis=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))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X_normalized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preprocessing.normalize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, norm=</a:t>
            </a:r>
            <a:r>
              <a:rPr lang="en-US" altLang="zh-CN" sz="1400">
                <a:solidFill>
                  <a:srgbClr val="A31515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'l2'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X_normalized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np.</a:t>
            </a:r>
            <a:r>
              <a:rPr lang="en-US" altLang="zh-CN" sz="1400" err="1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sum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X_normalized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*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X_normalized,axis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589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Principle Component Analysis (PCA)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Linear dimensionality reduction using Singular Value Decomposition of the data to project it to a lower dimensional space.</a:t>
            </a:r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8" name="图片 8" descr="图示&#10;&#10;已自动生成说明">
            <a:extLst>
              <a:ext uri="{FF2B5EF4-FFF2-40B4-BE49-F238E27FC236}">
                <a16:creationId xmlns:a16="http://schemas.microsoft.com/office/drawing/2014/main" id="{381D0039-B3EA-0B2C-487C-73BF56BA0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0" t="-2083" r="-211" b="521"/>
          <a:stretch/>
        </p:blipFill>
        <p:spPr>
          <a:xfrm>
            <a:off x="1835007" y="3049092"/>
            <a:ext cx="4998131" cy="209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6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Principle Component Analysis (PCA)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Linear dimensionality reduction using Singular Value Decomposition of the data to project it to a lower dimensional space.</a:t>
            </a:r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4F3D6D-C9B8-263E-BC6D-D1CFE9CBC576}"/>
              </a:ext>
            </a:extLst>
          </p:cNvPr>
          <p:cNvSpPr txBox="1"/>
          <p:nvPr/>
        </p:nvSpPr>
        <p:spPr>
          <a:xfrm>
            <a:off x="914400" y="3200400"/>
            <a:ext cx="78220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err="1">
                <a:latin typeface="Courier New"/>
                <a:ea typeface="宋体"/>
                <a:cs typeface="Courier New"/>
              </a:rPr>
              <a:t>numpy</a:t>
            </a:r>
            <a:r>
              <a:rPr lang="en-US" altLang="zh-CN">
                <a:latin typeface="Courier New"/>
                <a:ea typeface="宋体"/>
                <a:cs typeface="Courier New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>
                <a:latin typeface="Courier New"/>
                <a:ea typeface="宋体"/>
                <a:cs typeface="Courier New"/>
              </a:rPr>
              <a:t> np</a:t>
            </a:r>
          </a:p>
          <a:p>
            <a:r>
              <a:rPr lang="en-US" altLang="zh-CN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err="1">
                <a:latin typeface="Courier New"/>
                <a:ea typeface="宋体"/>
                <a:cs typeface="Courier New"/>
              </a:rPr>
              <a:t>sklearn.decomposition</a:t>
            </a:r>
            <a:r>
              <a:rPr lang="en-US" altLang="zh-CN">
                <a:latin typeface="Courier New"/>
                <a:ea typeface="宋体"/>
                <a:cs typeface="Courier New"/>
              </a:rPr>
              <a:t> </a:t>
            </a:r>
            <a:r>
              <a:rPr lang="en-US" altLang="zh-CN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>
                <a:latin typeface="Courier New"/>
                <a:ea typeface="宋体"/>
                <a:cs typeface="Courier New"/>
              </a:rPr>
              <a:t> PCA</a:t>
            </a:r>
          </a:p>
          <a:p>
            <a:r>
              <a:rPr lang="en-US" altLang="zh-CN">
                <a:latin typeface="Courier New"/>
                <a:ea typeface="宋体"/>
                <a:cs typeface="Courier New"/>
              </a:rPr>
              <a:t>X = </a:t>
            </a:r>
            <a:r>
              <a:rPr lang="en-US" altLang="zh-CN" err="1">
                <a:latin typeface="Courier New"/>
                <a:ea typeface="宋体"/>
                <a:cs typeface="Courier New"/>
              </a:rPr>
              <a:t>np.random.randn</a:t>
            </a:r>
            <a:r>
              <a:rPr lang="en-US" altLang="zh-CN">
                <a:latin typeface="Courier New"/>
                <a:ea typeface="宋体"/>
                <a:cs typeface="Courier New"/>
              </a:rPr>
              <a:t>(</a:t>
            </a:r>
            <a:r>
              <a:rPr lang="en-US" altLang="zh-CN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5</a:t>
            </a:r>
            <a:r>
              <a:rPr lang="en-US" altLang="zh-CN">
                <a:latin typeface="Courier New"/>
                <a:ea typeface="宋体"/>
                <a:cs typeface="Courier New"/>
              </a:rPr>
              <a:t>,</a:t>
            </a:r>
            <a:r>
              <a:rPr lang="en-US" altLang="zh-CN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20</a:t>
            </a:r>
            <a:r>
              <a:rPr lang="en-US" altLang="zh-CN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pca</a:t>
            </a:r>
            <a:r>
              <a:rPr lang="en-US" altLang="zh-CN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PCA(</a:t>
            </a:r>
            <a:r>
              <a:rPr lang="en-US" altLang="zh-CN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n_components</a:t>
            </a:r>
            <a:r>
              <a:rPr lang="en-US" altLang="zh-CN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=</a:t>
            </a:r>
            <a:r>
              <a:rPr lang="en-US" altLang="zh-CN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2</a:t>
            </a:r>
            <a:r>
              <a:rPr lang="en-US" altLang="zh-CN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pca.fit</a:t>
            </a:r>
            <a:r>
              <a:rPr lang="en-US" altLang="zh-CN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(X)</a:t>
            </a:r>
          </a:p>
          <a:p>
            <a:r>
              <a:rPr lang="en-US" altLang="zh-CN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Y = </a:t>
            </a:r>
            <a:r>
              <a:rPr lang="en-US" altLang="zh-CN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pca.transform</a:t>
            </a:r>
            <a:r>
              <a:rPr lang="en-US" altLang="zh-CN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(X)</a:t>
            </a:r>
          </a:p>
          <a:p>
            <a:r>
              <a:rPr lang="en-US" altLang="zh-CN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>
                <a:latin typeface="Courier New"/>
                <a:ea typeface="宋体"/>
                <a:cs typeface="Courier New"/>
              </a:rPr>
              <a:t>(Y)</a:t>
            </a:r>
          </a:p>
          <a:p>
            <a:endParaRPr lang="en-US" altLang="zh-CN">
              <a:latin typeface="Courier New"/>
              <a:cs typeface="Courier New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403BD2-41CD-7797-BC25-77AD236B2950}"/>
              </a:ext>
            </a:extLst>
          </p:cNvPr>
          <p:cNvSpPr txBox="1"/>
          <p:nvPr/>
        </p:nvSpPr>
        <p:spPr>
          <a:xfrm>
            <a:off x="5521052" y="4362535"/>
            <a:ext cx="3232421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imes New Roman"/>
                <a:ea typeface="宋体"/>
                <a:cs typeface="Calibri"/>
              </a:rPr>
              <a:t>Define operator, fit, transform</a:t>
            </a:r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53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>
                <a:latin typeface="Times New Roman"/>
                <a:ea typeface="宋体"/>
                <a:cs typeface="Times New Roman"/>
              </a:rPr>
              <a:t>About Scikit-learn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>
                <a:latin typeface="Times New Roman"/>
                <a:ea typeface="宋体"/>
                <a:cs typeface="Times New Roman"/>
              </a:rPr>
              <a:t>Data and Feature Processing </a:t>
            </a:r>
            <a:endParaRPr lang="en-US" altLang="zh-CN">
              <a:ea typeface="宋体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b="1">
                <a:latin typeface="Times New Roman"/>
                <a:ea typeface="宋体"/>
                <a:cs typeface="Times New Roman"/>
              </a:rPr>
              <a:t>Unsupervised Learning </a:t>
            </a:r>
            <a:endParaRPr lang="en-US" altLang="zh-CN" b="1">
              <a:ea typeface="宋体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/>
              <a:t>Supervised Learning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K-means Clustering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The K-Means algorithm clusters data by trying to separate samples in n groups </a:t>
            </a:r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9" name="图片 9" descr="图表, 散点图&#10;&#10;已自动生成说明">
            <a:extLst>
              <a:ext uri="{FF2B5EF4-FFF2-40B4-BE49-F238E27FC236}">
                <a16:creationId xmlns:a16="http://schemas.microsoft.com/office/drawing/2014/main" id="{47272E43-96DB-2CE5-8C36-9BA9E218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92" y="3134998"/>
            <a:ext cx="4212032" cy="29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K-means Clustering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The K-Means algorithm clusters data by trying to separate samples in n groups </a:t>
            </a:r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5096C8-C77A-D699-6C16-CA27C56BE80A}"/>
              </a:ext>
            </a:extLst>
          </p:cNvPr>
          <p:cNvSpPr txBox="1"/>
          <p:nvPr/>
        </p:nvSpPr>
        <p:spPr>
          <a:xfrm>
            <a:off x="6483033" y="4952138"/>
            <a:ext cx="2539381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imes New Roman"/>
                <a:ea typeface="宋体"/>
                <a:cs typeface="Calibri"/>
              </a:rPr>
              <a:t>Define algorithm, fit, predict</a:t>
            </a:r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9AC239-D509-A38E-57B6-089F95ED6269}"/>
              </a:ext>
            </a:extLst>
          </p:cNvPr>
          <p:cNvSpPr txBox="1"/>
          <p:nvPr/>
        </p:nvSpPr>
        <p:spPr>
          <a:xfrm>
            <a:off x="490302" y="3065930"/>
            <a:ext cx="868059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Generate some data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sklearn.datasets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matplotlib.pyplot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plt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sklearn.cluster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KMeans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br>
              <a:rPr lang="en-US" altLang="zh-CN" sz="1400">
                <a:latin typeface="Courier New"/>
                <a:cs typeface="Courier New"/>
              </a:rPr>
            </a:br>
            <a:r>
              <a:rPr lang="en-US" altLang="zh-CN" sz="1400">
                <a:latin typeface="Courier New"/>
                <a:ea typeface="宋体"/>
                <a:cs typeface="Courier New"/>
              </a:rPr>
              <a:t>X,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y_true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n_samples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centers=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cluster_std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0.60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random_state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sz="140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sz="1400">
                <a:latin typeface="Courier New"/>
                <a:ea typeface="宋体"/>
                <a:cs typeface="Courier New"/>
              </a:rPr>
              <a:t>(</a:t>
            </a:r>
            <a:r>
              <a:rPr lang="en-US" sz="1400" err="1">
                <a:latin typeface="Courier New"/>
                <a:ea typeface="宋体"/>
                <a:cs typeface="Courier New"/>
              </a:rPr>
              <a:t>X.shape</a:t>
            </a:r>
            <a:r>
              <a:rPr lang="en-US" sz="1400">
                <a:latin typeface="Courier New"/>
                <a:ea typeface="宋体"/>
                <a:cs typeface="Courier New"/>
              </a:rPr>
              <a:t>)</a:t>
            </a:r>
            <a:endParaRPr lang="en-US"/>
          </a:p>
          <a:p>
            <a:r>
              <a:rPr lang="en-US" altLang="zh-CN" sz="1400">
                <a:latin typeface="Courier New"/>
                <a:ea typeface="宋体"/>
                <a:cs typeface="Courier New"/>
              </a:rPr>
              <a:t>X = X[:, ::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-1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 </a:t>
            </a:r>
            <a:r>
              <a:rPr lang="en-US" altLang="zh-CN" sz="140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flip axes for better plotting</a:t>
            </a:r>
          </a:p>
          <a:p>
            <a:r>
              <a:rPr lang="en-US" altLang="zh-CN" sz="140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Plot the data with K Means Labels</a:t>
            </a:r>
          </a:p>
          <a:p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 </a:t>
            </a:r>
            <a:r>
              <a:rPr lang="en-US" sz="1400">
                <a:solidFill>
                  <a:srgbClr val="008000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# 4 is the number of clusters</a:t>
            </a:r>
          </a:p>
          <a:p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kmeans.fit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(X)</a:t>
            </a:r>
          </a:p>
          <a:p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labels =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kmeans.predict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(X)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plt.scatter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(X[:,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X[:,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c=labels, 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cmap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 err="1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viridis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FB221B-F619-B6B3-C7E6-A92BA5DB89C1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>
              <a:latin typeface="Courier New"/>
              <a:ea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85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K-means Clustering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The K-Means algorithm clusters data by trying to separate samples in n groups </a:t>
            </a:r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3" name="图片 7" descr="图表, 散点图&#10;&#10;已自动生成说明">
            <a:extLst>
              <a:ext uri="{FF2B5EF4-FFF2-40B4-BE49-F238E27FC236}">
                <a16:creationId xmlns:a16="http://schemas.microsoft.com/office/drawing/2014/main" id="{F40BCACB-C3A6-C3DD-6488-AB718418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37" y="3016508"/>
            <a:ext cx="4605100" cy="30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K-means Clustering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The K-Means algorithm clusters data by trying to separate samples in n groups </a:t>
            </a:r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9AC239-D509-A38E-57B6-089F95ED6269}"/>
              </a:ext>
            </a:extLst>
          </p:cNvPr>
          <p:cNvSpPr txBox="1"/>
          <p:nvPr/>
        </p:nvSpPr>
        <p:spPr>
          <a:xfrm>
            <a:off x="376001" y="3080217"/>
            <a:ext cx="868059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Generate some data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sklearn.datasets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matplotlib.pyplot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plt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sklearn.cluster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KMeans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br>
              <a:rPr lang="en-US" altLang="zh-CN" sz="1400">
                <a:latin typeface="Courier New"/>
                <a:cs typeface="Courier New"/>
              </a:rPr>
            </a:br>
            <a:r>
              <a:rPr lang="en-US" altLang="zh-CN" sz="1400">
                <a:latin typeface="Courier New"/>
                <a:ea typeface="宋体"/>
                <a:cs typeface="Courier New"/>
              </a:rPr>
              <a:t>X,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y_true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n_samples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centers=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cluster_std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0.60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random_state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sz="140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sz="1400">
                <a:latin typeface="Courier New"/>
                <a:ea typeface="宋体"/>
                <a:cs typeface="Courier New"/>
              </a:rPr>
              <a:t>(</a:t>
            </a:r>
            <a:r>
              <a:rPr lang="en-US" sz="1400" err="1">
                <a:latin typeface="Courier New"/>
                <a:ea typeface="宋体"/>
                <a:cs typeface="Courier New"/>
              </a:rPr>
              <a:t>X.shape</a:t>
            </a:r>
            <a:r>
              <a:rPr lang="en-US" sz="1400">
                <a:latin typeface="Courier New"/>
                <a:ea typeface="宋体"/>
                <a:cs typeface="Courier New"/>
              </a:rPr>
              <a:t>)</a:t>
            </a:r>
            <a:endParaRPr lang="en-US"/>
          </a:p>
          <a:p>
            <a:r>
              <a:rPr lang="en-US" altLang="zh-CN" sz="1400">
                <a:latin typeface="Courier New"/>
                <a:ea typeface="宋体"/>
                <a:cs typeface="Courier New"/>
              </a:rPr>
              <a:t>X = X[:, ::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-1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 </a:t>
            </a:r>
            <a:r>
              <a:rPr lang="en-US" altLang="zh-CN" sz="140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flip axes for better plotting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plt.scatter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(X[:,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X[:,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c=</a:t>
            </a:r>
            <a:r>
              <a:rPr lang="en-US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y_true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,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cmap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 err="1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viridis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FB221B-F619-B6B3-C7E6-A92BA5DB89C1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>
              <a:latin typeface="Courier New"/>
              <a:ea typeface="宋体"/>
              <a:cs typeface="Courier New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D39CC1-9D6C-BA32-5C4F-2C9F41B9D468}"/>
              </a:ext>
            </a:extLst>
          </p:cNvPr>
          <p:cNvSpPr txBox="1"/>
          <p:nvPr/>
        </p:nvSpPr>
        <p:spPr>
          <a:xfrm>
            <a:off x="2109399" y="5592360"/>
            <a:ext cx="6440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imes New Roman"/>
                <a:ea typeface="宋体"/>
                <a:cs typeface="Calibri"/>
              </a:rPr>
              <a:t>Now we compare the prediction with the ground truth</a:t>
            </a:r>
          </a:p>
        </p:txBody>
      </p:sp>
    </p:spTree>
    <p:extLst>
      <p:ext uri="{BB962C8B-B14F-4D97-AF65-F5344CB8AC3E}">
        <p14:creationId xmlns:p14="http://schemas.microsoft.com/office/powerpoint/2010/main" val="40116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562610" y="2178355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An important observation for k-means is that these cluster models must be circular</a:t>
            </a: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8" name="图片 10" descr="图表, 图示, 气泡图&#10;&#10;已自动生成说明">
            <a:extLst>
              <a:ext uri="{FF2B5EF4-FFF2-40B4-BE49-F238E27FC236}">
                <a16:creationId xmlns:a16="http://schemas.microsoft.com/office/drawing/2014/main" id="{98EAB32F-9BA0-724B-9A3B-21560FE3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81" y="3290414"/>
            <a:ext cx="3725869" cy="26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will learn?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3334012"/>
              </p:ext>
            </p:extLst>
          </p:nvPr>
        </p:nvGraphicFramePr>
        <p:xfrm>
          <a:off x="581515" y="1717875"/>
          <a:ext cx="8015816" cy="49987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70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062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Topic</a:t>
                      </a: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Hours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Python Fundamentals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5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Program control and logic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Data types and structures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Function</a:t>
                      </a:r>
                      <a:endParaRPr lang="en-US" sz="2000" b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File I/O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78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II.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Numerical Computing and Data Visualization 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5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Tools and libraries such as 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NumPy</a:t>
                      </a: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Matplotlib</a:t>
                      </a:r>
                      <a:endParaRPr lang="en-US" sz="2000" b="1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Seaborn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78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III.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Exploratory Data Analysis (EDA) with Python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Tools and libraries such as 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Pandas</a:t>
                      </a:r>
                      <a:endParaRPr lang="en-US" sz="2000" b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 err="1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Sweetviz</a:t>
                      </a:r>
                      <a:endParaRPr lang="en-US" sz="2000" b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78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IV.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Artificial Intelligence and Machine Learning with Python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Tools and libraries such as 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 err="1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Keras</a:t>
                      </a:r>
                      <a:endParaRPr lang="en-US" sz="2000" b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1" err="1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Scikit</a:t>
                      </a:r>
                      <a:r>
                        <a:rPr lang="en-US" sz="1400" b="1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-learn</a:t>
                      </a:r>
                      <a:endParaRPr lang="en-US" sz="2000" b="1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699" y="6396027"/>
            <a:ext cx="2057400" cy="365125"/>
          </a:xfrm>
        </p:spPr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Now we generate some "</a:t>
            </a:r>
            <a:r>
              <a:rPr lang="en-US">
                <a:latin typeface="Times New Roman"/>
                <a:ea typeface="宋体"/>
                <a:cs typeface="Times New Roman"/>
              </a:rPr>
              <a:t>stretched" data by applying a linear transformation</a:t>
            </a: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DA55EF-9280-B8F8-ED59-2DA8A4BFF16A}"/>
              </a:ext>
            </a:extLst>
          </p:cNvPr>
          <p:cNvSpPr txBox="1"/>
          <p:nvPr/>
        </p:nvSpPr>
        <p:spPr>
          <a:xfrm>
            <a:off x="562708" y="2848707"/>
            <a:ext cx="817374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sklearn.datasets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matplotlib.pyplot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plt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sklearn.cluster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KMeans</a:t>
            </a:r>
          </a:p>
          <a:p>
            <a:br>
              <a:rPr lang="en-US" altLang="zh-CN" sz="1400">
                <a:latin typeface="Courier New"/>
                <a:cs typeface="Courier New"/>
              </a:rPr>
            </a:br>
            <a:r>
              <a:rPr lang="en-US" altLang="zh-CN" sz="1400">
                <a:latin typeface="Courier New"/>
                <a:ea typeface="宋体"/>
                <a:cs typeface="Courier New"/>
              </a:rPr>
              <a:t>X,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y_true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n_samples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centers=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cluster_std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0.60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random_state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>
                <a:latin typeface="Courier New"/>
                <a:ea typeface="宋体"/>
                <a:cs typeface="Courier New"/>
              </a:rPr>
              <a:t>X = X[:, ::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-1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rng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np.random.RandomState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13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np.dot(X,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rng.randn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))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plt.scatter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c=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y_true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cmap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 err="1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viridis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007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Now we generate some "</a:t>
            </a:r>
            <a:r>
              <a:rPr lang="en-US">
                <a:latin typeface="Times New Roman"/>
                <a:ea typeface="宋体"/>
                <a:cs typeface="Times New Roman"/>
              </a:rPr>
              <a:t>stretched" data by applying a linear transformation</a:t>
            </a: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3" name="图片 7" descr="图表, 散点图&#10;&#10;已自动生成说明">
            <a:extLst>
              <a:ext uri="{FF2B5EF4-FFF2-40B4-BE49-F238E27FC236}">
                <a16:creationId xmlns:a16="http://schemas.microsoft.com/office/drawing/2014/main" id="{E353004F-ED61-62A4-4B5E-8B7DA677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45" y="2861721"/>
            <a:ext cx="4905073" cy="3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Let us predict the labels using K-Means</a:t>
            </a:r>
            <a:endParaRPr lang="en-US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F3459E-DA12-77B4-695F-0F9B0D51C168}"/>
              </a:ext>
            </a:extLst>
          </p:cNvPr>
          <p:cNvSpPr txBox="1"/>
          <p:nvPr/>
        </p:nvSpPr>
        <p:spPr>
          <a:xfrm>
            <a:off x="748899" y="2528047"/>
            <a:ext cx="7935832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sklearn.datasets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matplotlib.pyplot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plt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sklearn.cluster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KMeans</a:t>
            </a:r>
            <a:endParaRPr lang="en-US" altLang="zh-CN" sz="1400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numpy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np</a:t>
            </a:r>
            <a:endParaRPr lang="en-US"/>
          </a:p>
          <a:p>
            <a:br>
              <a:rPr lang="en-US" altLang="zh-CN" sz="1400">
                <a:latin typeface="Courier New"/>
                <a:cs typeface="Courier New"/>
              </a:rPr>
            </a:br>
            <a:r>
              <a:rPr lang="en-US" altLang="zh-CN" sz="1400">
                <a:latin typeface="Courier New"/>
                <a:ea typeface="宋体"/>
                <a:cs typeface="Courier New"/>
              </a:rPr>
              <a:t>X,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y_true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n_samples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centers=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cluster_std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0.60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random_state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  <a:endParaRPr lang="en-US" altLang="zh-CN"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latin typeface="Courier New"/>
                <a:ea typeface="宋体"/>
                <a:cs typeface="Courier New"/>
              </a:rPr>
              <a:t>X = X[:, ::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-1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</a:t>
            </a:r>
            <a:endParaRPr lang="en-US" altLang="zh-CN">
              <a:latin typeface="Courier New"/>
              <a:ea typeface="宋体"/>
              <a:cs typeface="Courier New"/>
            </a:endParaRP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rng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np.random.RandomState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13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  <a:endParaRPr lang="en-US"/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np.dot(X,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rng.randn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))</a:t>
            </a:r>
            <a:endParaRPr lang="en-US"/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X_stretched.shape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  <a:endParaRPr lang="en-US"/>
          </a:p>
          <a:p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  <a:endParaRPr lang="en-US" altLang="zh-CN">
              <a:highlight>
                <a:srgbClr val="FFFF00"/>
              </a:highlight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kmeans.fit(X_stretched)</a:t>
            </a:r>
            <a:endParaRPr lang="en-US" altLang="zh-CN">
              <a:highlight>
                <a:srgbClr val="FFFF00"/>
              </a:highlight>
              <a:latin typeface="Courier New"/>
              <a:ea typeface="宋体"/>
              <a:cs typeface="Courier New"/>
            </a:endParaRPr>
          </a:p>
          <a:p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labels = </a:t>
            </a:r>
            <a:r>
              <a:rPr lang="en-US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kmeans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.predict(X_stretched)</a:t>
            </a:r>
            <a:endParaRPr lang="en-US" altLang="zh-CN">
              <a:highlight>
                <a:srgbClr val="FFFF00"/>
              </a:highlight>
              <a:latin typeface="Courier New"/>
              <a:ea typeface="宋体"/>
              <a:cs typeface="Courier New"/>
            </a:endParaRP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plt.scatter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c=labels, 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cmap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 err="1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viridis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  <a:endParaRPr lang="en-US" altLang="zh-CN">
              <a:latin typeface="Courier New"/>
              <a:ea typeface="宋体"/>
              <a:cs typeface="Courier New"/>
            </a:endParaRPr>
          </a:p>
          <a:p>
            <a:endParaRPr lang="en-US" altLang="zh-CN" sz="1400">
              <a:latin typeface="Courier New"/>
              <a:ea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442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Let us predict the labels using K-Means</a:t>
            </a:r>
            <a:endParaRPr lang="en-US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3" name="图片 8" descr="图表, 散点图&#10;&#10;已自动生成说明">
            <a:extLst>
              <a:ext uri="{FF2B5EF4-FFF2-40B4-BE49-F238E27FC236}">
                <a16:creationId xmlns:a16="http://schemas.microsoft.com/office/drawing/2014/main" id="{19471648-C0B3-75D8-1E70-18F7B17A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70" y="2623811"/>
            <a:ext cx="5008512" cy="34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8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A GMM attempts to find a mixture of multi-dimensional Gaussian probability distributions that best model any input dataset.</a:t>
            </a: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9" name="图片 10" descr="图表&#10;&#10;已自动生成说明">
            <a:extLst>
              <a:ext uri="{FF2B5EF4-FFF2-40B4-BE49-F238E27FC236}">
                <a16:creationId xmlns:a16="http://schemas.microsoft.com/office/drawing/2014/main" id="{1775AB5E-D03D-8967-C6DD-FB78A331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2859051"/>
            <a:ext cx="5960149" cy="33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A GMM attempts to find a mixture of multi-dimensional Gaussian probability distributions that best model any input dataset.</a:t>
            </a: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3" name="图片 7" descr="图表&#10;&#10;已自动生成说明">
            <a:extLst>
              <a:ext uri="{FF2B5EF4-FFF2-40B4-BE49-F238E27FC236}">
                <a16:creationId xmlns:a16="http://schemas.microsoft.com/office/drawing/2014/main" id="{97E0FDE0-5299-6F7F-83AA-1C532045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4" y="3106329"/>
            <a:ext cx="3860340" cy="2279677"/>
          </a:xfrm>
          <a:prstGeom prst="rect">
            <a:avLst/>
          </a:prstGeom>
        </p:spPr>
      </p:pic>
      <p:pic>
        <p:nvPicPr>
          <p:cNvPr id="8" name="图片 9" descr="图表, 散点图&#10;&#10;已自动生成说明">
            <a:extLst>
              <a:ext uri="{FF2B5EF4-FFF2-40B4-BE49-F238E27FC236}">
                <a16:creationId xmlns:a16="http://schemas.microsoft.com/office/drawing/2014/main" id="{6A90AFF0-DDF6-47A7-9B8B-CCE5CBD3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72" y="2928377"/>
            <a:ext cx="3901715" cy="27597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B3EB7F-2749-24D4-B9AC-4617007D86C0}"/>
              </a:ext>
            </a:extLst>
          </p:cNvPr>
          <p:cNvSpPr txBox="1"/>
          <p:nvPr/>
        </p:nvSpPr>
        <p:spPr>
          <a:xfrm>
            <a:off x="1704156" y="6033074"/>
            <a:ext cx="6232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imes New Roman"/>
                <a:ea typeface="宋体"/>
                <a:cs typeface="Calibri"/>
              </a:rPr>
              <a:t>We aim to express the whole data with 4 Gaussian distributions </a:t>
            </a:r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73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Let us predict the labels using GMM</a:t>
            </a:r>
            <a:endParaRPr lang="en-US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C2B0A-9567-EE1D-C3B0-65D70BB18D74}"/>
              </a:ext>
            </a:extLst>
          </p:cNvPr>
          <p:cNvSpPr txBox="1"/>
          <p:nvPr/>
        </p:nvSpPr>
        <p:spPr>
          <a:xfrm>
            <a:off x="314455" y="2807332"/>
            <a:ext cx="8877127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sklearn.datasets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matplotlib.pyplot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plt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numpy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np</a:t>
            </a:r>
          </a:p>
          <a:p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sklearn.mixture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GaussianMixture</a:t>
            </a:r>
          </a:p>
          <a:p>
            <a:br>
              <a:rPr lang="en-US" altLang="zh-CN" sz="1400">
                <a:latin typeface="Courier New"/>
                <a:cs typeface="Courier New"/>
              </a:rPr>
            </a:br>
            <a:r>
              <a:rPr lang="en-US" altLang="zh-CN" sz="1400">
                <a:latin typeface="Courier New"/>
                <a:ea typeface="宋体"/>
                <a:cs typeface="Courier New"/>
              </a:rPr>
              <a:t>X,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y_true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make_blobs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n_samples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centers=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cluster_std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0.60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random_state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>
                <a:latin typeface="Courier New"/>
                <a:ea typeface="宋体"/>
                <a:cs typeface="Courier New"/>
              </a:rPr>
              <a:t>X = X[:, ::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-1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rng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np.random.RandomState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13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 = np.dot(X,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rng.randn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))</a:t>
            </a:r>
          </a:p>
          <a:p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gmm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GaussianMixture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n_components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4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).fit(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labels = 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gmm.predict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err="1">
                <a:latin typeface="Courier New"/>
                <a:ea typeface="宋体"/>
                <a:cs typeface="Courier New"/>
              </a:rPr>
              <a:t>plt.scatter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X_stretched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[:,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], c=labels, s=</a:t>
            </a:r>
            <a:r>
              <a:rPr lang="en-US" altLang="zh-CN" sz="140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40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err="1">
                <a:latin typeface="Courier New"/>
                <a:ea typeface="宋体"/>
                <a:cs typeface="Courier New"/>
              </a:rPr>
              <a:t>cmap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 err="1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viridis</a:t>
            </a:r>
            <a:r>
              <a:rPr lang="en-US" altLang="zh-CN" sz="1400">
                <a:solidFill>
                  <a:srgbClr val="A31515"/>
                </a:solidFill>
                <a:latin typeface="Courier New"/>
                <a:ea typeface="宋体"/>
                <a:cs typeface="Courier New"/>
              </a:rPr>
              <a:t>'</a:t>
            </a:r>
            <a:r>
              <a:rPr lang="en-US" altLang="zh-CN" sz="1400">
                <a:latin typeface="Courier New"/>
                <a:ea typeface="宋体"/>
                <a:cs typeface="Courier New"/>
              </a:rPr>
              <a:t>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D8E923-F4BE-CE5C-6F78-6927CA2C5420}"/>
              </a:ext>
            </a:extLst>
          </p:cNvPr>
          <p:cNvSpPr txBox="1"/>
          <p:nvPr/>
        </p:nvSpPr>
        <p:spPr>
          <a:xfrm>
            <a:off x="6441657" y="4724572"/>
            <a:ext cx="2539381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imes New Roman"/>
                <a:ea typeface="宋体"/>
                <a:cs typeface="Calibri"/>
              </a:rPr>
              <a:t>Define algorithm, fit, predict</a:t>
            </a:r>
            <a:endParaRPr lang="zh-CN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310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/>
                <a:ea typeface="宋体"/>
                <a:cs typeface="Times New Roman"/>
              </a:rPr>
              <a:t>Gaussian Mixture Model (GMM)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/>
                <a:ea typeface="宋体"/>
                <a:cs typeface="Times New Roman"/>
              </a:rPr>
              <a:t>Let us predict the labels using GMM</a:t>
            </a:r>
            <a:endParaRPr lang="en-US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3" name="图片 8" descr="图表, 散点图&#10;&#10;已自动生成说明">
            <a:extLst>
              <a:ext uri="{FF2B5EF4-FFF2-40B4-BE49-F238E27FC236}">
                <a16:creationId xmlns:a16="http://schemas.microsoft.com/office/drawing/2014/main" id="{4FE100DD-6AEE-3B40-A7BD-D6E6B71E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96" y="3544417"/>
            <a:ext cx="4356847" cy="29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5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28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>
                <a:latin typeface="Times New Roman"/>
                <a:ea typeface="宋体"/>
                <a:cs typeface="Times New Roman"/>
              </a:rPr>
              <a:t>About Scikit-learn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>
                <a:latin typeface="Times New Roman"/>
                <a:ea typeface="宋体"/>
                <a:cs typeface="Times New Roman"/>
              </a:rPr>
              <a:t>Data and Feature Processing </a:t>
            </a:r>
            <a:endParaRPr lang="en-US" altLang="zh-CN">
              <a:ea typeface="宋体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>
                <a:latin typeface="Times New Roman"/>
                <a:ea typeface="宋体"/>
                <a:cs typeface="Times New Roman"/>
              </a:rPr>
              <a:t>Unsupervised Learning </a:t>
            </a:r>
            <a:endParaRPr lang="en-US" altLang="zh-CN">
              <a:ea typeface="宋体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b="1">
                <a:latin typeface="Times New Roman"/>
                <a:ea typeface="宋体"/>
                <a:cs typeface="Times New Roman"/>
              </a:rPr>
              <a:t>Supervised Learning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4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Linear Models</a:t>
            </a:r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Times New Roman"/>
              </a:rPr>
              <a:t>Ordinary Least Squares</a:t>
            </a:r>
            <a:endParaRPr lang="en-US">
              <a:latin typeface="Times New Roman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8" name="图片 8" descr="图表, 散点图&#10;&#10;已自动生成说明">
            <a:extLst>
              <a:ext uri="{FF2B5EF4-FFF2-40B4-BE49-F238E27FC236}">
                <a16:creationId xmlns:a16="http://schemas.microsoft.com/office/drawing/2014/main" id="{B08E8E3A-FC24-E1C4-8BE1-5D08B50F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" y="2408601"/>
            <a:ext cx="3736213" cy="2802160"/>
          </a:xfrm>
          <a:prstGeom prst="rect">
            <a:avLst/>
          </a:prstGeom>
        </p:spPr>
      </p:pic>
      <p:pic>
        <p:nvPicPr>
          <p:cNvPr id="9" name="图片 9" descr="文本, 徽标&#10;&#10;已自动生成说明">
            <a:extLst>
              <a:ext uri="{FF2B5EF4-FFF2-40B4-BE49-F238E27FC236}">
                <a16:creationId xmlns:a16="http://schemas.microsoft.com/office/drawing/2014/main" id="{8635DEF9-8763-679D-5FC3-E0E84E76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20" y="2448251"/>
            <a:ext cx="1762125" cy="609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32E9F9-F910-AD15-DFA3-C24415ED3CFB}"/>
              </a:ext>
            </a:extLst>
          </p:cNvPr>
          <p:cNvSpPr txBox="1"/>
          <p:nvPr/>
        </p:nvSpPr>
        <p:spPr>
          <a:xfrm>
            <a:off x="4132460" y="3229833"/>
            <a:ext cx="493108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AF00DB"/>
                </a:solidFill>
                <a:latin typeface="Courier New"/>
                <a:cs typeface="Courier New"/>
              </a:rPr>
              <a:t>from</a:t>
            </a:r>
            <a:r>
              <a:rPr lang="en-US" altLang="zh-CN" sz="1400">
                <a:latin typeface="Courier New"/>
                <a:cs typeface="Courier New"/>
              </a:rPr>
              <a:t> sklearn </a:t>
            </a:r>
            <a:r>
              <a:rPr lang="en-US" altLang="zh-CN" sz="1400">
                <a:solidFill>
                  <a:srgbClr val="AF00DB"/>
                </a:solidFill>
                <a:latin typeface="Courier New"/>
                <a:cs typeface="Courier New"/>
              </a:rPr>
              <a:t>import</a:t>
            </a:r>
            <a:r>
              <a:rPr lang="en-US" altLang="zh-CN" sz="1400">
                <a:latin typeface="Courier New"/>
                <a:cs typeface="Courier New"/>
              </a:rPr>
              <a:t> linear_model</a:t>
            </a:r>
          </a:p>
          <a:p>
            <a:r>
              <a:rPr lang="en-US" altLang="zh-CN" sz="1400">
                <a:latin typeface="Courier New"/>
                <a:cs typeface="Courier New"/>
              </a:rPr>
              <a:t>reg = linear_model.LinearRegression()</a:t>
            </a:r>
          </a:p>
          <a:p>
            <a:r>
              <a:rPr lang="en-US" altLang="zh-CN" sz="1400">
                <a:latin typeface="Courier New"/>
                <a:cs typeface="Courier New"/>
              </a:rPr>
              <a:t>x= [[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], [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400">
                <a:latin typeface="Courier New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400">
                <a:latin typeface="Courier New"/>
                <a:cs typeface="Courier New"/>
              </a:rPr>
              <a:t>], [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CN" sz="1400">
                <a:latin typeface="Courier New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CN" sz="1400">
                <a:latin typeface="Courier New"/>
                <a:cs typeface="Courier New"/>
              </a:rPr>
              <a:t>]]</a:t>
            </a:r>
          </a:p>
          <a:p>
            <a:r>
              <a:rPr lang="en-US" altLang="zh-CN" sz="1400">
                <a:latin typeface="Courier New"/>
                <a:cs typeface="Courier New"/>
              </a:rPr>
              <a:t>y = [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0</a:t>
            </a:r>
            <a:r>
              <a:rPr lang="en-US" altLang="zh-CN" sz="1400">
                <a:latin typeface="Courier New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400">
                <a:latin typeface="Courier New"/>
                <a:cs typeface="Courier New"/>
              </a:rPr>
              <a:t>, </a:t>
            </a:r>
            <a:r>
              <a:rPr lang="en-US" altLang="zh-CN" sz="1400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CN" sz="1400">
                <a:latin typeface="Courier New"/>
                <a:cs typeface="Courier New"/>
              </a:rPr>
              <a:t>]</a:t>
            </a:r>
          </a:p>
          <a:p>
            <a:r>
              <a:rPr lang="en-US" altLang="zh-CN" sz="1400">
                <a:latin typeface="Courier New"/>
                <a:cs typeface="Courier New"/>
              </a:rPr>
              <a:t>reg.fit(x,y)</a:t>
            </a:r>
          </a:p>
          <a:p>
            <a:r>
              <a:rPr lang="en-US" altLang="zh-CN" sz="1400">
                <a:latin typeface="Courier New"/>
                <a:cs typeface="Courier New"/>
              </a:rPr>
              <a:t>y_pred = reg.predict(x)</a:t>
            </a:r>
          </a:p>
          <a:p>
            <a:r>
              <a:rPr lang="en-US" altLang="zh-CN" sz="140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CN" sz="1400">
                <a:latin typeface="Courier New"/>
                <a:cs typeface="Courier New"/>
              </a:rPr>
              <a:t>(y_pred)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  <p:pic>
        <p:nvPicPr>
          <p:cNvPr id="11" name="图片 11">
            <a:extLst>
              <a:ext uri="{FF2B5EF4-FFF2-40B4-BE49-F238E27FC236}">
                <a16:creationId xmlns:a16="http://schemas.microsoft.com/office/drawing/2014/main" id="{0112A2B2-573B-F672-69BC-84B0F8FE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782" y="5173518"/>
            <a:ext cx="4872221" cy="3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 b="1"/>
              <a:t>About </a:t>
            </a:r>
            <a:r>
              <a:rPr lang="en-US" altLang="zh-CN" b="1" err="1"/>
              <a:t>Scikit</a:t>
            </a:r>
            <a:r>
              <a:rPr lang="en-US" altLang="zh-CN" b="1"/>
              <a:t>-learn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/>
              <a:t>Data and Feature Processing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/>
              <a:t>Unsupervised Learning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/>
              <a:t>Supervised Learning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Linear Models</a:t>
            </a:r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Times New Roman"/>
              </a:rPr>
              <a:t>To avoid overfitting, regularization is used.</a:t>
            </a:r>
            <a:endParaRPr lang="en-US">
              <a:latin typeface="Times New Roman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12" name="图片 12" descr="图示, 示意图&#10;&#10;已自动生成说明">
            <a:extLst>
              <a:ext uri="{FF2B5EF4-FFF2-40B4-BE49-F238E27FC236}">
                <a16:creationId xmlns:a16="http://schemas.microsoft.com/office/drawing/2014/main" id="{57D63B54-8743-556F-35BA-34E82BCB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70" y="2608481"/>
            <a:ext cx="5372590" cy="3328561"/>
          </a:xfrm>
          <a:prstGeom prst="rect">
            <a:avLst/>
          </a:prstGeom>
        </p:spPr>
      </p:pic>
      <p:pic>
        <p:nvPicPr>
          <p:cNvPr id="14" name="图片 14" descr="图表, 散点图&#10;&#10;已自动生成说明">
            <a:extLst>
              <a:ext uri="{FF2B5EF4-FFF2-40B4-BE49-F238E27FC236}">
                <a16:creationId xmlns:a16="http://schemas.microsoft.com/office/drawing/2014/main" id="{09B51181-4773-8FDC-CEFB-F9EEDACC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9" y="2542432"/>
            <a:ext cx="3410358" cy="33919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793199-79B5-18CF-CB7E-F12210FE400F}"/>
              </a:ext>
            </a:extLst>
          </p:cNvPr>
          <p:cNvSpPr txBox="1"/>
          <p:nvPr/>
        </p:nvSpPr>
        <p:spPr>
          <a:xfrm>
            <a:off x="399804" y="6048579"/>
            <a:ext cx="895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imes New Roman"/>
                <a:ea typeface="宋体"/>
                <a:cs typeface="Calibri"/>
              </a:rPr>
              <a:t>The overfitting happens when too much model parameters are used to fit simple data</a:t>
            </a:r>
          </a:p>
        </p:txBody>
      </p:sp>
    </p:spTree>
    <p:extLst>
      <p:ext uri="{BB962C8B-B14F-4D97-AF65-F5344CB8AC3E}">
        <p14:creationId xmlns:p14="http://schemas.microsoft.com/office/powerpoint/2010/main" val="88620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Linear Models</a:t>
            </a:r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Times New Roman"/>
              </a:rPr>
              <a:t>To avoid overfitting, regularization is used.</a:t>
            </a:r>
            <a:endParaRPr lang="en-US">
              <a:latin typeface="Times New Roman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12" name="图片 12" descr="图示, 示意图&#10;&#10;已自动生成说明">
            <a:extLst>
              <a:ext uri="{FF2B5EF4-FFF2-40B4-BE49-F238E27FC236}">
                <a16:creationId xmlns:a16="http://schemas.microsoft.com/office/drawing/2014/main" id="{57D63B54-8743-556F-35BA-34E82BCB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70" y="2608481"/>
            <a:ext cx="5372590" cy="3328561"/>
          </a:xfrm>
          <a:prstGeom prst="rect">
            <a:avLst/>
          </a:prstGeom>
        </p:spPr>
      </p:pic>
      <p:pic>
        <p:nvPicPr>
          <p:cNvPr id="14" name="图片 14" descr="图表, 散点图&#10;&#10;已自动生成说明">
            <a:extLst>
              <a:ext uri="{FF2B5EF4-FFF2-40B4-BE49-F238E27FC236}">
                <a16:creationId xmlns:a16="http://schemas.microsoft.com/office/drawing/2014/main" id="{09B51181-4773-8FDC-CEFB-F9EEDACC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9" y="2542432"/>
            <a:ext cx="3410358" cy="33919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793199-79B5-18CF-CB7E-F12210FE400F}"/>
              </a:ext>
            </a:extLst>
          </p:cNvPr>
          <p:cNvSpPr txBox="1"/>
          <p:nvPr/>
        </p:nvSpPr>
        <p:spPr>
          <a:xfrm>
            <a:off x="399804" y="6048579"/>
            <a:ext cx="895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imes New Roman"/>
                <a:ea typeface="宋体"/>
                <a:cs typeface="Calibri"/>
              </a:rPr>
              <a:t>The regularization is used to constrain the number of active parameters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1905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Linear Models</a:t>
            </a:r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Ridge regression</a:t>
            </a:r>
            <a:endParaRPr lang="en-US" dirty="0">
              <a:latin typeface="Times New Roman"/>
              <a:ea typeface="宋体"/>
              <a:cs typeface="Times New Roman"/>
            </a:endParaRPr>
          </a:p>
          <a:p>
            <a:r>
              <a:rPr lang="en-US" dirty="0">
                <a:latin typeface="Times New Roman"/>
                <a:ea typeface="宋体"/>
                <a:cs typeface="Times New Roman"/>
              </a:rPr>
              <a:t>Now let us first try using </a:t>
            </a:r>
            <a:r>
              <a:rPr lang="en-US" dirty="0" err="1">
                <a:latin typeface="Courier New"/>
                <a:ea typeface="宋体"/>
                <a:cs typeface="Courier New"/>
              </a:rPr>
              <a:t>LinearRegression</a:t>
            </a:r>
            <a:r>
              <a:rPr lang="en-US" dirty="0">
                <a:latin typeface="Times New Roman"/>
                <a:ea typeface="宋体"/>
                <a:cs typeface="Courier New"/>
              </a:rPr>
              <a:t> to fit the noisy data using the </a:t>
            </a:r>
            <a:r>
              <a:rPr lang="en-US" dirty="0">
                <a:latin typeface="Times New Roman"/>
                <a:ea typeface="宋体"/>
                <a:cs typeface="Times New Roman"/>
              </a:rPr>
              <a:t> over-complicated model (20 parameters)</a:t>
            </a:r>
          </a:p>
          <a:p>
            <a:pPr marL="0" indent="0">
              <a:buNone/>
            </a:pP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3" name="图片 7">
            <a:extLst>
              <a:ext uri="{FF2B5EF4-FFF2-40B4-BE49-F238E27FC236}">
                <a16:creationId xmlns:a16="http://schemas.microsoft.com/office/drawing/2014/main" id="{4A27FF0D-3C29-74C3-504C-4AB405DA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66" y="1715001"/>
            <a:ext cx="2743200" cy="641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0D8B26-62DB-DE78-7882-BFC91FEF1BF4}"/>
              </a:ext>
            </a:extLst>
          </p:cNvPr>
          <p:cNvSpPr txBox="1"/>
          <p:nvPr/>
        </p:nvSpPr>
        <p:spPr>
          <a:xfrm>
            <a:off x="561198" y="3170966"/>
            <a:ext cx="681483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numpy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np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sklearn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linear_model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matplotlib.pyplot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plt</a:t>
            </a:r>
          </a:p>
          <a:p>
            <a:br>
              <a:rPr lang="en-US" altLang="zh-CN" sz="1200" dirty="0">
                <a:latin typeface="Courier New"/>
                <a:cs typeface="Courier New"/>
              </a:rPr>
            </a:br>
            <a:r>
              <a:rPr lang="en-US" altLang="zh-CN" sz="1200" dirty="0">
                <a:latin typeface="Courier New"/>
                <a:ea typeface="宋体"/>
                <a:cs typeface="Courier New"/>
              </a:rPr>
              <a:t>reg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linear_model.LinearRegression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np.random.RandomState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42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x =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*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rng.rand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50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y =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* x -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+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rng.randn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50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x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for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ii </a:t>
            </a:r>
            <a:r>
              <a:rPr lang="en-US" altLang="zh-CN" sz="1200" dirty="0">
                <a:solidFill>
                  <a:srgbClr val="0000FF"/>
                </a:solidFill>
                <a:latin typeface="Courier New"/>
                <a:ea typeface="宋体"/>
                <a:cs typeface="Courier New"/>
              </a:rPr>
              <a:t>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range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19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):</a:t>
            </a:r>
            <a:r>
              <a:rPr lang="en-US" altLang="zh-CN" sz="1200" dirty="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add unnecessary dimensions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  z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rng.rand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50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 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 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np.concatenate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x_train,z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),axis=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reg.fit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x_train,y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 </a:t>
            </a:r>
            <a:r>
              <a:rPr lang="en-US" altLang="zh-CN" sz="1200" dirty="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#using 20 parameters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reg.predict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plt.scatter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(x,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);</a:t>
            </a:r>
          </a:p>
          <a:p>
            <a:r>
              <a:rPr lang="en-US" altLang="zh-CN" sz="12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(reg.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coef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_.shape)</a:t>
            </a:r>
          </a:p>
          <a:p>
            <a:endParaRPr lang="en-US" altLang="zh-CN" sz="1200">
              <a:latin typeface="Courier New"/>
              <a:cs typeface="Courier New"/>
            </a:endParaRPr>
          </a:p>
        </p:txBody>
      </p:sp>
      <p:pic>
        <p:nvPicPr>
          <p:cNvPr id="9" name="图片 9" descr="图表, 散点图&#10;&#10;已自动生成说明">
            <a:extLst>
              <a:ext uri="{FF2B5EF4-FFF2-40B4-BE49-F238E27FC236}">
                <a16:creationId xmlns:a16="http://schemas.microsoft.com/office/drawing/2014/main" id="{B3B1ED16-26E8-9628-6EBA-EF3F6C72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589" y="3718639"/>
            <a:ext cx="3282813" cy="2148224"/>
          </a:xfrm>
          <a:prstGeom prst="rect">
            <a:avLst/>
          </a:prstGeom>
        </p:spPr>
      </p:pic>
      <p:sp>
        <p:nvSpPr>
          <p:cNvPr id="15" name="图文框 14">
            <a:extLst>
              <a:ext uri="{FF2B5EF4-FFF2-40B4-BE49-F238E27FC236}">
                <a16:creationId xmlns:a16="http://schemas.microsoft.com/office/drawing/2014/main" id="{61C2769A-7142-DFB1-5A46-3FFCDCA0B0FC}"/>
              </a:ext>
            </a:extLst>
          </p:cNvPr>
          <p:cNvSpPr/>
          <p:nvPr/>
        </p:nvSpPr>
        <p:spPr>
          <a:xfrm>
            <a:off x="7218218" y="1713140"/>
            <a:ext cx="708423" cy="48381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16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Linear Models</a:t>
            </a:r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Ridge regression</a:t>
            </a:r>
            <a:endParaRPr lang="en-US" dirty="0">
              <a:latin typeface="Times New Roman"/>
              <a:ea typeface="宋体"/>
              <a:cs typeface="Times New Roman"/>
            </a:endParaRPr>
          </a:p>
          <a:p>
            <a:r>
              <a:rPr lang="en-US" dirty="0">
                <a:latin typeface="Times New Roman"/>
                <a:ea typeface="宋体"/>
                <a:cs typeface="Times New Roman"/>
              </a:rPr>
              <a:t>Now let us try using </a:t>
            </a:r>
            <a:r>
              <a:rPr lang="en-US" dirty="0">
                <a:latin typeface="Courier New"/>
                <a:ea typeface="宋体"/>
                <a:cs typeface="Courier New"/>
              </a:rPr>
              <a:t>Ridge </a:t>
            </a:r>
            <a:r>
              <a:rPr lang="en-US" dirty="0">
                <a:latin typeface="Times New Roman"/>
                <a:ea typeface="宋体"/>
                <a:cs typeface="Courier New"/>
              </a:rPr>
              <a:t>to fit the noisy data using the</a:t>
            </a:r>
            <a:r>
              <a:rPr lang="en-US" dirty="0">
                <a:latin typeface="Times New Roman"/>
                <a:ea typeface="宋体"/>
                <a:cs typeface="Times New Roman"/>
              </a:rPr>
              <a:t> over-complicated model (20 parameters), but with regularizations</a:t>
            </a:r>
          </a:p>
          <a:p>
            <a:pPr marL="0" indent="0">
              <a:buNone/>
            </a:pP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3" name="图片 7">
            <a:extLst>
              <a:ext uri="{FF2B5EF4-FFF2-40B4-BE49-F238E27FC236}">
                <a16:creationId xmlns:a16="http://schemas.microsoft.com/office/drawing/2014/main" id="{4A27FF0D-3C29-74C3-504C-4AB405DA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66" y="1715001"/>
            <a:ext cx="2743200" cy="6416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8F9955-644C-DA57-9812-F55D1A8DF1A7}"/>
              </a:ext>
            </a:extLst>
          </p:cNvPr>
          <p:cNvSpPr txBox="1"/>
          <p:nvPr/>
        </p:nvSpPr>
        <p:spPr>
          <a:xfrm>
            <a:off x="345353" y="3200400"/>
            <a:ext cx="559824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numpy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np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sklearn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linear_model</a:t>
            </a:r>
            <a:endParaRPr lang="en-US" altLang="zh-CN" sz="1200" dirty="0">
              <a:latin typeface="Courier New"/>
              <a:ea typeface="宋体"/>
              <a:cs typeface="Courier New"/>
            </a:endParaRP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matplotlib.pyplot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as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plt</a:t>
            </a:r>
            <a:endParaRPr lang="en-US" altLang="zh-CN" sz="1200" dirty="0">
              <a:latin typeface="Courier New"/>
              <a:ea typeface="宋体"/>
              <a:cs typeface="Courier New"/>
            </a:endParaRPr>
          </a:p>
          <a:p>
            <a:br>
              <a:rPr lang="en-US" altLang="zh-CN" sz="1200" dirty="0">
                <a:latin typeface="Courier New"/>
                <a:cs typeface="Courier New"/>
              </a:rPr>
            </a:br>
            <a:r>
              <a:rPr lang="en-US" altLang="zh-CN" sz="1200" dirty="0">
                <a:latin typeface="Courier New"/>
                <a:ea typeface="宋体"/>
                <a:cs typeface="Courier New"/>
              </a:rPr>
              <a:t>reg = 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linear_model.Ridge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(alpha=</a:t>
            </a:r>
            <a:r>
              <a:rPr lang="en-US" altLang="zh-CN" sz="1200" dirty="0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200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np.random.RandomState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42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x =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*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rng.rand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50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y =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2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* x -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+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rng.randn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50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x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for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ii </a:t>
            </a:r>
            <a:r>
              <a:rPr lang="en-US" altLang="zh-CN" sz="1200" dirty="0">
                <a:solidFill>
                  <a:srgbClr val="0000FF"/>
                </a:solidFill>
                <a:latin typeface="Courier New"/>
                <a:ea typeface="宋体"/>
                <a:cs typeface="Courier New"/>
              </a:rPr>
              <a:t>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range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19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):</a:t>
            </a:r>
            <a:r>
              <a:rPr lang="en-US" altLang="zh-CN" sz="1200" dirty="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add unnecessary dimensions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  z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rng.rand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50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 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 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np.concatenate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x_train,z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),axis=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reg.fit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x_train,y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 </a:t>
            </a:r>
            <a:r>
              <a:rPr lang="en-US" altLang="zh-CN" sz="1200" dirty="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#using 20 parameters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reg.predict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plt.scatter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(x,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);</a:t>
            </a:r>
          </a:p>
          <a:p>
            <a:r>
              <a:rPr lang="en-US" altLang="zh-CN" sz="12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(reg.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coef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_.shape)</a:t>
            </a:r>
          </a:p>
          <a:p>
            <a:endParaRPr lang="en-US" altLang="zh-CN" sz="1200">
              <a:latin typeface="Courier New"/>
              <a:cs typeface="Courier New"/>
            </a:endParaRPr>
          </a:p>
        </p:txBody>
      </p:sp>
      <p:sp>
        <p:nvSpPr>
          <p:cNvPr id="12" name="图文框 11">
            <a:extLst>
              <a:ext uri="{FF2B5EF4-FFF2-40B4-BE49-F238E27FC236}">
                <a16:creationId xmlns:a16="http://schemas.microsoft.com/office/drawing/2014/main" id="{219CFAE6-FE5A-6480-6A22-913E6684865C}"/>
              </a:ext>
            </a:extLst>
          </p:cNvPr>
          <p:cNvSpPr/>
          <p:nvPr/>
        </p:nvSpPr>
        <p:spPr>
          <a:xfrm>
            <a:off x="7218218" y="1713140"/>
            <a:ext cx="708423" cy="48381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3" descr="图表, 散点图&#10;&#10;已自动生成说明">
            <a:extLst>
              <a:ext uri="{FF2B5EF4-FFF2-40B4-BE49-F238E27FC236}">
                <a16:creationId xmlns:a16="http://schemas.microsoft.com/office/drawing/2014/main" id="{96033D27-5DD3-B33D-710E-851B1701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88" y="3556960"/>
            <a:ext cx="3488848" cy="23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4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Linear Models</a:t>
            </a:r>
            <a:endParaRPr lang="zh-CN" altLang="en-US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8" y="2088018"/>
            <a:ext cx="7886700" cy="4009763"/>
          </a:xfrm>
        </p:spPr>
        <p:txBody>
          <a:bodyPr/>
          <a:lstStyle/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E607E-6A07-0636-713A-68434091B863}"/>
              </a:ext>
            </a:extLst>
          </p:cNvPr>
          <p:cNvSpPr txBox="1">
            <a:spLocks/>
          </p:cNvSpPr>
          <p:nvPr/>
        </p:nvSpPr>
        <p:spPr>
          <a:xfrm>
            <a:off x="407452" y="2033540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cs typeface="Times New Roman"/>
              </a:rPr>
              <a:t>Lasso regression</a:t>
            </a:r>
            <a:endParaRPr lang="en-US" dirty="0">
              <a:latin typeface="Times New Roman"/>
              <a:ea typeface="宋体"/>
              <a:cs typeface="Times New Roman"/>
            </a:endParaRPr>
          </a:p>
          <a:p>
            <a:r>
              <a:rPr lang="en-US" dirty="0">
                <a:latin typeface="Times New Roman"/>
                <a:ea typeface="宋体"/>
                <a:cs typeface="Times New Roman"/>
              </a:rPr>
              <a:t>Now let us try using Lasso </a:t>
            </a:r>
            <a:r>
              <a:rPr lang="en-US" dirty="0">
                <a:latin typeface="Times New Roman"/>
                <a:ea typeface="宋体"/>
                <a:cs typeface="Courier New"/>
              </a:rPr>
              <a:t>to fit the noisy data using the</a:t>
            </a:r>
            <a:r>
              <a:rPr lang="en-US" dirty="0">
                <a:latin typeface="Times New Roman"/>
                <a:ea typeface="宋体"/>
                <a:cs typeface="Times New Roman"/>
              </a:rPr>
              <a:t> over-complicated model (20 parameters), but with regularizations</a:t>
            </a:r>
          </a:p>
          <a:p>
            <a:pPr marL="0" indent="0">
              <a:buNone/>
            </a:pPr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 altLang="zh-CN">
              <a:ea typeface="宋体"/>
            </a:endParaRPr>
          </a:p>
          <a:p>
            <a:endParaRPr lang="en-US">
              <a:ea typeface="宋体"/>
            </a:endParaRPr>
          </a:p>
        </p:txBody>
      </p:sp>
      <p:pic>
        <p:nvPicPr>
          <p:cNvPr id="8" name="图片 10" descr="文本&#10;&#10;已自动生成说明">
            <a:extLst>
              <a:ext uri="{FF2B5EF4-FFF2-40B4-BE49-F238E27FC236}">
                <a16:creationId xmlns:a16="http://schemas.microsoft.com/office/drawing/2014/main" id="{204B3F10-29EB-C006-F558-0B3E9D64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18" y="1583498"/>
            <a:ext cx="3204324" cy="649543"/>
          </a:xfrm>
          <a:prstGeom prst="rect">
            <a:avLst/>
          </a:prstGeom>
        </p:spPr>
      </p:pic>
      <p:sp>
        <p:nvSpPr>
          <p:cNvPr id="11" name="图文框 10">
            <a:extLst>
              <a:ext uri="{FF2B5EF4-FFF2-40B4-BE49-F238E27FC236}">
                <a16:creationId xmlns:a16="http://schemas.microsoft.com/office/drawing/2014/main" id="{B615191C-C80A-797A-3D86-0F5F54CADAD9}"/>
              </a:ext>
            </a:extLst>
          </p:cNvPr>
          <p:cNvSpPr/>
          <p:nvPr/>
        </p:nvSpPr>
        <p:spPr>
          <a:xfrm>
            <a:off x="7012184" y="1673895"/>
            <a:ext cx="708423" cy="483813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09831D-607A-DCA0-EB1E-41318E48504B}"/>
              </a:ext>
            </a:extLst>
          </p:cNvPr>
          <p:cNvSpPr txBox="1"/>
          <p:nvPr/>
        </p:nvSpPr>
        <p:spPr>
          <a:xfrm>
            <a:off x="404220" y="3239645"/>
            <a:ext cx="577484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cs typeface="Courier New"/>
              </a:rPr>
              <a:t>numpy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cs typeface="Courier New"/>
              </a:rPr>
              <a:t>as</a:t>
            </a:r>
            <a:r>
              <a:rPr lang="en-US" altLang="zh-CN" sz="1200" dirty="0">
                <a:latin typeface="Courier New"/>
                <a:cs typeface="Courier New"/>
              </a:rPr>
              <a:t> np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cs typeface="Courier New"/>
              </a:rPr>
              <a:t>from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cs typeface="Courier New"/>
              </a:rPr>
              <a:t>sklearn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cs typeface="Courier New"/>
              </a:rPr>
              <a:t>linear_model</a:t>
            </a:r>
            <a:endParaRPr lang="en-US" altLang="zh-CN" sz="1200">
              <a:latin typeface="Courier New"/>
              <a:ea typeface="宋体"/>
              <a:cs typeface="Courier New"/>
            </a:endParaRP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cs typeface="Courier New"/>
              </a:rPr>
              <a:t>matplotlib.pyplot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cs typeface="Courier New"/>
              </a:rPr>
              <a:t>as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cs typeface="Courier New"/>
              </a:rPr>
              <a:t>plt</a:t>
            </a:r>
            <a:endParaRPr lang="en-US" altLang="zh-CN" sz="1200">
              <a:latin typeface="Courier New"/>
              <a:ea typeface="宋体"/>
              <a:cs typeface="Courier New"/>
            </a:endParaRPr>
          </a:p>
          <a:p>
            <a:br>
              <a:rPr lang="en-US" altLang="zh-CN" sz="1200" dirty="0">
                <a:latin typeface="Courier New"/>
                <a:cs typeface="Courier New"/>
              </a:rPr>
            </a:b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reg = 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linear_model.Lasso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(alpha=</a:t>
            </a:r>
            <a:r>
              <a:rPr lang="en-US" altLang="zh-CN" sz="1200" dirty="0">
                <a:solidFill>
                  <a:srgbClr val="09885A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0.5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cs typeface="Courier New"/>
              </a:rPr>
              <a:t>rng</a:t>
            </a:r>
            <a:r>
              <a:rPr lang="en-US" altLang="zh-CN" sz="1200" dirty="0">
                <a:latin typeface="Courier New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cs typeface="Courier New"/>
              </a:rPr>
              <a:t>np.random.RandomState</a:t>
            </a:r>
            <a:r>
              <a:rPr lang="en-US" altLang="zh-CN" sz="1200" dirty="0">
                <a:latin typeface="Courier New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42</a:t>
            </a:r>
            <a:r>
              <a:rPr lang="en-US" altLang="zh-CN" sz="1200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sz="1200" dirty="0">
                <a:latin typeface="Courier New"/>
                <a:cs typeface="Courier New"/>
              </a:rPr>
              <a:t>x =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10</a:t>
            </a:r>
            <a:r>
              <a:rPr lang="en-US" altLang="zh-CN" sz="1200" dirty="0">
                <a:latin typeface="Courier New"/>
                <a:cs typeface="Courier New"/>
              </a:rPr>
              <a:t> * </a:t>
            </a:r>
            <a:r>
              <a:rPr lang="en-US" altLang="zh-CN" sz="1200" dirty="0" err="1">
                <a:latin typeface="Courier New"/>
                <a:cs typeface="Courier New"/>
              </a:rPr>
              <a:t>rng.rand</a:t>
            </a:r>
            <a:r>
              <a:rPr lang="en-US" altLang="zh-CN" sz="1200" dirty="0">
                <a:latin typeface="Courier New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50</a:t>
            </a:r>
            <a:r>
              <a:rPr lang="en-US" altLang="zh-CN" sz="1200" dirty="0">
                <a:latin typeface="Courier New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200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sz="1200" dirty="0">
                <a:latin typeface="Courier New"/>
                <a:cs typeface="Courier New"/>
              </a:rPr>
              <a:t>y =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2</a:t>
            </a:r>
            <a:r>
              <a:rPr lang="en-US" altLang="zh-CN" sz="1200" dirty="0">
                <a:latin typeface="Courier New"/>
                <a:cs typeface="Courier New"/>
              </a:rPr>
              <a:t> * x - 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200" dirty="0">
                <a:latin typeface="Courier New"/>
                <a:cs typeface="Courier New"/>
              </a:rPr>
              <a:t> + </a:t>
            </a:r>
            <a:r>
              <a:rPr lang="en-US" altLang="zh-CN" sz="1200" dirty="0" err="1">
                <a:latin typeface="Courier New"/>
                <a:cs typeface="Courier New"/>
              </a:rPr>
              <a:t>rng.randn</a:t>
            </a:r>
            <a:r>
              <a:rPr lang="en-US" altLang="zh-CN" sz="1200" dirty="0">
                <a:latin typeface="Courier New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50</a:t>
            </a:r>
            <a:r>
              <a:rPr lang="en-US" altLang="zh-CN" sz="1200" dirty="0">
                <a:latin typeface="Courier New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200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cs typeface="Courier New"/>
              </a:rPr>
              <a:t> = x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cs typeface="Courier New"/>
              </a:rPr>
              <a:t>for</a:t>
            </a:r>
            <a:r>
              <a:rPr lang="en-US" altLang="zh-CN" sz="1200" dirty="0">
                <a:latin typeface="Courier New"/>
                <a:cs typeface="Courier New"/>
              </a:rPr>
              <a:t> ii </a:t>
            </a:r>
            <a:r>
              <a:rPr lang="en-US" altLang="zh-CN" sz="12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altLang="zh-CN" sz="1200" dirty="0">
                <a:latin typeface="Courier New"/>
                <a:cs typeface="Courier New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urier New"/>
                <a:cs typeface="Courier New"/>
              </a:rPr>
              <a:t>range</a:t>
            </a:r>
            <a:r>
              <a:rPr lang="en-US" altLang="zh-CN" sz="1200" dirty="0">
                <a:latin typeface="Courier New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19</a:t>
            </a:r>
            <a:r>
              <a:rPr lang="en-US" altLang="zh-CN" sz="1200" dirty="0">
                <a:latin typeface="Courier New"/>
                <a:cs typeface="Courier New"/>
              </a:rPr>
              <a:t>):</a:t>
            </a:r>
            <a:r>
              <a:rPr lang="en-US" altLang="zh-CN" sz="1200" dirty="0">
                <a:solidFill>
                  <a:srgbClr val="008000"/>
                </a:solidFill>
                <a:latin typeface="Courier New"/>
                <a:cs typeface="Courier New"/>
              </a:rPr>
              <a:t># add unnecessary dimensions</a:t>
            </a:r>
          </a:p>
          <a:p>
            <a:r>
              <a:rPr lang="en-US" altLang="zh-CN" sz="1200" dirty="0">
                <a:latin typeface="Courier New"/>
                <a:cs typeface="Courier New"/>
              </a:rPr>
              <a:t>  z = </a:t>
            </a:r>
            <a:r>
              <a:rPr lang="en-US" altLang="zh-CN" sz="1200" dirty="0" err="1">
                <a:latin typeface="Courier New"/>
                <a:cs typeface="Courier New"/>
              </a:rPr>
              <a:t>rng.rand</a:t>
            </a:r>
            <a:r>
              <a:rPr lang="en-US" altLang="zh-CN" sz="1200" dirty="0">
                <a:latin typeface="Courier New"/>
                <a:cs typeface="Courier New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50</a:t>
            </a:r>
            <a:r>
              <a:rPr lang="en-US" altLang="zh-CN" sz="1200" dirty="0">
                <a:latin typeface="Courier New"/>
                <a:cs typeface="Courier New"/>
              </a:rPr>
              <a:t>,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200" dirty="0">
                <a:latin typeface="Courier New"/>
                <a:cs typeface="Courier New"/>
              </a:rPr>
              <a:t>) </a:t>
            </a:r>
          </a:p>
          <a:p>
            <a:r>
              <a:rPr lang="en-US" altLang="zh-CN" sz="1200" dirty="0">
                <a:latin typeface="Courier New"/>
                <a:cs typeface="Courier New"/>
              </a:rPr>
              <a:t>  </a:t>
            </a:r>
            <a:r>
              <a:rPr lang="en-US" altLang="zh-CN" sz="1200" dirty="0" err="1">
                <a:latin typeface="Courier New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cs typeface="Courier New"/>
              </a:rPr>
              <a:t>np.concatenate</a:t>
            </a:r>
            <a:r>
              <a:rPr lang="en-US" altLang="zh-CN" sz="1200" dirty="0">
                <a:latin typeface="Courier New"/>
                <a:cs typeface="Courier New"/>
              </a:rPr>
              <a:t>((</a:t>
            </a:r>
            <a:r>
              <a:rPr lang="en-US" altLang="zh-CN" sz="1200" dirty="0" err="1">
                <a:latin typeface="Courier New"/>
                <a:cs typeface="Courier New"/>
              </a:rPr>
              <a:t>x_train,z</a:t>
            </a:r>
            <a:r>
              <a:rPr lang="en-US" altLang="zh-CN" sz="1200" dirty="0">
                <a:latin typeface="Courier New"/>
                <a:cs typeface="Courier New"/>
              </a:rPr>
              <a:t>),axis=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cs typeface="Courier New"/>
              </a:rPr>
              <a:t>1</a:t>
            </a:r>
            <a:r>
              <a:rPr lang="en-US" altLang="zh-CN" sz="1200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cs typeface="Courier New"/>
              </a:rPr>
              <a:t>reg.fit</a:t>
            </a:r>
            <a:r>
              <a:rPr lang="en-US" altLang="zh-CN" sz="1200" dirty="0">
                <a:latin typeface="Courier New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cs typeface="Courier New"/>
              </a:rPr>
              <a:t>x_train,y</a:t>
            </a:r>
            <a:r>
              <a:rPr lang="en-US" altLang="zh-CN" sz="1200" dirty="0">
                <a:latin typeface="Courier New"/>
                <a:cs typeface="Courier New"/>
              </a:rPr>
              <a:t>) </a:t>
            </a:r>
            <a:r>
              <a:rPr lang="en-US" altLang="zh-CN" sz="1200" dirty="0">
                <a:solidFill>
                  <a:srgbClr val="008000"/>
                </a:solidFill>
                <a:latin typeface="Courier New"/>
                <a:cs typeface="Courier New"/>
              </a:rPr>
              <a:t>#using 20 parameters</a:t>
            </a:r>
          </a:p>
          <a:p>
            <a:r>
              <a:rPr lang="en-US" altLang="zh-CN" sz="1200" dirty="0" err="1">
                <a:latin typeface="Courier New"/>
                <a:cs typeface="Courier New"/>
              </a:rPr>
              <a:t>y_pred</a:t>
            </a:r>
            <a:r>
              <a:rPr lang="en-US" altLang="zh-CN" sz="1200" dirty="0">
                <a:latin typeface="Courier New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cs typeface="Courier New"/>
              </a:rPr>
              <a:t>reg.predict</a:t>
            </a:r>
            <a:r>
              <a:rPr lang="en-US" altLang="zh-CN" sz="1200" dirty="0">
                <a:latin typeface="Courier New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cs typeface="Courier New"/>
              </a:rPr>
              <a:t>x_train</a:t>
            </a:r>
            <a:r>
              <a:rPr lang="en-US" altLang="zh-CN" sz="1200" dirty="0">
                <a:latin typeface="Courier New"/>
                <a:cs typeface="Courier New"/>
              </a:rPr>
              <a:t>)</a:t>
            </a:r>
          </a:p>
          <a:p>
            <a:r>
              <a:rPr lang="en-US" altLang="zh-CN" sz="1200" dirty="0" err="1">
                <a:latin typeface="Courier New"/>
                <a:cs typeface="Courier New"/>
              </a:rPr>
              <a:t>plt.scatter</a:t>
            </a:r>
            <a:r>
              <a:rPr lang="en-US" altLang="zh-CN" sz="1200" dirty="0">
                <a:latin typeface="Courier New"/>
                <a:cs typeface="Courier New"/>
              </a:rPr>
              <a:t>(x, </a:t>
            </a:r>
            <a:r>
              <a:rPr lang="en-US" altLang="zh-CN" sz="1200" dirty="0" err="1">
                <a:latin typeface="Courier New"/>
                <a:cs typeface="Courier New"/>
              </a:rPr>
              <a:t>y_pred</a:t>
            </a:r>
            <a:r>
              <a:rPr lang="en-US" altLang="zh-CN" sz="1200" dirty="0">
                <a:latin typeface="Courier New"/>
                <a:cs typeface="Courier New"/>
              </a:rPr>
              <a:t>);</a:t>
            </a:r>
          </a:p>
          <a:p>
            <a:r>
              <a:rPr lang="en-US" altLang="zh-CN" sz="1200" dirty="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altLang="zh-CN" sz="1200" dirty="0">
                <a:latin typeface="Courier New"/>
                <a:cs typeface="Courier New"/>
              </a:rPr>
              <a:t>(reg.</a:t>
            </a:r>
            <a:r>
              <a:rPr lang="en-US" altLang="zh-CN" sz="1200" dirty="0" err="1">
                <a:latin typeface="Courier New"/>
                <a:cs typeface="Courier New"/>
              </a:rPr>
              <a:t>coef</a:t>
            </a:r>
            <a:r>
              <a:rPr lang="en-US" altLang="zh-CN" sz="1200" dirty="0">
                <a:latin typeface="Courier New"/>
                <a:cs typeface="Courier New"/>
              </a:rPr>
              <a:t>_.shape)</a:t>
            </a:r>
          </a:p>
          <a:p>
            <a:endParaRPr lang="en-US" altLang="zh-CN" sz="1200">
              <a:latin typeface="Courier New"/>
              <a:cs typeface="Courier New"/>
            </a:endParaRPr>
          </a:p>
        </p:txBody>
      </p:sp>
      <p:pic>
        <p:nvPicPr>
          <p:cNvPr id="14" name="图片 14" descr="图表, 散点图&#10;&#10;已自动生成说明">
            <a:extLst>
              <a:ext uri="{FF2B5EF4-FFF2-40B4-BE49-F238E27FC236}">
                <a16:creationId xmlns:a16="http://schemas.microsoft.com/office/drawing/2014/main" id="{592D1B19-34EE-257E-0BF1-40AFEB05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75" y="3620527"/>
            <a:ext cx="4038272" cy="26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80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Support Vector Machine (SVM)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35</a:t>
            </a:fld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25F7D8-C464-546D-DEE2-29C351FC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199"/>
            <a:ext cx="8181034" cy="4009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b="1">
                <a:latin typeface="Times New Roman"/>
                <a:ea typeface="宋体"/>
                <a:cs typeface="Times New Roman"/>
              </a:rPr>
              <a:t>Support vector machine (SVM)</a:t>
            </a:r>
            <a:r>
              <a:rPr lang="zh-CN">
                <a:latin typeface="Times New Roman"/>
                <a:ea typeface="宋体"/>
                <a:cs typeface="Times New Roman"/>
              </a:rPr>
              <a:t> </a:t>
            </a:r>
            <a:r>
              <a:rPr lang="en-US" altLang="zh-CN" dirty="0">
                <a:latin typeface="Times New Roman"/>
                <a:ea typeface="宋体"/>
                <a:cs typeface="Times New Roman"/>
              </a:rPr>
              <a:t>is</a:t>
            </a:r>
            <a:r>
              <a:rPr lang="zh-CN" altLang="en-US">
                <a:latin typeface="Times New Roman"/>
                <a:ea typeface="宋体"/>
                <a:cs typeface="Times New Roman"/>
              </a:rPr>
              <a:t> one of the most popular classifiers besides DNN.</a:t>
            </a:r>
          </a:p>
          <a:p>
            <a:r>
              <a:rPr lang="zh-CN" altLang="en-US">
                <a:latin typeface="Times New Roman"/>
                <a:ea typeface="宋体"/>
                <a:cs typeface="Times New Roman"/>
              </a:rPr>
              <a:t>It maps the data into high dimensions using kernels, and designs classifiers in the high-dimension space </a:t>
            </a:r>
            <a:endParaRPr lang="zh-CN" altLang="en-US" dirty="0">
              <a:ea typeface="宋体"/>
            </a:endParaRPr>
          </a:p>
        </p:txBody>
      </p:sp>
      <p:pic>
        <p:nvPicPr>
          <p:cNvPr id="10" name="图片 11" descr="图片包含 图表&#10;&#10;已自动生成说明">
            <a:extLst>
              <a:ext uri="{FF2B5EF4-FFF2-40B4-BE49-F238E27FC236}">
                <a16:creationId xmlns:a16="http://schemas.microsoft.com/office/drawing/2014/main" id="{0DE3DEB4-9E46-D5A8-3825-CD9FEBFD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84" y="3528584"/>
            <a:ext cx="4411096" cy="3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5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Support Vector Machine (SVM)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36</a:t>
            </a:fld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25F7D8-C464-546D-DEE2-29C351FC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199"/>
            <a:ext cx="8181034" cy="4009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b="1">
                <a:latin typeface="Times New Roman"/>
                <a:ea typeface="宋体"/>
                <a:cs typeface="Times New Roman"/>
              </a:rPr>
              <a:t>Support vector machine (SVM)</a:t>
            </a:r>
            <a:r>
              <a:rPr lang="zh-CN">
                <a:latin typeface="Times New Roman"/>
                <a:ea typeface="宋体"/>
                <a:cs typeface="Times New Roman"/>
              </a:rPr>
              <a:t> </a:t>
            </a:r>
            <a:r>
              <a:rPr lang="en-US" altLang="zh-CN" dirty="0">
                <a:latin typeface="Times New Roman"/>
                <a:ea typeface="宋体"/>
                <a:cs typeface="Times New Roman"/>
              </a:rPr>
              <a:t>is</a:t>
            </a:r>
            <a:r>
              <a:rPr lang="zh-CN" altLang="en-US">
                <a:latin typeface="Times New Roman"/>
                <a:ea typeface="宋体"/>
                <a:cs typeface="Times New Roman"/>
              </a:rPr>
              <a:t> one of the most popular classifiers besides DNN.</a:t>
            </a:r>
          </a:p>
          <a:p>
            <a:endParaRPr lang="zh-CN" altLang="en-US" dirty="0">
              <a:ea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441968-5C25-D7BD-E582-DF1F807D348F}"/>
              </a:ext>
            </a:extLst>
          </p:cNvPr>
          <p:cNvSpPr txBox="1"/>
          <p:nvPr/>
        </p:nvSpPr>
        <p:spPr>
          <a:xfrm>
            <a:off x="708366" y="2827576"/>
            <a:ext cx="772726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sklearn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svm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datasets</a:t>
            </a:r>
          </a:p>
          <a:p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sklearn.model_selection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train_test_split</a:t>
            </a:r>
          </a:p>
          <a:p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sklearn.metrics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accuracy_score</a:t>
            </a:r>
          </a:p>
          <a:p>
            <a:br>
              <a:rPr lang="en-US" altLang="zh-CN" sz="1400" dirty="0">
                <a:latin typeface="Courier New"/>
                <a:cs typeface="Courier New"/>
              </a:rPr>
            </a:br>
            <a:r>
              <a:rPr lang="en-US" altLang="zh-CN" sz="1400" dirty="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import some data to play with</a:t>
            </a:r>
          </a:p>
          <a:p>
            <a:r>
              <a:rPr lang="en-US" altLang="zh-CN" sz="1400" dirty="0">
                <a:latin typeface="Courier New"/>
                <a:ea typeface="宋体"/>
                <a:cs typeface="Courier New"/>
              </a:rPr>
              <a:t>iris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datasets.load_iris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()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iris.data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iris.target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Xtrain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ytrain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train_test_split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y_iris,test_size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0.1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model = 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svm.SVC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(kernel=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rbf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"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model.fit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Xtrain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ytrain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model.predict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Xtest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[:</a:t>
            </a:r>
            <a:r>
              <a:rPr lang="en-US" altLang="zh-CN" sz="14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])</a:t>
            </a:r>
          </a:p>
          <a:p>
            <a:r>
              <a:rPr lang="en-US" altLang="zh-CN" sz="14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[:</a:t>
            </a:r>
            <a:r>
              <a:rPr lang="en-US" altLang="zh-CN" sz="14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])</a:t>
            </a:r>
          </a:p>
          <a:p>
            <a:r>
              <a:rPr lang="en-US" altLang="zh-CN" sz="1400" dirty="0">
                <a:solidFill>
                  <a:srgbClr val="795E26"/>
                </a:solidFill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accuracy_score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y_pred,ytest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1180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Decision Tree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37</a:t>
            </a:fld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25F7D8-C464-546D-DEE2-29C351FC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199"/>
            <a:ext cx="8181034" cy="4009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latin typeface="Times New Roman"/>
                <a:ea typeface="宋体"/>
                <a:cs typeface="Times New Roman"/>
              </a:rPr>
              <a:t>The </a:t>
            </a:r>
            <a:r>
              <a:rPr lang="en-US" altLang="zh-CN" b="1" dirty="0">
                <a:latin typeface="Times New Roman"/>
                <a:ea typeface="宋体"/>
                <a:cs typeface="Times New Roman"/>
              </a:rPr>
              <a:t>decision tree </a:t>
            </a:r>
            <a:r>
              <a:rPr lang="en-US" dirty="0">
                <a:latin typeface="Times New Roman"/>
                <a:ea typeface="宋体"/>
                <a:cs typeface="Times New Roman"/>
              </a:rPr>
              <a:t> predicts the value of a target variable by learning simple decision rules inferred from the data features.</a:t>
            </a:r>
            <a:endParaRPr lang="zh-CN" b="1" dirty="0">
              <a:latin typeface="Times New Roman"/>
              <a:ea typeface="宋体"/>
              <a:cs typeface="Times New Roman"/>
            </a:endParaRPr>
          </a:p>
          <a:p>
            <a:endParaRPr lang="zh-CN" altLang="en-US" dirty="0">
              <a:ea typeface="宋体"/>
            </a:endParaRPr>
          </a:p>
        </p:txBody>
      </p:sp>
      <p:pic>
        <p:nvPicPr>
          <p:cNvPr id="6" name="图片 6" descr="图示&#10;&#10;已自动生成说明">
            <a:extLst>
              <a:ext uri="{FF2B5EF4-FFF2-40B4-BE49-F238E27FC236}">
                <a16:creationId xmlns:a16="http://schemas.microsoft.com/office/drawing/2014/main" id="{CFAF46F3-BFCB-D909-354C-DAD4BEEA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62" y="2812369"/>
            <a:ext cx="5078255" cy="37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3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Decision Tree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38</a:t>
            </a:fld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25F7D8-C464-546D-DEE2-29C351FC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199"/>
            <a:ext cx="8181034" cy="4009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latin typeface="Times New Roman"/>
                <a:ea typeface="宋体"/>
                <a:cs typeface="Times New Roman"/>
              </a:rPr>
              <a:t>The </a:t>
            </a:r>
            <a:r>
              <a:rPr lang="en-US" altLang="zh-CN" b="1" dirty="0">
                <a:latin typeface="Times New Roman"/>
                <a:ea typeface="宋体"/>
                <a:cs typeface="Times New Roman"/>
              </a:rPr>
              <a:t>decision tree </a:t>
            </a:r>
            <a:r>
              <a:rPr lang="en-US" dirty="0">
                <a:latin typeface="Times New Roman"/>
                <a:ea typeface="宋体"/>
                <a:cs typeface="Times New Roman"/>
              </a:rPr>
              <a:t> predicts the value of a target variable by learning simple decision rules inferred from the data features.</a:t>
            </a:r>
            <a:endParaRPr lang="zh-CN" b="1" dirty="0">
              <a:latin typeface="Times New Roman"/>
              <a:ea typeface="宋体"/>
              <a:cs typeface="Times New Roman"/>
            </a:endParaRPr>
          </a:p>
          <a:p>
            <a:endParaRPr lang="zh-CN" altLang="en-US" dirty="0">
              <a:ea typeface="宋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A7F013-5CDC-FA9B-CA1D-EA99515AA1B5}"/>
              </a:ext>
            </a:extLst>
          </p:cNvPr>
          <p:cNvSpPr txBox="1"/>
          <p:nvPr/>
        </p:nvSpPr>
        <p:spPr>
          <a:xfrm>
            <a:off x="953645" y="3170967"/>
            <a:ext cx="7393689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sklearn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datasets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sklearn.tree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DecisionTreeClassifier</a:t>
            </a:r>
            <a:endParaRPr lang="en-US" altLang="zh-CN" sz="1200">
              <a:latin typeface="Courier New"/>
              <a:ea typeface="宋体"/>
              <a:cs typeface="Courier New"/>
            </a:endParaRP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sklearn.model_selection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train_test_split</a:t>
            </a:r>
            <a:endParaRPr lang="en-US" altLang="zh-CN" sz="1200">
              <a:latin typeface="Courier New"/>
              <a:ea typeface="宋体"/>
              <a:cs typeface="Courier New"/>
            </a:endParaRPr>
          </a:p>
          <a:p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sklearn.metrics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accuracy_score</a:t>
            </a:r>
            <a:endParaRPr lang="en-US" altLang="zh-CN" sz="1200">
              <a:latin typeface="Courier New"/>
              <a:ea typeface="宋体"/>
              <a:cs typeface="Courier New"/>
            </a:endParaRPr>
          </a:p>
          <a:p>
            <a:br>
              <a:rPr lang="en-US" altLang="zh-CN" sz="1200" dirty="0">
                <a:latin typeface="Courier New"/>
                <a:cs typeface="Courier New"/>
              </a:rPr>
            </a:br>
            <a:r>
              <a:rPr lang="en-US" altLang="zh-CN" sz="1200" dirty="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import some data to play with</a:t>
            </a:r>
          </a:p>
          <a:p>
            <a:r>
              <a:rPr lang="en-US" altLang="zh-CN" sz="1200" dirty="0">
                <a:latin typeface="Courier New"/>
                <a:ea typeface="宋体"/>
                <a:cs typeface="Courier New"/>
              </a:rPr>
              <a:t>iris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datasets.load_iris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()</a:t>
            </a: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X_iris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iris.data</a:t>
            </a:r>
            <a:endParaRPr lang="en-US" altLang="zh-CN" sz="1200">
              <a:latin typeface="Courier New"/>
              <a:ea typeface="宋体"/>
              <a:cs typeface="Courier New"/>
            </a:endParaRP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y_iris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iris.target</a:t>
            </a:r>
            <a:endParaRPr lang="en-US" altLang="zh-CN" sz="1200">
              <a:latin typeface="Courier New"/>
              <a:ea typeface="宋体"/>
              <a:cs typeface="Courier New"/>
            </a:endParaRPr>
          </a:p>
          <a:p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Xtrain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Xtest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ytrain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ytest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train_test_split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X_iris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y_iris,test_size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0.1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model = 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DecisionTreeClassifier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()</a:t>
            </a:r>
          </a:p>
          <a:p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model.fit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Xtrain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ytrain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model.predict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Xtest</a:t>
            </a:r>
            <a:r>
              <a:rPr lang="en-US" altLang="zh-CN" sz="12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2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[: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])</a:t>
            </a:r>
          </a:p>
          <a:p>
            <a:r>
              <a:rPr lang="en-US" altLang="zh-CN" sz="12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ytest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[:</a:t>
            </a:r>
            <a:r>
              <a:rPr lang="en-US" altLang="zh-CN" sz="12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])</a:t>
            </a:r>
          </a:p>
          <a:p>
            <a:r>
              <a:rPr lang="en-US" altLang="zh-CN" sz="12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accuracy_score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200" dirty="0" err="1">
                <a:latin typeface="Courier New"/>
                <a:ea typeface="宋体"/>
                <a:cs typeface="Courier New"/>
              </a:rPr>
              <a:t>y_pred,ytest</a:t>
            </a:r>
            <a:r>
              <a:rPr lang="en-US" altLang="zh-CN" sz="1200" dirty="0">
                <a:latin typeface="Courier New"/>
                <a:ea typeface="宋体"/>
                <a:cs typeface="Courier New"/>
              </a:rPr>
              <a:t>))</a:t>
            </a:r>
          </a:p>
          <a:p>
            <a:endParaRPr lang="en-US" altLang="zh-CN"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7112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 err="1"/>
              <a:t>KNeighborsClassifier</a:t>
            </a:r>
            <a:endParaRPr lang="zh-CN" altLang="en-US" dirty="0" err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39</a:t>
            </a:fld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25F7D8-C464-546D-DEE2-29C351FC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199"/>
            <a:ext cx="8181034" cy="4009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latin typeface="Times New Roman"/>
                <a:ea typeface="宋体"/>
                <a:cs typeface="Times New Roman"/>
              </a:rPr>
              <a:t>Majority voting based on the nearest K neighbors</a:t>
            </a:r>
            <a:endParaRPr lang="zh-CN" b="1" dirty="0">
              <a:latin typeface="Times New Roman"/>
              <a:ea typeface="宋体"/>
              <a:cs typeface="Times New Roman"/>
            </a:endParaRPr>
          </a:p>
          <a:p>
            <a:endParaRPr lang="zh-CN" altLang="en-US" dirty="0">
              <a:ea typeface="宋体"/>
            </a:endParaRPr>
          </a:p>
        </p:txBody>
      </p:sp>
      <p:pic>
        <p:nvPicPr>
          <p:cNvPr id="6" name="图片 6" descr="图片包含 图标&#10;&#10;已自动生成说明">
            <a:extLst>
              <a:ext uri="{FF2B5EF4-FFF2-40B4-BE49-F238E27FC236}">
                <a16:creationId xmlns:a16="http://schemas.microsoft.com/office/drawing/2014/main" id="{5F7A6E8A-57B2-A1BE-829D-BE54CC6D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11" y="3426610"/>
            <a:ext cx="2743200" cy="24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pPr fontAlgn="base"/>
            <a:r>
              <a:rPr lang="en-US" altLang="zh-CN"/>
              <a:t>What is </a:t>
            </a:r>
            <a:r>
              <a:rPr lang="en-US" altLang="zh-CN" err="1"/>
              <a:t>Scikit</a:t>
            </a:r>
            <a:r>
              <a:rPr lang="en-US" altLang="zh-CN"/>
              <a:t>-learn?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r>
              <a:rPr lang="en-US"/>
              <a:t>Open source data mining and analysis library in Python</a:t>
            </a:r>
          </a:p>
          <a:p>
            <a:r>
              <a:rPr lang="en-US"/>
              <a:t>Classification, regression, and clustering algorithms </a:t>
            </a:r>
          </a:p>
          <a:p>
            <a:r>
              <a:rPr lang="en-US"/>
              <a:t>First released in 2007</a:t>
            </a:r>
          </a:p>
          <a:p>
            <a:r>
              <a:rPr lang="en-US"/>
              <a:t>Mostly written in Python:</a:t>
            </a:r>
          </a:p>
          <a:p>
            <a:r>
              <a:rPr lang="en-US"/>
              <a:t>Built using NumPy  and SciPy</a:t>
            </a:r>
          </a:p>
          <a:p>
            <a:r>
              <a:rPr lang="en-US"/>
              <a:t>Integrates with matplotlib and </a:t>
            </a:r>
            <a:r>
              <a:rPr lang="en-US" err="1"/>
              <a:t>plotly</a:t>
            </a:r>
            <a:r>
              <a:rPr lang="en-US"/>
              <a:t> for plotting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F04EC-CF2D-45B1-B215-3387DE88B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23" y="2616532"/>
            <a:ext cx="2966977" cy="1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09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 err="1"/>
              <a:t>KNeighborsClassifier</a:t>
            </a:r>
            <a:endParaRPr lang="zh-CN" altLang="en-US" dirty="0" err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40</a:t>
            </a:fld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25F7D8-C464-546D-DEE2-29C351FC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199"/>
            <a:ext cx="8181034" cy="4009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latin typeface="Times New Roman"/>
                <a:ea typeface="宋体"/>
                <a:cs typeface="Times New Roman"/>
              </a:rPr>
              <a:t>Majority voting based on the nearest K neighbors</a:t>
            </a:r>
            <a:endParaRPr lang="zh-CN" b="1" dirty="0">
              <a:latin typeface="Times New Roman"/>
              <a:ea typeface="宋体"/>
              <a:cs typeface="Times New Roman"/>
            </a:endParaRPr>
          </a:p>
          <a:p>
            <a:endParaRPr lang="zh-CN" altLang="en-US" dirty="0">
              <a:ea typeface="宋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34D095-DB8C-5720-73A6-10CD019EDF9B}"/>
              </a:ext>
            </a:extLst>
          </p:cNvPr>
          <p:cNvSpPr txBox="1"/>
          <p:nvPr/>
        </p:nvSpPr>
        <p:spPr>
          <a:xfrm>
            <a:off x="571010" y="2611731"/>
            <a:ext cx="784500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sklearn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datasets</a:t>
            </a:r>
          </a:p>
          <a:p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sklearn.model_selection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train_test_split</a:t>
            </a:r>
          </a:p>
          <a:p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sklearn.metrics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accuracy_score</a:t>
            </a:r>
          </a:p>
          <a:p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from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sklearn.neighbors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>
                <a:solidFill>
                  <a:srgbClr val="AF00DB"/>
                </a:solidFill>
                <a:latin typeface="Courier New"/>
                <a:ea typeface="宋体"/>
                <a:cs typeface="Courier New"/>
              </a:rPr>
              <a:t>import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KNeighborsClassifier</a:t>
            </a:r>
          </a:p>
          <a:p>
            <a:br>
              <a:rPr lang="en-US" altLang="zh-CN" sz="1400" dirty="0">
                <a:latin typeface="Courier New"/>
                <a:cs typeface="Courier New"/>
              </a:rPr>
            </a:br>
            <a:r>
              <a:rPr lang="en-US" altLang="zh-CN" sz="1400" dirty="0">
                <a:solidFill>
                  <a:srgbClr val="008000"/>
                </a:solidFill>
                <a:latin typeface="Courier New"/>
                <a:ea typeface="宋体"/>
                <a:cs typeface="Courier New"/>
              </a:rPr>
              <a:t># import some data to play with</a:t>
            </a:r>
          </a:p>
          <a:p>
            <a:r>
              <a:rPr lang="en-US" altLang="zh-CN" sz="1400" dirty="0">
                <a:latin typeface="Courier New"/>
                <a:ea typeface="宋体"/>
                <a:cs typeface="Courier New"/>
              </a:rPr>
              <a:t>iris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datasets.load_iris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()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iris.data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iris.target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Xtrain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ytrain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train_test_split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X_iris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y_iris,test_size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=</a:t>
            </a:r>
            <a:r>
              <a:rPr lang="en-US" altLang="zh-CN" sz="14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0.1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dirty="0">
                <a:latin typeface="Courier New"/>
                <a:ea typeface="宋体"/>
                <a:cs typeface="Courier New"/>
              </a:rPr>
              <a:t>model =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 </a:t>
            </a:r>
            <a:r>
              <a:rPr lang="en-US" altLang="zh-CN" sz="1400" dirty="0" err="1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KNeighborsClassifier</a:t>
            </a:r>
            <a:r>
              <a:rPr lang="en-US" altLang="zh-CN" sz="1400" dirty="0">
                <a:highlight>
                  <a:srgbClr val="FFFF00"/>
                </a:highlight>
                <a:latin typeface="Courier New"/>
                <a:ea typeface="宋体"/>
                <a:cs typeface="Courier New"/>
              </a:rPr>
              <a:t>()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model.fit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Xtrain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,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ytrain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 = 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model.predict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Xtest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)</a:t>
            </a:r>
          </a:p>
          <a:p>
            <a:r>
              <a:rPr lang="en-US" altLang="zh-CN" sz="14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y_pred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[:</a:t>
            </a:r>
            <a:r>
              <a:rPr lang="en-US" altLang="zh-CN" sz="14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])</a:t>
            </a:r>
          </a:p>
          <a:p>
            <a:r>
              <a:rPr lang="en-US" altLang="zh-CN" sz="14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[:</a:t>
            </a:r>
            <a:r>
              <a:rPr lang="en-US" altLang="zh-CN" sz="1400" dirty="0">
                <a:solidFill>
                  <a:srgbClr val="09885A"/>
                </a:solidFill>
                <a:latin typeface="Courier New"/>
                <a:ea typeface="宋体"/>
                <a:cs typeface="Courier New"/>
              </a:rPr>
              <a:t>10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])</a:t>
            </a:r>
          </a:p>
          <a:p>
            <a:r>
              <a:rPr lang="en-US" altLang="zh-CN" sz="1400" dirty="0">
                <a:solidFill>
                  <a:srgbClr val="795E26"/>
                </a:solidFill>
                <a:latin typeface="Courier New"/>
                <a:ea typeface="宋体"/>
                <a:cs typeface="Courier New"/>
              </a:rPr>
              <a:t>print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accuracy_score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(</a:t>
            </a:r>
            <a:r>
              <a:rPr lang="en-US" altLang="zh-CN" sz="1400" dirty="0" err="1">
                <a:latin typeface="Courier New"/>
                <a:ea typeface="宋体"/>
                <a:cs typeface="Courier New"/>
              </a:rPr>
              <a:t>y_pred,ytest</a:t>
            </a:r>
            <a:r>
              <a:rPr lang="en-US" altLang="zh-CN" sz="1400" dirty="0">
                <a:latin typeface="Courier New"/>
                <a:ea typeface="宋体"/>
                <a:cs typeface="Courier New"/>
              </a:rPr>
              <a:t>))</a:t>
            </a:r>
          </a:p>
          <a:p>
            <a:endParaRPr lang="en-US" altLang="zh-CN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5752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Exercise 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41</a:t>
            </a:fld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25F7D8-C464-546D-DEE2-29C351FC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7199"/>
            <a:ext cx="8181034" cy="40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dirty="0">
                <a:latin typeface="Times New Roman"/>
                <a:ea typeface="宋体"/>
                <a:cs typeface="Times New Roman"/>
              </a:rPr>
              <a:t>Split the Digits Dataset (</a:t>
            </a:r>
            <a:r>
              <a:rPr lang="en-US" altLang="zh-CN" dirty="0" err="1">
                <a:latin typeface="Times New Roman"/>
                <a:ea typeface="宋体"/>
                <a:cs typeface="Times New Roman"/>
              </a:rPr>
              <a:t>load_digits</a:t>
            </a:r>
            <a:r>
              <a:rPr lang="en-US" altLang="zh-CN" dirty="0">
                <a:latin typeface="Times New Roman"/>
                <a:ea typeface="宋体"/>
                <a:cs typeface="Times New Roman"/>
              </a:rPr>
              <a:t>) into training and testing sets with ratio 9:1</a:t>
            </a:r>
          </a:p>
          <a:p>
            <a:pPr marL="457200" indent="-457200">
              <a:buAutoNum type="arabicPeriod"/>
            </a:pPr>
            <a:r>
              <a:rPr lang="en-US" altLang="zh-CN" dirty="0">
                <a:latin typeface="Times New Roman"/>
                <a:ea typeface="宋体"/>
                <a:cs typeface="Times New Roman"/>
              </a:rPr>
              <a:t>Standardize the data for each dimension</a:t>
            </a:r>
          </a:p>
          <a:p>
            <a:pPr marL="457200" indent="-457200">
              <a:buAutoNum type="arabicPeriod"/>
            </a:pPr>
            <a:r>
              <a:rPr lang="en-US" altLang="zh-CN" dirty="0">
                <a:latin typeface="Times New Roman"/>
                <a:ea typeface="宋体"/>
                <a:cs typeface="Times New Roman"/>
              </a:rPr>
              <a:t>Reduce the dimension to 32 using PCA</a:t>
            </a:r>
            <a:endParaRPr lang="en-US" altLang="zh-CN" dirty="0">
              <a:ea typeface="宋体"/>
            </a:endParaRPr>
          </a:p>
          <a:p>
            <a:pPr marL="457200" indent="-457200">
              <a:buAutoNum type="arabicPeriod"/>
            </a:pPr>
            <a:r>
              <a:rPr lang="en-US" altLang="zh-CN" dirty="0">
                <a:latin typeface="Times New Roman"/>
                <a:ea typeface="宋体"/>
                <a:cs typeface="Times New Roman"/>
              </a:rPr>
              <a:t>Train a SVM classifier</a:t>
            </a:r>
            <a:endParaRPr lang="en-US" altLang="zh-CN" dirty="0">
              <a:ea typeface="宋体"/>
            </a:endParaRPr>
          </a:p>
          <a:p>
            <a:pPr marL="457200" indent="-457200">
              <a:buAutoNum type="arabicPeriod"/>
            </a:pPr>
            <a:endParaRPr lang="zh-CN" altLang="en-US" dirty="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06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pPr fontAlgn="base"/>
            <a:r>
              <a:rPr lang="en-US" altLang="zh-CN"/>
              <a:t>What is </a:t>
            </a:r>
            <a:r>
              <a:rPr lang="en-US" altLang="zh-CN" err="1"/>
              <a:t>Scikit</a:t>
            </a:r>
            <a:r>
              <a:rPr lang="en-US" altLang="zh-CN"/>
              <a:t>-learn?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A9CE6-D21D-4AEA-A9E8-1C2B30A7C99C}"/>
              </a:ext>
            </a:extLst>
          </p:cNvPr>
          <p:cNvSpPr/>
          <p:nvPr/>
        </p:nvSpPr>
        <p:spPr>
          <a:xfrm>
            <a:off x="410210" y="2242862"/>
            <a:ext cx="7877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Ranked as one of top machine learning projects on 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6BA49-926B-413B-B920-38981433C32F}"/>
              </a:ext>
            </a:extLst>
          </p:cNvPr>
          <p:cNvSpPr/>
          <p:nvPr/>
        </p:nvSpPr>
        <p:spPr>
          <a:xfrm>
            <a:off x="410209" y="3938489"/>
            <a:ext cx="7877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Fewer dependencies, makes for easier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2655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pPr fontAlgn="base"/>
            <a:r>
              <a:rPr lang="en-US" altLang="zh-CN"/>
              <a:t>Using </a:t>
            </a:r>
            <a:r>
              <a:rPr lang="en-US" altLang="zh-CN" err="1"/>
              <a:t>Scikit</a:t>
            </a:r>
            <a:r>
              <a:rPr lang="en-US" altLang="zh-CN"/>
              <a:t>-learn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CE736-511F-4D88-8D4B-335D63241135}"/>
              </a:ext>
            </a:extLst>
          </p:cNvPr>
          <p:cNvSpPr txBox="1"/>
          <p:nvPr/>
        </p:nvSpPr>
        <p:spPr>
          <a:xfrm>
            <a:off x="2538127" y="3688273"/>
            <a:ext cx="286810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 sklearn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16FFF-CB02-41AA-8EA8-E6EFB04F6A1B}"/>
              </a:ext>
            </a:extLst>
          </p:cNvPr>
          <p:cNvSpPr/>
          <p:nvPr/>
        </p:nvSpPr>
        <p:spPr>
          <a:xfrm>
            <a:off x="2406321" y="2800395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</a:t>
            </a:r>
            <a:r>
              <a:rPr lang="en-US" altLang="zh-CN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US" altLang="zh-CN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-learn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/>
              <a:t>About </a:t>
            </a:r>
            <a:r>
              <a:rPr lang="en-US" altLang="zh-CN" err="1"/>
              <a:t>Scikit</a:t>
            </a:r>
            <a:r>
              <a:rPr lang="en-US" altLang="zh-CN"/>
              <a:t>-learn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b="1"/>
              <a:t>Data and Feature Processing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/>
              <a:t>Unsupervised Learning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/>
              <a:t>Supervised Learning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pPr fontAlgn="base"/>
            <a:r>
              <a:rPr lang="en-US" altLang="zh-CN"/>
              <a:t>Dataset Splitting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0" y="2025955"/>
            <a:ext cx="7886700" cy="4009763"/>
          </a:xfrm>
        </p:spPr>
        <p:txBody>
          <a:bodyPr/>
          <a:lstStyle/>
          <a:p>
            <a:r>
              <a:rPr lang="en-US" altLang="zh-CN"/>
              <a:t>As we have introduced in the </a:t>
            </a:r>
            <a:r>
              <a:rPr lang="en-US" altLang="zh-CN" err="1"/>
              <a:t>Keras</a:t>
            </a:r>
            <a:r>
              <a:rPr lang="en-US" altLang="zh-CN"/>
              <a:t> part, we need to split the dataset into training, validation and testing datasets.</a:t>
            </a:r>
          </a:p>
          <a:p>
            <a:r>
              <a:rPr lang="en-US" altLang="zh-CN" err="1"/>
              <a:t>Scikit</a:t>
            </a:r>
            <a:r>
              <a:rPr lang="en-US" altLang="zh-CN"/>
              <a:t>-learn provides a simple API to achieve this goal.</a:t>
            </a:r>
          </a:p>
          <a:p>
            <a:endParaRPr lang="en-US" altLang="zh-CN"/>
          </a:p>
          <a:p>
            <a:endParaRPr lang="en-US" altLang="zh-CN"/>
          </a:p>
          <a:p>
            <a:endParaRPr lang="en-US"/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9F3DF-5E23-4F49-BF09-545718558661}"/>
              </a:ext>
            </a:extLst>
          </p:cNvPr>
          <p:cNvSpPr/>
          <p:nvPr/>
        </p:nvSpPr>
        <p:spPr>
          <a:xfrm>
            <a:off x="586807" y="3422558"/>
            <a:ext cx="7533503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err="1">
                <a:solidFill>
                  <a:srgbClr val="212529"/>
                </a:solidFill>
                <a:latin typeface="Courier New" panose="02070309020205020404" pitchFamily="49" charset="0"/>
              </a:rPr>
              <a:t>sklearn.model_selection.</a:t>
            </a:r>
            <a:r>
              <a:rPr lang="en-US" altLang="zh-CN" sz="1400" b="1" err="1">
                <a:solidFill>
                  <a:srgbClr val="212529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CN" sz="140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altLang="zh-CN" sz="1400" i="1">
                <a:solidFill>
                  <a:srgbClr val="212529"/>
                </a:solidFill>
                <a:highlight>
                  <a:srgbClr val="FF00FF"/>
                </a:highlight>
                <a:latin typeface="-apple-system"/>
              </a:rPr>
              <a:t>*arrays</a:t>
            </a:r>
            <a:r>
              <a:rPr lang="en-US" altLang="zh-CN" sz="140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altLang="zh-CN" sz="1400" i="1" err="1">
                <a:solidFill>
                  <a:srgbClr val="212529"/>
                </a:solidFill>
                <a:highlight>
                  <a:srgbClr val="FF00FF"/>
                </a:highlight>
                <a:latin typeface="-apple-system"/>
              </a:rPr>
              <a:t>test_size</a:t>
            </a:r>
            <a:r>
              <a:rPr lang="en-US" altLang="zh-CN" sz="1400" i="1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altLang="zh-CN" sz="140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altLang="zh-CN" sz="1400" i="1" err="1">
                <a:solidFill>
                  <a:srgbClr val="212529"/>
                </a:solidFill>
                <a:latin typeface="-apple-system"/>
              </a:rPr>
              <a:t>train_size</a:t>
            </a:r>
            <a:r>
              <a:rPr lang="en-US" altLang="zh-CN" sz="1400" i="1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altLang="zh-CN" sz="140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altLang="zh-CN" sz="1400" i="1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altLang="zh-CN" sz="1400" i="1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altLang="zh-CN" sz="140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altLang="zh-CN" sz="1400" i="1">
                <a:solidFill>
                  <a:srgbClr val="212529"/>
                </a:solidFill>
                <a:latin typeface="-apple-system"/>
              </a:rPr>
              <a:t>shuffle=True</a:t>
            </a:r>
            <a:r>
              <a:rPr lang="en-US" altLang="zh-CN" sz="140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altLang="zh-CN" sz="1400" i="1">
                <a:solidFill>
                  <a:srgbClr val="212529"/>
                </a:solidFill>
                <a:latin typeface="-apple-system"/>
              </a:rPr>
              <a:t>stratify=None</a:t>
            </a:r>
            <a:r>
              <a:rPr lang="en-US" altLang="zh-CN" sz="1400">
                <a:solidFill>
                  <a:srgbClr val="212529"/>
                </a:solidFill>
                <a:latin typeface="-apple-system"/>
              </a:rPr>
              <a:t>)</a:t>
            </a:r>
            <a:endParaRPr lang="zh-CN" alt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76310-F2E6-49B9-9921-6CE945D64260}"/>
              </a:ext>
            </a:extLst>
          </p:cNvPr>
          <p:cNvSpPr/>
          <p:nvPr/>
        </p:nvSpPr>
        <p:spPr>
          <a:xfrm>
            <a:off x="586807" y="4318341"/>
            <a:ext cx="753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altLang="zh-CN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be between 0.0 and 1.0 and represent the proportion of the dataset to include in the test split.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9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pPr fontAlgn="base"/>
            <a:r>
              <a:rPr lang="en-US" altLang="zh-CN"/>
              <a:t>Dataset Splitting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D2B380-F192-4074-A543-8C8B0EB5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0" y="2025955"/>
            <a:ext cx="7886700" cy="4009763"/>
          </a:xfrm>
        </p:spPr>
        <p:txBody>
          <a:bodyPr/>
          <a:lstStyle/>
          <a:p>
            <a:r>
              <a:rPr lang="en-US" altLang="zh-CN"/>
              <a:t>As we have introduced in the </a:t>
            </a:r>
            <a:r>
              <a:rPr lang="en-US" altLang="zh-CN" err="1"/>
              <a:t>Keras</a:t>
            </a:r>
            <a:r>
              <a:rPr lang="en-US" altLang="zh-CN"/>
              <a:t> part, we need to split the dataset into training, validation and testing datasets.</a:t>
            </a:r>
          </a:p>
          <a:p>
            <a:r>
              <a:rPr lang="en-US" altLang="zh-CN" err="1"/>
              <a:t>Scikit</a:t>
            </a:r>
            <a:r>
              <a:rPr lang="en-US" altLang="zh-CN"/>
              <a:t>-learn provides a simple API to achieve this goal.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55A9C-7115-4F4A-A6F5-9F61D2D15492}"/>
              </a:ext>
            </a:extLst>
          </p:cNvPr>
          <p:cNvSpPr/>
          <p:nvPr/>
        </p:nvSpPr>
        <p:spPr>
          <a:xfrm>
            <a:off x="572530" y="3162269"/>
            <a:ext cx="8052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2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altLang="zh-CN" sz="1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20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N = </a:t>
            </a:r>
            <a:r>
              <a:rPr lang="en-US" altLang="zh-CN" sz="120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endParaRPr lang="en-US" altLang="zh-CN" sz="1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(N,</a:t>
            </a:r>
            <a:r>
              <a:rPr lang="en-US" altLang="zh-CN" sz="120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(N,</a:t>
            </a:r>
            <a:r>
              <a:rPr lang="en-US" altLang="zh-CN" sz="120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X,y,test_size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i </a:t>
            </a:r>
            <a:r>
              <a:rPr lang="en-US" altLang="zh-CN" sz="120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[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CN" sz="12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err="1">
                <a:solidFill>
                  <a:srgbClr val="000000"/>
                </a:solidFill>
                <a:latin typeface="Courier New" panose="02070309020205020404" pitchFamily="49" charset="0"/>
              </a:rPr>
              <a:t>i.shape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94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c0MzU1M2MxMDZkYjlkY2ViYTQ1ZTFkMDdjYjlmY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049f09-f2a4-499c-9944-911286a24a4e}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ctr" anchorCtr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全屏显示(4:3)</PresentationFormat>
  <Slides>41</Slides>
  <Notes>1</Notes>
  <HiddenSlides>0</HiddenSlide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Custom Design</vt:lpstr>
      <vt:lpstr>Office Theme</vt:lpstr>
      <vt:lpstr>COMP7035 </vt:lpstr>
      <vt:lpstr>What we will learn?</vt:lpstr>
      <vt:lpstr>Outline</vt:lpstr>
      <vt:lpstr>What is Scikit-learn?</vt:lpstr>
      <vt:lpstr>What is Scikit-learn?</vt:lpstr>
      <vt:lpstr>Using Scikit-learn</vt:lpstr>
      <vt:lpstr>Outline</vt:lpstr>
      <vt:lpstr>Dataset Splitting</vt:lpstr>
      <vt:lpstr>Dataset Splitting</vt:lpstr>
      <vt:lpstr>Standardization</vt:lpstr>
      <vt:lpstr>Normalization</vt:lpstr>
      <vt:lpstr>Principle Component Analysis (PCA)</vt:lpstr>
      <vt:lpstr>Principle Component Analysis (PCA)</vt:lpstr>
      <vt:lpstr>Outline</vt:lpstr>
      <vt:lpstr>K-means Clustering</vt:lpstr>
      <vt:lpstr>K-means Clustering</vt:lpstr>
      <vt:lpstr>K-means Clustering</vt:lpstr>
      <vt:lpstr>K-means Clustering</vt:lpstr>
      <vt:lpstr>Gaussian Mixture Model (GMM)</vt:lpstr>
      <vt:lpstr>Gaussian Mixture Model (GMM)</vt:lpstr>
      <vt:lpstr>Gaussian Mixture Model (GMM)</vt:lpstr>
      <vt:lpstr>Gaussian Mixture Model (GMM)</vt:lpstr>
      <vt:lpstr>Gaussian Mixture Model (GMM)</vt:lpstr>
      <vt:lpstr>Gaussian Mixture Model (GMM)</vt:lpstr>
      <vt:lpstr>Gaussian Mixture Model (GMM)</vt:lpstr>
      <vt:lpstr>Gaussian Mixture Model (GMM)</vt:lpstr>
      <vt:lpstr>Gaussian Mixture Model (GMM)</vt:lpstr>
      <vt:lpstr>Outline</vt:lpstr>
      <vt:lpstr>Linear Models</vt:lpstr>
      <vt:lpstr>Linear Models</vt:lpstr>
      <vt:lpstr>Linear Models</vt:lpstr>
      <vt:lpstr>Linear Models</vt:lpstr>
      <vt:lpstr>Linear Models</vt:lpstr>
      <vt:lpstr>Linear Models</vt:lpstr>
      <vt:lpstr>Support Vector Machine (SVM)</vt:lpstr>
      <vt:lpstr>Support Vector Machine (SVM)</vt:lpstr>
      <vt:lpstr>Decision Tree</vt:lpstr>
      <vt:lpstr>Decision Tree</vt:lpstr>
      <vt:lpstr>KNeighborsClassifier</vt:lpstr>
      <vt:lpstr>KNeighborsClassifier</vt:lpstr>
      <vt:lpstr>Exercise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759</cp:revision>
  <cp:lastPrinted>2022-11-18T02:12:00Z</cp:lastPrinted>
  <dcterms:created xsi:type="dcterms:W3CDTF">2018-08-23T10:04:00Z</dcterms:created>
  <dcterms:modified xsi:type="dcterms:W3CDTF">2022-12-04T19:27:36Z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1650B8D754B54CC88B4A32F4A16C21A2</vt:lpwstr>
  </property>
  <property fmtid="{D5CDD505-2E9C-101B-9397-08002B2CF9AE}" pid="3" name="KSOProductBuildVer">
    <vt:lpwstr>2052-11.1.0.12651</vt:lpwstr>
  </property>
  <property fmtid="{D5CDD505-2E9C-101B-9397-08002B2CF9AE}" pid="4" name="ContentTypeId">
    <vt:lpwstr>0x010100BAFA50CBBF4CD142BAF55481075BDAD2</vt:lpwstr>
  </property>
</Properties>
</file>