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42"/>
  </p:notesMasterIdLst>
  <p:sldIdLst>
    <p:sldId id="260" r:id="rId3"/>
    <p:sldId id="262" r:id="rId4"/>
    <p:sldId id="277" r:id="rId5"/>
    <p:sldId id="458" r:id="rId6"/>
    <p:sldId id="326" r:id="rId7"/>
    <p:sldId id="453" r:id="rId8"/>
    <p:sldId id="454" r:id="rId9"/>
    <p:sldId id="452" r:id="rId10"/>
    <p:sldId id="455" r:id="rId11"/>
    <p:sldId id="456" r:id="rId12"/>
    <p:sldId id="457" r:id="rId13"/>
    <p:sldId id="459" r:id="rId14"/>
    <p:sldId id="460" r:id="rId15"/>
    <p:sldId id="461" r:id="rId16"/>
    <p:sldId id="463" r:id="rId17"/>
    <p:sldId id="462" r:id="rId18"/>
    <p:sldId id="465" r:id="rId19"/>
    <p:sldId id="464" r:id="rId20"/>
    <p:sldId id="466" r:id="rId21"/>
    <p:sldId id="467" r:id="rId22"/>
    <p:sldId id="468" r:id="rId23"/>
    <p:sldId id="469" r:id="rId24"/>
    <p:sldId id="470" r:id="rId25"/>
    <p:sldId id="471" r:id="rId26"/>
    <p:sldId id="474" r:id="rId27"/>
    <p:sldId id="473" r:id="rId28"/>
    <p:sldId id="476" r:id="rId29"/>
    <p:sldId id="478" r:id="rId30"/>
    <p:sldId id="479" r:id="rId31"/>
    <p:sldId id="480" r:id="rId32"/>
    <p:sldId id="483" r:id="rId33"/>
    <p:sldId id="482" r:id="rId34"/>
    <p:sldId id="481" r:id="rId35"/>
    <p:sldId id="484" r:id="rId36"/>
    <p:sldId id="485" r:id="rId37"/>
    <p:sldId id="486" r:id="rId38"/>
    <p:sldId id="496" r:id="rId39"/>
    <p:sldId id="501" r:id="rId40"/>
    <p:sldId id="50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XUE" userId="2fbfc9db-dfcf-4528-bdb9-3837f90c3ab5" providerId="ADAL" clId="{1220F255-374D-4AAB-AFC7-CC8FCCAE8269}"/>
    <pc:docChg chg="modSld">
      <pc:chgData name="Wei XUE" userId="2fbfc9db-dfcf-4528-bdb9-3837f90c3ab5" providerId="ADAL" clId="{1220F255-374D-4AAB-AFC7-CC8FCCAE8269}" dt="2022-11-18T19:47:59.699" v="10" actId="403"/>
      <pc:docMkLst>
        <pc:docMk/>
      </pc:docMkLst>
      <pc:sldChg chg="modSp mod">
        <pc:chgData name="Wei XUE" userId="2fbfc9db-dfcf-4528-bdb9-3837f90c3ab5" providerId="ADAL" clId="{1220F255-374D-4AAB-AFC7-CC8FCCAE8269}" dt="2022-11-18T19:47:52.832" v="8" actId="1035"/>
        <pc:sldMkLst>
          <pc:docMk/>
          <pc:sldMk cId="1380272463" sldId="462"/>
        </pc:sldMkLst>
        <pc:spChg chg="mod">
          <ac:chgData name="Wei XUE" userId="2fbfc9db-dfcf-4528-bdb9-3837f90c3ab5" providerId="ADAL" clId="{1220F255-374D-4AAB-AFC7-CC8FCCAE8269}" dt="2022-11-18T19:47:52.832" v="8" actId="1035"/>
          <ac:spMkLst>
            <pc:docMk/>
            <pc:sldMk cId="1380272463" sldId="462"/>
            <ac:spMk id="14" creationId="{088886C8-1F9E-4B5F-9449-B8184A1AFEED}"/>
          </ac:spMkLst>
        </pc:spChg>
      </pc:sldChg>
      <pc:sldChg chg="modSp mod">
        <pc:chgData name="Wei XUE" userId="2fbfc9db-dfcf-4528-bdb9-3837f90c3ab5" providerId="ADAL" clId="{1220F255-374D-4AAB-AFC7-CC8FCCAE8269}" dt="2022-11-18T19:47:42.084" v="1" actId="403"/>
        <pc:sldMkLst>
          <pc:docMk/>
          <pc:sldMk cId="2227289699" sldId="463"/>
        </pc:sldMkLst>
        <pc:spChg chg="mod">
          <ac:chgData name="Wei XUE" userId="2fbfc9db-dfcf-4528-bdb9-3837f90c3ab5" providerId="ADAL" clId="{1220F255-374D-4AAB-AFC7-CC8FCCAE8269}" dt="2022-11-18T19:47:42.084" v="1" actId="403"/>
          <ac:spMkLst>
            <pc:docMk/>
            <pc:sldMk cId="2227289699" sldId="463"/>
            <ac:spMk id="8" creationId="{D9DD49D5-BECF-44CC-9865-C50EB9A6E3D8}"/>
          </ac:spMkLst>
        </pc:spChg>
      </pc:sldChg>
      <pc:sldChg chg="modSp mod">
        <pc:chgData name="Wei XUE" userId="2fbfc9db-dfcf-4528-bdb9-3837f90c3ab5" providerId="ADAL" clId="{1220F255-374D-4AAB-AFC7-CC8FCCAE8269}" dt="2022-11-18T19:47:59.699" v="10" actId="403"/>
        <pc:sldMkLst>
          <pc:docMk/>
          <pc:sldMk cId="385545010" sldId="465"/>
        </pc:sldMkLst>
        <pc:spChg chg="mod">
          <ac:chgData name="Wei XUE" userId="2fbfc9db-dfcf-4528-bdb9-3837f90c3ab5" providerId="ADAL" clId="{1220F255-374D-4AAB-AFC7-CC8FCCAE8269}" dt="2022-11-18T19:47:59.699" v="10" actId="403"/>
          <ac:spMkLst>
            <pc:docMk/>
            <pc:sldMk cId="385545010" sldId="465"/>
            <ac:spMk id="3" creationId="{8CCB560F-90DC-400F-BA73-8E9609BC63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D358B-8865-492A-858E-56C11FBAF203}" type="datetimeFigureOut">
              <a:rPr lang="zh-CN" altLang="en-US" smtClean="0"/>
              <a:t>2022/11/19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4AA42-A359-4CD4-84D1-6FEAC7A49FAF}" type="slidenum">
              <a:rPr lang="zh-CN" altLang="en-US" smtClean="0"/>
              <a:t>‹#›</a:t>
            </a:fld>
            <a:endParaRPr lang="zh-CN" altLang="en-US"/>
          </a:p>
        </p:txBody>
      </p:sp>
    </p:spTree>
    <p:extLst>
      <p:ext uri="{BB962C8B-B14F-4D97-AF65-F5344CB8AC3E}">
        <p14:creationId xmlns:p14="http://schemas.microsoft.com/office/powerpoint/2010/main" val="204842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A5737A-2B4F-4F46-A5DF-A04D5FBE84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838200" y="894229"/>
            <a:ext cx="10515600" cy="1110735"/>
          </a:xfrm>
          <a:prstGeom prst="rect">
            <a:avLst/>
          </a:prstGeom>
        </p:spPr>
        <p:txBody>
          <a:bodyPr/>
          <a:lstStyle>
            <a:lvl1pPr>
              <a:defRPr b="0" i="0">
                <a:latin typeface="Times New Roman" panose="02020603050405020304" pitchFamily="18" charset="0"/>
                <a:ea typeface="Times New Roman" panose="02020603050405020304" pitchFamily="18" charset="0"/>
                <a:cs typeface="Times New Roman" panose="02020603050405020304" pitchFamily="18" charset="0"/>
              </a:defRPr>
            </a:lvl1pPr>
          </a:lstStyle>
          <a:p>
            <a:r>
              <a:rPr lang="en-US" dirty="0"/>
              <a:t>Main Title</a:t>
            </a:r>
          </a:p>
        </p:txBody>
      </p:sp>
      <p:sp>
        <p:nvSpPr>
          <p:cNvPr id="24" name="Text Placeholder 2"/>
          <p:cNvSpPr>
            <a:spLocks noGrp="1"/>
          </p:cNvSpPr>
          <p:nvPr>
            <p:ph type="body" idx="1"/>
          </p:nvPr>
        </p:nvSpPr>
        <p:spPr>
          <a:xfrm>
            <a:off x="831851" y="2116720"/>
            <a:ext cx="10515600" cy="1419856"/>
          </a:xfrm>
          <a:prstGeom prst="rect">
            <a:avLst/>
          </a:prstGeom>
        </p:spPr>
        <p:txBody>
          <a:bodyPr/>
          <a:lstStyle>
            <a:lvl1pPr marL="0" indent="0">
              <a:buNone/>
              <a:defRPr lang="en-US" b="0" i="0" smtClean="0">
                <a:effectLst/>
                <a:latin typeface="Calibri" panose="020F0502020204030204" charset="0"/>
                <a:ea typeface="Calibri" panose="020F0502020204030204" charset="0"/>
                <a:cs typeface="Calibri" panose="020F050202020403020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25" name="Text Placeholder 2"/>
          <p:cNvSpPr>
            <a:spLocks noGrp="1"/>
          </p:cNvSpPr>
          <p:nvPr>
            <p:ph type="body" idx="11"/>
          </p:nvPr>
        </p:nvSpPr>
        <p:spPr>
          <a:xfrm>
            <a:off x="831851" y="4148419"/>
            <a:ext cx="10515600" cy="325509"/>
          </a:xfrm>
          <a:prstGeom prst="rect">
            <a:avLst/>
          </a:prstGeom>
        </p:spPr>
        <p:txBody>
          <a:bodyPr/>
          <a:lstStyle>
            <a:lvl1pPr marL="0" indent="0" algn="r">
              <a:buNone/>
              <a:defRPr sz="1600" b="0" i="0">
                <a:solidFill>
                  <a:schemeClr val="tx1"/>
                </a:solidFill>
                <a:latin typeface="Calibri" panose="020F0502020204030204" charset="0"/>
                <a:ea typeface="Calibri" panose="020F0502020204030204" charset="0"/>
                <a:cs typeface="Calibri" panose="020F050202020403020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a:p>
        </p:txBody>
      </p:sp>
      <p:sp>
        <p:nvSpPr>
          <p:cNvPr id="7" name="Date Placeholder 3"/>
          <p:cNvSpPr>
            <a:spLocks noGrp="1"/>
          </p:cNvSpPr>
          <p:nvPr>
            <p:ph type="dt" sz="half" idx="2"/>
          </p:nvPr>
        </p:nvSpPr>
        <p:spPr>
          <a:xfrm>
            <a:off x="9833110" y="4598294"/>
            <a:ext cx="1514341" cy="398344"/>
          </a:xfrm>
          <a:prstGeom prst="rect">
            <a:avLst/>
          </a:prstGeom>
          <a:solidFill>
            <a:srgbClr val="FBAF40"/>
          </a:solidFill>
          <a:ln>
            <a:noFill/>
          </a:ln>
        </p:spPr>
        <p:txBody>
          <a:bodyPr vert="horz" lIns="91440" tIns="45720" rIns="91440" bIns="45720" rtlCol="0" anchor="ctr"/>
          <a:lstStyle>
            <a:lvl1pPr algn="ctr">
              <a:defRPr sz="1200" b="0" i="0">
                <a:ln>
                  <a:noFill/>
                </a:ln>
                <a:solidFill>
                  <a:schemeClr val="tx1"/>
                </a:solidFill>
                <a:latin typeface="AvantGarde LT Medium" charset="0"/>
                <a:ea typeface="AvantGarde LT Medium" charset="0"/>
                <a:cs typeface="AvantGarde LT Medium" charset="0"/>
              </a:defRPr>
            </a:lvl1pPr>
          </a:lstStyle>
          <a:p>
            <a:fld id="{7D1DA666-5EED-834F-B82F-E5A2BF47CA20}" type="datetime1">
              <a:rPr lang="en-US" smtClean="0">
                <a:latin typeface="AvantGardeITC-Book" charset="0"/>
                <a:ea typeface="AvantGardeITC-Book" charset="0"/>
                <a:cs typeface="AvantGardeITC-Book" charset="0"/>
              </a:rPr>
              <a:t>11/19/2022</a:t>
            </a:fld>
            <a:endParaRPr lang="en-US">
              <a:latin typeface="AvantGardeITC-Book" charset="0"/>
              <a:ea typeface="AvantGardeITC-Book" charset="0"/>
              <a:cs typeface="AvantGardeITC-Book" charset="0"/>
            </a:endParaRPr>
          </a:p>
        </p:txBody>
      </p:sp>
    </p:spTree>
    <p:extLst>
      <p:ext uri="{BB962C8B-B14F-4D97-AF65-F5344CB8AC3E}">
        <p14:creationId xmlns:p14="http://schemas.microsoft.com/office/powerpoint/2010/main" val="1926532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hasCustomPrompt="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FE60F-D57D-7A44-85B8-6C25FEFE4F9F}"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127961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0B7CF4-8025-514C-BDF9-48A81319E4FA}"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104710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000">
                <a:latin typeface="Times New Roman" panose="02020603050405020304" pitchFamily="18" charset="0"/>
                <a:cs typeface="Times New Roman" panose="02020603050405020304" pitchFamily="18" charset="0"/>
              </a:defRPr>
            </a:lvl1pPr>
            <a:lvl2pPr>
              <a:defRPr sz="18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70265" y="6396028"/>
            <a:ext cx="2743200" cy="365125"/>
          </a:xfrm>
        </p:spPr>
        <p:txBody>
          <a:bodyPr/>
          <a:lstStyle/>
          <a:p>
            <a:fld id="{75741B82-4E7C-764E-884E-1F24EED9E760}" type="datetime1">
              <a:rPr lang="en-US" smtClean="0"/>
              <a:t>11/19/2022</a:t>
            </a:fld>
            <a:endParaRPr lang="en-US"/>
          </a:p>
        </p:txBody>
      </p:sp>
      <p:sp>
        <p:nvSpPr>
          <p:cNvPr id="5" name="Footer Placeholder 4"/>
          <p:cNvSpPr>
            <a:spLocks noGrp="1"/>
          </p:cNvSpPr>
          <p:nvPr>
            <p:ph type="ftr" sz="quarter" idx="11"/>
          </p:nvPr>
        </p:nvSpPr>
        <p:spPr>
          <a:xfrm>
            <a:off x="4038600" y="6396027"/>
            <a:ext cx="4114800" cy="365125"/>
          </a:xfrm>
        </p:spPr>
        <p:txBody>
          <a:bodyPr/>
          <a:lstStyle/>
          <a:p>
            <a:endParaRPr lang="en-US"/>
          </a:p>
        </p:txBody>
      </p:sp>
      <p:sp>
        <p:nvSpPr>
          <p:cNvPr id="6" name="Slide Number Placeholder 5"/>
          <p:cNvSpPr>
            <a:spLocks noGrp="1"/>
          </p:cNvSpPr>
          <p:nvPr>
            <p:ph type="sldNum" sz="quarter" idx="12"/>
          </p:nvPr>
        </p:nvSpPr>
        <p:spPr>
          <a:xfrm>
            <a:off x="9278535" y="6408282"/>
            <a:ext cx="2743200" cy="365125"/>
          </a:xfrm>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285269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06E11-7F05-D345-B551-F27E82905613}" type="datetime1">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194486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8CC2B8-5527-1243-99D8-2824970A5C0B}"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26910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03299F-27B4-054E-BC4F-97BC07E6EB55}" type="datetime1">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90151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A1D60C-E905-5C4F-A072-7DA5E8A8E7A3}" type="datetime1">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206414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B5566-A770-9F47-BBF9-148F61013BF7}" type="datetime1">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326977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1AE6E5-ACAE-4849-8266-7D126F2CF0EB}" type="datetime1">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BFE98-95D5-6943-8DB5-5A5581856B8C}" type="slidenum">
              <a:rPr lang="en-US" smtClean="0"/>
              <a:t>‹#›</a:t>
            </a:fld>
            <a:endParaRPr lang="en-US"/>
          </a:p>
        </p:txBody>
      </p:sp>
    </p:spTree>
    <p:extLst>
      <p:ext uri="{BB962C8B-B14F-4D97-AF65-F5344CB8AC3E}">
        <p14:creationId xmlns:p14="http://schemas.microsoft.com/office/powerpoint/2010/main" val="3139596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1.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Process 6"/>
          <p:cNvSpPr/>
          <p:nvPr userDrawn="1"/>
        </p:nvSpPr>
        <p:spPr>
          <a:xfrm rot="10800000">
            <a:off x="-5" y="-1"/>
            <a:ext cx="12192001" cy="2006362"/>
          </a:xfrm>
          <a:prstGeom prst="flowChartProcess">
            <a:avLst/>
          </a:prstGeom>
          <a:solidFill>
            <a:srgbClr val="004C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26605" y="5413046"/>
            <a:ext cx="3201793" cy="878541"/>
          </a:xfrm>
          <a:prstGeom prst="rect">
            <a:avLst/>
          </a:prstGeom>
        </p:spPr>
      </p:pic>
      <p:pic>
        <p:nvPicPr>
          <p:cNvPr id="3" name="Picture 2"/>
          <p:cNvPicPr>
            <a:picLocks noChangeAspect="1"/>
          </p:cNvPicPr>
          <p:nvPr userDrawn="1"/>
        </p:nvPicPr>
        <p:blipFill>
          <a:blip r:embed="rId4"/>
          <a:stretch>
            <a:fillRect/>
          </a:stretch>
        </p:blipFill>
        <p:spPr>
          <a:xfrm>
            <a:off x="536787" y="5413045"/>
            <a:ext cx="4198571" cy="878541"/>
          </a:xfrm>
          <a:prstGeom prst="rect">
            <a:avLst/>
          </a:prstGeom>
        </p:spPr>
      </p:pic>
    </p:spTree>
    <p:extLst>
      <p:ext uri="{BB962C8B-B14F-4D97-AF65-F5344CB8AC3E}">
        <p14:creationId xmlns:p14="http://schemas.microsoft.com/office/powerpoint/2010/main" val="4114540992"/>
      </p:ext>
    </p:extLst>
  </p:cSld>
  <p:clrMap bg1="lt1" tx1="dk1" bg2="lt2" tx2="dk2" accent1="accent1" accent2="accent2" accent3="accent3" accent4="accent4" accent5="accent5" accent6="accent6" hlink="hlink" folHlink="folHlink"/>
  <p:sldLayoutIdLst>
    <p:sldLayoutId id="2147483661" r:id="rId1"/>
  </p:sldLayoutIdLst>
  <p:hf hdr="0" ftr="0"/>
  <p:txStyles>
    <p:titleStyle>
      <a:lvl1pPr algn="l" defTabSz="914400" rtl="0" eaLnBrk="1" latinLnBrk="0" hangingPunct="1">
        <a:lnSpc>
          <a:spcPct val="90000"/>
        </a:lnSpc>
        <a:spcBef>
          <a:spcPct val="0"/>
        </a:spcBef>
        <a:buNone/>
        <a:defRPr sz="4000" b="0" i="0" kern="1200">
          <a:solidFill>
            <a:schemeClr val="bg1"/>
          </a:solidFill>
          <a:latin typeface="AvantGarde LT Medium" charset="0"/>
          <a:ea typeface="AvantGarde LT Medium" charset="0"/>
          <a:cs typeface="AvantGarde LT Medium" charset="0"/>
        </a:defRPr>
      </a:lvl1pPr>
    </p:titleStyle>
    <p:bodyStyle>
      <a:lvl1pPr marL="0" indent="0" algn="l" defTabSz="914400" rtl="0" eaLnBrk="1" latinLnBrk="0" hangingPunct="1">
        <a:lnSpc>
          <a:spcPct val="90000"/>
        </a:lnSpc>
        <a:spcBef>
          <a:spcPts val="1000"/>
        </a:spcBef>
        <a:buFont typeface="Arial" panose="020B0604020202020204"/>
        <a:buNone/>
        <a:defRPr sz="2800" b="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6281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167200"/>
            <a:ext cx="10515600" cy="4009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781" y="641440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653C7-9D8A-404E-8A33-51C657CBD471}" type="datetime1">
              <a:rPr lang="en-US" smtClean="0"/>
              <a:t>11/19/2022</a:t>
            </a:fld>
            <a:endParaRPr lang="en-US"/>
          </a:p>
        </p:txBody>
      </p:sp>
      <p:sp>
        <p:nvSpPr>
          <p:cNvPr id="5" name="Footer Placeholder 4"/>
          <p:cNvSpPr>
            <a:spLocks noGrp="1"/>
          </p:cNvSpPr>
          <p:nvPr>
            <p:ph type="ftr" sz="quarter" idx="3"/>
          </p:nvPr>
        </p:nvSpPr>
        <p:spPr>
          <a:xfrm>
            <a:off x="4038600" y="641440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75019" y="641440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BFE98-95D5-6943-8DB5-5A5581856B8C}" type="slidenum">
              <a:rPr lang="en-US" smtClean="0"/>
              <a:t>‹#›</a:t>
            </a:fld>
            <a:endParaRPr lang="en-US"/>
          </a:p>
        </p:txBody>
      </p:sp>
      <p:sp>
        <p:nvSpPr>
          <p:cNvPr id="11" name="Snip Same Side Corner Rectangle 10"/>
          <p:cNvSpPr/>
          <p:nvPr userDrawn="1"/>
        </p:nvSpPr>
        <p:spPr>
          <a:xfrm rot="10800000">
            <a:off x="-1" y="0"/>
            <a:ext cx="12192001" cy="66112"/>
          </a:xfrm>
          <a:prstGeom prst="snip2SameRect">
            <a:avLst/>
          </a:prstGeom>
          <a:solidFill>
            <a:srgbClr val="004C9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a:p>
        </p:txBody>
      </p:sp>
      <p:sp>
        <p:nvSpPr>
          <p:cNvPr id="14" name="TextBox 13"/>
          <p:cNvSpPr txBox="1"/>
          <p:nvPr userDrawn="1"/>
        </p:nvSpPr>
        <p:spPr>
          <a:xfrm>
            <a:off x="12435840" y="111760"/>
            <a:ext cx="237566" cy="369332"/>
          </a:xfrm>
          <a:prstGeom prst="rect">
            <a:avLst/>
          </a:prstGeom>
          <a:noFill/>
        </p:spPr>
        <p:txBody>
          <a:bodyPr wrap="none" rtlCol="0">
            <a:spAutoFit/>
          </a:bodyPr>
          <a:lstStyle/>
          <a:p>
            <a:r>
              <a:rPr lang="en-US" sz="1800"/>
              <a:t> </a:t>
            </a:r>
          </a:p>
        </p:txBody>
      </p:sp>
      <p:pic>
        <p:nvPicPr>
          <p:cNvPr id="18" name="Picture 1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95235" y="131933"/>
            <a:ext cx="1600899" cy="439271"/>
          </a:xfrm>
          <a:prstGeom prst="rect">
            <a:avLst/>
          </a:prstGeom>
        </p:spPr>
      </p:pic>
      <p:pic>
        <p:nvPicPr>
          <p:cNvPr id="12" name="Picture 11"/>
          <p:cNvPicPr>
            <a:picLocks noChangeAspect="1"/>
          </p:cNvPicPr>
          <p:nvPr userDrawn="1"/>
        </p:nvPicPr>
        <p:blipFill>
          <a:blip r:embed="rId12"/>
          <a:stretch>
            <a:fillRect/>
          </a:stretch>
        </p:blipFill>
        <p:spPr>
          <a:xfrm>
            <a:off x="10018934" y="131932"/>
            <a:ext cx="2099285" cy="439271"/>
          </a:xfrm>
          <a:prstGeom prst="rect">
            <a:avLst/>
          </a:prstGeom>
        </p:spPr>
      </p:pic>
    </p:spTree>
    <p:extLst>
      <p:ext uri="{BB962C8B-B14F-4D97-AF65-F5344CB8AC3E}">
        <p14:creationId xmlns:p14="http://schemas.microsoft.com/office/powerpoint/2010/main" val="30895738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COMP7035</a:t>
            </a:r>
            <a:br>
              <a:rPr lang="en-US"/>
            </a:br>
            <a:endParaRPr lang="en-US"/>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Python for Data Analytics and Artificial Intelligence</a:t>
            </a:r>
          </a:p>
        </p:txBody>
      </p:sp>
      <p:sp>
        <p:nvSpPr>
          <p:cNvPr id="4" name="Text Placeholder 3"/>
          <p:cNvSpPr>
            <a:spLocks noGrp="1"/>
          </p:cNvSpPr>
          <p:nvPr>
            <p:ph type="body" idx="11"/>
          </p:nvPr>
        </p:nvSpPr>
        <p:spPr/>
        <p:txBody>
          <a:bodyPr/>
          <a:lstStyle/>
          <a:p>
            <a:r>
              <a:rPr lang="en-US" dirty="0"/>
              <a:t>R</a:t>
            </a:r>
            <a:r>
              <a:rPr lang="en-US" altLang="zh-CN" dirty="0"/>
              <a:t>enjie Wan, Wei Xue</a:t>
            </a:r>
          </a:p>
        </p:txBody>
      </p:sp>
      <p:sp>
        <p:nvSpPr>
          <p:cNvPr id="7" name="Date Placeholder 6"/>
          <p:cNvSpPr>
            <a:spLocks noGrp="1"/>
          </p:cNvSpPr>
          <p:nvPr>
            <p:ph type="dt" sz="half" idx="2"/>
          </p:nvPr>
        </p:nvSpPr>
        <p:spPr/>
        <p:txBody>
          <a:bodyPr/>
          <a:lstStyle/>
          <a:p>
            <a:fld id="{C3E68C0F-85F2-6748-82A2-4AB2CF544845}" type="datetime1">
              <a:rPr lang="en-US">
                <a:solidFill>
                  <a:prstClr val="black"/>
                </a:solidFill>
                <a:latin typeface="AvantGardeITC-Book" charset="0"/>
                <a:ea typeface="AvantGardeITC-Book" charset="0"/>
                <a:cs typeface="AvantGardeITC-Book" charset="0"/>
              </a:rPr>
              <a:pPr/>
              <a:t>11/19/2022</a:t>
            </a:fld>
            <a:endParaRPr lang="en-US">
              <a:solidFill>
                <a:prstClr val="black"/>
              </a:solidFill>
              <a:latin typeface="AvantGardeITC-Book" charset="0"/>
              <a:ea typeface="AvantGardeITC-Book" charset="0"/>
              <a:cs typeface="AvantGardeITC-Book" charset="0"/>
            </a:endParaRPr>
          </a:p>
        </p:txBody>
      </p:sp>
      <p:sp>
        <p:nvSpPr>
          <p:cNvPr id="8" name="TextBox 7"/>
          <p:cNvSpPr txBox="1"/>
          <p:nvPr/>
        </p:nvSpPr>
        <p:spPr>
          <a:xfrm>
            <a:off x="7646709" y="2826648"/>
            <a:ext cx="1739246" cy="521970"/>
          </a:xfrm>
          <a:prstGeom prst="rect">
            <a:avLst/>
          </a:prstGeom>
          <a:noFill/>
        </p:spPr>
        <p:txBody>
          <a:bodyPr wrap="square">
            <a:spAutoFit/>
          </a:bodyPr>
          <a:lstStyle/>
          <a:p>
            <a:r>
              <a:rPr lang="en-US" altLang="zh-CN" sz="2800" dirty="0" err="1">
                <a:solidFill>
                  <a:prstClr val="black"/>
                </a:solidFill>
                <a:latin typeface="Times New Roman" panose="02020603050405020304" pitchFamily="18" charset="0"/>
                <a:ea typeface="黑体" panose="02010609060101010101" pitchFamily="49" charset="-122"/>
                <a:cs typeface="Times New Roman" panose="02020603050405020304" pitchFamily="18" charset="0"/>
              </a:rPr>
              <a:t>Keras</a:t>
            </a:r>
            <a:endParaRPr lang="en-US" sz="2800" dirty="0">
              <a:solidFill>
                <a:prstClr val="black"/>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6400800" y="4082415"/>
            <a:ext cx="914400" cy="914400"/>
          </a:xfrm>
          <a:prstGeom prst="rect">
            <a:avLst/>
          </a:prstGeom>
        </p:spPr>
        <p:txBody>
          <a:bodyPr vert="horz" wrap="none" lIns="91440" tIns="45720" rIns="91440" bIns="45720" rtlCol="0" anchor="ctr" anchorCtr="0">
            <a:normAutofit/>
          </a:bodyPr>
          <a:lstStyle/>
          <a:p>
            <a:endParaRPr lang="zh-CN" altLang="en-US" dirty="0">
              <a:solidFill>
                <a:prstClr val="black"/>
              </a:solidFill>
              <a:latin typeface="Arial"/>
              <a:ea typeface="黑体" panose="02010609060101010101" pitchFamily="49" charset="-122"/>
            </a:endParaRPr>
          </a:p>
        </p:txBody>
      </p:sp>
      <p:sp>
        <p:nvSpPr>
          <p:cNvPr id="6" name="文本框 5"/>
          <p:cNvSpPr txBox="1"/>
          <p:nvPr/>
        </p:nvSpPr>
        <p:spPr>
          <a:xfrm>
            <a:off x="7379335" y="755015"/>
            <a:ext cx="914400" cy="914400"/>
          </a:xfrm>
          <a:prstGeom prst="rect">
            <a:avLst/>
          </a:prstGeom>
        </p:spPr>
        <p:txBody>
          <a:bodyPr vert="horz" wrap="none" lIns="91440" tIns="45720" rIns="91440" bIns="45720" rtlCol="0" anchor="ctr" anchorCtr="0">
            <a:normAutofit/>
          </a:bodyPr>
          <a:lstStyle/>
          <a:p>
            <a:endParaRPr lang="zh-CN" altLang="en-US" dirty="0">
              <a:solidFill>
                <a:prstClr val="black"/>
              </a:solidFill>
              <a:latin typeface="Arial"/>
              <a:ea typeface="黑体" panose="02010609060101010101" pitchFamily="49" charset="-122"/>
            </a:endParaRPr>
          </a:p>
        </p:txBody>
      </p:sp>
      <p:sp>
        <p:nvSpPr>
          <p:cNvPr id="9" name="文本框 8"/>
          <p:cNvSpPr txBox="1"/>
          <p:nvPr/>
        </p:nvSpPr>
        <p:spPr>
          <a:xfrm>
            <a:off x="4874895" y="3415030"/>
            <a:ext cx="914400" cy="914400"/>
          </a:xfrm>
          <a:prstGeom prst="rect">
            <a:avLst/>
          </a:prstGeom>
        </p:spPr>
        <p:txBody>
          <a:bodyPr vert="horz" wrap="none" lIns="91440" tIns="45720" rIns="91440" bIns="45720" rtlCol="0" anchor="ctr" anchorCtr="0">
            <a:normAutofit/>
          </a:bodyPr>
          <a:lstStyle/>
          <a:p>
            <a:endParaRPr lang="zh-CN" altLang="en-US" dirty="0">
              <a:solidFill>
                <a:prstClr val="black"/>
              </a:solidFill>
              <a:latin typeface="Arial"/>
              <a:ea typeface="黑体" panose="02010609060101010101" pitchFamily="49" charset="-122"/>
            </a:endParaRPr>
          </a:p>
        </p:txBody>
      </p:sp>
      <p:sp>
        <p:nvSpPr>
          <p:cNvPr id="10" name="文本框 9"/>
          <p:cNvSpPr txBox="1"/>
          <p:nvPr/>
        </p:nvSpPr>
        <p:spPr>
          <a:xfrm>
            <a:off x="2209800" y="1905000"/>
            <a:ext cx="914400" cy="914400"/>
          </a:xfrm>
          <a:prstGeom prst="rect">
            <a:avLst/>
          </a:prstGeom>
        </p:spPr>
        <p:txBody>
          <a:bodyPr vert="horz" wrap="none" lIns="91440" tIns="45720" rIns="91440" bIns="45720" rtlCol="0" anchor="ctr" anchorCtr="0">
            <a:normAutofit/>
          </a:bodyPr>
          <a:lstStyle/>
          <a:p>
            <a:endParaRPr lang="zh-CN" altLang="en-US" dirty="0">
              <a:solidFill>
                <a:prstClr val="black"/>
              </a:solidFill>
              <a:latin typeface="Arial"/>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10</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1754326"/>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Although there are some wrapped API to load the MNIST dataset, we will introduce </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general ways of loading a dataset</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a:t>
            </a:r>
          </a:p>
          <a:p>
            <a:pPr marL="285750" indent="-285750">
              <a:buFont typeface="Arial" panose="020B0604020202020204" pitchFamily="34" charset="0"/>
              <a:buChar char="•"/>
            </a:pPr>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buFont typeface="+mj-lt"/>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Loading the </a:t>
            </a:r>
            <a:r>
              <a:rPr lang="en-US" altLang="zh-CN" u="sng" dirty="0">
                <a:solidFill>
                  <a:srgbClr val="5B9BD5">
                    <a:lumMod val="75000"/>
                  </a:srgbClr>
                </a:solidFill>
                <a:latin typeface="Times New Roman" panose="02020603050405020304" pitchFamily="18" charset="0"/>
                <a:ea typeface="宋体" panose="02010600030101010101" pitchFamily="2" charset="-122"/>
                <a:cs typeface="Times New Roman" panose="02020603050405020304" pitchFamily="18" charset="0"/>
              </a:rPr>
              <a:t>entire dataset </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when there is enough memory</a:t>
            </a:r>
          </a:p>
          <a:p>
            <a:pPr marL="800100" lvl="1" indent="-342900">
              <a:buFont typeface="+mj-lt"/>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Define a customized </a:t>
            </a:r>
            <a:r>
              <a:rPr lang="en-US" altLang="zh-CN" u="sng" dirty="0">
                <a:solidFill>
                  <a:srgbClr val="5B9BD5">
                    <a:lumMod val="75000"/>
                  </a:srgbClr>
                </a:solidFill>
                <a:latin typeface="Times New Roman" panose="02020603050405020304" pitchFamily="18" charset="0"/>
                <a:ea typeface="宋体" panose="02010600030101010101" pitchFamily="2" charset="-122"/>
                <a:cs typeface="Times New Roman" panose="02020603050405020304" pitchFamily="18" charset="0"/>
              </a:rPr>
              <a:t>data generator </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to load the data sample one by one.</a:t>
            </a:r>
          </a:p>
          <a:p>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141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11</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1754326"/>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Loading the entire dataset</a:t>
            </a:r>
          </a:p>
          <a:p>
            <a:endPar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Because the MNIST dataset is small, we can load all the data into the memory</a:t>
            </a:r>
          </a:p>
          <a:p>
            <a:endPar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We have created two csv files: mnist_train.csv and mnist_test.csv. </a:t>
            </a:r>
          </a:p>
          <a:p>
            <a:pPr marL="285750" indent="-285750">
              <a:buFont typeface="Arial" panose="020B0604020202020204" pitchFamily="34" charset="0"/>
              <a:buChar char="•"/>
            </a:pP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Now we use Pandas to load the csv files and extract the values.</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3">
            <a:extLst>
              <a:ext uri="{FF2B5EF4-FFF2-40B4-BE49-F238E27FC236}">
                <a16:creationId xmlns:a16="http://schemas.microsoft.com/office/drawing/2014/main" id="{0AAA30DC-3BA1-43A5-A906-1818494C91FF}"/>
              </a:ext>
            </a:extLst>
          </p:cNvPr>
          <p:cNvSpPr/>
          <p:nvPr/>
        </p:nvSpPr>
        <p:spPr>
          <a:xfrm>
            <a:off x="2592027" y="4015185"/>
            <a:ext cx="6066105" cy="1015663"/>
          </a:xfrm>
          <a:prstGeom prst="rect">
            <a:avLst/>
          </a:prstGeom>
          <a:ln>
            <a:solidFill>
              <a:srgbClr val="FF0000"/>
            </a:solidFill>
          </a:ln>
        </p:spPr>
        <p:txBody>
          <a:bodyPr wrap="square">
            <a:spAutoFit/>
          </a:bodyPr>
          <a:lstStyle/>
          <a:p>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pandas </a:t>
            </a:r>
            <a:r>
              <a:rPr lang="en-US" altLang="zh-CN" sz="1200" dirty="0">
                <a:solidFill>
                  <a:srgbClr val="AF00DB"/>
                </a:solidFill>
                <a:latin typeface="Courier New" panose="02070309020205020404" pitchFamily="49" charset="0"/>
                <a:ea typeface="宋体" panose="02010600030101010101" pitchFamily="2" charset="-122"/>
              </a:rPr>
              <a:t>as</a:t>
            </a:r>
            <a:r>
              <a:rPr lang="en-US" altLang="zh-CN" sz="1200" dirty="0">
                <a:solidFill>
                  <a:srgbClr val="000000"/>
                </a:solidFill>
                <a:latin typeface="Courier New" panose="02070309020205020404" pitchFamily="49" charset="0"/>
                <a:ea typeface="宋体" panose="02010600030101010101" pitchFamily="2" charset="-122"/>
              </a:rPr>
              <a:t> pd</a:t>
            </a:r>
          </a:p>
          <a:p>
            <a:r>
              <a:rPr lang="en-US" altLang="zh-CN" sz="1200" dirty="0" err="1">
                <a:solidFill>
                  <a:srgbClr val="000000"/>
                </a:solidFill>
                <a:latin typeface="Courier New" panose="02070309020205020404" pitchFamily="49" charset="0"/>
                <a:ea typeface="宋体" panose="02010600030101010101" pitchFamily="2" charset="-122"/>
              </a:rPr>
              <a:t>df_orig_train</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pd.read_csv</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mnist_train.csv'</a:t>
            </a:r>
            <a:r>
              <a:rPr lang="en-US" altLang="zh-CN" sz="1200" dirty="0" err="1">
                <a:solidFill>
                  <a:srgbClr val="000000"/>
                </a:solidFill>
                <a:latin typeface="Courier New" panose="02070309020205020404" pitchFamily="49" charset="0"/>
                <a:ea typeface="宋体" panose="02010600030101010101" pitchFamily="2" charset="-122"/>
              </a:rPr>
              <a:t>,header</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FF"/>
                </a:solidFill>
                <a:latin typeface="Courier New" panose="02070309020205020404" pitchFamily="49" charset="0"/>
                <a:ea typeface="宋体" panose="02010600030101010101" pitchFamily="2" charset="-122"/>
              </a:rPr>
              <a:t>None</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df_orig_test</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pd.read_csv</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mnist_test.csv'</a:t>
            </a:r>
            <a:r>
              <a:rPr lang="en-US" altLang="zh-CN" sz="1200" dirty="0" err="1">
                <a:solidFill>
                  <a:srgbClr val="000000"/>
                </a:solidFill>
                <a:latin typeface="Courier New" panose="02070309020205020404" pitchFamily="49" charset="0"/>
                <a:ea typeface="宋体" panose="02010600030101010101" pitchFamily="2" charset="-122"/>
              </a:rPr>
              <a:t>,header</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FF"/>
                </a:solidFill>
                <a:latin typeface="Courier New" panose="02070309020205020404" pitchFamily="49" charset="0"/>
                <a:ea typeface="宋体" panose="02010600030101010101" pitchFamily="2" charset="-122"/>
              </a:rPr>
              <a:t>None</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df_train_values</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df_orig_train.values</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err="1">
                <a:solidFill>
                  <a:srgbClr val="000000"/>
                </a:solidFill>
                <a:latin typeface="Courier New" panose="02070309020205020404" pitchFamily="49" charset="0"/>
                <a:ea typeface="宋体" panose="02010600030101010101" pitchFamily="2" charset="-122"/>
              </a:rPr>
              <a:t>df_test_values</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df_orig_test.values</a:t>
            </a:r>
            <a:endParaRPr lang="en-US" altLang="zh-CN" sz="1200" dirty="0">
              <a:solidFill>
                <a:srgbClr val="000000"/>
              </a:solidFill>
              <a:latin typeface="Courier New" panose="02070309020205020404" pitchFamily="49" charset="0"/>
              <a:ea typeface="宋体" panose="02010600030101010101" pitchFamily="2" charset="-122"/>
            </a:endParaRPr>
          </a:p>
        </p:txBody>
      </p:sp>
      <p:pic>
        <p:nvPicPr>
          <p:cNvPr id="7" name="Picture 6">
            <a:extLst>
              <a:ext uri="{FF2B5EF4-FFF2-40B4-BE49-F238E27FC236}">
                <a16:creationId xmlns:a16="http://schemas.microsoft.com/office/drawing/2014/main" id="{37C71444-1F17-47FE-A100-560173C2AA6D}"/>
              </a:ext>
            </a:extLst>
          </p:cNvPr>
          <p:cNvPicPr>
            <a:picLocks noChangeAspect="1"/>
          </p:cNvPicPr>
          <p:nvPr/>
        </p:nvPicPr>
        <p:blipFill>
          <a:blip r:embed="rId2"/>
          <a:stretch>
            <a:fillRect/>
          </a:stretch>
        </p:blipFill>
        <p:spPr>
          <a:xfrm>
            <a:off x="2592026" y="5322587"/>
            <a:ext cx="2381250" cy="1238250"/>
          </a:xfrm>
          <a:prstGeom prst="rect">
            <a:avLst/>
          </a:prstGeom>
        </p:spPr>
      </p:pic>
      <p:cxnSp>
        <p:nvCxnSpPr>
          <p:cNvPr id="10" name="Connector: Elbow 9">
            <a:extLst>
              <a:ext uri="{FF2B5EF4-FFF2-40B4-BE49-F238E27FC236}">
                <a16:creationId xmlns:a16="http://schemas.microsoft.com/office/drawing/2014/main" id="{D12856B3-F503-4A23-95D5-AE9B252AFE8C}"/>
              </a:ext>
            </a:extLst>
          </p:cNvPr>
          <p:cNvCxnSpPr>
            <a:cxnSpLocks/>
          </p:cNvCxnSpPr>
          <p:nvPr/>
        </p:nvCxnSpPr>
        <p:spPr>
          <a:xfrm rot="5400000">
            <a:off x="2020338" y="5315703"/>
            <a:ext cx="1252017" cy="12700"/>
          </a:xfrm>
          <a:prstGeom prst="bentConnector4">
            <a:avLst>
              <a:gd name="adj1" fmla="val 689"/>
              <a:gd name="adj2" fmla="val 514356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8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12</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Loading the entire dataset</a:t>
            </a: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Then we extract the features and labels for the training and test set. Since the pixel values are in the range of [0,255], we normalize them to be within the range of [0,1]</a:t>
            </a:r>
          </a:p>
        </p:txBody>
      </p:sp>
      <p:pic>
        <p:nvPicPr>
          <p:cNvPr id="5" name="Picture 4">
            <a:extLst>
              <a:ext uri="{FF2B5EF4-FFF2-40B4-BE49-F238E27FC236}">
                <a16:creationId xmlns:a16="http://schemas.microsoft.com/office/drawing/2014/main" id="{BB2F47B3-6CE5-4691-9A5F-FD9000D2F831}"/>
              </a:ext>
            </a:extLst>
          </p:cNvPr>
          <p:cNvPicPr>
            <a:picLocks noChangeAspect="1"/>
          </p:cNvPicPr>
          <p:nvPr/>
        </p:nvPicPr>
        <p:blipFill>
          <a:blip r:embed="rId2"/>
          <a:stretch>
            <a:fillRect/>
          </a:stretch>
        </p:blipFill>
        <p:spPr>
          <a:xfrm>
            <a:off x="2061012" y="4568786"/>
            <a:ext cx="1066800" cy="771525"/>
          </a:xfrm>
          <a:prstGeom prst="rect">
            <a:avLst/>
          </a:prstGeom>
        </p:spPr>
      </p:pic>
      <p:sp>
        <p:nvSpPr>
          <p:cNvPr id="12" name="Rectangle 11">
            <a:extLst>
              <a:ext uri="{FF2B5EF4-FFF2-40B4-BE49-F238E27FC236}">
                <a16:creationId xmlns:a16="http://schemas.microsoft.com/office/drawing/2014/main" id="{D26F76B6-B241-497F-BB97-BC285C3FD43E}"/>
              </a:ext>
            </a:extLst>
          </p:cNvPr>
          <p:cNvSpPr/>
          <p:nvPr/>
        </p:nvSpPr>
        <p:spPr>
          <a:xfrm>
            <a:off x="2061013" y="3205183"/>
            <a:ext cx="7746909" cy="1015663"/>
          </a:xfrm>
          <a:prstGeom prst="rect">
            <a:avLst/>
          </a:prstGeom>
        </p:spPr>
        <p:txBody>
          <a:bodyPr wrap="square">
            <a:spAutoFit/>
          </a:bodyPr>
          <a:lstStyle/>
          <a:p>
            <a:r>
              <a:rPr lang="en-US" altLang="zh-CN" sz="1200" dirty="0" err="1">
                <a:solidFill>
                  <a:srgbClr val="000000"/>
                </a:solidFill>
                <a:latin typeface="Courier New" panose="02070309020205020404" pitchFamily="49" charset="0"/>
                <a:ea typeface="宋体" panose="02010600030101010101" pitchFamily="2" charset="-122"/>
              </a:rPr>
              <a:t>train_feat_ori,train_label_ori</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df_train_values</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1</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255.0</a:t>
            </a:r>
            <a:r>
              <a:rPr lang="en-US" altLang="zh-CN" sz="1200" dirty="0">
                <a:solidFill>
                  <a:srgbClr val="000000"/>
                </a:solidFill>
                <a:latin typeface="Courier New" panose="02070309020205020404" pitchFamily="49" charset="0"/>
                <a:ea typeface="宋体" panose="02010600030101010101" pitchFamily="2" charset="-122"/>
              </a:rPr>
              <a:t>,df_train_values[:,</a:t>
            </a:r>
            <a:r>
              <a:rPr lang="en-US" altLang="zh-CN" sz="1200" dirty="0">
                <a:solidFill>
                  <a:srgbClr val="09885A"/>
                </a:solidFill>
                <a:latin typeface="Courier New" panose="02070309020205020404" pitchFamily="49" charset="0"/>
                <a:ea typeface="宋体" panose="02010600030101010101" pitchFamily="2" charset="-122"/>
              </a:rPr>
              <a:t>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test_feat,test_label</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df_test_values</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1</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255.0</a:t>
            </a:r>
            <a:r>
              <a:rPr lang="en-US" altLang="zh-CN" sz="1200" dirty="0">
                <a:solidFill>
                  <a:srgbClr val="000000"/>
                </a:solidFill>
                <a:latin typeface="Courier New" panose="02070309020205020404" pitchFamily="49" charset="0"/>
                <a:ea typeface="宋体" panose="02010600030101010101" pitchFamily="2" charset="-122"/>
              </a:rPr>
              <a:t>,df_test_values[:,</a:t>
            </a:r>
            <a:r>
              <a:rPr lang="en-US" altLang="zh-CN" sz="1200" dirty="0">
                <a:solidFill>
                  <a:srgbClr val="09885A"/>
                </a:solidFill>
                <a:latin typeface="Courier New" panose="02070309020205020404" pitchFamily="49" charset="0"/>
                <a:ea typeface="宋体" panose="02010600030101010101" pitchFamily="2" charset="-122"/>
              </a:rPr>
              <a:t>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8000"/>
                </a:solidFill>
                <a:latin typeface="Courier New" panose="02070309020205020404" pitchFamily="49" charset="0"/>
                <a:ea typeface="宋体" panose="02010600030101010101" pitchFamily="2" charset="-122"/>
              </a:rPr>
              <a:t># show the shape of each variable</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for</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i_variable</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00FF"/>
                </a:solidFill>
                <a:latin typeface="Courier New" panose="02070309020205020404" pitchFamily="49" charset="0"/>
                <a:ea typeface="宋体" panose="02010600030101010101" pitchFamily="2" charset="-122"/>
              </a:rPr>
              <a:t>in</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train_feat_ori,train_label_ori,test_feat,test_label</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795E26"/>
                </a:solidFill>
                <a:latin typeface="Courier New" panose="02070309020205020404" pitchFamily="49" charset="0"/>
                <a:ea typeface="宋体" panose="02010600030101010101" pitchFamily="2" charset="-122"/>
              </a:rPr>
              <a:t>print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i_variable.shape</a:t>
            </a:r>
            <a:r>
              <a:rPr lang="en-US" altLang="zh-CN" sz="1200" dirty="0">
                <a:solidFill>
                  <a:srgbClr val="000000"/>
                </a:solidFill>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369400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13</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Loading the entire dataset</a:t>
            </a: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also want to create a “validation” dataset, in order to verify whether the model has a good generalization ability during training.</a:t>
            </a:r>
          </a:p>
        </p:txBody>
      </p:sp>
      <p:sp>
        <p:nvSpPr>
          <p:cNvPr id="3" name="Rectangle 2">
            <a:extLst>
              <a:ext uri="{FF2B5EF4-FFF2-40B4-BE49-F238E27FC236}">
                <a16:creationId xmlns:a16="http://schemas.microsoft.com/office/drawing/2014/main" id="{22813524-73E3-44BC-BF92-C1804DD52B30}"/>
              </a:ext>
            </a:extLst>
          </p:cNvPr>
          <p:cNvSpPr/>
          <p:nvPr/>
        </p:nvSpPr>
        <p:spPr>
          <a:xfrm>
            <a:off x="2234131" y="3266038"/>
            <a:ext cx="7546064" cy="276999"/>
          </a:xfrm>
          <a:prstGeom prst="rect">
            <a:avLst/>
          </a:prstGeom>
        </p:spPr>
        <p:txBody>
          <a:bodyPr wrap="square">
            <a:spAutoFit/>
          </a:bodyPr>
          <a:lstStyle/>
          <a:p>
            <a:endParaRPr lang="en-US" altLang="zh-CN" sz="1200" dirty="0">
              <a:solidFill>
                <a:srgbClr val="000000"/>
              </a:solidFill>
              <a:latin typeface="Courier New" panose="02070309020205020404" pitchFamily="49" charset="0"/>
              <a:ea typeface="宋体" panose="02010600030101010101" pitchFamily="2" charset="-122"/>
            </a:endParaRPr>
          </a:p>
        </p:txBody>
      </p:sp>
      <p:pic>
        <p:nvPicPr>
          <p:cNvPr id="4098" name="Picture 2" descr="Train Test Validation Split: How To &amp; Best Practices [2022]">
            <a:extLst>
              <a:ext uri="{FF2B5EF4-FFF2-40B4-BE49-F238E27FC236}">
                <a16:creationId xmlns:a16="http://schemas.microsoft.com/office/drawing/2014/main" id="{EBCB0CF7-2058-4AD9-A6C5-F3A02B0EEA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267"/>
          <a:stretch/>
        </p:blipFill>
        <p:spPr bwMode="auto">
          <a:xfrm>
            <a:off x="1646788" y="3173288"/>
            <a:ext cx="3526182" cy="2615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7F9DFCD-0256-47E7-8727-D8ED073143E5}"/>
              </a:ext>
            </a:extLst>
          </p:cNvPr>
          <p:cNvPicPr>
            <a:picLocks noChangeAspect="1"/>
          </p:cNvPicPr>
          <p:nvPr/>
        </p:nvPicPr>
        <p:blipFill>
          <a:blip r:embed="rId3"/>
          <a:stretch>
            <a:fillRect/>
          </a:stretch>
        </p:blipFill>
        <p:spPr>
          <a:xfrm>
            <a:off x="5172971" y="3266037"/>
            <a:ext cx="5286375" cy="1866900"/>
          </a:xfrm>
          <a:prstGeom prst="rect">
            <a:avLst/>
          </a:prstGeom>
        </p:spPr>
      </p:pic>
      <p:sp>
        <p:nvSpPr>
          <p:cNvPr id="10" name="Rectangle 9">
            <a:extLst>
              <a:ext uri="{FF2B5EF4-FFF2-40B4-BE49-F238E27FC236}">
                <a16:creationId xmlns:a16="http://schemas.microsoft.com/office/drawing/2014/main" id="{FC620500-50D5-4076-835D-0466D367EEB7}"/>
              </a:ext>
            </a:extLst>
          </p:cNvPr>
          <p:cNvSpPr/>
          <p:nvPr/>
        </p:nvSpPr>
        <p:spPr>
          <a:xfrm>
            <a:off x="5324965" y="5142908"/>
            <a:ext cx="4763613" cy="584775"/>
          </a:xfrm>
          <a:prstGeom prst="rect">
            <a:avLst/>
          </a:prstGeom>
          <a:solidFill>
            <a:schemeClr val="accent1">
              <a:lumMod val="40000"/>
              <a:lumOff val="60000"/>
            </a:schemeClr>
          </a:solidFill>
        </p:spPr>
        <p:txBody>
          <a:bodyPr wrap="square">
            <a:spAutoFit/>
          </a:bodyPr>
          <a:lstStyle/>
          <a:p>
            <a:r>
              <a:rPr lang="en-US" altLang="zh-CN" sz="16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Here we take 6000 samples out of the original training set as the validation set.</a:t>
            </a:r>
            <a:endParaRPr lang="zh-CN" altLang="en-US" sz="1600"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59922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14</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3"/>
            <a:ext cx="8151456" cy="2031325"/>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Defining a data generator</a:t>
            </a: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In many cases the dataset is huge such that it is impossible to load the entire dataset into the memory before training.</a:t>
            </a:r>
          </a:p>
          <a:p>
            <a:pPr marL="742950" lvl="1"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Speech Recognition: 20,000 hours of data</a:t>
            </a:r>
          </a:p>
          <a:p>
            <a:pPr marL="742950" lvl="1" indent="-285750">
              <a:buFont typeface="Arial" panose="020B0604020202020204" pitchFamily="34" charset="0"/>
              <a:buChar char="•"/>
            </a:pPr>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can define a customized “data generator” to specify the rules of creating one sample.</a:t>
            </a:r>
          </a:p>
        </p:txBody>
      </p:sp>
    </p:spTree>
    <p:extLst>
      <p:ext uri="{BB962C8B-B14F-4D97-AF65-F5344CB8AC3E}">
        <p14:creationId xmlns:p14="http://schemas.microsoft.com/office/powerpoint/2010/main" val="364087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15</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Defining a data generator</a:t>
            </a:r>
            <a:endPar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data generator is implemented as a class, which has three key methods:</a:t>
            </a:r>
          </a:p>
          <a:p>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init</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 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len</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 and 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getitem</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a:t>
            </a:r>
          </a:p>
        </p:txBody>
      </p:sp>
      <p:sp>
        <p:nvSpPr>
          <p:cNvPr id="8" name="Rectangle 7">
            <a:extLst>
              <a:ext uri="{FF2B5EF4-FFF2-40B4-BE49-F238E27FC236}">
                <a16:creationId xmlns:a16="http://schemas.microsoft.com/office/drawing/2014/main" id="{D9DD49D5-BECF-44CC-9865-C50EB9A6E3D8}"/>
              </a:ext>
            </a:extLst>
          </p:cNvPr>
          <p:cNvSpPr/>
          <p:nvPr/>
        </p:nvSpPr>
        <p:spPr>
          <a:xfrm>
            <a:off x="2368744" y="3245784"/>
            <a:ext cx="7862935" cy="3293209"/>
          </a:xfrm>
          <a:prstGeom prst="rect">
            <a:avLst/>
          </a:prstGeom>
        </p:spPr>
        <p:txBody>
          <a:bodyPr wrap="square">
            <a:spAutoFit/>
          </a:bodyPr>
          <a:lstStyle/>
          <a:p>
            <a:r>
              <a:rPr lang="en-US" altLang="zh-CN" sz="1600" dirty="0">
                <a:solidFill>
                  <a:srgbClr val="0000FF"/>
                </a:solidFill>
                <a:latin typeface="Courier New" panose="02070309020205020404" pitchFamily="49" charset="0"/>
                <a:ea typeface="宋体" panose="02010600030101010101" pitchFamily="2" charset="-122"/>
              </a:rPr>
              <a:t>class</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err="1">
                <a:solidFill>
                  <a:srgbClr val="267F99"/>
                </a:solidFill>
                <a:latin typeface="Courier New" panose="02070309020205020404" pitchFamily="49" charset="0"/>
                <a:ea typeface="宋体" panose="02010600030101010101" pitchFamily="2" charset="-122"/>
              </a:rPr>
              <a:t>DataGenerator</a:t>
            </a:r>
            <a:r>
              <a:rPr lang="en-US" altLang="zh-CN" sz="1600" dirty="0">
                <a:solidFill>
                  <a:srgbClr val="000000"/>
                </a:solidFill>
                <a:latin typeface="Courier New" panose="02070309020205020404" pitchFamily="49" charset="0"/>
                <a:ea typeface="宋体" panose="02010600030101010101" pitchFamily="2" charset="-122"/>
              </a:rPr>
              <a:t>(</a:t>
            </a:r>
            <a:r>
              <a:rPr lang="en-US" altLang="zh-CN" sz="1600" dirty="0" err="1">
                <a:solidFill>
                  <a:srgbClr val="267F99"/>
                </a:solidFill>
                <a:latin typeface="Courier New" panose="02070309020205020404" pitchFamily="49" charset="0"/>
                <a:ea typeface="宋体" panose="02010600030101010101" pitchFamily="2" charset="-122"/>
              </a:rPr>
              <a:t>keras</a:t>
            </a:r>
            <a:r>
              <a:rPr lang="en-US" altLang="zh-CN" sz="1600" dirty="0" err="1">
                <a:solidFill>
                  <a:srgbClr val="000000"/>
                </a:solidFill>
                <a:latin typeface="Courier New" panose="02070309020205020404" pitchFamily="49" charset="0"/>
                <a:ea typeface="宋体" panose="02010600030101010101" pitchFamily="2" charset="-122"/>
              </a:rPr>
              <a:t>.</a:t>
            </a:r>
            <a:r>
              <a:rPr lang="en-US" altLang="zh-CN" sz="1600" dirty="0" err="1">
                <a:solidFill>
                  <a:srgbClr val="267F99"/>
                </a:solidFill>
                <a:latin typeface="Courier New" panose="02070309020205020404" pitchFamily="49" charset="0"/>
                <a:ea typeface="宋体" panose="02010600030101010101" pitchFamily="2" charset="-122"/>
              </a:rPr>
              <a:t>utils</a:t>
            </a:r>
            <a:r>
              <a:rPr lang="en-US" altLang="zh-CN" sz="1600" dirty="0" err="1">
                <a:solidFill>
                  <a:srgbClr val="000000"/>
                </a:solidFill>
                <a:latin typeface="Courier New" panose="02070309020205020404" pitchFamily="49" charset="0"/>
                <a:ea typeface="宋体" panose="02010600030101010101" pitchFamily="2" charset="-122"/>
              </a:rPr>
              <a:t>.</a:t>
            </a:r>
            <a:r>
              <a:rPr lang="en-US" altLang="zh-CN" sz="1600" dirty="0" err="1">
                <a:solidFill>
                  <a:srgbClr val="267F99"/>
                </a:solidFill>
                <a:latin typeface="Courier New" panose="02070309020205020404" pitchFamily="49" charset="0"/>
                <a:ea typeface="宋体" panose="02010600030101010101" pitchFamily="2" charset="-122"/>
              </a:rPr>
              <a:t>Sequence</a:t>
            </a:r>
            <a:r>
              <a:rPr lang="en-US" altLang="zh-CN" sz="1600" dirty="0">
                <a:solidFill>
                  <a:srgbClr val="000000"/>
                </a:solidFill>
                <a:latin typeface="Courier New" panose="02070309020205020404" pitchFamily="49" charset="0"/>
                <a:ea typeface="宋体" panose="02010600030101010101" pitchFamily="2" charset="-122"/>
              </a:rPr>
              <a:t>):</a:t>
            </a: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A31515"/>
                </a:solidFill>
                <a:latin typeface="Courier New" panose="02070309020205020404" pitchFamily="49" charset="0"/>
                <a:ea typeface="宋体" panose="02010600030101010101" pitchFamily="2" charset="-122"/>
              </a:rPr>
              <a:t>'Generates data for </a:t>
            </a:r>
            <a:r>
              <a:rPr lang="en-US" altLang="zh-CN" sz="1600" dirty="0" err="1">
                <a:solidFill>
                  <a:srgbClr val="A31515"/>
                </a:solidFill>
                <a:latin typeface="Courier New" panose="02070309020205020404" pitchFamily="49" charset="0"/>
                <a:ea typeface="宋体" panose="02010600030101010101" pitchFamily="2" charset="-122"/>
              </a:rPr>
              <a:t>Keras</a:t>
            </a:r>
            <a:r>
              <a:rPr lang="en-US" altLang="zh-CN" sz="1600" dirty="0">
                <a:solidFill>
                  <a:srgbClr val="A31515"/>
                </a:solidFill>
                <a:latin typeface="Courier New" panose="02070309020205020404" pitchFamily="49" charset="0"/>
                <a:ea typeface="宋体" panose="02010600030101010101" pitchFamily="2" charset="-122"/>
              </a:rPr>
              <a:t>'</a:t>
            </a:r>
            <a:endParaRPr lang="en-US" altLang="zh-CN" sz="1600" dirty="0">
              <a:solidFill>
                <a:srgbClr val="000000"/>
              </a:solidFill>
              <a:latin typeface="Courier New" panose="02070309020205020404" pitchFamily="49" charset="0"/>
              <a:ea typeface="宋体" panose="02010600030101010101" pitchFamily="2" charset="-122"/>
            </a:endParaRP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00FF"/>
                </a:solidFill>
                <a:latin typeface="Courier New" panose="02070309020205020404" pitchFamily="49" charset="0"/>
                <a:ea typeface="宋体" panose="02010600030101010101" pitchFamily="2" charset="-122"/>
              </a:rPr>
              <a:t>def</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795E26"/>
                </a:solidFill>
                <a:latin typeface="Courier New" panose="02070309020205020404" pitchFamily="49" charset="0"/>
                <a:ea typeface="宋体" panose="02010600030101010101" pitchFamily="2" charset="-122"/>
              </a:rPr>
              <a:t>__</a:t>
            </a:r>
            <a:r>
              <a:rPr lang="en-US" altLang="zh-CN" sz="1600" dirty="0" err="1">
                <a:solidFill>
                  <a:srgbClr val="795E26"/>
                </a:solidFill>
                <a:latin typeface="Courier New" panose="02070309020205020404" pitchFamily="49" charset="0"/>
                <a:ea typeface="宋体" panose="02010600030101010101" pitchFamily="2" charset="-122"/>
              </a:rPr>
              <a:t>init</a:t>
            </a:r>
            <a:r>
              <a:rPr lang="en-US" altLang="zh-CN" sz="1600" dirty="0">
                <a:solidFill>
                  <a:srgbClr val="795E26"/>
                </a:solidFill>
                <a:latin typeface="Courier New" panose="02070309020205020404" pitchFamily="49" charset="0"/>
                <a:ea typeface="宋体" panose="02010600030101010101" pitchFamily="2" charset="-122"/>
              </a:rPr>
              <a:t>__</a:t>
            </a:r>
            <a:r>
              <a:rPr lang="en-US" altLang="zh-CN" sz="1600" dirty="0">
                <a:solidFill>
                  <a:srgbClr val="000000"/>
                </a:solidFill>
                <a:latin typeface="Courier New" panose="02070309020205020404" pitchFamily="49" charset="0"/>
                <a:ea typeface="宋体" panose="02010600030101010101" pitchFamily="2" charset="-122"/>
              </a:rPr>
              <a:t>(</a:t>
            </a:r>
            <a:r>
              <a:rPr lang="en-US" altLang="zh-CN" sz="1600" dirty="0">
                <a:solidFill>
                  <a:srgbClr val="001080"/>
                </a:solidFill>
                <a:latin typeface="Courier New" panose="02070309020205020404" pitchFamily="49" charset="0"/>
                <a:ea typeface="宋体" panose="02010600030101010101" pitchFamily="2" charset="-122"/>
              </a:rPr>
              <a:t>self</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1080"/>
                </a:solidFill>
                <a:latin typeface="Courier New" panose="02070309020205020404" pitchFamily="49" charset="0"/>
                <a:ea typeface="宋体" panose="02010600030101010101" pitchFamily="2" charset="-122"/>
              </a:rPr>
              <a:t>para1</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1080"/>
                </a:solidFill>
                <a:latin typeface="Courier New" panose="02070309020205020404" pitchFamily="49" charset="0"/>
                <a:ea typeface="宋体" panose="02010600030101010101" pitchFamily="2" charset="-122"/>
              </a:rPr>
              <a:t>para2</a:t>
            </a:r>
            <a:r>
              <a:rPr lang="en-US" altLang="zh-CN" sz="1600" dirty="0">
                <a:solidFill>
                  <a:srgbClr val="000000"/>
                </a:solidFill>
                <a:latin typeface="Courier New" panose="02070309020205020404" pitchFamily="49" charset="0"/>
                <a:ea typeface="宋体" panose="02010600030101010101" pitchFamily="2" charset="-122"/>
              </a:rPr>
              <a:t>):</a:t>
            </a: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a:t>
            </a:r>
            <a:r>
              <a:rPr lang="en-US" altLang="zh-CN" sz="1600" dirty="0" err="1">
                <a:solidFill>
                  <a:srgbClr val="008000"/>
                </a:solidFill>
                <a:latin typeface="Courier New" panose="02070309020205020404" pitchFamily="49" charset="0"/>
                <a:ea typeface="宋体" panose="02010600030101010101" pitchFamily="2" charset="-122"/>
              </a:rPr>
              <a:t>initilizes</a:t>
            </a:r>
            <a:r>
              <a:rPr lang="en-US" altLang="zh-CN" sz="1600" dirty="0">
                <a:solidFill>
                  <a:srgbClr val="008000"/>
                </a:solidFill>
                <a:latin typeface="Courier New" panose="02070309020205020404" pitchFamily="49" charset="0"/>
                <a:ea typeface="宋体" panose="02010600030101010101" pitchFamily="2" charset="-122"/>
              </a:rPr>
              <a:t> some variables according to the input parameters. </a:t>
            </a:r>
            <a:endParaRPr lang="en-US" altLang="zh-CN" sz="1600" dirty="0">
              <a:solidFill>
                <a:srgbClr val="000000"/>
              </a:solidFill>
              <a:latin typeface="Courier New" panose="02070309020205020404" pitchFamily="49" charset="0"/>
              <a:ea typeface="宋体" panose="02010600030101010101" pitchFamily="2" charset="-122"/>
            </a:endParaRP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Any number of parameters are supported</a:t>
            </a:r>
            <a:endParaRPr lang="en-US" altLang="zh-CN" sz="1600" dirty="0">
              <a:solidFill>
                <a:srgbClr val="000000"/>
              </a:solidFill>
              <a:latin typeface="Courier New" panose="02070309020205020404" pitchFamily="49" charset="0"/>
              <a:ea typeface="宋体" panose="02010600030101010101" pitchFamily="2" charset="-122"/>
            </a:endParaRP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some codes</a:t>
            </a:r>
            <a:endParaRPr lang="en-US" altLang="zh-CN" sz="1600" dirty="0">
              <a:solidFill>
                <a:srgbClr val="000000"/>
              </a:solidFill>
              <a:latin typeface="Courier New" panose="02070309020205020404" pitchFamily="49" charset="0"/>
              <a:ea typeface="宋体" panose="02010600030101010101" pitchFamily="2" charset="-122"/>
            </a:endParaRP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00FF"/>
                </a:solidFill>
                <a:latin typeface="Courier New" panose="02070309020205020404" pitchFamily="49" charset="0"/>
                <a:ea typeface="宋体" panose="02010600030101010101" pitchFamily="2" charset="-122"/>
              </a:rPr>
              <a:t>def</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795E26"/>
                </a:solidFill>
                <a:latin typeface="Courier New" panose="02070309020205020404" pitchFamily="49" charset="0"/>
                <a:ea typeface="宋体" panose="02010600030101010101" pitchFamily="2" charset="-122"/>
              </a:rPr>
              <a:t>__</a:t>
            </a:r>
            <a:r>
              <a:rPr lang="en-US" altLang="zh-CN" sz="1600" dirty="0" err="1">
                <a:solidFill>
                  <a:srgbClr val="795E26"/>
                </a:solidFill>
                <a:latin typeface="Courier New" panose="02070309020205020404" pitchFamily="49" charset="0"/>
                <a:ea typeface="宋体" panose="02010600030101010101" pitchFamily="2" charset="-122"/>
              </a:rPr>
              <a:t>len</a:t>
            </a:r>
            <a:r>
              <a:rPr lang="en-US" altLang="zh-CN" sz="1600" dirty="0">
                <a:solidFill>
                  <a:srgbClr val="795E26"/>
                </a:solidFill>
                <a:latin typeface="Courier New" panose="02070309020205020404" pitchFamily="49" charset="0"/>
                <a:ea typeface="宋体" panose="02010600030101010101" pitchFamily="2" charset="-122"/>
              </a:rPr>
              <a:t>__</a:t>
            </a:r>
            <a:r>
              <a:rPr lang="en-US" altLang="zh-CN" sz="1600" dirty="0">
                <a:solidFill>
                  <a:srgbClr val="000000"/>
                </a:solidFill>
                <a:latin typeface="Courier New" panose="02070309020205020404" pitchFamily="49" charset="0"/>
                <a:ea typeface="宋体" panose="02010600030101010101" pitchFamily="2" charset="-122"/>
              </a:rPr>
              <a:t>(</a:t>
            </a:r>
            <a:r>
              <a:rPr lang="en-US" altLang="zh-CN" sz="1600" dirty="0">
                <a:solidFill>
                  <a:srgbClr val="001080"/>
                </a:solidFill>
                <a:latin typeface="Courier New" panose="02070309020205020404" pitchFamily="49" charset="0"/>
                <a:ea typeface="宋体" panose="02010600030101010101" pitchFamily="2" charset="-122"/>
              </a:rPr>
              <a:t>self</a:t>
            </a:r>
            <a:r>
              <a:rPr lang="en-US" altLang="zh-CN" sz="1600" dirty="0">
                <a:solidFill>
                  <a:srgbClr val="000000"/>
                </a:solidFill>
                <a:latin typeface="Courier New" panose="02070309020205020404" pitchFamily="49" charset="0"/>
                <a:ea typeface="宋体" panose="02010600030101010101" pitchFamily="2" charset="-122"/>
              </a:rPr>
              <a:t>):</a:t>
            </a: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return the total number of samples in the dataset</a:t>
            </a:r>
            <a:endParaRPr lang="en-US" altLang="zh-CN" sz="1600" dirty="0">
              <a:solidFill>
                <a:srgbClr val="000000"/>
              </a:solidFill>
              <a:latin typeface="Courier New" panose="02070309020205020404" pitchFamily="49" charset="0"/>
              <a:ea typeface="宋体" panose="02010600030101010101" pitchFamily="2" charset="-122"/>
            </a:endParaRP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some codes</a:t>
            </a:r>
            <a:endParaRPr lang="en-US" altLang="zh-CN" sz="1600" dirty="0">
              <a:solidFill>
                <a:srgbClr val="000000"/>
              </a:solidFill>
              <a:latin typeface="Courier New" panose="02070309020205020404" pitchFamily="49" charset="0"/>
              <a:ea typeface="宋体" panose="02010600030101010101" pitchFamily="2" charset="-122"/>
            </a:endParaRP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00FF"/>
                </a:solidFill>
                <a:latin typeface="Courier New" panose="02070309020205020404" pitchFamily="49" charset="0"/>
                <a:ea typeface="宋体" panose="02010600030101010101" pitchFamily="2" charset="-122"/>
              </a:rPr>
              <a:t>def</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795E26"/>
                </a:solidFill>
                <a:latin typeface="Courier New" panose="02070309020205020404" pitchFamily="49" charset="0"/>
                <a:ea typeface="宋体" panose="02010600030101010101" pitchFamily="2" charset="-122"/>
              </a:rPr>
              <a:t>__</a:t>
            </a:r>
            <a:r>
              <a:rPr lang="en-US" altLang="zh-CN" sz="1600" dirty="0" err="1">
                <a:solidFill>
                  <a:srgbClr val="795E26"/>
                </a:solidFill>
                <a:latin typeface="Courier New" panose="02070309020205020404" pitchFamily="49" charset="0"/>
                <a:ea typeface="宋体" panose="02010600030101010101" pitchFamily="2" charset="-122"/>
              </a:rPr>
              <a:t>getitem</a:t>
            </a:r>
            <a:r>
              <a:rPr lang="en-US" altLang="zh-CN" sz="1600" dirty="0">
                <a:solidFill>
                  <a:srgbClr val="795E26"/>
                </a:solidFill>
                <a:latin typeface="Courier New" panose="02070309020205020404" pitchFamily="49" charset="0"/>
                <a:ea typeface="宋体" panose="02010600030101010101" pitchFamily="2" charset="-122"/>
              </a:rPr>
              <a:t>__</a:t>
            </a:r>
            <a:r>
              <a:rPr lang="en-US" altLang="zh-CN" sz="1600" dirty="0">
                <a:solidFill>
                  <a:srgbClr val="000000"/>
                </a:solidFill>
                <a:latin typeface="Courier New" panose="02070309020205020404" pitchFamily="49" charset="0"/>
                <a:ea typeface="宋体" panose="02010600030101010101" pitchFamily="2" charset="-122"/>
              </a:rPr>
              <a:t>(</a:t>
            </a:r>
            <a:r>
              <a:rPr lang="en-US" altLang="zh-CN" sz="1600" dirty="0" err="1">
                <a:solidFill>
                  <a:srgbClr val="001080"/>
                </a:solidFill>
                <a:latin typeface="Courier New" panose="02070309020205020404" pitchFamily="49" charset="0"/>
                <a:ea typeface="宋体" panose="02010600030101010101" pitchFamily="2" charset="-122"/>
              </a:rPr>
              <a:t>self</a:t>
            </a:r>
            <a:r>
              <a:rPr lang="en-US" altLang="zh-CN" sz="1600" dirty="0" err="1">
                <a:solidFill>
                  <a:srgbClr val="000000"/>
                </a:solidFill>
                <a:latin typeface="Courier New" panose="02070309020205020404" pitchFamily="49" charset="0"/>
                <a:ea typeface="宋体" panose="02010600030101010101" pitchFamily="2" charset="-122"/>
              </a:rPr>
              <a:t>,</a:t>
            </a:r>
            <a:r>
              <a:rPr lang="en-US" altLang="zh-CN" sz="1600" dirty="0" err="1">
                <a:solidFill>
                  <a:srgbClr val="001080"/>
                </a:solidFill>
                <a:latin typeface="Courier New" panose="02070309020205020404" pitchFamily="49" charset="0"/>
                <a:ea typeface="宋体" panose="02010600030101010101" pitchFamily="2" charset="-122"/>
              </a:rPr>
              <a:t>index</a:t>
            </a:r>
            <a:r>
              <a:rPr lang="en-US" altLang="zh-CN" sz="1600" dirty="0">
                <a:solidFill>
                  <a:srgbClr val="000000"/>
                </a:solidFill>
                <a:latin typeface="Courier New" panose="02070309020205020404" pitchFamily="49" charset="0"/>
                <a:ea typeface="宋体" panose="02010600030101010101" pitchFamily="2" charset="-122"/>
              </a:rPr>
              <a:t>):</a:t>
            </a: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create one sample according to the index</a:t>
            </a:r>
            <a:endParaRPr lang="en-US" altLang="zh-CN" sz="1600" dirty="0">
              <a:solidFill>
                <a:srgbClr val="000000"/>
              </a:solidFill>
              <a:latin typeface="Courier New" panose="02070309020205020404" pitchFamily="49" charset="0"/>
              <a:ea typeface="宋体" panose="02010600030101010101" pitchFamily="2" charset="-122"/>
            </a:endParaRP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some codes</a:t>
            </a:r>
            <a:endParaRPr lang="en-US" altLang="zh-CN" sz="16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22728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16</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1477328"/>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Defining a data generator</a:t>
            </a:r>
            <a:endPar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init</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a:t>
            </a:r>
          </a:p>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Instead of loading all the data, we use the directory of the csv file as the input, and let the generator to read only one line of the file when generating each sample (supported by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linecache</a:t>
            </a: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library).</a:t>
            </a:r>
          </a:p>
        </p:txBody>
      </p:sp>
      <p:sp>
        <p:nvSpPr>
          <p:cNvPr id="13" name="Rectangle 12">
            <a:extLst>
              <a:ext uri="{FF2B5EF4-FFF2-40B4-BE49-F238E27FC236}">
                <a16:creationId xmlns:a16="http://schemas.microsoft.com/office/drawing/2014/main" id="{165C81E5-913D-458B-AD1F-F42CB382C3F8}"/>
              </a:ext>
            </a:extLst>
          </p:cNvPr>
          <p:cNvSpPr/>
          <p:nvPr/>
        </p:nvSpPr>
        <p:spPr>
          <a:xfrm>
            <a:off x="2070291" y="5113515"/>
            <a:ext cx="8316174" cy="1477328"/>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save the </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csv_path</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input as a class variable, in order to be used in other functions.</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indexes indicate which lines of the csv file will be used in the dataset.</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also define two other variables which will be used later.</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You can conduct all initialization processing before actually fetching the sample from dataset.</a:t>
            </a:r>
          </a:p>
        </p:txBody>
      </p:sp>
      <p:sp>
        <p:nvSpPr>
          <p:cNvPr id="14" name="Rectangle 13">
            <a:extLst>
              <a:ext uri="{FF2B5EF4-FFF2-40B4-BE49-F238E27FC236}">
                <a16:creationId xmlns:a16="http://schemas.microsoft.com/office/drawing/2014/main" id="{088886C8-1F9E-4B5F-9449-B8184A1AFEED}"/>
              </a:ext>
            </a:extLst>
          </p:cNvPr>
          <p:cNvSpPr/>
          <p:nvPr/>
        </p:nvSpPr>
        <p:spPr>
          <a:xfrm>
            <a:off x="3212472" y="3580885"/>
            <a:ext cx="4572000" cy="1600438"/>
          </a:xfrm>
          <a:prstGeom prst="rect">
            <a:avLst/>
          </a:prstGeom>
        </p:spPr>
        <p:txBody>
          <a:bodyPr>
            <a:spAutoFit/>
          </a:bodyPr>
          <a:lstStyle/>
          <a:p>
            <a:r>
              <a:rPr lang="en-US" altLang="zh-CN" sz="1400" dirty="0">
                <a:solidFill>
                  <a:srgbClr val="AF00DB"/>
                </a:solidFill>
                <a:latin typeface="Courier New" panose="02070309020205020404" pitchFamily="49" charset="0"/>
                <a:ea typeface="宋体" panose="02010600030101010101" pitchFamily="2" charset="-122"/>
              </a:rPr>
              <a:t>import</a:t>
            </a:r>
            <a:r>
              <a:rPr lang="en-US" altLang="zh-CN" sz="1400" dirty="0">
                <a:solidFill>
                  <a:srgbClr val="000000"/>
                </a:solidFill>
                <a:latin typeface="Courier New" panose="02070309020205020404" pitchFamily="49" charset="0"/>
                <a:ea typeface="宋体" panose="02010600030101010101" pitchFamily="2" charset="-122"/>
              </a:rPr>
              <a:t> random</a:t>
            </a:r>
            <a:endParaRPr lang="en-US" altLang="zh-CN" sz="1400" dirty="0">
              <a:solidFill>
                <a:srgbClr val="0000FF"/>
              </a:solidFill>
              <a:latin typeface="Courier New" panose="02070309020205020404" pitchFamily="49" charset="0"/>
              <a:ea typeface="宋体" panose="02010600030101010101" pitchFamily="2" charset="-122"/>
            </a:endParaRPr>
          </a:p>
          <a:p>
            <a:r>
              <a:rPr lang="en-US" altLang="zh-CN" sz="1400" dirty="0">
                <a:solidFill>
                  <a:srgbClr val="0000FF"/>
                </a:solidFill>
                <a:latin typeface="Courier New" panose="02070309020205020404" pitchFamily="49" charset="0"/>
                <a:ea typeface="宋体" panose="02010600030101010101" pitchFamily="2" charset="-122"/>
              </a:rPr>
              <a:t>def</a:t>
            </a:r>
            <a:r>
              <a:rPr lang="en-US" altLang="zh-CN" sz="1400" dirty="0">
                <a:solidFill>
                  <a:srgbClr val="000000"/>
                </a:solidFill>
                <a:latin typeface="Courier New" panose="02070309020205020404" pitchFamily="49" charset="0"/>
                <a:ea typeface="宋体" panose="02010600030101010101" pitchFamily="2" charset="-122"/>
              </a:rPr>
              <a:t> </a:t>
            </a:r>
            <a:r>
              <a:rPr lang="en-US" altLang="zh-CN" sz="1400" dirty="0">
                <a:solidFill>
                  <a:srgbClr val="795E26"/>
                </a:solidFill>
                <a:latin typeface="Courier New" panose="02070309020205020404" pitchFamily="49" charset="0"/>
                <a:ea typeface="宋体" panose="02010600030101010101" pitchFamily="2" charset="-122"/>
              </a:rPr>
              <a:t>__</a:t>
            </a:r>
            <a:r>
              <a:rPr lang="en-US" altLang="zh-CN" sz="1400" dirty="0" err="1">
                <a:solidFill>
                  <a:srgbClr val="795E26"/>
                </a:solidFill>
                <a:latin typeface="Courier New" panose="02070309020205020404" pitchFamily="49" charset="0"/>
                <a:ea typeface="宋体" panose="02010600030101010101" pitchFamily="2" charset="-122"/>
              </a:rPr>
              <a:t>init</a:t>
            </a:r>
            <a:r>
              <a:rPr lang="en-US" altLang="zh-CN" sz="1400" dirty="0">
                <a:solidFill>
                  <a:srgbClr val="795E26"/>
                </a:solidFill>
                <a:latin typeface="Courier New" panose="02070309020205020404" pitchFamily="49" charset="0"/>
                <a:ea typeface="宋体" panose="02010600030101010101" pitchFamily="2" charset="-122"/>
              </a:rPr>
              <a:t>__</a:t>
            </a:r>
            <a:r>
              <a:rPr lang="en-US" altLang="zh-CN" sz="1400" dirty="0">
                <a:solidFill>
                  <a:srgbClr val="000000"/>
                </a:solidFill>
                <a:latin typeface="Courier New" panose="02070309020205020404" pitchFamily="49" charset="0"/>
                <a:ea typeface="宋体" panose="02010600030101010101" pitchFamily="2" charset="-122"/>
              </a:rPr>
              <a:t>(</a:t>
            </a:r>
            <a:r>
              <a:rPr lang="en-US" altLang="zh-CN" sz="1400" dirty="0">
                <a:solidFill>
                  <a:srgbClr val="001080"/>
                </a:solidFill>
                <a:latin typeface="Courier New" panose="02070309020205020404" pitchFamily="49" charset="0"/>
                <a:ea typeface="宋体" panose="02010600030101010101" pitchFamily="2" charset="-122"/>
              </a:rPr>
              <a:t>self</a:t>
            </a:r>
            <a:r>
              <a:rPr lang="en-US" altLang="zh-CN" sz="1400" dirty="0">
                <a:solidFill>
                  <a:srgbClr val="000000"/>
                </a:solidFill>
                <a:latin typeface="Courier New" panose="02070309020205020404" pitchFamily="49" charset="0"/>
                <a:ea typeface="宋体" panose="02010600030101010101" pitchFamily="2" charset="-122"/>
              </a:rPr>
              <a:t>, </a:t>
            </a:r>
            <a:r>
              <a:rPr lang="en-US" altLang="zh-CN" sz="1400" dirty="0" err="1">
                <a:solidFill>
                  <a:srgbClr val="001080"/>
                </a:solidFill>
                <a:latin typeface="Courier New" panose="02070309020205020404" pitchFamily="49" charset="0"/>
                <a:ea typeface="宋体" panose="02010600030101010101" pitchFamily="2" charset="-122"/>
              </a:rPr>
              <a:t>csv_path</a:t>
            </a:r>
            <a:r>
              <a:rPr lang="en-US" altLang="zh-CN" sz="1400" dirty="0">
                <a:solidFill>
                  <a:srgbClr val="000000"/>
                </a:solidFill>
                <a:latin typeface="Courier New" panose="02070309020205020404" pitchFamily="49" charset="0"/>
                <a:ea typeface="宋体" panose="02010600030101010101" pitchFamily="2" charset="-122"/>
              </a:rPr>
              <a:t>, </a:t>
            </a:r>
            <a:r>
              <a:rPr lang="en-US" altLang="zh-CN" sz="1400" dirty="0">
                <a:solidFill>
                  <a:srgbClr val="001080"/>
                </a:solidFill>
                <a:latin typeface="Courier New" panose="02070309020205020404" pitchFamily="49" charset="0"/>
                <a:ea typeface="宋体" panose="02010600030101010101" pitchFamily="2" charset="-122"/>
              </a:rPr>
              <a:t>indexes</a:t>
            </a:r>
            <a:r>
              <a:rPr lang="en-US" altLang="zh-CN" sz="1400" dirty="0">
                <a:solidFill>
                  <a:srgbClr val="000000"/>
                </a:solidFill>
                <a:latin typeface="Courier New" panose="02070309020205020404" pitchFamily="49" charset="0"/>
                <a:ea typeface="宋体" panose="02010600030101010101" pitchFamily="2" charset="-122"/>
              </a:rPr>
              <a:t>):</a:t>
            </a:r>
          </a:p>
          <a:p>
            <a:r>
              <a:rPr lang="en-US" altLang="zh-CN" sz="1400" dirty="0">
                <a:solidFill>
                  <a:srgbClr val="000000"/>
                </a:solidFill>
                <a:latin typeface="Courier New" panose="02070309020205020404" pitchFamily="49" charset="0"/>
                <a:ea typeface="宋体" panose="02010600030101010101" pitchFamily="2" charset="-122"/>
              </a:rPr>
              <a:t>    </a:t>
            </a:r>
            <a:r>
              <a:rPr lang="en-US" altLang="zh-CN" sz="1400" dirty="0">
                <a:solidFill>
                  <a:srgbClr val="008000"/>
                </a:solidFill>
                <a:latin typeface="Courier New" panose="02070309020205020404" pitchFamily="49" charset="0"/>
                <a:ea typeface="宋体" panose="02010600030101010101" pitchFamily="2" charset="-122"/>
              </a:rPr>
              <a:t># </a:t>
            </a:r>
            <a:r>
              <a:rPr lang="en-US" altLang="zh-CN" sz="1400" dirty="0" err="1">
                <a:solidFill>
                  <a:srgbClr val="008000"/>
                </a:solidFill>
                <a:latin typeface="Courier New" panose="02070309020205020404" pitchFamily="49" charset="0"/>
                <a:ea typeface="宋体" panose="02010600030101010101" pitchFamily="2" charset="-122"/>
              </a:rPr>
              <a:t>initilizes</a:t>
            </a:r>
            <a:r>
              <a:rPr lang="en-US" altLang="zh-CN" sz="1400" dirty="0">
                <a:solidFill>
                  <a:srgbClr val="008000"/>
                </a:solidFill>
                <a:latin typeface="Courier New" panose="02070309020205020404" pitchFamily="49" charset="0"/>
                <a:ea typeface="宋体" panose="02010600030101010101" pitchFamily="2" charset="-122"/>
              </a:rPr>
              <a:t> some variables </a:t>
            </a:r>
            <a:endParaRPr lang="en-US" altLang="zh-CN" sz="1400" dirty="0">
              <a:solidFill>
                <a:srgbClr val="000000"/>
              </a:solidFill>
              <a:latin typeface="Courier New" panose="02070309020205020404" pitchFamily="49" charset="0"/>
              <a:ea typeface="宋体" panose="02010600030101010101" pitchFamily="2" charset="-122"/>
            </a:endParaRPr>
          </a:p>
          <a:p>
            <a:r>
              <a:rPr lang="en-US" altLang="zh-CN" sz="1400" dirty="0">
                <a:solidFill>
                  <a:srgbClr val="000000"/>
                </a:solidFill>
                <a:latin typeface="Courier New" panose="02070309020205020404" pitchFamily="49" charset="0"/>
                <a:ea typeface="宋体" panose="02010600030101010101" pitchFamily="2" charset="-122"/>
              </a:rPr>
              <a:t>    </a:t>
            </a:r>
            <a:r>
              <a:rPr lang="en-US" altLang="zh-CN" sz="1400" dirty="0" err="1">
                <a:solidFill>
                  <a:srgbClr val="001080"/>
                </a:solidFill>
                <a:latin typeface="Courier New" panose="02070309020205020404" pitchFamily="49" charset="0"/>
                <a:ea typeface="宋体" panose="02010600030101010101" pitchFamily="2" charset="-122"/>
              </a:rPr>
              <a:t>self</a:t>
            </a:r>
            <a:r>
              <a:rPr lang="en-US" altLang="zh-CN" sz="1400" dirty="0" err="1">
                <a:solidFill>
                  <a:srgbClr val="000000"/>
                </a:solidFill>
                <a:latin typeface="Courier New" panose="02070309020205020404" pitchFamily="49" charset="0"/>
                <a:ea typeface="宋体" panose="02010600030101010101" pitchFamily="2" charset="-122"/>
              </a:rPr>
              <a:t>.csv_path</a:t>
            </a:r>
            <a:r>
              <a:rPr lang="en-US" altLang="zh-CN" sz="1400" dirty="0">
                <a:solidFill>
                  <a:srgbClr val="000000"/>
                </a:solidFill>
                <a:latin typeface="Courier New" panose="02070309020205020404" pitchFamily="49" charset="0"/>
                <a:ea typeface="宋体" panose="02010600030101010101" pitchFamily="2" charset="-122"/>
              </a:rPr>
              <a:t> = </a:t>
            </a:r>
            <a:r>
              <a:rPr lang="en-US" altLang="zh-CN" sz="1400" dirty="0" err="1">
                <a:solidFill>
                  <a:srgbClr val="000000"/>
                </a:solidFill>
                <a:latin typeface="Courier New" panose="02070309020205020404" pitchFamily="49" charset="0"/>
                <a:ea typeface="宋体" panose="02010600030101010101" pitchFamily="2" charset="-122"/>
              </a:rPr>
              <a:t>csv_path</a:t>
            </a:r>
            <a:endParaRPr lang="en-US" altLang="zh-CN" sz="1400" dirty="0">
              <a:solidFill>
                <a:srgbClr val="000000"/>
              </a:solidFill>
              <a:latin typeface="Courier New" panose="02070309020205020404" pitchFamily="49" charset="0"/>
              <a:ea typeface="宋体" panose="02010600030101010101" pitchFamily="2" charset="-122"/>
            </a:endParaRPr>
          </a:p>
          <a:p>
            <a:r>
              <a:rPr lang="en-US" altLang="zh-CN" sz="1400" dirty="0">
                <a:solidFill>
                  <a:srgbClr val="000000"/>
                </a:solidFill>
                <a:latin typeface="Courier New" panose="02070309020205020404" pitchFamily="49" charset="0"/>
                <a:ea typeface="宋体" panose="02010600030101010101" pitchFamily="2" charset="-122"/>
              </a:rPr>
              <a:t>    </a:t>
            </a:r>
            <a:r>
              <a:rPr lang="en-US" altLang="zh-CN" sz="1400" dirty="0" err="1">
                <a:solidFill>
                  <a:srgbClr val="001080"/>
                </a:solidFill>
                <a:latin typeface="Courier New" panose="02070309020205020404" pitchFamily="49" charset="0"/>
                <a:ea typeface="宋体" panose="02010600030101010101" pitchFamily="2" charset="-122"/>
              </a:rPr>
              <a:t>self</a:t>
            </a:r>
            <a:r>
              <a:rPr lang="en-US" altLang="zh-CN" sz="1400" dirty="0" err="1">
                <a:solidFill>
                  <a:srgbClr val="000000"/>
                </a:solidFill>
                <a:latin typeface="Courier New" panose="02070309020205020404" pitchFamily="49" charset="0"/>
                <a:ea typeface="宋体" panose="02010600030101010101" pitchFamily="2" charset="-122"/>
              </a:rPr>
              <a:t>.norm_facor</a:t>
            </a:r>
            <a:r>
              <a:rPr lang="en-US" altLang="zh-CN" sz="1400" dirty="0">
                <a:solidFill>
                  <a:srgbClr val="000000"/>
                </a:solidFill>
                <a:latin typeface="Courier New" panose="02070309020205020404" pitchFamily="49" charset="0"/>
                <a:ea typeface="宋体" panose="02010600030101010101" pitchFamily="2" charset="-122"/>
              </a:rPr>
              <a:t> = </a:t>
            </a:r>
            <a:r>
              <a:rPr lang="en-US" altLang="zh-CN" sz="1400" dirty="0">
                <a:solidFill>
                  <a:srgbClr val="09885A"/>
                </a:solidFill>
                <a:latin typeface="Courier New" panose="02070309020205020404" pitchFamily="49" charset="0"/>
                <a:ea typeface="宋体" panose="02010600030101010101" pitchFamily="2" charset="-122"/>
              </a:rPr>
              <a:t>255.0</a:t>
            </a:r>
            <a:endParaRPr lang="en-US" altLang="zh-CN" sz="1400" dirty="0">
              <a:solidFill>
                <a:srgbClr val="000000"/>
              </a:solidFill>
              <a:latin typeface="Courier New" panose="02070309020205020404" pitchFamily="49" charset="0"/>
              <a:ea typeface="宋体" panose="02010600030101010101" pitchFamily="2" charset="-122"/>
            </a:endParaRPr>
          </a:p>
          <a:p>
            <a:r>
              <a:rPr lang="en-US" altLang="zh-CN" sz="1400" dirty="0">
                <a:solidFill>
                  <a:srgbClr val="000000"/>
                </a:solidFill>
                <a:latin typeface="Courier New" panose="02070309020205020404" pitchFamily="49" charset="0"/>
                <a:ea typeface="宋体" panose="02010600030101010101" pitchFamily="2" charset="-122"/>
              </a:rPr>
              <a:t>    </a:t>
            </a:r>
            <a:r>
              <a:rPr lang="en-US" altLang="zh-CN" sz="1400" dirty="0" err="1">
                <a:solidFill>
                  <a:srgbClr val="001080"/>
                </a:solidFill>
                <a:latin typeface="Courier New" panose="02070309020205020404" pitchFamily="49" charset="0"/>
                <a:ea typeface="宋体" panose="02010600030101010101" pitchFamily="2" charset="-122"/>
              </a:rPr>
              <a:t>self</a:t>
            </a:r>
            <a:r>
              <a:rPr lang="en-US" altLang="zh-CN" sz="1400" dirty="0" err="1">
                <a:solidFill>
                  <a:srgbClr val="000000"/>
                </a:solidFill>
                <a:latin typeface="Courier New" panose="02070309020205020404" pitchFamily="49" charset="0"/>
                <a:ea typeface="宋体" panose="02010600030101010101" pitchFamily="2" charset="-122"/>
              </a:rPr>
              <a:t>.indexes</a:t>
            </a:r>
            <a:r>
              <a:rPr lang="en-US" altLang="zh-CN" sz="1400" dirty="0">
                <a:solidFill>
                  <a:srgbClr val="000000"/>
                </a:solidFill>
                <a:latin typeface="Courier New" panose="02070309020205020404" pitchFamily="49" charset="0"/>
                <a:ea typeface="宋体" panose="02010600030101010101" pitchFamily="2" charset="-122"/>
              </a:rPr>
              <a:t> = indexes</a:t>
            </a:r>
          </a:p>
          <a:p>
            <a:r>
              <a:rPr lang="en-US" altLang="zh-CN" sz="1400" dirty="0">
                <a:solidFill>
                  <a:srgbClr val="000000"/>
                </a:solidFill>
                <a:latin typeface="Courier New" panose="02070309020205020404" pitchFamily="49" charset="0"/>
                <a:ea typeface="宋体" panose="02010600030101010101" pitchFamily="2" charset="-122"/>
              </a:rPr>
              <a:t>    </a:t>
            </a:r>
            <a:r>
              <a:rPr lang="en-US" altLang="zh-CN" sz="1400" dirty="0" err="1">
                <a:solidFill>
                  <a:srgbClr val="000000"/>
                </a:solidFill>
                <a:latin typeface="Courier New" panose="02070309020205020404" pitchFamily="49" charset="0"/>
                <a:ea typeface="宋体" panose="02010600030101010101" pitchFamily="2" charset="-122"/>
              </a:rPr>
              <a:t>random.shuffle</a:t>
            </a:r>
            <a:r>
              <a:rPr lang="en-US" altLang="zh-CN" sz="1400" dirty="0">
                <a:solidFill>
                  <a:srgbClr val="000000"/>
                </a:solidFill>
                <a:latin typeface="Courier New" panose="02070309020205020404" pitchFamily="49" charset="0"/>
                <a:ea typeface="宋体" panose="02010600030101010101" pitchFamily="2" charset="-122"/>
              </a:rPr>
              <a:t>(</a:t>
            </a:r>
            <a:r>
              <a:rPr lang="en-US" altLang="zh-CN" sz="1400" dirty="0" err="1">
                <a:solidFill>
                  <a:srgbClr val="001080"/>
                </a:solidFill>
                <a:latin typeface="Courier New" panose="02070309020205020404" pitchFamily="49" charset="0"/>
                <a:ea typeface="宋体" panose="02010600030101010101" pitchFamily="2" charset="-122"/>
              </a:rPr>
              <a:t>self</a:t>
            </a:r>
            <a:r>
              <a:rPr lang="en-US" altLang="zh-CN" sz="1400" dirty="0" err="1">
                <a:solidFill>
                  <a:srgbClr val="000000"/>
                </a:solidFill>
                <a:latin typeface="Courier New" panose="02070309020205020404" pitchFamily="49" charset="0"/>
                <a:ea typeface="宋体" panose="02010600030101010101" pitchFamily="2" charset="-122"/>
              </a:rPr>
              <a:t>.indexes</a:t>
            </a:r>
            <a:r>
              <a:rPr lang="en-US" altLang="zh-CN" sz="1400" dirty="0">
                <a:solidFill>
                  <a:srgbClr val="000000"/>
                </a:solidFill>
                <a:latin typeface="Courier New" panose="02070309020205020404" pitchFamily="49" charset="0"/>
                <a:ea typeface="宋体" panose="02010600030101010101" pitchFamily="2" charset="-122"/>
              </a:rPr>
              <a:t>)</a:t>
            </a:r>
          </a:p>
        </p:txBody>
      </p:sp>
    </p:spTree>
    <p:extLst>
      <p:ext uri="{BB962C8B-B14F-4D97-AF65-F5344CB8AC3E}">
        <p14:creationId xmlns:p14="http://schemas.microsoft.com/office/powerpoint/2010/main" val="138027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17</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Defining a data generator</a:t>
            </a:r>
            <a:endPar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data generator is implemented as a class, which has three key methods:</a:t>
            </a:r>
          </a:p>
          <a:p>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init</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 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len</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 and 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getitem</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a:t>
            </a:r>
          </a:p>
        </p:txBody>
      </p:sp>
      <p:sp>
        <p:nvSpPr>
          <p:cNvPr id="3" name="Rectangle 2">
            <a:extLst>
              <a:ext uri="{FF2B5EF4-FFF2-40B4-BE49-F238E27FC236}">
                <a16:creationId xmlns:a16="http://schemas.microsoft.com/office/drawing/2014/main" id="{8CCB560F-90DC-400F-BA73-8E9609BC638C}"/>
              </a:ext>
            </a:extLst>
          </p:cNvPr>
          <p:cNvSpPr/>
          <p:nvPr/>
        </p:nvSpPr>
        <p:spPr>
          <a:xfrm>
            <a:off x="3330166" y="3270297"/>
            <a:ext cx="4572000" cy="1077218"/>
          </a:xfrm>
          <a:prstGeom prst="rect">
            <a:avLst/>
          </a:prstGeom>
        </p:spPr>
        <p:txBody>
          <a:bodyPr>
            <a:spAutoFit/>
          </a:bodyPr>
          <a:lstStyle/>
          <a:p>
            <a:r>
              <a:rPr lang="en-US" altLang="zh-CN" sz="1600" dirty="0">
                <a:solidFill>
                  <a:srgbClr val="0000FF"/>
                </a:solidFill>
                <a:latin typeface="Courier New" panose="02070309020205020404" pitchFamily="49" charset="0"/>
                <a:ea typeface="宋体" panose="02010600030101010101" pitchFamily="2" charset="-122"/>
              </a:rPr>
              <a:t>def</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795E26"/>
                </a:solidFill>
                <a:latin typeface="Courier New" panose="02070309020205020404" pitchFamily="49" charset="0"/>
                <a:ea typeface="宋体" panose="02010600030101010101" pitchFamily="2" charset="-122"/>
              </a:rPr>
              <a:t>__</a:t>
            </a:r>
            <a:r>
              <a:rPr lang="en-US" altLang="zh-CN" sz="1600" dirty="0" err="1">
                <a:solidFill>
                  <a:srgbClr val="795E26"/>
                </a:solidFill>
                <a:latin typeface="Courier New" panose="02070309020205020404" pitchFamily="49" charset="0"/>
                <a:ea typeface="宋体" panose="02010600030101010101" pitchFamily="2" charset="-122"/>
              </a:rPr>
              <a:t>len</a:t>
            </a:r>
            <a:r>
              <a:rPr lang="en-US" altLang="zh-CN" sz="1600" dirty="0">
                <a:solidFill>
                  <a:srgbClr val="795E26"/>
                </a:solidFill>
                <a:latin typeface="Courier New" panose="02070309020205020404" pitchFamily="49" charset="0"/>
                <a:ea typeface="宋体" panose="02010600030101010101" pitchFamily="2" charset="-122"/>
              </a:rPr>
              <a:t>__</a:t>
            </a:r>
            <a:r>
              <a:rPr lang="en-US" altLang="zh-CN" sz="1600" dirty="0">
                <a:solidFill>
                  <a:srgbClr val="000000"/>
                </a:solidFill>
                <a:latin typeface="Courier New" panose="02070309020205020404" pitchFamily="49" charset="0"/>
                <a:ea typeface="宋体" panose="02010600030101010101" pitchFamily="2" charset="-122"/>
              </a:rPr>
              <a:t>(</a:t>
            </a:r>
            <a:r>
              <a:rPr lang="en-US" altLang="zh-CN" sz="1600" dirty="0">
                <a:solidFill>
                  <a:srgbClr val="001080"/>
                </a:solidFill>
                <a:latin typeface="Courier New" panose="02070309020205020404" pitchFamily="49" charset="0"/>
                <a:ea typeface="宋体" panose="02010600030101010101" pitchFamily="2" charset="-122"/>
              </a:rPr>
              <a:t>self</a:t>
            </a:r>
            <a:r>
              <a:rPr lang="en-US" altLang="zh-CN" sz="1600" dirty="0">
                <a:solidFill>
                  <a:srgbClr val="000000"/>
                </a:solidFill>
                <a:latin typeface="Courier New" panose="02070309020205020404" pitchFamily="49" charset="0"/>
                <a:ea typeface="宋体" panose="02010600030101010101" pitchFamily="2" charset="-122"/>
              </a:rPr>
              <a:t>):</a:t>
            </a: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008000"/>
                </a:solidFill>
                <a:latin typeface="Courier New" panose="02070309020205020404" pitchFamily="49" charset="0"/>
                <a:ea typeface="宋体" panose="02010600030101010101" pitchFamily="2" charset="-122"/>
              </a:rPr>
              <a:t># return the total number of samples in the dataset</a:t>
            </a:r>
            <a:endParaRPr lang="en-US" altLang="zh-CN" sz="1600" dirty="0">
              <a:solidFill>
                <a:srgbClr val="000000"/>
              </a:solidFill>
              <a:latin typeface="Courier New" panose="02070309020205020404" pitchFamily="49" charset="0"/>
              <a:ea typeface="宋体" panose="02010600030101010101" pitchFamily="2" charset="-122"/>
            </a:endParaRPr>
          </a:p>
          <a:p>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a:solidFill>
                  <a:srgbClr val="AF00DB"/>
                </a:solidFill>
                <a:latin typeface="Courier New" panose="02070309020205020404" pitchFamily="49" charset="0"/>
                <a:ea typeface="宋体" panose="02010600030101010101" pitchFamily="2" charset="-122"/>
              </a:rPr>
              <a:t>return</a:t>
            </a:r>
            <a:r>
              <a:rPr lang="en-US" altLang="zh-CN" sz="1600" dirty="0">
                <a:solidFill>
                  <a:srgbClr val="000000"/>
                </a:solidFill>
                <a:latin typeface="Courier New" panose="02070309020205020404" pitchFamily="49" charset="0"/>
                <a:ea typeface="宋体" panose="02010600030101010101" pitchFamily="2" charset="-122"/>
              </a:rPr>
              <a:t> </a:t>
            </a:r>
            <a:r>
              <a:rPr lang="en-US" altLang="zh-CN" sz="1600" dirty="0" err="1">
                <a:solidFill>
                  <a:srgbClr val="795E26"/>
                </a:solidFill>
                <a:latin typeface="Courier New" panose="02070309020205020404" pitchFamily="49" charset="0"/>
                <a:ea typeface="宋体" panose="02010600030101010101" pitchFamily="2" charset="-122"/>
              </a:rPr>
              <a:t>len</a:t>
            </a:r>
            <a:r>
              <a:rPr lang="en-US" altLang="zh-CN" sz="1600" dirty="0">
                <a:solidFill>
                  <a:srgbClr val="000000"/>
                </a:solidFill>
                <a:latin typeface="Courier New" panose="02070309020205020404" pitchFamily="49" charset="0"/>
                <a:ea typeface="宋体" panose="02010600030101010101" pitchFamily="2" charset="-122"/>
              </a:rPr>
              <a:t>(</a:t>
            </a:r>
            <a:r>
              <a:rPr lang="en-US" altLang="zh-CN" sz="1600" dirty="0" err="1">
                <a:solidFill>
                  <a:srgbClr val="001080"/>
                </a:solidFill>
                <a:latin typeface="Courier New" panose="02070309020205020404" pitchFamily="49" charset="0"/>
                <a:ea typeface="宋体" panose="02010600030101010101" pitchFamily="2" charset="-122"/>
              </a:rPr>
              <a:t>self</a:t>
            </a:r>
            <a:r>
              <a:rPr lang="en-US" altLang="zh-CN" sz="1600" dirty="0" err="1">
                <a:solidFill>
                  <a:srgbClr val="000000"/>
                </a:solidFill>
                <a:latin typeface="Courier New" panose="02070309020205020404" pitchFamily="49" charset="0"/>
                <a:ea typeface="宋体" panose="02010600030101010101" pitchFamily="2" charset="-122"/>
              </a:rPr>
              <a:t>.indexes</a:t>
            </a:r>
            <a:r>
              <a:rPr lang="en-US" altLang="zh-CN" sz="1600" dirty="0">
                <a:solidFill>
                  <a:srgbClr val="000000"/>
                </a:solidFill>
                <a:latin typeface="Courier New" panose="02070309020205020404" pitchFamily="49" charset="0"/>
                <a:ea typeface="宋体" panose="02010600030101010101" pitchFamily="2" charset="-122"/>
              </a:rPr>
              <a:t>)</a:t>
            </a:r>
          </a:p>
        </p:txBody>
      </p:sp>
      <p:sp>
        <p:nvSpPr>
          <p:cNvPr id="7" name="Rectangle 6">
            <a:extLst>
              <a:ext uri="{FF2B5EF4-FFF2-40B4-BE49-F238E27FC236}">
                <a16:creationId xmlns:a16="http://schemas.microsoft.com/office/drawing/2014/main" id="{907355C1-176E-4BB7-8C88-4E8730485DFB}"/>
              </a:ext>
            </a:extLst>
          </p:cNvPr>
          <p:cNvSpPr/>
          <p:nvPr/>
        </p:nvSpPr>
        <p:spPr>
          <a:xfrm>
            <a:off x="2152651" y="4930953"/>
            <a:ext cx="8316174" cy="1477328"/>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function returns the total number of samples in the dataset</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Given this value the data generator knows whether all the data has been traversed. The “index” parameter in __</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getitem</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__ ranges in [0, returned value-1].</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In this example, since </a:t>
            </a:r>
            <a:r>
              <a:rPr lang="en-US" altLang="zh-CN" dirty="0" err="1">
                <a:solidFill>
                  <a:srgbClr val="001080"/>
                </a:solidFill>
                <a:latin typeface="Courier New" panose="02070309020205020404" pitchFamily="49" charset="0"/>
                <a:ea typeface="宋体" panose="02010600030101010101" pitchFamily="2" charset="-122"/>
              </a:rPr>
              <a:t>self</a:t>
            </a:r>
            <a:r>
              <a:rPr lang="en-US" altLang="zh-CN" dirty="0" err="1">
                <a:solidFill>
                  <a:srgbClr val="000000"/>
                </a:solidFill>
                <a:latin typeface="Courier New" panose="02070309020205020404" pitchFamily="49" charset="0"/>
                <a:ea typeface="宋体" panose="02010600030101010101" pitchFamily="2" charset="-122"/>
              </a:rPr>
              <a:t>.indexes</a:t>
            </a:r>
            <a:r>
              <a:rPr lang="en-US" altLang="zh-CN" dirty="0">
                <a:solidFill>
                  <a:srgbClr val="000000"/>
                </a:solidFill>
                <a:latin typeface="Courier New" panose="02070309020205020404" pitchFamily="49" charset="0"/>
                <a:ea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stores the line indexes, we use the length of the list to indicate the number of samples.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38554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18</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Defining a data generator</a:t>
            </a:r>
            <a:endPar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data generator is implemented as a class, which has three key methods:</a:t>
            </a:r>
          </a:p>
          <a:p>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init</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 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len</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 and __</a:t>
            </a:r>
            <a:r>
              <a:rPr lang="en-US" altLang="zh-CN"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getitem</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__.</a:t>
            </a:r>
          </a:p>
        </p:txBody>
      </p:sp>
      <p:sp>
        <p:nvSpPr>
          <p:cNvPr id="10" name="Rectangle 9">
            <a:extLst>
              <a:ext uri="{FF2B5EF4-FFF2-40B4-BE49-F238E27FC236}">
                <a16:creationId xmlns:a16="http://schemas.microsoft.com/office/drawing/2014/main" id="{CC3A141A-F732-44B5-8F85-8B37E016EC03}"/>
              </a:ext>
            </a:extLst>
          </p:cNvPr>
          <p:cNvSpPr/>
          <p:nvPr/>
        </p:nvSpPr>
        <p:spPr>
          <a:xfrm>
            <a:off x="2152650" y="3136558"/>
            <a:ext cx="6478320" cy="1569660"/>
          </a:xfrm>
          <a:prstGeom prst="rect">
            <a:avLst/>
          </a:prstGeom>
        </p:spPr>
        <p:txBody>
          <a:bodyPr wrap="square">
            <a:spAutoFit/>
          </a:bodyPr>
          <a:lstStyle/>
          <a:p>
            <a:r>
              <a:rPr lang="en-US" altLang="zh-CN" sz="1200" dirty="0">
                <a:solidFill>
                  <a:srgbClr val="0000FF"/>
                </a:solidFill>
                <a:latin typeface="Courier New" panose="02070309020205020404" pitchFamily="49" charset="0"/>
                <a:ea typeface="宋体" panose="02010600030101010101" pitchFamily="2" charset="-122"/>
              </a:rPr>
              <a:t>def</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795E26"/>
                </a:solidFill>
                <a:latin typeface="Courier New" panose="02070309020205020404" pitchFamily="49" charset="0"/>
                <a:ea typeface="宋体" panose="02010600030101010101" pitchFamily="2" charset="-122"/>
              </a:rPr>
              <a:t>__</a:t>
            </a:r>
            <a:r>
              <a:rPr lang="en-US" altLang="zh-CN" sz="1200" dirty="0" err="1">
                <a:solidFill>
                  <a:srgbClr val="795E26"/>
                </a:solidFill>
                <a:latin typeface="Courier New" panose="02070309020205020404" pitchFamily="49" charset="0"/>
                <a:ea typeface="宋体" panose="02010600030101010101" pitchFamily="2" charset="-122"/>
              </a:rPr>
              <a:t>getitem</a:t>
            </a:r>
            <a:r>
              <a:rPr lang="en-US" altLang="zh-CN" sz="1200" dirty="0">
                <a:solidFill>
                  <a:srgbClr val="795E26"/>
                </a:solidFill>
                <a:latin typeface="Courier New" panose="02070309020205020404" pitchFamily="49" charset="0"/>
                <a:ea typeface="宋体" panose="02010600030101010101" pitchFamily="2" charset="-122"/>
              </a:rPr>
              <a:t>__</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self</a:t>
            </a:r>
            <a:r>
              <a:rPr lang="en-US" altLang="zh-CN" sz="1200" dirty="0" err="1">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index</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8000"/>
                </a:solidFill>
                <a:latin typeface="Courier New" panose="02070309020205020404" pitchFamily="49" charset="0"/>
                <a:ea typeface="宋体" panose="02010600030101010101" pitchFamily="2" charset="-122"/>
              </a:rPr>
              <a:t># get one sample according to the index</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line_index</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1080"/>
                </a:solidFill>
                <a:latin typeface="Courier New" panose="02070309020205020404" pitchFamily="49" charset="0"/>
                <a:ea typeface="宋体" panose="02010600030101010101" pitchFamily="2" charset="-122"/>
              </a:rPr>
              <a:t>self</a:t>
            </a:r>
            <a:r>
              <a:rPr lang="en-US" altLang="zh-CN" sz="1200" dirty="0" err="1">
                <a:solidFill>
                  <a:srgbClr val="000000"/>
                </a:solidFill>
                <a:latin typeface="Courier New" panose="02070309020205020404" pitchFamily="49" charset="0"/>
                <a:ea typeface="宋体" panose="02010600030101010101" pitchFamily="2" charset="-122"/>
              </a:rPr>
              <a:t>.indexes</a:t>
            </a:r>
            <a:r>
              <a:rPr lang="en-US" altLang="zh-CN" sz="1200" dirty="0">
                <a:solidFill>
                  <a:srgbClr val="000000"/>
                </a:solidFill>
                <a:latin typeface="Courier New" panose="02070309020205020404" pitchFamily="49" charset="0"/>
                <a:ea typeface="宋体" panose="02010600030101010101" pitchFamily="2" charset="-122"/>
              </a:rPr>
              <a:t>[index]</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line_str</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linecache.getline</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self</a:t>
            </a:r>
            <a:r>
              <a:rPr lang="en-US" altLang="zh-CN" sz="1200" dirty="0" err="1">
                <a:solidFill>
                  <a:srgbClr val="000000"/>
                </a:solidFill>
                <a:latin typeface="Courier New" panose="02070309020205020404" pitchFamily="49" charset="0"/>
                <a:ea typeface="宋体" panose="02010600030101010101" pitchFamily="2" charset="-122"/>
              </a:rPr>
              <a:t>.csv_path,line_index</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line_val</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a:solidFill>
                  <a:srgbClr val="267F99"/>
                </a:solidFill>
                <a:latin typeface="Courier New" panose="02070309020205020404" pitchFamily="49" charset="0"/>
                <a:ea typeface="宋体" panose="02010600030101010101" pitchFamily="2" charset="-122"/>
              </a:rPr>
              <a:t>int</a:t>
            </a:r>
            <a:r>
              <a:rPr lang="en-US" altLang="zh-CN" sz="1200" dirty="0">
                <a:solidFill>
                  <a:srgbClr val="000000"/>
                </a:solidFill>
                <a:latin typeface="Courier New" panose="02070309020205020404" pitchFamily="49" charset="0"/>
                <a:ea typeface="宋体" panose="02010600030101010101" pitchFamily="2" charset="-122"/>
              </a:rPr>
              <a:t>(i) </a:t>
            </a:r>
            <a:r>
              <a:rPr lang="en-US" altLang="zh-CN" sz="1200" dirty="0">
                <a:solidFill>
                  <a:srgbClr val="AF00DB"/>
                </a:solidFill>
                <a:latin typeface="Courier New" panose="02070309020205020404" pitchFamily="49" charset="0"/>
                <a:ea typeface="宋体" panose="02010600030101010101" pitchFamily="2" charset="-122"/>
              </a:rPr>
              <a:t>for</a:t>
            </a:r>
            <a:r>
              <a:rPr lang="en-US" altLang="zh-CN" sz="1200" dirty="0">
                <a:solidFill>
                  <a:srgbClr val="000000"/>
                </a:solidFill>
                <a:latin typeface="Courier New" panose="02070309020205020404" pitchFamily="49" charset="0"/>
                <a:ea typeface="宋体" panose="02010600030101010101" pitchFamily="2" charset="-122"/>
              </a:rPr>
              <a:t> i </a:t>
            </a:r>
            <a:r>
              <a:rPr lang="en-US" altLang="zh-CN" sz="1200" dirty="0">
                <a:solidFill>
                  <a:srgbClr val="0000FF"/>
                </a:solidFill>
                <a:latin typeface="Courier New" panose="02070309020205020404" pitchFamily="49" charset="0"/>
                <a:ea typeface="宋体" panose="02010600030101010101" pitchFamily="2" charset="-122"/>
              </a:rPr>
              <a:t>in</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line_str.split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label = </a:t>
            </a:r>
            <a:r>
              <a:rPr lang="en-US" altLang="zh-CN" sz="1200" dirty="0" err="1">
                <a:solidFill>
                  <a:srgbClr val="000000"/>
                </a:solidFill>
                <a:latin typeface="Courier New" panose="02070309020205020404" pitchFamily="49" charset="0"/>
                <a:ea typeface="宋体" panose="02010600030101010101" pitchFamily="2" charset="-122"/>
              </a:rPr>
              <a:t>line_val</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feat = </a:t>
            </a:r>
            <a:r>
              <a:rPr lang="en-US" altLang="zh-CN" sz="1200" dirty="0" err="1">
                <a:solidFill>
                  <a:srgbClr val="000000"/>
                </a:solidFill>
                <a:latin typeface="Courier New" panose="02070309020205020404" pitchFamily="49" charset="0"/>
                <a:ea typeface="宋体" panose="02010600030101010101" pitchFamily="2" charset="-122"/>
              </a:rPr>
              <a:t>np.array</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line_val</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1</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self</a:t>
            </a:r>
            <a:r>
              <a:rPr lang="en-US" altLang="zh-CN" sz="1200" dirty="0" err="1">
                <a:solidFill>
                  <a:srgbClr val="000000"/>
                </a:solidFill>
                <a:latin typeface="Courier New" panose="02070309020205020404" pitchFamily="49" charset="0"/>
                <a:ea typeface="宋体" panose="02010600030101010101" pitchFamily="2" charset="-122"/>
              </a:rPr>
              <a:t>.norm_facor</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return</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feat,label</a:t>
            </a:r>
            <a:endParaRPr lang="en-US" altLang="zh-CN" sz="1200" dirty="0">
              <a:solidFill>
                <a:srgbClr val="000000"/>
              </a:solidFill>
              <a:latin typeface="Courier New" panose="02070309020205020404" pitchFamily="49" charset="0"/>
              <a:ea typeface="宋体" panose="02010600030101010101" pitchFamily="2" charset="-122"/>
            </a:endParaRPr>
          </a:p>
        </p:txBody>
      </p:sp>
      <p:sp>
        <p:nvSpPr>
          <p:cNvPr id="11" name="Rectangle 10">
            <a:extLst>
              <a:ext uri="{FF2B5EF4-FFF2-40B4-BE49-F238E27FC236}">
                <a16:creationId xmlns:a16="http://schemas.microsoft.com/office/drawing/2014/main" id="{E15FFF4B-1CA5-4A44-84AA-F4B0D4BE3FC1}"/>
              </a:ext>
            </a:extLst>
          </p:cNvPr>
          <p:cNvSpPr/>
          <p:nvPr/>
        </p:nvSpPr>
        <p:spPr>
          <a:xfrm>
            <a:off x="2152650" y="4706218"/>
            <a:ext cx="8316174" cy="2000548"/>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index value will iterate from 0 to L-1, where L is the value returned by __</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len</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__;</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__</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getitem</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__ function defines the rules of creating the sample given the index</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Here, the rules are</a:t>
            </a:r>
          </a:p>
          <a:p>
            <a:pPr marL="800100" lvl="1" indent="-342900">
              <a:buFont typeface="+mj-lt"/>
              <a:buAutoNum type="arabicPeriod"/>
            </a:pPr>
            <a:r>
              <a:rPr lang="en-US" altLang="zh-CN" sz="14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Determine which line should be read</a:t>
            </a:r>
          </a:p>
          <a:p>
            <a:pPr marL="800100" lvl="1" indent="-342900">
              <a:buFont typeface="+mj-lt"/>
              <a:buAutoNum type="arabicPeriod"/>
            </a:pPr>
            <a:r>
              <a:rPr lang="en-US" altLang="zh-CN" sz="14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Read the content of the chosen line to a string</a:t>
            </a:r>
          </a:p>
          <a:p>
            <a:pPr marL="800100" lvl="1" indent="-342900">
              <a:buFont typeface="+mj-lt"/>
              <a:buAutoNum type="arabicPeriod"/>
            </a:pPr>
            <a:r>
              <a:rPr lang="en-US" altLang="zh-CN" sz="14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Convert the string to a list containing integer elements</a:t>
            </a:r>
          </a:p>
          <a:p>
            <a:pPr marL="800100" lvl="1" indent="-342900">
              <a:buFont typeface="+mj-lt"/>
              <a:buAutoNum type="arabicPeriod"/>
            </a:pPr>
            <a:r>
              <a:rPr lang="en-US" altLang="zh-CN" sz="14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Get the feature and label</a:t>
            </a:r>
          </a:p>
          <a:p>
            <a:pPr marL="800100" lvl="1" indent="-342900">
              <a:buFont typeface="+mj-lt"/>
              <a:buAutoNum type="arabicPeriod"/>
            </a:pPr>
            <a:r>
              <a:rPr lang="en-US" altLang="zh-CN" sz="14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return the values</a:t>
            </a:r>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953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19</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3"/>
            <a:ext cx="8151456" cy="646331"/>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Using a data generator</a:t>
            </a:r>
            <a:endPar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Once the generator class is defined, the data generator instance can be further created</a:t>
            </a:r>
          </a:p>
        </p:txBody>
      </p:sp>
      <p:sp>
        <p:nvSpPr>
          <p:cNvPr id="3" name="Rectangle 2">
            <a:extLst>
              <a:ext uri="{FF2B5EF4-FFF2-40B4-BE49-F238E27FC236}">
                <a16:creationId xmlns:a16="http://schemas.microsoft.com/office/drawing/2014/main" id="{9D9F576A-FDBA-4428-A851-1C701B8294DF}"/>
              </a:ext>
            </a:extLst>
          </p:cNvPr>
          <p:cNvSpPr/>
          <p:nvPr/>
        </p:nvSpPr>
        <p:spPr>
          <a:xfrm>
            <a:off x="2017415" y="3048774"/>
            <a:ext cx="7269480" cy="2677656"/>
          </a:xfrm>
          <a:prstGeom prst="rect">
            <a:avLst/>
          </a:prstGeom>
        </p:spPr>
        <p:txBody>
          <a:bodyPr wrap="square">
            <a:spAutoFit/>
          </a:bodyPr>
          <a:lstStyle/>
          <a:p>
            <a:r>
              <a:rPr lang="en-US" altLang="zh-CN" sz="1200" dirty="0">
                <a:solidFill>
                  <a:srgbClr val="000000"/>
                </a:solidFill>
                <a:latin typeface="Courier New" panose="02070309020205020404" pitchFamily="49" charset="0"/>
                <a:ea typeface="宋体" panose="02010600030101010101" pitchFamily="2" charset="-122"/>
              </a:rPr>
              <a:t>indexes = [i </a:t>
            </a:r>
            <a:r>
              <a:rPr lang="en-US" altLang="zh-CN" sz="1200" dirty="0">
                <a:solidFill>
                  <a:srgbClr val="AF00DB"/>
                </a:solidFill>
                <a:latin typeface="Courier New" panose="02070309020205020404" pitchFamily="49" charset="0"/>
                <a:ea typeface="宋体" panose="02010600030101010101" pitchFamily="2" charset="-122"/>
              </a:rPr>
              <a:t>for</a:t>
            </a:r>
            <a:r>
              <a:rPr lang="en-US" altLang="zh-CN" sz="1200" dirty="0">
                <a:solidFill>
                  <a:srgbClr val="000000"/>
                </a:solidFill>
                <a:latin typeface="Courier New" panose="02070309020205020404" pitchFamily="49" charset="0"/>
                <a:ea typeface="宋体" panose="02010600030101010101" pitchFamily="2" charset="-122"/>
              </a:rPr>
              <a:t> i </a:t>
            </a:r>
            <a:r>
              <a:rPr lang="en-US" altLang="zh-CN" sz="1200" dirty="0">
                <a:solidFill>
                  <a:srgbClr val="0000FF"/>
                </a:solidFill>
                <a:latin typeface="Courier New" panose="02070309020205020404" pitchFamily="49" charset="0"/>
                <a:ea typeface="宋体" panose="02010600030101010101" pitchFamily="2" charset="-122"/>
              </a:rPr>
              <a:t>in</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795E26"/>
                </a:solidFill>
                <a:latin typeface="Courier New" panose="02070309020205020404" pitchFamily="49" charset="0"/>
                <a:ea typeface="宋体" panose="02010600030101010101" pitchFamily="2" charset="-122"/>
              </a:rPr>
              <a:t>range</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60000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train_index</a:t>
            </a:r>
            <a:r>
              <a:rPr lang="en-US" altLang="zh-CN" sz="1200" dirty="0">
                <a:solidFill>
                  <a:srgbClr val="000000"/>
                </a:solidFill>
                <a:latin typeface="Courier New" panose="02070309020205020404" pitchFamily="49" charset="0"/>
                <a:ea typeface="宋体" panose="02010600030101010101" pitchFamily="2" charset="-122"/>
              </a:rPr>
              <a:t> = indexes[</a:t>
            </a:r>
            <a:r>
              <a:rPr lang="en-US" altLang="zh-CN" sz="1200" dirty="0">
                <a:solidFill>
                  <a:srgbClr val="09885A"/>
                </a:solidFill>
                <a:latin typeface="Courier New" panose="02070309020205020404" pitchFamily="49" charset="0"/>
                <a:ea typeface="宋体" panose="02010600030101010101" pitchFamily="2" charset="-122"/>
              </a:rPr>
              <a:t>6000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val_index</a:t>
            </a:r>
            <a:r>
              <a:rPr lang="en-US" altLang="zh-CN" sz="1200" dirty="0">
                <a:solidFill>
                  <a:srgbClr val="000000"/>
                </a:solidFill>
                <a:latin typeface="Courier New" panose="02070309020205020404" pitchFamily="49" charset="0"/>
                <a:ea typeface="宋体" panose="02010600030101010101" pitchFamily="2" charset="-122"/>
              </a:rPr>
              <a:t> = indexes[:</a:t>
            </a:r>
            <a:r>
              <a:rPr lang="en-US" altLang="zh-CN" sz="1200" dirty="0">
                <a:solidFill>
                  <a:srgbClr val="09885A"/>
                </a:solidFill>
                <a:latin typeface="Courier New" panose="02070309020205020404" pitchFamily="49" charset="0"/>
                <a:ea typeface="宋体" panose="02010600030101010101" pitchFamily="2" charset="-122"/>
              </a:rPr>
              <a:t>6000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train_set</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DataGenerator</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A31515"/>
                </a:solidFill>
                <a:latin typeface="Courier New" panose="02070309020205020404" pitchFamily="49" charset="0"/>
                <a:ea typeface="宋体" panose="02010600030101010101" pitchFamily="2" charset="-122"/>
              </a:rPr>
              <a:t>'mnist_train.csv'</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train_index</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val_set</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DataGenerator</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A31515"/>
                </a:solidFill>
                <a:latin typeface="Courier New" panose="02070309020205020404" pitchFamily="49" charset="0"/>
                <a:ea typeface="宋体" panose="02010600030101010101" pitchFamily="2" charset="-122"/>
              </a:rPr>
              <a:t>'mnist_train.csv'</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val_index</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795E26"/>
                </a:solidFill>
                <a:latin typeface="Courier New" panose="02070309020205020404" pitchFamily="49" charset="0"/>
                <a:ea typeface="宋体" panose="02010600030101010101" pitchFamily="2" charset="-122"/>
              </a:rPr>
              <a:t>print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795E26"/>
                </a:solidFill>
                <a:latin typeface="Courier New" panose="02070309020205020404" pitchFamily="49" charset="0"/>
                <a:ea typeface="宋体" panose="02010600030101010101" pitchFamily="2" charset="-122"/>
              </a:rPr>
              <a:t>len</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train_set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795E26"/>
                </a:solidFill>
                <a:latin typeface="Courier New" panose="02070309020205020404" pitchFamily="49" charset="0"/>
                <a:ea typeface="宋体" panose="02010600030101010101" pitchFamily="2" charset="-122"/>
              </a:rPr>
              <a:t>print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795E26"/>
                </a:solidFill>
                <a:latin typeface="Courier New" panose="02070309020205020404" pitchFamily="49" charset="0"/>
                <a:ea typeface="宋体" panose="02010600030101010101" pitchFamily="2" charset="-122"/>
              </a:rPr>
              <a:t>len</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val_set</a:t>
            </a:r>
            <a:r>
              <a:rPr lang="en-US" altLang="zh-CN" sz="1200" dirty="0">
                <a:solidFill>
                  <a:srgbClr val="000000"/>
                </a:solidFill>
                <a:latin typeface="Courier New" panose="02070309020205020404" pitchFamily="49" charset="0"/>
                <a:ea typeface="宋体" panose="02010600030101010101" pitchFamily="2" charset="-122"/>
              </a:rPr>
              <a:t>))</a:t>
            </a:r>
          </a:p>
          <a:p>
            <a:br>
              <a:rPr lang="en-US" altLang="zh-CN" sz="1200" dirty="0">
                <a:solidFill>
                  <a:srgbClr val="000000"/>
                </a:solidFill>
                <a:latin typeface="Courier New" panose="02070309020205020404" pitchFamily="49" charset="0"/>
                <a:ea typeface="宋体" panose="02010600030101010101" pitchFamily="2" charset="-122"/>
              </a:rPr>
            </a:br>
            <a:r>
              <a:rPr lang="en-US" altLang="zh-CN" sz="1200" dirty="0" err="1">
                <a:solidFill>
                  <a:srgbClr val="000000"/>
                </a:solidFill>
                <a:latin typeface="Courier New" panose="02070309020205020404" pitchFamily="49" charset="0"/>
                <a:ea typeface="宋体" panose="02010600030101010101" pitchFamily="2" charset="-122"/>
              </a:rPr>
              <a:t>cnt</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a:solidFill>
                  <a:srgbClr val="09885A"/>
                </a:solidFill>
                <a:latin typeface="Courier New" panose="02070309020205020404" pitchFamily="49" charset="0"/>
                <a:ea typeface="宋体" panose="02010600030101010101" pitchFamily="2" charset="-122"/>
              </a:rPr>
              <a:t>0</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for</a:t>
            </a:r>
            <a:r>
              <a:rPr lang="en-US" altLang="zh-CN" sz="1200" dirty="0">
                <a:solidFill>
                  <a:srgbClr val="000000"/>
                </a:solidFill>
                <a:latin typeface="Courier New" panose="02070309020205020404" pitchFamily="49" charset="0"/>
                <a:ea typeface="宋体" panose="02010600030101010101" pitchFamily="2" charset="-122"/>
              </a:rPr>
              <a:t> x, y </a:t>
            </a:r>
            <a:r>
              <a:rPr lang="en-US" altLang="zh-CN" sz="1200" dirty="0">
                <a:solidFill>
                  <a:srgbClr val="0000FF"/>
                </a:solidFill>
                <a:latin typeface="Courier New" panose="02070309020205020404" pitchFamily="49" charset="0"/>
                <a:ea typeface="宋体" panose="02010600030101010101" pitchFamily="2" charset="-122"/>
              </a:rPr>
              <a:t>in</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train_set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795E26"/>
                </a:solidFill>
                <a:latin typeface="Courier New" panose="02070309020205020404" pitchFamily="49" charset="0"/>
                <a:ea typeface="宋体" panose="02010600030101010101" pitchFamily="2" charset="-122"/>
              </a:rPr>
              <a:t>print</a:t>
            </a:r>
            <a:r>
              <a:rPr lang="en-US" altLang="zh-CN" sz="1200" dirty="0">
                <a:solidFill>
                  <a:srgbClr val="000000"/>
                </a:solidFill>
                <a:latin typeface="Courier New" panose="02070309020205020404" pitchFamily="49" charset="0"/>
                <a:ea typeface="宋体" panose="02010600030101010101" pitchFamily="2" charset="-122"/>
              </a:rPr>
              <a:t>(y)</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cnt</a:t>
            </a:r>
            <a:r>
              <a:rPr lang="en-US" altLang="zh-CN" sz="1200" dirty="0">
                <a:solidFill>
                  <a:srgbClr val="000000"/>
                </a:solidFill>
                <a:latin typeface="Courier New" panose="02070309020205020404" pitchFamily="49" charset="0"/>
                <a:ea typeface="宋体" panose="02010600030101010101" pitchFamily="2" charset="-122"/>
              </a:rPr>
              <a:t> = cnt+</a:t>
            </a:r>
            <a:r>
              <a:rPr lang="en-US" altLang="zh-CN" sz="1200" dirty="0">
                <a:solidFill>
                  <a:srgbClr val="09885A"/>
                </a:solidFill>
                <a:latin typeface="Courier New" panose="02070309020205020404" pitchFamily="49" charset="0"/>
                <a:ea typeface="宋体" panose="02010600030101010101" pitchFamily="2" charset="-122"/>
              </a:rPr>
              <a:t>1</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if</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cnt</a:t>
            </a:r>
            <a:r>
              <a:rPr lang="en-US" altLang="zh-CN" sz="1200" dirty="0">
                <a:solidFill>
                  <a:srgbClr val="000000"/>
                </a:solidFill>
                <a:latin typeface="Courier New" panose="02070309020205020404" pitchFamily="49" charset="0"/>
                <a:ea typeface="宋体" panose="02010600030101010101" pitchFamily="2" charset="-122"/>
              </a:rPr>
              <a:t>&gt;=</a:t>
            </a:r>
            <a:r>
              <a:rPr lang="en-US" altLang="zh-CN" sz="1200" dirty="0">
                <a:solidFill>
                  <a:srgbClr val="09885A"/>
                </a:solidFill>
                <a:latin typeface="Courier New" panose="02070309020205020404" pitchFamily="49" charset="0"/>
                <a:ea typeface="宋体" panose="02010600030101010101" pitchFamily="2" charset="-122"/>
              </a:rPr>
              <a:t>5</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break</a:t>
            </a:r>
            <a:endParaRPr lang="en-US" altLang="zh-CN" sz="1200" dirty="0">
              <a:solidFill>
                <a:srgbClr val="000000"/>
              </a:solidFill>
              <a:latin typeface="Courier New" panose="02070309020205020404" pitchFamily="49" charset="0"/>
              <a:ea typeface="宋体" panose="02010600030101010101" pitchFamily="2" charset="-122"/>
            </a:endParaRPr>
          </a:p>
        </p:txBody>
      </p:sp>
      <p:sp>
        <p:nvSpPr>
          <p:cNvPr id="4" name="Frame 3">
            <a:extLst>
              <a:ext uri="{FF2B5EF4-FFF2-40B4-BE49-F238E27FC236}">
                <a16:creationId xmlns:a16="http://schemas.microsoft.com/office/drawing/2014/main" id="{25642845-C4C9-45F1-BDD3-87CE415055D2}"/>
              </a:ext>
            </a:extLst>
          </p:cNvPr>
          <p:cNvSpPr/>
          <p:nvPr/>
        </p:nvSpPr>
        <p:spPr>
          <a:xfrm>
            <a:off x="2017416" y="3603280"/>
            <a:ext cx="5364177" cy="434567"/>
          </a:xfrm>
          <a:prstGeom prst="frame">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Calibri"/>
              <a:ea typeface="宋体" panose="02010600030101010101" pitchFamily="2" charset="-122"/>
            </a:endParaRPr>
          </a:p>
        </p:txBody>
      </p:sp>
      <p:sp>
        <p:nvSpPr>
          <p:cNvPr id="5" name="TextBox 4">
            <a:extLst>
              <a:ext uri="{FF2B5EF4-FFF2-40B4-BE49-F238E27FC236}">
                <a16:creationId xmlns:a16="http://schemas.microsoft.com/office/drawing/2014/main" id="{272FBB80-C176-4F38-A5EA-C5BD85C165BC}"/>
              </a:ext>
            </a:extLst>
          </p:cNvPr>
          <p:cNvSpPr txBox="1"/>
          <p:nvPr/>
        </p:nvSpPr>
        <p:spPr>
          <a:xfrm>
            <a:off x="7462123" y="3497397"/>
            <a:ext cx="3078178" cy="646331"/>
          </a:xfrm>
          <a:prstGeom prst="rect">
            <a:avLst/>
          </a:prstGeom>
          <a:solidFill>
            <a:schemeClr val="accent1">
              <a:lumMod val="40000"/>
              <a:lumOff val="60000"/>
            </a:schemeClr>
          </a:solid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The file directory and indexes are used as input parameters</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6A860D48-A82C-40F7-BB88-3141DD4FCA6D}"/>
              </a:ext>
            </a:extLst>
          </p:cNvPr>
          <p:cNvPicPr>
            <a:picLocks noChangeAspect="1"/>
          </p:cNvPicPr>
          <p:nvPr/>
        </p:nvPicPr>
        <p:blipFill>
          <a:blip r:embed="rId2"/>
          <a:stretch>
            <a:fillRect/>
          </a:stretch>
        </p:blipFill>
        <p:spPr>
          <a:xfrm>
            <a:off x="7462124" y="4664279"/>
            <a:ext cx="1209675" cy="1314450"/>
          </a:xfrm>
          <a:prstGeom prst="rect">
            <a:avLst/>
          </a:prstGeom>
        </p:spPr>
      </p:pic>
      <p:sp>
        <p:nvSpPr>
          <p:cNvPr id="12" name="TextBox 11">
            <a:extLst>
              <a:ext uri="{FF2B5EF4-FFF2-40B4-BE49-F238E27FC236}">
                <a16:creationId xmlns:a16="http://schemas.microsoft.com/office/drawing/2014/main" id="{40689C9C-757B-44CD-9FCD-06715213E4BC}"/>
              </a:ext>
            </a:extLst>
          </p:cNvPr>
          <p:cNvSpPr txBox="1"/>
          <p:nvPr/>
        </p:nvSpPr>
        <p:spPr>
          <a:xfrm>
            <a:off x="3023287" y="6096270"/>
            <a:ext cx="6488314" cy="646331"/>
          </a:xfrm>
          <a:prstGeom prst="rect">
            <a:avLst/>
          </a:prstGeom>
          <a:solidFill>
            <a:schemeClr val="accent2">
              <a:lumMod val="60000"/>
              <a:lumOff val="40000"/>
            </a:schemeClr>
          </a:solidFill>
        </p:spPr>
        <p:txBody>
          <a:bodyPr wrap="square" rtlCol="0">
            <a:spAutoFit/>
          </a:bodyP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Try run the codes for multiple times and check the outputs. Why each run gives a different output?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15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we will learn?</a:t>
            </a:r>
          </a:p>
        </p:txBody>
      </p:sp>
      <p:graphicFrame>
        <p:nvGraphicFramePr>
          <p:cNvPr id="7" name="Content Placeholder 6"/>
          <p:cNvGraphicFramePr>
            <a:graphicFrameLocks noGrp="1"/>
          </p:cNvGraphicFramePr>
          <p:nvPr>
            <p:ph idx="1"/>
            <p:custDataLst>
              <p:tags r:id="rId1"/>
            </p:custDataLst>
          </p:nvPr>
        </p:nvGraphicFramePr>
        <p:xfrm>
          <a:off x="2105515" y="1717875"/>
          <a:ext cx="8015816" cy="4998720"/>
        </p:xfrm>
        <a:graphic>
          <a:graphicData uri="http://schemas.openxmlformats.org/drawingml/2006/table">
            <a:tbl>
              <a:tblPr firstRow="1" firstCol="1" lastRow="1" lastCol="1" bandRow="1" bandCol="1"/>
              <a:tblGrid>
                <a:gridCol w="470094">
                  <a:extLst>
                    <a:ext uri="{9D8B030D-6E8A-4147-A177-3AD203B41FA5}">
                      <a16:colId xmlns:a16="http://schemas.microsoft.com/office/drawing/2014/main" val="20000"/>
                    </a:ext>
                  </a:extLst>
                </a:gridCol>
                <a:gridCol w="5054684">
                  <a:extLst>
                    <a:ext uri="{9D8B030D-6E8A-4147-A177-3AD203B41FA5}">
                      <a16:colId xmlns:a16="http://schemas.microsoft.com/office/drawing/2014/main" val="20001"/>
                    </a:ext>
                  </a:extLst>
                </a:gridCol>
                <a:gridCol w="1245519">
                  <a:extLst>
                    <a:ext uri="{9D8B030D-6E8A-4147-A177-3AD203B41FA5}">
                      <a16:colId xmlns:a16="http://schemas.microsoft.com/office/drawing/2014/main" val="20002"/>
                    </a:ext>
                  </a:extLst>
                </a:gridCol>
                <a:gridCol w="1245519">
                  <a:extLst>
                    <a:ext uri="{9D8B030D-6E8A-4147-A177-3AD203B41FA5}">
                      <a16:colId xmlns:a16="http://schemas.microsoft.com/office/drawing/2014/main" val="20003"/>
                    </a:ext>
                  </a:extLst>
                </a:gridCol>
              </a:tblGrid>
              <a:tr h="337062">
                <a:tc gridSpan="2">
                  <a:txBody>
                    <a:bodyPr/>
                    <a:lstStyle/>
                    <a:p>
                      <a:pPr marL="0" marR="0">
                        <a:spcBef>
                          <a:spcPts val="0"/>
                        </a:spcBef>
                        <a:spcAft>
                          <a:spcPts val="0"/>
                        </a:spcAft>
                      </a:pPr>
                      <a:r>
                        <a:rPr lang="en-US" sz="1400" b="1" u="sng">
                          <a:effectLst/>
                          <a:latin typeface="Calibri" panose="020F0502020204030204" charset="0"/>
                          <a:ea typeface="PMingLiU" panose="02020500000000000000" pitchFamily="18" charset="-120"/>
                          <a:cs typeface="Calibri" panose="020F0502020204030204" charset="0"/>
                        </a:rPr>
                        <a:t>Topic</a:t>
                      </a:r>
                      <a:r>
                        <a:rPr lang="en-US" sz="2000">
                          <a:effectLst/>
                          <a:latin typeface="Calibri" panose="020F0502020204030204" charset="0"/>
                          <a:ea typeface="PMingLiU" panose="02020500000000000000" pitchFamily="18" charset="-120"/>
                          <a:cs typeface="Calibri" panose="020F0502020204030204" charset="0"/>
                        </a:rPr>
                        <a:t> </a:t>
                      </a:r>
                    </a:p>
                    <a:p>
                      <a:pPr marL="0" marR="0">
                        <a:spcBef>
                          <a:spcPts val="0"/>
                        </a:spcBef>
                        <a:spcAft>
                          <a:spcPts val="0"/>
                        </a:spcAft>
                      </a:pPr>
                      <a:r>
                        <a:rPr lang="en-US" sz="1400" b="1" u="none" strike="noStrike">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0" marR="68580" marT="0" marB="0" anchor="ctr">
                    <a:lnL>
                      <a:noFill/>
                    </a:lnL>
                    <a:lnR>
                      <a:noFill/>
                    </a:lnR>
                    <a:lnT>
                      <a:noFill/>
                    </a:lnT>
                    <a:lnB>
                      <a:noFill/>
                    </a:lnB>
                  </a:tcPr>
                </a:tc>
                <a:tc hMerge="1">
                  <a:txBody>
                    <a:bodyPr/>
                    <a:lstStyle/>
                    <a:p>
                      <a:endParaRPr lang="zh-CN"/>
                    </a:p>
                  </a:txBody>
                  <a:tcPr/>
                </a:tc>
                <a:tc>
                  <a:txBody>
                    <a:bodyPr/>
                    <a:lstStyle/>
                    <a:p>
                      <a:endParaRPr lang="en-US" sz="1400">
                        <a:effectLst/>
                        <a:latin typeface="Calibri" panose="020F0502020204030204" charset="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b="1" u="sng">
                          <a:effectLst/>
                          <a:latin typeface="Calibri" panose="020F0502020204030204" charset="0"/>
                          <a:ea typeface="PMingLiU" panose="02020500000000000000" pitchFamily="18" charset="-120"/>
                          <a:cs typeface="Calibri" panose="020F0502020204030204" charset="0"/>
                        </a:rPr>
                        <a:t>Hours</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186378">
                <a:tc>
                  <a:txBody>
                    <a:bodyPr/>
                    <a:lstStyle/>
                    <a:p>
                      <a:pPr marL="0" marR="0">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I.</a:t>
                      </a:r>
                      <a:endParaRPr lang="en-US" sz="2000">
                        <a:effectLst/>
                        <a:latin typeface="Calibri" panose="020F0502020204030204" charset="0"/>
                        <a:ea typeface="PMingLiU" panose="02020500000000000000" pitchFamily="18" charset="-120"/>
                        <a:cs typeface="Calibri" panose="020F0502020204030204" charset="0"/>
                      </a:endParaRPr>
                    </a:p>
                  </a:txBody>
                  <a:tcPr marL="0" marR="68580" marT="0" marB="0">
                    <a:lnL>
                      <a:noFill/>
                    </a:lnL>
                    <a:lnR>
                      <a:noFill/>
                    </a:lnR>
                    <a:lnT>
                      <a:noFill/>
                    </a:lnT>
                    <a:lnB>
                      <a:noFill/>
                    </a:lnB>
                  </a:tcPr>
                </a:tc>
                <a:tc>
                  <a:txBody>
                    <a:bodyPr/>
                    <a:lstStyle/>
                    <a:p>
                      <a:pPr marL="0" marR="0" algn="just">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Python Fundamentals</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nchor="ctr">
                    <a:lnL>
                      <a:noFill/>
                    </a:lnL>
                    <a:lnR>
                      <a:noFill/>
                    </a:lnR>
                    <a:lnT>
                      <a:noFill/>
                    </a:lnT>
                    <a:lnB>
                      <a:noFill/>
                    </a:lnB>
                  </a:tcPr>
                </a:tc>
                <a:tc>
                  <a:txBody>
                    <a:bodyPr/>
                    <a:lstStyle/>
                    <a:p>
                      <a:endParaRPr lang="en-US" sz="1400">
                        <a:effectLst/>
                        <a:latin typeface="Calibri" panose="020F0502020204030204" charset="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12</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745511">
                <a:tc>
                  <a:txBody>
                    <a:bodyPr/>
                    <a:lstStyle/>
                    <a:p>
                      <a:pPr marL="0" marR="0">
                        <a:spcBef>
                          <a:spcPts val="0"/>
                        </a:spcBef>
                        <a:spcAft>
                          <a:spcPts val="0"/>
                        </a:spcAft>
                      </a:pPr>
                      <a:r>
                        <a:rPr lang="en-US" sz="2000">
                          <a:effectLst/>
                          <a:latin typeface="Calibri" panose="020F0502020204030204" charset="0"/>
                          <a:ea typeface="PMingLiU" panose="02020500000000000000" pitchFamily="18" charset="-120"/>
                          <a:cs typeface="Calibri" panose="020F0502020204030204" charset="0"/>
                        </a:rPr>
                        <a:t> </a:t>
                      </a:r>
                    </a:p>
                  </a:txBody>
                  <a:tcPr marL="0" marR="68580" marT="0" marB="0">
                    <a:lnL>
                      <a:noFill/>
                    </a:lnL>
                    <a:lnR>
                      <a:noFill/>
                    </a:lnR>
                    <a:lnT>
                      <a:noFill/>
                    </a:lnT>
                    <a:lnB>
                      <a:noFill/>
                    </a:lnB>
                  </a:tcPr>
                </a:tc>
                <a:tc>
                  <a:txBody>
                    <a:bodyPr/>
                    <a:lstStyle/>
                    <a:p>
                      <a:pPr marL="342900" marR="0" lvl="0" indent="-342900">
                        <a:spcBef>
                          <a:spcPts val="0"/>
                        </a:spcBef>
                        <a:spcAft>
                          <a:spcPts val="0"/>
                        </a:spcAft>
                        <a:buFont typeface="+mj-lt"/>
                        <a:buAutoNum type="alphaUcPeriod"/>
                        <a:tabLst>
                          <a:tab pos="457200" algn="l"/>
                        </a:tabLst>
                      </a:pPr>
                      <a:r>
                        <a:rPr lang="en-US" sz="1400" dirty="0">
                          <a:effectLst/>
                          <a:latin typeface="Calibri" panose="020F0502020204030204" charset="0"/>
                          <a:ea typeface="PMingLiU" panose="02020500000000000000" pitchFamily="18" charset="-120"/>
                          <a:cs typeface="Calibri" panose="020F0502020204030204" charset="0"/>
                        </a:rPr>
                        <a:t>Program control and logic</a:t>
                      </a:r>
                      <a:endParaRPr lang="en-US" sz="2000"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dirty="0">
                          <a:effectLst/>
                          <a:latin typeface="Calibri" panose="020F0502020204030204" charset="0"/>
                          <a:ea typeface="PMingLiU" panose="02020500000000000000" pitchFamily="18" charset="-120"/>
                          <a:cs typeface="Calibri" panose="020F0502020204030204" charset="0"/>
                        </a:rPr>
                        <a:t>Data types and structures</a:t>
                      </a:r>
                      <a:endParaRPr lang="en-US" sz="2000"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b="0" dirty="0">
                          <a:effectLst/>
                          <a:latin typeface="Calibri" panose="020F0502020204030204" charset="0"/>
                          <a:ea typeface="PMingLiU" panose="02020500000000000000" pitchFamily="18" charset="-120"/>
                          <a:cs typeface="Calibri" panose="020F0502020204030204" charset="0"/>
                        </a:rPr>
                        <a:t>Function</a:t>
                      </a:r>
                      <a:endParaRPr lang="en-US" sz="2000" b="0"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dirty="0">
                          <a:effectLst/>
                          <a:latin typeface="Calibri" panose="020F0502020204030204" charset="0"/>
                          <a:ea typeface="PMingLiU" panose="02020500000000000000" pitchFamily="18" charset="-120"/>
                          <a:cs typeface="Calibri" panose="020F0502020204030204" charset="0"/>
                        </a:rPr>
                        <a:t>File I/O</a:t>
                      </a:r>
                      <a:endParaRPr lang="en-US" sz="2000" dirty="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186378">
                <a:tc gridSpan="2">
                  <a:txBody>
                    <a:bodyPr/>
                    <a:lstStyle/>
                    <a:p>
                      <a:pPr marL="0" marR="0">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0" marR="68580" marT="0" marB="0" anchor="ctr">
                    <a:lnL>
                      <a:noFill/>
                    </a:lnL>
                    <a:lnR>
                      <a:noFill/>
                    </a:lnR>
                    <a:lnT>
                      <a:noFill/>
                    </a:lnT>
                    <a:lnB>
                      <a:noFill/>
                    </a:lnB>
                  </a:tcPr>
                </a:tc>
                <a:tc hMerge="1">
                  <a:txBody>
                    <a:bodyPr/>
                    <a:lstStyle/>
                    <a:p>
                      <a:endParaRPr lang="zh-CN"/>
                    </a:p>
                  </a:txBody>
                  <a:tcPr/>
                </a:tc>
                <a:tc>
                  <a:txBody>
                    <a:bodyPr/>
                    <a:lstStyle/>
                    <a:p>
                      <a:endParaRPr lang="en-US" sz="1400">
                        <a:effectLst/>
                        <a:latin typeface="Calibri" panose="020F0502020204030204" charset="0"/>
                        <a:cs typeface="Calibri" panose="020F0502020204030204" charset="0"/>
                      </a:endParaRPr>
                    </a:p>
                  </a:txBody>
                  <a:tcPr marL="0" marR="68580" marT="0" marB="0" anchor="ctr">
                    <a:lnL>
                      <a:noFill/>
                    </a:lnL>
                    <a:lnR>
                      <a:noFill/>
                    </a:lnR>
                    <a:lnT>
                      <a:noFill/>
                    </a:lnT>
                    <a:lnB>
                      <a:noFill/>
                    </a:lnB>
                  </a:tcPr>
                </a:tc>
                <a:tc>
                  <a:txBody>
                    <a:bodyPr/>
                    <a:lstStyle/>
                    <a:p>
                      <a:endParaRPr lang="en-US" sz="1400">
                        <a:effectLst/>
                        <a:latin typeface="Calibri" panose="020F0502020204030204" charset="0"/>
                        <a:cs typeface="Calibri" panose="020F0502020204030204" charset="0"/>
                      </a:endParaRPr>
                    </a:p>
                  </a:txBody>
                  <a:tcPr marL="0" marR="68580" marT="0" marB="0" anchor="ctr">
                    <a:lnL>
                      <a:noFill/>
                    </a:lnL>
                    <a:lnR>
                      <a:noFill/>
                    </a:lnR>
                    <a:lnT>
                      <a:noFill/>
                    </a:lnT>
                    <a:lnB>
                      <a:noFill/>
                    </a:lnB>
                  </a:tcPr>
                </a:tc>
                <a:extLst>
                  <a:ext uri="{0D108BD9-81ED-4DB2-BD59-A6C34878D82A}">
                    <a16:rowId xmlns:a16="http://schemas.microsoft.com/office/drawing/2014/main" val="10003"/>
                  </a:ext>
                </a:extLst>
              </a:tr>
              <a:tr h="186378">
                <a:tc>
                  <a:txBody>
                    <a:bodyPr/>
                    <a:lstStyle/>
                    <a:p>
                      <a:pPr marL="0" marR="0">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II.</a:t>
                      </a:r>
                      <a:endParaRPr lang="en-US" sz="2000">
                        <a:effectLst/>
                        <a:latin typeface="Calibri" panose="020F0502020204030204" charset="0"/>
                        <a:ea typeface="PMingLiU" panose="02020500000000000000" pitchFamily="18" charset="-120"/>
                        <a:cs typeface="Calibri" panose="020F0502020204030204" charset="0"/>
                      </a:endParaRPr>
                    </a:p>
                  </a:txBody>
                  <a:tcPr marL="0" marR="68580" marT="0" marB="0">
                    <a:lnL>
                      <a:noFill/>
                    </a:lnL>
                    <a:lnR>
                      <a:noFill/>
                    </a:lnR>
                    <a:lnT>
                      <a:noFill/>
                    </a:lnT>
                    <a:lnB>
                      <a:noFill/>
                    </a:lnB>
                  </a:tcPr>
                </a:tc>
                <a:tc>
                  <a:txBody>
                    <a:bodyPr/>
                    <a:lstStyle/>
                    <a:p>
                      <a:pPr marL="0" marR="0" algn="just">
                        <a:spcBef>
                          <a:spcPts val="0"/>
                        </a:spcBef>
                        <a:spcAft>
                          <a:spcPts val="0"/>
                        </a:spcAft>
                      </a:pPr>
                      <a:r>
                        <a:rPr lang="en-US" sz="1400" dirty="0">
                          <a:effectLst/>
                          <a:latin typeface="Calibri" panose="020F0502020204030204" charset="0"/>
                          <a:ea typeface="PMingLiU" panose="02020500000000000000" pitchFamily="18" charset="-120"/>
                          <a:cs typeface="Calibri" panose="020F0502020204030204" charset="0"/>
                        </a:rPr>
                        <a:t>Numerical Computing and Data Visualization </a:t>
                      </a:r>
                      <a:endParaRPr lang="en-US" sz="2000" dirty="0">
                        <a:effectLst/>
                        <a:latin typeface="Calibri" panose="020F0502020204030204" charset="0"/>
                        <a:ea typeface="PMingLiU" panose="02020500000000000000" pitchFamily="18" charset="-120"/>
                        <a:cs typeface="Calibri" panose="020F0502020204030204" charset="0"/>
                      </a:endParaRPr>
                    </a:p>
                  </a:txBody>
                  <a:tcPr marL="68580" marR="68580" marT="0" marB="0" anchor="ctr">
                    <a:lnL>
                      <a:noFill/>
                    </a:lnL>
                    <a:lnR>
                      <a:noFill/>
                    </a:lnR>
                    <a:lnT>
                      <a:noFill/>
                    </a:lnT>
                    <a:lnB>
                      <a:noFill/>
                    </a:lnB>
                  </a:tcPr>
                </a:tc>
                <a:tc>
                  <a:txBody>
                    <a:bodyPr/>
                    <a:lstStyle/>
                    <a:p>
                      <a:endParaRPr lang="en-US" sz="1400">
                        <a:effectLst/>
                        <a:latin typeface="Calibri" panose="020F0502020204030204" charset="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9</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745511">
                <a:tc>
                  <a:txBody>
                    <a:bodyPr/>
                    <a:lstStyle/>
                    <a:p>
                      <a:pPr marL="0" marR="0">
                        <a:spcBef>
                          <a:spcPts val="0"/>
                        </a:spcBef>
                        <a:spcAft>
                          <a:spcPts val="0"/>
                        </a:spcAft>
                      </a:pPr>
                      <a:r>
                        <a:rPr lang="en-US" sz="2000">
                          <a:effectLst/>
                          <a:latin typeface="Calibri" panose="020F0502020204030204" charset="0"/>
                          <a:ea typeface="PMingLiU" panose="02020500000000000000" pitchFamily="18" charset="-120"/>
                          <a:cs typeface="Calibri" panose="020F0502020204030204" charset="0"/>
                        </a:rPr>
                        <a:t> </a:t>
                      </a:r>
                    </a:p>
                  </a:txBody>
                  <a:tcPr marL="0" marR="68580" marT="0" marB="0">
                    <a:lnL>
                      <a:noFill/>
                    </a:lnL>
                    <a:lnR>
                      <a:noFill/>
                    </a:lnR>
                    <a:lnT>
                      <a:noFill/>
                    </a:lnT>
                    <a:lnB>
                      <a:noFill/>
                    </a:lnB>
                  </a:tcPr>
                </a:tc>
                <a:tc>
                  <a:txBody>
                    <a:bodyPr/>
                    <a:lstStyle/>
                    <a:p>
                      <a:pPr marL="0" marR="0">
                        <a:spcBef>
                          <a:spcPts val="0"/>
                        </a:spcBef>
                        <a:spcAft>
                          <a:spcPts val="0"/>
                        </a:spcAft>
                      </a:pPr>
                      <a:r>
                        <a:rPr lang="en-US" sz="1400" dirty="0">
                          <a:effectLst/>
                          <a:latin typeface="Calibri" panose="020F0502020204030204" charset="0"/>
                          <a:ea typeface="PMingLiU" panose="02020500000000000000" pitchFamily="18" charset="-120"/>
                          <a:cs typeface="Calibri" panose="020F0502020204030204" charset="0"/>
                        </a:rPr>
                        <a:t>Tools and libraries such as </a:t>
                      </a:r>
                      <a:endParaRPr lang="en-US" sz="2000"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b="0" dirty="0">
                          <a:effectLst/>
                          <a:latin typeface="Calibri" panose="020F0502020204030204" charset="0"/>
                          <a:ea typeface="PMingLiU" panose="02020500000000000000" pitchFamily="18" charset="-120"/>
                          <a:cs typeface="Calibri" panose="020F0502020204030204" charset="0"/>
                        </a:rPr>
                        <a:t>NumPy</a:t>
                      </a:r>
                      <a:r>
                        <a:rPr lang="en-US" sz="1400" dirty="0">
                          <a:effectLst/>
                          <a:latin typeface="Calibri" panose="020F0502020204030204" charset="0"/>
                          <a:ea typeface="PMingLiU" panose="02020500000000000000" pitchFamily="18" charset="-120"/>
                          <a:cs typeface="Calibri" panose="020F0502020204030204" charset="0"/>
                        </a:rPr>
                        <a:t> </a:t>
                      </a:r>
                      <a:endParaRPr lang="en-US" sz="2000"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b="0" dirty="0">
                          <a:effectLst/>
                          <a:latin typeface="Calibri" panose="020F0502020204030204" charset="0"/>
                          <a:ea typeface="PMingLiU" panose="02020500000000000000" pitchFamily="18" charset="-120"/>
                          <a:cs typeface="Calibri" panose="020F0502020204030204" charset="0"/>
                        </a:rPr>
                        <a:t>Matplotlib</a:t>
                      </a:r>
                      <a:endParaRPr lang="en-US" sz="2000" b="1"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dirty="0">
                          <a:effectLst/>
                          <a:latin typeface="Calibri" panose="020F0502020204030204" charset="0"/>
                          <a:ea typeface="PMingLiU" panose="02020500000000000000" pitchFamily="18" charset="-120"/>
                          <a:cs typeface="Calibri" panose="020F0502020204030204" charset="0"/>
                        </a:rPr>
                        <a:t>Seaborn</a:t>
                      </a:r>
                      <a:endParaRPr lang="en-US" sz="2000" dirty="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186378">
                <a:tc gridSpan="2">
                  <a:txBody>
                    <a:bodyPr/>
                    <a:lstStyle/>
                    <a:p>
                      <a:pPr marL="0" marR="0">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0" marR="68580" marT="0" marB="0" anchor="ctr">
                    <a:lnL>
                      <a:noFill/>
                    </a:lnL>
                    <a:lnR>
                      <a:noFill/>
                    </a:lnR>
                    <a:lnT>
                      <a:noFill/>
                    </a:lnT>
                    <a:lnB>
                      <a:noFill/>
                    </a:lnB>
                  </a:tcPr>
                </a:tc>
                <a:tc hMerge="1">
                  <a:txBody>
                    <a:bodyPr/>
                    <a:lstStyle/>
                    <a:p>
                      <a:endParaRPr lang="zh-CN"/>
                    </a:p>
                  </a:txBody>
                  <a:tcPr/>
                </a:tc>
                <a:tc>
                  <a:txBody>
                    <a:bodyPr/>
                    <a:lstStyle/>
                    <a:p>
                      <a:endParaRPr lang="en-US" sz="1400">
                        <a:effectLst/>
                        <a:latin typeface="Calibri" panose="020F0502020204030204" charset="0"/>
                        <a:cs typeface="Calibri" panose="020F0502020204030204" charset="0"/>
                      </a:endParaRPr>
                    </a:p>
                  </a:txBody>
                  <a:tcPr marL="0" marR="68580" marT="0" marB="0" anchor="ctr">
                    <a:lnL>
                      <a:noFill/>
                    </a:lnL>
                    <a:lnR>
                      <a:noFill/>
                    </a:lnR>
                    <a:lnT>
                      <a:noFill/>
                    </a:lnT>
                    <a:lnB>
                      <a:noFill/>
                    </a:lnB>
                  </a:tcPr>
                </a:tc>
                <a:tc>
                  <a:txBody>
                    <a:bodyPr/>
                    <a:lstStyle/>
                    <a:p>
                      <a:endParaRPr lang="en-US" sz="1400">
                        <a:effectLst/>
                        <a:latin typeface="Calibri" panose="020F0502020204030204" charset="0"/>
                        <a:cs typeface="Calibri" panose="020F0502020204030204" charset="0"/>
                      </a:endParaRPr>
                    </a:p>
                  </a:txBody>
                  <a:tcPr marL="0" marR="68580" marT="0" marB="0" anchor="ctr">
                    <a:lnL>
                      <a:noFill/>
                    </a:lnL>
                    <a:lnR>
                      <a:noFill/>
                    </a:lnR>
                    <a:lnT>
                      <a:noFill/>
                    </a:lnT>
                    <a:lnB>
                      <a:noFill/>
                    </a:lnB>
                  </a:tcPr>
                </a:tc>
                <a:extLst>
                  <a:ext uri="{0D108BD9-81ED-4DB2-BD59-A6C34878D82A}">
                    <a16:rowId xmlns:a16="http://schemas.microsoft.com/office/drawing/2014/main" val="10006"/>
                  </a:ext>
                </a:extLst>
              </a:tr>
              <a:tr h="186378">
                <a:tc>
                  <a:txBody>
                    <a:bodyPr/>
                    <a:lstStyle/>
                    <a:p>
                      <a:pPr marL="0" marR="0">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III.</a:t>
                      </a:r>
                      <a:endParaRPr lang="en-US" sz="2000">
                        <a:effectLst/>
                        <a:latin typeface="Calibri" panose="020F0502020204030204" charset="0"/>
                        <a:ea typeface="PMingLiU" panose="02020500000000000000" pitchFamily="18" charset="-120"/>
                        <a:cs typeface="Calibri" panose="020F0502020204030204" charset="0"/>
                      </a:endParaRPr>
                    </a:p>
                  </a:txBody>
                  <a:tcPr marL="0" marR="68580" marT="0" marB="0">
                    <a:lnL>
                      <a:noFill/>
                    </a:lnL>
                    <a:lnR>
                      <a:noFill/>
                    </a:lnR>
                    <a:lnT>
                      <a:noFill/>
                    </a:lnT>
                    <a:lnB>
                      <a:noFill/>
                    </a:lnB>
                  </a:tcPr>
                </a:tc>
                <a:tc>
                  <a:txBody>
                    <a:bodyPr/>
                    <a:lstStyle/>
                    <a:p>
                      <a:pPr marL="0" marR="0" algn="just">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Exploratory Data Analysis (EDA) with Python</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nchor="ctr">
                    <a:lnL>
                      <a:noFill/>
                    </a:lnL>
                    <a:lnR>
                      <a:noFill/>
                    </a:lnR>
                    <a:lnT>
                      <a:noFill/>
                    </a:lnT>
                    <a:lnB>
                      <a:noFill/>
                    </a:lnB>
                  </a:tcPr>
                </a:tc>
                <a:tc>
                  <a:txBody>
                    <a:bodyPr/>
                    <a:lstStyle/>
                    <a:p>
                      <a:endParaRPr lang="en-US" sz="1400">
                        <a:effectLst/>
                        <a:latin typeface="Calibri" panose="020F0502020204030204" charset="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dirty="0">
                          <a:effectLst/>
                          <a:latin typeface="Calibri" panose="020F0502020204030204" charset="0"/>
                          <a:ea typeface="PMingLiU" panose="02020500000000000000" pitchFamily="18" charset="-120"/>
                          <a:cs typeface="Calibri" panose="020F0502020204030204" charset="0"/>
                        </a:rPr>
                        <a:t>9</a:t>
                      </a:r>
                      <a:endParaRPr lang="en-US" sz="2000" dirty="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559133">
                <a:tc>
                  <a:txBody>
                    <a:bodyPr/>
                    <a:lstStyle/>
                    <a:p>
                      <a:pPr marL="0" marR="0">
                        <a:spcBef>
                          <a:spcPts val="0"/>
                        </a:spcBef>
                        <a:spcAft>
                          <a:spcPts val="0"/>
                        </a:spcAft>
                      </a:pPr>
                      <a:r>
                        <a:rPr lang="en-US" sz="2000">
                          <a:effectLst/>
                          <a:latin typeface="Calibri" panose="020F0502020204030204" charset="0"/>
                          <a:ea typeface="PMingLiU" panose="02020500000000000000" pitchFamily="18" charset="-120"/>
                          <a:cs typeface="Calibri" panose="020F0502020204030204" charset="0"/>
                        </a:rPr>
                        <a:t> </a:t>
                      </a:r>
                    </a:p>
                  </a:txBody>
                  <a:tcPr marL="0" marR="68580" marT="0" marB="0">
                    <a:lnL>
                      <a:noFill/>
                    </a:lnL>
                    <a:lnR>
                      <a:noFill/>
                    </a:lnR>
                    <a:lnT>
                      <a:noFill/>
                    </a:lnT>
                    <a:lnB>
                      <a:noFill/>
                    </a:lnB>
                  </a:tcPr>
                </a:tc>
                <a:tc>
                  <a:txBody>
                    <a:bodyPr/>
                    <a:lstStyle/>
                    <a:p>
                      <a:pPr marL="0" marR="0">
                        <a:spcBef>
                          <a:spcPts val="0"/>
                        </a:spcBef>
                        <a:spcAft>
                          <a:spcPts val="0"/>
                        </a:spcAft>
                      </a:pPr>
                      <a:r>
                        <a:rPr lang="en-US" sz="1400" dirty="0">
                          <a:effectLst/>
                          <a:latin typeface="Calibri" panose="020F0502020204030204" charset="0"/>
                          <a:ea typeface="PMingLiU" panose="02020500000000000000" pitchFamily="18" charset="-120"/>
                          <a:cs typeface="Calibri" panose="020F0502020204030204" charset="0"/>
                        </a:rPr>
                        <a:t>Tools and libraries such as </a:t>
                      </a:r>
                      <a:endParaRPr lang="en-US" sz="2000"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b="0" dirty="0">
                          <a:effectLst/>
                          <a:latin typeface="Calibri" panose="020F0502020204030204" charset="0"/>
                          <a:ea typeface="PMingLiU" panose="02020500000000000000" pitchFamily="18" charset="-120"/>
                          <a:cs typeface="Calibri" panose="020F0502020204030204" charset="0"/>
                        </a:rPr>
                        <a:t>Pandas</a:t>
                      </a:r>
                      <a:endParaRPr lang="en-US" sz="2000" b="0"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b="0" dirty="0" err="1">
                          <a:effectLst/>
                          <a:latin typeface="Calibri" panose="020F0502020204030204" charset="0"/>
                          <a:ea typeface="PMingLiU" panose="02020500000000000000" pitchFamily="18" charset="-120"/>
                          <a:cs typeface="Calibri" panose="020F0502020204030204" charset="0"/>
                        </a:rPr>
                        <a:t>Sweetviz</a:t>
                      </a:r>
                      <a:endParaRPr lang="en-US" sz="2000" b="0" dirty="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186378">
                <a:tc gridSpan="2">
                  <a:txBody>
                    <a:bodyPr/>
                    <a:lstStyle/>
                    <a:p>
                      <a:pPr marL="0" marR="0">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0" marR="68580" marT="0" marB="0" anchor="ctr">
                    <a:lnL>
                      <a:noFill/>
                    </a:lnL>
                    <a:lnR>
                      <a:noFill/>
                    </a:lnR>
                    <a:lnT>
                      <a:noFill/>
                    </a:lnT>
                    <a:lnB>
                      <a:noFill/>
                    </a:lnB>
                  </a:tcPr>
                </a:tc>
                <a:tc hMerge="1">
                  <a:txBody>
                    <a:bodyPr/>
                    <a:lstStyle/>
                    <a:p>
                      <a:endParaRPr lang="zh-CN"/>
                    </a:p>
                  </a:txBody>
                  <a:tcPr/>
                </a:tc>
                <a:tc>
                  <a:txBody>
                    <a:bodyPr/>
                    <a:lstStyle/>
                    <a:p>
                      <a:endParaRPr lang="en-US" sz="1400">
                        <a:effectLst/>
                        <a:latin typeface="Calibri" panose="020F0502020204030204" charset="0"/>
                        <a:cs typeface="Calibri" panose="020F0502020204030204" charset="0"/>
                      </a:endParaRPr>
                    </a:p>
                  </a:txBody>
                  <a:tcPr marL="0" marR="68580" marT="0" marB="0" anchor="ctr">
                    <a:lnL>
                      <a:noFill/>
                    </a:lnL>
                    <a:lnR>
                      <a:noFill/>
                    </a:lnR>
                    <a:lnT>
                      <a:noFill/>
                    </a:lnT>
                    <a:lnB>
                      <a:noFill/>
                    </a:lnB>
                  </a:tcPr>
                </a:tc>
                <a:tc>
                  <a:txBody>
                    <a:bodyPr/>
                    <a:lstStyle/>
                    <a:p>
                      <a:endParaRPr lang="en-US" sz="1400">
                        <a:effectLst/>
                        <a:latin typeface="Calibri" panose="020F0502020204030204" charset="0"/>
                        <a:cs typeface="Calibri" panose="020F0502020204030204" charset="0"/>
                      </a:endParaRPr>
                    </a:p>
                  </a:txBody>
                  <a:tcPr marL="0" marR="68580" marT="0" marB="0" anchor="ctr">
                    <a:lnL>
                      <a:noFill/>
                    </a:lnL>
                    <a:lnR>
                      <a:noFill/>
                    </a:lnR>
                    <a:lnT>
                      <a:noFill/>
                    </a:lnT>
                    <a:lnB>
                      <a:noFill/>
                    </a:lnB>
                  </a:tcPr>
                </a:tc>
                <a:extLst>
                  <a:ext uri="{0D108BD9-81ED-4DB2-BD59-A6C34878D82A}">
                    <a16:rowId xmlns:a16="http://schemas.microsoft.com/office/drawing/2014/main" val="10009"/>
                  </a:ext>
                </a:extLst>
              </a:tr>
              <a:tr h="186378">
                <a:tc>
                  <a:txBody>
                    <a:bodyPr/>
                    <a:lstStyle/>
                    <a:p>
                      <a:pPr marL="0" marR="0">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IV.</a:t>
                      </a:r>
                      <a:endParaRPr lang="en-US" sz="2000">
                        <a:effectLst/>
                        <a:latin typeface="Calibri" panose="020F0502020204030204" charset="0"/>
                        <a:ea typeface="PMingLiU" panose="02020500000000000000" pitchFamily="18" charset="-120"/>
                        <a:cs typeface="Calibri" panose="020F0502020204030204" charset="0"/>
                      </a:endParaRPr>
                    </a:p>
                  </a:txBody>
                  <a:tcPr marL="0" marR="68580" marT="0" marB="0">
                    <a:lnL>
                      <a:noFill/>
                    </a:lnL>
                    <a:lnR>
                      <a:noFill/>
                    </a:lnR>
                    <a:lnT>
                      <a:noFill/>
                    </a:lnT>
                    <a:lnB>
                      <a:noFill/>
                    </a:lnB>
                  </a:tcPr>
                </a:tc>
                <a:tc>
                  <a:txBody>
                    <a:bodyPr/>
                    <a:lstStyle/>
                    <a:p>
                      <a:pPr marL="0" marR="0" algn="just">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Artificial Intelligence and Machine Learning with Python</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nchor="ctr">
                    <a:lnL>
                      <a:noFill/>
                    </a:lnL>
                    <a:lnR>
                      <a:noFill/>
                    </a:lnR>
                    <a:lnT>
                      <a:noFill/>
                    </a:lnT>
                    <a:lnB>
                      <a:noFill/>
                    </a:lnB>
                  </a:tcPr>
                </a:tc>
                <a:tc>
                  <a:txBody>
                    <a:bodyPr/>
                    <a:lstStyle/>
                    <a:p>
                      <a:endParaRPr lang="en-US" sz="1400">
                        <a:effectLst/>
                        <a:latin typeface="Calibri" panose="020F0502020204030204" charset="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9</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r h="559133">
                <a:tc>
                  <a:txBody>
                    <a:bodyPr/>
                    <a:lstStyle/>
                    <a:p>
                      <a:pPr marL="0" marR="0">
                        <a:spcBef>
                          <a:spcPts val="0"/>
                        </a:spcBef>
                        <a:spcAft>
                          <a:spcPts val="0"/>
                        </a:spcAft>
                      </a:pPr>
                      <a:r>
                        <a:rPr lang="en-US" sz="2000">
                          <a:effectLst/>
                          <a:latin typeface="Calibri" panose="020F0502020204030204" charset="0"/>
                          <a:ea typeface="PMingLiU" panose="02020500000000000000" pitchFamily="18" charset="-120"/>
                          <a:cs typeface="Calibri" panose="020F0502020204030204" charset="0"/>
                        </a:rPr>
                        <a:t> </a:t>
                      </a:r>
                    </a:p>
                  </a:txBody>
                  <a:tcPr marL="0" marR="68580" marT="0" marB="0">
                    <a:lnL>
                      <a:noFill/>
                    </a:lnL>
                    <a:lnR>
                      <a:noFill/>
                    </a:lnR>
                    <a:lnT>
                      <a:noFill/>
                    </a:lnT>
                    <a:lnB>
                      <a:noFill/>
                    </a:lnB>
                  </a:tcPr>
                </a:tc>
                <a:tc>
                  <a:txBody>
                    <a:bodyPr/>
                    <a:lstStyle/>
                    <a:p>
                      <a:pPr marL="0" marR="0">
                        <a:spcBef>
                          <a:spcPts val="0"/>
                        </a:spcBef>
                        <a:spcAft>
                          <a:spcPts val="0"/>
                        </a:spcAft>
                      </a:pPr>
                      <a:r>
                        <a:rPr lang="en-US" sz="1400" dirty="0">
                          <a:effectLst/>
                          <a:latin typeface="Calibri" panose="020F0502020204030204" charset="0"/>
                          <a:ea typeface="PMingLiU" panose="02020500000000000000" pitchFamily="18" charset="-120"/>
                          <a:cs typeface="Calibri" panose="020F0502020204030204" charset="0"/>
                        </a:rPr>
                        <a:t>Tools and libraries such as </a:t>
                      </a:r>
                      <a:endParaRPr lang="en-US" sz="2000"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b="1" dirty="0" err="1">
                          <a:effectLst/>
                          <a:latin typeface="Calibri" panose="020F0502020204030204" charset="0"/>
                          <a:ea typeface="PMingLiU" panose="02020500000000000000" pitchFamily="18" charset="-120"/>
                          <a:cs typeface="Calibri" panose="020F0502020204030204" charset="0"/>
                        </a:rPr>
                        <a:t>Keras</a:t>
                      </a:r>
                      <a:endParaRPr lang="en-US" sz="2000" b="1" dirty="0">
                        <a:effectLst/>
                        <a:latin typeface="Calibri" panose="020F0502020204030204" charset="0"/>
                        <a:ea typeface="PMingLiU" panose="02020500000000000000" pitchFamily="18" charset="-120"/>
                        <a:cs typeface="Calibri" panose="020F0502020204030204" charset="0"/>
                      </a:endParaRPr>
                    </a:p>
                    <a:p>
                      <a:pPr marL="342900" marR="0" lvl="0" indent="-342900">
                        <a:spcBef>
                          <a:spcPts val="0"/>
                        </a:spcBef>
                        <a:spcAft>
                          <a:spcPts val="0"/>
                        </a:spcAft>
                        <a:buFont typeface="+mj-lt"/>
                        <a:buAutoNum type="alphaUcPeriod"/>
                        <a:tabLst>
                          <a:tab pos="457200" algn="l"/>
                        </a:tabLst>
                      </a:pPr>
                      <a:r>
                        <a:rPr lang="en-US" sz="1400" dirty="0" err="1">
                          <a:effectLst/>
                          <a:latin typeface="Calibri" panose="020F0502020204030204" charset="0"/>
                          <a:ea typeface="PMingLiU" panose="02020500000000000000" pitchFamily="18" charset="-120"/>
                          <a:cs typeface="Calibri" panose="020F0502020204030204" charset="0"/>
                        </a:rPr>
                        <a:t>Scikit</a:t>
                      </a:r>
                      <a:r>
                        <a:rPr lang="en-US" sz="1400" dirty="0">
                          <a:effectLst/>
                          <a:latin typeface="Calibri" panose="020F0502020204030204" charset="0"/>
                          <a:ea typeface="PMingLiU" panose="02020500000000000000" pitchFamily="18" charset="-120"/>
                          <a:cs typeface="Calibri" panose="020F0502020204030204" charset="0"/>
                        </a:rPr>
                        <a:t>-learn</a:t>
                      </a:r>
                      <a:endParaRPr lang="en-US" sz="2000" dirty="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a:effectLst/>
                          <a:latin typeface="Calibri" panose="020F0502020204030204" charset="0"/>
                          <a:ea typeface="PMingLiU" panose="02020500000000000000" pitchFamily="18" charset="-120"/>
                          <a:cs typeface="Calibri" panose="020F0502020204030204" charset="0"/>
                        </a:rPr>
                        <a:t> </a:t>
                      </a:r>
                      <a:endParaRPr lang="en-US" sz="200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tc>
                  <a:txBody>
                    <a:bodyPr/>
                    <a:lstStyle/>
                    <a:p>
                      <a:pPr marL="0" marR="0" algn="ctr">
                        <a:spcBef>
                          <a:spcPts val="0"/>
                        </a:spcBef>
                        <a:spcAft>
                          <a:spcPts val="0"/>
                        </a:spcAft>
                      </a:pPr>
                      <a:r>
                        <a:rPr lang="en-US" sz="1400" dirty="0">
                          <a:effectLst/>
                          <a:latin typeface="Calibri" panose="020F0502020204030204" charset="0"/>
                          <a:ea typeface="PMingLiU" panose="02020500000000000000" pitchFamily="18" charset="-120"/>
                          <a:cs typeface="Calibri" panose="020F0502020204030204" charset="0"/>
                        </a:rPr>
                        <a:t> </a:t>
                      </a:r>
                      <a:endParaRPr lang="en-US" sz="2000" dirty="0">
                        <a:effectLst/>
                        <a:latin typeface="Calibri" panose="020F0502020204030204" charset="0"/>
                        <a:ea typeface="PMingLiU" panose="02020500000000000000" pitchFamily="18" charset="-120"/>
                        <a:cs typeface="Calibri" panose="020F0502020204030204" charset="0"/>
                      </a:endParaRPr>
                    </a:p>
                  </a:txBody>
                  <a:tcPr marL="68580" marR="68580" marT="0" marB="0">
                    <a:lnL>
                      <a:noFill/>
                    </a:lnL>
                    <a:lnR>
                      <a:noFill/>
                    </a:lnR>
                    <a:lnT>
                      <a:noFill/>
                    </a:lnT>
                    <a:lnB>
                      <a:noFill/>
                    </a:lnB>
                  </a:tcPr>
                </a:tc>
                <a:extLst>
                  <a:ext uri="{0D108BD9-81ED-4DB2-BD59-A6C34878D82A}">
                    <a16:rowId xmlns:a16="http://schemas.microsoft.com/office/drawing/2014/main" val="10011"/>
                  </a:ext>
                </a:extLst>
              </a:tr>
            </a:tbl>
          </a:graphicData>
        </a:graphic>
      </p:graphicFrame>
      <p:sp>
        <p:nvSpPr>
          <p:cNvPr id="4" name="Date Placeholder 3"/>
          <p:cNvSpPr>
            <a:spLocks noGrp="1"/>
          </p:cNvSpPr>
          <p:nvPr>
            <p:ph type="dt" sz="half" idx="10"/>
          </p:nvPr>
        </p:nvSpPr>
        <p:spPr>
          <a:xfrm>
            <a:off x="1651699" y="6396028"/>
            <a:ext cx="2057400" cy="365125"/>
          </a:xfrm>
        </p:spPr>
        <p:txBody>
          <a:bodyPr/>
          <a:lstStyle/>
          <a:p>
            <a:fld id="{75741B82-4E7C-764E-884E-1F24EED9E760}" type="datetime1">
              <a:rPr lang="en-US">
                <a:solidFill>
                  <a:prstClr val="black">
                    <a:tint val="75000"/>
                  </a:prstClr>
                </a:solidFill>
                <a:latin typeface="Calibri"/>
              </a:rPr>
              <a:pPr/>
              <a:t>11/19/2022</a:t>
            </a:fld>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42BFE98-95D5-6943-8DB5-5A5581856B8C}" type="slidenum">
              <a:rPr lang="en-US">
                <a:solidFill>
                  <a:prstClr val="black">
                    <a:tint val="75000"/>
                  </a:prstClr>
                </a:solidFill>
                <a:latin typeface="Calibri"/>
              </a:rPr>
              <a:pPr/>
              <a:t>2</a:t>
            </a:fld>
            <a:endParaRPr lang="en-US">
              <a:solidFill>
                <a:prstClr val="black">
                  <a:tint val="75000"/>
                </a:prstClr>
              </a:solidFill>
              <a:latin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20</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3"/>
            <a:ext cx="8151456" cy="646331"/>
          </a:xfrm>
          <a:prstGeom prst="rect">
            <a:avLst/>
          </a:prstGeom>
          <a:noFill/>
        </p:spPr>
        <p:txBody>
          <a:bodyPr wrap="square">
            <a:spAutoFit/>
          </a:bodyPr>
          <a:lstStyle/>
          <a:p>
            <a:r>
              <a:rPr lang="en-US" altLang="zh-CN"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Defining the learning target</a:t>
            </a:r>
            <a:endPar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learning target is defined as the label when creating a sample.</a:t>
            </a:r>
          </a:p>
        </p:txBody>
      </p:sp>
      <p:sp>
        <p:nvSpPr>
          <p:cNvPr id="10" name="Rectangle 9">
            <a:extLst>
              <a:ext uri="{FF2B5EF4-FFF2-40B4-BE49-F238E27FC236}">
                <a16:creationId xmlns:a16="http://schemas.microsoft.com/office/drawing/2014/main" id="{FBEA4BE7-EC9B-4042-9DA5-A03D2FAEA8B4}"/>
              </a:ext>
            </a:extLst>
          </p:cNvPr>
          <p:cNvSpPr/>
          <p:nvPr/>
        </p:nvSpPr>
        <p:spPr>
          <a:xfrm>
            <a:off x="2152650" y="3020517"/>
            <a:ext cx="6478320" cy="1569660"/>
          </a:xfrm>
          <a:prstGeom prst="rect">
            <a:avLst/>
          </a:prstGeom>
        </p:spPr>
        <p:txBody>
          <a:bodyPr wrap="square">
            <a:spAutoFit/>
          </a:bodyPr>
          <a:lstStyle/>
          <a:p>
            <a:r>
              <a:rPr lang="en-US" altLang="zh-CN" sz="1200" dirty="0">
                <a:solidFill>
                  <a:srgbClr val="0000FF"/>
                </a:solidFill>
                <a:latin typeface="Courier New" panose="02070309020205020404" pitchFamily="49" charset="0"/>
                <a:ea typeface="宋体" panose="02010600030101010101" pitchFamily="2" charset="-122"/>
              </a:rPr>
              <a:t>def</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795E26"/>
                </a:solidFill>
                <a:latin typeface="Courier New" panose="02070309020205020404" pitchFamily="49" charset="0"/>
                <a:ea typeface="宋体" panose="02010600030101010101" pitchFamily="2" charset="-122"/>
              </a:rPr>
              <a:t>__</a:t>
            </a:r>
            <a:r>
              <a:rPr lang="en-US" altLang="zh-CN" sz="1200" dirty="0" err="1">
                <a:solidFill>
                  <a:srgbClr val="795E26"/>
                </a:solidFill>
                <a:latin typeface="Courier New" panose="02070309020205020404" pitchFamily="49" charset="0"/>
                <a:ea typeface="宋体" panose="02010600030101010101" pitchFamily="2" charset="-122"/>
              </a:rPr>
              <a:t>getitem</a:t>
            </a:r>
            <a:r>
              <a:rPr lang="en-US" altLang="zh-CN" sz="1200" dirty="0">
                <a:solidFill>
                  <a:srgbClr val="795E26"/>
                </a:solidFill>
                <a:latin typeface="Courier New" panose="02070309020205020404" pitchFamily="49" charset="0"/>
                <a:ea typeface="宋体" panose="02010600030101010101" pitchFamily="2" charset="-122"/>
              </a:rPr>
              <a:t>__</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self</a:t>
            </a:r>
            <a:r>
              <a:rPr lang="en-US" altLang="zh-CN" sz="1200" dirty="0" err="1">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index</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8000"/>
                </a:solidFill>
                <a:latin typeface="Courier New" panose="02070309020205020404" pitchFamily="49" charset="0"/>
                <a:ea typeface="宋体" panose="02010600030101010101" pitchFamily="2" charset="-122"/>
              </a:rPr>
              <a:t># get one sample according to the index</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line_index</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1080"/>
                </a:solidFill>
                <a:latin typeface="Courier New" panose="02070309020205020404" pitchFamily="49" charset="0"/>
                <a:ea typeface="宋体" panose="02010600030101010101" pitchFamily="2" charset="-122"/>
              </a:rPr>
              <a:t>self</a:t>
            </a:r>
            <a:r>
              <a:rPr lang="en-US" altLang="zh-CN" sz="1200" dirty="0" err="1">
                <a:solidFill>
                  <a:srgbClr val="000000"/>
                </a:solidFill>
                <a:latin typeface="Courier New" panose="02070309020205020404" pitchFamily="49" charset="0"/>
                <a:ea typeface="宋体" panose="02010600030101010101" pitchFamily="2" charset="-122"/>
              </a:rPr>
              <a:t>.indexes</a:t>
            </a:r>
            <a:r>
              <a:rPr lang="en-US" altLang="zh-CN" sz="1200" dirty="0">
                <a:solidFill>
                  <a:srgbClr val="000000"/>
                </a:solidFill>
                <a:latin typeface="Courier New" panose="02070309020205020404" pitchFamily="49" charset="0"/>
                <a:ea typeface="宋体" panose="02010600030101010101" pitchFamily="2" charset="-122"/>
              </a:rPr>
              <a:t>[index]</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line_str</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linecache.getline</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self</a:t>
            </a:r>
            <a:r>
              <a:rPr lang="en-US" altLang="zh-CN" sz="1200" dirty="0" err="1">
                <a:solidFill>
                  <a:srgbClr val="000000"/>
                </a:solidFill>
                <a:latin typeface="Courier New" panose="02070309020205020404" pitchFamily="49" charset="0"/>
                <a:ea typeface="宋体" panose="02010600030101010101" pitchFamily="2" charset="-122"/>
              </a:rPr>
              <a:t>.csv_path,line_index</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line_val</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a:solidFill>
                  <a:srgbClr val="267F99"/>
                </a:solidFill>
                <a:latin typeface="Courier New" panose="02070309020205020404" pitchFamily="49" charset="0"/>
                <a:ea typeface="宋体" panose="02010600030101010101" pitchFamily="2" charset="-122"/>
              </a:rPr>
              <a:t>int</a:t>
            </a:r>
            <a:r>
              <a:rPr lang="en-US" altLang="zh-CN" sz="1200" dirty="0">
                <a:solidFill>
                  <a:srgbClr val="000000"/>
                </a:solidFill>
                <a:latin typeface="Courier New" panose="02070309020205020404" pitchFamily="49" charset="0"/>
                <a:ea typeface="宋体" panose="02010600030101010101" pitchFamily="2" charset="-122"/>
              </a:rPr>
              <a:t>(i) </a:t>
            </a:r>
            <a:r>
              <a:rPr lang="en-US" altLang="zh-CN" sz="1200" dirty="0">
                <a:solidFill>
                  <a:srgbClr val="AF00DB"/>
                </a:solidFill>
                <a:latin typeface="Courier New" panose="02070309020205020404" pitchFamily="49" charset="0"/>
                <a:ea typeface="宋体" panose="02010600030101010101" pitchFamily="2" charset="-122"/>
              </a:rPr>
              <a:t>for</a:t>
            </a:r>
            <a:r>
              <a:rPr lang="en-US" altLang="zh-CN" sz="1200" dirty="0">
                <a:solidFill>
                  <a:srgbClr val="000000"/>
                </a:solidFill>
                <a:latin typeface="Courier New" panose="02070309020205020404" pitchFamily="49" charset="0"/>
                <a:ea typeface="宋体" panose="02010600030101010101" pitchFamily="2" charset="-122"/>
              </a:rPr>
              <a:t> i </a:t>
            </a:r>
            <a:r>
              <a:rPr lang="en-US" altLang="zh-CN" sz="1200" dirty="0">
                <a:solidFill>
                  <a:srgbClr val="0000FF"/>
                </a:solidFill>
                <a:latin typeface="Courier New" panose="02070309020205020404" pitchFamily="49" charset="0"/>
                <a:ea typeface="宋体" panose="02010600030101010101" pitchFamily="2" charset="-122"/>
              </a:rPr>
              <a:t>in</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line_str.split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label = </a:t>
            </a:r>
            <a:r>
              <a:rPr lang="en-US" altLang="zh-CN" sz="1200" dirty="0" err="1">
                <a:solidFill>
                  <a:srgbClr val="000000"/>
                </a:solidFill>
                <a:latin typeface="Courier New" panose="02070309020205020404" pitchFamily="49" charset="0"/>
                <a:ea typeface="宋体" panose="02010600030101010101" pitchFamily="2" charset="-122"/>
              </a:rPr>
              <a:t>line_val</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feat = </a:t>
            </a:r>
            <a:r>
              <a:rPr lang="en-US" altLang="zh-CN" sz="1200" dirty="0" err="1">
                <a:solidFill>
                  <a:srgbClr val="000000"/>
                </a:solidFill>
                <a:latin typeface="Courier New" panose="02070309020205020404" pitchFamily="49" charset="0"/>
                <a:ea typeface="宋体" panose="02010600030101010101" pitchFamily="2" charset="-122"/>
              </a:rPr>
              <a:t>np.array</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line_val</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1</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self</a:t>
            </a:r>
            <a:r>
              <a:rPr lang="en-US" altLang="zh-CN" sz="1200" dirty="0" err="1">
                <a:solidFill>
                  <a:srgbClr val="000000"/>
                </a:solidFill>
                <a:latin typeface="Courier New" panose="02070309020205020404" pitchFamily="49" charset="0"/>
                <a:ea typeface="宋体" panose="02010600030101010101" pitchFamily="2" charset="-122"/>
              </a:rPr>
              <a:t>.norm_facor</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return</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feat,label</a:t>
            </a:r>
            <a:endParaRPr lang="en-US" altLang="zh-CN" sz="1200" dirty="0">
              <a:solidFill>
                <a:srgbClr val="000000"/>
              </a:solidFill>
              <a:latin typeface="Courier New" panose="02070309020205020404" pitchFamily="49" charset="0"/>
              <a:ea typeface="宋体" panose="02010600030101010101" pitchFamily="2" charset="-122"/>
            </a:endParaRPr>
          </a:p>
        </p:txBody>
      </p:sp>
      <p:sp>
        <p:nvSpPr>
          <p:cNvPr id="11" name="TextBox 10">
            <a:extLst>
              <a:ext uri="{FF2B5EF4-FFF2-40B4-BE49-F238E27FC236}">
                <a16:creationId xmlns:a16="http://schemas.microsoft.com/office/drawing/2014/main" id="{55657FE6-79C5-42CF-A77C-C6280E294E7D}"/>
              </a:ext>
            </a:extLst>
          </p:cNvPr>
          <p:cNvSpPr txBox="1"/>
          <p:nvPr/>
        </p:nvSpPr>
        <p:spPr>
          <a:xfrm>
            <a:off x="2105402" y="4702820"/>
            <a:ext cx="7981196" cy="646331"/>
          </a:xfrm>
          <a:prstGeom prst="rect">
            <a:avLst/>
          </a:prstGeom>
          <a:solidFill>
            <a:schemeClr val="accent1">
              <a:lumMod val="40000"/>
              <a:lumOff val="60000"/>
            </a:schemeClr>
          </a:solid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 our case, we want to classify the digits, therefore, the digit value itself, stored in the first element in each line, is taken as the learning target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37535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Exercise</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21</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1. Rather than identifying the actual number, we want to classify whether the digit image contains an odd number. Modify the data generator to produce correct data samples from the MNIST dataset.</a:t>
            </a:r>
          </a:p>
        </p:txBody>
      </p:sp>
      <p:grpSp>
        <p:nvGrpSpPr>
          <p:cNvPr id="8" name="Group 7">
            <a:extLst>
              <a:ext uri="{FF2B5EF4-FFF2-40B4-BE49-F238E27FC236}">
                <a16:creationId xmlns:a16="http://schemas.microsoft.com/office/drawing/2014/main" id="{6F91B279-A71F-4C65-81E8-18218C2926AB}"/>
              </a:ext>
            </a:extLst>
          </p:cNvPr>
          <p:cNvGrpSpPr/>
          <p:nvPr/>
        </p:nvGrpSpPr>
        <p:grpSpPr>
          <a:xfrm>
            <a:off x="2417646" y="3119915"/>
            <a:ext cx="6202665" cy="3438525"/>
            <a:chOff x="893645" y="3119914"/>
            <a:chExt cx="6202665" cy="3438525"/>
          </a:xfrm>
        </p:grpSpPr>
        <p:pic>
          <p:nvPicPr>
            <p:cNvPr id="7" name="Picture 4" descr="MNIST database - Wikipedia">
              <a:extLst>
                <a:ext uri="{FF2B5EF4-FFF2-40B4-BE49-F238E27FC236}">
                  <a16:creationId xmlns:a16="http://schemas.microsoft.com/office/drawing/2014/main" id="{BEFECFD9-F89D-4939-91EB-8F4AFB491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645" y="3119914"/>
              <a:ext cx="5657850" cy="343852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68B63661-160B-4065-8B4E-44AA895D82D3}"/>
                </a:ext>
              </a:extLst>
            </p:cNvPr>
            <p:cNvGrpSpPr/>
            <p:nvPr/>
          </p:nvGrpSpPr>
          <p:grpSpPr>
            <a:xfrm>
              <a:off x="6821492" y="3142162"/>
              <a:ext cx="274818" cy="666236"/>
              <a:chOff x="6821492" y="3142162"/>
              <a:chExt cx="274818" cy="666236"/>
            </a:xfrm>
          </p:grpSpPr>
          <p:sp>
            <p:nvSpPr>
              <p:cNvPr id="4" name="TextBox 3">
                <a:extLst>
                  <a:ext uri="{FF2B5EF4-FFF2-40B4-BE49-F238E27FC236}">
                    <a16:creationId xmlns:a16="http://schemas.microsoft.com/office/drawing/2014/main" id="{3C156C91-7F65-4F1C-B2D8-5041F11EEB97}"/>
                  </a:ext>
                </a:extLst>
              </p:cNvPr>
              <p:cNvSpPr txBox="1"/>
              <p:nvPr/>
            </p:nvSpPr>
            <p:spPr>
              <a:xfrm>
                <a:off x="6821492" y="3142162"/>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4CF6915A-4EB2-4825-8CB1-E0BF1B4D097E}"/>
                  </a:ext>
                </a:extLst>
              </p:cNvPr>
              <p:cNvSpPr txBox="1"/>
              <p:nvPr/>
            </p:nvSpPr>
            <p:spPr>
              <a:xfrm>
                <a:off x="6821492" y="3439066"/>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6" name="Group 15">
              <a:extLst>
                <a:ext uri="{FF2B5EF4-FFF2-40B4-BE49-F238E27FC236}">
                  <a16:creationId xmlns:a16="http://schemas.microsoft.com/office/drawing/2014/main" id="{52A0D8BA-E878-4288-9CD2-425CCF20ABB8}"/>
                </a:ext>
              </a:extLst>
            </p:cNvPr>
            <p:cNvGrpSpPr/>
            <p:nvPr/>
          </p:nvGrpSpPr>
          <p:grpSpPr>
            <a:xfrm>
              <a:off x="6821492" y="3808398"/>
              <a:ext cx="274818" cy="666236"/>
              <a:chOff x="6821492" y="3142162"/>
              <a:chExt cx="274818" cy="666236"/>
            </a:xfrm>
          </p:grpSpPr>
          <p:sp>
            <p:nvSpPr>
              <p:cNvPr id="17" name="TextBox 16">
                <a:extLst>
                  <a:ext uri="{FF2B5EF4-FFF2-40B4-BE49-F238E27FC236}">
                    <a16:creationId xmlns:a16="http://schemas.microsoft.com/office/drawing/2014/main" id="{E549F4E9-CA8B-4D25-8614-8E5303FBD199}"/>
                  </a:ext>
                </a:extLst>
              </p:cNvPr>
              <p:cNvSpPr txBox="1"/>
              <p:nvPr/>
            </p:nvSpPr>
            <p:spPr>
              <a:xfrm>
                <a:off x="6821492" y="3142162"/>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Box 17">
                <a:extLst>
                  <a:ext uri="{FF2B5EF4-FFF2-40B4-BE49-F238E27FC236}">
                    <a16:creationId xmlns:a16="http://schemas.microsoft.com/office/drawing/2014/main" id="{8294E661-4A6C-4803-A114-D8F47465FB2E}"/>
                  </a:ext>
                </a:extLst>
              </p:cNvPr>
              <p:cNvSpPr txBox="1"/>
              <p:nvPr/>
            </p:nvSpPr>
            <p:spPr>
              <a:xfrm>
                <a:off x="6821492" y="3439066"/>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9" name="Group 18">
              <a:extLst>
                <a:ext uri="{FF2B5EF4-FFF2-40B4-BE49-F238E27FC236}">
                  <a16:creationId xmlns:a16="http://schemas.microsoft.com/office/drawing/2014/main" id="{27FB2640-F745-4932-BB95-B86CB1299FB9}"/>
                </a:ext>
              </a:extLst>
            </p:cNvPr>
            <p:cNvGrpSpPr/>
            <p:nvPr/>
          </p:nvGrpSpPr>
          <p:grpSpPr>
            <a:xfrm>
              <a:off x="6821492" y="4426219"/>
              <a:ext cx="274818" cy="666236"/>
              <a:chOff x="6821492" y="3142162"/>
              <a:chExt cx="274818" cy="666236"/>
            </a:xfrm>
          </p:grpSpPr>
          <p:sp>
            <p:nvSpPr>
              <p:cNvPr id="20" name="TextBox 19">
                <a:extLst>
                  <a:ext uri="{FF2B5EF4-FFF2-40B4-BE49-F238E27FC236}">
                    <a16:creationId xmlns:a16="http://schemas.microsoft.com/office/drawing/2014/main" id="{37B8EBFE-E5D6-4325-B88B-BB8E1E985789}"/>
                  </a:ext>
                </a:extLst>
              </p:cNvPr>
              <p:cNvSpPr txBox="1"/>
              <p:nvPr/>
            </p:nvSpPr>
            <p:spPr>
              <a:xfrm>
                <a:off x="6821492" y="3142162"/>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TextBox 20">
                <a:extLst>
                  <a:ext uri="{FF2B5EF4-FFF2-40B4-BE49-F238E27FC236}">
                    <a16:creationId xmlns:a16="http://schemas.microsoft.com/office/drawing/2014/main" id="{10D6DA82-0B57-494D-825B-FEC3FE28A076}"/>
                  </a:ext>
                </a:extLst>
              </p:cNvPr>
              <p:cNvSpPr txBox="1"/>
              <p:nvPr/>
            </p:nvSpPr>
            <p:spPr>
              <a:xfrm>
                <a:off x="6821492" y="3439066"/>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2" name="Group 21">
              <a:extLst>
                <a:ext uri="{FF2B5EF4-FFF2-40B4-BE49-F238E27FC236}">
                  <a16:creationId xmlns:a16="http://schemas.microsoft.com/office/drawing/2014/main" id="{06D65469-E41A-4ADE-8532-ADDFED414D08}"/>
                </a:ext>
              </a:extLst>
            </p:cNvPr>
            <p:cNvGrpSpPr/>
            <p:nvPr/>
          </p:nvGrpSpPr>
          <p:grpSpPr>
            <a:xfrm>
              <a:off x="6821492" y="5092455"/>
              <a:ext cx="274818" cy="666236"/>
              <a:chOff x="6821492" y="3142162"/>
              <a:chExt cx="274818" cy="666236"/>
            </a:xfrm>
          </p:grpSpPr>
          <p:sp>
            <p:nvSpPr>
              <p:cNvPr id="23" name="TextBox 22">
                <a:extLst>
                  <a:ext uri="{FF2B5EF4-FFF2-40B4-BE49-F238E27FC236}">
                    <a16:creationId xmlns:a16="http://schemas.microsoft.com/office/drawing/2014/main" id="{051B1834-2513-4FC9-865E-2EC6E2ADC6C8}"/>
                  </a:ext>
                </a:extLst>
              </p:cNvPr>
              <p:cNvSpPr txBox="1"/>
              <p:nvPr/>
            </p:nvSpPr>
            <p:spPr>
              <a:xfrm>
                <a:off x="6821492" y="3142162"/>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TextBox 23">
                <a:extLst>
                  <a:ext uri="{FF2B5EF4-FFF2-40B4-BE49-F238E27FC236}">
                    <a16:creationId xmlns:a16="http://schemas.microsoft.com/office/drawing/2014/main" id="{08FDD896-8B0F-48A1-8D87-46A769489FCF}"/>
                  </a:ext>
                </a:extLst>
              </p:cNvPr>
              <p:cNvSpPr txBox="1"/>
              <p:nvPr/>
            </p:nvSpPr>
            <p:spPr>
              <a:xfrm>
                <a:off x="6821492" y="3439066"/>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5" name="Group 24">
              <a:extLst>
                <a:ext uri="{FF2B5EF4-FFF2-40B4-BE49-F238E27FC236}">
                  <a16:creationId xmlns:a16="http://schemas.microsoft.com/office/drawing/2014/main" id="{B7DB4192-6EA0-4730-B853-13FFFE077EE0}"/>
                </a:ext>
              </a:extLst>
            </p:cNvPr>
            <p:cNvGrpSpPr/>
            <p:nvPr/>
          </p:nvGrpSpPr>
          <p:grpSpPr>
            <a:xfrm>
              <a:off x="6821492" y="5705831"/>
              <a:ext cx="274818" cy="666236"/>
              <a:chOff x="6821492" y="3142162"/>
              <a:chExt cx="274818" cy="666236"/>
            </a:xfrm>
          </p:grpSpPr>
          <p:sp>
            <p:nvSpPr>
              <p:cNvPr id="26" name="TextBox 25">
                <a:extLst>
                  <a:ext uri="{FF2B5EF4-FFF2-40B4-BE49-F238E27FC236}">
                    <a16:creationId xmlns:a16="http://schemas.microsoft.com/office/drawing/2014/main" id="{7AD78B12-695D-4384-9874-5E06DFDA8D7A}"/>
                  </a:ext>
                </a:extLst>
              </p:cNvPr>
              <p:cNvSpPr txBox="1"/>
              <p:nvPr/>
            </p:nvSpPr>
            <p:spPr>
              <a:xfrm>
                <a:off x="6821492" y="3142162"/>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TextBox 26">
                <a:extLst>
                  <a:ext uri="{FF2B5EF4-FFF2-40B4-BE49-F238E27FC236}">
                    <a16:creationId xmlns:a16="http://schemas.microsoft.com/office/drawing/2014/main" id="{8493623A-1566-468C-844C-DAAD7AC29CA9}"/>
                  </a:ext>
                </a:extLst>
              </p:cNvPr>
              <p:cNvSpPr txBox="1"/>
              <p:nvPr/>
            </p:nvSpPr>
            <p:spPr>
              <a:xfrm>
                <a:off x="6821492" y="3439066"/>
                <a:ext cx="274818"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8" name="Frame 27">
            <a:extLst>
              <a:ext uri="{FF2B5EF4-FFF2-40B4-BE49-F238E27FC236}">
                <a16:creationId xmlns:a16="http://schemas.microsoft.com/office/drawing/2014/main" id="{0060969D-CF2C-4E2B-B018-A48BF78A5104}"/>
              </a:ext>
            </a:extLst>
          </p:cNvPr>
          <p:cNvSpPr/>
          <p:nvPr/>
        </p:nvSpPr>
        <p:spPr>
          <a:xfrm>
            <a:off x="8345492" y="3147769"/>
            <a:ext cx="274818" cy="3224298"/>
          </a:xfrm>
          <a:prstGeom prst="frame">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247035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Exercise</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22</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3"/>
            <a:ext cx="8151456" cy="1200329"/>
          </a:xfrm>
          <a:prstGeom prst="rect">
            <a:avLst/>
          </a:prstGeom>
          <a:noFill/>
        </p:spPr>
        <p:txBody>
          <a:bodyPr wrap="square">
            <a:spAutoFit/>
          </a:bodyPr>
          <a:lstStyle/>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Rather than identifying the actual number, we want to classify whether the digit image contains an odd number. Modify the data generator to produce correct data samples from the MNIST dataset.</a:t>
            </a:r>
          </a:p>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want to make the input feature normalized to [-1,1]. What shall we do?</a:t>
            </a:r>
          </a:p>
        </p:txBody>
      </p:sp>
    </p:spTree>
    <p:extLst>
      <p:ext uri="{BB962C8B-B14F-4D97-AF65-F5344CB8AC3E}">
        <p14:creationId xmlns:p14="http://schemas.microsoft.com/office/powerpoint/2010/main" val="2004873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211" y="762635"/>
            <a:ext cx="8606155" cy="1325880"/>
          </a:xfrm>
        </p:spPr>
        <p:txBody>
          <a:bodyPr>
            <a:normAutofit/>
          </a:bodyPr>
          <a:lstStyle/>
          <a:p>
            <a:r>
              <a:rPr lang="en-US" dirty="0"/>
              <a:t>Key Components of </a:t>
            </a:r>
            <a:r>
              <a:rPr lang="en-US" dirty="0" err="1"/>
              <a:t>Keras</a:t>
            </a:r>
            <a:r>
              <a:rPr lang="en-US" dirty="0"/>
              <a:t> Pipeline</a:t>
            </a:r>
          </a:p>
        </p:txBody>
      </p:sp>
      <p:sp>
        <p:nvSpPr>
          <p:cNvPr id="4" name="Date Placeholder 3"/>
          <p:cNvSpPr>
            <a:spLocks noGrp="1"/>
          </p:cNvSpPr>
          <p:nvPr>
            <p:ph type="dt" sz="half" idx="10"/>
          </p:nvPr>
        </p:nvSpPr>
        <p:spPr/>
        <p:txBody>
          <a:bodyPr/>
          <a:lstStyle/>
          <a:p>
            <a:fld id="{75741B82-4E7C-764E-884E-1F24EED9E760}" type="datetime1">
              <a:rPr lang="en-US">
                <a:solidFill>
                  <a:prstClr val="black">
                    <a:tint val="75000"/>
                  </a:prstClr>
                </a:solidFill>
                <a:latin typeface="Calibri"/>
              </a:rPr>
              <a:pPr/>
              <a:t>11/19/2022</a:t>
            </a:fld>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a:xfrm>
            <a:off x="8482901" y="6408282"/>
            <a:ext cx="2057400" cy="365125"/>
          </a:xfrm>
        </p:spPr>
        <p:txBody>
          <a:bodyPr/>
          <a:lstStyle/>
          <a:p>
            <a:fld id="{B42BFE98-95D5-6943-8DB5-5A5581856B8C}" type="slidenum">
              <a:rPr lang="en-US">
                <a:solidFill>
                  <a:prstClr val="black">
                    <a:tint val="75000"/>
                  </a:prstClr>
                </a:solidFill>
                <a:latin typeface="Calibri"/>
              </a:rPr>
              <a:pPr/>
              <a:t>23</a:t>
            </a:fld>
            <a:endParaRPr lang="en-US">
              <a:solidFill>
                <a:prstClr val="black">
                  <a:tint val="75000"/>
                </a:prstClr>
              </a:solidFill>
              <a:latin typeface="Calibri"/>
            </a:endParaRPr>
          </a:p>
        </p:txBody>
      </p:sp>
      <p:sp>
        <p:nvSpPr>
          <p:cNvPr id="11" name="Content Placeholder 2"/>
          <p:cNvSpPr>
            <a:spLocks noGrp="1"/>
          </p:cNvSpPr>
          <p:nvPr>
            <p:ph idx="1"/>
          </p:nvPr>
        </p:nvSpPr>
        <p:spPr>
          <a:xfrm>
            <a:off x="2055145" y="2287271"/>
            <a:ext cx="8215630" cy="3009007"/>
          </a:xfrm>
        </p:spPr>
        <p:txBody>
          <a:bodyPr>
            <a:normAutofit/>
          </a:bodyPr>
          <a:lstStyle/>
          <a:p>
            <a:pPr marL="457200" indent="-457200" fontAlgn="base">
              <a:buFont typeface="+mj-lt"/>
              <a:buAutoNum type="arabicPeriod"/>
            </a:pPr>
            <a:r>
              <a:rPr lang="en-US" altLang="zh-CN" dirty="0"/>
              <a:t>Load Data</a:t>
            </a:r>
          </a:p>
          <a:p>
            <a:pPr marL="457200" indent="-457200" fontAlgn="base">
              <a:buFont typeface="+mj-lt"/>
              <a:buAutoNum type="arabicPeriod"/>
            </a:pPr>
            <a:r>
              <a:rPr lang="en-US" altLang="zh-CN" dirty="0">
                <a:solidFill>
                  <a:srgbClr val="FF0000"/>
                </a:solidFill>
              </a:rPr>
              <a:t>Define </a:t>
            </a:r>
            <a:r>
              <a:rPr lang="en-US" altLang="zh-CN" dirty="0" err="1">
                <a:solidFill>
                  <a:srgbClr val="FF0000"/>
                </a:solidFill>
              </a:rPr>
              <a:t>Keras</a:t>
            </a:r>
            <a:r>
              <a:rPr lang="en-US" altLang="zh-CN" dirty="0">
                <a:solidFill>
                  <a:srgbClr val="FF0000"/>
                </a:solidFill>
              </a:rPr>
              <a:t> Model</a:t>
            </a:r>
          </a:p>
          <a:p>
            <a:pPr marL="457200" indent="-457200" fontAlgn="base">
              <a:buFont typeface="+mj-lt"/>
              <a:buAutoNum type="arabicPeriod"/>
            </a:pPr>
            <a:r>
              <a:rPr lang="en-US" altLang="zh-CN" dirty="0"/>
              <a:t>Fit </a:t>
            </a:r>
            <a:r>
              <a:rPr lang="en-US" altLang="zh-CN" dirty="0" err="1"/>
              <a:t>Keras</a:t>
            </a:r>
            <a:r>
              <a:rPr lang="en-US" altLang="zh-CN" dirty="0"/>
              <a:t> Model</a:t>
            </a:r>
          </a:p>
          <a:p>
            <a:pPr marL="457200" indent="-457200" fontAlgn="base">
              <a:buFont typeface="+mj-lt"/>
              <a:buAutoNum type="arabicPeriod"/>
            </a:pPr>
            <a:r>
              <a:rPr lang="en-US" altLang="zh-CN" dirty="0"/>
              <a:t>Evaluate </a:t>
            </a:r>
            <a:r>
              <a:rPr lang="en-US" altLang="zh-CN" dirty="0" err="1"/>
              <a:t>Keras</a:t>
            </a:r>
            <a:r>
              <a:rPr lang="en-US" altLang="zh-CN" dirty="0"/>
              <a:t> Model</a:t>
            </a:r>
          </a:p>
          <a:p>
            <a:pPr marL="457200" indent="-457200" fontAlgn="base">
              <a:buFont typeface="+mj-lt"/>
              <a:buAutoNum type="arabicPeriod"/>
            </a:pPr>
            <a:r>
              <a:rPr lang="en-US" altLang="zh-CN" dirty="0"/>
              <a:t>Tie It All Together</a:t>
            </a:r>
          </a:p>
          <a:p>
            <a:pPr marL="457200" indent="-457200" fontAlgn="base">
              <a:buFont typeface="+mj-lt"/>
              <a:buAutoNum type="arabicPeriod"/>
            </a:pPr>
            <a:r>
              <a:rPr lang="en-US" altLang="zh-CN" dirty="0"/>
              <a:t>Make Predictions</a:t>
            </a:r>
          </a:p>
          <a:p>
            <a:pPr marL="0" indent="0">
              <a:buNone/>
            </a:pPr>
            <a:endParaRPr lang="en-US" dirty="0"/>
          </a:p>
        </p:txBody>
      </p:sp>
      <p:grpSp>
        <p:nvGrpSpPr>
          <p:cNvPr id="21" name="Group 20">
            <a:extLst>
              <a:ext uri="{FF2B5EF4-FFF2-40B4-BE49-F238E27FC236}">
                <a16:creationId xmlns:a16="http://schemas.microsoft.com/office/drawing/2014/main" id="{1FD94FD0-410B-4913-A3AF-83C4665E64BF}"/>
              </a:ext>
            </a:extLst>
          </p:cNvPr>
          <p:cNvGrpSpPr/>
          <p:nvPr/>
        </p:nvGrpSpPr>
        <p:grpSpPr>
          <a:xfrm>
            <a:off x="4131398" y="2210253"/>
            <a:ext cx="5487526" cy="3641336"/>
            <a:chOff x="2607398" y="2210253"/>
            <a:chExt cx="5487526" cy="3641336"/>
          </a:xfrm>
        </p:grpSpPr>
        <p:grpSp>
          <p:nvGrpSpPr>
            <p:cNvPr id="23" name="Group 22">
              <a:extLst>
                <a:ext uri="{FF2B5EF4-FFF2-40B4-BE49-F238E27FC236}">
                  <a16:creationId xmlns:a16="http://schemas.microsoft.com/office/drawing/2014/main" id="{3723D930-3D14-4828-ACE0-DF9AEE23DBE9}"/>
                </a:ext>
              </a:extLst>
            </p:cNvPr>
            <p:cNvGrpSpPr/>
            <p:nvPr/>
          </p:nvGrpSpPr>
          <p:grpSpPr>
            <a:xfrm>
              <a:off x="2607398" y="2210253"/>
              <a:ext cx="5487526" cy="3641336"/>
              <a:chOff x="2607398" y="2210253"/>
              <a:chExt cx="5487526" cy="3641336"/>
            </a:xfrm>
          </p:grpSpPr>
          <p:sp>
            <p:nvSpPr>
              <p:cNvPr id="26" name="Rectangle 25">
                <a:extLst>
                  <a:ext uri="{FF2B5EF4-FFF2-40B4-BE49-F238E27FC236}">
                    <a16:creationId xmlns:a16="http://schemas.microsoft.com/office/drawing/2014/main" id="{DE78218F-835E-4848-844A-6A61022ED12C}"/>
                  </a:ext>
                </a:extLst>
              </p:cNvPr>
              <p:cNvSpPr/>
              <p:nvPr/>
            </p:nvSpPr>
            <p:spPr>
              <a:xfrm>
                <a:off x="4318501" y="2210253"/>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Dataset?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Rectangle 26">
                <a:extLst>
                  <a:ext uri="{FF2B5EF4-FFF2-40B4-BE49-F238E27FC236}">
                    <a16:creationId xmlns:a16="http://schemas.microsoft.com/office/drawing/2014/main" id="{F64BFB6D-1A14-4794-809D-0581DC839244}"/>
                  </a:ext>
                </a:extLst>
              </p:cNvPr>
              <p:cNvSpPr/>
              <p:nvPr/>
            </p:nvSpPr>
            <p:spPr>
              <a:xfrm>
                <a:off x="4318497" y="3574770"/>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Model Structure?</a:t>
                </a:r>
                <a:endPar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Rectangle 27">
                <a:extLst>
                  <a:ext uri="{FF2B5EF4-FFF2-40B4-BE49-F238E27FC236}">
                    <a16:creationId xmlns:a16="http://schemas.microsoft.com/office/drawing/2014/main" id="{A19B35CB-E7AE-4F41-8F18-4D069E7CC956}"/>
                  </a:ext>
                </a:extLst>
              </p:cNvPr>
              <p:cNvSpPr/>
              <p:nvPr/>
            </p:nvSpPr>
            <p:spPr>
              <a:xfrm>
                <a:off x="4318497" y="2900372"/>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Learning Target?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Rectangle 28">
                <a:extLst>
                  <a:ext uri="{FF2B5EF4-FFF2-40B4-BE49-F238E27FC236}">
                    <a16:creationId xmlns:a16="http://schemas.microsoft.com/office/drawing/2014/main" id="{EC84A17D-BDCE-4378-A746-7728AB045BC9}"/>
                  </a:ext>
                </a:extLst>
              </p:cNvPr>
              <p:cNvSpPr/>
              <p:nvPr/>
            </p:nvSpPr>
            <p:spPr>
              <a:xfrm>
                <a:off x="4318498" y="4204542"/>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Loss function?</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Rectangle 29">
                <a:extLst>
                  <a:ext uri="{FF2B5EF4-FFF2-40B4-BE49-F238E27FC236}">
                    <a16:creationId xmlns:a16="http://schemas.microsoft.com/office/drawing/2014/main" id="{01F9E30F-4271-45C6-A8EB-8C77F59716A6}"/>
                  </a:ext>
                </a:extLst>
              </p:cNvPr>
              <p:cNvSpPr/>
              <p:nvPr/>
            </p:nvSpPr>
            <p:spPr>
              <a:xfrm>
                <a:off x="4318496" y="4849525"/>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Optimizer?</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2" name="Connector: Elbow 31">
                <a:extLst>
                  <a:ext uri="{FF2B5EF4-FFF2-40B4-BE49-F238E27FC236}">
                    <a16:creationId xmlns:a16="http://schemas.microsoft.com/office/drawing/2014/main" id="{A59D879B-2F76-4D03-9CCC-F559046E297B}"/>
                  </a:ext>
                </a:extLst>
              </p:cNvPr>
              <p:cNvCxnSpPr>
                <a:endCxn id="26" idx="1"/>
              </p:cNvCxnSpPr>
              <p:nvPr/>
            </p:nvCxnSpPr>
            <p:spPr>
              <a:xfrm flipV="1">
                <a:off x="2607398" y="2373005"/>
                <a:ext cx="1711103" cy="895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B2481431-0D43-4AB9-992A-5C63E55E47AD}"/>
                  </a:ext>
                </a:extLst>
              </p:cNvPr>
              <p:cNvCxnSpPr>
                <a:endCxn id="27" idx="1"/>
              </p:cNvCxnSpPr>
              <p:nvPr/>
            </p:nvCxnSpPr>
            <p:spPr>
              <a:xfrm>
                <a:off x="3250194" y="2900372"/>
                <a:ext cx="1068303" cy="837150"/>
              </a:xfrm>
              <a:prstGeom prst="bentConnector3">
                <a:avLst>
                  <a:gd name="adj1" fmla="val 48305"/>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3F635F46-6059-4636-9ED3-8E29874D7DB5}"/>
                  </a:ext>
                </a:extLst>
              </p:cNvPr>
              <p:cNvCxnSpPr>
                <a:cxnSpLocks/>
                <a:endCxn id="29" idx="1"/>
              </p:cNvCxnSpPr>
              <p:nvPr/>
            </p:nvCxnSpPr>
            <p:spPr>
              <a:xfrm>
                <a:off x="2851841" y="3283230"/>
                <a:ext cx="1466657" cy="108406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71A86533-C6C0-4EAD-A1D5-7465DABFEFE8}"/>
                  </a:ext>
                </a:extLst>
              </p:cNvPr>
              <p:cNvSpPr/>
              <p:nvPr/>
            </p:nvSpPr>
            <p:spPr>
              <a:xfrm>
                <a:off x="4318496" y="5526086"/>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Training Loop?</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12F64724-76E5-4E90-9B82-EAFF99E5F303}"/>
                  </a:ext>
                </a:extLst>
              </p:cNvPr>
              <p:cNvCxnSpPr/>
              <p:nvPr/>
            </p:nvCxnSpPr>
            <p:spPr>
              <a:xfrm>
                <a:off x="3585169" y="4367293"/>
                <a:ext cx="0" cy="64498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DD691C2-ECDF-4735-AED9-8537FEB36CE4}"/>
                  </a:ext>
                </a:extLst>
              </p:cNvPr>
              <p:cNvCxnSpPr>
                <a:cxnSpLocks/>
                <a:endCxn id="30" idx="1"/>
              </p:cNvCxnSpPr>
              <p:nvPr/>
            </p:nvCxnSpPr>
            <p:spPr>
              <a:xfrm>
                <a:off x="3585168" y="5012277"/>
                <a:ext cx="733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B6BCD18-592F-4EA6-B452-CD33B0D37E59}"/>
                  </a:ext>
                </a:extLst>
              </p:cNvPr>
              <p:cNvCxnSpPr/>
              <p:nvPr/>
            </p:nvCxnSpPr>
            <p:spPr>
              <a:xfrm>
                <a:off x="2978590" y="4101220"/>
                <a:ext cx="244444" cy="0"/>
              </a:xfrm>
              <a:prstGeom prst="line">
                <a:avLst/>
              </a:prstGeom>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03FC6F29-6229-40B4-968F-FE434AC99902}"/>
                  </a:ext>
                </a:extLst>
              </p:cNvPr>
              <p:cNvCxnSpPr>
                <a:cxnSpLocks/>
                <a:endCxn id="35" idx="1"/>
              </p:cNvCxnSpPr>
              <p:nvPr/>
            </p:nvCxnSpPr>
            <p:spPr>
              <a:xfrm rot="16200000" flipH="1">
                <a:off x="2976956" y="4347298"/>
                <a:ext cx="1587618" cy="10954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cxnSp>
          <p:nvCxnSpPr>
            <p:cNvPr id="24" name="Straight Connector 23">
              <a:extLst>
                <a:ext uri="{FF2B5EF4-FFF2-40B4-BE49-F238E27FC236}">
                  <a16:creationId xmlns:a16="http://schemas.microsoft.com/office/drawing/2014/main" id="{C348C908-3263-4E0D-AAD8-3BF189D39CE6}"/>
                </a:ext>
              </a:extLst>
            </p:cNvPr>
            <p:cNvCxnSpPr/>
            <p:nvPr/>
          </p:nvCxnSpPr>
          <p:spPr>
            <a:xfrm>
              <a:off x="3965418" y="2373005"/>
              <a:ext cx="0" cy="68706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A82A2C4-4A22-4B80-92E3-18AC3897B362}"/>
                </a:ext>
              </a:extLst>
            </p:cNvPr>
            <p:cNvCxnSpPr>
              <a:cxnSpLocks/>
              <a:endCxn id="28" idx="1"/>
            </p:cNvCxnSpPr>
            <p:nvPr/>
          </p:nvCxnSpPr>
          <p:spPr>
            <a:xfrm>
              <a:off x="3965418" y="3063124"/>
              <a:ext cx="3530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19768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24</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1754326"/>
          </a:xfrm>
          <a:prstGeom prst="rect">
            <a:avLst/>
          </a:prstGeom>
          <a:no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A model is the core of deep learning, is composed of many building blocks and defines the computation logics from input to output.</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Two different ways of defining a deep neural network:</a:t>
            </a:r>
          </a:p>
          <a:p>
            <a:pPr marL="285750" indent="-285750">
              <a:buFont typeface="Arial" panose="020B0604020202020204" pitchFamily="34" charset="0"/>
              <a:buChar char="•"/>
            </a:pP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Sequential API</a:t>
            </a:r>
          </a:p>
          <a:p>
            <a:pPr marL="285750" indent="-285750">
              <a:buFont typeface="Arial" panose="020B0604020202020204" pitchFamily="34" charset="0"/>
              <a:buChar char="•"/>
            </a:pP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Functional API</a:t>
            </a:r>
          </a:p>
        </p:txBody>
      </p:sp>
      <p:grpSp>
        <p:nvGrpSpPr>
          <p:cNvPr id="14" name="Group 13">
            <a:extLst>
              <a:ext uri="{FF2B5EF4-FFF2-40B4-BE49-F238E27FC236}">
                <a16:creationId xmlns:a16="http://schemas.microsoft.com/office/drawing/2014/main" id="{4E223CF7-C90F-4151-B185-C9A857D62CD9}"/>
              </a:ext>
            </a:extLst>
          </p:cNvPr>
          <p:cNvGrpSpPr/>
          <p:nvPr/>
        </p:nvGrpSpPr>
        <p:grpSpPr>
          <a:xfrm>
            <a:off x="2858531" y="4563763"/>
            <a:ext cx="5163089" cy="873211"/>
            <a:chOff x="1334530" y="4563762"/>
            <a:chExt cx="5163089" cy="873211"/>
          </a:xfrm>
        </p:grpSpPr>
        <p:sp>
          <p:nvSpPr>
            <p:cNvPr id="3" name="Rectangle: Rounded Corners 2">
              <a:extLst>
                <a:ext uri="{FF2B5EF4-FFF2-40B4-BE49-F238E27FC236}">
                  <a16:creationId xmlns:a16="http://schemas.microsoft.com/office/drawing/2014/main" id="{B5784A30-C8A9-4B39-87E0-25358AA9F0DA}"/>
                </a:ext>
              </a:extLst>
            </p:cNvPr>
            <p:cNvSpPr/>
            <p:nvPr/>
          </p:nvSpPr>
          <p:spPr>
            <a:xfrm>
              <a:off x="2907957" y="4563762"/>
              <a:ext cx="2331308" cy="8732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DNN Model</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198734BE-886D-4AC6-91CC-FEC393F9B07B}"/>
                </a:ext>
              </a:extLst>
            </p:cNvPr>
            <p:cNvCxnSpPr>
              <a:cxnSpLocks/>
              <a:endCxn id="3" idx="1"/>
            </p:cNvCxnSpPr>
            <p:nvPr/>
          </p:nvCxnSpPr>
          <p:spPr>
            <a:xfrm>
              <a:off x="1655805" y="5000368"/>
              <a:ext cx="12521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0D4AE49-6960-4497-B690-D09D86F002F5}"/>
                </a:ext>
              </a:extLst>
            </p:cNvPr>
            <p:cNvCxnSpPr>
              <a:cxnSpLocks/>
            </p:cNvCxnSpPr>
            <p:nvPr/>
          </p:nvCxnSpPr>
          <p:spPr>
            <a:xfrm>
              <a:off x="5239265" y="5000367"/>
              <a:ext cx="12521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CA0E4DC1-6E44-4CA8-A12D-ED0001D60B4C}"/>
                </a:ext>
              </a:extLst>
            </p:cNvPr>
            <p:cNvSpPr txBox="1"/>
            <p:nvPr/>
          </p:nvSpPr>
          <p:spPr>
            <a:xfrm>
              <a:off x="1334530" y="4581938"/>
              <a:ext cx="1417696"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 feature</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75DB5AFA-8CF4-4C30-8D9E-AA7CFC2EAD03}"/>
                </a:ext>
              </a:extLst>
            </p:cNvPr>
            <p:cNvSpPr txBox="1"/>
            <p:nvPr/>
          </p:nvSpPr>
          <p:spPr>
            <a:xfrm>
              <a:off x="5671752" y="4597990"/>
              <a:ext cx="825867"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914257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25</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Sequential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290" name="Picture 2" descr="Figure 2 A Simple Model">
            <a:extLst>
              <a:ext uri="{FF2B5EF4-FFF2-40B4-BE49-F238E27FC236}">
                <a16:creationId xmlns:a16="http://schemas.microsoft.com/office/drawing/2014/main" id="{580AA52E-15D8-4409-94BA-CB0FBB92D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144" y="2695704"/>
            <a:ext cx="3742004" cy="17009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554A4FD-2BE4-40C9-9000-4EA1B326F25F}"/>
              </a:ext>
            </a:extLst>
          </p:cNvPr>
          <p:cNvSpPr/>
          <p:nvPr/>
        </p:nvSpPr>
        <p:spPr>
          <a:xfrm>
            <a:off x="1846276" y="4674669"/>
            <a:ext cx="5584233" cy="1200329"/>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Sequential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0000"/>
                </a:solidFill>
                <a:highlight>
                  <a:srgbClr val="FBAF40"/>
                </a:highlight>
                <a:latin typeface="Courier New" panose="02070309020205020404" pitchFamily="49" charset="0"/>
                <a:ea typeface="宋体" panose="02010600030101010101" pitchFamily="2" charset="-122"/>
              </a:rPr>
              <a:t>Dense</a:t>
            </a:r>
          </a:p>
          <a:p>
            <a:r>
              <a:rPr lang="en-US" altLang="zh-CN" sz="1200" dirty="0">
                <a:solidFill>
                  <a:srgbClr val="000000"/>
                </a:solidFill>
                <a:latin typeface="Courier New" panose="02070309020205020404" pitchFamily="49" charset="0"/>
                <a:ea typeface="宋体" panose="02010600030101010101" pitchFamily="2" charset="-122"/>
              </a:rPr>
              <a:t>model = </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Sequential()</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00"/>
                </a:solidFill>
                <a:highlight>
                  <a:srgbClr val="FBAF40"/>
                </a:highlight>
                <a:latin typeface="Courier New" panose="02070309020205020404" pitchFamily="49" charset="0"/>
                <a:ea typeface="宋体" panose="02010600030101010101" pitchFamily="2" charset="-122"/>
              </a:rPr>
              <a:t>Dense</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2</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input_dim</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r>
              <a:rPr lang="en-US" altLang="zh-CN" sz="1200" dirty="0">
                <a:solidFill>
                  <a:srgbClr val="09885A"/>
                </a:solidFill>
                <a:highlight>
                  <a:srgbClr val="FFFF00"/>
                </a:highlight>
                <a:latin typeface="Courier New" panose="02070309020205020404" pitchFamily="49" charset="0"/>
                <a:ea typeface="宋体" panose="02010600030101010101" pitchFamily="2" charset="-122"/>
              </a:rPr>
              <a:t>1</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activation=</a:t>
            </a:r>
            <a:r>
              <a:rPr lang="en-US" altLang="zh-CN" sz="1200" dirty="0">
                <a:solidFill>
                  <a:srgbClr val="A31515"/>
                </a:solidFill>
                <a:highlight>
                  <a:srgbClr val="FFFF00"/>
                </a:highlight>
                <a:latin typeface="Courier New" panose="02070309020205020404" pitchFamily="49" charset="0"/>
                <a:ea typeface="宋体" panose="02010600030101010101" pitchFamily="2" charset="-122"/>
              </a:rPr>
              <a:t>'</a:t>
            </a:r>
            <a:r>
              <a:rPr lang="en-US" altLang="zh-CN" sz="1200" dirty="0" err="1">
                <a:solidFill>
                  <a:srgbClr val="A31515"/>
                </a:solidFill>
                <a:highlight>
                  <a:srgbClr val="FFFF00"/>
                </a:highlight>
                <a:latin typeface="Courier New" panose="02070309020205020404" pitchFamily="49" charset="0"/>
                <a:ea typeface="宋体" panose="02010600030101010101" pitchFamily="2" charset="-122"/>
              </a:rPr>
              <a:t>relu</a:t>
            </a:r>
            <a:r>
              <a:rPr lang="en-US" altLang="zh-CN" sz="1200" dirty="0">
                <a:solidFill>
                  <a:srgbClr val="A31515"/>
                </a:solidFill>
                <a:highlight>
                  <a:srgbClr val="FFFF00"/>
                </a:highlight>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00"/>
                </a:solidFill>
                <a:highlight>
                  <a:srgbClr val="FBAF40"/>
                </a:highlight>
                <a:latin typeface="Courier New" panose="02070309020205020404" pitchFamily="49" charset="0"/>
                <a:ea typeface="宋体" panose="02010600030101010101" pitchFamily="2" charset="-122"/>
              </a:rPr>
              <a:t>Dense</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1</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'sigmoid'</a:t>
            </a:r>
            <a:r>
              <a:rPr lang="en-US" altLang="zh-CN" sz="1200" dirty="0">
                <a:solidFill>
                  <a:srgbClr val="000000"/>
                </a:solidFill>
                <a:latin typeface="Courier New" panose="02070309020205020404" pitchFamily="49" charset="0"/>
                <a:ea typeface="宋体" panose="02010600030101010101" pitchFamily="2" charset="-122"/>
              </a:rPr>
              <a:t>))</a:t>
            </a:r>
          </a:p>
        </p:txBody>
      </p:sp>
      <p:sp>
        <p:nvSpPr>
          <p:cNvPr id="5" name="Rectangle 4">
            <a:extLst>
              <a:ext uri="{FF2B5EF4-FFF2-40B4-BE49-F238E27FC236}">
                <a16:creationId xmlns:a16="http://schemas.microsoft.com/office/drawing/2014/main" id="{51E80A9E-A4B3-4B74-994E-D3080A9DC20A}"/>
              </a:ext>
            </a:extLst>
          </p:cNvPr>
          <p:cNvSpPr/>
          <p:nvPr/>
        </p:nvSpPr>
        <p:spPr>
          <a:xfrm>
            <a:off x="6508643" y="4043245"/>
            <a:ext cx="3933021" cy="646331"/>
          </a:xfrm>
          <a:prstGeom prst="rect">
            <a:avLst/>
          </a:prstGeom>
          <a:solidFill>
            <a:schemeClr val="accent2">
              <a:lumMod val="60000"/>
              <a:lumOff val="4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Define a simple fully connected network with linear layers</a:t>
            </a:r>
          </a:p>
        </p:txBody>
      </p:sp>
      <p:sp>
        <p:nvSpPr>
          <p:cNvPr id="8" name="Rectangle 7">
            <a:extLst>
              <a:ext uri="{FF2B5EF4-FFF2-40B4-BE49-F238E27FC236}">
                <a16:creationId xmlns:a16="http://schemas.microsoft.com/office/drawing/2014/main" id="{C92B9C4D-EE15-4DF7-9FEF-8F0A2FA1743E}"/>
              </a:ext>
            </a:extLst>
          </p:cNvPr>
          <p:cNvSpPr/>
          <p:nvPr/>
        </p:nvSpPr>
        <p:spPr>
          <a:xfrm>
            <a:off x="6882446" y="5406748"/>
            <a:ext cx="2949846" cy="261610"/>
          </a:xfrm>
          <a:prstGeom prst="rect">
            <a:avLst/>
          </a:prstGeom>
          <a:solidFill>
            <a:schemeClr val="accent5">
              <a:lumMod val="40000"/>
              <a:lumOff val="60000"/>
            </a:schemeClr>
          </a:solidFill>
        </p:spPr>
        <p:txBody>
          <a:bodyPr wrap="none">
            <a:spAutoFit/>
          </a:bodyPr>
          <a:lstStyle/>
          <a:p>
            <a:r>
              <a:rPr lang="en-US" altLang="zh-CN" sz="11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Input &amp; hidden layer, 2 nodes in the hidden layer</a:t>
            </a:r>
          </a:p>
        </p:txBody>
      </p:sp>
      <p:sp>
        <p:nvSpPr>
          <p:cNvPr id="11" name="Rectangle 10">
            <a:extLst>
              <a:ext uri="{FF2B5EF4-FFF2-40B4-BE49-F238E27FC236}">
                <a16:creationId xmlns:a16="http://schemas.microsoft.com/office/drawing/2014/main" id="{E6E83B58-BA09-4F6D-9995-86F06BF8ABC0}"/>
              </a:ext>
            </a:extLst>
          </p:cNvPr>
          <p:cNvSpPr/>
          <p:nvPr/>
        </p:nvSpPr>
        <p:spPr>
          <a:xfrm>
            <a:off x="6882446" y="5685114"/>
            <a:ext cx="2536272" cy="261610"/>
          </a:xfrm>
          <a:prstGeom prst="rect">
            <a:avLst/>
          </a:prstGeom>
          <a:solidFill>
            <a:schemeClr val="accent5">
              <a:lumMod val="40000"/>
              <a:lumOff val="60000"/>
            </a:schemeClr>
          </a:solidFill>
        </p:spPr>
        <p:txBody>
          <a:bodyPr wrap="none">
            <a:spAutoFit/>
          </a:bodyPr>
          <a:lstStyle/>
          <a:p>
            <a:r>
              <a:rPr lang="en-US" altLang="zh-CN" sz="11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Output layer, one node in the output layer</a:t>
            </a:r>
          </a:p>
        </p:txBody>
      </p:sp>
      <p:sp>
        <p:nvSpPr>
          <p:cNvPr id="3" name="Rectangle 2">
            <a:extLst>
              <a:ext uri="{FF2B5EF4-FFF2-40B4-BE49-F238E27FC236}">
                <a16:creationId xmlns:a16="http://schemas.microsoft.com/office/drawing/2014/main" id="{10C6AA12-D7B0-4BBC-9512-0653687E7DBB}"/>
              </a:ext>
            </a:extLst>
          </p:cNvPr>
          <p:cNvSpPr/>
          <p:nvPr/>
        </p:nvSpPr>
        <p:spPr>
          <a:xfrm>
            <a:off x="3533336" y="4227910"/>
            <a:ext cx="1399742" cy="338554"/>
          </a:xfrm>
          <a:prstGeom prst="rect">
            <a:avLst/>
          </a:prstGeom>
        </p:spPr>
        <p:txBody>
          <a:bodyPr wrap="none">
            <a:spAutoFit/>
          </a:bodyPr>
          <a:lstStyle/>
          <a:p>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DNN structure</a:t>
            </a:r>
            <a:endParaRPr lang="zh-CN" altLang="en-US"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Rectangle 12">
            <a:extLst>
              <a:ext uri="{FF2B5EF4-FFF2-40B4-BE49-F238E27FC236}">
                <a16:creationId xmlns:a16="http://schemas.microsoft.com/office/drawing/2014/main" id="{A8844FE2-46BD-4743-8D35-FC10C665B17F}"/>
              </a:ext>
            </a:extLst>
          </p:cNvPr>
          <p:cNvSpPr/>
          <p:nvPr/>
        </p:nvSpPr>
        <p:spPr>
          <a:xfrm>
            <a:off x="7748113" y="3465692"/>
            <a:ext cx="1053494" cy="338554"/>
          </a:xfrm>
          <a:prstGeom prst="rect">
            <a:avLst/>
          </a:prstGeom>
        </p:spPr>
        <p:txBody>
          <a:bodyPr wrap="none">
            <a:spAutoFit/>
          </a:bodyPr>
          <a:lstStyle/>
          <a:p>
            <a:r>
              <a:rPr lang="en-US" altLang="zh-CN"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Activation</a:t>
            </a:r>
            <a:endParaRPr lang="zh-CN" altLang="en-US" sz="16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1F9AF4B8-8F0D-4E15-83A7-434351C60F51}"/>
              </a:ext>
            </a:extLst>
          </p:cNvPr>
          <p:cNvPicPr>
            <a:picLocks noChangeAspect="1"/>
          </p:cNvPicPr>
          <p:nvPr/>
        </p:nvPicPr>
        <p:blipFill>
          <a:blip r:embed="rId3"/>
          <a:stretch>
            <a:fillRect/>
          </a:stretch>
        </p:blipFill>
        <p:spPr>
          <a:xfrm>
            <a:off x="6896224" y="2047540"/>
            <a:ext cx="2847910" cy="1431075"/>
          </a:xfrm>
          <a:prstGeom prst="rect">
            <a:avLst/>
          </a:prstGeom>
        </p:spPr>
      </p:pic>
    </p:spTree>
    <p:extLst>
      <p:ext uri="{BB962C8B-B14F-4D97-AF65-F5344CB8AC3E}">
        <p14:creationId xmlns:p14="http://schemas.microsoft.com/office/powerpoint/2010/main" val="1160242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26</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Sequential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3" name="Group 32">
            <a:extLst>
              <a:ext uri="{FF2B5EF4-FFF2-40B4-BE49-F238E27FC236}">
                <a16:creationId xmlns:a16="http://schemas.microsoft.com/office/drawing/2014/main" id="{371DF864-074C-444A-986E-EA2AF57FCFA5}"/>
              </a:ext>
            </a:extLst>
          </p:cNvPr>
          <p:cNvGrpSpPr/>
          <p:nvPr/>
        </p:nvGrpSpPr>
        <p:grpSpPr>
          <a:xfrm>
            <a:off x="2152650" y="2639918"/>
            <a:ext cx="2716040" cy="2088758"/>
            <a:chOff x="628650" y="2506016"/>
            <a:chExt cx="2716040" cy="2088758"/>
          </a:xfrm>
        </p:grpSpPr>
        <p:sp>
          <p:nvSpPr>
            <p:cNvPr id="14" name="Rectangle: Rounded Corners 13">
              <a:extLst>
                <a:ext uri="{FF2B5EF4-FFF2-40B4-BE49-F238E27FC236}">
                  <a16:creationId xmlns:a16="http://schemas.microsoft.com/office/drawing/2014/main" id="{2C07C001-540E-433E-9006-990512F43653}"/>
                </a:ext>
              </a:extLst>
            </p:cNvPr>
            <p:cNvSpPr/>
            <p:nvPr/>
          </p:nvSpPr>
          <p:spPr>
            <a:xfrm>
              <a:off x="628650" y="3119914"/>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996644CE-92BF-4F68-BCDD-78F7C967CDA6}"/>
                </a:ext>
              </a:extLst>
            </p:cNvPr>
            <p:cNvSpPr/>
            <p:nvPr/>
          </p:nvSpPr>
          <p:spPr>
            <a:xfrm>
              <a:off x="628650" y="3597926"/>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1EE694F-0FAB-42EE-807A-A522CD9EECFC}"/>
                </a:ext>
              </a:extLst>
            </p:cNvPr>
            <p:cNvSpPr/>
            <p:nvPr/>
          </p:nvSpPr>
          <p:spPr>
            <a:xfrm>
              <a:off x="628650" y="4096350"/>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linear(10)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softmax</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85AD47FB-B177-459F-8594-A6F40E465992}"/>
                </a:ext>
              </a:extLst>
            </p:cNvPr>
            <p:cNvCxnSpPr>
              <a:endCxn id="14" idx="0"/>
            </p:cNvCxnSpPr>
            <p:nvPr/>
          </p:nvCxnSpPr>
          <p:spPr>
            <a:xfrm>
              <a:off x="1986670" y="287534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D02E7A9-F670-479F-8F0A-3378D05A60EB}"/>
                </a:ext>
              </a:extLst>
            </p:cNvPr>
            <p:cNvSpPr/>
            <p:nvPr/>
          </p:nvSpPr>
          <p:spPr>
            <a:xfrm>
              <a:off x="1079182" y="2506016"/>
              <a:ext cx="1960793"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Input(784) (28*28)</a:t>
              </a:r>
              <a:endParaRPr lang="zh-CN" altLang="en-US" dirty="0">
                <a:solidFill>
                  <a:prstClr val="black"/>
                </a:solidFill>
                <a:latin typeface="Calibri"/>
                <a:ea typeface="宋体" panose="02010600030101010101" pitchFamily="2" charset="-122"/>
              </a:endParaRPr>
            </a:p>
          </p:txBody>
        </p:sp>
        <p:cxnSp>
          <p:nvCxnSpPr>
            <p:cNvPr id="26" name="Straight Arrow Connector 25">
              <a:extLst>
                <a:ext uri="{FF2B5EF4-FFF2-40B4-BE49-F238E27FC236}">
                  <a16:creationId xmlns:a16="http://schemas.microsoft.com/office/drawing/2014/main" id="{25335F99-0D7C-4AFF-AB70-DD68E97E89F5}"/>
                </a:ext>
              </a:extLst>
            </p:cNvPr>
            <p:cNvCxnSpPr>
              <a:cxnSpLocks/>
              <a:stCxn id="14" idx="2"/>
              <a:endCxn id="19" idx="0"/>
            </p:cNvCxnSpPr>
            <p:nvPr/>
          </p:nvCxnSpPr>
          <p:spPr>
            <a:xfrm>
              <a:off x="1986670" y="3373772"/>
              <a:ext cx="0" cy="22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4AE8062-F0C6-47EF-872B-1EC0EBF56C12}"/>
                </a:ext>
              </a:extLst>
            </p:cNvPr>
            <p:cNvCxnSpPr>
              <a:cxnSpLocks/>
              <a:stCxn id="19" idx="2"/>
              <a:endCxn id="20" idx="0"/>
            </p:cNvCxnSpPr>
            <p:nvPr/>
          </p:nvCxnSpPr>
          <p:spPr>
            <a:xfrm>
              <a:off x="1986670" y="3851784"/>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5B5956D-8412-4D87-9D6F-8BC4A606472C}"/>
                </a:ext>
              </a:extLst>
            </p:cNvPr>
            <p:cNvCxnSpPr>
              <a:cxnSpLocks/>
              <a:stCxn id="20" idx="2"/>
            </p:cNvCxnSpPr>
            <p:nvPr/>
          </p:nvCxnSpPr>
          <p:spPr>
            <a:xfrm>
              <a:off x="1986670" y="435020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Rectangle 33">
            <a:extLst>
              <a:ext uri="{FF2B5EF4-FFF2-40B4-BE49-F238E27FC236}">
                <a16:creationId xmlns:a16="http://schemas.microsoft.com/office/drawing/2014/main" id="{A4C2D1D7-541E-4F92-A9D5-3724E139D23A}"/>
              </a:ext>
            </a:extLst>
          </p:cNvPr>
          <p:cNvSpPr/>
          <p:nvPr/>
        </p:nvSpPr>
        <p:spPr>
          <a:xfrm>
            <a:off x="3174681" y="4690263"/>
            <a:ext cx="825867"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Calibri"/>
              <a:ea typeface="宋体" panose="02010600030101010101" pitchFamily="2" charset="-122"/>
            </a:endParaRPr>
          </a:p>
        </p:txBody>
      </p:sp>
      <p:sp>
        <p:nvSpPr>
          <p:cNvPr id="35" name="Rectangle 34">
            <a:extLst>
              <a:ext uri="{FF2B5EF4-FFF2-40B4-BE49-F238E27FC236}">
                <a16:creationId xmlns:a16="http://schemas.microsoft.com/office/drawing/2014/main" id="{F7A09DDD-CDF2-4651-AC37-A298F92C0B7D}"/>
              </a:ext>
            </a:extLst>
          </p:cNvPr>
          <p:cNvSpPr/>
          <p:nvPr/>
        </p:nvSpPr>
        <p:spPr>
          <a:xfrm>
            <a:off x="4964114" y="2595915"/>
            <a:ext cx="5866644" cy="1569660"/>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Sequential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Dense</a:t>
            </a:r>
          </a:p>
          <a:p>
            <a:r>
              <a:rPr lang="en-US" altLang="zh-CN" sz="1200" dirty="0">
                <a:solidFill>
                  <a:srgbClr val="000000"/>
                </a:solidFill>
                <a:latin typeface="Courier New" panose="02070309020205020404" pitchFamily="49" charset="0"/>
                <a:ea typeface="宋体" panose="02010600030101010101" pitchFamily="2" charset="-122"/>
              </a:rPr>
              <a:t>model = Sequential()</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input_shape</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r>
              <a:rPr lang="en-US" altLang="zh-CN" sz="1200" dirty="0">
                <a:solidFill>
                  <a:srgbClr val="09885A"/>
                </a:solidFill>
                <a:highlight>
                  <a:srgbClr val="FFFF00"/>
                </a:highlight>
                <a:latin typeface="Courier New" panose="02070309020205020404" pitchFamily="49" charset="0"/>
                <a:ea typeface="宋体" panose="02010600030101010101" pitchFamily="2" charset="-122"/>
              </a:rPr>
              <a:t>784</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10</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softmax</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model.summary</a:t>
            </a:r>
            <a:r>
              <a:rPr lang="en-US" altLang="zh-CN" sz="1200" dirty="0">
                <a:solidFill>
                  <a:srgbClr val="000000"/>
                </a:solidFill>
                <a:latin typeface="Courier New" panose="02070309020205020404" pitchFamily="49" charset="0"/>
                <a:ea typeface="宋体" panose="02010600030101010101" pitchFamily="2" charset="-122"/>
              </a:rPr>
              <a:t>()</a:t>
            </a:r>
          </a:p>
        </p:txBody>
      </p:sp>
      <p:sp>
        <p:nvSpPr>
          <p:cNvPr id="37" name="Rectangle 36">
            <a:extLst>
              <a:ext uri="{FF2B5EF4-FFF2-40B4-BE49-F238E27FC236}">
                <a16:creationId xmlns:a16="http://schemas.microsoft.com/office/drawing/2014/main" id="{FC7402A4-6EE7-4D01-97C7-6B8A47DBC3A3}"/>
              </a:ext>
            </a:extLst>
          </p:cNvPr>
          <p:cNvSpPr/>
          <p:nvPr/>
        </p:nvSpPr>
        <p:spPr>
          <a:xfrm>
            <a:off x="2047876" y="5080099"/>
            <a:ext cx="8256231" cy="923330"/>
          </a:xfrm>
          <a:prstGeom prst="rect">
            <a:avLst/>
          </a:prstGeom>
          <a:solidFill>
            <a:schemeClr val="accent2">
              <a:lumMod val="60000"/>
              <a:lumOff val="4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Now we define a fully connected network for MNIST inputs</a:t>
            </a: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Dense layer can automatically figure out the input dimension when used as a hidden layer.</a:t>
            </a:r>
          </a:p>
        </p:txBody>
      </p:sp>
    </p:spTree>
    <p:extLst>
      <p:ext uri="{BB962C8B-B14F-4D97-AF65-F5344CB8AC3E}">
        <p14:creationId xmlns:p14="http://schemas.microsoft.com/office/powerpoint/2010/main" val="312707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27</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Sequential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3" name="Group 32">
            <a:extLst>
              <a:ext uri="{FF2B5EF4-FFF2-40B4-BE49-F238E27FC236}">
                <a16:creationId xmlns:a16="http://schemas.microsoft.com/office/drawing/2014/main" id="{371DF864-074C-444A-986E-EA2AF57FCFA5}"/>
              </a:ext>
            </a:extLst>
          </p:cNvPr>
          <p:cNvGrpSpPr/>
          <p:nvPr/>
        </p:nvGrpSpPr>
        <p:grpSpPr>
          <a:xfrm>
            <a:off x="2152650" y="2639918"/>
            <a:ext cx="2716040" cy="2088758"/>
            <a:chOff x="628650" y="2506016"/>
            <a:chExt cx="2716040" cy="2088758"/>
          </a:xfrm>
        </p:grpSpPr>
        <p:sp>
          <p:nvSpPr>
            <p:cNvPr id="14" name="Rectangle: Rounded Corners 13">
              <a:extLst>
                <a:ext uri="{FF2B5EF4-FFF2-40B4-BE49-F238E27FC236}">
                  <a16:creationId xmlns:a16="http://schemas.microsoft.com/office/drawing/2014/main" id="{2C07C001-540E-433E-9006-990512F43653}"/>
                </a:ext>
              </a:extLst>
            </p:cNvPr>
            <p:cNvSpPr/>
            <p:nvPr/>
          </p:nvSpPr>
          <p:spPr>
            <a:xfrm>
              <a:off x="628650" y="3119914"/>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996644CE-92BF-4F68-BCDD-78F7C967CDA6}"/>
                </a:ext>
              </a:extLst>
            </p:cNvPr>
            <p:cNvSpPr/>
            <p:nvPr/>
          </p:nvSpPr>
          <p:spPr>
            <a:xfrm>
              <a:off x="628650" y="3597926"/>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1EE694F-0FAB-42EE-807A-A522CD9EECFC}"/>
                </a:ext>
              </a:extLst>
            </p:cNvPr>
            <p:cNvSpPr/>
            <p:nvPr/>
          </p:nvSpPr>
          <p:spPr>
            <a:xfrm>
              <a:off x="628650" y="4096350"/>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linear(10)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softmax</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85AD47FB-B177-459F-8594-A6F40E465992}"/>
                </a:ext>
              </a:extLst>
            </p:cNvPr>
            <p:cNvCxnSpPr>
              <a:endCxn id="14" idx="0"/>
            </p:cNvCxnSpPr>
            <p:nvPr/>
          </p:nvCxnSpPr>
          <p:spPr>
            <a:xfrm>
              <a:off x="1986670" y="287534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D02E7A9-F670-479F-8F0A-3378D05A60EB}"/>
                </a:ext>
              </a:extLst>
            </p:cNvPr>
            <p:cNvSpPr/>
            <p:nvPr/>
          </p:nvSpPr>
          <p:spPr>
            <a:xfrm>
              <a:off x="1079182" y="2506016"/>
              <a:ext cx="1960793"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Input(784) (28*28)</a:t>
              </a:r>
              <a:endParaRPr lang="zh-CN" altLang="en-US" dirty="0">
                <a:solidFill>
                  <a:prstClr val="black"/>
                </a:solidFill>
                <a:latin typeface="Calibri"/>
                <a:ea typeface="宋体" panose="02010600030101010101" pitchFamily="2" charset="-122"/>
              </a:endParaRPr>
            </a:p>
          </p:txBody>
        </p:sp>
        <p:cxnSp>
          <p:nvCxnSpPr>
            <p:cNvPr id="26" name="Straight Arrow Connector 25">
              <a:extLst>
                <a:ext uri="{FF2B5EF4-FFF2-40B4-BE49-F238E27FC236}">
                  <a16:creationId xmlns:a16="http://schemas.microsoft.com/office/drawing/2014/main" id="{25335F99-0D7C-4AFF-AB70-DD68E97E89F5}"/>
                </a:ext>
              </a:extLst>
            </p:cNvPr>
            <p:cNvCxnSpPr>
              <a:cxnSpLocks/>
              <a:stCxn id="14" idx="2"/>
              <a:endCxn id="19" idx="0"/>
            </p:cNvCxnSpPr>
            <p:nvPr/>
          </p:nvCxnSpPr>
          <p:spPr>
            <a:xfrm>
              <a:off x="1986670" y="3373772"/>
              <a:ext cx="0" cy="22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4AE8062-F0C6-47EF-872B-1EC0EBF56C12}"/>
                </a:ext>
              </a:extLst>
            </p:cNvPr>
            <p:cNvCxnSpPr>
              <a:cxnSpLocks/>
              <a:stCxn id="19" idx="2"/>
              <a:endCxn id="20" idx="0"/>
            </p:cNvCxnSpPr>
            <p:nvPr/>
          </p:nvCxnSpPr>
          <p:spPr>
            <a:xfrm>
              <a:off x="1986670" y="3851784"/>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5B5956D-8412-4D87-9D6F-8BC4A606472C}"/>
                </a:ext>
              </a:extLst>
            </p:cNvPr>
            <p:cNvCxnSpPr>
              <a:cxnSpLocks/>
              <a:stCxn id="20" idx="2"/>
            </p:cNvCxnSpPr>
            <p:nvPr/>
          </p:nvCxnSpPr>
          <p:spPr>
            <a:xfrm>
              <a:off x="1986670" y="435020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Rectangle 33">
            <a:extLst>
              <a:ext uri="{FF2B5EF4-FFF2-40B4-BE49-F238E27FC236}">
                <a16:creationId xmlns:a16="http://schemas.microsoft.com/office/drawing/2014/main" id="{A4C2D1D7-541E-4F92-A9D5-3724E139D23A}"/>
              </a:ext>
            </a:extLst>
          </p:cNvPr>
          <p:cNvSpPr/>
          <p:nvPr/>
        </p:nvSpPr>
        <p:spPr>
          <a:xfrm>
            <a:off x="3174681" y="4690263"/>
            <a:ext cx="825867"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Calibri"/>
              <a:ea typeface="宋体" panose="02010600030101010101" pitchFamily="2" charset="-122"/>
            </a:endParaRPr>
          </a:p>
        </p:txBody>
      </p:sp>
      <p:sp>
        <p:nvSpPr>
          <p:cNvPr id="35" name="Rectangle 34">
            <a:extLst>
              <a:ext uri="{FF2B5EF4-FFF2-40B4-BE49-F238E27FC236}">
                <a16:creationId xmlns:a16="http://schemas.microsoft.com/office/drawing/2014/main" id="{F7A09DDD-CDF2-4651-AC37-A298F92C0B7D}"/>
              </a:ext>
            </a:extLst>
          </p:cNvPr>
          <p:cNvSpPr/>
          <p:nvPr/>
        </p:nvSpPr>
        <p:spPr>
          <a:xfrm>
            <a:off x="4964114" y="2595915"/>
            <a:ext cx="5866644" cy="1754326"/>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Sequential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Dense,Input</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model = Sequential()</a:t>
            </a:r>
          </a:p>
          <a:p>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model.add</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(Input(shape=(</a:t>
            </a:r>
            <a:r>
              <a:rPr lang="en-US" altLang="zh-CN" sz="1200" dirty="0">
                <a:solidFill>
                  <a:srgbClr val="09885A"/>
                </a:solidFill>
                <a:highlight>
                  <a:srgbClr val="FFFF00"/>
                </a:highlight>
                <a:latin typeface="Courier New" panose="02070309020205020404" pitchFamily="49" charset="0"/>
                <a:ea typeface="宋体" panose="02010600030101010101" pitchFamily="2" charset="-122"/>
              </a:rPr>
              <a:t>784</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10</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softmax</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model.summary</a:t>
            </a:r>
            <a:r>
              <a:rPr lang="en-US" altLang="zh-CN" sz="1200" dirty="0">
                <a:solidFill>
                  <a:srgbClr val="000000"/>
                </a:solidFill>
                <a:latin typeface="Courier New" panose="02070309020205020404" pitchFamily="49" charset="0"/>
                <a:ea typeface="宋体" panose="02010600030101010101" pitchFamily="2" charset="-122"/>
              </a:rPr>
              <a:t>()</a:t>
            </a:r>
          </a:p>
        </p:txBody>
      </p:sp>
      <p:sp>
        <p:nvSpPr>
          <p:cNvPr id="37" name="Rectangle 36">
            <a:extLst>
              <a:ext uri="{FF2B5EF4-FFF2-40B4-BE49-F238E27FC236}">
                <a16:creationId xmlns:a16="http://schemas.microsoft.com/office/drawing/2014/main" id="{FC7402A4-6EE7-4D01-97C7-6B8A47DBC3A3}"/>
              </a:ext>
            </a:extLst>
          </p:cNvPr>
          <p:cNvSpPr/>
          <p:nvPr/>
        </p:nvSpPr>
        <p:spPr>
          <a:xfrm>
            <a:off x="2152651" y="5080099"/>
            <a:ext cx="7139223" cy="369332"/>
          </a:xfrm>
          <a:prstGeom prst="rect">
            <a:avLst/>
          </a:prstGeom>
          <a:solidFill>
            <a:schemeClr val="accent2">
              <a:lumMod val="60000"/>
              <a:lumOff val="4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can also use a separate “input layer” to specify the input dimension</a:t>
            </a:r>
          </a:p>
        </p:txBody>
      </p:sp>
    </p:spTree>
    <p:extLst>
      <p:ext uri="{BB962C8B-B14F-4D97-AF65-F5344CB8AC3E}">
        <p14:creationId xmlns:p14="http://schemas.microsoft.com/office/powerpoint/2010/main" val="611164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28</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Sequential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3" name="Group 32">
            <a:extLst>
              <a:ext uri="{FF2B5EF4-FFF2-40B4-BE49-F238E27FC236}">
                <a16:creationId xmlns:a16="http://schemas.microsoft.com/office/drawing/2014/main" id="{371DF864-074C-444A-986E-EA2AF57FCFA5}"/>
              </a:ext>
            </a:extLst>
          </p:cNvPr>
          <p:cNvGrpSpPr/>
          <p:nvPr/>
        </p:nvGrpSpPr>
        <p:grpSpPr>
          <a:xfrm>
            <a:off x="1721422" y="2590344"/>
            <a:ext cx="2716040" cy="2088758"/>
            <a:chOff x="628650" y="2506016"/>
            <a:chExt cx="2716040" cy="2088758"/>
          </a:xfrm>
        </p:grpSpPr>
        <p:sp>
          <p:nvSpPr>
            <p:cNvPr id="14" name="Rectangle: Rounded Corners 13">
              <a:extLst>
                <a:ext uri="{FF2B5EF4-FFF2-40B4-BE49-F238E27FC236}">
                  <a16:creationId xmlns:a16="http://schemas.microsoft.com/office/drawing/2014/main" id="{2C07C001-540E-433E-9006-990512F43653}"/>
                </a:ext>
              </a:extLst>
            </p:cNvPr>
            <p:cNvSpPr/>
            <p:nvPr/>
          </p:nvSpPr>
          <p:spPr>
            <a:xfrm>
              <a:off x="628650" y="3119914"/>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996644CE-92BF-4F68-BCDD-78F7C967CDA6}"/>
                </a:ext>
              </a:extLst>
            </p:cNvPr>
            <p:cNvSpPr/>
            <p:nvPr/>
          </p:nvSpPr>
          <p:spPr>
            <a:xfrm>
              <a:off x="628650" y="3597926"/>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1EE694F-0FAB-42EE-807A-A522CD9EECFC}"/>
                </a:ext>
              </a:extLst>
            </p:cNvPr>
            <p:cNvSpPr/>
            <p:nvPr/>
          </p:nvSpPr>
          <p:spPr>
            <a:xfrm>
              <a:off x="628650" y="4096350"/>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linear(10)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softmax</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85AD47FB-B177-459F-8594-A6F40E465992}"/>
                </a:ext>
              </a:extLst>
            </p:cNvPr>
            <p:cNvCxnSpPr>
              <a:endCxn id="14" idx="0"/>
            </p:cNvCxnSpPr>
            <p:nvPr/>
          </p:nvCxnSpPr>
          <p:spPr>
            <a:xfrm>
              <a:off x="1986670" y="287534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D02E7A9-F670-479F-8F0A-3378D05A60EB}"/>
                </a:ext>
              </a:extLst>
            </p:cNvPr>
            <p:cNvSpPr/>
            <p:nvPr/>
          </p:nvSpPr>
          <p:spPr>
            <a:xfrm>
              <a:off x="1079182" y="2506016"/>
              <a:ext cx="1960793"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Input(784) (28*28)</a:t>
              </a:r>
              <a:endParaRPr lang="zh-CN" altLang="en-US" dirty="0">
                <a:solidFill>
                  <a:prstClr val="black"/>
                </a:solidFill>
                <a:latin typeface="Calibri"/>
                <a:ea typeface="宋体" panose="02010600030101010101" pitchFamily="2" charset="-122"/>
              </a:endParaRPr>
            </a:p>
          </p:txBody>
        </p:sp>
        <p:cxnSp>
          <p:nvCxnSpPr>
            <p:cNvPr id="26" name="Straight Arrow Connector 25">
              <a:extLst>
                <a:ext uri="{FF2B5EF4-FFF2-40B4-BE49-F238E27FC236}">
                  <a16:creationId xmlns:a16="http://schemas.microsoft.com/office/drawing/2014/main" id="{25335F99-0D7C-4AFF-AB70-DD68E97E89F5}"/>
                </a:ext>
              </a:extLst>
            </p:cNvPr>
            <p:cNvCxnSpPr>
              <a:cxnSpLocks/>
              <a:stCxn id="14" idx="2"/>
              <a:endCxn id="19" idx="0"/>
            </p:cNvCxnSpPr>
            <p:nvPr/>
          </p:nvCxnSpPr>
          <p:spPr>
            <a:xfrm>
              <a:off x="1986670" y="3373772"/>
              <a:ext cx="0" cy="22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4AE8062-F0C6-47EF-872B-1EC0EBF56C12}"/>
                </a:ext>
              </a:extLst>
            </p:cNvPr>
            <p:cNvCxnSpPr>
              <a:cxnSpLocks/>
              <a:stCxn id="19" idx="2"/>
              <a:endCxn id="20" idx="0"/>
            </p:cNvCxnSpPr>
            <p:nvPr/>
          </p:nvCxnSpPr>
          <p:spPr>
            <a:xfrm>
              <a:off x="1986670" y="3851784"/>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5B5956D-8412-4D87-9D6F-8BC4A606472C}"/>
                </a:ext>
              </a:extLst>
            </p:cNvPr>
            <p:cNvCxnSpPr>
              <a:cxnSpLocks/>
              <a:stCxn id="20" idx="2"/>
            </p:cNvCxnSpPr>
            <p:nvPr/>
          </p:nvCxnSpPr>
          <p:spPr>
            <a:xfrm>
              <a:off x="1986670" y="435020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Rectangle 33">
            <a:extLst>
              <a:ext uri="{FF2B5EF4-FFF2-40B4-BE49-F238E27FC236}">
                <a16:creationId xmlns:a16="http://schemas.microsoft.com/office/drawing/2014/main" id="{A4C2D1D7-541E-4F92-A9D5-3724E139D23A}"/>
              </a:ext>
            </a:extLst>
          </p:cNvPr>
          <p:cNvSpPr/>
          <p:nvPr/>
        </p:nvSpPr>
        <p:spPr>
          <a:xfrm>
            <a:off x="2666509" y="4650773"/>
            <a:ext cx="825867"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Calibri"/>
              <a:ea typeface="宋体" panose="02010600030101010101" pitchFamily="2" charset="-122"/>
            </a:endParaRPr>
          </a:p>
        </p:txBody>
      </p:sp>
      <p:sp>
        <p:nvSpPr>
          <p:cNvPr id="37" name="Rectangle 36">
            <a:extLst>
              <a:ext uri="{FF2B5EF4-FFF2-40B4-BE49-F238E27FC236}">
                <a16:creationId xmlns:a16="http://schemas.microsoft.com/office/drawing/2014/main" id="{FC7402A4-6EE7-4D01-97C7-6B8A47DBC3A3}"/>
              </a:ext>
            </a:extLst>
          </p:cNvPr>
          <p:cNvSpPr/>
          <p:nvPr/>
        </p:nvSpPr>
        <p:spPr>
          <a:xfrm>
            <a:off x="1833638" y="4991777"/>
            <a:ext cx="8151456" cy="1200329"/>
          </a:xfrm>
          <a:prstGeom prst="rect">
            <a:avLst/>
          </a:prstGeom>
          <a:solidFill>
            <a:schemeClr val="accent2">
              <a:lumMod val="60000"/>
              <a:lumOff val="40000"/>
            </a:schemeClr>
          </a:solid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activation gives nonlinearity to the model, popular activation functions include </a:t>
            </a:r>
            <a:r>
              <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sigmoid, </a:t>
            </a:r>
            <a:r>
              <a:rPr lang="en-US" altLang="zh-CN" b="1"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b="1"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softmax</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a:t>
            </a:r>
          </a:p>
          <a:p>
            <a:pPr marL="285750" indent="-285750">
              <a:buFont typeface="Arial" panose="020B0604020202020204" pitchFamily="34" charset="0"/>
              <a:buChar char="•"/>
            </a:pP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Softmax</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normalizes a vector to ensure the summation is one, which is suitable to indicate the probability of each class.</a:t>
            </a:r>
          </a:p>
        </p:txBody>
      </p:sp>
      <p:sp>
        <p:nvSpPr>
          <p:cNvPr id="18" name="Rectangle 17">
            <a:extLst>
              <a:ext uri="{FF2B5EF4-FFF2-40B4-BE49-F238E27FC236}">
                <a16:creationId xmlns:a16="http://schemas.microsoft.com/office/drawing/2014/main" id="{275545A8-445A-43A1-9CE6-CD63495663ED}"/>
              </a:ext>
            </a:extLst>
          </p:cNvPr>
          <p:cNvSpPr/>
          <p:nvPr/>
        </p:nvSpPr>
        <p:spPr>
          <a:xfrm>
            <a:off x="4673657" y="2729149"/>
            <a:ext cx="5866644" cy="1754326"/>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Sequential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Dense,Input</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model = Sequential()</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(Input(shape=(</a:t>
            </a:r>
            <a:r>
              <a:rPr lang="en-US" altLang="zh-CN" sz="1200" dirty="0">
                <a:solidFill>
                  <a:srgbClr val="09885A"/>
                </a:solidFill>
                <a:latin typeface="Courier New" panose="02070309020205020404" pitchFamily="49" charset="0"/>
                <a:ea typeface="宋体" panose="02010600030101010101" pitchFamily="2" charset="-122"/>
              </a:rPr>
              <a:t>784</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model.add</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(Dense(</a:t>
            </a:r>
            <a:r>
              <a:rPr lang="en-US" altLang="zh-CN" sz="1200" dirty="0">
                <a:solidFill>
                  <a:srgbClr val="09885A"/>
                </a:solidFill>
                <a:highlight>
                  <a:srgbClr val="FFFF00"/>
                </a:highlight>
                <a:latin typeface="Courier New" panose="02070309020205020404" pitchFamily="49" charset="0"/>
                <a:ea typeface="宋体" panose="02010600030101010101" pitchFamily="2" charset="-122"/>
              </a:rPr>
              <a:t>10</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 activation=</a:t>
            </a:r>
            <a:r>
              <a:rPr lang="en-US" altLang="zh-CN" sz="1200" dirty="0">
                <a:solidFill>
                  <a:srgbClr val="A31515"/>
                </a:solidFill>
                <a:highlight>
                  <a:srgbClr val="FFFF00"/>
                </a:highlight>
                <a:latin typeface="Courier New" panose="02070309020205020404" pitchFamily="49" charset="0"/>
                <a:ea typeface="宋体" panose="02010600030101010101" pitchFamily="2" charset="-122"/>
              </a:rPr>
              <a:t>'</a:t>
            </a:r>
            <a:r>
              <a:rPr lang="en-US" altLang="zh-CN" sz="1200" dirty="0" err="1">
                <a:solidFill>
                  <a:srgbClr val="A31515"/>
                </a:solidFill>
                <a:highlight>
                  <a:srgbClr val="FFFF00"/>
                </a:highlight>
                <a:latin typeface="Courier New" panose="02070309020205020404" pitchFamily="49" charset="0"/>
                <a:ea typeface="宋体" panose="02010600030101010101" pitchFamily="2" charset="-122"/>
              </a:rPr>
              <a:t>softmax</a:t>
            </a:r>
            <a:r>
              <a:rPr lang="en-US" altLang="zh-CN" sz="1200" dirty="0">
                <a:solidFill>
                  <a:srgbClr val="A31515"/>
                </a:solidFill>
                <a:highlight>
                  <a:srgbClr val="FFFF00"/>
                </a:highlight>
                <a:latin typeface="Courier New" panose="02070309020205020404" pitchFamily="49" charset="0"/>
                <a:ea typeface="宋体" panose="02010600030101010101" pitchFamily="2" charset="-122"/>
              </a:rPr>
              <a:t>'</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model.summary</a:t>
            </a:r>
            <a:r>
              <a:rPr lang="en-US" altLang="zh-CN" sz="1200" dirty="0">
                <a:solidFill>
                  <a:srgbClr val="000000"/>
                </a:solidFill>
                <a:latin typeface="Courier New" panose="02070309020205020404" pitchFamily="49" charset="0"/>
                <a:ea typeface="宋体" panose="02010600030101010101" pitchFamily="2" charset="-122"/>
              </a:rPr>
              <a:t>()</a:t>
            </a:r>
          </a:p>
        </p:txBody>
      </p:sp>
      <p:pic>
        <p:nvPicPr>
          <p:cNvPr id="22534" name="Picture 6" descr="Softmax Activation Function Explained | by Dario Radečić | Towards Data  Science">
            <a:extLst>
              <a:ext uri="{FF2B5EF4-FFF2-40B4-BE49-F238E27FC236}">
                <a16:creationId xmlns:a16="http://schemas.microsoft.com/office/drawing/2014/main" id="{8B5B8355-C053-49BA-8BCD-D37923D4C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642" y="3013322"/>
            <a:ext cx="1941306" cy="99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86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29</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Sequential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3" name="Group 32">
            <a:extLst>
              <a:ext uri="{FF2B5EF4-FFF2-40B4-BE49-F238E27FC236}">
                <a16:creationId xmlns:a16="http://schemas.microsoft.com/office/drawing/2014/main" id="{371DF864-074C-444A-986E-EA2AF57FCFA5}"/>
              </a:ext>
            </a:extLst>
          </p:cNvPr>
          <p:cNvGrpSpPr/>
          <p:nvPr/>
        </p:nvGrpSpPr>
        <p:grpSpPr>
          <a:xfrm>
            <a:off x="1721422" y="2590344"/>
            <a:ext cx="2716040" cy="2088758"/>
            <a:chOff x="628650" y="2506016"/>
            <a:chExt cx="2716040" cy="2088758"/>
          </a:xfrm>
        </p:grpSpPr>
        <p:sp>
          <p:nvSpPr>
            <p:cNvPr id="14" name="Rectangle: Rounded Corners 13">
              <a:extLst>
                <a:ext uri="{FF2B5EF4-FFF2-40B4-BE49-F238E27FC236}">
                  <a16:creationId xmlns:a16="http://schemas.microsoft.com/office/drawing/2014/main" id="{2C07C001-540E-433E-9006-990512F43653}"/>
                </a:ext>
              </a:extLst>
            </p:cNvPr>
            <p:cNvSpPr/>
            <p:nvPr/>
          </p:nvSpPr>
          <p:spPr>
            <a:xfrm>
              <a:off x="628650" y="3119914"/>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996644CE-92BF-4F68-BCDD-78F7C967CDA6}"/>
                </a:ext>
              </a:extLst>
            </p:cNvPr>
            <p:cNvSpPr/>
            <p:nvPr/>
          </p:nvSpPr>
          <p:spPr>
            <a:xfrm>
              <a:off x="628650" y="3597926"/>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1EE694F-0FAB-42EE-807A-A522CD9EECFC}"/>
                </a:ext>
              </a:extLst>
            </p:cNvPr>
            <p:cNvSpPr/>
            <p:nvPr/>
          </p:nvSpPr>
          <p:spPr>
            <a:xfrm>
              <a:off x="628650" y="4096350"/>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linear(10)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softmax</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85AD47FB-B177-459F-8594-A6F40E465992}"/>
                </a:ext>
              </a:extLst>
            </p:cNvPr>
            <p:cNvCxnSpPr>
              <a:endCxn id="14" idx="0"/>
            </p:cNvCxnSpPr>
            <p:nvPr/>
          </p:nvCxnSpPr>
          <p:spPr>
            <a:xfrm>
              <a:off x="1986670" y="287534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D02E7A9-F670-479F-8F0A-3378D05A60EB}"/>
                </a:ext>
              </a:extLst>
            </p:cNvPr>
            <p:cNvSpPr/>
            <p:nvPr/>
          </p:nvSpPr>
          <p:spPr>
            <a:xfrm>
              <a:off x="1079182" y="2506016"/>
              <a:ext cx="1960793"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Input(784) (28*28)</a:t>
              </a:r>
              <a:endParaRPr lang="zh-CN" altLang="en-US" dirty="0">
                <a:solidFill>
                  <a:prstClr val="black"/>
                </a:solidFill>
                <a:latin typeface="Calibri"/>
                <a:ea typeface="宋体" panose="02010600030101010101" pitchFamily="2" charset="-122"/>
              </a:endParaRPr>
            </a:p>
          </p:txBody>
        </p:sp>
        <p:cxnSp>
          <p:nvCxnSpPr>
            <p:cNvPr id="26" name="Straight Arrow Connector 25">
              <a:extLst>
                <a:ext uri="{FF2B5EF4-FFF2-40B4-BE49-F238E27FC236}">
                  <a16:creationId xmlns:a16="http://schemas.microsoft.com/office/drawing/2014/main" id="{25335F99-0D7C-4AFF-AB70-DD68E97E89F5}"/>
                </a:ext>
              </a:extLst>
            </p:cNvPr>
            <p:cNvCxnSpPr>
              <a:cxnSpLocks/>
              <a:stCxn id="14" idx="2"/>
              <a:endCxn id="19" idx="0"/>
            </p:cNvCxnSpPr>
            <p:nvPr/>
          </p:nvCxnSpPr>
          <p:spPr>
            <a:xfrm>
              <a:off x="1986670" y="3373772"/>
              <a:ext cx="0" cy="22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4AE8062-F0C6-47EF-872B-1EC0EBF56C12}"/>
                </a:ext>
              </a:extLst>
            </p:cNvPr>
            <p:cNvCxnSpPr>
              <a:cxnSpLocks/>
              <a:stCxn id="19" idx="2"/>
              <a:endCxn id="20" idx="0"/>
            </p:cNvCxnSpPr>
            <p:nvPr/>
          </p:nvCxnSpPr>
          <p:spPr>
            <a:xfrm>
              <a:off x="1986670" y="3851784"/>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5B5956D-8412-4D87-9D6F-8BC4A606472C}"/>
                </a:ext>
              </a:extLst>
            </p:cNvPr>
            <p:cNvCxnSpPr>
              <a:cxnSpLocks/>
              <a:stCxn id="20" idx="2"/>
            </p:cNvCxnSpPr>
            <p:nvPr/>
          </p:nvCxnSpPr>
          <p:spPr>
            <a:xfrm>
              <a:off x="1986670" y="435020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Rectangle 33">
            <a:extLst>
              <a:ext uri="{FF2B5EF4-FFF2-40B4-BE49-F238E27FC236}">
                <a16:creationId xmlns:a16="http://schemas.microsoft.com/office/drawing/2014/main" id="{A4C2D1D7-541E-4F92-A9D5-3724E139D23A}"/>
              </a:ext>
            </a:extLst>
          </p:cNvPr>
          <p:cNvSpPr/>
          <p:nvPr/>
        </p:nvSpPr>
        <p:spPr>
          <a:xfrm>
            <a:off x="2666509" y="4688394"/>
            <a:ext cx="825867"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Calibri"/>
              <a:ea typeface="宋体" panose="02010600030101010101" pitchFamily="2" charset="-122"/>
            </a:endParaRPr>
          </a:p>
        </p:txBody>
      </p:sp>
      <p:sp>
        <p:nvSpPr>
          <p:cNvPr id="37" name="Rectangle 36">
            <a:extLst>
              <a:ext uri="{FF2B5EF4-FFF2-40B4-BE49-F238E27FC236}">
                <a16:creationId xmlns:a16="http://schemas.microsoft.com/office/drawing/2014/main" id="{FC7402A4-6EE7-4D01-97C7-6B8A47DBC3A3}"/>
              </a:ext>
            </a:extLst>
          </p:cNvPr>
          <p:cNvSpPr/>
          <p:nvPr/>
        </p:nvSpPr>
        <p:spPr>
          <a:xfrm>
            <a:off x="1833638" y="4991777"/>
            <a:ext cx="8626127" cy="646331"/>
          </a:xfrm>
          <a:prstGeom prst="rect">
            <a:avLst/>
          </a:prstGeom>
          <a:solidFill>
            <a:schemeClr val="accent2">
              <a:lumMod val="60000"/>
              <a:lumOff val="40000"/>
            </a:schemeClr>
          </a:solid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To understand </a:t>
            </a:r>
            <a:r>
              <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sigmoid, </a:t>
            </a:r>
            <a:r>
              <a:rPr lang="en-US" altLang="zh-CN" b="1"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b="1"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softmax</a:t>
            </a:r>
            <a:r>
              <a:rPr lang="en-US" altLang="zh-CN" b="1"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activations, please see https://en.wikipedia.org/wiki/Activation_function</a:t>
            </a:r>
          </a:p>
        </p:txBody>
      </p:sp>
      <p:sp>
        <p:nvSpPr>
          <p:cNvPr id="18" name="Rectangle 17">
            <a:extLst>
              <a:ext uri="{FF2B5EF4-FFF2-40B4-BE49-F238E27FC236}">
                <a16:creationId xmlns:a16="http://schemas.microsoft.com/office/drawing/2014/main" id="{275545A8-445A-43A1-9CE6-CD63495663ED}"/>
              </a:ext>
            </a:extLst>
          </p:cNvPr>
          <p:cNvSpPr/>
          <p:nvPr/>
        </p:nvSpPr>
        <p:spPr>
          <a:xfrm>
            <a:off x="4673657" y="2729149"/>
            <a:ext cx="5866644" cy="1754326"/>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Sequential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Dense,Input</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model = Sequential()</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(Input(shape=(</a:t>
            </a:r>
            <a:r>
              <a:rPr lang="en-US" altLang="zh-CN" sz="1200" dirty="0">
                <a:solidFill>
                  <a:srgbClr val="09885A"/>
                </a:solidFill>
                <a:latin typeface="Courier New" panose="02070309020205020404" pitchFamily="49" charset="0"/>
                <a:ea typeface="宋体" panose="02010600030101010101" pitchFamily="2" charset="-122"/>
              </a:rPr>
              <a:t>784</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latin typeface="Courier New" panose="02070309020205020404" pitchFamily="49" charset="0"/>
                <a:ea typeface="宋体" panose="02010600030101010101" pitchFamily="2" charset="-122"/>
              </a:rPr>
              <a:t>model.add</a:t>
            </a:r>
            <a:r>
              <a:rPr lang="en-US" altLang="zh-CN" sz="1200" dirty="0">
                <a:solidFill>
                  <a:srgbClr val="000000"/>
                </a:solidFill>
                <a:latin typeface="Courier New" panose="02070309020205020404" pitchFamily="49" charset="0"/>
                <a:ea typeface="宋体" panose="02010600030101010101" pitchFamily="2" charset="-122"/>
              </a:rPr>
              <a:t>(Dense(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model.add</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(Dense(</a:t>
            </a:r>
            <a:r>
              <a:rPr lang="en-US" altLang="zh-CN" sz="1200" dirty="0">
                <a:solidFill>
                  <a:srgbClr val="09885A"/>
                </a:solidFill>
                <a:highlight>
                  <a:srgbClr val="FFFF00"/>
                </a:highlight>
                <a:latin typeface="Courier New" panose="02070309020205020404" pitchFamily="49" charset="0"/>
                <a:ea typeface="宋体" panose="02010600030101010101" pitchFamily="2" charset="-122"/>
              </a:rPr>
              <a:t>10</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 activation=</a:t>
            </a:r>
            <a:r>
              <a:rPr lang="en-US" altLang="zh-CN" sz="1200" dirty="0">
                <a:solidFill>
                  <a:srgbClr val="A31515"/>
                </a:solidFill>
                <a:highlight>
                  <a:srgbClr val="FFFF00"/>
                </a:highlight>
                <a:latin typeface="Courier New" panose="02070309020205020404" pitchFamily="49" charset="0"/>
                <a:ea typeface="宋体" panose="02010600030101010101" pitchFamily="2" charset="-122"/>
              </a:rPr>
              <a:t>'</a:t>
            </a:r>
            <a:r>
              <a:rPr lang="en-US" altLang="zh-CN" sz="1200" dirty="0" err="1">
                <a:solidFill>
                  <a:srgbClr val="A31515"/>
                </a:solidFill>
                <a:highlight>
                  <a:srgbClr val="FFFF00"/>
                </a:highlight>
                <a:latin typeface="Courier New" panose="02070309020205020404" pitchFamily="49" charset="0"/>
                <a:ea typeface="宋体" panose="02010600030101010101" pitchFamily="2" charset="-122"/>
              </a:rPr>
              <a:t>softmax</a:t>
            </a:r>
            <a:r>
              <a:rPr lang="en-US" altLang="zh-CN" sz="1200" dirty="0">
                <a:solidFill>
                  <a:srgbClr val="A31515"/>
                </a:solidFill>
                <a:highlight>
                  <a:srgbClr val="FFFF00"/>
                </a:highlight>
                <a:latin typeface="Courier New" panose="02070309020205020404" pitchFamily="49" charset="0"/>
                <a:ea typeface="宋体" panose="02010600030101010101" pitchFamily="2" charset="-122"/>
              </a:rPr>
              <a:t>'</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model.summary</a:t>
            </a:r>
            <a:r>
              <a:rPr lang="en-US" altLang="zh-CN" sz="1200" dirty="0">
                <a:solidFill>
                  <a:srgbClr val="000000"/>
                </a:solidFill>
                <a:latin typeface="Courier New" panose="02070309020205020404" pitchFamily="49" charset="0"/>
                <a:ea typeface="宋体" panose="02010600030101010101" pitchFamily="2" charset="-122"/>
              </a:rPr>
              <a:t>()</a:t>
            </a:r>
          </a:p>
        </p:txBody>
      </p:sp>
      <p:pic>
        <p:nvPicPr>
          <p:cNvPr id="22534" name="Picture 6" descr="Softmax Activation Function Explained | by Dario Radečić | Towards Data  Science">
            <a:extLst>
              <a:ext uri="{FF2B5EF4-FFF2-40B4-BE49-F238E27FC236}">
                <a16:creationId xmlns:a16="http://schemas.microsoft.com/office/drawing/2014/main" id="{8B5B8355-C053-49BA-8BCD-D37923D4C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642" y="3013322"/>
            <a:ext cx="1941306" cy="99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927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What is </a:t>
            </a:r>
            <a:r>
              <a:rPr lang="en-US" altLang="zh-CN" dirty="0" err="1"/>
              <a:t>Keras</a:t>
            </a:r>
            <a:r>
              <a:rPr lang="en-US" altLang="zh-CN" dirty="0"/>
              <a:t>?</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3"/>
            <a:ext cx="8151456" cy="2031325"/>
          </a:xfrm>
          <a:prstGeom prst="rect">
            <a:avLst/>
          </a:prstGeom>
          <a:noFill/>
        </p:spPr>
        <p:txBody>
          <a:bodyPr wrap="square">
            <a:spAutoFit/>
          </a:bodyPr>
          <a:lstStyle/>
          <a:p>
            <a:pPr marL="285750" indent="-285750">
              <a:buFont typeface="Arial" panose="020B0604020202020204" pitchFamily="34" charset="0"/>
              <a:buChar char="•"/>
            </a:pP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is a powerful and easy-to-use free open source Python library for developing and evaluating deep learning (DL) models.</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It is part of the TensorFlow library and allows you to define and train neural network models easily.</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While many DL frameworks are available, the pipelines are very similar. Here we take </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as an example.</a:t>
            </a:r>
          </a:p>
          <a:p>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 name="Group 9">
            <a:extLst>
              <a:ext uri="{FF2B5EF4-FFF2-40B4-BE49-F238E27FC236}">
                <a16:creationId xmlns:a16="http://schemas.microsoft.com/office/drawing/2014/main" id="{D8681514-3347-474C-B29C-9E79D42D8D52}"/>
              </a:ext>
            </a:extLst>
          </p:cNvPr>
          <p:cNvGrpSpPr/>
          <p:nvPr/>
        </p:nvGrpSpPr>
        <p:grpSpPr>
          <a:xfrm>
            <a:off x="2345920" y="4763562"/>
            <a:ext cx="7958186" cy="1038225"/>
            <a:chOff x="628650" y="4177372"/>
            <a:chExt cx="7958186" cy="1038225"/>
          </a:xfrm>
        </p:grpSpPr>
        <p:pic>
          <p:nvPicPr>
            <p:cNvPr id="5" name="Picture 4">
              <a:extLst>
                <a:ext uri="{FF2B5EF4-FFF2-40B4-BE49-F238E27FC236}">
                  <a16:creationId xmlns:a16="http://schemas.microsoft.com/office/drawing/2014/main" id="{9843E313-C211-423B-A952-C30D0855B15B}"/>
                </a:ext>
              </a:extLst>
            </p:cNvPr>
            <p:cNvPicPr>
              <a:picLocks noChangeAspect="1"/>
            </p:cNvPicPr>
            <p:nvPr/>
          </p:nvPicPr>
          <p:blipFill>
            <a:blip r:embed="rId2"/>
            <a:stretch>
              <a:fillRect/>
            </a:stretch>
          </p:blipFill>
          <p:spPr>
            <a:xfrm>
              <a:off x="628650" y="4177372"/>
              <a:ext cx="1924050" cy="1038225"/>
            </a:xfrm>
            <a:prstGeom prst="rect">
              <a:avLst/>
            </a:prstGeom>
          </p:spPr>
        </p:pic>
        <p:pic>
          <p:nvPicPr>
            <p:cNvPr id="7" name="Picture 6">
              <a:extLst>
                <a:ext uri="{FF2B5EF4-FFF2-40B4-BE49-F238E27FC236}">
                  <a16:creationId xmlns:a16="http://schemas.microsoft.com/office/drawing/2014/main" id="{3B247A34-A7FE-45EE-A61B-2B7738F2F960}"/>
                </a:ext>
              </a:extLst>
            </p:cNvPr>
            <p:cNvPicPr>
              <a:picLocks noChangeAspect="1"/>
            </p:cNvPicPr>
            <p:nvPr/>
          </p:nvPicPr>
          <p:blipFill>
            <a:blip r:embed="rId3"/>
            <a:stretch>
              <a:fillRect/>
            </a:stretch>
          </p:blipFill>
          <p:spPr>
            <a:xfrm>
              <a:off x="3267971" y="4253572"/>
              <a:ext cx="2390775" cy="962025"/>
            </a:xfrm>
            <a:prstGeom prst="rect">
              <a:avLst/>
            </a:prstGeom>
          </p:spPr>
        </p:pic>
        <p:pic>
          <p:nvPicPr>
            <p:cNvPr id="8" name="Picture 7">
              <a:extLst>
                <a:ext uri="{FF2B5EF4-FFF2-40B4-BE49-F238E27FC236}">
                  <a16:creationId xmlns:a16="http://schemas.microsoft.com/office/drawing/2014/main" id="{4D293317-2BF9-43E3-8E8D-EA8A28349EA4}"/>
                </a:ext>
              </a:extLst>
            </p:cNvPr>
            <p:cNvPicPr>
              <a:picLocks noChangeAspect="1"/>
            </p:cNvPicPr>
            <p:nvPr/>
          </p:nvPicPr>
          <p:blipFill>
            <a:blip r:embed="rId4"/>
            <a:stretch>
              <a:fillRect/>
            </a:stretch>
          </p:blipFill>
          <p:spPr>
            <a:xfrm>
              <a:off x="6224636" y="4329771"/>
              <a:ext cx="2362200" cy="809625"/>
            </a:xfrm>
            <a:prstGeom prst="rect">
              <a:avLst/>
            </a:prstGeom>
          </p:spPr>
        </p:pic>
      </p:grpSp>
      <p:sp>
        <p:nvSpPr>
          <p:cNvPr id="11" name="TextBox 10">
            <a:extLst>
              <a:ext uri="{FF2B5EF4-FFF2-40B4-BE49-F238E27FC236}">
                <a16:creationId xmlns:a16="http://schemas.microsoft.com/office/drawing/2014/main" id="{20175F4E-726F-4329-B2EF-E30BB4B6A503}"/>
              </a:ext>
            </a:extLst>
          </p:cNvPr>
          <p:cNvSpPr txBox="1"/>
          <p:nvPr/>
        </p:nvSpPr>
        <p:spPr>
          <a:xfrm>
            <a:off x="4269970" y="6083347"/>
            <a:ext cx="3361754"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Top 3 Deep Learning Frameworks</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30</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Sequential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3" name="Group 32">
            <a:extLst>
              <a:ext uri="{FF2B5EF4-FFF2-40B4-BE49-F238E27FC236}">
                <a16:creationId xmlns:a16="http://schemas.microsoft.com/office/drawing/2014/main" id="{371DF864-074C-444A-986E-EA2AF57FCFA5}"/>
              </a:ext>
            </a:extLst>
          </p:cNvPr>
          <p:cNvGrpSpPr/>
          <p:nvPr/>
        </p:nvGrpSpPr>
        <p:grpSpPr>
          <a:xfrm>
            <a:off x="1721422" y="2590344"/>
            <a:ext cx="2716040" cy="2088758"/>
            <a:chOff x="628650" y="2506016"/>
            <a:chExt cx="2716040" cy="2088758"/>
          </a:xfrm>
        </p:grpSpPr>
        <p:sp>
          <p:nvSpPr>
            <p:cNvPr id="14" name="Rectangle: Rounded Corners 13">
              <a:extLst>
                <a:ext uri="{FF2B5EF4-FFF2-40B4-BE49-F238E27FC236}">
                  <a16:creationId xmlns:a16="http://schemas.microsoft.com/office/drawing/2014/main" id="{2C07C001-540E-433E-9006-990512F43653}"/>
                </a:ext>
              </a:extLst>
            </p:cNvPr>
            <p:cNvSpPr/>
            <p:nvPr/>
          </p:nvSpPr>
          <p:spPr>
            <a:xfrm>
              <a:off x="628650" y="3119914"/>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996644CE-92BF-4F68-BCDD-78F7C967CDA6}"/>
                </a:ext>
              </a:extLst>
            </p:cNvPr>
            <p:cNvSpPr/>
            <p:nvPr/>
          </p:nvSpPr>
          <p:spPr>
            <a:xfrm>
              <a:off x="628650" y="3597926"/>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1EE694F-0FAB-42EE-807A-A522CD9EECFC}"/>
                </a:ext>
              </a:extLst>
            </p:cNvPr>
            <p:cNvSpPr/>
            <p:nvPr/>
          </p:nvSpPr>
          <p:spPr>
            <a:xfrm>
              <a:off x="628650" y="4096350"/>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linear(10)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softmax</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85AD47FB-B177-459F-8594-A6F40E465992}"/>
                </a:ext>
              </a:extLst>
            </p:cNvPr>
            <p:cNvCxnSpPr>
              <a:endCxn id="14" idx="0"/>
            </p:cNvCxnSpPr>
            <p:nvPr/>
          </p:nvCxnSpPr>
          <p:spPr>
            <a:xfrm>
              <a:off x="1986670" y="287534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D02E7A9-F670-479F-8F0A-3378D05A60EB}"/>
                </a:ext>
              </a:extLst>
            </p:cNvPr>
            <p:cNvSpPr/>
            <p:nvPr/>
          </p:nvSpPr>
          <p:spPr>
            <a:xfrm>
              <a:off x="1079182" y="2506016"/>
              <a:ext cx="1960793"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Input(784) (28*28)</a:t>
              </a:r>
              <a:endParaRPr lang="zh-CN" altLang="en-US" dirty="0">
                <a:solidFill>
                  <a:prstClr val="black"/>
                </a:solidFill>
                <a:latin typeface="Calibri"/>
                <a:ea typeface="宋体" panose="02010600030101010101" pitchFamily="2" charset="-122"/>
              </a:endParaRPr>
            </a:p>
          </p:txBody>
        </p:sp>
        <p:cxnSp>
          <p:nvCxnSpPr>
            <p:cNvPr id="26" name="Straight Arrow Connector 25">
              <a:extLst>
                <a:ext uri="{FF2B5EF4-FFF2-40B4-BE49-F238E27FC236}">
                  <a16:creationId xmlns:a16="http://schemas.microsoft.com/office/drawing/2014/main" id="{25335F99-0D7C-4AFF-AB70-DD68E97E89F5}"/>
                </a:ext>
              </a:extLst>
            </p:cNvPr>
            <p:cNvCxnSpPr>
              <a:cxnSpLocks/>
              <a:stCxn id="14" idx="2"/>
              <a:endCxn id="19" idx="0"/>
            </p:cNvCxnSpPr>
            <p:nvPr/>
          </p:nvCxnSpPr>
          <p:spPr>
            <a:xfrm>
              <a:off x="1986670" y="3373772"/>
              <a:ext cx="0" cy="22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4AE8062-F0C6-47EF-872B-1EC0EBF56C12}"/>
                </a:ext>
              </a:extLst>
            </p:cNvPr>
            <p:cNvCxnSpPr>
              <a:cxnSpLocks/>
              <a:stCxn id="19" idx="2"/>
              <a:endCxn id="20" idx="0"/>
            </p:cNvCxnSpPr>
            <p:nvPr/>
          </p:nvCxnSpPr>
          <p:spPr>
            <a:xfrm>
              <a:off x="1986670" y="3851784"/>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5B5956D-8412-4D87-9D6F-8BC4A606472C}"/>
                </a:ext>
              </a:extLst>
            </p:cNvPr>
            <p:cNvCxnSpPr>
              <a:cxnSpLocks/>
              <a:stCxn id="20" idx="2"/>
            </p:cNvCxnSpPr>
            <p:nvPr/>
          </p:nvCxnSpPr>
          <p:spPr>
            <a:xfrm>
              <a:off x="1986670" y="435020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Rectangle 33">
            <a:extLst>
              <a:ext uri="{FF2B5EF4-FFF2-40B4-BE49-F238E27FC236}">
                <a16:creationId xmlns:a16="http://schemas.microsoft.com/office/drawing/2014/main" id="{A4C2D1D7-541E-4F92-A9D5-3724E139D23A}"/>
              </a:ext>
            </a:extLst>
          </p:cNvPr>
          <p:cNvSpPr/>
          <p:nvPr/>
        </p:nvSpPr>
        <p:spPr>
          <a:xfrm>
            <a:off x="2666509" y="4688394"/>
            <a:ext cx="825867"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Calibri"/>
              <a:ea typeface="宋体" panose="02010600030101010101" pitchFamily="2" charset="-122"/>
            </a:endParaRPr>
          </a:p>
        </p:txBody>
      </p:sp>
      <p:sp>
        <p:nvSpPr>
          <p:cNvPr id="18" name="Rectangle 17">
            <a:extLst>
              <a:ext uri="{FF2B5EF4-FFF2-40B4-BE49-F238E27FC236}">
                <a16:creationId xmlns:a16="http://schemas.microsoft.com/office/drawing/2014/main" id="{275545A8-445A-43A1-9CE6-CD63495663ED}"/>
              </a:ext>
            </a:extLst>
          </p:cNvPr>
          <p:cNvSpPr/>
          <p:nvPr/>
        </p:nvSpPr>
        <p:spPr>
          <a:xfrm>
            <a:off x="4964114" y="2805091"/>
            <a:ext cx="5866644" cy="2123658"/>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Sequential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Dense,Input</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model = Sequential(</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 [</a:t>
            </a:r>
            <a:r>
              <a:rPr lang="en-US" altLang="zh-CN" sz="1200" dirty="0">
                <a:solidFill>
                  <a:srgbClr val="000000"/>
                </a:solidFill>
                <a:latin typeface="Courier New" panose="02070309020205020404" pitchFamily="49" charset="0"/>
                <a:ea typeface="宋体" panose="02010600030101010101" pitchFamily="2" charset="-122"/>
              </a:rPr>
              <a:t>Input(shape=(</a:t>
            </a:r>
            <a:r>
              <a:rPr lang="en-US" altLang="zh-CN" sz="1200" dirty="0">
                <a:solidFill>
                  <a:srgbClr val="09885A"/>
                </a:solidFill>
                <a:latin typeface="Courier New" panose="02070309020205020404" pitchFamily="49" charset="0"/>
                <a:ea typeface="宋体" panose="02010600030101010101" pitchFamily="2" charset="-122"/>
              </a:rPr>
              <a:t>784</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Dense(</a:t>
            </a:r>
            <a:r>
              <a:rPr lang="en-US" altLang="zh-CN" sz="1200" dirty="0">
                <a:solidFill>
                  <a:srgbClr val="09885A"/>
                </a:solidFill>
                <a:latin typeface="Courier New" panose="02070309020205020404" pitchFamily="49" charset="0"/>
                <a:ea typeface="宋体" panose="02010600030101010101" pitchFamily="2" charset="-122"/>
              </a:rPr>
              <a:t>10</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softmax</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p>
          <a:p>
            <a:r>
              <a:rPr lang="en-US" altLang="zh-CN" sz="1200" dirty="0" err="1">
                <a:solidFill>
                  <a:srgbClr val="000000"/>
                </a:solidFill>
                <a:latin typeface="Courier New" panose="02070309020205020404" pitchFamily="49" charset="0"/>
                <a:ea typeface="宋体" panose="02010600030101010101" pitchFamily="2" charset="-122"/>
              </a:rPr>
              <a:t>model.summary</a:t>
            </a:r>
            <a:r>
              <a:rPr lang="en-US" altLang="zh-CN" sz="1200" dirty="0">
                <a:solidFill>
                  <a:srgbClr val="000000"/>
                </a:solidFill>
                <a:latin typeface="Courier New" panose="02070309020205020404" pitchFamily="49" charset="0"/>
                <a:ea typeface="宋体" panose="02010600030101010101" pitchFamily="2" charset="-122"/>
              </a:rPr>
              <a:t>()</a:t>
            </a:r>
          </a:p>
          <a:p>
            <a:endParaRPr lang="en-US" altLang="zh-CN" sz="1200" dirty="0">
              <a:solidFill>
                <a:srgbClr val="000000"/>
              </a:solidFill>
              <a:latin typeface="Courier New" panose="02070309020205020404" pitchFamily="49" charset="0"/>
              <a:ea typeface="宋体" panose="02010600030101010101" pitchFamily="2" charset="-122"/>
            </a:endParaRPr>
          </a:p>
        </p:txBody>
      </p:sp>
      <p:sp>
        <p:nvSpPr>
          <p:cNvPr id="21" name="Rectangle 20">
            <a:extLst>
              <a:ext uri="{FF2B5EF4-FFF2-40B4-BE49-F238E27FC236}">
                <a16:creationId xmlns:a16="http://schemas.microsoft.com/office/drawing/2014/main" id="{AD79467C-45CC-43D8-BC08-9629828F96CD}"/>
              </a:ext>
            </a:extLst>
          </p:cNvPr>
          <p:cNvSpPr/>
          <p:nvPr/>
        </p:nvSpPr>
        <p:spPr>
          <a:xfrm>
            <a:off x="1833638" y="4991776"/>
            <a:ext cx="8626127" cy="369332"/>
          </a:xfrm>
          <a:prstGeom prst="rect">
            <a:avLst/>
          </a:prstGeom>
          <a:solidFill>
            <a:schemeClr val="accent2">
              <a:lumMod val="60000"/>
              <a:lumOff val="40000"/>
            </a:schemeClr>
          </a:solid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Sequential API can also take as input a list of layers. </a:t>
            </a:r>
          </a:p>
        </p:txBody>
      </p:sp>
    </p:spTree>
    <p:extLst>
      <p:ext uri="{BB962C8B-B14F-4D97-AF65-F5344CB8AC3E}">
        <p14:creationId xmlns:p14="http://schemas.microsoft.com/office/powerpoint/2010/main" val="3939991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31</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Sequential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3" name="Group 32">
            <a:extLst>
              <a:ext uri="{FF2B5EF4-FFF2-40B4-BE49-F238E27FC236}">
                <a16:creationId xmlns:a16="http://schemas.microsoft.com/office/drawing/2014/main" id="{371DF864-074C-444A-986E-EA2AF57FCFA5}"/>
              </a:ext>
            </a:extLst>
          </p:cNvPr>
          <p:cNvGrpSpPr/>
          <p:nvPr/>
        </p:nvGrpSpPr>
        <p:grpSpPr>
          <a:xfrm>
            <a:off x="1721422" y="2590344"/>
            <a:ext cx="2716040" cy="2088758"/>
            <a:chOff x="628650" y="2506016"/>
            <a:chExt cx="2716040" cy="2088758"/>
          </a:xfrm>
        </p:grpSpPr>
        <p:sp>
          <p:nvSpPr>
            <p:cNvPr id="14" name="Rectangle: Rounded Corners 13">
              <a:extLst>
                <a:ext uri="{FF2B5EF4-FFF2-40B4-BE49-F238E27FC236}">
                  <a16:creationId xmlns:a16="http://schemas.microsoft.com/office/drawing/2014/main" id="{2C07C001-540E-433E-9006-990512F43653}"/>
                </a:ext>
              </a:extLst>
            </p:cNvPr>
            <p:cNvSpPr/>
            <p:nvPr/>
          </p:nvSpPr>
          <p:spPr>
            <a:xfrm>
              <a:off x="628650" y="3119914"/>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996644CE-92BF-4F68-BCDD-78F7C967CDA6}"/>
                </a:ext>
              </a:extLst>
            </p:cNvPr>
            <p:cNvSpPr/>
            <p:nvPr/>
          </p:nvSpPr>
          <p:spPr>
            <a:xfrm>
              <a:off x="628650" y="3597926"/>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71EE694F-0FAB-42EE-807A-A522CD9EECFC}"/>
                </a:ext>
              </a:extLst>
            </p:cNvPr>
            <p:cNvSpPr/>
            <p:nvPr/>
          </p:nvSpPr>
          <p:spPr>
            <a:xfrm>
              <a:off x="628650" y="4096350"/>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Dropout(0.5)</a:t>
              </a:r>
              <a:endParaRPr lang="zh-CN" altLang="en-US" dirty="0">
                <a:solidFill>
                  <a:prstClr val="black"/>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85AD47FB-B177-459F-8594-A6F40E465992}"/>
                </a:ext>
              </a:extLst>
            </p:cNvPr>
            <p:cNvCxnSpPr>
              <a:endCxn id="14" idx="0"/>
            </p:cNvCxnSpPr>
            <p:nvPr/>
          </p:nvCxnSpPr>
          <p:spPr>
            <a:xfrm>
              <a:off x="1986670" y="287534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D02E7A9-F670-479F-8F0A-3378D05A60EB}"/>
                </a:ext>
              </a:extLst>
            </p:cNvPr>
            <p:cNvSpPr/>
            <p:nvPr/>
          </p:nvSpPr>
          <p:spPr>
            <a:xfrm>
              <a:off x="1079182" y="2506016"/>
              <a:ext cx="1960793"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Input(784) (28*28)</a:t>
              </a:r>
              <a:endParaRPr lang="zh-CN" altLang="en-US" dirty="0">
                <a:solidFill>
                  <a:prstClr val="black"/>
                </a:solidFill>
                <a:latin typeface="Calibri"/>
                <a:ea typeface="宋体" panose="02010600030101010101" pitchFamily="2" charset="-122"/>
              </a:endParaRPr>
            </a:p>
          </p:txBody>
        </p:sp>
        <p:cxnSp>
          <p:nvCxnSpPr>
            <p:cNvPr id="26" name="Straight Arrow Connector 25">
              <a:extLst>
                <a:ext uri="{FF2B5EF4-FFF2-40B4-BE49-F238E27FC236}">
                  <a16:creationId xmlns:a16="http://schemas.microsoft.com/office/drawing/2014/main" id="{25335F99-0D7C-4AFF-AB70-DD68E97E89F5}"/>
                </a:ext>
              </a:extLst>
            </p:cNvPr>
            <p:cNvCxnSpPr>
              <a:cxnSpLocks/>
              <a:stCxn id="14" idx="2"/>
              <a:endCxn id="19" idx="0"/>
            </p:cNvCxnSpPr>
            <p:nvPr/>
          </p:nvCxnSpPr>
          <p:spPr>
            <a:xfrm>
              <a:off x="1986670" y="3373772"/>
              <a:ext cx="0" cy="22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4AE8062-F0C6-47EF-872B-1EC0EBF56C12}"/>
                </a:ext>
              </a:extLst>
            </p:cNvPr>
            <p:cNvCxnSpPr>
              <a:cxnSpLocks/>
              <a:stCxn id="19" idx="2"/>
              <a:endCxn id="20" idx="0"/>
            </p:cNvCxnSpPr>
            <p:nvPr/>
          </p:nvCxnSpPr>
          <p:spPr>
            <a:xfrm>
              <a:off x="1986670" y="3851784"/>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5B5956D-8412-4D87-9D6F-8BC4A606472C}"/>
                </a:ext>
              </a:extLst>
            </p:cNvPr>
            <p:cNvCxnSpPr>
              <a:cxnSpLocks/>
              <a:stCxn id="20" idx="2"/>
            </p:cNvCxnSpPr>
            <p:nvPr/>
          </p:nvCxnSpPr>
          <p:spPr>
            <a:xfrm>
              <a:off x="1986670" y="4350208"/>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Rectangle 33">
            <a:extLst>
              <a:ext uri="{FF2B5EF4-FFF2-40B4-BE49-F238E27FC236}">
                <a16:creationId xmlns:a16="http://schemas.microsoft.com/office/drawing/2014/main" id="{A4C2D1D7-541E-4F92-A9D5-3724E139D23A}"/>
              </a:ext>
            </a:extLst>
          </p:cNvPr>
          <p:cNvSpPr/>
          <p:nvPr/>
        </p:nvSpPr>
        <p:spPr>
          <a:xfrm>
            <a:off x="2666508" y="5082549"/>
            <a:ext cx="825867"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Calibri"/>
              <a:ea typeface="宋体" panose="02010600030101010101" pitchFamily="2" charset="-122"/>
            </a:endParaRPr>
          </a:p>
        </p:txBody>
      </p:sp>
      <p:sp>
        <p:nvSpPr>
          <p:cNvPr id="21" name="Rectangle 20">
            <a:extLst>
              <a:ext uri="{FF2B5EF4-FFF2-40B4-BE49-F238E27FC236}">
                <a16:creationId xmlns:a16="http://schemas.microsoft.com/office/drawing/2014/main" id="{AD79467C-45CC-43D8-BC08-9629828F96CD}"/>
              </a:ext>
            </a:extLst>
          </p:cNvPr>
          <p:cNvSpPr/>
          <p:nvPr/>
        </p:nvSpPr>
        <p:spPr>
          <a:xfrm>
            <a:off x="1915315" y="5900105"/>
            <a:ext cx="8626127" cy="646331"/>
          </a:xfrm>
          <a:prstGeom prst="rect">
            <a:avLst/>
          </a:prstGeom>
          <a:solidFill>
            <a:schemeClr val="accent2">
              <a:lumMod val="60000"/>
              <a:lumOff val="40000"/>
            </a:schemeClr>
          </a:solid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A dropout layer is usually used to prevent overfitting.</a:t>
            </a:r>
          </a:p>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It randomly drop neurons during training, the rate of dropout changes from 0 to 1.</a:t>
            </a:r>
          </a:p>
        </p:txBody>
      </p:sp>
      <p:sp>
        <p:nvSpPr>
          <p:cNvPr id="23" name="Rectangle: Rounded Corners 22">
            <a:extLst>
              <a:ext uri="{FF2B5EF4-FFF2-40B4-BE49-F238E27FC236}">
                <a16:creationId xmlns:a16="http://schemas.microsoft.com/office/drawing/2014/main" id="{E3FADCE0-36F7-457C-ADA7-604B606D7525}"/>
              </a:ext>
            </a:extLst>
          </p:cNvPr>
          <p:cNvSpPr/>
          <p:nvPr/>
        </p:nvSpPr>
        <p:spPr>
          <a:xfrm>
            <a:off x="1721421" y="4679102"/>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linear(10)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softmax</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E70E530A-3C86-471C-B94A-9084A5700956}"/>
              </a:ext>
            </a:extLst>
          </p:cNvPr>
          <p:cNvCxnSpPr>
            <a:cxnSpLocks/>
          </p:cNvCxnSpPr>
          <p:nvPr/>
        </p:nvCxnSpPr>
        <p:spPr>
          <a:xfrm>
            <a:off x="3079441" y="4932960"/>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9F9B3ADB-A723-4652-A44C-5C47FE878BCC}"/>
              </a:ext>
            </a:extLst>
          </p:cNvPr>
          <p:cNvSpPr/>
          <p:nvPr/>
        </p:nvSpPr>
        <p:spPr>
          <a:xfrm>
            <a:off x="4549474" y="1888808"/>
            <a:ext cx="5656659" cy="2462213"/>
          </a:xfrm>
          <a:prstGeom prst="rect">
            <a:avLst/>
          </a:prstGeom>
        </p:spPr>
        <p:txBody>
          <a:bodyPr wrap="square">
            <a:spAutoFit/>
          </a:bodyPr>
          <a:lstStyle/>
          <a:p>
            <a:r>
              <a:rPr lang="en-US" altLang="zh-CN" sz="1100" dirty="0">
                <a:solidFill>
                  <a:srgbClr val="008000"/>
                </a:solidFill>
                <a:latin typeface="Courier New" panose="02070309020205020404" pitchFamily="49" charset="0"/>
                <a:ea typeface="宋体" panose="02010600030101010101" pitchFamily="2" charset="-122"/>
              </a:rPr>
              <a:t># Define the model using functional API:</a:t>
            </a:r>
            <a:endParaRPr lang="en-US" altLang="zh-CN" sz="1100" dirty="0">
              <a:solidFill>
                <a:srgbClr val="000000"/>
              </a:solidFill>
              <a:latin typeface="Courier New" panose="02070309020205020404" pitchFamily="49" charset="0"/>
              <a:ea typeface="宋体" panose="02010600030101010101" pitchFamily="2" charset="-122"/>
            </a:endParaRPr>
          </a:p>
          <a:p>
            <a:r>
              <a:rPr lang="en-US" altLang="zh-CN" sz="1100" dirty="0">
                <a:solidFill>
                  <a:srgbClr val="AF00DB"/>
                </a:solidFill>
                <a:latin typeface="Courier New" panose="02070309020205020404" pitchFamily="49" charset="0"/>
                <a:ea typeface="宋体" panose="02010600030101010101" pitchFamily="2" charset="-122"/>
              </a:rPr>
              <a:t>from</a:t>
            </a:r>
            <a:r>
              <a:rPr lang="en-US" altLang="zh-CN" sz="1100" dirty="0">
                <a:solidFill>
                  <a:srgbClr val="000000"/>
                </a:solidFill>
                <a:latin typeface="Courier New" panose="02070309020205020404" pitchFamily="49" charset="0"/>
                <a:ea typeface="宋体" panose="02010600030101010101" pitchFamily="2" charset="-122"/>
              </a:rPr>
              <a:t> </a:t>
            </a:r>
            <a:r>
              <a:rPr lang="en-US" altLang="zh-CN" sz="1100" dirty="0" err="1">
                <a:solidFill>
                  <a:srgbClr val="000000"/>
                </a:solidFill>
                <a:latin typeface="Courier New" panose="02070309020205020404" pitchFamily="49" charset="0"/>
                <a:ea typeface="宋体" panose="02010600030101010101" pitchFamily="2" charset="-122"/>
              </a:rPr>
              <a:t>keras.models</a:t>
            </a:r>
            <a:r>
              <a:rPr lang="en-US" altLang="zh-CN" sz="1100" dirty="0">
                <a:solidFill>
                  <a:srgbClr val="000000"/>
                </a:solidFill>
                <a:latin typeface="Courier New" panose="02070309020205020404" pitchFamily="49" charset="0"/>
                <a:ea typeface="宋体" panose="02010600030101010101" pitchFamily="2" charset="-122"/>
              </a:rPr>
              <a:t> </a:t>
            </a:r>
            <a:r>
              <a:rPr lang="en-US" altLang="zh-CN" sz="1100" dirty="0">
                <a:solidFill>
                  <a:srgbClr val="AF00DB"/>
                </a:solidFill>
                <a:latin typeface="Courier New" panose="02070309020205020404" pitchFamily="49" charset="0"/>
                <a:ea typeface="宋体" panose="02010600030101010101" pitchFamily="2" charset="-122"/>
              </a:rPr>
              <a:t>import</a:t>
            </a:r>
            <a:r>
              <a:rPr lang="en-US" altLang="zh-CN" sz="1100" dirty="0">
                <a:solidFill>
                  <a:srgbClr val="000000"/>
                </a:solidFill>
                <a:latin typeface="Courier New" panose="02070309020205020404" pitchFamily="49" charset="0"/>
                <a:ea typeface="宋体" panose="02010600030101010101" pitchFamily="2" charset="-122"/>
              </a:rPr>
              <a:t> Sequential</a:t>
            </a:r>
          </a:p>
          <a:p>
            <a:r>
              <a:rPr lang="en-US" altLang="zh-CN" sz="1100" dirty="0">
                <a:solidFill>
                  <a:srgbClr val="AF00DB"/>
                </a:solidFill>
                <a:latin typeface="Courier New" panose="02070309020205020404" pitchFamily="49" charset="0"/>
                <a:ea typeface="宋体" panose="02010600030101010101" pitchFamily="2" charset="-122"/>
              </a:rPr>
              <a:t>from</a:t>
            </a:r>
            <a:r>
              <a:rPr lang="en-US" altLang="zh-CN" sz="1100" dirty="0">
                <a:solidFill>
                  <a:srgbClr val="000000"/>
                </a:solidFill>
                <a:latin typeface="Courier New" panose="02070309020205020404" pitchFamily="49" charset="0"/>
                <a:ea typeface="宋体" panose="02010600030101010101" pitchFamily="2" charset="-122"/>
              </a:rPr>
              <a:t> </a:t>
            </a:r>
            <a:r>
              <a:rPr lang="en-US" altLang="zh-CN" sz="1100" dirty="0" err="1">
                <a:solidFill>
                  <a:srgbClr val="000000"/>
                </a:solidFill>
                <a:latin typeface="Courier New" panose="02070309020205020404" pitchFamily="49" charset="0"/>
                <a:ea typeface="宋体" panose="02010600030101010101" pitchFamily="2" charset="-122"/>
              </a:rPr>
              <a:t>keras.layers</a:t>
            </a:r>
            <a:r>
              <a:rPr lang="en-US" altLang="zh-CN" sz="1100" dirty="0">
                <a:solidFill>
                  <a:srgbClr val="000000"/>
                </a:solidFill>
                <a:latin typeface="Courier New" panose="02070309020205020404" pitchFamily="49" charset="0"/>
                <a:ea typeface="宋体" panose="02010600030101010101" pitchFamily="2" charset="-122"/>
              </a:rPr>
              <a:t> </a:t>
            </a:r>
            <a:r>
              <a:rPr lang="en-US" altLang="zh-CN" sz="1100" dirty="0">
                <a:solidFill>
                  <a:srgbClr val="AF00DB"/>
                </a:solidFill>
                <a:latin typeface="Courier New" panose="02070309020205020404" pitchFamily="49" charset="0"/>
                <a:ea typeface="宋体" panose="02010600030101010101" pitchFamily="2" charset="-122"/>
              </a:rPr>
              <a:t>import</a:t>
            </a:r>
            <a:r>
              <a:rPr lang="en-US" altLang="zh-CN" sz="1100" dirty="0">
                <a:solidFill>
                  <a:srgbClr val="000000"/>
                </a:solidFill>
                <a:latin typeface="Courier New" panose="02070309020205020404" pitchFamily="49" charset="0"/>
                <a:ea typeface="宋体" panose="02010600030101010101" pitchFamily="2" charset="-122"/>
              </a:rPr>
              <a:t> </a:t>
            </a:r>
            <a:r>
              <a:rPr lang="en-US" altLang="zh-CN" sz="1100" dirty="0" err="1">
                <a:solidFill>
                  <a:srgbClr val="000000"/>
                </a:solidFill>
                <a:latin typeface="Courier New" panose="02070309020205020404" pitchFamily="49" charset="0"/>
                <a:ea typeface="宋体" panose="02010600030101010101" pitchFamily="2" charset="-122"/>
              </a:rPr>
              <a:t>Dense,Input,Dropout</a:t>
            </a:r>
            <a:endParaRPr lang="en-US" altLang="zh-CN" sz="1100" dirty="0">
              <a:solidFill>
                <a:srgbClr val="000000"/>
              </a:solidFill>
              <a:latin typeface="Courier New" panose="02070309020205020404" pitchFamily="49" charset="0"/>
              <a:ea typeface="宋体" panose="02010600030101010101" pitchFamily="2" charset="-122"/>
            </a:endParaRPr>
          </a:p>
          <a:p>
            <a:br>
              <a:rPr lang="en-US" altLang="zh-CN" sz="1100" dirty="0">
                <a:solidFill>
                  <a:srgbClr val="000000"/>
                </a:solidFill>
                <a:latin typeface="Courier New" panose="02070309020205020404" pitchFamily="49" charset="0"/>
                <a:ea typeface="宋体" panose="02010600030101010101" pitchFamily="2" charset="-122"/>
              </a:rPr>
            </a:br>
            <a:r>
              <a:rPr lang="en-US" altLang="zh-CN" sz="1100" dirty="0">
                <a:solidFill>
                  <a:srgbClr val="000000"/>
                </a:solidFill>
                <a:latin typeface="Courier New" panose="02070309020205020404" pitchFamily="49" charset="0"/>
                <a:ea typeface="宋体" panose="02010600030101010101" pitchFamily="2" charset="-122"/>
              </a:rPr>
              <a:t>x = Input(shape=(</a:t>
            </a:r>
            <a:r>
              <a:rPr lang="en-US" altLang="zh-CN" sz="1100" dirty="0">
                <a:solidFill>
                  <a:srgbClr val="09885A"/>
                </a:solidFill>
                <a:latin typeface="Courier New" panose="02070309020205020404" pitchFamily="49" charset="0"/>
                <a:ea typeface="宋体" panose="02010600030101010101" pitchFamily="2" charset="-122"/>
              </a:rPr>
              <a:t>784</a:t>
            </a:r>
            <a:r>
              <a:rPr lang="en-US" altLang="zh-CN" sz="1100" dirty="0">
                <a:solidFill>
                  <a:srgbClr val="000000"/>
                </a:solidFill>
                <a:latin typeface="Courier New" panose="02070309020205020404" pitchFamily="49" charset="0"/>
                <a:ea typeface="宋体" panose="02010600030101010101" pitchFamily="2" charset="-122"/>
              </a:rPr>
              <a:t>,))</a:t>
            </a:r>
          </a:p>
          <a:p>
            <a:br>
              <a:rPr lang="en-US" altLang="zh-CN" sz="1100" dirty="0">
                <a:solidFill>
                  <a:srgbClr val="000000"/>
                </a:solidFill>
                <a:latin typeface="Courier New" panose="02070309020205020404" pitchFamily="49" charset="0"/>
                <a:ea typeface="宋体" panose="02010600030101010101" pitchFamily="2" charset="-122"/>
              </a:rPr>
            </a:br>
            <a:r>
              <a:rPr lang="en-US" altLang="zh-CN" sz="1100" dirty="0">
                <a:solidFill>
                  <a:srgbClr val="000000"/>
                </a:solidFill>
                <a:latin typeface="Courier New" panose="02070309020205020404" pitchFamily="49" charset="0"/>
                <a:ea typeface="宋体" panose="02010600030101010101" pitchFamily="2" charset="-122"/>
              </a:rPr>
              <a:t>model = Sequential(</a:t>
            </a:r>
          </a:p>
          <a:p>
            <a:r>
              <a:rPr lang="en-US" altLang="zh-CN" sz="1100" dirty="0">
                <a:solidFill>
                  <a:srgbClr val="000000"/>
                </a:solidFill>
                <a:latin typeface="Courier New" panose="02070309020205020404" pitchFamily="49" charset="0"/>
                <a:ea typeface="宋体" panose="02010600030101010101" pitchFamily="2" charset="-122"/>
              </a:rPr>
              <a:t>    [Input(shape=(</a:t>
            </a:r>
            <a:r>
              <a:rPr lang="en-US" altLang="zh-CN" sz="1100" dirty="0">
                <a:solidFill>
                  <a:srgbClr val="09885A"/>
                </a:solidFill>
                <a:latin typeface="Courier New" panose="02070309020205020404" pitchFamily="49" charset="0"/>
                <a:ea typeface="宋体" panose="02010600030101010101" pitchFamily="2" charset="-122"/>
              </a:rPr>
              <a:t>784</a:t>
            </a:r>
            <a:r>
              <a:rPr lang="en-US" altLang="zh-CN" sz="1100" dirty="0">
                <a:solidFill>
                  <a:srgbClr val="000000"/>
                </a:solidFill>
                <a:latin typeface="Courier New" panose="02070309020205020404" pitchFamily="49" charset="0"/>
                <a:ea typeface="宋体" panose="02010600030101010101" pitchFamily="2" charset="-122"/>
              </a:rPr>
              <a:t>,)),</a:t>
            </a:r>
          </a:p>
          <a:p>
            <a:r>
              <a:rPr lang="en-US" altLang="zh-CN" sz="1100" dirty="0">
                <a:solidFill>
                  <a:srgbClr val="000000"/>
                </a:solidFill>
                <a:latin typeface="Courier New" panose="02070309020205020404" pitchFamily="49" charset="0"/>
                <a:ea typeface="宋体" panose="02010600030101010101" pitchFamily="2" charset="-122"/>
              </a:rPr>
              <a:t>    Dense(</a:t>
            </a:r>
            <a:r>
              <a:rPr lang="en-US" altLang="zh-CN" sz="1100" dirty="0">
                <a:solidFill>
                  <a:srgbClr val="09885A"/>
                </a:solidFill>
                <a:latin typeface="Courier New" panose="02070309020205020404" pitchFamily="49" charset="0"/>
                <a:ea typeface="宋体" panose="02010600030101010101" pitchFamily="2" charset="-122"/>
              </a:rPr>
              <a:t>512</a:t>
            </a:r>
            <a:r>
              <a:rPr lang="en-US" altLang="zh-CN" sz="1100" dirty="0">
                <a:solidFill>
                  <a:srgbClr val="000000"/>
                </a:solidFill>
                <a:latin typeface="Courier New" panose="02070309020205020404" pitchFamily="49" charset="0"/>
                <a:ea typeface="宋体" panose="02010600030101010101" pitchFamily="2" charset="-122"/>
              </a:rPr>
              <a:t>, activation=</a:t>
            </a:r>
            <a:r>
              <a:rPr lang="en-US" altLang="zh-CN" sz="1100" dirty="0">
                <a:solidFill>
                  <a:srgbClr val="A31515"/>
                </a:solidFill>
                <a:latin typeface="Courier New" panose="02070309020205020404" pitchFamily="49" charset="0"/>
                <a:ea typeface="宋体" panose="02010600030101010101" pitchFamily="2" charset="-122"/>
              </a:rPr>
              <a:t>'</a:t>
            </a:r>
            <a:r>
              <a:rPr lang="en-US" altLang="zh-CN" sz="1100" dirty="0" err="1">
                <a:solidFill>
                  <a:srgbClr val="A31515"/>
                </a:solidFill>
                <a:latin typeface="Courier New" panose="02070309020205020404" pitchFamily="49" charset="0"/>
                <a:ea typeface="宋体" panose="02010600030101010101" pitchFamily="2" charset="-122"/>
              </a:rPr>
              <a:t>relu</a:t>
            </a:r>
            <a:r>
              <a:rPr lang="en-US" altLang="zh-CN" sz="1100" dirty="0">
                <a:solidFill>
                  <a:srgbClr val="A31515"/>
                </a:solidFill>
                <a:latin typeface="Courier New" panose="02070309020205020404" pitchFamily="49" charset="0"/>
                <a:ea typeface="宋体" panose="02010600030101010101" pitchFamily="2" charset="-122"/>
              </a:rPr>
              <a:t>'</a:t>
            </a:r>
            <a:r>
              <a:rPr lang="en-US" altLang="zh-CN" sz="1100" dirty="0">
                <a:solidFill>
                  <a:srgbClr val="000000"/>
                </a:solidFill>
                <a:latin typeface="Courier New" panose="02070309020205020404" pitchFamily="49" charset="0"/>
                <a:ea typeface="宋体" panose="02010600030101010101" pitchFamily="2" charset="-122"/>
              </a:rPr>
              <a:t>),</a:t>
            </a:r>
          </a:p>
          <a:p>
            <a:r>
              <a:rPr lang="en-US" altLang="zh-CN" sz="1100" dirty="0">
                <a:solidFill>
                  <a:srgbClr val="000000"/>
                </a:solidFill>
                <a:latin typeface="Courier New" panose="02070309020205020404" pitchFamily="49" charset="0"/>
                <a:ea typeface="宋体" panose="02010600030101010101" pitchFamily="2" charset="-122"/>
              </a:rPr>
              <a:t>    Dense(</a:t>
            </a:r>
            <a:r>
              <a:rPr lang="en-US" altLang="zh-CN" sz="1100" dirty="0">
                <a:solidFill>
                  <a:srgbClr val="09885A"/>
                </a:solidFill>
                <a:latin typeface="Courier New" panose="02070309020205020404" pitchFamily="49" charset="0"/>
                <a:ea typeface="宋体" panose="02010600030101010101" pitchFamily="2" charset="-122"/>
              </a:rPr>
              <a:t>512</a:t>
            </a:r>
            <a:r>
              <a:rPr lang="en-US" altLang="zh-CN" sz="1100" dirty="0">
                <a:solidFill>
                  <a:srgbClr val="000000"/>
                </a:solidFill>
                <a:latin typeface="Courier New" panose="02070309020205020404" pitchFamily="49" charset="0"/>
                <a:ea typeface="宋体" panose="02010600030101010101" pitchFamily="2" charset="-122"/>
              </a:rPr>
              <a:t>, activation=</a:t>
            </a:r>
            <a:r>
              <a:rPr lang="en-US" altLang="zh-CN" sz="1100" dirty="0">
                <a:solidFill>
                  <a:srgbClr val="A31515"/>
                </a:solidFill>
                <a:latin typeface="Courier New" panose="02070309020205020404" pitchFamily="49" charset="0"/>
                <a:ea typeface="宋体" panose="02010600030101010101" pitchFamily="2" charset="-122"/>
              </a:rPr>
              <a:t>'</a:t>
            </a:r>
            <a:r>
              <a:rPr lang="en-US" altLang="zh-CN" sz="1100" dirty="0" err="1">
                <a:solidFill>
                  <a:srgbClr val="A31515"/>
                </a:solidFill>
                <a:latin typeface="Courier New" panose="02070309020205020404" pitchFamily="49" charset="0"/>
                <a:ea typeface="宋体" panose="02010600030101010101" pitchFamily="2" charset="-122"/>
              </a:rPr>
              <a:t>relu</a:t>
            </a:r>
            <a:r>
              <a:rPr lang="en-US" altLang="zh-CN" sz="1100" dirty="0">
                <a:solidFill>
                  <a:srgbClr val="A31515"/>
                </a:solidFill>
                <a:latin typeface="Courier New" panose="02070309020205020404" pitchFamily="49" charset="0"/>
                <a:ea typeface="宋体" panose="02010600030101010101" pitchFamily="2" charset="-122"/>
              </a:rPr>
              <a:t>'</a:t>
            </a:r>
            <a:r>
              <a:rPr lang="en-US" altLang="zh-CN" sz="1100" dirty="0">
                <a:solidFill>
                  <a:srgbClr val="000000"/>
                </a:solidFill>
                <a:latin typeface="Courier New" panose="02070309020205020404" pitchFamily="49" charset="0"/>
                <a:ea typeface="宋体" panose="02010600030101010101" pitchFamily="2" charset="-122"/>
              </a:rPr>
              <a:t>),</a:t>
            </a:r>
          </a:p>
          <a:p>
            <a:r>
              <a:rPr lang="en-US" altLang="zh-CN" sz="1100" dirty="0">
                <a:solidFill>
                  <a:srgbClr val="000000"/>
                </a:solidFill>
                <a:highlight>
                  <a:srgbClr val="FFFF00"/>
                </a:highlight>
                <a:latin typeface="Courier New" panose="02070309020205020404" pitchFamily="49" charset="0"/>
                <a:ea typeface="宋体" panose="02010600030101010101" pitchFamily="2" charset="-122"/>
              </a:rPr>
              <a:t>    Dropout(</a:t>
            </a:r>
            <a:r>
              <a:rPr lang="en-US" altLang="zh-CN" sz="1100" dirty="0">
                <a:solidFill>
                  <a:srgbClr val="09885A"/>
                </a:solidFill>
                <a:highlight>
                  <a:srgbClr val="FFFF00"/>
                </a:highlight>
                <a:latin typeface="Courier New" panose="02070309020205020404" pitchFamily="49" charset="0"/>
                <a:ea typeface="宋体" panose="02010600030101010101" pitchFamily="2" charset="-122"/>
              </a:rPr>
              <a:t>0.5</a:t>
            </a:r>
            <a:r>
              <a:rPr lang="en-US" altLang="zh-CN" sz="1100" dirty="0">
                <a:solidFill>
                  <a:srgbClr val="000000"/>
                </a:solidFill>
                <a:highlight>
                  <a:srgbClr val="FFFF00"/>
                </a:highlight>
                <a:latin typeface="Courier New" panose="02070309020205020404" pitchFamily="49" charset="0"/>
                <a:ea typeface="宋体" panose="02010600030101010101" pitchFamily="2" charset="-122"/>
              </a:rPr>
              <a:t>),</a:t>
            </a:r>
          </a:p>
          <a:p>
            <a:r>
              <a:rPr lang="en-US" altLang="zh-CN" sz="1100" dirty="0">
                <a:solidFill>
                  <a:srgbClr val="000000"/>
                </a:solidFill>
                <a:latin typeface="Courier New" panose="02070309020205020404" pitchFamily="49" charset="0"/>
                <a:ea typeface="宋体" panose="02010600030101010101" pitchFamily="2" charset="-122"/>
              </a:rPr>
              <a:t>    Dense(</a:t>
            </a:r>
            <a:r>
              <a:rPr lang="en-US" altLang="zh-CN" sz="1100" dirty="0">
                <a:solidFill>
                  <a:srgbClr val="09885A"/>
                </a:solidFill>
                <a:latin typeface="Courier New" panose="02070309020205020404" pitchFamily="49" charset="0"/>
                <a:ea typeface="宋体" panose="02010600030101010101" pitchFamily="2" charset="-122"/>
              </a:rPr>
              <a:t>10</a:t>
            </a:r>
            <a:r>
              <a:rPr lang="en-US" altLang="zh-CN" sz="1100" dirty="0">
                <a:solidFill>
                  <a:srgbClr val="000000"/>
                </a:solidFill>
                <a:latin typeface="Courier New" panose="02070309020205020404" pitchFamily="49" charset="0"/>
                <a:ea typeface="宋体" panose="02010600030101010101" pitchFamily="2" charset="-122"/>
              </a:rPr>
              <a:t>, activation=</a:t>
            </a:r>
            <a:r>
              <a:rPr lang="en-US" altLang="zh-CN" sz="1100" dirty="0">
                <a:solidFill>
                  <a:srgbClr val="A31515"/>
                </a:solidFill>
                <a:latin typeface="Courier New" panose="02070309020205020404" pitchFamily="49" charset="0"/>
                <a:ea typeface="宋体" panose="02010600030101010101" pitchFamily="2" charset="-122"/>
              </a:rPr>
              <a:t>'</a:t>
            </a:r>
            <a:r>
              <a:rPr lang="en-US" altLang="zh-CN" sz="1100" dirty="0" err="1">
                <a:solidFill>
                  <a:srgbClr val="A31515"/>
                </a:solidFill>
                <a:latin typeface="Courier New" panose="02070309020205020404" pitchFamily="49" charset="0"/>
                <a:ea typeface="宋体" panose="02010600030101010101" pitchFamily="2" charset="-122"/>
              </a:rPr>
              <a:t>softmax</a:t>
            </a:r>
            <a:r>
              <a:rPr lang="en-US" altLang="zh-CN" sz="1100" dirty="0">
                <a:solidFill>
                  <a:srgbClr val="A31515"/>
                </a:solidFill>
                <a:latin typeface="Courier New" panose="02070309020205020404" pitchFamily="49" charset="0"/>
                <a:ea typeface="宋体" panose="02010600030101010101" pitchFamily="2" charset="-122"/>
              </a:rPr>
              <a:t>'</a:t>
            </a:r>
            <a:r>
              <a:rPr lang="en-US" altLang="zh-CN" sz="1100" dirty="0">
                <a:solidFill>
                  <a:srgbClr val="000000"/>
                </a:solidFill>
                <a:latin typeface="Courier New" panose="02070309020205020404" pitchFamily="49" charset="0"/>
                <a:ea typeface="宋体" panose="02010600030101010101" pitchFamily="2" charset="-122"/>
              </a:rPr>
              <a:t>)]</a:t>
            </a:r>
          </a:p>
          <a:p>
            <a:r>
              <a:rPr lang="en-US" altLang="zh-CN" sz="1100" dirty="0">
                <a:solidFill>
                  <a:srgbClr val="000000"/>
                </a:solidFill>
                <a:latin typeface="Courier New" panose="02070309020205020404" pitchFamily="49" charset="0"/>
                <a:ea typeface="宋体" panose="02010600030101010101" pitchFamily="2" charset="-122"/>
              </a:rPr>
              <a:t>    )</a:t>
            </a:r>
          </a:p>
          <a:p>
            <a:r>
              <a:rPr lang="en-US" altLang="zh-CN" sz="1100" dirty="0" err="1">
                <a:solidFill>
                  <a:srgbClr val="000000"/>
                </a:solidFill>
                <a:latin typeface="Courier New" panose="02070309020205020404" pitchFamily="49" charset="0"/>
                <a:ea typeface="宋体" panose="02010600030101010101" pitchFamily="2" charset="-122"/>
              </a:rPr>
              <a:t>model.summary</a:t>
            </a:r>
            <a:r>
              <a:rPr lang="en-US" altLang="zh-CN" sz="1100" dirty="0">
                <a:solidFill>
                  <a:srgbClr val="000000"/>
                </a:solidFill>
                <a:latin typeface="Courier New" panose="02070309020205020404" pitchFamily="49" charset="0"/>
                <a:ea typeface="宋体" panose="02010600030101010101" pitchFamily="2" charset="-122"/>
              </a:rPr>
              <a:t>()</a:t>
            </a:r>
          </a:p>
        </p:txBody>
      </p:sp>
      <p:grpSp>
        <p:nvGrpSpPr>
          <p:cNvPr id="8" name="Group 7">
            <a:extLst>
              <a:ext uri="{FF2B5EF4-FFF2-40B4-BE49-F238E27FC236}">
                <a16:creationId xmlns:a16="http://schemas.microsoft.com/office/drawing/2014/main" id="{08FFC0E0-A992-407B-B280-9A98E7B63598}"/>
              </a:ext>
            </a:extLst>
          </p:cNvPr>
          <p:cNvGrpSpPr/>
          <p:nvPr/>
        </p:nvGrpSpPr>
        <p:grpSpPr>
          <a:xfrm>
            <a:off x="6795002" y="4106938"/>
            <a:ext cx="2987636" cy="1790112"/>
            <a:chOff x="5271002" y="4106938"/>
            <a:chExt cx="2987636" cy="1790112"/>
          </a:xfrm>
        </p:grpSpPr>
        <p:pic>
          <p:nvPicPr>
            <p:cNvPr id="5" name="Picture 4">
              <a:extLst>
                <a:ext uri="{FF2B5EF4-FFF2-40B4-BE49-F238E27FC236}">
                  <a16:creationId xmlns:a16="http://schemas.microsoft.com/office/drawing/2014/main" id="{ED105A5C-9167-4658-A474-4546F25D3D6D}"/>
                </a:ext>
              </a:extLst>
            </p:cNvPr>
            <p:cNvPicPr>
              <a:picLocks noChangeAspect="1"/>
            </p:cNvPicPr>
            <p:nvPr/>
          </p:nvPicPr>
          <p:blipFill>
            <a:blip r:embed="rId2"/>
            <a:stretch>
              <a:fillRect/>
            </a:stretch>
          </p:blipFill>
          <p:spPr>
            <a:xfrm>
              <a:off x="5271002" y="4106938"/>
              <a:ext cx="2987636" cy="1790112"/>
            </a:xfrm>
            <a:prstGeom prst="rect">
              <a:avLst/>
            </a:prstGeom>
          </p:spPr>
        </p:pic>
        <p:sp>
          <p:nvSpPr>
            <p:cNvPr id="7" name="Frame 6">
              <a:extLst>
                <a:ext uri="{FF2B5EF4-FFF2-40B4-BE49-F238E27FC236}">
                  <a16:creationId xmlns:a16="http://schemas.microsoft.com/office/drawing/2014/main" id="{E4C67972-1179-4AD7-919B-1C81C7DD252C}"/>
                </a:ext>
              </a:extLst>
            </p:cNvPr>
            <p:cNvSpPr/>
            <p:nvPr/>
          </p:nvSpPr>
          <p:spPr>
            <a:xfrm>
              <a:off x="7534275" y="4932960"/>
              <a:ext cx="467218" cy="175297"/>
            </a:xfrm>
            <a:prstGeom prst="frame">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231491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32</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1754326"/>
          </a:xfrm>
          <a:prstGeom prst="rect">
            <a:avLst/>
          </a:prstGeom>
          <a:no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A model is the core of deep learning, is composed of many building blocks and defines the computation logics from input to output.</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Two different ways of defining a deep neural network:</a:t>
            </a:r>
          </a:p>
          <a:p>
            <a:pPr marL="285750" indent="-285750">
              <a:buFont typeface="Arial" panose="020B0604020202020204" pitchFamily="34" charset="0"/>
              <a:buChar char="•"/>
            </a:pP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Sequential API</a:t>
            </a:r>
          </a:p>
          <a:p>
            <a:pPr marL="285750" indent="-285750">
              <a:buFont typeface="Arial" panose="020B0604020202020204" pitchFamily="34" charset="0"/>
              <a:buChar char="•"/>
            </a:pPr>
            <a:r>
              <a:rPr lang="en-US" altLang="zh-CN"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Functional API</a:t>
            </a:r>
          </a:p>
        </p:txBody>
      </p:sp>
      <p:grpSp>
        <p:nvGrpSpPr>
          <p:cNvPr id="14" name="Group 13">
            <a:extLst>
              <a:ext uri="{FF2B5EF4-FFF2-40B4-BE49-F238E27FC236}">
                <a16:creationId xmlns:a16="http://schemas.microsoft.com/office/drawing/2014/main" id="{4E223CF7-C90F-4151-B185-C9A857D62CD9}"/>
              </a:ext>
            </a:extLst>
          </p:cNvPr>
          <p:cNvGrpSpPr/>
          <p:nvPr/>
        </p:nvGrpSpPr>
        <p:grpSpPr>
          <a:xfrm>
            <a:off x="2858531" y="4563763"/>
            <a:ext cx="5163089" cy="873211"/>
            <a:chOff x="1334530" y="4563762"/>
            <a:chExt cx="5163089" cy="873211"/>
          </a:xfrm>
        </p:grpSpPr>
        <p:sp>
          <p:nvSpPr>
            <p:cNvPr id="3" name="Rectangle: Rounded Corners 2">
              <a:extLst>
                <a:ext uri="{FF2B5EF4-FFF2-40B4-BE49-F238E27FC236}">
                  <a16:creationId xmlns:a16="http://schemas.microsoft.com/office/drawing/2014/main" id="{B5784A30-C8A9-4B39-87E0-25358AA9F0DA}"/>
                </a:ext>
              </a:extLst>
            </p:cNvPr>
            <p:cNvSpPr/>
            <p:nvPr/>
          </p:nvSpPr>
          <p:spPr>
            <a:xfrm>
              <a:off x="2907957" y="4563762"/>
              <a:ext cx="2331308" cy="8732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DNN Model</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198734BE-886D-4AC6-91CC-FEC393F9B07B}"/>
                </a:ext>
              </a:extLst>
            </p:cNvPr>
            <p:cNvCxnSpPr>
              <a:cxnSpLocks/>
              <a:endCxn id="3" idx="1"/>
            </p:cNvCxnSpPr>
            <p:nvPr/>
          </p:nvCxnSpPr>
          <p:spPr>
            <a:xfrm>
              <a:off x="1655805" y="5000368"/>
              <a:ext cx="12521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0D4AE49-6960-4497-B690-D09D86F002F5}"/>
                </a:ext>
              </a:extLst>
            </p:cNvPr>
            <p:cNvCxnSpPr>
              <a:cxnSpLocks/>
            </p:cNvCxnSpPr>
            <p:nvPr/>
          </p:nvCxnSpPr>
          <p:spPr>
            <a:xfrm>
              <a:off x="5239265" y="5000367"/>
              <a:ext cx="12521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CA0E4DC1-6E44-4CA8-A12D-ED0001D60B4C}"/>
                </a:ext>
              </a:extLst>
            </p:cNvPr>
            <p:cNvSpPr txBox="1"/>
            <p:nvPr/>
          </p:nvSpPr>
          <p:spPr>
            <a:xfrm>
              <a:off x="1334530" y="4581938"/>
              <a:ext cx="1417696"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 feature</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75DB5AFA-8CF4-4C30-8D9E-AA7CFC2EAD03}"/>
                </a:ext>
              </a:extLst>
            </p:cNvPr>
            <p:cNvSpPr txBox="1"/>
            <p:nvPr/>
          </p:nvSpPr>
          <p:spPr>
            <a:xfrm>
              <a:off x="5671752" y="4597990"/>
              <a:ext cx="825867" cy="369332"/>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509345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33</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Functional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Rectangle 20">
            <a:extLst>
              <a:ext uri="{FF2B5EF4-FFF2-40B4-BE49-F238E27FC236}">
                <a16:creationId xmlns:a16="http://schemas.microsoft.com/office/drawing/2014/main" id="{AD79467C-45CC-43D8-BC08-9629828F96CD}"/>
              </a:ext>
            </a:extLst>
          </p:cNvPr>
          <p:cNvSpPr/>
          <p:nvPr/>
        </p:nvSpPr>
        <p:spPr>
          <a:xfrm>
            <a:off x="1887895" y="2587407"/>
            <a:ext cx="8626127" cy="369332"/>
          </a:xfrm>
          <a:prstGeom prst="rect">
            <a:avLst/>
          </a:prstGeom>
          <a:solidFill>
            <a:schemeClr val="accent2">
              <a:lumMod val="60000"/>
              <a:lumOff val="40000"/>
            </a:schemeClr>
          </a:solid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In many cases, the model structure is more complicated than forward connections.</a:t>
            </a:r>
          </a:p>
        </p:txBody>
      </p:sp>
      <p:grpSp>
        <p:nvGrpSpPr>
          <p:cNvPr id="47" name="Group 46">
            <a:extLst>
              <a:ext uri="{FF2B5EF4-FFF2-40B4-BE49-F238E27FC236}">
                <a16:creationId xmlns:a16="http://schemas.microsoft.com/office/drawing/2014/main" id="{DF0747B6-369A-41F0-BA82-4B96F9FAEA51}"/>
              </a:ext>
            </a:extLst>
          </p:cNvPr>
          <p:cNvGrpSpPr/>
          <p:nvPr/>
        </p:nvGrpSpPr>
        <p:grpSpPr>
          <a:xfrm>
            <a:off x="1961151" y="3374437"/>
            <a:ext cx="5874190" cy="3016986"/>
            <a:chOff x="532401" y="3259048"/>
            <a:chExt cx="5874190" cy="3016986"/>
          </a:xfrm>
        </p:grpSpPr>
        <p:sp>
          <p:nvSpPr>
            <p:cNvPr id="23" name="Rectangle: Rounded Corners 22">
              <a:extLst>
                <a:ext uri="{FF2B5EF4-FFF2-40B4-BE49-F238E27FC236}">
                  <a16:creationId xmlns:a16="http://schemas.microsoft.com/office/drawing/2014/main" id="{EA562C33-E531-4091-9A6C-53244DD55C63}"/>
                </a:ext>
              </a:extLst>
            </p:cNvPr>
            <p:cNvSpPr/>
            <p:nvPr/>
          </p:nvSpPr>
          <p:spPr>
            <a:xfrm>
              <a:off x="532401" y="3872946"/>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AF4008D8-8429-4947-908E-09E85C63F11E}"/>
                </a:ext>
              </a:extLst>
            </p:cNvPr>
            <p:cNvSpPr/>
            <p:nvPr/>
          </p:nvSpPr>
          <p:spPr>
            <a:xfrm>
              <a:off x="532401" y="4350958"/>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linear(512)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6D3A0E12-7801-4B34-86E2-452D4A7B88D2}"/>
                </a:ext>
              </a:extLst>
            </p:cNvPr>
            <p:cNvCxnSpPr>
              <a:endCxn id="23" idx="0"/>
            </p:cNvCxnSpPr>
            <p:nvPr/>
          </p:nvCxnSpPr>
          <p:spPr>
            <a:xfrm>
              <a:off x="1890421" y="3628380"/>
              <a:ext cx="0" cy="244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01CCBC35-D06B-47F0-ADA1-B4A7DECC0C5D}"/>
                </a:ext>
              </a:extLst>
            </p:cNvPr>
            <p:cNvSpPr/>
            <p:nvPr/>
          </p:nvSpPr>
          <p:spPr>
            <a:xfrm>
              <a:off x="982933" y="3259048"/>
              <a:ext cx="1960793"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Input(784) (28*28)</a:t>
              </a:r>
              <a:endParaRPr lang="zh-CN" altLang="en-US" dirty="0">
                <a:solidFill>
                  <a:prstClr val="black"/>
                </a:solidFill>
                <a:latin typeface="Calibri"/>
                <a:ea typeface="宋体" panose="02010600030101010101" pitchFamily="2" charset="-122"/>
              </a:endParaRPr>
            </a:p>
          </p:txBody>
        </p:sp>
        <p:cxnSp>
          <p:nvCxnSpPr>
            <p:cNvPr id="31" name="Straight Arrow Connector 30">
              <a:extLst>
                <a:ext uri="{FF2B5EF4-FFF2-40B4-BE49-F238E27FC236}">
                  <a16:creationId xmlns:a16="http://schemas.microsoft.com/office/drawing/2014/main" id="{1D6A79CE-AB5A-419C-A1F3-218F2BD2CA23}"/>
                </a:ext>
              </a:extLst>
            </p:cNvPr>
            <p:cNvCxnSpPr>
              <a:cxnSpLocks/>
              <a:stCxn id="23" idx="2"/>
              <a:endCxn id="25" idx="0"/>
            </p:cNvCxnSpPr>
            <p:nvPr/>
          </p:nvCxnSpPr>
          <p:spPr>
            <a:xfrm>
              <a:off x="1890421" y="4126804"/>
              <a:ext cx="0" cy="22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1155FE5A-3ACF-4B76-823F-92E853C1B67A}"/>
                </a:ext>
              </a:extLst>
            </p:cNvPr>
            <p:cNvSpPr/>
            <p:nvPr/>
          </p:nvSpPr>
          <p:spPr>
            <a:xfrm>
              <a:off x="3690551" y="4350958"/>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linear(256)+</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relu</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 name="Connector: Elbow 3">
              <a:extLst>
                <a:ext uri="{FF2B5EF4-FFF2-40B4-BE49-F238E27FC236}">
                  <a16:creationId xmlns:a16="http://schemas.microsoft.com/office/drawing/2014/main" id="{8B0DA12E-5E3A-46BB-8857-4FDE12C23B09}"/>
                </a:ext>
              </a:extLst>
            </p:cNvPr>
            <p:cNvCxnSpPr>
              <a:cxnSpLocks/>
              <a:stCxn id="23" idx="3"/>
              <a:endCxn id="38" idx="0"/>
            </p:cNvCxnSpPr>
            <p:nvPr/>
          </p:nvCxnSpPr>
          <p:spPr>
            <a:xfrm>
              <a:off x="3248441" y="3999875"/>
              <a:ext cx="1800130" cy="3510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327BC403-4DB2-48A6-B9FF-F4B3508CC404}"/>
                </a:ext>
              </a:extLst>
            </p:cNvPr>
            <p:cNvSpPr/>
            <p:nvPr/>
          </p:nvSpPr>
          <p:spPr>
            <a:xfrm>
              <a:off x="2087926" y="4888955"/>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concatenate</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 name="Connector: Elbow 10">
              <a:extLst>
                <a:ext uri="{FF2B5EF4-FFF2-40B4-BE49-F238E27FC236}">
                  <a16:creationId xmlns:a16="http://schemas.microsoft.com/office/drawing/2014/main" id="{75685FD6-1C47-4FA6-BEF6-E626F5FF55AC}"/>
                </a:ext>
              </a:extLst>
            </p:cNvPr>
            <p:cNvCxnSpPr>
              <a:stCxn id="25" idx="2"/>
              <a:endCxn id="39" idx="1"/>
            </p:cNvCxnSpPr>
            <p:nvPr/>
          </p:nvCxnSpPr>
          <p:spPr>
            <a:xfrm rot="16200000" flipH="1">
              <a:off x="1783639" y="4711597"/>
              <a:ext cx="411068" cy="1975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FEABB086-DC70-4435-8FEC-0EECA14E6F45}"/>
                </a:ext>
              </a:extLst>
            </p:cNvPr>
            <p:cNvCxnSpPr>
              <a:stCxn id="38" idx="2"/>
              <a:endCxn id="39" idx="3"/>
            </p:cNvCxnSpPr>
            <p:nvPr/>
          </p:nvCxnSpPr>
          <p:spPr>
            <a:xfrm rot="5400000">
              <a:off x="4720735" y="4688048"/>
              <a:ext cx="411068" cy="2446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D59EA68A-45FF-482D-A76D-CB91B28F9EA3}"/>
                </a:ext>
              </a:extLst>
            </p:cNvPr>
            <p:cNvSpPr/>
            <p:nvPr/>
          </p:nvSpPr>
          <p:spPr>
            <a:xfrm>
              <a:off x="2087926" y="5371217"/>
              <a:ext cx="2716040" cy="2538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linear(10) +</a:t>
              </a:r>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softmax</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87AF9D03-A047-4F9B-B81B-7FEEA141C8F1}"/>
                </a:ext>
              </a:extLst>
            </p:cNvPr>
            <p:cNvCxnSpPr>
              <a:stCxn id="39" idx="2"/>
              <a:endCxn id="40" idx="0"/>
            </p:cNvCxnSpPr>
            <p:nvPr/>
          </p:nvCxnSpPr>
          <p:spPr>
            <a:xfrm>
              <a:off x="3445946" y="5142813"/>
              <a:ext cx="0" cy="228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16571EB-EB46-45B1-AF6D-12B40EDF5845}"/>
                </a:ext>
              </a:extLst>
            </p:cNvPr>
            <p:cNvCxnSpPr>
              <a:cxnSpLocks/>
              <a:stCxn id="40" idx="2"/>
            </p:cNvCxnSpPr>
            <p:nvPr/>
          </p:nvCxnSpPr>
          <p:spPr>
            <a:xfrm>
              <a:off x="3445946" y="5625075"/>
              <a:ext cx="0" cy="299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C6E2F4F4-5D6A-47AB-A9A9-851752493A77}"/>
                </a:ext>
              </a:extLst>
            </p:cNvPr>
            <p:cNvSpPr/>
            <p:nvPr/>
          </p:nvSpPr>
          <p:spPr>
            <a:xfrm>
              <a:off x="3033012" y="5906702"/>
              <a:ext cx="825867"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dirty="0">
                <a:solidFill>
                  <a:prstClr val="black"/>
                </a:solidFill>
                <a:latin typeface="Calibri"/>
                <a:ea typeface="宋体" panose="02010600030101010101" pitchFamily="2" charset="-122"/>
              </a:endParaRPr>
            </a:p>
          </p:txBody>
        </p:sp>
      </p:grpSp>
      <p:grpSp>
        <p:nvGrpSpPr>
          <p:cNvPr id="60" name="Group 59">
            <a:extLst>
              <a:ext uri="{FF2B5EF4-FFF2-40B4-BE49-F238E27FC236}">
                <a16:creationId xmlns:a16="http://schemas.microsoft.com/office/drawing/2014/main" id="{17245561-B24B-477D-B069-ABB43284621E}"/>
              </a:ext>
            </a:extLst>
          </p:cNvPr>
          <p:cNvGrpSpPr/>
          <p:nvPr/>
        </p:nvGrpSpPr>
        <p:grpSpPr>
          <a:xfrm>
            <a:off x="7951985" y="3866052"/>
            <a:ext cx="2313786" cy="2011032"/>
            <a:chOff x="6427985" y="3866052"/>
            <a:chExt cx="2313786" cy="2011032"/>
          </a:xfrm>
        </p:grpSpPr>
        <p:grpSp>
          <p:nvGrpSpPr>
            <p:cNvPr id="56" name="Group 55">
              <a:extLst>
                <a:ext uri="{FF2B5EF4-FFF2-40B4-BE49-F238E27FC236}">
                  <a16:creationId xmlns:a16="http://schemas.microsoft.com/office/drawing/2014/main" id="{794F4A0B-572C-48B3-9513-2BC9A9307CF0}"/>
                </a:ext>
              </a:extLst>
            </p:cNvPr>
            <p:cNvGrpSpPr/>
            <p:nvPr/>
          </p:nvGrpSpPr>
          <p:grpSpPr>
            <a:xfrm>
              <a:off x="6958901" y="3866052"/>
              <a:ext cx="1221116" cy="2011032"/>
              <a:chOff x="6958901" y="3866052"/>
              <a:chExt cx="1221116" cy="2011032"/>
            </a:xfrm>
          </p:grpSpPr>
          <p:sp>
            <p:nvSpPr>
              <p:cNvPr id="48" name="Rectangle 47">
                <a:extLst>
                  <a:ext uri="{FF2B5EF4-FFF2-40B4-BE49-F238E27FC236}">
                    <a16:creationId xmlns:a16="http://schemas.microsoft.com/office/drawing/2014/main" id="{C535E8F5-C690-4B27-BB7F-EDD3AD15D315}"/>
                  </a:ext>
                </a:extLst>
              </p:cNvPr>
              <p:cNvSpPr/>
              <p:nvPr/>
            </p:nvSpPr>
            <p:spPr>
              <a:xfrm>
                <a:off x="6958901" y="3866052"/>
                <a:ext cx="192416"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panose="02010600030101010101" pitchFamily="2" charset="-122"/>
                </a:endParaRPr>
              </a:p>
            </p:txBody>
          </p:sp>
          <p:sp>
            <p:nvSpPr>
              <p:cNvPr id="49" name="Rectangle 48">
                <a:extLst>
                  <a:ext uri="{FF2B5EF4-FFF2-40B4-BE49-F238E27FC236}">
                    <a16:creationId xmlns:a16="http://schemas.microsoft.com/office/drawing/2014/main" id="{2D0FCA74-8214-4935-B501-03F8230E9D40}"/>
                  </a:ext>
                </a:extLst>
              </p:cNvPr>
              <p:cNvSpPr/>
              <p:nvPr/>
            </p:nvSpPr>
            <p:spPr>
              <a:xfrm>
                <a:off x="6958901" y="5349986"/>
                <a:ext cx="192384" cy="5270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black"/>
                  </a:solidFill>
                  <a:latin typeface="Calibri"/>
                  <a:ea typeface="宋体" panose="02010600030101010101" pitchFamily="2" charset="-122"/>
                </a:endParaRPr>
              </a:p>
            </p:txBody>
          </p:sp>
          <p:sp>
            <p:nvSpPr>
              <p:cNvPr id="50" name="Rectangle 49">
                <a:extLst>
                  <a:ext uri="{FF2B5EF4-FFF2-40B4-BE49-F238E27FC236}">
                    <a16:creationId xmlns:a16="http://schemas.microsoft.com/office/drawing/2014/main" id="{59801AA0-6E2A-45C1-B5D5-95F3F41D23C5}"/>
                  </a:ext>
                </a:extLst>
              </p:cNvPr>
              <p:cNvSpPr/>
              <p:nvPr/>
            </p:nvSpPr>
            <p:spPr>
              <a:xfrm>
                <a:off x="7987601" y="4206306"/>
                <a:ext cx="192416"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alibri"/>
                  <a:ea typeface="宋体" panose="02010600030101010101" pitchFamily="2" charset="-122"/>
                </a:endParaRPr>
              </a:p>
            </p:txBody>
          </p:sp>
          <p:sp>
            <p:nvSpPr>
              <p:cNvPr id="52" name="Rectangle 51">
                <a:extLst>
                  <a:ext uri="{FF2B5EF4-FFF2-40B4-BE49-F238E27FC236}">
                    <a16:creationId xmlns:a16="http://schemas.microsoft.com/office/drawing/2014/main" id="{7F91D8BB-056C-4762-A2B8-EB68A7247350}"/>
                  </a:ext>
                </a:extLst>
              </p:cNvPr>
              <p:cNvSpPr/>
              <p:nvPr/>
            </p:nvSpPr>
            <p:spPr>
              <a:xfrm>
                <a:off x="7987617" y="5129636"/>
                <a:ext cx="192384" cy="5270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prstClr val="black"/>
                  </a:solidFill>
                  <a:latin typeface="Calibri"/>
                  <a:ea typeface="宋体" panose="02010600030101010101" pitchFamily="2" charset="-122"/>
                </a:endParaRPr>
              </a:p>
            </p:txBody>
          </p:sp>
          <p:cxnSp>
            <p:nvCxnSpPr>
              <p:cNvPr id="54" name="Straight Arrow Connector 53">
                <a:extLst>
                  <a:ext uri="{FF2B5EF4-FFF2-40B4-BE49-F238E27FC236}">
                    <a16:creationId xmlns:a16="http://schemas.microsoft.com/office/drawing/2014/main" id="{CDC000BC-77E2-4D2B-9BB0-E91127ADED52}"/>
                  </a:ext>
                </a:extLst>
              </p:cNvPr>
              <p:cNvCxnSpPr/>
              <p:nvPr/>
            </p:nvCxnSpPr>
            <p:spPr>
              <a:xfrm>
                <a:off x="7372350" y="512963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0BD386E-8496-445D-B957-D1BB40E80400}"/>
                  </a:ext>
                </a:extLst>
              </p:cNvPr>
              <p:cNvSpPr txBox="1"/>
              <p:nvPr/>
            </p:nvSpPr>
            <p:spPr>
              <a:xfrm>
                <a:off x="7151285" y="4760706"/>
                <a:ext cx="805477" cy="369332"/>
              </a:xfrm>
              <a:prstGeom prst="rect">
                <a:avLst/>
              </a:prstGeom>
              <a:noFill/>
            </p:spPr>
            <p:txBody>
              <a:bodyPr wrap="none" rtlCol="0">
                <a:spAutoFit/>
              </a:bodyPr>
              <a:lstStyle/>
              <a:p>
                <a:r>
                  <a:rPr lang="en-US" altLang="zh-CN"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concat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7" name="Rectangle 56">
              <a:extLst>
                <a:ext uri="{FF2B5EF4-FFF2-40B4-BE49-F238E27FC236}">
                  <a16:creationId xmlns:a16="http://schemas.microsoft.com/office/drawing/2014/main" id="{070879F0-00D8-4BDA-99BF-F4CE3671CA37}"/>
                </a:ext>
              </a:extLst>
            </p:cNvPr>
            <p:cNvSpPr/>
            <p:nvPr/>
          </p:nvSpPr>
          <p:spPr>
            <a:xfrm>
              <a:off x="6427985" y="4097015"/>
              <a:ext cx="530915"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512</a:t>
              </a:r>
              <a:endParaRPr lang="zh-CN" altLang="en-US" dirty="0">
                <a:solidFill>
                  <a:prstClr val="black"/>
                </a:solidFill>
                <a:latin typeface="Calibri"/>
                <a:ea typeface="宋体" panose="02010600030101010101" pitchFamily="2" charset="-122"/>
              </a:endParaRPr>
            </a:p>
          </p:txBody>
        </p:sp>
        <p:sp>
          <p:nvSpPr>
            <p:cNvPr id="58" name="Rectangle 57">
              <a:extLst>
                <a:ext uri="{FF2B5EF4-FFF2-40B4-BE49-F238E27FC236}">
                  <a16:creationId xmlns:a16="http://schemas.microsoft.com/office/drawing/2014/main" id="{12B710EC-06E7-406D-9AEE-7AEED6D18858}"/>
                </a:ext>
              </a:extLst>
            </p:cNvPr>
            <p:cNvSpPr/>
            <p:nvPr/>
          </p:nvSpPr>
          <p:spPr>
            <a:xfrm>
              <a:off x="6427985" y="5393185"/>
              <a:ext cx="530915"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256</a:t>
              </a:r>
              <a:endParaRPr lang="zh-CN" altLang="en-US" dirty="0">
                <a:solidFill>
                  <a:prstClr val="black"/>
                </a:solidFill>
                <a:latin typeface="Calibri"/>
                <a:ea typeface="宋体" panose="02010600030101010101" pitchFamily="2" charset="-122"/>
              </a:endParaRPr>
            </a:p>
          </p:txBody>
        </p:sp>
        <p:sp>
          <p:nvSpPr>
            <p:cNvPr id="59" name="Rectangle 58">
              <a:extLst>
                <a:ext uri="{FF2B5EF4-FFF2-40B4-BE49-F238E27FC236}">
                  <a16:creationId xmlns:a16="http://schemas.microsoft.com/office/drawing/2014/main" id="{95BC1D20-DDEA-4C15-B4D7-64CCE1B4E8AB}"/>
                </a:ext>
              </a:extLst>
            </p:cNvPr>
            <p:cNvSpPr/>
            <p:nvPr/>
          </p:nvSpPr>
          <p:spPr>
            <a:xfrm>
              <a:off x="8210856" y="4893628"/>
              <a:ext cx="530915" cy="369332"/>
            </a:xfrm>
            <a:prstGeom prst="rect">
              <a:avLst/>
            </a:prstGeom>
          </p:spPr>
          <p:txBody>
            <a:bodyPr wrap="none">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768</a:t>
              </a:r>
              <a:endParaRPr lang="zh-CN" altLang="en-US" dirty="0">
                <a:solidFill>
                  <a:prstClr val="black"/>
                </a:solidFill>
                <a:latin typeface="Calibri"/>
                <a:ea typeface="宋体" panose="02010600030101010101" pitchFamily="2" charset="-122"/>
              </a:endParaRPr>
            </a:p>
          </p:txBody>
        </p:sp>
      </p:grpSp>
    </p:spTree>
    <p:extLst>
      <p:ext uri="{BB962C8B-B14F-4D97-AF65-F5344CB8AC3E}">
        <p14:creationId xmlns:p14="http://schemas.microsoft.com/office/powerpoint/2010/main" val="315529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34</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Functional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7AD44FE-391D-407F-8883-750DB2F23823}"/>
              </a:ext>
            </a:extLst>
          </p:cNvPr>
          <p:cNvPicPr>
            <a:picLocks noChangeAspect="1"/>
          </p:cNvPicPr>
          <p:nvPr/>
        </p:nvPicPr>
        <p:blipFill>
          <a:blip r:embed="rId2"/>
          <a:stretch>
            <a:fillRect/>
          </a:stretch>
        </p:blipFill>
        <p:spPr>
          <a:xfrm>
            <a:off x="6228379" y="2067522"/>
            <a:ext cx="4230139" cy="2261919"/>
          </a:xfrm>
          <a:prstGeom prst="rect">
            <a:avLst/>
          </a:prstGeom>
        </p:spPr>
      </p:pic>
      <p:sp>
        <p:nvSpPr>
          <p:cNvPr id="8" name="Rectangle 7">
            <a:extLst>
              <a:ext uri="{FF2B5EF4-FFF2-40B4-BE49-F238E27FC236}">
                <a16:creationId xmlns:a16="http://schemas.microsoft.com/office/drawing/2014/main" id="{F354081D-E4E3-4AB2-9332-A9818261B1E7}"/>
              </a:ext>
            </a:extLst>
          </p:cNvPr>
          <p:cNvSpPr/>
          <p:nvPr/>
        </p:nvSpPr>
        <p:spPr>
          <a:xfrm>
            <a:off x="1733484" y="2423935"/>
            <a:ext cx="5896947" cy="2308324"/>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 using functional API:</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Model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Dense,Input,</a:t>
            </a:r>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concatenate</a:t>
            </a:r>
            <a:endParaRPr lang="en-US" altLang="zh-CN" sz="1200" dirty="0">
              <a:solidFill>
                <a:srgbClr val="000000"/>
              </a:solidFill>
              <a:highlight>
                <a:srgbClr val="FFFF00"/>
              </a:highlight>
              <a:latin typeface="Courier New" panose="02070309020205020404" pitchFamily="49" charset="0"/>
              <a:ea typeface="宋体" panose="02010600030101010101" pitchFamily="2" charset="-122"/>
            </a:endParaRPr>
          </a:p>
          <a:p>
            <a:br>
              <a:rPr lang="en-US" altLang="zh-CN" sz="1200" dirty="0">
                <a:solidFill>
                  <a:srgbClr val="000000"/>
                </a:solidFill>
                <a:latin typeface="Courier New" panose="02070309020205020404" pitchFamily="49" charset="0"/>
                <a:ea typeface="宋体" panose="02010600030101010101" pitchFamily="2" charset="-122"/>
              </a:rPr>
            </a:b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 = Input(shape=(</a:t>
            </a:r>
            <a:r>
              <a:rPr lang="en-US" altLang="zh-CN" sz="1200" dirty="0">
                <a:solidFill>
                  <a:srgbClr val="09885A"/>
                </a:solidFill>
                <a:latin typeface="Courier New" panose="02070309020205020404" pitchFamily="49" charset="0"/>
                <a:ea typeface="宋体" panose="02010600030101010101" pitchFamily="2" charset="-122"/>
              </a:rPr>
              <a:t>784</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x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input_tensor</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x1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(x)</a:t>
            </a:r>
          </a:p>
          <a:p>
            <a:r>
              <a:rPr lang="en-US" altLang="zh-CN" sz="1200" dirty="0">
                <a:solidFill>
                  <a:srgbClr val="000000"/>
                </a:solidFill>
                <a:latin typeface="Courier New" panose="02070309020205020404" pitchFamily="49" charset="0"/>
                <a:ea typeface="宋体" panose="02010600030101010101" pitchFamily="2" charset="-122"/>
              </a:rPr>
              <a:t>x2 = Dense(</a:t>
            </a:r>
            <a:r>
              <a:rPr lang="en-US" altLang="zh-CN" sz="1200" dirty="0">
                <a:solidFill>
                  <a:srgbClr val="09885A"/>
                </a:solidFill>
                <a:latin typeface="Courier New" panose="02070309020205020404" pitchFamily="49" charset="0"/>
                <a:ea typeface="宋体" panose="02010600030101010101" pitchFamily="2" charset="-122"/>
              </a:rPr>
              <a:t>256</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(x)</a:t>
            </a:r>
          </a:p>
          <a:p>
            <a:r>
              <a:rPr lang="en-US" altLang="zh-CN" sz="1200" dirty="0">
                <a:solidFill>
                  <a:srgbClr val="000000"/>
                </a:solidFill>
                <a:latin typeface="Courier New" panose="02070309020205020404" pitchFamily="49" charset="0"/>
                <a:ea typeface="宋体" panose="02010600030101010101" pitchFamily="2" charset="-122"/>
              </a:rPr>
              <a:t>x3 = </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concatenate</a:t>
            </a:r>
            <a:r>
              <a:rPr lang="en-US" altLang="zh-CN" sz="1200" dirty="0">
                <a:solidFill>
                  <a:srgbClr val="000000"/>
                </a:solidFill>
                <a:latin typeface="Courier New" panose="02070309020205020404" pitchFamily="49" charset="0"/>
                <a:ea typeface="宋体" panose="02010600030101010101" pitchFamily="2" charset="-122"/>
              </a:rPr>
              <a:t>([x1,x2])</a:t>
            </a:r>
          </a:p>
          <a:p>
            <a:r>
              <a:rPr lang="en-US" altLang="zh-CN" sz="1200" dirty="0" err="1">
                <a:solidFill>
                  <a:srgbClr val="000000"/>
                </a:solidFill>
                <a:latin typeface="Courier New" panose="02070309020205020404" pitchFamily="49" charset="0"/>
                <a:ea typeface="宋体" panose="02010600030101010101" pitchFamily="2" charset="-122"/>
              </a:rPr>
              <a:t>output_tensor</a:t>
            </a:r>
            <a:r>
              <a:rPr lang="en-US" altLang="zh-CN" sz="1200" dirty="0">
                <a:solidFill>
                  <a:srgbClr val="000000"/>
                </a:solidFill>
                <a:latin typeface="Courier New" panose="02070309020205020404" pitchFamily="49" charset="0"/>
                <a:ea typeface="宋体" panose="02010600030101010101" pitchFamily="2" charset="-122"/>
              </a:rPr>
              <a:t> = Dense(</a:t>
            </a:r>
            <a:r>
              <a:rPr lang="en-US" altLang="zh-CN" sz="1200" dirty="0">
                <a:solidFill>
                  <a:srgbClr val="09885A"/>
                </a:solidFill>
                <a:latin typeface="Courier New" panose="02070309020205020404" pitchFamily="49" charset="0"/>
                <a:ea typeface="宋体" panose="02010600030101010101" pitchFamily="2" charset="-122"/>
              </a:rPr>
              <a:t>10</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softmax</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(x3)</a:t>
            </a:r>
          </a:p>
          <a:p>
            <a:r>
              <a:rPr lang="en-US" altLang="zh-CN" sz="1200" dirty="0">
                <a:solidFill>
                  <a:srgbClr val="000000"/>
                </a:solidFill>
                <a:latin typeface="Courier New" panose="02070309020205020404" pitchFamily="49" charset="0"/>
                <a:ea typeface="宋体" panose="02010600030101010101" pitchFamily="2" charset="-122"/>
              </a:rPr>
              <a:t>model = Model(inputs=</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 outputs=</a:t>
            </a:r>
            <a:r>
              <a:rPr lang="en-US" altLang="zh-CN" sz="1200" dirty="0" err="1">
                <a:solidFill>
                  <a:srgbClr val="000000"/>
                </a:solidFill>
                <a:latin typeface="Courier New" panose="02070309020205020404" pitchFamily="49" charset="0"/>
                <a:ea typeface="宋体" panose="02010600030101010101" pitchFamily="2" charset="-122"/>
              </a:rPr>
              <a:t>output_tensor</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model.summary</a:t>
            </a:r>
            <a:r>
              <a:rPr lang="en-US" altLang="zh-CN" sz="1200" dirty="0">
                <a:solidFill>
                  <a:srgbClr val="000000"/>
                </a:solidFill>
                <a:latin typeface="Courier New" panose="02070309020205020404" pitchFamily="49" charset="0"/>
                <a:ea typeface="宋体" panose="02010600030101010101" pitchFamily="2" charset="-122"/>
              </a:rPr>
              <a:t>()</a:t>
            </a:r>
          </a:p>
        </p:txBody>
      </p:sp>
      <p:sp>
        <p:nvSpPr>
          <p:cNvPr id="36" name="Rectangle 35">
            <a:extLst>
              <a:ext uri="{FF2B5EF4-FFF2-40B4-BE49-F238E27FC236}">
                <a16:creationId xmlns:a16="http://schemas.microsoft.com/office/drawing/2014/main" id="{E57F7CA7-239E-4CD2-B8E7-C61234A4CEC7}"/>
              </a:ext>
            </a:extLst>
          </p:cNvPr>
          <p:cNvSpPr/>
          <p:nvPr/>
        </p:nvSpPr>
        <p:spPr>
          <a:xfrm>
            <a:off x="6073968" y="4547593"/>
            <a:ext cx="4230139" cy="369332"/>
          </a:xfrm>
          <a:prstGeom prst="rect">
            <a:avLst/>
          </a:prstGeom>
          <a:solidFill>
            <a:schemeClr val="accent2">
              <a:lumMod val="60000"/>
              <a:lumOff val="4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“concatenate” rather than “Concatenate”</a:t>
            </a:r>
          </a:p>
        </p:txBody>
      </p:sp>
      <p:sp>
        <p:nvSpPr>
          <p:cNvPr id="43" name="Rectangle 42">
            <a:extLst>
              <a:ext uri="{FF2B5EF4-FFF2-40B4-BE49-F238E27FC236}">
                <a16:creationId xmlns:a16="http://schemas.microsoft.com/office/drawing/2014/main" id="{28A98053-9974-4617-86BD-E34CD7FC383F}"/>
              </a:ext>
            </a:extLst>
          </p:cNvPr>
          <p:cNvSpPr/>
          <p:nvPr/>
        </p:nvSpPr>
        <p:spPr>
          <a:xfrm>
            <a:off x="6073967" y="5080725"/>
            <a:ext cx="4230139" cy="369332"/>
          </a:xfrm>
          <a:prstGeom prst="rect">
            <a:avLst/>
          </a:prstGeom>
          <a:solidFill>
            <a:schemeClr val="accent2">
              <a:lumMod val="60000"/>
              <a:lumOff val="4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Learn the syntax of forwarding the inputs</a:t>
            </a:r>
          </a:p>
        </p:txBody>
      </p:sp>
    </p:spTree>
    <p:extLst>
      <p:ext uri="{BB962C8B-B14F-4D97-AF65-F5344CB8AC3E}">
        <p14:creationId xmlns:p14="http://schemas.microsoft.com/office/powerpoint/2010/main" val="4244803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35</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Functional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7AD44FE-391D-407F-8883-750DB2F23823}"/>
              </a:ext>
            </a:extLst>
          </p:cNvPr>
          <p:cNvPicPr>
            <a:picLocks noChangeAspect="1"/>
          </p:cNvPicPr>
          <p:nvPr/>
        </p:nvPicPr>
        <p:blipFill>
          <a:blip r:embed="rId2"/>
          <a:stretch>
            <a:fillRect/>
          </a:stretch>
        </p:blipFill>
        <p:spPr>
          <a:xfrm>
            <a:off x="6228379" y="2067522"/>
            <a:ext cx="4230139" cy="2261919"/>
          </a:xfrm>
          <a:prstGeom prst="rect">
            <a:avLst/>
          </a:prstGeom>
        </p:spPr>
      </p:pic>
      <p:sp>
        <p:nvSpPr>
          <p:cNvPr id="8" name="Rectangle 7">
            <a:extLst>
              <a:ext uri="{FF2B5EF4-FFF2-40B4-BE49-F238E27FC236}">
                <a16:creationId xmlns:a16="http://schemas.microsoft.com/office/drawing/2014/main" id="{F354081D-E4E3-4AB2-9332-A9818261B1E7}"/>
              </a:ext>
            </a:extLst>
          </p:cNvPr>
          <p:cNvSpPr/>
          <p:nvPr/>
        </p:nvSpPr>
        <p:spPr>
          <a:xfrm>
            <a:off x="1733484" y="2423935"/>
            <a:ext cx="5896947" cy="2308324"/>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 using functional API:</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Model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Dense,Input,</a:t>
            </a:r>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concatenate</a:t>
            </a:r>
            <a:endParaRPr lang="en-US" altLang="zh-CN" sz="1200" dirty="0">
              <a:solidFill>
                <a:srgbClr val="000000"/>
              </a:solidFill>
              <a:highlight>
                <a:srgbClr val="FFFF00"/>
              </a:highlight>
              <a:latin typeface="Courier New" panose="02070309020205020404" pitchFamily="49" charset="0"/>
              <a:ea typeface="宋体" panose="02010600030101010101" pitchFamily="2" charset="-122"/>
            </a:endParaRPr>
          </a:p>
          <a:p>
            <a:br>
              <a:rPr lang="en-US" altLang="zh-CN" sz="1200" dirty="0">
                <a:solidFill>
                  <a:srgbClr val="000000"/>
                </a:solidFill>
                <a:latin typeface="Courier New" panose="02070309020205020404" pitchFamily="49" charset="0"/>
                <a:ea typeface="宋体" panose="02010600030101010101" pitchFamily="2" charset="-122"/>
              </a:rPr>
            </a:b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 = Input(shape=(</a:t>
            </a:r>
            <a:r>
              <a:rPr lang="en-US" altLang="zh-CN" sz="1200" dirty="0">
                <a:solidFill>
                  <a:srgbClr val="09885A"/>
                </a:solidFill>
                <a:latin typeface="Courier New" panose="02070309020205020404" pitchFamily="49" charset="0"/>
                <a:ea typeface="宋体" panose="02010600030101010101" pitchFamily="2" charset="-122"/>
              </a:rPr>
              <a:t>784</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x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x1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)(x)</a:t>
            </a:r>
          </a:p>
          <a:p>
            <a:r>
              <a:rPr lang="en-US" altLang="zh-CN" sz="1200" dirty="0">
                <a:solidFill>
                  <a:srgbClr val="000000"/>
                </a:solidFill>
                <a:latin typeface="Courier New" panose="02070309020205020404" pitchFamily="49" charset="0"/>
                <a:ea typeface="宋体" panose="02010600030101010101" pitchFamily="2" charset="-122"/>
              </a:rPr>
              <a:t>x2 = Dense(</a:t>
            </a:r>
            <a:r>
              <a:rPr lang="en-US" altLang="zh-CN" sz="1200" dirty="0">
                <a:solidFill>
                  <a:srgbClr val="09885A"/>
                </a:solidFill>
                <a:latin typeface="Courier New" panose="02070309020205020404" pitchFamily="49" charset="0"/>
                <a:ea typeface="宋体" panose="02010600030101010101" pitchFamily="2" charset="-122"/>
              </a:rPr>
              <a:t>256</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)(x)</a:t>
            </a:r>
          </a:p>
          <a:p>
            <a:r>
              <a:rPr lang="en-US" altLang="zh-CN" sz="1200" dirty="0">
                <a:solidFill>
                  <a:srgbClr val="000000"/>
                </a:solidFill>
                <a:latin typeface="Courier New" panose="02070309020205020404" pitchFamily="49" charset="0"/>
                <a:ea typeface="宋体" panose="02010600030101010101" pitchFamily="2" charset="-122"/>
              </a:rPr>
              <a:t>x3 = </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concatenate</a:t>
            </a:r>
            <a:r>
              <a:rPr lang="en-US" altLang="zh-CN" sz="1200" dirty="0">
                <a:solidFill>
                  <a:srgbClr val="000000"/>
                </a:solidFill>
                <a:latin typeface="Courier New" panose="02070309020205020404" pitchFamily="49" charset="0"/>
                <a:ea typeface="宋体" panose="02010600030101010101" pitchFamily="2" charset="-122"/>
              </a:rPr>
              <a:t>([x1,x2])</a:t>
            </a:r>
          </a:p>
          <a:p>
            <a:r>
              <a:rPr lang="en-US" altLang="zh-CN" sz="1200" dirty="0" err="1">
                <a:solidFill>
                  <a:srgbClr val="000000"/>
                </a:solidFill>
                <a:latin typeface="Courier New" panose="02070309020205020404" pitchFamily="49" charset="0"/>
                <a:ea typeface="宋体" panose="02010600030101010101" pitchFamily="2" charset="-122"/>
              </a:rPr>
              <a:t>output_tensor</a:t>
            </a:r>
            <a:r>
              <a:rPr lang="en-US" altLang="zh-CN" sz="1200" dirty="0">
                <a:solidFill>
                  <a:srgbClr val="000000"/>
                </a:solidFill>
                <a:latin typeface="Courier New" panose="02070309020205020404" pitchFamily="49" charset="0"/>
                <a:ea typeface="宋体" panose="02010600030101010101" pitchFamily="2" charset="-122"/>
              </a:rPr>
              <a:t> = Dense(</a:t>
            </a:r>
            <a:r>
              <a:rPr lang="en-US" altLang="zh-CN" sz="1200" dirty="0">
                <a:solidFill>
                  <a:srgbClr val="09885A"/>
                </a:solidFill>
                <a:latin typeface="Courier New" panose="02070309020205020404" pitchFamily="49" charset="0"/>
                <a:ea typeface="宋体" panose="02010600030101010101" pitchFamily="2" charset="-122"/>
              </a:rPr>
              <a:t>10</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softmax</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)(x3)</a:t>
            </a:r>
          </a:p>
          <a:p>
            <a:r>
              <a:rPr lang="en-US" altLang="zh-CN" sz="1200" dirty="0">
                <a:solidFill>
                  <a:srgbClr val="000000"/>
                </a:solidFill>
                <a:latin typeface="Courier New" panose="02070309020205020404" pitchFamily="49" charset="0"/>
                <a:ea typeface="宋体" panose="02010600030101010101" pitchFamily="2" charset="-122"/>
              </a:rPr>
              <a:t>model = Model(inputs=</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 outputs=</a:t>
            </a:r>
            <a:r>
              <a:rPr lang="en-US" altLang="zh-CN" sz="1200" dirty="0" err="1">
                <a:solidFill>
                  <a:srgbClr val="000000"/>
                </a:solidFill>
                <a:latin typeface="Courier New" panose="02070309020205020404" pitchFamily="49" charset="0"/>
                <a:ea typeface="宋体" panose="02010600030101010101" pitchFamily="2" charset="-122"/>
              </a:rPr>
              <a:t>output_tensor</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model.summary</a:t>
            </a:r>
            <a:r>
              <a:rPr lang="en-US" altLang="zh-CN" sz="1200" dirty="0">
                <a:solidFill>
                  <a:srgbClr val="000000"/>
                </a:solidFill>
                <a:latin typeface="Courier New" panose="02070309020205020404" pitchFamily="49" charset="0"/>
                <a:ea typeface="宋体" panose="02010600030101010101" pitchFamily="2" charset="-122"/>
              </a:rPr>
              <a:t>()</a:t>
            </a:r>
          </a:p>
        </p:txBody>
      </p:sp>
      <p:sp>
        <p:nvSpPr>
          <p:cNvPr id="36" name="Rectangle 35">
            <a:extLst>
              <a:ext uri="{FF2B5EF4-FFF2-40B4-BE49-F238E27FC236}">
                <a16:creationId xmlns:a16="http://schemas.microsoft.com/office/drawing/2014/main" id="{E57F7CA7-239E-4CD2-B8E7-C61234A4CEC7}"/>
              </a:ext>
            </a:extLst>
          </p:cNvPr>
          <p:cNvSpPr/>
          <p:nvPr/>
        </p:nvSpPr>
        <p:spPr>
          <a:xfrm>
            <a:off x="6073968" y="4547593"/>
            <a:ext cx="4230139" cy="369332"/>
          </a:xfrm>
          <a:prstGeom prst="rect">
            <a:avLst/>
          </a:prstGeom>
          <a:solidFill>
            <a:schemeClr val="accent2">
              <a:lumMod val="60000"/>
              <a:lumOff val="4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“concatenate” rather than “Concatenate”</a:t>
            </a:r>
          </a:p>
        </p:txBody>
      </p:sp>
      <p:sp>
        <p:nvSpPr>
          <p:cNvPr id="11" name="Rectangle 10">
            <a:extLst>
              <a:ext uri="{FF2B5EF4-FFF2-40B4-BE49-F238E27FC236}">
                <a16:creationId xmlns:a16="http://schemas.microsoft.com/office/drawing/2014/main" id="{8D990D95-E236-40C6-882C-9462B006CD0E}"/>
              </a:ext>
            </a:extLst>
          </p:cNvPr>
          <p:cNvSpPr/>
          <p:nvPr/>
        </p:nvSpPr>
        <p:spPr>
          <a:xfrm>
            <a:off x="6073967" y="5080725"/>
            <a:ext cx="4230139" cy="369332"/>
          </a:xfrm>
          <a:prstGeom prst="rect">
            <a:avLst/>
          </a:prstGeom>
          <a:solidFill>
            <a:schemeClr val="accent2">
              <a:lumMod val="60000"/>
              <a:lumOff val="4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Learn the syntax of forwarding the inputs</a:t>
            </a:r>
          </a:p>
        </p:txBody>
      </p:sp>
      <p:pic>
        <p:nvPicPr>
          <p:cNvPr id="10" name="Picture 9">
            <a:extLst>
              <a:ext uri="{FF2B5EF4-FFF2-40B4-BE49-F238E27FC236}">
                <a16:creationId xmlns:a16="http://schemas.microsoft.com/office/drawing/2014/main" id="{1F2FC9E4-2B99-4DAD-9464-8E5970185217}"/>
              </a:ext>
            </a:extLst>
          </p:cNvPr>
          <p:cNvPicPr>
            <a:picLocks noChangeAspect="1"/>
          </p:cNvPicPr>
          <p:nvPr/>
        </p:nvPicPr>
        <p:blipFill>
          <a:blip r:embed="rId3"/>
          <a:stretch>
            <a:fillRect/>
          </a:stretch>
        </p:blipFill>
        <p:spPr>
          <a:xfrm>
            <a:off x="1651700" y="3791778"/>
            <a:ext cx="5863083" cy="3063668"/>
          </a:xfrm>
          <a:prstGeom prst="rect">
            <a:avLst/>
          </a:prstGeom>
        </p:spPr>
      </p:pic>
    </p:spTree>
    <p:extLst>
      <p:ext uri="{BB962C8B-B14F-4D97-AF65-F5344CB8AC3E}">
        <p14:creationId xmlns:p14="http://schemas.microsoft.com/office/powerpoint/2010/main" val="414104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36</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Functional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C7AD44FE-391D-407F-8883-750DB2F23823}"/>
              </a:ext>
            </a:extLst>
          </p:cNvPr>
          <p:cNvPicPr>
            <a:picLocks noChangeAspect="1"/>
          </p:cNvPicPr>
          <p:nvPr/>
        </p:nvPicPr>
        <p:blipFill>
          <a:blip r:embed="rId2"/>
          <a:stretch>
            <a:fillRect/>
          </a:stretch>
        </p:blipFill>
        <p:spPr>
          <a:xfrm>
            <a:off x="6382790" y="1994767"/>
            <a:ext cx="4230139" cy="2261919"/>
          </a:xfrm>
          <a:prstGeom prst="rect">
            <a:avLst/>
          </a:prstGeom>
        </p:spPr>
      </p:pic>
      <p:sp>
        <p:nvSpPr>
          <p:cNvPr id="11" name="Rectangle 10">
            <a:extLst>
              <a:ext uri="{FF2B5EF4-FFF2-40B4-BE49-F238E27FC236}">
                <a16:creationId xmlns:a16="http://schemas.microsoft.com/office/drawing/2014/main" id="{1A8F146A-414D-40C3-BCE8-C8A161E64068}"/>
              </a:ext>
            </a:extLst>
          </p:cNvPr>
          <p:cNvSpPr/>
          <p:nvPr/>
        </p:nvSpPr>
        <p:spPr>
          <a:xfrm>
            <a:off x="1916456" y="2587408"/>
            <a:ext cx="4230139" cy="646331"/>
          </a:xfrm>
          <a:prstGeom prst="rect">
            <a:avLst/>
          </a:prstGeom>
          <a:solidFill>
            <a:schemeClr val="accent2">
              <a:lumMod val="60000"/>
              <a:lumOff val="4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Functional API makes it possible to “</a:t>
            </a:r>
            <a:r>
              <a:rPr lang="en-US" altLang="zh-CN" dirty="0">
                <a:solidFill>
                  <a:srgbClr val="212121"/>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package</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a model as a function</a:t>
            </a:r>
          </a:p>
        </p:txBody>
      </p:sp>
      <p:sp>
        <p:nvSpPr>
          <p:cNvPr id="3" name="Rectangle 2">
            <a:extLst>
              <a:ext uri="{FF2B5EF4-FFF2-40B4-BE49-F238E27FC236}">
                <a16:creationId xmlns:a16="http://schemas.microsoft.com/office/drawing/2014/main" id="{F101D79F-9AF4-4E64-BCCC-78D7885DA70A}"/>
              </a:ext>
            </a:extLst>
          </p:cNvPr>
          <p:cNvSpPr/>
          <p:nvPr/>
        </p:nvSpPr>
        <p:spPr>
          <a:xfrm>
            <a:off x="1916456" y="3510737"/>
            <a:ext cx="7458075" cy="3046988"/>
          </a:xfrm>
          <a:prstGeom prst="rect">
            <a:avLst/>
          </a:prstGeom>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 using functional API:</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Model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Dense,Input,concatenate</a:t>
            </a:r>
            <a:endParaRPr lang="en-US" altLang="zh-CN" sz="1200" dirty="0">
              <a:solidFill>
                <a:srgbClr val="000000"/>
              </a:solidFill>
              <a:latin typeface="Courier New" panose="02070309020205020404" pitchFamily="49" charset="0"/>
              <a:ea typeface="宋体" panose="02010600030101010101" pitchFamily="2" charset="-122"/>
            </a:endParaRPr>
          </a:p>
          <a:p>
            <a:br>
              <a:rPr lang="en-US" altLang="zh-CN" sz="1200" dirty="0">
                <a:solidFill>
                  <a:srgbClr val="000000"/>
                </a:solidFill>
                <a:latin typeface="Courier New" panose="02070309020205020404" pitchFamily="49" charset="0"/>
                <a:ea typeface="宋体" panose="02010600030101010101" pitchFamily="2" charset="-122"/>
              </a:rPr>
            </a:br>
            <a:r>
              <a:rPr lang="en-US" altLang="zh-CN" sz="1200" dirty="0">
                <a:solidFill>
                  <a:srgbClr val="0000FF"/>
                </a:solidFill>
                <a:latin typeface="Courier New" panose="02070309020205020404" pitchFamily="49" charset="0"/>
                <a:ea typeface="宋体" panose="02010600030101010101" pitchFamily="2" charset="-122"/>
              </a:rPr>
              <a:t>def</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795E26"/>
                </a:solidFill>
                <a:latin typeface="Courier New" panose="02070309020205020404" pitchFamily="49" charset="0"/>
                <a:ea typeface="宋体" panose="02010600030101010101" pitchFamily="2" charset="-122"/>
              </a:rPr>
              <a:t>MNIST_Model</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highlight>
                  <a:srgbClr val="FFFF00"/>
                </a:highlight>
                <a:latin typeface="Courier New" panose="02070309020205020404" pitchFamily="49" charset="0"/>
                <a:ea typeface="宋体" panose="02010600030101010101" pitchFamily="2" charset="-122"/>
              </a:rPr>
              <a:t>in_shape</a:t>
            </a:r>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a:t>
            </a:r>
            <a:r>
              <a:rPr lang="en-US" altLang="zh-CN" sz="1200" dirty="0" err="1">
                <a:solidFill>
                  <a:srgbClr val="001080"/>
                </a:solidFill>
                <a:highlight>
                  <a:srgbClr val="FFFF00"/>
                </a:highlight>
                <a:latin typeface="Courier New" panose="02070309020205020404" pitchFamily="49" charset="0"/>
                <a:ea typeface="宋体" panose="02010600030101010101" pitchFamily="2" charset="-122"/>
              </a:rPr>
              <a:t>out_shape</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 = Input(shape=(</a:t>
            </a:r>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in_shape</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x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x1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)(x)</a:t>
            </a:r>
          </a:p>
          <a:p>
            <a:r>
              <a:rPr lang="en-US" altLang="zh-CN" sz="1200" dirty="0">
                <a:solidFill>
                  <a:srgbClr val="000000"/>
                </a:solidFill>
                <a:latin typeface="Courier New" panose="02070309020205020404" pitchFamily="49" charset="0"/>
                <a:ea typeface="宋体" panose="02010600030101010101" pitchFamily="2" charset="-122"/>
              </a:rPr>
              <a:t>  x2 = Dense(</a:t>
            </a:r>
            <a:r>
              <a:rPr lang="en-US" altLang="zh-CN" sz="1200" dirty="0">
                <a:solidFill>
                  <a:srgbClr val="09885A"/>
                </a:solidFill>
                <a:latin typeface="Courier New" panose="02070309020205020404" pitchFamily="49" charset="0"/>
                <a:ea typeface="宋体" panose="02010600030101010101" pitchFamily="2" charset="-122"/>
              </a:rPr>
              <a:t>256</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)(x)</a:t>
            </a:r>
          </a:p>
          <a:p>
            <a:r>
              <a:rPr lang="en-US" altLang="zh-CN" sz="1200" dirty="0">
                <a:solidFill>
                  <a:srgbClr val="000000"/>
                </a:solidFill>
                <a:latin typeface="Courier New" panose="02070309020205020404" pitchFamily="49" charset="0"/>
                <a:ea typeface="宋体" panose="02010600030101010101" pitchFamily="2" charset="-122"/>
              </a:rPr>
              <a:t>  x3 = concatenate([x1,x2])</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output_tensor</a:t>
            </a:r>
            <a:r>
              <a:rPr lang="en-US" altLang="zh-CN" sz="1200" dirty="0">
                <a:solidFill>
                  <a:srgbClr val="000000"/>
                </a:solidFill>
                <a:latin typeface="Courier New" panose="02070309020205020404" pitchFamily="49" charset="0"/>
                <a:ea typeface="宋体" panose="02010600030101010101" pitchFamily="2" charset="-122"/>
              </a:rPr>
              <a:t> = Dense(</a:t>
            </a:r>
            <a:r>
              <a:rPr lang="en-US" altLang="zh-CN" sz="1200" dirty="0" err="1">
                <a:solidFill>
                  <a:srgbClr val="000000"/>
                </a:solidFill>
                <a:highlight>
                  <a:srgbClr val="FFFF00"/>
                </a:highlight>
                <a:latin typeface="Courier New" panose="02070309020205020404" pitchFamily="49" charset="0"/>
                <a:ea typeface="宋体" panose="02010600030101010101" pitchFamily="2" charset="-122"/>
              </a:rPr>
              <a:t>out_shape</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softmax</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)(x3)</a:t>
            </a:r>
          </a:p>
          <a:p>
            <a:r>
              <a:rPr lang="en-US" altLang="zh-CN" sz="1200" dirty="0">
                <a:solidFill>
                  <a:srgbClr val="000000"/>
                </a:solidFill>
                <a:latin typeface="Courier New" panose="02070309020205020404" pitchFamily="49" charset="0"/>
                <a:ea typeface="宋体" panose="02010600030101010101" pitchFamily="2" charset="-122"/>
              </a:rPr>
              <a:t>  model = Model(inputs=</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 outputs=</a:t>
            </a:r>
            <a:r>
              <a:rPr lang="en-US" altLang="zh-CN" sz="1200" dirty="0" err="1">
                <a:solidFill>
                  <a:srgbClr val="000000"/>
                </a:solidFill>
                <a:latin typeface="Courier New" panose="02070309020205020404" pitchFamily="49" charset="0"/>
                <a:ea typeface="宋体" panose="02010600030101010101" pitchFamily="2" charset="-122"/>
              </a:rPr>
              <a:t>output_tensor</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  </a:t>
            </a:r>
            <a:r>
              <a:rPr lang="en-US" altLang="zh-CN" sz="1200" dirty="0">
                <a:solidFill>
                  <a:srgbClr val="AF00DB"/>
                </a:solidFill>
                <a:highlight>
                  <a:srgbClr val="FFFF00"/>
                </a:highlight>
                <a:latin typeface="Courier New" panose="02070309020205020404" pitchFamily="49" charset="0"/>
                <a:ea typeface="宋体" panose="02010600030101010101" pitchFamily="2" charset="-122"/>
              </a:rPr>
              <a:t>return</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 model</a:t>
            </a:r>
          </a:p>
          <a:p>
            <a:br>
              <a:rPr lang="en-US" altLang="zh-CN" sz="1200" dirty="0">
                <a:solidFill>
                  <a:srgbClr val="000000"/>
                </a:solidFill>
                <a:latin typeface="Courier New" panose="02070309020205020404" pitchFamily="49" charset="0"/>
                <a:ea typeface="宋体" panose="02010600030101010101" pitchFamily="2" charset="-122"/>
              </a:rPr>
            </a:br>
            <a:r>
              <a:rPr lang="en-US" altLang="zh-CN" sz="1200" dirty="0" err="1">
                <a:solidFill>
                  <a:srgbClr val="000000"/>
                </a:solidFill>
                <a:latin typeface="Courier New" panose="02070309020205020404" pitchFamily="49" charset="0"/>
                <a:ea typeface="宋体" panose="02010600030101010101" pitchFamily="2" charset="-122"/>
              </a:rPr>
              <a:t>my_model</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MNIST_Model</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highlight>
                  <a:srgbClr val="FFFF00"/>
                </a:highlight>
                <a:latin typeface="Courier New" panose="02070309020205020404" pitchFamily="49" charset="0"/>
                <a:ea typeface="宋体" panose="02010600030101010101" pitchFamily="2" charset="-122"/>
              </a:rPr>
              <a:t>784</a:t>
            </a: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a:t>
            </a:r>
            <a:r>
              <a:rPr lang="en-US" altLang="zh-CN" sz="1200" dirty="0">
                <a:solidFill>
                  <a:srgbClr val="09885A"/>
                </a:solidFill>
                <a:highlight>
                  <a:srgbClr val="FFFF00"/>
                </a:highlight>
                <a:latin typeface="Courier New" panose="02070309020205020404" pitchFamily="49" charset="0"/>
                <a:ea typeface="宋体" panose="02010600030101010101" pitchFamily="2" charset="-122"/>
              </a:rPr>
              <a:t>10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my_model.summary</a:t>
            </a:r>
            <a:r>
              <a:rPr lang="en-US" altLang="zh-CN" sz="1200" dirty="0">
                <a:solidFill>
                  <a:srgbClr val="000000"/>
                </a:solidFill>
                <a:latin typeface="Courier New" panose="02070309020205020404" pitchFamily="49" charset="0"/>
                <a:ea typeface="宋体" panose="02010600030101010101" pitchFamily="2" charset="-122"/>
              </a:rPr>
              <a:t>()</a:t>
            </a:r>
          </a:p>
        </p:txBody>
      </p:sp>
      <p:sp>
        <p:nvSpPr>
          <p:cNvPr id="12" name="Frame 11">
            <a:extLst>
              <a:ext uri="{FF2B5EF4-FFF2-40B4-BE49-F238E27FC236}">
                <a16:creationId xmlns:a16="http://schemas.microsoft.com/office/drawing/2014/main" id="{D42A8154-42CC-490E-9A5B-6EF15E7C3AFB}"/>
              </a:ext>
            </a:extLst>
          </p:cNvPr>
          <p:cNvSpPr/>
          <p:nvPr/>
        </p:nvSpPr>
        <p:spPr>
          <a:xfrm>
            <a:off x="1919041" y="4256685"/>
            <a:ext cx="5586659" cy="1734540"/>
          </a:xfrm>
          <a:prstGeom prst="frame">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Calibri"/>
              <a:ea typeface="宋体" panose="02010600030101010101" pitchFamily="2" charset="-122"/>
            </a:endParaRPr>
          </a:p>
        </p:txBody>
      </p:sp>
      <p:sp>
        <p:nvSpPr>
          <p:cNvPr id="13" name="Rectangle 12">
            <a:extLst>
              <a:ext uri="{FF2B5EF4-FFF2-40B4-BE49-F238E27FC236}">
                <a16:creationId xmlns:a16="http://schemas.microsoft.com/office/drawing/2014/main" id="{C4E483E8-7D33-4316-ADE9-1660CC66BBB9}"/>
              </a:ext>
            </a:extLst>
          </p:cNvPr>
          <p:cNvSpPr/>
          <p:nvPr/>
        </p:nvSpPr>
        <p:spPr>
          <a:xfrm>
            <a:off x="4852689" y="6038949"/>
            <a:ext cx="4738986" cy="369332"/>
          </a:xfrm>
          <a:prstGeom prst="rect">
            <a:avLst/>
          </a:prstGeom>
          <a:solidFill>
            <a:schemeClr val="accent5">
              <a:lumMod val="40000"/>
              <a:lumOff val="60000"/>
            </a:schemeClr>
          </a:solidFill>
        </p:spPr>
        <p:txBody>
          <a:bodyPr wrap="square">
            <a:spAutoFit/>
          </a:bodyPr>
          <a:lstStyle/>
          <a:p>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can easily change the hyperparameters!</a:t>
            </a:r>
          </a:p>
        </p:txBody>
      </p:sp>
    </p:spTree>
    <p:extLst>
      <p:ext uri="{BB962C8B-B14F-4D97-AF65-F5344CB8AC3E}">
        <p14:creationId xmlns:p14="http://schemas.microsoft.com/office/powerpoint/2010/main" val="3320585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Define </a:t>
            </a:r>
            <a:r>
              <a:rPr lang="en-US" altLang="zh-CN" dirty="0" err="1"/>
              <a:t>Keras</a:t>
            </a:r>
            <a:r>
              <a:rPr lang="en-US" altLang="zh-CN" dirty="0"/>
              <a:t> Model</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37</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Keras</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Functional API</a:t>
            </a: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10FD8E83-B814-4090-8F63-EDA396552AAD}"/>
              </a:ext>
            </a:extLst>
          </p:cNvPr>
          <p:cNvSpPr txBox="1"/>
          <p:nvPr/>
        </p:nvSpPr>
        <p:spPr>
          <a:xfrm>
            <a:off x="4780384" y="1964354"/>
            <a:ext cx="5887616" cy="4893647"/>
          </a:xfrm>
          <a:prstGeom prst="rect">
            <a:avLst/>
          </a:prstGeom>
          <a:noFill/>
        </p:spPr>
        <p:txBody>
          <a:bodyPr wrap="square">
            <a:spAutoFit/>
          </a:bodyPr>
          <a:lstStyle/>
          <a:p>
            <a:r>
              <a:rPr lang="en-US" altLang="zh-CN" sz="1200" dirty="0">
                <a:solidFill>
                  <a:srgbClr val="008000"/>
                </a:solidFill>
                <a:latin typeface="Courier New" panose="02070309020205020404" pitchFamily="49" charset="0"/>
                <a:ea typeface="宋体" panose="02010600030101010101" pitchFamily="2" charset="-122"/>
              </a:rPr>
              <a:t># Define the model using functional API:</a:t>
            </a:r>
            <a:endParaRPr lang="en-US" altLang="zh-CN" sz="1200" dirty="0">
              <a:solidFill>
                <a:srgbClr val="000000"/>
              </a:solidFill>
              <a:latin typeface="Courier New" panose="02070309020205020404" pitchFamily="49" charset="0"/>
              <a:ea typeface="宋体" panose="02010600030101010101" pitchFamily="2" charset="-122"/>
            </a:endParaRP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keras.models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Model</a:t>
            </a:r>
          </a:p>
          <a:p>
            <a:r>
              <a:rPr lang="en-US" altLang="zh-CN" sz="1200" dirty="0">
                <a:solidFill>
                  <a:srgbClr val="AF00DB"/>
                </a:solidFill>
                <a:latin typeface="Courier New" panose="02070309020205020404" pitchFamily="49" charset="0"/>
                <a:ea typeface="宋体" panose="02010600030101010101" pitchFamily="2" charset="-122"/>
              </a:rPr>
              <a:t>from</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keras.layers</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import</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Dense,Input,concatenate</a:t>
            </a:r>
            <a:endParaRPr lang="en-US" altLang="zh-CN" sz="1200" dirty="0">
              <a:solidFill>
                <a:srgbClr val="000000"/>
              </a:solidFill>
              <a:latin typeface="Courier New" panose="02070309020205020404" pitchFamily="49" charset="0"/>
              <a:ea typeface="宋体" panose="02010600030101010101" pitchFamily="2" charset="-122"/>
            </a:endParaRPr>
          </a:p>
          <a:p>
            <a:br>
              <a:rPr lang="en-US" altLang="zh-CN" sz="1200" dirty="0">
                <a:solidFill>
                  <a:srgbClr val="000000"/>
                </a:solidFill>
                <a:latin typeface="Courier New" panose="02070309020205020404" pitchFamily="49" charset="0"/>
                <a:ea typeface="宋体" panose="02010600030101010101" pitchFamily="2" charset="-122"/>
              </a:rPr>
            </a:br>
            <a:r>
              <a:rPr lang="en-US" altLang="zh-CN" sz="1200" dirty="0">
                <a:solidFill>
                  <a:srgbClr val="0000FF"/>
                </a:solidFill>
                <a:latin typeface="Courier New" panose="02070309020205020404" pitchFamily="49" charset="0"/>
                <a:ea typeface="宋体" panose="02010600030101010101" pitchFamily="2" charset="-122"/>
              </a:rPr>
              <a:t>def</a:t>
            </a: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795E26"/>
                </a:solidFill>
                <a:latin typeface="Courier New" panose="02070309020205020404" pitchFamily="49" charset="0"/>
                <a:ea typeface="宋体" panose="02010600030101010101" pitchFamily="2" charset="-122"/>
              </a:rPr>
              <a:t>MNIST_Model</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in_shape</a:t>
            </a:r>
            <a:r>
              <a:rPr lang="en-US" altLang="zh-CN" sz="1200" dirty="0" err="1">
                <a:solidFill>
                  <a:srgbClr val="000000"/>
                </a:solidFill>
                <a:latin typeface="Courier New" panose="02070309020205020404" pitchFamily="49" charset="0"/>
                <a:ea typeface="宋体" panose="02010600030101010101" pitchFamily="2" charset="-122"/>
              </a:rPr>
              <a:t>,</a:t>
            </a:r>
            <a:r>
              <a:rPr lang="en-US" altLang="zh-CN" sz="1200" dirty="0" err="1">
                <a:solidFill>
                  <a:srgbClr val="001080"/>
                </a:solidFill>
                <a:latin typeface="Courier New" panose="02070309020205020404" pitchFamily="49" charset="0"/>
                <a:ea typeface="宋体" panose="02010600030101010101" pitchFamily="2" charset="-122"/>
              </a:rPr>
              <a:t>out_shape</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8000"/>
                </a:solidFill>
                <a:latin typeface="Courier New" panose="02070309020205020404" pitchFamily="49" charset="0"/>
                <a:ea typeface="宋体" panose="02010600030101010101" pitchFamily="2" charset="-122"/>
              </a:rPr>
              <a:t># </a:t>
            </a:r>
            <a:r>
              <a:rPr lang="en-US" altLang="zh-CN" sz="1200" dirty="0">
                <a:solidFill>
                  <a:srgbClr val="008000"/>
                </a:solidFill>
                <a:highlight>
                  <a:srgbClr val="FFFF00"/>
                </a:highlight>
                <a:latin typeface="Courier New" panose="02070309020205020404" pitchFamily="49" charset="0"/>
                <a:ea typeface="宋体" panose="02010600030101010101" pitchFamily="2" charset="-122"/>
              </a:rPr>
              <a:t>define layers</a:t>
            </a:r>
            <a:endParaRPr lang="en-US" altLang="zh-CN" sz="1200" dirty="0">
              <a:solidFill>
                <a:srgbClr val="000000"/>
              </a:solidFill>
              <a:highlight>
                <a:srgbClr val="FFFF00"/>
              </a:highlight>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 = Input(shape=(</a:t>
            </a:r>
            <a:r>
              <a:rPr lang="en-US" altLang="zh-CN" sz="1200" dirty="0" err="1">
                <a:solidFill>
                  <a:srgbClr val="000000"/>
                </a:solidFill>
                <a:latin typeface="Courier New" panose="02070309020205020404" pitchFamily="49" charset="0"/>
                <a:ea typeface="宋体" panose="02010600030101010101" pitchFamily="2" charset="-122"/>
              </a:rPr>
              <a:t>in_shape</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linear_layer1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linear_layer2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linear_layer3 = Dense(</a:t>
            </a:r>
            <a:r>
              <a:rPr lang="en-US" altLang="zh-CN" sz="1200" dirty="0">
                <a:solidFill>
                  <a:srgbClr val="09885A"/>
                </a:solidFill>
                <a:latin typeface="Courier New" panose="02070309020205020404" pitchFamily="49" charset="0"/>
                <a:ea typeface="宋体" panose="02010600030101010101" pitchFamily="2" charset="-122"/>
              </a:rPr>
              <a:t>512</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relu</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out_layer</a:t>
            </a:r>
            <a:r>
              <a:rPr lang="en-US" altLang="zh-CN" sz="1200" dirty="0">
                <a:solidFill>
                  <a:srgbClr val="000000"/>
                </a:solidFill>
                <a:latin typeface="Courier New" panose="02070309020205020404" pitchFamily="49" charset="0"/>
                <a:ea typeface="宋体" panose="02010600030101010101" pitchFamily="2" charset="-122"/>
              </a:rPr>
              <a:t> = Dense(</a:t>
            </a:r>
            <a:r>
              <a:rPr lang="en-US" altLang="zh-CN" sz="1200" dirty="0" err="1">
                <a:solidFill>
                  <a:srgbClr val="000000"/>
                </a:solidFill>
                <a:latin typeface="Courier New" panose="02070309020205020404" pitchFamily="49" charset="0"/>
                <a:ea typeface="宋体" panose="02010600030101010101" pitchFamily="2" charset="-122"/>
              </a:rPr>
              <a:t>out_shape</a:t>
            </a:r>
            <a:r>
              <a:rPr lang="en-US" altLang="zh-CN" sz="1200" dirty="0">
                <a:solidFill>
                  <a:srgbClr val="000000"/>
                </a:solidFill>
                <a:latin typeface="Courier New" panose="02070309020205020404" pitchFamily="49" charset="0"/>
                <a:ea typeface="宋体" panose="02010600030101010101" pitchFamily="2" charset="-122"/>
              </a:rPr>
              <a:t>, activation=</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err="1">
                <a:solidFill>
                  <a:srgbClr val="A31515"/>
                </a:solidFill>
                <a:latin typeface="Courier New" panose="02070309020205020404" pitchFamily="49" charset="0"/>
                <a:ea typeface="宋体" panose="02010600030101010101" pitchFamily="2" charset="-122"/>
              </a:rPr>
              <a:t>softmax</a:t>
            </a:r>
            <a:r>
              <a:rPr lang="en-US" altLang="zh-CN" sz="1200" dirty="0">
                <a:solidFill>
                  <a:srgbClr val="A31515"/>
                </a:solidFill>
                <a:latin typeface="Courier New" panose="02070309020205020404" pitchFamily="49" charset="0"/>
                <a:ea typeface="宋体" panose="02010600030101010101" pitchFamily="2" charset="-122"/>
              </a:rPr>
              <a:t>'</a:t>
            </a:r>
            <a:r>
              <a:rPr lang="en-US" altLang="zh-CN" sz="1200" dirty="0">
                <a:solidFill>
                  <a:srgbClr val="000000"/>
                </a:solidFill>
                <a:latin typeface="Courier New" panose="02070309020205020404" pitchFamily="49" charset="0"/>
                <a:ea typeface="宋体" panose="02010600030101010101" pitchFamily="2" charset="-122"/>
              </a:rPr>
              <a:t>)</a:t>
            </a:r>
          </a:p>
          <a:p>
            <a:br>
              <a:rPr lang="en-US" altLang="zh-CN" sz="1200" dirty="0">
                <a:solidFill>
                  <a:srgbClr val="000000"/>
                </a:solidFill>
                <a:latin typeface="Courier New" panose="02070309020205020404" pitchFamily="49" charset="0"/>
                <a:ea typeface="宋体" panose="02010600030101010101" pitchFamily="2" charset="-122"/>
              </a:rPr>
            </a:br>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008000"/>
                </a:solidFill>
                <a:latin typeface="Courier New" panose="02070309020205020404" pitchFamily="49" charset="0"/>
                <a:ea typeface="宋体" panose="02010600030101010101" pitchFamily="2" charset="-122"/>
              </a:rPr>
              <a:t>#</a:t>
            </a:r>
            <a:r>
              <a:rPr lang="en-US" altLang="zh-CN" sz="1200" dirty="0">
                <a:solidFill>
                  <a:srgbClr val="008000"/>
                </a:solidFill>
                <a:highlight>
                  <a:srgbClr val="FFFF00"/>
                </a:highlight>
                <a:latin typeface="Courier New" panose="02070309020205020404" pitchFamily="49" charset="0"/>
                <a:ea typeface="宋体" panose="02010600030101010101" pitchFamily="2" charset="-122"/>
              </a:rPr>
              <a:t> define operations</a:t>
            </a:r>
            <a:endParaRPr lang="en-US" altLang="zh-CN" sz="1200" dirty="0">
              <a:solidFill>
                <a:srgbClr val="000000"/>
              </a:solidFill>
              <a:highlight>
                <a:srgbClr val="FFFF00"/>
              </a:highlight>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  x = linear_layer1(</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x1 = linear_layer2(x)</a:t>
            </a:r>
          </a:p>
          <a:p>
            <a:r>
              <a:rPr lang="en-US" altLang="zh-CN" sz="1200" dirty="0">
                <a:solidFill>
                  <a:srgbClr val="000000"/>
                </a:solidFill>
                <a:latin typeface="Courier New" panose="02070309020205020404" pitchFamily="49" charset="0"/>
                <a:ea typeface="宋体" panose="02010600030101010101" pitchFamily="2" charset="-122"/>
              </a:rPr>
              <a:t>  x2 = linear_layer3(x)</a:t>
            </a:r>
          </a:p>
          <a:p>
            <a:r>
              <a:rPr lang="en-US" altLang="zh-CN" sz="1200" dirty="0">
                <a:solidFill>
                  <a:srgbClr val="000000"/>
                </a:solidFill>
                <a:latin typeface="Courier New" panose="02070309020205020404" pitchFamily="49" charset="0"/>
                <a:ea typeface="宋体" panose="02010600030101010101" pitchFamily="2" charset="-122"/>
              </a:rPr>
              <a:t>  x3 = concatenate([x1,x2])</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err="1">
                <a:solidFill>
                  <a:srgbClr val="000000"/>
                </a:solidFill>
                <a:latin typeface="Courier New" panose="02070309020205020404" pitchFamily="49" charset="0"/>
                <a:ea typeface="宋体" panose="02010600030101010101" pitchFamily="2" charset="-122"/>
              </a:rPr>
              <a:t>output_tensor</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out_layer</a:t>
            </a:r>
            <a:r>
              <a:rPr lang="en-US" altLang="zh-CN" sz="1200" dirty="0">
                <a:solidFill>
                  <a:srgbClr val="000000"/>
                </a:solidFill>
                <a:latin typeface="Courier New" panose="02070309020205020404" pitchFamily="49" charset="0"/>
                <a:ea typeface="宋体" panose="02010600030101010101" pitchFamily="2" charset="-122"/>
              </a:rPr>
              <a:t>(x3)</a:t>
            </a:r>
          </a:p>
          <a:p>
            <a:br>
              <a:rPr lang="en-US" altLang="zh-CN" sz="1200" dirty="0">
                <a:solidFill>
                  <a:srgbClr val="000000"/>
                </a:solidFill>
                <a:highlight>
                  <a:srgbClr val="FFFF00"/>
                </a:highlight>
                <a:latin typeface="Courier New" panose="02070309020205020404" pitchFamily="49" charset="0"/>
                <a:ea typeface="宋体" panose="02010600030101010101" pitchFamily="2" charset="-122"/>
              </a:rPr>
            </a:br>
            <a:r>
              <a:rPr lang="en-US" altLang="zh-CN" sz="1200" dirty="0">
                <a:solidFill>
                  <a:srgbClr val="000000"/>
                </a:solidFill>
                <a:highlight>
                  <a:srgbClr val="FFFF00"/>
                </a:highlight>
                <a:latin typeface="Courier New" panose="02070309020205020404" pitchFamily="49" charset="0"/>
                <a:ea typeface="宋体" panose="02010600030101010101" pitchFamily="2" charset="-122"/>
              </a:rPr>
              <a:t>  </a:t>
            </a:r>
            <a:r>
              <a:rPr lang="en-US" altLang="zh-CN" sz="1200" dirty="0">
                <a:solidFill>
                  <a:srgbClr val="008000"/>
                </a:solidFill>
                <a:highlight>
                  <a:srgbClr val="FFFF00"/>
                </a:highlight>
                <a:latin typeface="Courier New" panose="02070309020205020404" pitchFamily="49" charset="0"/>
                <a:ea typeface="宋体" panose="02010600030101010101" pitchFamily="2" charset="-122"/>
              </a:rPr>
              <a:t># define the model</a:t>
            </a:r>
            <a:endParaRPr lang="en-US" altLang="zh-CN" sz="1200" dirty="0">
              <a:solidFill>
                <a:srgbClr val="000000"/>
              </a:solidFill>
              <a:highlight>
                <a:srgbClr val="FFFF00"/>
              </a:highlight>
              <a:latin typeface="Courier New" panose="02070309020205020404" pitchFamily="49" charset="0"/>
              <a:ea typeface="宋体" panose="02010600030101010101" pitchFamily="2" charset="-122"/>
            </a:endParaRPr>
          </a:p>
          <a:p>
            <a:r>
              <a:rPr lang="en-US" altLang="zh-CN" sz="1200" dirty="0">
                <a:solidFill>
                  <a:srgbClr val="000000"/>
                </a:solidFill>
                <a:latin typeface="Courier New" panose="02070309020205020404" pitchFamily="49" charset="0"/>
                <a:ea typeface="宋体" panose="02010600030101010101" pitchFamily="2" charset="-122"/>
              </a:rPr>
              <a:t>  model = Model(inputs=</a:t>
            </a:r>
            <a:r>
              <a:rPr lang="en-US" altLang="zh-CN" sz="1200" dirty="0" err="1">
                <a:solidFill>
                  <a:srgbClr val="000000"/>
                </a:solidFill>
                <a:latin typeface="Courier New" panose="02070309020205020404" pitchFamily="49" charset="0"/>
                <a:ea typeface="宋体" panose="02010600030101010101" pitchFamily="2" charset="-122"/>
              </a:rPr>
              <a:t>input_tensor</a:t>
            </a:r>
            <a:r>
              <a:rPr lang="en-US" altLang="zh-CN" sz="1200" dirty="0">
                <a:solidFill>
                  <a:srgbClr val="000000"/>
                </a:solidFill>
                <a:latin typeface="Courier New" panose="02070309020205020404" pitchFamily="49" charset="0"/>
                <a:ea typeface="宋体" panose="02010600030101010101" pitchFamily="2" charset="-122"/>
              </a:rPr>
              <a:t>, outputs=</a:t>
            </a:r>
            <a:r>
              <a:rPr lang="en-US" altLang="zh-CN" sz="1200" dirty="0" err="1">
                <a:solidFill>
                  <a:srgbClr val="000000"/>
                </a:solidFill>
                <a:latin typeface="Courier New" panose="02070309020205020404" pitchFamily="49" charset="0"/>
                <a:ea typeface="宋体" panose="02010600030101010101" pitchFamily="2" charset="-122"/>
              </a:rPr>
              <a:t>output_tensor</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a:solidFill>
                  <a:srgbClr val="000000"/>
                </a:solidFill>
                <a:latin typeface="Courier New" panose="02070309020205020404" pitchFamily="49" charset="0"/>
                <a:ea typeface="宋体" panose="02010600030101010101" pitchFamily="2" charset="-122"/>
              </a:rPr>
              <a:t>  </a:t>
            </a:r>
            <a:r>
              <a:rPr lang="en-US" altLang="zh-CN" sz="1200" dirty="0">
                <a:solidFill>
                  <a:srgbClr val="AF00DB"/>
                </a:solidFill>
                <a:latin typeface="Courier New" panose="02070309020205020404" pitchFamily="49" charset="0"/>
                <a:ea typeface="宋体" panose="02010600030101010101" pitchFamily="2" charset="-122"/>
              </a:rPr>
              <a:t>return</a:t>
            </a:r>
            <a:r>
              <a:rPr lang="en-US" altLang="zh-CN" sz="1200" dirty="0">
                <a:solidFill>
                  <a:srgbClr val="000000"/>
                </a:solidFill>
                <a:latin typeface="Courier New" panose="02070309020205020404" pitchFamily="49" charset="0"/>
                <a:ea typeface="宋体" panose="02010600030101010101" pitchFamily="2" charset="-122"/>
              </a:rPr>
              <a:t> model</a:t>
            </a:r>
          </a:p>
          <a:p>
            <a:br>
              <a:rPr lang="en-US" altLang="zh-CN" sz="1200" dirty="0">
                <a:solidFill>
                  <a:srgbClr val="000000"/>
                </a:solidFill>
                <a:latin typeface="Courier New" panose="02070309020205020404" pitchFamily="49" charset="0"/>
                <a:ea typeface="宋体" panose="02010600030101010101" pitchFamily="2" charset="-122"/>
              </a:rPr>
            </a:br>
            <a:r>
              <a:rPr lang="en-US" altLang="zh-CN" sz="1200" dirty="0" err="1">
                <a:solidFill>
                  <a:srgbClr val="000000"/>
                </a:solidFill>
                <a:latin typeface="Courier New" panose="02070309020205020404" pitchFamily="49" charset="0"/>
                <a:ea typeface="宋体" panose="02010600030101010101" pitchFamily="2" charset="-122"/>
              </a:rPr>
              <a:t>my_model</a:t>
            </a:r>
            <a:r>
              <a:rPr lang="en-US" altLang="zh-CN" sz="1200" dirty="0">
                <a:solidFill>
                  <a:srgbClr val="000000"/>
                </a:solidFill>
                <a:latin typeface="Courier New" panose="02070309020205020404" pitchFamily="49" charset="0"/>
                <a:ea typeface="宋体" panose="02010600030101010101" pitchFamily="2" charset="-122"/>
              </a:rPr>
              <a:t> = </a:t>
            </a:r>
            <a:r>
              <a:rPr lang="en-US" altLang="zh-CN" sz="1200" dirty="0" err="1">
                <a:solidFill>
                  <a:srgbClr val="000000"/>
                </a:solidFill>
                <a:latin typeface="Courier New" panose="02070309020205020404" pitchFamily="49" charset="0"/>
                <a:ea typeface="宋体" panose="02010600030101010101" pitchFamily="2" charset="-122"/>
              </a:rPr>
              <a:t>MNIST_Model</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784</a:t>
            </a:r>
            <a:r>
              <a:rPr lang="en-US" altLang="zh-CN" sz="1200" dirty="0">
                <a:solidFill>
                  <a:srgbClr val="000000"/>
                </a:solidFill>
                <a:latin typeface="Courier New" panose="02070309020205020404" pitchFamily="49" charset="0"/>
                <a:ea typeface="宋体" panose="02010600030101010101" pitchFamily="2" charset="-122"/>
              </a:rPr>
              <a:t>,</a:t>
            </a:r>
            <a:r>
              <a:rPr lang="en-US" altLang="zh-CN" sz="1200" dirty="0">
                <a:solidFill>
                  <a:srgbClr val="09885A"/>
                </a:solidFill>
                <a:latin typeface="Courier New" panose="02070309020205020404" pitchFamily="49" charset="0"/>
                <a:ea typeface="宋体" panose="02010600030101010101" pitchFamily="2" charset="-122"/>
              </a:rPr>
              <a:t>10</a:t>
            </a:r>
            <a:r>
              <a:rPr lang="en-US" altLang="zh-CN" sz="1200" dirty="0">
                <a:solidFill>
                  <a:srgbClr val="000000"/>
                </a:solidFill>
                <a:latin typeface="Courier New" panose="02070309020205020404" pitchFamily="49" charset="0"/>
                <a:ea typeface="宋体" panose="02010600030101010101" pitchFamily="2" charset="-122"/>
              </a:rPr>
              <a:t>)</a:t>
            </a:r>
          </a:p>
          <a:p>
            <a:r>
              <a:rPr lang="en-US" altLang="zh-CN" sz="1200" dirty="0" err="1">
                <a:solidFill>
                  <a:srgbClr val="000000"/>
                </a:solidFill>
                <a:latin typeface="Courier New" panose="02070309020205020404" pitchFamily="49" charset="0"/>
                <a:ea typeface="宋体" panose="02010600030101010101" pitchFamily="2" charset="-122"/>
              </a:rPr>
              <a:t>my_model.summary</a:t>
            </a:r>
            <a:r>
              <a:rPr lang="en-US" altLang="zh-CN" sz="1200" dirty="0">
                <a:solidFill>
                  <a:srgbClr val="000000"/>
                </a:solidFill>
                <a:latin typeface="Courier New" panose="02070309020205020404" pitchFamily="49" charset="0"/>
                <a:ea typeface="宋体" panose="02010600030101010101" pitchFamily="2" charset="-122"/>
              </a:rPr>
              <a:t>()</a:t>
            </a:r>
          </a:p>
        </p:txBody>
      </p:sp>
      <p:sp>
        <p:nvSpPr>
          <p:cNvPr id="10" name="Rectangle 10">
            <a:extLst>
              <a:ext uri="{FF2B5EF4-FFF2-40B4-BE49-F238E27FC236}">
                <a16:creationId xmlns:a16="http://schemas.microsoft.com/office/drawing/2014/main" id="{0ADC6C7D-278A-1F90-9A18-A0EC6AABE09B}"/>
              </a:ext>
            </a:extLst>
          </p:cNvPr>
          <p:cNvSpPr/>
          <p:nvPr/>
        </p:nvSpPr>
        <p:spPr>
          <a:xfrm>
            <a:off x="1551804" y="2679894"/>
            <a:ext cx="3228581" cy="1569660"/>
          </a:xfrm>
          <a:prstGeom prst="rect">
            <a:avLst/>
          </a:prstGeom>
          <a:solidFill>
            <a:schemeClr val="accent2">
              <a:lumMod val="60000"/>
              <a:lumOff val="40000"/>
            </a:schemeClr>
          </a:solidFill>
        </p:spPr>
        <p:txBody>
          <a:bodyPr wrap="square">
            <a:spAutoFit/>
          </a:bodyPr>
          <a:lstStyle/>
          <a:p>
            <a:r>
              <a:rPr lang="en-US" altLang="zh-CN" sz="16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suggest a clearer way of defining the model:</a:t>
            </a:r>
          </a:p>
          <a:p>
            <a:r>
              <a:rPr lang="en-US" altLang="zh-CN" sz="1600"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Define layers, operations, models.</a:t>
            </a:r>
          </a:p>
          <a:p>
            <a:r>
              <a:rPr lang="en-US" altLang="zh-CN" sz="1600" u="sng"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The operations are easier to read when giving layer names in the codes.</a:t>
            </a:r>
          </a:p>
        </p:txBody>
      </p:sp>
      <p:grpSp>
        <p:nvGrpSpPr>
          <p:cNvPr id="20" name="组合 19">
            <a:extLst>
              <a:ext uri="{FF2B5EF4-FFF2-40B4-BE49-F238E27FC236}">
                <a16:creationId xmlns:a16="http://schemas.microsoft.com/office/drawing/2014/main" id="{5AA581B5-B5C3-4778-95D5-D07C9907B629}"/>
              </a:ext>
            </a:extLst>
          </p:cNvPr>
          <p:cNvGrpSpPr/>
          <p:nvPr/>
        </p:nvGrpSpPr>
        <p:grpSpPr>
          <a:xfrm>
            <a:off x="1646700" y="4531575"/>
            <a:ext cx="3272452" cy="1624885"/>
            <a:chOff x="122700" y="4531574"/>
            <a:chExt cx="3272452" cy="1624885"/>
          </a:xfrm>
        </p:grpSpPr>
        <p:pic>
          <p:nvPicPr>
            <p:cNvPr id="14" name="Picture 6">
              <a:extLst>
                <a:ext uri="{FF2B5EF4-FFF2-40B4-BE49-F238E27FC236}">
                  <a16:creationId xmlns:a16="http://schemas.microsoft.com/office/drawing/2014/main" id="{EEF83DC8-B79D-94B9-A09F-AF27EF19C34A}"/>
                </a:ext>
              </a:extLst>
            </p:cNvPr>
            <p:cNvPicPr>
              <a:picLocks noChangeAspect="1"/>
            </p:cNvPicPr>
            <p:nvPr/>
          </p:nvPicPr>
          <p:blipFill>
            <a:blip r:embed="rId2"/>
            <a:stretch>
              <a:fillRect/>
            </a:stretch>
          </p:blipFill>
          <p:spPr>
            <a:xfrm>
              <a:off x="122700" y="4531574"/>
              <a:ext cx="3038786" cy="1624885"/>
            </a:xfrm>
            <a:prstGeom prst="rect">
              <a:avLst/>
            </a:prstGeom>
          </p:spPr>
        </p:pic>
        <p:sp>
          <p:nvSpPr>
            <p:cNvPr id="15" name="文本框 14">
              <a:extLst>
                <a:ext uri="{FF2B5EF4-FFF2-40B4-BE49-F238E27FC236}">
                  <a16:creationId xmlns:a16="http://schemas.microsoft.com/office/drawing/2014/main" id="{C3C57C6B-A785-64A6-B72C-4E44F78A28B9}"/>
                </a:ext>
              </a:extLst>
            </p:cNvPr>
            <p:cNvSpPr txBox="1"/>
            <p:nvPr/>
          </p:nvSpPr>
          <p:spPr>
            <a:xfrm>
              <a:off x="1238478" y="4676536"/>
              <a:ext cx="704039" cy="276999"/>
            </a:xfrm>
            <a:prstGeom prst="rect">
              <a:avLst/>
            </a:prstGeom>
            <a:noFill/>
          </p:spPr>
          <p:txBody>
            <a:bodyPr wrap="none" rtlCol="0">
              <a:spAutoFit/>
            </a:bodyPr>
            <a:lstStyle/>
            <a:p>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Linear 1</a:t>
              </a:r>
              <a:endParaRPr lang="zh-CN" altLang="en-US"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DFACC111-DBE3-4A65-8CB2-59AA61F4582A}"/>
                </a:ext>
              </a:extLst>
            </p:cNvPr>
            <p:cNvSpPr txBox="1"/>
            <p:nvPr/>
          </p:nvSpPr>
          <p:spPr>
            <a:xfrm>
              <a:off x="1230897" y="4962539"/>
              <a:ext cx="704039" cy="276999"/>
            </a:xfrm>
            <a:prstGeom prst="rect">
              <a:avLst/>
            </a:prstGeom>
            <a:noFill/>
          </p:spPr>
          <p:txBody>
            <a:bodyPr wrap="none" rtlCol="0">
              <a:spAutoFit/>
            </a:bodyPr>
            <a:lstStyle/>
            <a:p>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Linear 2</a:t>
              </a:r>
              <a:endParaRPr lang="zh-CN" altLang="en-US"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746DC4B2-3771-F8D5-39CF-DC9CCE5B4A0E}"/>
                </a:ext>
              </a:extLst>
            </p:cNvPr>
            <p:cNvSpPr txBox="1"/>
            <p:nvPr/>
          </p:nvSpPr>
          <p:spPr>
            <a:xfrm>
              <a:off x="2691113" y="4828022"/>
              <a:ext cx="704039" cy="276999"/>
            </a:xfrm>
            <a:prstGeom prst="rect">
              <a:avLst/>
            </a:prstGeom>
            <a:noFill/>
          </p:spPr>
          <p:txBody>
            <a:bodyPr wrap="none" rtlCol="0">
              <a:spAutoFit/>
            </a:bodyPr>
            <a:lstStyle/>
            <a:p>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Linear 3</a:t>
              </a:r>
              <a:endParaRPr lang="zh-CN" altLang="en-US"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C1E91D27-F366-4D2D-0998-D68DDAA967FE}"/>
                </a:ext>
              </a:extLst>
            </p:cNvPr>
            <p:cNvSpPr txBox="1"/>
            <p:nvPr/>
          </p:nvSpPr>
          <p:spPr>
            <a:xfrm>
              <a:off x="2339093" y="5544989"/>
              <a:ext cx="612668" cy="276999"/>
            </a:xfrm>
            <a:prstGeom prst="rect">
              <a:avLst/>
            </a:prstGeom>
            <a:noFill/>
          </p:spPr>
          <p:txBody>
            <a:bodyPr wrap="none" rtlCol="0">
              <a:spAutoFit/>
            </a:bodyPr>
            <a:lstStyle/>
            <a:p>
              <a:r>
                <a:rPr lang="en-US" altLang="zh-CN"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Output</a:t>
              </a:r>
              <a:endParaRPr lang="zh-CN" altLang="en-US" sz="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411613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Exercise</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38</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1477328"/>
          </a:xfrm>
          <a:prstGeom prst="rect">
            <a:avLst/>
          </a:prstGeom>
          <a:noFill/>
        </p:spPr>
        <p:txBody>
          <a:bodyPr wrap="square">
            <a:spAutoFit/>
          </a:bodyPr>
          <a:lstStyle/>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Rather than identifying the actual number, we want to classify whether the digit image contains an odd number. Modify the data generator to produce correct data samples from the MNIST dataset.</a:t>
            </a:r>
          </a:p>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want to make the input feature normalized to [-1,1]. What shall we do?</a:t>
            </a:r>
          </a:p>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Define the </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resnet</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structure with all weight layers as 256-node dense layers. </a:t>
            </a:r>
          </a:p>
        </p:txBody>
      </p:sp>
      <p:pic>
        <p:nvPicPr>
          <p:cNvPr id="8194" name="Picture 2" descr="residual block | ResNet">
            <a:extLst>
              <a:ext uri="{FF2B5EF4-FFF2-40B4-BE49-F238E27FC236}">
                <a16:creationId xmlns:a16="http://schemas.microsoft.com/office/drawing/2014/main" id="{BF7EDAFE-990A-273E-034F-E0DF1B6D1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0576" y="3603070"/>
            <a:ext cx="3984711" cy="2128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77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Exercise</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39</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1754326"/>
          </a:xfrm>
          <a:prstGeom prst="rect">
            <a:avLst/>
          </a:prstGeom>
          <a:noFill/>
        </p:spPr>
        <p:txBody>
          <a:bodyPr wrap="square">
            <a:spAutoFit/>
          </a:bodyPr>
          <a:lstStyle/>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Rather than identifying the actual number, we want to classify whether the digit image contains an odd number. Modify the data generator to produce correct data samples from the MNIST dataset.</a:t>
            </a:r>
          </a:p>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We want to make the input feature normalized to [-1,1]. What shall we do?</a:t>
            </a:r>
          </a:p>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Define a </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resnet</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block with all weight layers as 256-node dense layers. </a:t>
            </a:r>
          </a:p>
          <a:p>
            <a:pPr marL="342900" indent="-342900">
              <a:buFontTx/>
              <a:buAutoNum type="arabicPeriod"/>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Define a large </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resnet</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consisting of 80 </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resnet</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blocks.</a:t>
            </a:r>
          </a:p>
        </p:txBody>
      </p:sp>
      <p:pic>
        <p:nvPicPr>
          <p:cNvPr id="8194" name="Picture 2" descr="residual block | ResNet">
            <a:extLst>
              <a:ext uri="{FF2B5EF4-FFF2-40B4-BE49-F238E27FC236}">
                <a16:creationId xmlns:a16="http://schemas.microsoft.com/office/drawing/2014/main" id="{BF7EDAFE-990A-273E-034F-E0DF1B6D1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035" y="4187851"/>
            <a:ext cx="3984711" cy="2128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93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Install and Import </a:t>
            </a:r>
            <a:r>
              <a:rPr lang="en-US" altLang="zh-CN" dirty="0" err="1"/>
              <a:t>Keras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4</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3"/>
            <a:ext cx="8151456"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dirty="0" err="1">
                <a:solidFill>
                  <a:srgbClr val="212121"/>
                </a:solidFill>
                <a:latin typeface="Times New Roman" panose="02020603050405020304" pitchFamily="18" charset="0"/>
                <a:ea typeface="宋体" panose="02010600030101010101" pitchFamily="2" charset="-122"/>
                <a:cs typeface="Times New Roman" panose="02020603050405020304" pitchFamily="18" charset="0"/>
              </a:rPr>
              <a:t>Colab</a:t>
            </a: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 run</a:t>
            </a:r>
          </a:p>
          <a:p>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FC8729F5-45CD-446D-84A9-9DFF8BA7E16B}"/>
              </a:ext>
            </a:extLst>
          </p:cNvPr>
          <p:cNvSpPr/>
          <p:nvPr/>
        </p:nvSpPr>
        <p:spPr>
          <a:xfrm>
            <a:off x="3424406" y="2935249"/>
            <a:ext cx="2803973" cy="646331"/>
          </a:xfrm>
          <a:prstGeom prst="rect">
            <a:avLst/>
          </a:prstGeom>
        </p:spPr>
        <p:txBody>
          <a:bodyPr wrap="none">
            <a:spAutoFit/>
          </a:bodyPr>
          <a:lstStyle/>
          <a:p>
            <a:r>
              <a:rPr lang="en-US" altLang="zh-CN" dirty="0">
                <a:solidFill>
                  <a:srgbClr val="0000FF"/>
                </a:solidFill>
                <a:latin typeface="Courier New" panose="02070309020205020404" pitchFamily="49" charset="0"/>
                <a:ea typeface="宋体" panose="02010600030101010101" pitchFamily="2" charset="-122"/>
              </a:rPr>
              <a:t>!</a:t>
            </a:r>
            <a:r>
              <a:rPr lang="en-US" altLang="zh-CN" dirty="0">
                <a:solidFill>
                  <a:srgbClr val="000000"/>
                </a:solidFill>
                <a:latin typeface="Courier New" panose="02070309020205020404" pitchFamily="49" charset="0"/>
                <a:ea typeface="宋体" panose="02010600030101010101" pitchFamily="2" charset="-122"/>
              </a:rPr>
              <a:t> pip install </a:t>
            </a:r>
            <a:r>
              <a:rPr lang="en-US" altLang="zh-CN" dirty="0" err="1">
                <a:solidFill>
                  <a:srgbClr val="000000"/>
                </a:solidFill>
                <a:latin typeface="Courier New" panose="02070309020205020404" pitchFamily="49" charset="0"/>
                <a:ea typeface="宋体" panose="02010600030101010101" pitchFamily="2" charset="-122"/>
              </a:rPr>
              <a:t>keras</a:t>
            </a:r>
            <a:endParaRPr lang="en-US" altLang="zh-CN" dirty="0">
              <a:solidFill>
                <a:srgbClr val="000000"/>
              </a:solidFill>
              <a:latin typeface="Courier New" panose="02070309020205020404" pitchFamily="49" charset="0"/>
              <a:ea typeface="宋体" panose="02010600030101010101" pitchFamily="2" charset="-122"/>
            </a:endParaRPr>
          </a:p>
          <a:p>
            <a:r>
              <a:rPr lang="en-US" altLang="zh-CN" dirty="0">
                <a:solidFill>
                  <a:srgbClr val="000000"/>
                </a:solidFill>
                <a:latin typeface="Courier New" panose="02070309020205020404" pitchFamily="49" charset="0"/>
                <a:ea typeface="宋体" panose="02010600030101010101" pitchFamily="2" charset="-122"/>
              </a:rPr>
              <a:t>import </a:t>
            </a:r>
            <a:r>
              <a:rPr lang="en-US" altLang="zh-CN" dirty="0" err="1">
                <a:solidFill>
                  <a:srgbClr val="000000"/>
                </a:solidFill>
                <a:latin typeface="Courier New" panose="02070309020205020404" pitchFamily="49" charset="0"/>
                <a:ea typeface="宋体" panose="02010600030101010101" pitchFamily="2" charset="-122"/>
              </a:rPr>
              <a:t>keras</a:t>
            </a:r>
            <a:endParaRPr lang="en-US" altLang="zh-CN"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65952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211" y="762635"/>
            <a:ext cx="8606155" cy="1325880"/>
          </a:xfrm>
        </p:spPr>
        <p:txBody>
          <a:bodyPr>
            <a:normAutofit/>
          </a:bodyPr>
          <a:lstStyle/>
          <a:p>
            <a:r>
              <a:rPr lang="en-US" dirty="0"/>
              <a:t>Key Components of </a:t>
            </a:r>
            <a:r>
              <a:rPr lang="en-US" dirty="0" err="1"/>
              <a:t>Keras</a:t>
            </a:r>
            <a:r>
              <a:rPr lang="en-US" dirty="0"/>
              <a:t> Pipeline</a:t>
            </a:r>
          </a:p>
        </p:txBody>
      </p:sp>
      <p:sp>
        <p:nvSpPr>
          <p:cNvPr id="4" name="Date Placeholder 3"/>
          <p:cNvSpPr>
            <a:spLocks noGrp="1"/>
          </p:cNvSpPr>
          <p:nvPr>
            <p:ph type="dt" sz="half" idx="10"/>
          </p:nvPr>
        </p:nvSpPr>
        <p:spPr/>
        <p:txBody>
          <a:bodyPr/>
          <a:lstStyle/>
          <a:p>
            <a:fld id="{75741B82-4E7C-764E-884E-1F24EED9E760}" type="datetime1">
              <a:rPr lang="en-US">
                <a:solidFill>
                  <a:prstClr val="black">
                    <a:tint val="75000"/>
                  </a:prstClr>
                </a:solidFill>
                <a:latin typeface="Calibri"/>
              </a:rPr>
              <a:pPr/>
              <a:t>11/19/2022</a:t>
            </a:fld>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a:xfrm>
            <a:off x="8482901" y="6408282"/>
            <a:ext cx="2057400" cy="365125"/>
          </a:xfrm>
        </p:spPr>
        <p:txBody>
          <a:bodyPr/>
          <a:lstStyle/>
          <a:p>
            <a:fld id="{B42BFE98-95D5-6943-8DB5-5A5581856B8C}" type="slidenum">
              <a:rPr lang="en-US">
                <a:solidFill>
                  <a:prstClr val="black">
                    <a:tint val="75000"/>
                  </a:prstClr>
                </a:solidFill>
                <a:latin typeface="Calibri"/>
              </a:rPr>
              <a:pPr/>
              <a:t>5</a:t>
            </a:fld>
            <a:endParaRPr lang="en-US">
              <a:solidFill>
                <a:prstClr val="black">
                  <a:tint val="75000"/>
                </a:prstClr>
              </a:solidFill>
              <a:latin typeface="Calibri"/>
            </a:endParaRPr>
          </a:p>
        </p:txBody>
      </p:sp>
      <p:sp>
        <p:nvSpPr>
          <p:cNvPr id="11" name="Content Placeholder 2"/>
          <p:cNvSpPr>
            <a:spLocks noGrp="1"/>
          </p:cNvSpPr>
          <p:nvPr>
            <p:ph idx="1"/>
          </p:nvPr>
        </p:nvSpPr>
        <p:spPr>
          <a:xfrm>
            <a:off x="2055145" y="2287271"/>
            <a:ext cx="8215630" cy="3009007"/>
          </a:xfrm>
        </p:spPr>
        <p:txBody>
          <a:bodyPr>
            <a:normAutofit/>
          </a:bodyPr>
          <a:lstStyle/>
          <a:p>
            <a:pPr marL="457200" indent="-457200" fontAlgn="base">
              <a:buFont typeface="+mj-lt"/>
              <a:buAutoNum type="arabicPeriod"/>
            </a:pPr>
            <a:r>
              <a:rPr lang="en-US" altLang="zh-CN" dirty="0"/>
              <a:t>Load Data</a:t>
            </a:r>
          </a:p>
          <a:p>
            <a:pPr marL="457200" indent="-457200" fontAlgn="base">
              <a:buFont typeface="+mj-lt"/>
              <a:buAutoNum type="arabicPeriod"/>
            </a:pPr>
            <a:r>
              <a:rPr lang="en-US" altLang="zh-CN" dirty="0"/>
              <a:t>Define </a:t>
            </a:r>
            <a:r>
              <a:rPr lang="en-US" altLang="zh-CN" dirty="0" err="1"/>
              <a:t>Keras</a:t>
            </a:r>
            <a:r>
              <a:rPr lang="en-US" altLang="zh-CN" dirty="0"/>
              <a:t> Model</a:t>
            </a:r>
          </a:p>
          <a:p>
            <a:pPr marL="457200" indent="-457200" fontAlgn="base">
              <a:buFont typeface="+mj-lt"/>
              <a:buAutoNum type="arabicPeriod"/>
            </a:pPr>
            <a:r>
              <a:rPr lang="en-US" altLang="zh-CN" dirty="0"/>
              <a:t>Fit </a:t>
            </a:r>
            <a:r>
              <a:rPr lang="en-US" altLang="zh-CN" dirty="0" err="1"/>
              <a:t>Keras</a:t>
            </a:r>
            <a:r>
              <a:rPr lang="en-US" altLang="zh-CN" dirty="0"/>
              <a:t> Model</a:t>
            </a:r>
          </a:p>
          <a:p>
            <a:pPr marL="457200" indent="-457200" fontAlgn="base">
              <a:buFont typeface="+mj-lt"/>
              <a:buAutoNum type="arabicPeriod"/>
            </a:pPr>
            <a:r>
              <a:rPr lang="en-US" altLang="zh-CN" dirty="0"/>
              <a:t>Evaluate </a:t>
            </a:r>
            <a:r>
              <a:rPr lang="en-US" altLang="zh-CN" dirty="0" err="1"/>
              <a:t>Keras</a:t>
            </a:r>
            <a:r>
              <a:rPr lang="en-US" altLang="zh-CN" dirty="0"/>
              <a:t> Model</a:t>
            </a:r>
          </a:p>
          <a:p>
            <a:pPr marL="457200" indent="-457200" fontAlgn="base">
              <a:buFont typeface="+mj-lt"/>
              <a:buAutoNum type="arabicPeriod"/>
            </a:pPr>
            <a:r>
              <a:rPr lang="en-US" altLang="zh-CN" dirty="0"/>
              <a:t>Tie It All Together</a:t>
            </a:r>
          </a:p>
          <a:p>
            <a:pPr marL="457200" indent="-457200" fontAlgn="base">
              <a:buFont typeface="+mj-lt"/>
              <a:buAutoNum type="arabicPeriod"/>
            </a:pPr>
            <a:r>
              <a:rPr lang="en-US" altLang="zh-CN" dirty="0"/>
              <a:t>Make Predictions</a:t>
            </a:r>
          </a:p>
          <a:p>
            <a:pPr marL="0" indent="0">
              <a:buNone/>
            </a:pPr>
            <a:endParaRPr lang="en-US" dirty="0"/>
          </a:p>
        </p:txBody>
      </p:sp>
      <p:grpSp>
        <p:nvGrpSpPr>
          <p:cNvPr id="59" name="Group 58">
            <a:extLst>
              <a:ext uri="{FF2B5EF4-FFF2-40B4-BE49-F238E27FC236}">
                <a16:creationId xmlns:a16="http://schemas.microsoft.com/office/drawing/2014/main" id="{A61128CA-EDC8-4675-B8E3-EB1A48AA068B}"/>
              </a:ext>
            </a:extLst>
          </p:cNvPr>
          <p:cNvGrpSpPr/>
          <p:nvPr/>
        </p:nvGrpSpPr>
        <p:grpSpPr>
          <a:xfrm>
            <a:off x="4131398" y="2210253"/>
            <a:ext cx="5487526" cy="3641336"/>
            <a:chOff x="2607398" y="2210253"/>
            <a:chExt cx="5487526" cy="3641336"/>
          </a:xfrm>
        </p:grpSpPr>
        <p:grpSp>
          <p:nvGrpSpPr>
            <p:cNvPr id="53" name="Group 52">
              <a:extLst>
                <a:ext uri="{FF2B5EF4-FFF2-40B4-BE49-F238E27FC236}">
                  <a16:creationId xmlns:a16="http://schemas.microsoft.com/office/drawing/2014/main" id="{DA6AC8AC-D978-460A-BCE8-69F01F57B5F8}"/>
                </a:ext>
              </a:extLst>
            </p:cNvPr>
            <p:cNvGrpSpPr/>
            <p:nvPr/>
          </p:nvGrpSpPr>
          <p:grpSpPr>
            <a:xfrm>
              <a:off x="2607398" y="2210253"/>
              <a:ext cx="5487526" cy="3641336"/>
              <a:chOff x="2607398" y="2210253"/>
              <a:chExt cx="5487526" cy="3641336"/>
            </a:xfrm>
          </p:grpSpPr>
          <p:sp>
            <p:nvSpPr>
              <p:cNvPr id="3" name="Rectangle 2">
                <a:extLst>
                  <a:ext uri="{FF2B5EF4-FFF2-40B4-BE49-F238E27FC236}">
                    <a16:creationId xmlns:a16="http://schemas.microsoft.com/office/drawing/2014/main" id="{8CD75912-F6C0-44DB-A5A0-93047031FBAA}"/>
                  </a:ext>
                </a:extLst>
              </p:cNvPr>
              <p:cNvSpPr/>
              <p:nvPr/>
            </p:nvSpPr>
            <p:spPr>
              <a:xfrm>
                <a:off x="4318501" y="2210253"/>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Dataset?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A8B10CBE-BCEF-4BB8-9662-27F7265181C0}"/>
                  </a:ext>
                </a:extLst>
              </p:cNvPr>
              <p:cNvSpPr/>
              <p:nvPr/>
            </p:nvSpPr>
            <p:spPr>
              <a:xfrm>
                <a:off x="4318497" y="3574770"/>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Model Structure?</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3662EFBD-3990-4674-9672-7DBE85EA8199}"/>
                  </a:ext>
                </a:extLst>
              </p:cNvPr>
              <p:cNvSpPr/>
              <p:nvPr/>
            </p:nvSpPr>
            <p:spPr>
              <a:xfrm>
                <a:off x="4318497" y="2900372"/>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Learning Target?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4F32E0BE-64F8-4DBC-AF67-7C05D851A53D}"/>
                  </a:ext>
                </a:extLst>
              </p:cNvPr>
              <p:cNvSpPr/>
              <p:nvPr/>
            </p:nvSpPr>
            <p:spPr>
              <a:xfrm>
                <a:off x="4318498" y="4204542"/>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Loss function?</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9">
                <a:extLst>
                  <a:ext uri="{FF2B5EF4-FFF2-40B4-BE49-F238E27FC236}">
                    <a16:creationId xmlns:a16="http://schemas.microsoft.com/office/drawing/2014/main" id="{19F05880-83A5-415F-AE7D-59C09C286B4C}"/>
                  </a:ext>
                </a:extLst>
              </p:cNvPr>
              <p:cNvSpPr/>
              <p:nvPr/>
            </p:nvSpPr>
            <p:spPr>
              <a:xfrm>
                <a:off x="4318496" y="4849525"/>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Optimizer?</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4" name="Connector: Elbow 13">
                <a:extLst>
                  <a:ext uri="{FF2B5EF4-FFF2-40B4-BE49-F238E27FC236}">
                    <a16:creationId xmlns:a16="http://schemas.microsoft.com/office/drawing/2014/main" id="{81A2F324-5B81-4788-86A6-F67A4AF022E6}"/>
                  </a:ext>
                </a:extLst>
              </p:cNvPr>
              <p:cNvCxnSpPr>
                <a:endCxn id="3" idx="1"/>
              </p:cNvCxnSpPr>
              <p:nvPr/>
            </p:nvCxnSpPr>
            <p:spPr>
              <a:xfrm flipV="1">
                <a:off x="2607398" y="2373005"/>
                <a:ext cx="1711103" cy="895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8F9BCA3E-3B93-4E3F-9C8A-E39B28C06CE7}"/>
                  </a:ext>
                </a:extLst>
              </p:cNvPr>
              <p:cNvCxnSpPr>
                <a:endCxn id="7" idx="1"/>
              </p:cNvCxnSpPr>
              <p:nvPr/>
            </p:nvCxnSpPr>
            <p:spPr>
              <a:xfrm>
                <a:off x="3250194" y="2900372"/>
                <a:ext cx="1068303" cy="837150"/>
              </a:xfrm>
              <a:prstGeom prst="bentConnector3">
                <a:avLst>
                  <a:gd name="adj1" fmla="val 48305"/>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F7EB0C7B-E41C-46C3-981C-D71B68A5186D}"/>
                  </a:ext>
                </a:extLst>
              </p:cNvPr>
              <p:cNvCxnSpPr>
                <a:cxnSpLocks/>
                <a:endCxn id="9" idx="1"/>
              </p:cNvCxnSpPr>
              <p:nvPr/>
            </p:nvCxnSpPr>
            <p:spPr>
              <a:xfrm>
                <a:off x="2851841" y="3283230"/>
                <a:ext cx="1466657" cy="108406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EC6539D4-59BD-4629-BCD1-78886D75A8AE}"/>
                  </a:ext>
                </a:extLst>
              </p:cNvPr>
              <p:cNvSpPr/>
              <p:nvPr/>
            </p:nvSpPr>
            <p:spPr>
              <a:xfrm>
                <a:off x="4318496" y="5526086"/>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Training Loop?</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75120411-8E55-4A2A-AB7B-59C7D0F6992B}"/>
                  </a:ext>
                </a:extLst>
              </p:cNvPr>
              <p:cNvCxnSpPr/>
              <p:nvPr/>
            </p:nvCxnSpPr>
            <p:spPr>
              <a:xfrm>
                <a:off x="3585169" y="4367293"/>
                <a:ext cx="0" cy="64498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F9B34C7-F502-4BF8-B254-B0D639563174}"/>
                  </a:ext>
                </a:extLst>
              </p:cNvPr>
              <p:cNvCxnSpPr>
                <a:cxnSpLocks/>
                <a:endCxn id="10" idx="1"/>
              </p:cNvCxnSpPr>
              <p:nvPr/>
            </p:nvCxnSpPr>
            <p:spPr>
              <a:xfrm>
                <a:off x="3585168" y="5012277"/>
                <a:ext cx="733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4B97EBD-37B2-4E5F-B6EC-6FBD04C86F08}"/>
                  </a:ext>
                </a:extLst>
              </p:cNvPr>
              <p:cNvCxnSpPr/>
              <p:nvPr/>
            </p:nvCxnSpPr>
            <p:spPr>
              <a:xfrm>
                <a:off x="2978590" y="4101220"/>
                <a:ext cx="244444" cy="0"/>
              </a:xfrm>
              <a:prstGeom prst="line">
                <a:avLst/>
              </a:prstGeom>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00EFBD3F-327F-4DEE-A029-ADCFB5A06251}"/>
                  </a:ext>
                </a:extLst>
              </p:cNvPr>
              <p:cNvCxnSpPr>
                <a:cxnSpLocks/>
                <a:endCxn id="31" idx="1"/>
              </p:cNvCxnSpPr>
              <p:nvPr/>
            </p:nvCxnSpPr>
            <p:spPr>
              <a:xfrm rot="16200000" flipH="1">
                <a:off x="2976956" y="4347298"/>
                <a:ext cx="1587618" cy="10954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cxnSp>
          <p:nvCxnSpPr>
            <p:cNvPr id="55" name="Straight Connector 54">
              <a:extLst>
                <a:ext uri="{FF2B5EF4-FFF2-40B4-BE49-F238E27FC236}">
                  <a16:creationId xmlns:a16="http://schemas.microsoft.com/office/drawing/2014/main" id="{AA29A157-DA50-4A55-A287-08E8F040AE07}"/>
                </a:ext>
              </a:extLst>
            </p:cNvPr>
            <p:cNvCxnSpPr/>
            <p:nvPr/>
          </p:nvCxnSpPr>
          <p:spPr>
            <a:xfrm>
              <a:off x="3965418" y="2373005"/>
              <a:ext cx="0" cy="68706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B9B6E512-2FF2-46F6-ADDC-FA83F8F09CAB}"/>
                </a:ext>
              </a:extLst>
            </p:cNvPr>
            <p:cNvCxnSpPr>
              <a:cxnSpLocks/>
              <a:endCxn id="8" idx="1"/>
            </p:cNvCxnSpPr>
            <p:nvPr/>
          </p:nvCxnSpPr>
          <p:spPr>
            <a:xfrm>
              <a:off x="3965418" y="3063124"/>
              <a:ext cx="3530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211" y="762635"/>
            <a:ext cx="8606155" cy="1325880"/>
          </a:xfrm>
        </p:spPr>
        <p:txBody>
          <a:bodyPr>
            <a:normAutofit/>
          </a:bodyPr>
          <a:lstStyle/>
          <a:p>
            <a:r>
              <a:rPr lang="en-US" dirty="0"/>
              <a:t>Key Components of </a:t>
            </a:r>
            <a:r>
              <a:rPr lang="en-US" dirty="0" err="1"/>
              <a:t>Keras</a:t>
            </a:r>
            <a:r>
              <a:rPr lang="en-US" dirty="0"/>
              <a:t> Pipeline</a:t>
            </a:r>
          </a:p>
        </p:txBody>
      </p:sp>
      <p:sp>
        <p:nvSpPr>
          <p:cNvPr id="4" name="Date Placeholder 3"/>
          <p:cNvSpPr>
            <a:spLocks noGrp="1"/>
          </p:cNvSpPr>
          <p:nvPr>
            <p:ph type="dt" sz="half" idx="10"/>
          </p:nvPr>
        </p:nvSpPr>
        <p:spPr/>
        <p:txBody>
          <a:bodyPr/>
          <a:lstStyle/>
          <a:p>
            <a:fld id="{75741B82-4E7C-764E-884E-1F24EED9E760}" type="datetime1">
              <a:rPr lang="en-US">
                <a:solidFill>
                  <a:prstClr val="black">
                    <a:tint val="75000"/>
                  </a:prstClr>
                </a:solidFill>
                <a:latin typeface="Calibri"/>
              </a:rPr>
              <a:pPr/>
              <a:t>11/19/2022</a:t>
            </a:fld>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a:xfrm>
            <a:off x="8482901" y="6408282"/>
            <a:ext cx="2057400" cy="365125"/>
          </a:xfrm>
        </p:spPr>
        <p:txBody>
          <a:bodyPr/>
          <a:lstStyle/>
          <a:p>
            <a:fld id="{B42BFE98-95D5-6943-8DB5-5A5581856B8C}" type="slidenum">
              <a:rPr lang="en-US">
                <a:solidFill>
                  <a:prstClr val="black">
                    <a:tint val="75000"/>
                  </a:prstClr>
                </a:solidFill>
                <a:latin typeface="Calibri"/>
              </a:rPr>
              <a:pPr/>
              <a:t>6</a:t>
            </a:fld>
            <a:endParaRPr lang="en-US">
              <a:solidFill>
                <a:prstClr val="black">
                  <a:tint val="75000"/>
                </a:prstClr>
              </a:solidFill>
              <a:latin typeface="Calibri"/>
            </a:endParaRPr>
          </a:p>
        </p:txBody>
      </p:sp>
      <p:sp>
        <p:nvSpPr>
          <p:cNvPr id="23" name="Content Placeholder 2">
            <a:extLst>
              <a:ext uri="{FF2B5EF4-FFF2-40B4-BE49-F238E27FC236}">
                <a16:creationId xmlns:a16="http://schemas.microsoft.com/office/drawing/2014/main" id="{A7467865-B417-4E8E-9935-5F1AF7AC9246}"/>
              </a:ext>
            </a:extLst>
          </p:cNvPr>
          <p:cNvSpPr>
            <a:spLocks noGrp="1"/>
          </p:cNvSpPr>
          <p:nvPr>
            <p:ph idx="1"/>
          </p:nvPr>
        </p:nvSpPr>
        <p:spPr>
          <a:xfrm>
            <a:off x="2034975" y="2088516"/>
            <a:ext cx="8404625" cy="3009007"/>
          </a:xfrm>
        </p:spPr>
        <p:txBody>
          <a:bodyPr>
            <a:normAutofit/>
          </a:bodyPr>
          <a:lstStyle/>
          <a:p>
            <a:pPr fontAlgn="base"/>
            <a:r>
              <a:rPr lang="en-US" dirty="0"/>
              <a:t>We will learn each step based on a famous task: </a:t>
            </a:r>
          </a:p>
          <a:p>
            <a:pPr lvl="1" fontAlgn="base"/>
            <a:r>
              <a:rPr lang="en-US" dirty="0">
                <a:solidFill>
                  <a:srgbClr val="FF0000"/>
                </a:solidFill>
              </a:rPr>
              <a:t>MNIST handwritten digits recognition </a:t>
            </a:r>
          </a:p>
        </p:txBody>
      </p:sp>
      <p:pic>
        <p:nvPicPr>
          <p:cNvPr id="2052" name="Picture 4" descr="MNIST database - Wikipedia">
            <a:extLst>
              <a:ext uri="{FF2B5EF4-FFF2-40B4-BE49-F238E27FC236}">
                <a16:creationId xmlns:a16="http://schemas.microsoft.com/office/drawing/2014/main" id="{C7C16751-6F5F-4EC2-99B0-70B86AB12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265" y="2758326"/>
            <a:ext cx="565785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09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4211" y="762635"/>
            <a:ext cx="8606155" cy="1325880"/>
          </a:xfrm>
        </p:spPr>
        <p:txBody>
          <a:bodyPr>
            <a:normAutofit/>
          </a:bodyPr>
          <a:lstStyle/>
          <a:p>
            <a:r>
              <a:rPr lang="en-US" dirty="0"/>
              <a:t>Key Components of </a:t>
            </a:r>
            <a:r>
              <a:rPr lang="en-US" dirty="0" err="1"/>
              <a:t>Keras</a:t>
            </a:r>
            <a:r>
              <a:rPr lang="en-US" dirty="0"/>
              <a:t> Pipeline</a:t>
            </a:r>
          </a:p>
        </p:txBody>
      </p:sp>
      <p:sp>
        <p:nvSpPr>
          <p:cNvPr id="4" name="Date Placeholder 3"/>
          <p:cNvSpPr>
            <a:spLocks noGrp="1"/>
          </p:cNvSpPr>
          <p:nvPr>
            <p:ph type="dt" sz="half" idx="10"/>
          </p:nvPr>
        </p:nvSpPr>
        <p:spPr/>
        <p:txBody>
          <a:bodyPr/>
          <a:lstStyle/>
          <a:p>
            <a:fld id="{75741B82-4E7C-764E-884E-1F24EED9E760}" type="datetime1">
              <a:rPr lang="en-US">
                <a:solidFill>
                  <a:prstClr val="black">
                    <a:tint val="75000"/>
                  </a:prstClr>
                </a:solidFill>
                <a:latin typeface="Calibri"/>
              </a:rPr>
              <a:pPr/>
              <a:t>11/19/2022</a:t>
            </a:fld>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a:xfrm>
            <a:off x="8482901" y="6408282"/>
            <a:ext cx="2057400" cy="365125"/>
          </a:xfrm>
        </p:spPr>
        <p:txBody>
          <a:bodyPr/>
          <a:lstStyle/>
          <a:p>
            <a:fld id="{B42BFE98-95D5-6943-8DB5-5A5581856B8C}" type="slidenum">
              <a:rPr lang="en-US">
                <a:solidFill>
                  <a:prstClr val="black">
                    <a:tint val="75000"/>
                  </a:prstClr>
                </a:solidFill>
                <a:latin typeface="Calibri"/>
              </a:rPr>
              <a:pPr/>
              <a:t>7</a:t>
            </a:fld>
            <a:endParaRPr lang="en-US">
              <a:solidFill>
                <a:prstClr val="black">
                  <a:tint val="75000"/>
                </a:prstClr>
              </a:solidFill>
              <a:latin typeface="Calibri"/>
            </a:endParaRPr>
          </a:p>
        </p:txBody>
      </p:sp>
      <p:sp>
        <p:nvSpPr>
          <p:cNvPr id="11" name="Content Placeholder 2"/>
          <p:cNvSpPr>
            <a:spLocks noGrp="1"/>
          </p:cNvSpPr>
          <p:nvPr>
            <p:ph idx="1"/>
          </p:nvPr>
        </p:nvSpPr>
        <p:spPr>
          <a:xfrm>
            <a:off x="2055145" y="2287271"/>
            <a:ext cx="8215630" cy="3009007"/>
          </a:xfrm>
        </p:spPr>
        <p:txBody>
          <a:bodyPr>
            <a:normAutofit/>
          </a:bodyPr>
          <a:lstStyle/>
          <a:p>
            <a:pPr marL="457200" indent="-457200" fontAlgn="base">
              <a:buFont typeface="+mj-lt"/>
              <a:buAutoNum type="arabicPeriod"/>
            </a:pPr>
            <a:r>
              <a:rPr lang="en-US" altLang="zh-CN" dirty="0">
                <a:solidFill>
                  <a:srgbClr val="FF0000"/>
                </a:solidFill>
              </a:rPr>
              <a:t>Load Data</a:t>
            </a:r>
          </a:p>
          <a:p>
            <a:pPr marL="457200" indent="-457200" fontAlgn="base">
              <a:buFont typeface="+mj-lt"/>
              <a:buAutoNum type="arabicPeriod"/>
            </a:pPr>
            <a:r>
              <a:rPr lang="en-US" altLang="zh-CN" dirty="0"/>
              <a:t>Define </a:t>
            </a:r>
            <a:r>
              <a:rPr lang="en-US" altLang="zh-CN" dirty="0" err="1"/>
              <a:t>Keras</a:t>
            </a:r>
            <a:r>
              <a:rPr lang="en-US" altLang="zh-CN" dirty="0"/>
              <a:t> Model</a:t>
            </a:r>
          </a:p>
          <a:p>
            <a:pPr marL="457200" indent="-457200" fontAlgn="base">
              <a:buFont typeface="+mj-lt"/>
              <a:buAutoNum type="arabicPeriod"/>
            </a:pPr>
            <a:r>
              <a:rPr lang="en-US" altLang="zh-CN" dirty="0"/>
              <a:t>Fit </a:t>
            </a:r>
            <a:r>
              <a:rPr lang="en-US" altLang="zh-CN" dirty="0" err="1"/>
              <a:t>Keras</a:t>
            </a:r>
            <a:r>
              <a:rPr lang="en-US" altLang="zh-CN" dirty="0"/>
              <a:t> Model</a:t>
            </a:r>
          </a:p>
          <a:p>
            <a:pPr marL="457200" indent="-457200" fontAlgn="base">
              <a:buFont typeface="+mj-lt"/>
              <a:buAutoNum type="arabicPeriod"/>
            </a:pPr>
            <a:r>
              <a:rPr lang="en-US" altLang="zh-CN" dirty="0"/>
              <a:t>Evaluate </a:t>
            </a:r>
            <a:r>
              <a:rPr lang="en-US" altLang="zh-CN" dirty="0" err="1"/>
              <a:t>Keras</a:t>
            </a:r>
            <a:r>
              <a:rPr lang="en-US" altLang="zh-CN" dirty="0"/>
              <a:t> Model</a:t>
            </a:r>
          </a:p>
          <a:p>
            <a:pPr marL="457200" indent="-457200" fontAlgn="base">
              <a:buFont typeface="+mj-lt"/>
              <a:buAutoNum type="arabicPeriod"/>
            </a:pPr>
            <a:r>
              <a:rPr lang="en-US" altLang="zh-CN" dirty="0"/>
              <a:t>Tie It All Together</a:t>
            </a:r>
          </a:p>
          <a:p>
            <a:pPr marL="457200" indent="-457200" fontAlgn="base">
              <a:buFont typeface="+mj-lt"/>
              <a:buAutoNum type="arabicPeriod"/>
            </a:pPr>
            <a:r>
              <a:rPr lang="en-US" altLang="zh-CN" dirty="0"/>
              <a:t>Make Predictions</a:t>
            </a:r>
          </a:p>
          <a:p>
            <a:pPr marL="0" indent="0">
              <a:buNone/>
            </a:pPr>
            <a:endParaRPr lang="en-US" dirty="0"/>
          </a:p>
        </p:txBody>
      </p:sp>
      <p:grpSp>
        <p:nvGrpSpPr>
          <p:cNvPr id="21" name="Group 20">
            <a:extLst>
              <a:ext uri="{FF2B5EF4-FFF2-40B4-BE49-F238E27FC236}">
                <a16:creationId xmlns:a16="http://schemas.microsoft.com/office/drawing/2014/main" id="{1FD94FD0-410B-4913-A3AF-83C4665E64BF}"/>
              </a:ext>
            </a:extLst>
          </p:cNvPr>
          <p:cNvGrpSpPr/>
          <p:nvPr/>
        </p:nvGrpSpPr>
        <p:grpSpPr>
          <a:xfrm>
            <a:off x="4131398" y="2210253"/>
            <a:ext cx="5487526" cy="3641336"/>
            <a:chOff x="2607398" y="2210253"/>
            <a:chExt cx="5487526" cy="3641336"/>
          </a:xfrm>
        </p:grpSpPr>
        <p:grpSp>
          <p:nvGrpSpPr>
            <p:cNvPr id="23" name="Group 22">
              <a:extLst>
                <a:ext uri="{FF2B5EF4-FFF2-40B4-BE49-F238E27FC236}">
                  <a16:creationId xmlns:a16="http://schemas.microsoft.com/office/drawing/2014/main" id="{3723D930-3D14-4828-ACE0-DF9AEE23DBE9}"/>
                </a:ext>
              </a:extLst>
            </p:cNvPr>
            <p:cNvGrpSpPr/>
            <p:nvPr/>
          </p:nvGrpSpPr>
          <p:grpSpPr>
            <a:xfrm>
              <a:off x="2607398" y="2210253"/>
              <a:ext cx="5487526" cy="3641336"/>
              <a:chOff x="2607398" y="2210253"/>
              <a:chExt cx="5487526" cy="3641336"/>
            </a:xfrm>
          </p:grpSpPr>
          <p:sp>
            <p:nvSpPr>
              <p:cNvPr id="26" name="Rectangle 25">
                <a:extLst>
                  <a:ext uri="{FF2B5EF4-FFF2-40B4-BE49-F238E27FC236}">
                    <a16:creationId xmlns:a16="http://schemas.microsoft.com/office/drawing/2014/main" id="{DE78218F-835E-4848-844A-6A61022ED12C}"/>
                  </a:ext>
                </a:extLst>
              </p:cNvPr>
              <p:cNvSpPr/>
              <p:nvPr/>
            </p:nvSpPr>
            <p:spPr>
              <a:xfrm>
                <a:off x="4318501" y="2210253"/>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Dataset?</a:t>
                </a:r>
                <a:endPar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Rectangle 26">
                <a:extLst>
                  <a:ext uri="{FF2B5EF4-FFF2-40B4-BE49-F238E27FC236}">
                    <a16:creationId xmlns:a16="http://schemas.microsoft.com/office/drawing/2014/main" id="{F64BFB6D-1A14-4794-809D-0581DC839244}"/>
                  </a:ext>
                </a:extLst>
              </p:cNvPr>
              <p:cNvSpPr/>
              <p:nvPr/>
            </p:nvSpPr>
            <p:spPr>
              <a:xfrm>
                <a:off x="4318497" y="3574770"/>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Model Structure?</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Rectangle 27">
                <a:extLst>
                  <a:ext uri="{FF2B5EF4-FFF2-40B4-BE49-F238E27FC236}">
                    <a16:creationId xmlns:a16="http://schemas.microsoft.com/office/drawing/2014/main" id="{A19B35CB-E7AE-4F41-8F18-4D069E7CC956}"/>
                  </a:ext>
                </a:extLst>
              </p:cNvPr>
              <p:cNvSpPr/>
              <p:nvPr/>
            </p:nvSpPr>
            <p:spPr>
              <a:xfrm>
                <a:off x="4318497" y="2900372"/>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Learning Target?</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Rectangle 28">
                <a:extLst>
                  <a:ext uri="{FF2B5EF4-FFF2-40B4-BE49-F238E27FC236}">
                    <a16:creationId xmlns:a16="http://schemas.microsoft.com/office/drawing/2014/main" id="{EC84A17D-BDCE-4378-A746-7728AB045BC9}"/>
                  </a:ext>
                </a:extLst>
              </p:cNvPr>
              <p:cNvSpPr/>
              <p:nvPr/>
            </p:nvSpPr>
            <p:spPr>
              <a:xfrm>
                <a:off x="4318498" y="4204542"/>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Loss function?</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Rectangle 29">
                <a:extLst>
                  <a:ext uri="{FF2B5EF4-FFF2-40B4-BE49-F238E27FC236}">
                    <a16:creationId xmlns:a16="http://schemas.microsoft.com/office/drawing/2014/main" id="{01F9E30F-4271-45C6-A8EB-8C77F59716A6}"/>
                  </a:ext>
                </a:extLst>
              </p:cNvPr>
              <p:cNvSpPr/>
              <p:nvPr/>
            </p:nvSpPr>
            <p:spPr>
              <a:xfrm>
                <a:off x="4318496" y="4849525"/>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Optimizer?</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2" name="Connector: Elbow 31">
                <a:extLst>
                  <a:ext uri="{FF2B5EF4-FFF2-40B4-BE49-F238E27FC236}">
                    <a16:creationId xmlns:a16="http://schemas.microsoft.com/office/drawing/2014/main" id="{A59D879B-2F76-4D03-9CCC-F559046E297B}"/>
                  </a:ext>
                </a:extLst>
              </p:cNvPr>
              <p:cNvCxnSpPr>
                <a:endCxn id="26" idx="1"/>
              </p:cNvCxnSpPr>
              <p:nvPr/>
            </p:nvCxnSpPr>
            <p:spPr>
              <a:xfrm flipV="1">
                <a:off x="2607398" y="2373005"/>
                <a:ext cx="1711103" cy="895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B2481431-0D43-4AB9-992A-5C63E55E47AD}"/>
                  </a:ext>
                </a:extLst>
              </p:cNvPr>
              <p:cNvCxnSpPr>
                <a:endCxn id="27" idx="1"/>
              </p:cNvCxnSpPr>
              <p:nvPr/>
            </p:nvCxnSpPr>
            <p:spPr>
              <a:xfrm>
                <a:off x="3250194" y="2900372"/>
                <a:ext cx="1068303" cy="837150"/>
              </a:xfrm>
              <a:prstGeom prst="bentConnector3">
                <a:avLst>
                  <a:gd name="adj1" fmla="val 48305"/>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3F635F46-6059-4636-9ED3-8E29874D7DB5}"/>
                  </a:ext>
                </a:extLst>
              </p:cNvPr>
              <p:cNvCxnSpPr>
                <a:cxnSpLocks/>
                <a:endCxn id="29" idx="1"/>
              </p:cNvCxnSpPr>
              <p:nvPr/>
            </p:nvCxnSpPr>
            <p:spPr>
              <a:xfrm>
                <a:off x="2851841" y="3283230"/>
                <a:ext cx="1466657" cy="108406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71A86533-C6C0-4EAD-A1D5-7465DABFEFE8}"/>
                  </a:ext>
                </a:extLst>
              </p:cNvPr>
              <p:cNvSpPr/>
              <p:nvPr/>
            </p:nvSpPr>
            <p:spPr>
              <a:xfrm>
                <a:off x="4318496" y="5526086"/>
                <a:ext cx="3776423" cy="3255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Training Loop?</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12F64724-76E5-4E90-9B82-EAFF99E5F303}"/>
                  </a:ext>
                </a:extLst>
              </p:cNvPr>
              <p:cNvCxnSpPr/>
              <p:nvPr/>
            </p:nvCxnSpPr>
            <p:spPr>
              <a:xfrm>
                <a:off x="3585169" y="4367293"/>
                <a:ext cx="0" cy="64498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DD691C2-ECDF-4735-AED9-8537FEB36CE4}"/>
                  </a:ext>
                </a:extLst>
              </p:cNvPr>
              <p:cNvCxnSpPr>
                <a:cxnSpLocks/>
                <a:endCxn id="30" idx="1"/>
              </p:cNvCxnSpPr>
              <p:nvPr/>
            </p:nvCxnSpPr>
            <p:spPr>
              <a:xfrm>
                <a:off x="3585168" y="5012277"/>
                <a:ext cx="733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B6BCD18-592F-4EA6-B452-CD33B0D37E59}"/>
                  </a:ext>
                </a:extLst>
              </p:cNvPr>
              <p:cNvCxnSpPr/>
              <p:nvPr/>
            </p:nvCxnSpPr>
            <p:spPr>
              <a:xfrm>
                <a:off x="2978590" y="4101220"/>
                <a:ext cx="244444" cy="0"/>
              </a:xfrm>
              <a:prstGeom prst="line">
                <a:avLst/>
              </a:prstGeom>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03FC6F29-6229-40B4-968F-FE434AC99902}"/>
                  </a:ext>
                </a:extLst>
              </p:cNvPr>
              <p:cNvCxnSpPr>
                <a:cxnSpLocks/>
                <a:endCxn id="35" idx="1"/>
              </p:cNvCxnSpPr>
              <p:nvPr/>
            </p:nvCxnSpPr>
            <p:spPr>
              <a:xfrm rot="16200000" flipH="1">
                <a:off x="2976956" y="4347298"/>
                <a:ext cx="1587618" cy="109546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cxnSp>
          <p:nvCxnSpPr>
            <p:cNvPr id="24" name="Straight Connector 23">
              <a:extLst>
                <a:ext uri="{FF2B5EF4-FFF2-40B4-BE49-F238E27FC236}">
                  <a16:creationId xmlns:a16="http://schemas.microsoft.com/office/drawing/2014/main" id="{C348C908-3263-4E0D-AAD8-3BF189D39CE6}"/>
                </a:ext>
              </a:extLst>
            </p:cNvPr>
            <p:cNvCxnSpPr/>
            <p:nvPr/>
          </p:nvCxnSpPr>
          <p:spPr>
            <a:xfrm>
              <a:off x="3965418" y="2373005"/>
              <a:ext cx="0" cy="687066"/>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A82A2C4-4A22-4B80-92E3-18AC3897B362}"/>
                </a:ext>
              </a:extLst>
            </p:cNvPr>
            <p:cNvCxnSpPr>
              <a:cxnSpLocks/>
              <a:endCxn id="28" idx="1"/>
            </p:cNvCxnSpPr>
            <p:nvPr/>
          </p:nvCxnSpPr>
          <p:spPr>
            <a:xfrm>
              <a:off x="3965418" y="3063124"/>
              <a:ext cx="3530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7789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8</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3"/>
            <a:ext cx="8151456"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Let us first download the data from the web:</a:t>
            </a:r>
          </a:p>
          <a:p>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a:extLst>
              <a:ext uri="{FF2B5EF4-FFF2-40B4-BE49-F238E27FC236}">
                <a16:creationId xmlns:a16="http://schemas.microsoft.com/office/drawing/2014/main" id="{8EF145D1-AB37-4360-917A-4E9063E86A6C}"/>
              </a:ext>
            </a:extLst>
          </p:cNvPr>
          <p:cNvSpPr/>
          <p:nvPr/>
        </p:nvSpPr>
        <p:spPr>
          <a:xfrm>
            <a:off x="2516867" y="2448907"/>
            <a:ext cx="3352200" cy="369332"/>
          </a:xfrm>
          <a:prstGeom prst="rect">
            <a:avLst/>
          </a:prstGeom>
        </p:spPr>
        <p:txBody>
          <a:bodyPr wrap="none">
            <a:spAutoFit/>
          </a:bodyPr>
          <a:lstStyle/>
          <a:p>
            <a:r>
              <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http://yann.lecun.com/exdb/mnist/</a:t>
            </a:r>
          </a:p>
        </p:txBody>
      </p:sp>
      <p:pic>
        <p:nvPicPr>
          <p:cNvPr id="4" name="Picture 3">
            <a:extLst>
              <a:ext uri="{FF2B5EF4-FFF2-40B4-BE49-F238E27FC236}">
                <a16:creationId xmlns:a16="http://schemas.microsoft.com/office/drawing/2014/main" id="{86515C21-DB19-451E-9F7E-B5ABE96599CB}"/>
              </a:ext>
            </a:extLst>
          </p:cNvPr>
          <p:cNvPicPr>
            <a:picLocks noChangeAspect="1"/>
          </p:cNvPicPr>
          <p:nvPr/>
        </p:nvPicPr>
        <p:blipFill>
          <a:blip r:embed="rId2"/>
          <a:stretch>
            <a:fillRect/>
          </a:stretch>
        </p:blipFill>
        <p:spPr>
          <a:xfrm>
            <a:off x="2516868" y="3011062"/>
            <a:ext cx="4600575" cy="1028700"/>
          </a:xfrm>
          <a:prstGeom prst="rect">
            <a:avLst/>
          </a:prstGeom>
        </p:spPr>
      </p:pic>
      <p:sp>
        <p:nvSpPr>
          <p:cNvPr id="12" name="TextBox 11">
            <a:extLst>
              <a:ext uri="{FF2B5EF4-FFF2-40B4-BE49-F238E27FC236}">
                <a16:creationId xmlns:a16="http://schemas.microsoft.com/office/drawing/2014/main" id="{16A90245-B9E7-4613-8188-D38EE966B512}"/>
              </a:ext>
            </a:extLst>
          </p:cNvPr>
          <p:cNvSpPr txBox="1"/>
          <p:nvPr/>
        </p:nvSpPr>
        <p:spPr>
          <a:xfrm>
            <a:off x="2550774" y="4220846"/>
            <a:ext cx="7601179" cy="646331"/>
          </a:xfrm>
          <a:prstGeom prst="rect">
            <a:avLst/>
          </a:prstGeom>
          <a:noFill/>
        </p:spPr>
        <p:txBody>
          <a:bodyPr wrap="squar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These files contains the pixel values and labels for each digit image. The pixel values range from 0 to 255.</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988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1131570"/>
            <a:ext cx="7269480" cy="994172"/>
          </a:xfrm>
        </p:spPr>
        <p:txBody>
          <a:bodyPr/>
          <a:lstStyle/>
          <a:p>
            <a:r>
              <a:rPr lang="en-US" altLang="zh-CN" dirty="0"/>
              <a:t>Loading Datasets</a:t>
            </a:r>
            <a:endParaRPr lang="en-US" dirty="0"/>
          </a:p>
        </p:txBody>
      </p:sp>
      <p:sp>
        <p:nvSpPr>
          <p:cNvPr id="6" name="Slide Number Placeholder 5"/>
          <p:cNvSpPr>
            <a:spLocks noGrp="1"/>
          </p:cNvSpPr>
          <p:nvPr>
            <p:ph type="sldNum" sz="quarter" idx="12"/>
          </p:nvPr>
        </p:nvSpPr>
        <p:spPr/>
        <p:txBody>
          <a:bodyPr>
            <a:normAutofit/>
          </a:bodyPr>
          <a:lstStyle/>
          <a:p>
            <a:fld id="{4FAB73BC-B049-4115-A692-8D63A059BFB8}" type="slidenum">
              <a:rPr lang="en-US">
                <a:solidFill>
                  <a:prstClr val="black">
                    <a:tint val="75000"/>
                  </a:prstClr>
                </a:solidFill>
                <a:latin typeface="Calibri"/>
              </a:rPr>
              <a:pPr/>
              <a:t>9</a:t>
            </a:fld>
            <a:endParaRPr lang="en-US" dirty="0">
              <a:solidFill>
                <a:prstClr val="black">
                  <a:tint val="75000"/>
                </a:prstClr>
              </a:solidFill>
              <a:latin typeface="Calibri"/>
            </a:endParaRPr>
          </a:p>
        </p:txBody>
      </p:sp>
      <p:sp>
        <p:nvSpPr>
          <p:cNvPr id="9" name="文本框 8">
            <a:extLst>
              <a:ext uri="{FF2B5EF4-FFF2-40B4-BE49-F238E27FC236}">
                <a16:creationId xmlns:a16="http://schemas.microsoft.com/office/drawing/2014/main" id="{41E9FC5E-D640-F0C5-0B04-3898BAEF1BC3}"/>
              </a:ext>
            </a:extLst>
          </p:cNvPr>
          <p:cNvSpPr txBox="1"/>
          <p:nvPr/>
        </p:nvSpPr>
        <p:spPr>
          <a:xfrm>
            <a:off x="2152650" y="2125742"/>
            <a:ext cx="8151456"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212121"/>
                </a:solidFill>
                <a:latin typeface="Times New Roman" panose="02020603050405020304" pitchFamily="18" charset="0"/>
                <a:ea typeface="宋体" panose="02010600030101010101" pitchFamily="2" charset="-122"/>
                <a:cs typeface="Times New Roman" panose="02020603050405020304" pitchFamily="18" charset="0"/>
              </a:rPr>
              <a:t>Using the codes in convert.py to convert the raw dataset to the csv files, we can check the details of the dataset:</a:t>
            </a:r>
          </a:p>
          <a:p>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D8B00856-4BFA-4832-B0F5-22DC34666927}"/>
              </a:ext>
            </a:extLst>
          </p:cNvPr>
          <p:cNvPicPr>
            <a:picLocks noChangeAspect="1"/>
          </p:cNvPicPr>
          <p:nvPr/>
        </p:nvPicPr>
        <p:blipFill>
          <a:blip r:embed="rId2"/>
          <a:stretch>
            <a:fillRect/>
          </a:stretch>
        </p:blipFill>
        <p:spPr>
          <a:xfrm>
            <a:off x="1887894" y="2900461"/>
            <a:ext cx="8339192" cy="2490991"/>
          </a:xfrm>
          <a:prstGeom prst="rect">
            <a:avLst/>
          </a:prstGeom>
        </p:spPr>
      </p:pic>
      <p:sp>
        <p:nvSpPr>
          <p:cNvPr id="7" name="TextBox 6">
            <a:extLst>
              <a:ext uri="{FF2B5EF4-FFF2-40B4-BE49-F238E27FC236}">
                <a16:creationId xmlns:a16="http://schemas.microsoft.com/office/drawing/2014/main" id="{DDFBBB7F-3907-442E-89EA-EBFB288EF758}"/>
              </a:ext>
            </a:extLst>
          </p:cNvPr>
          <p:cNvSpPr txBox="1"/>
          <p:nvPr/>
        </p:nvSpPr>
        <p:spPr>
          <a:xfrm>
            <a:off x="2526210" y="5936623"/>
            <a:ext cx="5902450"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Try converting the dataset by yourself and check the csv files.</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Frame 7">
            <a:extLst>
              <a:ext uri="{FF2B5EF4-FFF2-40B4-BE49-F238E27FC236}">
                <a16:creationId xmlns:a16="http://schemas.microsoft.com/office/drawing/2014/main" id="{2627C8B6-00DD-45EB-8F5C-85A58EFF86AF}"/>
              </a:ext>
            </a:extLst>
          </p:cNvPr>
          <p:cNvSpPr/>
          <p:nvPr/>
        </p:nvSpPr>
        <p:spPr>
          <a:xfrm>
            <a:off x="2003834" y="2891407"/>
            <a:ext cx="416459" cy="2621091"/>
          </a:xfrm>
          <a:prstGeom prst="frame">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Calibri"/>
              <a:ea typeface="宋体" panose="02010600030101010101" pitchFamily="2" charset="-122"/>
            </a:endParaRPr>
          </a:p>
        </p:txBody>
      </p:sp>
      <p:sp>
        <p:nvSpPr>
          <p:cNvPr id="10" name="TextBox 9">
            <a:extLst>
              <a:ext uri="{FF2B5EF4-FFF2-40B4-BE49-F238E27FC236}">
                <a16:creationId xmlns:a16="http://schemas.microsoft.com/office/drawing/2014/main" id="{619D32EB-0B20-483C-B57B-0A8F70C22491}"/>
              </a:ext>
            </a:extLst>
          </p:cNvPr>
          <p:cNvSpPr txBox="1"/>
          <p:nvPr/>
        </p:nvSpPr>
        <p:spPr>
          <a:xfrm>
            <a:off x="1887894" y="5512497"/>
            <a:ext cx="638316"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label</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Frame 12">
            <a:extLst>
              <a:ext uri="{FF2B5EF4-FFF2-40B4-BE49-F238E27FC236}">
                <a16:creationId xmlns:a16="http://schemas.microsoft.com/office/drawing/2014/main" id="{78878BF0-3F13-4147-8714-484EC9D54E16}"/>
              </a:ext>
            </a:extLst>
          </p:cNvPr>
          <p:cNvSpPr/>
          <p:nvPr/>
        </p:nvSpPr>
        <p:spPr>
          <a:xfrm>
            <a:off x="2569110" y="2905304"/>
            <a:ext cx="7734997" cy="2621091"/>
          </a:xfrm>
          <a:prstGeom prst="frame">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Calibri"/>
              <a:ea typeface="宋体" panose="02010600030101010101" pitchFamily="2" charset="-122"/>
            </a:endParaRPr>
          </a:p>
        </p:txBody>
      </p:sp>
      <p:sp>
        <p:nvSpPr>
          <p:cNvPr id="14" name="TextBox 13">
            <a:extLst>
              <a:ext uri="{FF2B5EF4-FFF2-40B4-BE49-F238E27FC236}">
                <a16:creationId xmlns:a16="http://schemas.microsoft.com/office/drawing/2014/main" id="{F12697BA-89AD-4C1F-8C5E-3E9B1F95B423}"/>
              </a:ext>
            </a:extLst>
          </p:cNvPr>
          <p:cNvSpPr txBox="1"/>
          <p:nvPr/>
        </p:nvSpPr>
        <p:spPr>
          <a:xfrm>
            <a:off x="6358797" y="5476949"/>
            <a:ext cx="2249334" cy="369332"/>
          </a:xfrm>
          <a:prstGeom prst="rect">
            <a:avLst/>
          </a:prstGeom>
          <a:noFill/>
        </p:spPr>
        <p:txBody>
          <a:bodyPr wrap="none" rtlCol="0">
            <a:spAutoFit/>
          </a:bodyPr>
          <a:lstStyle/>
          <a:p>
            <a:r>
              <a:rPr lang="en-US" altLang="zh-CN"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Pixel values (features)</a:t>
            </a:r>
            <a:endParaRPr lang="zh-CN" altLang="en-US"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Rectangle 14">
            <a:extLst>
              <a:ext uri="{FF2B5EF4-FFF2-40B4-BE49-F238E27FC236}">
                <a16:creationId xmlns:a16="http://schemas.microsoft.com/office/drawing/2014/main" id="{2167A8C0-0441-4C7E-A3FD-57A4C60E1CC3}"/>
              </a:ext>
            </a:extLst>
          </p:cNvPr>
          <p:cNvSpPr/>
          <p:nvPr/>
        </p:nvSpPr>
        <p:spPr>
          <a:xfrm>
            <a:off x="8780804" y="5020643"/>
            <a:ext cx="1523302" cy="369332"/>
          </a:xfrm>
          <a:prstGeom prst="rect">
            <a:avLst/>
          </a:prstGeom>
        </p:spPr>
        <p:txBody>
          <a:bodyPr wrap="none">
            <a:spAutoFit/>
          </a:bodyPr>
          <a:lstStyle/>
          <a:p>
            <a:r>
              <a:rPr lang="zh-CN" altLang="en-US" dirty="0">
                <a:solidFill>
                  <a:prstClr val="black"/>
                </a:solidFill>
                <a:highlight>
                  <a:srgbClr val="D0E2F2"/>
                </a:highlight>
                <a:latin typeface="Times New Roman" panose="02020603050405020304" pitchFamily="18" charset="0"/>
                <a:ea typeface="宋体" panose="02010600030101010101" pitchFamily="2" charset="-122"/>
                <a:cs typeface="Times New Roman" panose="02020603050405020304" pitchFamily="18" charset="0"/>
              </a:rPr>
              <a:t>mnist_test.csv</a:t>
            </a:r>
          </a:p>
        </p:txBody>
      </p:sp>
    </p:spTree>
    <p:extLst>
      <p:ext uri="{BB962C8B-B14F-4D97-AF65-F5344CB8AC3E}">
        <p14:creationId xmlns:p14="http://schemas.microsoft.com/office/powerpoint/2010/main" val="4294145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cb049f09-f2a4-499c-9944-911286a24a4e}"/>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none" lIns="91440" tIns="45720" rIns="91440" bIns="45720" rtlCol="0" anchor="ctr" anchorCtr="0">
        <a:normAutofit/>
      </a:bodyPr>
      <a:lstStyle>
        <a:defPP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3784</Words>
  <Application>Microsoft Office PowerPoint</Application>
  <PresentationFormat>宽屏</PresentationFormat>
  <Paragraphs>537</Paragraphs>
  <Slides>39</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39</vt:i4>
      </vt:variant>
    </vt:vector>
  </HeadingPairs>
  <TitlesOfParts>
    <vt:vector size="49" baseType="lpstr">
      <vt:lpstr>AvantGarde LT Medium</vt:lpstr>
      <vt:lpstr>AvantGardeITC-Book</vt:lpstr>
      <vt:lpstr>等线</vt:lpstr>
      <vt:lpstr>Arial</vt:lpstr>
      <vt:lpstr>Calibri</vt:lpstr>
      <vt:lpstr>Calibri Light</vt:lpstr>
      <vt:lpstr>Courier New</vt:lpstr>
      <vt:lpstr>Times New Roman</vt:lpstr>
      <vt:lpstr>Custom Design</vt:lpstr>
      <vt:lpstr>Office Theme</vt:lpstr>
      <vt:lpstr>COMP7035 </vt:lpstr>
      <vt:lpstr>What we will learn?</vt:lpstr>
      <vt:lpstr>What is Keras?</vt:lpstr>
      <vt:lpstr>Install and Import Keras</vt:lpstr>
      <vt:lpstr>Key Components of Keras Pipeline</vt:lpstr>
      <vt:lpstr>Key Components of Keras Pipeline</vt:lpstr>
      <vt:lpstr>Key Components of Keras Pipeline</vt:lpstr>
      <vt:lpstr>Loading Datasets</vt:lpstr>
      <vt:lpstr>Loading Datasets</vt:lpstr>
      <vt:lpstr>Loading Datasets</vt:lpstr>
      <vt:lpstr>Loading Datasets</vt:lpstr>
      <vt:lpstr>Loading Datasets</vt:lpstr>
      <vt:lpstr>Loading Datasets</vt:lpstr>
      <vt:lpstr>Loading Datasets</vt:lpstr>
      <vt:lpstr>Loading Datasets</vt:lpstr>
      <vt:lpstr>Loading Datasets</vt:lpstr>
      <vt:lpstr>Loading Datasets</vt:lpstr>
      <vt:lpstr>Loading Datasets</vt:lpstr>
      <vt:lpstr>Loading Datasets</vt:lpstr>
      <vt:lpstr>Loading Datasets</vt:lpstr>
      <vt:lpstr>Exercise</vt:lpstr>
      <vt:lpstr>Exercise</vt:lpstr>
      <vt:lpstr>Key Components of Keras Pipeline</vt:lpstr>
      <vt:lpstr>Define Keras Model</vt:lpstr>
      <vt:lpstr>Define Keras Model</vt:lpstr>
      <vt:lpstr>Define Keras Model</vt:lpstr>
      <vt:lpstr>Define Keras Model</vt:lpstr>
      <vt:lpstr>Define Keras Model</vt:lpstr>
      <vt:lpstr>Define Keras Model</vt:lpstr>
      <vt:lpstr>Define Keras Model</vt:lpstr>
      <vt:lpstr>Define Keras Model</vt:lpstr>
      <vt:lpstr>Define Keras Model</vt:lpstr>
      <vt:lpstr>Define Keras Model</vt:lpstr>
      <vt:lpstr>Define Keras Model</vt:lpstr>
      <vt:lpstr>Define Keras Model</vt:lpstr>
      <vt:lpstr>Define Keras Model</vt:lpstr>
      <vt:lpstr>Define Keras Model</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COMP7035 </dc:title>
  <dc:creator>Wei XUE</dc:creator>
  <cp:lastModifiedBy>Wei XUE</cp:lastModifiedBy>
  <cp:revision>1</cp:revision>
  <dcterms:created xsi:type="dcterms:W3CDTF">2022-11-18T19:42:36Z</dcterms:created>
  <dcterms:modified xsi:type="dcterms:W3CDTF">2022-11-18T19:48:00Z</dcterms:modified>
</cp:coreProperties>
</file>