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71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80" r:id="rId20"/>
    <p:sldId id="293" r:id="rId21"/>
    <p:sldId id="279" r:id="rId22"/>
    <p:sldId id="278" r:id="rId23"/>
    <p:sldId id="294" r:id="rId24"/>
    <p:sldId id="277" r:id="rId25"/>
    <p:sldId id="276" r:id="rId26"/>
    <p:sldId id="295" r:id="rId27"/>
    <p:sldId id="284" r:id="rId28"/>
    <p:sldId id="283" r:id="rId29"/>
    <p:sldId id="282" r:id="rId30"/>
    <p:sldId id="281" r:id="rId31"/>
    <p:sldId id="287" r:id="rId32"/>
    <p:sldId id="286" r:id="rId33"/>
    <p:sldId id="285" r:id="rId34"/>
    <p:sldId id="290" r:id="rId35"/>
    <p:sldId id="292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wan Mohamed Mahmoud Mohamed" initials="MMMM" lastIdx="1" clrIdx="0">
    <p:extLst>
      <p:ext uri="{19B8F6BF-5375-455C-9EA6-DF929625EA0E}">
        <p15:presenceInfo xmlns:p15="http://schemas.microsoft.com/office/powerpoint/2012/main" userId="S::mm3287@o365.fayoum.edu.eg::ad1bb1be-7747-496e-81ae-7b9320306f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sef Mohamed" userId="0a46e7c7846db146" providerId="LiveId" clId="{7E968283-4EF3-49F1-80B2-772F92CFBA49}"/>
    <pc:docChg chg="undo custSel addSld delSld modSld sldOrd">
      <pc:chgData name="Youssef Mohamed" userId="0a46e7c7846db146" providerId="LiveId" clId="{7E968283-4EF3-49F1-80B2-772F92CFBA49}" dt="2022-10-31T16:36:10.794" v="268" actId="14100"/>
      <pc:docMkLst>
        <pc:docMk/>
      </pc:docMkLst>
      <pc:sldChg chg="modSp">
        <pc:chgData name="Youssef Mohamed" userId="0a46e7c7846db146" providerId="LiveId" clId="{7E968283-4EF3-49F1-80B2-772F92CFBA49}" dt="2022-10-31T16:16:57.030" v="157" actId="20577"/>
        <pc:sldMkLst>
          <pc:docMk/>
          <pc:sldMk cId="3757159884" sldId="261"/>
        </pc:sldMkLst>
        <pc:spChg chg="mod">
          <ac:chgData name="Youssef Mohamed" userId="0a46e7c7846db146" providerId="LiveId" clId="{7E968283-4EF3-49F1-80B2-772F92CFBA49}" dt="2022-10-31T16:16:57.030" v="157" actId="20577"/>
          <ac:spMkLst>
            <pc:docMk/>
            <pc:sldMk cId="3757159884" sldId="261"/>
            <ac:spMk id="2" creationId="{3AA925F5-9B30-B6A7-419F-760A15203282}"/>
          </ac:spMkLst>
        </pc:spChg>
      </pc:sldChg>
      <pc:sldChg chg="addSp delSp modSp mod modAnim">
        <pc:chgData name="Youssef Mohamed" userId="0a46e7c7846db146" providerId="LiveId" clId="{7E968283-4EF3-49F1-80B2-772F92CFBA49}" dt="2022-10-31T16:27:45.406" v="260" actId="20577"/>
        <pc:sldMkLst>
          <pc:docMk/>
          <pc:sldMk cId="3170893125" sldId="277"/>
        </pc:sldMkLst>
        <pc:spChg chg="mod">
          <ac:chgData name="Youssef Mohamed" userId="0a46e7c7846db146" providerId="LiveId" clId="{7E968283-4EF3-49F1-80B2-772F92CFBA49}" dt="2022-10-31T16:27:45.406" v="260" actId="20577"/>
          <ac:spMkLst>
            <pc:docMk/>
            <pc:sldMk cId="3170893125" sldId="277"/>
            <ac:spMk id="2" creationId="{EBFC9BA0-596E-D1E9-E8BD-5F536EAAE5EF}"/>
          </ac:spMkLst>
        </pc:spChg>
        <pc:spChg chg="mod">
          <ac:chgData name="Youssef Mohamed" userId="0a46e7c7846db146" providerId="LiveId" clId="{7E968283-4EF3-49F1-80B2-772F92CFBA49}" dt="2022-10-31T16:27:18.899" v="238" actId="255"/>
          <ac:spMkLst>
            <pc:docMk/>
            <pc:sldMk cId="3170893125" sldId="277"/>
            <ac:spMk id="3" creationId="{7A43600B-98EA-659D-D895-9BBA89CA6305}"/>
          </ac:spMkLst>
        </pc:spChg>
        <pc:spChg chg="add del mod">
          <ac:chgData name="Youssef Mohamed" userId="0a46e7c7846db146" providerId="LiveId" clId="{7E968283-4EF3-49F1-80B2-772F92CFBA49}" dt="2022-10-31T16:27:08.034" v="236" actId="478"/>
          <ac:spMkLst>
            <pc:docMk/>
            <pc:sldMk cId="3170893125" sldId="277"/>
            <ac:spMk id="4" creationId="{94ADC6EA-693F-4D0F-F90E-3213147372DD}"/>
          </ac:spMkLst>
        </pc:spChg>
      </pc:sldChg>
      <pc:sldChg chg="del">
        <pc:chgData name="Youssef Mohamed" userId="0a46e7c7846db146" providerId="LiveId" clId="{7E968283-4EF3-49F1-80B2-772F92CFBA49}" dt="2022-10-31T16:11:43.352" v="0" actId="47"/>
        <pc:sldMkLst>
          <pc:docMk/>
          <pc:sldMk cId="3591890981" sldId="289"/>
        </pc:sldMkLst>
      </pc:sldChg>
      <pc:sldChg chg="addSp delSp modSp add del mod">
        <pc:chgData name="Youssef Mohamed" userId="0a46e7c7846db146" providerId="LiveId" clId="{7E968283-4EF3-49F1-80B2-772F92CFBA49}" dt="2022-10-31T16:13:25.463" v="61" actId="47"/>
        <pc:sldMkLst>
          <pc:docMk/>
          <pc:sldMk cId="615122149" sldId="291"/>
        </pc:sldMkLst>
        <pc:spChg chg="mod">
          <ac:chgData name="Youssef Mohamed" userId="0a46e7c7846db146" providerId="LiveId" clId="{7E968283-4EF3-49F1-80B2-772F92CFBA49}" dt="2022-10-31T16:12:15.794" v="12" actId="20577"/>
          <ac:spMkLst>
            <pc:docMk/>
            <pc:sldMk cId="615122149" sldId="291"/>
            <ac:spMk id="2" creationId="{EBFC9BA0-596E-D1E9-E8BD-5F536EAAE5EF}"/>
          </ac:spMkLst>
        </pc:spChg>
        <pc:spChg chg="mod">
          <ac:chgData name="Youssef Mohamed" userId="0a46e7c7846db146" providerId="LiveId" clId="{7E968283-4EF3-49F1-80B2-772F92CFBA49}" dt="2022-10-31T16:13:08.131" v="57" actId="1035"/>
          <ac:spMkLst>
            <pc:docMk/>
            <pc:sldMk cId="615122149" sldId="291"/>
            <ac:spMk id="3" creationId="{9BC4C6E1-AF5B-96EB-3000-7C246D89EBDF}"/>
          </ac:spMkLst>
        </pc:spChg>
        <pc:spChg chg="add del">
          <ac:chgData name="Youssef Mohamed" userId="0a46e7c7846db146" providerId="LiveId" clId="{7E968283-4EF3-49F1-80B2-772F92CFBA49}" dt="2022-10-31T16:13:14.801" v="59" actId="478"/>
          <ac:spMkLst>
            <pc:docMk/>
            <pc:sldMk cId="615122149" sldId="291"/>
            <ac:spMk id="4" creationId="{3F8720C2-1E7D-62BB-B21D-6531CAEDFEE5}"/>
          </ac:spMkLst>
        </pc:spChg>
      </pc:sldChg>
      <pc:sldChg chg="new del">
        <pc:chgData name="Youssef Mohamed" userId="0a46e7c7846db146" providerId="LiveId" clId="{7E968283-4EF3-49F1-80B2-772F92CFBA49}" dt="2022-10-31T16:11:57.648" v="2" actId="47"/>
        <pc:sldMkLst>
          <pc:docMk/>
          <pc:sldMk cId="1220133015" sldId="291"/>
        </pc:sldMkLst>
      </pc:sldChg>
      <pc:sldChg chg="new del">
        <pc:chgData name="Youssef Mohamed" userId="0a46e7c7846db146" providerId="LiveId" clId="{7E968283-4EF3-49F1-80B2-772F92CFBA49}" dt="2022-10-31T16:12:03.716" v="4" actId="2696"/>
        <pc:sldMkLst>
          <pc:docMk/>
          <pc:sldMk cId="4292705115" sldId="291"/>
        </pc:sldMkLst>
      </pc:sldChg>
      <pc:sldChg chg="modSp add mod">
        <pc:chgData name="Youssef Mohamed" userId="0a46e7c7846db146" providerId="LiveId" clId="{7E968283-4EF3-49F1-80B2-772F92CFBA49}" dt="2022-10-31T16:16:29.511" v="151" actId="20577"/>
        <pc:sldMkLst>
          <pc:docMk/>
          <pc:sldMk cId="679661333" sldId="292"/>
        </pc:sldMkLst>
        <pc:spChg chg="mod">
          <ac:chgData name="Youssef Mohamed" userId="0a46e7c7846db146" providerId="LiveId" clId="{7E968283-4EF3-49F1-80B2-772F92CFBA49}" dt="2022-10-31T16:16:29.511" v="151" actId="20577"/>
          <ac:spMkLst>
            <pc:docMk/>
            <pc:sldMk cId="679661333" sldId="292"/>
            <ac:spMk id="3" creationId="{9BC4C6E1-AF5B-96EB-3000-7C246D89EBDF}"/>
          </ac:spMkLst>
        </pc:spChg>
      </pc:sldChg>
      <pc:sldChg chg="addSp delSp modSp add mod modAnim">
        <pc:chgData name="Youssef Mohamed" userId="0a46e7c7846db146" providerId="LiveId" clId="{7E968283-4EF3-49F1-80B2-772F92CFBA49}" dt="2022-10-31T16:22:03.264" v="206"/>
        <pc:sldMkLst>
          <pc:docMk/>
          <pc:sldMk cId="3449491991" sldId="293"/>
        </pc:sldMkLst>
        <pc:spChg chg="mod">
          <ac:chgData name="Youssef Mohamed" userId="0a46e7c7846db146" providerId="LiveId" clId="{7E968283-4EF3-49F1-80B2-772F92CFBA49}" dt="2022-10-31T16:22:03.264" v="206"/>
          <ac:spMkLst>
            <pc:docMk/>
            <pc:sldMk cId="3449491991" sldId="293"/>
            <ac:spMk id="2" creationId="{EBFC9BA0-596E-D1E9-E8BD-5F536EAAE5EF}"/>
          </ac:spMkLst>
        </pc:spChg>
        <pc:spChg chg="add del mod">
          <ac:chgData name="Youssef Mohamed" userId="0a46e7c7846db146" providerId="LiveId" clId="{7E968283-4EF3-49F1-80B2-772F92CFBA49}" dt="2022-10-31T16:19:29.239" v="176" actId="478"/>
          <ac:spMkLst>
            <pc:docMk/>
            <pc:sldMk cId="3449491991" sldId="293"/>
            <ac:spMk id="3" creationId="{C1B50FEC-4BD5-1C04-D1BB-B3C0AFFA7B8C}"/>
          </ac:spMkLst>
        </pc:spChg>
        <pc:spChg chg="add del mod">
          <ac:chgData name="Youssef Mohamed" userId="0a46e7c7846db146" providerId="LiveId" clId="{7E968283-4EF3-49F1-80B2-772F92CFBA49}" dt="2022-10-31T16:21:06.869" v="198" actId="478"/>
          <ac:spMkLst>
            <pc:docMk/>
            <pc:sldMk cId="3449491991" sldId="293"/>
            <ac:spMk id="4" creationId="{8330BF45-790D-3F39-7E33-BFF1C9C81F98}"/>
          </ac:spMkLst>
        </pc:spChg>
        <pc:spChg chg="add del mod">
          <ac:chgData name="Youssef Mohamed" userId="0a46e7c7846db146" providerId="LiveId" clId="{7E968283-4EF3-49F1-80B2-772F92CFBA49}" dt="2022-10-31T16:21:58.705" v="205" actId="478"/>
          <ac:spMkLst>
            <pc:docMk/>
            <pc:sldMk cId="3449491991" sldId="293"/>
            <ac:spMk id="9" creationId="{ADCBC6D7-D978-A618-BA3F-E86CFB095CE1}"/>
          </ac:spMkLst>
        </pc:spChg>
      </pc:sldChg>
      <pc:sldChg chg="modSp add ord">
        <pc:chgData name="Youssef Mohamed" userId="0a46e7c7846db146" providerId="LiveId" clId="{7E968283-4EF3-49F1-80B2-772F92CFBA49}" dt="2022-10-31T16:27:33.917" v="252" actId="20577"/>
        <pc:sldMkLst>
          <pc:docMk/>
          <pc:sldMk cId="2414967444" sldId="294"/>
        </pc:sldMkLst>
        <pc:spChg chg="mod">
          <ac:chgData name="Youssef Mohamed" userId="0a46e7c7846db146" providerId="LiveId" clId="{7E968283-4EF3-49F1-80B2-772F92CFBA49}" dt="2022-10-31T16:27:33.917" v="252" actId="20577"/>
          <ac:spMkLst>
            <pc:docMk/>
            <pc:sldMk cId="2414967444" sldId="294"/>
            <ac:spMk id="2" creationId="{EBFC9BA0-596E-D1E9-E8BD-5F536EAAE5EF}"/>
          </ac:spMkLst>
        </pc:spChg>
      </pc:sldChg>
      <pc:sldChg chg="addSp delSp modSp add mod ord modAnim">
        <pc:chgData name="Youssef Mohamed" userId="0a46e7c7846db146" providerId="LiveId" clId="{7E968283-4EF3-49F1-80B2-772F92CFBA49}" dt="2022-10-31T16:36:10.794" v="268" actId="14100"/>
        <pc:sldMkLst>
          <pc:docMk/>
          <pc:sldMk cId="1746544587" sldId="295"/>
        </pc:sldMkLst>
        <pc:spChg chg="mod">
          <ac:chgData name="Youssef Mohamed" userId="0a46e7c7846db146" providerId="LiveId" clId="{7E968283-4EF3-49F1-80B2-772F92CFBA49}" dt="2022-10-31T16:36:10.794" v="268" actId="14100"/>
          <ac:spMkLst>
            <pc:docMk/>
            <pc:sldMk cId="1746544587" sldId="295"/>
            <ac:spMk id="3" creationId="{7A43600B-98EA-659D-D895-9BBA89CA6305}"/>
          </ac:spMkLst>
        </pc:spChg>
        <pc:spChg chg="add del mod">
          <ac:chgData name="Youssef Mohamed" userId="0a46e7c7846db146" providerId="LiveId" clId="{7E968283-4EF3-49F1-80B2-772F92CFBA49}" dt="2022-10-31T16:35:55.871" v="266" actId="478"/>
          <ac:spMkLst>
            <pc:docMk/>
            <pc:sldMk cId="1746544587" sldId="295"/>
            <ac:spMk id="4" creationId="{812443AB-E83F-B080-2A76-4F8236950E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01F6E-9776-4B30-A55D-7D7EFE584B11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2CC2A-A516-4C92-89CB-ABD7C291A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24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4B2-DC31-4A7D-8047-7DAF631D0B4F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ED1F4B-F9CB-499D-B14C-746AFCD71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3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4B2-DC31-4A7D-8047-7DAF631D0B4F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F4B-F9CB-499D-B14C-746AFCD71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8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4B2-DC31-4A7D-8047-7DAF631D0B4F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F4B-F9CB-499D-B14C-746AFCD71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35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4B2-DC31-4A7D-8047-7DAF631D0B4F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F4B-F9CB-499D-B14C-746AFCD71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69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20A04B2-DC31-4A7D-8047-7DAF631D0B4F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ED1F4B-F9CB-499D-B14C-746AFCD71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6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4B2-DC31-4A7D-8047-7DAF631D0B4F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F4B-F9CB-499D-B14C-746AFCD71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99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4B2-DC31-4A7D-8047-7DAF631D0B4F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F4B-F9CB-499D-B14C-746AFCD71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52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4B2-DC31-4A7D-8047-7DAF631D0B4F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F4B-F9CB-499D-B14C-746AFCD71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7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4B2-DC31-4A7D-8047-7DAF631D0B4F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F4B-F9CB-499D-B14C-746AFCD71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80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4B2-DC31-4A7D-8047-7DAF631D0B4F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F4B-F9CB-499D-B14C-746AFCD71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6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04B2-DC31-4A7D-8047-7DAF631D0B4F}" type="datetimeFigureOut">
              <a:rPr lang="en-GB" smtClean="0"/>
              <a:t>31/10/2022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F4B-F9CB-499D-B14C-746AFCD71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9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20A04B2-DC31-4A7D-8047-7DAF631D0B4F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ED1F4B-F9CB-499D-B14C-746AFCD71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9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56Bo4I0GhA" TargetMode="External"/><Relationship Id="rId2" Type="http://schemas.openxmlformats.org/officeDocument/2006/relationships/hyperlink" Target="https://youtu.be/qmHE9QISuV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taov2H_-nl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4A1D42-1E93-7B27-8FE1-3AD1076FFB7E}"/>
              </a:ext>
            </a:extLst>
          </p:cNvPr>
          <p:cNvSpPr txBox="1"/>
          <p:nvPr/>
        </p:nvSpPr>
        <p:spPr>
          <a:xfrm>
            <a:off x="2908852" y="2111195"/>
            <a:ext cx="6374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C0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If condition</a:t>
            </a:r>
            <a:endParaRPr lang="en-GB" sz="8800" b="1" dirty="0">
              <a:solidFill>
                <a:srgbClr val="C000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6F73D-BC18-5B07-5EA1-7340055B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718" y="6328202"/>
            <a:ext cx="6327648" cy="365125"/>
          </a:xfrm>
        </p:spPr>
        <p:txBody>
          <a:bodyPr/>
          <a:lstStyle/>
          <a:p>
            <a:r>
              <a:rPr lang="en-US" sz="1600" b="1" dirty="0"/>
              <a:t>FU ECPC Community</a:t>
            </a:r>
            <a:endParaRPr lang="en-GB" sz="16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54D79-5727-B900-A269-EDCCB2A1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212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743820" y="922787"/>
            <a:ext cx="10704352" cy="5385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1)And logical operators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say Mostafa is 30 years old man and his salary = 7000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Mostafa &gt; 25 years and salary &lt; 8000? </a:t>
            </a:r>
            <a:r>
              <a:rPr lang="en-US" sz="28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Mostafa &gt; 27 years and salary &gt; 9000? </a:t>
            </a:r>
            <a:r>
              <a:rPr lang="en-US" sz="28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Mostafa &gt; 35 years and salary &lt; 8500? </a:t>
            </a:r>
            <a:r>
              <a:rPr lang="en-US" sz="28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Mostafa &gt; 35 years and salary &gt; 9000? </a:t>
            </a:r>
            <a:r>
              <a:rPr lang="en-US" sz="28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C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Summary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ar-SA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1 case is true when both conditions are true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7302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743820" y="944398"/>
            <a:ext cx="10704352" cy="5234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2)OR logical operators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say Mostafa is 30 years old man and his salary = 7000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Mostafa &gt; 25 years or salary &lt; 8000? </a:t>
            </a:r>
            <a:r>
              <a:rPr lang="en-US" sz="28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Mostafa &gt; 27 years or salary &gt; 9000? </a:t>
            </a:r>
            <a:r>
              <a:rPr lang="en-US" sz="28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Mostafa &gt; 35 years or salary &lt; 8500? </a:t>
            </a:r>
            <a:r>
              <a:rPr lang="en-US" sz="28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Mostafa &gt; 35 years or salary &gt; 9000? </a:t>
            </a:r>
            <a:r>
              <a:rPr lang="en-US" sz="28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C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Summary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ar-SA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1 case is false when both conditions are </a:t>
            </a:r>
            <a:r>
              <a:rPr lang="en-US" sz="2800" dirty="0"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5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520117" y="1084421"/>
            <a:ext cx="6576969" cy="46117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Precedence of logical operators</a:t>
            </a:r>
          </a:p>
          <a:p>
            <a:r>
              <a:rPr lang="en-US" sz="28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Precedence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: means what to apply first. Here we apply the negation (NOT) then AND, and finally OR.</a:t>
            </a:r>
          </a:p>
          <a:p>
            <a:endParaRPr lang="en-US" sz="2800" dirty="0">
              <a:effectLst/>
              <a:latin typeface="Bahnschrift SemiCondensed" panose="020B0502040204020203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Advanced</a:t>
            </a:r>
          </a:p>
          <a:p>
            <a:r>
              <a:rPr lang="en-US" sz="2800" dirty="0">
                <a:effectLst/>
                <a:latin typeface="Bahnschrift SemiCondensed" panose="020B0502040204020203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What if I want to force specific priority? Use</a:t>
            </a:r>
            <a:r>
              <a:rPr lang="ar-SA" sz="2800" dirty="0">
                <a:effectLst/>
                <a:latin typeface="Bahnschrift SemiCondensed" panose="020B0502040204020203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()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, Every group of () is computed first</a:t>
            </a:r>
            <a:r>
              <a:rPr lang="ar-SA" sz="2000" dirty="0">
                <a:effectLst/>
                <a:latin typeface="Bahnschrift SemiCondensed" panose="020B0502040204020203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.</a:t>
            </a:r>
            <a:endParaRPr lang="en-US" sz="2000" dirty="0">
              <a:effectLst/>
              <a:latin typeface="Bahnschrift SemiCondensed" panose="020B0502040204020203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9C29B-3893-C3CF-C5FF-E7707F9E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16" y="2160216"/>
            <a:ext cx="4370053" cy="28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629174" y="1057013"/>
            <a:ext cx="10704352" cy="52934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Mixing Logical Operators in C++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say Mostafa is 30 years old, salary = 7000 and weight = 110 kg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Mostafa &gt; 35 years </a:t>
            </a:r>
            <a:r>
              <a:rPr lang="en-US" sz="28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salary &gt; 6000 </a:t>
            </a:r>
            <a:r>
              <a:rPr lang="en-US" sz="28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weight &gt; 200kg? </a:t>
            </a:r>
            <a:r>
              <a:rPr lang="en-US" sz="28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Mostafa &gt; 35 years </a:t>
            </a:r>
            <a:r>
              <a:rPr lang="en-US" sz="28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salary &gt; 6000 </a:t>
            </a:r>
            <a:r>
              <a:rPr lang="en-US" sz="28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weight &gt; 200kg? </a:t>
            </a:r>
            <a:r>
              <a:rPr lang="en-US" sz="28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Reduce every subgroup of ANDS first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lang="en-US" sz="28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… 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mbria Math" panose="02040503050406030204" pitchFamily="18" charset="0"/>
              </a:rPr>
              <a:t>⇒ </a:t>
            </a:r>
            <a:r>
              <a:rPr lang="en-US" sz="28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2800" dirty="0">
              <a:solidFill>
                <a:srgbClr val="C00000"/>
              </a:solidFill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… or </a:t>
            </a:r>
            <a:r>
              <a:rPr lang="en-US" sz="28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mbria Math" panose="02040503050406030204" pitchFamily="18" charset="0"/>
              </a:rPr>
              <a:t>⇒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629174" y="1057013"/>
            <a:ext cx="10704352" cy="1040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marR="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C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GUESS THE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FF03D-DDD7-35E6-3D6E-B408D73C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3" y="2037715"/>
            <a:ext cx="10299465" cy="431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2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629174" y="1057014"/>
            <a:ext cx="10704352" cy="3221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</a:t>
            </a:r>
            <a:r>
              <a:rPr lang="en-US" sz="36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c++</a:t>
            </a:r>
            <a:r>
              <a: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the syntax of </a:t>
            </a:r>
            <a:r>
              <a:rPr lang="en-US" sz="36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</a:t>
            </a:r>
            <a:r>
              <a: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statement is </a:t>
            </a:r>
            <a:endParaRPr lang="en-GB" sz="36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7FDC2-149D-165E-D569-D1754FE71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1648482"/>
            <a:ext cx="11165775" cy="41525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66B5C6-33D1-B3F9-3483-D86B8F5CAE0F}"/>
              </a:ext>
            </a:extLst>
          </p:cNvPr>
          <p:cNvSpPr/>
          <p:nvPr/>
        </p:nvSpPr>
        <p:spPr>
          <a:xfrm>
            <a:off x="6095996" y="5092117"/>
            <a:ext cx="5103307" cy="6040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800" dirty="0">
                <a:latin typeface="Bahnschrift SemiCondensed" panose="020B0502040204020203" pitchFamily="34" charset="0"/>
              </a:rPr>
              <a:t>if ( grade &gt;= 50 ) </a:t>
            </a:r>
            <a:r>
              <a:rPr lang="en-GB" sz="2800" dirty="0" err="1">
                <a:latin typeface="Bahnschrift SemiCondensed" panose="020B0502040204020203" pitchFamily="34" charset="0"/>
              </a:rPr>
              <a:t>cout</a:t>
            </a:r>
            <a:r>
              <a:rPr lang="en-GB" sz="2800" dirty="0">
                <a:latin typeface="Bahnschrift SemiCondensed" panose="020B0502040204020203" pitchFamily="34" charset="0"/>
              </a:rPr>
              <a:t>&lt;&lt;"Passed”;</a:t>
            </a:r>
          </a:p>
        </p:txBody>
      </p:sp>
    </p:spTree>
    <p:extLst>
      <p:ext uri="{BB962C8B-B14F-4D97-AF65-F5344CB8AC3E}">
        <p14:creationId xmlns:p14="http://schemas.microsoft.com/office/powerpoint/2010/main" val="105632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427838" y="1082181"/>
            <a:ext cx="5083729" cy="47146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Write a program that accept an integer</a:t>
            </a:r>
          </a:p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from the user and in case this integer is even print out the following message “</a:t>
            </a:r>
            <a:r>
              <a:rPr lang="en-US" sz="3600" dirty="0">
                <a:solidFill>
                  <a:srgbClr val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umber is even “ 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6AA631-77FA-0A6F-DA43-FC6513CABC8A}"/>
              </a:ext>
            </a:extLst>
          </p:cNvPr>
          <p:cNvSpPr/>
          <p:nvPr/>
        </p:nvSpPr>
        <p:spPr>
          <a:xfrm>
            <a:off x="5939405" y="1322454"/>
            <a:ext cx="5094914" cy="47045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Bahnschrift SemiCondensed" panose="020B0502040204020203" pitchFamily="34" charset="0"/>
              </a:rPr>
              <a:t>#include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Bahnschrift SemiCondensed" panose="020B0502040204020203" pitchFamily="34" charset="0"/>
              </a:rPr>
              <a:t>&lt;bits/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Bahnschrift SemiCondensed" panose="020B0502040204020203" pitchFamily="34" charset="0"/>
              </a:rPr>
              <a:t>stdc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Bahnschrift SemiCondensed" panose="020B0502040204020203" pitchFamily="34" charset="0"/>
              </a:rPr>
              <a:t>++.h&gt;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ahnschrift SemiCondensed" panose="020B0502040204020203" pitchFamily="34" charset="0"/>
              </a:rPr>
              <a:t>using namespace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Bahnschrift SemiCondensed" panose="020B0502040204020203" pitchFamily="34" charset="0"/>
              </a:rPr>
              <a:t>std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ahnschrift SemiCondensed" panose="020B0502040204020203" pitchFamily="34" charset="0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main()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ahnschrift SemiCondensed" panose="020B0502040204020203" pitchFamily="34" charset="0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number 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cin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Bahnschrift SemiCondensed" panose="020B0502040204020203" pitchFamily="34" charset="0"/>
              </a:rPr>
              <a:t>&gt;&gt;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number;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ahnschrift SemiCondensed" panose="020B0502040204020203" pitchFamily="34" charset="0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(number %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Bahnschrift SemiCondensed" panose="020B0502040204020203" pitchFamily="34" charset="0"/>
              </a:rPr>
              <a:t>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==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Bahnschrift SemiCondensed" panose="020B0502040204020203" pitchFamily="34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Bahnschrift SemiCondensed" panose="020B0502040204020203" pitchFamily="34" charset="0"/>
              </a:rPr>
              <a:t>&lt;&lt;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Bahnschrift SemiCondensed" panose="020B0502040204020203" pitchFamily="34" charset="0"/>
              </a:rPr>
              <a:t>"Number is even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ahnschrift SemiCondensed" panose="020B0502040204020203" pitchFamily="34" charset="0"/>
              </a:rPr>
              <a:t>\n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Bahnschrift SemiCondensed" panose="020B0502040204020203" pitchFamily="34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ahnschrift SemiCondensed" panose="020B0502040204020203" pitchFamily="34" charset="0"/>
              </a:rPr>
              <a:t>return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Bahnschrift SemiCondensed" panose="020B0502040204020203" pitchFamily="34" charset="0"/>
              </a:rPr>
              <a:t>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DCA83B-3C3F-D220-4F58-51AB9B1E7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73" y="678873"/>
            <a:ext cx="2829946" cy="23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6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494950" y="1050403"/>
            <a:ext cx="10704352" cy="5436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.. Else Statement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The IF…Else selection statement allows you to specify that there is a course of actions are to be performed when the condition is true and another course of actions will be executed when the condition is false.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0" i="0" u="none" strike="noStrike" baseline="0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For example</a:t>
            </a:r>
            <a:r>
              <a:rPr lang="en-US" sz="32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</a:t>
            </a:r>
          </a:p>
          <a:p>
            <a:pPr marL="1371600" lvl="2" indent="-4572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The pseudocode statement </a:t>
            </a:r>
          </a:p>
          <a:p>
            <a:r>
              <a:rPr lang="en-US" sz="280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If student’s mark is greater than or equal to 50</a:t>
            </a:r>
          </a:p>
          <a:p>
            <a:r>
              <a:rPr lang="en-GB" sz="2800" b="1" i="0" u="none" strike="noStrike" baseline="0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Print “Passed” </a:t>
            </a:r>
            <a:endParaRPr lang="en-GB" sz="2800" b="0" i="0" u="none" strike="noStrike" baseline="0" dirty="0">
              <a:solidFill>
                <a:srgbClr val="C00000"/>
              </a:solidFill>
              <a:latin typeface="Bahnschrift SemiCondensed" panose="020B0502040204020203" pitchFamily="34" charset="0"/>
            </a:endParaRP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Else </a:t>
            </a:r>
          </a:p>
          <a:p>
            <a:r>
              <a:rPr lang="en-GB" sz="2800" b="1" i="0" u="none" strike="noStrike" baseline="0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Print “Failed</a:t>
            </a:r>
            <a:r>
              <a:rPr lang="en-GB" sz="4000" b="1" i="0" u="none" strike="noStrike" baseline="0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” </a:t>
            </a:r>
            <a:endParaRPr lang="en-GB" sz="4000" b="1" dirty="0">
              <a:solidFill>
                <a:srgbClr val="C00000"/>
              </a:solidFill>
              <a:latin typeface="Bahnschrift SemiCondensed" panose="020B0502040204020203" pitchFamily="34" charset="0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5519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629174" y="927155"/>
            <a:ext cx="10704352" cy="8053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36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 C++ The syntax for the IF…Else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4755A-8EC4-2A6D-477D-ED165859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36" y="1753933"/>
            <a:ext cx="4456684" cy="48389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070942-B0BC-CBBA-E9B0-1E8C39F8A30D}"/>
              </a:ext>
            </a:extLst>
          </p:cNvPr>
          <p:cNvSpPr/>
          <p:nvPr/>
        </p:nvSpPr>
        <p:spPr>
          <a:xfrm>
            <a:off x="5511567" y="2046914"/>
            <a:ext cx="5176007" cy="41322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AA165-76F5-73A8-CC8B-1C507AA3BEAB}"/>
              </a:ext>
            </a:extLst>
          </p:cNvPr>
          <p:cNvSpPr/>
          <p:nvPr/>
        </p:nvSpPr>
        <p:spPr>
          <a:xfrm>
            <a:off x="5663967" y="2199314"/>
            <a:ext cx="5176007" cy="41322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8CFD1-56F3-F317-9651-5D3AC9D6E5D8}"/>
              </a:ext>
            </a:extLst>
          </p:cNvPr>
          <p:cNvSpPr/>
          <p:nvPr/>
        </p:nvSpPr>
        <p:spPr>
          <a:xfrm>
            <a:off x="5816367" y="2351714"/>
            <a:ext cx="5176007" cy="41322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ACDEB9-95E3-00D2-A954-6C724AF02C07}"/>
              </a:ext>
            </a:extLst>
          </p:cNvPr>
          <p:cNvSpPr/>
          <p:nvPr/>
        </p:nvSpPr>
        <p:spPr>
          <a:xfrm>
            <a:off x="5359167" y="1850874"/>
            <a:ext cx="5176007" cy="45242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Bahnschrift SemiCondensed" panose="020B0502040204020203" pitchFamily="34" charset="0"/>
              </a:rPr>
              <a:t>#include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Bahnschrift SemiCondensed" panose="020B0502040204020203" pitchFamily="34" charset="0"/>
              </a:rPr>
              <a:t>&lt;bits/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Bahnschrift SemiCondensed" panose="020B0502040204020203" pitchFamily="34" charset="0"/>
              </a:rPr>
              <a:t>stdc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Bahnschrift SemiCondensed" panose="020B0502040204020203" pitchFamily="34" charset="0"/>
              </a:rPr>
              <a:t>++.h&gt;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ahnschrift SemiCondensed" panose="020B0502040204020203" pitchFamily="34" charset="0"/>
              </a:rPr>
              <a:t>using namespace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Bahnschrift SemiCondensed" panose="020B0502040204020203" pitchFamily="34" charset="0"/>
              </a:rPr>
              <a:t>std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ahnschrift SemiCondensed" panose="020B0502040204020203" pitchFamily="34" charset="0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main()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ahnschrift SemiCondensed" panose="020B0502040204020203" pitchFamily="34" charset="0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grade 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cin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Bahnschrift SemiCondensed" panose="020B0502040204020203" pitchFamily="34" charset="0"/>
              </a:rPr>
              <a:t>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grade;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ahnschrift SemiCondensed" panose="020B0502040204020203" pitchFamily="34" charset="0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( grade &gt;= </a:t>
            </a:r>
            <a:r>
              <a:rPr lang="en-US" alt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Bahnschrift SemiCondensed" panose="020B0502040204020203" pitchFamily="34" charset="0"/>
              </a:rPr>
              <a:t>0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Bahnschrift SemiCondensed" panose="020B0502040204020203" pitchFamily="34" charset="0"/>
              </a:rPr>
              <a:t>&lt;&lt;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Bahnschrift SemiCondensed" panose="020B0502040204020203" pitchFamily="34" charset="0"/>
              </a:rPr>
              <a:t>"Passed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ahnschrift SemiCondensed" panose="020B0502040204020203" pitchFamily="34" charset="0"/>
              </a:rPr>
              <a:t>\n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Bahnschrift SemiCondensed" panose="020B0502040204020203" pitchFamily="34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ahnschrift SemiCondensed" panose="020B0502040204020203" pitchFamily="34" charset="0"/>
              </a:rPr>
              <a:t>else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ahnschrift SemiCondensed" panose="020B0502040204020203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Bahnschrift SemiCondensed" panose="020B0502040204020203" pitchFamily="34" charset="0"/>
              </a:rPr>
              <a:t>&lt;&lt;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Bahnschrift SemiCondensed" panose="020B0502040204020203" pitchFamily="34" charset="0"/>
              </a:rPr>
              <a:t>"failed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ahnschrift SemiCondensed" panose="020B0502040204020203" pitchFamily="34" charset="0"/>
              </a:rPr>
              <a:t>\n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Bahnschrift SemiCondensed" panose="020B0502040204020203" pitchFamily="34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Bahnschrift SemiCondensed" panose="020B0502040204020203" pitchFamily="34" charset="0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Bahnschrift SemiCondensed" panose="020B0502040204020203" pitchFamily="34" charset="0"/>
              </a:rPr>
              <a:t>0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7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889233" y="2130804"/>
            <a:ext cx="10704352" cy="27851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Exercise </a:t>
            </a:r>
          </a:p>
          <a:p>
            <a:r>
              <a:rPr lang="en-GB" sz="36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GB" sz="3600" dirty="0"/>
              <a:t>  </a:t>
            </a:r>
            <a:r>
              <a:rPr lang="en-GB" sz="3600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write a program that accept an integer from the user and print out whether it is Positive or Negative number</a:t>
            </a:r>
            <a:endParaRPr lang="en-GB" sz="3600" dirty="0">
              <a:latin typeface="Bahnschrift SemiCondensed" panose="020B0502040204020203" pitchFamily="34" charset="0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6768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598A-935D-88D4-A08E-B5E8E745F259}"/>
              </a:ext>
            </a:extLst>
          </p:cNvPr>
          <p:cNvSpPr txBox="1"/>
          <p:nvPr/>
        </p:nvSpPr>
        <p:spPr>
          <a:xfrm>
            <a:off x="531628" y="1343889"/>
            <a:ext cx="1026927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r-SA" sz="3200" dirty="0"/>
              <a:t>REFERENCES</a:t>
            </a:r>
          </a:p>
          <a:p>
            <a:pPr algn="l"/>
            <a:endParaRPr lang="ar-SA" sz="3200" dirty="0"/>
          </a:p>
          <a:p>
            <a:pPr algn="l"/>
            <a:endParaRPr lang="ar-SA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  <a:hlinkClick r:id="rId2"/>
              </a:rPr>
              <a:t>https://youtu.be/qmHE9QISuVQ</a:t>
            </a:r>
            <a:endParaRPr lang="ar-SA" sz="2400" dirty="0">
              <a:solidFill>
                <a:srgbClr val="C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  <a:hlinkClick r:id="rId3"/>
              </a:rPr>
              <a:t>https://youtu.be/F56Bo4I0GhA</a:t>
            </a:r>
            <a:endParaRPr lang="ar-SA" sz="2400" dirty="0">
              <a:solidFill>
                <a:srgbClr val="C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  <a:hlinkClick r:id="rId4"/>
              </a:rPr>
              <a:t>https://youtu.be/taov2H_-nlU</a:t>
            </a:r>
            <a:endParaRPr lang="ar-SA" sz="2400" dirty="0">
              <a:solidFill>
                <a:srgbClr val="C00000"/>
              </a:solidFill>
            </a:endParaRPr>
          </a:p>
          <a:p>
            <a:pPr algn="l"/>
            <a:endParaRPr lang="ar-SA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51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371860" y="1154630"/>
            <a:ext cx="10704352" cy="51764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chemeClr val="tx1"/>
                </a:solidFill>
                <a:latin typeface="Bahnschrift SemiCondensed" panose="020B0502040204020203" pitchFamily="34" charset="0"/>
                <a:ea typeface="Adobe Gothic Std B" panose="020B0800000000000000" pitchFamily="34" charset="-128"/>
              </a:rPr>
              <a:t>ANSWER</a:t>
            </a:r>
            <a:endParaRPr lang="en-GB" sz="2600" dirty="0">
              <a:solidFill>
                <a:schemeClr val="tx1"/>
              </a:solidFill>
              <a:latin typeface="Bahnschrift SemiCondensed" panose="020B0502040204020203" pitchFamily="34" charset="0"/>
              <a:ea typeface="Adobe Gothic Std B" panose="020B0800000000000000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BB529"/>
                </a:solidFill>
                <a:latin typeface="JetBrains Mono"/>
              </a:rPr>
              <a:t>#include</a:t>
            </a:r>
            <a:r>
              <a:rPr lang="en-US" altLang="en-US" dirty="0">
                <a:solidFill>
                  <a:srgbClr val="6A8759"/>
                </a:solidFill>
                <a:latin typeface="JetBrains Mono"/>
              </a:rPr>
              <a:t>&lt;iostream&gt;</a:t>
            </a:r>
            <a:br>
              <a:rPr lang="en-US" altLang="en-US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using namespace </a:t>
            </a:r>
            <a:r>
              <a:rPr lang="en-US" altLang="en-US" dirty="0">
                <a:solidFill>
                  <a:srgbClr val="B5B6E3"/>
                </a:solidFill>
                <a:latin typeface="JetBrains Mono"/>
              </a:rPr>
              <a:t>std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en-US" altLang="en-US" dirty="0">
                <a:solidFill>
                  <a:srgbClr val="FFC66D"/>
                </a:solidFill>
                <a:latin typeface="JetBrains Mono"/>
              </a:rPr>
              <a:t>main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(){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 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x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     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cin</a:t>
            </a:r>
            <a:r>
              <a:rPr lang="en-US" altLang="en-US" dirty="0">
                <a:solidFill>
                  <a:srgbClr val="5F8C8A"/>
                </a:solidFill>
                <a:latin typeface="JetBrains Mono"/>
              </a:rPr>
              <a:t>&gt;&gt;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x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     if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(x&gt;</a:t>
            </a:r>
            <a:r>
              <a:rPr lang="en-US" altLang="en-US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     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cout</a:t>
            </a:r>
            <a:r>
              <a:rPr lang="en-US" altLang="en-US" dirty="0">
                <a:solidFill>
                  <a:srgbClr val="5F8C8A"/>
                </a:solidFill>
                <a:latin typeface="JetBrains Mono"/>
              </a:rPr>
              <a:t>&lt;&lt;</a:t>
            </a:r>
            <a:r>
              <a:rPr lang="en-US" altLang="en-US" dirty="0">
                <a:solidFill>
                  <a:srgbClr val="6A8759"/>
                </a:solidFill>
                <a:latin typeface="JetBrains Mono"/>
              </a:rPr>
              <a:t>"positive"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     else</a:t>
            </a:r>
            <a:br>
              <a:rPr lang="en-US" altLang="en-US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         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cout</a:t>
            </a:r>
            <a:r>
              <a:rPr lang="en-US" altLang="en-US" dirty="0">
                <a:solidFill>
                  <a:srgbClr val="5F8C8A"/>
                </a:solidFill>
                <a:latin typeface="JetBrains Mono"/>
              </a:rPr>
              <a:t>&lt;&lt;</a:t>
            </a:r>
            <a:r>
              <a:rPr lang="en-US" altLang="en-US" dirty="0">
                <a:solidFill>
                  <a:srgbClr val="6A8759"/>
                </a:solidFill>
                <a:latin typeface="JetBrains Mono"/>
              </a:rPr>
              <a:t>"negative"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     return </a:t>
            </a:r>
            <a:r>
              <a:rPr lang="en-US" altLang="en-US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}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GB" sz="3600" dirty="0">
                <a:solidFill>
                  <a:schemeClr val="tx1"/>
                </a:solidFill>
                <a:latin typeface="Bahnschrift SemiCondensed" panose="020B0502040204020203" pitchFamily="34" charset="0"/>
                <a:ea typeface="Adobe Gothic Std B" panose="020B0800000000000000" pitchFamily="34" charset="-128"/>
              </a:rPr>
              <a:t> </a:t>
            </a:r>
          </a:p>
          <a:p>
            <a:r>
              <a:rPr lang="en-GB" sz="3600" dirty="0">
                <a:solidFill>
                  <a:srgbClr val="0070C0"/>
                </a:solidFill>
                <a:latin typeface="Bahnschrift SemiCondensed" panose="020B0502040204020203" pitchFamily="34" charset="0"/>
                <a:ea typeface="Adobe Gothic Std B" panose="020B0800000000000000" pitchFamily="34" charset="-128"/>
              </a:rPr>
              <a:t> </a:t>
            </a:r>
            <a:r>
              <a:rPr lang="en-GB" sz="3600" dirty="0">
                <a:latin typeface="Bahnschrift SemiCondensed" panose="020B0502040204020203" pitchFamily="34" charset="0"/>
              </a:rPr>
              <a:t>  </a:t>
            </a:r>
          </a:p>
          <a:p>
            <a:endParaRPr lang="en-GB" sz="36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9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587229" y="859063"/>
            <a:ext cx="10704352" cy="1040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If-else if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58B329-A01F-4623-E601-A7DB96FEF87D}"/>
              </a:ext>
            </a:extLst>
          </p:cNvPr>
          <p:cNvSpPr/>
          <p:nvPr/>
        </p:nvSpPr>
        <p:spPr>
          <a:xfrm>
            <a:off x="729842" y="1803634"/>
            <a:ext cx="10016455" cy="45971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FF"/>
                </a:solidFill>
                <a:effectLst/>
              </a:rPr>
              <a:t>if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sz="1800" b="1" i="0" u="none" strike="noStrike" dirty="0">
                <a:solidFill>
                  <a:srgbClr val="9900FF"/>
                </a:solidFill>
                <a:effectLst/>
              </a:rPr>
              <a:t>condition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marL="457200" rtl="0">
              <a:spcBef>
                <a:spcPts val="558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{</a:t>
            </a:r>
            <a:endParaRPr lang="en-US" sz="3200" b="0" dirty="0">
              <a:effectLst/>
            </a:endParaRPr>
          </a:p>
          <a:p>
            <a:pPr marL="457200" rtl="0">
              <a:spcBef>
                <a:spcPts val="558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FF00"/>
                </a:solidFill>
                <a:effectLst/>
              </a:rPr>
              <a:t>//Statements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sz="3200" b="0" dirty="0">
              <a:effectLst/>
            </a:endParaRPr>
          </a:p>
          <a:p>
            <a:pPr marL="457200" rtl="0">
              <a:spcBef>
                <a:spcPts val="558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}</a:t>
            </a:r>
            <a:endParaRPr lang="en-US" sz="3200" b="0" dirty="0">
              <a:effectLst/>
            </a:endParaRPr>
          </a:p>
          <a:p>
            <a:pPr rtl="0" fontAlgn="base">
              <a:spcBef>
                <a:spcPts val="55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US" sz="3200" b="0" dirty="0">
                <a:effectLst/>
              </a:rPr>
            </a:br>
            <a:r>
              <a:rPr lang="en-US" sz="1800" b="1" i="0" u="none" strike="noStrike" dirty="0">
                <a:solidFill>
                  <a:srgbClr val="0000FF"/>
                </a:solidFill>
                <a:effectLst/>
              </a:rPr>
              <a:t>else if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en-US" sz="1800" b="1" i="0" u="none" strike="noStrike" dirty="0">
                <a:solidFill>
                  <a:srgbClr val="9900FF"/>
                </a:solidFill>
                <a:effectLst/>
              </a:rPr>
              <a:t>condition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) {</a:t>
            </a:r>
          </a:p>
          <a:p>
            <a:pPr marL="914400" rtl="0">
              <a:spcBef>
                <a:spcPts val="496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FF00"/>
                </a:solidFill>
                <a:effectLst/>
              </a:rPr>
              <a:t>//Statements</a:t>
            </a:r>
            <a:endParaRPr lang="en-US" sz="3200" b="0" dirty="0">
              <a:effectLst/>
            </a:endParaRPr>
          </a:p>
          <a:p>
            <a:pPr marL="457200" rtl="0">
              <a:spcBef>
                <a:spcPts val="558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}</a:t>
            </a:r>
            <a:endParaRPr lang="en-US" sz="3200" b="0" dirty="0">
              <a:effectLst/>
            </a:endParaRPr>
          </a:p>
          <a:p>
            <a:pPr rtl="0" fontAlgn="base">
              <a:spcBef>
                <a:spcPts val="55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US" sz="3200" b="0" dirty="0">
                <a:effectLst/>
              </a:rPr>
            </a:br>
            <a:r>
              <a:rPr lang="en-US" sz="1800" b="1" i="0" u="none" strike="noStrike" dirty="0">
                <a:solidFill>
                  <a:srgbClr val="0000FF"/>
                </a:solidFill>
                <a:effectLst/>
              </a:rPr>
              <a:t>else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{</a:t>
            </a:r>
          </a:p>
          <a:p>
            <a:pPr marL="914400" rtl="0">
              <a:spcBef>
                <a:spcPts val="558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FF00"/>
                </a:solidFill>
                <a:effectLst/>
              </a:rPr>
              <a:t>//Statements</a:t>
            </a:r>
            <a:endParaRPr lang="en-US" sz="3200" b="0" dirty="0">
              <a:effectLst/>
            </a:endParaRPr>
          </a:p>
          <a:p>
            <a:pPr marL="457200" rtl="0">
              <a:spcBef>
                <a:spcPts val="558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}</a:t>
            </a:r>
            <a:endParaRPr lang="en-US" sz="3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00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595617" y="1006680"/>
            <a:ext cx="10704352" cy="18120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C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Example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 a program that ask the user to Enter2 numbers and print out   whether they are equal or there is one which is greater than the other</a:t>
            </a:r>
            <a:endParaRPr lang="en-US" sz="40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963F13-94E4-D9CE-38C1-49DC306E25A4}"/>
              </a:ext>
            </a:extLst>
          </p:cNvPr>
          <p:cNvSpPr/>
          <p:nvPr/>
        </p:nvSpPr>
        <p:spPr>
          <a:xfrm>
            <a:off x="595617" y="2826279"/>
            <a:ext cx="9487949" cy="35569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num1, num2;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"Enter Number 1 , Number2  \n"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num1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num2;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(num1 == num2)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"Both Are Equal \n"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(num1 &gt; num2)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"Number 1 is greater than number 2 \n"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"Number 2 is greater than number 1 \n"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6B0E49-A8DF-336A-6D6B-B173B51A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067" y="678873"/>
            <a:ext cx="2829946" cy="23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3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419449" y="809277"/>
            <a:ext cx="10704352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44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3600B-98EA-659D-D895-9BBA89CA6305}"/>
              </a:ext>
            </a:extLst>
          </p:cNvPr>
          <p:cNvSpPr/>
          <p:nvPr/>
        </p:nvSpPr>
        <p:spPr>
          <a:xfrm>
            <a:off x="260058" y="1604698"/>
            <a:ext cx="11476139" cy="44006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out the student grade according to the following formulas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for exam marks greater than or equal 90 and less than or equal 100 ,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 for exam marks greater than or equal 80 and less than 90 ,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 for exam marks than or equal to 70 and less than 80 ,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 for exam marks than or equal to 60, and less than 70 ,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400"/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 for all other marks</a:t>
            </a:r>
          </a:p>
        </p:txBody>
      </p:sp>
    </p:spTree>
    <p:extLst>
      <p:ext uri="{BB962C8B-B14F-4D97-AF65-F5344CB8AC3E}">
        <p14:creationId xmlns:p14="http://schemas.microsoft.com/office/powerpoint/2010/main" val="241496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419449" y="809277"/>
            <a:ext cx="10704352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44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Answer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3600B-98EA-659D-D895-9BBA89CA6305}"/>
              </a:ext>
            </a:extLst>
          </p:cNvPr>
          <p:cNvSpPr/>
          <p:nvPr/>
        </p:nvSpPr>
        <p:spPr>
          <a:xfrm>
            <a:off x="260058" y="1604698"/>
            <a:ext cx="11476139" cy="44006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BBB529"/>
                </a:solidFill>
                <a:latin typeface="JetBrains Mono"/>
              </a:rPr>
              <a:t>#include</a:t>
            </a:r>
            <a:r>
              <a:rPr lang="en-US" altLang="en-US" sz="1600">
                <a:solidFill>
                  <a:srgbClr val="6A8759"/>
                </a:solidFill>
                <a:latin typeface="JetBrains Mono"/>
              </a:rPr>
              <a:t>&lt;iostream&gt;</a:t>
            </a:r>
            <a:br>
              <a:rPr lang="en-US" altLang="en-US" sz="1600">
                <a:solidFill>
                  <a:srgbClr val="6A8759"/>
                </a:solidFill>
                <a:latin typeface="JetBrains Mono"/>
              </a:rPr>
            </a:b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using namespace </a:t>
            </a:r>
            <a:r>
              <a:rPr lang="en-US" altLang="en-US" sz="1600">
                <a:solidFill>
                  <a:srgbClr val="B5B6E3"/>
                </a:solidFill>
                <a:latin typeface="JetBrains Mono"/>
              </a:rPr>
              <a:t>std</a:t>
            </a: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int </a:t>
            </a:r>
            <a:r>
              <a:rPr lang="en-US" altLang="en-US" sz="1600">
                <a:solidFill>
                  <a:srgbClr val="FFC66D"/>
                </a:solidFill>
                <a:latin typeface="JetBrains Mono"/>
              </a:rPr>
              <a:t>main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(){</a:t>
            </a:r>
            <a:br>
              <a:rPr lang="en-US" altLang="en-US" sz="160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     </a:t>
            </a: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float 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grade</a:t>
            </a: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     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cin</a:t>
            </a:r>
            <a:r>
              <a:rPr lang="en-US" altLang="en-US" sz="1600">
                <a:solidFill>
                  <a:srgbClr val="5F8C8A"/>
                </a:solidFill>
                <a:latin typeface="JetBrains Mono"/>
              </a:rPr>
              <a:t>&gt;&gt;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grade</a:t>
            </a: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     if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(grade&gt;=</a:t>
            </a:r>
            <a:r>
              <a:rPr lang="en-US" altLang="en-US" sz="1600">
                <a:solidFill>
                  <a:srgbClr val="6897BB"/>
                </a:solidFill>
                <a:latin typeface="JetBrains Mono"/>
              </a:rPr>
              <a:t>90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&amp;&amp;grade&lt;=</a:t>
            </a:r>
            <a:r>
              <a:rPr lang="en-US" altLang="en-US" sz="1600">
                <a:solidFill>
                  <a:srgbClr val="6897BB"/>
                </a:solidFill>
                <a:latin typeface="JetBrains Mono"/>
              </a:rPr>
              <a:t>100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60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         cout</a:t>
            </a:r>
            <a:r>
              <a:rPr lang="en-US" altLang="en-US" sz="1600">
                <a:solidFill>
                  <a:srgbClr val="5F8C8A"/>
                </a:solidFill>
                <a:latin typeface="JetBrains Mono"/>
              </a:rPr>
              <a:t>&lt;&lt;</a:t>
            </a:r>
            <a:r>
              <a:rPr lang="en-US" altLang="en-US" sz="1600">
                <a:solidFill>
                  <a:srgbClr val="6A8759"/>
                </a:solidFill>
                <a:latin typeface="JetBrains Mono"/>
              </a:rPr>
              <a:t>"A"</a:t>
            </a: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     else if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(grade&gt;=</a:t>
            </a:r>
            <a:r>
              <a:rPr lang="en-US" altLang="en-US" sz="1600">
                <a:solidFill>
                  <a:srgbClr val="6897BB"/>
                </a:solidFill>
                <a:latin typeface="JetBrains Mono"/>
              </a:rPr>
              <a:t>80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&amp;&amp;grade&lt;</a:t>
            </a:r>
            <a:r>
              <a:rPr lang="en-US" altLang="en-US" sz="1600">
                <a:solidFill>
                  <a:srgbClr val="6897BB"/>
                </a:solidFill>
                <a:latin typeface="JetBrains Mono"/>
              </a:rPr>
              <a:t>90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60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         cout</a:t>
            </a:r>
            <a:r>
              <a:rPr lang="en-US" altLang="en-US" sz="1600">
                <a:solidFill>
                  <a:srgbClr val="5F8C8A"/>
                </a:solidFill>
                <a:latin typeface="JetBrains Mono"/>
              </a:rPr>
              <a:t>&lt;&lt;</a:t>
            </a:r>
            <a:r>
              <a:rPr lang="en-US" altLang="en-US" sz="1600">
                <a:solidFill>
                  <a:srgbClr val="6A8759"/>
                </a:solidFill>
                <a:latin typeface="JetBrains Mono"/>
              </a:rPr>
              <a:t>"B"</a:t>
            </a: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     else if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(grade&gt;=</a:t>
            </a:r>
            <a:r>
              <a:rPr lang="en-US" altLang="en-US" sz="1600">
                <a:solidFill>
                  <a:srgbClr val="6897BB"/>
                </a:solidFill>
                <a:latin typeface="JetBrains Mono"/>
              </a:rPr>
              <a:t>70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&amp;&amp;grade&lt;</a:t>
            </a:r>
            <a:r>
              <a:rPr lang="en-US" altLang="en-US" sz="1600">
                <a:solidFill>
                  <a:srgbClr val="6897BB"/>
                </a:solidFill>
                <a:latin typeface="JetBrains Mono"/>
              </a:rPr>
              <a:t>80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60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         cout</a:t>
            </a:r>
            <a:r>
              <a:rPr lang="en-US" altLang="en-US" sz="1600">
                <a:solidFill>
                  <a:srgbClr val="5F8C8A"/>
                </a:solidFill>
                <a:latin typeface="JetBrains Mono"/>
              </a:rPr>
              <a:t>&lt;&lt;</a:t>
            </a:r>
            <a:r>
              <a:rPr lang="en-US" altLang="en-US" sz="1600">
                <a:solidFill>
                  <a:srgbClr val="6A8759"/>
                </a:solidFill>
                <a:latin typeface="JetBrains Mono"/>
              </a:rPr>
              <a:t>"C"</a:t>
            </a: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     else if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(grade&gt;=</a:t>
            </a:r>
            <a:r>
              <a:rPr lang="en-US" altLang="en-US" sz="1600">
                <a:solidFill>
                  <a:srgbClr val="6897BB"/>
                </a:solidFill>
                <a:latin typeface="JetBrains Mono"/>
              </a:rPr>
              <a:t>60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&amp;&amp;grade&lt;</a:t>
            </a:r>
            <a:r>
              <a:rPr lang="en-US" altLang="en-US" sz="1600">
                <a:solidFill>
                  <a:srgbClr val="6897BB"/>
                </a:solidFill>
                <a:latin typeface="JetBrains Mono"/>
              </a:rPr>
              <a:t>70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60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         cout</a:t>
            </a:r>
            <a:r>
              <a:rPr lang="en-US" altLang="en-US" sz="1600">
                <a:solidFill>
                  <a:srgbClr val="5F8C8A"/>
                </a:solidFill>
                <a:latin typeface="JetBrains Mono"/>
              </a:rPr>
              <a:t>&lt;&lt;</a:t>
            </a:r>
            <a:r>
              <a:rPr lang="en-US" altLang="en-US" sz="1600">
                <a:solidFill>
                  <a:srgbClr val="6A8759"/>
                </a:solidFill>
                <a:latin typeface="JetBrains Mono"/>
              </a:rPr>
              <a:t>"D"</a:t>
            </a: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     else</a:t>
            </a:r>
            <a:br>
              <a:rPr lang="en-US" altLang="en-US" sz="160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         </a:t>
            </a: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cout</a:t>
            </a:r>
            <a:r>
              <a:rPr lang="en-US" altLang="en-US" sz="1600">
                <a:solidFill>
                  <a:srgbClr val="5F8C8A"/>
                </a:solidFill>
                <a:latin typeface="JetBrains Mono"/>
              </a:rPr>
              <a:t>&lt;&lt;</a:t>
            </a:r>
            <a:r>
              <a:rPr lang="en-US" altLang="en-US" sz="1600">
                <a:solidFill>
                  <a:srgbClr val="6A8759"/>
                </a:solidFill>
                <a:latin typeface="JetBrains Mono"/>
              </a:rPr>
              <a:t>"F"</a:t>
            </a: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     return </a:t>
            </a:r>
            <a:r>
              <a:rPr lang="en-US" altLang="en-US" sz="1600">
                <a:solidFill>
                  <a:srgbClr val="6897BB"/>
                </a:solidFill>
                <a:latin typeface="JetBrains Mono"/>
              </a:rPr>
              <a:t>0</a:t>
            </a:r>
            <a:r>
              <a:rPr lang="en-US" altLang="en-US" sz="160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>
                <a:solidFill>
                  <a:srgbClr val="A9B7C6"/>
                </a:solidFill>
                <a:latin typeface="JetBrains Mono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9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360726" y="859064"/>
            <a:ext cx="10704352" cy="10200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900709-CF3B-A971-DB94-796107BAA725}"/>
              </a:ext>
            </a:extLst>
          </p:cNvPr>
          <p:cNvSpPr/>
          <p:nvPr/>
        </p:nvSpPr>
        <p:spPr>
          <a:xfrm>
            <a:off x="215313" y="1968092"/>
            <a:ext cx="11761365" cy="37112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two numbers and a sign between them which will indicate if the user</a:t>
            </a:r>
            <a:r>
              <a:rPr lang="en-US" sz="2800" dirty="0"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want the addition, subtraction, division or multiplication of these two numbers </a:t>
            </a:r>
          </a:p>
          <a:p>
            <a:pPr marL="800100" lvl="1" indent="-342900"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value of the answer.</a:t>
            </a:r>
            <a:endParaRPr lang="en-US" sz="2800" dirty="0">
              <a:solidFill>
                <a:srgbClr val="0070C0"/>
              </a:solidFill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Inputs 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mbria Math" panose="02040503050406030204" pitchFamily="18" charset="0"/>
              </a:rPr>
              <a:t>⇒</a:t>
            </a:r>
            <a:r>
              <a:rPr lang="en-US" sz="28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outputs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 + 55 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mbria Math" panose="02040503050406030204" pitchFamily="18" charset="0"/>
              </a:rPr>
              <a:t>⇒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62</a:t>
            </a:r>
            <a:endParaRPr lang="en-US" sz="2400" dirty="0"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 * 10 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mbria Math" panose="02040503050406030204" pitchFamily="18" charset="0"/>
              </a:rPr>
              <a:t>⇒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70</a:t>
            </a:r>
            <a:endParaRPr lang="en-US" sz="2400" dirty="0"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419449" y="809277"/>
            <a:ext cx="10704352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44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Answer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3600B-98EA-659D-D895-9BBA89CA6305}"/>
              </a:ext>
            </a:extLst>
          </p:cNvPr>
          <p:cNvSpPr/>
          <p:nvPr/>
        </p:nvSpPr>
        <p:spPr>
          <a:xfrm>
            <a:off x="260058" y="1604698"/>
            <a:ext cx="11476139" cy="47496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BBB529"/>
                </a:solidFill>
                <a:latin typeface="JetBrains Mono"/>
              </a:rPr>
              <a:t>#include</a:t>
            </a:r>
            <a:r>
              <a:rPr lang="en-US" altLang="en-US" sz="1600" dirty="0">
                <a:solidFill>
                  <a:srgbClr val="6A8759"/>
                </a:solidFill>
                <a:latin typeface="JetBrains Mono"/>
              </a:rPr>
              <a:t>&lt;iostream&gt;</a:t>
            </a:r>
            <a:br>
              <a:rPr lang="en-US" altLang="en-US" sz="16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using namespace </a:t>
            </a:r>
            <a:r>
              <a:rPr lang="en-US" altLang="en-US" sz="1600" dirty="0">
                <a:solidFill>
                  <a:srgbClr val="B5B6E3"/>
                </a:solidFill>
                <a:latin typeface="JetBrains Mono"/>
              </a:rPr>
              <a:t>std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en-US" altLang="en-US" sz="1600" dirty="0">
                <a:solidFill>
                  <a:srgbClr val="FFC66D"/>
                </a:solidFill>
                <a:latin typeface="JetBrains Mono"/>
              </a:rPr>
              <a:t>main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(){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float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num1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,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num2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     char 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op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    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cin</a:t>
            </a:r>
            <a:r>
              <a:rPr lang="en-US" altLang="en-US" sz="1600" dirty="0">
                <a:solidFill>
                  <a:srgbClr val="5F8C8A"/>
                </a:solidFill>
                <a:latin typeface="JetBrains Mono"/>
              </a:rPr>
              <a:t>&gt;&gt;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num1</a:t>
            </a:r>
            <a:r>
              <a:rPr lang="en-US" altLang="en-US" sz="1600" dirty="0">
                <a:solidFill>
                  <a:srgbClr val="5F8C8A"/>
                </a:solidFill>
                <a:latin typeface="JetBrains Mono"/>
              </a:rPr>
              <a:t>&gt;&gt;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op</a:t>
            </a:r>
            <a:r>
              <a:rPr lang="en-US" altLang="en-US" sz="1600" dirty="0">
                <a:solidFill>
                  <a:srgbClr val="5F8C8A"/>
                </a:solidFill>
                <a:latin typeface="JetBrains Mono"/>
              </a:rPr>
              <a:t>&gt;&gt;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num2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     if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(op==</a:t>
            </a:r>
            <a:r>
              <a:rPr lang="en-US" altLang="en-US" sz="1600" dirty="0">
                <a:solidFill>
                  <a:srgbClr val="6A8759"/>
                </a:solidFill>
                <a:latin typeface="JetBrains Mono"/>
              </a:rPr>
              <a:t>'+'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cout</a:t>
            </a:r>
            <a:r>
              <a:rPr lang="en-US" altLang="en-US" sz="1600" dirty="0">
                <a:solidFill>
                  <a:srgbClr val="5F8C8A"/>
                </a:solidFill>
                <a:latin typeface="JetBrains Mono"/>
              </a:rPr>
              <a:t>&lt;&lt;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num1+num2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     else if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(op==</a:t>
            </a:r>
            <a:r>
              <a:rPr lang="en-US" altLang="en-US" sz="1600" dirty="0">
                <a:solidFill>
                  <a:srgbClr val="6A8759"/>
                </a:solidFill>
                <a:latin typeface="JetBrains Mono"/>
              </a:rPr>
              <a:t>'-'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cout</a:t>
            </a:r>
            <a:r>
              <a:rPr lang="en-US" altLang="en-US" sz="1600" dirty="0">
                <a:solidFill>
                  <a:srgbClr val="5F8C8A"/>
                </a:solidFill>
                <a:latin typeface="JetBrains Mono"/>
              </a:rPr>
              <a:t>&lt;&lt;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num1-num2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     else if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(op==</a:t>
            </a:r>
            <a:r>
              <a:rPr lang="en-US" altLang="en-US" sz="1600" dirty="0">
                <a:solidFill>
                  <a:srgbClr val="6A8759"/>
                </a:solidFill>
                <a:latin typeface="JetBrains Mono"/>
              </a:rPr>
              <a:t>'/'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){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 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if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(num2==</a:t>
            </a:r>
            <a:r>
              <a:rPr lang="en-US" altLang="en-US" sz="1600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       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cout</a:t>
            </a:r>
            <a:r>
              <a:rPr lang="en-US" altLang="en-US" sz="1600" dirty="0">
                <a:solidFill>
                  <a:srgbClr val="5F8C8A"/>
                </a:solidFill>
                <a:latin typeface="JetBrains Mono"/>
              </a:rPr>
              <a:t>&lt;&lt;</a:t>
            </a:r>
            <a:r>
              <a:rPr lang="en-US" altLang="en-US" sz="1600" dirty="0">
                <a:solidFill>
                  <a:srgbClr val="6A8759"/>
                </a:solidFill>
                <a:latin typeface="JetBrains Mono"/>
              </a:rPr>
              <a:t>"cant be solved"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         else</a:t>
            </a:r>
            <a:br>
              <a:rPr lang="en-US" altLang="en-US" sz="16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        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cout</a:t>
            </a:r>
            <a:r>
              <a:rPr lang="en-US" altLang="en-US" sz="1600" dirty="0">
                <a:solidFill>
                  <a:srgbClr val="5F8C8A"/>
                </a:solidFill>
                <a:latin typeface="JetBrains Mono"/>
              </a:rPr>
              <a:t>&lt;&lt;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num1/num2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;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     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else</a:t>
            </a:r>
            <a:br>
              <a:rPr lang="en-US" altLang="en-US" sz="16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         </a:t>
            </a:r>
            <a:r>
              <a:rPr lang="en-US" altLang="en-US" sz="1600" dirty="0" err="1">
                <a:solidFill>
                  <a:srgbClr val="A9B7C6"/>
                </a:solidFill>
                <a:latin typeface="JetBrains Mono"/>
              </a:rPr>
              <a:t>cout</a:t>
            </a:r>
            <a:r>
              <a:rPr lang="en-US" altLang="en-US" sz="1600" dirty="0">
                <a:solidFill>
                  <a:srgbClr val="5F8C8A"/>
                </a:solidFill>
                <a:latin typeface="JetBrains Mono"/>
              </a:rPr>
              <a:t>&lt;&lt;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num1*num2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     return </a:t>
            </a:r>
            <a:r>
              <a:rPr lang="en-US" altLang="en-US" sz="1600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}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4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385893" y="823772"/>
            <a:ext cx="10704352" cy="8036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 be more advanced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11E9FD-E024-023F-E818-81726452581C}"/>
              </a:ext>
            </a:extLst>
          </p:cNvPr>
          <p:cNvSpPr/>
          <p:nvPr/>
        </p:nvSpPr>
        <p:spPr>
          <a:xfrm>
            <a:off x="503339" y="1744911"/>
            <a:ext cx="10846966" cy="5033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INCREMENT &amp; DECREMENT OPERATOR </a:t>
            </a:r>
            <a:r>
              <a:rPr lang="en-US" sz="3200" b="1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++,--</a:t>
            </a:r>
            <a:endParaRPr lang="en-US" sz="3200" b="1" i="0" dirty="0">
              <a:solidFill>
                <a:srgbClr val="0070C0"/>
              </a:solidFill>
              <a:effectLst/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BA9845-F6E1-E058-6318-DD1D96239FF8}"/>
              </a:ext>
            </a:extLst>
          </p:cNvPr>
          <p:cNvSpPr/>
          <p:nvPr/>
        </p:nvSpPr>
        <p:spPr>
          <a:xfrm>
            <a:off x="763398" y="2441199"/>
            <a:ext cx="10326848" cy="34243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Bahnschrift SemiCondensed" panose="020B0502040204020203" pitchFamily="34" charset="0"/>
                <a:cs typeface="Calibri" panose="020F0502020204030204" pitchFamily="34" charset="0"/>
              </a:rPr>
              <a:t>C++ also provides increment and decrement operators</a:t>
            </a:r>
            <a:r>
              <a:rPr lang="ar-EG" sz="3200" b="0" i="0" dirty="0">
                <a:effectLst/>
                <a:latin typeface="Bahnschrift SemiCondensed" panose="020B0502040204020203" pitchFamily="34" charset="0"/>
                <a:cs typeface="Calibri" panose="020F0502020204030204" pitchFamily="34" charset="0"/>
              </a:rPr>
              <a:t> </a:t>
            </a:r>
            <a:r>
              <a:rPr lang="en-US" sz="3200" b="0" i="0" dirty="0">
                <a:effectLst/>
                <a:latin typeface="Bahnschrift SemiCondensed" panose="020B0502040204020203" pitchFamily="34" charset="0"/>
                <a:cs typeface="Calibri" panose="020F0502020204030204" pitchFamily="34" charset="0"/>
              </a:rPr>
              <a:t> ++ and --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SemiCondensed" panose="020B0502040204020203" pitchFamily="34" charset="0"/>
                <a:cs typeface="Calibri" panose="020F0502020204030204" pitchFamily="34" charset="0"/>
              </a:rPr>
              <a:t>++ increment the value by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Bahnschrift SemiCondensed" panose="020B0502040204020203" pitchFamily="34" charset="0"/>
                <a:cs typeface="Calibri" panose="020F0502020204030204" pitchFamily="34" charset="0"/>
              </a:rPr>
              <a:t>-- decre</a:t>
            </a:r>
            <a:r>
              <a:rPr lang="en-US" sz="3200" dirty="0">
                <a:latin typeface="Bahnschrift SemiCondensed" panose="020B0502040204020203" pitchFamily="34" charset="0"/>
                <a:cs typeface="Calibri" panose="020F0502020204030204" pitchFamily="34" charset="0"/>
              </a:rPr>
              <a:t>ment the value by 1</a:t>
            </a:r>
            <a:endParaRPr lang="en-US" sz="3200" b="0" i="0" dirty="0">
              <a:effectLst/>
              <a:latin typeface="Bahnschrift SemiCondensed" panose="020B0502040204020203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SemiCondensed" panose="020B0502040204020203" pitchFamily="34" charset="0"/>
                <a:cs typeface="Calibri" panose="020F0502020204030204" pitchFamily="34" charset="0"/>
              </a:rPr>
              <a:t>a++ is like a=a+1;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SemiCondensed" panose="020B0502040204020203" pitchFamily="34" charset="0"/>
                <a:cs typeface="Calibri" panose="020F0502020204030204" pitchFamily="34" charset="0"/>
              </a:rPr>
              <a:t>a-- is like a=a-1;</a:t>
            </a:r>
          </a:p>
        </p:txBody>
      </p:sp>
    </p:spTree>
    <p:extLst>
      <p:ext uri="{BB962C8B-B14F-4D97-AF65-F5344CB8AC3E}">
        <p14:creationId xmlns:p14="http://schemas.microsoft.com/office/powerpoint/2010/main" val="60403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629174" y="1057013"/>
            <a:ext cx="10704352" cy="48152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Bahnschrift SemiCondensed" panose="020B0502040204020203" pitchFamily="34" charset="0"/>
                <a:cs typeface="Calibri" panose="020F0502020204030204" pitchFamily="34" charset="0"/>
              </a:rPr>
              <a:t>int a=5;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Bahnschrift SemiCondensed" panose="020B0502040204020203" pitchFamily="34" charset="0"/>
                <a:cs typeface="Calibri" panose="020F0502020204030204" pitchFamily="34" charset="0"/>
              </a:rPr>
              <a:t>a++;//a=6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Bahnschrift SemiCondensed" panose="020B0502040204020203" pitchFamily="34" charset="0"/>
                <a:cs typeface="Calibri" panose="020F0502020204030204" pitchFamily="34" charset="0"/>
              </a:rPr>
              <a:t>--a;//a=5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Bahnschrift SemiCondensed" panose="020B0502040204020203" pitchFamily="34" charset="0"/>
                <a:cs typeface="Calibri" panose="020F0502020204030204" pitchFamily="34" charset="0"/>
              </a:rPr>
              <a:t>int b=6;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Bahnschrift SemiCondensed" panose="020B0502040204020203" pitchFamily="34" charset="0"/>
                <a:cs typeface="Calibri" panose="020F0502020204030204" pitchFamily="34" charset="0"/>
              </a:rPr>
              <a:t>++b;//b=7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Bahnschrift SemiCondensed" panose="020B0502040204020203" pitchFamily="34" charset="0"/>
                <a:cs typeface="Calibri" panose="020F0502020204030204" pitchFamily="34" charset="0"/>
              </a:rPr>
              <a:t>b=18;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Bahnschrift SemiCondensed" panose="020B0502040204020203" pitchFamily="34" charset="0"/>
                <a:cs typeface="Calibri" panose="020F0502020204030204" pitchFamily="34" charset="0"/>
              </a:rPr>
              <a:t>b--;//b=17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Bahnschrift SemiCondensed" panose="020B0502040204020203" pitchFamily="34" charset="0"/>
                <a:cs typeface="Calibri" panose="020F0502020204030204" pitchFamily="34" charset="0"/>
              </a:rPr>
              <a:t>--a;//a=5</a:t>
            </a:r>
          </a:p>
        </p:txBody>
      </p:sp>
    </p:spTree>
    <p:extLst>
      <p:ext uri="{BB962C8B-B14F-4D97-AF65-F5344CB8AC3E}">
        <p14:creationId xmlns:p14="http://schemas.microsoft.com/office/powerpoint/2010/main" val="1446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453005" y="707886"/>
            <a:ext cx="10704352" cy="25402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ctr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Pre,post</a:t>
            </a:r>
            <a:r>
              <a:rPr lang="en-US" sz="28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Increment &amp; </a:t>
            </a:r>
            <a:r>
              <a:rPr lang="en-US" sz="2800" dirty="0" err="1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pre,post</a:t>
            </a:r>
            <a:r>
              <a:rPr lang="en-US" sz="28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-decrement</a:t>
            </a:r>
            <a:r>
              <a:rPr lang="ar-EG" sz="28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Operator </a:t>
            </a:r>
            <a:r>
              <a:rPr lang="en-US" sz="2800" b="1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++,-- </a:t>
            </a:r>
          </a:p>
          <a:p>
            <a:r>
              <a:rPr lang="en-US" sz="2800" b="1" dirty="0">
                <a:latin typeface="Bahnschrift SemiCondensed" panose="020B0502040204020203" pitchFamily="34" charset="0"/>
              </a:rPr>
              <a:t>Pre-increment operator</a:t>
            </a:r>
            <a:r>
              <a:rPr lang="en-US" sz="2800" dirty="0">
                <a:latin typeface="Bahnschrift SemiCondensed" panose="020B0502040204020203" pitchFamily="34" charset="0"/>
              </a:rPr>
              <a:t>: operator used to increment the value of a variable </a:t>
            </a:r>
            <a:r>
              <a:rPr lang="en-US" sz="2800" b="1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before using </a:t>
            </a:r>
            <a:r>
              <a:rPr lang="en-US" sz="2800" dirty="0">
                <a:latin typeface="Bahnschrift SemiCondensed" panose="020B0502040204020203" pitchFamily="34" charset="0"/>
              </a:rPr>
              <a:t>it in an expression. In the Pre-Increment, value is first incremented and then used inside the expression.</a:t>
            </a:r>
          </a:p>
          <a:p>
            <a:endParaRPr lang="en-US" sz="2800" b="1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52F18-AC70-0873-6260-354F2984A9CF}"/>
              </a:ext>
            </a:extLst>
          </p:cNvPr>
          <p:cNvSpPr/>
          <p:nvPr/>
        </p:nvSpPr>
        <p:spPr>
          <a:xfrm>
            <a:off x="1409539" y="3018038"/>
            <a:ext cx="8514825" cy="31610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int x=5;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a=++x;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&lt;&lt;a;//a=6</a:t>
            </a:r>
          </a:p>
          <a:p>
            <a:r>
              <a:rPr lang="en-US" sz="24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&lt;&lt;x; //x=6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int b=7;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int c=--b;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&lt;&lt;c;//c=6</a:t>
            </a:r>
          </a:p>
          <a:p>
            <a:r>
              <a:rPr lang="en-US" sz="2400" dirty="0" err="1">
                <a:solidFill>
                  <a:schemeClr val="tx1"/>
                </a:solidFill>
                <a:latin typeface="Bahnschrift SemiCondensed" panose="020B0502040204020203" pitchFamily="34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&lt;&lt;b;//b=6</a:t>
            </a:r>
          </a:p>
        </p:txBody>
      </p:sp>
    </p:spTree>
    <p:extLst>
      <p:ext uri="{BB962C8B-B14F-4D97-AF65-F5344CB8AC3E}">
        <p14:creationId xmlns:p14="http://schemas.microsoft.com/office/powerpoint/2010/main" val="22679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9310D-BB47-9678-FCEE-5E146FEA6529}"/>
              </a:ext>
            </a:extLst>
          </p:cNvPr>
          <p:cNvSpPr txBox="1"/>
          <p:nvPr/>
        </p:nvSpPr>
        <p:spPr>
          <a:xfrm>
            <a:off x="420914" y="943429"/>
            <a:ext cx="1126308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Condensed" panose="020B0502040204020203" pitchFamily="34" charset="0"/>
              </a:rPr>
              <a:t> Normally, statements in a program are executed one after the other in the order in which they’re written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This is called sequential execution. </a:t>
            </a:r>
            <a:endParaRPr lang="en-GB" sz="2800" dirty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sz="28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So how can we choose specific statements to execute and other not? </a:t>
            </a:r>
            <a:endParaRPr lang="en-GB" sz="28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 Here comes the answer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The control statements are categorized in almost three groups: </a:t>
            </a:r>
          </a:p>
          <a:p>
            <a:r>
              <a:rPr lang="en-GB" sz="28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	1 - Selection control statements. </a:t>
            </a:r>
          </a:p>
          <a:p>
            <a:r>
              <a:rPr lang="en-GB" sz="28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	2 - Repetition control statements </a:t>
            </a:r>
          </a:p>
          <a:p>
            <a:r>
              <a:rPr lang="en-GB" sz="28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	3 – Jump statements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We will use </a:t>
            </a:r>
            <a:r>
              <a:rPr lang="en-US" sz="2800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the selection control statements </a:t>
            </a:r>
            <a:r>
              <a:rPr lang="en-US" sz="28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to solve our problem.</a:t>
            </a:r>
            <a:endParaRPr lang="en-GB" sz="2800" b="1" dirty="0">
              <a:latin typeface="Bahnschrift SemiCondensed" panose="020B0502040204020203" pitchFamily="34" charset="0"/>
            </a:endParaRPr>
          </a:p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30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553673" y="822122"/>
            <a:ext cx="10704352" cy="13254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latin typeface="Bahnschrift SemiCondensed" panose="020B0502040204020203" pitchFamily="34" charset="0"/>
              </a:rPr>
              <a:t>Post-increment operator</a:t>
            </a:r>
            <a:r>
              <a:rPr lang="en-US" sz="2800" dirty="0">
                <a:latin typeface="Bahnschrift SemiCondensed" panose="020B0502040204020203" pitchFamily="34" charset="0"/>
              </a:rPr>
              <a:t>: operator used to increment the value of the variable </a:t>
            </a:r>
            <a:r>
              <a:rPr lang="en-US" sz="2800" b="1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after executing </a:t>
            </a:r>
            <a:r>
              <a:rPr lang="en-US" sz="2800" dirty="0">
                <a:latin typeface="Bahnschrift SemiCondensed" panose="020B0502040204020203" pitchFamily="34" charset="0"/>
              </a:rPr>
              <a:t>the expression completely in which post-increment is used.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CC74BB-CB37-AF21-67CB-ED46BD6758D6}"/>
              </a:ext>
            </a:extLst>
          </p:cNvPr>
          <p:cNvSpPr/>
          <p:nvPr/>
        </p:nvSpPr>
        <p:spPr>
          <a:xfrm>
            <a:off x="1006680" y="2269396"/>
            <a:ext cx="8204433" cy="40810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Bahnschrift SemiCondensed" panose="020B0502040204020203" pitchFamily="34" charset="0"/>
              </a:rPr>
              <a:t>int x=5;</a:t>
            </a:r>
          </a:p>
          <a:p>
            <a:r>
              <a:rPr lang="en-US" sz="2400" dirty="0">
                <a:latin typeface="Bahnschrift SemiCondensed" panose="020B0502040204020203" pitchFamily="34" charset="0"/>
              </a:rPr>
              <a:t>a=x++;</a:t>
            </a:r>
          </a:p>
          <a:p>
            <a:r>
              <a:rPr lang="en-US" sz="2400" dirty="0" err="1">
                <a:latin typeface="Bahnschrift SemiCondensed" panose="020B0502040204020203" pitchFamily="34" charset="0"/>
              </a:rPr>
              <a:t>cout</a:t>
            </a:r>
            <a:r>
              <a:rPr lang="en-US" sz="2400" dirty="0">
                <a:latin typeface="Bahnschrift SemiCondensed" panose="020B0502040204020203" pitchFamily="34" charset="0"/>
              </a:rPr>
              <a:t>&lt;&lt;a;</a:t>
            </a:r>
          </a:p>
          <a:p>
            <a:r>
              <a:rPr lang="en-US" sz="2400" dirty="0" err="1">
                <a:latin typeface="Bahnschrift SemiCondensed" panose="020B0502040204020203" pitchFamily="34" charset="0"/>
              </a:rPr>
              <a:t>cout</a:t>
            </a:r>
            <a:r>
              <a:rPr lang="en-US" sz="2400" dirty="0">
                <a:latin typeface="Bahnschrift SemiCondensed" panose="020B0502040204020203" pitchFamily="34" charset="0"/>
              </a:rPr>
              <a:t>&lt;&lt;x; </a:t>
            </a:r>
          </a:p>
          <a:p>
            <a:r>
              <a:rPr lang="en-US" sz="2400" dirty="0">
                <a:latin typeface="Bahnschrift SemiCondensed" panose="020B0502040204020203" pitchFamily="34" charset="0"/>
              </a:rPr>
              <a:t>a=5</a:t>
            </a:r>
          </a:p>
          <a:p>
            <a:r>
              <a:rPr lang="en-US" sz="2400" dirty="0">
                <a:latin typeface="Bahnschrift SemiCondensed" panose="020B0502040204020203" pitchFamily="34" charset="0"/>
              </a:rPr>
              <a:t>x=6</a:t>
            </a:r>
          </a:p>
          <a:p>
            <a:r>
              <a:rPr lang="en-US" sz="2400" dirty="0">
                <a:latin typeface="Bahnschrift SemiCondensed" panose="020B0502040204020203" pitchFamily="34" charset="0"/>
              </a:rPr>
              <a:t>int b=7;</a:t>
            </a:r>
          </a:p>
          <a:p>
            <a:r>
              <a:rPr lang="en-US" sz="2400" dirty="0">
                <a:latin typeface="Bahnschrift SemiCondensed" panose="020B0502040204020203" pitchFamily="34" charset="0"/>
              </a:rPr>
              <a:t>int c=b--;</a:t>
            </a:r>
          </a:p>
          <a:p>
            <a:r>
              <a:rPr lang="en-US" sz="2400" dirty="0" err="1">
                <a:latin typeface="Bahnschrift SemiCondensed" panose="020B0502040204020203" pitchFamily="34" charset="0"/>
              </a:rPr>
              <a:t>cout</a:t>
            </a:r>
            <a:r>
              <a:rPr lang="en-US" sz="2400" dirty="0">
                <a:latin typeface="Bahnschrift SemiCondensed" panose="020B0502040204020203" pitchFamily="34" charset="0"/>
              </a:rPr>
              <a:t>&lt;&lt;c; </a:t>
            </a:r>
            <a:r>
              <a:rPr lang="en-US" sz="2400" dirty="0" err="1">
                <a:latin typeface="Bahnschrift SemiCondensed" panose="020B0502040204020203" pitchFamily="34" charset="0"/>
              </a:rPr>
              <a:t>cout</a:t>
            </a:r>
            <a:r>
              <a:rPr lang="en-US" sz="2400" dirty="0">
                <a:latin typeface="Bahnschrift SemiCondensed" panose="020B0502040204020203" pitchFamily="34" charset="0"/>
              </a:rPr>
              <a:t>&lt;&lt;b;</a:t>
            </a:r>
          </a:p>
          <a:p>
            <a:r>
              <a:rPr lang="en-US" sz="2400" dirty="0">
                <a:latin typeface="Bahnschrift SemiCondensed" panose="020B0502040204020203" pitchFamily="34" charset="0"/>
              </a:rPr>
              <a:t>c=7</a:t>
            </a:r>
          </a:p>
          <a:p>
            <a:r>
              <a:rPr lang="en-US" sz="2400" dirty="0">
                <a:latin typeface="Bahnschrift SemiCondensed" panose="020B0502040204020203" pitchFamily="34" charset="0"/>
              </a:rPr>
              <a:t>b=6</a:t>
            </a:r>
          </a:p>
        </p:txBody>
      </p:sp>
    </p:spTree>
    <p:extLst>
      <p:ext uri="{BB962C8B-B14F-4D97-AF65-F5344CB8AC3E}">
        <p14:creationId xmlns:p14="http://schemas.microsoft.com/office/powerpoint/2010/main" val="23469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511728" y="897624"/>
            <a:ext cx="10704352" cy="6207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marR="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C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GUESS THE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58837-7281-4107-B972-C2912B1ED491}"/>
              </a:ext>
            </a:extLst>
          </p:cNvPr>
          <p:cNvSpPr/>
          <p:nvPr/>
        </p:nvSpPr>
        <p:spPr>
          <a:xfrm>
            <a:off x="872456" y="1737158"/>
            <a:ext cx="7357145" cy="37226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808080"/>
                </a:solidFill>
                <a:latin typeface="Bahnschrift SemiCondensed" panose="020B0502040204020203" pitchFamily="34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Bahnschrift SemiCondensed" panose="020B0502040204020203" pitchFamily="34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main() {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x, y = 2;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(x = y % 2)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Bahnschrift SemiCondensed" panose="020B0502040204020203" pitchFamily="34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1;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Bahnschrift SemiCondensed" panose="020B0502040204020203" pitchFamily="34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}</a:t>
            </a:r>
            <a:endParaRPr lang="en-US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5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461394" y="889235"/>
            <a:ext cx="10704352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marR="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C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GUESS THE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57319-F8B1-E613-0FAF-FA8C7397E767}"/>
              </a:ext>
            </a:extLst>
          </p:cNvPr>
          <p:cNvSpPr/>
          <p:nvPr/>
        </p:nvSpPr>
        <p:spPr>
          <a:xfrm>
            <a:off x="687898" y="1786048"/>
            <a:ext cx="8355435" cy="38841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808080"/>
                </a:solidFill>
                <a:latin typeface="Bahnschrift SemiCondensed" panose="020B0502040204020203" pitchFamily="34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Bahnschrift SemiCondensed" panose="020B0502040204020203" pitchFamily="34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main() {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x = 0;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(++x)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Bahnschrift SemiCondensed" panose="020B0502040204020203" pitchFamily="34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1;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Bahnschrift SemiCondensed" panose="020B0502040204020203" pitchFamily="34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}</a:t>
            </a:r>
            <a:endParaRPr lang="en-US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9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570451" y="956346"/>
            <a:ext cx="10704352" cy="5368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marR="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C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GUESS THE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98CDE-2E6E-3B1E-7CF8-D6CCE0B6E239}"/>
              </a:ext>
            </a:extLst>
          </p:cNvPr>
          <p:cNvSpPr/>
          <p:nvPr/>
        </p:nvSpPr>
        <p:spPr>
          <a:xfrm>
            <a:off x="889233" y="1602297"/>
            <a:ext cx="7365534" cy="38421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808080"/>
                </a:solidFill>
                <a:latin typeface="Bahnschrift SemiCondensed" panose="020B0502040204020203" pitchFamily="34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Bahnschrift SemiCondensed" panose="020B0502040204020203" pitchFamily="34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main() {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x = 0;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(x++)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Bahnschrift SemiCondensed" panose="020B0502040204020203" pitchFamily="34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1;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Bahnschrift SemiCondensed" panose="020B0502040204020203" pitchFamily="34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}</a:t>
            </a:r>
            <a:endParaRPr lang="en-US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2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494950" y="939568"/>
            <a:ext cx="10704352" cy="5704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marR="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C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GUESS THE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C4C6E1-AF5B-96EB-3000-7C246D89EBDF}"/>
              </a:ext>
            </a:extLst>
          </p:cNvPr>
          <p:cNvSpPr/>
          <p:nvPr/>
        </p:nvSpPr>
        <p:spPr>
          <a:xfrm>
            <a:off x="637563" y="1669409"/>
            <a:ext cx="8464492" cy="38421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808080"/>
                </a:solidFill>
                <a:latin typeface="Bahnschrift SemiCondensed" panose="020B0502040204020203" pitchFamily="34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Bahnschrift SemiCondensed" panose="020B0502040204020203" pitchFamily="34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main() {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x = 1, y = 0, z = 1;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(++x &amp;&amp; y++ &amp;&amp; z)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Bahnschrift SemiCondensed" panose="020B0502040204020203" pitchFamily="34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1;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Bahnschrift SemiCondensed" panose="020B0502040204020203" pitchFamily="34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Bahnschrift SemiCondensed" panose="020B0502040204020203" pitchFamily="34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9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494950" y="939568"/>
            <a:ext cx="10704352" cy="5704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marR="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C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GUESS THE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C4C6E1-AF5B-96EB-3000-7C246D89EBDF}"/>
              </a:ext>
            </a:extLst>
          </p:cNvPr>
          <p:cNvSpPr/>
          <p:nvPr/>
        </p:nvSpPr>
        <p:spPr>
          <a:xfrm>
            <a:off x="637563" y="1669409"/>
            <a:ext cx="8464492" cy="38421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Bahnschrift SemiCondensed" panose="020B0502040204020203" pitchFamily="34" charset="0"/>
              </a:rPr>
              <a:t>OUTPUT=0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Bahnschrift SemiCondensed" panose="020B0502040204020203" pitchFamily="34" charset="0"/>
              </a:rPr>
              <a:t>OUTPUT=1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Bahnschrift SemiCondensed" panose="020B0502040204020203" pitchFamily="34" charset="0"/>
              </a:rPr>
              <a:t>OUTPUT=0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Bahnschrift SemiCondensed" panose="020B0502040204020203" pitchFamily="34" charset="0"/>
              </a:rPr>
              <a:t>OUTPUT=0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808080"/>
              </a:solidFill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6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3254928" y="3078760"/>
            <a:ext cx="5142452" cy="1040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Thank You</a:t>
            </a:r>
            <a:endParaRPr lang="en-US" sz="4400" dirty="0">
              <a:solidFill>
                <a:srgbClr val="C00000"/>
              </a:solidFill>
              <a:effectLst/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8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94714-12B1-3A50-E198-3F548C9A7D12}"/>
              </a:ext>
            </a:extLst>
          </p:cNvPr>
          <p:cNvSpPr/>
          <p:nvPr/>
        </p:nvSpPr>
        <p:spPr>
          <a:xfrm>
            <a:off x="248869" y="882941"/>
            <a:ext cx="11694253" cy="52961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Selection statements are used to choose among alternative courses of action.</a:t>
            </a:r>
            <a:endParaRPr lang="en-US" sz="4000" b="0" i="0" u="none" strike="noStrike" baseline="0" dirty="0">
              <a:solidFill>
                <a:srgbClr val="000000"/>
              </a:solidFill>
              <a:latin typeface="Bahnschrift SemiCondensed" panose="020B0502040204020203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b="1" i="0" u="none" strike="noStrike" baseline="0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For example</a:t>
            </a:r>
          </a:p>
          <a:p>
            <a:pPr>
              <a:lnSpc>
                <a:spcPct val="150000"/>
              </a:lnSpc>
            </a:pPr>
            <a:r>
              <a:rPr lang="en-US" sz="4000" b="1" i="0" u="none" strike="noStrike" baseline="0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Suppose the passing mark on an exam is 50.</a:t>
            </a:r>
          </a:p>
          <a:p>
            <a:pPr marL="457200" indent="-4572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The pseudocode statement : </a:t>
            </a:r>
          </a:p>
          <a:p>
            <a:pPr>
              <a:lnSpc>
                <a:spcPct val="150000"/>
              </a:lnSpc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If student’s mark is greater than or equal to 50 Then</a:t>
            </a:r>
          </a:p>
          <a:p>
            <a:pPr>
              <a:lnSpc>
                <a:spcPct val="150000"/>
              </a:lnSpc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 	 	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	</a:t>
            </a:r>
            <a:r>
              <a:rPr lang="en-US" sz="3200" b="1" i="0" u="none" strike="noStrike" baseline="0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Print “Passed”. </a:t>
            </a:r>
            <a:endParaRPr lang="en-US" sz="2800" b="1" i="0" u="none" strike="noStrike" baseline="0" dirty="0">
              <a:solidFill>
                <a:srgbClr val="C0000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4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2FF2A7-46D1-68C3-D16A-D8671E272541}"/>
              </a:ext>
            </a:extLst>
          </p:cNvPr>
          <p:cNvSpPr/>
          <p:nvPr/>
        </p:nvSpPr>
        <p:spPr>
          <a:xfrm>
            <a:off x="4941115" y="1886166"/>
            <a:ext cx="7105476" cy="40867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rgbClr val="C00000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 </a:t>
            </a:r>
          </a:p>
          <a:p>
            <a:pPr algn="ctr"/>
            <a:endParaRPr lang="en-GB" sz="4000" b="1" dirty="0">
              <a:solidFill>
                <a:srgbClr val="C00000"/>
              </a:solidFill>
              <a:latin typeface="Bahnschrift SemiCondensed" panose="020B0502040204020203" pitchFamily="34" charset="0"/>
            </a:endParaRPr>
          </a:p>
          <a:p>
            <a:pPr algn="ctr"/>
            <a:endParaRPr lang="en-GB" sz="4000" b="1" dirty="0">
              <a:solidFill>
                <a:srgbClr val="C00000"/>
              </a:solidFill>
              <a:latin typeface="Bahnschrift SemiCondensed" panose="020B0502040204020203" pitchFamily="34" charset="0"/>
            </a:endParaRPr>
          </a:p>
          <a:p>
            <a:pPr algn="ctr"/>
            <a:endParaRPr lang="en-GB" sz="4000" b="1" dirty="0">
              <a:solidFill>
                <a:srgbClr val="C00000"/>
              </a:solidFill>
              <a:latin typeface="Bahnschrift SemiCondensed" panose="020B0502040204020203" pitchFamily="34" charset="0"/>
            </a:endParaRPr>
          </a:p>
          <a:p>
            <a:pPr algn="ctr"/>
            <a:endParaRPr lang="en-GB" sz="4000" b="1" dirty="0">
              <a:solidFill>
                <a:srgbClr val="C00000"/>
              </a:solidFill>
              <a:latin typeface="Bahnschrift SemiCondensed" panose="020B0502040204020203" pitchFamily="34" charset="0"/>
            </a:endParaRPr>
          </a:p>
          <a:p>
            <a:pPr algn="ctr"/>
            <a:endParaRPr lang="en-GB" sz="4000" b="1" dirty="0">
              <a:solidFill>
                <a:srgbClr val="C00000"/>
              </a:solidFill>
              <a:latin typeface="Bahnschrift SemiCondensed" panose="020B0502040204020203" pitchFamily="34" charset="0"/>
            </a:endParaRPr>
          </a:p>
          <a:p>
            <a:pPr algn="ctr"/>
            <a:endParaRPr lang="en-GB" sz="4000" b="1" dirty="0">
              <a:solidFill>
                <a:srgbClr val="C0000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33983-3500-DCA1-4361-F8F67E3FB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15" y="1275127"/>
            <a:ext cx="7105475" cy="46978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85A50D-AF07-0C40-FE50-EA285A077295}"/>
              </a:ext>
            </a:extLst>
          </p:cNvPr>
          <p:cNvSpPr/>
          <p:nvPr/>
        </p:nvSpPr>
        <p:spPr>
          <a:xfrm>
            <a:off x="261457" y="2399251"/>
            <a:ext cx="4587380" cy="18371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32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1) Relational Operators </a:t>
            </a:r>
          </a:p>
        </p:txBody>
      </p:sp>
    </p:spTree>
    <p:extLst>
      <p:ext uri="{BB962C8B-B14F-4D97-AF65-F5344CB8AC3E}">
        <p14:creationId xmlns:p14="http://schemas.microsoft.com/office/powerpoint/2010/main" val="325593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A925F5-9B30-B6A7-419F-760A15203282}"/>
              </a:ext>
            </a:extLst>
          </p:cNvPr>
          <p:cNvSpPr/>
          <p:nvPr/>
        </p:nvSpPr>
        <p:spPr>
          <a:xfrm>
            <a:off x="152396" y="818565"/>
            <a:ext cx="11887199" cy="5360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Our computer use </a:t>
            </a:r>
            <a:r>
              <a:rPr lang="en-US" sz="2400" dirty="0">
                <a:solidFill>
                  <a:srgbClr val="0070C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0</a:t>
            </a:r>
            <a:r>
              <a:rPr lang="en-US" sz="240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for saying that expression is </a:t>
            </a:r>
            <a:r>
              <a:rPr lang="en-US" sz="2400" dirty="0">
                <a:solidFill>
                  <a:srgbClr val="0070C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FALSE</a:t>
            </a:r>
            <a:r>
              <a:rPr lang="en-US" sz="240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or </a:t>
            </a:r>
            <a:r>
              <a:rPr lang="en-US" sz="2400" dirty="0">
                <a:solidFill>
                  <a:srgbClr val="C00000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1</a:t>
            </a:r>
            <a:r>
              <a:rPr lang="en-US" sz="240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 for saying that expression is </a:t>
            </a:r>
            <a:r>
              <a:rPr lang="en-US" sz="24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TRUE  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Let’s see some examples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dirty="0"/>
              <a:t> </a:t>
            </a:r>
            <a:r>
              <a:rPr lang="en-US" sz="2400" dirty="0" err="1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&lt;&lt;3&gt;5;  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</a:t>
            </a:r>
            <a:r>
              <a:rPr lang="en-US" sz="24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greater than </a:t>
            </a:r>
            <a:r>
              <a:rPr lang="en-US" sz="24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  <a:r>
              <a:rPr lang="en-US" sz="24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2400" dirty="0">
                <a:solidFill>
                  <a:srgbClr val="0070C0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so it’s like printing </a:t>
            </a:r>
            <a:r>
              <a:rPr lang="en-US" sz="24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“0”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&lt;&lt;5&gt;3;  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</a:t>
            </a:r>
            <a:r>
              <a:rPr lang="en-US" sz="24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greater than </a:t>
            </a:r>
            <a:r>
              <a:rPr lang="en-US" sz="24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  <a:r>
              <a:rPr lang="en-US" sz="24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2400" dirty="0">
                <a:solidFill>
                  <a:srgbClr val="C00000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so it’s like printing </a:t>
            </a:r>
            <a:r>
              <a:rPr lang="en-US" sz="24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“1”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&lt;&lt;3==3;  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</a:t>
            </a:r>
            <a:r>
              <a:rPr lang="en-US" sz="24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equal </a:t>
            </a:r>
            <a:r>
              <a:rPr lang="en-US" sz="240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  <a:r>
              <a:rPr lang="en-US" sz="24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2400" dirty="0">
                <a:solidFill>
                  <a:srgbClr val="C00000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so it’s like printing </a:t>
            </a:r>
            <a:r>
              <a:rPr lang="en-US" sz="24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“1”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C00000"/>
              </a:solidFill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32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32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Let’s see the code and it’s result</a:t>
            </a:r>
            <a:endParaRPr lang="en-US" sz="3200" dirty="0">
              <a:solidFill>
                <a:srgbClr val="C00000"/>
              </a:solidFill>
              <a:latin typeface="Bahnschrift SemiCondensed" panose="020B0502040204020203" pitchFamily="34" charset="0"/>
              <a:ea typeface="Adobe Gothic Std B" panose="020B0800000000000000" pitchFamily="34" charset="-128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solidFill>
                <a:srgbClr val="0070C0"/>
              </a:solidFill>
              <a:effectLst/>
              <a:latin typeface="Bahnschrift Semi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5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8FE88-1A1E-4482-06A8-826746AA3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0" y="1352278"/>
            <a:ext cx="11232859" cy="466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629174" y="1057013"/>
            <a:ext cx="10704352" cy="1040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marR="0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C00000"/>
                </a:solidFill>
                <a:effectLst/>
                <a:latin typeface="Bahnschrift SemiCondensed" panose="020B0502040204020203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We can also use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CC896-BDD1-ABD7-0B4E-99CDBE96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58" y="2281805"/>
            <a:ext cx="5108896" cy="374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6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38183C-C457-322F-CA5F-7E004DF0CDAE}"/>
              </a:ext>
            </a:extLst>
          </p:cNvPr>
          <p:cNvCxnSpPr/>
          <p:nvPr/>
        </p:nvCxnSpPr>
        <p:spPr>
          <a:xfrm>
            <a:off x="0" y="678873"/>
            <a:ext cx="12192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14C-61CC-5F16-D0C8-CC97FB061585}"/>
              </a:ext>
            </a:extLst>
          </p:cNvPr>
          <p:cNvSpPr/>
          <p:nvPr/>
        </p:nvSpPr>
        <p:spPr>
          <a:xfrm>
            <a:off x="2611579" y="13857"/>
            <a:ext cx="6968837" cy="665016"/>
          </a:xfrm>
          <a:prstGeom prst="rect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CB285-11A7-9231-2C53-DEECE59059AA}"/>
              </a:ext>
            </a:extLst>
          </p:cNvPr>
          <p:cNvSpPr txBox="1"/>
          <p:nvPr/>
        </p:nvSpPr>
        <p:spPr>
          <a:xfrm>
            <a:off x="2611578" y="-7578"/>
            <a:ext cx="6968837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If condition</a:t>
            </a:r>
            <a:endParaRPr lang="en-GB" sz="4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B5FA3-2388-CC13-1710-97D45042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C9BA0-596E-D1E9-E8BD-5F536EAAE5EF}"/>
              </a:ext>
            </a:extLst>
          </p:cNvPr>
          <p:cNvSpPr/>
          <p:nvPr/>
        </p:nvSpPr>
        <p:spPr>
          <a:xfrm>
            <a:off x="3944220" y="1405998"/>
            <a:ext cx="4303552" cy="1040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3200" dirty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2)Logical Operators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3C8FF-553A-220D-2744-1F43932BD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1" y="2826271"/>
            <a:ext cx="4687700" cy="3080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07B320-F48F-AE32-2ACF-6C9C6E91C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99" y="2954295"/>
            <a:ext cx="5134692" cy="30674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7E9AA8-2C2E-9E2E-E3E5-537E46D097ED}"/>
              </a:ext>
            </a:extLst>
          </p:cNvPr>
          <p:cNvSpPr/>
          <p:nvPr/>
        </p:nvSpPr>
        <p:spPr>
          <a:xfrm>
            <a:off x="1392572" y="2364060"/>
            <a:ext cx="2860646" cy="4949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&amp;&amp;  (AND)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CC2E1C-51FE-AEBE-6CB9-C61DBA55EBBE}"/>
              </a:ext>
            </a:extLst>
          </p:cNvPr>
          <p:cNvSpPr/>
          <p:nvPr/>
        </p:nvSpPr>
        <p:spPr>
          <a:xfrm>
            <a:off x="7759817" y="2446233"/>
            <a:ext cx="2197915" cy="4790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||</a:t>
            </a:r>
            <a:r>
              <a:rPr lang="en-US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(OR)</a:t>
            </a:r>
            <a:endParaRPr lang="en-US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253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232</TotalTime>
  <Words>1879</Words>
  <Application>Microsoft Office PowerPoint</Application>
  <PresentationFormat>Widescreen</PresentationFormat>
  <Paragraphs>260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Adobe Fan Heiti Std B</vt:lpstr>
      <vt:lpstr>Adobe Gothic Std B</vt:lpstr>
      <vt:lpstr>Arial</vt:lpstr>
      <vt:lpstr>Bahnschrift SemiCondensed</vt:lpstr>
      <vt:lpstr>Calibri</vt:lpstr>
      <vt:lpstr>Cascadia Mono</vt:lpstr>
      <vt:lpstr>JetBrains Mono</vt:lpstr>
      <vt:lpstr>Rockwell</vt:lpstr>
      <vt:lpstr>Rockwell Condensed</vt:lpstr>
      <vt:lpstr>Symbol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Ramez Emad</dc:creator>
  <cp:lastModifiedBy>Youssef Mohamed</cp:lastModifiedBy>
  <cp:revision>4</cp:revision>
  <dcterms:created xsi:type="dcterms:W3CDTF">2022-10-16T21:05:38Z</dcterms:created>
  <dcterms:modified xsi:type="dcterms:W3CDTF">2022-10-31T16:36:54Z</dcterms:modified>
</cp:coreProperties>
</file>