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</p:sldIdLst>
  <p:sldSz cx="12192000" cy="914400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7" d="100"/>
          <a:sy n="97" d="100"/>
        </p:scale>
        <p:origin x="83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9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2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0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04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01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13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8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5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F153-B6DB-46FE-92B7-D29474035DF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0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F153-B6DB-46FE-92B7-D29474035DF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1830-9C1B-4B9E-AC96-DB6612163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64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B1E9E4-DA59-4C19-B744-D760E9A6EC3C}"/>
              </a:ext>
            </a:extLst>
          </p:cNvPr>
          <p:cNvSpPr/>
          <p:nvPr/>
        </p:nvSpPr>
        <p:spPr>
          <a:xfrm>
            <a:off x="2898309" y="718455"/>
            <a:ext cx="4176450" cy="3287471"/>
          </a:xfrm>
          <a:custGeom>
            <a:avLst/>
            <a:gdLst>
              <a:gd name="connsiteX0" fmla="*/ 0 w 4176450"/>
              <a:gd name="connsiteY0" fmla="*/ 0 h 3287471"/>
              <a:gd name="connsiteX1" fmla="*/ 696075 w 4176450"/>
              <a:gd name="connsiteY1" fmla="*/ 0 h 3287471"/>
              <a:gd name="connsiteX2" fmla="*/ 1350386 w 4176450"/>
              <a:gd name="connsiteY2" fmla="*/ 0 h 3287471"/>
              <a:gd name="connsiteX3" fmla="*/ 2088225 w 4176450"/>
              <a:gd name="connsiteY3" fmla="*/ 0 h 3287471"/>
              <a:gd name="connsiteX4" fmla="*/ 2784300 w 4176450"/>
              <a:gd name="connsiteY4" fmla="*/ 0 h 3287471"/>
              <a:gd name="connsiteX5" fmla="*/ 3480375 w 4176450"/>
              <a:gd name="connsiteY5" fmla="*/ 0 h 3287471"/>
              <a:gd name="connsiteX6" fmla="*/ 4176450 w 4176450"/>
              <a:gd name="connsiteY6" fmla="*/ 0 h 3287471"/>
              <a:gd name="connsiteX7" fmla="*/ 4176450 w 4176450"/>
              <a:gd name="connsiteY7" fmla="*/ 723244 h 3287471"/>
              <a:gd name="connsiteX8" fmla="*/ 4176450 w 4176450"/>
              <a:gd name="connsiteY8" fmla="*/ 1380738 h 3287471"/>
              <a:gd name="connsiteX9" fmla="*/ 4176450 w 4176450"/>
              <a:gd name="connsiteY9" fmla="*/ 2005357 h 3287471"/>
              <a:gd name="connsiteX10" fmla="*/ 4176450 w 4176450"/>
              <a:gd name="connsiteY10" fmla="*/ 3287471 h 3287471"/>
              <a:gd name="connsiteX11" fmla="*/ 3438611 w 4176450"/>
              <a:gd name="connsiteY11" fmla="*/ 3287471 h 3287471"/>
              <a:gd name="connsiteX12" fmla="*/ 2700771 w 4176450"/>
              <a:gd name="connsiteY12" fmla="*/ 3287471 h 3287471"/>
              <a:gd name="connsiteX13" fmla="*/ 2088225 w 4176450"/>
              <a:gd name="connsiteY13" fmla="*/ 3287471 h 3287471"/>
              <a:gd name="connsiteX14" fmla="*/ 1475679 w 4176450"/>
              <a:gd name="connsiteY14" fmla="*/ 3287471 h 3287471"/>
              <a:gd name="connsiteX15" fmla="*/ 821369 w 4176450"/>
              <a:gd name="connsiteY15" fmla="*/ 3287471 h 3287471"/>
              <a:gd name="connsiteX16" fmla="*/ 0 w 4176450"/>
              <a:gd name="connsiteY16" fmla="*/ 3287471 h 3287471"/>
              <a:gd name="connsiteX17" fmla="*/ 0 w 4176450"/>
              <a:gd name="connsiteY17" fmla="*/ 2662852 h 3287471"/>
              <a:gd name="connsiteX18" fmla="*/ 0 w 4176450"/>
              <a:gd name="connsiteY18" fmla="*/ 2103981 h 3287471"/>
              <a:gd name="connsiteX19" fmla="*/ 0 w 4176450"/>
              <a:gd name="connsiteY19" fmla="*/ 1380738 h 3287471"/>
              <a:gd name="connsiteX20" fmla="*/ 0 w 4176450"/>
              <a:gd name="connsiteY20" fmla="*/ 657494 h 3287471"/>
              <a:gd name="connsiteX21" fmla="*/ 0 w 4176450"/>
              <a:gd name="connsiteY21" fmla="*/ 0 h 328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76450" h="3287471" extrusionOk="0">
                <a:moveTo>
                  <a:pt x="0" y="0"/>
                </a:moveTo>
                <a:cubicBezTo>
                  <a:pt x="262419" y="26359"/>
                  <a:pt x="412372" y="6846"/>
                  <a:pt x="696075" y="0"/>
                </a:cubicBezTo>
                <a:cubicBezTo>
                  <a:pt x="979779" y="-6846"/>
                  <a:pt x="1147658" y="-17744"/>
                  <a:pt x="1350386" y="0"/>
                </a:cubicBezTo>
                <a:cubicBezTo>
                  <a:pt x="1553114" y="17744"/>
                  <a:pt x="1754420" y="-20469"/>
                  <a:pt x="2088225" y="0"/>
                </a:cubicBezTo>
                <a:cubicBezTo>
                  <a:pt x="2422030" y="20469"/>
                  <a:pt x="2644430" y="-22821"/>
                  <a:pt x="2784300" y="0"/>
                </a:cubicBezTo>
                <a:cubicBezTo>
                  <a:pt x="2924171" y="22821"/>
                  <a:pt x="3134218" y="-31124"/>
                  <a:pt x="3480375" y="0"/>
                </a:cubicBezTo>
                <a:cubicBezTo>
                  <a:pt x="3826532" y="31124"/>
                  <a:pt x="3904176" y="7875"/>
                  <a:pt x="4176450" y="0"/>
                </a:cubicBezTo>
                <a:cubicBezTo>
                  <a:pt x="4159287" y="321748"/>
                  <a:pt x="4144279" y="437519"/>
                  <a:pt x="4176450" y="723244"/>
                </a:cubicBezTo>
                <a:cubicBezTo>
                  <a:pt x="4208621" y="1008969"/>
                  <a:pt x="4153707" y="1078024"/>
                  <a:pt x="4176450" y="1380738"/>
                </a:cubicBezTo>
                <a:cubicBezTo>
                  <a:pt x="4199193" y="1683452"/>
                  <a:pt x="4164946" y="1701002"/>
                  <a:pt x="4176450" y="2005357"/>
                </a:cubicBezTo>
                <a:cubicBezTo>
                  <a:pt x="4187954" y="2309712"/>
                  <a:pt x="4134043" y="2676238"/>
                  <a:pt x="4176450" y="3287471"/>
                </a:cubicBezTo>
                <a:cubicBezTo>
                  <a:pt x="4000696" y="3271435"/>
                  <a:pt x="3796809" y="3319953"/>
                  <a:pt x="3438611" y="3287471"/>
                </a:cubicBezTo>
                <a:cubicBezTo>
                  <a:pt x="3080413" y="3254989"/>
                  <a:pt x="3053936" y="3308509"/>
                  <a:pt x="2700771" y="3287471"/>
                </a:cubicBezTo>
                <a:cubicBezTo>
                  <a:pt x="2347606" y="3266433"/>
                  <a:pt x="2346245" y="3294304"/>
                  <a:pt x="2088225" y="3287471"/>
                </a:cubicBezTo>
                <a:cubicBezTo>
                  <a:pt x="1830205" y="3280638"/>
                  <a:pt x="1720161" y="3291143"/>
                  <a:pt x="1475679" y="3287471"/>
                </a:cubicBezTo>
                <a:cubicBezTo>
                  <a:pt x="1231197" y="3283799"/>
                  <a:pt x="990242" y="3317418"/>
                  <a:pt x="821369" y="3287471"/>
                </a:cubicBezTo>
                <a:cubicBezTo>
                  <a:pt x="652496" y="3257525"/>
                  <a:pt x="384179" y="3285539"/>
                  <a:pt x="0" y="3287471"/>
                </a:cubicBezTo>
                <a:cubicBezTo>
                  <a:pt x="17341" y="3047256"/>
                  <a:pt x="-6898" y="2950866"/>
                  <a:pt x="0" y="2662852"/>
                </a:cubicBezTo>
                <a:cubicBezTo>
                  <a:pt x="6898" y="2374838"/>
                  <a:pt x="-21892" y="2358971"/>
                  <a:pt x="0" y="2103981"/>
                </a:cubicBezTo>
                <a:cubicBezTo>
                  <a:pt x="21892" y="1848991"/>
                  <a:pt x="-27960" y="1695333"/>
                  <a:pt x="0" y="1380738"/>
                </a:cubicBezTo>
                <a:cubicBezTo>
                  <a:pt x="27960" y="1066143"/>
                  <a:pt x="29110" y="824066"/>
                  <a:pt x="0" y="657494"/>
                </a:cubicBezTo>
                <a:cubicBezTo>
                  <a:pt x="-29110" y="490922"/>
                  <a:pt x="-28929" y="22966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FDB3B-A90E-4EDB-97A9-29BE901E3B67}"/>
              </a:ext>
            </a:extLst>
          </p:cNvPr>
          <p:cNvSpPr/>
          <p:nvPr/>
        </p:nvSpPr>
        <p:spPr>
          <a:xfrm>
            <a:off x="7168627" y="718456"/>
            <a:ext cx="4210578" cy="3287471"/>
          </a:xfrm>
          <a:custGeom>
            <a:avLst/>
            <a:gdLst>
              <a:gd name="connsiteX0" fmla="*/ 0 w 4210578"/>
              <a:gd name="connsiteY0" fmla="*/ 0 h 3287471"/>
              <a:gd name="connsiteX1" fmla="*/ 601511 w 4210578"/>
              <a:gd name="connsiteY1" fmla="*/ 0 h 3287471"/>
              <a:gd name="connsiteX2" fmla="*/ 1160917 w 4210578"/>
              <a:gd name="connsiteY2" fmla="*/ 0 h 3287471"/>
              <a:gd name="connsiteX3" fmla="*/ 1804533 w 4210578"/>
              <a:gd name="connsiteY3" fmla="*/ 0 h 3287471"/>
              <a:gd name="connsiteX4" fmla="*/ 2406045 w 4210578"/>
              <a:gd name="connsiteY4" fmla="*/ 0 h 3287471"/>
              <a:gd name="connsiteX5" fmla="*/ 3007556 w 4210578"/>
              <a:gd name="connsiteY5" fmla="*/ 0 h 3287471"/>
              <a:gd name="connsiteX6" fmla="*/ 3693278 w 4210578"/>
              <a:gd name="connsiteY6" fmla="*/ 0 h 3287471"/>
              <a:gd name="connsiteX7" fmla="*/ 4210578 w 4210578"/>
              <a:gd name="connsiteY7" fmla="*/ 0 h 3287471"/>
              <a:gd name="connsiteX8" fmla="*/ 4210578 w 4210578"/>
              <a:gd name="connsiteY8" fmla="*/ 558870 h 3287471"/>
              <a:gd name="connsiteX9" fmla="*/ 4210578 w 4210578"/>
              <a:gd name="connsiteY9" fmla="*/ 1183490 h 3287471"/>
              <a:gd name="connsiteX10" fmla="*/ 4210578 w 4210578"/>
              <a:gd name="connsiteY10" fmla="*/ 1906733 h 3287471"/>
              <a:gd name="connsiteX11" fmla="*/ 4210578 w 4210578"/>
              <a:gd name="connsiteY11" fmla="*/ 2597102 h 3287471"/>
              <a:gd name="connsiteX12" fmla="*/ 4210578 w 4210578"/>
              <a:gd name="connsiteY12" fmla="*/ 3287471 h 3287471"/>
              <a:gd name="connsiteX13" fmla="*/ 3693278 w 4210578"/>
              <a:gd name="connsiteY13" fmla="*/ 3287471 h 3287471"/>
              <a:gd name="connsiteX14" fmla="*/ 3175979 w 4210578"/>
              <a:gd name="connsiteY14" fmla="*/ 3287471 h 3287471"/>
              <a:gd name="connsiteX15" fmla="*/ 2616573 w 4210578"/>
              <a:gd name="connsiteY15" fmla="*/ 3287471 h 3287471"/>
              <a:gd name="connsiteX16" fmla="*/ 2015062 w 4210578"/>
              <a:gd name="connsiteY16" fmla="*/ 3287471 h 3287471"/>
              <a:gd name="connsiteX17" fmla="*/ 1455657 w 4210578"/>
              <a:gd name="connsiteY17" fmla="*/ 3287471 h 3287471"/>
              <a:gd name="connsiteX18" fmla="*/ 812040 w 4210578"/>
              <a:gd name="connsiteY18" fmla="*/ 3287471 h 3287471"/>
              <a:gd name="connsiteX19" fmla="*/ 0 w 4210578"/>
              <a:gd name="connsiteY19" fmla="*/ 3287471 h 3287471"/>
              <a:gd name="connsiteX20" fmla="*/ 0 w 4210578"/>
              <a:gd name="connsiteY20" fmla="*/ 2564227 h 3287471"/>
              <a:gd name="connsiteX21" fmla="*/ 0 w 4210578"/>
              <a:gd name="connsiteY21" fmla="*/ 1906733 h 3287471"/>
              <a:gd name="connsiteX22" fmla="*/ 0 w 4210578"/>
              <a:gd name="connsiteY22" fmla="*/ 1282114 h 3287471"/>
              <a:gd name="connsiteX23" fmla="*/ 0 w 4210578"/>
              <a:gd name="connsiteY23" fmla="*/ 0 h 328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10578" h="3287471" extrusionOk="0">
                <a:moveTo>
                  <a:pt x="0" y="0"/>
                </a:moveTo>
                <a:cubicBezTo>
                  <a:pt x="225864" y="-13393"/>
                  <a:pt x="391624" y="-25585"/>
                  <a:pt x="601511" y="0"/>
                </a:cubicBezTo>
                <a:cubicBezTo>
                  <a:pt x="811398" y="25585"/>
                  <a:pt x="908798" y="-18447"/>
                  <a:pt x="1160917" y="0"/>
                </a:cubicBezTo>
                <a:cubicBezTo>
                  <a:pt x="1413036" y="18447"/>
                  <a:pt x="1507760" y="-442"/>
                  <a:pt x="1804533" y="0"/>
                </a:cubicBezTo>
                <a:cubicBezTo>
                  <a:pt x="2101306" y="442"/>
                  <a:pt x="2169808" y="-1131"/>
                  <a:pt x="2406045" y="0"/>
                </a:cubicBezTo>
                <a:cubicBezTo>
                  <a:pt x="2642282" y="1131"/>
                  <a:pt x="2884288" y="25396"/>
                  <a:pt x="3007556" y="0"/>
                </a:cubicBezTo>
                <a:cubicBezTo>
                  <a:pt x="3130824" y="-25396"/>
                  <a:pt x="3490015" y="-1736"/>
                  <a:pt x="3693278" y="0"/>
                </a:cubicBezTo>
                <a:cubicBezTo>
                  <a:pt x="3896541" y="1736"/>
                  <a:pt x="4067058" y="-21832"/>
                  <a:pt x="4210578" y="0"/>
                </a:cubicBezTo>
                <a:cubicBezTo>
                  <a:pt x="4205309" y="262192"/>
                  <a:pt x="4206232" y="332496"/>
                  <a:pt x="4210578" y="558870"/>
                </a:cubicBezTo>
                <a:cubicBezTo>
                  <a:pt x="4214925" y="785244"/>
                  <a:pt x="4200374" y="873472"/>
                  <a:pt x="4210578" y="1183490"/>
                </a:cubicBezTo>
                <a:cubicBezTo>
                  <a:pt x="4220782" y="1493508"/>
                  <a:pt x="4196958" y="1740710"/>
                  <a:pt x="4210578" y="1906733"/>
                </a:cubicBezTo>
                <a:cubicBezTo>
                  <a:pt x="4224198" y="2072756"/>
                  <a:pt x="4201231" y="2377904"/>
                  <a:pt x="4210578" y="2597102"/>
                </a:cubicBezTo>
                <a:cubicBezTo>
                  <a:pt x="4219925" y="2816300"/>
                  <a:pt x="4186961" y="3097254"/>
                  <a:pt x="4210578" y="3287471"/>
                </a:cubicBezTo>
                <a:cubicBezTo>
                  <a:pt x="4033910" y="3282049"/>
                  <a:pt x="3824715" y="3277647"/>
                  <a:pt x="3693278" y="3287471"/>
                </a:cubicBezTo>
                <a:cubicBezTo>
                  <a:pt x="3561841" y="3297295"/>
                  <a:pt x="3333773" y="3306318"/>
                  <a:pt x="3175979" y="3287471"/>
                </a:cubicBezTo>
                <a:cubicBezTo>
                  <a:pt x="3018185" y="3268624"/>
                  <a:pt x="2871152" y="3274070"/>
                  <a:pt x="2616573" y="3287471"/>
                </a:cubicBezTo>
                <a:cubicBezTo>
                  <a:pt x="2361994" y="3300872"/>
                  <a:pt x="2163807" y="3315577"/>
                  <a:pt x="2015062" y="3287471"/>
                </a:cubicBezTo>
                <a:cubicBezTo>
                  <a:pt x="1866317" y="3259365"/>
                  <a:pt x="1579439" y="3289216"/>
                  <a:pt x="1455657" y="3287471"/>
                </a:cubicBezTo>
                <a:cubicBezTo>
                  <a:pt x="1331875" y="3285726"/>
                  <a:pt x="1066896" y="3303528"/>
                  <a:pt x="812040" y="3287471"/>
                </a:cubicBezTo>
                <a:cubicBezTo>
                  <a:pt x="557184" y="3271414"/>
                  <a:pt x="320850" y="3276648"/>
                  <a:pt x="0" y="3287471"/>
                </a:cubicBezTo>
                <a:cubicBezTo>
                  <a:pt x="-20780" y="3136869"/>
                  <a:pt x="29110" y="2730799"/>
                  <a:pt x="0" y="2564227"/>
                </a:cubicBezTo>
                <a:cubicBezTo>
                  <a:pt x="-29110" y="2397655"/>
                  <a:pt x="-28929" y="2136399"/>
                  <a:pt x="0" y="1906733"/>
                </a:cubicBezTo>
                <a:cubicBezTo>
                  <a:pt x="28929" y="1677067"/>
                  <a:pt x="-2426" y="1459894"/>
                  <a:pt x="0" y="1282114"/>
                </a:cubicBezTo>
                <a:cubicBezTo>
                  <a:pt x="2426" y="1104334"/>
                  <a:pt x="43426" y="52231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24791-A3B7-4468-B270-2DFDA60AA5C2}"/>
              </a:ext>
            </a:extLst>
          </p:cNvPr>
          <p:cNvSpPr/>
          <p:nvPr/>
        </p:nvSpPr>
        <p:spPr>
          <a:xfrm>
            <a:off x="4143826" y="4122069"/>
            <a:ext cx="7228119" cy="3287471"/>
          </a:xfrm>
          <a:custGeom>
            <a:avLst/>
            <a:gdLst>
              <a:gd name="connsiteX0" fmla="*/ 0 w 7228119"/>
              <a:gd name="connsiteY0" fmla="*/ 0 h 3287471"/>
              <a:gd name="connsiteX1" fmla="*/ 657102 w 7228119"/>
              <a:gd name="connsiteY1" fmla="*/ 0 h 3287471"/>
              <a:gd name="connsiteX2" fmla="*/ 1241922 w 7228119"/>
              <a:gd name="connsiteY2" fmla="*/ 0 h 3287471"/>
              <a:gd name="connsiteX3" fmla="*/ 1971305 w 7228119"/>
              <a:gd name="connsiteY3" fmla="*/ 0 h 3287471"/>
              <a:gd name="connsiteX4" fmla="*/ 2628407 w 7228119"/>
              <a:gd name="connsiteY4" fmla="*/ 0 h 3287471"/>
              <a:gd name="connsiteX5" fmla="*/ 3285509 w 7228119"/>
              <a:gd name="connsiteY5" fmla="*/ 0 h 3287471"/>
              <a:gd name="connsiteX6" fmla="*/ 4087173 w 7228119"/>
              <a:gd name="connsiteY6" fmla="*/ 0 h 3287471"/>
              <a:gd name="connsiteX7" fmla="*/ 4888837 w 7228119"/>
              <a:gd name="connsiteY7" fmla="*/ 0 h 3287471"/>
              <a:gd name="connsiteX8" fmla="*/ 5329095 w 7228119"/>
              <a:gd name="connsiteY8" fmla="*/ 0 h 3287471"/>
              <a:gd name="connsiteX9" fmla="*/ 5841634 w 7228119"/>
              <a:gd name="connsiteY9" fmla="*/ 0 h 3287471"/>
              <a:gd name="connsiteX10" fmla="*/ 6571017 w 7228119"/>
              <a:gd name="connsiteY10" fmla="*/ 0 h 3287471"/>
              <a:gd name="connsiteX11" fmla="*/ 7228119 w 7228119"/>
              <a:gd name="connsiteY11" fmla="*/ 0 h 3287471"/>
              <a:gd name="connsiteX12" fmla="*/ 7228119 w 7228119"/>
              <a:gd name="connsiteY12" fmla="*/ 690369 h 3287471"/>
              <a:gd name="connsiteX13" fmla="*/ 7228119 w 7228119"/>
              <a:gd name="connsiteY13" fmla="*/ 1282114 h 3287471"/>
              <a:gd name="connsiteX14" fmla="*/ 7228119 w 7228119"/>
              <a:gd name="connsiteY14" fmla="*/ 1972483 h 3287471"/>
              <a:gd name="connsiteX15" fmla="*/ 7228119 w 7228119"/>
              <a:gd name="connsiteY15" fmla="*/ 2629977 h 3287471"/>
              <a:gd name="connsiteX16" fmla="*/ 7228119 w 7228119"/>
              <a:gd name="connsiteY16" fmla="*/ 3287471 h 3287471"/>
              <a:gd name="connsiteX17" fmla="*/ 6571017 w 7228119"/>
              <a:gd name="connsiteY17" fmla="*/ 3287471 h 3287471"/>
              <a:gd name="connsiteX18" fmla="*/ 5841634 w 7228119"/>
              <a:gd name="connsiteY18" fmla="*/ 3287471 h 3287471"/>
              <a:gd name="connsiteX19" fmla="*/ 5401376 w 7228119"/>
              <a:gd name="connsiteY19" fmla="*/ 3287471 h 3287471"/>
              <a:gd name="connsiteX20" fmla="*/ 4599712 w 7228119"/>
              <a:gd name="connsiteY20" fmla="*/ 3287471 h 3287471"/>
              <a:gd name="connsiteX21" fmla="*/ 4087173 w 7228119"/>
              <a:gd name="connsiteY21" fmla="*/ 3287471 h 3287471"/>
              <a:gd name="connsiteX22" fmla="*/ 3430071 w 7228119"/>
              <a:gd name="connsiteY22" fmla="*/ 3287471 h 3287471"/>
              <a:gd name="connsiteX23" fmla="*/ 2700688 w 7228119"/>
              <a:gd name="connsiteY23" fmla="*/ 3287471 h 3287471"/>
              <a:gd name="connsiteX24" fmla="*/ 1971305 w 7228119"/>
              <a:gd name="connsiteY24" fmla="*/ 3287471 h 3287471"/>
              <a:gd name="connsiteX25" fmla="*/ 1241922 w 7228119"/>
              <a:gd name="connsiteY25" fmla="*/ 3287471 h 3287471"/>
              <a:gd name="connsiteX26" fmla="*/ 801664 w 7228119"/>
              <a:gd name="connsiteY26" fmla="*/ 3287471 h 3287471"/>
              <a:gd name="connsiteX27" fmla="*/ 0 w 7228119"/>
              <a:gd name="connsiteY27" fmla="*/ 3287471 h 3287471"/>
              <a:gd name="connsiteX28" fmla="*/ 0 w 7228119"/>
              <a:gd name="connsiteY28" fmla="*/ 2629977 h 3287471"/>
              <a:gd name="connsiteX29" fmla="*/ 0 w 7228119"/>
              <a:gd name="connsiteY29" fmla="*/ 1906733 h 3287471"/>
              <a:gd name="connsiteX30" fmla="*/ 0 w 7228119"/>
              <a:gd name="connsiteY30" fmla="*/ 1347863 h 3287471"/>
              <a:gd name="connsiteX31" fmla="*/ 0 w 7228119"/>
              <a:gd name="connsiteY31" fmla="*/ 624619 h 3287471"/>
              <a:gd name="connsiteX32" fmla="*/ 0 w 7228119"/>
              <a:gd name="connsiteY32" fmla="*/ 0 h 328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228119" h="3287471" extrusionOk="0">
                <a:moveTo>
                  <a:pt x="0" y="0"/>
                </a:moveTo>
                <a:cubicBezTo>
                  <a:pt x="166531" y="16170"/>
                  <a:pt x="419521" y="-15943"/>
                  <a:pt x="657102" y="0"/>
                </a:cubicBezTo>
                <a:cubicBezTo>
                  <a:pt x="894683" y="15943"/>
                  <a:pt x="1005210" y="10832"/>
                  <a:pt x="1241922" y="0"/>
                </a:cubicBezTo>
                <a:cubicBezTo>
                  <a:pt x="1478634" y="-10832"/>
                  <a:pt x="1613215" y="21117"/>
                  <a:pt x="1971305" y="0"/>
                </a:cubicBezTo>
                <a:cubicBezTo>
                  <a:pt x="2329395" y="-21117"/>
                  <a:pt x="2450997" y="-11927"/>
                  <a:pt x="2628407" y="0"/>
                </a:cubicBezTo>
                <a:cubicBezTo>
                  <a:pt x="2805817" y="11927"/>
                  <a:pt x="3092667" y="8119"/>
                  <a:pt x="3285509" y="0"/>
                </a:cubicBezTo>
                <a:cubicBezTo>
                  <a:pt x="3478351" y="-8119"/>
                  <a:pt x="3911591" y="-3119"/>
                  <a:pt x="4087173" y="0"/>
                </a:cubicBezTo>
                <a:cubicBezTo>
                  <a:pt x="4262755" y="3119"/>
                  <a:pt x="4616106" y="-26350"/>
                  <a:pt x="4888837" y="0"/>
                </a:cubicBezTo>
                <a:cubicBezTo>
                  <a:pt x="5161568" y="26350"/>
                  <a:pt x="5160098" y="-1236"/>
                  <a:pt x="5329095" y="0"/>
                </a:cubicBezTo>
                <a:cubicBezTo>
                  <a:pt x="5498092" y="1236"/>
                  <a:pt x="5711511" y="2439"/>
                  <a:pt x="5841634" y="0"/>
                </a:cubicBezTo>
                <a:cubicBezTo>
                  <a:pt x="5971757" y="-2439"/>
                  <a:pt x="6321848" y="2704"/>
                  <a:pt x="6571017" y="0"/>
                </a:cubicBezTo>
                <a:cubicBezTo>
                  <a:pt x="6820186" y="-2704"/>
                  <a:pt x="7060154" y="-7088"/>
                  <a:pt x="7228119" y="0"/>
                </a:cubicBezTo>
                <a:cubicBezTo>
                  <a:pt x="7211586" y="308590"/>
                  <a:pt x="7204502" y="500152"/>
                  <a:pt x="7228119" y="690369"/>
                </a:cubicBezTo>
                <a:cubicBezTo>
                  <a:pt x="7251736" y="880586"/>
                  <a:pt x="7251934" y="1046503"/>
                  <a:pt x="7228119" y="1282114"/>
                </a:cubicBezTo>
                <a:cubicBezTo>
                  <a:pt x="7204304" y="1517725"/>
                  <a:pt x="7209351" y="1661333"/>
                  <a:pt x="7228119" y="1972483"/>
                </a:cubicBezTo>
                <a:cubicBezTo>
                  <a:pt x="7246887" y="2283633"/>
                  <a:pt x="7224872" y="2371436"/>
                  <a:pt x="7228119" y="2629977"/>
                </a:cubicBezTo>
                <a:cubicBezTo>
                  <a:pt x="7231366" y="2888518"/>
                  <a:pt x="7229000" y="2992089"/>
                  <a:pt x="7228119" y="3287471"/>
                </a:cubicBezTo>
                <a:cubicBezTo>
                  <a:pt x="6982779" y="3262041"/>
                  <a:pt x="6722235" y="3299280"/>
                  <a:pt x="6571017" y="3287471"/>
                </a:cubicBezTo>
                <a:cubicBezTo>
                  <a:pt x="6419799" y="3275662"/>
                  <a:pt x="6206065" y="3302964"/>
                  <a:pt x="5841634" y="3287471"/>
                </a:cubicBezTo>
                <a:cubicBezTo>
                  <a:pt x="5477203" y="3271978"/>
                  <a:pt x="5612213" y="3293695"/>
                  <a:pt x="5401376" y="3287471"/>
                </a:cubicBezTo>
                <a:cubicBezTo>
                  <a:pt x="5190539" y="3281247"/>
                  <a:pt x="4809537" y="3311396"/>
                  <a:pt x="4599712" y="3287471"/>
                </a:cubicBezTo>
                <a:cubicBezTo>
                  <a:pt x="4389887" y="3263546"/>
                  <a:pt x="4265430" y="3292047"/>
                  <a:pt x="4087173" y="3287471"/>
                </a:cubicBezTo>
                <a:cubicBezTo>
                  <a:pt x="3908916" y="3282895"/>
                  <a:pt x="3660423" y="3312540"/>
                  <a:pt x="3430071" y="3287471"/>
                </a:cubicBezTo>
                <a:cubicBezTo>
                  <a:pt x="3199719" y="3262402"/>
                  <a:pt x="2975668" y="3312250"/>
                  <a:pt x="2700688" y="3287471"/>
                </a:cubicBezTo>
                <a:cubicBezTo>
                  <a:pt x="2425708" y="3262692"/>
                  <a:pt x="2228158" y="3294979"/>
                  <a:pt x="1971305" y="3287471"/>
                </a:cubicBezTo>
                <a:cubicBezTo>
                  <a:pt x="1714452" y="3279963"/>
                  <a:pt x="1536258" y="3256125"/>
                  <a:pt x="1241922" y="3287471"/>
                </a:cubicBezTo>
                <a:cubicBezTo>
                  <a:pt x="947586" y="3318817"/>
                  <a:pt x="955197" y="3266157"/>
                  <a:pt x="801664" y="3287471"/>
                </a:cubicBezTo>
                <a:cubicBezTo>
                  <a:pt x="648131" y="3308785"/>
                  <a:pt x="221771" y="3267529"/>
                  <a:pt x="0" y="3287471"/>
                </a:cubicBezTo>
                <a:cubicBezTo>
                  <a:pt x="-12020" y="3105206"/>
                  <a:pt x="30050" y="2775125"/>
                  <a:pt x="0" y="2629977"/>
                </a:cubicBezTo>
                <a:cubicBezTo>
                  <a:pt x="-30050" y="2484829"/>
                  <a:pt x="19329" y="2222100"/>
                  <a:pt x="0" y="1906733"/>
                </a:cubicBezTo>
                <a:cubicBezTo>
                  <a:pt x="-19329" y="1591366"/>
                  <a:pt x="-1193" y="1532609"/>
                  <a:pt x="0" y="1347863"/>
                </a:cubicBezTo>
                <a:cubicBezTo>
                  <a:pt x="1193" y="1163117"/>
                  <a:pt x="10738" y="769663"/>
                  <a:pt x="0" y="624619"/>
                </a:cubicBezTo>
                <a:cubicBezTo>
                  <a:pt x="-10738" y="479575"/>
                  <a:pt x="-22323" y="21043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D483B7-0E95-4664-B759-3F8B20B056E3}"/>
              </a:ext>
            </a:extLst>
          </p:cNvPr>
          <p:cNvSpPr/>
          <p:nvPr/>
        </p:nvSpPr>
        <p:spPr>
          <a:xfrm>
            <a:off x="928915" y="4122068"/>
            <a:ext cx="3127828" cy="3287472"/>
          </a:xfrm>
          <a:custGeom>
            <a:avLst/>
            <a:gdLst>
              <a:gd name="connsiteX0" fmla="*/ 0 w 3127828"/>
              <a:gd name="connsiteY0" fmla="*/ 0 h 3287472"/>
              <a:gd name="connsiteX1" fmla="*/ 625566 w 3127828"/>
              <a:gd name="connsiteY1" fmla="*/ 0 h 3287472"/>
              <a:gd name="connsiteX2" fmla="*/ 1219853 w 3127828"/>
              <a:gd name="connsiteY2" fmla="*/ 0 h 3287472"/>
              <a:gd name="connsiteX3" fmla="*/ 1876697 w 3127828"/>
              <a:gd name="connsiteY3" fmla="*/ 0 h 3287472"/>
              <a:gd name="connsiteX4" fmla="*/ 2502262 w 3127828"/>
              <a:gd name="connsiteY4" fmla="*/ 0 h 3287472"/>
              <a:gd name="connsiteX5" fmla="*/ 3127828 w 3127828"/>
              <a:gd name="connsiteY5" fmla="*/ 0 h 3287472"/>
              <a:gd name="connsiteX6" fmla="*/ 3127828 w 3127828"/>
              <a:gd name="connsiteY6" fmla="*/ 723244 h 3287472"/>
              <a:gd name="connsiteX7" fmla="*/ 3127828 w 3127828"/>
              <a:gd name="connsiteY7" fmla="*/ 1446488 h 3287472"/>
              <a:gd name="connsiteX8" fmla="*/ 3127828 w 3127828"/>
              <a:gd name="connsiteY8" fmla="*/ 2103982 h 3287472"/>
              <a:gd name="connsiteX9" fmla="*/ 3127828 w 3127828"/>
              <a:gd name="connsiteY9" fmla="*/ 3287472 h 3287472"/>
              <a:gd name="connsiteX10" fmla="*/ 2439706 w 3127828"/>
              <a:gd name="connsiteY10" fmla="*/ 3287472 h 3287472"/>
              <a:gd name="connsiteX11" fmla="*/ 1814140 w 3127828"/>
              <a:gd name="connsiteY11" fmla="*/ 3287472 h 3287472"/>
              <a:gd name="connsiteX12" fmla="*/ 1157296 w 3127828"/>
              <a:gd name="connsiteY12" fmla="*/ 3287472 h 3287472"/>
              <a:gd name="connsiteX13" fmla="*/ 594287 w 3127828"/>
              <a:gd name="connsiteY13" fmla="*/ 3287472 h 3287472"/>
              <a:gd name="connsiteX14" fmla="*/ 0 w 3127828"/>
              <a:gd name="connsiteY14" fmla="*/ 3287472 h 3287472"/>
              <a:gd name="connsiteX15" fmla="*/ 0 w 3127828"/>
              <a:gd name="connsiteY15" fmla="*/ 2662852 h 3287472"/>
              <a:gd name="connsiteX16" fmla="*/ 0 w 3127828"/>
              <a:gd name="connsiteY16" fmla="*/ 1972483 h 3287472"/>
              <a:gd name="connsiteX17" fmla="*/ 0 w 3127828"/>
              <a:gd name="connsiteY17" fmla="*/ 1347864 h 3287472"/>
              <a:gd name="connsiteX18" fmla="*/ 0 w 3127828"/>
              <a:gd name="connsiteY18" fmla="*/ 788993 h 3287472"/>
              <a:gd name="connsiteX19" fmla="*/ 0 w 3127828"/>
              <a:gd name="connsiteY19" fmla="*/ 0 h 328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27828" h="3287472" extrusionOk="0">
                <a:moveTo>
                  <a:pt x="0" y="0"/>
                </a:moveTo>
                <a:cubicBezTo>
                  <a:pt x="133964" y="22289"/>
                  <a:pt x="441994" y="3254"/>
                  <a:pt x="625566" y="0"/>
                </a:cubicBezTo>
                <a:cubicBezTo>
                  <a:pt x="809138" y="-3254"/>
                  <a:pt x="979737" y="11105"/>
                  <a:pt x="1219853" y="0"/>
                </a:cubicBezTo>
                <a:cubicBezTo>
                  <a:pt x="1459969" y="-11105"/>
                  <a:pt x="1685298" y="-23174"/>
                  <a:pt x="1876697" y="0"/>
                </a:cubicBezTo>
                <a:cubicBezTo>
                  <a:pt x="2068096" y="23174"/>
                  <a:pt x="2203816" y="14569"/>
                  <a:pt x="2502262" y="0"/>
                </a:cubicBezTo>
                <a:cubicBezTo>
                  <a:pt x="2800708" y="-14569"/>
                  <a:pt x="2946089" y="7412"/>
                  <a:pt x="3127828" y="0"/>
                </a:cubicBezTo>
                <a:cubicBezTo>
                  <a:pt x="3114820" y="307155"/>
                  <a:pt x="3128787" y="440422"/>
                  <a:pt x="3127828" y="723244"/>
                </a:cubicBezTo>
                <a:cubicBezTo>
                  <a:pt x="3126869" y="1006066"/>
                  <a:pt x="3095657" y="1160763"/>
                  <a:pt x="3127828" y="1446488"/>
                </a:cubicBezTo>
                <a:cubicBezTo>
                  <a:pt x="3159999" y="1732213"/>
                  <a:pt x="3105085" y="1801268"/>
                  <a:pt x="3127828" y="2103982"/>
                </a:cubicBezTo>
                <a:cubicBezTo>
                  <a:pt x="3150571" y="2406696"/>
                  <a:pt x="3138632" y="2807129"/>
                  <a:pt x="3127828" y="3287472"/>
                </a:cubicBezTo>
                <a:cubicBezTo>
                  <a:pt x="2851271" y="3320711"/>
                  <a:pt x="2762138" y="3314597"/>
                  <a:pt x="2439706" y="3287472"/>
                </a:cubicBezTo>
                <a:cubicBezTo>
                  <a:pt x="2117274" y="3260347"/>
                  <a:pt x="2011057" y="3306886"/>
                  <a:pt x="1814140" y="3287472"/>
                </a:cubicBezTo>
                <a:cubicBezTo>
                  <a:pt x="1617223" y="3268058"/>
                  <a:pt x="1346532" y="3277030"/>
                  <a:pt x="1157296" y="3287472"/>
                </a:cubicBezTo>
                <a:cubicBezTo>
                  <a:pt x="968060" y="3297914"/>
                  <a:pt x="789093" y="3276484"/>
                  <a:pt x="594287" y="3287472"/>
                </a:cubicBezTo>
                <a:cubicBezTo>
                  <a:pt x="399481" y="3298460"/>
                  <a:pt x="156270" y="3299102"/>
                  <a:pt x="0" y="3287472"/>
                </a:cubicBezTo>
                <a:cubicBezTo>
                  <a:pt x="-23818" y="2995982"/>
                  <a:pt x="2252" y="2949642"/>
                  <a:pt x="0" y="2662852"/>
                </a:cubicBezTo>
                <a:cubicBezTo>
                  <a:pt x="-2252" y="2376062"/>
                  <a:pt x="-22573" y="2307265"/>
                  <a:pt x="0" y="1972483"/>
                </a:cubicBezTo>
                <a:cubicBezTo>
                  <a:pt x="22573" y="1637701"/>
                  <a:pt x="-6898" y="1635878"/>
                  <a:pt x="0" y="1347864"/>
                </a:cubicBezTo>
                <a:cubicBezTo>
                  <a:pt x="6898" y="1059850"/>
                  <a:pt x="-21892" y="1043983"/>
                  <a:pt x="0" y="788993"/>
                </a:cubicBezTo>
                <a:cubicBezTo>
                  <a:pt x="21892" y="534003"/>
                  <a:pt x="7899" y="32915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B4C19F8-132E-4670-90C3-D31149A95B3E}"/>
              </a:ext>
            </a:extLst>
          </p:cNvPr>
          <p:cNvSpPr/>
          <p:nvPr/>
        </p:nvSpPr>
        <p:spPr>
          <a:xfrm>
            <a:off x="2992080" y="1274803"/>
            <a:ext cx="2574150" cy="2646878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This is Alice.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Alice enjoys shopping at an exclusive fashion store. The store is so exclusive that customers must know a secret passphrase to get in.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Alice knows the secret phrase is "Hello World" (which we will call </a:t>
            </a:r>
            <a:r>
              <a:rPr lang="en-GB" sz="1200" b="1" dirty="0">
                <a:latin typeface="Comic Sans MS" panose="030F0702030302020204" pitchFamily="66" charset="0"/>
              </a:rPr>
              <a:t>'w'</a:t>
            </a:r>
            <a:r>
              <a:rPr lang="en-GB" sz="1200" dirty="0">
                <a:latin typeface="Comic Sans MS" panose="030F0702030302020204" pitchFamily="66" charset="0"/>
              </a:rPr>
              <a:t>). Alice doesn't want to reveal the secret </a:t>
            </a:r>
            <a:r>
              <a:rPr lang="en-GB" sz="1200" b="1" dirty="0">
                <a:latin typeface="Comic Sans MS" panose="030F0702030302020204" pitchFamily="66" charset="0"/>
              </a:rPr>
              <a:t>'w'</a:t>
            </a:r>
            <a:r>
              <a:rPr lang="en-GB" sz="1200" dirty="0">
                <a:latin typeface="Comic Sans MS" panose="030F0702030302020204" pitchFamily="66" charset="0"/>
              </a:rPr>
              <a:t>, but is happy to publicly share the hash of this value, which we will call </a:t>
            </a:r>
            <a:r>
              <a:rPr lang="en-GB" sz="1200" b="1" dirty="0">
                <a:latin typeface="Comic Sans MS" panose="030F0702030302020204" pitchFamily="66" charset="0"/>
              </a:rPr>
              <a:t>'x'</a:t>
            </a:r>
            <a:r>
              <a:rPr lang="en-GB" sz="1200" dirty="0">
                <a:latin typeface="Comic Sans MS" panose="030F0702030302020204" pitchFamily="66" charset="0"/>
              </a:rPr>
              <a:t>. So we can write: </a:t>
            </a:r>
            <a:r>
              <a:rPr lang="en-GB" sz="1200" b="1" dirty="0">
                <a:latin typeface="Comic Sans MS" panose="030F0702030302020204" pitchFamily="66" charset="0"/>
              </a:rPr>
              <a:t>x = hash(w)</a:t>
            </a:r>
            <a:r>
              <a:rPr lang="en-GB" sz="12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C16D1D96-D87C-4420-B8AC-289D6E9D6C95}"/>
              </a:ext>
            </a:extLst>
          </p:cNvPr>
          <p:cNvSpPr/>
          <p:nvPr/>
        </p:nvSpPr>
        <p:spPr>
          <a:xfrm>
            <a:off x="7263922" y="1236331"/>
            <a:ext cx="2340427" cy="2723823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This is Bob.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Bob has been barred from the exclusive fashion store for reasons too shocking to document, but he still works there as a store guard.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He has to let people in who know the secret phrase, but can't know the phrase himself in case he tries to get into the store again. And we don’t want a repeat of last time.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Bob does know </a:t>
            </a:r>
            <a:r>
              <a:rPr lang="en-GB" sz="1200" b="1" dirty="0">
                <a:latin typeface="Comic Sans MS" panose="030F0702030302020204" pitchFamily="66" charset="0"/>
              </a:rPr>
              <a:t>'x'</a:t>
            </a:r>
            <a:r>
              <a:rPr lang="en-GB" sz="12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683823E-74DD-4617-B07A-43D87BF3723B}"/>
              </a:ext>
            </a:extLst>
          </p:cNvPr>
          <p:cNvSpPr/>
          <p:nvPr/>
        </p:nvSpPr>
        <p:spPr>
          <a:xfrm>
            <a:off x="984436" y="4548883"/>
            <a:ext cx="2986312" cy="830997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Alice would like to visit the store and Bob is on duty. In other scenarios Alice could simply say the passphrase, but here she cannot.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1EFDBF2-BDCB-4678-A665-ECE5240DEC21}"/>
              </a:ext>
            </a:extLst>
          </p:cNvPr>
          <p:cNvSpPr/>
          <p:nvPr/>
        </p:nvSpPr>
        <p:spPr>
          <a:xfrm>
            <a:off x="4161969" y="4532638"/>
            <a:ext cx="4005155" cy="101566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Let's do some setup. First we need to create a check program called </a:t>
            </a:r>
            <a:r>
              <a:rPr lang="en-GB" sz="1200" b="1" dirty="0">
                <a:latin typeface="Comic Sans MS" panose="030F0702030302020204" pitchFamily="66" charset="0"/>
              </a:rPr>
              <a:t>'C'</a:t>
            </a:r>
            <a:r>
              <a:rPr lang="en-GB" sz="1200" dirty="0">
                <a:latin typeface="Comic Sans MS" panose="030F0702030302020204" pitchFamily="66" charset="0"/>
              </a:rPr>
              <a:t> that we can use to convince ourselves (and others) that a person knows the secret phrase </a:t>
            </a:r>
            <a:r>
              <a:rPr lang="en-GB" sz="1200" b="1" dirty="0">
                <a:latin typeface="Comic Sans MS" panose="030F0702030302020204" pitchFamily="66" charset="0"/>
              </a:rPr>
              <a:t>'w'</a:t>
            </a:r>
            <a:r>
              <a:rPr lang="en-GB" sz="1200" dirty="0">
                <a:latin typeface="Comic Sans MS" panose="030F0702030302020204" pitchFamily="66" charset="0"/>
              </a:rPr>
              <a:t> if we are given the public value </a:t>
            </a:r>
            <a:r>
              <a:rPr lang="en-GB" sz="1200" b="1" dirty="0">
                <a:latin typeface="Comic Sans MS" panose="030F0702030302020204" pitchFamily="66" charset="0"/>
              </a:rPr>
              <a:t>'x'</a:t>
            </a:r>
            <a:r>
              <a:rPr lang="en-GB" sz="1200" dirty="0">
                <a:latin typeface="Comic Sans MS" panose="030F0702030302020204" pitchFamily="66" charset="0"/>
              </a:rPr>
              <a:t>. In pseudo-code we can use: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36C74-4D24-4AF0-BDA9-CFE47B9DDE3B}"/>
              </a:ext>
            </a:extLst>
          </p:cNvPr>
          <p:cNvSpPr/>
          <p:nvPr/>
        </p:nvSpPr>
        <p:spPr>
          <a:xfrm>
            <a:off x="2964704" y="816622"/>
            <a:ext cx="2012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The Cast: Alice</a:t>
            </a:r>
            <a:endParaRPr lang="en-GB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3BD42A-BD22-4938-9E61-B787A11FE4CB}"/>
              </a:ext>
            </a:extLst>
          </p:cNvPr>
          <p:cNvSpPr/>
          <p:nvPr/>
        </p:nvSpPr>
        <p:spPr>
          <a:xfrm>
            <a:off x="928914" y="4178261"/>
            <a:ext cx="1771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The Scenario</a:t>
            </a:r>
            <a:endParaRPr lang="en-GB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582928-BD22-4279-B75A-40A3D5B1C207}"/>
              </a:ext>
            </a:extLst>
          </p:cNvPr>
          <p:cNvSpPr/>
          <p:nvPr/>
        </p:nvSpPr>
        <p:spPr>
          <a:xfrm>
            <a:off x="7263922" y="790448"/>
            <a:ext cx="1858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The Cast: Bob</a:t>
            </a:r>
            <a:endParaRPr lang="en-GB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49B787-DC67-45EF-A68E-1F56B0F3F925}"/>
              </a:ext>
            </a:extLst>
          </p:cNvPr>
          <p:cNvSpPr/>
          <p:nvPr/>
        </p:nvSpPr>
        <p:spPr>
          <a:xfrm>
            <a:off x="4143827" y="4148773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The Setup</a:t>
            </a:r>
            <a:endParaRPr lang="en-GB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D8762B-127A-46FD-83F8-8F126BB5082A}"/>
              </a:ext>
            </a:extLst>
          </p:cNvPr>
          <p:cNvSpPr/>
          <p:nvPr/>
        </p:nvSpPr>
        <p:spPr>
          <a:xfrm>
            <a:off x="928916" y="718455"/>
            <a:ext cx="1875526" cy="3287472"/>
          </a:xfrm>
          <a:custGeom>
            <a:avLst/>
            <a:gdLst>
              <a:gd name="connsiteX0" fmla="*/ 0 w 1875526"/>
              <a:gd name="connsiteY0" fmla="*/ 0 h 3287472"/>
              <a:gd name="connsiteX1" fmla="*/ 625175 w 1875526"/>
              <a:gd name="connsiteY1" fmla="*/ 0 h 3287472"/>
              <a:gd name="connsiteX2" fmla="*/ 1231595 w 1875526"/>
              <a:gd name="connsiteY2" fmla="*/ 0 h 3287472"/>
              <a:gd name="connsiteX3" fmla="*/ 1875526 w 1875526"/>
              <a:gd name="connsiteY3" fmla="*/ 0 h 3287472"/>
              <a:gd name="connsiteX4" fmla="*/ 1875526 w 1875526"/>
              <a:gd name="connsiteY4" fmla="*/ 657494 h 3287472"/>
              <a:gd name="connsiteX5" fmla="*/ 1875526 w 1875526"/>
              <a:gd name="connsiteY5" fmla="*/ 1282114 h 3287472"/>
              <a:gd name="connsiteX6" fmla="*/ 1875526 w 1875526"/>
              <a:gd name="connsiteY6" fmla="*/ 1873859 h 3287472"/>
              <a:gd name="connsiteX7" fmla="*/ 1875526 w 1875526"/>
              <a:gd name="connsiteY7" fmla="*/ 2597103 h 3287472"/>
              <a:gd name="connsiteX8" fmla="*/ 1875526 w 1875526"/>
              <a:gd name="connsiteY8" fmla="*/ 3287472 h 3287472"/>
              <a:gd name="connsiteX9" fmla="*/ 1269106 w 1875526"/>
              <a:gd name="connsiteY9" fmla="*/ 3287472 h 3287472"/>
              <a:gd name="connsiteX10" fmla="*/ 662686 w 1875526"/>
              <a:gd name="connsiteY10" fmla="*/ 3287472 h 3287472"/>
              <a:gd name="connsiteX11" fmla="*/ 0 w 1875526"/>
              <a:gd name="connsiteY11" fmla="*/ 3287472 h 3287472"/>
              <a:gd name="connsiteX12" fmla="*/ 0 w 1875526"/>
              <a:gd name="connsiteY12" fmla="*/ 2597103 h 3287472"/>
              <a:gd name="connsiteX13" fmla="*/ 0 w 1875526"/>
              <a:gd name="connsiteY13" fmla="*/ 1939608 h 3287472"/>
              <a:gd name="connsiteX14" fmla="*/ 0 w 1875526"/>
              <a:gd name="connsiteY14" fmla="*/ 1314989 h 3287472"/>
              <a:gd name="connsiteX15" fmla="*/ 0 w 1875526"/>
              <a:gd name="connsiteY15" fmla="*/ 723244 h 3287472"/>
              <a:gd name="connsiteX16" fmla="*/ 0 w 1875526"/>
              <a:gd name="connsiteY16" fmla="*/ 0 h 328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75526" h="3287472" extrusionOk="0">
                <a:moveTo>
                  <a:pt x="0" y="0"/>
                </a:moveTo>
                <a:cubicBezTo>
                  <a:pt x="194802" y="16877"/>
                  <a:pt x="430972" y="28886"/>
                  <a:pt x="625175" y="0"/>
                </a:cubicBezTo>
                <a:cubicBezTo>
                  <a:pt x="819378" y="-28886"/>
                  <a:pt x="1038111" y="14720"/>
                  <a:pt x="1231595" y="0"/>
                </a:cubicBezTo>
                <a:cubicBezTo>
                  <a:pt x="1425079" y="-14720"/>
                  <a:pt x="1629765" y="-28087"/>
                  <a:pt x="1875526" y="0"/>
                </a:cubicBezTo>
                <a:cubicBezTo>
                  <a:pt x="1844657" y="312649"/>
                  <a:pt x="1856710" y="490179"/>
                  <a:pt x="1875526" y="657494"/>
                </a:cubicBezTo>
                <a:cubicBezTo>
                  <a:pt x="1894342" y="824809"/>
                  <a:pt x="1873715" y="1100696"/>
                  <a:pt x="1875526" y="1282114"/>
                </a:cubicBezTo>
                <a:cubicBezTo>
                  <a:pt x="1877337" y="1463532"/>
                  <a:pt x="1863244" y="1675747"/>
                  <a:pt x="1875526" y="1873859"/>
                </a:cubicBezTo>
                <a:cubicBezTo>
                  <a:pt x="1887808" y="2071971"/>
                  <a:pt x="1843355" y="2311378"/>
                  <a:pt x="1875526" y="2597103"/>
                </a:cubicBezTo>
                <a:cubicBezTo>
                  <a:pt x="1907697" y="2882828"/>
                  <a:pt x="1858480" y="3046760"/>
                  <a:pt x="1875526" y="3287472"/>
                </a:cubicBezTo>
                <a:cubicBezTo>
                  <a:pt x="1670592" y="3270378"/>
                  <a:pt x="1425446" y="3312154"/>
                  <a:pt x="1269106" y="3287472"/>
                </a:cubicBezTo>
                <a:cubicBezTo>
                  <a:pt x="1112766" y="3262790"/>
                  <a:pt x="880426" y="3278171"/>
                  <a:pt x="662686" y="3287472"/>
                </a:cubicBezTo>
                <a:cubicBezTo>
                  <a:pt x="444946" y="3296773"/>
                  <a:pt x="300477" y="3302667"/>
                  <a:pt x="0" y="3287472"/>
                </a:cubicBezTo>
                <a:cubicBezTo>
                  <a:pt x="-10510" y="3130581"/>
                  <a:pt x="-19973" y="2768798"/>
                  <a:pt x="0" y="2597103"/>
                </a:cubicBezTo>
                <a:cubicBezTo>
                  <a:pt x="19973" y="2425408"/>
                  <a:pt x="-1765" y="2141414"/>
                  <a:pt x="0" y="1939608"/>
                </a:cubicBezTo>
                <a:cubicBezTo>
                  <a:pt x="1765" y="1737802"/>
                  <a:pt x="18721" y="1451520"/>
                  <a:pt x="0" y="1314989"/>
                </a:cubicBezTo>
                <a:cubicBezTo>
                  <a:pt x="-18721" y="1178458"/>
                  <a:pt x="-4403" y="983359"/>
                  <a:pt x="0" y="723244"/>
                </a:cubicBezTo>
                <a:cubicBezTo>
                  <a:pt x="4403" y="463129"/>
                  <a:pt x="11486" y="22307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3D2D53-41DE-4C28-BEF2-1512FBA5557C}"/>
              </a:ext>
            </a:extLst>
          </p:cNvPr>
          <p:cNvSpPr/>
          <p:nvPr/>
        </p:nvSpPr>
        <p:spPr>
          <a:xfrm>
            <a:off x="1004730" y="816622"/>
            <a:ext cx="18277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mic Sans MS" panose="030F0702030302020204" pitchFamily="66" charset="0"/>
              </a:rPr>
              <a:t>zk</a:t>
            </a:r>
            <a:r>
              <a:rPr lang="en-GB" sz="2000" dirty="0">
                <a:latin typeface="Comic Sans MS" panose="030F0702030302020204" pitchFamily="66" charset="0"/>
              </a:rPr>
              <a:t>-SNARKs</a:t>
            </a:r>
          </a:p>
          <a:p>
            <a:r>
              <a:rPr lang="en-GB" sz="2000" dirty="0">
                <a:latin typeface="Comic Sans MS" panose="030F0702030302020204" pitchFamily="66" charset="0"/>
              </a:rPr>
              <a:t>Explainer for Developers</a:t>
            </a:r>
            <a:endParaRPr lang="en-GB" sz="2000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D52D1736-A7DA-4DE4-AA3E-99550806DB6F}"/>
              </a:ext>
            </a:extLst>
          </p:cNvPr>
          <p:cNvSpPr/>
          <p:nvPr/>
        </p:nvSpPr>
        <p:spPr>
          <a:xfrm>
            <a:off x="4188704" y="6225611"/>
            <a:ext cx="3978420" cy="109260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If the correct secret </a:t>
            </a:r>
            <a:r>
              <a:rPr lang="en-GB" sz="1200" b="1" dirty="0">
                <a:latin typeface="Comic Sans MS" panose="030F0702030302020204" pitchFamily="66" charset="0"/>
              </a:rPr>
              <a:t>'w'</a:t>
            </a:r>
            <a:r>
              <a:rPr lang="en-GB" sz="1200" dirty="0">
                <a:latin typeface="Comic Sans MS" panose="030F0702030302020204" pitchFamily="66" charset="0"/>
              </a:rPr>
              <a:t> is given, then the above will return true. We also setup three algorithms which we will treat as black boxes.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We use the icon       to identify public information, and     to identify secret information.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B0A00E87-9EAC-47E6-A2AC-6CA4796D852D}"/>
              </a:ext>
            </a:extLst>
          </p:cNvPr>
          <p:cNvSpPr/>
          <p:nvPr/>
        </p:nvSpPr>
        <p:spPr>
          <a:xfrm>
            <a:off x="4480117" y="5555453"/>
            <a:ext cx="1952171" cy="646331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GB" sz="1200" dirty="0">
                <a:latin typeface="Comic Sans MS" panose="030F0702030302020204" pitchFamily="66" charset="0"/>
              </a:rPr>
              <a:t>public bool C(x, w) {</a:t>
            </a:r>
          </a:p>
          <a:p>
            <a:r>
              <a:rPr lang="en-GB" sz="1200" dirty="0">
                <a:latin typeface="Comic Sans MS" panose="030F0702030302020204" pitchFamily="66" charset="0"/>
              </a:rPr>
              <a:t>    return (hash(w) == x);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}</a:t>
            </a:r>
          </a:p>
        </p:txBody>
      </p:sp>
      <p:pic>
        <p:nvPicPr>
          <p:cNvPr id="1026" name="Picture 2" descr="Image result for twitter icon">
            <a:extLst>
              <a:ext uri="{FF2B5EF4-FFF2-40B4-BE49-F238E27FC236}">
                <a16:creationId xmlns:a16="http://schemas.microsoft.com/office/drawing/2014/main" id="{6F620EE5-9B70-4D8D-905A-D80AABBC7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31" y="3720401"/>
            <a:ext cx="212493" cy="21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4B4C5C-1730-4EC7-A7BA-F731BDC5CA67}"/>
              </a:ext>
            </a:extLst>
          </p:cNvPr>
          <p:cNvSpPr/>
          <p:nvPr/>
        </p:nvSpPr>
        <p:spPr>
          <a:xfrm>
            <a:off x="1123453" y="3704182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Comic Sans MS" panose="030F0702030302020204" pitchFamily="66" charset="0"/>
              </a:rPr>
              <a:t>@</a:t>
            </a:r>
            <a:r>
              <a:rPr lang="en-GB" sz="1200" dirty="0" err="1">
                <a:latin typeface="Comic Sans MS" panose="030F0702030302020204" pitchFamily="66" charset="0"/>
              </a:rPr>
              <a:t>kevnsmall</a:t>
            </a:r>
            <a:endParaRPr lang="en-GB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52173-D38C-46AB-AC66-338EC5BD6F0F}"/>
              </a:ext>
            </a:extLst>
          </p:cNvPr>
          <p:cNvSpPr/>
          <p:nvPr/>
        </p:nvSpPr>
        <p:spPr>
          <a:xfrm>
            <a:off x="1028714" y="1891811"/>
            <a:ext cx="15720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mic Sans MS" panose="030F0702030302020204" pitchFamily="66" charset="0"/>
              </a:rPr>
              <a:t>A semi-technical example of using </a:t>
            </a:r>
            <a:r>
              <a:rPr lang="en-GB" sz="1200" dirty="0" err="1">
                <a:latin typeface="Comic Sans MS" panose="030F0702030302020204" pitchFamily="66" charset="0"/>
              </a:rPr>
              <a:t>zk</a:t>
            </a:r>
            <a:r>
              <a:rPr lang="en-GB" sz="1200" dirty="0">
                <a:latin typeface="Comic Sans MS" panose="030F0702030302020204" pitchFamily="66" charset="0"/>
              </a:rPr>
              <a:t>-SNARKs, treating most all the difficult bits as black boxes.</a:t>
            </a:r>
            <a:endParaRPr lang="en-GB" sz="1200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F9234E1B-8578-436A-9E6C-C93BD7F3C00D}"/>
              </a:ext>
            </a:extLst>
          </p:cNvPr>
          <p:cNvSpPr/>
          <p:nvPr/>
        </p:nvSpPr>
        <p:spPr>
          <a:xfrm>
            <a:off x="984436" y="5328847"/>
            <a:ext cx="3047850" cy="64633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 err="1">
                <a:latin typeface="Comic Sans MS" panose="030F0702030302020204" pitchFamily="66" charset="0"/>
              </a:rPr>
              <a:t>zk</a:t>
            </a:r>
            <a:r>
              <a:rPr lang="en-GB" sz="1200" dirty="0">
                <a:latin typeface="Comic Sans MS" panose="030F0702030302020204" pitchFamily="66" charset="0"/>
              </a:rPr>
              <a:t>-SNARKs to the rescue! Instead of revealing the secret </a:t>
            </a:r>
            <a:r>
              <a:rPr lang="en-GB" sz="1200" b="1" dirty="0">
                <a:latin typeface="Comic Sans MS" panose="030F0702030302020204" pitchFamily="66" charset="0"/>
              </a:rPr>
              <a:t>'w'</a:t>
            </a:r>
            <a:r>
              <a:rPr lang="en-GB" sz="1200" dirty="0">
                <a:latin typeface="Comic Sans MS" panose="030F0702030302020204" pitchFamily="66" charset="0"/>
              </a:rPr>
              <a:t>, Alice will reveal a proof that she knows </a:t>
            </a:r>
            <a:r>
              <a:rPr lang="en-GB" sz="1200" b="1" dirty="0">
                <a:latin typeface="Comic Sans MS" panose="030F0702030302020204" pitchFamily="66" charset="0"/>
              </a:rPr>
              <a:t>‘w’</a:t>
            </a:r>
            <a:r>
              <a:rPr lang="en-GB" sz="12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65FB7-72C3-4992-A3B8-419249BA6C52}"/>
              </a:ext>
            </a:extLst>
          </p:cNvPr>
          <p:cNvSpPr/>
          <p:nvPr/>
        </p:nvSpPr>
        <p:spPr>
          <a:xfrm>
            <a:off x="10084271" y="4667040"/>
            <a:ext cx="91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dirty="0">
                <a:latin typeface="Comic Sans MS" panose="030F0702030302020204" pitchFamily="66" charset="0"/>
              </a:rPr>
              <a:t>Generator</a:t>
            </a:r>
            <a:br>
              <a:rPr lang="en-GB" sz="1200" dirty="0">
                <a:latin typeface="Comic Sans MS" panose="030F0702030302020204" pitchFamily="66" charset="0"/>
              </a:rPr>
            </a:br>
            <a:r>
              <a:rPr lang="en-GB" sz="1200" dirty="0">
                <a:latin typeface="Comic Sans MS" panose="030F0702030302020204" pitchFamily="66" charset="0"/>
              </a:rPr>
              <a:t>Algorithm</a:t>
            </a:r>
            <a:endParaRPr lang="en-GB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F3AC47-F1D6-41DB-A5DB-4C5DE5E501A8}"/>
              </a:ext>
            </a:extLst>
          </p:cNvPr>
          <p:cNvSpPr/>
          <p:nvPr/>
        </p:nvSpPr>
        <p:spPr>
          <a:xfrm>
            <a:off x="10084270" y="5589503"/>
            <a:ext cx="898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dirty="0">
                <a:latin typeface="Comic Sans MS" panose="030F0702030302020204" pitchFamily="66" charset="0"/>
              </a:rPr>
              <a:t>Prover</a:t>
            </a:r>
            <a:br>
              <a:rPr lang="en-GB" sz="1200" dirty="0">
                <a:latin typeface="Comic Sans MS" panose="030F0702030302020204" pitchFamily="66" charset="0"/>
              </a:rPr>
            </a:br>
            <a:r>
              <a:rPr lang="en-GB" sz="1200" dirty="0">
                <a:latin typeface="Comic Sans MS" panose="030F0702030302020204" pitchFamily="66" charset="0"/>
              </a:rPr>
              <a:t>Algorithm</a:t>
            </a:r>
            <a:endParaRPr lang="en-GB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FE53D0-FEE2-4C50-97CA-9FEA47485A9D}"/>
              </a:ext>
            </a:extLst>
          </p:cNvPr>
          <p:cNvSpPr/>
          <p:nvPr/>
        </p:nvSpPr>
        <p:spPr>
          <a:xfrm>
            <a:off x="10084271" y="6566837"/>
            <a:ext cx="898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dirty="0">
                <a:latin typeface="Comic Sans MS" panose="030F0702030302020204" pitchFamily="66" charset="0"/>
              </a:rPr>
              <a:t>Verifier</a:t>
            </a:r>
            <a:br>
              <a:rPr lang="en-GB" sz="1200" dirty="0">
                <a:latin typeface="Comic Sans MS" panose="030F0702030302020204" pitchFamily="66" charset="0"/>
              </a:rPr>
            </a:br>
            <a:r>
              <a:rPr lang="en-GB" sz="1200" dirty="0">
                <a:latin typeface="Comic Sans MS" panose="030F0702030302020204" pitchFamily="66" charset="0"/>
              </a:rPr>
              <a:t>Algorithm</a:t>
            </a:r>
            <a:endParaRPr lang="en-GB" sz="1200" dirty="0"/>
          </a:p>
        </p:txBody>
      </p:sp>
      <p:pic>
        <p:nvPicPr>
          <p:cNvPr id="10" name="Graphic 9" descr="No sign">
            <a:extLst>
              <a:ext uri="{FF2B5EF4-FFF2-40B4-BE49-F238E27FC236}">
                <a16:creationId xmlns:a16="http://schemas.microsoft.com/office/drawing/2014/main" id="{0665F1C0-058A-45DE-B900-E5CAF0C26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0996" y="7087006"/>
            <a:ext cx="195942" cy="195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B00F2A-7FF4-4803-B2E3-033FBBA8F0FB}"/>
              </a:ext>
            </a:extLst>
          </p:cNvPr>
          <p:cNvSpPr txBox="1"/>
          <p:nvPr/>
        </p:nvSpPr>
        <p:spPr>
          <a:xfrm>
            <a:off x="5478393" y="6885117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08EEF9-1F42-4C5B-BE70-BC4E7E4C9A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6567" y="1386208"/>
            <a:ext cx="1242693" cy="22058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A48A8B-F138-41B5-BEB0-8F036DACD4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9384" y="1106208"/>
            <a:ext cx="1064785" cy="2456970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CF77B1D8-A1F0-4EF3-A512-28ED541002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9149" y="5986306"/>
            <a:ext cx="2876531" cy="1354267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F2962AB4-85E4-4711-A9D8-27EBE1A653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2450" y="5536366"/>
            <a:ext cx="1225904" cy="646331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id="{8F32C7C9-ACE5-4CA1-902C-997A9B43EA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7699" y="5492467"/>
            <a:ext cx="1356570" cy="741960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ABF741F4-9E8C-494E-AC8E-6A7158502C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92525" y="4520266"/>
            <a:ext cx="1298426" cy="812836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0A9899D7-FDC8-45E1-986D-A885F1F1AB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48992" y="6473347"/>
            <a:ext cx="1235277" cy="6846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79E272-DF63-463E-BF3D-4ACD0CB5719B}"/>
              </a:ext>
            </a:extLst>
          </p:cNvPr>
          <p:cNvSpPr txBox="1"/>
          <p:nvPr/>
        </p:nvSpPr>
        <p:spPr>
          <a:xfrm>
            <a:off x="8953369" y="6393792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29862A-4BB6-4DCA-9EE7-CA13ADB4D848}"/>
              </a:ext>
            </a:extLst>
          </p:cNvPr>
          <p:cNvSpPr txBox="1"/>
          <p:nvPr/>
        </p:nvSpPr>
        <p:spPr>
          <a:xfrm>
            <a:off x="8910478" y="5449244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370FB9-B7B1-4554-A1BB-E1424A8CB6D4}"/>
              </a:ext>
            </a:extLst>
          </p:cNvPr>
          <p:cNvSpPr txBox="1"/>
          <p:nvPr/>
        </p:nvSpPr>
        <p:spPr>
          <a:xfrm>
            <a:off x="8896577" y="4456100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36213C-5055-461A-B3A5-F5EF4010F565}"/>
              </a:ext>
            </a:extLst>
          </p:cNvPr>
          <p:cNvSpPr txBox="1"/>
          <p:nvPr/>
        </p:nvSpPr>
        <p:spPr>
          <a:xfrm>
            <a:off x="6581818" y="5599988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146B24A-2510-4894-BC70-C6968A6FAEFE}"/>
              </a:ext>
            </a:extLst>
          </p:cNvPr>
          <p:cNvSpPr/>
          <p:nvPr/>
        </p:nvSpPr>
        <p:spPr>
          <a:xfrm>
            <a:off x="10597729" y="7121992"/>
            <a:ext cx="7986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Comic Sans MS" panose="030F0702030302020204" pitchFamily="66" charset="0"/>
              </a:rPr>
              <a:t>Page 1/2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2295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B1E9E4-DA59-4C19-B744-D760E9A6EC3C}"/>
              </a:ext>
            </a:extLst>
          </p:cNvPr>
          <p:cNvSpPr/>
          <p:nvPr/>
        </p:nvSpPr>
        <p:spPr>
          <a:xfrm>
            <a:off x="936172" y="718456"/>
            <a:ext cx="5311282" cy="3287471"/>
          </a:xfrm>
          <a:custGeom>
            <a:avLst/>
            <a:gdLst>
              <a:gd name="connsiteX0" fmla="*/ 0 w 5311282"/>
              <a:gd name="connsiteY0" fmla="*/ 0 h 3287471"/>
              <a:gd name="connsiteX1" fmla="*/ 663910 w 5311282"/>
              <a:gd name="connsiteY1" fmla="*/ 0 h 3287471"/>
              <a:gd name="connsiteX2" fmla="*/ 1274708 w 5311282"/>
              <a:gd name="connsiteY2" fmla="*/ 0 h 3287471"/>
              <a:gd name="connsiteX3" fmla="*/ 1991731 w 5311282"/>
              <a:gd name="connsiteY3" fmla="*/ 0 h 3287471"/>
              <a:gd name="connsiteX4" fmla="*/ 2655641 w 5311282"/>
              <a:gd name="connsiteY4" fmla="*/ 0 h 3287471"/>
              <a:gd name="connsiteX5" fmla="*/ 3319551 w 5311282"/>
              <a:gd name="connsiteY5" fmla="*/ 0 h 3287471"/>
              <a:gd name="connsiteX6" fmla="*/ 4089687 w 5311282"/>
              <a:gd name="connsiteY6" fmla="*/ 0 h 3287471"/>
              <a:gd name="connsiteX7" fmla="*/ 5311282 w 5311282"/>
              <a:gd name="connsiteY7" fmla="*/ 0 h 3287471"/>
              <a:gd name="connsiteX8" fmla="*/ 5311282 w 5311282"/>
              <a:gd name="connsiteY8" fmla="*/ 558870 h 3287471"/>
              <a:gd name="connsiteX9" fmla="*/ 5311282 w 5311282"/>
              <a:gd name="connsiteY9" fmla="*/ 1183490 h 3287471"/>
              <a:gd name="connsiteX10" fmla="*/ 5311282 w 5311282"/>
              <a:gd name="connsiteY10" fmla="*/ 1906733 h 3287471"/>
              <a:gd name="connsiteX11" fmla="*/ 5311282 w 5311282"/>
              <a:gd name="connsiteY11" fmla="*/ 2597102 h 3287471"/>
              <a:gd name="connsiteX12" fmla="*/ 5311282 w 5311282"/>
              <a:gd name="connsiteY12" fmla="*/ 3287471 h 3287471"/>
              <a:gd name="connsiteX13" fmla="*/ 4753597 w 5311282"/>
              <a:gd name="connsiteY13" fmla="*/ 3287471 h 3287471"/>
              <a:gd name="connsiteX14" fmla="*/ 4195913 w 5311282"/>
              <a:gd name="connsiteY14" fmla="*/ 3287471 h 3287471"/>
              <a:gd name="connsiteX15" fmla="*/ 3585115 w 5311282"/>
              <a:gd name="connsiteY15" fmla="*/ 3287471 h 3287471"/>
              <a:gd name="connsiteX16" fmla="*/ 2921205 w 5311282"/>
              <a:gd name="connsiteY16" fmla="*/ 3287471 h 3287471"/>
              <a:gd name="connsiteX17" fmla="*/ 2310408 w 5311282"/>
              <a:gd name="connsiteY17" fmla="*/ 3287471 h 3287471"/>
              <a:gd name="connsiteX18" fmla="*/ 1593385 w 5311282"/>
              <a:gd name="connsiteY18" fmla="*/ 3287471 h 3287471"/>
              <a:gd name="connsiteX19" fmla="*/ 1088813 w 5311282"/>
              <a:gd name="connsiteY19" fmla="*/ 3287471 h 3287471"/>
              <a:gd name="connsiteX20" fmla="*/ 0 w 5311282"/>
              <a:gd name="connsiteY20" fmla="*/ 3287471 h 3287471"/>
              <a:gd name="connsiteX21" fmla="*/ 0 w 5311282"/>
              <a:gd name="connsiteY21" fmla="*/ 2695726 h 3287471"/>
              <a:gd name="connsiteX22" fmla="*/ 0 w 5311282"/>
              <a:gd name="connsiteY22" fmla="*/ 2071107 h 3287471"/>
              <a:gd name="connsiteX23" fmla="*/ 0 w 5311282"/>
              <a:gd name="connsiteY23" fmla="*/ 1347863 h 3287471"/>
              <a:gd name="connsiteX24" fmla="*/ 0 w 5311282"/>
              <a:gd name="connsiteY24" fmla="*/ 756118 h 3287471"/>
              <a:gd name="connsiteX25" fmla="*/ 0 w 5311282"/>
              <a:gd name="connsiteY25" fmla="*/ 0 h 328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11282" h="3287471" extrusionOk="0">
                <a:moveTo>
                  <a:pt x="0" y="0"/>
                </a:moveTo>
                <a:cubicBezTo>
                  <a:pt x="266605" y="-1009"/>
                  <a:pt x="506136" y="3259"/>
                  <a:pt x="663910" y="0"/>
                </a:cubicBezTo>
                <a:cubicBezTo>
                  <a:pt x="821684" y="-3259"/>
                  <a:pt x="1025521" y="25220"/>
                  <a:pt x="1274708" y="0"/>
                </a:cubicBezTo>
                <a:cubicBezTo>
                  <a:pt x="1523895" y="-25220"/>
                  <a:pt x="1845142" y="1222"/>
                  <a:pt x="1991731" y="0"/>
                </a:cubicBezTo>
                <a:cubicBezTo>
                  <a:pt x="2138320" y="-1222"/>
                  <a:pt x="2359723" y="27849"/>
                  <a:pt x="2655641" y="0"/>
                </a:cubicBezTo>
                <a:cubicBezTo>
                  <a:pt x="2951559" y="-27849"/>
                  <a:pt x="3039077" y="-22748"/>
                  <a:pt x="3319551" y="0"/>
                </a:cubicBezTo>
                <a:cubicBezTo>
                  <a:pt x="3600025" y="22748"/>
                  <a:pt x="3746416" y="-7537"/>
                  <a:pt x="4089687" y="0"/>
                </a:cubicBezTo>
                <a:cubicBezTo>
                  <a:pt x="4432958" y="7537"/>
                  <a:pt x="4995477" y="-7636"/>
                  <a:pt x="5311282" y="0"/>
                </a:cubicBezTo>
                <a:cubicBezTo>
                  <a:pt x="5306013" y="262192"/>
                  <a:pt x="5306936" y="332496"/>
                  <a:pt x="5311282" y="558870"/>
                </a:cubicBezTo>
                <a:cubicBezTo>
                  <a:pt x="5315629" y="785244"/>
                  <a:pt x="5301078" y="873472"/>
                  <a:pt x="5311282" y="1183490"/>
                </a:cubicBezTo>
                <a:cubicBezTo>
                  <a:pt x="5321486" y="1493508"/>
                  <a:pt x="5297662" y="1740710"/>
                  <a:pt x="5311282" y="1906733"/>
                </a:cubicBezTo>
                <a:cubicBezTo>
                  <a:pt x="5324902" y="2072756"/>
                  <a:pt x="5301935" y="2377904"/>
                  <a:pt x="5311282" y="2597102"/>
                </a:cubicBezTo>
                <a:cubicBezTo>
                  <a:pt x="5320629" y="2816300"/>
                  <a:pt x="5287665" y="3097254"/>
                  <a:pt x="5311282" y="3287471"/>
                </a:cubicBezTo>
                <a:cubicBezTo>
                  <a:pt x="5107629" y="3276114"/>
                  <a:pt x="4880623" y="3290500"/>
                  <a:pt x="4753597" y="3287471"/>
                </a:cubicBezTo>
                <a:cubicBezTo>
                  <a:pt x="4626571" y="3284442"/>
                  <a:pt x="4463352" y="3277335"/>
                  <a:pt x="4195913" y="3287471"/>
                </a:cubicBezTo>
                <a:cubicBezTo>
                  <a:pt x="3928474" y="3297607"/>
                  <a:pt x="3788739" y="3313485"/>
                  <a:pt x="3585115" y="3287471"/>
                </a:cubicBezTo>
                <a:cubicBezTo>
                  <a:pt x="3381491" y="3261457"/>
                  <a:pt x="3092031" y="3303721"/>
                  <a:pt x="2921205" y="3287471"/>
                </a:cubicBezTo>
                <a:cubicBezTo>
                  <a:pt x="2750379" y="3271222"/>
                  <a:pt x="2611863" y="3287916"/>
                  <a:pt x="2310408" y="3287471"/>
                </a:cubicBezTo>
                <a:cubicBezTo>
                  <a:pt x="2008953" y="3287026"/>
                  <a:pt x="1830613" y="3262352"/>
                  <a:pt x="1593385" y="3287471"/>
                </a:cubicBezTo>
                <a:cubicBezTo>
                  <a:pt x="1356157" y="3312590"/>
                  <a:pt x="1201431" y="3285902"/>
                  <a:pt x="1088813" y="3287471"/>
                </a:cubicBezTo>
                <a:cubicBezTo>
                  <a:pt x="976195" y="3289040"/>
                  <a:pt x="488078" y="3318874"/>
                  <a:pt x="0" y="3287471"/>
                </a:cubicBezTo>
                <a:cubicBezTo>
                  <a:pt x="26342" y="3045261"/>
                  <a:pt x="-28003" y="2816561"/>
                  <a:pt x="0" y="2695726"/>
                </a:cubicBezTo>
                <a:cubicBezTo>
                  <a:pt x="28003" y="2574892"/>
                  <a:pt x="-2426" y="2248887"/>
                  <a:pt x="0" y="2071107"/>
                </a:cubicBezTo>
                <a:cubicBezTo>
                  <a:pt x="2426" y="1893327"/>
                  <a:pt x="-27602" y="1706166"/>
                  <a:pt x="0" y="1347863"/>
                </a:cubicBezTo>
                <a:cubicBezTo>
                  <a:pt x="27602" y="989560"/>
                  <a:pt x="-18255" y="1030438"/>
                  <a:pt x="0" y="756118"/>
                </a:cubicBezTo>
                <a:cubicBezTo>
                  <a:pt x="18255" y="481798"/>
                  <a:pt x="-7769" y="32100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FDB3B-A90E-4EDB-97A9-29BE901E3B67}"/>
              </a:ext>
            </a:extLst>
          </p:cNvPr>
          <p:cNvSpPr/>
          <p:nvPr/>
        </p:nvSpPr>
        <p:spPr>
          <a:xfrm>
            <a:off x="6335486" y="718456"/>
            <a:ext cx="5043718" cy="3287471"/>
          </a:xfrm>
          <a:custGeom>
            <a:avLst/>
            <a:gdLst>
              <a:gd name="connsiteX0" fmla="*/ 0 w 5043718"/>
              <a:gd name="connsiteY0" fmla="*/ 0 h 3287471"/>
              <a:gd name="connsiteX1" fmla="*/ 630465 w 5043718"/>
              <a:gd name="connsiteY1" fmla="*/ 0 h 3287471"/>
              <a:gd name="connsiteX2" fmla="*/ 1210492 w 5043718"/>
              <a:gd name="connsiteY2" fmla="*/ 0 h 3287471"/>
              <a:gd name="connsiteX3" fmla="*/ 1891394 w 5043718"/>
              <a:gd name="connsiteY3" fmla="*/ 0 h 3287471"/>
              <a:gd name="connsiteX4" fmla="*/ 2521859 w 5043718"/>
              <a:gd name="connsiteY4" fmla="*/ 0 h 3287471"/>
              <a:gd name="connsiteX5" fmla="*/ 3152324 w 5043718"/>
              <a:gd name="connsiteY5" fmla="*/ 0 h 3287471"/>
              <a:gd name="connsiteX6" fmla="*/ 3883663 w 5043718"/>
              <a:gd name="connsiteY6" fmla="*/ 0 h 3287471"/>
              <a:gd name="connsiteX7" fmla="*/ 5043718 w 5043718"/>
              <a:gd name="connsiteY7" fmla="*/ 0 h 3287471"/>
              <a:gd name="connsiteX8" fmla="*/ 5043718 w 5043718"/>
              <a:gd name="connsiteY8" fmla="*/ 558870 h 3287471"/>
              <a:gd name="connsiteX9" fmla="*/ 5043718 w 5043718"/>
              <a:gd name="connsiteY9" fmla="*/ 1183490 h 3287471"/>
              <a:gd name="connsiteX10" fmla="*/ 5043718 w 5043718"/>
              <a:gd name="connsiteY10" fmla="*/ 1906733 h 3287471"/>
              <a:gd name="connsiteX11" fmla="*/ 5043718 w 5043718"/>
              <a:gd name="connsiteY11" fmla="*/ 2597102 h 3287471"/>
              <a:gd name="connsiteX12" fmla="*/ 5043718 w 5043718"/>
              <a:gd name="connsiteY12" fmla="*/ 3287471 h 3287471"/>
              <a:gd name="connsiteX13" fmla="*/ 4514128 w 5043718"/>
              <a:gd name="connsiteY13" fmla="*/ 3287471 h 3287471"/>
              <a:gd name="connsiteX14" fmla="*/ 3984537 w 5043718"/>
              <a:gd name="connsiteY14" fmla="*/ 3287471 h 3287471"/>
              <a:gd name="connsiteX15" fmla="*/ 3404510 w 5043718"/>
              <a:gd name="connsiteY15" fmla="*/ 3287471 h 3287471"/>
              <a:gd name="connsiteX16" fmla="*/ 2774045 w 5043718"/>
              <a:gd name="connsiteY16" fmla="*/ 3287471 h 3287471"/>
              <a:gd name="connsiteX17" fmla="*/ 2194017 w 5043718"/>
              <a:gd name="connsiteY17" fmla="*/ 3287471 h 3287471"/>
              <a:gd name="connsiteX18" fmla="*/ 1513115 w 5043718"/>
              <a:gd name="connsiteY18" fmla="*/ 3287471 h 3287471"/>
              <a:gd name="connsiteX19" fmla="*/ 1033962 w 5043718"/>
              <a:gd name="connsiteY19" fmla="*/ 3287471 h 3287471"/>
              <a:gd name="connsiteX20" fmla="*/ 0 w 5043718"/>
              <a:gd name="connsiteY20" fmla="*/ 3287471 h 3287471"/>
              <a:gd name="connsiteX21" fmla="*/ 0 w 5043718"/>
              <a:gd name="connsiteY21" fmla="*/ 2695726 h 3287471"/>
              <a:gd name="connsiteX22" fmla="*/ 0 w 5043718"/>
              <a:gd name="connsiteY22" fmla="*/ 2071107 h 3287471"/>
              <a:gd name="connsiteX23" fmla="*/ 0 w 5043718"/>
              <a:gd name="connsiteY23" fmla="*/ 1347863 h 3287471"/>
              <a:gd name="connsiteX24" fmla="*/ 0 w 5043718"/>
              <a:gd name="connsiteY24" fmla="*/ 756118 h 3287471"/>
              <a:gd name="connsiteX25" fmla="*/ 0 w 5043718"/>
              <a:gd name="connsiteY25" fmla="*/ 0 h 328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043718" h="3287471" extrusionOk="0">
                <a:moveTo>
                  <a:pt x="0" y="0"/>
                </a:moveTo>
                <a:cubicBezTo>
                  <a:pt x="185556" y="301"/>
                  <a:pt x="425268" y="-8425"/>
                  <a:pt x="630465" y="0"/>
                </a:cubicBezTo>
                <a:cubicBezTo>
                  <a:pt x="835662" y="8425"/>
                  <a:pt x="1069779" y="5513"/>
                  <a:pt x="1210492" y="0"/>
                </a:cubicBezTo>
                <a:cubicBezTo>
                  <a:pt x="1351205" y="-5513"/>
                  <a:pt x="1732908" y="11688"/>
                  <a:pt x="1891394" y="0"/>
                </a:cubicBezTo>
                <a:cubicBezTo>
                  <a:pt x="2049880" y="-11688"/>
                  <a:pt x="2306788" y="-25056"/>
                  <a:pt x="2521859" y="0"/>
                </a:cubicBezTo>
                <a:cubicBezTo>
                  <a:pt x="2736931" y="25056"/>
                  <a:pt x="2937376" y="31408"/>
                  <a:pt x="3152324" y="0"/>
                </a:cubicBezTo>
                <a:cubicBezTo>
                  <a:pt x="3367273" y="-31408"/>
                  <a:pt x="3627554" y="24324"/>
                  <a:pt x="3883663" y="0"/>
                </a:cubicBezTo>
                <a:cubicBezTo>
                  <a:pt x="4139772" y="-24324"/>
                  <a:pt x="4555759" y="-50927"/>
                  <a:pt x="5043718" y="0"/>
                </a:cubicBezTo>
                <a:cubicBezTo>
                  <a:pt x="5038449" y="262192"/>
                  <a:pt x="5039372" y="332496"/>
                  <a:pt x="5043718" y="558870"/>
                </a:cubicBezTo>
                <a:cubicBezTo>
                  <a:pt x="5048065" y="785244"/>
                  <a:pt x="5033514" y="873472"/>
                  <a:pt x="5043718" y="1183490"/>
                </a:cubicBezTo>
                <a:cubicBezTo>
                  <a:pt x="5053922" y="1493508"/>
                  <a:pt x="5030098" y="1740710"/>
                  <a:pt x="5043718" y="1906733"/>
                </a:cubicBezTo>
                <a:cubicBezTo>
                  <a:pt x="5057338" y="2072756"/>
                  <a:pt x="5034371" y="2377904"/>
                  <a:pt x="5043718" y="2597102"/>
                </a:cubicBezTo>
                <a:cubicBezTo>
                  <a:pt x="5053065" y="2816300"/>
                  <a:pt x="5020101" y="3097254"/>
                  <a:pt x="5043718" y="3287471"/>
                </a:cubicBezTo>
                <a:cubicBezTo>
                  <a:pt x="4922096" y="3288324"/>
                  <a:pt x="4760549" y="3306700"/>
                  <a:pt x="4514128" y="3287471"/>
                </a:cubicBezTo>
                <a:cubicBezTo>
                  <a:pt x="4267707" y="3268243"/>
                  <a:pt x="4245655" y="3304742"/>
                  <a:pt x="3984537" y="3287471"/>
                </a:cubicBezTo>
                <a:cubicBezTo>
                  <a:pt x="3723419" y="3270200"/>
                  <a:pt x="3628898" y="3276819"/>
                  <a:pt x="3404510" y="3287471"/>
                </a:cubicBezTo>
                <a:cubicBezTo>
                  <a:pt x="3180122" y="3298123"/>
                  <a:pt x="3061522" y="3283034"/>
                  <a:pt x="2774045" y="3287471"/>
                </a:cubicBezTo>
                <a:cubicBezTo>
                  <a:pt x="2486568" y="3291908"/>
                  <a:pt x="2378454" y="3304066"/>
                  <a:pt x="2194017" y="3287471"/>
                </a:cubicBezTo>
                <a:cubicBezTo>
                  <a:pt x="2009580" y="3270876"/>
                  <a:pt x="1785872" y="3315525"/>
                  <a:pt x="1513115" y="3287471"/>
                </a:cubicBezTo>
                <a:cubicBezTo>
                  <a:pt x="1240358" y="3259417"/>
                  <a:pt x="1153140" y="3284245"/>
                  <a:pt x="1033962" y="3287471"/>
                </a:cubicBezTo>
                <a:cubicBezTo>
                  <a:pt x="914784" y="3290697"/>
                  <a:pt x="475078" y="3268034"/>
                  <a:pt x="0" y="3287471"/>
                </a:cubicBezTo>
                <a:cubicBezTo>
                  <a:pt x="26342" y="3045261"/>
                  <a:pt x="-28003" y="2816561"/>
                  <a:pt x="0" y="2695726"/>
                </a:cubicBezTo>
                <a:cubicBezTo>
                  <a:pt x="28003" y="2574892"/>
                  <a:pt x="-2426" y="2248887"/>
                  <a:pt x="0" y="2071107"/>
                </a:cubicBezTo>
                <a:cubicBezTo>
                  <a:pt x="2426" y="1893327"/>
                  <a:pt x="-27602" y="1706166"/>
                  <a:pt x="0" y="1347863"/>
                </a:cubicBezTo>
                <a:cubicBezTo>
                  <a:pt x="27602" y="989560"/>
                  <a:pt x="-18255" y="1030438"/>
                  <a:pt x="0" y="756118"/>
                </a:cubicBezTo>
                <a:cubicBezTo>
                  <a:pt x="18255" y="481798"/>
                  <a:pt x="-7769" y="32100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24791-A3B7-4468-B270-2DFDA60AA5C2}"/>
              </a:ext>
            </a:extLst>
          </p:cNvPr>
          <p:cNvSpPr/>
          <p:nvPr/>
        </p:nvSpPr>
        <p:spPr>
          <a:xfrm>
            <a:off x="8502540" y="4122069"/>
            <a:ext cx="2869405" cy="2428359"/>
          </a:xfrm>
          <a:custGeom>
            <a:avLst/>
            <a:gdLst>
              <a:gd name="connsiteX0" fmla="*/ 0 w 2869405"/>
              <a:gd name="connsiteY0" fmla="*/ 0 h 2428359"/>
              <a:gd name="connsiteX1" fmla="*/ 573881 w 2869405"/>
              <a:gd name="connsiteY1" fmla="*/ 0 h 2428359"/>
              <a:gd name="connsiteX2" fmla="*/ 1119068 w 2869405"/>
              <a:gd name="connsiteY2" fmla="*/ 0 h 2428359"/>
              <a:gd name="connsiteX3" fmla="*/ 1721643 w 2869405"/>
              <a:gd name="connsiteY3" fmla="*/ 0 h 2428359"/>
              <a:gd name="connsiteX4" fmla="*/ 2295524 w 2869405"/>
              <a:gd name="connsiteY4" fmla="*/ 0 h 2428359"/>
              <a:gd name="connsiteX5" fmla="*/ 2869405 w 2869405"/>
              <a:gd name="connsiteY5" fmla="*/ 0 h 2428359"/>
              <a:gd name="connsiteX6" fmla="*/ 2869405 w 2869405"/>
              <a:gd name="connsiteY6" fmla="*/ 655657 h 2428359"/>
              <a:gd name="connsiteX7" fmla="*/ 2869405 w 2869405"/>
              <a:gd name="connsiteY7" fmla="*/ 1311314 h 2428359"/>
              <a:gd name="connsiteX8" fmla="*/ 2869405 w 2869405"/>
              <a:gd name="connsiteY8" fmla="*/ 2428359 h 2428359"/>
              <a:gd name="connsiteX9" fmla="*/ 2324218 w 2869405"/>
              <a:gd name="connsiteY9" fmla="*/ 2428359 h 2428359"/>
              <a:gd name="connsiteX10" fmla="*/ 1779031 w 2869405"/>
              <a:gd name="connsiteY10" fmla="*/ 2428359 h 2428359"/>
              <a:gd name="connsiteX11" fmla="*/ 1205150 w 2869405"/>
              <a:gd name="connsiteY11" fmla="*/ 2428359 h 2428359"/>
              <a:gd name="connsiteX12" fmla="*/ 602575 w 2869405"/>
              <a:gd name="connsiteY12" fmla="*/ 2428359 h 2428359"/>
              <a:gd name="connsiteX13" fmla="*/ 0 w 2869405"/>
              <a:gd name="connsiteY13" fmla="*/ 2428359 h 2428359"/>
              <a:gd name="connsiteX14" fmla="*/ 0 w 2869405"/>
              <a:gd name="connsiteY14" fmla="*/ 1869836 h 2428359"/>
              <a:gd name="connsiteX15" fmla="*/ 0 w 2869405"/>
              <a:gd name="connsiteY15" fmla="*/ 1311314 h 2428359"/>
              <a:gd name="connsiteX16" fmla="*/ 0 w 2869405"/>
              <a:gd name="connsiteY16" fmla="*/ 679941 h 2428359"/>
              <a:gd name="connsiteX17" fmla="*/ 0 w 2869405"/>
              <a:gd name="connsiteY17" fmla="*/ 0 h 242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69405" h="2428359" extrusionOk="0">
                <a:moveTo>
                  <a:pt x="0" y="0"/>
                </a:moveTo>
                <a:cubicBezTo>
                  <a:pt x="257343" y="-4346"/>
                  <a:pt x="364884" y="6681"/>
                  <a:pt x="573881" y="0"/>
                </a:cubicBezTo>
                <a:cubicBezTo>
                  <a:pt x="782878" y="-6681"/>
                  <a:pt x="964990" y="9608"/>
                  <a:pt x="1119068" y="0"/>
                </a:cubicBezTo>
                <a:cubicBezTo>
                  <a:pt x="1273146" y="-9608"/>
                  <a:pt x="1550706" y="-18746"/>
                  <a:pt x="1721643" y="0"/>
                </a:cubicBezTo>
                <a:cubicBezTo>
                  <a:pt x="1892581" y="18746"/>
                  <a:pt x="2077326" y="17904"/>
                  <a:pt x="2295524" y="0"/>
                </a:cubicBezTo>
                <a:cubicBezTo>
                  <a:pt x="2513722" y="-17904"/>
                  <a:pt x="2749012" y="2391"/>
                  <a:pt x="2869405" y="0"/>
                </a:cubicBezTo>
                <a:cubicBezTo>
                  <a:pt x="2864821" y="190264"/>
                  <a:pt x="2850051" y="420621"/>
                  <a:pt x="2869405" y="655657"/>
                </a:cubicBezTo>
                <a:cubicBezTo>
                  <a:pt x="2888759" y="890693"/>
                  <a:pt x="2888417" y="1054474"/>
                  <a:pt x="2869405" y="1311314"/>
                </a:cubicBezTo>
                <a:cubicBezTo>
                  <a:pt x="2850393" y="1568154"/>
                  <a:pt x="2857763" y="1904532"/>
                  <a:pt x="2869405" y="2428359"/>
                </a:cubicBezTo>
                <a:cubicBezTo>
                  <a:pt x="2611011" y="2425588"/>
                  <a:pt x="2463056" y="2421667"/>
                  <a:pt x="2324218" y="2428359"/>
                </a:cubicBezTo>
                <a:cubicBezTo>
                  <a:pt x="2185380" y="2435051"/>
                  <a:pt x="1907749" y="2421155"/>
                  <a:pt x="1779031" y="2428359"/>
                </a:cubicBezTo>
                <a:cubicBezTo>
                  <a:pt x="1650313" y="2435563"/>
                  <a:pt x="1413293" y="2400072"/>
                  <a:pt x="1205150" y="2428359"/>
                </a:cubicBezTo>
                <a:cubicBezTo>
                  <a:pt x="997007" y="2456646"/>
                  <a:pt x="837096" y="2410859"/>
                  <a:pt x="602575" y="2428359"/>
                </a:cubicBezTo>
                <a:cubicBezTo>
                  <a:pt x="368055" y="2445859"/>
                  <a:pt x="265014" y="2444754"/>
                  <a:pt x="0" y="2428359"/>
                </a:cubicBezTo>
                <a:cubicBezTo>
                  <a:pt x="-7974" y="2199959"/>
                  <a:pt x="-3787" y="2103006"/>
                  <a:pt x="0" y="1869836"/>
                </a:cubicBezTo>
                <a:cubicBezTo>
                  <a:pt x="3787" y="1636666"/>
                  <a:pt x="-6574" y="1437813"/>
                  <a:pt x="0" y="1311314"/>
                </a:cubicBezTo>
                <a:cubicBezTo>
                  <a:pt x="6574" y="1184815"/>
                  <a:pt x="20567" y="897533"/>
                  <a:pt x="0" y="679941"/>
                </a:cubicBezTo>
                <a:cubicBezTo>
                  <a:pt x="-20567" y="462349"/>
                  <a:pt x="3344" y="31002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D483B7-0E95-4664-B759-3F8B20B056E3}"/>
              </a:ext>
            </a:extLst>
          </p:cNvPr>
          <p:cNvSpPr/>
          <p:nvPr/>
        </p:nvSpPr>
        <p:spPr>
          <a:xfrm>
            <a:off x="2533079" y="4122068"/>
            <a:ext cx="4840832" cy="3287472"/>
          </a:xfrm>
          <a:custGeom>
            <a:avLst/>
            <a:gdLst>
              <a:gd name="connsiteX0" fmla="*/ 0 w 4840832"/>
              <a:gd name="connsiteY0" fmla="*/ 0 h 3287472"/>
              <a:gd name="connsiteX1" fmla="*/ 691547 w 4840832"/>
              <a:gd name="connsiteY1" fmla="*/ 0 h 3287472"/>
              <a:gd name="connsiteX2" fmla="*/ 1334687 w 4840832"/>
              <a:gd name="connsiteY2" fmla="*/ 0 h 3287472"/>
              <a:gd name="connsiteX3" fmla="*/ 2074642 w 4840832"/>
              <a:gd name="connsiteY3" fmla="*/ 0 h 3287472"/>
              <a:gd name="connsiteX4" fmla="*/ 2766190 w 4840832"/>
              <a:gd name="connsiteY4" fmla="*/ 0 h 3287472"/>
              <a:gd name="connsiteX5" fmla="*/ 3457737 w 4840832"/>
              <a:gd name="connsiteY5" fmla="*/ 0 h 3287472"/>
              <a:gd name="connsiteX6" fmla="*/ 4246101 w 4840832"/>
              <a:gd name="connsiteY6" fmla="*/ 0 h 3287472"/>
              <a:gd name="connsiteX7" fmla="*/ 4840832 w 4840832"/>
              <a:gd name="connsiteY7" fmla="*/ 0 h 3287472"/>
              <a:gd name="connsiteX8" fmla="*/ 4840832 w 4840832"/>
              <a:gd name="connsiteY8" fmla="*/ 558870 h 3287472"/>
              <a:gd name="connsiteX9" fmla="*/ 4840832 w 4840832"/>
              <a:gd name="connsiteY9" fmla="*/ 1183490 h 3287472"/>
              <a:gd name="connsiteX10" fmla="*/ 4840832 w 4840832"/>
              <a:gd name="connsiteY10" fmla="*/ 1906734 h 3287472"/>
              <a:gd name="connsiteX11" fmla="*/ 4840832 w 4840832"/>
              <a:gd name="connsiteY11" fmla="*/ 2597103 h 3287472"/>
              <a:gd name="connsiteX12" fmla="*/ 4840832 w 4840832"/>
              <a:gd name="connsiteY12" fmla="*/ 3287472 h 3287472"/>
              <a:gd name="connsiteX13" fmla="*/ 4246101 w 4840832"/>
              <a:gd name="connsiteY13" fmla="*/ 3287472 h 3287472"/>
              <a:gd name="connsiteX14" fmla="*/ 3651370 w 4840832"/>
              <a:gd name="connsiteY14" fmla="*/ 3287472 h 3287472"/>
              <a:gd name="connsiteX15" fmla="*/ 3008231 w 4840832"/>
              <a:gd name="connsiteY15" fmla="*/ 3287472 h 3287472"/>
              <a:gd name="connsiteX16" fmla="*/ 2316684 w 4840832"/>
              <a:gd name="connsiteY16" fmla="*/ 3287472 h 3287472"/>
              <a:gd name="connsiteX17" fmla="*/ 1673545 w 4840832"/>
              <a:gd name="connsiteY17" fmla="*/ 3287472 h 3287472"/>
              <a:gd name="connsiteX18" fmla="*/ 933589 w 4840832"/>
              <a:gd name="connsiteY18" fmla="*/ 3287472 h 3287472"/>
              <a:gd name="connsiteX19" fmla="*/ 0 w 4840832"/>
              <a:gd name="connsiteY19" fmla="*/ 3287472 h 3287472"/>
              <a:gd name="connsiteX20" fmla="*/ 0 w 4840832"/>
              <a:gd name="connsiteY20" fmla="*/ 2564228 h 3287472"/>
              <a:gd name="connsiteX21" fmla="*/ 0 w 4840832"/>
              <a:gd name="connsiteY21" fmla="*/ 1906734 h 3287472"/>
              <a:gd name="connsiteX22" fmla="*/ 0 w 4840832"/>
              <a:gd name="connsiteY22" fmla="*/ 1282114 h 3287472"/>
              <a:gd name="connsiteX23" fmla="*/ 0 w 4840832"/>
              <a:gd name="connsiteY23" fmla="*/ 0 h 328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40832" h="3287472" extrusionOk="0">
                <a:moveTo>
                  <a:pt x="0" y="0"/>
                </a:moveTo>
                <a:cubicBezTo>
                  <a:pt x="196542" y="-1733"/>
                  <a:pt x="438479" y="-9698"/>
                  <a:pt x="691547" y="0"/>
                </a:cubicBezTo>
                <a:cubicBezTo>
                  <a:pt x="944615" y="9698"/>
                  <a:pt x="1178786" y="19580"/>
                  <a:pt x="1334687" y="0"/>
                </a:cubicBezTo>
                <a:cubicBezTo>
                  <a:pt x="1490588" y="-19580"/>
                  <a:pt x="1773595" y="10105"/>
                  <a:pt x="2074642" y="0"/>
                </a:cubicBezTo>
                <a:cubicBezTo>
                  <a:pt x="2375689" y="-10105"/>
                  <a:pt x="2511718" y="-10742"/>
                  <a:pt x="2766190" y="0"/>
                </a:cubicBezTo>
                <a:cubicBezTo>
                  <a:pt x="3020662" y="10742"/>
                  <a:pt x="3319413" y="19004"/>
                  <a:pt x="3457737" y="0"/>
                </a:cubicBezTo>
                <a:cubicBezTo>
                  <a:pt x="3596061" y="-19004"/>
                  <a:pt x="3861719" y="20338"/>
                  <a:pt x="4246101" y="0"/>
                </a:cubicBezTo>
                <a:cubicBezTo>
                  <a:pt x="4630483" y="-20338"/>
                  <a:pt x="4660820" y="-22222"/>
                  <a:pt x="4840832" y="0"/>
                </a:cubicBezTo>
                <a:cubicBezTo>
                  <a:pt x="4835563" y="262192"/>
                  <a:pt x="4836486" y="332496"/>
                  <a:pt x="4840832" y="558870"/>
                </a:cubicBezTo>
                <a:cubicBezTo>
                  <a:pt x="4845179" y="785244"/>
                  <a:pt x="4830628" y="873472"/>
                  <a:pt x="4840832" y="1183490"/>
                </a:cubicBezTo>
                <a:cubicBezTo>
                  <a:pt x="4851036" y="1493508"/>
                  <a:pt x="4830287" y="1737844"/>
                  <a:pt x="4840832" y="1906734"/>
                </a:cubicBezTo>
                <a:cubicBezTo>
                  <a:pt x="4851377" y="2075624"/>
                  <a:pt x="4831485" y="2377905"/>
                  <a:pt x="4840832" y="2597103"/>
                </a:cubicBezTo>
                <a:cubicBezTo>
                  <a:pt x="4850179" y="2816301"/>
                  <a:pt x="4817215" y="3097255"/>
                  <a:pt x="4840832" y="3287472"/>
                </a:cubicBezTo>
                <a:cubicBezTo>
                  <a:pt x="4552526" y="3275750"/>
                  <a:pt x="4373434" y="3304290"/>
                  <a:pt x="4246101" y="3287472"/>
                </a:cubicBezTo>
                <a:cubicBezTo>
                  <a:pt x="4118768" y="3270654"/>
                  <a:pt x="3777906" y="3271590"/>
                  <a:pt x="3651370" y="3287472"/>
                </a:cubicBezTo>
                <a:cubicBezTo>
                  <a:pt x="3524834" y="3303354"/>
                  <a:pt x="3173812" y="3290229"/>
                  <a:pt x="3008231" y="3287472"/>
                </a:cubicBezTo>
                <a:cubicBezTo>
                  <a:pt x="2842650" y="3284715"/>
                  <a:pt x="2576348" y="3299969"/>
                  <a:pt x="2316684" y="3287472"/>
                </a:cubicBezTo>
                <a:cubicBezTo>
                  <a:pt x="2057020" y="3274975"/>
                  <a:pt x="1812504" y="3290988"/>
                  <a:pt x="1673545" y="3287472"/>
                </a:cubicBezTo>
                <a:cubicBezTo>
                  <a:pt x="1534586" y="3283956"/>
                  <a:pt x="1256895" y="3278151"/>
                  <a:pt x="933589" y="3287472"/>
                </a:cubicBezTo>
                <a:cubicBezTo>
                  <a:pt x="610283" y="3296793"/>
                  <a:pt x="361306" y="3262614"/>
                  <a:pt x="0" y="3287472"/>
                </a:cubicBezTo>
                <a:cubicBezTo>
                  <a:pt x="-20780" y="3136870"/>
                  <a:pt x="29110" y="2730800"/>
                  <a:pt x="0" y="2564228"/>
                </a:cubicBezTo>
                <a:cubicBezTo>
                  <a:pt x="-29110" y="2397656"/>
                  <a:pt x="-28929" y="2136400"/>
                  <a:pt x="0" y="1906734"/>
                </a:cubicBezTo>
                <a:cubicBezTo>
                  <a:pt x="28929" y="1677068"/>
                  <a:pt x="-8359" y="1460671"/>
                  <a:pt x="0" y="1282114"/>
                </a:cubicBezTo>
                <a:cubicBezTo>
                  <a:pt x="8359" y="1103557"/>
                  <a:pt x="43426" y="52231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683823E-74DD-4617-B07A-43D87BF3723B}"/>
              </a:ext>
            </a:extLst>
          </p:cNvPr>
          <p:cNvSpPr/>
          <p:nvPr/>
        </p:nvSpPr>
        <p:spPr>
          <a:xfrm>
            <a:off x="6365293" y="1214401"/>
            <a:ext cx="1857878" cy="209288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Alice is the prover.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She passes </a:t>
            </a:r>
            <a:r>
              <a:rPr lang="en-GB" sz="1200" b="1" dirty="0">
                <a:latin typeface="Comic Sans MS" panose="030F0702030302020204" pitchFamily="66" charset="0"/>
              </a:rPr>
              <a:t>'pk'</a:t>
            </a:r>
            <a:r>
              <a:rPr lang="en-GB" sz="1200" dirty="0">
                <a:latin typeface="Comic Sans MS" panose="030F0702030302020204" pitchFamily="66" charset="0"/>
              </a:rPr>
              <a:t>, </a:t>
            </a:r>
            <a:r>
              <a:rPr lang="en-GB" sz="1200" b="1" dirty="0">
                <a:latin typeface="Comic Sans MS" panose="030F0702030302020204" pitchFamily="66" charset="0"/>
              </a:rPr>
              <a:t>'x’</a:t>
            </a:r>
            <a:r>
              <a:rPr lang="en-GB" sz="1200" dirty="0">
                <a:latin typeface="Comic Sans MS" panose="030F0702030302020204" pitchFamily="66" charset="0"/>
              </a:rPr>
              <a:t> (the hash of </a:t>
            </a:r>
            <a:r>
              <a:rPr lang="en-GB" sz="1200" b="1" dirty="0">
                <a:latin typeface="Comic Sans MS" panose="030F0702030302020204" pitchFamily="66" charset="0"/>
              </a:rPr>
              <a:t>‘w’</a:t>
            </a:r>
            <a:r>
              <a:rPr lang="en-GB" sz="1200" dirty="0">
                <a:latin typeface="Comic Sans MS" panose="030F0702030302020204" pitchFamily="66" charset="0"/>
              </a:rPr>
              <a:t>) and her secret </a:t>
            </a:r>
            <a:r>
              <a:rPr lang="en-GB" sz="1200" b="1" dirty="0">
                <a:latin typeface="Comic Sans MS" panose="030F0702030302020204" pitchFamily="66" charset="0"/>
              </a:rPr>
              <a:t>'w'</a:t>
            </a:r>
            <a:r>
              <a:rPr lang="en-GB" sz="1200" dirty="0">
                <a:latin typeface="Comic Sans MS" panose="030F0702030302020204" pitchFamily="66" charset="0"/>
              </a:rPr>
              <a:t> into the </a:t>
            </a:r>
            <a:r>
              <a:rPr lang="en-GB" sz="1200" b="1" dirty="0">
                <a:latin typeface="Comic Sans MS" panose="030F0702030302020204" pitchFamily="66" charset="0"/>
              </a:rPr>
              <a:t>Prover</a:t>
            </a:r>
            <a:r>
              <a:rPr lang="en-GB" sz="1200" dirty="0">
                <a:latin typeface="Comic Sans MS" panose="030F0702030302020204" pitchFamily="66" charset="0"/>
              </a:rPr>
              <a:t> algorithm, to produce a proof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Π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The proof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Π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 should not be public, Alice should reveal it only to Bob.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1EFDBF2-BDCB-4678-A665-ECE5240DEC21}"/>
              </a:ext>
            </a:extLst>
          </p:cNvPr>
          <p:cNvSpPr/>
          <p:nvPr/>
        </p:nvSpPr>
        <p:spPr>
          <a:xfrm>
            <a:off x="2570311" y="4558671"/>
            <a:ext cx="1993492" cy="2277547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Bob can now verify if Alice should be allowed to enter the store.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He passes the proof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Π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 he got from Alice, </a:t>
            </a:r>
            <a:r>
              <a:rPr lang="en-GB" sz="1200" b="1" dirty="0">
                <a:latin typeface="Comic Sans MS" panose="030F0702030302020204" pitchFamily="66" charset="0"/>
              </a:rPr>
              <a:t>'</a:t>
            </a:r>
            <a:r>
              <a:rPr lang="en-GB" sz="1200" b="1" dirty="0" err="1">
                <a:latin typeface="Comic Sans MS" panose="030F0702030302020204" pitchFamily="66" charset="0"/>
              </a:rPr>
              <a:t>vk</a:t>
            </a:r>
            <a:r>
              <a:rPr lang="en-GB" sz="1200" b="1" dirty="0">
                <a:latin typeface="Comic Sans MS" panose="030F0702030302020204" pitchFamily="66" charset="0"/>
              </a:rPr>
              <a:t>'</a:t>
            </a:r>
            <a:r>
              <a:rPr lang="en-GB" sz="1200" dirty="0">
                <a:latin typeface="Comic Sans MS" panose="030F0702030302020204" pitchFamily="66" charset="0"/>
              </a:rPr>
              <a:t> and </a:t>
            </a:r>
            <a:r>
              <a:rPr lang="en-GB" sz="1200" b="1" dirty="0">
                <a:latin typeface="Comic Sans MS" panose="030F0702030302020204" pitchFamily="66" charset="0"/>
              </a:rPr>
              <a:t>'x'</a:t>
            </a:r>
            <a:r>
              <a:rPr lang="en-GB" sz="1200" dirty="0">
                <a:latin typeface="Comic Sans MS" panose="030F0702030302020204" pitchFamily="66" charset="0"/>
              </a:rPr>
              <a:t> into the </a:t>
            </a:r>
            <a:r>
              <a:rPr lang="en-GB" sz="1200" b="1" dirty="0">
                <a:latin typeface="Comic Sans MS" panose="030F0702030302020204" pitchFamily="66" charset="0"/>
              </a:rPr>
              <a:t>Verifier</a:t>
            </a:r>
            <a:r>
              <a:rPr lang="en-GB" sz="1200" dirty="0">
                <a:latin typeface="Comic Sans MS" panose="030F0702030302020204" pitchFamily="66" charset="0"/>
              </a:rPr>
              <a:t> algorithm.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The verifier algorithm produces the value </a:t>
            </a:r>
            <a:r>
              <a:rPr lang="en-GB" sz="1200" b="1" dirty="0">
                <a:latin typeface="Comic Sans MS" panose="030F0702030302020204" pitchFamily="66" charset="0"/>
              </a:rPr>
              <a:t>true</a:t>
            </a:r>
            <a:r>
              <a:rPr lang="en-GB" sz="1200" dirty="0">
                <a:latin typeface="Comic Sans MS" panose="030F0702030302020204" pitchFamily="66" charset="0"/>
              </a:rPr>
              <a:t> meaning Alice can enter the store.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BF7C2F3-E16E-4DDD-A01D-F811B50BF47F}"/>
              </a:ext>
            </a:extLst>
          </p:cNvPr>
          <p:cNvSpPr/>
          <p:nvPr/>
        </p:nvSpPr>
        <p:spPr>
          <a:xfrm>
            <a:off x="1031260" y="1222294"/>
            <a:ext cx="2258724" cy="209288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Bob is the verifier. 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He passes the program </a:t>
            </a:r>
            <a:r>
              <a:rPr lang="en-GB" sz="1200" b="1" dirty="0">
                <a:latin typeface="Comic Sans MS" panose="030F0702030302020204" pitchFamily="66" charset="0"/>
              </a:rPr>
              <a:t>‘C’</a:t>
            </a:r>
            <a:r>
              <a:rPr lang="en-GB" sz="1200" dirty="0">
                <a:latin typeface="Comic Sans MS" panose="030F0702030302020204" pitchFamily="66" charset="0"/>
              </a:rPr>
              <a:t> and a value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λ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 </a:t>
            </a:r>
            <a:r>
              <a:rPr lang="en-GB" sz="1200" dirty="0" err="1">
                <a:latin typeface="Comic Sans MS" panose="030F0702030302020204" pitchFamily="66" charset="0"/>
              </a:rPr>
              <a:t>lamba</a:t>
            </a:r>
            <a:r>
              <a:rPr lang="en-GB" sz="1200" dirty="0">
                <a:latin typeface="Comic Sans MS" panose="030F0702030302020204" pitchFamily="66" charset="0"/>
              </a:rPr>
              <a:t> into the </a:t>
            </a:r>
            <a:r>
              <a:rPr lang="en-GB" sz="1200" b="1" dirty="0">
                <a:latin typeface="Comic Sans MS" panose="030F0702030302020204" pitchFamily="66" charset="0"/>
              </a:rPr>
              <a:t>Generator</a:t>
            </a:r>
            <a:r>
              <a:rPr lang="en-GB" sz="1200" dirty="0">
                <a:latin typeface="Comic Sans MS" panose="030F0702030302020204" pitchFamily="66" charset="0"/>
              </a:rPr>
              <a:t> algorithm, to produce a proving key (</a:t>
            </a:r>
            <a:r>
              <a:rPr lang="en-GB" sz="1200" b="1" dirty="0">
                <a:latin typeface="Comic Sans MS" panose="030F0702030302020204" pitchFamily="66" charset="0"/>
              </a:rPr>
              <a:t>‘pk’</a:t>
            </a:r>
            <a:r>
              <a:rPr lang="en-GB" sz="1200" dirty="0">
                <a:latin typeface="Comic Sans MS" panose="030F0702030302020204" pitchFamily="66" charset="0"/>
              </a:rPr>
              <a:t>) and verification key (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n-GB" sz="1200" b="1" dirty="0" err="1">
                <a:latin typeface="Comic Sans MS" panose="030F0702030302020204" pitchFamily="66" charset="0"/>
              </a:rPr>
              <a:t>vk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).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The value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λ</a:t>
            </a:r>
            <a:r>
              <a:rPr lang="en-GB" sz="1200" b="1" dirty="0">
                <a:latin typeface="Comic Sans MS" panose="030F0702030302020204" pitchFamily="66" charset="0"/>
              </a:rPr>
              <a:t>’ </a:t>
            </a:r>
            <a:r>
              <a:rPr lang="en-GB" sz="1200" dirty="0" err="1">
                <a:latin typeface="Comic Sans MS" panose="030F0702030302020204" pitchFamily="66" charset="0"/>
              </a:rPr>
              <a:t>lamba</a:t>
            </a:r>
            <a:r>
              <a:rPr lang="en-GB" sz="1200" dirty="0">
                <a:latin typeface="Comic Sans MS" panose="030F0702030302020204" pitchFamily="66" charset="0"/>
              </a:rPr>
              <a:t> is a secret value known only to Bob*. The </a:t>
            </a:r>
            <a:r>
              <a:rPr lang="en-GB" sz="1200" b="1" dirty="0">
                <a:latin typeface="Comic Sans MS" panose="030F0702030302020204" pitchFamily="66" charset="0"/>
              </a:rPr>
              <a:t>‘pk’</a:t>
            </a:r>
            <a:r>
              <a:rPr lang="en-GB" sz="1200" dirty="0">
                <a:latin typeface="Comic Sans MS" panose="030F0702030302020204" pitchFamily="66" charset="0"/>
              </a:rPr>
              <a:t> and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n-GB" sz="1200" b="1" dirty="0" err="1">
                <a:latin typeface="Comic Sans MS" panose="030F0702030302020204" pitchFamily="66" charset="0"/>
              </a:rPr>
              <a:t>vk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 are public.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12DB528-60FB-40E1-AF14-E4FC4CF4AFF5}"/>
              </a:ext>
            </a:extLst>
          </p:cNvPr>
          <p:cNvSpPr/>
          <p:nvPr/>
        </p:nvSpPr>
        <p:spPr>
          <a:xfrm>
            <a:off x="8553925" y="4540740"/>
            <a:ext cx="2700293" cy="164660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Note that Bob cannot use the proof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Π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 to convince his fellow store guard Chloe that he knows the secret phrase.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This is because when Chloe acts as a verifier, she would generate her own </a:t>
            </a:r>
            <a:r>
              <a:rPr lang="en-GB" sz="1200" b="1" dirty="0">
                <a:latin typeface="Comic Sans MS" panose="030F0702030302020204" pitchFamily="66" charset="0"/>
              </a:rPr>
              <a:t>‘pk’</a:t>
            </a:r>
            <a:r>
              <a:rPr lang="en-GB" sz="1200" dirty="0">
                <a:latin typeface="Comic Sans MS" panose="030F0702030302020204" pitchFamily="66" charset="0"/>
              </a:rPr>
              <a:t>,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n-GB" sz="1200" b="1" dirty="0" err="1">
                <a:latin typeface="Comic Sans MS" panose="030F0702030302020204" pitchFamily="66" charset="0"/>
              </a:rPr>
              <a:t>vk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 pair using her own secret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λ</a:t>
            </a:r>
            <a:r>
              <a:rPr lang="en-GB" sz="1200" b="1" dirty="0">
                <a:latin typeface="Comic Sans MS" panose="030F0702030302020204" pitchFamily="66" charset="0"/>
              </a:rPr>
              <a:t>’ </a:t>
            </a:r>
            <a:r>
              <a:rPr lang="en-GB" sz="1200" dirty="0">
                <a:latin typeface="Comic Sans MS" panose="030F0702030302020204" pitchFamily="66" charset="0"/>
              </a:rPr>
              <a:t>lambda.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F7364AE-587C-4D6D-BD03-3EB3266CA116}"/>
              </a:ext>
            </a:extLst>
          </p:cNvPr>
          <p:cNvSpPr/>
          <p:nvPr/>
        </p:nvSpPr>
        <p:spPr>
          <a:xfrm>
            <a:off x="928914" y="7455001"/>
            <a:ext cx="10504722" cy="276999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* or others could create fake proofs that make it appear that they know secret </a:t>
            </a:r>
            <a:r>
              <a:rPr lang="en-GB" sz="1200" b="1" dirty="0">
                <a:latin typeface="Comic Sans MS" panose="030F0702030302020204" pitchFamily="66" charset="0"/>
              </a:rPr>
              <a:t>'w'</a:t>
            </a:r>
            <a:r>
              <a:rPr lang="en-GB" sz="1200" dirty="0">
                <a:latin typeface="Comic Sans MS" panose="030F0702030302020204" pitchFamily="66" charset="0"/>
              </a:rPr>
              <a:t> when they don’t. Think of </a:t>
            </a:r>
            <a:r>
              <a:rPr lang="en-GB" sz="1200" b="1" dirty="0">
                <a:latin typeface="Comic Sans MS" panose="030F0702030302020204" pitchFamily="66" charset="0"/>
              </a:rPr>
              <a:t>‘</a:t>
            </a:r>
            <a:r>
              <a:rPr lang="el-GR" sz="1200" b="1" dirty="0">
                <a:latin typeface="Comic Sans MS" panose="030F0702030302020204" pitchFamily="66" charset="0"/>
              </a:rPr>
              <a:t>λ</a:t>
            </a:r>
            <a:r>
              <a:rPr lang="en-GB" sz="1200" b="1" dirty="0">
                <a:latin typeface="Comic Sans MS" panose="030F0702030302020204" pitchFamily="66" charset="0"/>
              </a:rPr>
              <a:t>’</a:t>
            </a:r>
            <a:r>
              <a:rPr lang="en-GB" sz="1200" dirty="0">
                <a:latin typeface="Comic Sans MS" panose="030F0702030302020204" pitchFamily="66" charset="0"/>
              </a:rPr>
              <a:t> </a:t>
            </a:r>
            <a:r>
              <a:rPr lang="en-GB" sz="1200" dirty="0" err="1">
                <a:latin typeface="Comic Sans MS" panose="030F0702030302020204" pitchFamily="66" charset="0"/>
              </a:rPr>
              <a:t>lamba</a:t>
            </a:r>
            <a:r>
              <a:rPr lang="en-GB" sz="1200" dirty="0">
                <a:latin typeface="Comic Sans MS" panose="030F0702030302020204" pitchFamily="66" charset="0"/>
              </a:rPr>
              <a:t> as ‘toxic waste’.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08735D-C95A-4529-8838-C224E27C1416}"/>
              </a:ext>
            </a:extLst>
          </p:cNvPr>
          <p:cNvSpPr/>
          <p:nvPr/>
        </p:nvSpPr>
        <p:spPr>
          <a:xfrm>
            <a:off x="986970" y="809771"/>
            <a:ext cx="1694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The Verifier</a:t>
            </a:r>
            <a:endParaRPr lang="en-GB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5B4BD4-2DB3-4875-AC17-A0D811F1B877}"/>
              </a:ext>
            </a:extLst>
          </p:cNvPr>
          <p:cNvSpPr/>
          <p:nvPr/>
        </p:nvSpPr>
        <p:spPr>
          <a:xfrm>
            <a:off x="6350777" y="822184"/>
            <a:ext cx="1505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The Prover</a:t>
            </a:r>
            <a:endParaRPr lang="en-GB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C21A80-BCA5-4D42-A845-2C9433BE5EBD}"/>
              </a:ext>
            </a:extLst>
          </p:cNvPr>
          <p:cNvSpPr/>
          <p:nvPr/>
        </p:nvSpPr>
        <p:spPr>
          <a:xfrm>
            <a:off x="2533079" y="4199527"/>
            <a:ext cx="2154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The Verification</a:t>
            </a:r>
            <a:endParaRPr lang="en-GB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4FB6A9-5670-484F-A8A2-D2F6156D8551}"/>
              </a:ext>
            </a:extLst>
          </p:cNvPr>
          <p:cNvSpPr/>
          <p:nvPr/>
        </p:nvSpPr>
        <p:spPr>
          <a:xfrm>
            <a:off x="8502541" y="4196222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anose="030F0702030302020204" pitchFamily="66" charset="0"/>
              </a:rPr>
              <a:t>That’s a Wrap</a:t>
            </a:r>
            <a:endParaRPr lang="en-GB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23E051-E4DC-4347-85B7-3644A808D1B4}"/>
              </a:ext>
            </a:extLst>
          </p:cNvPr>
          <p:cNvSpPr/>
          <p:nvPr/>
        </p:nvSpPr>
        <p:spPr>
          <a:xfrm>
            <a:off x="7470135" y="4133423"/>
            <a:ext cx="936181" cy="3287472"/>
          </a:xfrm>
          <a:custGeom>
            <a:avLst/>
            <a:gdLst>
              <a:gd name="connsiteX0" fmla="*/ 0 w 936181"/>
              <a:gd name="connsiteY0" fmla="*/ 0 h 3287472"/>
              <a:gd name="connsiteX1" fmla="*/ 468091 w 936181"/>
              <a:gd name="connsiteY1" fmla="*/ 0 h 3287472"/>
              <a:gd name="connsiteX2" fmla="*/ 936181 w 936181"/>
              <a:gd name="connsiteY2" fmla="*/ 0 h 3287472"/>
              <a:gd name="connsiteX3" fmla="*/ 936181 w 936181"/>
              <a:gd name="connsiteY3" fmla="*/ 690369 h 3287472"/>
              <a:gd name="connsiteX4" fmla="*/ 936181 w 936181"/>
              <a:gd name="connsiteY4" fmla="*/ 1282114 h 3287472"/>
              <a:gd name="connsiteX5" fmla="*/ 936181 w 936181"/>
              <a:gd name="connsiteY5" fmla="*/ 1906734 h 3287472"/>
              <a:gd name="connsiteX6" fmla="*/ 936181 w 936181"/>
              <a:gd name="connsiteY6" fmla="*/ 2498479 h 3287472"/>
              <a:gd name="connsiteX7" fmla="*/ 936181 w 936181"/>
              <a:gd name="connsiteY7" fmla="*/ 3287472 h 3287472"/>
              <a:gd name="connsiteX8" fmla="*/ 468091 w 936181"/>
              <a:gd name="connsiteY8" fmla="*/ 3287472 h 3287472"/>
              <a:gd name="connsiteX9" fmla="*/ 0 w 936181"/>
              <a:gd name="connsiteY9" fmla="*/ 3287472 h 3287472"/>
              <a:gd name="connsiteX10" fmla="*/ 0 w 936181"/>
              <a:gd name="connsiteY10" fmla="*/ 2662852 h 3287472"/>
              <a:gd name="connsiteX11" fmla="*/ 0 w 936181"/>
              <a:gd name="connsiteY11" fmla="*/ 2103982 h 3287472"/>
              <a:gd name="connsiteX12" fmla="*/ 0 w 936181"/>
              <a:gd name="connsiteY12" fmla="*/ 1413613 h 3287472"/>
              <a:gd name="connsiteX13" fmla="*/ 0 w 936181"/>
              <a:gd name="connsiteY13" fmla="*/ 756119 h 3287472"/>
              <a:gd name="connsiteX14" fmla="*/ 0 w 936181"/>
              <a:gd name="connsiteY14" fmla="*/ 0 h 328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36181" h="3287472" extrusionOk="0">
                <a:moveTo>
                  <a:pt x="0" y="0"/>
                </a:moveTo>
                <a:cubicBezTo>
                  <a:pt x="148131" y="-8565"/>
                  <a:pt x="235970" y="22281"/>
                  <a:pt x="468091" y="0"/>
                </a:cubicBezTo>
                <a:cubicBezTo>
                  <a:pt x="700212" y="-22281"/>
                  <a:pt x="787664" y="-288"/>
                  <a:pt x="936181" y="0"/>
                </a:cubicBezTo>
                <a:cubicBezTo>
                  <a:pt x="949507" y="327162"/>
                  <a:pt x="960310" y="534727"/>
                  <a:pt x="936181" y="690369"/>
                </a:cubicBezTo>
                <a:cubicBezTo>
                  <a:pt x="912052" y="846011"/>
                  <a:pt x="949453" y="1147291"/>
                  <a:pt x="936181" y="1282114"/>
                </a:cubicBezTo>
                <a:cubicBezTo>
                  <a:pt x="922909" y="1416938"/>
                  <a:pt x="934370" y="1725316"/>
                  <a:pt x="936181" y="1906734"/>
                </a:cubicBezTo>
                <a:cubicBezTo>
                  <a:pt x="937992" y="2088152"/>
                  <a:pt x="923899" y="2300367"/>
                  <a:pt x="936181" y="2498479"/>
                </a:cubicBezTo>
                <a:cubicBezTo>
                  <a:pt x="948463" y="2696591"/>
                  <a:pt x="906573" y="3128198"/>
                  <a:pt x="936181" y="3287472"/>
                </a:cubicBezTo>
                <a:cubicBezTo>
                  <a:pt x="795212" y="3282880"/>
                  <a:pt x="623664" y="3267151"/>
                  <a:pt x="468091" y="3287472"/>
                </a:cubicBezTo>
                <a:cubicBezTo>
                  <a:pt x="312518" y="3307794"/>
                  <a:pt x="138945" y="3309010"/>
                  <a:pt x="0" y="3287472"/>
                </a:cubicBezTo>
                <a:cubicBezTo>
                  <a:pt x="5197" y="3000678"/>
                  <a:pt x="-13377" y="2915959"/>
                  <a:pt x="0" y="2662852"/>
                </a:cubicBezTo>
                <a:cubicBezTo>
                  <a:pt x="13377" y="2409745"/>
                  <a:pt x="14511" y="2296457"/>
                  <a:pt x="0" y="2103982"/>
                </a:cubicBezTo>
                <a:cubicBezTo>
                  <a:pt x="-14511" y="1911507"/>
                  <a:pt x="-19973" y="1585308"/>
                  <a:pt x="0" y="1413613"/>
                </a:cubicBezTo>
                <a:cubicBezTo>
                  <a:pt x="19973" y="1241918"/>
                  <a:pt x="2533" y="954192"/>
                  <a:pt x="0" y="756119"/>
                </a:cubicBezTo>
                <a:cubicBezTo>
                  <a:pt x="-2533" y="558046"/>
                  <a:pt x="-12868" y="23464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1906BB-E69A-44C1-A8A6-69FDEE0EE441}"/>
              </a:ext>
            </a:extLst>
          </p:cNvPr>
          <p:cNvSpPr/>
          <p:nvPr/>
        </p:nvSpPr>
        <p:spPr>
          <a:xfrm>
            <a:off x="7495442" y="4558672"/>
            <a:ext cx="852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mic Sans MS" panose="030F0702030302020204" pitchFamily="66" charset="0"/>
              </a:rPr>
              <a:t>Store access granted!</a:t>
            </a:r>
            <a:endParaRPr lang="en-GB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8B1041-6CEE-4B55-B2E3-7ABEFCD908C0}"/>
              </a:ext>
            </a:extLst>
          </p:cNvPr>
          <p:cNvSpPr/>
          <p:nvPr/>
        </p:nvSpPr>
        <p:spPr>
          <a:xfrm>
            <a:off x="936171" y="4122068"/>
            <a:ext cx="1534754" cy="3287472"/>
          </a:xfrm>
          <a:custGeom>
            <a:avLst/>
            <a:gdLst>
              <a:gd name="connsiteX0" fmla="*/ 0 w 1534754"/>
              <a:gd name="connsiteY0" fmla="*/ 0 h 3287472"/>
              <a:gd name="connsiteX1" fmla="*/ 511585 w 1534754"/>
              <a:gd name="connsiteY1" fmla="*/ 0 h 3287472"/>
              <a:gd name="connsiteX2" fmla="*/ 1007822 w 1534754"/>
              <a:gd name="connsiteY2" fmla="*/ 0 h 3287472"/>
              <a:gd name="connsiteX3" fmla="*/ 1534754 w 1534754"/>
              <a:gd name="connsiteY3" fmla="*/ 0 h 3287472"/>
              <a:gd name="connsiteX4" fmla="*/ 1534754 w 1534754"/>
              <a:gd name="connsiteY4" fmla="*/ 657494 h 3287472"/>
              <a:gd name="connsiteX5" fmla="*/ 1534754 w 1534754"/>
              <a:gd name="connsiteY5" fmla="*/ 1282114 h 3287472"/>
              <a:gd name="connsiteX6" fmla="*/ 1534754 w 1534754"/>
              <a:gd name="connsiteY6" fmla="*/ 1873859 h 3287472"/>
              <a:gd name="connsiteX7" fmla="*/ 1534754 w 1534754"/>
              <a:gd name="connsiteY7" fmla="*/ 2597103 h 3287472"/>
              <a:gd name="connsiteX8" fmla="*/ 1534754 w 1534754"/>
              <a:gd name="connsiteY8" fmla="*/ 3287472 h 3287472"/>
              <a:gd name="connsiteX9" fmla="*/ 1038517 w 1534754"/>
              <a:gd name="connsiteY9" fmla="*/ 3287472 h 3287472"/>
              <a:gd name="connsiteX10" fmla="*/ 542280 w 1534754"/>
              <a:gd name="connsiteY10" fmla="*/ 3287472 h 3287472"/>
              <a:gd name="connsiteX11" fmla="*/ 0 w 1534754"/>
              <a:gd name="connsiteY11" fmla="*/ 3287472 h 3287472"/>
              <a:gd name="connsiteX12" fmla="*/ 0 w 1534754"/>
              <a:gd name="connsiteY12" fmla="*/ 2597103 h 3287472"/>
              <a:gd name="connsiteX13" fmla="*/ 0 w 1534754"/>
              <a:gd name="connsiteY13" fmla="*/ 1939608 h 3287472"/>
              <a:gd name="connsiteX14" fmla="*/ 0 w 1534754"/>
              <a:gd name="connsiteY14" fmla="*/ 1314989 h 3287472"/>
              <a:gd name="connsiteX15" fmla="*/ 0 w 1534754"/>
              <a:gd name="connsiteY15" fmla="*/ 723244 h 3287472"/>
              <a:gd name="connsiteX16" fmla="*/ 0 w 1534754"/>
              <a:gd name="connsiteY16" fmla="*/ 0 h 328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34754" h="3287472" extrusionOk="0">
                <a:moveTo>
                  <a:pt x="0" y="0"/>
                </a:moveTo>
                <a:cubicBezTo>
                  <a:pt x="210943" y="-8457"/>
                  <a:pt x="318976" y="-1675"/>
                  <a:pt x="511585" y="0"/>
                </a:cubicBezTo>
                <a:cubicBezTo>
                  <a:pt x="704195" y="1675"/>
                  <a:pt x="868033" y="-20012"/>
                  <a:pt x="1007822" y="0"/>
                </a:cubicBezTo>
                <a:cubicBezTo>
                  <a:pt x="1147611" y="20012"/>
                  <a:pt x="1366497" y="1220"/>
                  <a:pt x="1534754" y="0"/>
                </a:cubicBezTo>
                <a:cubicBezTo>
                  <a:pt x="1503885" y="312649"/>
                  <a:pt x="1515938" y="490179"/>
                  <a:pt x="1534754" y="657494"/>
                </a:cubicBezTo>
                <a:cubicBezTo>
                  <a:pt x="1553570" y="824809"/>
                  <a:pt x="1532943" y="1100696"/>
                  <a:pt x="1534754" y="1282114"/>
                </a:cubicBezTo>
                <a:cubicBezTo>
                  <a:pt x="1536565" y="1463532"/>
                  <a:pt x="1522472" y="1675747"/>
                  <a:pt x="1534754" y="1873859"/>
                </a:cubicBezTo>
                <a:cubicBezTo>
                  <a:pt x="1547036" y="2071971"/>
                  <a:pt x="1502583" y="2311378"/>
                  <a:pt x="1534754" y="2597103"/>
                </a:cubicBezTo>
                <a:cubicBezTo>
                  <a:pt x="1566925" y="2882828"/>
                  <a:pt x="1517708" y="3046760"/>
                  <a:pt x="1534754" y="3287472"/>
                </a:cubicBezTo>
                <a:cubicBezTo>
                  <a:pt x="1296584" y="3283129"/>
                  <a:pt x="1267942" y="3290025"/>
                  <a:pt x="1038517" y="3287472"/>
                </a:cubicBezTo>
                <a:cubicBezTo>
                  <a:pt x="809092" y="3284919"/>
                  <a:pt x="713328" y="3311059"/>
                  <a:pt x="542280" y="3287472"/>
                </a:cubicBezTo>
                <a:cubicBezTo>
                  <a:pt x="371232" y="3263885"/>
                  <a:pt x="149598" y="3274512"/>
                  <a:pt x="0" y="3287472"/>
                </a:cubicBezTo>
                <a:cubicBezTo>
                  <a:pt x="-10510" y="3130581"/>
                  <a:pt x="-19973" y="2768798"/>
                  <a:pt x="0" y="2597103"/>
                </a:cubicBezTo>
                <a:cubicBezTo>
                  <a:pt x="19973" y="2425408"/>
                  <a:pt x="-1765" y="2141414"/>
                  <a:pt x="0" y="1939608"/>
                </a:cubicBezTo>
                <a:cubicBezTo>
                  <a:pt x="1765" y="1737802"/>
                  <a:pt x="18721" y="1451520"/>
                  <a:pt x="0" y="1314989"/>
                </a:cubicBezTo>
                <a:cubicBezTo>
                  <a:pt x="-18721" y="1178458"/>
                  <a:pt x="-4403" y="983359"/>
                  <a:pt x="0" y="723244"/>
                </a:cubicBezTo>
                <a:cubicBezTo>
                  <a:pt x="4403" y="463129"/>
                  <a:pt x="11486" y="22307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A9128E-0315-4FDB-A72F-D14BC694CC0E}"/>
              </a:ext>
            </a:extLst>
          </p:cNvPr>
          <p:cNvSpPr/>
          <p:nvPr/>
        </p:nvSpPr>
        <p:spPr>
          <a:xfrm>
            <a:off x="1056794" y="4558671"/>
            <a:ext cx="1244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mic Sans MS" panose="030F0702030302020204" pitchFamily="66" charset="0"/>
              </a:rPr>
              <a:t>Alice passes the proof to Bob.</a:t>
            </a:r>
            <a:endParaRPr lang="en-GB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466100-AE14-4359-B7D2-26CCE1C6A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73" y="987223"/>
            <a:ext cx="2514986" cy="28579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6F18FE-C066-4B3F-849C-25C85C176B22}"/>
              </a:ext>
            </a:extLst>
          </p:cNvPr>
          <p:cNvSpPr txBox="1"/>
          <p:nvPr/>
        </p:nvSpPr>
        <p:spPr>
          <a:xfrm>
            <a:off x="4023081" y="987223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glow rad="63500">
              <a:schemeClr val="bg1">
                <a:alpha val="40000"/>
              </a:schemeClr>
            </a:glow>
          </a:effectLst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195DAC-7ABF-40C2-932E-BAF3878FDAF1}"/>
              </a:ext>
            </a:extLst>
          </p:cNvPr>
          <p:cNvSpPr txBox="1"/>
          <p:nvPr/>
        </p:nvSpPr>
        <p:spPr>
          <a:xfrm>
            <a:off x="4441683" y="3215308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7D7F3A-C3C8-4C61-AB62-F01439BC2247}"/>
              </a:ext>
            </a:extLst>
          </p:cNvPr>
          <p:cNvSpPr txBox="1"/>
          <p:nvPr/>
        </p:nvSpPr>
        <p:spPr>
          <a:xfrm>
            <a:off x="5200875" y="3215308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20A29-7BFA-4368-BA49-B2BF44B8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820" y="959074"/>
            <a:ext cx="2869406" cy="28860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F2AF94-9179-45AC-81FF-84AF4F064987}"/>
              </a:ext>
            </a:extLst>
          </p:cNvPr>
          <p:cNvSpPr txBox="1"/>
          <p:nvPr/>
        </p:nvSpPr>
        <p:spPr>
          <a:xfrm>
            <a:off x="8938162" y="1047699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glow rad="63500">
              <a:schemeClr val="bg1">
                <a:alpha val="40000"/>
              </a:schemeClr>
            </a:glow>
          </a:effectLst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3E7137-D13D-4D75-8B51-65FF7B646688}"/>
              </a:ext>
            </a:extLst>
          </p:cNvPr>
          <p:cNvSpPr txBox="1"/>
          <p:nvPr/>
        </p:nvSpPr>
        <p:spPr>
          <a:xfrm>
            <a:off x="9660209" y="1039230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glow rad="63500">
              <a:schemeClr val="bg1">
                <a:alpha val="40000"/>
              </a:schemeClr>
            </a:glow>
          </a:effectLst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F46445-2841-487A-A2BD-254ABA679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284" y="5205002"/>
            <a:ext cx="1432677" cy="20828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AE42B7-DC47-45E0-8F08-592DB5828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684" y="4604854"/>
            <a:ext cx="2659718" cy="27088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177B44B-0655-465E-B49A-CA0D05D603E1}"/>
              </a:ext>
            </a:extLst>
          </p:cNvPr>
          <p:cNvSpPr txBox="1"/>
          <p:nvPr/>
        </p:nvSpPr>
        <p:spPr>
          <a:xfrm>
            <a:off x="5570660" y="4604854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glow rad="63500">
              <a:schemeClr val="bg1">
                <a:alpha val="40000"/>
              </a:schemeClr>
            </a:glow>
          </a:effectLst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21552F-3F82-440E-882E-1DCA641320F4}"/>
              </a:ext>
            </a:extLst>
          </p:cNvPr>
          <p:cNvSpPr txBox="1"/>
          <p:nvPr/>
        </p:nvSpPr>
        <p:spPr>
          <a:xfrm>
            <a:off x="6356551" y="4596332"/>
            <a:ext cx="200883" cy="19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glow rad="63500">
              <a:schemeClr val="bg1">
                <a:alpha val="40000"/>
              </a:schemeClr>
            </a:glow>
          </a:effectLst>
        </p:spPr>
        <p:txBody>
          <a:bodyPr wrap="none" lIns="72000" tIns="36000" rIns="72000" bIns="36000" rtlCol="0" anchor="b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p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59C5B5-5616-4C10-807B-7CDBAD5E148C}"/>
              </a:ext>
            </a:extLst>
          </p:cNvPr>
          <p:cNvGrpSpPr/>
          <p:nvPr/>
        </p:nvGrpSpPr>
        <p:grpSpPr>
          <a:xfrm>
            <a:off x="4833451" y="4596332"/>
            <a:ext cx="195942" cy="195942"/>
            <a:chOff x="4833451" y="4596332"/>
            <a:chExt cx="195942" cy="19594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F754A48-0350-4E72-8ED8-3F679580863A}"/>
                </a:ext>
              </a:extLst>
            </p:cNvPr>
            <p:cNvSpPr/>
            <p:nvPr/>
          </p:nvSpPr>
          <p:spPr>
            <a:xfrm>
              <a:off x="4849223" y="4613106"/>
              <a:ext cx="160986" cy="1623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phic 31" descr="No sign">
              <a:extLst>
                <a:ext uri="{FF2B5EF4-FFF2-40B4-BE49-F238E27FC236}">
                  <a16:creationId xmlns:a16="http://schemas.microsoft.com/office/drawing/2014/main" id="{572C795A-D08C-4D97-8F47-B3D47F41A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3451" y="4596332"/>
              <a:ext cx="195942" cy="195942"/>
            </a:xfrm>
            <a:prstGeom prst="rect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8487C3-08B5-46D8-AEAC-FDD987E62A04}"/>
              </a:ext>
            </a:extLst>
          </p:cNvPr>
          <p:cNvGrpSpPr/>
          <p:nvPr/>
        </p:nvGrpSpPr>
        <p:grpSpPr>
          <a:xfrm>
            <a:off x="10289217" y="1087089"/>
            <a:ext cx="195942" cy="195942"/>
            <a:chOff x="4833451" y="4596332"/>
            <a:chExt cx="195942" cy="19594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9B350BB-E91B-4B32-BB0F-F8675570F522}"/>
                </a:ext>
              </a:extLst>
            </p:cNvPr>
            <p:cNvSpPr/>
            <p:nvPr/>
          </p:nvSpPr>
          <p:spPr>
            <a:xfrm>
              <a:off x="4849223" y="4613106"/>
              <a:ext cx="160986" cy="1623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9" name="Graphic 38" descr="No sign">
              <a:extLst>
                <a:ext uri="{FF2B5EF4-FFF2-40B4-BE49-F238E27FC236}">
                  <a16:creationId xmlns:a16="http://schemas.microsoft.com/office/drawing/2014/main" id="{F6C2F6B1-BE04-4B3B-9B2E-6A818DD54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3451" y="4596332"/>
              <a:ext cx="195942" cy="195942"/>
            </a:xfrm>
            <a:prstGeom prst="rect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DC9CCD-AF9F-41BA-BB5A-D51521B6F53E}"/>
              </a:ext>
            </a:extLst>
          </p:cNvPr>
          <p:cNvGrpSpPr/>
          <p:nvPr/>
        </p:nvGrpSpPr>
        <p:grpSpPr>
          <a:xfrm>
            <a:off x="4906701" y="1124323"/>
            <a:ext cx="195942" cy="195942"/>
            <a:chOff x="4833451" y="4596332"/>
            <a:chExt cx="195942" cy="19594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3F3D433-FD21-4E0A-824E-042BF8F9C385}"/>
                </a:ext>
              </a:extLst>
            </p:cNvPr>
            <p:cNvSpPr/>
            <p:nvPr/>
          </p:nvSpPr>
          <p:spPr>
            <a:xfrm>
              <a:off x="4849223" y="4613106"/>
              <a:ext cx="160986" cy="1623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5" name="Graphic 44" descr="No sign">
              <a:extLst>
                <a:ext uri="{FF2B5EF4-FFF2-40B4-BE49-F238E27FC236}">
                  <a16:creationId xmlns:a16="http://schemas.microsoft.com/office/drawing/2014/main" id="{271A3368-661F-4C42-89D5-BCD212D75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3451" y="4596332"/>
              <a:ext cx="195942" cy="195942"/>
            </a:xfrm>
            <a:prstGeom prst="rect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1D0B8771-7FF9-48BB-B393-6C65CB1D30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5033" y="5332499"/>
            <a:ext cx="766384" cy="1887725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F55D91E-4D9A-44E9-863E-C6893C216CC1}"/>
              </a:ext>
            </a:extLst>
          </p:cNvPr>
          <p:cNvGrpSpPr/>
          <p:nvPr/>
        </p:nvGrpSpPr>
        <p:grpSpPr>
          <a:xfrm>
            <a:off x="10065055" y="3339646"/>
            <a:ext cx="195942" cy="195942"/>
            <a:chOff x="4833451" y="4596332"/>
            <a:chExt cx="195942" cy="19594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229A9-28F4-486E-B492-48F19B5D8C12}"/>
                </a:ext>
              </a:extLst>
            </p:cNvPr>
            <p:cNvSpPr/>
            <p:nvPr/>
          </p:nvSpPr>
          <p:spPr>
            <a:xfrm>
              <a:off x="4849223" y="4613106"/>
              <a:ext cx="160986" cy="1623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Graphic 48" descr="No sign">
              <a:extLst>
                <a:ext uri="{FF2B5EF4-FFF2-40B4-BE49-F238E27FC236}">
                  <a16:creationId xmlns:a16="http://schemas.microsoft.com/office/drawing/2014/main" id="{2FCB26A1-15AF-4F78-B2C6-FF3365B54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3451" y="4596332"/>
              <a:ext cx="195942" cy="195942"/>
            </a:xfrm>
            <a:prstGeom prst="rect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BCD8BB6-7832-4936-93DC-80FC9236A9E3}"/>
              </a:ext>
            </a:extLst>
          </p:cNvPr>
          <p:cNvGrpSpPr/>
          <p:nvPr/>
        </p:nvGrpSpPr>
        <p:grpSpPr>
          <a:xfrm>
            <a:off x="1420067" y="5724787"/>
            <a:ext cx="195942" cy="195942"/>
            <a:chOff x="4833451" y="4596332"/>
            <a:chExt cx="195942" cy="19594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0C4AE40-BB5E-49A6-BBAF-6F85C1FB68BD}"/>
                </a:ext>
              </a:extLst>
            </p:cNvPr>
            <p:cNvSpPr/>
            <p:nvPr/>
          </p:nvSpPr>
          <p:spPr>
            <a:xfrm>
              <a:off x="4849223" y="4613106"/>
              <a:ext cx="160986" cy="1623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2" name="Graphic 51" descr="No sign">
              <a:extLst>
                <a:ext uri="{FF2B5EF4-FFF2-40B4-BE49-F238E27FC236}">
                  <a16:creationId xmlns:a16="http://schemas.microsoft.com/office/drawing/2014/main" id="{348D6BEC-C383-40BF-A102-4A835C473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3451" y="4596332"/>
              <a:ext cx="195942" cy="195942"/>
            </a:xfrm>
            <a:prstGeom prst="rect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EC9A9-57CA-4E38-A46F-FAE0384DE009}"/>
              </a:ext>
            </a:extLst>
          </p:cNvPr>
          <p:cNvSpPr/>
          <p:nvPr/>
        </p:nvSpPr>
        <p:spPr>
          <a:xfrm>
            <a:off x="8509799" y="6666571"/>
            <a:ext cx="2869405" cy="742970"/>
          </a:xfrm>
          <a:custGeom>
            <a:avLst/>
            <a:gdLst>
              <a:gd name="connsiteX0" fmla="*/ 0 w 2869405"/>
              <a:gd name="connsiteY0" fmla="*/ 0 h 742970"/>
              <a:gd name="connsiteX1" fmla="*/ 573881 w 2869405"/>
              <a:gd name="connsiteY1" fmla="*/ 0 h 742970"/>
              <a:gd name="connsiteX2" fmla="*/ 1119068 w 2869405"/>
              <a:gd name="connsiteY2" fmla="*/ 0 h 742970"/>
              <a:gd name="connsiteX3" fmla="*/ 1721643 w 2869405"/>
              <a:gd name="connsiteY3" fmla="*/ 0 h 742970"/>
              <a:gd name="connsiteX4" fmla="*/ 2295524 w 2869405"/>
              <a:gd name="connsiteY4" fmla="*/ 0 h 742970"/>
              <a:gd name="connsiteX5" fmla="*/ 2869405 w 2869405"/>
              <a:gd name="connsiteY5" fmla="*/ 0 h 742970"/>
              <a:gd name="connsiteX6" fmla="*/ 2869405 w 2869405"/>
              <a:gd name="connsiteY6" fmla="*/ 386344 h 742970"/>
              <a:gd name="connsiteX7" fmla="*/ 2869405 w 2869405"/>
              <a:gd name="connsiteY7" fmla="*/ 742970 h 742970"/>
              <a:gd name="connsiteX8" fmla="*/ 2295524 w 2869405"/>
              <a:gd name="connsiteY8" fmla="*/ 742970 h 742970"/>
              <a:gd name="connsiteX9" fmla="*/ 1721643 w 2869405"/>
              <a:gd name="connsiteY9" fmla="*/ 742970 h 742970"/>
              <a:gd name="connsiteX10" fmla="*/ 1176456 w 2869405"/>
              <a:gd name="connsiteY10" fmla="*/ 742970 h 742970"/>
              <a:gd name="connsiteX11" fmla="*/ 602575 w 2869405"/>
              <a:gd name="connsiteY11" fmla="*/ 742970 h 742970"/>
              <a:gd name="connsiteX12" fmla="*/ 0 w 2869405"/>
              <a:gd name="connsiteY12" fmla="*/ 742970 h 742970"/>
              <a:gd name="connsiteX13" fmla="*/ 0 w 2869405"/>
              <a:gd name="connsiteY13" fmla="*/ 386344 h 742970"/>
              <a:gd name="connsiteX14" fmla="*/ 0 w 2869405"/>
              <a:gd name="connsiteY14" fmla="*/ 0 h 74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9405" h="742970" extrusionOk="0">
                <a:moveTo>
                  <a:pt x="0" y="0"/>
                </a:moveTo>
                <a:cubicBezTo>
                  <a:pt x="257343" y="-4346"/>
                  <a:pt x="364884" y="6681"/>
                  <a:pt x="573881" y="0"/>
                </a:cubicBezTo>
                <a:cubicBezTo>
                  <a:pt x="782878" y="-6681"/>
                  <a:pt x="964990" y="9608"/>
                  <a:pt x="1119068" y="0"/>
                </a:cubicBezTo>
                <a:cubicBezTo>
                  <a:pt x="1273146" y="-9608"/>
                  <a:pt x="1550706" y="-18746"/>
                  <a:pt x="1721643" y="0"/>
                </a:cubicBezTo>
                <a:cubicBezTo>
                  <a:pt x="1892581" y="18746"/>
                  <a:pt x="2077326" y="17904"/>
                  <a:pt x="2295524" y="0"/>
                </a:cubicBezTo>
                <a:cubicBezTo>
                  <a:pt x="2513722" y="-17904"/>
                  <a:pt x="2749012" y="2391"/>
                  <a:pt x="2869405" y="0"/>
                </a:cubicBezTo>
                <a:cubicBezTo>
                  <a:pt x="2853474" y="180151"/>
                  <a:pt x="2886448" y="291174"/>
                  <a:pt x="2869405" y="386344"/>
                </a:cubicBezTo>
                <a:cubicBezTo>
                  <a:pt x="2852362" y="481514"/>
                  <a:pt x="2860152" y="654949"/>
                  <a:pt x="2869405" y="742970"/>
                </a:cubicBezTo>
                <a:cubicBezTo>
                  <a:pt x="2697505" y="755398"/>
                  <a:pt x="2558745" y="740961"/>
                  <a:pt x="2295524" y="742970"/>
                </a:cubicBezTo>
                <a:cubicBezTo>
                  <a:pt x="2032303" y="744979"/>
                  <a:pt x="1857536" y="720306"/>
                  <a:pt x="1721643" y="742970"/>
                </a:cubicBezTo>
                <a:cubicBezTo>
                  <a:pt x="1585750" y="765634"/>
                  <a:pt x="1305174" y="735766"/>
                  <a:pt x="1176456" y="742970"/>
                </a:cubicBezTo>
                <a:cubicBezTo>
                  <a:pt x="1047738" y="750174"/>
                  <a:pt x="810718" y="714683"/>
                  <a:pt x="602575" y="742970"/>
                </a:cubicBezTo>
                <a:cubicBezTo>
                  <a:pt x="394432" y="771257"/>
                  <a:pt x="234521" y="725470"/>
                  <a:pt x="0" y="742970"/>
                </a:cubicBezTo>
                <a:cubicBezTo>
                  <a:pt x="10737" y="579561"/>
                  <a:pt x="-2146" y="458792"/>
                  <a:pt x="0" y="386344"/>
                </a:cubicBezTo>
                <a:cubicBezTo>
                  <a:pt x="2146" y="313896"/>
                  <a:pt x="-11888" y="10031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3522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BDD03A8E-D9C5-4E3B-A966-4F05A2E4A81F}"/>
              </a:ext>
            </a:extLst>
          </p:cNvPr>
          <p:cNvSpPr/>
          <p:nvPr/>
        </p:nvSpPr>
        <p:spPr>
          <a:xfrm>
            <a:off x="8553924" y="6729544"/>
            <a:ext cx="2700293" cy="64633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omic Sans MS" panose="030F0702030302020204" pitchFamily="66" charset="0"/>
              </a:rPr>
              <a:t>License: CC0-1.0. Inspired by https://bit.ly/3z9aTeW written by Christian </a:t>
            </a:r>
            <a:r>
              <a:rPr lang="en-GB" sz="1200" dirty="0" err="1">
                <a:latin typeface="Comic Sans MS" panose="030F0702030302020204" pitchFamily="66" charset="0"/>
              </a:rPr>
              <a:t>Lundkvist</a:t>
            </a:r>
            <a:r>
              <a:rPr lang="en-GB" sz="12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FAB44B9-706C-4AAB-8F36-22315BF7C7CC}"/>
              </a:ext>
            </a:extLst>
          </p:cNvPr>
          <p:cNvSpPr/>
          <p:nvPr/>
        </p:nvSpPr>
        <p:spPr>
          <a:xfrm>
            <a:off x="10597729" y="7121992"/>
            <a:ext cx="824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Comic Sans MS" panose="030F0702030302020204" pitchFamily="66" charset="0"/>
              </a:rPr>
              <a:t>Page 2/2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4034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676</Words>
  <Application>Microsoft Office PowerPoint</Application>
  <PresentationFormat>Custom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Small</dc:creator>
  <cp:lastModifiedBy>Kevin Small</cp:lastModifiedBy>
  <cp:revision>38</cp:revision>
  <cp:lastPrinted>2020-05-04T17:14:51Z</cp:lastPrinted>
  <dcterms:created xsi:type="dcterms:W3CDTF">2020-05-03T22:18:49Z</dcterms:created>
  <dcterms:modified xsi:type="dcterms:W3CDTF">2020-05-04T23:13:37Z</dcterms:modified>
</cp:coreProperties>
</file>