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Amatic SC"/>
      <p:regular r:id="rId35"/>
      <p:bold r:id="rId36"/>
    </p:embeddedFont>
    <p:embeddedFont>
      <p:font typeface="Source Code Pr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ourceCodePr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AmaticSC-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SourceCodePro-regular.fntdata"/><Relationship Id="rId14" Type="http://schemas.openxmlformats.org/officeDocument/2006/relationships/slide" Target="slides/slide9.xml"/><Relationship Id="rId36" Type="http://schemas.openxmlformats.org/officeDocument/2006/relationships/font" Target="fonts/AmaticSC-bold.fntdata"/><Relationship Id="rId17" Type="http://schemas.openxmlformats.org/officeDocument/2006/relationships/slide" Target="slides/slide12.xml"/><Relationship Id="rId39" Type="http://schemas.openxmlformats.org/officeDocument/2006/relationships/font" Target="fonts/SourceCodePro-italic.fntdata"/><Relationship Id="rId16" Type="http://schemas.openxmlformats.org/officeDocument/2006/relationships/slide" Target="slides/slide11.xml"/><Relationship Id="rId38" Type="http://schemas.openxmlformats.org/officeDocument/2006/relationships/font" Target="fonts/SourceCodePr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part d’un constat simple sur un problème assez répandu. application qui répondra à ce problème et qui le poussera bien plus loin au point de devenir un outils hyper complet et performant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614ca6eae4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614ca6eae4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614ca6eae4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614ca6eae4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614ca6eae4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614ca6eae4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614ca6eae4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614ca6eae4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614ca6eae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614ca6eae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614ca6eae4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614ca6eae4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exemple : se rendre compte qu’on n’a pas assez de sport le mois dernier ou trop avancé certains projets aux détriments d’autres. On peut alors ré-équilibrer : donner davantage de priorité au sport dans la semaine, et s’assurer chaque semaine d’avancer au moins un peu les petits projets que nous avons tendance à laisser de côté. Enfin, les scores et barres de progression sont un excellent moyen de rester motivé. Ca devient des objectifs personnels à atteindre, un peu comme un jeu, et c’est connu que cela aide grandement à la productivité.</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614ca6eae4_1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614ca6eae4_1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Pour ensuite noter l’avancée de ses tâches, rien de plus : on coche ce qu’on a fait au moment où on l’a terminé. On voit aussi au cours de la journée la liste se cocher progressivement et l’objectif est de tout cocher d’ici la fin de la journée. Mais l’application propose un service encore plus intéressant qu’une simple liste à cocher. Vous pouvez en appuyant sur le bouton +, ajoutée une entrée chaque jour qui décrit votre journée. Afin de mieux expliquer, commençons par un exemple.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614ca6eae4_1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614ca6eae4_1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ici, la personne a réalisé plusieurs tâches. Celles-ci se répartissent dans différentes catégories, représentées par leurs couleurs. Derrière, l’algorithme a détecté que la personne avait fait son sport donc le coche dans les tâches de la journée, ainsi que celles hebdomadaires, et l’ajoute à la statistique sur sa fréquence de sport. Elle a aussi lu le chapitre 1 de maths qu’elle devait voir ce jour, cela le coche dans la base de données des cours. Rangé la salle de bain était une tâche ponctuelle qu’elle voulait faire aujourd’hui aussi. Enfin, vous remarquez qu’elle a écrit d’autres choses, par exemple qu’elle a vu ses copines. Mais ce n’était pas une tâche a faire aujourd’hui particulièrement. La couleur rouge indique que c’est un loisir social. Celle-ci rentre alors aussi dans les stastiques. Par exemple si vous voulez suivre la fréquence à laquelle vous êtes sortis le mois précéndets. Enfin, elle a ajouté une petite note sur son mood vis à vis de la journée. Cela peut aussi être intéressant de savoir comment on se sentait cette semaine-là en novembre.  Ainsi, on notant chaque soir le résumé de notre journée, un peu comme un journal intime, on fait évoluer les statistiques de notre application et on peut avoir un récul sur notre quotidien au cours de l’année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614ca6eae4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614ca6eae4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614ca6eae4_1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614ca6eae4_1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aspect crucial de cette application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614ca6eae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614ca6eae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614ca6eae4_1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614ca6eae4_1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aspect crucial de cette application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614ca6eae4_1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614ca6eae4_1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614ca6eae4_1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614ca6eae4_1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614ca6eae4_1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614ca6eae4_1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614ca6eae4_1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614ca6eae4_1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614ca6eae4_1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614ca6eae4_1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l’idée est d’étendre cet outils de productivité à un outils de gestion du quotidien</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614ca6eae4_1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614ca6eae4_1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l’idée est d’étendre cet outils de productivité à un outils de gestion du quotidien</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614ca6eae4_1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614ca6eae4_1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l’idée est d’étendre cet outils de productivité à un outils de gestion du quotidien</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614ca6eae4_1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614ca6eae4_1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l’idée est d’étendre cet outils de productivité à un outils de gestion du quotidien</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614ca6eae4_1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614ca6eae4_1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l’idée est d’étendre cet outils de productivité à un outils de gestion du quotidien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614ca6eae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614ca6eae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Nous avons besoin de support pour soulager ce stress. Qui permet de savoir ce qu’on doit faire chaque jour pour ne pas oublier. De pouvoir gérer le délai qu’on a pour faire certaines tâches. De savoir si a été bien régulier sur les tâches qu’on doit faire à répétition. Et savoir comment </a:t>
            </a:r>
            <a:r>
              <a:rPr lang="fr"/>
              <a:t>répartir</a:t>
            </a:r>
            <a:r>
              <a:rPr lang="fr"/>
              <a:t> l’effort pour les tâches compliquées tels que des projets avec deadlines.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614ca6eae4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614ca6eae4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sticky notes : bordélique, pas très écolo</a:t>
            </a:r>
            <a:endParaRPr/>
          </a:p>
          <a:p>
            <a:pPr indent="0" lvl="0" marL="0" rtl="0" algn="l">
              <a:spcBef>
                <a:spcPts val="0"/>
              </a:spcBef>
              <a:spcAft>
                <a:spcPts val="0"/>
              </a:spcAft>
              <a:buNone/>
            </a:pPr>
            <a:r>
              <a:rPr lang="fr"/>
              <a:t>carnet : encombrant, toujours avoir un stylo, comment savoir ce qu’on doit ajouter chaque jour?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614ca6eae4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614ca6eae4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première solution :</a:t>
            </a:r>
            <a:endParaRPr/>
          </a:p>
          <a:p>
            <a:pPr indent="0" lvl="0" marL="0" rtl="0" algn="l">
              <a:spcBef>
                <a:spcPts val="0"/>
              </a:spcBef>
              <a:spcAft>
                <a:spcPts val="0"/>
              </a:spcAft>
              <a:buNone/>
            </a:pPr>
            <a:r>
              <a:rPr lang="fr"/>
              <a:t>notes sur son téléphone : pas encombrant, on l’a tout le temps avec soi. Pas de rappels, gestion deadline</a:t>
            </a:r>
            <a:endParaRPr/>
          </a:p>
          <a:p>
            <a:pPr indent="0" lvl="0" marL="0" rtl="0" algn="l">
              <a:spcBef>
                <a:spcPts val="0"/>
              </a:spcBef>
              <a:spcAft>
                <a:spcPts val="0"/>
              </a:spcAft>
              <a:buNone/>
            </a:pPr>
            <a:r>
              <a:rPr lang="fr"/>
              <a:t>applications, dite de productivité.</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problèmes : complexes à mettre en place, peu de statistiques et de rappels, pas de gestion de priorité</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614ca6eae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614ca6eae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614ca6eae4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614ca6eae4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614ca6eae4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614ca6eae4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ces listes de tâches sont à remplir manuellement, mais nous verrons après comment cela se déroule. L’intéret est que cela se fasse le plus facilement possible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614ca6eae4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614ca6eae4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jpg"/><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6.jpg"/><Relationship Id="rId5" Type="http://schemas.openxmlformats.org/officeDocument/2006/relationships/image" Target="../media/image9.png"/><Relationship Id="rId6"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Projet de césure</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Développement d’une application mobile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Proposition automatique quotidienne</a:t>
            </a:r>
            <a:endParaRPr/>
          </a:p>
        </p:txBody>
      </p:sp>
      <p:sp>
        <p:nvSpPr>
          <p:cNvPr id="132" name="Google Shape;132;p22"/>
          <p:cNvSpPr txBox="1"/>
          <p:nvPr>
            <p:ph idx="1" type="body"/>
          </p:nvPr>
        </p:nvSpPr>
        <p:spPr>
          <a:xfrm>
            <a:off x="311700" y="133232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Paramétrage par défaut :</a:t>
            </a:r>
            <a:br>
              <a:rPr lang="fr"/>
            </a:br>
            <a:endParaRPr/>
          </a:p>
          <a:p>
            <a:pPr indent="-342900" lvl="0" marL="457200" rtl="0" algn="l">
              <a:spcBef>
                <a:spcPts val="1200"/>
              </a:spcBef>
              <a:spcAft>
                <a:spcPts val="0"/>
              </a:spcAft>
              <a:buSzPts val="1800"/>
              <a:buChar char="-"/>
            </a:pPr>
            <a:r>
              <a:rPr lang="fr"/>
              <a:t>1 tâche générale (n°1 prioritaire)</a:t>
            </a:r>
            <a:br>
              <a:rPr lang="fr"/>
            </a:br>
            <a:endParaRPr/>
          </a:p>
          <a:p>
            <a:pPr indent="-342900" lvl="0" marL="457200" rtl="0" algn="l">
              <a:spcBef>
                <a:spcPts val="0"/>
              </a:spcBef>
              <a:spcAft>
                <a:spcPts val="0"/>
              </a:spcAft>
              <a:buSzPts val="1800"/>
              <a:buChar char="-"/>
            </a:pPr>
            <a:r>
              <a:rPr lang="fr"/>
              <a:t>1 cours à voir (n°1 prioritaire)</a:t>
            </a:r>
            <a:br>
              <a:rPr lang="fr"/>
            </a:br>
            <a:endParaRPr/>
          </a:p>
          <a:p>
            <a:pPr indent="-342900" lvl="0" marL="457200" rtl="0" algn="l">
              <a:spcBef>
                <a:spcPts val="0"/>
              </a:spcBef>
              <a:spcAft>
                <a:spcPts val="0"/>
              </a:spcAft>
              <a:buSzPts val="1800"/>
              <a:buChar char="-"/>
            </a:pPr>
            <a:r>
              <a:rPr lang="fr"/>
              <a:t>1 projet à avancer (n°1 prioritaire)</a:t>
            </a:r>
            <a:br>
              <a:rPr lang="fr"/>
            </a:br>
            <a:endParaRPr/>
          </a:p>
          <a:p>
            <a:pPr indent="-342900" lvl="0" marL="457200" rtl="0" algn="l">
              <a:spcBef>
                <a:spcPts val="0"/>
              </a:spcBef>
              <a:spcAft>
                <a:spcPts val="0"/>
              </a:spcAft>
              <a:buSzPts val="1800"/>
              <a:buChar char="-"/>
            </a:pPr>
            <a:r>
              <a:rPr lang="fr"/>
              <a:t>n tâches parmis celles hebdomadaires (où n = n</a:t>
            </a:r>
            <a:r>
              <a:rPr baseline="-25000" lang="fr"/>
              <a:t>tot</a:t>
            </a:r>
            <a:r>
              <a:rPr lang="fr"/>
              <a:t>/7)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Proposition automatique quotidienne</a:t>
            </a:r>
            <a:endParaRPr/>
          </a:p>
        </p:txBody>
      </p:sp>
      <p:sp>
        <p:nvSpPr>
          <p:cNvPr id="138" name="Google Shape;138;p23"/>
          <p:cNvSpPr txBox="1"/>
          <p:nvPr>
            <p:ph idx="1" type="body"/>
          </p:nvPr>
        </p:nvSpPr>
        <p:spPr>
          <a:xfrm>
            <a:off x="311700" y="133232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Possibilité de “</a:t>
            </a:r>
            <a:r>
              <a:rPr lang="fr">
                <a:solidFill>
                  <a:srgbClr val="FF0000"/>
                </a:solidFill>
              </a:rPr>
              <a:t>refresh</a:t>
            </a:r>
            <a:r>
              <a:rPr lang="fr"/>
              <a:t>” une tâche automatique si on ne se sent pas motivé =&gt; prochaine prioritaire</a:t>
            </a:r>
            <a:br>
              <a:rPr lang="fr"/>
            </a:br>
            <a:endParaRPr/>
          </a:p>
          <a:p>
            <a:pPr indent="-342900" lvl="0" marL="457200" rtl="0" algn="l">
              <a:spcBef>
                <a:spcPts val="0"/>
              </a:spcBef>
              <a:spcAft>
                <a:spcPts val="0"/>
              </a:spcAft>
              <a:buSzPts val="1800"/>
              <a:buChar char="❖"/>
            </a:pPr>
            <a:r>
              <a:rPr lang="fr"/>
              <a:t>Possibilité d’</a:t>
            </a:r>
            <a:r>
              <a:rPr lang="fr">
                <a:solidFill>
                  <a:srgbClr val="FF0000"/>
                </a:solidFill>
              </a:rPr>
              <a:t>ajouter manuellement</a:t>
            </a:r>
            <a:r>
              <a:rPr lang="fr"/>
              <a:t> des tâches à celles du jour</a:t>
            </a:r>
            <a:br>
              <a:rPr lang="fr"/>
            </a:br>
            <a:endParaRPr/>
          </a:p>
          <a:p>
            <a:pPr indent="-342900" lvl="0" marL="457200" rtl="0" algn="l">
              <a:spcBef>
                <a:spcPts val="0"/>
              </a:spcBef>
              <a:spcAft>
                <a:spcPts val="0"/>
              </a:spcAft>
              <a:buSzPts val="1800"/>
              <a:buChar char="❖"/>
            </a:pPr>
            <a:r>
              <a:rPr lang="fr"/>
              <a:t>Si on n’a pas réalisé des tâches hebdomadaires la semaine dernière, </a:t>
            </a:r>
            <a:r>
              <a:rPr lang="fr">
                <a:solidFill>
                  <a:srgbClr val="FF0000"/>
                </a:solidFill>
              </a:rPr>
              <a:t>augmente automatiquement leur priorité</a:t>
            </a:r>
            <a:r>
              <a:rPr lang="fr"/>
              <a:t> la semaine suivante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Graphiques</a:t>
            </a:r>
            <a:endParaRPr/>
          </a:p>
        </p:txBody>
      </p:sp>
      <p:sp>
        <p:nvSpPr>
          <p:cNvPr id="144" name="Google Shape;144;p24"/>
          <p:cNvSpPr txBox="1"/>
          <p:nvPr>
            <p:ph idx="1" type="body"/>
          </p:nvPr>
        </p:nvSpPr>
        <p:spPr>
          <a:xfrm>
            <a:off x="311700" y="133232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solidFill>
                  <a:srgbClr val="FF0000"/>
                </a:solidFill>
              </a:rPr>
              <a:t>Scores</a:t>
            </a:r>
            <a:r>
              <a:rPr lang="fr"/>
              <a:t> quotidiens (% de tâches quotidiennes réalisées)</a:t>
            </a:r>
            <a:endParaRPr/>
          </a:p>
          <a:p>
            <a:pPr indent="0" lvl="0" marL="457200" rtl="0" algn="l">
              <a:spcBef>
                <a:spcPts val="1200"/>
              </a:spcBef>
              <a:spcAft>
                <a:spcPts val="0"/>
              </a:spcAft>
              <a:buNone/>
            </a:pPr>
            <a:r>
              <a:rPr lang="fr" sz="1400"/>
              <a:t>O</a:t>
            </a:r>
            <a:r>
              <a:rPr lang="fr" sz="1400"/>
              <a:t>bjectif : être au dessus du minimum / se donner une moyenne plus élevée</a:t>
            </a:r>
            <a:br>
              <a:rPr lang="fr"/>
            </a:br>
            <a:endParaRPr/>
          </a:p>
          <a:p>
            <a:pPr indent="-342900" lvl="0" marL="457200" rtl="0" algn="l">
              <a:spcBef>
                <a:spcPts val="1200"/>
              </a:spcBef>
              <a:spcAft>
                <a:spcPts val="0"/>
              </a:spcAft>
              <a:buSzPts val="1800"/>
              <a:buChar char="❖"/>
            </a:pPr>
            <a:r>
              <a:rPr lang="fr">
                <a:solidFill>
                  <a:srgbClr val="FF0000"/>
                </a:solidFill>
              </a:rPr>
              <a:t>R</a:t>
            </a:r>
            <a:r>
              <a:rPr lang="fr">
                <a:solidFill>
                  <a:srgbClr val="FF0000"/>
                </a:solidFill>
              </a:rPr>
              <a:t>égularité</a:t>
            </a:r>
            <a:r>
              <a:rPr lang="fr"/>
              <a:t> de certaines tâches</a:t>
            </a:r>
            <a:endParaRPr/>
          </a:p>
          <a:p>
            <a:pPr indent="0" lvl="0" marL="457200" rtl="0" algn="l">
              <a:spcBef>
                <a:spcPts val="1200"/>
              </a:spcBef>
              <a:spcAft>
                <a:spcPts val="1200"/>
              </a:spcAft>
              <a:buNone/>
            </a:pPr>
            <a:r>
              <a:rPr lang="fr" sz="1500"/>
              <a:t>Courbe de la fréquence de sport chaque semaine au cours de l’année</a:t>
            </a:r>
            <a:br>
              <a:rPr lang="fr" sz="1500"/>
            </a:br>
            <a:r>
              <a:rPr lang="fr" sz="1500"/>
              <a:t>Avancée des différents projets (en % ou durée de travail)</a:t>
            </a:r>
            <a:br>
              <a:rPr lang="fr" sz="1500"/>
            </a:br>
            <a:r>
              <a:rPr lang="fr" sz="1500"/>
              <a:t>…</a:t>
            </a:r>
            <a:endParaRPr sz="1500"/>
          </a:p>
        </p:txBody>
      </p:sp>
      <p:sp>
        <p:nvSpPr>
          <p:cNvPr id="145" name="Google Shape;145;p24"/>
          <p:cNvSpPr txBox="1"/>
          <p:nvPr/>
        </p:nvSpPr>
        <p:spPr>
          <a:xfrm>
            <a:off x="567200" y="4060650"/>
            <a:ext cx="7863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Source Code Pro"/>
                <a:ea typeface="Source Code Pro"/>
                <a:cs typeface="Source Code Pro"/>
                <a:sym typeface="Source Code Pro"/>
              </a:rPr>
              <a:t>Chaque tâche est associée à une catégorie (exemple : courir =&gt; sport) ce qui permet de compter la fréquence de celles-ci. </a:t>
            </a:r>
            <a:endParaRPr>
              <a:latin typeface="Source Code Pro"/>
              <a:ea typeface="Source Code Pro"/>
              <a:cs typeface="Source Code Pro"/>
              <a:sym typeface="Source Code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Valeur</a:t>
            </a:r>
            <a:endParaRPr/>
          </a:p>
          <a:p>
            <a:pPr indent="0" lvl="0" marL="0" rtl="0" algn="ctr">
              <a:spcBef>
                <a:spcPts val="0"/>
              </a:spcBef>
              <a:spcAft>
                <a:spcPts val="0"/>
              </a:spcAft>
              <a:buNone/>
            </a:pPr>
            <a:r>
              <a:rPr lang="fr"/>
              <a:t>ajoutée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fonctionnalités de base</a:t>
            </a:r>
            <a:endParaRPr/>
          </a:p>
        </p:txBody>
      </p:sp>
      <p:sp>
        <p:nvSpPr>
          <p:cNvPr id="156" name="Google Shape;156;p26"/>
          <p:cNvSpPr txBox="1"/>
          <p:nvPr/>
        </p:nvSpPr>
        <p:spPr>
          <a:xfrm>
            <a:off x="5886900" y="1647150"/>
            <a:ext cx="2629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800">
                <a:latin typeface="Source Code Pro"/>
                <a:ea typeface="Source Code Pro"/>
                <a:cs typeface="Source Code Pro"/>
                <a:sym typeface="Source Code Pro"/>
              </a:rPr>
              <a:t>Peu encombrant</a:t>
            </a:r>
            <a:endParaRPr sz="1800">
              <a:latin typeface="Source Code Pro"/>
              <a:ea typeface="Source Code Pro"/>
              <a:cs typeface="Source Code Pro"/>
              <a:sym typeface="Source Code Pro"/>
            </a:endParaRPr>
          </a:p>
        </p:txBody>
      </p:sp>
      <p:sp>
        <p:nvSpPr>
          <p:cNvPr id="157" name="Google Shape;157;p26"/>
          <p:cNvSpPr txBox="1"/>
          <p:nvPr/>
        </p:nvSpPr>
        <p:spPr>
          <a:xfrm>
            <a:off x="578925" y="1647150"/>
            <a:ext cx="2629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800">
                <a:latin typeface="Source Code Pro"/>
                <a:ea typeface="Source Code Pro"/>
                <a:cs typeface="Source Code Pro"/>
                <a:sym typeface="Source Code Pro"/>
              </a:rPr>
              <a:t>Listes de tâches</a:t>
            </a:r>
            <a:endParaRPr sz="1800">
              <a:latin typeface="Source Code Pro"/>
              <a:ea typeface="Source Code Pro"/>
              <a:cs typeface="Source Code Pro"/>
              <a:sym typeface="Source Code Pro"/>
            </a:endParaRPr>
          </a:p>
        </p:txBody>
      </p:sp>
      <p:sp>
        <p:nvSpPr>
          <p:cNvPr id="158" name="Google Shape;158;p26"/>
          <p:cNvSpPr txBox="1"/>
          <p:nvPr/>
        </p:nvSpPr>
        <p:spPr>
          <a:xfrm>
            <a:off x="55625" y="3313950"/>
            <a:ext cx="40116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800">
                <a:solidFill>
                  <a:srgbClr val="FF0000"/>
                </a:solidFill>
                <a:latin typeface="Source Code Pro"/>
                <a:ea typeface="Source Code Pro"/>
                <a:cs typeface="Source Code Pro"/>
                <a:sym typeface="Source Code Pro"/>
              </a:rPr>
              <a:t>Propositions automatiques</a:t>
            </a:r>
            <a:endParaRPr sz="1800">
              <a:solidFill>
                <a:srgbClr val="FF0000"/>
              </a:solidFill>
              <a:latin typeface="Source Code Pro"/>
              <a:ea typeface="Source Code Pro"/>
              <a:cs typeface="Source Code Pro"/>
              <a:sym typeface="Source Code Pro"/>
            </a:endParaRPr>
          </a:p>
        </p:txBody>
      </p:sp>
      <p:sp>
        <p:nvSpPr>
          <p:cNvPr id="159" name="Google Shape;159;p26"/>
          <p:cNvSpPr txBox="1"/>
          <p:nvPr/>
        </p:nvSpPr>
        <p:spPr>
          <a:xfrm>
            <a:off x="3376325" y="2308663"/>
            <a:ext cx="2629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800">
                <a:latin typeface="Source Code Pro"/>
                <a:ea typeface="Source Code Pro"/>
                <a:cs typeface="Source Code Pro"/>
                <a:sym typeface="Source Code Pro"/>
              </a:rPr>
              <a:t>Personnalisable</a:t>
            </a:r>
            <a:endParaRPr sz="1800">
              <a:latin typeface="Source Code Pro"/>
              <a:ea typeface="Source Code Pro"/>
              <a:cs typeface="Source Code Pro"/>
              <a:sym typeface="Source Code Pro"/>
            </a:endParaRPr>
          </a:p>
        </p:txBody>
      </p:sp>
      <p:sp>
        <p:nvSpPr>
          <p:cNvPr id="160" name="Google Shape;160;p26"/>
          <p:cNvSpPr txBox="1"/>
          <p:nvPr/>
        </p:nvSpPr>
        <p:spPr>
          <a:xfrm>
            <a:off x="3450500" y="3985200"/>
            <a:ext cx="2629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800">
                <a:solidFill>
                  <a:srgbClr val="FF0000"/>
                </a:solidFill>
                <a:latin typeface="Source Code Pro"/>
                <a:ea typeface="Source Code Pro"/>
                <a:cs typeface="Source Code Pro"/>
                <a:sym typeface="Source Code Pro"/>
              </a:rPr>
              <a:t>Facile d’usage</a:t>
            </a:r>
            <a:endParaRPr sz="1800">
              <a:solidFill>
                <a:srgbClr val="FF0000"/>
              </a:solidFill>
              <a:latin typeface="Source Code Pro"/>
              <a:ea typeface="Source Code Pro"/>
              <a:cs typeface="Source Code Pro"/>
              <a:sym typeface="Source Code Pro"/>
            </a:endParaRPr>
          </a:p>
        </p:txBody>
      </p:sp>
      <p:sp>
        <p:nvSpPr>
          <p:cNvPr id="161" name="Google Shape;161;p26"/>
          <p:cNvSpPr txBox="1"/>
          <p:nvPr/>
        </p:nvSpPr>
        <p:spPr>
          <a:xfrm>
            <a:off x="5886900" y="3365525"/>
            <a:ext cx="2629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800">
                <a:solidFill>
                  <a:srgbClr val="FF0000"/>
                </a:solidFill>
                <a:latin typeface="Source Code Pro"/>
                <a:ea typeface="Source Code Pro"/>
                <a:cs typeface="Source Code Pro"/>
                <a:sym typeface="Source Code Pro"/>
              </a:rPr>
              <a:t>Graphiques</a:t>
            </a:r>
            <a:endParaRPr sz="1800">
              <a:solidFill>
                <a:srgbClr val="FF0000"/>
              </a:solidFill>
              <a:latin typeface="Source Code Pro"/>
              <a:ea typeface="Source Code Pro"/>
              <a:cs typeface="Source Code Pro"/>
              <a:sym typeface="Source Code Pr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Graphiques</a:t>
            </a:r>
            <a:endParaRPr/>
          </a:p>
        </p:txBody>
      </p:sp>
      <p:sp>
        <p:nvSpPr>
          <p:cNvPr id="167" name="Google Shape;167;p27"/>
          <p:cNvSpPr txBox="1"/>
          <p:nvPr>
            <p:ph idx="1" type="body"/>
          </p:nvPr>
        </p:nvSpPr>
        <p:spPr>
          <a:xfrm>
            <a:off x="311700" y="133232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Permettent d’avoir</a:t>
            </a:r>
            <a:br>
              <a:rPr lang="fr"/>
            </a:br>
            <a:r>
              <a:rPr lang="fr"/>
              <a:t>du </a:t>
            </a:r>
            <a:r>
              <a:rPr lang="fr">
                <a:solidFill>
                  <a:srgbClr val="FF0000"/>
                </a:solidFill>
              </a:rPr>
              <a:t>recul</a:t>
            </a:r>
            <a:endParaRPr>
              <a:solidFill>
                <a:srgbClr val="FF0000"/>
              </a:solidFill>
            </a:endParaRPr>
          </a:p>
          <a:p>
            <a:pPr indent="0" lvl="0" marL="0" rtl="0" algn="l">
              <a:spcBef>
                <a:spcPts val="1200"/>
              </a:spcBef>
              <a:spcAft>
                <a:spcPts val="0"/>
              </a:spcAft>
              <a:buNone/>
            </a:pPr>
            <a:r>
              <a:t/>
            </a:r>
            <a:endParaRPr>
              <a:solidFill>
                <a:srgbClr val="FF0000"/>
              </a:solidFill>
            </a:endParaRPr>
          </a:p>
          <a:p>
            <a:pPr indent="0" lvl="0" marL="0" rtl="0" algn="l">
              <a:spcBef>
                <a:spcPts val="1200"/>
              </a:spcBef>
              <a:spcAft>
                <a:spcPts val="0"/>
              </a:spcAft>
              <a:buNone/>
            </a:pPr>
            <a:r>
              <a:rPr lang="fr"/>
              <a:t>D’analyser et de</a:t>
            </a:r>
            <a:br>
              <a:rPr lang="fr"/>
            </a:br>
            <a:r>
              <a:rPr lang="fr">
                <a:solidFill>
                  <a:srgbClr val="FF0000"/>
                </a:solidFill>
              </a:rPr>
              <a:t>réagir</a:t>
            </a:r>
            <a:endParaRPr>
              <a:solidFill>
                <a:srgbClr val="FF0000"/>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rPr lang="fr"/>
              <a:t>Rester </a:t>
            </a:r>
            <a:r>
              <a:rPr lang="fr">
                <a:solidFill>
                  <a:srgbClr val="FF0000"/>
                </a:solidFill>
              </a:rPr>
              <a:t>motivé</a:t>
            </a:r>
            <a:endParaRPr>
              <a:solidFill>
                <a:srgbClr val="FF0000"/>
              </a:solidFill>
            </a:endParaRPr>
          </a:p>
        </p:txBody>
      </p:sp>
      <p:pic>
        <p:nvPicPr>
          <p:cNvPr id="168" name="Google Shape;168;p27"/>
          <p:cNvPicPr preferRelativeResize="0"/>
          <p:nvPr/>
        </p:nvPicPr>
        <p:blipFill>
          <a:blip r:embed="rId3">
            <a:alphaModFix/>
          </a:blip>
          <a:stretch>
            <a:fillRect/>
          </a:stretch>
        </p:blipFill>
        <p:spPr>
          <a:xfrm>
            <a:off x="3203099" y="708175"/>
            <a:ext cx="5629199" cy="37271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Utilisation rapide et efficace</a:t>
            </a:r>
            <a:endParaRPr/>
          </a:p>
        </p:txBody>
      </p:sp>
      <p:sp>
        <p:nvSpPr>
          <p:cNvPr id="174" name="Google Shape;174;p28"/>
          <p:cNvSpPr txBox="1"/>
          <p:nvPr>
            <p:ph idx="1" type="body"/>
          </p:nvPr>
        </p:nvSpPr>
        <p:spPr>
          <a:xfrm>
            <a:off x="311700" y="133232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Seul le paramétrage essentiel est requis au début :</a:t>
            </a:r>
            <a:endParaRPr/>
          </a:p>
          <a:p>
            <a:pPr indent="-342900" lvl="0" marL="457200" rtl="0" algn="l">
              <a:spcBef>
                <a:spcPts val="1200"/>
              </a:spcBef>
              <a:spcAft>
                <a:spcPts val="0"/>
              </a:spcAft>
              <a:buSzPts val="1800"/>
              <a:buChar char="-"/>
            </a:pPr>
            <a:r>
              <a:rPr lang="fr"/>
              <a:t>catégories (sport, ménage, matières pour les cours, …)</a:t>
            </a:r>
            <a:endParaRPr/>
          </a:p>
          <a:p>
            <a:pPr indent="-342900" lvl="0" marL="457200" rtl="0" algn="l">
              <a:spcBef>
                <a:spcPts val="0"/>
              </a:spcBef>
              <a:spcAft>
                <a:spcPts val="0"/>
              </a:spcAft>
              <a:buSzPts val="1800"/>
              <a:buChar char="-"/>
            </a:pPr>
            <a:r>
              <a:rPr lang="fr"/>
              <a:t>objectifs quotidiens pour chaque catégorie</a:t>
            </a:r>
            <a:endParaRPr/>
          </a:p>
          <a:p>
            <a:pPr indent="-342900" lvl="0" marL="457200" rtl="0" algn="l">
              <a:spcBef>
                <a:spcPts val="0"/>
              </a:spcBef>
              <a:spcAft>
                <a:spcPts val="0"/>
              </a:spcAft>
              <a:buSzPts val="1800"/>
              <a:buChar char="-"/>
            </a:pPr>
            <a:r>
              <a:rPr lang="fr"/>
              <a:t>ajout des tâches hebdomadaires souhaitées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fr"/>
              <a:t>Ensuite on coche progressivement ses tâches ou bien :</a:t>
            </a:r>
            <a:endParaRPr/>
          </a:p>
          <a:p>
            <a:pPr indent="0" lvl="0" marL="0" rtl="0" algn="l">
              <a:spcBef>
                <a:spcPts val="1200"/>
              </a:spcBef>
              <a:spcAft>
                <a:spcPts val="1200"/>
              </a:spcAft>
              <a:buNone/>
            </a:pPr>
            <a:r>
              <a:rPr lang="fr">
                <a:solidFill>
                  <a:srgbClr val="FF0000"/>
                </a:solidFill>
              </a:rPr>
              <a:t>on note chaque soir le résumé de notre journée</a:t>
            </a:r>
            <a:endParaRPr>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Utilisation rapide et efficace</a:t>
            </a:r>
            <a:endParaRPr/>
          </a:p>
        </p:txBody>
      </p:sp>
      <p:sp>
        <p:nvSpPr>
          <p:cNvPr id="180" name="Google Shape;180;p29"/>
          <p:cNvSpPr txBox="1"/>
          <p:nvPr>
            <p:ph idx="1" type="body"/>
          </p:nvPr>
        </p:nvSpPr>
        <p:spPr>
          <a:xfrm>
            <a:off x="311700" y="133232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Aujourd’hui j’ai :</a:t>
            </a:r>
            <a:endParaRPr/>
          </a:p>
          <a:p>
            <a:pPr indent="0" lvl="0" marL="0" rtl="0" algn="l">
              <a:spcBef>
                <a:spcPts val="1200"/>
              </a:spcBef>
              <a:spcAft>
                <a:spcPts val="0"/>
              </a:spcAft>
              <a:buNone/>
            </a:pPr>
            <a:r>
              <a:rPr lang="fr"/>
              <a:t>“fait mon </a:t>
            </a:r>
            <a:r>
              <a:rPr b="1" lang="fr">
                <a:solidFill>
                  <a:schemeClr val="dk1"/>
                </a:solidFill>
              </a:rPr>
              <a:t>sport</a:t>
            </a:r>
            <a:r>
              <a:rPr lang="fr"/>
              <a:t>, lu mon </a:t>
            </a:r>
            <a:r>
              <a:rPr b="1" lang="fr">
                <a:solidFill>
                  <a:srgbClr val="4A86E8"/>
                </a:solidFill>
              </a:rPr>
              <a:t>cours</a:t>
            </a:r>
            <a:r>
              <a:rPr lang="fr"/>
              <a:t> de </a:t>
            </a:r>
            <a:r>
              <a:rPr i="1" lang="fr">
                <a:solidFill>
                  <a:srgbClr val="4A86E8"/>
                </a:solidFill>
              </a:rPr>
              <a:t>maths</a:t>
            </a:r>
            <a:r>
              <a:rPr lang="fr">
                <a:solidFill>
                  <a:srgbClr val="4A86E8"/>
                </a:solidFill>
              </a:rPr>
              <a:t> </a:t>
            </a:r>
            <a:r>
              <a:rPr i="1" lang="fr">
                <a:solidFill>
                  <a:srgbClr val="4A86E8"/>
                </a:solidFill>
              </a:rPr>
              <a:t>chapitre 1</a:t>
            </a:r>
            <a:r>
              <a:rPr lang="fr"/>
              <a:t>, vu des </a:t>
            </a:r>
            <a:r>
              <a:rPr lang="fr">
                <a:solidFill>
                  <a:srgbClr val="FF0000"/>
                </a:solidFill>
              </a:rPr>
              <a:t>copines</a:t>
            </a:r>
            <a:r>
              <a:rPr lang="fr"/>
              <a:t>, </a:t>
            </a:r>
            <a:r>
              <a:rPr b="1" i="1" lang="fr">
                <a:solidFill>
                  <a:srgbClr val="FF9900"/>
                </a:solidFill>
              </a:rPr>
              <a:t>rangé la salle de bain</a:t>
            </a:r>
            <a:r>
              <a:rPr lang="fr"/>
              <a:t>, … journée sympathique.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Détails</a:t>
            </a:r>
            <a:br>
              <a:rPr lang="fr"/>
            </a:br>
            <a:r>
              <a:rPr lang="fr"/>
              <a:t>Techniques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Design</a:t>
            </a:r>
            <a:endParaRPr/>
          </a:p>
        </p:txBody>
      </p:sp>
      <p:sp>
        <p:nvSpPr>
          <p:cNvPr id="191" name="Google Shape;191;p31"/>
          <p:cNvSpPr txBox="1"/>
          <p:nvPr>
            <p:ph idx="1" type="body"/>
          </p:nvPr>
        </p:nvSpPr>
        <p:spPr>
          <a:xfrm>
            <a:off x="311700" y="133232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4 onglets :</a:t>
            </a:r>
            <a:endParaRPr/>
          </a:p>
          <a:p>
            <a:pPr indent="-342900" lvl="0" marL="457200" rtl="0" algn="l">
              <a:spcBef>
                <a:spcPts val="1200"/>
              </a:spcBef>
              <a:spcAft>
                <a:spcPts val="0"/>
              </a:spcAft>
              <a:buSzPts val="1800"/>
              <a:buChar char="-"/>
            </a:pPr>
            <a:r>
              <a:rPr lang="fr"/>
              <a:t>tâches du jour</a:t>
            </a:r>
            <a:br>
              <a:rPr lang="fr"/>
            </a:br>
            <a:endParaRPr/>
          </a:p>
          <a:p>
            <a:pPr indent="-342900" lvl="0" marL="457200" rtl="0" algn="l">
              <a:spcBef>
                <a:spcPts val="0"/>
              </a:spcBef>
              <a:spcAft>
                <a:spcPts val="0"/>
              </a:spcAft>
              <a:buSzPts val="1800"/>
              <a:buChar char="-"/>
            </a:pPr>
            <a:r>
              <a:rPr lang="fr"/>
              <a:t>vue sur la semaine (tâches + edt)</a:t>
            </a:r>
            <a:br>
              <a:rPr lang="fr"/>
            </a:br>
            <a:endParaRPr/>
          </a:p>
          <a:p>
            <a:pPr indent="-342900" lvl="0" marL="457200" rtl="0" algn="l">
              <a:spcBef>
                <a:spcPts val="0"/>
              </a:spcBef>
              <a:spcAft>
                <a:spcPts val="0"/>
              </a:spcAft>
              <a:buSzPts val="1800"/>
              <a:buChar char="-"/>
            </a:pPr>
            <a:r>
              <a:rPr lang="fr"/>
              <a:t>bases de données</a:t>
            </a:r>
            <a:br>
              <a:rPr lang="fr"/>
            </a:br>
            <a:r>
              <a:rPr lang="fr"/>
              <a:t>(tâches, cours, projets)</a:t>
            </a:r>
            <a:br>
              <a:rPr lang="fr"/>
            </a:br>
            <a:endParaRPr/>
          </a:p>
          <a:p>
            <a:pPr indent="-342900" lvl="0" marL="457200" rtl="0" algn="l">
              <a:spcBef>
                <a:spcPts val="0"/>
              </a:spcBef>
              <a:spcAft>
                <a:spcPts val="0"/>
              </a:spcAft>
              <a:buSzPts val="1800"/>
              <a:buChar char="-"/>
            </a:pPr>
            <a:r>
              <a:rPr lang="fr"/>
              <a:t>graphiques</a:t>
            </a:r>
            <a:endParaRPr/>
          </a:p>
        </p:txBody>
      </p:sp>
      <p:pic>
        <p:nvPicPr>
          <p:cNvPr id="192" name="Google Shape;192;p31"/>
          <p:cNvPicPr preferRelativeResize="0"/>
          <p:nvPr/>
        </p:nvPicPr>
        <p:blipFill rotWithShape="1">
          <a:blip r:embed="rId3">
            <a:alphaModFix/>
          </a:blip>
          <a:srcRect b="14689" l="20152" r="39624" t="12625"/>
          <a:stretch/>
        </p:blipFill>
        <p:spPr>
          <a:xfrm>
            <a:off x="5311075" y="464075"/>
            <a:ext cx="2758675" cy="3738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Contexte</a:t>
            </a:r>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700"/>
              <a:t>Une variété </a:t>
            </a:r>
            <a:r>
              <a:rPr lang="fr" sz="1700"/>
              <a:t>de profils ont des </a:t>
            </a:r>
            <a:r>
              <a:rPr lang="fr" sz="1700">
                <a:solidFill>
                  <a:srgbClr val="FF0000"/>
                </a:solidFill>
              </a:rPr>
              <a:t>tâches </a:t>
            </a:r>
            <a:r>
              <a:rPr lang="fr" sz="1700"/>
              <a:t>à réaliser quotidiennement</a:t>
            </a:r>
            <a:endParaRPr sz="1700"/>
          </a:p>
          <a:p>
            <a:pPr indent="0" lvl="0" marL="0" rtl="0" algn="l">
              <a:spcBef>
                <a:spcPts val="1200"/>
              </a:spcBef>
              <a:spcAft>
                <a:spcPts val="1200"/>
              </a:spcAft>
              <a:buNone/>
            </a:pPr>
            <a:r>
              <a:t/>
            </a:r>
            <a:endParaRPr sz="1700"/>
          </a:p>
        </p:txBody>
      </p:sp>
      <p:pic>
        <p:nvPicPr>
          <p:cNvPr id="64" name="Google Shape;64;p14"/>
          <p:cNvPicPr preferRelativeResize="0"/>
          <p:nvPr/>
        </p:nvPicPr>
        <p:blipFill>
          <a:blip r:embed="rId3">
            <a:alphaModFix/>
          </a:blip>
          <a:stretch>
            <a:fillRect/>
          </a:stretch>
        </p:blipFill>
        <p:spPr>
          <a:xfrm>
            <a:off x="778500" y="2842181"/>
            <a:ext cx="2530099" cy="1686318"/>
          </a:xfrm>
          <a:prstGeom prst="rect">
            <a:avLst/>
          </a:prstGeom>
          <a:noFill/>
          <a:ln>
            <a:noFill/>
          </a:ln>
        </p:spPr>
      </p:pic>
      <p:pic>
        <p:nvPicPr>
          <p:cNvPr id="65" name="Google Shape;65;p14"/>
          <p:cNvPicPr preferRelativeResize="0"/>
          <p:nvPr/>
        </p:nvPicPr>
        <p:blipFill>
          <a:blip r:embed="rId4">
            <a:alphaModFix/>
          </a:blip>
          <a:stretch>
            <a:fillRect/>
          </a:stretch>
        </p:blipFill>
        <p:spPr>
          <a:xfrm>
            <a:off x="5703501" y="2628275"/>
            <a:ext cx="3001948" cy="2002276"/>
          </a:xfrm>
          <a:prstGeom prst="rect">
            <a:avLst/>
          </a:prstGeom>
          <a:noFill/>
          <a:ln>
            <a:noFill/>
          </a:ln>
        </p:spPr>
      </p:pic>
      <p:pic>
        <p:nvPicPr>
          <p:cNvPr id="66" name="Google Shape;66;p14"/>
          <p:cNvPicPr preferRelativeResize="0"/>
          <p:nvPr/>
        </p:nvPicPr>
        <p:blipFill>
          <a:blip r:embed="rId5">
            <a:alphaModFix/>
          </a:blip>
          <a:stretch>
            <a:fillRect/>
          </a:stretch>
        </p:blipFill>
        <p:spPr>
          <a:xfrm>
            <a:off x="3059326" y="1946000"/>
            <a:ext cx="2859049" cy="19055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Paramétrage</a:t>
            </a:r>
            <a:endParaRPr/>
          </a:p>
        </p:txBody>
      </p:sp>
      <p:sp>
        <p:nvSpPr>
          <p:cNvPr id="198" name="Google Shape;198;p32"/>
          <p:cNvSpPr txBox="1"/>
          <p:nvPr>
            <p:ph idx="1" type="body"/>
          </p:nvPr>
        </p:nvSpPr>
        <p:spPr>
          <a:xfrm>
            <a:off x="311700" y="133232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Ajout manuel dans chaque catégorie</a:t>
            </a:r>
            <a:endParaRPr/>
          </a:p>
          <a:p>
            <a:pPr indent="0" lvl="0" marL="0" rtl="0" algn="l">
              <a:spcBef>
                <a:spcPts val="1200"/>
              </a:spcBef>
              <a:spcAft>
                <a:spcPts val="0"/>
              </a:spcAft>
              <a:buNone/>
            </a:pPr>
            <a:r>
              <a:rPr lang="fr"/>
              <a:t>au niveau de leur onglet ou bien</a:t>
            </a:r>
            <a:endParaRPr/>
          </a:p>
          <a:p>
            <a:pPr indent="0" lvl="0" marL="0" rtl="0" algn="l">
              <a:spcBef>
                <a:spcPts val="1200"/>
              </a:spcBef>
              <a:spcAft>
                <a:spcPts val="0"/>
              </a:spcAft>
              <a:buNone/>
            </a:pPr>
            <a:r>
              <a:rPr lang="fr"/>
              <a:t>avec le bouton “+” principal</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fr"/>
              <a:t>On décrit : </a:t>
            </a:r>
            <a:endParaRPr/>
          </a:p>
          <a:p>
            <a:pPr indent="0" lvl="0" marL="0" rtl="0" algn="l">
              <a:spcBef>
                <a:spcPts val="1200"/>
              </a:spcBef>
              <a:spcAft>
                <a:spcPts val="1200"/>
              </a:spcAft>
              <a:buNone/>
            </a:pPr>
            <a:r>
              <a:rPr lang="fr"/>
              <a:t>nom + catégorie (paramétrables)</a:t>
            </a:r>
            <a:br>
              <a:rPr lang="fr"/>
            </a:br>
            <a:r>
              <a:rPr lang="fr"/>
              <a:t>délai + durée + complexité</a:t>
            </a:r>
            <a:endParaRPr/>
          </a:p>
        </p:txBody>
      </p:sp>
      <p:pic>
        <p:nvPicPr>
          <p:cNvPr id="199" name="Google Shape;199;p32"/>
          <p:cNvPicPr preferRelativeResize="0"/>
          <p:nvPr/>
        </p:nvPicPr>
        <p:blipFill rotWithShape="1">
          <a:blip r:embed="rId3">
            <a:alphaModFix/>
          </a:blip>
          <a:srcRect b="14689" l="20152" r="39624" t="12625"/>
          <a:stretch/>
        </p:blipFill>
        <p:spPr>
          <a:xfrm>
            <a:off x="5311075" y="464075"/>
            <a:ext cx="2758675" cy="3738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Fonctionnalités</a:t>
            </a:r>
            <a:endParaRPr/>
          </a:p>
          <a:p>
            <a:pPr indent="0" lvl="0" marL="0" rtl="0" algn="ctr">
              <a:spcBef>
                <a:spcPts val="0"/>
              </a:spcBef>
              <a:spcAft>
                <a:spcPts val="0"/>
              </a:spcAft>
              <a:buNone/>
            </a:pPr>
            <a:r>
              <a:rPr lang="fr"/>
              <a:t>supplémentaires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statistiques de vie</a:t>
            </a:r>
            <a:endParaRPr/>
          </a:p>
        </p:txBody>
      </p:sp>
      <p:sp>
        <p:nvSpPr>
          <p:cNvPr id="210" name="Google Shape;210;p34"/>
          <p:cNvSpPr txBox="1"/>
          <p:nvPr>
            <p:ph idx="1" type="body"/>
          </p:nvPr>
        </p:nvSpPr>
        <p:spPr>
          <a:xfrm>
            <a:off x="311700" y="133232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Aujourd’hui j’ai :</a:t>
            </a:r>
            <a:endParaRPr/>
          </a:p>
          <a:p>
            <a:pPr indent="0" lvl="0" marL="0" rtl="0" algn="l">
              <a:spcBef>
                <a:spcPts val="1200"/>
              </a:spcBef>
              <a:spcAft>
                <a:spcPts val="0"/>
              </a:spcAft>
              <a:buNone/>
            </a:pPr>
            <a:r>
              <a:rPr lang="fr"/>
              <a:t>“fait mon </a:t>
            </a:r>
            <a:r>
              <a:rPr b="1" lang="fr">
                <a:solidFill>
                  <a:schemeClr val="dk1"/>
                </a:solidFill>
              </a:rPr>
              <a:t>sport</a:t>
            </a:r>
            <a:r>
              <a:rPr lang="fr"/>
              <a:t>, lu mon </a:t>
            </a:r>
            <a:r>
              <a:rPr b="1" lang="fr">
                <a:solidFill>
                  <a:srgbClr val="4A86E8"/>
                </a:solidFill>
              </a:rPr>
              <a:t>cours</a:t>
            </a:r>
            <a:r>
              <a:rPr lang="fr"/>
              <a:t> de </a:t>
            </a:r>
            <a:r>
              <a:rPr i="1" lang="fr">
                <a:solidFill>
                  <a:srgbClr val="4A86E8"/>
                </a:solidFill>
              </a:rPr>
              <a:t>maths</a:t>
            </a:r>
            <a:r>
              <a:rPr lang="fr">
                <a:solidFill>
                  <a:srgbClr val="4A86E8"/>
                </a:solidFill>
              </a:rPr>
              <a:t> </a:t>
            </a:r>
            <a:r>
              <a:rPr i="1" lang="fr">
                <a:solidFill>
                  <a:srgbClr val="4A86E8"/>
                </a:solidFill>
              </a:rPr>
              <a:t>chapitre 1</a:t>
            </a:r>
            <a:r>
              <a:rPr lang="fr"/>
              <a:t>, vu des </a:t>
            </a:r>
            <a:r>
              <a:rPr lang="fr">
                <a:solidFill>
                  <a:srgbClr val="FF0000"/>
                </a:solidFill>
              </a:rPr>
              <a:t>copines</a:t>
            </a:r>
            <a:r>
              <a:rPr lang="fr"/>
              <a:t>, </a:t>
            </a:r>
            <a:r>
              <a:rPr b="1" i="1" lang="fr">
                <a:solidFill>
                  <a:srgbClr val="FF9900"/>
                </a:solidFill>
              </a:rPr>
              <a:t>rangé la salle de bain</a:t>
            </a:r>
            <a:r>
              <a:rPr lang="fr"/>
              <a:t>, … journée sympathique.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Mood &amp; Colors</a:t>
            </a:r>
            <a:endParaRPr/>
          </a:p>
        </p:txBody>
      </p:sp>
      <p:sp>
        <p:nvSpPr>
          <p:cNvPr id="216" name="Google Shape;216;p35"/>
          <p:cNvSpPr txBox="1"/>
          <p:nvPr>
            <p:ph idx="1" type="body"/>
          </p:nvPr>
        </p:nvSpPr>
        <p:spPr>
          <a:xfrm>
            <a:off x="311700" y="133232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Aujourd’hui j’ai :</a:t>
            </a:r>
            <a:endParaRPr/>
          </a:p>
          <a:p>
            <a:pPr indent="0" lvl="0" marL="0" rtl="0" algn="l">
              <a:spcBef>
                <a:spcPts val="1200"/>
              </a:spcBef>
              <a:spcAft>
                <a:spcPts val="0"/>
              </a:spcAft>
              <a:buNone/>
            </a:pPr>
            <a:r>
              <a:rPr lang="fr"/>
              <a:t>“fait mon </a:t>
            </a:r>
            <a:r>
              <a:rPr b="1" lang="fr">
                <a:solidFill>
                  <a:schemeClr val="dk1"/>
                </a:solidFill>
              </a:rPr>
              <a:t>sport</a:t>
            </a:r>
            <a:r>
              <a:rPr lang="fr"/>
              <a:t>, lu mon </a:t>
            </a:r>
            <a:r>
              <a:rPr b="1" lang="fr">
                <a:solidFill>
                  <a:srgbClr val="4A86E8"/>
                </a:solidFill>
              </a:rPr>
              <a:t>cours</a:t>
            </a:r>
            <a:r>
              <a:rPr lang="fr"/>
              <a:t> de </a:t>
            </a:r>
            <a:r>
              <a:rPr i="1" lang="fr">
                <a:solidFill>
                  <a:srgbClr val="4A86E8"/>
                </a:solidFill>
              </a:rPr>
              <a:t>maths</a:t>
            </a:r>
            <a:r>
              <a:rPr lang="fr">
                <a:solidFill>
                  <a:srgbClr val="4A86E8"/>
                </a:solidFill>
              </a:rPr>
              <a:t> </a:t>
            </a:r>
            <a:r>
              <a:rPr i="1" lang="fr">
                <a:solidFill>
                  <a:srgbClr val="4A86E8"/>
                </a:solidFill>
              </a:rPr>
              <a:t>chapitre 1</a:t>
            </a:r>
            <a:r>
              <a:rPr lang="fr"/>
              <a:t>, vu des </a:t>
            </a:r>
            <a:r>
              <a:rPr lang="fr">
                <a:solidFill>
                  <a:srgbClr val="FF0000"/>
                </a:solidFill>
              </a:rPr>
              <a:t>copines</a:t>
            </a:r>
            <a:r>
              <a:rPr lang="fr"/>
              <a:t>, </a:t>
            </a:r>
            <a:r>
              <a:rPr b="1" i="1" lang="fr">
                <a:solidFill>
                  <a:srgbClr val="FF9900"/>
                </a:solidFill>
              </a:rPr>
              <a:t>rangé la salle de bain</a:t>
            </a:r>
            <a:r>
              <a:rPr lang="fr"/>
              <a:t>, … journée sympathique.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6"/>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Avancées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Septembre</a:t>
            </a:r>
            <a:endParaRPr/>
          </a:p>
        </p:txBody>
      </p:sp>
      <p:sp>
        <p:nvSpPr>
          <p:cNvPr id="227" name="Google Shape;227;p37"/>
          <p:cNvSpPr txBox="1"/>
          <p:nvPr>
            <p:ph idx="1" type="body"/>
          </p:nvPr>
        </p:nvSpPr>
        <p:spPr>
          <a:xfrm>
            <a:off x="311700" y="133232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Choisir le langage de </a:t>
            </a:r>
            <a:r>
              <a:rPr lang="fr"/>
              <a:t>programmation</a:t>
            </a:r>
            <a:br>
              <a:rPr lang="fr"/>
            </a:br>
            <a:endParaRPr/>
          </a:p>
          <a:p>
            <a:pPr indent="-342900" lvl="0" marL="457200" rtl="0" algn="l">
              <a:spcBef>
                <a:spcPts val="0"/>
              </a:spcBef>
              <a:spcAft>
                <a:spcPts val="0"/>
              </a:spcAft>
              <a:buSzPts val="1800"/>
              <a:buChar char="-"/>
            </a:pPr>
            <a:r>
              <a:rPr lang="fr"/>
              <a:t>Installer tout ce qu’il faut pour programmer</a:t>
            </a:r>
            <a:br>
              <a:rPr lang="fr"/>
            </a:br>
            <a:endParaRPr/>
          </a:p>
          <a:p>
            <a:pPr indent="-342900" lvl="0" marL="457200" rtl="0" algn="l">
              <a:spcBef>
                <a:spcPts val="0"/>
              </a:spcBef>
              <a:spcAft>
                <a:spcPts val="0"/>
              </a:spcAft>
              <a:buSzPts val="1800"/>
              <a:buChar char="-"/>
            </a:pPr>
            <a:r>
              <a:rPr lang="fr"/>
              <a:t>Apprendre à coder en Flutter : tutoriels avec exemples&lt;</a:t>
            </a:r>
            <a:br>
              <a:rPr lang="fr"/>
            </a:br>
            <a:endParaRPr/>
          </a:p>
          <a:p>
            <a:pPr indent="-342900" lvl="0" marL="457200" rtl="0" algn="l">
              <a:spcBef>
                <a:spcPts val="0"/>
              </a:spcBef>
              <a:spcAft>
                <a:spcPts val="0"/>
              </a:spcAft>
              <a:buSzPts val="1800"/>
              <a:buChar char="-"/>
            </a:pPr>
            <a:r>
              <a:rPr lang="fr"/>
              <a:t>Design de l’application</a:t>
            </a:r>
            <a:br>
              <a:rPr lang="fr"/>
            </a:br>
            <a:r>
              <a:rPr lang="fr"/>
              <a:t> </a:t>
            </a:r>
            <a:endParaRPr/>
          </a:p>
          <a:p>
            <a:pPr indent="-342900" lvl="0" marL="457200" rtl="0" algn="l">
              <a:spcBef>
                <a:spcPts val="0"/>
              </a:spcBef>
              <a:spcAft>
                <a:spcPts val="0"/>
              </a:spcAft>
              <a:buSzPts val="1800"/>
              <a:buChar char="-"/>
            </a:pPr>
            <a:r>
              <a:rPr lang="fr"/>
              <a:t>Coder les onglets de base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Octobre</a:t>
            </a:r>
            <a:endParaRPr/>
          </a:p>
        </p:txBody>
      </p:sp>
      <p:sp>
        <p:nvSpPr>
          <p:cNvPr id="233" name="Google Shape;233;p38"/>
          <p:cNvSpPr txBox="1"/>
          <p:nvPr>
            <p:ph idx="1" type="body"/>
          </p:nvPr>
        </p:nvSpPr>
        <p:spPr>
          <a:xfrm>
            <a:off x="311700" y="133232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Relier les onglets : ajouts parallèles</a:t>
            </a:r>
            <a:br>
              <a:rPr lang="fr"/>
            </a:br>
            <a:endParaRPr/>
          </a:p>
          <a:p>
            <a:pPr indent="-342900" lvl="0" marL="457200" rtl="0" algn="l">
              <a:spcBef>
                <a:spcPts val="0"/>
              </a:spcBef>
              <a:spcAft>
                <a:spcPts val="0"/>
              </a:spcAft>
              <a:buSzPts val="1800"/>
              <a:buChar char="-"/>
            </a:pPr>
            <a:r>
              <a:rPr lang="fr"/>
              <a:t>Automatiser : priorité, propositions</a:t>
            </a:r>
            <a:br>
              <a:rPr lang="fr"/>
            </a:br>
            <a:endParaRPr/>
          </a:p>
          <a:p>
            <a:pPr indent="-342900" lvl="0" marL="457200" rtl="0" algn="l">
              <a:spcBef>
                <a:spcPts val="0"/>
              </a:spcBef>
              <a:spcAft>
                <a:spcPts val="0"/>
              </a:spcAft>
              <a:buSzPts val="1800"/>
              <a:buChar char="-"/>
            </a:pPr>
            <a:r>
              <a:rPr lang="fr"/>
              <a:t>Bouton + principal</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Novembre</a:t>
            </a:r>
            <a:endParaRPr/>
          </a:p>
        </p:txBody>
      </p:sp>
      <p:sp>
        <p:nvSpPr>
          <p:cNvPr id="239" name="Google Shape;239;p39"/>
          <p:cNvSpPr txBox="1"/>
          <p:nvPr>
            <p:ph idx="1" type="body"/>
          </p:nvPr>
        </p:nvSpPr>
        <p:spPr>
          <a:xfrm>
            <a:off x="311700" y="133232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Fonctionnalités avancées</a:t>
            </a:r>
            <a:br>
              <a:rPr lang="fr"/>
            </a:br>
            <a:endParaRPr/>
          </a:p>
          <a:p>
            <a:pPr indent="-342900" lvl="0" marL="457200" rtl="0" algn="l">
              <a:spcBef>
                <a:spcPts val="0"/>
              </a:spcBef>
              <a:spcAft>
                <a:spcPts val="0"/>
              </a:spcAft>
              <a:buSzPts val="1800"/>
              <a:buChar char="-"/>
            </a:pPr>
            <a:r>
              <a:rPr lang="fr"/>
              <a:t>Premiers essais concrets</a:t>
            </a:r>
            <a:br>
              <a:rPr lang="fr"/>
            </a:br>
            <a:endParaRPr/>
          </a:p>
          <a:p>
            <a:pPr indent="-342900" lvl="0" marL="457200" rtl="0" algn="l">
              <a:spcBef>
                <a:spcPts val="0"/>
              </a:spcBef>
              <a:spcAft>
                <a:spcPts val="0"/>
              </a:spcAft>
              <a:buSzPts val="1800"/>
              <a:buChar char="-"/>
            </a:pPr>
            <a:r>
              <a:rPr lang="fr"/>
              <a:t>Débogage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Décembre</a:t>
            </a:r>
            <a:endParaRPr/>
          </a:p>
        </p:txBody>
      </p:sp>
      <p:sp>
        <p:nvSpPr>
          <p:cNvPr id="245" name="Google Shape;245;p40"/>
          <p:cNvSpPr txBox="1"/>
          <p:nvPr>
            <p:ph idx="1" type="body"/>
          </p:nvPr>
        </p:nvSpPr>
        <p:spPr>
          <a:xfrm>
            <a:off x="311700" y="133232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Mise en ligne de l’application</a:t>
            </a:r>
            <a:br>
              <a:rPr lang="fr"/>
            </a:br>
            <a:endParaRPr/>
          </a:p>
          <a:p>
            <a:pPr indent="-342900" lvl="0" marL="457200" rtl="0" algn="l">
              <a:spcBef>
                <a:spcPts val="0"/>
              </a:spcBef>
              <a:spcAft>
                <a:spcPts val="0"/>
              </a:spcAft>
              <a:buSzPts val="1800"/>
              <a:buChar char="-"/>
            </a:pPr>
            <a:r>
              <a:rPr lang="fr"/>
              <a:t>Startup?</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Janvier</a:t>
            </a:r>
            <a:endParaRPr/>
          </a:p>
        </p:txBody>
      </p:sp>
      <p:sp>
        <p:nvSpPr>
          <p:cNvPr id="251" name="Google Shape;251;p41"/>
          <p:cNvSpPr txBox="1"/>
          <p:nvPr>
            <p:ph idx="1" type="body"/>
          </p:nvPr>
        </p:nvSpPr>
        <p:spPr>
          <a:xfrm>
            <a:off x="311700" y="133232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Fonctionnalités supplémentaires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Problèmes</a:t>
            </a:r>
            <a:endParaRPr/>
          </a:p>
        </p:txBody>
      </p:sp>
      <p:sp>
        <p:nvSpPr>
          <p:cNvPr id="72" name="Google Shape;72;p1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700"/>
              <a:t>Difficile de savoir </a:t>
            </a:r>
            <a:r>
              <a:rPr lang="fr" sz="1700">
                <a:solidFill>
                  <a:srgbClr val="FF0000"/>
                </a:solidFill>
              </a:rPr>
              <a:t>quoi faire et quand =&gt; </a:t>
            </a:r>
            <a:r>
              <a:rPr b="1" lang="fr" sz="1700">
                <a:solidFill>
                  <a:srgbClr val="FF0000"/>
                </a:solidFill>
              </a:rPr>
              <a:t>stress</a:t>
            </a:r>
            <a:endParaRPr b="1" sz="1700">
              <a:solidFill>
                <a:srgbClr val="FF0000"/>
              </a:solidFill>
            </a:endParaRPr>
          </a:p>
          <a:p>
            <a:pPr indent="0" lvl="0" marL="0" rtl="0" algn="l">
              <a:spcBef>
                <a:spcPts val="1200"/>
              </a:spcBef>
              <a:spcAft>
                <a:spcPts val="1200"/>
              </a:spcAft>
              <a:buNone/>
            </a:pPr>
            <a:r>
              <a:t/>
            </a:r>
            <a:endParaRPr sz="1700"/>
          </a:p>
        </p:txBody>
      </p:sp>
      <p:pic>
        <p:nvPicPr>
          <p:cNvPr id="73" name="Google Shape;73;p15"/>
          <p:cNvPicPr preferRelativeResize="0"/>
          <p:nvPr/>
        </p:nvPicPr>
        <p:blipFill>
          <a:blip r:embed="rId3">
            <a:alphaModFix/>
          </a:blip>
          <a:stretch>
            <a:fillRect/>
          </a:stretch>
        </p:blipFill>
        <p:spPr>
          <a:xfrm>
            <a:off x="916275" y="2325838"/>
            <a:ext cx="2530099" cy="1686324"/>
          </a:xfrm>
          <a:prstGeom prst="rect">
            <a:avLst/>
          </a:prstGeom>
          <a:noFill/>
          <a:ln>
            <a:noFill/>
          </a:ln>
        </p:spPr>
      </p:pic>
      <p:sp>
        <p:nvSpPr>
          <p:cNvPr id="74" name="Google Shape;74;p15"/>
          <p:cNvSpPr txBox="1"/>
          <p:nvPr/>
        </p:nvSpPr>
        <p:spPr>
          <a:xfrm>
            <a:off x="3988100" y="1854375"/>
            <a:ext cx="4127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Source Code Pro"/>
                <a:ea typeface="Source Code Pro"/>
                <a:cs typeface="Source Code Pro"/>
                <a:sym typeface="Source Code Pro"/>
              </a:rPr>
              <a:t>“Mince j’ai oublié d’aller faire les courses aujourd’hui !’</a:t>
            </a:r>
            <a:endParaRPr>
              <a:latin typeface="Source Code Pro"/>
              <a:ea typeface="Source Code Pro"/>
              <a:cs typeface="Source Code Pro"/>
              <a:sym typeface="Source Code Pro"/>
            </a:endParaRPr>
          </a:p>
        </p:txBody>
      </p:sp>
      <p:sp>
        <p:nvSpPr>
          <p:cNvPr id="75" name="Google Shape;75;p15"/>
          <p:cNvSpPr txBox="1"/>
          <p:nvPr/>
        </p:nvSpPr>
        <p:spPr>
          <a:xfrm>
            <a:off x="4979025" y="2625463"/>
            <a:ext cx="4127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Source Code Pro"/>
                <a:ea typeface="Source Code Pro"/>
                <a:cs typeface="Source Code Pro"/>
                <a:sym typeface="Source Code Pro"/>
              </a:rPr>
              <a:t>“Il faut absolument que je range la salle de bain dans la semaine”</a:t>
            </a:r>
            <a:endParaRPr>
              <a:latin typeface="Source Code Pro"/>
              <a:ea typeface="Source Code Pro"/>
              <a:cs typeface="Source Code Pro"/>
              <a:sym typeface="Source Code Pro"/>
            </a:endParaRPr>
          </a:p>
        </p:txBody>
      </p:sp>
      <p:sp>
        <p:nvSpPr>
          <p:cNvPr id="76" name="Google Shape;76;p15"/>
          <p:cNvSpPr txBox="1"/>
          <p:nvPr/>
        </p:nvSpPr>
        <p:spPr>
          <a:xfrm>
            <a:off x="3988100" y="3396550"/>
            <a:ext cx="4127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Source Code Pro"/>
                <a:ea typeface="Source Code Pro"/>
                <a:cs typeface="Source Code Pro"/>
                <a:sym typeface="Source Code Pro"/>
              </a:rPr>
              <a:t>“Je ne fais pas assez de sport chaque mois”</a:t>
            </a:r>
            <a:endParaRPr>
              <a:latin typeface="Source Code Pro"/>
              <a:ea typeface="Source Code Pro"/>
              <a:cs typeface="Source Code Pro"/>
              <a:sym typeface="Source Code Pro"/>
            </a:endParaRPr>
          </a:p>
        </p:txBody>
      </p:sp>
      <p:sp>
        <p:nvSpPr>
          <p:cNvPr id="77" name="Google Shape;77;p15"/>
          <p:cNvSpPr txBox="1"/>
          <p:nvPr/>
        </p:nvSpPr>
        <p:spPr>
          <a:xfrm>
            <a:off x="4979025" y="4114350"/>
            <a:ext cx="4127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Source Code Pro"/>
                <a:ea typeface="Source Code Pro"/>
                <a:cs typeface="Source Code Pro"/>
                <a:sym typeface="Source Code Pro"/>
              </a:rPr>
              <a:t>“J’ai trop de deadlines projet qui arrivent bientôt … ”</a:t>
            </a:r>
            <a:endParaRPr>
              <a:latin typeface="Source Code Pro"/>
              <a:ea typeface="Source Code Pro"/>
              <a:cs typeface="Source Code Pro"/>
              <a:sym typeface="Source Code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Solutions traditionnelles</a:t>
            </a:r>
            <a:endParaRPr/>
          </a:p>
        </p:txBody>
      </p:sp>
      <p:pic>
        <p:nvPicPr>
          <p:cNvPr id="83" name="Google Shape;83;p16"/>
          <p:cNvPicPr preferRelativeResize="0"/>
          <p:nvPr/>
        </p:nvPicPr>
        <p:blipFill>
          <a:blip r:embed="rId3">
            <a:alphaModFix/>
          </a:blip>
          <a:stretch>
            <a:fillRect/>
          </a:stretch>
        </p:blipFill>
        <p:spPr>
          <a:xfrm>
            <a:off x="1211125" y="1615100"/>
            <a:ext cx="1789249" cy="2684524"/>
          </a:xfrm>
          <a:prstGeom prst="rect">
            <a:avLst/>
          </a:prstGeom>
          <a:noFill/>
          <a:ln>
            <a:noFill/>
          </a:ln>
        </p:spPr>
      </p:pic>
      <p:pic>
        <p:nvPicPr>
          <p:cNvPr id="84" name="Google Shape;84;p16"/>
          <p:cNvPicPr preferRelativeResize="0"/>
          <p:nvPr/>
        </p:nvPicPr>
        <p:blipFill>
          <a:blip r:embed="rId4">
            <a:alphaModFix/>
          </a:blip>
          <a:stretch>
            <a:fillRect/>
          </a:stretch>
        </p:blipFill>
        <p:spPr>
          <a:xfrm>
            <a:off x="4177750" y="1917888"/>
            <a:ext cx="3695898" cy="20789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Solutions modernes</a:t>
            </a:r>
            <a:endParaRPr/>
          </a:p>
        </p:txBody>
      </p:sp>
      <p:pic>
        <p:nvPicPr>
          <p:cNvPr id="90" name="Google Shape;90;p17"/>
          <p:cNvPicPr preferRelativeResize="0"/>
          <p:nvPr/>
        </p:nvPicPr>
        <p:blipFill>
          <a:blip r:embed="rId3">
            <a:alphaModFix/>
          </a:blip>
          <a:stretch>
            <a:fillRect/>
          </a:stretch>
        </p:blipFill>
        <p:spPr>
          <a:xfrm>
            <a:off x="4707249" y="2221949"/>
            <a:ext cx="1067450" cy="1067450"/>
          </a:xfrm>
          <a:prstGeom prst="rect">
            <a:avLst/>
          </a:prstGeom>
          <a:noFill/>
          <a:ln>
            <a:noFill/>
          </a:ln>
        </p:spPr>
      </p:pic>
      <p:pic>
        <p:nvPicPr>
          <p:cNvPr id="91" name="Google Shape;91;p17"/>
          <p:cNvPicPr preferRelativeResize="0"/>
          <p:nvPr/>
        </p:nvPicPr>
        <p:blipFill>
          <a:blip r:embed="rId4">
            <a:alphaModFix/>
          </a:blip>
          <a:stretch>
            <a:fillRect/>
          </a:stretch>
        </p:blipFill>
        <p:spPr>
          <a:xfrm>
            <a:off x="6099950" y="1589987"/>
            <a:ext cx="1263925" cy="1263925"/>
          </a:xfrm>
          <a:prstGeom prst="rect">
            <a:avLst/>
          </a:prstGeom>
          <a:noFill/>
          <a:ln>
            <a:noFill/>
          </a:ln>
        </p:spPr>
      </p:pic>
      <p:pic>
        <p:nvPicPr>
          <p:cNvPr id="92" name="Google Shape;92;p17"/>
          <p:cNvPicPr preferRelativeResize="0"/>
          <p:nvPr/>
        </p:nvPicPr>
        <p:blipFill>
          <a:blip r:embed="rId5">
            <a:alphaModFix/>
          </a:blip>
          <a:stretch>
            <a:fillRect/>
          </a:stretch>
        </p:blipFill>
        <p:spPr>
          <a:xfrm>
            <a:off x="6305825" y="3253125"/>
            <a:ext cx="965949" cy="965949"/>
          </a:xfrm>
          <a:prstGeom prst="rect">
            <a:avLst/>
          </a:prstGeom>
          <a:noFill/>
          <a:ln>
            <a:noFill/>
          </a:ln>
        </p:spPr>
      </p:pic>
      <p:pic>
        <p:nvPicPr>
          <p:cNvPr id="93" name="Google Shape;93;p17"/>
          <p:cNvPicPr preferRelativeResize="0"/>
          <p:nvPr/>
        </p:nvPicPr>
        <p:blipFill>
          <a:blip r:embed="rId6">
            <a:alphaModFix/>
          </a:blip>
          <a:stretch>
            <a:fillRect/>
          </a:stretch>
        </p:blipFill>
        <p:spPr>
          <a:xfrm>
            <a:off x="1473475" y="1502875"/>
            <a:ext cx="1972800" cy="295992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mon application</a:t>
            </a:r>
            <a:endParaRPr/>
          </a:p>
        </p:txBody>
      </p:sp>
      <p:sp>
        <p:nvSpPr>
          <p:cNvPr id="99" name="Google Shape;99;p18"/>
          <p:cNvSpPr txBox="1"/>
          <p:nvPr>
            <p:ph idx="1" type="body"/>
          </p:nvPr>
        </p:nvSpPr>
        <p:spPr>
          <a:xfrm>
            <a:off x="311700" y="1332325"/>
            <a:ext cx="8520600" cy="3340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rgbClr val="000000"/>
              </a:buClr>
              <a:buSzPts val="1800"/>
              <a:buChar char="❖"/>
            </a:pPr>
            <a:r>
              <a:rPr lang="fr">
                <a:solidFill>
                  <a:srgbClr val="FF0000"/>
                </a:solidFill>
              </a:rPr>
              <a:t>Recense toutes les tâches</a:t>
            </a:r>
            <a:r>
              <a:rPr lang="fr">
                <a:solidFill>
                  <a:srgbClr val="000000"/>
                </a:solidFill>
              </a:rPr>
              <a:t> à faire :</a:t>
            </a:r>
            <a:endParaRPr>
              <a:solidFill>
                <a:srgbClr val="000000"/>
              </a:solidFill>
            </a:endParaRPr>
          </a:p>
          <a:p>
            <a:pPr indent="0" lvl="0" marL="457200" rtl="0" algn="l">
              <a:spcBef>
                <a:spcPts val="1200"/>
              </a:spcBef>
              <a:spcAft>
                <a:spcPts val="0"/>
              </a:spcAft>
              <a:buNone/>
            </a:pPr>
            <a:r>
              <a:rPr lang="fr" sz="1700">
                <a:solidFill>
                  <a:srgbClr val="000000"/>
                </a:solidFill>
              </a:rPr>
              <a:t>tâches ménagères, cours à réviser, projets à avancer, …</a:t>
            </a:r>
            <a:br>
              <a:rPr lang="fr" sz="1700">
                <a:solidFill>
                  <a:srgbClr val="000000"/>
                </a:solidFill>
              </a:rPr>
            </a:br>
            <a:endParaRPr sz="1700">
              <a:solidFill>
                <a:srgbClr val="000000"/>
              </a:solidFill>
            </a:endParaRPr>
          </a:p>
          <a:p>
            <a:pPr indent="-342900" lvl="0" marL="457200" rtl="0" algn="l">
              <a:spcBef>
                <a:spcPts val="1200"/>
              </a:spcBef>
              <a:spcAft>
                <a:spcPts val="0"/>
              </a:spcAft>
              <a:buClr>
                <a:srgbClr val="000000"/>
              </a:buClr>
              <a:buSzPts val="1800"/>
              <a:buChar char="❖"/>
            </a:pPr>
            <a:r>
              <a:rPr lang="fr">
                <a:solidFill>
                  <a:srgbClr val="000000"/>
                </a:solidFill>
              </a:rPr>
              <a:t>Les </a:t>
            </a:r>
            <a:r>
              <a:rPr lang="fr">
                <a:solidFill>
                  <a:srgbClr val="FF0000"/>
                </a:solidFill>
              </a:rPr>
              <a:t>trie par priorité</a:t>
            </a:r>
            <a:r>
              <a:rPr lang="fr">
                <a:solidFill>
                  <a:srgbClr val="000000"/>
                </a:solidFill>
              </a:rPr>
              <a:t> : délai </a:t>
            </a:r>
            <a:r>
              <a:rPr lang="fr" u="sng">
                <a:solidFill>
                  <a:srgbClr val="000000"/>
                </a:solidFill>
              </a:rPr>
              <a:t>et</a:t>
            </a:r>
            <a:r>
              <a:rPr lang="fr">
                <a:solidFill>
                  <a:srgbClr val="000000"/>
                </a:solidFill>
              </a:rPr>
              <a:t> difficulté</a:t>
            </a:r>
            <a:br>
              <a:rPr lang="fr">
                <a:solidFill>
                  <a:srgbClr val="000000"/>
                </a:solidFill>
              </a:rPr>
            </a:br>
            <a:br>
              <a:rPr lang="fr">
                <a:solidFill>
                  <a:srgbClr val="000000"/>
                </a:solidFill>
              </a:rPr>
            </a:br>
            <a:endParaRPr>
              <a:solidFill>
                <a:srgbClr val="000000"/>
              </a:solidFill>
            </a:endParaRPr>
          </a:p>
          <a:p>
            <a:pPr indent="-342900" lvl="0" marL="457200" rtl="0" algn="l">
              <a:spcBef>
                <a:spcPts val="0"/>
              </a:spcBef>
              <a:spcAft>
                <a:spcPts val="0"/>
              </a:spcAft>
              <a:buClr>
                <a:srgbClr val="000000"/>
              </a:buClr>
              <a:buSzPts val="1800"/>
              <a:buChar char="❖"/>
            </a:pPr>
            <a:r>
              <a:rPr lang="fr">
                <a:solidFill>
                  <a:srgbClr val="000000"/>
                </a:solidFill>
              </a:rPr>
              <a:t>Proposition </a:t>
            </a:r>
            <a:r>
              <a:rPr lang="fr">
                <a:solidFill>
                  <a:srgbClr val="FF0000"/>
                </a:solidFill>
              </a:rPr>
              <a:t>automatique</a:t>
            </a:r>
            <a:r>
              <a:rPr lang="fr">
                <a:solidFill>
                  <a:srgbClr val="000000"/>
                </a:solidFill>
              </a:rPr>
              <a:t> des tâches à faire chaque jour</a:t>
            </a:r>
            <a:br>
              <a:rPr lang="fr">
                <a:solidFill>
                  <a:srgbClr val="000000"/>
                </a:solidFill>
              </a:rPr>
            </a:br>
            <a:br>
              <a:rPr lang="fr">
                <a:solidFill>
                  <a:srgbClr val="000000"/>
                </a:solidFill>
              </a:rPr>
            </a:br>
            <a:endParaRPr>
              <a:solidFill>
                <a:srgbClr val="000000"/>
              </a:solidFill>
            </a:endParaRPr>
          </a:p>
          <a:p>
            <a:pPr indent="-342900" lvl="0" marL="457200" rtl="0" algn="l">
              <a:spcBef>
                <a:spcPts val="0"/>
              </a:spcBef>
              <a:spcAft>
                <a:spcPts val="0"/>
              </a:spcAft>
              <a:buClr>
                <a:srgbClr val="000000"/>
              </a:buClr>
              <a:buSzPts val="1800"/>
              <a:buChar char="❖"/>
            </a:pPr>
            <a:r>
              <a:rPr lang="fr">
                <a:solidFill>
                  <a:srgbClr val="000000"/>
                </a:solidFill>
              </a:rPr>
              <a:t>Visualisation par des </a:t>
            </a:r>
            <a:r>
              <a:rPr lang="fr">
                <a:solidFill>
                  <a:srgbClr val="FF0000"/>
                </a:solidFill>
              </a:rPr>
              <a:t>graphiques</a:t>
            </a:r>
            <a:r>
              <a:rPr lang="fr">
                <a:solidFill>
                  <a:srgbClr val="000000"/>
                </a:solidFill>
              </a:rPr>
              <a:t> de sa progression</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détails</a:t>
            </a:r>
            <a:br>
              <a:rPr lang="fr"/>
            </a:br>
            <a:r>
              <a:rPr lang="fr"/>
              <a:t>techniques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Tâches à faire</a:t>
            </a:r>
            <a:endParaRPr/>
          </a:p>
        </p:txBody>
      </p:sp>
      <p:sp>
        <p:nvSpPr>
          <p:cNvPr id="110" name="Google Shape;110;p20"/>
          <p:cNvSpPr/>
          <p:nvPr/>
        </p:nvSpPr>
        <p:spPr>
          <a:xfrm>
            <a:off x="3378438" y="4022847"/>
            <a:ext cx="2630100" cy="861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2600">
                <a:latin typeface="Amatic SC"/>
                <a:ea typeface="Amatic SC"/>
                <a:cs typeface="Amatic SC"/>
                <a:sym typeface="Amatic SC"/>
              </a:rPr>
              <a:t>à faire aujourd’hui</a:t>
            </a:r>
            <a:endParaRPr b="1" sz="2600">
              <a:latin typeface="Amatic SC"/>
              <a:ea typeface="Amatic SC"/>
              <a:cs typeface="Amatic SC"/>
              <a:sym typeface="Amatic SC"/>
            </a:endParaRPr>
          </a:p>
        </p:txBody>
      </p:sp>
      <p:sp>
        <p:nvSpPr>
          <p:cNvPr id="111" name="Google Shape;111;p20"/>
          <p:cNvSpPr/>
          <p:nvPr/>
        </p:nvSpPr>
        <p:spPr>
          <a:xfrm>
            <a:off x="372675" y="1301150"/>
            <a:ext cx="2630100" cy="1549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2600">
                <a:latin typeface="Amatic SC"/>
                <a:ea typeface="Amatic SC"/>
                <a:cs typeface="Amatic SC"/>
                <a:sym typeface="Amatic SC"/>
              </a:rPr>
              <a:t>à faire chaque semaine:</a:t>
            </a:r>
            <a:endParaRPr b="1" sz="2600">
              <a:latin typeface="Amatic SC"/>
              <a:ea typeface="Amatic SC"/>
              <a:cs typeface="Amatic SC"/>
              <a:sym typeface="Amatic SC"/>
            </a:endParaRPr>
          </a:p>
          <a:p>
            <a:pPr indent="0" lvl="0" marL="0" rtl="0" algn="l">
              <a:spcBef>
                <a:spcPts val="0"/>
              </a:spcBef>
              <a:spcAft>
                <a:spcPts val="0"/>
              </a:spcAft>
              <a:buNone/>
            </a:pPr>
            <a:r>
              <a:rPr lang="fr" sz="2200">
                <a:latin typeface="Amatic SC"/>
                <a:ea typeface="Amatic SC"/>
                <a:cs typeface="Amatic SC"/>
                <a:sym typeface="Amatic SC"/>
              </a:rPr>
              <a:t>- Sport</a:t>
            </a:r>
            <a:endParaRPr sz="2200">
              <a:latin typeface="Amatic SC"/>
              <a:ea typeface="Amatic SC"/>
              <a:cs typeface="Amatic SC"/>
              <a:sym typeface="Amatic SC"/>
            </a:endParaRPr>
          </a:p>
          <a:p>
            <a:pPr indent="0" lvl="0" marL="0" rtl="0" algn="l">
              <a:spcBef>
                <a:spcPts val="0"/>
              </a:spcBef>
              <a:spcAft>
                <a:spcPts val="0"/>
              </a:spcAft>
              <a:buNone/>
            </a:pPr>
            <a:r>
              <a:rPr lang="fr" sz="2200">
                <a:latin typeface="Amatic SC"/>
                <a:ea typeface="Amatic SC"/>
                <a:cs typeface="Amatic SC"/>
                <a:sym typeface="Amatic SC"/>
              </a:rPr>
              <a:t>- Courses</a:t>
            </a:r>
            <a:endParaRPr sz="2200">
              <a:latin typeface="Amatic SC"/>
              <a:ea typeface="Amatic SC"/>
              <a:cs typeface="Amatic SC"/>
              <a:sym typeface="Amatic SC"/>
            </a:endParaRPr>
          </a:p>
          <a:p>
            <a:pPr indent="0" lvl="0" marL="0" rtl="0" algn="l">
              <a:spcBef>
                <a:spcPts val="0"/>
              </a:spcBef>
              <a:spcAft>
                <a:spcPts val="0"/>
              </a:spcAft>
              <a:buNone/>
            </a:pPr>
            <a:r>
              <a:rPr lang="fr" sz="2200">
                <a:latin typeface="Amatic SC"/>
                <a:ea typeface="Amatic SC"/>
                <a:cs typeface="Amatic SC"/>
                <a:sym typeface="Amatic SC"/>
              </a:rPr>
              <a:t>- …</a:t>
            </a:r>
            <a:endParaRPr sz="2200">
              <a:latin typeface="Amatic SC"/>
              <a:ea typeface="Amatic SC"/>
              <a:cs typeface="Amatic SC"/>
              <a:sym typeface="Amatic SC"/>
            </a:endParaRPr>
          </a:p>
        </p:txBody>
      </p:sp>
      <p:sp>
        <p:nvSpPr>
          <p:cNvPr id="112" name="Google Shape;112;p20"/>
          <p:cNvSpPr/>
          <p:nvPr/>
        </p:nvSpPr>
        <p:spPr>
          <a:xfrm>
            <a:off x="3378450" y="1301150"/>
            <a:ext cx="2630100" cy="1549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2600">
                <a:latin typeface="Amatic SC"/>
                <a:ea typeface="Amatic SC"/>
                <a:cs typeface="Amatic SC"/>
                <a:sym typeface="Amatic SC"/>
              </a:rPr>
              <a:t>Liste de tâches générales :</a:t>
            </a:r>
            <a:endParaRPr b="1" sz="2600">
              <a:latin typeface="Amatic SC"/>
              <a:ea typeface="Amatic SC"/>
              <a:cs typeface="Amatic SC"/>
              <a:sym typeface="Amatic SC"/>
            </a:endParaRPr>
          </a:p>
          <a:p>
            <a:pPr indent="0" lvl="0" marL="0" rtl="0" algn="l">
              <a:spcBef>
                <a:spcPts val="0"/>
              </a:spcBef>
              <a:spcAft>
                <a:spcPts val="0"/>
              </a:spcAft>
              <a:buNone/>
            </a:pPr>
            <a:r>
              <a:rPr lang="fr" sz="2200">
                <a:latin typeface="Amatic SC"/>
                <a:ea typeface="Amatic SC"/>
                <a:cs typeface="Amatic SC"/>
                <a:sym typeface="Amatic SC"/>
              </a:rPr>
              <a:t>- Réparer meuble cuisine</a:t>
            </a:r>
            <a:endParaRPr sz="2200">
              <a:latin typeface="Amatic SC"/>
              <a:ea typeface="Amatic SC"/>
              <a:cs typeface="Amatic SC"/>
              <a:sym typeface="Amatic SC"/>
            </a:endParaRPr>
          </a:p>
          <a:p>
            <a:pPr indent="0" lvl="0" marL="0" rtl="0" algn="l">
              <a:spcBef>
                <a:spcPts val="0"/>
              </a:spcBef>
              <a:spcAft>
                <a:spcPts val="0"/>
              </a:spcAft>
              <a:buNone/>
            </a:pPr>
            <a:r>
              <a:rPr lang="fr" sz="2200">
                <a:latin typeface="Amatic SC"/>
                <a:ea typeface="Amatic SC"/>
                <a:cs typeface="Amatic SC"/>
                <a:sym typeface="Amatic SC"/>
              </a:rPr>
              <a:t>- Appeler maman</a:t>
            </a:r>
            <a:endParaRPr sz="2200">
              <a:latin typeface="Amatic SC"/>
              <a:ea typeface="Amatic SC"/>
              <a:cs typeface="Amatic SC"/>
              <a:sym typeface="Amatic SC"/>
            </a:endParaRPr>
          </a:p>
          <a:p>
            <a:pPr indent="0" lvl="0" marL="0" rtl="0" algn="l">
              <a:spcBef>
                <a:spcPts val="0"/>
              </a:spcBef>
              <a:spcAft>
                <a:spcPts val="0"/>
              </a:spcAft>
              <a:buNone/>
            </a:pPr>
            <a:r>
              <a:rPr lang="fr" sz="2200">
                <a:latin typeface="Amatic SC"/>
                <a:ea typeface="Amatic SC"/>
                <a:cs typeface="Amatic SC"/>
                <a:sym typeface="Amatic SC"/>
              </a:rPr>
              <a:t>- …</a:t>
            </a:r>
            <a:endParaRPr sz="2200">
              <a:latin typeface="Amatic SC"/>
              <a:ea typeface="Amatic SC"/>
              <a:cs typeface="Amatic SC"/>
              <a:sym typeface="Amatic SC"/>
            </a:endParaRPr>
          </a:p>
        </p:txBody>
      </p:sp>
      <p:sp>
        <p:nvSpPr>
          <p:cNvPr id="113" name="Google Shape;113;p20"/>
          <p:cNvSpPr/>
          <p:nvPr/>
        </p:nvSpPr>
        <p:spPr>
          <a:xfrm>
            <a:off x="6332400" y="1301150"/>
            <a:ext cx="2630100" cy="1549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2600">
                <a:latin typeface="Amatic SC"/>
                <a:ea typeface="Amatic SC"/>
                <a:cs typeface="Amatic SC"/>
                <a:sym typeface="Amatic SC"/>
              </a:rPr>
              <a:t>Liste de cours / projets :</a:t>
            </a:r>
            <a:endParaRPr b="1" sz="2600">
              <a:latin typeface="Amatic SC"/>
              <a:ea typeface="Amatic SC"/>
              <a:cs typeface="Amatic SC"/>
              <a:sym typeface="Amatic SC"/>
            </a:endParaRPr>
          </a:p>
          <a:p>
            <a:pPr indent="0" lvl="0" marL="0" rtl="0" algn="l">
              <a:spcBef>
                <a:spcPts val="0"/>
              </a:spcBef>
              <a:spcAft>
                <a:spcPts val="0"/>
              </a:spcAft>
              <a:buNone/>
            </a:pPr>
            <a:r>
              <a:rPr lang="fr" sz="2200">
                <a:latin typeface="Amatic SC"/>
                <a:ea typeface="Amatic SC"/>
                <a:cs typeface="Amatic SC"/>
                <a:sym typeface="Amatic SC"/>
              </a:rPr>
              <a:t>- Chapitre 1 de maths</a:t>
            </a:r>
            <a:endParaRPr sz="2200">
              <a:latin typeface="Amatic SC"/>
              <a:ea typeface="Amatic SC"/>
              <a:cs typeface="Amatic SC"/>
              <a:sym typeface="Amatic SC"/>
            </a:endParaRPr>
          </a:p>
          <a:p>
            <a:pPr indent="0" lvl="0" marL="0" rtl="0" algn="l">
              <a:spcBef>
                <a:spcPts val="0"/>
              </a:spcBef>
              <a:spcAft>
                <a:spcPts val="0"/>
              </a:spcAft>
              <a:buNone/>
            </a:pPr>
            <a:r>
              <a:rPr lang="fr" sz="2200">
                <a:latin typeface="Amatic SC"/>
                <a:ea typeface="Amatic SC"/>
                <a:cs typeface="Amatic SC"/>
                <a:sym typeface="Amatic SC"/>
              </a:rPr>
              <a:t>- Dessiner page 1 manga</a:t>
            </a:r>
            <a:endParaRPr sz="2200">
              <a:latin typeface="Amatic SC"/>
              <a:ea typeface="Amatic SC"/>
              <a:cs typeface="Amatic SC"/>
              <a:sym typeface="Amatic SC"/>
            </a:endParaRPr>
          </a:p>
          <a:p>
            <a:pPr indent="0" lvl="0" marL="0" rtl="0" algn="l">
              <a:spcBef>
                <a:spcPts val="0"/>
              </a:spcBef>
              <a:spcAft>
                <a:spcPts val="0"/>
              </a:spcAft>
              <a:buNone/>
            </a:pPr>
            <a:r>
              <a:rPr lang="fr" sz="2200">
                <a:latin typeface="Amatic SC"/>
                <a:ea typeface="Amatic SC"/>
                <a:cs typeface="Amatic SC"/>
                <a:sym typeface="Amatic SC"/>
              </a:rPr>
              <a:t>- …</a:t>
            </a:r>
            <a:endParaRPr sz="2200">
              <a:latin typeface="Amatic SC"/>
              <a:ea typeface="Amatic SC"/>
              <a:cs typeface="Amatic SC"/>
              <a:sym typeface="Amatic SC"/>
            </a:endParaRPr>
          </a:p>
        </p:txBody>
      </p:sp>
      <p:sp>
        <p:nvSpPr>
          <p:cNvPr id="114" name="Google Shape;114;p20"/>
          <p:cNvSpPr/>
          <p:nvPr/>
        </p:nvSpPr>
        <p:spPr>
          <a:xfrm rot="-3008">
            <a:off x="4497698" y="3005957"/>
            <a:ext cx="342900" cy="861300"/>
          </a:xfrm>
          <a:prstGeom prst="down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0"/>
          <p:cNvSpPr/>
          <p:nvPr/>
        </p:nvSpPr>
        <p:spPr>
          <a:xfrm rot="2697874">
            <a:off x="6405216" y="3005961"/>
            <a:ext cx="343018" cy="861256"/>
          </a:xfrm>
          <a:prstGeom prst="down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0"/>
          <p:cNvSpPr/>
          <p:nvPr/>
        </p:nvSpPr>
        <p:spPr>
          <a:xfrm rot="-2825534">
            <a:off x="2645016" y="3005911"/>
            <a:ext cx="342822" cy="861389"/>
          </a:xfrm>
          <a:prstGeom prst="down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priorité</a:t>
            </a:r>
            <a:endParaRPr/>
          </a:p>
        </p:txBody>
      </p:sp>
      <p:sp>
        <p:nvSpPr>
          <p:cNvPr id="122" name="Google Shape;122;p21"/>
          <p:cNvSpPr txBox="1"/>
          <p:nvPr/>
        </p:nvSpPr>
        <p:spPr>
          <a:xfrm>
            <a:off x="2531088" y="1904525"/>
            <a:ext cx="4418100" cy="47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fr" sz="1900">
                <a:latin typeface="Source Code Pro"/>
                <a:ea typeface="Source Code Pro"/>
                <a:cs typeface="Source Code Pro"/>
                <a:sym typeface="Source Code Pro"/>
              </a:rPr>
              <a:t>priorité = délai * effort</a:t>
            </a:r>
            <a:endParaRPr sz="1900">
              <a:latin typeface="Source Code Pro"/>
              <a:ea typeface="Source Code Pro"/>
              <a:cs typeface="Source Code Pro"/>
              <a:sym typeface="Source Code Pro"/>
            </a:endParaRPr>
          </a:p>
        </p:txBody>
      </p:sp>
      <p:sp>
        <p:nvSpPr>
          <p:cNvPr id="123" name="Google Shape;123;p21"/>
          <p:cNvSpPr txBox="1"/>
          <p:nvPr/>
        </p:nvSpPr>
        <p:spPr>
          <a:xfrm>
            <a:off x="52313" y="3365475"/>
            <a:ext cx="4767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600">
                <a:latin typeface="Source Code Pro"/>
                <a:ea typeface="Source Code Pro"/>
                <a:cs typeface="Source Code Pro"/>
                <a:sym typeface="Source Code Pro"/>
              </a:rPr>
              <a:t>délai = 1/temps qu’il reste</a:t>
            </a:r>
            <a:endParaRPr sz="1600">
              <a:latin typeface="Source Code Pro"/>
              <a:ea typeface="Source Code Pro"/>
              <a:cs typeface="Source Code Pro"/>
              <a:sym typeface="Source Code Pro"/>
            </a:endParaRPr>
          </a:p>
        </p:txBody>
      </p:sp>
      <p:sp>
        <p:nvSpPr>
          <p:cNvPr id="124" name="Google Shape;124;p21"/>
          <p:cNvSpPr txBox="1"/>
          <p:nvPr/>
        </p:nvSpPr>
        <p:spPr>
          <a:xfrm>
            <a:off x="4324688" y="3365475"/>
            <a:ext cx="4767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600">
                <a:latin typeface="Source Code Pro"/>
                <a:ea typeface="Source Code Pro"/>
                <a:cs typeface="Source Code Pro"/>
                <a:sym typeface="Source Code Pro"/>
              </a:rPr>
              <a:t>effort = durée * complexité</a:t>
            </a:r>
            <a:endParaRPr sz="1600">
              <a:latin typeface="Source Code Pro"/>
              <a:ea typeface="Source Code Pro"/>
              <a:cs typeface="Source Code Pro"/>
              <a:sym typeface="Source Code Pro"/>
            </a:endParaRPr>
          </a:p>
        </p:txBody>
      </p:sp>
      <p:sp>
        <p:nvSpPr>
          <p:cNvPr id="125" name="Google Shape;125;p21"/>
          <p:cNvSpPr/>
          <p:nvPr/>
        </p:nvSpPr>
        <p:spPr>
          <a:xfrm rot="-8338075">
            <a:off x="3236662" y="2442798"/>
            <a:ext cx="147148" cy="861412"/>
          </a:xfrm>
          <a:prstGeom prst="down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1"/>
          <p:cNvSpPr/>
          <p:nvPr/>
        </p:nvSpPr>
        <p:spPr>
          <a:xfrm rot="8100000">
            <a:off x="5902481" y="2442957"/>
            <a:ext cx="147220" cy="861256"/>
          </a:xfrm>
          <a:prstGeom prst="down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