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9906000" cx="6858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ofZTtOuE8HeH1bFiN5Vpo2eDH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350"/>
              <a:buNone/>
              <a:defRPr sz="135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2.jp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6858000" cy="1094704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txBody>
          <a:bodyPr anchorCtr="0" anchor="ctr" bIns="45700" lIns="91425" spcFirstLastPara="1" rIns="75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on </a:t>
            </a:r>
            <a:r>
              <a:rPr b="1" i="1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U-turn on double descent: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Rethinking Parameters Counting 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Learning</a:t>
            </a:r>
            <a:endParaRPr/>
          </a:p>
        </p:txBody>
      </p:sp>
      <p:pic>
        <p:nvPicPr>
          <p:cNvPr descr="LORIA » Le LORIA et CentraleSupélec : de nouvelles ambitions sur le site de  Metz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603" y="155620"/>
            <a:ext cx="961920" cy="78346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296214" y="1232568"/>
            <a:ext cx="6318309" cy="295287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6BC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01538" y="4657316"/>
            <a:ext cx="6318309" cy="3107809"/>
          </a:xfrm>
          <a:prstGeom prst="roundRect">
            <a:avLst>
              <a:gd fmla="val 5072" name="adj"/>
            </a:avLst>
          </a:prstGeom>
          <a:noFill/>
          <a:ln cap="flat" cmpd="sng" w="28575">
            <a:solidFill>
              <a:srgbClr val="26BC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63794" y="1124396"/>
            <a:ext cx="2092285" cy="2944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9BD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of the article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663794" y="4574022"/>
            <a:ext cx="3605244" cy="277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9BD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counting in the article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48800" y="7882508"/>
            <a:ext cx="6318309" cy="196253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6BC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46463" y="1503195"/>
            <a:ext cx="1953837" cy="1120560"/>
          </a:xfrm>
          <a:prstGeom prst="rect">
            <a:avLst/>
          </a:prstGeom>
          <a:solidFill>
            <a:srgbClr val="E5F7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 have tackled the traditional approach of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U-curve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complexity and prediction error,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exhibiting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Descent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390891" y="7153381"/>
            <a:ext cx="5991433" cy="0"/>
          </a:xfrm>
          <a:prstGeom prst="straightConnector1">
            <a:avLst/>
          </a:prstGeom>
          <a:noFill/>
          <a:ln cap="flat" cmpd="sng" w="19050">
            <a:solidFill>
              <a:srgbClr val="19BD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/>
          <p:nvPr/>
        </p:nvSpPr>
        <p:spPr>
          <a:xfrm>
            <a:off x="390890" y="6887408"/>
            <a:ext cx="6076219" cy="27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Non application to NN</a:t>
            </a:r>
            <a:endParaRPr/>
          </a:p>
        </p:txBody>
      </p:sp>
      <p:grpSp>
        <p:nvGrpSpPr>
          <p:cNvPr id="94" name="Google Shape;94;p1"/>
          <p:cNvGrpSpPr/>
          <p:nvPr/>
        </p:nvGrpSpPr>
        <p:grpSpPr>
          <a:xfrm>
            <a:off x="1109605" y="2689003"/>
            <a:ext cx="4691527" cy="1311890"/>
            <a:chOff x="961076" y="2736628"/>
            <a:chExt cx="4691527" cy="1311890"/>
          </a:xfrm>
        </p:grpSpPr>
        <p:pic>
          <p:nvPicPr>
            <p:cNvPr descr="A diagram of a training curve&#10;&#10;Description automatically generated with medium confidence" id="95" name="Google Shape;9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1076" y="2927958"/>
              <a:ext cx="4691527" cy="1120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"/>
            <p:cNvSpPr txBox="1"/>
            <p:nvPr/>
          </p:nvSpPr>
          <p:spPr>
            <a:xfrm>
              <a:off x="961076" y="2736628"/>
              <a:ext cx="3775076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Visualization of double descent</a:t>
              </a:r>
              <a:endParaRPr/>
            </a:p>
          </p:txBody>
        </p:sp>
      </p:grpSp>
      <p:sp>
        <p:nvSpPr>
          <p:cNvPr id="97" name="Google Shape;97;p1"/>
          <p:cNvSpPr/>
          <p:nvPr/>
        </p:nvSpPr>
        <p:spPr>
          <a:xfrm>
            <a:off x="671037" y="4068177"/>
            <a:ext cx="5568662" cy="4214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9BD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reproduce double descent on NN and LR? Can the article help explain DD in the NN case? 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3213454" y="1503195"/>
            <a:ext cx="2994084" cy="1120560"/>
          </a:xfrm>
          <a:prstGeom prst="rect">
            <a:avLst/>
          </a:prstGeom>
          <a:solidFill>
            <a:srgbClr val="E5F7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traditional ML models have been shown to exhibit similar behavior. The article proposes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counting method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LR / Trees / Boosting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terms of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parameters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explain double descent in those models.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 rot="5400000">
            <a:off x="2612157" y="1919349"/>
            <a:ext cx="389442" cy="288253"/>
          </a:xfrm>
          <a:prstGeom prst="triangle">
            <a:avLst>
              <a:gd fmla="val 50000" name="adj"/>
            </a:avLst>
          </a:prstGeom>
          <a:solidFill>
            <a:srgbClr val="43C979"/>
          </a:solidFill>
          <a:ln cap="flat" cmpd="sng" w="19050">
            <a:solidFill>
              <a:srgbClr val="43C9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>
            <a:off x="390891" y="5133373"/>
            <a:ext cx="5991433" cy="0"/>
          </a:xfrm>
          <a:prstGeom prst="straightConnector1">
            <a:avLst/>
          </a:prstGeom>
          <a:noFill/>
          <a:ln cap="flat" cmpd="sng" w="19050">
            <a:solidFill>
              <a:srgbClr val="19BD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"/>
          <p:cNvSpPr/>
          <p:nvPr/>
        </p:nvSpPr>
        <p:spPr>
          <a:xfrm>
            <a:off x="390890" y="4867400"/>
            <a:ext cx="6076219" cy="27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Statistical lens to count parameters on a certain type of models: smoothers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351788" y="5161728"/>
            <a:ext cx="1760347" cy="26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Smoothers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2267649" y="5161728"/>
            <a:ext cx="1917002" cy="26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counting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4340163" y="5161728"/>
            <a:ext cx="1760347" cy="26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LR example</a:t>
            </a:r>
            <a:endParaRPr/>
          </a:p>
        </p:txBody>
      </p:sp>
      <p:grpSp>
        <p:nvGrpSpPr>
          <p:cNvPr id="105" name="Google Shape;105;p1"/>
          <p:cNvGrpSpPr/>
          <p:nvPr/>
        </p:nvGrpSpPr>
        <p:grpSpPr>
          <a:xfrm>
            <a:off x="619344" y="5495715"/>
            <a:ext cx="1171356" cy="397588"/>
            <a:chOff x="638394" y="5686215"/>
            <a:chExt cx="1171356" cy="397588"/>
          </a:xfrm>
        </p:grpSpPr>
        <p:grpSp>
          <p:nvGrpSpPr>
            <p:cNvPr id="106" name="Google Shape;106;p1"/>
            <p:cNvGrpSpPr/>
            <p:nvPr/>
          </p:nvGrpSpPr>
          <p:grpSpPr>
            <a:xfrm>
              <a:off x="638394" y="5686215"/>
              <a:ext cx="1107587" cy="397588"/>
              <a:chOff x="1648492" y="5784979"/>
              <a:chExt cx="1398522" cy="546673"/>
            </a:xfrm>
          </p:grpSpPr>
          <p:pic>
            <p:nvPicPr>
              <p:cNvPr id="107" name="Google Shape;107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70568" r="0" t="0"/>
              <a:stretch/>
            </p:blipFill>
            <p:spPr>
              <a:xfrm>
                <a:off x="2278487" y="5784979"/>
                <a:ext cx="768527" cy="5466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76041" t="0"/>
              <a:stretch/>
            </p:blipFill>
            <p:spPr>
              <a:xfrm>
                <a:off x="1648492" y="5784979"/>
                <a:ext cx="625602" cy="5466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9" name="Google Shape;109;p1"/>
            <p:cNvSpPr/>
            <p:nvPr/>
          </p:nvSpPr>
          <p:spPr>
            <a:xfrm>
              <a:off x="663794" y="5705265"/>
              <a:ext cx="1145956" cy="309369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43C97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351788" y="5893303"/>
            <a:ext cx="1813562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issues prediction relying on </a:t>
            </a: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 computed on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models can be expressed as such (LR, trees, boosting for instance)</a:t>
            </a:r>
            <a:endParaRPr/>
          </a:p>
        </p:txBody>
      </p:sp>
      <p:grpSp>
        <p:nvGrpSpPr>
          <p:cNvPr id="111" name="Google Shape;111;p1"/>
          <p:cNvGrpSpPr/>
          <p:nvPr/>
        </p:nvGrpSpPr>
        <p:grpSpPr>
          <a:xfrm>
            <a:off x="2397541" y="5492145"/>
            <a:ext cx="1552732" cy="328528"/>
            <a:chOff x="2447768" y="5622715"/>
            <a:chExt cx="1552732" cy="328528"/>
          </a:xfrm>
        </p:grpSpPr>
        <p:pic>
          <p:nvPicPr>
            <p:cNvPr id="112" name="Google Shape;1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94690" y="5622715"/>
              <a:ext cx="1437527" cy="326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"/>
            <p:cNvSpPr/>
            <p:nvPr/>
          </p:nvSpPr>
          <p:spPr>
            <a:xfrm>
              <a:off x="2447768" y="5641874"/>
              <a:ext cx="1552732" cy="309369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43C97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"/>
          <p:cNvSpPr txBox="1"/>
          <p:nvPr/>
        </p:nvSpPr>
        <p:spPr>
          <a:xfrm>
            <a:off x="2319369" y="5893303"/>
            <a:ext cx="1813562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 proposes a counting method based on the </a:t>
            </a: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 of the parameters of the smoother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considered dataset</a:t>
            </a:r>
            <a:endParaRPr/>
          </a:p>
        </p:txBody>
      </p:sp>
      <p:cxnSp>
        <p:nvCxnSpPr>
          <p:cNvPr id="115" name="Google Shape;115;p1"/>
          <p:cNvCxnSpPr/>
          <p:nvPr/>
        </p:nvCxnSpPr>
        <p:spPr>
          <a:xfrm>
            <a:off x="2165350" y="5295092"/>
            <a:ext cx="0" cy="1498457"/>
          </a:xfrm>
          <a:prstGeom prst="straightConnector1">
            <a:avLst/>
          </a:prstGeom>
          <a:noFill/>
          <a:ln cap="flat" cmpd="sng" w="19050">
            <a:solidFill>
              <a:srgbClr val="E5F7EC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"/>
          <p:cNvCxnSpPr/>
          <p:nvPr/>
        </p:nvCxnSpPr>
        <p:spPr>
          <a:xfrm>
            <a:off x="4184651" y="5295092"/>
            <a:ext cx="0" cy="1498457"/>
          </a:xfrm>
          <a:prstGeom prst="straightConnector1">
            <a:avLst/>
          </a:prstGeom>
          <a:noFill/>
          <a:ln cap="flat" cmpd="sng" w="19050">
            <a:solidFill>
              <a:srgbClr val="E5F7EC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117" name="Google Shape;117;p1"/>
          <p:cNvPicPr preferRelativeResize="0"/>
          <p:nvPr/>
        </p:nvPicPr>
        <p:blipFill rotWithShape="1">
          <a:blip r:embed="rId7">
            <a:alphaModFix/>
          </a:blip>
          <a:srcRect b="0" l="8798" r="0" t="5671"/>
          <a:stretch/>
        </p:blipFill>
        <p:spPr>
          <a:xfrm>
            <a:off x="4462483" y="5435278"/>
            <a:ext cx="1579803" cy="7612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4286948" y="6241139"/>
            <a:ext cx="209536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 line is the effective nb of param. </a:t>
            </a: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Interpolation threshold 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seen as the </a:t>
            </a: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nb of effective parameters drops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351788" y="7188044"/>
            <a:ext cx="5991432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Smoothers, when computed, show that </a:t>
            </a: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complexity axes 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cause of the Double Descent. However</a:t>
            </a: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NN can’t be written as smoothers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Question if there are different complexity axes in NN is still an open problem but could explain double descent in NN aswell.</a:t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663794" y="7826073"/>
            <a:ext cx="1780669" cy="2261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9BD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experiments</a:t>
            </a: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6214" y="8469618"/>
            <a:ext cx="3108110" cy="1039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/>
        </p:nvSpPr>
        <p:spPr>
          <a:xfrm>
            <a:off x="351789" y="8076164"/>
            <a:ext cx="332486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experiment on the MNIST dataset (LR: 800 train / 200 val, NN: from 8k to 30k train, 20% val)</a:t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312438" y="9462392"/>
            <a:ext cx="271270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 results, using RFF. Double descent (left), parameters counting (right)</a:t>
            </a:r>
            <a:endParaRPr/>
          </a:p>
        </p:txBody>
      </p:sp>
      <p:cxnSp>
        <p:nvCxnSpPr>
          <p:cNvPr id="124" name="Google Shape;124;p1"/>
          <p:cNvCxnSpPr/>
          <p:nvPr/>
        </p:nvCxnSpPr>
        <p:spPr>
          <a:xfrm>
            <a:off x="3575051" y="8469618"/>
            <a:ext cx="0" cy="1353677"/>
          </a:xfrm>
          <a:prstGeom prst="straightConnector1">
            <a:avLst/>
          </a:prstGeom>
          <a:noFill/>
          <a:ln cap="flat" cmpd="sng" w="19050">
            <a:solidFill>
              <a:srgbClr val="E5F7EC"/>
            </a:solidFill>
            <a:prstDash val="lgDash"/>
            <a:miter lim="800000"/>
            <a:headEnd len="sm" w="sm" type="none"/>
            <a:tailEnd len="sm" w="sm" type="none"/>
          </a:ln>
        </p:spPr>
      </p:cxnSp>
      <p:grpSp>
        <p:nvGrpSpPr>
          <p:cNvPr id="125" name="Google Shape;125;p1"/>
          <p:cNvGrpSpPr/>
          <p:nvPr/>
        </p:nvGrpSpPr>
        <p:grpSpPr>
          <a:xfrm>
            <a:off x="3847378" y="7979617"/>
            <a:ext cx="1607442" cy="1762553"/>
            <a:chOff x="5250557" y="4054873"/>
            <a:chExt cx="1607442" cy="1762553"/>
          </a:xfrm>
        </p:grpSpPr>
        <p:pic>
          <p:nvPicPr>
            <p:cNvPr descr="A graph and diagram of a graph&#10;&#10;Description automatically generated with medium confidence" id="126" name="Google Shape;126;p1"/>
            <p:cNvPicPr preferRelativeResize="0"/>
            <p:nvPr/>
          </p:nvPicPr>
          <p:blipFill rotWithShape="1">
            <a:blip r:embed="rId9">
              <a:alphaModFix/>
            </a:blip>
            <a:srcRect b="1876" l="76561" r="0" t="0"/>
            <a:stretch/>
          </p:blipFill>
          <p:spPr>
            <a:xfrm>
              <a:off x="5250557" y="4054873"/>
              <a:ext cx="1607442" cy="17625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graph and diagram of a graph&#10;&#10;Description automatically generated with medium confidence" id="127" name="Google Shape;127;p1"/>
            <p:cNvPicPr preferRelativeResize="0"/>
            <p:nvPr/>
          </p:nvPicPr>
          <p:blipFill rotWithShape="1">
            <a:blip r:embed="rId9">
              <a:alphaModFix/>
            </a:blip>
            <a:srcRect b="71973" l="29814" r="57593" t="5320"/>
            <a:stretch/>
          </p:blipFill>
          <p:spPr>
            <a:xfrm>
              <a:off x="5967413" y="4146811"/>
              <a:ext cx="831738" cy="421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"/>
          <p:cNvSpPr txBox="1"/>
          <p:nvPr/>
        </p:nvSpPr>
        <p:spPr>
          <a:xfrm>
            <a:off x="5501649" y="8106699"/>
            <a:ext cx="965460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 observed for different values of n_samples on a 2-layer network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2024-01-10T15:29:04Z</dcterms:created>
  <dc:creator>Robin Charleuf (Student at CentraleSupelec)</dc:creator>
</cp:coreProperties>
</file>