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E6497-5186-4C97-B2E6-19FD72454445}" v="55" dt="2023-11-30T09:54:35.016"/>
    <p1510:client id="{452F3D6A-CAD6-4BBC-9CAA-0E80829DA51F}" v="59" dt="2023-11-28T17:53:04.614"/>
    <p1510:client id="{6D36788C-FAE7-4E8F-8B53-D95A4C1C3D83}" v="4" dt="2023-11-28T19:49:39.275"/>
    <p1510:client id="{C84AE6C2-1B49-4735-A8ED-7913DDF4ED04}" v="85" dt="2023-11-28T08:37:25.878"/>
    <p1510:client id="{C9DF9444-63D9-4824-AC69-19BE97A2496F}" v="89" dt="2023-11-28T18:46:39.933"/>
    <p1510:client id="{D4542E6C-EF40-4113-9A05-C6CE6DCE1A34}" v="190" dt="2023-11-28T18:37:47.178"/>
    <p1510:client id="{D583C81D-B32C-4A0A-8692-1C659DE3A91D}" v="92" dt="2023-11-28T19:14:41.809"/>
    <p1510:client id="{DCB3E38E-8C84-4CAD-8A3F-F7E33187E9F3}" v="403" dt="2023-11-28T09:41:19.881"/>
    <p1510:client id="{E0BA7016-DBF0-40EF-8ED9-CA93612F1D66}" v="874" dt="2023-11-29T19:06:02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30.11.2023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30.11.2023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30.11.2023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30.11.2023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30.11.2023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wall.net/tr/resource/64783455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yazı tipi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2B93D1F9-BB5B-132D-1BBA-D7345DC2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38788" y="-456286"/>
            <a:ext cx="6242649" cy="6199517"/>
          </a:xfrm>
          <a:prstGeom prst="rect">
            <a:avLst/>
          </a:prstGeom>
        </p:spPr>
      </p:pic>
      <p:pic>
        <p:nvPicPr>
          <p:cNvPr id="5" name="Resim 4" descr="pencere, kişi, şahıs, gece, gölge içeren bir resim&#10;&#10;Açıklama otomatik olarak oluşturuldu">
            <a:extLst>
              <a:ext uri="{FF2B5EF4-FFF2-40B4-BE49-F238E27FC236}">
                <a16:creationId xmlns:a16="http://schemas.microsoft.com/office/drawing/2014/main" id="{E579E75C-EE47-C48C-6A21-3B91A4B0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937" y="437"/>
            <a:ext cx="6904007" cy="6860875"/>
          </a:xfrm>
          <a:prstGeom prst="rect">
            <a:avLst/>
          </a:prstGeom>
        </p:spPr>
      </p:pic>
      <p:pic>
        <p:nvPicPr>
          <p:cNvPr id="20" name="Resim 19" descr="metin, ekran görüntüsü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943011AF-7A2A-37CF-03AB-548105B10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" y="6858925"/>
            <a:ext cx="6656717" cy="3831676"/>
          </a:xfrm>
          <a:prstGeom prst="rect">
            <a:avLst/>
          </a:prstGeom>
        </p:spPr>
      </p:pic>
      <p:sp>
        <p:nvSpPr>
          <p:cNvPr id="27" name="Metin kutusu 26">
            <a:extLst>
              <a:ext uri="{FF2B5EF4-FFF2-40B4-BE49-F238E27FC236}">
                <a16:creationId xmlns:a16="http://schemas.microsoft.com/office/drawing/2014/main" id="{F0B183EC-E223-DC8F-4369-D22B095CC9AE}"/>
              </a:ext>
            </a:extLst>
          </p:cNvPr>
          <p:cNvSpPr txBox="1"/>
          <p:nvPr/>
        </p:nvSpPr>
        <p:spPr>
          <a:xfrm>
            <a:off x="958926" y="2641513"/>
            <a:ext cx="1029131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9600">
                <a:latin typeface="Franklin Gothic"/>
              </a:rPr>
              <a:t>Sunum Başlıyor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1929469-FAB8-76D3-81D6-DAAE697D7CC4}"/>
              </a:ext>
            </a:extLst>
          </p:cNvPr>
          <p:cNvSpPr txBox="1"/>
          <p:nvPr/>
        </p:nvSpPr>
        <p:spPr>
          <a:xfrm>
            <a:off x="29627" y="1652089"/>
            <a:ext cx="1216036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600" dirty="0">
                <a:ea typeface="+mn-lt"/>
                <a:cs typeface="+mn-lt"/>
              </a:rPr>
              <a:t>      </a:t>
            </a:r>
            <a:r>
              <a:rPr lang="tr-TR" sz="6600" dirty="0" err="1">
                <a:ea typeface="+mn-lt"/>
                <a:cs typeface="+mn-lt"/>
              </a:rPr>
              <a:t>Setr</a:t>
            </a:r>
            <a:r>
              <a:rPr lang="tr-TR" sz="6600" dirty="0">
                <a:ea typeface="+mn-lt"/>
                <a:cs typeface="+mn-lt"/>
              </a:rPr>
              <a:t>—i avret: Namazda vücudun başkalarına gösterilmesi yasak olan bölgelerin örtülmesi.</a:t>
            </a:r>
            <a:endParaRPr lang="tr-TR" dirty="0">
              <a:ea typeface="+mn-lt"/>
              <a:cs typeface="+mn-lt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31E47C3-F2E5-09C2-D16D-AA94A4FFD37B}"/>
              </a:ext>
            </a:extLst>
          </p:cNvPr>
          <p:cNvSpPr txBox="1"/>
          <p:nvPr/>
        </p:nvSpPr>
        <p:spPr>
          <a:xfrm>
            <a:off x="-13427581" y="1767107"/>
            <a:ext cx="1216036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600" dirty="0">
                <a:ea typeface="+mn-lt"/>
                <a:cs typeface="+mn-lt"/>
              </a:rPr>
              <a:t> Necasetten taharet: Necaset vücutta elbisede yada namaz kılınacak yerde bulunan pislik anlamına gelir</a:t>
            </a:r>
            <a:endParaRPr lang="tr-TR" dirty="0">
              <a:ea typeface="+mn-lt"/>
              <a:cs typeface="+mn-lt"/>
            </a:endParaRPr>
          </a:p>
        </p:txBody>
      </p:sp>
      <p:pic>
        <p:nvPicPr>
          <p:cNvPr id="9" name="Resim 8" descr="ekran görüntüsü, metin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E50AA720-4C1C-5177-80F9-476398B5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73" y="-3161674"/>
            <a:ext cx="8011063" cy="7867290"/>
          </a:xfrm>
          <a:prstGeom prst="rect">
            <a:avLst/>
          </a:prstGeom>
        </p:spPr>
      </p:pic>
      <p:pic>
        <p:nvPicPr>
          <p:cNvPr id="7" name="Resim 6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AF0776F5-D335-D1A6-03EE-E601EBD7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5" y="1659147"/>
            <a:ext cx="1138687" cy="1109933"/>
          </a:xfrm>
          <a:prstGeom prst="rect">
            <a:avLst/>
          </a:prstGeom>
        </p:spPr>
      </p:pic>
      <p:pic>
        <p:nvPicPr>
          <p:cNvPr id="5" name="Resim 4" descr="daire, grafik, simge, sembol, yazı tipi içeren bir resim&#10;&#10;Açıklama otomatik olarak oluşturuldu">
            <a:extLst>
              <a:ext uri="{FF2B5EF4-FFF2-40B4-BE49-F238E27FC236}">
                <a16:creationId xmlns:a16="http://schemas.microsoft.com/office/drawing/2014/main" id="{93A5D20A-3C24-B6FB-0E24-A25EEEA07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55476" y="3729488"/>
            <a:ext cx="1138687" cy="1138687"/>
          </a:xfrm>
          <a:prstGeom prst="rect">
            <a:avLst/>
          </a:prstGeom>
        </p:spPr>
      </p:pic>
      <p:pic>
        <p:nvPicPr>
          <p:cNvPr id="11" name="Resim 10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BC655805-46B3-E49A-5107-091EFB63B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54482" y="-2239129"/>
            <a:ext cx="994914" cy="9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5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daire, grafik, simge, sembol, yazı tipi içeren bir resim&#10;&#10;Açıklama otomatik olarak oluşturuldu">
            <a:extLst>
              <a:ext uri="{FF2B5EF4-FFF2-40B4-BE49-F238E27FC236}">
                <a16:creationId xmlns:a16="http://schemas.microsoft.com/office/drawing/2014/main" id="{93A5D20A-3C24-B6FB-0E24-A25EEEA0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5" y="1630394"/>
            <a:ext cx="1138687" cy="1138687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51929469-FAB8-76D3-81D6-DAAE697D7CC4}"/>
              </a:ext>
            </a:extLst>
          </p:cNvPr>
          <p:cNvSpPr txBox="1"/>
          <p:nvPr/>
        </p:nvSpPr>
        <p:spPr>
          <a:xfrm>
            <a:off x="29627" y="1652089"/>
            <a:ext cx="1216036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600" dirty="0">
                <a:ea typeface="+mn-lt"/>
                <a:cs typeface="+mn-lt"/>
              </a:rPr>
              <a:t>     İstikbal-i kıble: Namazı kılarken </a:t>
            </a:r>
            <a:r>
              <a:rPr lang="tr-TR" sz="6600" dirty="0" err="1">
                <a:ea typeface="+mn-lt"/>
                <a:cs typeface="+mn-lt"/>
              </a:rPr>
              <a:t>kabenin</a:t>
            </a:r>
            <a:r>
              <a:rPr lang="tr-TR" sz="6600" dirty="0">
                <a:ea typeface="+mn-lt"/>
                <a:cs typeface="+mn-lt"/>
              </a:rPr>
              <a:t> olduğu yöne doğru dönmektir.</a:t>
            </a:r>
            <a:endParaRPr lang="tr-TR" dirty="0">
              <a:ea typeface="+mn-lt"/>
              <a:cs typeface="+mn-lt"/>
            </a:endParaRPr>
          </a:p>
          <a:p>
            <a:pPr algn="ctr"/>
            <a:endParaRPr lang="tr-TR" sz="6600" dirty="0">
              <a:ea typeface="+mn-lt"/>
              <a:cs typeface="+mn-lt"/>
            </a:endParaRPr>
          </a:p>
        </p:txBody>
      </p:sp>
      <p:pic>
        <p:nvPicPr>
          <p:cNvPr id="9" name="Resim 8" descr="ekran görüntüsü, metin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E50AA720-4C1C-5177-80F9-476398B5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73" y="-3161674"/>
            <a:ext cx="8011063" cy="7867290"/>
          </a:xfrm>
          <a:prstGeom prst="rect">
            <a:avLst/>
          </a:prstGeom>
        </p:spPr>
      </p:pic>
      <p:pic>
        <p:nvPicPr>
          <p:cNvPr id="7" name="Resim 6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AF0776F5-D335-D1A6-03EE-E601EBD79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75363" y="-2812211"/>
            <a:ext cx="1138687" cy="1109933"/>
          </a:xfrm>
          <a:prstGeom prst="rect">
            <a:avLst/>
          </a:prstGeom>
        </p:spPr>
      </p:pic>
      <p:pic>
        <p:nvPicPr>
          <p:cNvPr id="6" name="Resim 5" descr="daire, grafik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EFBFC119-7FF4-4CFB-CEBE-EEC9A560D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7348" y="2777766"/>
            <a:ext cx="1138687" cy="102367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A425B66-0841-5AB7-FA31-7E5C00742495}"/>
              </a:ext>
            </a:extLst>
          </p:cNvPr>
          <p:cNvSpPr txBox="1"/>
          <p:nvPr/>
        </p:nvSpPr>
        <p:spPr>
          <a:xfrm>
            <a:off x="-13902033" y="1709599"/>
            <a:ext cx="1216036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600" dirty="0">
                <a:ea typeface="+mn-lt"/>
                <a:cs typeface="+mn-lt"/>
              </a:rPr>
              <a:t>      </a:t>
            </a:r>
            <a:r>
              <a:rPr lang="tr-TR" sz="6600" dirty="0" err="1">
                <a:ea typeface="+mn-lt"/>
                <a:cs typeface="+mn-lt"/>
              </a:rPr>
              <a:t>Setr</a:t>
            </a:r>
            <a:r>
              <a:rPr lang="tr-TR" sz="6600" dirty="0">
                <a:ea typeface="+mn-lt"/>
                <a:cs typeface="+mn-lt"/>
              </a:rPr>
              <a:t>—i avret: Namazda vücudun başkalarına gösterilmesi yasak olan bölgelerin örtülmesi.</a:t>
            </a:r>
            <a:endParaRPr lang="tr-T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2837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1929469-FAB8-76D3-81D6-DAAE697D7CC4}"/>
              </a:ext>
            </a:extLst>
          </p:cNvPr>
          <p:cNvSpPr txBox="1"/>
          <p:nvPr/>
        </p:nvSpPr>
        <p:spPr>
          <a:xfrm>
            <a:off x="29627" y="1652089"/>
            <a:ext cx="1216036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600" dirty="0">
                <a:ea typeface="+mn-lt"/>
                <a:cs typeface="+mn-lt"/>
              </a:rPr>
              <a:t>  Vakit: Dinimizde her namazın vaktinde kılınması.</a:t>
            </a:r>
            <a:endParaRPr lang="tr-TR" dirty="0">
              <a:ea typeface="+mn-lt"/>
              <a:cs typeface="+mn-lt"/>
            </a:endParaRPr>
          </a:p>
        </p:txBody>
      </p:sp>
      <p:pic>
        <p:nvPicPr>
          <p:cNvPr id="6" name="Resim 5" descr="daire, grafik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EFBFC119-7FF4-4CFB-CEBE-EEC9A560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7" y="1699465"/>
            <a:ext cx="1138687" cy="1023670"/>
          </a:xfrm>
          <a:prstGeom prst="rect">
            <a:avLst/>
          </a:prstGeom>
        </p:spPr>
      </p:pic>
      <p:pic>
        <p:nvPicPr>
          <p:cNvPr id="5" name="Resim 4" descr="daire, grafik, simge, sembol, yazı tipi içeren bir resim&#10;&#10;Açıklama otomatik olarak oluşturuldu">
            <a:extLst>
              <a:ext uri="{FF2B5EF4-FFF2-40B4-BE49-F238E27FC236}">
                <a16:creationId xmlns:a16="http://schemas.microsoft.com/office/drawing/2014/main" id="{93A5D20A-3C24-B6FB-0E24-A25EEEA0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59702" y="-3502322"/>
            <a:ext cx="1138687" cy="1138687"/>
          </a:xfrm>
          <a:prstGeom prst="rect">
            <a:avLst/>
          </a:prstGeom>
        </p:spPr>
      </p:pic>
      <p:pic>
        <p:nvPicPr>
          <p:cNvPr id="9" name="Resim 8" descr="ekran görüntüsü, metin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E50AA720-4C1C-5177-80F9-476398B5D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873" y="-3161674"/>
            <a:ext cx="8011063" cy="7867290"/>
          </a:xfrm>
          <a:prstGeom prst="rect">
            <a:avLst/>
          </a:prstGeom>
        </p:spPr>
      </p:pic>
      <p:pic>
        <p:nvPicPr>
          <p:cNvPr id="10" name="Resim 9" descr="daire, grafik, tasarım içeren bir resim&#10;&#10;Açıklama otomatik olarak oluşturuldu">
            <a:extLst>
              <a:ext uri="{FF2B5EF4-FFF2-40B4-BE49-F238E27FC236}">
                <a16:creationId xmlns:a16="http://schemas.microsoft.com/office/drawing/2014/main" id="{FC277271-9BA2-54C6-E1DF-48BA8D2B8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08280" y="3170022"/>
            <a:ext cx="1138687" cy="121057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F72D066-9D70-88E8-E1DB-02AAABD26319}"/>
              </a:ext>
            </a:extLst>
          </p:cNvPr>
          <p:cNvSpPr txBox="1"/>
          <p:nvPr/>
        </p:nvSpPr>
        <p:spPr>
          <a:xfrm>
            <a:off x="-13203294" y="1876376"/>
            <a:ext cx="1216036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600" dirty="0">
                <a:ea typeface="+mn-lt"/>
                <a:cs typeface="+mn-lt"/>
              </a:rPr>
              <a:t>     İstikbal-i kıble: Namazı kılarken </a:t>
            </a:r>
            <a:r>
              <a:rPr lang="tr-TR" sz="6600" dirty="0" err="1">
                <a:ea typeface="+mn-lt"/>
                <a:cs typeface="+mn-lt"/>
              </a:rPr>
              <a:t>kabenin</a:t>
            </a:r>
            <a:r>
              <a:rPr lang="tr-TR" sz="6600" dirty="0">
                <a:ea typeface="+mn-lt"/>
                <a:cs typeface="+mn-lt"/>
              </a:rPr>
              <a:t> olduğu yöne doğru dönmektir.</a:t>
            </a:r>
            <a:endParaRPr lang="tr-TR" dirty="0">
              <a:ea typeface="+mn-lt"/>
              <a:cs typeface="+mn-lt"/>
            </a:endParaRPr>
          </a:p>
          <a:p>
            <a:pPr algn="ctr"/>
            <a:endParaRPr lang="tr-TR" sz="6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754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 descr="daire, grafik, tasarım içeren bir resim&#10;&#10;Açıklama otomatik olarak oluşturuldu">
            <a:extLst>
              <a:ext uri="{FF2B5EF4-FFF2-40B4-BE49-F238E27FC236}">
                <a16:creationId xmlns:a16="http://schemas.microsoft.com/office/drawing/2014/main" id="{FC277271-9BA2-54C6-E1DF-48BA8D2B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9" y="1646022"/>
            <a:ext cx="1138687" cy="1210573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51929469-FAB8-76D3-81D6-DAAE697D7CC4}"/>
              </a:ext>
            </a:extLst>
          </p:cNvPr>
          <p:cNvSpPr txBox="1"/>
          <p:nvPr/>
        </p:nvSpPr>
        <p:spPr>
          <a:xfrm>
            <a:off x="29627" y="1652089"/>
            <a:ext cx="1216036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600" dirty="0">
                <a:ea typeface="+mn-lt"/>
                <a:cs typeface="+mn-lt"/>
              </a:rPr>
              <a:t>  Vakit: Dinimizde her namazın vaktinde kılınması.</a:t>
            </a:r>
            <a:endParaRPr lang="tr-TR" dirty="0">
              <a:ea typeface="+mn-lt"/>
              <a:cs typeface="+mn-lt"/>
            </a:endParaRPr>
          </a:p>
        </p:txBody>
      </p:sp>
      <p:pic>
        <p:nvPicPr>
          <p:cNvPr id="6" name="Resim 5" descr="daire, grafik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EFBFC119-7FF4-4CFB-CEBE-EEC9A560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01649" y="-3677668"/>
            <a:ext cx="1138687" cy="1023670"/>
          </a:xfrm>
          <a:prstGeom prst="rect">
            <a:avLst/>
          </a:prstGeom>
        </p:spPr>
      </p:pic>
      <p:pic>
        <p:nvPicPr>
          <p:cNvPr id="9" name="Resim 8" descr="ekran görüntüsü, metin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E50AA720-4C1C-5177-80F9-476398B5D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873" y="-3161674"/>
            <a:ext cx="8011063" cy="786729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F72D066-9D70-88E8-E1DB-02AAABD26319}"/>
              </a:ext>
            </a:extLst>
          </p:cNvPr>
          <p:cNvSpPr txBox="1"/>
          <p:nvPr/>
        </p:nvSpPr>
        <p:spPr>
          <a:xfrm>
            <a:off x="-13203294" y="1876376"/>
            <a:ext cx="1216036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600" dirty="0">
                <a:ea typeface="+mn-lt"/>
                <a:cs typeface="+mn-lt"/>
              </a:rPr>
              <a:t>     İstikbal-i kıble: Namazı kılarken </a:t>
            </a:r>
            <a:r>
              <a:rPr lang="tr-TR" sz="6600" dirty="0" err="1">
                <a:ea typeface="+mn-lt"/>
                <a:cs typeface="+mn-lt"/>
              </a:rPr>
              <a:t>kabenin</a:t>
            </a:r>
            <a:r>
              <a:rPr lang="tr-TR" sz="6600" dirty="0">
                <a:ea typeface="+mn-lt"/>
                <a:cs typeface="+mn-lt"/>
              </a:rPr>
              <a:t> olduğu yöne doğru dönmektir.</a:t>
            </a:r>
            <a:endParaRPr lang="tr-TR" dirty="0">
              <a:ea typeface="+mn-lt"/>
              <a:cs typeface="+mn-lt"/>
            </a:endParaRPr>
          </a:p>
          <a:p>
            <a:pPr algn="ctr"/>
            <a:endParaRPr lang="tr-TR" sz="6600" dirty="0">
              <a:ea typeface="+mn-lt"/>
              <a:cs typeface="+mn-lt"/>
            </a:endParaRPr>
          </a:p>
        </p:txBody>
      </p:sp>
      <p:pic>
        <p:nvPicPr>
          <p:cNvPr id="4" name="Resim 3" descr="metin, yazı tipi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5C3BD24A-31AF-BC86-2B54-46E998494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960" y="-4865503"/>
            <a:ext cx="7795403" cy="77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66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ekran görüntüsü, metin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E50AA720-4C1C-5177-80F9-476398B5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062" y="-4901334"/>
            <a:ext cx="8011063" cy="7867290"/>
          </a:xfrm>
          <a:prstGeom prst="rect">
            <a:avLst/>
          </a:prstGeom>
        </p:spPr>
      </p:pic>
      <p:pic>
        <p:nvPicPr>
          <p:cNvPr id="10" name="Resim 9" descr="daire, grafik, tasarım içeren bir resim&#10;&#10;Açıklama otomatik olarak oluşturuldu">
            <a:extLst>
              <a:ext uri="{FF2B5EF4-FFF2-40B4-BE49-F238E27FC236}">
                <a16:creationId xmlns:a16="http://schemas.microsoft.com/office/drawing/2014/main" id="{FC277271-9BA2-54C6-E1DF-48BA8D2B8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56280" y="-841262"/>
            <a:ext cx="1138687" cy="1210573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51929469-FAB8-76D3-81D6-DAAE697D7CC4}"/>
              </a:ext>
            </a:extLst>
          </p:cNvPr>
          <p:cNvSpPr txBox="1"/>
          <p:nvPr/>
        </p:nvSpPr>
        <p:spPr>
          <a:xfrm>
            <a:off x="14335099" y="1810240"/>
            <a:ext cx="1216036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600" dirty="0">
                <a:ea typeface="+mn-lt"/>
                <a:cs typeface="+mn-lt"/>
              </a:rPr>
              <a:t>  Vakit: Dinimizde her namazın vaktinde kılınması.</a:t>
            </a:r>
            <a:endParaRPr lang="tr-TR" dirty="0">
              <a:ea typeface="+mn-lt"/>
              <a:cs typeface="+mn-lt"/>
            </a:endParaRPr>
          </a:p>
        </p:txBody>
      </p:sp>
      <p:pic>
        <p:nvPicPr>
          <p:cNvPr id="2" name="Resim 1" descr="metin, yazı tipi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FF99A7A9-3744-8AEF-34AF-D821DEB00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601" y="-3168975"/>
            <a:ext cx="7795403" cy="779540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0AB456A-FE9B-C4E5-3BD0-4DEC4CAA464B}"/>
              </a:ext>
            </a:extLst>
          </p:cNvPr>
          <p:cNvSpPr txBox="1"/>
          <p:nvPr/>
        </p:nvSpPr>
        <p:spPr>
          <a:xfrm>
            <a:off x="1036042" y="1364542"/>
            <a:ext cx="89110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dirty="0">
                <a:ea typeface="+mn-lt"/>
                <a:cs typeface="+mn-lt"/>
              </a:rPr>
              <a:t>Namazın içindeki şartlar 6 tanedir.</a:t>
            </a:r>
            <a:endParaRPr lang="tr-TR"/>
          </a:p>
        </p:txBody>
      </p:sp>
      <p:pic>
        <p:nvPicPr>
          <p:cNvPr id="11" name="Resim 10" descr="simge, sembol, grafik, daire, yazı tipi içeren bir resim&#10;&#10;Açıklama otomatik olarak oluşturuldu">
            <a:extLst>
              <a:ext uri="{FF2B5EF4-FFF2-40B4-BE49-F238E27FC236}">
                <a16:creationId xmlns:a16="http://schemas.microsoft.com/office/drawing/2014/main" id="{CF4FA0D4-D46B-09B9-9E0B-514705D13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39" y="1367657"/>
            <a:ext cx="894272" cy="836763"/>
          </a:xfrm>
          <a:prstGeom prst="rect">
            <a:avLst/>
          </a:prstGeom>
        </p:spPr>
      </p:pic>
      <p:grpSp>
        <p:nvGrpSpPr>
          <p:cNvPr id="18" name="Grup 17">
            <a:extLst>
              <a:ext uri="{FF2B5EF4-FFF2-40B4-BE49-F238E27FC236}">
                <a16:creationId xmlns:a16="http://schemas.microsoft.com/office/drawing/2014/main" id="{106F92F1-2FAD-C938-5882-F7849049331C}"/>
              </a:ext>
            </a:extLst>
          </p:cNvPr>
          <p:cNvGrpSpPr/>
          <p:nvPr/>
        </p:nvGrpSpPr>
        <p:grpSpPr>
          <a:xfrm>
            <a:off x="10051432" y="7256"/>
            <a:ext cx="1079616" cy="6863033"/>
            <a:chOff x="10049344" y="7256"/>
            <a:chExt cx="1079616" cy="6863033"/>
          </a:xfrm>
        </p:grpSpPr>
        <p:sp>
          <p:nvSpPr>
            <p:cNvPr id="14" name="Dikdörtgen: Köşeleri Yuvarlatılmış 13">
              <a:extLst>
                <a:ext uri="{FF2B5EF4-FFF2-40B4-BE49-F238E27FC236}">
                  <a16:creationId xmlns:a16="http://schemas.microsoft.com/office/drawing/2014/main" id="{3A45E9EF-921E-B409-2931-36E1CADBAAC7}"/>
                </a:ext>
              </a:extLst>
            </p:cNvPr>
            <p:cNvSpPr/>
            <p:nvPr/>
          </p:nvSpPr>
          <p:spPr>
            <a:xfrm>
              <a:off x="10049344" y="742541"/>
              <a:ext cx="1078301" cy="612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Dikdörtgen: Köşeleri Yuvarlatılmış 15">
              <a:extLst>
                <a:ext uri="{FF2B5EF4-FFF2-40B4-BE49-F238E27FC236}">
                  <a16:creationId xmlns:a16="http://schemas.microsoft.com/office/drawing/2014/main" id="{A6452EE9-8B64-89D3-0DFE-9F297F50F2FA}"/>
                </a:ext>
              </a:extLst>
            </p:cNvPr>
            <p:cNvSpPr/>
            <p:nvPr/>
          </p:nvSpPr>
          <p:spPr>
            <a:xfrm>
              <a:off x="10050659" y="7256"/>
              <a:ext cx="1078301" cy="113580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tr-TR" sz="8000" b="1" dirty="0">
                  <a:latin typeface="Calibri"/>
                  <a:cs typeface="Calibri"/>
                </a:rPr>
                <a:t>D</a:t>
              </a:r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0F20FCD2-5C9B-0927-0021-8A639447D81A}"/>
              </a:ext>
            </a:extLst>
          </p:cNvPr>
          <p:cNvGrpSpPr/>
          <p:nvPr/>
        </p:nvGrpSpPr>
        <p:grpSpPr>
          <a:xfrm>
            <a:off x="11142074" y="1315"/>
            <a:ext cx="1079616" cy="6856683"/>
            <a:chOff x="11113319" y="1315"/>
            <a:chExt cx="1079616" cy="6856683"/>
          </a:xfrm>
        </p:grpSpPr>
        <p:sp>
          <p:nvSpPr>
            <p:cNvPr id="15" name="Dikdörtgen: Köşeleri Yuvarlatılmış 14">
              <a:extLst>
                <a:ext uri="{FF2B5EF4-FFF2-40B4-BE49-F238E27FC236}">
                  <a16:creationId xmlns:a16="http://schemas.microsoft.com/office/drawing/2014/main" id="{8AF97B02-A796-1C9F-95F5-43483FD2E666}"/>
                </a:ext>
              </a:extLst>
            </p:cNvPr>
            <p:cNvSpPr/>
            <p:nvPr/>
          </p:nvSpPr>
          <p:spPr>
            <a:xfrm>
              <a:off x="11113319" y="730250"/>
              <a:ext cx="1078301" cy="6127748"/>
            </a:xfrm>
            <a:prstGeom prst="round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tr-TR" dirty="0">
                <a:solidFill>
                  <a:srgbClr val="FF3B3B"/>
                </a:solidFill>
                <a:cs typeface="Calibri"/>
              </a:endParaRPr>
            </a:p>
          </p:txBody>
        </p:sp>
        <p:sp>
          <p:nvSpPr>
            <p:cNvPr id="17" name="Dikdörtgen: Köşeleri Yuvarlatılmış 16">
              <a:extLst>
                <a:ext uri="{FF2B5EF4-FFF2-40B4-BE49-F238E27FC236}">
                  <a16:creationId xmlns:a16="http://schemas.microsoft.com/office/drawing/2014/main" id="{7721C5A1-2132-9BD2-8AFA-F07BB01069CA}"/>
                </a:ext>
              </a:extLst>
            </p:cNvPr>
            <p:cNvSpPr/>
            <p:nvPr/>
          </p:nvSpPr>
          <p:spPr>
            <a:xfrm>
              <a:off x="11114634" y="1315"/>
              <a:ext cx="1078301" cy="113580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tr-TR" sz="8000" b="1" dirty="0">
                  <a:latin typeface="Calibri"/>
                  <a:cs typeface="Calibri"/>
                </a:rPr>
                <a:t>Y</a:t>
              </a:r>
            </a:p>
          </p:txBody>
        </p:sp>
      </p:grpSp>
      <p:pic>
        <p:nvPicPr>
          <p:cNvPr id="21" name="Resim 20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639EBF05-E247-0C62-8760-39B786DD1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5725" y="1239176"/>
            <a:ext cx="907158" cy="1081178"/>
          </a:xfrm>
          <a:prstGeom prst="rect">
            <a:avLst/>
          </a:prstGeom>
        </p:spPr>
      </p:pic>
      <p:pic>
        <p:nvPicPr>
          <p:cNvPr id="23" name="Resim 22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B4101E2F-43F2-4573-11E2-4CB9DF238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103" y="2419134"/>
            <a:ext cx="879896" cy="836764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F14CE10B-5060-C9CD-FD22-1E993DE17E65}"/>
              </a:ext>
            </a:extLst>
          </p:cNvPr>
          <p:cNvSpPr txBox="1"/>
          <p:nvPr/>
        </p:nvSpPr>
        <p:spPr>
          <a:xfrm>
            <a:off x="1036041" y="2500352"/>
            <a:ext cx="8911087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800" dirty="0">
                <a:ea typeface="+mn-lt"/>
                <a:cs typeface="+mn-lt"/>
              </a:rPr>
              <a:t>Namaz kılınırken her rekatta 9 secde yapılır.</a:t>
            </a:r>
          </a:p>
        </p:txBody>
      </p:sp>
      <p:pic>
        <p:nvPicPr>
          <p:cNvPr id="27" name="Resim 26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1D55F2E9-ACDE-C946-E168-F96578261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8404" y="2303100"/>
            <a:ext cx="907158" cy="1081178"/>
          </a:xfrm>
          <a:prstGeom prst="rect">
            <a:avLst/>
          </a:prstGeom>
        </p:spPr>
      </p:pic>
      <p:pic>
        <p:nvPicPr>
          <p:cNvPr id="29" name="Resim 28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960A42AA-DD31-327C-EB76-8C115D3201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089" y="3485072"/>
            <a:ext cx="879895" cy="836764"/>
          </a:xfrm>
          <a:prstGeom prst="rect">
            <a:avLst/>
          </a:prstGeom>
        </p:spPr>
      </p:pic>
      <p:sp>
        <p:nvSpPr>
          <p:cNvPr id="30" name="Metin kutusu 29">
            <a:extLst>
              <a:ext uri="{FF2B5EF4-FFF2-40B4-BE49-F238E27FC236}">
                <a16:creationId xmlns:a16="http://schemas.microsoft.com/office/drawing/2014/main" id="{3F3CE195-395D-1E94-5B14-EE2F388954DF}"/>
              </a:ext>
            </a:extLst>
          </p:cNvPr>
          <p:cNvSpPr txBox="1"/>
          <p:nvPr/>
        </p:nvSpPr>
        <p:spPr>
          <a:xfrm>
            <a:off x="1036039" y="3247975"/>
            <a:ext cx="891108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000" dirty="0">
                <a:ea typeface="+mn-lt"/>
                <a:cs typeface="+mn-lt"/>
              </a:rPr>
              <a:t>Namaz kılarken kadınların el ,ayak ve yüz dışında tüm </a:t>
            </a:r>
            <a:r>
              <a:rPr lang="tr-TR" sz="4000" dirty="0" err="1">
                <a:ea typeface="+mn-lt"/>
                <a:cs typeface="+mn-lt"/>
              </a:rPr>
              <a:t>vücud</a:t>
            </a:r>
            <a:r>
              <a:rPr lang="tr-TR" sz="4000" dirty="0">
                <a:ea typeface="+mn-lt"/>
                <a:cs typeface="+mn-lt"/>
              </a:rPr>
              <a:t> örtülmesi gerekiyor.</a:t>
            </a:r>
            <a:endParaRPr lang="tr-TR" sz="2000" dirty="0">
              <a:ea typeface="+mn-lt"/>
              <a:cs typeface="+mn-lt"/>
            </a:endParaRPr>
          </a:p>
        </p:txBody>
      </p:sp>
      <p:pic>
        <p:nvPicPr>
          <p:cNvPr id="31" name="Resim 30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E845921D-96F6-3687-35D3-CD4426EF3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5724" y="3367024"/>
            <a:ext cx="907158" cy="1081178"/>
          </a:xfrm>
          <a:prstGeom prst="rect">
            <a:avLst/>
          </a:prstGeom>
        </p:spPr>
      </p:pic>
      <p:pic>
        <p:nvPicPr>
          <p:cNvPr id="33" name="Resim 32" descr="daire, grafik, simge, sembol, yazı tipi içeren bir resim&#10;&#10;Açıklama otomatik olarak oluşturuldu">
            <a:extLst>
              <a:ext uri="{FF2B5EF4-FFF2-40B4-BE49-F238E27FC236}">
                <a16:creationId xmlns:a16="http://schemas.microsoft.com/office/drawing/2014/main" id="{7D3E419D-8140-E09D-4A59-94C559B313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713" y="4577751"/>
            <a:ext cx="879895" cy="894272"/>
          </a:xfrm>
          <a:prstGeom prst="rect">
            <a:avLst/>
          </a:prstGeom>
        </p:spPr>
      </p:pic>
      <p:pic>
        <p:nvPicPr>
          <p:cNvPr id="35" name="Resim 34" descr="daire, grafik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10822F29-9845-ACAB-90D1-4A0E1BB230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842" y="5653239"/>
            <a:ext cx="879895" cy="908652"/>
          </a:xfrm>
          <a:prstGeom prst="rect">
            <a:avLst/>
          </a:prstGeom>
        </p:spPr>
      </p:pic>
      <p:sp>
        <p:nvSpPr>
          <p:cNvPr id="38" name="Metin kutusu 37">
            <a:extLst>
              <a:ext uri="{FF2B5EF4-FFF2-40B4-BE49-F238E27FC236}">
                <a16:creationId xmlns:a16="http://schemas.microsoft.com/office/drawing/2014/main" id="{F24183CB-557B-7EA8-3A6E-1D14DD150AE3}"/>
              </a:ext>
            </a:extLst>
          </p:cNvPr>
          <p:cNvSpPr txBox="1"/>
          <p:nvPr/>
        </p:nvSpPr>
        <p:spPr>
          <a:xfrm>
            <a:off x="1036038" y="4714465"/>
            <a:ext cx="8911087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400" dirty="0">
                <a:ea typeface="+mn-lt"/>
                <a:cs typeface="+mn-lt"/>
              </a:rPr>
              <a:t>Namaza başlarken "Allah Ekber" ifadesi kullanılır.</a:t>
            </a:r>
          </a:p>
        </p:txBody>
      </p:sp>
      <p:pic>
        <p:nvPicPr>
          <p:cNvPr id="39" name="Resim 38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CEFD3B89-9ABD-DC12-2CC3-591CCB8D9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5723" y="4402193"/>
            <a:ext cx="907158" cy="1081178"/>
          </a:xfrm>
          <a:prstGeom prst="rect">
            <a:avLst/>
          </a:prstGeom>
        </p:spPr>
      </p:pic>
      <p:sp>
        <p:nvSpPr>
          <p:cNvPr id="40" name="Metin kutusu 39">
            <a:extLst>
              <a:ext uri="{FF2B5EF4-FFF2-40B4-BE49-F238E27FC236}">
                <a16:creationId xmlns:a16="http://schemas.microsoft.com/office/drawing/2014/main" id="{E796819F-9B39-C105-70B2-F73907D5463B}"/>
              </a:ext>
            </a:extLst>
          </p:cNvPr>
          <p:cNvSpPr txBox="1"/>
          <p:nvPr/>
        </p:nvSpPr>
        <p:spPr>
          <a:xfrm>
            <a:off x="1036038" y="5720879"/>
            <a:ext cx="891108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400" dirty="0">
                <a:ea typeface="+mn-lt"/>
                <a:cs typeface="+mn-lt"/>
              </a:rPr>
              <a:t>Namazda </a:t>
            </a:r>
            <a:r>
              <a:rPr lang="tr-TR" sz="4400" err="1">
                <a:ea typeface="+mn-lt"/>
                <a:cs typeface="+mn-lt"/>
              </a:rPr>
              <a:t>ayakra</a:t>
            </a:r>
            <a:r>
              <a:rPr lang="tr-TR" sz="4400" dirty="0">
                <a:ea typeface="+mn-lt"/>
                <a:cs typeface="+mn-lt"/>
              </a:rPr>
              <a:t> durmaya </a:t>
            </a:r>
            <a:r>
              <a:rPr lang="tr-TR" sz="4400" err="1">
                <a:ea typeface="+mn-lt"/>
                <a:cs typeface="+mn-lt"/>
              </a:rPr>
              <a:t>rükü</a:t>
            </a:r>
            <a:r>
              <a:rPr lang="tr-TR" sz="4400" dirty="0">
                <a:ea typeface="+mn-lt"/>
                <a:cs typeface="+mn-lt"/>
              </a:rPr>
              <a:t> denir.</a:t>
            </a:r>
          </a:p>
        </p:txBody>
      </p:sp>
      <p:pic>
        <p:nvPicPr>
          <p:cNvPr id="41" name="Resim 40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96F40458-30FA-3B27-5C9C-78A2447DC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8402" y="5480494"/>
            <a:ext cx="907158" cy="1081178"/>
          </a:xfrm>
          <a:prstGeom prst="rect">
            <a:avLst/>
          </a:prstGeom>
        </p:spPr>
      </p:pic>
      <p:pic>
        <p:nvPicPr>
          <p:cNvPr id="43" name="Resim 42" descr="ekran görüntüsü, metin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E9220CFF-5A82-6016-521A-7225070AA3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0012" y="-4614679"/>
            <a:ext cx="7335328" cy="73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6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Resim 49" descr="metin, yazı tipi, grafik, logo içeren bir resim&#10;&#10;Açıklama otomatik olarak oluşturuldu">
            <a:extLst>
              <a:ext uri="{FF2B5EF4-FFF2-40B4-BE49-F238E27FC236}">
                <a16:creationId xmlns:a16="http://schemas.microsoft.com/office/drawing/2014/main" id="{E00A8BCE-C4EB-0C36-D587-167A2C0D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06" y="-5176908"/>
            <a:ext cx="8744309" cy="8729932"/>
          </a:xfrm>
          <a:prstGeom prst="rect">
            <a:avLst/>
          </a:prstGeom>
        </p:spPr>
      </p:pic>
      <p:pic>
        <p:nvPicPr>
          <p:cNvPr id="48" name="Resim 47" descr="ekran görüntüsü, metin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03870DF5-F3F6-8056-1CED-4BC27806C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012" y="-2975660"/>
            <a:ext cx="7335328" cy="7306572"/>
          </a:xfrm>
          <a:prstGeom prst="rect">
            <a:avLst/>
          </a:prstGeom>
        </p:spPr>
      </p:pic>
      <p:pic>
        <p:nvPicPr>
          <p:cNvPr id="2" name="Resim 1" descr="metin, yazı tipi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FF99A7A9-3744-8AEF-34AF-D821DEB00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0658" y="813553"/>
            <a:ext cx="7795403" cy="779540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0AB456A-FE9B-C4E5-3BD0-4DEC4CAA464B}"/>
              </a:ext>
            </a:extLst>
          </p:cNvPr>
          <p:cNvSpPr txBox="1"/>
          <p:nvPr/>
        </p:nvSpPr>
        <p:spPr>
          <a:xfrm>
            <a:off x="1036042" y="1177636"/>
            <a:ext cx="1115395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000" dirty="0">
                <a:ea typeface="+mn-lt"/>
                <a:cs typeface="+mn-lt"/>
              </a:rPr>
              <a:t>Sabah Namazı .... sünnet .... farz olmaz üzere .... rekattır.</a:t>
            </a:r>
          </a:p>
        </p:txBody>
      </p:sp>
      <p:pic>
        <p:nvPicPr>
          <p:cNvPr id="11" name="Resim 10" descr="simge, sembol, grafik, daire, yazı tipi içeren bir resim&#10;&#10;Açıklama otomatik olarak oluşturuldu">
            <a:extLst>
              <a:ext uri="{FF2B5EF4-FFF2-40B4-BE49-F238E27FC236}">
                <a16:creationId xmlns:a16="http://schemas.microsoft.com/office/drawing/2014/main" id="{CF4FA0D4-D46B-09B9-9E0B-514705D13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39" y="1367657"/>
            <a:ext cx="894272" cy="836763"/>
          </a:xfrm>
          <a:prstGeom prst="rect">
            <a:avLst/>
          </a:prstGeom>
        </p:spPr>
      </p:pic>
      <p:pic>
        <p:nvPicPr>
          <p:cNvPr id="23" name="Resim 22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B4101E2F-43F2-4573-11E2-4CB9DF238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103" y="2419134"/>
            <a:ext cx="879896" cy="836764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F14CE10B-5060-C9CD-FD22-1E993DE17E65}"/>
              </a:ext>
            </a:extLst>
          </p:cNvPr>
          <p:cNvSpPr txBox="1"/>
          <p:nvPr/>
        </p:nvSpPr>
        <p:spPr>
          <a:xfrm>
            <a:off x="1036041" y="2500352"/>
            <a:ext cx="1115395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800" dirty="0">
                <a:ea typeface="+mn-lt"/>
                <a:cs typeface="+mn-lt"/>
              </a:rPr>
              <a:t>İkindi Namazı .... sünnet .... farz olmaz üzere .... rekattır.</a:t>
            </a:r>
            <a:endParaRPr lang="tr-TR" dirty="0">
              <a:ea typeface="+mn-lt"/>
              <a:cs typeface="+mn-lt"/>
            </a:endParaRPr>
          </a:p>
        </p:txBody>
      </p:sp>
      <p:pic>
        <p:nvPicPr>
          <p:cNvPr id="29" name="Resim 28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960A42AA-DD31-327C-EB76-8C115D320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89" y="3485072"/>
            <a:ext cx="879895" cy="836764"/>
          </a:xfrm>
          <a:prstGeom prst="rect">
            <a:avLst/>
          </a:prstGeom>
        </p:spPr>
      </p:pic>
      <p:sp>
        <p:nvSpPr>
          <p:cNvPr id="30" name="Metin kutusu 29">
            <a:extLst>
              <a:ext uri="{FF2B5EF4-FFF2-40B4-BE49-F238E27FC236}">
                <a16:creationId xmlns:a16="http://schemas.microsoft.com/office/drawing/2014/main" id="{3F3CE195-395D-1E94-5B14-EE2F388954DF}"/>
              </a:ext>
            </a:extLst>
          </p:cNvPr>
          <p:cNvSpPr txBox="1"/>
          <p:nvPr/>
        </p:nvSpPr>
        <p:spPr>
          <a:xfrm>
            <a:off x="1036039" y="3247975"/>
            <a:ext cx="1115395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000" dirty="0">
                <a:ea typeface="+mn-lt"/>
                <a:cs typeface="+mn-lt"/>
              </a:rPr>
              <a:t>Akşam Namazı .... sünnet .... farz olmaz üzere .... rekattır.</a:t>
            </a:r>
            <a:endParaRPr lang="tr-TR" dirty="0">
              <a:ea typeface="+mn-lt"/>
              <a:cs typeface="+mn-lt"/>
            </a:endParaRPr>
          </a:p>
        </p:txBody>
      </p:sp>
      <p:pic>
        <p:nvPicPr>
          <p:cNvPr id="33" name="Resim 32" descr="daire, grafik, simge, sembol, yazı tipi içeren bir resim&#10;&#10;Açıklama otomatik olarak oluşturuldu">
            <a:extLst>
              <a:ext uri="{FF2B5EF4-FFF2-40B4-BE49-F238E27FC236}">
                <a16:creationId xmlns:a16="http://schemas.microsoft.com/office/drawing/2014/main" id="{7D3E419D-8140-E09D-4A59-94C559B313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713" y="4577751"/>
            <a:ext cx="879895" cy="894272"/>
          </a:xfrm>
          <a:prstGeom prst="rect">
            <a:avLst/>
          </a:prstGeom>
        </p:spPr>
      </p:pic>
      <p:pic>
        <p:nvPicPr>
          <p:cNvPr id="35" name="Resim 34" descr="daire, grafik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10822F29-9845-ACAB-90D1-4A0E1BB230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842" y="5653239"/>
            <a:ext cx="879895" cy="908652"/>
          </a:xfrm>
          <a:prstGeom prst="rect">
            <a:avLst/>
          </a:prstGeom>
        </p:spPr>
      </p:pic>
      <p:sp>
        <p:nvSpPr>
          <p:cNvPr id="38" name="Metin kutusu 37">
            <a:extLst>
              <a:ext uri="{FF2B5EF4-FFF2-40B4-BE49-F238E27FC236}">
                <a16:creationId xmlns:a16="http://schemas.microsoft.com/office/drawing/2014/main" id="{F24183CB-557B-7EA8-3A6E-1D14DD150AE3}"/>
              </a:ext>
            </a:extLst>
          </p:cNvPr>
          <p:cNvSpPr txBox="1"/>
          <p:nvPr/>
        </p:nvSpPr>
        <p:spPr>
          <a:xfrm>
            <a:off x="1036038" y="4714465"/>
            <a:ext cx="111539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dirty="0">
                <a:ea typeface="+mn-lt"/>
                <a:cs typeface="+mn-lt"/>
              </a:rPr>
              <a:t>4.Secceden sonra ….................. denir.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E796819F-9B39-C105-70B2-F73907D5463B}"/>
              </a:ext>
            </a:extLst>
          </p:cNvPr>
          <p:cNvSpPr txBox="1"/>
          <p:nvPr/>
        </p:nvSpPr>
        <p:spPr>
          <a:xfrm>
            <a:off x="1036038" y="5720879"/>
            <a:ext cx="1115395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400" dirty="0">
                <a:ea typeface="+mn-lt"/>
                <a:cs typeface="+mn-lt"/>
              </a:rPr>
              <a:t>Namaz kılmak ..........'</a:t>
            </a:r>
            <a:r>
              <a:rPr lang="tr-TR" sz="4400" dirty="0" err="1">
                <a:ea typeface="+mn-lt"/>
                <a:cs typeface="+mn-lt"/>
              </a:rPr>
              <a:t>ın</a:t>
            </a:r>
            <a:r>
              <a:rPr lang="tr-TR" sz="4400" dirty="0">
                <a:ea typeface="+mn-lt"/>
                <a:cs typeface="+mn-lt"/>
              </a:rPr>
              <a:t> şartlarından biridir.</a:t>
            </a:r>
            <a:endParaRPr lang="tr-TR" sz="4400">
              <a:ea typeface="+mn-lt"/>
              <a:cs typeface="+mn-lt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B28B2C7-A063-5A1B-DDFA-6258B3B79629}"/>
              </a:ext>
            </a:extLst>
          </p:cNvPr>
          <p:cNvSpPr txBox="1"/>
          <p:nvPr/>
        </p:nvSpPr>
        <p:spPr>
          <a:xfrm>
            <a:off x="4136517" y="1178943"/>
            <a:ext cx="3996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4000" dirty="0"/>
              <a:t>2</a:t>
            </a:r>
            <a:endParaRPr lang="tr-TR" sz="4000">
              <a:cs typeface="Calibri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B9CDB47-FECA-B592-83E1-D16FB7A841E3}"/>
              </a:ext>
            </a:extLst>
          </p:cNvPr>
          <p:cNvSpPr txBox="1"/>
          <p:nvPr/>
        </p:nvSpPr>
        <p:spPr>
          <a:xfrm>
            <a:off x="6350630" y="1135810"/>
            <a:ext cx="3996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4000" dirty="0"/>
              <a:t>2</a:t>
            </a:r>
            <a:endParaRPr lang="tr-TR" sz="4000">
              <a:cs typeface="Calibri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8399A63-C234-3961-5483-484C96C7EF86}"/>
              </a:ext>
            </a:extLst>
          </p:cNvPr>
          <p:cNvSpPr txBox="1"/>
          <p:nvPr/>
        </p:nvSpPr>
        <p:spPr>
          <a:xfrm>
            <a:off x="10413672" y="1130059"/>
            <a:ext cx="3996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4000" dirty="0">
                <a:cs typeface="Calibri"/>
              </a:rPr>
              <a:t>4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0BB7809-92A1-6FE4-8784-31ECFA5593C4}"/>
              </a:ext>
            </a:extLst>
          </p:cNvPr>
          <p:cNvSpPr txBox="1"/>
          <p:nvPr/>
        </p:nvSpPr>
        <p:spPr>
          <a:xfrm>
            <a:off x="3929483" y="2424021"/>
            <a:ext cx="3996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4000" dirty="0"/>
              <a:t>4</a:t>
            </a:r>
            <a:endParaRPr lang="tr-TR" sz="4000" dirty="0">
              <a:cs typeface="Calibri"/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AE5E4526-44D6-7319-53A9-5188B8CB34F9}"/>
              </a:ext>
            </a:extLst>
          </p:cNvPr>
          <p:cNvSpPr txBox="1"/>
          <p:nvPr/>
        </p:nvSpPr>
        <p:spPr>
          <a:xfrm>
            <a:off x="5999823" y="2424021"/>
            <a:ext cx="3996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4000" dirty="0">
                <a:cs typeface="Calibri"/>
              </a:rPr>
              <a:t>4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8A508B2D-5C8C-E86F-6885-FE6D32163619}"/>
              </a:ext>
            </a:extLst>
          </p:cNvPr>
          <p:cNvSpPr txBox="1"/>
          <p:nvPr/>
        </p:nvSpPr>
        <p:spPr>
          <a:xfrm>
            <a:off x="9896087" y="2424021"/>
            <a:ext cx="3996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4000" dirty="0">
                <a:cs typeface="Calibri"/>
              </a:rPr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0F14EC6F-FDD7-95C5-1FB0-FD6B4C3A6345}"/>
              </a:ext>
            </a:extLst>
          </p:cNvPr>
          <p:cNvSpPr txBox="1"/>
          <p:nvPr/>
        </p:nvSpPr>
        <p:spPr>
          <a:xfrm>
            <a:off x="4332049" y="3243531"/>
            <a:ext cx="3996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4000" dirty="0">
                <a:cs typeface="Calibri"/>
              </a:rPr>
              <a:t>3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EDF76A48-A159-D1EE-91D0-BA03FA2F39DF}"/>
              </a:ext>
            </a:extLst>
          </p:cNvPr>
          <p:cNvSpPr txBox="1"/>
          <p:nvPr/>
        </p:nvSpPr>
        <p:spPr>
          <a:xfrm>
            <a:off x="6459898" y="3200399"/>
            <a:ext cx="3996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4000" dirty="0"/>
              <a:t>2</a:t>
            </a:r>
            <a:endParaRPr lang="tr-TR" sz="4000">
              <a:cs typeface="Calibri"/>
            </a:endParaRP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2745967A-D641-62E3-1584-8F7E917B2E69}"/>
              </a:ext>
            </a:extLst>
          </p:cNvPr>
          <p:cNvSpPr txBox="1"/>
          <p:nvPr/>
        </p:nvSpPr>
        <p:spPr>
          <a:xfrm>
            <a:off x="10614955" y="3243531"/>
            <a:ext cx="3996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4000" dirty="0">
                <a:cs typeface="Calibri"/>
              </a:rPr>
              <a:t>5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6733617B-0E30-41F9-4D96-6CA0BEF626EB}"/>
              </a:ext>
            </a:extLst>
          </p:cNvPr>
          <p:cNvSpPr txBox="1"/>
          <p:nvPr/>
        </p:nvSpPr>
        <p:spPr>
          <a:xfrm>
            <a:off x="5554124" y="4666889"/>
            <a:ext cx="36202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err="1">
                <a:ea typeface="+mn-lt"/>
                <a:cs typeface="+mn-lt"/>
              </a:rPr>
              <a:t>Allahu</a:t>
            </a:r>
            <a:r>
              <a:rPr lang="tr-TR" sz="4800" dirty="0">
                <a:ea typeface="+mn-lt"/>
                <a:cs typeface="+mn-lt"/>
              </a:rPr>
              <a:t> Ekber</a:t>
            </a:r>
            <a:endParaRPr lang="tr-TR" sz="4800">
              <a:cs typeface="Calibri"/>
            </a:endParaRP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6F4D5D08-E35F-6C3D-A48F-204291A8448C}"/>
              </a:ext>
            </a:extLst>
          </p:cNvPr>
          <p:cNvSpPr txBox="1"/>
          <p:nvPr/>
        </p:nvSpPr>
        <p:spPr>
          <a:xfrm>
            <a:off x="4383807" y="5681931"/>
            <a:ext cx="362021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400" dirty="0">
                <a:ea typeface="+mn-lt"/>
                <a:cs typeface="+mn-lt"/>
              </a:rPr>
              <a:t>İslam</a:t>
            </a:r>
            <a:endParaRPr lang="tr-TR" sz="4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80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3" grpId="0"/>
      <p:bldP spid="22" grpId="0"/>
      <p:bldP spid="25" grpId="0"/>
      <p:bldP spid="32" grpId="0"/>
      <p:bldP spid="36" grpId="0"/>
      <p:bldP spid="42" grpId="0"/>
      <p:bldP spid="44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00AB456A-FE9B-C4E5-3BD0-4DEC4CAA464B}"/>
              </a:ext>
            </a:extLst>
          </p:cNvPr>
          <p:cNvSpPr txBox="1"/>
          <p:nvPr/>
        </p:nvSpPr>
        <p:spPr>
          <a:xfrm>
            <a:off x="1050419" y="1436429"/>
            <a:ext cx="111539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dirty="0">
                <a:ea typeface="+mn-lt"/>
                <a:cs typeface="+mn-lt"/>
              </a:rPr>
              <a:t>Farz Namazı Nedir?</a:t>
            </a:r>
          </a:p>
        </p:txBody>
      </p:sp>
      <p:pic>
        <p:nvPicPr>
          <p:cNvPr id="11" name="Resim 10" descr="simge, sembol, grafik, daire, yazı tipi içeren bir resim&#10;&#10;Açıklama otomatik olarak oluşturuldu">
            <a:extLst>
              <a:ext uri="{FF2B5EF4-FFF2-40B4-BE49-F238E27FC236}">
                <a16:creationId xmlns:a16="http://schemas.microsoft.com/office/drawing/2014/main" id="{CF4FA0D4-D46B-09B9-9E0B-514705D1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9" y="1367657"/>
            <a:ext cx="894272" cy="836763"/>
          </a:xfrm>
          <a:prstGeom prst="rect">
            <a:avLst/>
          </a:prstGeom>
        </p:spPr>
      </p:pic>
      <p:pic>
        <p:nvPicPr>
          <p:cNvPr id="23" name="Resim 22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B4101E2F-43F2-4573-11E2-4CB9DF23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3" y="2419134"/>
            <a:ext cx="879896" cy="836764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F14CE10B-5060-C9CD-FD22-1E993DE17E65}"/>
              </a:ext>
            </a:extLst>
          </p:cNvPr>
          <p:cNvSpPr txBox="1"/>
          <p:nvPr/>
        </p:nvSpPr>
        <p:spPr>
          <a:xfrm>
            <a:off x="1036041" y="2414088"/>
            <a:ext cx="111539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dirty="0">
                <a:cs typeface="Calibri"/>
              </a:rPr>
              <a:t>Sabah Namazı Farzı Kaçtır?</a:t>
            </a:r>
          </a:p>
        </p:txBody>
      </p:sp>
      <p:pic>
        <p:nvPicPr>
          <p:cNvPr id="29" name="Resim 28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960A42AA-DD31-327C-EB76-8C115D32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9" y="3485072"/>
            <a:ext cx="879895" cy="836764"/>
          </a:xfrm>
          <a:prstGeom prst="rect">
            <a:avLst/>
          </a:prstGeom>
        </p:spPr>
      </p:pic>
      <p:sp>
        <p:nvSpPr>
          <p:cNvPr id="30" name="Metin kutusu 29">
            <a:extLst>
              <a:ext uri="{FF2B5EF4-FFF2-40B4-BE49-F238E27FC236}">
                <a16:creationId xmlns:a16="http://schemas.microsoft.com/office/drawing/2014/main" id="{3F3CE195-395D-1E94-5B14-EE2F388954DF}"/>
              </a:ext>
            </a:extLst>
          </p:cNvPr>
          <p:cNvSpPr txBox="1"/>
          <p:nvPr/>
        </p:nvSpPr>
        <p:spPr>
          <a:xfrm>
            <a:off x="1036039" y="3478013"/>
            <a:ext cx="111539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dirty="0">
                <a:ea typeface="+mn-lt"/>
                <a:cs typeface="+mn-lt"/>
              </a:rPr>
              <a:t>Öğle Namazı Farzı Kaçtır?</a:t>
            </a:r>
          </a:p>
        </p:txBody>
      </p:sp>
      <p:pic>
        <p:nvPicPr>
          <p:cNvPr id="33" name="Resim 32" descr="daire, grafik, simge, sembol, yazı tipi içeren bir resim&#10;&#10;Açıklama otomatik olarak oluşturuldu">
            <a:extLst>
              <a:ext uri="{FF2B5EF4-FFF2-40B4-BE49-F238E27FC236}">
                <a16:creationId xmlns:a16="http://schemas.microsoft.com/office/drawing/2014/main" id="{7D3E419D-8140-E09D-4A59-94C559B3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13" y="4577751"/>
            <a:ext cx="879895" cy="894272"/>
          </a:xfrm>
          <a:prstGeom prst="rect">
            <a:avLst/>
          </a:prstGeom>
        </p:spPr>
      </p:pic>
      <p:pic>
        <p:nvPicPr>
          <p:cNvPr id="35" name="Resim 34" descr="daire, grafik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10822F29-9845-ACAB-90D1-4A0E1BB23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842" y="5653239"/>
            <a:ext cx="879895" cy="908652"/>
          </a:xfrm>
          <a:prstGeom prst="rect">
            <a:avLst/>
          </a:prstGeom>
        </p:spPr>
      </p:pic>
      <p:sp>
        <p:nvSpPr>
          <p:cNvPr id="38" name="Metin kutusu 37">
            <a:extLst>
              <a:ext uri="{FF2B5EF4-FFF2-40B4-BE49-F238E27FC236}">
                <a16:creationId xmlns:a16="http://schemas.microsoft.com/office/drawing/2014/main" id="{F24183CB-557B-7EA8-3A6E-1D14DD150AE3}"/>
              </a:ext>
            </a:extLst>
          </p:cNvPr>
          <p:cNvSpPr txBox="1"/>
          <p:nvPr/>
        </p:nvSpPr>
        <p:spPr>
          <a:xfrm>
            <a:off x="1036038" y="4613823"/>
            <a:ext cx="111539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dirty="0">
                <a:ea typeface="+mn-lt"/>
                <a:cs typeface="+mn-lt"/>
              </a:rPr>
              <a:t>İkindi Namazının Farzı Kaçtır?</a:t>
            </a:r>
            <a:endParaRPr lang="tr-TR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E796819F-9B39-C105-70B2-F73907D5463B}"/>
              </a:ext>
            </a:extLst>
          </p:cNvPr>
          <p:cNvSpPr txBox="1"/>
          <p:nvPr/>
        </p:nvSpPr>
        <p:spPr>
          <a:xfrm>
            <a:off x="1050415" y="5720879"/>
            <a:ext cx="111539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800" dirty="0">
                <a:ea typeface="+mn-lt"/>
                <a:cs typeface="+mn-lt"/>
              </a:rPr>
              <a:t>Namazın İçindeki Farzlar Nelerdir?</a:t>
            </a:r>
            <a:endParaRPr lang="tr-TR" sz="2000">
              <a:cs typeface="Calibri"/>
            </a:endParaRPr>
          </a:p>
        </p:txBody>
      </p:sp>
      <p:pic>
        <p:nvPicPr>
          <p:cNvPr id="6" name="Resim 5" descr="metin, yazı tipi, grafik, logo içeren bir resim&#10;&#10;Açıklama otomatik olarak oluşturuldu">
            <a:extLst>
              <a:ext uri="{FF2B5EF4-FFF2-40B4-BE49-F238E27FC236}">
                <a16:creationId xmlns:a16="http://schemas.microsoft.com/office/drawing/2014/main" id="{278B12ED-0CE3-6866-D73A-B9A3521E3D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8764" y="-3696040"/>
            <a:ext cx="8744309" cy="8729932"/>
          </a:xfrm>
          <a:prstGeom prst="rect">
            <a:avLst/>
          </a:prstGeom>
        </p:spPr>
      </p:pic>
      <p:pic>
        <p:nvPicPr>
          <p:cNvPr id="14" name="Resim 13" descr="ekran görüntüsü, metin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2782053B-42D7-1A9C-8499-085683D767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757611" y="431774"/>
            <a:ext cx="7335328" cy="73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32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metin, yazı tipi, grafik, logo içeren bir resim&#10;&#10;Açıklama otomatik olarak oluşturuldu">
            <a:extLst>
              <a:ext uri="{FF2B5EF4-FFF2-40B4-BE49-F238E27FC236}">
                <a16:creationId xmlns:a16="http://schemas.microsoft.com/office/drawing/2014/main" id="{278B12ED-0CE3-6866-D73A-B9A3521E3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99576" y="-3638531"/>
            <a:ext cx="8744309" cy="8729932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99D49CB0-543A-D971-1D8A-898D6413C724}"/>
              </a:ext>
            </a:extLst>
          </p:cNvPr>
          <p:cNvSpPr txBox="1"/>
          <p:nvPr/>
        </p:nvSpPr>
        <p:spPr>
          <a:xfrm>
            <a:off x="138023" y="3502325"/>
            <a:ext cx="1193033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dirty="0">
                <a:hlinkClick r:id="rId3"/>
              </a:rPr>
              <a:t>https://wordwall.net/tr/resource/64783455</a:t>
            </a:r>
            <a:endParaRPr lang="en-US" sz="9600">
              <a:cs typeface="Calibri"/>
            </a:endParaRPr>
          </a:p>
        </p:txBody>
      </p:sp>
      <p:pic>
        <p:nvPicPr>
          <p:cNvPr id="3" name="Resim 2" descr="ekran görüntüsü, yazı tipi, grafik, logo içeren bir resim&#10;&#10;Açıklama otomatik olarak oluşturuldu">
            <a:extLst>
              <a:ext uri="{FF2B5EF4-FFF2-40B4-BE49-F238E27FC236}">
                <a16:creationId xmlns:a16="http://schemas.microsoft.com/office/drawing/2014/main" id="{8CD4BB9B-AEAF-D7B8-EF82-D108FF631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39" y="-4016883"/>
            <a:ext cx="11921704" cy="119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yazı tipi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A6DDCDD0-4694-9EC5-AF27-05F6AF88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79" y="-442431"/>
            <a:ext cx="6242649" cy="6199517"/>
          </a:xfrm>
          <a:prstGeom prst="rect">
            <a:avLst/>
          </a:prstGeom>
        </p:spPr>
      </p:pic>
      <p:pic>
        <p:nvPicPr>
          <p:cNvPr id="5" name="Resim 4" descr="pencere, kişi, şahıs, gece, gölge içeren bir resim&#10;&#10;Açıklama otomatik olarak oluşturuldu">
            <a:extLst>
              <a:ext uri="{FF2B5EF4-FFF2-40B4-BE49-F238E27FC236}">
                <a16:creationId xmlns:a16="http://schemas.microsoft.com/office/drawing/2014/main" id="{E579E75C-EE47-C48C-6A21-3B91A4B0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805" y="437"/>
            <a:ext cx="6904007" cy="6860875"/>
          </a:xfrm>
          <a:prstGeom prst="rect">
            <a:avLst/>
          </a:prstGeom>
        </p:spPr>
      </p:pic>
      <p:pic>
        <p:nvPicPr>
          <p:cNvPr id="20" name="Resim 19" descr="metin, ekran görüntüsü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943011AF-7A2A-37CF-03AB-548105B10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352" y="4932359"/>
            <a:ext cx="6656717" cy="3831676"/>
          </a:xfrm>
          <a:prstGeom prst="rect">
            <a:avLst/>
          </a:prstGeom>
        </p:spPr>
      </p:pic>
      <p:pic>
        <p:nvPicPr>
          <p:cNvPr id="2" name="Resim 1" descr="ekran görüntüsü, yazı tipi, metin, grafik içeren bir resim&#10;&#10;Açıklama otomatik olarak oluşturuldu">
            <a:extLst>
              <a:ext uri="{FF2B5EF4-FFF2-40B4-BE49-F238E27FC236}">
                <a16:creationId xmlns:a16="http://schemas.microsoft.com/office/drawing/2014/main" id="{A6F811CD-6F33-2D2F-26AF-6C422D1BF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480" y="-4832666"/>
            <a:ext cx="7694762" cy="76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8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metin, yazı tipi, ekran görüntüsü, grafik içeren bir resim&#10;&#10;Açıklama otomatik olarak oluşturuldu">
            <a:extLst>
              <a:ext uri="{FF2B5EF4-FFF2-40B4-BE49-F238E27FC236}">
                <a16:creationId xmlns:a16="http://schemas.microsoft.com/office/drawing/2014/main" id="{00733CB7-8021-C334-6416-BC7FD38D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38788" y="-456286"/>
            <a:ext cx="6242649" cy="6199517"/>
          </a:xfrm>
          <a:prstGeom prst="rect">
            <a:avLst/>
          </a:prstGeom>
        </p:spPr>
      </p:pic>
      <p:pic>
        <p:nvPicPr>
          <p:cNvPr id="7" name="Resim 6" descr="metin, ekran görüntüsü, yazı tipi, grafik içeren bir resim">
            <a:extLst>
              <a:ext uri="{FF2B5EF4-FFF2-40B4-BE49-F238E27FC236}">
                <a16:creationId xmlns:a16="http://schemas.microsoft.com/office/drawing/2014/main" id="{CE4A39E6-18BD-4166-B01B-82804A3C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65" y="-4721568"/>
            <a:ext cx="7838534" cy="7781025"/>
          </a:xfrm>
          <a:prstGeom prst="rect">
            <a:avLst/>
          </a:prstGeom>
        </p:spPr>
      </p:pic>
      <p:pic>
        <p:nvPicPr>
          <p:cNvPr id="5" name="Resim 4" descr="pencere, kişi, şahıs, gece, gölge içeren bir resim&#10;&#10;Açıklama otomatik olarak oluşturuldu">
            <a:extLst>
              <a:ext uri="{FF2B5EF4-FFF2-40B4-BE49-F238E27FC236}">
                <a16:creationId xmlns:a16="http://schemas.microsoft.com/office/drawing/2014/main" id="{E579E75C-EE47-C48C-6A21-3B91A4B00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9937" y="-114582"/>
            <a:ext cx="6904007" cy="6860875"/>
          </a:xfrm>
          <a:prstGeom prst="rect">
            <a:avLst/>
          </a:prstGeom>
        </p:spPr>
      </p:pic>
      <p:pic>
        <p:nvPicPr>
          <p:cNvPr id="20" name="Resim 19" descr="metin, ekran görüntüsü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943011AF-7A2A-37CF-03AB-548105B10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1012" y="6858925"/>
            <a:ext cx="6656717" cy="3831676"/>
          </a:xfrm>
          <a:prstGeom prst="rect">
            <a:avLst/>
          </a:prstGeom>
        </p:spPr>
      </p:pic>
      <p:pic>
        <p:nvPicPr>
          <p:cNvPr id="2" name="Resim 1" descr="ekran görüntüsü, yazı tipi, metin, grafik içeren bir resim&#10;&#10;Açıklama otomatik olarak oluşturuldu">
            <a:extLst>
              <a:ext uri="{FF2B5EF4-FFF2-40B4-BE49-F238E27FC236}">
                <a16:creationId xmlns:a16="http://schemas.microsoft.com/office/drawing/2014/main" id="{A6F811CD-6F33-2D2F-26AF-6C422D1BF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480" y="-3078628"/>
            <a:ext cx="7694762" cy="7694762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51929469-FAB8-76D3-81D6-DAAE697D7CC4}"/>
              </a:ext>
            </a:extLst>
          </p:cNvPr>
          <p:cNvSpPr txBox="1"/>
          <p:nvPr/>
        </p:nvSpPr>
        <p:spPr>
          <a:xfrm>
            <a:off x="29627" y="1652089"/>
            <a:ext cx="12160369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4400">
                <a:ea typeface="+mn-lt"/>
                <a:cs typeface="+mn-lt"/>
              </a:rPr>
              <a:t>Dinimizde namaz kılmak çok önemli bir ibadet olarak kabul edilir. 5 vakit namazdan birini zamanında kılmayan bir </a:t>
            </a:r>
            <a:r>
              <a:rPr lang="tr-TR" sz="4400" err="1">
                <a:ea typeface="+mn-lt"/>
                <a:cs typeface="+mn-lt"/>
              </a:rPr>
              <a:t>müslüman</a:t>
            </a:r>
            <a:r>
              <a:rPr lang="tr-TR" sz="4400">
                <a:ea typeface="+mn-lt"/>
                <a:cs typeface="+mn-lt"/>
              </a:rPr>
              <a:t> kılmadığı namazı daha sonra kılması gerekir ve buna kaza namazı denir. Peygamberimiz(</a:t>
            </a:r>
            <a:r>
              <a:rPr lang="tr-TR" sz="4400" err="1">
                <a:ea typeface="+mn-lt"/>
                <a:cs typeface="+mn-lt"/>
              </a:rPr>
              <a:t>s.a.v</a:t>
            </a:r>
            <a:r>
              <a:rPr lang="tr-TR" sz="4400">
                <a:ea typeface="+mn-lt"/>
                <a:cs typeface="+mn-lt"/>
              </a:rPr>
              <a:t>) "Kim uyuya kaldı yada unuttuğu için namazı vaktinde kılmamış olursa hatırladığı anda namaz kılsın." diye buyurmuştu</a:t>
            </a:r>
            <a:endParaRPr lang="tr-TR" sz="4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75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1929469-FAB8-76D3-81D6-DAAE697D7CC4}"/>
              </a:ext>
            </a:extLst>
          </p:cNvPr>
          <p:cNvSpPr txBox="1"/>
          <p:nvPr/>
        </p:nvSpPr>
        <p:spPr>
          <a:xfrm>
            <a:off x="29627" y="1652089"/>
            <a:ext cx="12160369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300">
                <a:ea typeface="+mn-lt"/>
                <a:cs typeface="+mn-lt"/>
              </a:rPr>
              <a:t>Vacip namazları dini hükmü farz kadar açık ve kesin </a:t>
            </a:r>
            <a:r>
              <a:rPr lang="tr-TR" sz="6300" err="1">
                <a:ea typeface="+mn-lt"/>
                <a:cs typeface="+mn-lt"/>
              </a:rPr>
              <a:t>değildir.Ramazan</a:t>
            </a:r>
            <a:r>
              <a:rPr lang="tr-TR" sz="6300">
                <a:ea typeface="+mn-lt"/>
                <a:cs typeface="+mn-lt"/>
              </a:rPr>
              <a:t> ve Kurban bayramında namaz kılmak, yatsı namazından sonra 3 rekat vitir namazı kılmak </a:t>
            </a:r>
            <a:r>
              <a:rPr lang="tr-TR" sz="6300" err="1">
                <a:ea typeface="+mn-lt"/>
                <a:cs typeface="+mn-lt"/>
              </a:rPr>
              <a:t>vacipdir</a:t>
            </a:r>
            <a:r>
              <a:rPr lang="tr-TR" sz="6300">
                <a:ea typeface="+mn-lt"/>
                <a:cs typeface="+mn-lt"/>
              </a:rPr>
              <a:t>.</a:t>
            </a:r>
          </a:p>
        </p:txBody>
      </p:sp>
      <p:pic>
        <p:nvPicPr>
          <p:cNvPr id="6" name="Resim 5" descr="metin, ekran görüntüsü, yazı tipi, grafik içeren bir resim">
            <a:extLst>
              <a:ext uri="{FF2B5EF4-FFF2-40B4-BE49-F238E27FC236}">
                <a16:creationId xmlns:a16="http://schemas.microsoft.com/office/drawing/2014/main" id="{8B8FE44C-2F4F-86D1-E727-6A45505A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78" y="-3183191"/>
            <a:ext cx="7838534" cy="7781025"/>
          </a:xfrm>
          <a:prstGeom prst="rect">
            <a:avLst/>
          </a:prstGeom>
        </p:spPr>
      </p:pic>
      <p:pic>
        <p:nvPicPr>
          <p:cNvPr id="8" name="Resim 7" descr="metin, ekran görüntüsü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52EBD11C-157E-7586-0DE1-FAE767A4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662" y="-4525077"/>
            <a:ext cx="7723516" cy="7709139"/>
          </a:xfrm>
          <a:prstGeom prst="rect">
            <a:avLst/>
          </a:prstGeom>
        </p:spPr>
      </p:pic>
      <p:pic>
        <p:nvPicPr>
          <p:cNvPr id="4" name="Resim 3" descr="simge, sembol, grafik, daire, yazı tipi içeren bir resim&#10;&#10;Açıklama otomatik olarak oluşturuldu">
            <a:extLst>
              <a:ext uri="{FF2B5EF4-FFF2-40B4-BE49-F238E27FC236}">
                <a16:creationId xmlns:a16="http://schemas.microsoft.com/office/drawing/2014/main" id="{CE8CD9A0-9E1C-2AA0-B883-790788871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6273" y="-5407325"/>
            <a:ext cx="980537" cy="9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83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1929469-FAB8-76D3-81D6-DAAE697D7CC4}"/>
              </a:ext>
            </a:extLst>
          </p:cNvPr>
          <p:cNvSpPr txBox="1"/>
          <p:nvPr/>
        </p:nvSpPr>
        <p:spPr>
          <a:xfrm>
            <a:off x="29627" y="1652089"/>
            <a:ext cx="1216036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7200" dirty="0">
                <a:ea typeface="+mn-lt"/>
                <a:cs typeface="+mn-lt"/>
              </a:rPr>
              <a:t>Farz ve Vacip dışında peygamberlerimiz tarafından sünnete kılması tavsiye edilen namazlara nafile namazı denir.</a:t>
            </a:r>
          </a:p>
        </p:txBody>
      </p:sp>
      <p:pic>
        <p:nvPicPr>
          <p:cNvPr id="6" name="Resim 5" descr="metin, ekran görüntüsü, yazı tipi, grafik içeren bir resim">
            <a:extLst>
              <a:ext uri="{FF2B5EF4-FFF2-40B4-BE49-F238E27FC236}">
                <a16:creationId xmlns:a16="http://schemas.microsoft.com/office/drawing/2014/main" id="{8B8FE44C-2F4F-86D1-E727-6A45505A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097" y="-3140059"/>
            <a:ext cx="7838534" cy="7781025"/>
          </a:xfrm>
          <a:prstGeom prst="rect">
            <a:avLst/>
          </a:prstGeom>
        </p:spPr>
      </p:pic>
      <p:pic>
        <p:nvPicPr>
          <p:cNvPr id="8" name="Resim 7" descr="metin, ekran görüntüsü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52EBD11C-157E-7586-0DE1-FAE767A4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29" y="-3101718"/>
            <a:ext cx="7723516" cy="7709139"/>
          </a:xfrm>
          <a:prstGeom prst="rect">
            <a:avLst/>
          </a:prstGeom>
        </p:spPr>
      </p:pic>
      <p:pic>
        <p:nvPicPr>
          <p:cNvPr id="2" name="Resim 1" descr="simge, sembol, grafik, daire, yazı tipi içeren bir resim&#10;&#10;Açıklama otomatik olarak oluşturuldu">
            <a:extLst>
              <a:ext uri="{FF2B5EF4-FFF2-40B4-BE49-F238E27FC236}">
                <a16:creationId xmlns:a16="http://schemas.microsoft.com/office/drawing/2014/main" id="{1D64F6F6-F7F1-2EFE-AC65-CBD91B2E0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556" y="257354"/>
            <a:ext cx="980537" cy="994915"/>
          </a:xfrm>
          <a:prstGeom prst="rect">
            <a:avLst/>
          </a:prstGeom>
        </p:spPr>
      </p:pic>
      <p:pic>
        <p:nvPicPr>
          <p:cNvPr id="5" name="Resim 4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18DB850C-53F9-EB9E-0C15-D9CD7029B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3028" y="5308984"/>
            <a:ext cx="994914" cy="9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25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25E95346-674B-2C5A-AA48-DD3B20A2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443" y="262531"/>
            <a:ext cx="994914" cy="994914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51929469-FAB8-76D3-81D6-DAAE697D7CC4}"/>
              </a:ext>
            </a:extLst>
          </p:cNvPr>
          <p:cNvSpPr txBox="1"/>
          <p:nvPr/>
        </p:nvSpPr>
        <p:spPr>
          <a:xfrm>
            <a:off x="29627" y="1652089"/>
            <a:ext cx="12160369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4000" dirty="0">
                <a:ea typeface="+mn-lt"/>
                <a:cs typeface="+mn-lt"/>
              </a:rPr>
              <a:t>Ayrıca bir mescidi ziyaret </a:t>
            </a:r>
            <a:r>
              <a:rPr lang="tr-TR" sz="4000" dirty="0" err="1">
                <a:ea typeface="+mn-lt"/>
                <a:cs typeface="+mn-lt"/>
              </a:rPr>
              <a:t>etdiğinde</a:t>
            </a:r>
            <a:r>
              <a:rPr lang="tr-TR" sz="4000" dirty="0">
                <a:ea typeface="+mn-lt"/>
                <a:cs typeface="+mn-lt"/>
              </a:rPr>
              <a:t> kılınan "</a:t>
            </a:r>
            <a:r>
              <a:rPr lang="tr-TR" sz="4000" dirty="0" err="1">
                <a:ea typeface="+mn-lt"/>
                <a:cs typeface="+mn-lt"/>
              </a:rPr>
              <a:t>Tahiyyetü'l-mescid</a:t>
            </a:r>
            <a:r>
              <a:rPr lang="tr-TR" sz="4000" dirty="0">
                <a:ea typeface="+mn-lt"/>
                <a:cs typeface="+mn-lt"/>
              </a:rPr>
              <a:t>" ,gecenin son 3'te birinde uyanıp kılınan ve 4'ten sonra kılınan "Yolculuk Namazı", yapılan bir hatayı işlenen bir günahın affedilmesi için tövbe namazı, sabahken güneş </a:t>
            </a:r>
            <a:r>
              <a:rPr lang="tr-TR" sz="3600" dirty="0">
                <a:ea typeface="+mn-lt"/>
                <a:cs typeface="+mn-lt"/>
              </a:rPr>
              <a:t>doğduktan</a:t>
            </a:r>
            <a:r>
              <a:rPr lang="tr-TR" sz="4000" dirty="0">
                <a:ea typeface="+mn-lt"/>
                <a:cs typeface="+mn-lt"/>
              </a:rPr>
              <a:t> sonra </a:t>
            </a:r>
            <a:r>
              <a:rPr lang="tr-TR" sz="4000" dirty="0" err="1">
                <a:ea typeface="+mn-lt"/>
                <a:cs typeface="+mn-lt"/>
              </a:rPr>
              <a:t>duha</a:t>
            </a:r>
            <a:r>
              <a:rPr lang="tr-TR" sz="4000" dirty="0">
                <a:ea typeface="+mn-lt"/>
                <a:cs typeface="+mn-lt"/>
              </a:rPr>
              <a:t> namazı, Allah'tan(</a:t>
            </a:r>
            <a:r>
              <a:rPr lang="tr-TR" sz="4000" dirty="0" err="1">
                <a:ea typeface="+mn-lt"/>
                <a:cs typeface="+mn-lt"/>
              </a:rPr>
              <a:t>c.c</a:t>
            </a:r>
            <a:r>
              <a:rPr lang="tr-TR" sz="4000" dirty="0">
                <a:ea typeface="+mn-lt"/>
                <a:cs typeface="+mn-lt"/>
              </a:rPr>
              <a:t>)bir dilekte bulunacağımızda kılınan haccet namazı, güneş tutulması sırasında kılınan </a:t>
            </a:r>
            <a:r>
              <a:rPr lang="tr-TR" sz="4000" dirty="0" err="1">
                <a:ea typeface="+mn-lt"/>
                <a:cs typeface="+mn-lt"/>
              </a:rPr>
              <a:t>kusüf</a:t>
            </a:r>
            <a:r>
              <a:rPr lang="tr-TR" sz="4000" dirty="0">
                <a:ea typeface="+mn-lt"/>
                <a:cs typeface="+mn-lt"/>
              </a:rPr>
              <a:t> namazı, ay tutulması sırasında kılınan husuf namazı da Nafile Namazı sayılır.</a:t>
            </a:r>
          </a:p>
        </p:txBody>
      </p:sp>
      <p:pic>
        <p:nvPicPr>
          <p:cNvPr id="8" name="Resim 7" descr="metin, ekran görüntüsü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52EBD11C-157E-7586-0DE1-FAE767A4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74" y="-3101718"/>
            <a:ext cx="7723516" cy="7709139"/>
          </a:xfrm>
          <a:prstGeom prst="rect">
            <a:avLst/>
          </a:prstGeom>
        </p:spPr>
      </p:pic>
      <p:pic>
        <p:nvPicPr>
          <p:cNvPr id="2" name="Resim 1" descr="simge, sembol, grafik, daire, yazı tipi içeren bir resim&#10;&#10;Açıklama otomatik olarak oluşturuldu">
            <a:extLst>
              <a:ext uri="{FF2B5EF4-FFF2-40B4-BE49-F238E27FC236}">
                <a16:creationId xmlns:a16="http://schemas.microsoft.com/office/drawing/2014/main" id="{1D64F6F6-F7F1-2EFE-AC65-CBD91B2E0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670" y="4843732"/>
            <a:ext cx="980537" cy="994915"/>
          </a:xfrm>
          <a:prstGeom prst="rect">
            <a:avLst/>
          </a:prstGeom>
        </p:spPr>
      </p:pic>
      <p:pic>
        <p:nvPicPr>
          <p:cNvPr id="9" name="Resim 8" descr="ekran görüntüsü, metin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1EE17F34-BAB8-D170-E336-7DCF22DF7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250" y="4731496"/>
            <a:ext cx="8011063" cy="786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2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ekran görüntüsü, metin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E50AA720-4C1C-5177-80F9-476398B5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73" y="-3161674"/>
            <a:ext cx="8011063" cy="7867290"/>
          </a:xfrm>
          <a:prstGeom prst="rect">
            <a:avLst/>
          </a:prstGeom>
        </p:spPr>
      </p:pic>
      <p:pic>
        <p:nvPicPr>
          <p:cNvPr id="4" name="Resim 3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25E95346-674B-2C5A-AA48-DD3B20A27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669" y="-1333356"/>
            <a:ext cx="994914" cy="994914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51929469-FAB8-76D3-81D6-DAAE697D7CC4}"/>
              </a:ext>
            </a:extLst>
          </p:cNvPr>
          <p:cNvSpPr txBox="1"/>
          <p:nvPr/>
        </p:nvSpPr>
        <p:spPr>
          <a:xfrm>
            <a:off x="29627" y="1652089"/>
            <a:ext cx="1216036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600" dirty="0">
                <a:ea typeface="+mn-lt"/>
                <a:cs typeface="+mn-lt"/>
              </a:rPr>
              <a:t>Namaz kılabilmek için hazırlıklara namazın dışındaki şartlar denir.</a:t>
            </a:r>
          </a:p>
          <a:p>
            <a:pPr algn="ctr"/>
            <a:r>
              <a:rPr lang="tr-TR" sz="6600" dirty="0">
                <a:ea typeface="+mn-lt"/>
                <a:cs typeface="+mn-lt"/>
              </a:rPr>
              <a:t>Namazın dışındaki şartlar 6 tanedir bunu şöyle sıralarız:</a:t>
            </a:r>
            <a:endParaRPr lang="tr-TR" sz="6600" dirty="0">
              <a:ea typeface="Calibri"/>
              <a:cs typeface="Calibri"/>
            </a:endParaRPr>
          </a:p>
        </p:txBody>
      </p:sp>
      <p:pic>
        <p:nvPicPr>
          <p:cNvPr id="8" name="Resim 7" descr="metin, ekran görüntüsü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52EBD11C-157E-7586-0DE1-FAE767A47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48848" y="8357037"/>
            <a:ext cx="7723516" cy="77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9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ekran görüntüsü, metin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E50AA720-4C1C-5177-80F9-476398B5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73" y="-3161674"/>
            <a:ext cx="8011063" cy="7867290"/>
          </a:xfrm>
          <a:prstGeom prst="rect">
            <a:avLst/>
          </a:prstGeom>
        </p:spPr>
      </p:pic>
      <p:pic>
        <p:nvPicPr>
          <p:cNvPr id="4" name="Resim 3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25E95346-674B-2C5A-AA48-DD3B20A27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0369" y="3425550"/>
            <a:ext cx="994914" cy="994914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51929469-FAB8-76D3-81D6-DAAE697D7CC4}"/>
              </a:ext>
            </a:extLst>
          </p:cNvPr>
          <p:cNvSpPr txBox="1"/>
          <p:nvPr/>
        </p:nvSpPr>
        <p:spPr>
          <a:xfrm>
            <a:off x="29627" y="1652089"/>
            <a:ext cx="1216036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600" dirty="0">
                <a:ea typeface="+mn-lt"/>
                <a:cs typeface="+mn-lt"/>
              </a:rPr>
              <a:t>   Hadesten taharet: Hades bazı ibadetlerin yapılmasına engel olan dini açıdan temizlenmeyi manevi kirlilik anlamına gelir.</a:t>
            </a:r>
            <a:endParaRPr lang="tr-TR" dirty="0"/>
          </a:p>
        </p:txBody>
      </p:sp>
      <p:pic>
        <p:nvPicPr>
          <p:cNvPr id="2" name="Resim 1" descr="simge, sembol, grafik, daire, yazı tipi içeren bir resim&#10;&#10;Açıklama otomatik olarak oluşturuldu">
            <a:extLst>
              <a:ext uri="{FF2B5EF4-FFF2-40B4-BE49-F238E27FC236}">
                <a16:creationId xmlns:a16="http://schemas.microsoft.com/office/drawing/2014/main" id="{4411F9F5-45DC-0FAA-1F1D-599EBDCB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48" y="1655204"/>
            <a:ext cx="1138687" cy="10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74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ekran görüntüsü, metin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E50AA720-4C1C-5177-80F9-476398B5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73" y="-3161674"/>
            <a:ext cx="8011063" cy="7867290"/>
          </a:xfrm>
          <a:prstGeom prst="rect">
            <a:avLst/>
          </a:prstGeom>
        </p:spPr>
      </p:pic>
      <p:pic>
        <p:nvPicPr>
          <p:cNvPr id="4" name="Resim 3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25E95346-674B-2C5A-AA48-DD3B20A27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0" y="1714644"/>
            <a:ext cx="994914" cy="994914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51929469-FAB8-76D3-81D6-DAAE697D7CC4}"/>
              </a:ext>
            </a:extLst>
          </p:cNvPr>
          <p:cNvSpPr txBox="1"/>
          <p:nvPr/>
        </p:nvSpPr>
        <p:spPr>
          <a:xfrm>
            <a:off x="29627" y="1652089"/>
            <a:ext cx="1216036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600" dirty="0">
                <a:ea typeface="+mn-lt"/>
                <a:cs typeface="+mn-lt"/>
              </a:rPr>
              <a:t> Necasetten taharet: Necaset vücutta elbisede yada namaz kılınacak yerde bulunan pislik anlamına gelir.</a:t>
            </a:r>
            <a:endParaRPr lang="tr-TR" dirty="0">
              <a:ea typeface="+mn-lt"/>
              <a:cs typeface="+mn-lt"/>
            </a:endParaRPr>
          </a:p>
        </p:txBody>
      </p:sp>
      <p:pic>
        <p:nvPicPr>
          <p:cNvPr id="2" name="Resim 1" descr="simge, sembol, grafik, daire, yazı tipi içeren bir resim&#10;&#10;Açıklama otomatik olarak oluşturuldu">
            <a:extLst>
              <a:ext uri="{FF2B5EF4-FFF2-40B4-BE49-F238E27FC236}">
                <a16:creationId xmlns:a16="http://schemas.microsoft.com/office/drawing/2014/main" id="{4411F9F5-45DC-0FAA-1F1D-599EBDCB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62594" y="-3017437"/>
            <a:ext cx="1138687" cy="109555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DA65C87-2105-7B4C-FABC-50C452830C9F}"/>
              </a:ext>
            </a:extLst>
          </p:cNvPr>
          <p:cNvSpPr txBox="1"/>
          <p:nvPr/>
        </p:nvSpPr>
        <p:spPr>
          <a:xfrm>
            <a:off x="-12679959" y="1723975"/>
            <a:ext cx="1216036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6600" dirty="0">
                <a:ea typeface="+mn-lt"/>
                <a:cs typeface="+mn-lt"/>
              </a:rPr>
              <a:t>   Hadesten taharet: Hades bazı ibadetlerin yapılmasına engel olan dini açıdan temizlenmeyi manevi kirlilik anlamına gelir.</a:t>
            </a:r>
            <a:endParaRPr lang="tr-TR" dirty="0"/>
          </a:p>
        </p:txBody>
      </p:sp>
      <p:pic>
        <p:nvPicPr>
          <p:cNvPr id="7" name="Resim 6" descr="grafik, daire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4C34C701-2C2B-EAC1-46EA-D4B115648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29929" y="3585713"/>
            <a:ext cx="1138687" cy="11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433</cp:revision>
  <dcterms:created xsi:type="dcterms:W3CDTF">2023-11-28T08:00:19Z</dcterms:created>
  <dcterms:modified xsi:type="dcterms:W3CDTF">2023-11-30T09:55:54Z</dcterms:modified>
</cp:coreProperties>
</file>