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9" r:id="rId1"/>
  </p:sldMasterIdLst>
  <p:sldIdLst>
    <p:sldId id="256" r:id="rId2"/>
    <p:sldId id="257" r:id="rId3"/>
    <p:sldId id="258" r:id="rId4"/>
    <p:sldId id="259" r:id="rId5"/>
    <p:sldId id="267" r:id="rId6"/>
    <p:sldId id="268" r:id="rId7"/>
    <p:sldId id="262" r:id="rId8"/>
    <p:sldId id="263" r:id="rId9"/>
    <p:sldId id="269" r:id="rId10"/>
    <p:sldId id="270" r:id="rId11"/>
    <p:sldId id="271" r:id="rId12"/>
    <p:sldId id="272" r:id="rId13"/>
    <p:sldId id="273" r:id="rId14"/>
    <p:sldId id="264" r:id="rId15"/>
    <p:sldId id="265" r:id="rId16"/>
    <p:sldId id="266" r:id="rId17"/>
    <p:sldId id="274" r:id="rId18"/>
    <p:sldId id="275" r:id="rId19"/>
    <p:sldId id="276" r:id="rId20"/>
    <p:sldId id="277" r:id="rId21"/>
    <p:sldId id="261"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0"/>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52238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965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999947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2325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147707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3" name="Date Placeholder 2"/>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135677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
第二層
第三層
第四層
第五層</a:t>
            </a:r>
            <a:endParaRPr lang="en-US" dirty="0"/>
          </a:p>
        </p:txBody>
      </p:sp>
      <p:sp>
        <p:nvSpPr>
          <p:cNvPr id="3" name="Date Placeholder 2"/>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83196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911657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85222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9814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84997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85079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412491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35388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77303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13523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2A08E7B7-2C73-DC45-AA2D-70AD6C39F447}" type="datetimeFigureOut">
              <a:rPr kumimoji="1" lang="zh-TW" altLang="en-US" smtClean="0"/>
              <a:t>2019/6/3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112245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08E7B7-2C73-DC45-AA2D-70AD6C39F447}" type="datetimeFigureOut">
              <a:rPr kumimoji="1" lang="zh-TW" altLang="en-US" smtClean="0"/>
              <a:t>2019/6/3</a:t>
            </a:fld>
            <a:endParaRPr kumimoji="1"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0DBCB-448A-1B44-9F0F-B38FAC00E49E}" type="slidenum">
              <a:rPr kumimoji="1" lang="zh-TW" altLang="en-US" smtClean="0"/>
              <a:t>‹#›</a:t>
            </a:fld>
            <a:endParaRPr kumimoji="1" lang="zh-TW" altLang="en-US"/>
          </a:p>
        </p:txBody>
      </p:sp>
    </p:spTree>
    <p:extLst>
      <p:ext uri="{BB962C8B-B14F-4D97-AF65-F5344CB8AC3E}">
        <p14:creationId xmlns:p14="http://schemas.microsoft.com/office/powerpoint/2010/main" val="2635621649"/>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 id="21474838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image" Target="../media/image20.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11" Type="http://schemas.openxmlformats.org/officeDocument/2006/relationships/image" Target="../media/image19.jpg"/><Relationship Id="rId5" Type="http://schemas.openxmlformats.org/officeDocument/2006/relationships/image" Target="../media/image13.jpg"/><Relationship Id="rId10" Type="http://schemas.openxmlformats.org/officeDocument/2006/relationships/image" Target="../media/image18.jpg"/><Relationship Id="rId4" Type="http://schemas.openxmlformats.org/officeDocument/2006/relationships/image" Target="../media/image12.jpg"/><Relationship Id="rId9"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34B1B5-AF41-4442-8D66-CD939DFE4F47}"/>
              </a:ext>
            </a:extLst>
          </p:cNvPr>
          <p:cNvSpPr>
            <a:spLocks noGrp="1"/>
          </p:cNvSpPr>
          <p:nvPr>
            <p:ph type="ctrTitle"/>
          </p:nvPr>
        </p:nvSpPr>
        <p:spPr/>
        <p:txBody>
          <a:bodyPr>
            <a:normAutofit/>
          </a:bodyPr>
          <a:lstStyle/>
          <a:p>
            <a:r>
              <a:rPr kumimoji="1" lang="en-US" altLang="zh-TW" dirty="0"/>
              <a:t>Face</a:t>
            </a:r>
            <a:r>
              <a:rPr kumimoji="1" lang="zh-TW" altLang="en-US" dirty="0"/>
              <a:t> </a:t>
            </a:r>
            <a:r>
              <a:rPr kumimoji="1" lang="en-US" altLang="zh-TW" dirty="0"/>
              <a:t>Detection</a:t>
            </a:r>
            <a:r>
              <a:rPr kumimoji="1" lang="zh-TW" altLang="en-US" dirty="0"/>
              <a:t> </a:t>
            </a:r>
            <a:br>
              <a:rPr kumimoji="1" lang="en-US" altLang="zh-TW" dirty="0"/>
            </a:br>
            <a:r>
              <a:rPr kumimoji="1" lang="en-US" altLang="zh-TW" dirty="0"/>
              <a:t>without</a:t>
            </a:r>
            <a:br>
              <a:rPr kumimoji="1" lang="en-US" altLang="zh-TW" dirty="0"/>
            </a:br>
            <a:r>
              <a:rPr kumimoji="1" lang="en-US" altLang="zh-TW" dirty="0"/>
              <a:t>Machine</a:t>
            </a:r>
            <a:r>
              <a:rPr kumimoji="1" lang="zh-TW" altLang="en-US" dirty="0"/>
              <a:t> </a:t>
            </a:r>
            <a:r>
              <a:rPr kumimoji="1" lang="en-US" altLang="zh-TW" dirty="0"/>
              <a:t>Learning</a:t>
            </a:r>
            <a:r>
              <a:rPr kumimoji="1" lang="zh-TW" altLang="en-US" dirty="0"/>
              <a:t> </a:t>
            </a:r>
          </a:p>
        </p:txBody>
      </p:sp>
      <p:sp>
        <p:nvSpPr>
          <p:cNvPr id="3" name="副標題 2">
            <a:extLst>
              <a:ext uri="{FF2B5EF4-FFF2-40B4-BE49-F238E27FC236}">
                <a16:creationId xmlns:a16="http://schemas.microsoft.com/office/drawing/2014/main" id="{4AFDACD9-11B9-6E40-B7A4-F048D40E5C23}"/>
              </a:ext>
            </a:extLst>
          </p:cNvPr>
          <p:cNvSpPr>
            <a:spLocks noGrp="1"/>
          </p:cNvSpPr>
          <p:nvPr>
            <p:ph type="subTitle" idx="1"/>
          </p:nvPr>
        </p:nvSpPr>
        <p:spPr/>
        <p:txBody>
          <a:bodyPr>
            <a:normAutofit/>
          </a:bodyPr>
          <a:lstStyle/>
          <a:p>
            <a:r>
              <a:rPr kumimoji="1" lang="zh-CN" altLang="en-US" dirty="0">
                <a:latin typeface="Microsoft JhengHei" panose="020B0604030504040204" pitchFamily="34" charset="-120"/>
                <a:ea typeface="Microsoft JhengHei" panose="020B0604030504040204" pitchFamily="34" charset="-120"/>
              </a:rPr>
              <a:t>資工三</a:t>
            </a:r>
            <a:r>
              <a:rPr kumimoji="1" lang="zh-TW" altLang="en-US" dirty="0">
                <a:latin typeface="Microsoft JhengHei" panose="020B0604030504040204" pitchFamily="34" charset="-120"/>
                <a:ea typeface="Microsoft JhengHei" panose="020B0604030504040204" pitchFamily="34" charset="-120"/>
              </a:rPr>
              <a:t> 黃子源</a:t>
            </a:r>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資工三 楊仁傑</a:t>
            </a:r>
          </a:p>
        </p:txBody>
      </p:sp>
    </p:spTree>
    <p:extLst>
      <p:ext uri="{BB962C8B-B14F-4D97-AF65-F5344CB8AC3E}">
        <p14:creationId xmlns:p14="http://schemas.microsoft.com/office/powerpoint/2010/main" val="342518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6F68A7-952F-1C40-B1C8-CF67568D5824}"/>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3</a:t>
            </a:r>
            <a:br>
              <a:rPr kumimoji="1" lang="en-US" altLang="zh-TW" i="1" dirty="0"/>
            </a:br>
            <a:r>
              <a:rPr kumimoji="1" lang="en-US" altLang="zh-TW" i="1" dirty="0"/>
              <a:t>shape</a:t>
            </a:r>
            <a:r>
              <a:rPr kumimoji="1" lang="zh-TW" altLang="en-US" i="1" dirty="0"/>
              <a:t> </a:t>
            </a:r>
            <a:r>
              <a:rPr kumimoji="1" lang="en-US" altLang="zh-TW" i="1" dirty="0"/>
              <a:t>analysis</a:t>
            </a:r>
            <a:r>
              <a:rPr kumimoji="1" lang="zh-TW" altLang="en-US" i="1" dirty="0"/>
              <a:t> </a:t>
            </a:r>
            <a:r>
              <a:rPr kumimoji="1" lang="en-US" altLang="zh-TW" i="1" dirty="0"/>
              <a:t>:</a:t>
            </a:r>
            <a:r>
              <a:rPr kumimoji="1" lang="zh-TW" altLang="en-US" i="1" dirty="0"/>
              <a:t> </a:t>
            </a:r>
            <a:r>
              <a:rPr kumimoji="1" lang="en-US" altLang="zh-TW" i="1" dirty="0"/>
              <a:t>result</a:t>
            </a:r>
            <a:endParaRPr kumimoji="1" lang="zh-TW" altLang="en-US" dirty="0"/>
          </a:p>
        </p:txBody>
      </p:sp>
      <p:pic>
        <p:nvPicPr>
          <p:cNvPr id="5" name="內容版面配置區 4">
            <a:extLst>
              <a:ext uri="{FF2B5EF4-FFF2-40B4-BE49-F238E27FC236}">
                <a16:creationId xmlns:a16="http://schemas.microsoft.com/office/drawing/2014/main" id="{27DB0AA4-9D6B-D14C-9C45-45796A5E26E8}"/>
              </a:ext>
            </a:extLst>
          </p:cNvPr>
          <p:cNvPicPr>
            <a:picLocks noGrp="1" noChangeAspect="1"/>
          </p:cNvPicPr>
          <p:nvPr>
            <p:ph idx="1"/>
          </p:nvPr>
        </p:nvPicPr>
        <p:blipFill>
          <a:blip r:embed="rId2"/>
          <a:stretch>
            <a:fillRect/>
          </a:stretch>
        </p:blipFill>
        <p:spPr>
          <a:xfrm>
            <a:off x="2183861" y="2097088"/>
            <a:ext cx="3489198" cy="3489198"/>
          </a:xfrm>
        </p:spPr>
      </p:pic>
      <p:pic>
        <p:nvPicPr>
          <p:cNvPr id="7" name="圖片 6">
            <a:extLst>
              <a:ext uri="{FF2B5EF4-FFF2-40B4-BE49-F238E27FC236}">
                <a16:creationId xmlns:a16="http://schemas.microsoft.com/office/drawing/2014/main" id="{B825B004-696F-A343-94C7-36C7F6F9D5D5}"/>
              </a:ext>
            </a:extLst>
          </p:cNvPr>
          <p:cNvPicPr>
            <a:picLocks noChangeAspect="1"/>
          </p:cNvPicPr>
          <p:nvPr/>
        </p:nvPicPr>
        <p:blipFill>
          <a:blip r:embed="rId3"/>
          <a:stretch>
            <a:fillRect/>
          </a:stretch>
        </p:blipFill>
        <p:spPr>
          <a:xfrm>
            <a:off x="6120384" y="2097088"/>
            <a:ext cx="3489198" cy="3489198"/>
          </a:xfrm>
          <a:prstGeom prst="rect">
            <a:avLst/>
          </a:prstGeom>
        </p:spPr>
      </p:pic>
    </p:spTree>
    <p:extLst>
      <p:ext uri="{BB962C8B-B14F-4D97-AF65-F5344CB8AC3E}">
        <p14:creationId xmlns:p14="http://schemas.microsoft.com/office/powerpoint/2010/main" val="156536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87BAFF-71FE-FE49-8A63-B984B23D64E3}"/>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4</a:t>
            </a:r>
            <a:br>
              <a:rPr kumimoji="1" lang="en-US" altLang="zh-TW" i="1" dirty="0"/>
            </a:br>
            <a:r>
              <a:rPr kumimoji="1" lang="en-US" altLang="zh-TW" i="1" dirty="0" err="1"/>
              <a:t>euler</a:t>
            </a:r>
            <a:r>
              <a:rPr kumimoji="1" lang="zh-TW" altLang="en-US" i="1" dirty="0"/>
              <a:t> </a:t>
            </a:r>
            <a:r>
              <a:rPr kumimoji="1" lang="en-US" altLang="zh-TW" i="1" dirty="0"/>
              <a:t>number</a:t>
            </a:r>
            <a:r>
              <a:rPr kumimoji="1" lang="zh-TW" altLang="en-US" i="1" dirty="0"/>
              <a:t> </a:t>
            </a:r>
            <a:r>
              <a:rPr kumimoji="1" lang="en-US" altLang="zh-TW" i="1" dirty="0"/>
              <a:t>analysis</a:t>
            </a:r>
            <a:endParaRPr kumimoji="1" lang="zh-TW" altLang="en-US" dirty="0"/>
          </a:p>
        </p:txBody>
      </p:sp>
      <p:sp>
        <p:nvSpPr>
          <p:cNvPr id="3" name="內容版面配置區 2">
            <a:extLst>
              <a:ext uri="{FF2B5EF4-FFF2-40B4-BE49-F238E27FC236}">
                <a16:creationId xmlns:a16="http://schemas.microsoft.com/office/drawing/2014/main" id="{065A97D0-AFA9-5F4B-A784-9B6863564280}"/>
              </a:ext>
            </a:extLst>
          </p:cNvPr>
          <p:cNvSpPr>
            <a:spLocks noGrp="1"/>
          </p:cNvSpPr>
          <p:nvPr>
            <p:ph idx="1"/>
          </p:nvPr>
        </p:nvSpPr>
        <p:spPr/>
        <p:txBody>
          <a:bodyPr/>
          <a:lstStyle/>
          <a:p>
            <a:r>
              <a:rPr kumimoji="1" lang="zh-CN" altLang="en-US" dirty="0"/>
              <a:t>可以看出還剩一些大塊肢體沒被刪除</a:t>
            </a:r>
            <a:endParaRPr kumimoji="1" lang="en-US" altLang="zh-CN" dirty="0"/>
          </a:p>
          <a:p>
            <a:r>
              <a:rPr kumimoji="1" lang="zh-CN" altLang="en-US" dirty="0"/>
              <a:t>因此我們算出每一個</a:t>
            </a:r>
            <a:r>
              <a:rPr kumimoji="1" lang="en-US" altLang="zh-TW" dirty="0"/>
              <a:t>connected</a:t>
            </a:r>
            <a:r>
              <a:rPr kumimoji="1" lang="zh-TW" altLang="en-US" dirty="0"/>
              <a:t> </a:t>
            </a:r>
            <a:r>
              <a:rPr kumimoji="1" lang="en-US" altLang="zh-TW" dirty="0"/>
              <a:t>component</a:t>
            </a:r>
            <a:r>
              <a:rPr kumimoji="1" lang="zh-CN" altLang="en-US" dirty="0"/>
              <a:t>的</a:t>
            </a:r>
            <a:r>
              <a:rPr kumimoji="1" lang="en-US" altLang="zh-TW" dirty="0" err="1"/>
              <a:t>euler</a:t>
            </a:r>
            <a:r>
              <a:rPr kumimoji="1" lang="zh-TW" altLang="en-US" dirty="0"/>
              <a:t> </a:t>
            </a:r>
            <a:r>
              <a:rPr kumimoji="1" lang="en-US" altLang="zh-TW" dirty="0"/>
              <a:t>number</a:t>
            </a:r>
            <a:r>
              <a:rPr kumimoji="1" lang="zh-TW" altLang="en-US" dirty="0"/>
              <a:t>，如果是人臉的話會因為五官而有一些</a:t>
            </a:r>
            <a:r>
              <a:rPr kumimoji="1" lang="en-US" altLang="zh-TW" dirty="0"/>
              <a:t>hole</a:t>
            </a:r>
            <a:r>
              <a:rPr kumimoji="1" lang="zh-TW" altLang="en-US" dirty="0"/>
              <a:t>，降低該區塊的</a:t>
            </a:r>
            <a:r>
              <a:rPr kumimoji="1" lang="en-US" altLang="zh-TW" dirty="0" err="1"/>
              <a:t>euler</a:t>
            </a:r>
            <a:r>
              <a:rPr kumimoji="1" lang="zh-TW" altLang="en-US" dirty="0"/>
              <a:t> </a:t>
            </a:r>
            <a:r>
              <a:rPr kumimoji="1" lang="en-US" altLang="zh-TW" dirty="0"/>
              <a:t>number</a:t>
            </a:r>
            <a:r>
              <a:rPr kumimoji="1" lang="zh-TW" altLang="en-US" dirty="0"/>
              <a:t>。</a:t>
            </a:r>
          </a:p>
        </p:txBody>
      </p:sp>
    </p:spTree>
    <p:extLst>
      <p:ext uri="{BB962C8B-B14F-4D97-AF65-F5344CB8AC3E}">
        <p14:creationId xmlns:p14="http://schemas.microsoft.com/office/powerpoint/2010/main" val="9819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F7685-C16D-6D40-8353-EBF2784ABC55}"/>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4</a:t>
            </a:r>
            <a:br>
              <a:rPr kumimoji="1" lang="en-US" altLang="zh-TW" i="1" dirty="0"/>
            </a:br>
            <a:r>
              <a:rPr kumimoji="1" lang="en-US" altLang="zh-TW" i="1" dirty="0" err="1"/>
              <a:t>euler</a:t>
            </a:r>
            <a:r>
              <a:rPr kumimoji="1" lang="zh-TW" altLang="en-US" i="1" dirty="0"/>
              <a:t> </a:t>
            </a:r>
            <a:r>
              <a:rPr kumimoji="1" lang="en-US" altLang="zh-TW" i="1" dirty="0"/>
              <a:t>number</a:t>
            </a:r>
            <a:r>
              <a:rPr kumimoji="1" lang="zh-TW" altLang="en-US" i="1" dirty="0"/>
              <a:t> </a:t>
            </a:r>
            <a:r>
              <a:rPr kumimoji="1" lang="en-US" altLang="zh-TW" i="1" dirty="0"/>
              <a:t>analysis</a:t>
            </a:r>
            <a:endParaRPr kumimoji="1" lang="zh-TW" altLang="en-US" dirty="0"/>
          </a:p>
        </p:txBody>
      </p:sp>
      <p:pic>
        <p:nvPicPr>
          <p:cNvPr id="27" name="內容版面配置區 26">
            <a:extLst>
              <a:ext uri="{FF2B5EF4-FFF2-40B4-BE49-F238E27FC236}">
                <a16:creationId xmlns:a16="http://schemas.microsoft.com/office/drawing/2014/main" id="{840A2A44-39DE-2448-9A97-47F6E0EDC96B}"/>
              </a:ext>
            </a:extLst>
          </p:cNvPr>
          <p:cNvPicPr>
            <a:picLocks noGrp="1" noChangeAspect="1"/>
          </p:cNvPicPr>
          <p:nvPr>
            <p:ph idx="1"/>
          </p:nvPr>
        </p:nvPicPr>
        <p:blipFill>
          <a:blip r:embed="rId2"/>
          <a:stretch>
            <a:fillRect/>
          </a:stretch>
        </p:blipFill>
        <p:spPr>
          <a:xfrm>
            <a:off x="1463040" y="2097088"/>
            <a:ext cx="853440" cy="1226691"/>
          </a:xfrm>
        </p:spPr>
      </p:pic>
      <p:pic>
        <p:nvPicPr>
          <p:cNvPr id="29" name="圖片 28">
            <a:extLst>
              <a:ext uri="{FF2B5EF4-FFF2-40B4-BE49-F238E27FC236}">
                <a16:creationId xmlns:a16="http://schemas.microsoft.com/office/drawing/2014/main" id="{96AA73AD-0833-624B-8142-B99765DEE4B9}"/>
              </a:ext>
            </a:extLst>
          </p:cNvPr>
          <p:cNvPicPr>
            <a:picLocks noChangeAspect="1"/>
          </p:cNvPicPr>
          <p:nvPr/>
        </p:nvPicPr>
        <p:blipFill>
          <a:blip r:embed="rId3"/>
          <a:stretch>
            <a:fillRect/>
          </a:stretch>
        </p:blipFill>
        <p:spPr>
          <a:xfrm>
            <a:off x="2676555" y="2097086"/>
            <a:ext cx="876210" cy="1226693"/>
          </a:xfrm>
          <a:prstGeom prst="rect">
            <a:avLst/>
          </a:prstGeom>
        </p:spPr>
      </p:pic>
      <p:pic>
        <p:nvPicPr>
          <p:cNvPr id="31" name="圖片 30">
            <a:extLst>
              <a:ext uri="{FF2B5EF4-FFF2-40B4-BE49-F238E27FC236}">
                <a16:creationId xmlns:a16="http://schemas.microsoft.com/office/drawing/2014/main" id="{EFC2B902-0234-A14B-9509-F43460516489}"/>
              </a:ext>
            </a:extLst>
          </p:cNvPr>
          <p:cNvPicPr>
            <a:picLocks noChangeAspect="1"/>
          </p:cNvPicPr>
          <p:nvPr/>
        </p:nvPicPr>
        <p:blipFill>
          <a:blip r:embed="rId4"/>
          <a:stretch>
            <a:fillRect/>
          </a:stretch>
        </p:blipFill>
        <p:spPr>
          <a:xfrm>
            <a:off x="3908935" y="2097086"/>
            <a:ext cx="800251" cy="1226693"/>
          </a:xfrm>
          <a:prstGeom prst="rect">
            <a:avLst/>
          </a:prstGeom>
        </p:spPr>
      </p:pic>
      <p:pic>
        <p:nvPicPr>
          <p:cNvPr id="33" name="圖片 32">
            <a:extLst>
              <a:ext uri="{FF2B5EF4-FFF2-40B4-BE49-F238E27FC236}">
                <a16:creationId xmlns:a16="http://schemas.microsoft.com/office/drawing/2014/main" id="{42715CA2-3638-664F-A77A-326736010B23}"/>
              </a:ext>
            </a:extLst>
          </p:cNvPr>
          <p:cNvPicPr>
            <a:picLocks noChangeAspect="1"/>
          </p:cNvPicPr>
          <p:nvPr/>
        </p:nvPicPr>
        <p:blipFill>
          <a:blip r:embed="rId5"/>
          <a:stretch>
            <a:fillRect/>
          </a:stretch>
        </p:blipFill>
        <p:spPr>
          <a:xfrm>
            <a:off x="5078380" y="2097085"/>
            <a:ext cx="985736" cy="1226693"/>
          </a:xfrm>
          <a:prstGeom prst="rect">
            <a:avLst/>
          </a:prstGeom>
        </p:spPr>
      </p:pic>
      <p:pic>
        <p:nvPicPr>
          <p:cNvPr id="35" name="圖片 34">
            <a:extLst>
              <a:ext uri="{FF2B5EF4-FFF2-40B4-BE49-F238E27FC236}">
                <a16:creationId xmlns:a16="http://schemas.microsoft.com/office/drawing/2014/main" id="{E78543DC-BBBB-3D41-9414-DDC93B99A0EB}"/>
              </a:ext>
            </a:extLst>
          </p:cNvPr>
          <p:cNvPicPr>
            <a:picLocks noChangeAspect="1"/>
          </p:cNvPicPr>
          <p:nvPr/>
        </p:nvPicPr>
        <p:blipFill>
          <a:blip r:embed="rId6"/>
          <a:stretch>
            <a:fillRect/>
          </a:stretch>
        </p:blipFill>
        <p:spPr>
          <a:xfrm>
            <a:off x="6400133" y="2099610"/>
            <a:ext cx="823959" cy="1224168"/>
          </a:xfrm>
          <a:prstGeom prst="rect">
            <a:avLst/>
          </a:prstGeom>
        </p:spPr>
      </p:pic>
      <p:pic>
        <p:nvPicPr>
          <p:cNvPr id="37" name="圖片 36">
            <a:extLst>
              <a:ext uri="{FF2B5EF4-FFF2-40B4-BE49-F238E27FC236}">
                <a16:creationId xmlns:a16="http://schemas.microsoft.com/office/drawing/2014/main" id="{3F39CAE9-F3E8-5F47-BAE5-1B1F5A952BF2}"/>
              </a:ext>
            </a:extLst>
          </p:cNvPr>
          <p:cNvPicPr>
            <a:picLocks noChangeAspect="1"/>
          </p:cNvPicPr>
          <p:nvPr/>
        </p:nvPicPr>
        <p:blipFill>
          <a:blip r:embed="rId7"/>
          <a:stretch>
            <a:fillRect/>
          </a:stretch>
        </p:blipFill>
        <p:spPr>
          <a:xfrm>
            <a:off x="3908935" y="3966972"/>
            <a:ext cx="800251" cy="1251204"/>
          </a:xfrm>
          <a:prstGeom prst="rect">
            <a:avLst/>
          </a:prstGeom>
        </p:spPr>
      </p:pic>
      <p:pic>
        <p:nvPicPr>
          <p:cNvPr id="39" name="圖片 38">
            <a:extLst>
              <a:ext uri="{FF2B5EF4-FFF2-40B4-BE49-F238E27FC236}">
                <a16:creationId xmlns:a16="http://schemas.microsoft.com/office/drawing/2014/main" id="{29E3BD00-3188-9E4F-B01A-20A4A7DAAAA0}"/>
              </a:ext>
            </a:extLst>
          </p:cNvPr>
          <p:cNvPicPr>
            <a:picLocks noChangeAspect="1"/>
          </p:cNvPicPr>
          <p:nvPr/>
        </p:nvPicPr>
        <p:blipFill>
          <a:blip r:embed="rId8"/>
          <a:stretch>
            <a:fillRect/>
          </a:stretch>
        </p:blipFill>
        <p:spPr>
          <a:xfrm>
            <a:off x="1463040" y="3966972"/>
            <a:ext cx="853440" cy="1251204"/>
          </a:xfrm>
          <a:prstGeom prst="rect">
            <a:avLst/>
          </a:prstGeom>
        </p:spPr>
      </p:pic>
      <p:pic>
        <p:nvPicPr>
          <p:cNvPr id="41" name="圖片 40">
            <a:extLst>
              <a:ext uri="{FF2B5EF4-FFF2-40B4-BE49-F238E27FC236}">
                <a16:creationId xmlns:a16="http://schemas.microsoft.com/office/drawing/2014/main" id="{033E9884-F4F3-FC4B-8639-AAEC0C3CAC75}"/>
              </a:ext>
            </a:extLst>
          </p:cNvPr>
          <p:cNvPicPr>
            <a:picLocks noChangeAspect="1"/>
          </p:cNvPicPr>
          <p:nvPr/>
        </p:nvPicPr>
        <p:blipFill>
          <a:blip r:embed="rId9"/>
          <a:stretch>
            <a:fillRect/>
          </a:stretch>
        </p:blipFill>
        <p:spPr>
          <a:xfrm>
            <a:off x="2658554" y="3966972"/>
            <a:ext cx="894211" cy="1251204"/>
          </a:xfrm>
          <a:prstGeom prst="rect">
            <a:avLst/>
          </a:prstGeom>
        </p:spPr>
      </p:pic>
      <p:pic>
        <p:nvPicPr>
          <p:cNvPr id="43" name="圖片 42">
            <a:extLst>
              <a:ext uri="{FF2B5EF4-FFF2-40B4-BE49-F238E27FC236}">
                <a16:creationId xmlns:a16="http://schemas.microsoft.com/office/drawing/2014/main" id="{FD92431E-5920-D146-AFF3-DE211CB1BD03}"/>
              </a:ext>
            </a:extLst>
          </p:cNvPr>
          <p:cNvPicPr>
            <a:picLocks noChangeAspect="1"/>
          </p:cNvPicPr>
          <p:nvPr/>
        </p:nvPicPr>
        <p:blipFill>
          <a:blip r:embed="rId10"/>
          <a:stretch>
            <a:fillRect/>
          </a:stretch>
        </p:blipFill>
        <p:spPr>
          <a:xfrm>
            <a:off x="5078380" y="3966971"/>
            <a:ext cx="985736" cy="1251205"/>
          </a:xfrm>
          <a:prstGeom prst="rect">
            <a:avLst/>
          </a:prstGeom>
        </p:spPr>
      </p:pic>
      <p:pic>
        <p:nvPicPr>
          <p:cNvPr id="45" name="圖片 44">
            <a:extLst>
              <a:ext uri="{FF2B5EF4-FFF2-40B4-BE49-F238E27FC236}">
                <a16:creationId xmlns:a16="http://schemas.microsoft.com/office/drawing/2014/main" id="{727CD649-71B2-E54C-BD9A-F8E9E79F8A61}"/>
              </a:ext>
            </a:extLst>
          </p:cNvPr>
          <p:cNvPicPr>
            <a:picLocks noChangeAspect="1"/>
          </p:cNvPicPr>
          <p:nvPr/>
        </p:nvPicPr>
        <p:blipFill>
          <a:blip r:embed="rId11"/>
          <a:stretch>
            <a:fillRect/>
          </a:stretch>
        </p:blipFill>
        <p:spPr>
          <a:xfrm>
            <a:off x="6400133" y="3966970"/>
            <a:ext cx="823959" cy="1251205"/>
          </a:xfrm>
          <a:prstGeom prst="rect">
            <a:avLst/>
          </a:prstGeom>
        </p:spPr>
      </p:pic>
      <p:pic>
        <p:nvPicPr>
          <p:cNvPr id="47" name="圖片 46">
            <a:extLst>
              <a:ext uri="{FF2B5EF4-FFF2-40B4-BE49-F238E27FC236}">
                <a16:creationId xmlns:a16="http://schemas.microsoft.com/office/drawing/2014/main" id="{2FB71781-D603-4D46-9CFB-E2DACE86BA1A}"/>
              </a:ext>
            </a:extLst>
          </p:cNvPr>
          <p:cNvPicPr>
            <a:picLocks noChangeAspect="1"/>
          </p:cNvPicPr>
          <p:nvPr/>
        </p:nvPicPr>
        <p:blipFill>
          <a:blip r:embed="rId12"/>
          <a:stretch>
            <a:fillRect/>
          </a:stretch>
        </p:blipFill>
        <p:spPr>
          <a:xfrm>
            <a:off x="7594420" y="3966969"/>
            <a:ext cx="1807296" cy="1251205"/>
          </a:xfrm>
          <a:prstGeom prst="rect">
            <a:avLst/>
          </a:prstGeom>
        </p:spPr>
      </p:pic>
      <p:sp>
        <p:nvSpPr>
          <p:cNvPr id="48" name="文字方塊 47">
            <a:extLst>
              <a:ext uri="{FF2B5EF4-FFF2-40B4-BE49-F238E27FC236}">
                <a16:creationId xmlns:a16="http://schemas.microsoft.com/office/drawing/2014/main" id="{DAF6AEB9-8C77-4045-9B01-50722DDAD8FA}"/>
              </a:ext>
            </a:extLst>
          </p:cNvPr>
          <p:cNvSpPr txBox="1"/>
          <p:nvPr/>
        </p:nvSpPr>
        <p:spPr>
          <a:xfrm>
            <a:off x="1694688" y="3390992"/>
            <a:ext cx="6460423" cy="461665"/>
          </a:xfrm>
          <a:prstGeom prst="rect">
            <a:avLst/>
          </a:prstGeom>
          <a:noFill/>
        </p:spPr>
        <p:txBody>
          <a:bodyPr wrap="none" rtlCol="0">
            <a:spAutoFit/>
          </a:bodyPr>
          <a:lstStyle/>
          <a:p>
            <a:r>
              <a:rPr kumimoji="1" lang="en-US" altLang="zh-TW" sz="2400" dirty="0"/>
              <a:t>-3</a:t>
            </a:r>
            <a:r>
              <a:rPr kumimoji="1" lang="zh-TW" altLang="en-US" sz="2400" dirty="0"/>
              <a:t>           </a:t>
            </a:r>
            <a:r>
              <a:rPr kumimoji="1" lang="en-US" altLang="zh-TW" sz="2400" dirty="0"/>
              <a:t>-3</a:t>
            </a:r>
            <a:r>
              <a:rPr kumimoji="1" lang="zh-TW" altLang="en-US" sz="2400" dirty="0"/>
              <a:t>           </a:t>
            </a:r>
            <a:r>
              <a:rPr kumimoji="1" lang="en-US" altLang="zh-TW" sz="2400" dirty="0"/>
              <a:t>-3</a:t>
            </a:r>
            <a:r>
              <a:rPr kumimoji="1" lang="zh-TW" altLang="en-US" sz="2400" dirty="0"/>
              <a:t>           </a:t>
            </a:r>
            <a:r>
              <a:rPr kumimoji="1" lang="en-US" altLang="zh-TW" sz="2400" dirty="0"/>
              <a:t>-5</a:t>
            </a:r>
            <a:r>
              <a:rPr kumimoji="1" lang="zh-TW" altLang="en-US" sz="2400" dirty="0"/>
              <a:t>            </a:t>
            </a:r>
            <a:r>
              <a:rPr kumimoji="1" lang="en-US" altLang="zh-TW" sz="2400" dirty="0"/>
              <a:t>-4</a:t>
            </a:r>
            <a:r>
              <a:rPr kumimoji="1" lang="zh-TW" altLang="en-US" dirty="0"/>
              <a:t>                 </a:t>
            </a:r>
          </a:p>
        </p:txBody>
      </p:sp>
      <p:sp>
        <p:nvSpPr>
          <p:cNvPr id="49" name="文字方塊 48">
            <a:extLst>
              <a:ext uri="{FF2B5EF4-FFF2-40B4-BE49-F238E27FC236}">
                <a16:creationId xmlns:a16="http://schemas.microsoft.com/office/drawing/2014/main" id="{9076534B-05BB-B944-8F46-C3468EEB16B4}"/>
              </a:ext>
            </a:extLst>
          </p:cNvPr>
          <p:cNvSpPr txBox="1"/>
          <p:nvPr/>
        </p:nvSpPr>
        <p:spPr>
          <a:xfrm>
            <a:off x="1694688" y="5332486"/>
            <a:ext cx="7204216" cy="461665"/>
          </a:xfrm>
          <a:prstGeom prst="rect">
            <a:avLst/>
          </a:prstGeom>
          <a:noFill/>
        </p:spPr>
        <p:txBody>
          <a:bodyPr wrap="none" rtlCol="0">
            <a:spAutoFit/>
          </a:bodyPr>
          <a:lstStyle/>
          <a:p>
            <a:r>
              <a:rPr kumimoji="1" lang="en-US" altLang="zh-TW" sz="2400" dirty="0"/>
              <a:t>-1</a:t>
            </a:r>
            <a:r>
              <a:rPr kumimoji="1" lang="zh-TW" altLang="en-US" sz="2400" dirty="0"/>
              <a:t>            </a:t>
            </a:r>
            <a:r>
              <a:rPr kumimoji="1" lang="en-US" altLang="zh-TW" sz="2400" dirty="0"/>
              <a:t>-1</a:t>
            </a:r>
            <a:r>
              <a:rPr kumimoji="1" lang="zh-TW" altLang="en-US" sz="2400" dirty="0"/>
              <a:t>            </a:t>
            </a:r>
            <a:r>
              <a:rPr kumimoji="1" lang="en-US" altLang="zh-TW" sz="2400" dirty="0"/>
              <a:t>-3</a:t>
            </a:r>
            <a:r>
              <a:rPr kumimoji="1" lang="zh-TW" altLang="en-US" sz="2400" dirty="0"/>
              <a:t>            </a:t>
            </a:r>
            <a:r>
              <a:rPr kumimoji="1" lang="en-US" altLang="zh-TW" sz="2400" dirty="0"/>
              <a:t>0</a:t>
            </a:r>
            <a:r>
              <a:rPr kumimoji="1" lang="zh-TW" altLang="en-US" sz="2400" dirty="0"/>
              <a:t>             </a:t>
            </a:r>
            <a:r>
              <a:rPr kumimoji="1" lang="en-US" altLang="zh-TW" sz="2400" dirty="0"/>
              <a:t>1</a:t>
            </a:r>
            <a:r>
              <a:rPr kumimoji="1" lang="zh-TW" altLang="en-US" sz="2400" dirty="0"/>
              <a:t>                  </a:t>
            </a:r>
            <a:r>
              <a:rPr kumimoji="1" lang="en-US" altLang="zh-TW" sz="2400" dirty="0"/>
              <a:t>0</a:t>
            </a:r>
            <a:endParaRPr kumimoji="1" lang="zh-TW" altLang="en-US" sz="2400" dirty="0"/>
          </a:p>
        </p:txBody>
      </p:sp>
    </p:spTree>
    <p:extLst>
      <p:ext uri="{BB962C8B-B14F-4D97-AF65-F5344CB8AC3E}">
        <p14:creationId xmlns:p14="http://schemas.microsoft.com/office/powerpoint/2010/main" val="153337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3DC6A9-CD20-D445-923A-8FFF8615872D}"/>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4</a:t>
            </a:r>
            <a:br>
              <a:rPr kumimoji="1" lang="en-US" altLang="zh-TW" i="1" dirty="0"/>
            </a:br>
            <a:r>
              <a:rPr kumimoji="1" lang="en-US" altLang="zh-TW" i="1" dirty="0" err="1"/>
              <a:t>euler</a:t>
            </a:r>
            <a:r>
              <a:rPr kumimoji="1" lang="zh-TW" altLang="en-US" i="1" dirty="0"/>
              <a:t> </a:t>
            </a:r>
            <a:r>
              <a:rPr kumimoji="1" lang="en-US" altLang="zh-TW" i="1" dirty="0"/>
              <a:t>number</a:t>
            </a:r>
            <a:r>
              <a:rPr kumimoji="1" lang="zh-TW" altLang="en-US" i="1" dirty="0"/>
              <a:t> </a:t>
            </a:r>
            <a:r>
              <a:rPr kumimoji="1" lang="en-US" altLang="zh-TW" i="1" dirty="0"/>
              <a:t>analysis</a:t>
            </a:r>
            <a:r>
              <a:rPr kumimoji="1" lang="zh-TW" altLang="en-US" i="1" dirty="0"/>
              <a:t> </a:t>
            </a:r>
            <a:r>
              <a:rPr kumimoji="1" lang="en-US" altLang="zh-TW" i="1" dirty="0"/>
              <a:t>:</a:t>
            </a:r>
            <a:r>
              <a:rPr kumimoji="1" lang="zh-TW" altLang="en-US" i="1" dirty="0"/>
              <a:t> </a:t>
            </a:r>
            <a:r>
              <a:rPr kumimoji="1" lang="en-US" altLang="zh-TW" i="1" dirty="0"/>
              <a:t>result</a:t>
            </a:r>
            <a:endParaRPr kumimoji="1" lang="zh-TW" altLang="en-US" dirty="0"/>
          </a:p>
        </p:txBody>
      </p:sp>
      <p:pic>
        <p:nvPicPr>
          <p:cNvPr id="5" name="內容版面配置區 4">
            <a:extLst>
              <a:ext uri="{FF2B5EF4-FFF2-40B4-BE49-F238E27FC236}">
                <a16:creationId xmlns:a16="http://schemas.microsoft.com/office/drawing/2014/main" id="{4D7FF5C6-AE05-0743-B03C-39881095049A}"/>
              </a:ext>
            </a:extLst>
          </p:cNvPr>
          <p:cNvPicPr>
            <a:picLocks noGrp="1" noChangeAspect="1"/>
          </p:cNvPicPr>
          <p:nvPr>
            <p:ph idx="1"/>
          </p:nvPr>
        </p:nvPicPr>
        <p:blipFill>
          <a:blip r:embed="rId2"/>
          <a:stretch>
            <a:fillRect/>
          </a:stretch>
        </p:blipFill>
        <p:spPr>
          <a:xfrm>
            <a:off x="1910270" y="2408713"/>
            <a:ext cx="3356673" cy="3356673"/>
          </a:xfrm>
        </p:spPr>
      </p:pic>
      <p:pic>
        <p:nvPicPr>
          <p:cNvPr id="7" name="圖片 6">
            <a:extLst>
              <a:ext uri="{FF2B5EF4-FFF2-40B4-BE49-F238E27FC236}">
                <a16:creationId xmlns:a16="http://schemas.microsoft.com/office/drawing/2014/main" id="{D4BB5F08-E32A-B047-820C-2D66E32C524F}"/>
              </a:ext>
            </a:extLst>
          </p:cNvPr>
          <p:cNvPicPr>
            <a:picLocks noChangeAspect="1"/>
          </p:cNvPicPr>
          <p:nvPr/>
        </p:nvPicPr>
        <p:blipFill>
          <a:blip r:embed="rId3"/>
          <a:stretch>
            <a:fillRect/>
          </a:stretch>
        </p:blipFill>
        <p:spPr>
          <a:xfrm>
            <a:off x="5740145" y="2408712"/>
            <a:ext cx="3356673" cy="3356673"/>
          </a:xfrm>
          <a:prstGeom prst="rect">
            <a:avLst/>
          </a:prstGeom>
        </p:spPr>
      </p:pic>
    </p:spTree>
    <p:extLst>
      <p:ext uri="{BB962C8B-B14F-4D97-AF65-F5344CB8AC3E}">
        <p14:creationId xmlns:p14="http://schemas.microsoft.com/office/powerpoint/2010/main" val="177011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i="1" dirty="0"/>
              <a:t>Step 5</a:t>
            </a:r>
            <a:br>
              <a:rPr kumimoji="1" lang="en-US" altLang="zh-TW" i="1" dirty="0"/>
            </a:br>
            <a:r>
              <a:rPr kumimoji="1" lang="en-US" altLang="zh-TW" i="1" dirty="0"/>
              <a:t>Template matching</a:t>
            </a:r>
            <a:endParaRPr kumimoji="1" lang="zh-TW" altLang="en-US" i="1" dirty="0"/>
          </a:p>
        </p:txBody>
      </p:sp>
      <p:sp>
        <p:nvSpPr>
          <p:cNvPr id="3" name="內容版面配置區 2"/>
          <p:cNvSpPr>
            <a:spLocks noGrp="1"/>
          </p:cNvSpPr>
          <p:nvPr>
            <p:ph idx="1"/>
          </p:nvPr>
        </p:nvSpPr>
        <p:spPr/>
        <p:txBody>
          <a:bodyPr/>
          <a:lstStyle/>
          <a:p>
            <a:r>
              <a:rPr kumimoji="1" lang="zh-TW" altLang="en-US" dirty="0"/>
              <a:t>在經過上述的幾個方法後，已經消去許多不會是臉的地方，但留下的地方還是需要再做進一步的判斷。</a:t>
            </a:r>
            <a:endParaRPr kumimoji="1" lang="en-US" altLang="zh-TW" dirty="0"/>
          </a:p>
          <a:p>
            <a:r>
              <a:rPr kumimoji="1" lang="zh-TW" altLang="en-US" dirty="0"/>
              <a:t>這裡我們用了一個</a:t>
            </a:r>
            <a:r>
              <a:rPr kumimoji="1" lang="en-US" altLang="zh-TW" dirty="0"/>
              <a:t>general </a:t>
            </a:r>
            <a:r>
              <a:rPr kumimoji="1" lang="zh-TW" altLang="en-US" dirty="0"/>
              <a:t>的</a:t>
            </a:r>
            <a:r>
              <a:rPr kumimoji="1" lang="en-US" altLang="zh-TW" dirty="0"/>
              <a:t>face template</a:t>
            </a:r>
            <a:r>
              <a:rPr kumimoji="1" lang="zh-TW" altLang="en-US" dirty="0"/>
              <a:t>進一步想增加我們的判斷精準度。我們在這個步驟也設了一個</a:t>
            </a:r>
            <a:r>
              <a:rPr kumimoji="1" lang="en-US" altLang="zh-TW" dirty="0"/>
              <a:t>threshold</a:t>
            </a:r>
            <a:r>
              <a:rPr kumimoji="1" lang="zh-TW" altLang="en-US" dirty="0"/>
              <a:t>，當作判斷多個臉的標準。然而使用的是</a:t>
            </a:r>
            <a:r>
              <a:rPr kumimoji="1" lang="en-US" altLang="zh-TW" dirty="0"/>
              <a:t>general</a:t>
            </a:r>
            <a:r>
              <a:rPr kumimoji="1" lang="zh-TW" altLang="en-US" dirty="0"/>
              <a:t>的</a:t>
            </a:r>
            <a:r>
              <a:rPr kumimoji="1" lang="en-US" altLang="zh-TW" dirty="0"/>
              <a:t>template</a:t>
            </a:r>
            <a:r>
              <a:rPr kumimoji="1" lang="zh-TW" altLang="en-US" dirty="0"/>
              <a:t>，所以</a:t>
            </a:r>
            <a:r>
              <a:rPr kumimoji="1" lang="en-US" altLang="zh-TW" dirty="0"/>
              <a:t>threshold</a:t>
            </a:r>
            <a:r>
              <a:rPr kumimoji="1" lang="zh-TW" altLang="en-US" dirty="0"/>
              <a:t>並不太好抓。</a:t>
            </a:r>
            <a:endParaRPr kumimoji="1" lang="en-US" altLang="zh-TW" dirty="0"/>
          </a:p>
          <a:p>
            <a:r>
              <a:rPr kumimoji="1" lang="zh-TW" altLang="en-US" dirty="0"/>
              <a:t>而在判斷到一個是臉部的點之後，我們也會將其附近值改成</a:t>
            </a:r>
            <a:r>
              <a:rPr kumimoji="1" lang="en-US" altLang="zh-TW" dirty="0"/>
              <a:t>0</a:t>
            </a:r>
            <a:r>
              <a:rPr kumimoji="1" lang="zh-TW" altLang="en-US" dirty="0"/>
              <a:t>，避免因為使用</a:t>
            </a:r>
            <a:r>
              <a:rPr kumimoji="1" lang="en-US" altLang="zh-TW" dirty="0"/>
              <a:t>general face template</a:t>
            </a:r>
            <a:r>
              <a:rPr kumimoji="1" lang="zh-TW" altLang="en-US" dirty="0"/>
              <a:t>而重複判斷到同一張臉的情況。</a:t>
            </a:r>
          </a:p>
          <a:p>
            <a:endParaRPr kumimoji="1" lang="zh-TW" altLang="en-US" dirty="0"/>
          </a:p>
        </p:txBody>
      </p:sp>
    </p:spTree>
    <p:extLst>
      <p:ext uri="{BB962C8B-B14F-4D97-AF65-F5344CB8AC3E}">
        <p14:creationId xmlns:p14="http://schemas.microsoft.com/office/powerpoint/2010/main" val="167618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i="1" dirty="0"/>
              <a:t>Template matching : result</a:t>
            </a:r>
            <a:endParaRPr kumimoji="1" lang="zh-TW" altLang="en-US" i="1"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644" y="2097088"/>
            <a:ext cx="4242811" cy="4031726"/>
          </a:xfrm>
        </p:spPr>
      </p:pic>
    </p:spTree>
    <p:extLst>
      <p:ext uri="{BB962C8B-B14F-4D97-AF65-F5344CB8AC3E}">
        <p14:creationId xmlns:p14="http://schemas.microsoft.com/office/powerpoint/2010/main" val="91771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i="1" dirty="0"/>
              <a:t>result :</a:t>
            </a:r>
            <a:endParaRPr kumimoji="1" lang="zh-TW" altLang="en-US" i="1" dirty="0"/>
          </a:p>
        </p:txBody>
      </p:sp>
      <p:sp>
        <p:nvSpPr>
          <p:cNvPr id="3" name="內容版面配置區 2"/>
          <p:cNvSpPr>
            <a:spLocks noGrp="1"/>
          </p:cNvSpPr>
          <p:nvPr>
            <p:ph idx="1"/>
          </p:nvPr>
        </p:nvSpPr>
        <p:spPr/>
        <p:txBody>
          <a:bodyPr>
            <a:normAutofit lnSpcReduction="10000"/>
          </a:bodyPr>
          <a:lstStyle/>
          <a:p>
            <a:r>
              <a:rPr kumimoji="1" lang="zh-TW" altLang="en-US" dirty="0"/>
              <a:t>在最後一個步驟</a:t>
            </a:r>
            <a:r>
              <a:rPr kumimoji="1" lang="en-US" altLang="zh-TW" dirty="0"/>
              <a:t>template matching </a:t>
            </a:r>
            <a:r>
              <a:rPr kumimoji="1" lang="zh-TW" altLang="en-US" dirty="0"/>
              <a:t>結束之後，可以看出我們的結果並沒有做到</a:t>
            </a:r>
            <a:r>
              <a:rPr kumimoji="1" lang="en-US" altLang="zh-TW" dirty="0"/>
              <a:t>100%</a:t>
            </a:r>
            <a:r>
              <a:rPr kumimoji="1" lang="zh-TW" altLang="en-US" dirty="0"/>
              <a:t>正確，在步驟中有些細節沒有處理的非常精確。</a:t>
            </a:r>
            <a:endParaRPr kumimoji="1" lang="en-US" altLang="zh-TW" dirty="0"/>
          </a:p>
          <a:p>
            <a:r>
              <a:rPr kumimoji="1" lang="zh-TW" altLang="en-US" dirty="0"/>
              <a:t>我們使用的方法在最後一步需要產生一個</a:t>
            </a:r>
            <a:r>
              <a:rPr kumimoji="1" lang="en-US" altLang="zh-TW" dirty="0"/>
              <a:t>face template</a:t>
            </a:r>
            <a:r>
              <a:rPr kumimoji="1" lang="zh-TW" altLang="en-US" dirty="0"/>
              <a:t>，然而我們沒辦法每次都精確判斷照片中每張臉的大小，所以在</a:t>
            </a:r>
            <a:r>
              <a:rPr kumimoji="1" lang="en-US" altLang="zh-TW" dirty="0"/>
              <a:t>template</a:t>
            </a:r>
            <a:r>
              <a:rPr kumimoji="1" lang="zh-TW" altLang="en-US" dirty="0"/>
              <a:t>選取的部分只能多次嘗試後選一個較</a:t>
            </a:r>
            <a:r>
              <a:rPr kumimoji="1" lang="en-US" altLang="zh-TW" dirty="0"/>
              <a:t>general</a:t>
            </a:r>
            <a:r>
              <a:rPr kumimoji="1" lang="zh-TW" altLang="en-US" dirty="0"/>
              <a:t>的值。</a:t>
            </a:r>
            <a:endParaRPr kumimoji="1" lang="en-US" altLang="zh-TW" dirty="0"/>
          </a:p>
          <a:p>
            <a:r>
              <a:rPr kumimoji="1" lang="zh-TW" altLang="en-US"/>
              <a:t>在</a:t>
            </a:r>
            <a:r>
              <a:rPr kumimoji="1" lang="zh-TW" altLang="en-US" dirty="0"/>
              <a:t>判斷的過程中會需要消去得到的值的附近其他值（避免一張臉被重複判斷），這個步驟也可能因為臉太靠近且大小不同而造成項結果又下的臉被往下切的情況。</a:t>
            </a:r>
          </a:p>
        </p:txBody>
      </p:sp>
    </p:spTree>
    <p:extLst>
      <p:ext uri="{BB962C8B-B14F-4D97-AF65-F5344CB8AC3E}">
        <p14:creationId xmlns:p14="http://schemas.microsoft.com/office/powerpoint/2010/main" val="160990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E85F3-987A-8347-A2A3-8CE171BA7446}"/>
              </a:ext>
            </a:extLst>
          </p:cNvPr>
          <p:cNvSpPr>
            <a:spLocks noGrp="1"/>
          </p:cNvSpPr>
          <p:nvPr>
            <p:ph type="title"/>
          </p:nvPr>
        </p:nvSpPr>
        <p:spPr>
          <a:xfrm>
            <a:off x="995109" y="167414"/>
            <a:ext cx="9905998" cy="1478570"/>
          </a:xfrm>
        </p:spPr>
        <p:txBody>
          <a:bodyPr/>
          <a:lstStyle/>
          <a:p>
            <a:r>
              <a:rPr kumimoji="1" lang="en-US" altLang="zh-TW" i="1" dirty="0"/>
              <a:t>Experimental</a:t>
            </a:r>
            <a:r>
              <a:rPr kumimoji="1" lang="zh-TW" altLang="en-US" i="1" dirty="0"/>
              <a:t> </a:t>
            </a:r>
            <a:r>
              <a:rPr kumimoji="1" lang="en-US" altLang="zh-TW" i="1" dirty="0"/>
              <a:t>Result(1)</a:t>
            </a:r>
            <a:endParaRPr kumimoji="1" lang="zh-TW" altLang="en-US" i="1"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016" y="1736870"/>
            <a:ext cx="3952298" cy="4760912"/>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76" y="1736870"/>
            <a:ext cx="3771380" cy="4760912"/>
          </a:xfrm>
          <a:prstGeom prst="rect">
            <a:avLst/>
          </a:prstGeom>
        </p:spPr>
      </p:pic>
      <p:sp>
        <p:nvSpPr>
          <p:cNvPr id="3" name="文字方塊 2">
            <a:extLst>
              <a:ext uri="{FF2B5EF4-FFF2-40B4-BE49-F238E27FC236}">
                <a16:creationId xmlns:a16="http://schemas.microsoft.com/office/drawing/2014/main" id="{9491A718-B4D9-9649-A1A9-C32B978CCACB}"/>
              </a:ext>
            </a:extLst>
          </p:cNvPr>
          <p:cNvSpPr txBox="1"/>
          <p:nvPr/>
        </p:nvSpPr>
        <p:spPr>
          <a:xfrm>
            <a:off x="1695016" y="1229762"/>
            <a:ext cx="1731564" cy="461665"/>
          </a:xfrm>
          <a:prstGeom prst="rect">
            <a:avLst/>
          </a:prstGeom>
          <a:noFill/>
        </p:spPr>
        <p:txBody>
          <a:bodyPr wrap="none" rtlCol="0">
            <a:spAutoFit/>
          </a:bodyPr>
          <a:lstStyle/>
          <a:p>
            <a:r>
              <a:rPr kumimoji="1" lang="en-US" altLang="zh-TW" sz="2400" dirty="0"/>
              <a:t>Our</a:t>
            </a:r>
            <a:r>
              <a:rPr kumimoji="1" lang="zh-TW" altLang="en-US" sz="2400" dirty="0"/>
              <a:t> </a:t>
            </a:r>
            <a:r>
              <a:rPr kumimoji="1" lang="en-US" altLang="zh-TW" sz="2400" dirty="0"/>
              <a:t>model</a:t>
            </a:r>
            <a:r>
              <a:rPr kumimoji="1" lang="zh-TW" altLang="en-US" sz="2400" dirty="0"/>
              <a:t> </a:t>
            </a:r>
            <a:r>
              <a:rPr kumimoji="1" lang="en-US" altLang="zh-TW" sz="2400" dirty="0"/>
              <a:t>:</a:t>
            </a:r>
            <a:r>
              <a:rPr kumimoji="1" lang="zh-TW" altLang="en-US" sz="2400" dirty="0"/>
              <a:t> </a:t>
            </a:r>
          </a:p>
        </p:txBody>
      </p:sp>
      <p:sp>
        <p:nvSpPr>
          <p:cNvPr id="5" name="文字方塊 4">
            <a:extLst>
              <a:ext uri="{FF2B5EF4-FFF2-40B4-BE49-F238E27FC236}">
                <a16:creationId xmlns:a16="http://schemas.microsoft.com/office/drawing/2014/main" id="{4683847E-A40E-C349-9BDA-AFD5717EEBCC}"/>
              </a:ext>
            </a:extLst>
          </p:cNvPr>
          <p:cNvSpPr txBox="1"/>
          <p:nvPr/>
        </p:nvSpPr>
        <p:spPr>
          <a:xfrm>
            <a:off x="6506476" y="1229761"/>
            <a:ext cx="1979156" cy="461665"/>
          </a:xfrm>
          <a:prstGeom prst="rect">
            <a:avLst/>
          </a:prstGeom>
          <a:noFill/>
        </p:spPr>
        <p:txBody>
          <a:bodyPr wrap="square" rtlCol="0">
            <a:spAutoFit/>
          </a:bodyPr>
          <a:lstStyle/>
          <a:p>
            <a:r>
              <a:rPr kumimoji="1" lang="en-US" altLang="zh-TW" sz="2400" dirty="0"/>
              <a:t>Python</a:t>
            </a:r>
            <a:r>
              <a:rPr kumimoji="1" lang="zh-TW" altLang="en-US" sz="2400" dirty="0"/>
              <a:t> </a:t>
            </a:r>
            <a:r>
              <a:rPr kumimoji="1" lang="en-US" altLang="zh-TW" sz="2400" dirty="0"/>
              <a:t>model</a:t>
            </a:r>
            <a:r>
              <a:rPr kumimoji="1" lang="zh-TW" altLang="en-US" sz="2400" dirty="0"/>
              <a:t> </a:t>
            </a:r>
            <a:r>
              <a:rPr kumimoji="1" lang="en-US" altLang="zh-TW" sz="2400" dirty="0"/>
              <a:t>:</a:t>
            </a:r>
            <a:endParaRPr kumimoji="1" lang="zh-TW" altLang="en-US" sz="2400" dirty="0"/>
          </a:p>
        </p:txBody>
      </p:sp>
    </p:spTree>
    <p:extLst>
      <p:ext uri="{BB962C8B-B14F-4D97-AF65-F5344CB8AC3E}">
        <p14:creationId xmlns:p14="http://schemas.microsoft.com/office/powerpoint/2010/main" val="118537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Our</a:t>
            </a:r>
            <a:r>
              <a:rPr kumimoji="1" lang="zh-TW" altLang="en-US" dirty="0"/>
              <a:t> </a:t>
            </a:r>
            <a:r>
              <a:rPr kumimoji="1" lang="en-US" altLang="zh-TW" dirty="0"/>
              <a:t>model</a:t>
            </a:r>
            <a:r>
              <a:rPr kumimoji="1" lang="zh-TW" altLang="en-US" dirty="0"/>
              <a:t> </a:t>
            </a:r>
            <a:r>
              <a:rPr kumimoji="1" lang="en-US" altLang="zh-TW" dirty="0"/>
              <a:t>:</a:t>
            </a:r>
            <a:r>
              <a:rPr kumimoji="1" lang="zh-TW" altLang="en-US" dirty="0"/>
              <a:t> </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681" y="2447275"/>
            <a:ext cx="3480809" cy="3307634"/>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103" y="2447275"/>
            <a:ext cx="3811697" cy="3307634"/>
          </a:xfrm>
          <a:prstGeom prst="rect">
            <a:avLst/>
          </a:prstGeom>
        </p:spPr>
      </p:pic>
      <p:sp>
        <p:nvSpPr>
          <p:cNvPr id="3" name="矩形 2">
            <a:extLst>
              <a:ext uri="{FF2B5EF4-FFF2-40B4-BE49-F238E27FC236}">
                <a16:creationId xmlns:a16="http://schemas.microsoft.com/office/drawing/2014/main" id="{E5BC4D2E-2B7C-5843-B7DB-9BABC9C1D1F7}"/>
              </a:ext>
            </a:extLst>
          </p:cNvPr>
          <p:cNvSpPr/>
          <p:nvPr/>
        </p:nvSpPr>
        <p:spPr>
          <a:xfrm>
            <a:off x="1520681" y="1902850"/>
            <a:ext cx="1731564" cy="461665"/>
          </a:xfrm>
          <a:prstGeom prst="rect">
            <a:avLst/>
          </a:prstGeom>
        </p:spPr>
        <p:txBody>
          <a:bodyPr wrap="none">
            <a:spAutoFit/>
          </a:bodyPr>
          <a:lstStyle/>
          <a:p>
            <a:r>
              <a:rPr kumimoji="1" lang="en-US" altLang="zh-TW" sz="2400" dirty="0"/>
              <a:t>Our</a:t>
            </a:r>
            <a:r>
              <a:rPr kumimoji="1" lang="zh-TW" altLang="en-US" sz="2400" dirty="0"/>
              <a:t> </a:t>
            </a:r>
            <a:r>
              <a:rPr kumimoji="1" lang="en-US" altLang="zh-TW" sz="2400" dirty="0"/>
              <a:t>model</a:t>
            </a:r>
            <a:r>
              <a:rPr kumimoji="1" lang="zh-TW" altLang="en-US" sz="2400" dirty="0"/>
              <a:t> </a:t>
            </a:r>
            <a:r>
              <a:rPr kumimoji="1" lang="en-US" altLang="zh-TW" sz="2400" dirty="0"/>
              <a:t>:</a:t>
            </a:r>
            <a:r>
              <a:rPr kumimoji="1" lang="zh-TW" altLang="en-US" sz="2400" dirty="0"/>
              <a:t> </a:t>
            </a:r>
          </a:p>
        </p:txBody>
      </p:sp>
      <p:sp>
        <p:nvSpPr>
          <p:cNvPr id="6" name="矩形 5">
            <a:extLst>
              <a:ext uri="{FF2B5EF4-FFF2-40B4-BE49-F238E27FC236}">
                <a16:creationId xmlns:a16="http://schemas.microsoft.com/office/drawing/2014/main" id="{873CEDD2-E062-3E41-B414-BB174BCF5B11}"/>
              </a:ext>
            </a:extLst>
          </p:cNvPr>
          <p:cNvSpPr/>
          <p:nvPr/>
        </p:nvSpPr>
        <p:spPr>
          <a:xfrm>
            <a:off x="5637103" y="1903331"/>
            <a:ext cx="1986441" cy="461665"/>
          </a:xfrm>
          <a:prstGeom prst="rect">
            <a:avLst/>
          </a:prstGeom>
        </p:spPr>
        <p:txBody>
          <a:bodyPr wrap="none">
            <a:spAutoFit/>
          </a:bodyPr>
          <a:lstStyle/>
          <a:p>
            <a:r>
              <a:rPr kumimoji="1" lang="en-US" altLang="zh-TW" sz="2400" dirty="0"/>
              <a:t>Python</a:t>
            </a:r>
            <a:r>
              <a:rPr kumimoji="1" lang="zh-TW" altLang="en-US" sz="2400" dirty="0"/>
              <a:t> </a:t>
            </a:r>
            <a:r>
              <a:rPr kumimoji="1" lang="en-US" altLang="zh-TW" sz="2400" dirty="0"/>
              <a:t>model</a:t>
            </a:r>
            <a:r>
              <a:rPr kumimoji="1" lang="zh-TW" altLang="en-US" sz="2400" dirty="0"/>
              <a:t> </a:t>
            </a:r>
            <a:r>
              <a:rPr kumimoji="1" lang="en-US" altLang="zh-TW" sz="2400" dirty="0"/>
              <a:t>:</a:t>
            </a:r>
            <a:endParaRPr kumimoji="1" lang="zh-TW" altLang="en-US" sz="2400" dirty="0"/>
          </a:p>
        </p:txBody>
      </p:sp>
    </p:spTree>
    <p:extLst>
      <p:ext uri="{BB962C8B-B14F-4D97-AF65-F5344CB8AC3E}">
        <p14:creationId xmlns:p14="http://schemas.microsoft.com/office/powerpoint/2010/main" val="1000977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1412" y="228374"/>
            <a:ext cx="9905998" cy="1478570"/>
          </a:xfrm>
        </p:spPr>
        <p:txBody>
          <a:bodyPr/>
          <a:lstStyle/>
          <a:p>
            <a:r>
              <a:rPr kumimoji="1" lang="en-US" altLang="zh-TW" i="1" dirty="0"/>
              <a:t>Experimental</a:t>
            </a:r>
            <a:r>
              <a:rPr kumimoji="1" lang="zh-TW" altLang="en-US" i="1" dirty="0"/>
              <a:t> </a:t>
            </a:r>
            <a:r>
              <a:rPr kumimoji="1" lang="en-US" altLang="zh-TW" i="1" dirty="0"/>
              <a:t>Result(3)</a:t>
            </a:r>
            <a:endParaRPr kumimoji="1"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0364" y="2004481"/>
            <a:ext cx="4353652" cy="4031726"/>
          </a:xfrm>
        </p:spPr>
      </p:pic>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2004481"/>
            <a:ext cx="4242811" cy="4031726"/>
          </a:xfrm>
          <a:prstGeom prst="rect">
            <a:avLst/>
          </a:prstGeom>
        </p:spPr>
      </p:pic>
      <p:sp>
        <p:nvSpPr>
          <p:cNvPr id="3" name="矩形 2">
            <a:extLst>
              <a:ext uri="{FF2B5EF4-FFF2-40B4-BE49-F238E27FC236}">
                <a16:creationId xmlns:a16="http://schemas.microsoft.com/office/drawing/2014/main" id="{340E146E-EA0D-3145-8152-E59C8D58C0D0}"/>
              </a:ext>
            </a:extLst>
          </p:cNvPr>
          <p:cNvSpPr/>
          <p:nvPr/>
        </p:nvSpPr>
        <p:spPr>
          <a:xfrm>
            <a:off x="1141412" y="1486381"/>
            <a:ext cx="1731564" cy="461665"/>
          </a:xfrm>
          <a:prstGeom prst="rect">
            <a:avLst/>
          </a:prstGeom>
        </p:spPr>
        <p:txBody>
          <a:bodyPr wrap="none">
            <a:spAutoFit/>
          </a:bodyPr>
          <a:lstStyle/>
          <a:p>
            <a:r>
              <a:rPr kumimoji="1" lang="en-US" altLang="zh-TW" sz="2400" dirty="0"/>
              <a:t>Our</a:t>
            </a:r>
            <a:r>
              <a:rPr kumimoji="1" lang="zh-TW" altLang="en-US" sz="2400" dirty="0"/>
              <a:t> </a:t>
            </a:r>
            <a:r>
              <a:rPr kumimoji="1" lang="en-US" altLang="zh-TW" sz="2400" dirty="0"/>
              <a:t>model</a:t>
            </a:r>
            <a:r>
              <a:rPr kumimoji="1" lang="zh-TW" altLang="en-US" sz="2400" dirty="0"/>
              <a:t> </a:t>
            </a:r>
            <a:r>
              <a:rPr kumimoji="1" lang="en-US" altLang="zh-TW" sz="2400" dirty="0"/>
              <a:t>:</a:t>
            </a:r>
            <a:r>
              <a:rPr kumimoji="1" lang="zh-TW" altLang="en-US" sz="2400" dirty="0"/>
              <a:t> </a:t>
            </a:r>
          </a:p>
        </p:txBody>
      </p:sp>
      <p:sp>
        <p:nvSpPr>
          <p:cNvPr id="6" name="矩形 5">
            <a:extLst>
              <a:ext uri="{FF2B5EF4-FFF2-40B4-BE49-F238E27FC236}">
                <a16:creationId xmlns:a16="http://schemas.microsoft.com/office/drawing/2014/main" id="{649CB5FA-CB0F-204D-AD9C-E123B9327967}"/>
              </a:ext>
            </a:extLst>
          </p:cNvPr>
          <p:cNvSpPr/>
          <p:nvPr/>
        </p:nvSpPr>
        <p:spPr>
          <a:xfrm>
            <a:off x="5680364" y="1486380"/>
            <a:ext cx="1986441" cy="461665"/>
          </a:xfrm>
          <a:prstGeom prst="rect">
            <a:avLst/>
          </a:prstGeom>
        </p:spPr>
        <p:txBody>
          <a:bodyPr wrap="none">
            <a:spAutoFit/>
          </a:bodyPr>
          <a:lstStyle/>
          <a:p>
            <a:r>
              <a:rPr kumimoji="1" lang="en-US" altLang="zh-TW" sz="2400" dirty="0"/>
              <a:t>Python</a:t>
            </a:r>
            <a:r>
              <a:rPr kumimoji="1" lang="zh-TW" altLang="en-US" sz="2400" dirty="0"/>
              <a:t> </a:t>
            </a:r>
            <a:r>
              <a:rPr kumimoji="1" lang="en-US" altLang="zh-TW" sz="2400" dirty="0"/>
              <a:t>model</a:t>
            </a:r>
            <a:r>
              <a:rPr kumimoji="1" lang="zh-TW" altLang="en-US" sz="2400" dirty="0"/>
              <a:t> </a:t>
            </a:r>
            <a:r>
              <a:rPr kumimoji="1" lang="en-US" altLang="zh-TW" sz="2400" dirty="0"/>
              <a:t>:</a:t>
            </a:r>
            <a:endParaRPr kumimoji="1" lang="zh-TW" altLang="en-US" sz="2400" dirty="0"/>
          </a:p>
        </p:txBody>
      </p:sp>
    </p:spTree>
    <p:extLst>
      <p:ext uri="{BB962C8B-B14F-4D97-AF65-F5344CB8AC3E}">
        <p14:creationId xmlns:p14="http://schemas.microsoft.com/office/powerpoint/2010/main" val="17694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D7D15F-72F2-5548-B5C6-64A1E812B401}"/>
              </a:ext>
            </a:extLst>
          </p:cNvPr>
          <p:cNvSpPr>
            <a:spLocks noGrp="1"/>
          </p:cNvSpPr>
          <p:nvPr>
            <p:ph type="title"/>
          </p:nvPr>
        </p:nvSpPr>
        <p:spPr/>
        <p:txBody>
          <a:bodyPr/>
          <a:lstStyle/>
          <a:p>
            <a:r>
              <a:rPr kumimoji="1" lang="en-US" altLang="zh-TW" dirty="0"/>
              <a:t>Motivation</a:t>
            </a:r>
            <a:endParaRPr kumimoji="1" lang="zh-TW" altLang="en-US" dirty="0"/>
          </a:p>
        </p:txBody>
      </p:sp>
      <p:sp>
        <p:nvSpPr>
          <p:cNvPr id="3" name="內容版面配置區 2">
            <a:extLst>
              <a:ext uri="{FF2B5EF4-FFF2-40B4-BE49-F238E27FC236}">
                <a16:creationId xmlns:a16="http://schemas.microsoft.com/office/drawing/2014/main" id="{B5E90EC1-6382-2B4B-826E-4897DE570996}"/>
              </a:ext>
            </a:extLst>
          </p:cNvPr>
          <p:cNvSpPr>
            <a:spLocks noGrp="1"/>
          </p:cNvSpPr>
          <p:nvPr>
            <p:ph idx="1"/>
          </p:nvPr>
        </p:nvSpPr>
        <p:spPr/>
        <p:txBody>
          <a:bodyPr/>
          <a:lstStyle/>
          <a:p>
            <a:r>
              <a:rPr kumimoji="1" lang="zh-TW" altLang="en-US" dirty="0"/>
              <a:t>在</a:t>
            </a:r>
            <a:r>
              <a:rPr kumimoji="1" lang="en-US" altLang="zh-TW" dirty="0"/>
              <a:t>ML</a:t>
            </a:r>
            <a:r>
              <a:rPr kumimoji="1" lang="zh-CN" altLang="en-US" dirty="0"/>
              <a:t>突飛猛進的時代，</a:t>
            </a:r>
            <a:r>
              <a:rPr kumimoji="1" lang="zh-TW" altLang="en-US" dirty="0"/>
              <a:t>已經有許多人靠著</a:t>
            </a:r>
            <a:r>
              <a:rPr kumimoji="1" lang="en-US" altLang="zh-TW" dirty="0"/>
              <a:t>deep</a:t>
            </a:r>
            <a:r>
              <a:rPr kumimoji="1" lang="zh-TW" altLang="en-US" dirty="0"/>
              <a:t> </a:t>
            </a:r>
            <a:r>
              <a:rPr kumimoji="1" lang="en-US" altLang="zh-TW" dirty="0"/>
              <a:t>learning</a:t>
            </a:r>
            <a:r>
              <a:rPr kumimoji="1" lang="zh-CN" altLang="en-US" dirty="0"/>
              <a:t>或</a:t>
            </a:r>
            <a:r>
              <a:rPr kumimoji="1" lang="en-US" altLang="zh-TW" dirty="0"/>
              <a:t>SVM</a:t>
            </a:r>
            <a:r>
              <a:rPr kumimoji="1" lang="zh-CN" altLang="en-US" dirty="0"/>
              <a:t>時作出</a:t>
            </a:r>
            <a:r>
              <a:rPr kumimoji="1" lang="en-US" altLang="zh-TW" dirty="0"/>
              <a:t>face</a:t>
            </a:r>
            <a:r>
              <a:rPr kumimoji="1" lang="zh-TW" altLang="en-US" dirty="0"/>
              <a:t> </a:t>
            </a:r>
            <a:r>
              <a:rPr kumimoji="1" lang="en-US" altLang="zh-TW" dirty="0"/>
              <a:t>detection</a:t>
            </a:r>
            <a:r>
              <a:rPr kumimoji="1" lang="zh-CN" altLang="en-US" dirty="0"/>
              <a:t>的</a:t>
            </a:r>
            <a:r>
              <a:rPr kumimoji="1" lang="en-US" altLang="zh-TW" dirty="0"/>
              <a:t>model</a:t>
            </a:r>
            <a:r>
              <a:rPr kumimoji="1" lang="zh-TW" altLang="en-US" dirty="0"/>
              <a:t>。</a:t>
            </a:r>
            <a:r>
              <a:rPr kumimoji="1" lang="en-US" altLang="zh-TW" dirty="0"/>
              <a:t>Python</a:t>
            </a:r>
            <a:r>
              <a:rPr kumimoji="1" lang="zh-TW" altLang="en-US" dirty="0"/>
              <a:t> </a:t>
            </a:r>
            <a:r>
              <a:rPr kumimoji="1" lang="zh-CN" altLang="en-US" dirty="0"/>
              <a:t>甚至已經有</a:t>
            </a:r>
            <a:r>
              <a:rPr kumimoji="1" lang="en-US" altLang="zh-TW" dirty="0"/>
              <a:t>open</a:t>
            </a:r>
            <a:r>
              <a:rPr kumimoji="1" lang="zh-TW" altLang="en-US" dirty="0"/>
              <a:t> </a:t>
            </a:r>
            <a:r>
              <a:rPr kumimoji="1" lang="en-US" altLang="zh-TW" dirty="0"/>
              <a:t>source</a:t>
            </a:r>
            <a:r>
              <a:rPr kumimoji="1" lang="zh-TW" altLang="en-US" dirty="0"/>
              <a:t>的</a:t>
            </a:r>
            <a:r>
              <a:rPr kumimoji="1" lang="en-US" altLang="zh-TW" dirty="0"/>
              <a:t>face</a:t>
            </a:r>
            <a:r>
              <a:rPr kumimoji="1" lang="zh-TW" altLang="en-US" dirty="0"/>
              <a:t> </a:t>
            </a:r>
            <a:r>
              <a:rPr kumimoji="1" lang="en-US" altLang="zh-TW" dirty="0"/>
              <a:t>detection</a:t>
            </a:r>
            <a:r>
              <a:rPr kumimoji="1" lang="zh-TW" altLang="en-US" dirty="0"/>
              <a:t> </a:t>
            </a:r>
            <a:r>
              <a:rPr kumimoji="1" lang="en-US" altLang="zh-TW" dirty="0"/>
              <a:t>package</a:t>
            </a:r>
            <a:r>
              <a:rPr kumimoji="1" lang="zh-TW" altLang="en-US" dirty="0"/>
              <a:t>。</a:t>
            </a:r>
            <a:endParaRPr kumimoji="1" lang="en-US" altLang="zh-TW" dirty="0"/>
          </a:p>
          <a:p>
            <a:r>
              <a:rPr kumimoji="1" lang="zh-TW" altLang="en-US" dirty="0"/>
              <a:t>我們希望能回歸本質</a:t>
            </a:r>
            <a:r>
              <a:rPr kumimoji="1" lang="zh-CN" altLang="en-US" dirty="0"/>
              <a:t>，</a:t>
            </a:r>
            <a:r>
              <a:rPr kumimoji="1" lang="zh-TW" altLang="en-US" dirty="0"/>
              <a:t>利用課堂上教的</a:t>
            </a:r>
            <a:r>
              <a:rPr kumimoji="1" lang="en-US" altLang="zh-TW" dirty="0"/>
              <a:t>Morphological</a:t>
            </a:r>
            <a:r>
              <a:rPr kumimoji="1" lang="zh-CN" altLang="en-US" dirty="0"/>
              <a:t>和</a:t>
            </a:r>
            <a:r>
              <a:rPr kumimoji="1" lang="en-US" altLang="zh-TW" dirty="0"/>
              <a:t>shape</a:t>
            </a:r>
            <a:r>
              <a:rPr kumimoji="1" lang="zh-TW" altLang="en-US" dirty="0"/>
              <a:t> </a:t>
            </a:r>
            <a:r>
              <a:rPr kumimoji="1" lang="en-US" altLang="zh-TW" dirty="0"/>
              <a:t>analysis</a:t>
            </a:r>
            <a:r>
              <a:rPr kumimoji="1" lang="zh-CN" altLang="en-US" dirty="0"/>
              <a:t>來實作出不輸</a:t>
            </a:r>
            <a:r>
              <a:rPr kumimoji="1" lang="en-US" altLang="zh-TW" dirty="0"/>
              <a:t>ML</a:t>
            </a:r>
            <a:r>
              <a:rPr kumimoji="1" lang="zh-CN" altLang="en-US" dirty="0"/>
              <a:t>的</a:t>
            </a:r>
            <a:r>
              <a:rPr kumimoji="1" lang="en-US" altLang="zh-TW" dirty="0"/>
              <a:t>face</a:t>
            </a:r>
            <a:r>
              <a:rPr kumimoji="1" lang="zh-TW" altLang="en-US" dirty="0"/>
              <a:t> </a:t>
            </a:r>
            <a:r>
              <a:rPr kumimoji="1" lang="en-US" altLang="zh-TW" dirty="0"/>
              <a:t>detection</a:t>
            </a:r>
            <a:r>
              <a:rPr kumimoji="1" lang="zh-TW" altLang="en-US" dirty="0"/>
              <a:t> </a:t>
            </a:r>
            <a:r>
              <a:rPr kumimoji="1" lang="en-US" altLang="zh-TW" dirty="0"/>
              <a:t>model</a:t>
            </a:r>
            <a:r>
              <a:rPr kumimoji="1" lang="zh-TW" altLang="en-US" dirty="0"/>
              <a:t>。</a:t>
            </a:r>
          </a:p>
        </p:txBody>
      </p:sp>
    </p:spTree>
    <p:extLst>
      <p:ext uri="{BB962C8B-B14F-4D97-AF65-F5344CB8AC3E}">
        <p14:creationId xmlns:p14="http://schemas.microsoft.com/office/powerpoint/2010/main" val="242364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AE7C00-B2B3-7040-9271-C7983B77E8A4}"/>
              </a:ext>
            </a:extLst>
          </p:cNvPr>
          <p:cNvSpPr>
            <a:spLocks noGrp="1"/>
          </p:cNvSpPr>
          <p:nvPr>
            <p:ph type="title"/>
          </p:nvPr>
        </p:nvSpPr>
        <p:spPr/>
        <p:txBody>
          <a:bodyPr/>
          <a:lstStyle/>
          <a:p>
            <a:r>
              <a:rPr kumimoji="1" lang="en-US" altLang="zh-TW" i="1" dirty="0"/>
              <a:t>Experimental</a:t>
            </a:r>
            <a:r>
              <a:rPr kumimoji="1" lang="zh-TW" altLang="en-US" i="1" dirty="0"/>
              <a:t> </a:t>
            </a:r>
            <a:r>
              <a:rPr kumimoji="1" lang="en-US" altLang="zh-TW" i="1" dirty="0"/>
              <a:t>Result</a:t>
            </a:r>
            <a:endParaRPr kumimoji="1" lang="zh-TW" altLang="en-US" dirty="0"/>
          </a:p>
        </p:txBody>
      </p:sp>
      <p:sp>
        <p:nvSpPr>
          <p:cNvPr id="3" name="內容版面配置區 2">
            <a:extLst>
              <a:ext uri="{FF2B5EF4-FFF2-40B4-BE49-F238E27FC236}">
                <a16:creationId xmlns:a16="http://schemas.microsoft.com/office/drawing/2014/main" id="{361F523F-70C5-444F-A368-BFF5186E8F9A}"/>
              </a:ext>
            </a:extLst>
          </p:cNvPr>
          <p:cNvSpPr>
            <a:spLocks noGrp="1"/>
          </p:cNvSpPr>
          <p:nvPr>
            <p:ph idx="1"/>
          </p:nvPr>
        </p:nvSpPr>
        <p:spPr/>
        <p:txBody>
          <a:bodyPr>
            <a:normAutofit/>
          </a:bodyPr>
          <a:lstStyle/>
          <a:p>
            <a:r>
              <a:rPr kumimoji="1" lang="zh-TW" altLang="en-US" dirty="0"/>
              <a:t>可以看出精準度並沒有到非常好，但相較於</a:t>
            </a:r>
            <a:r>
              <a:rPr kumimoji="1" lang="en-US" altLang="zh-TW" dirty="0"/>
              <a:t>python</a:t>
            </a:r>
            <a:r>
              <a:rPr kumimoji="1" lang="zh-CN" altLang="en-US" dirty="0"/>
              <a:t>內建的</a:t>
            </a:r>
            <a:r>
              <a:rPr kumimoji="1" lang="en-US" altLang="zh-TW" dirty="0"/>
              <a:t>model</a:t>
            </a:r>
            <a:r>
              <a:rPr kumimoji="1" lang="zh-CN" altLang="en-US" dirty="0"/>
              <a:t>我們的泛用性更廣</a:t>
            </a:r>
            <a:endParaRPr kumimoji="1" lang="en-US" altLang="zh-TW" dirty="0"/>
          </a:p>
          <a:p>
            <a:r>
              <a:rPr kumimoji="1" lang="zh-TW" altLang="en-US" dirty="0"/>
              <a:t>我們的做法在效率上並不是很好，在幾個步驟中又用到過多次的迴圈和遞迴。</a:t>
            </a:r>
            <a:endParaRPr kumimoji="1" lang="en-US" altLang="zh-TW" dirty="0"/>
          </a:p>
          <a:p>
            <a:r>
              <a:rPr kumimoji="1" lang="zh-TW" altLang="en-US" dirty="0"/>
              <a:t>若是一開始的輸入就是</a:t>
            </a:r>
            <a:r>
              <a:rPr kumimoji="1" lang="en-US" altLang="zh-TW" dirty="0"/>
              <a:t>gray scale</a:t>
            </a:r>
            <a:r>
              <a:rPr kumimoji="1" lang="zh-TW" altLang="en-US" dirty="0"/>
              <a:t>的圖，我們會少去步驟一的效果，對於整體的表現會有蠻大的差異。</a:t>
            </a:r>
          </a:p>
        </p:txBody>
      </p:sp>
    </p:spTree>
    <p:extLst>
      <p:ext uri="{BB962C8B-B14F-4D97-AF65-F5344CB8AC3E}">
        <p14:creationId xmlns:p14="http://schemas.microsoft.com/office/powerpoint/2010/main" val="269439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6C0C1A-AF2E-FD44-9FEA-986BCFE920AE}"/>
              </a:ext>
            </a:extLst>
          </p:cNvPr>
          <p:cNvSpPr>
            <a:spLocks noGrp="1"/>
          </p:cNvSpPr>
          <p:nvPr>
            <p:ph type="title"/>
          </p:nvPr>
        </p:nvSpPr>
        <p:spPr/>
        <p:txBody>
          <a:bodyPr/>
          <a:lstStyle/>
          <a:p>
            <a:r>
              <a:rPr kumimoji="1" lang="en-US" altLang="zh-TW" dirty="0"/>
              <a:t>Reference</a:t>
            </a:r>
            <a:endParaRPr kumimoji="1" lang="zh-TW" altLang="en-US" dirty="0"/>
          </a:p>
        </p:txBody>
      </p:sp>
      <p:sp>
        <p:nvSpPr>
          <p:cNvPr id="3" name="內容版面配置區 2">
            <a:extLst>
              <a:ext uri="{FF2B5EF4-FFF2-40B4-BE49-F238E27FC236}">
                <a16:creationId xmlns:a16="http://schemas.microsoft.com/office/drawing/2014/main" id="{2F7CF814-F6F2-4346-BCC8-850E4AFFE793}"/>
              </a:ext>
            </a:extLst>
          </p:cNvPr>
          <p:cNvSpPr>
            <a:spLocks noGrp="1"/>
          </p:cNvSpPr>
          <p:nvPr>
            <p:ph idx="1"/>
          </p:nvPr>
        </p:nvSpPr>
        <p:spPr/>
        <p:txBody>
          <a:bodyPr/>
          <a:lstStyle/>
          <a:p>
            <a:r>
              <a:rPr lang="en" altLang="zh-TW" dirty="0"/>
              <a:t>C. Garcia and G. </a:t>
            </a:r>
            <a:r>
              <a:rPr lang="en" altLang="zh-TW" dirty="0" err="1"/>
              <a:t>Tziritas</a:t>
            </a:r>
            <a:r>
              <a:rPr lang="en" altLang="zh-TW" dirty="0"/>
              <a:t>, "</a:t>
            </a:r>
            <a:r>
              <a:rPr lang="en" altLang="zh-TW" i="1" dirty="0"/>
              <a:t>Face detection using quantized skin color region merging and wavelet packet analysis</a:t>
            </a:r>
            <a:r>
              <a:rPr lang="en" altLang="zh-TW" dirty="0"/>
              <a:t>," IEEE Transactions on Multimedia Vol.1, No. 3, pp. 264--277, September 1999. </a:t>
            </a:r>
            <a:endParaRPr lang="en" altLang="zh-TW" dirty="0">
              <a:effectLst/>
            </a:endParaRPr>
          </a:p>
          <a:p>
            <a:r>
              <a:rPr lang="en" altLang="zh-TW" dirty="0"/>
              <a:t>M. </a:t>
            </a:r>
            <a:r>
              <a:rPr lang="en" altLang="zh-TW" dirty="0" err="1"/>
              <a:t>Elad</a:t>
            </a:r>
            <a:r>
              <a:rPr lang="en" altLang="zh-TW" dirty="0"/>
              <a:t>, Y. Hel-Or, and R. Keshet, “</a:t>
            </a:r>
            <a:r>
              <a:rPr lang="en" altLang="zh-TW" i="1" dirty="0"/>
              <a:t>Pattern Detection Using a Maximal Rejection Classifier,</a:t>
            </a:r>
            <a:r>
              <a:rPr lang="en" altLang="zh-TW" dirty="0"/>
              <a:t>” Pattern Recognition Letters, Vol. 23, Issue 12, pp. 1459-1471, October 2002 </a:t>
            </a:r>
            <a:endParaRPr lang="en" altLang="zh-TW" dirty="0">
              <a:effectLst/>
            </a:endParaRPr>
          </a:p>
          <a:p>
            <a:endParaRPr kumimoji="1" lang="zh-TW" altLang="en-US" dirty="0"/>
          </a:p>
        </p:txBody>
      </p:sp>
    </p:spTree>
    <p:extLst>
      <p:ext uri="{BB962C8B-B14F-4D97-AF65-F5344CB8AC3E}">
        <p14:creationId xmlns:p14="http://schemas.microsoft.com/office/powerpoint/2010/main" val="410314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2646E-239E-8443-82EF-85244D7EEFAE}"/>
              </a:ext>
            </a:extLst>
          </p:cNvPr>
          <p:cNvSpPr>
            <a:spLocks noGrp="1"/>
          </p:cNvSpPr>
          <p:nvPr>
            <p:ph type="title"/>
          </p:nvPr>
        </p:nvSpPr>
        <p:spPr/>
        <p:txBody>
          <a:bodyPr/>
          <a:lstStyle/>
          <a:p>
            <a:r>
              <a:rPr kumimoji="1" lang="en-US" altLang="zh-TW" dirty="0"/>
              <a:t>Problem</a:t>
            </a:r>
            <a:r>
              <a:rPr kumimoji="1" lang="zh-TW" altLang="en-US" dirty="0"/>
              <a:t> </a:t>
            </a:r>
            <a:r>
              <a:rPr kumimoji="1" lang="en-US" altLang="zh-TW" dirty="0"/>
              <a:t>definition</a:t>
            </a:r>
            <a:endParaRPr kumimoji="1" lang="zh-TW" altLang="en-US" dirty="0"/>
          </a:p>
        </p:txBody>
      </p:sp>
      <p:sp>
        <p:nvSpPr>
          <p:cNvPr id="3" name="內容版面配置區 2">
            <a:extLst>
              <a:ext uri="{FF2B5EF4-FFF2-40B4-BE49-F238E27FC236}">
                <a16:creationId xmlns:a16="http://schemas.microsoft.com/office/drawing/2014/main" id="{ACBB8191-696A-3941-9662-1DD935DA544A}"/>
              </a:ext>
            </a:extLst>
          </p:cNvPr>
          <p:cNvSpPr>
            <a:spLocks noGrp="1"/>
          </p:cNvSpPr>
          <p:nvPr>
            <p:ph idx="1"/>
          </p:nvPr>
        </p:nvSpPr>
        <p:spPr/>
        <p:txBody>
          <a:bodyPr/>
          <a:lstStyle/>
          <a:p>
            <a:r>
              <a:rPr kumimoji="1" lang="zh-TW" altLang="en-US" dirty="0"/>
              <a:t>對於任意一張彩色</a:t>
            </a:r>
            <a:r>
              <a:rPr kumimoji="1" lang="en-US" altLang="zh-TW" dirty="0"/>
              <a:t>input</a:t>
            </a:r>
            <a:r>
              <a:rPr kumimoji="1" lang="zh-TW" altLang="en-US" dirty="0"/>
              <a:t> </a:t>
            </a:r>
            <a:r>
              <a:rPr kumimoji="1" lang="en-US" altLang="zh-TW" dirty="0"/>
              <a:t>image</a:t>
            </a:r>
            <a:r>
              <a:rPr kumimoji="1" lang="zh-TW" altLang="en-US" dirty="0"/>
              <a:t>，我們的</a:t>
            </a:r>
            <a:r>
              <a:rPr kumimoji="1" lang="en-US" altLang="zh-TW" dirty="0"/>
              <a:t>model</a:t>
            </a:r>
            <a:r>
              <a:rPr kumimoji="1" lang="zh-CN" altLang="en-US" dirty="0"/>
              <a:t>能夠找出圖片中所有人臉並把每張人臉以方形匡出</a:t>
            </a:r>
            <a:r>
              <a:rPr kumimoji="1" lang="zh-TW" altLang="en-US" dirty="0"/>
              <a:t>，輸出成</a:t>
            </a:r>
            <a:r>
              <a:rPr kumimoji="1" lang="en-US" altLang="zh-TW" dirty="0"/>
              <a:t>output</a:t>
            </a:r>
            <a:r>
              <a:rPr kumimoji="1" lang="zh-TW" altLang="en-US" dirty="0"/>
              <a:t>，如下。</a:t>
            </a:r>
            <a:endParaRPr kumimoji="1" lang="en-US" altLang="zh-TW" dirty="0"/>
          </a:p>
          <a:p>
            <a:r>
              <a:rPr kumimoji="1" lang="zh-TW" altLang="en-US" dirty="0"/>
              <a:t> </a:t>
            </a:r>
          </a:p>
        </p:txBody>
      </p:sp>
      <p:pic>
        <p:nvPicPr>
          <p:cNvPr id="5" name="圖片 4">
            <a:extLst>
              <a:ext uri="{FF2B5EF4-FFF2-40B4-BE49-F238E27FC236}">
                <a16:creationId xmlns:a16="http://schemas.microsoft.com/office/drawing/2014/main" id="{1B61AD48-0E01-1D42-B75A-C5D0E90ED7B6}"/>
              </a:ext>
            </a:extLst>
          </p:cNvPr>
          <p:cNvPicPr>
            <a:picLocks noChangeAspect="1"/>
          </p:cNvPicPr>
          <p:nvPr/>
        </p:nvPicPr>
        <p:blipFill>
          <a:blip r:embed="rId2"/>
          <a:stretch>
            <a:fillRect/>
          </a:stretch>
        </p:blipFill>
        <p:spPr>
          <a:xfrm>
            <a:off x="1545020" y="3369223"/>
            <a:ext cx="4280707" cy="3268498"/>
          </a:xfrm>
          <a:prstGeom prst="rect">
            <a:avLst/>
          </a:prstGeom>
        </p:spPr>
      </p:pic>
      <p:pic>
        <p:nvPicPr>
          <p:cNvPr id="7" name="圖片 6">
            <a:extLst>
              <a:ext uri="{FF2B5EF4-FFF2-40B4-BE49-F238E27FC236}">
                <a16:creationId xmlns:a16="http://schemas.microsoft.com/office/drawing/2014/main" id="{54D33029-EFEE-9E4A-8663-732A765125DC}"/>
              </a:ext>
            </a:extLst>
          </p:cNvPr>
          <p:cNvPicPr>
            <a:picLocks noChangeAspect="1"/>
          </p:cNvPicPr>
          <p:nvPr/>
        </p:nvPicPr>
        <p:blipFill>
          <a:blip r:embed="rId3"/>
          <a:stretch>
            <a:fillRect/>
          </a:stretch>
        </p:blipFill>
        <p:spPr>
          <a:xfrm>
            <a:off x="6296215" y="3369223"/>
            <a:ext cx="4280707" cy="3268498"/>
          </a:xfrm>
          <a:prstGeom prst="rect">
            <a:avLst/>
          </a:prstGeom>
        </p:spPr>
      </p:pic>
    </p:spTree>
    <p:extLst>
      <p:ext uri="{BB962C8B-B14F-4D97-AF65-F5344CB8AC3E}">
        <p14:creationId xmlns:p14="http://schemas.microsoft.com/office/powerpoint/2010/main" val="204868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BB6E6D-8E7C-B54E-985D-947165FDBFB0}"/>
              </a:ext>
            </a:extLst>
          </p:cNvPr>
          <p:cNvSpPr>
            <a:spLocks noGrp="1"/>
          </p:cNvSpPr>
          <p:nvPr>
            <p:ph type="title"/>
          </p:nvPr>
        </p:nvSpPr>
        <p:spPr/>
        <p:txBody>
          <a:bodyPr/>
          <a:lstStyle/>
          <a:p>
            <a:r>
              <a:rPr kumimoji="1" lang="en-US" altLang="zh-TW" dirty="0"/>
              <a:t>Algorithm</a:t>
            </a:r>
            <a:endParaRPr kumimoji="1" lang="zh-TW" altLang="en-US" dirty="0"/>
          </a:p>
        </p:txBody>
      </p:sp>
      <p:sp>
        <p:nvSpPr>
          <p:cNvPr id="3" name="內容版面配置區 2">
            <a:extLst>
              <a:ext uri="{FF2B5EF4-FFF2-40B4-BE49-F238E27FC236}">
                <a16:creationId xmlns:a16="http://schemas.microsoft.com/office/drawing/2014/main" id="{30AF165E-7364-9A48-80BD-FC36E0CDD598}"/>
              </a:ext>
            </a:extLst>
          </p:cNvPr>
          <p:cNvSpPr>
            <a:spLocks noGrp="1"/>
          </p:cNvSpPr>
          <p:nvPr>
            <p:ph idx="1"/>
          </p:nvPr>
        </p:nvSpPr>
        <p:spPr/>
        <p:txBody>
          <a:bodyPr>
            <a:normAutofit lnSpcReduction="10000"/>
          </a:bodyPr>
          <a:lstStyle/>
          <a:p>
            <a:pPr marL="514350" indent="-514350">
              <a:buFont typeface="+mj-lt"/>
              <a:buAutoNum type="arabicPeriod"/>
            </a:pPr>
            <a:r>
              <a:rPr kumimoji="1" lang="zh-TW" altLang="en-US" dirty="0"/>
              <a:t>我們先使用</a:t>
            </a:r>
            <a:r>
              <a:rPr kumimoji="1" lang="en-US" altLang="zh-TW" dirty="0"/>
              <a:t>skin</a:t>
            </a:r>
            <a:r>
              <a:rPr kumimoji="1" lang="zh-TW" altLang="en-US" dirty="0"/>
              <a:t> </a:t>
            </a:r>
            <a:r>
              <a:rPr kumimoji="1" lang="en-US" altLang="zh-TW" dirty="0"/>
              <a:t>color</a:t>
            </a:r>
            <a:r>
              <a:rPr kumimoji="1" lang="zh-TW" altLang="en-US" dirty="0"/>
              <a:t> </a:t>
            </a:r>
            <a:r>
              <a:rPr kumimoji="1" lang="en-US" altLang="zh-TW" dirty="0"/>
              <a:t>segmentation</a:t>
            </a:r>
            <a:r>
              <a:rPr kumimoji="1" lang="zh-CN" altLang="en-US" dirty="0"/>
              <a:t>把顏色接近人類膚色的區塊切出來，因為人類顏色不管是什麼種族色度都非常相近，種族間膚色的不同主要來自於亮度的差別。</a:t>
            </a:r>
            <a:endParaRPr kumimoji="1" lang="en-US" altLang="zh-CN" dirty="0"/>
          </a:p>
          <a:p>
            <a:pPr marL="514350" indent="-514350">
              <a:buAutoNum type="arabicPeriod" startAt="2"/>
            </a:pPr>
            <a:r>
              <a:rPr kumimoji="1" lang="zh-CN" altLang="en-US" dirty="0"/>
              <a:t>用</a:t>
            </a:r>
            <a:r>
              <a:rPr kumimoji="1" lang="en-US" altLang="zh-TW" dirty="0"/>
              <a:t>noise</a:t>
            </a:r>
            <a:r>
              <a:rPr kumimoji="1" lang="zh-TW" altLang="en-US" dirty="0"/>
              <a:t> </a:t>
            </a:r>
            <a:r>
              <a:rPr kumimoji="1" lang="en-US" altLang="zh-TW" dirty="0"/>
              <a:t>removal</a:t>
            </a:r>
            <a:r>
              <a:rPr kumimoji="1" lang="zh-CN" altLang="en-US" dirty="0"/>
              <a:t>把多找出的一些</a:t>
            </a:r>
            <a:r>
              <a:rPr kumimoji="1" lang="en-US" altLang="zh-TW" dirty="0"/>
              <a:t>noise</a:t>
            </a:r>
            <a:r>
              <a:rPr kumimoji="1" lang="zh-CN" altLang="en-US" dirty="0"/>
              <a:t>濾掉。</a:t>
            </a:r>
            <a:endParaRPr kumimoji="1" lang="en-US" altLang="zh-CN" dirty="0"/>
          </a:p>
          <a:p>
            <a:pPr marL="514350" indent="-514350">
              <a:buAutoNum type="arabicPeriod" startAt="2"/>
            </a:pPr>
            <a:r>
              <a:rPr kumimoji="1" lang="zh-CN" altLang="en-US" dirty="0"/>
              <a:t>利用</a:t>
            </a:r>
            <a:r>
              <a:rPr kumimoji="1" lang="en-US" altLang="zh-TW" dirty="0"/>
              <a:t>morphological</a:t>
            </a:r>
            <a:r>
              <a:rPr kumimoji="1" lang="zh-TW" altLang="en-US" dirty="0"/>
              <a:t> </a:t>
            </a:r>
            <a:r>
              <a:rPr kumimoji="1" lang="en-US" altLang="zh-TW" dirty="0"/>
              <a:t>processing</a:t>
            </a:r>
            <a:r>
              <a:rPr kumimoji="1" lang="zh-CN" altLang="en-US" dirty="0"/>
              <a:t>把非人臉部位去掉，如手腳等部位，這些部位的</a:t>
            </a:r>
            <a:r>
              <a:rPr kumimoji="1" lang="en-US" altLang="zh-TW" dirty="0"/>
              <a:t>shape</a:t>
            </a:r>
            <a:r>
              <a:rPr kumimoji="1" lang="zh-CN" altLang="en-US" dirty="0"/>
              <a:t>通常會和人臉有差別（較長、非圓形）</a:t>
            </a:r>
            <a:endParaRPr kumimoji="1" lang="en-US" altLang="zh-CN" dirty="0"/>
          </a:p>
          <a:p>
            <a:pPr marL="514350" indent="-514350">
              <a:buAutoNum type="arabicPeriod" startAt="2"/>
            </a:pPr>
            <a:r>
              <a:rPr kumimoji="1" lang="zh-CN" altLang="en-US" dirty="0"/>
              <a:t>最後用一些</a:t>
            </a:r>
            <a:r>
              <a:rPr kumimoji="1" lang="en-US" altLang="zh-TW" dirty="0" err="1"/>
              <a:t>euler</a:t>
            </a:r>
            <a:r>
              <a:rPr kumimoji="1" lang="zh-TW" altLang="en-US" dirty="0"/>
              <a:t> </a:t>
            </a:r>
            <a:r>
              <a:rPr kumimoji="1" lang="en-US" altLang="zh-TW" dirty="0"/>
              <a:t>number</a:t>
            </a:r>
            <a:r>
              <a:rPr kumimoji="1" lang="zh-CN" altLang="en-US" dirty="0"/>
              <a:t>等方式篩選掉剩下來非人臉部位。</a:t>
            </a:r>
            <a:endParaRPr kumimoji="1" lang="en-US" altLang="zh-CN" dirty="0"/>
          </a:p>
          <a:p>
            <a:endParaRPr kumimoji="1" lang="zh-TW" altLang="en-US" dirty="0"/>
          </a:p>
        </p:txBody>
      </p:sp>
    </p:spTree>
    <p:extLst>
      <p:ext uri="{BB962C8B-B14F-4D97-AF65-F5344CB8AC3E}">
        <p14:creationId xmlns:p14="http://schemas.microsoft.com/office/powerpoint/2010/main" val="39524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5B10DC-1395-5B48-B0FC-F4E7434E506A}"/>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1</a:t>
            </a:r>
            <a:br>
              <a:rPr kumimoji="1" lang="en-US" altLang="zh-TW" i="1" dirty="0"/>
            </a:br>
            <a:r>
              <a:rPr kumimoji="1" lang="en-US" altLang="zh-TW" i="1" dirty="0"/>
              <a:t>skin</a:t>
            </a:r>
            <a:r>
              <a:rPr kumimoji="1" lang="zh-TW" altLang="en-US" i="1" dirty="0"/>
              <a:t> </a:t>
            </a:r>
            <a:r>
              <a:rPr kumimoji="1" lang="en-US" altLang="zh-TW" i="1" dirty="0"/>
              <a:t>color</a:t>
            </a:r>
            <a:r>
              <a:rPr kumimoji="1" lang="zh-TW" altLang="en-US" i="1" dirty="0"/>
              <a:t> </a:t>
            </a:r>
            <a:r>
              <a:rPr kumimoji="1" lang="en-US" altLang="zh-TW" i="1" dirty="0"/>
              <a:t>segmentation</a:t>
            </a:r>
            <a:endParaRPr kumimoji="1" lang="zh-TW" altLang="en-US" i="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F7395AA-87B6-FE4F-AD79-0655311FF747}"/>
                  </a:ext>
                </a:extLst>
              </p:cNvPr>
              <p:cNvSpPr>
                <a:spLocks noGrp="1"/>
              </p:cNvSpPr>
              <p:nvPr>
                <p:ph idx="1"/>
              </p:nvPr>
            </p:nvSpPr>
            <p:spPr/>
            <p:txBody>
              <a:bodyPr/>
              <a:lstStyle/>
              <a:p>
                <a:r>
                  <a:rPr kumimoji="1" lang="zh-CN" altLang="en-US" dirty="0"/>
                  <a:t>在讀入我們要偵測人臉的圖片後我們會把它轉成</a:t>
                </a:r>
                <a:r>
                  <a:rPr kumimoji="1" lang="en-US" altLang="zh-TW" dirty="0"/>
                  <a:t>HSV</a:t>
                </a:r>
                <a:r>
                  <a:rPr kumimoji="1" lang="zh-CN" altLang="en-US" dirty="0"/>
                  <a:t>模式</a:t>
                </a:r>
                <a:endParaRPr kumimoji="1" lang="en-US" altLang="zh-CN" dirty="0"/>
              </a:p>
              <a:p>
                <a:r>
                  <a:rPr kumimoji="1" lang="zh-TW" altLang="en-US" dirty="0"/>
                  <a:t>再做了一些嘗試後，人類膚色大多會</a:t>
                </a:r>
                <a:r>
                  <a:rPr kumimoji="1" lang="zh-CN" altLang="en-US" dirty="0"/>
                  <a:t>介於：</a:t>
                </a:r>
                <a:br>
                  <a:rPr kumimoji="1" lang="en-US" altLang="zh-CN" dirty="0"/>
                </a:br>
                <a14:m>
                  <m:oMath xmlns:m="http://schemas.openxmlformats.org/officeDocument/2006/math">
                    <m:r>
                      <a:rPr kumimoji="1" lang="en-US" altLang="zh-TW" b="0" i="1" smtClean="0">
                        <a:latin typeface="Cambria Math" panose="02040503050406030204" pitchFamily="18" charset="0"/>
                      </a:rPr>
                      <m:t>0&lt;</m:t>
                    </m:r>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&lt;20</m:t>
                    </m:r>
                  </m:oMath>
                </a14:m>
                <a:br>
                  <a:rPr kumimoji="1" lang="en-US" altLang="zh-TW" dirty="0"/>
                </a:br>
                <a14:m>
                  <m:oMath xmlns:m="http://schemas.openxmlformats.org/officeDocument/2006/math">
                    <m:r>
                      <a:rPr kumimoji="1" lang="en-US" altLang="zh-TW" b="0" i="1" smtClean="0">
                        <a:latin typeface="Cambria Math" panose="02040503050406030204" pitchFamily="18" charset="0"/>
                      </a:rPr>
                      <m:t>28&lt;</m:t>
                    </m:r>
                    <m:r>
                      <a:rPr kumimoji="1" lang="en-US" altLang="zh-TW" b="0" i="1" smtClean="0">
                        <a:latin typeface="Cambria Math" panose="02040503050406030204" pitchFamily="18" charset="0"/>
                      </a:rPr>
                      <m:t>𝑠</m:t>
                    </m:r>
                    <m:r>
                      <a:rPr kumimoji="1" lang="en-US" altLang="zh-TW" b="0" i="1" smtClean="0">
                        <a:latin typeface="Cambria Math" panose="02040503050406030204" pitchFamily="18" charset="0"/>
                      </a:rPr>
                      <m:t>&lt;256</m:t>
                    </m:r>
                  </m:oMath>
                </a14:m>
                <a:br>
                  <a:rPr kumimoji="1" lang="en-US" altLang="zh-TW" dirty="0"/>
                </a:br>
                <a14:m>
                  <m:oMath xmlns:m="http://schemas.openxmlformats.org/officeDocument/2006/math">
                    <m:r>
                      <a:rPr kumimoji="1" lang="en-US" altLang="zh-TW" b="0" i="1" smtClean="0">
                        <a:latin typeface="Cambria Math" panose="02040503050406030204" pitchFamily="18" charset="0"/>
                      </a:rPr>
                      <m:t>50&lt;</m:t>
                    </m:r>
                    <m:r>
                      <a:rPr kumimoji="1" lang="en-US" altLang="zh-TW" b="0" i="1" smtClean="0">
                        <a:latin typeface="Cambria Math" panose="02040503050406030204" pitchFamily="18" charset="0"/>
                      </a:rPr>
                      <m:t>𝑣</m:t>
                    </m:r>
                    <m:r>
                      <a:rPr kumimoji="1" lang="en-US" altLang="zh-TW" b="0" i="1" smtClean="0">
                        <a:latin typeface="Cambria Math" panose="02040503050406030204" pitchFamily="18" charset="0"/>
                      </a:rPr>
                      <m:t>&lt;256</m:t>
                    </m:r>
                  </m:oMath>
                </a14:m>
                <a:endParaRPr kumimoji="1" lang="en-US" altLang="zh-TW" dirty="0"/>
              </a:p>
              <a:p>
                <a:r>
                  <a:rPr kumimoji="1" lang="zh-CN" altLang="en-US" dirty="0"/>
                  <a:t>我們將介於這些區間的</a:t>
                </a:r>
                <a:r>
                  <a:rPr kumimoji="1" lang="en-US" altLang="zh-TW" dirty="0"/>
                  <a:t>pixel</a:t>
                </a:r>
                <a:r>
                  <a:rPr kumimoji="1" lang="zh-CN" altLang="en-US" dirty="0"/>
                  <a:t>保留，其餘刪除</a:t>
                </a:r>
                <a:endParaRPr kumimoji="1" lang="en-US" altLang="zh-TW" dirty="0"/>
              </a:p>
            </p:txBody>
          </p:sp>
        </mc:Choice>
        <mc:Fallback xmlns="">
          <p:sp>
            <p:nvSpPr>
              <p:cNvPr id="3" name="內容版面配置區 2">
                <a:extLst>
                  <a:ext uri="{FF2B5EF4-FFF2-40B4-BE49-F238E27FC236}">
                    <a16:creationId xmlns:a16="http://schemas.microsoft.com/office/drawing/2014/main" id="{AF7395AA-87B6-FE4F-AD79-0655311FF747}"/>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2038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A9BE79-7323-7B45-B15D-947B9F932063}"/>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1</a:t>
            </a:r>
            <a:br>
              <a:rPr kumimoji="1" lang="en-US" altLang="zh-TW" i="1" dirty="0"/>
            </a:br>
            <a:r>
              <a:rPr kumimoji="1" lang="en-US" altLang="zh-TW" i="1" dirty="0"/>
              <a:t>skin</a:t>
            </a:r>
            <a:r>
              <a:rPr kumimoji="1" lang="zh-TW" altLang="en-US" i="1" dirty="0"/>
              <a:t> </a:t>
            </a:r>
            <a:r>
              <a:rPr kumimoji="1" lang="en-US" altLang="zh-TW" i="1" dirty="0"/>
              <a:t>color</a:t>
            </a:r>
            <a:r>
              <a:rPr kumimoji="1" lang="zh-TW" altLang="en-US" i="1" dirty="0"/>
              <a:t> </a:t>
            </a:r>
            <a:r>
              <a:rPr kumimoji="1" lang="en-US" altLang="zh-TW" i="1" dirty="0"/>
              <a:t>segmentation</a:t>
            </a:r>
            <a:r>
              <a:rPr kumimoji="1" lang="zh-TW" altLang="en-US" i="1" dirty="0"/>
              <a:t> </a:t>
            </a:r>
            <a:r>
              <a:rPr kumimoji="1" lang="en-US" altLang="zh-TW" i="1" dirty="0"/>
              <a:t>:</a:t>
            </a:r>
            <a:r>
              <a:rPr kumimoji="1" lang="zh-TW" altLang="en-US" i="1" dirty="0"/>
              <a:t> </a:t>
            </a:r>
            <a:r>
              <a:rPr kumimoji="1" lang="en-US" altLang="zh-TW" i="1" dirty="0"/>
              <a:t>result</a:t>
            </a:r>
            <a:endParaRPr kumimoji="1" lang="zh-TW" altLang="en-US" dirty="0"/>
          </a:p>
        </p:txBody>
      </p:sp>
      <p:pic>
        <p:nvPicPr>
          <p:cNvPr id="5" name="內容版面配置區 4">
            <a:extLst>
              <a:ext uri="{FF2B5EF4-FFF2-40B4-BE49-F238E27FC236}">
                <a16:creationId xmlns:a16="http://schemas.microsoft.com/office/drawing/2014/main" id="{27BC245E-88AE-E948-85EE-9B30A1EB13AA}"/>
              </a:ext>
            </a:extLst>
          </p:cNvPr>
          <p:cNvPicPr>
            <a:picLocks noGrp="1" noChangeAspect="1"/>
          </p:cNvPicPr>
          <p:nvPr>
            <p:ph idx="1"/>
          </p:nvPr>
        </p:nvPicPr>
        <p:blipFill>
          <a:blip r:embed="rId2"/>
          <a:stretch>
            <a:fillRect/>
          </a:stretch>
        </p:blipFill>
        <p:spPr>
          <a:xfrm>
            <a:off x="1849311" y="2494058"/>
            <a:ext cx="3711670" cy="3711670"/>
          </a:xfrm>
        </p:spPr>
      </p:pic>
      <p:pic>
        <p:nvPicPr>
          <p:cNvPr id="7" name="圖片 6">
            <a:extLst>
              <a:ext uri="{FF2B5EF4-FFF2-40B4-BE49-F238E27FC236}">
                <a16:creationId xmlns:a16="http://schemas.microsoft.com/office/drawing/2014/main" id="{3132760B-B10E-3A48-89A8-CED505CE8195}"/>
              </a:ext>
            </a:extLst>
          </p:cNvPr>
          <p:cNvPicPr>
            <a:picLocks noChangeAspect="1"/>
          </p:cNvPicPr>
          <p:nvPr/>
        </p:nvPicPr>
        <p:blipFill>
          <a:blip r:embed="rId3"/>
          <a:stretch>
            <a:fillRect/>
          </a:stretch>
        </p:blipFill>
        <p:spPr>
          <a:xfrm>
            <a:off x="6092984" y="2494058"/>
            <a:ext cx="3711670" cy="3711670"/>
          </a:xfrm>
          <a:prstGeom prst="rect">
            <a:avLst/>
          </a:prstGeom>
        </p:spPr>
      </p:pic>
    </p:spTree>
    <p:extLst>
      <p:ext uri="{BB962C8B-B14F-4D97-AF65-F5344CB8AC3E}">
        <p14:creationId xmlns:p14="http://schemas.microsoft.com/office/powerpoint/2010/main" val="121254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i="1" dirty="0"/>
              <a:t>Step 2</a:t>
            </a:r>
            <a:br>
              <a:rPr lang="en-US" altLang="zh-TW" i="1" dirty="0"/>
            </a:br>
            <a:r>
              <a:rPr lang="en-US" altLang="zh-TW" i="1" dirty="0"/>
              <a:t>Noise Removal </a:t>
            </a:r>
            <a:br>
              <a:rPr lang="en-US" altLang="zh-TW" i="1" dirty="0"/>
            </a:br>
            <a:r>
              <a:rPr lang="en-US" altLang="zh-TW" i="1" dirty="0"/>
              <a:t>Morphological Processing</a:t>
            </a:r>
            <a:endParaRPr kumimoji="1" lang="zh-TW" altLang="en-US" i="1" dirty="0"/>
          </a:p>
        </p:txBody>
      </p:sp>
      <p:sp>
        <p:nvSpPr>
          <p:cNvPr id="3" name="內容版面配置區 2"/>
          <p:cNvSpPr>
            <a:spLocks noGrp="1"/>
          </p:cNvSpPr>
          <p:nvPr>
            <p:ph idx="1"/>
          </p:nvPr>
        </p:nvSpPr>
        <p:spPr/>
        <p:txBody>
          <a:bodyPr>
            <a:normAutofit fontScale="92500" lnSpcReduction="10000"/>
          </a:bodyPr>
          <a:lstStyle/>
          <a:p>
            <a:r>
              <a:rPr kumimoji="1" lang="zh-TW" altLang="en-US" dirty="0"/>
              <a:t>這兩個步驟在我們實現的方法中是一起做的，因為在消去雜訊之後，我們才可以用</a:t>
            </a:r>
            <a:r>
              <a:rPr kumimoji="1" lang="en-US" altLang="zh-TW" dirty="0"/>
              <a:t>morphological </a:t>
            </a:r>
            <a:r>
              <a:rPr kumimoji="1" lang="zh-TW" altLang="en-US" dirty="0"/>
              <a:t>的方法達到目標，不然雜訊會在之後的步驟被放大。除去雜訊之後</a:t>
            </a:r>
            <a:endParaRPr kumimoji="1" lang="en-US" altLang="zh-TW" dirty="0"/>
          </a:p>
          <a:p>
            <a:r>
              <a:rPr kumimoji="1" lang="zh-TW" altLang="en-US" dirty="0"/>
              <a:t>我們將圖片轉為</a:t>
            </a:r>
            <a:r>
              <a:rPr kumimoji="1" lang="en-US" altLang="zh-TW" dirty="0"/>
              <a:t>gray scale</a:t>
            </a:r>
            <a:r>
              <a:rPr kumimoji="1" lang="zh-TW" altLang="en-US" dirty="0"/>
              <a:t>，並且設了一個</a:t>
            </a:r>
            <a:r>
              <a:rPr kumimoji="1" lang="en-US" altLang="zh-TW" dirty="0"/>
              <a:t>threshold</a:t>
            </a:r>
            <a:r>
              <a:rPr kumimoji="1" lang="zh-TW" altLang="en-US" dirty="0"/>
              <a:t>將亮度太低的地方直接歸類為黑色。接下來，先用比較小的</a:t>
            </a:r>
            <a:r>
              <a:rPr kumimoji="1" lang="en-US" altLang="zh-TW" dirty="0"/>
              <a:t>mask</a:t>
            </a:r>
            <a:r>
              <a:rPr kumimoji="1" lang="zh-TW" altLang="en-US" dirty="0"/>
              <a:t> </a:t>
            </a:r>
            <a:r>
              <a:rPr kumimoji="1" lang="en-US" altLang="zh-TW" dirty="0"/>
              <a:t>perform </a:t>
            </a:r>
            <a:r>
              <a:rPr kumimoji="1" lang="zh-TW" altLang="en-US" dirty="0"/>
              <a:t>一次</a:t>
            </a:r>
            <a:r>
              <a:rPr kumimoji="1" lang="en-US" altLang="zh-TW" dirty="0"/>
              <a:t>opening</a:t>
            </a:r>
            <a:r>
              <a:rPr kumimoji="1" lang="zh-TW" altLang="en-US" dirty="0"/>
              <a:t>，接著再做一次</a:t>
            </a:r>
            <a:r>
              <a:rPr kumimoji="1" lang="en-US" altLang="zh-TW" dirty="0"/>
              <a:t>hole filling</a:t>
            </a:r>
            <a:r>
              <a:rPr kumimoji="1" lang="zh-TW" altLang="en-US" dirty="0"/>
              <a:t>，在用第二個比較大的</a:t>
            </a:r>
            <a:r>
              <a:rPr kumimoji="1" lang="en-US" altLang="zh-TW" dirty="0"/>
              <a:t>mask</a:t>
            </a:r>
            <a:r>
              <a:rPr kumimoji="1" lang="zh-TW" altLang="en-US" dirty="0"/>
              <a:t>做一次上述的步驟</a:t>
            </a:r>
            <a:endParaRPr kumimoji="1" lang="en-US" altLang="zh-TW" dirty="0"/>
          </a:p>
          <a:p>
            <a:r>
              <a:rPr kumimoji="1" lang="zh-TW" altLang="en-US" dirty="0"/>
              <a:t>先用小的</a:t>
            </a:r>
            <a:r>
              <a:rPr kumimoji="1" lang="en-US" altLang="zh-TW" dirty="0"/>
              <a:t>mask</a:t>
            </a:r>
            <a:r>
              <a:rPr kumimoji="1" lang="zh-TW" altLang="en-US" dirty="0"/>
              <a:t>做在使用大的</a:t>
            </a:r>
            <a:r>
              <a:rPr kumimoji="1" lang="en-US" altLang="zh-TW" dirty="0"/>
              <a:t>mask</a:t>
            </a:r>
            <a:r>
              <a:rPr kumimoji="1" lang="zh-TW" altLang="en-US" dirty="0"/>
              <a:t>是為了可以處理較細微的部分，在對較大範圍做處理。</a:t>
            </a:r>
            <a:endParaRPr kumimoji="1" lang="en-US" altLang="zh-TW" dirty="0"/>
          </a:p>
          <a:p>
            <a:endParaRPr kumimoji="1" lang="zh-TW" altLang="en-US" dirty="0"/>
          </a:p>
        </p:txBody>
      </p:sp>
    </p:spTree>
    <p:extLst>
      <p:ext uri="{BB962C8B-B14F-4D97-AF65-F5344CB8AC3E}">
        <p14:creationId xmlns:p14="http://schemas.microsoft.com/office/powerpoint/2010/main" val="118843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a:t>Noise Removal </a:t>
            </a:r>
            <a:br>
              <a:rPr lang="en-US" altLang="zh-TW" dirty="0"/>
            </a:br>
            <a:r>
              <a:rPr lang="en-US" altLang="zh-TW" i="1" dirty="0"/>
              <a:t>Morphological Processing : result</a:t>
            </a:r>
            <a:endParaRPr kumimoji="1"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6945" y="2423390"/>
            <a:ext cx="3810145" cy="3810145"/>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864" y="2423391"/>
            <a:ext cx="3776518" cy="3776518"/>
          </a:xfrm>
          <a:prstGeom prst="rect">
            <a:avLst/>
          </a:prstGeom>
        </p:spPr>
      </p:pic>
    </p:spTree>
    <p:extLst>
      <p:ext uri="{BB962C8B-B14F-4D97-AF65-F5344CB8AC3E}">
        <p14:creationId xmlns:p14="http://schemas.microsoft.com/office/powerpoint/2010/main" val="18106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6D448-5A1E-6443-B733-EF49D7253F66}"/>
              </a:ext>
            </a:extLst>
          </p:cNvPr>
          <p:cNvSpPr>
            <a:spLocks noGrp="1"/>
          </p:cNvSpPr>
          <p:nvPr>
            <p:ph type="title"/>
          </p:nvPr>
        </p:nvSpPr>
        <p:spPr/>
        <p:txBody>
          <a:bodyPr/>
          <a:lstStyle/>
          <a:p>
            <a:r>
              <a:rPr kumimoji="1" lang="en-US" altLang="zh-TW" i="1" dirty="0"/>
              <a:t>Step</a:t>
            </a:r>
            <a:r>
              <a:rPr kumimoji="1" lang="zh-TW" altLang="en-US" i="1" dirty="0"/>
              <a:t> </a:t>
            </a:r>
            <a:r>
              <a:rPr kumimoji="1" lang="en-US" altLang="zh-TW" i="1" dirty="0"/>
              <a:t>3</a:t>
            </a:r>
            <a:br>
              <a:rPr kumimoji="1" lang="en-US" altLang="zh-TW" i="1" dirty="0"/>
            </a:br>
            <a:r>
              <a:rPr kumimoji="1" lang="en-US" altLang="zh-TW" i="1" dirty="0"/>
              <a:t>shape</a:t>
            </a:r>
            <a:r>
              <a:rPr kumimoji="1" lang="zh-TW" altLang="en-US" i="1" dirty="0"/>
              <a:t> </a:t>
            </a:r>
            <a:r>
              <a:rPr kumimoji="1" lang="en-US" altLang="zh-TW" i="1" dirty="0"/>
              <a:t>analysis</a:t>
            </a:r>
            <a:endParaRPr kumimoji="1" lang="zh-TW" altLang="en-US" dirty="0"/>
          </a:p>
        </p:txBody>
      </p:sp>
      <p:sp>
        <p:nvSpPr>
          <p:cNvPr id="3" name="內容版面配置區 2">
            <a:extLst>
              <a:ext uri="{FF2B5EF4-FFF2-40B4-BE49-F238E27FC236}">
                <a16:creationId xmlns:a16="http://schemas.microsoft.com/office/drawing/2014/main" id="{8DF4BEE7-D4E9-7540-A1F5-66D3763F5E83}"/>
              </a:ext>
            </a:extLst>
          </p:cNvPr>
          <p:cNvSpPr>
            <a:spLocks noGrp="1"/>
          </p:cNvSpPr>
          <p:nvPr>
            <p:ph idx="1"/>
          </p:nvPr>
        </p:nvSpPr>
        <p:spPr/>
        <p:txBody>
          <a:bodyPr/>
          <a:lstStyle/>
          <a:p>
            <a:r>
              <a:rPr kumimoji="1" lang="zh-CN" altLang="en-US" dirty="0"/>
              <a:t>在做完</a:t>
            </a:r>
            <a:r>
              <a:rPr kumimoji="1" lang="zh-TW" altLang="en-US" dirty="0"/>
              <a:t> </a:t>
            </a:r>
            <a:r>
              <a:rPr kumimoji="1" lang="en-US" altLang="zh-TW" dirty="0"/>
              <a:t>noise</a:t>
            </a:r>
            <a:r>
              <a:rPr kumimoji="1" lang="zh-TW" altLang="en-US" dirty="0"/>
              <a:t> </a:t>
            </a:r>
            <a:r>
              <a:rPr kumimoji="1" lang="en-US" altLang="zh-TW" dirty="0"/>
              <a:t>removal</a:t>
            </a:r>
            <a:r>
              <a:rPr kumimoji="1" lang="zh-TW" altLang="en-US" dirty="0"/>
              <a:t> 後要挑出人臉區塊並刪掉非人臉部位</a:t>
            </a:r>
            <a:endParaRPr kumimoji="1" lang="en-US" altLang="zh-TW" dirty="0"/>
          </a:p>
          <a:p>
            <a:r>
              <a:rPr kumimoji="1" lang="zh-TW" altLang="en-US" dirty="0"/>
              <a:t>首先我們先把</a:t>
            </a:r>
            <a:r>
              <a:rPr kumimoji="1" lang="en-US" altLang="zh-TW" dirty="0"/>
              <a:t>connected</a:t>
            </a:r>
            <a:r>
              <a:rPr kumimoji="1" lang="zh-TW" altLang="en-US" dirty="0"/>
              <a:t> </a:t>
            </a:r>
            <a:r>
              <a:rPr kumimoji="1" lang="en-US" altLang="zh-TW" dirty="0"/>
              <a:t>component</a:t>
            </a:r>
            <a:r>
              <a:rPr kumimoji="1" lang="zh-TW" altLang="en-US" dirty="0"/>
              <a:t> </a:t>
            </a:r>
            <a:r>
              <a:rPr kumimoji="1" lang="en-US" altLang="zh-TW" dirty="0"/>
              <a:t>label</a:t>
            </a:r>
            <a:r>
              <a:rPr kumimoji="1" lang="zh-CN" altLang="en-US" dirty="0"/>
              <a:t>在一起，並算出該區塊的長寬</a:t>
            </a:r>
            <a:endParaRPr kumimoji="1" lang="en-US" altLang="zh-CN" dirty="0"/>
          </a:p>
          <a:p>
            <a:r>
              <a:rPr kumimoji="1" lang="zh-CN" altLang="en-US" dirty="0"/>
              <a:t>如果該區塊的長或寬</a:t>
            </a:r>
            <a:r>
              <a:rPr kumimoji="1" lang="zh-TW" altLang="en-US" dirty="0"/>
              <a:t> </a:t>
            </a:r>
            <a:r>
              <a:rPr kumimoji="1" lang="en-US" altLang="zh-TW" dirty="0"/>
              <a:t>&lt;</a:t>
            </a:r>
            <a:r>
              <a:rPr kumimoji="1" lang="zh-TW" altLang="en-US" dirty="0"/>
              <a:t> </a:t>
            </a:r>
            <a:r>
              <a:rPr kumimoji="1" lang="en-US" altLang="zh-TW" dirty="0"/>
              <a:t>20</a:t>
            </a:r>
            <a:r>
              <a:rPr kumimoji="1" lang="zh-TW" altLang="en-US" dirty="0"/>
              <a:t> </a:t>
            </a:r>
            <a:r>
              <a:rPr kumimoji="1" lang="en-US" altLang="zh-TW" dirty="0"/>
              <a:t>pixel</a:t>
            </a:r>
            <a:r>
              <a:rPr kumimoji="1" lang="zh-TW" altLang="en-US" dirty="0"/>
              <a:t>，代表該區塊大小過小，視為雜訊刪除</a:t>
            </a:r>
            <a:endParaRPr kumimoji="1" lang="en-US" altLang="zh-TW" dirty="0"/>
          </a:p>
          <a:p>
            <a:r>
              <a:rPr kumimoji="1" lang="zh-CN" altLang="en-US" dirty="0"/>
              <a:t>如果該區塊長</a:t>
            </a:r>
            <a:r>
              <a:rPr kumimoji="1" lang="en-US" altLang="zh-TW" dirty="0"/>
              <a:t>/</a:t>
            </a:r>
            <a:r>
              <a:rPr kumimoji="1" lang="zh-CN" altLang="en-US" dirty="0"/>
              <a:t>寬或</a:t>
            </a:r>
            <a:r>
              <a:rPr kumimoji="1" lang="zh-TW" altLang="en-US" dirty="0"/>
              <a:t>寬</a:t>
            </a:r>
            <a:r>
              <a:rPr kumimoji="1" lang="en-US" altLang="zh-TW" dirty="0"/>
              <a:t>/</a:t>
            </a:r>
            <a:r>
              <a:rPr kumimoji="1" lang="zh-CN" altLang="en-US" dirty="0"/>
              <a:t>長</a:t>
            </a:r>
            <a:r>
              <a:rPr kumimoji="1" lang="zh-TW" altLang="en-US" dirty="0"/>
              <a:t> </a:t>
            </a:r>
            <a:r>
              <a:rPr kumimoji="1" lang="en-US" altLang="zh-TW" dirty="0"/>
              <a:t>&lt;</a:t>
            </a:r>
            <a:r>
              <a:rPr kumimoji="1" lang="zh-TW" altLang="en-US" dirty="0"/>
              <a:t> </a:t>
            </a:r>
            <a:r>
              <a:rPr kumimoji="1" lang="en-US" altLang="zh-TW" dirty="0"/>
              <a:t>0.3</a:t>
            </a:r>
            <a:r>
              <a:rPr kumimoji="1" lang="zh-TW" altLang="en-US" dirty="0"/>
              <a:t>，則該區塊形狀狹長，視為肢體刪除</a:t>
            </a:r>
          </a:p>
        </p:txBody>
      </p:sp>
    </p:spTree>
    <p:extLst>
      <p:ext uri="{BB962C8B-B14F-4D97-AF65-F5344CB8AC3E}">
        <p14:creationId xmlns:p14="http://schemas.microsoft.com/office/powerpoint/2010/main" val="1506325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{24AE29AD-8CEA-5342-877A-6065CAC26091}tf10001122</Template>
  <TotalTime>291</TotalTime>
  <Words>986</Words>
  <Application>Microsoft Macintosh PowerPoint</Application>
  <PresentationFormat>寬螢幕</PresentationFormat>
  <Paragraphs>62</Paragraphs>
  <Slides>21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Microsoft JhengHei</vt:lpstr>
      <vt:lpstr>新細明體</vt:lpstr>
      <vt:lpstr>宋体</vt:lpstr>
      <vt:lpstr>Arial</vt:lpstr>
      <vt:lpstr>Cambria Math</vt:lpstr>
      <vt:lpstr>Trebuchet MS</vt:lpstr>
      <vt:lpstr>Tw Cen MT</vt:lpstr>
      <vt:lpstr>電路</vt:lpstr>
      <vt:lpstr>Face Detection  without Machine Learning </vt:lpstr>
      <vt:lpstr>Motivation</vt:lpstr>
      <vt:lpstr>Problem definition</vt:lpstr>
      <vt:lpstr>Algorithm</vt:lpstr>
      <vt:lpstr>Step 1 skin color segmentation</vt:lpstr>
      <vt:lpstr>Step 1 skin color segmentation : result</vt:lpstr>
      <vt:lpstr>Step 2 Noise Removal  Morphological Processing</vt:lpstr>
      <vt:lpstr>Noise Removal  Morphological Processing : result</vt:lpstr>
      <vt:lpstr>Step 3 shape analysis</vt:lpstr>
      <vt:lpstr>Step 3 shape analysis : result</vt:lpstr>
      <vt:lpstr>Step 4 euler number analysis</vt:lpstr>
      <vt:lpstr>Step 4 euler number analysis</vt:lpstr>
      <vt:lpstr>Step 4 euler number analysis : result</vt:lpstr>
      <vt:lpstr>Step 5 Template matching</vt:lpstr>
      <vt:lpstr>Template matching : result</vt:lpstr>
      <vt:lpstr>result :</vt:lpstr>
      <vt:lpstr>Experimental Result(1)</vt:lpstr>
      <vt:lpstr>Our model : </vt:lpstr>
      <vt:lpstr>Experimental Result(3)</vt:lpstr>
      <vt:lpstr>Experimental Result</vt:lpstr>
      <vt:lpstr>Reference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without Machine Learning </dc:title>
  <dc:creator>黃子源</dc:creator>
  <cp:lastModifiedBy>黃子源</cp:lastModifiedBy>
  <cp:revision>23</cp:revision>
  <dcterms:created xsi:type="dcterms:W3CDTF">2019-04-27T03:28:26Z</dcterms:created>
  <dcterms:modified xsi:type="dcterms:W3CDTF">2019-06-03T14:29:37Z</dcterms:modified>
</cp:coreProperties>
</file>