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3503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4859-F5C0-41C3-86C1-6075E344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8A140-FDC1-4855-AAC6-41FA4A006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CD45A-BD3B-4B53-8ABD-8E44FBE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D1853-44E7-46EB-94BD-E1D59A1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4A92-9CB6-4685-BE3F-C471601E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CB70-A0ED-4F55-8C93-D53F1A60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CEB91-6ED7-49A3-9EB6-A4E1A97E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9556-A749-4699-9C3F-42C824B6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70E9-A262-4394-9AB9-09C65DCC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0793-AFED-4529-B9C1-1C8EFE63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BA1A-06E5-430B-94BE-1852E0BB1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D98A-A9DA-4455-93F2-6669AFF2E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EB87-A70B-41DD-906B-C6A49477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E144-E709-4565-AE75-50AE07DC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C4FF-2657-4A69-ADEB-968BD4FD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7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4FFA-4DD5-4856-B897-CD2A5B51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8E1E-9359-43C5-829C-663BA504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33DE-E930-467D-ABD2-FCD0D082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D210-3AF4-4DCA-9645-277F4979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B230-19A3-4CC3-AC15-3711A9AD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68D6-6713-4599-9546-51865352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230C-B642-45CE-94E5-31196B42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1A1A-8F2B-43D3-A75B-2AF319AA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FE19-1BD0-4EE9-B1D9-C55896D4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4454-2ECB-40C6-866F-D4884625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F8B9-1481-40F9-B72E-295B2B1F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49CA-BA00-4443-AD04-5990A01C9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6132-5626-4D51-ABEB-F6CD9AA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39585-C397-46A8-A3AB-0476619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4D62C-1DD0-47E9-AC72-58499B4D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DDA66-F182-43DC-B10A-B4145263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6BDC-7F69-4326-86CE-AA1EBAA6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876D-388D-4F01-9D5D-B224FDCB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FA36-57D0-4150-9ECC-70E493CE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20B89-84AC-4B61-A134-28A8F3992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C4ED4-3144-400E-8633-76EEA765B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F92A7-D6B7-46F2-AA24-2DBF13E7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DFD38-C9CD-4990-BE5F-7D160252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5D8D7-B116-4159-8199-A33A7ED8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4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B538-6BA7-4931-B8B5-D8B90EAB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EAF63-4173-4D9B-B786-331CBA62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CBC02-2944-4A32-82B7-CD628A06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9248C-2267-4BFE-95B1-F2D289AB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4D0BE-AE37-4E36-892A-D809ECCD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1BF03-E2CE-4640-BA3D-0DFCEEA1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CBFEB-AF9D-4755-8833-7761BBC2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3033-AD06-490C-BB9A-AD05714E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9938-8500-437F-9D17-15D42F8C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2C19A-A796-430B-A4B8-B6627D882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1CFC8-F188-4EF7-A146-CC773862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696AC-91C8-4147-9914-ADA31CAE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45B37-0046-4ADE-9A08-3971DA48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8EC-BA3D-442F-8214-117EC68B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5CA01-7B3A-4A62-9095-5AC324A54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322B-10DB-49F6-B4BA-40563D19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65D1D-73FA-45A8-BD14-93A761E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941A0-9CA0-4660-A4E7-99C603AB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33BE8-01AB-42BE-AB89-8CE3D4AD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6C96A-63D1-4CE7-A78F-FCE36407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AC4DF-F03C-4FB2-A8C6-DDF177A8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4717-5338-40DC-86C9-D4C01AEF7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4453-1C99-446B-90EF-9D93EF97AD3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4065-E474-4A00-85DB-8454962FC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B82F-9ECC-406A-8E0A-80ADA3E3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2359-F7DC-4023-BD13-6D5630311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1883-3CF2-4418-94CC-2795A945B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77687"/>
            <a:ext cx="9144000" cy="38876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Coursera Capstone project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fr-FR" sz="2800" b="1" dirty="0">
                <a:solidFill>
                  <a:srgbClr val="002060"/>
                </a:solidFill>
              </a:rPr>
              <a:t>Coursera IBM Data Science Certification</a:t>
            </a:r>
            <a:br>
              <a:rPr lang="fr-FR" sz="28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Himanshu Kumar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Nov 17</a:t>
            </a:r>
            <a:r>
              <a:rPr lang="en-US" sz="1800" b="1" baseline="30000" dirty="0">
                <a:solidFill>
                  <a:srgbClr val="002060"/>
                </a:solidFill>
              </a:rPr>
              <a:t>th</a:t>
            </a:r>
            <a:r>
              <a:rPr lang="en-US" sz="1800" b="1" dirty="0">
                <a:solidFill>
                  <a:srgbClr val="002060"/>
                </a:solidFill>
              </a:rPr>
              <a:t>,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A762-9C15-479B-8277-7B31ACA5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355631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2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AE0-7938-4B4E-8A33-EE32F9C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</a:t>
            </a:r>
            <a:r>
              <a:rPr lang="en-US" dirty="0" err="1"/>
              <a:t>GeoData</a:t>
            </a:r>
            <a:r>
              <a:rPr lang="en-US" dirty="0"/>
              <a:t> Manhattan </a:t>
            </a:r>
            <a:r>
              <a:rPr lang="en-US" dirty="0" err="1"/>
              <a:t>apts</a:t>
            </a:r>
            <a:r>
              <a:rPr lang="en-US" dirty="0"/>
              <a:t> for rent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D34F19-A97D-4FE6-8439-6A9D7110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520" y="1778000"/>
            <a:ext cx="824992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9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D80C-F361-4FD9-A3DC-CB4E73BC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    Rental Price Statistics MH Apartments</a:t>
            </a:r>
            <a:br>
              <a:rPr lang="en-US" sz="3000" dirty="0"/>
            </a:br>
            <a:r>
              <a:rPr lang="en-US" sz="3000" dirty="0"/>
              <a:t>Budget US7000/month is around the mean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C99700-BCB1-43AB-8AA3-5C7A5C2B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00" y="2021840"/>
            <a:ext cx="3522840" cy="2489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167BA-806B-46B8-B37F-E2793EFB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20" y="2296159"/>
            <a:ext cx="3154225" cy="2214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E99C0-763C-4E73-8C6D-E762EF916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880" y="4358641"/>
            <a:ext cx="3522840" cy="23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7F2C-94C5-40EC-B3BA-ACF06576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Apartments for Rent in MH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5AAF6-1286-42D7-B14D-BB659A97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080" y="1690688"/>
            <a:ext cx="8199120" cy="45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B376-C773-4BF8-8080-B0FDA9F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MH </a:t>
            </a:r>
            <a:r>
              <a:rPr lang="en-US" dirty="0" err="1"/>
              <a:t>apts</a:t>
            </a:r>
            <a:r>
              <a:rPr lang="en-US" dirty="0"/>
              <a:t> for rent with venue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C8ABE-29A8-4161-B2EB-36F16E3BF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20" y="1690688"/>
            <a:ext cx="8036560" cy="46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2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CE5-C6CA-4AC7-A7FE-8021AAFB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Venues of cluster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6428CD-1DE0-4738-946D-022084BA4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60" y="1690688"/>
            <a:ext cx="818896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337F-ACE6-4DE0-89CD-27B689EB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Manhattan subway stations geodata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6FFB52-FF96-485D-99EB-C9A22A116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90688"/>
            <a:ext cx="8006079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7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B9A2-177D-4530-84CF-D89C811D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     </a:t>
            </a:r>
            <a:r>
              <a:rPr lang="en-US" sz="3000" dirty="0" err="1"/>
              <a:t>Apts</a:t>
            </a:r>
            <a:r>
              <a:rPr lang="en-US" sz="3000" dirty="0"/>
              <a:t> for rent (blue) and subway stations (red)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E8476-AB68-4808-A7D9-ADBE9D0EB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720" y="1584960"/>
            <a:ext cx="8798560" cy="49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3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1CA1-32A0-45E8-AEDC-37C9403C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Selected Apartment!</a:t>
            </a:r>
            <a:br>
              <a:rPr lang="en-US" sz="2000" dirty="0"/>
            </a:br>
            <a:r>
              <a:rPr lang="en-US" sz="2000" dirty="0"/>
              <a:t>The ONE consolidated map shows all information for decision:</a:t>
            </a:r>
            <a:br>
              <a:rPr lang="en-US" sz="2000" dirty="0"/>
            </a:br>
            <a:r>
              <a:rPr lang="en-US" sz="2000" dirty="0"/>
              <a:t>Apartments address, price, neighborhood, cluster of venues and subway station nearby.</a:t>
            </a:r>
            <a:br>
              <a:rPr lang="en-US" sz="2000" dirty="0"/>
            </a:br>
            <a:r>
              <a:rPr lang="en-US" sz="2000" dirty="0"/>
              <a:t>Blue dots=</a:t>
            </a:r>
            <a:r>
              <a:rPr lang="en-US" sz="2000" dirty="0" err="1"/>
              <a:t>apts</a:t>
            </a:r>
            <a:r>
              <a:rPr lang="en-US" sz="2000" dirty="0"/>
              <a:t> , Red dots=Subway station, Bubbles=Cluster of Venues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D6B90-6BFB-4EC2-A5CE-20AFCE35B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0" y="1828800"/>
            <a:ext cx="89408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9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F43D-2DFA-487F-B2CA-3949D03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Apartment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8E34-9A2E-458D-9132-4175022A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the "one map" above, I was able to explore all possibilities since the popups</a:t>
            </a:r>
          </a:p>
          <a:p>
            <a:pPr marL="0" indent="0">
              <a:buNone/>
            </a:pPr>
            <a:r>
              <a:rPr lang="en-US" dirty="0"/>
              <a:t>provide the information needed for a good decision.</a:t>
            </a:r>
          </a:p>
          <a:p>
            <a:pPr marL="0" indent="0">
              <a:buNone/>
            </a:pPr>
            <a:r>
              <a:rPr lang="en-US" dirty="0"/>
              <a:t>Apartment 1 rent cost is US7500 slightly above the US7000 budget. Apt 1 is located</a:t>
            </a:r>
          </a:p>
          <a:p>
            <a:pPr marL="0" indent="0">
              <a:buNone/>
            </a:pPr>
            <a:r>
              <a:rPr lang="en-US" dirty="0"/>
              <a:t>400 meters from subway station at 59th Street and work place ( Park Ave and 53rd) is</a:t>
            </a:r>
          </a:p>
          <a:p>
            <a:pPr marL="0" indent="0">
              <a:buNone/>
            </a:pPr>
            <a:r>
              <a:rPr lang="en-US" dirty="0"/>
              <a:t>another 600 meters way. I can walk to work place and use subway for other places</a:t>
            </a:r>
          </a:p>
          <a:p>
            <a:pPr marL="0" indent="0">
              <a:buNone/>
            </a:pPr>
            <a:r>
              <a:rPr lang="en-US" dirty="0"/>
              <a:t>around. Venues for this apt are as of Cluster 2 and it is located in a fine district in the</a:t>
            </a:r>
          </a:p>
          <a:p>
            <a:pPr marL="0" indent="0">
              <a:buNone/>
            </a:pPr>
            <a:r>
              <a:rPr lang="en-US" dirty="0"/>
              <a:t>East side of Manhattan.</a:t>
            </a:r>
          </a:p>
          <a:p>
            <a:pPr marL="0" indent="0">
              <a:buNone/>
            </a:pPr>
            <a:r>
              <a:rPr lang="en-US" dirty="0"/>
              <a:t>Apartment 2 rent cost is US6935, just under the US7000 budget. Apt 2 is located 60</a:t>
            </a:r>
          </a:p>
          <a:p>
            <a:pPr marL="0" indent="0">
              <a:buNone/>
            </a:pPr>
            <a:r>
              <a:rPr lang="en-US" dirty="0"/>
              <a:t>meters from subway station at Fulton Street, but I will have to ride the subway daily</a:t>
            </a:r>
          </a:p>
          <a:p>
            <a:pPr marL="0" indent="0">
              <a:buNone/>
            </a:pPr>
            <a:r>
              <a:rPr lang="en-US" dirty="0"/>
              <a:t>to work , possibly 40-60 min ride. Venues for this apt are as of Cluster 3.¶</a:t>
            </a:r>
          </a:p>
          <a:p>
            <a:pPr marL="0" indent="0">
              <a:buNone/>
            </a:pPr>
            <a:r>
              <a:rPr lang="en-US" dirty="0"/>
              <a:t>Based on current Singapore venues, I feel that Cluster 2 type of venues is a closer</a:t>
            </a:r>
          </a:p>
          <a:p>
            <a:pPr marL="0" indent="0">
              <a:buNone/>
            </a:pPr>
            <a:r>
              <a:rPr lang="en-US" dirty="0"/>
              <a:t>resemblance to my current place. That means that APARTMENT 1 is a better choice</a:t>
            </a:r>
          </a:p>
          <a:p>
            <a:pPr marL="0" indent="0">
              <a:buNone/>
            </a:pPr>
            <a:r>
              <a:rPr lang="en-US" dirty="0"/>
              <a:t>since the extra monthly rent is worth the conveniences it provides.</a:t>
            </a:r>
          </a:p>
        </p:txBody>
      </p:sp>
    </p:spTree>
    <p:extLst>
      <p:ext uri="{BB962C8B-B14F-4D97-AF65-F5344CB8AC3E}">
        <p14:creationId xmlns:p14="http://schemas.microsoft.com/office/powerpoint/2010/main" val="37351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402C-9D67-4D2F-BD6B-3E5C21D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 will walk to work</a:t>
            </a:r>
            <a:br>
              <a:rPr lang="en-US" sz="3000" dirty="0"/>
            </a:br>
            <a:r>
              <a:rPr lang="en-US" sz="3000" dirty="0"/>
              <a:t>Walk from home to work is less than 1 km!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3D74D5-CDF5-422D-98FF-424AD91B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859280"/>
            <a:ext cx="8006080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4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733-82D1-4052-8705-46E6436B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b="1" dirty="0"/>
              <a:t>Report 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71E4-FC19-4862-97EA-2416A091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1. Introduction Section :</a:t>
            </a:r>
          </a:p>
          <a:p>
            <a:r>
              <a:rPr lang="en-US" dirty="0"/>
              <a:t>⁃ The “business problem” to be solved by this project and who may be interested</a:t>
            </a:r>
          </a:p>
          <a:p>
            <a:r>
              <a:rPr lang="en-US" dirty="0"/>
              <a:t>2. Data Section:</a:t>
            </a:r>
          </a:p>
          <a:p>
            <a:r>
              <a:rPr lang="en-US" dirty="0"/>
              <a:t>⁃ Describe Data requirements and Sources needed to solve the problem</a:t>
            </a:r>
          </a:p>
          <a:p>
            <a:r>
              <a:rPr lang="en-US" dirty="0"/>
              <a:t>3. Methodology section:</a:t>
            </a:r>
          </a:p>
          <a:p>
            <a:r>
              <a:rPr lang="en-US" dirty="0"/>
              <a:t>⁃ Main component of the report - Execute data processing, describe/discuss any</a:t>
            </a:r>
          </a:p>
          <a:p>
            <a:r>
              <a:rPr lang="en-US" dirty="0"/>
              <a:t>exploratory data analysis and/or inferential statistical testing performed, and/or</a:t>
            </a:r>
          </a:p>
          <a:p>
            <a:r>
              <a:rPr lang="en-US" dirty="0"/>
              <a:t>machine learnings used.</a:t>
            </a:r>
          </a:p>
          <a:p>
            <a:r>
              <a:rPr lang="en-US" dirty="0"/>
              <a:t>4. Results section:</a:t>
            </a:r>
          </a:p>
          <a:p>
            <a:r>
              <a:rPr lang="en-US" dirty="0"/>
              <a:t>⁃ Discussion of the results and finding of answer</a:t>
            </a:r>
          </a:p>
          <a:p>
            <a:r>
              <a:rPr lang="en-US" dirty="0"/>
              <a:t>5. Discussion section:</a:t>
            </a:r>
          </a:p>
          <a:p>
            <a:r>
              <a:rPr lang="en-US" dirty="0"/>
              <a:t>⁃ Discussion of observations noted and any recommendations</a:t>
            </a:r>
          </a:p>
          <a:p>
            <a:r>
              <a:rPr lang="en-US" dirty="0"/>
              <a:t>6. Conclusion section:</a:t>
            </a:r>
          </a:p>
          <a:p>
            <a:r>
              <a:rPr lang="en-US" dirty="0"/>
              <a:t>⁃ Answer chosen and conclusions.</a:t>
            </a:r>
          </a:p>
        </p:txBody>
      </p:sp>
    </p:spTree>
    <p:extLst>
      <p:ext uri="{BB962C8B-B14F-4D97-AF65-F5344CB8AC3E}">
        <p14:creationId xmlns:p14="http://schemas.microsoft.com/office/powerpoint/2010/main" val="607516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CC92-2A13-43C3-87A7-8A259AA8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     Venus in Cluster 2 near future home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80D00F-DC75-4AD9-AA3C-90A6E9E4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680" y="1595120"/>
            <a:ext cx="844296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DB3D-72F4-4050-937A-3E0F4077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sz="3000" b="1" dirty="0"/>
              <a:t>5.0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A972-FF92-441C-B851-EE1C2CED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general, I am positively impressed with the overall</a:t>
            </a:r>
          </a:p>
          <a:p>
            <a:pPr marL="0" indent="0">
              <a:buNone/>
            </a:pPr>
            <a:r>
              <a:rPr lang="en-US" dirty="0"/>
              <a:t>organization, content and lab works presented during</a:t>
            </a:r>
          </a:p>
          <a:p>
            <a:pPr marL="0" indent="0">
              <a:buNone/>
            </a:pPr>
            <a:r>
              <a:rPr lang="en-US" dirty="0"/>
              <a:t>the Coursera IBM Certification Course</a:t>
            </a:r>
          </a:p>
          <a:p>
            <a:pPr marL="0" indent="0">
              <a:buNone/>
            </a:pPr>
            <a:r>
              <a:rPr lang="en-US" dirty="0"/>
              <a:t>• I feel this Capstone project presented me a great</a:t>
            </a:r>
          </a:p>
          <a:p>
            <a:pPr marL="0" indent="0">
              <a:buNone/>
            </a:pPr>
            <a:r>
              <a:rPr lang="en-US" dirty="0"/>
              <a:t>opportunity to practice and apply the Data Science</a:t>
            </a:r>
          </a:p>
          <a:p>
            <a:pPr marL="0" indent="0">
              <a:buNone/>
            </a:pPr>
            <a:r>
              <a:rPr lang="en-US" dirty="0"/>
              <a:t>tools and methodologies learned.</a:t>
            </a:r>
          </a:p>
          <a:p>
            <a:pPr marL="0" indent="0">
              <a:buNone/>
            </a:pPr>
            <a:r>
              <a:rPr lang="en-US" dirty="0"/>
              <a:t>• I have created a good project that I can present as an</a:t>
            </a:r>
          </a:p>
          <a:p>
            <a:pPr marL="0" indent="0">
              <a:buNone/>
            </a:pPr>
            <a:r>
              <a:rPr lang="en-US" dirty="0"/>
              <a:t>example to show my potential.</a:t>
            </a:r>
          </a:p>
          <a:p>
            <a:pPr marL="0" indent="0">
              <a:buNone/>
            </a:pPr>
            <a:r>
              <a:rPr lang="en-US" dirty="0"/>
              <a:t>• I feel I have acquired a good starting point to become</a:t>
            </a:r>
          </a:p>
          <a:p>
            <a:pPr marL="0" indent="0">
              <a:buNone/>
            </a:pPr>
            <a:r>
              <a:rPr lang="en-US" dirty="0"/>
              <a:t>a professional Data Scientist and I will continue</a:t>
            </a:r>
          </a:p>
          <a:p>
            <a:pPr marL="0" indent="0">
              <a:buNone/>
            </a:pPr>
            <a:r>
              <a:rPr lang="en-US" dirty="0"/>
              <a:t>exploring to creating examples of practical cases.</a:t>
            </a:r>
          </a:p>
        </p:txBody>
      </p:sp>
    </p:spTree>
    <p:extLst>
      <p:ext uri="{BB962C8B-B14F-4D97-AF65-F5344CB8AC3E}">
        <p14:creationId xmlns:p14="http://schemas.microsoft.com/office/powerpoint/2010/main" val="271829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C0C9-58C4-43BE-A103-141EC806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                                             6.0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3426-5D72-404A-8E73-E649094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 feel rewarded with the efforts, time and money spent. I</a:t>
            </a:r>
          </a:p>
          <a:p>
            <a:pPr marL="0" indent="0">
              <a:buNone/>
            </a:pPr>
            <a:r>
              <a:rPr lang="en-US" dirty="0"/>
              <a:t>believe this course with all the topics covered is well worthy</a:t>
            </a:r>
          </a:p>
          <a:p>
            <a:pPr marL="0" indent="0">
              <a:buNone/>
            </a:pPr>
            <a:r>
              <a:rPr lang="en-US" dirty="0"/>
              <a:t>of appreciation.</a:t>
            </a:r>
          </a:p>
          <a:p>
            <a:pPr marL="0" indent="0">
              <a:buNone/>
            </a:pPr>
            <a:r>
              <a:rPr lang="en-US" dirty="0"/>
              <a:t>• This project has shown me a practical application to resolve</a:t>
            </a:r>
          </a:p>
          <a:p>
            <a:pPr marL="0" indent="0">
              <a:buNone/>
            </a:pPr>
            <a:r>
              <a:rPr lang="en-US" dirty="0"/>
              <a:t>a real situation that has impacting personal and financial</a:t>
            </a:r>
          </a:p>
          <a:p>
            <a:pPr marL="0" indent="0">
              <a:buNone/>
            </a:pPr>
            <a:r>
              <a:rPr lang="en-US" dirty="0"/>
              <a:t>impact using Data Science tools.</a:t>
            </a:r>
          </a:p>
          <a:p>
            <a:pPr marL="0" indent="0">
              <a:buNone/>
            </a:pPr>
            <a:r>
              <a:rPr lang="en-US" dirty="0"/>
              <a:t>• The mapping with Folium is a very powerful technique to</a:t>
            </a:r>
          </a:p>
          <a:p>
            <a:pPr marL="0" indent="0">
              <a:buNone/>
            </a:pPr>
            <a:r>
              <a:rPr lang="en-US" dirty="0"/>
              <a:t>consolidate information and make the analysis and decision</a:t>
            </a:r>
          </a:p>
          <a:p>
            <a:pPr marL="0" indent="0">
              <a:buNone/>
            </a:pPr>
            <a:r>
              <a:rPr lang="en-US" dirty="0"/>
              <a:t>thoroughly and with confidence. I would recommend for</a:t>
            </a:r>
          </a:p>
          <a:p>
            <a:pPr marL="0" indent="0">
              <a:buNone/>
            </a:pPr>
            <a:r>
              <a:rPr lang="en-US" dirty="0"/>
              <a:t>use in similar situations.</a:t>
            </a:r>
          </a:p>
          <a:p>
            <a:pPr marL="0" indent="0">
              <a:buNone/>
            </a:pPr>
            <a:r>
              <a:rPr lang="en-US" dirty="0"/>
              <a:t>• One must keep abreast of new tools for DS that continue</a:t>
            </a:r>
          </a:p>
          <a:p>
            <a:pPr marL="0" indent="0">
              <a:buNone/>
            </a:pPr>
            <a:r>
              <a:rPr lang="en-US" dirty="0"/>
              <a:t>to appear for application in several business fields.</a:t>
            </a:r>
          </a:p>
        </p:txBody>
      </p:sp>
    </p:spTree>
    <p:extLst>
      <p:ext uri="{BB962C8B-B14F-4D97-AF65-F5344CB8AC3E}">
        <p14:creationId xmlns:p14="http://schemas.microsoft.com/office/powerpoint/2010/main" val="381579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EC8F-4F32-4336-A22C-FD6BA64D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D7C8-ADBD-4B2C-9249-EB131D42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0" i="1" dirty="0">
                <a:solidFill>
                  <a:schemeClr val="accent4">
                    <a:lumMod val="50000"/>
                  </a:schemeClr>
                </a:solidFill>
              </a:rPr>
              <a:t>       Thank you !!</a:t>
            </a:r>
          </a:p>
        </p:txBody>
      </p:sp>
    </p:spTree>
    <p:extLst>
      <p:ext uri="{BB962C8B-B14F-4D97-AF65-F5344CB8AC3E}">
        <p14:creationId xmlns:p14="http://schemas.microsoft.com/office/powerpoint/2010/main" val="368887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7FCE-D2D8-4846-9959-73FEE7DB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8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Introduction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F8D1-D3C5-4996-BEF1-FAE069E2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470"/>
            <a:ext cx="10515600" cy="6281530"/>
          </a:xfrm>
        </p:spPr>
        <p:txBody>
          <a:bodyPr>
            <a:noAutofit/>
          </a:bodyPr>
          <a:lstStyle/>
          <a:p>
            <a:r>
              <a:rPr lang="en-US" sz="1500" b="1" dirty="0"/>
              <a:t>1.1 Scenario and Background</a:t>
            </a:r>
          </a:p>
          <a:p>
            <a:r>
              <a:rPr lang="en-US" sz="1500" dirty="0"/>
              <a:t>I am currently living in Singapore, within walking distance to Downtown "</a:t>
            </a:r>
            <a:r>
              <a:rPr lang="en-US" sz="1500" dirty="0" err="1"/>
              <a:t>Telok</a:t>
            </a:r>
            <a:r>
              <a:rPr lang="en-US" sz="1500" dirty="0"/>
              <a:t> Ayer</a:t>
            </a:r>
          </a:p>
          <a:p>
            <a:r>
              <a:rPr lang="en-US" sz="1500" dirty="0"/>
              <a:t>MRT metro station" . I also enjoy great venues and attractions, such as international</a:t>
            </a:r>
          </a:p>
          <a:p>
            <a:r>
              <a:rPr lang="en-US" sz="1500" dirty="0"/>
              <a:t>cuisine, entertainment and shopping. I have an offer to move to work to Manhattan NY</a:t>
            </a:r>
          </a:p>
          <a:p>
            <a:r>
              <a:rPr lang="en-US" sz="1500" dirty="0"/>
              <a:t>and I would like to move if I can find a place to live similar with similar venues.</a:t>
            </a:r>
          </a:p>
          <a:p>
            <a:r>
              <a:rPr lang="en-US" sz="1500" b="1" dirty="0"/>
              <a:t>1.2 Problem to be resolved:</a:t>
            </a:r>
          </a:p>
          <a:p>
            <a:r>
              <a:rPr lang="en-US" sz="1500" dirty="0"/>
              <a:t>How to find an apartment in Manhattan with the following conditions:</a:t>
            </a:r>
          </a:p>
          <a:p>
            <a:r>
              <a:rPr lang="en-US" sz="1500" dirty="0"/>
              <a:t>• Apartment with min 2 bedrooms</a:t>
            </a:r>
          </a:p>
          <a:p>
            <a:r>
              <a:rPr lang="en-US" sz="1500" dirty="0"/>
              <a:t>• Monthly rent not to exceed US$7000/month</a:t>
            </a:r>
          </a:p>
          <a:p>
            <a:r>
              <a:rPr lang="en-US" sz="1500" dirty="0"/>
              <a:t>• Located within walking distance (&lt;=1.0 mile, 1.6 km) from a subway metro station in</a:t>
            </a:r>
          </a:p>
          <a:p>
            <a:r>
              <a:rPr lang="en-US" sz="1500" dirty="0"/>
              <a:t>Manhattan</a:t>
            </a:r>
          </a:p>
          <a:p>
            <a:r>
              <a:rPr lang="en-US" sz="1500" dirty="0"/>
              <a:t>• Venues and amenities as in my current residence.</a:t>
            </a:r>
          </a:p>
          <a:p>
            <a:r>
              <a:rPr lang="en-US" sz="1500" b="1" dirty="0"/>
              <a:t>1.3 Interested Audience</a:t>
            </a:r>
          </a:p>
          <a:p>
            <a:r>
              <a:rPr lang="en-US" sz="1500" dirty="0"/>
              <a:t>I believe the methodology, tools and strategy used in this project is relevant for a person</a:t>
            </a:r>
          </a:p>
          <a:p>
            <a:r>
              <a:rPr lang="en-US" sz="1500" dirty="0"/>
              <a:t>or entity considering moving to a major city in US, Europe or Asia. Europe, US or Asia,</a:t>
            </a:r>
          </a:p>
          <a:p>
            <a:r>
              <a:rPr lang="en-US" sz="1500" dirty="0"/>
              <a:t>Likewise, it can be helpful approach to explore the opening of a new business. The use</a:t>
            </a:r>
          </a:p>
          <a:p>
            <a:r>
              <a:rPr lang="en-US" sz="1500" dirty="0"/>
              <a:t>of </a:t>
            </a:r>
            <a:r>
              <a:rPr lang="en-US" sz="1500" dirty="0" err="1"/>
              <a:t>FourSquare</a:t>
            </a:r>
            <a:r>
              <a:rPr lang="en-US" sz="1500" dirty="0"/>
              <a:t> data and mapping techniques combined with data analysis will help</a:t>
            </a:r>
          </a:p>
          <a:p>
            <a:r>
              <a:rPr lang="en-US" sz="1500" dirty="0"/>
              <a:t>resolve the key questions arisen. Lastly, this project is a good practical case for a person</a:t>
            </a:r>
          </a:p>
          <a:p>
            <a:r>
              <a:rPr lang="en-US" sz="1500" dirty="0"/>
              <a:t>developing Data Science skills.</a:t>
            </a:r>
          </a:p>
        </p:txBody>
      </p:sp>
    </p:spTree>
    <p:extLst>
      <p:ext uri="{BB962C8B-B14F-4D97-AF65-F5344CB8AC3E}">
        <p14:creationId xmlns:p14="http://schemas.microsoft.com/office/powerpoint/2010/main" val="27870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341E-8B0D-4218-8695-B082C100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3"/>
            <a:ext cx="10515600" cy="506895"/>
          </a:xfrm>
        </p:spPr>
        <p:txBody>
          <a:bodyPr>
            <a:normAutofit/>
          </a:bodyPr>
          <a:lstStyle/>
          <a:p>
            <a:r>
              <a:rPr lang="en-US" sz="3000" dirty="0"/>
              <a:t>                        </a:t>
            </a:r>
            <a:r>
              <a:rPr lang="en-US" sz="3000" b="1" dirty="0"/>
              <a:t>2.0 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019D-B2A1-4EDE-92F2-BF16E71ED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596348"/>
            <a:ext cx="11489635" cy="6768548"/>
          </a:xfrm>
        </p:spPr>
        <p:txBody>
          <a:bodyPr>
            <a:noAutofit/>
          </a:bodyPr>
          <a:lstStyle/>
          <a:p>
            <a:r>
              <a:rPr lang="en-US" sz="1300" b="1" dirty="0"/>
              <a:t>2.1 Data Requirements</a:t>
            </a:r>
          </a:p>
          <a:p>
            <a:r>
              <a:rPr lang="en-US" sz="1300" dirty="0"/>
              <a:t>- Geodata for current residence in Singapore with venues established using Foursquare.</a:t>
            </a:r>
          </a:p>
          <a:p>
            <a:r>
              <a:rPr lang="en-US" sz="1300" dirty="0"/>
              <a:t>- List of Manhattan (MH) neighborhoods with clustered venues established via Foursquare (as in Course</a:t>
            </a:r>
          </a:p>
          <a:p>
            <a:r>
              <a:rPr lang="de-DE" sz="1300" dirty="0"/>
              <a:t>Lab). https://en.wikipedia.org/wiki/List_of_Manhattan_neighborhoods#Midtown_neighborhoods</a:t>
            </a:r>
          </a:p>
          <a:p>
            <a:r>
              <a:rPr lang="en-US" sz="1300" dirty="0"/>
              <a:t>- List of subway metro stations in Manhattan with addresses and geo data (</a:t>
            </a:r>
            <a:r>
              <a:rPr lang="en-US" sz="1300" dirty="0" err="1"/>
              <a:t>lat,long</a:t>
            </a:r>
            <a:r>
              <a:rPr lang="en-US" sz="1300" dirty="0"/>
              <a:t>): https://</a:t>
            </a:r>
          </a:p>
          <a:p>
            <a:r>
              <a:rPr lang="en-US" sz="1300" dirty="0"/>
              <a:t>en.wikipedia.org/wiki/</a:t>
            </a:r>
            <a:r>
              <a:rPr lang="en-US" sz="1300" dirty="0" err="1"/>
              <a:t>List_of_New_York_City_Subway_stations_in_Manhattan</a:t>
            </a:r>
            <a:r>
              <a:rPr lang="en-US" sz="1300" dirty="0"/>
              <a:t>) , (https://www.google.com/</a:t>
            </a:r>
          </a:p>
          <a:p>
            <a:r>
              <a:rPr lang="en-US" sz="1300" dirty="0"/>
              <a:t>maps/search/</a:t>
            </a:r>
            <a:r>
              <a:rPr lang="en-US" sz="1300" dirty="0" err="1"/>
              <a:t>manhattan+subway+metro+stations</a:t>
            </a:r>
            <a:r>
              <a:rPr lang="en-US" sz="1300" dirty="0"/>
              <a:t>/@40.7837297,-74.1033043,11z/data=!3m1!4b1)</a:t>
            </a:r>
          </a:p>
          <a:p>
            <a:r>
              <a:rPr lang="en-US" sz="1300" dirty="0"/>
              <a:t>- List of apartments for rent in Manhattan area with information on neighborhood location, address,</a:t>
            </a:r>
          </a:p>
          <a:p>
            <a:r>
              <a:rPr lang="en-US" sz="1300" dirty="0"/>
              <a:t>number of beds, area size, monthly rent price and complemented with geo data via </a:t>
            </a:r>
            <a:r>
              <a:rPr lang="en-US" sz="1300" dirty="0" err="1"/>
              <a:t>Nominatim</a:t>
            </a:r>
            <a:r>
              <a:rPr lang="en-US" sz="1300" dirty="0"/>
              <a:t>. http://</a:t>
            </a:r>
          </a:p>
          <a:p>
            <a:r>
              <a:rPr lang="en-US" sz="1300" dirty="0"/>
              <a:t>www.rentmanhattan.com/index.cfm?page=search&amp;state=results https://www.nestpick.com/search?</a:t>
            </a:r>
          </a:p>
          <a:p>
            <a:r>
              <a:rPr lang="en-US" sz="1300" dirty="0"/>
              <a:t>city=new-</a:t>
            </a:r>
          </a:p>
          <a:p>
            <a:r>
              <a:rPr lang="en-US" sz="1300" dirty="0"/>
              <a:t>- Place to work in Manhattan (Park Avenue and 53rd St) for reference</a:t>
            </a:r>
          </a:p>
          <a:p>
            <a:r>
              <a:rPr lang="en-US" sz="1300" b="1" dirty="0"/>
              <a:t>2.2 Data Sources, Data Processing and Tools used</a:t>
            </a:r>
          </a:p>
          <a:p>
            <a:r>
              <a:rPr lang="en-US" sz="1300" dirty="0"/>
              <a:t>- Singapore data and map is to be created with use of </a:t>
            </a:r>
            <a:r>
              <a:rPr lang="en-US" sz="1300" dirty="0" err="1"/>
              <a:t>Nominatim</a:t>
            </a:r>
            <a:r>
              <a:rPr lang="en-US" sz="1300" dirty="0"/>
              <a:t> , Foursquare and Folium mapping</a:t>
            </a:r>
          </a:p>
          <a:p>
            <a:r>
              <a:rPr lang="en-US" sz="1300" dirty="0"/>
              <a:t>- Manhattan neighborhoods were obtained from Wikipedia and organized by Neighborhoods with geodata</a:t>
            </a:r>
          </a:p>
          <a:p>
            <a:r>
              <a:rPr lang="en-US" sz="1300" dirty="0"/>
              <a:t>via </a:t>
            </a:r>
            <a:r>
              <a:rPr lang="en-US" sz="1300" dirty="0" err="1"/>
              <a:t>Nominatim</a:t>
            </a:r>
            <a:r>
              <a:rPr lang="en-US" sz="1300" dirty="0"/>
              <a:t> for mapping with Folium.</a:t>
            </a:r>
          </a:p>
          <a:p>
            <a:r>
              <a:rPr lang="en-US" sz="1300" dirty="0"/>
              <a:t>- List of Subway stations was obtained via Wikipedia, NY Transit web site and Google map,</a:t>
            </a:r>
          </a:p>
          <a:p>
            <a:r>
              <a:rPr lang="en-US" sz="1300" dirty="0"/>
              <a:t>- List of apartments for rent was consolidated from web-scraping real estate sites for MH. The geolocation</a:t>
            </a:r>
          </a:p>
          <a:p>
            <a:r>
              <a:rPr lang="en-US" sz="1300" dirty="0"/>
              <a:t>(</a:t>
            </a:r>
            <a:r>
              <a:rPr lang="en-US" sz="1300" dirty="0" err="1"/>
              <a:t>lat,long</a:t>
            </a:r>
            <a:r>
              <a:rPr lang="en-US" sz="1300" dirty="0"/>
              <a:t>) data was found with algorithm coding and using </a:t>
            </a:r>
            <a:r>
              <a:rPr lang="en-US" sz="1300" dirty="0" err="1"/>
              <a:t>Nominatim</a:t>
            </a:r>
            <a:r>
              <a:rPr lang="en-US" sz="1300" dirty="0"/>
              <a:t>.</a:t>
            </a:r>
          </a:p>
          <a:p>
            <a:r>
              <a:rPr lang="en-US" sz="1300" dirty="0"/>
              <a:t>- Folium map was the basis of mapping with various features to consolidate all data in ONE map where</a:t>
            </a:r>
          </a:p>
          <a:p>
            <a:r>
              <a:rPr lang="en-US" sz="1300" dirty="0"/>
              <a:t>one can visualize all details needed to make a selection of apartment</a:t>
            </a:r>
          </a:p>
        </p:txBody>
      </p:sp>
    </p:spTree>
    <p:extLst>
      <p:ext uri="{BB962C8B-B14F-4D97-AF65-F5344CB8AC3E}">
        <p14:creationId xmlns:p14="http://schemas.microsoft.com/office/powerpoint/2010/main" val="167967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4C52-0CE6-4084-96E2-4FD170F7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             </a:t>
            </a:r>
            <a:r>
              <a:rPr lang="en-US" sz="3000" b="1" dirty="0"/>
              <a:t>                    3.0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0988-0683-4FB0-9B31-18393DE1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Strategy to find the answer:</a:t>
            </a:r>
          </a:p>
          <a:p>
            <a:pPr marL="0" indent="0">
              <a:buNone/>
            </a:pPr>
            <a:r>
              <a:rPr lang="en-US" dirty="0"/>
              <a:t>The strategy is based on mapping the described data in section 2.0, in order to</a:t>
            </a:r>
          </a:p>
          <a:p>
            <a:pPr marL="0" indent="0">
              <a:buNone/>
            </a:pPr>
            <a:r>
              <a:rPr lang="en-US" dirty="0"/>
              <a:t>facilitate the choice of at least two candidate places for rent. The information will be</a:t>
            </a:r>
          </a:p>
          <a:p>
            <a:pPr marL="0" indent="0">
              <a:buNone/>
            </a:pPr>
            <a:r>
              <a:rPr lang="en-US" dirty="0"/>
              <a:t>consolidated in ONE MAP where one can see the details of the apartment, the cluster</a:t>
            </a:r>
          </a:p>
          <a:p>
            <a:pPr marL="0" indent="0">
              <a:buNone/>
            </a:pPr>
            <a:r>
              <a:rPr lang="en-US" dirty="0"/>
              <a:t>of venues in the neighborhood and the relative location from a subway station and</a:t>
            </a:r>
          </a:p>
          <a:p>
            <a:pPr marL="0" indent="0">
              <a:buNone/>
            </a:pPr>
            <a:r>
              <a:rPr lang="en-US" dirty="0"/>
              <a:t>from work place. A measurement tool icon will also be provided. The popups on the</a:t>
            </a:r>
          </a:p>
          <a:p>
            <a:pPr marL="0" indent="0">
              <a:buNone/>
            </a:pPr>
            <a:r>
              <a:rPr lang="en-US" dirty="0"/>
              <a:t>map items will display rent price, location and cluster of venues applicable.</a:t>
            </a:r>
          </a:p>
          <a:p>
            <a:pPr marL="0" indent="0">
              <a:buNone/>
            </a:pPr>
            <a:r>
              <a:rPr lang="en-US" dirty="0"/>
              <a:t>The Tools:</a:t>
            </a:r>
          </a:p>
          <a:p>
            <a:pPr marL="0" indent="0">
              <a:buNone/>
            </a:pPr>
            <a:r>
              <a:rPr lang="en-US" dirty="0"/>
              <a:t>Web-scraping of sites is used to consolidate data-frame information which was</a:t>
            </a:r>
          </a:p>
          <a:p>
            <a:pPr marL="0" indent="0">
              <a:buNone/>
            </a:pPr>
            <a:r>
              <a:rPr lang="en-US" dirty="0"/>
              <a:t>saved as csv files for convenience and to simply the report. Geodata was obtained</a:t>
            </a:r>
          </a:p>
          <a:p>
            <a:pPr marL="0" indent="0">
              <a:buNone/>
            </a:pPr>
            <a:r>
              <a:rPr lang="en-US" dirty="0"/>
              <a:t>by coding a program to use </a:t>
            </a:r>
            <a:r>
              <a:rPr lang="en-US" dirty="0" err="1"/>
              <a:t>Nominatim</a:t>
            </a:r>
            <a:r>
              <a:rPr lang="en-US" dirty="0"/>
              <a:t> to get latitude and longitude of subway</a:t>
            </a:r>
          </a:p>
          <a:p>
            <a:pPr marL="0" indent="0">
              <a:buNone/>
            </a:pPr>
            <a:r>
              <a:rPr lang="en-US" dirty="0"/>
              <a:t>stations and also for each of (144 units) the apartments for rent listed.</a:t>
            </a:r>
          </a:p>
          <a:p>
            <a:pPr marL="0" indent="0">
              <a:buNone/>
            </a:pPr>
            <a:r>
              <a:rPr lang="en-US" dirty="0" err="1"/>
              <a:t>Geopy_distance</a:t>
            </a:r>
            <a:r>
              <a:rPr lang="en-US" dirty="0"/>
              <a:t> and </a:t>
            </a:r>
            <a:r>
              <a:rPr lang="en-US" dirty="0" err="1"/>
              <a:t>Nominatim</a:t>
            </a:r>
            <a:r>
              <a:rPr lang="en-US" dirty="0"/>
              <a:t> were used to establish relative distances. Seaborn</a:t>
            </a:r>
          </a:p>
          <a:p>
            <a:pPr marL="0" indent="0">
              <a:buNone/>
            </a:pPr>
            <a:r>
              <a:rPr lang="en-US" dirty="0"/>
              <a:t>graphic was used for general statistics on rental data.</a:t>
            </a:r>
          </a:p>
          <a:p>
            <a:pPr marL="0" indent="0">
              <a:buNone/>
            </a:pPr>
            <a:r>
              <a:rPr lang="en-US" dirty="0"/>
              <a:t>Maps with popups labels allow quick identification of location, price and feature, thus</a:t>
            </a:r>
          </a:p>
          <a:p>
            <a:pPr marL="0" indent="0">
              <a:buNone/>
            </a:pPr>
            <a:r>
              <a:rPr lang="en-US" dirty="0"/>
              <a:t>making the selection very easy</a:t>
            </a:r>
          </a:p>
        </p:txBody>
      </p:sp>
    </p:spTree>
    <p:extLst>
      <p:ext uri="{BB962C8B-B14F-4D97-AF65-F5344CB8AC3E}">
        <p14:creationId xmlns:p14="http://schemas.microsoft.com/office/powerpoint/2010/main" val="410786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19C6-B4FD-4585-8849-4526D66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FF2E-06E2-4802-99B3-794A2EDA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                                 </a:t>
            </a:r>
            <a:r>
              <a:rPr lang="en-US" sz="3000" b="1" dirty="0"/>
              <a:t>4.0 Execution and Results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961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04D-A857-4572-8765-A2343CCE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         Current residence Neighborhood in Singapore</a:t>
            </a: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601233-8F64-488B-8231-6B5644073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51" y="1825625"/>
            <a:ext cx="75216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FE5C-77FA-4AAB-809B-E7395C78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Venues around Neighborhood 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923E80-6BF2-4C7B-98D2-1B7B9B3D8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0" y="1544320"/>
            <a:ext cx="8615680" cy="41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DA24-90F4-43C0-AA9B-C11228AB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    Manhattan Map - Neighborhoods and Cluster of Venues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0E5E0C-168B-4E72-AEAA-E114CC142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080" y="1391920"/>
            <a:ext cx="856488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5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1491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Coursera Capstone project Coursera IBM Data Science Certification Himanshu Kumar Nov 17th, 2020</vt:lpstr>
      <vt:lpstr>                Report Content </vt:lpstr>
      <vt:lpstr>                   Introduction </vt:lpstr>
      <vt:lpstr>                        2.0 Data Section</vt:lpstr>
      <vt:lpstr>                                 3.0 Methodology</vt:lpstr>
      <vt:lpstr>PowerPoint Presentation</vt:lpstr>
      <vt:lpstr>         Current residence Neighborhood in Singapore  </vt:lpstr>
      <vt:lpstr>            Venues around Neighborhood in</vt:lpstr>
      <vt:lpstr>    Manhattan Map - Neighborhoods and Cluster of Venues</vt:lpstr>
      <vt:lpstr>       GeoData Manhattan apts for rent</vt:lpstr>
      <vt:lpstr>    Rental Price Statistics MH Apartments Budget US7000/month is around the mean</vt:lpstr>
      <vt:lpstr>          Apartments for Rent in MH</vt:lpstr>
      <vt:lpstr>     MH apts for rent with venue clusters</vt:lpstr>
      <vt:lpstr>     Venues of cluster 3</vt:lpstr>
      <vt:lpstr>    Manhattan subway stations geodata</vt:lpstr>
      <vt:lpstr>     Apts for rent (blue) and subway stations (red)</vt:lpstr>
      <vt:lpstr>Selected Apartment! The ONE consolidated map shows all information for decision: Apartments address, price, neighborhood, cluster of venues and subway station nearby. Blue dots=apts , Red dots=Subway station, Bubbles=Cluster of Venues</vt:lpstr>
      <vt:lpstr>        Apartment Selection</vt:lpstr>
      <vt:lpstr>I will walk to work Walk from home to work is less than 1 km!</vt:lpstr>
      <vt:lpstr>     Venus in Cluster 2 near future home</vt:lpstr>
      <vt:lpstr>                5.0 Discussion</vt:lpstr>
      <vt:lpstr>                                             6.0 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Coursera IBM Data Science Certification Himanshu Kumar Nov 17th, 2020</dc:title>
  <dc:creator>Kumar, Himanshu L.</dc:creator>
  <cp:lastModifiedBy>Kumar, Himanshu L.</cp:lastModifiedBy>
  <cp:revision>4</cp:revision>
  <dcterms:created xsi:type="dcterms:W3CDTF">2020-11-17T09:20:08Z</dcterms:created>
  <dcterms:modified xsi:type="dcterms:W3CDTF">2020-11-17T09:50:39Z</dcterms:modified>
</cp:coreProperties>
</file>