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67" r:id="rId12"/>
    <p:sldId id="266" r:id="rId13"/>
    <p:sldId id="270" r:id="rId14"/>
    <p:sldId id="271" r:id="rId15"/>
    <p:sldId id="275" r:id="rId16"/>
    <p:sldId id="277" r:id="rId17"/>
    <p:sldId id="278" r:id="rId18"/>
    <p:sldId id="272" r:id="rId19"/>
    <p:sldId id="276" r:id="rId20"/>
    <p:sldId id="274" r:id="rId21"/>
    <p:sldId id="280" r:id="rId22"/>
    <p:sldId id="265" r:id="rId23"/>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jpg"/><Relationship Id="rId7" Type="http://schemas.openxmlformats.org/officeDocument/2006/relationships/image" Target="../media/image6.png"/><Relationship Id="rId2" Type="http://schemas.openxmlformats.org/officeDocument/2006/relationships/image" Target="../media/image1.jpg"/><Relationship Id="rId16" Type="http://schemas.openxmlformats.org/officeDocument/2006/relationships/image" Target="../media/image15.png"/><Relationship Id="rId29" Type="http://schemas.openxmlformats.org/officeDocument/2006/relationships/image" Target="../media/image28.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4" Type="http://schemas.openxmlformats.org/officeDocument/2006/relationships/image" Target="../media/image43.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8" Type="http://schemas.openxmlformats.org/officeDocument/2006/relationships/image" Target="../media/image7.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20" Type="http://schemas.openxmlformats.org/officeDocument/2006/relationships/image" Target="../media/image19.png"/><Relationship Id="rId41" Type="http://schemas.openxmlformats.org/officeDocument/2006/relationships/image" Target="../media/image40.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67555" y="3081183"/>
            <a:ext cx="13983335" cy="1637029"/>
          </a:xfrm>
          <a:prstGeom prst="rect">
            <a:avLst/>
          </a:prstGeom>
        </p:spPr>
        <p:txBody>
          <a:bodyPr wrap="square" lIns="0" tIns="0" rIns="0" bIns="0">
            <a:spAutoFit/>
          </a:bodyPr>
          <a:lstStyle>
            <a:lvl1pPr>
              <a:defRPr sz="10600" b="1" i="0">
                <a:solidFill>
                  <a:srgbClr val="002A58"/>
                </a:solidFill>
                <a:latin typeface="Tahoma"/>
                <a:cs typeface="Tahom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250" b="0" i="0">
                <a:solidFill>
                  <a:srgbClr val="002A58"/>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600" b="1" i="0">
                <a:solidFill>
                  <a:srgbClr val="002A58"/>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250" b="0" i="0">
                <a:solidFill>
                  <a:srgbClr val="002A58"/>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600" b="1" i="0">
                <a:solidFill>
                  <a:srgbClr val="002A58"/>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600" b="1" i="0">
                <a:solidFill>
                  <a:srgbClr val="002A58"/>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sp>
        <p:nvSpPr>
          <p:cNvPr id="17" name="bg object 17"/>
          <p:cNvSpPr/>
          <p:nvPr/>
        </p:nvSpPr>
        <p:spPr>
          <a:xfrm>
            <a:off x="14992709" y="5812559"/>
            <a:ext cx="3295650" cy="3117850"/>
          </a:xfrm>
          <a:custGeom>
            <a:avLst/>
            <a:gdLst/>
            <a:ahLst/>
            <a:cxnLst/>
            <a:rect l="l" t="t" r="r" b="b"/>
            <a:pathLst>
              <a:path w="3295650" h="3117850">
                <a:moveTo>
                  <a:pt x="0" y="3117693"/>
                </a:moveTo>
                <a:lnTo>
                  <a:pt x="3295290" y="2798608"/>
                </a:lnTo>
                <a:lnTo>
                  <a:pt x="3295290" y="0"/>
                </a:lnTo>
                <a:lnTo>
                  <a:pt x="3246559" y="15391"/>
                </a:lnTo>
                <a:lnTo>
                  <a:pt x="3208834" y="28355"/>
                </a:lnTo>
                <a:lnTo>
                  <a:pt x="3171389" y="42072"/>
                </a:lnTo>
                <a:lnTo>
                  <a:pt x="3134219" y="56532"/>
                </a:lnTo>
                <a:lnTo>
                  <a:pt x="3097322" y="71719"/>
                </a:lnTo>
                <a:lnTo>
                  <a:pt x="3060694" y="87622"/>
                </a:lnTo>
                <a:lnTo>
                  <a:pt x="3024331" y="104225"/>
                </a:lnTo>
                <a:lnTo>
                  <a:pt x="2988231" y="121518"/>
                </a:lnTo>
                <a:lnTo>
                  <a:pt x="2952390" y="139485"/>
                </a:lnTo>
                <a:lnTo>
                  <a:pt x="2916803" y="158114"/>
                </a:lnTo>
                <a:lnTo>
                  <a:pt x="2881469" y="177391"/>
                </a:lnTo>
                <a:lnTo>
                  <a:pt x="2846382" y="197304"/>
                </a:lnTo>
                <a:lnTo>
                  <a:pt x="2811541" y="217838"/>
                </a:lnTo>
                <a:lnTo>
                  <a:pt x="2776941" y="238982"/>
                </a:lnTo>
                <a:lnTo>
                  <a:pt x="2742579" y="260720"/>
                </a:lnTo>
                <a:lnTo>
                  <a:pt x="2708452" y="283041"/>
                </a:lnTo>
                <a:lnTo>
                  <a:pt x="2674555" y="305931"/>
                </a:lnTo>
                <a:lnTo>
                  <a:pt x="2640887" y="329376"/>
                </a:lnTo>
                <a:lnTo>
                  <a:pt x="2607442" y="353363"/>
                </a:lnTo>
                <a:lnTo>
                  <a:pt x="2574219" y="377880"/>
                </a:lnTo>
                <a:lnTo>
                  <a:pt x="2541213" y="402912"/>
                </a:lnTo>
                <a:lnTo>
                  <a:pt x="2508420" y="428447"/>
                </a:lnTo>
                <a:lnTo>
                  <a:pt x="2475838" y="454471"/>
                </a:lnTo>
                <a:lnTo>
                  <a:pt x="2443463" y="480971"/>
                </a:lnTo>
                <a:lnTo>
                  <a:pt x="2411292" y="507934"/>
                </a:lnTo>
                <a:lnTo>
                  <a:pt x="2379320" y="535346"/>
                </a:lnTo>
                <a:lnTo>
                  <a:pt x="2347545" y="563194"/>
                </a:lnTo>
                <a:lnTo>
                  <a:pt x="2315964" y="591465"/>
                </a:lnTo>
                <a:lnTo>
                  <a:pt x="2284572" y="620146"/>
                </a:lnTo>
                <a:lnTo>
                  <a:pt x="2222344" y="678683"/>
                </a:lnTo>
                <a:lnTo>
                  <a:pt x="2160833" y="738699"/>
                </a:lnTo>
                <a:lnTo>
                  <a:pt x="2100012" y="800088"/>
                </a:lnTo>
                <a:lnTo>
                  <a:pt x="2039854" y="862744"/>
                </a:lnTo>
                <a:lnTo>
                  <a:pt x="1980330" y="926561"/>
                </a:lnTo>
                <a:lnTo>
                  <a:pt x="1921414" y="991432"/>
                </a:lnTo>
                <a:lnTo>
                  <a:pt x="1863078" y="1057252"/>
                </a:lnTo>
                <a:lnTo>
                  <a:pt x="1805294" y="1123913"/>
                </a:lnTo>
                <a:lnTo>
                  <a:pt x="1748034" y="1191310"/>
                </a:lnTo>
                <a:lnTo>
                  <a:pt x="1663067" y="1293554"/>
                </a:lnTo>
                <a:lnTo>
                  <a:pt x="1579126" y="1396857"/>
                </a:lnTo>
                <a:lnTo>
                  <a:pt x="1468638" y="1535621"/>
                </a:lnTo>
                <a:lnTo>
                  <a:pt x="1012422" y="2119517"/>
                </a:lnTo>
                <a:lnTo>
                  <a:pt x="907013" y="2250882"/>
                </a:lnTo>
                <a:lnTo>
                  <a:pt x="828151" y="2346786"/>
                </a:lnTo>
                <a:lnTo>
                  <a:pt x="749353" y="2440046"/>
                </a:lnTo>
                <a:lnTo>
                  <a:pt x="696810" y="2500574"/>
                </a:lnTo>
                <a:lnTo>
                  <a:pt x="644226" y="2559660"/>
                </a:lnTo>
                <a:lnTo>
                  <a:pt x="591574" y="2617201"/>
                </a:lnTo>
                <a:lnTo>
                  <a:pt x="538826" y="2673088"/>
                </a:lnTo>
                <a:lnTo>
                  <a:pt x="485954" y="2727216"/>
                </a:lnTo>
                <a:lnTo>
                  <a:pt x="432931" y="2779479"/>
                </a:lnTo>
                <a:lnTo>
                  <a:pt x="379729" y="2829770"/>
                </a:lnTo>
                <a:lnTo>
                  <a:pt x="326322" y="2877984"/>
                </a:lnTo>
                <a:lnTo>
                  <a:pt x="272680" y="2924014"/>
                </a:lnTo>
                <a:lnTo>
                  <a:pt x="218777" y="2967754"/>
                </a:lnTo>
                <a:lnTo>
                  <a:pt x="164585" y="3009099"/>
                </a:lnTo>
                <a:lnTo>
                  <a:pt x="110077" y="3047940"/>
                </a:lnTo>
                <a:lnTo>
                  <a:pt x="55224" y="3084174"/>
                </a:lnTo>
                <a:lnTo>
                  <a:pt x="27660" y="3101279"/>
                </a:lnTo>
                <a:lnTo>
                  <a:pt x="0" y="3117693"/>
                </a:lnTo>
                <a:close/>
              </a:path>
            </a:pathLst>
          </a:custGeom>
          <a:solidFill>
            <a:srgbClr val="293F7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12865210" y="6526306"/>
            <a:ext cx="5422788" cy="3760693"/>
          </a:xfrm>
          <a:prstGeom prst="rect">
            <a:avLst/>
          </a:prstGeom>
        </p:spPr>
      </p:pic>
      <p:pic>
        <p:nvPicPr>
          <p:cNvPr id="19" name="bg object 19"/>
          <p:cNvPicPr/>
          <p:nvPr/>
        </p:nvPicPr>
        <p:blipFill>
          <a:blip r:embed="rId4" cstate="print"/>
          <a:stretch>
            <a:fillRect/>
          </a:stretch>
        </p:blipFill>
        <p:spPr>
          <a:xfrm>
            <a:off x="13007793" y="7230864"/>
            <a:ext cx="5280205" cy="3056135"/>
          </a:xfrm>
          <a:prstGeom prst="rect">
            <a:avLst/>
          </a:prstGeom>
        </p:spPr>
      </p:pic>
      <p:sp>
        <p:nvSpPr>
          <p:cNvPr id="20" name="bg object 20"/>
          <p:cNvSpPr/>
          <p:nvPr/>
        </p:nvSpPr>
        <p:spPr>
          <a:xfrm>
            <a:off x="14887863" y="7934354"/>
            <a:ext cx="3400425" cy="2352675"/>
          </a:xfrm>
          <a:custGeom>
            <a:avLst/>
            <a:gdLst/>
            <a:ahLst/>
            <a:cxnLst/>
            <a:rect l="l" t="t" r="r" b="b"/>
            <a:pathLst>
              <a:path w="3400425" h="2352675">
                <a:moveTo>
                  <a:pt x="0" y="2352645"/>
                </a:moveTo>
                <a:lnTo>
                  <a:pt x="1534752" y="2352645"/>
                </a:lnTo>
                <a:lnTo>
                  <a:pt x="3400135" y="2277105"/>
                </a:lnTo>
                <a:lnTo>
                  <a:pt x="3400135" y="0"/>
                </a:lnTo>
                <a:lnTo>
                  <a:pt x="3380819" y="7473"/>
                </a:lnTo>
                <a:lnTo>
                  <a:pt x="3319572" y="32918"/>
                </a:lnTo>
                <a:lnTo>
                  <a:pt x="3258216" y="60669"/>
                </a:lnTo>
                <a:lnTo>
                  <a:pt x="3196689" y="90663"/>
                </a:lnTo>
                <a:lnTo>
                  <a:pt x="3134929" y="122838"/>
                </a:lnTo>
                <a:lnTo>
                  <a:pt x="3072874" y="157132"/>
                </a:lnTo>
                <a:lnTo>
                  <a:pt x="3010463" y="193483"/>
                </a:lnTo>
                <a:lnTo>
                  <a:pt x="2947633" y="231830"/>
                </a:lnTo>
                <a:lnTo>
                  <a:pt x="2884323" y="272111"/>
                </a:lnTo>
                <a:lnTo>
                  <a:pt x="2820470" y="314264"/>
                </a:lnTo>
                <a:lnTo>
                  <a:pt x="2788321" y="336023"/>
                </a:lnTo>
                <a:lnTo>
                  <a:pt x="2723538" y="380867"/>
                </a:lnTo>
                <a:lnTo>
                  <a:pt x="2658058" y="427428"/>
                </a:lnTo>
                <a:lnTo>
                  <a:pt x="2591819" y="475645"/>
                </a:lnTo>
                <a:lnTo>
                  <a:pt x="2490901" y="550939"/>
                </a:lnTo>
                <a:lnTo>
                  <a:pt x="2353110" y="656546"/>
                </a:lnTo>
                <a:lnTo>
                  <a:pt x="1591970" y="1257300"/>
                </a:lnTo>
                <a:lnTo>
                  <a:pt x="1378212" y="1421753"/>
                </a:lnTo>
                <a:lnTo>
                  <a:pt x="1199098" y="1556077"/>
                </a:lnTo>
                <a:lnTo>
                  <a:pt x="1059708" y="1658107"/>
                </a:lnTo>
                <a:lnTo>
                  <a:pt x="915753" y="1761009"/>
                </a:lnTo>
                <a:lnTo>
                  <a:pt x="767025" y="1864572"/>
                </a:lnTo>
                <a:lnTo>
                  <a:pt x="665118" y="1933879"/>
                </a:lnTo>
                <a:lnTo>
                  <a:pt x="560935" y="2003325"/>
                </a:lnTo>
                <a:lnTo>
                  <a:pt x="454413" y="2072849"/>
                </a:lnTo>
                <a:lnTo>
                  <a:pt x="345491" y="2142389"/>
                </a:lnTo>
                <a:lnTo>
                  <a:pt x="234107" y="2211883"/>
                </a:lnTo>
                <a:lnTo>
                  <a:pt x="120198" y="2281269"/>
                </a:lnTo>
                <a:lnTo>
                  <a:pt x="3704" y="2350486"/>
                </a:lnTo>
                <a:lnTo>
                  <a:pt x="0" y="2352645"/>
                </a:lnTo>
                <a:close/>
              </a:path>
            </a:pathLst>
          </a:custGeom>
          <a:solidFill>
            <a:srgbClr val="293F72"/>
          </a:solidFill>
        </p:spPr>
        <p:txBody>
          <a:bodyPr wrap="square" lIns="0" tIns="0" rIns="0" bIns="0" rtlCol="0"/>
          <a:lstStyle/>
          <a:p>
            <a:endParaRPr/>
          </a:p>
        </p:txBody>
      </p:sp>
      <p:pic>
        <p:nvPicPr>
          <p:cNvPr id="21" name="bg object 21"/>
          <p:cNvPicPr/>
          <p:nvPr/>
        </p:nvPicPr>
        <p:blipFill>
          <a:blip r:embed="rId5" cstate="print"/>
          <a:stretch>
            <a:fillRect/>
          </a:stretch>
        </p:blipFill>
        <p:spPr>
          <a:xfrm>
            <a:off x="14816585" y="8423197"/>
            <a:ext cx="3471413" cy="1863801"/>
          </a:xfrm>
          <a:prstGeom prst="rect">
            <a:avLst/>
          </a:prstGeom>
        </p:spPr>
      </p:pic>
      <p:pic>
        <p:nvPicPr>
          <p:cNvPr id="22" name="bg object 22"/>
          <p:cNvPicPr/>
          <p:nvPr/>
        </p:nvPicPr>
        <p:blipFill>
          <a:blip r:embed="rId6" cstate="print"/>
          <a:stretch>
            <a:fillRect/>
          </a:stretch>
        </p:blipFill>
        <p:spPr>
          <a:xfrm>
            <a:off x="14932721" y="8646758"/>
            <a:ext cx="3355278" cy="1640241"/>
          </a:xfrm>
          <a:prstGeom prst="rect">
            <a:avLst/>
          </a:prstGeom>
        </p:spPr>
      </p:pic>
      <p:sp>
        <p:nvSpPr>
          <p:cNvPr id="23" name="bg object 23"/>
          <p:cNvSpPr/>
          <p:nvPr/>
        </p:nvSpPr>
        <p:spPr>
          <a:xfrm>
            <a:off x="16747658" y="9814760"/>
            <a:ext cx="1540510" cy="472440"/>
          </a:xfrm>
          <a:custGeom>
            <a:avLst/>
            <a:gdLst/>
            <a:ahLst/>
            <a:cxnLst/>
            <a:rect l="l" t="t" r="r" b="b"/>
            <a:pathLst>
              <a:path w="1540509" h="472440">
                <a:moveTo>
                  <a:pt x="0" y="472238"/>
                </a:moveTo>
                <a:lnTo>
                  <a:pt x="1540341" y="472238"/>
                </a:lnTo>
                <a:lnTo>
                  <a:pt x="1540341" y="0"/>
                </a:lnTo>
                <a:lnTo>
                  <a:pt x="1498635" y="5871"/>
                </a:lnTo>
                <a:lnTo>
                  <a:pt x="1460587" y="11692"/>
                </a:lnTo>
                <a:lnTo>
                  <a:pt x="1422799" y="17894"/>
                </a:lnTo>
                <a:lnTo>
                  <a:pt x="1385260" y="24467"/>
                </a:lnTo>
                <a:lnTo>
                  <a:pt x="1310884" y="38694"/>
                </a:lnTo>
                <a:lnTo>
                  <a:pt x="1237370" y="54299"/>
                </a:lnTo>
                <a:lnTo>
                  <a:pt x="1164629" y="71208"/>
                </a:lnTo>
                <a:lnTo>
                  <a:pt x="1092573" y="89350"/>
                </a:lnTo>
                <a:lnTo>
                  <a:pt x="1021110" y="108650"/>
                </a:lnTo>
                <a:lnTo>
                  <a:pt x="950153" y="129037"/>
                </a:lnTo>
                <a:lnTo>
                  <a:pt x="879611" y="150436"/>
                </a:lnTo>
                <a:lnTo>
                  <a:pt x="809396" y="172774"/>
                </a:lnTo>
                <a:lnTo>
                  <a:pt x="704491" y="207884"/>
                </a:lnTo>
                <a:lnTo>
                  <a:pt x="564928" y="257303"/>
                </a:lnTo>
                <a:lnTo>
                  <a:pt x="0" y="472238"/>
                </a:lnTo>
                <a:close/>
              </a:path>
            </a:pathLst>
          </a:custGeom>
          <a:solidFill>
            <a:srgbClr val="293F72"/>
          </a:solidFill>
        </p:spPr>
        <p:txBody>
          <a:bodyPr wrap="square" lIns="0" tIns="0" rIns="0" bIns="0" rtlCol="0"/>
          <a:lstStyle/>
          <a:p>
            <a:endParaRPr/>
          </a:p>
        </p:txBody>
      </p:sp>
      <p:sp>
        <p:nvSpPr>
          <p:cNvPr id="24" name="bg object 24"/>
          <p:cNvSpPr/>
          <p:nvPr/>
        </p:nvSpPr>
        <p:spPr>
          <a:xfrm>
            <a:off x="17256545" y="9973678"/>
            <a:ext cx="965835" cy="313690"/>
          </a:xfrm>
          <a:custGeom>
            <a:avLst/>
            <a:gdLst/>
            <a:ahLst/>
            <a:cxnLst/>
            <a:rect l="l" t="t" r="r" b="b"/>
            <a:pathLst>
              <a:path w="965834" h="313690">
                <a:moveTo>
                  <a:pt x="74015" y="288239"/>
                </a:moveTo>
                <a:lnTo>
                  <a:pt x="72377" y="272986"/>
                </a:lnTo>
                <a:lnTo>
                  <a:pt x="65074" y="259842"/>
                </a:lnTo>
                <a:lnTo>
                  <a:pt x="53428" y="251244"/>
                </a:lnTo>
                <a:lnTo>
                  <a:pt x="39128" y="247954"/>
                </a:lnTo>
                <a:lnTo>
                  <a:pt x="23876" y="250736"/>
                </a:lnTo>
                <a:lnTo>
                  <a:pt x="11874" y="258038"/>
                </a:lnTo>
                <a:lnTo>
                  <a:pt x="3657" y="269697"/>
                </a:lnTo>
                <a:lnTo>
                  <a:pt x="0" y="284010"/>
                </a:lnTo>
                <a:lnTo>
                  <a:pt x="1638" y="299262"/>
                </a:lnTo>
                <a:lnTo>
                  <a:pt x="7581" y="309029"/>
                </a:lnTo>
                <a:lnTo>
                  <a:pt x="12166" y="313321"/>
                </a:lnTo>
                <a:lnTo>
                  <a:pt x="62763" y="313321"/>
                </a:lnTo>
                <a:lnTo>
                  <a:pt x="70358" y="302552"/>
                </a:lnTo>
                <a:lnTo>
                  <a:pt x="74015" y="288239"/>
                </a:lnTo>
                <a:close/>
              </a:path>
              <a:path w="965834" h="313690">
                <a:moveTo>
                  <a:pt x="248958" y="226402"/>
                </a:moveTo>
                <a:lnTo>
                  <a:pt x="246176" y="212318"/>
                </a:lnTo>
                <a:lnTo>
                  <a:pt x="238912" y="199174"/>
                </a:lnTo>
                <a:lnTo>
                  <a:pt x="227482" y="190576"/>
                </a:lnTo>
                <a:lnTo>
                  <a:pt x="213779" y="187299"/>
                </a:lnTo>
                <a:lnTo>
                  <a:pt x="199694" y="190068"/>
                </a:lnTo>
                <a:lnTo>
                  <a:pt x="186550" y="197345"/>
                </a:lnTo>
                <a:lnTo>
                  <a:pt x="177965" y="208775"/>
                </a:lnTo>
                <a:lnTo>
                  <a:pt x="174688" y="222491"/>
                </a:lnTo>
                <a:lnTo>
                  <a:pt x="177457" y="236588"/>
                </a:lnTo>
                <a:lnTo>
                  <a:pt x="183400" y="247484"/>
                </a:lnTo>
                <a:lnTo>
                  <a:pt x="191604" y="255536"/>
                </a:lnTo>
                <a:lnTo>
                  <a:pt x="201333" y="260184"/>
                </a:lnTo>
                <a:lnTo>
                  <a:pt x="211823" y="260845"/>
                </a:lnTo>
                <a:lnTo>
                  <a:pt x="219900" y="260845"/>
                </a:lnTo>
                <a:lnTo>
                  <a:pt x="223939" y="258826"/>
                </a:lnTo>
                <a:lnTo>
                  <a:pt x="237083" y="251561"/>
                </a:lnTo>
                <a:lnTo>
                  <a:pt x="245668" y="240118"/>
                </a:lnTo>
                <a:lnTo>
                  <a:pt x="248958" y="226402"/>
                </a:lnTo>
                <a:close/>
              </a:path>
              <a:path w="965834" h="313690">
                <a:moveTo>
                  <a:pt x="420941" y="313321"/>
                </a:moveTo>
                <a:lnTo>
                  <a:pt x="419976" y="303314"/>
                </a:lnTo>
                <a:lnTo>
                  <a:pt x="413029" y="291274"/>
                </a:lnTo>
                <a:lnTo>
                  <a:pt x="402297" y="282841"/>
                </a:lnTo>
                <a:lnTo>
                  <a:pt x="389280" y="278574"/>
                </a:lnTo>
                <a:lnTo>
                  <a:pt x="375513" y="279044"/>
                </a:lnTo>
                <a:lnTo>
                  <a:pt x="363486" y="286004"/>
                </a:lnTo>
                <a:lnTo>
                  <a:pt x="355053" y="296735"/>
                </a:lnTo>
                <a:lnTo>
                  <a:pt x="350786" y="309753"/>
                </a:lnTo>
                <a:lnTo>
                  <a:pt x="350913" y="313321"/>
                </a:lnTo>
                <a:lnTo>
                  <a:pt x="420941" y="313321"/>
                </a:lnTo>
                <a:close/>
              </a:path>
              <a:path w="965834" h="313690">
                <a:moveTo>
                  <a:pt x="425627" y="170637"/>
                </a:moveTo>
                <a:lnTo>
                  <a:pt x="424014" y="155702"/>
                </a:lnTo>
                <a:lnTo>
                  <a:pt x="417042" y="142519"/>
                </a:lnTo>
                <a:lnTo>
                  <a:pt x="406082" y="133705"/>
                </a:lnTo>
                <a:lnTo>
                  <a:pt x="392468" y="129819"/>
                </a:lnTo>
                <a:lnTo>
                  <a:pt x="377532" y="131432"/>
                </a:lnTo>
                <a:lnTo>
                  <a:pt x="364363" y="138417"/>
                </a:lnTo>
                <a:lnTo>
                  <a:pt x="355561" y="149377"/>
                </a:lnTo>
                <a:lnTo>
                  <a:pt x="351675" y="162991"/>
                </a:lnTo>
                <a:lnTo>
                  <a:pt x="353288" y="177939"/>
                </a:lnTo>
                <a:lnTo>
                  <a:pt x="358394" y="188874"/>
                </a:lnTo>
                <a:lnTo>
                  <a:pt x="366928" y="197154"/>
                </a:lnTo>
                <a:lnTo>
                  <a:pt x="377329" y="202209"/>
                </a:lnTo>
                <a:lnTo>
                  <a:pt x="376491" y="202209"/>
                </a:lnTo>
                <a:lnTo>
                  <a:pt x="389661" y="204228"/>
                </a:lnTo>
                <a:lnTo>
                  <a:pt x="391680" y="204228"/>
                </a:lnTo>
                <a:lnTo>
                  <a:pt x="395719" y="202209"/>
                </a:lnTo>
                <a:lnTo>
                  <a:pt x="399770" y="202209"/>
                </a:lnTo>
                <a:lnTo>
                  <a:pt x="412940" y="195224"/>
                </a:lnTo>
                <a:lnTo>
                  <a:pt x="421741" y="184264"/>
                </a:lnTo>
                <a:lnTo>
                  <a:pt x="425627" y="170637"/>
                </a:lnTo>
                <a:close/>
              </a:path>
              <a:path w="965834" h="313690">
                <a:moveTo>
                  <a:pt x="595109" y="269697"/>
                </a:moveTo>
                <a:lnTo>
                  <a:pt x="593775" y="254787"/>
                </a:lnTo>
                <a:lnTo>
                  <a:pt x="587108" y="242455"/>
                </a:lnTo>
                <a:lnTo>
                  <a:pt x="576846" y="233553"/>
                </a:lnTo>
                <a:lnTo>
                  <a:pt x="563930" y="229184"/>
                </a:lnTo>
                <a:lnTo>
                  <a:pt x="549313" y="230517"/>
                </a:lnTo>
                <a:lnTo>
                  <a:pt x="537006" y="237185"/>
                </a:lnTo>
                <a:lnTo>
                  <a:pt x="528091" y="247446"/>
                </a:lnTo>
                <a:lnTo>
                  <a:pt x="523735" y="260375"/>
                </a:lnTo>
                <a:lnTo>
                  <a:pt x="525068" y="275005"/>
                </a:lnTo>
                <a:lnTo>
                  <a:pt x="529869" y="285940"/>
                </a:lnTo>
                <a:lnTo>
                  <a:pt x="537692" y="294208"/>
                </a:lnTo>
                <a:lnTo>
                  <a:pt x="547433" y="299262"/>
                </a:lnTo>
                <a:lnTo>
                  <a:pt x="546608" y="299262"/>
                </a:lnTo>
                <a:lnTo>
                  <a:pt x="559422" y="301294"/>
                </a:lnTo>
                <a:lnTo>
                  <a:pt x="563460" y="299262"/>
                </a:lnTo>
                <a:lnTo>
                  <a:pt x="569531" y="299262"/>
                </a:lnTo>
                <a:lnTo>
                  <a:pt x="581837" y="293458"/>
                </a:lnTo>
                <a:lnTo>
                  <a:pt x="590740" y="283095"/>
                </a:lnTo>
                <a:lnTo>
                  <a:pt x="595109" y="269697"/>
                </a:lnTo>
                <a:close/>
              </a:path>
              <a:path w="965834" h="313690">
                <a:moveTo>
                  <a:pt x="603161" y="120091"/>
                </a:moveTo>
                <a:lnTo>
                  <a:pt x="601865" y="105143"/>
                </a:lnTo>
                <a:lnTo>
                  <a:pt x="594880" y="91655"/>
                </a:lnTo>
                <a:lnTo>
                  <a:pt x="583920" y="82143"/>
                </a:lnTo>
                <a:lnTo>
                  <a:pt x="570318" y="77558"/>
                </a:lnTo>
                <a:lnTo>
                  <a:pt x="555383" y="78854"/>
                </a:lnTo>
                <a:lnTo>
                  <a:pt x="541896" y="85813"/>
                </a:lnTo>
                <a:lnTo>
                  <a:pt x="532396" y="96545"/>
                </a:lnTo>
                <a:lnTo>
                  <a:pt x="527812" y="109562"/>
                </a:lnTo>
                <a:lnTo>
                  <a:pt x="529107" y="123342"/>
                </a:lnTo>
                <a:lnTo>
                  <a:pt x="534225" y="134594"/>
                </a:lnTo>
                <a:lnTo>
                  <a:pt x="542747" y="143560"/>
                </a:lnTo>
                <a:lnTo>
                  <a:pt x="553542" y="149504"/>
                </a:lnTo>
                <a:lnTo>
                  <a:pt x="565480" y="151650"/>
                </a:lnTo>
                <a:lnTo>
                  <a:pt x="575589" y="151650"/>
                </a:lnTo>
                <a:lnTo>
                  <a:pt x="589076" y="144665"/>
                </a:lnTo>
                <a:lnTo>
                  <a:pt x="598576" y="133705"/>
                </a:lnTo>
                <a:lnTo>
                  <a:pt x="603161" y="120091"/>
                </a:lnTo>
                <a:close/>
              </a:path>
              <a:path w="965834" h="313690">
                <a:moveTo>
                  <a:pt x="769759" y="226910"/>
                </a:moveTo>
                <a:lnTo>
                  <a:pt x="769620" y="214744"/>
                </a:lnTo>
                <a:lnTo>
                  <a:pt x="769594" y="212318"/>
                </a:lnTo>
                <a:lnTo>
                  <a:pt x="764108" y="199961"/>
                </a:lnTo>
                <a:lnTo>
                  <a:pt x="754443" y="190830"/>
                </a:lnTo>
                <a:lnTo>
                  <a:pt x="741743" y="185877"/>
                </a:lnTo>
                <a:lnTo>
                  <a:pt x="727494" y="185877"/>
                </a:lnTo>
                <a:lnTo>
                  <a:pt x="714819" y="191808"/>
                </a:lnTo>
                <a:lnTo>
                  <a:pt x="705688" y="201955"/>
                </a:lnTo>
                <a:lnTo>
                  <a:pt x="700735" y="214744"/>
                </a:lnTo>
                <a:lnTo>
                  <a:pt x="700874" y="226910"/>
                </a:lnTo>
                <a:lnTo>
                  <a:pt x="700887" y="228498"/>
                </a:lnTo>
                <a:lnTo>
                  <a:pt x="705637" y="239610"/>
                </a:lnTo>
                <a:lnTo>
                  <a:pt x="713524" y="248716"/>
                </a:lnTo>
                <a:lnTo>
                  <a:pt x="723620" y="254660"/>
                </a:lnTo>
                <a:lnTo>
                  <a:pt x="735241" y="256806"/>
                </a:lnTo>
                <a:lnTo>
                  <a:pt x="739279" y="256806"/>
                </a:lnTo>
                <a:lnTo>
                  <a:pt x="743610" y="254660"/>
                </a:lnTo>
                <a:lnTo>
                  <a:pt x="755675" y="249288"/>
                </a:lnTo>
                <a:lnTo>
                  <a:pt x="764794" y="239610"/>
                </a:lnTo>
                <a:lnTo>
                  <a:pt x="769759" y="226910"/>
                </a:lnTo>
                <a:close/>
              </a:path>
              <a:path w="965834" h="313690">
                <a:moveTo>
                  <a:pt x="783869" y="77597"/>
                </a:moveTo>
                <a:lnTo>
                  <a:pt x="783742" y="62674"/>
                </a:lnTo>
                <a:lnTo>
                  <a:pt x="777938" y="49161"/>
                </a:lnTo>
                <a:lnTo>
                  <a:pt x="767575" y="39420"/>
                </a:lnTo>
                <a:lnTo>
                  <a:pt x="754189" y="34239"/>
                </a:lnTo>
                <a:lnTo>
                  <a:pt x="739584" y="34239"/>
                </a:lnTo>
                <a:lnTo>
                  <a:pt x="725766" y="40182"/>
                </a:lnTo>
                <a:lnTo>
                  <a:pt x="716038" y="50546"/>
                </a:lnTo>
                <a:lnTo>
                  <a:pt x="710869" y="63944"/>
                </a:lnTo>
                <a:lnTo>
                  <a:pt x="710996" y="78854"/>
                </a:lnTo>
                <a:lnTo>
                  <a:pt x="715822" y="90957"/>
                </a:lnTo>
                <a:lnTo>
                  <a:pt x="723874" y="99834"/>
                </a:lnTo>
                <a:lnTo>
                  <a:pt x="734580" y="105308"/>
                </a:lnTo>
                <a:lnTo>
                  <a:pt x="747369" y="107162"/>
                </a:lnTo>
                <a:lnTo>
                  <a:pt x="749388" y="109194"/>
                </a:lnTo>
                <a:lnTo>
                  <a:pt x="751408" y="109194"/>
                </a:lnTo>
                <a:lnTo>
                  <a:pt x="755446" y="107162"/>
                </a:lnTo>
                <a:lnTo>
                  <a:pt x="768972" y="101358"/>
                </a:lnTo>
                <a:lnTo>
                  <a:pt x="778700" y="90957"/>
                </a:lnTo>
                <a:lnTo>
                  <a:pt x="783869" y="77597"/>
                </a:lnTo>
                <a:close/>
              </a:path>
              <a:path w="965834" h="313690">
                <a:moveTo>
                  <a:pt x="918337" y="313321"/>
                </a:moveTo>
                <a:lnTo>
                  <a:pt x="913345" y="308114"/>
                </a:lnTo>
                <a:lnTo>
                  <a:pt x="901941" y="303161"/>
                </a:lnTo>
                <a:lnTo>
                  <a:pt x="888834" y="303314"/>
                </a:lnTo>
                <a:lnTo>
                  <a:pt x="876490" y="308457"/>
                </a:lnTo>
                <a:lnTo>
                  <a:pt x="871423" y="313321"/>
                </a:lnTo>
                <a:lnTo>
                  <a:pt x="918337" y="313321"/>
                </a:lnTo>
                <a:close/>
              </a:path>
              <a:path w="965834" h="313690">
                <a:moveTo>
                  <a:pt x="947572" y="193395"/>
                </a:moveTo>
                <a:lnTo>
                  <a:pt x="947445" y="179959"/>
                </a:lnTo>
                <a:lnTo>
                  <a:pt x="941984" y="167297"/>
                </a:lnTo>
                <a:lnTo>
                  <a:pt x="932535" y="157467"/>
                </a:lnTo>
                <a:lnTo>
                  <a:pt x="920102" y="151650"/>
                </a:lnTo>
                <a:lnTo>
                  <a:pt x="907021" y="151650"/>
                </a:lnTo>
                <a:lnTo>
                  <a:pt x="893508" y="157124"/>
                </a:lnTo>
                <a:lnTo>
                  <a:pt x="883780" y="166573"/>
                </a:lnTo>
                <a:lnTo>
                  <a:pt x="878598" y="178663"/>
                </a:lnTo>
                <a:lnTo>
                  <a:pt x="878725" y="192100"/>
                </a:lnTo>
                <a:lnTo>
                  <a:pt x="883526" y="204508"/>
                </a:lnTo>
                <a:lnTo>
                  <a:pt x="891362" y="214083"/>
                </a:lnTo>
                <a:lnTo>
                  <a:pt x="901471" y="220243"/>
                </a:lnTo>
                <a:lnTo>
                  <a:pt x="913091" y="222427"/>
                </a:lnTo>
                <a:lnTo>
                  <a:pt x="913091" y="220243"/>
                </a:lnTo>
                <a:lnTo>
                  <a:pt x="919543" y="220243"/>
                </a:lnTo>
                <a:lnTo>
                  <a:pt x="932662" y="214934"/>
                </a:lnTo>
                <a:lnTo>
                  <a:pt x="942390" y="205498"/>
                </a:lnTo>
                <a:lnTo>
                  <a:pt x="947572" y="193395"/>
                </a:lnTo>
                <a:close/>
              </a:path>
              <a:path w="965834" h="313690">
                <a:moveTo>
                  <a:pt x="965631" y="30327"/>
                </a:moveTo>
                <a:lnTo>
                  <a:pt x="960132" y="16484"/>
                </a:lnTo>
                <a:lnTo>
                  <a:pt x="950480" y="6057"/>
                </a:lnTo>
                <a:lnTo>
                  <a:pt x="937374" y="0"/>
                </a:lnTo>
                <a:lnTo>
                  <a:pt x="923188" y="0"/>
                </a:lnTo>
                <a:lnTo>
                  <a:pt x="909358" y="5486"/>
                </a:lnTo>
                <a:lnTo>
                  <a:pt x="898944" y="15163"/>
                </a:lnTo>
                <a:lnTo>
                  <a:pt x="893064" y="27863"/>
                </a:lnTo>
                <a:lnTo>
                  <a:pt x="892873" y="42456"/>
                </a:lnTo>
                <a:lnTo>
                  <a:pt x="897712" y="54876"/>
                </a:lnTo>
                <a:lnTo>
                  <a:pt x="905764" y="64452"/>
                </a:lnTo>
                <a:lnTo>
                  <a:pt x="916470" y="70612"/>
                </a:lnTo>
                <a:lnTo>
                  <a:pt x="929259" y="72796"/>
                </a:lnTo>
                <a:lnTo>
                  <a:pt x="931278" y="74815"/>
                </a:lnTo>
                <a:lnTo>
                  <a:pt x="933297" y="72796"/>
                </a:lnTo>
                <a:lnTo>
                  <a:pt x="935316" y="72796"/>
                </a:lnTo>
                <a:lnTo>
                  <a:pt x="949147" y="67297"/>
                </a:lnTo>
                <a:lnTo>
                  <a:pt x="959573" y="57619"/>
                </a:lnTo>
                <a:lnTo>
                  <a:pt x="965441" y="44919"/>
                </a:lnTo>
                <a:lnTo>
                  <a:pt x="965631" y="30327"/>
                </a:lnTo>
                <a:close/>
              </a:path>
            </a:pathLst>
          </a:custGeom>
          <a:solidFill>
            <a:srgbClr val="2E4D6A"/>
          </a:solidFill>
        </p:spPr>
        <p:txBody>
          <a:bodyPr wrap="square" lIns="0" tIns="0" rIns="0" bIns="0" rtlCol="0"/>
          <a:lstStyle/>
          <a:p>
            <a:endParaRPr/>
          </a:p>
        </p:txBody>
      </p:sp>
      <p:sp>
        <p:nvSpPr>
          <p:cNvPr id="25" name="bg object 25"/>
          <p:cNvSpPr/>
          <p:nvPr/>
        </p:nvSpPr>
        <p:spPr>
          <a:xfrm>
            <a:off x="0" y="1356624"/>
            <a:ext cx="3295015" cy="3117850"/>
          </a:xfrm>
          <a:custGeom>
            <a:avLst/>
            <a:gdLst/>
            <a:ahLst/>
            <a:cxnLst/>
            <a:rect l="l" t="t" r="r" b="b"/>
            <a:pathLst>
              <a:path w="3295015" h="3117850">
                <a:moveTo>
                  <a:pt x="3294962" y="0"/>
                </a:moveTo>
                <a:lnTo>
                  <a:pt x="0" y="319052"/>
                </a:lnTo>
                <a:lnTo>
                  <a:pt x="0" y="3117595"/>
                </a:lnTo>
                <a:lnTo>
                  <a:pt x="48403" y="3102301"/>
                </a:lnTo>
                <a:lnTo>
                  <a:pt x="86128" y="3089338"/>
                </a:lnTo>
                <a:lnTo>
                  <a:pt x="123573" y="3075620"/>
                </a:lnTo>
                <a:lnTo>
                  <a:pt x="160743" y="3061160"/>
                </a:lnTo>
                <a:lnTo>
                  <a:pt x="197640" y="3045973"/>
                </a:lnTo>
                <a:lnTo>
                  <a:pt x="234268" y="3030070"/>
                </a:lnTo>
                <a:lnTo>
                  <a:pt x="270630" y="3013467"/>
                </a:lnTo>
                <a:lnTo>
                  <a:pt x="306731" y="2996174"/>
                </a:lnTo>
                <a:lnTo>
                  <a:pt x="342572" y="2978207"/>
                </a:lnTo>
                <a:lnTo>
                  <a:pt x="378159" y="2959578"/>
                </a:lnTo>
                <a:lnTo>
                  <a:pt x="413493" y="2940301"/>
                </a:lnTo>
                <a:lnTo>
                  <a:pt x="448580" y="2920388"/>
                </a:lnTo>
                <a:lnTo>
                  <a:pt x="483421" y="2899854"/>
                </a:lnTo>
                <a:lnTo>
                  <a:pt x="518021" y="2878710"/>
                </a:lnTo>
                <a:lnTo>
                  <a:pt x="552383" y="2856972"/>
                </a:lnTo>
                <a:lnTo>
                  <a:pt x="586510" y="2834651"/>
                </a:lnTo>
                <a:lnTo>
                  <a:pt x="620406" y="2811761"/>
                </a:lnTo>
                <a:lnTo>
                  <a:pt x="654075" y="2788316"/>
                </a:lnTo>
                <a:lnTo>
                  <a:pt x="687519" y="2764329"/>
                </a:lnTo>
                <a:lnTo>
                  <a:pt x="720743" y="2739812"/>
                </a:lnTo>
                <a:lnTo>
                  <a:pt x="753749" y="2714780"/>
                </a:lnTo>
                <a:lnTo>
                  <a:pt x="786542" y="2689245"/>
                </a:lnTo>
                <a:lnTo>
                  <a:pt x="819124" y="2663221"/>
                </a:lnTo>
                <a:lnTo>
                  <a:pt x="851499" y="2636721"/>
                </a:lnTo>
                <a:lnTo>
                  <a:pt x="883670" y="2609758"/>
                </a:lnTo>
                <a:lnTo>
                  <a:pt x="915642" y="2582346"/>
                </a:lnTo>
                <a:lnTo>
                  <a:pt x="947417" y="2554498"/>
                </a:lnTo>
                <a:lnTo>
                  <a:pt x="978998" y="2526227"/>
                </a:lnTo>
                <a:lnTo>
                  <a:pt x="1010390" y="2497546"/>
                </a:lnTo>
                <a:lnTo>
                  <a:pt x="1072618" y="2439009"/>
                </a:lnTo>
                <a:lnTo>
                  <a:pt x="1134129" y="2378993"/>
                </a:lnTo>
                <a:lnTo>
                  <a:pt x="1194950" y="2317604"/>
                </a:lnTo>
                <a:lnTo>
                  <a:pt x="1255108" y="2254948"/>
                </a:lnTo>
                <a:lnTo>
                  <a:pt x="1314632" y="2191131"/>
                </a:lnTo>
                <a:lnTo>
                  <a:pt x="1373548" y="2126260"/>
                </a:lnTo>
                <a:lnTo>
                  <a:pt x="1431884" y="2060440"/>
                </a:lnTo>
                <a:lnTo>
                  <a:pt x="1489668" y="1993779"/>
                </a:lnTo>
                <a:lnTo>
                  <a:pt x="1546928" y="1926382"/>
                </a:lnTo>
                <a:lnTo>
                  <a:pt x="1631895" y="1824138"/>
                </a:lnTo>
                <a:lnTo>
                  <a:pt x="1715836" y="1720835"/>
                </a:lnTo>
                <a:lnTo>
                  <a:pt x="1826324" y="1582071"/>
                </a:lnTo>
                <a:lnTo>
                  <a:pt x="2282540" y="998175"/>
                </a:lnTo>
                <a:lnTo>
                  <a:pt x="2387949" y="866810"/>
                </a:lnTo>
                <a:lnTo>
                  <a:pt x="2466810" y="770906"/>
                </a:lnTo>
                <a:lnTo>
                  <a:pt x="2545609" y="677646"/>
                </a:lnTo>
                <a:lnTo>
                  <a:pt x="2598152" y="617118"/>
                </a:lnTo>
                <a:lnTo>
                  <a:pt x="2650736" y="558032"/>
                </a:lnTo>
                <a:lnTo>
                  <a:pt x="2703388" y="500491"/>
                </a:lnTo>
                <a:lnTo>
                  <a:pt x="2756136" y="444604"/>
                </a:lnTo>
                <a:lnTo>
                  <a:pt x="2809008" y="390476"/>
                </a:lnTo>
                <a:lnTo>
                  <a:pt x="2862031" y="338213"/>
                </a:lnTo>
                <a:lnTo>
                  <a:pt x="2915232" y="287922"/>
                </a:lnTo>
                <a:lnTo>
                  <a:pt x="2968640" y="239708"/>
                </a:lnTo>
                <a:lnTo>
                  <a:pt x="3022282" y="193678"/>
                </a:lnTo>
                <a:lnTo>
                  <a:pt x="3076185" y="149938"/>
                </a:lnTo>
                <a:lnTo>
                  <a:pt x="3130377" y="108594"/>
                </a:lnTo>
                <a:lnTo>
                  <a:pt x="3184885" y="69752"/>
                </a:lnTo>
                <a:lnTo>
                  <a:pt x="3239738" y="33518"/>
                </a:lnTo>
                <a:lnTo>
                  <a:pt x="3267302" y="16413"/>
                </a:lnTo>
                <a:lnTo>
                  <a:pt x="3294962" y="0"/>
                </a:lnTo>
                <a:close/>
              </a:path>
            </a:pathLst>
          </a:custGeom>
          <a:solidFill>
            <a:srgbClr val="293F72"/>
          </a:solidFill>
        </p:spPr>
        <p:txBody>
          <a:bodyPr wrap="square" lIns="0" tIns="0" rIns="0" bIns="0" rtlCol="0"/>
          <a:lstStyle/>
          <a:p>
            <a:endParaRPr/>
          </a:p>
        </p:txBody>
      </p:sp>
      <p:pic>
        <p:nvPicPr>
          <p:cNvPr id="26" name="bg object 26"/>
          <p:cNvPicPr/>
          <p:nvPr/>
        </p:nvPicPr>
        <p:blipFill>
          <a:blip r:embed="rId7" cstate="print"/>
          <a:stretch>
            <a:fillRect/>
          </a:stretch>
        </p:blipFill>
        <p:spPr>
          <a:xfrm>
            <a:off x="0" y="0"/>
            <a:ext cx="5422176" cy="3760490"/>
          </a:xfrm>
          <a:prstGeom prst="rect">
            <a:avLst/>
          </a:prstGeom>
        </p:spPr>
      </p:pic>
      <p:pic>
        <p:nvPicPr>
          <p:cNvPr id="27" name="bg object 27"/>
          <p:cNvPicPr/>
          <p:nvPr/>
        </p:nvPicPr>
        <p:blipFill>
          <a:blip r:embed="rId8" cstate="print"/>
          <a:stretch>
            <a:fillRect/>
          </a:stretch>
        </p:blipFill>
        <p:spPr>
          <a:xfrm>
            <a:off x="0" y="0"/>
            <a:ext cx="5279597" cy="3055953"/>
          </a:xfrm>
          <a:prstGeom prst="rect">
            <a:avLst/>
          </a:prstGeom>
        </p:spPr>
      </p:pic>
      <p:sp>
        <p:nvSpPr>
          <p:cNvPr id="28" name="bg object 28"/>
          <p:cNvSpPr/>
          <p:nvPr/>
        </p:nvSpPr>
        <p:spPr>
          <a:xfrm>
            <a:off x="0" y="0"/>
            <a:ext cx="3399790" cy="2352675"/>
          </a:xfrm>
          <a:custGeom>
            <a:avLst/>
            <a:gdLst/>
            <a:ahLst/>
            <a:cxnLst/>
            <a:rect l="l" t="t" r="r" b="b"/>
            <a:pathLst>
              <a:path w="3399790" h="2352675">
                <a:moveTo>
                  <a:pt x="3399597" y="0"/>
                </a:moveTo>
                <a:lnTo>
                  <a:pt x="1862015" y="0"/>
                </a:lnTo>
                <a:lnTo>
                  <a:pt x="0" y="75403"/>
                </a:lnTo>
                <a:lnTo>
                  <a:pt x="0" y="2352395"/>
                </a:lnTo>
                <a:lnTo>
                  <a:pt x="18988" y="2345049"/>
                </a:lnTo>
                <a:lnTo>
                  <a:pt x="80235" y="2319603"/>
                </a:lnTo>
                <a:lnTo>
                  <a:pt x="141592" y="2291852"/>
                </a:lnTo>
                <a:lnTo>
                  <a:pt x="203119" y="2261859"/>
                </a:lnTo>
                <a:lnTo>
                  <a:pt x="264879" y="2229684"/>
                </a:lnTo>
                <a:lnTo>
                  <a:pt x="326933" y="2195390"/>
                </a:lnTo>
                <a:lnTo>
                  <a:pt x="389344" y="2159038"/>
                </a:lnTo>
                <a:lnTo>
                  <a:pt x="452174" y="2120691"/>
                </a:lnTo>
                <a:lnTo>
                  <a:pt x="515485" y="2080410"/>
                </a:lnTo>
                <a:lnTo>
                  <a:pt x="579338" y="2038258"/>
                </a:lnTo>
                <a:lnTo>
                  <a:pt x="611487" y="2016499"/>
                </a:lnTo>
                <a:lnTo>
                  <a:pt x="676269" y="1971654"/>
                </a:lnTo>
                <a:lnTo>
                  <a:pt x="741749" y="1925093"/>
                </a:lnTo>
                <a:lnTo>
                  <a:pt x="807988" y="1876876"/>
                </a:lnTo>
                <a:lnTo>
                  <a:pt x="908906" y="1801582"/>
                </a:lnTo>
                <a:lnTo>
                  <a:pt x="1046698" y="1695975"/>
                </a:lnTo>
                <a:lnTo>
                  <a:pt x="1807837" y="1095221"/>
                </a:lnTo>
                <a:lnTo>
                  <a:pt x="2021596" y="930769"/>
                </a:lnTo>
                <a:lnTo>
                  <a:pt x="2200710" y="796444"/>
                </a:lnTo>
                <a:lnTo>
                  <a:pt x="2340100" y="694414"/>
                </a:lnTo>
                <a:lnTo>
                  <a:pt x="2484054" y="591513"/>
                </a:lnTo>
                <a:lnTo>
                  <a:pt x="2632782" y="487950"/>
                </a:lnTo>
                <a:lnTo>
                  <a:pt x="2734689" y="418643"/>
                </a:lnTo>
                <a:lnTo>
                  <a:pt x="2838873" y="349196"/>
                </a:lnTo>
                <a:lnTo>
                  <a:pt x="2945394" y="279672"/>
                </a:lnTo>
                <a:lnTo>
                  <a:pt x="3054317" y="210132"/>
                </a:lnTo>
                <a:lnTo>
                  <a:pt x="3165701" y="140638"/>
                </a:lnTo>
                <a:lnTo>
                  <a:pt x="3279609" y="71252"/>
                </a:lnTo>
                <a:lnTo>
                  <a:pt x="3396103" y="2036"/>
                </a:lnTo>
                <a:lnTo>
                  <a:pt x="3399597" y="0"/>
                </a:lnTo>
                <a:close/>
              </a:path>
            </a:pathLst>
          </a:custGeom>
          <a:solidFill>
            <a:srgbClr val="293F72"/>
          </a:solidFill>
        </p:spPr>
        <p:txBody>
          <a:bodyPr wrap="square" lIns="0" tIns="0" rIns="0" bIns="0" rtlCol="0"/>
          <a:lstStyle/>
          <a:p>
            <a:endParaRPr/>
          </a:p>
        </p:txBody>
      </p:sp>
      <p:pic>
        <p:nvPicPr>
          <p:cNvPr id="29" name="bg object 29"/>
          <p:cNvPicPr/>
          <p:nvPr/>
        </p:nvPicPr>
        <p:blipFill>
          <a:blip r:embed="rId9" cstate="print"/>
          <a:stretch>
            <a:fillRect/>
          </a:stretch>
        </p:blipFill>
        <p:spPr>
          <a:xfrm>
            <a:off x="0" y="0"/>
            <a:ext cx="3470815" cy="1863615"/>
          </a:xfrm>
          <a:prstGeom prst="rect">
            <a:avLst/>
          </a:prstGeom>
        </p:spPr>
      </p:pic>
      <p:pic>
        <p:nvPicPr>
          <p:cNvPr id="30" name="bg object 30"/>
          <p:cNvPicPr/>
          <p:nvPr/>
        </p:nvPicPr>
        <p:blipFill>
          <a:blip r:embed="rId10" cstate="print"/>
          <a:stretch>
            <a:fillRect/>
          </a:stretch>
        </p:blipFill>
        <p:spPr>
          <a:xfrm>
            <a:off x="0" y="0"/>
            <a:ext cx="3354664" cy="1640060"/>
          </a:xfrm>
          <a:prstGeom prst="rect">
            <a:avLst/>
          </a:prstGeom>
        </p:spPr>
      </p:pic>
      <p:sp>
        <p:nvSpPr>
          <p:cNvPr id="31" name="bg object 31"/>
          <p:cNvSpPr/>
          <p:nvPr/>
        </p:nvSpPr>
        <p:spPr>
          <a:xfrm>
            <a:off x="0" y="0"/>
            <a:ext cx="1539875" cy="472440"/>
          </a:xfrm>
          <a:custGeom>
            <a:avLst/>
            <a:gdLst/>
            <a:ahLst/>
            <a:cxnLst/>
            <a:rect l="l" t="t" r="r" b="b"/>
            <a:pathLst>
              <a:path w="1539875" h="472440">
                <a:moveTo>
                  <a:pt x="1539691" y="0"/>
                </a:moveTo>
                <a:lnTo>
                  <a:pt x="0" y="0"/>
                </a:lnTo>
                <a:lnTo>
                  <a:pt x="0" y="472072"/>
                </a:lnTo>
                <a:lnTo>
                  <a:pt x="41377" y="466243"/>
                </a:lnTo>
                <a:lnTo>
                  <a:pt x="79426" y="460423"/>
                </a:lnTo>
                <a:lnTo>
                  <a:pt x="117214" y="454221"/>
                </a:lnTo>
                <a:lnTo>
                  <a:pt x="154753" y="447647"/>
                </a:lnTo>
                <a:lnTo>
                  <a:pt x="229129" y="433421"/>
                </a:lnTo>
                <a:lnTo>
                  <a:pt x="302642" y="417816"/>
                </a:lnTo>
                <a:lnTo>
                  <a:pt x="375383" y="400906"/>
                </a:lnTo>
                <a:lnTo>
                  <a:pt x="447440" y="382765"/>
                </a:lnTo>
                <a:lnTo>
                  <a:pt x="518903" y="363464"/>
                </a:lnTo>
                <a:lnTo>
                  <a:pt x="589860" y="343078"/>
                </a:lnTo>
                <a:lnTo>
                  <a:pt x="660401" y="321679"/>
                </a:lnTo>
                <a:lnTo>
                  <a:pt x="730616" y="299340"/>
                </a:lnTo>
                <a:lnTo>
                  <a:pt x="835521" y="264231"/>
                </a:lnTo>
                <a:lnTo>
                  <a:pt x="975085" y="214811"/>
                </a:lnTo>
                <a:lnTo>
                  <a:pt x="1539691" y="0"/>
                </a:lnTo>
                <a:close/>
              </a:path>
            </a:pathLst>
          </a:custGeom>
          <a:solidFill>
            <a:srgbClr val="293F72"/>
          </a:solidFill>
        </p:spPr>
        <p:txBody>
          <a:bodyPr wrap="square" lIns="0" tIns="0" rIns="0" bIns="0" rtlCol="0"/>
          <a:lstStyle/>
          <a:p>
            <a:endParaRPr/>
          </a:p>
        </p:txBody>
      </p:sp>
      <p:sp>
        <p:nvSpPr>
          <p:cNvPr id="32" name="bg object 32"/>
          <p:cNvSpPr/>
          <p:nvPr/>
        </p:nvSpPr>
        <p:spPr>
          <a:xfrm>
            <a:off x="65481" y="11"/>
            <a:ext cx="965835" cy="313690"/>
          </a:xfrm>
          <a:custGeom>
            <a:avLst/>
            <a:gdLst/>
            <a:ahLst/>
            <a:cxnLst/>
            <a:rect l="l" t="t" r="r" b="b"/>
            <a:pathLst>
              <a:path w="965835" h="313690">
                <a:moveTo>
                  <a:pt x="72758" y="270738"/>
                </a:moveTo>
                <a:lnTo>
                  <a:pt x="67919" y="258318"/>
                </a:lnTo>
                <a:lnTo>
                  <a:pt x="59867" y="248754"/>
                </a:lnTo>
                <a:lnTo>
                  <a:pt x="49174" y="242582"/>
                </a:lnTo>
                <a:lnTo>
                  <a:pt x="36385" y="240411"/>
                </a:lnTo>
                <a:lnTo>
                  <a:pt x="34353" y="238391"/>
                </a:lnTo>
                <a:lnTo>
                  <a:pt x="32334" y="240411"/>
                </a:lnTo>
                <a:lnTo>
                  <a:pt x="30314" y="240411"/>
                </a:lnTo>
                <a:lnTo>
                  <a:pt x="16484" y="245910"/>
                </a:lnTo>
                <a:lnTo>
                  <a:pt x="6070" y="255574"/>
                </a:lnTo>
                <a:lnTo>
                  <a:pt x="190" y="268274"/>
                </a:lnTo>
                <a:lnTo>
                  <a:pt x="0" y="282867"/>
                </a:lnTo>
                <a:lnTo>
                  <a:pt x="5499" y="296710"/>
                </a:lnTo>
                <a:lnTo>
                  <a:pt x="15163" y="307136"/>
                </a:lnTo>
                <a:lnTo>
                  <a:pt x="28257" y="313207"/>
                </a:lnTo>
                <a:lnTo>
                  <a:pt x="42443" y="313207"/>
                </a:lnTo>
                <a:lnTo>
                  <a:pt x="56273" y="307708"/>
                </a:lnTo>
                <a:lnTo>
                  <a:pt x="66700" y="298043"/>
                </a:lnTo>
                <a:lnTo>
                  <a:pt x="72567" y="285330"/>
                </a:lnTo>
                <a:lnTo>
                  <a:pt x="72758" y="270738"/>
                </a:lnTo>
                <a:close/>
              </a:path>
              <a:path w="965835" h="313690">
                <a:moveTo>
                  <a:pt x="87033" y="134531"/>
                </a:moveTo>
                <a:lnTo>
                  <a:pt x="64173" y="92951"/>
                </a:lnTo>
                <a:lnTo>
                  <a:pt x="52552" y="90766"/>
                </a:lnTo>
                <a:lnTo>
                  <a:pt x="52552" y="92951"/>
                </a:lnTo>
                <a:lnTo>
                  <a:pt x="46088" y="92951"/>
                </a:lnTo>
                <a:lnTo>
                  <a:pt x="32969" y="98259"/>
                </a:lnTo>
                <a:lnTo>
                  <a:pt x="23241" y="107708"/>
                </a:lnTo>
                <a:lnTo>
                  <a:pt x="18059" y="119811"/>
                </a:lnTo>
                <a:lnTo>
                  <a:pt x="18186" y="133235"/>
                </a:lnTo>
                <a:lnTo>
                  <a:pt x="23660" y="145910"/>
                </a:lnTo>
                <a:lnTo>
                  <a:pt x="33096" y="155727"/>
                </a:lnTo>
                <a:lnTo>
                  <a:pt x="45529" y="161544"/>
                </a:lnTo>
                <a:lnTo>
                  <a:pt x="58610" y="161544"/>
                </a:lnTo>
                <a:lnTo>
                  <a:pt x="72123" y="156083"/>
                </a:lnTo>
                <a:lnTo>
                  <a:pt x="81851" y="146634"/>
                </a:lnTo>
                <a:lnTo>
                  <a:pt x="87033" y="134531"/>
                </a:lnTo>
                <a:close/>
              </a:path>
              <a:path w="965835" h="313690">
                <a:moveTo>
                  <a:pt x="94094" y="0"/>
                </a:moveTo>
                <a:lnTo>
                  <a:pt x="47421" y="0"/>
                </a:lnTo>
                <a:lnTo>
                  <a:pt x="52298" y="5080"/>
                </a:lnTo>
                <a:lnTo>
                  <a:pt x="63690" y="10045"/>
                </a:lnTo>
                <a:lnTo>
                  <a:pt x="76796" y="9880"/>
                </a:lnTo>
                <a:lnTo>
                  <a:pt x="89141" y="4737"/>
                </a:lnTo>
                <a:lnTo>
                  <a:pt x="94094" y="0"/>
                </a:lnTo>
                <a:close/>
              </a:path>
              <a:path w="965835" h="313690">
                <a:moveTo>
                  <a:pt x="254774" y="249250"/>
                </a:moveTo>
                <a:lnTo>
                  <a:pt x="241757" y="213360"/>
                </a:lnTo>
                <a:lnTo>
                  <a:pt x="218262" y="206032"/>
                </a:lnTo>
                <a:lnTo>
                  <a:pt x="216242" y="204012"/>
                </a:lnTo>
                <a:lnTo>
                  <a:pt x="214223" y="204012"/>
                </a:lnTo>
                <a:lnTo>
                  <a:pt x="210185" y="206032"/>
                </a:lnTo>
                <a:lnTo>
                  <a:pt x="196672" y="211848"/>
                </a:lnTo>
                <a:lnTo>
                  <a:pt x="186931" y="222237"/>
                </a:lnTo>
                <a:lnTo>
                  <a:pt x="181762" y="235610"/>
                </a:lnTo>
                <a:lnTo>
                  <a:pt x="181889" y="250520"/>
                </a:lnTo>
                <a:lnTo>
                  <a:pt x="187693" y="264045"/>
                </a:lnTo>
                <a:lnTo>
                  <a:pt x="198056" y="273773"/>
                </a:lnTo>
                <a:lnTo>
                  <a:pt x="211442" y="278955"/>
                </a:lnTo>
                <a:lnTo>
                  <a:pt x="226060" y="278955"/>
                </a:lnTo>
                <a:lnTo>
                  <a:pt x="239864" y="273011"/>
                </a:lnTo>
                <a:lnTo>
                  <a:pt x="249593" y="262648"/>
                </a:lnTo>
                <a:lnTo>
                  <a:pt x="254774" y="249250"/>
                </a:lnTo>
                <a:close/>
              </a:path>
              <a:path w="965835" h="313690">
                <a:moveTo>
                  <a:pt x="264909" y="98450"/>
                </a:moveTo>
                <a:lnTo>
                  <a:pt x="242011" y="58547"/>
                </a:lnTo>
                <a:lnTo>
                  <a:pt x="230390" y="56400"/>
                </a:lnTo>
                <a:lnTo>
                  <a:pt x="226352" y="56400"/>
                </a:lnTo>
                <a:lnTo>
                  <a:pt x="222021" y="58547"/>
                </a:lnTo>
                <a:lnTo>
                  <a:pt x="209956" y="63919"/>
                </a:lnTo>
                <a:lnTo>
                  <a:pt x="200837" y="73583"/>
                </a:lnTo>
                <a:lnTo>
                  <a:pt x="195872" y="86283"/>
                </a:lnTo>
                <a:lnTo>
                  <a:pt x="196011" y="98450"/>
                </a:lnTo>
                <a:lnTo>
                  <a:pt x="196037" y="100876"/>
                </a:lnTo>
                <a:lnTo>
                  <a:pt x="201523" y="113233"/>
                </a:lnTo>
                <a:lnTo>
                  <a:pt x="211188" y="122364"/>
                </a:lnTo>
                <a:lnTo>
                  <a:pt x="223888" y="127330"/>
                </a:lnTo>
                <a:lnTo>
                  <a:pt x="238137" y="127330"/>
                </a:lnTo>
                <a:lnTo>
                  <a:pt x="250825" y="121386"/>
                </a:lnTo>
                <a:lnTo>
                  <a:pt x="259943" y="111239"/>
                </a:lnTo>
                <a:lnTo>
                  <a:pt x="264909" y="98450"/>
                </a:lnTo>
                <a:close/>
              </a:path>
              <a:path w="965835" h="313690">
                <a:moveTo>
                  <a:pt x="437819" y="203631"/>
                </a:moveTo>
                <a:lnTo>
                  <a:pt x="412089" y="163690"/>
                </a:lnTo>
                <a:lnTo>
                  <a:pt x="400151" y="161544"/>
                </a:lnTo>
                <a:lnTo>
                  <a:pt x="390042" y="161544"/>
                </a:lnTo>
                <a:lnTo>
                  <a:pt x="376567" y="168529"/>
                </a:lnTo>
                <a:lnTo>
                  <a:pt x="367055" y="179489"/>
                </a:lnTo>
                <a:lnTo>
                  <a:pt x="362483" y="193103"/>
                </a:lnTo>
                <a:lnTo>
                  <a:pt x="363778" y="208051"/>
                </a:lnTo>
                <a:lnTo>
                  <a:pt x="370751" y="221551"/>
                </a:lnTo>
                <a:lnTo>
                  <a:pt x="381711" y="231051"/>
                </a:lnTo>
                <a:lnTo>
                  <a:pt x="395312" y="235635"/>
                </a:lnTo>
                <a:lnTo>
                  <a:pt x="410260" y="234340"/>
                </a:lnTo>
                <a:lnTo>
                  <a:pt x="423735" y="227393"/>
                </a:lnTo>
                <a:lnTo>
                  <a:pt x="433247" y="216649"/>
                </a:lnTo>
                <a:lnTo>
                  <a:pt x="437819" y="203631"/>
                </a:lnTo>
                <a:close/>
              </a:path>
              <a:path w="965835" h="313690">
                <a:moveTo>
                  <a:pt x="441896" y="52819"/>
                </a:moveTo>
                <a:lnTo>
                  <a:pt x="440563" y="38201"/>
                </a:lnTo>
                <a:lnTo>
                  <a:pt x="435775" y="27266"/>
                </a:lnTo>
                <a:lnTo>
                  <a:pt x="427939" y="18986"/>
                </a:lnTo>
                <a:lnTo>
                  <a:pt x="418198" y="13931"/>
                </a:lnTo>
                <a:lnTo>
                  <a:pt x="419036" y="13931"/>
                </a:lnTo>
                <a:lnTo>
                  <a:pt x="406209" y="11912"/>
                </a:lnTo>
                <a:lnTo>
                  <a:pt x="402170" y="13931"/>
                </a:lnTo>
                <a:lnTo>
                  <a:pt x="396113" y="13931"/>
                </a:lnTo>
                <a:lnTo>
                  <a:pt x="383794" y="19748"/>
                </a:lnTo>
                <a:lnTo>
                  <a:pt x="374891" y="30111"/>
                </a:lnTo>
                <a:lnTo>
                  <a:pt x="370535" y="43510"/>
                </a:lnTo>
                <a:lnTo>
                  <a:pt x="371856" y="58420"/>
                </a:lnTo>
                <a:lnTo>
                  <a:pt x="378523" y="70739"/>
                </a:lnTo>
                <a:lnTo>
                  <a:pt x="388785" y="79654"/>
                </a:lnTo>
                <a:lnTo>
                  <a:pt x="401701" y="84010"/>
                </a:lnTo>
                <a:lnTo>
                  <a:pt x="416318" y="82689"/>
                </a:lnTo>
                <a:lnTo>
                  <a:pt x="428637" y="76022"/>
                </a:lnTo>
                <a:lnTo>
                  <a:pt x="437540" y="65747"/>
                </a:lnTo>
                <a:lnTo>
                  <a:pt x="441896" y="52819"/>
                </a:lnTo>
                <a:close/>
              </a:path>
              <a:path w="965835" h="313690">
                <a:moveTo>
                  <a:pt x="613956" y="150202"/>
                </a:moveTo>
                <a:lnTo>
                  <a:pt x="612355" y="135255"/>
                </a:lnTo>
                <a:lnTo>
                  <a:pt x="607237" y="124320"/>
                </a:lnTo>
                <a:lnTo>
                  <a:pt x="598703" y="116052"/>
                </a:lnTo>
                <a:lnTo>
                  <a:pt x="588302" y="110998"/>
                </a:lnTo>
                <a:lnTo>
                  <a:pt x="589140" y="110998"/>
                </a:lnTo>
                <a:lnTo>
                  <a:pt x="575970" y="108966"/>
                </a:lnTo>
                <a:lnTo>
                  <a:pt x="573951" y="108966"/>
                </a:lnTo>
                <a:lnTo>
                  <a:pt x="569912" y="110998"/>
                </a:lnTo>
                <a:lnTo>
                  <a:pt x="565873" y="110998"/>
                </a:lnTo>
                <a:lnTo>
                  <a:pt x="552704" y="117970"/>
                </a:lnTo>
                <a:lnTo>
                  <a:pt x="543890" y="128943"/>
                </a:lnTo>
                <a:lnTo>
                  <a:pt x="540004" y="142557"/>
                </a:lnTo>
                <a:lnTo>
                  <a:pt x="541616" y="157505"/>
                </a:lnTo>
                <a:lnTo>
                  <a:pt x="548589" y="170675"/>
                </a:lnTo>
                <a:lnTo>
                  <a:pt x="559549" y="179489"/>
                </a:lnTo>
                <a:lnTo>
                  <a:pt x="573163" y="183375"/>
                </a:lnTo>
                <a:lnTo>
                  <a:pt x="588098" y="181762"/>
                </a:lnTo>
                <a:lnTo>
                  <a:pt x="601268" y="174790"/>
                </a:lnTo>
                <a:lnTo>
                  <a:pt x="610082" y="163817"/>
                </a:lnTo>
                <a:lnTo>
                  <a:pt x="613956" y="150202"/>
                </a:lnTo>
                <a:close/>
              </a:path>
              <a:path w="965835" h="313690">
                <a:moveTo>
                  <a:pt x="614845" y="3441"/>
                </a:moveTo>
                <a:lnTo>
                  <a:pt x="614730" y="0"/>
                </a:lnTo>
                <a:lnTo>
                  <a:pt x="544703" y="0"/>
                </a:lnTo>
                <a:lnTo>
                  <a:pt x="545655" y="9880"/>
                </a:lnTo>
                <a:lnTo>
                  <a:pt x="552602" y="21920"/>
                </a:lnTo>
                <a:lnTo>
                  <a:pt x="563346" y="30365"/>
                </a:lnTo>
                <a:lnTo>
                  <a:pt x="576351" y="34620"/>
                </a:lnTo>
                <a:lnTo>
                  <a:pt x="590118" y="34150"/>
                </a:lnTo>
                <a:lnTo>
                  <a:pt x="602145" y="27203"/>
                </a:lnTo>
                <a:lnTo>
                  <a:pt x="610577" y="16459"/>
                </a:lnTo>
                <a:lnTo>
                  <a:pt x="614845" y="3441"/>
                </a:lnTo>
                <a:close/>
              </a:path>
              <a:path w="965835" h="313690">
                <a:moveTo>
                  <a:pt x="790956" y="90703"/>
                </a:moveTo>
                <a:lnTo>
                  <a:pt x="764298" y="53009"/>
                </a:lnTo>
                <a:lnTo>
                  <a:pt x="753821" y="52349"/>
                </a:lnTo>
                <a:lnTo>
                  <a:pt x="745731" y="52349"/>
                </a:lnTo>
                <a:lnTo>
                  <a:pt x="741692" y="54368"/>
                </a:lnTo>
                <a:lnTo>
                  <a:pt x="728548" y="61645"/>
                </a:lnTo>
                <a:lnTo>
                  <a:pt x="719963" y="73075"/>
                </a:lnTo>
                <a:lnTo>
                  <a:pt x="716686" y="86791"/>
                </a:lnTo>
                <a:lnTo>
                  <a:pt x="719455" y="100876"/>
                </a:lnTo>
                <a:lnTo>
                  <a:pt x="726719" y="114020"/>
                </a:lnTo>
                <a:lnTo>
                  <a:pt x="738149" y="122618"/>
                </a:lnTo>
                <a:lnTo>
                  <a:pt x="751852" y="125907"/>
                </a:lnTo>
                <a:lnTo>
                  <a:pt x="765937" y="123126"/>
                </a:lnTo>
                <a:lnTo>
                  <a:pt x="779081" y="115862"/>
                </a:lnTo>
                <a:lnTo>
                  <a:pt x="787666" y="104419"/>
                </a:lnTo>
                <a:lnTo>
                  <a:pt x="790956" y="90703"/>
                </a:lnTo>
                <a:close/>
              </a:path>
              <a:path w="965835" h="313690">
                <a:moveTo>
                  <a:pt x="965631" y="29197"/>
                </a:moveTo>
                <a:lnTo>
                  <a:pt x="963993" y="13931"/>
                </a:lnTo>
                <a:lnTo>
                  <a:pt x="958062" y="4165"/>
                </a:lnTo>
                <a:lnTo>
                  <a:pt x="953592" y="0"/>
                </a:lnTo>
                <a:lnTo>
                  <a:pt x="902779" y="0"/>
                </a:lnTo>
                <a:lnTo>
                  <a:pt x="895286" y="10642"/>
                </a:lnTo>
                <a:lnTo>
                  <a:pt x="891616" y="24955"/>
                </a:lnTo>
                <a:lnTo>
                  <a:pt x="893267" y="40220"/>
                </a:lnTo>
                <a:lnTo>
                  <a:pt x="900557" y="53365"/>
                </a:lnTo>
                <a:lnTo>
                  <a:pt x="912202" y="61950"/>
                </a:lnTo>
                <a:lnTo>
                  <a:pt x="926515" y="65239"/>
                </a:lnTo>
                <a:lnTo>
                  <a:pt x="941768" y="62458"/>
                </a:lnTo>
                <a:lnTo>
                  <a:pt x="953757" y="55168"/>
                </a:lnTo>
                <a:lnTo>
                  <a:pt x="961974" y="43510"/>
                </a:lnTo>
                <a:lnTo>
                  <a:pt x="965631" y="29197"/>
                </a:lnTo>
                <a:close/>
              </a:path>
            </a:pathLst>
          </a:custGeom>
          <a:solidFill>
            <a:srgbClr val="2E4D6A"/>
          </a:solidFill>
        </p:spPr>
        <p:txBody>
          <a:bodyPr wrap="square" lIns="0" tIns="0" rIns="0" bIns="0" rtlCol="0"/>
          <a:lstStyle/>
          <a:p>
            <a:endParaRPr/>
          </a:p>
        </p:txBody>
      </p:sp>
      <p:pic>
        <p:nvPicPr>
          <p:cNvPr id="33" name="bg object 33"/>
          <p:cNvPicPr/>
          <p:nvPr/>
        </p:nvPicPr>
        <p:blipFill>
          <a:blip r:embed="rId11" cstate="print"/>
          <a:stretch>
            <a:fillRect/>
          </a:stretch>
        </p:blipFill>
        <p:spPr>
          <a:xfrm>
            <a:off x="16052683" y="0"/>
            <a:ext cx="2235315" cy="1203945"/>
          </a:xfrm>
          <a:prstGeom prst="rect">
            <a:avLst/>
          </a:prstGeom>
        </p:spPr>
      </p:pic>
      <p:pic>
        <p:nvPicPr>
          <p:cNvPr id="34" name="bg object 34"/>
          <p:cNvPicPr/>
          <p:nvPr/>
        </p:nvPicPr>
        <p:blipFill>
          <a:blip r:embed="rId12" cstate="print"/>
          <a:stretch>
            <a:fillRect/>
          </a:stretch>
        </p:blipFill>
        <p:spPr>
          <a:xfrm>
            <a:off x="15747555" y="0"/>
            <a:ext cx="2540444" cy="1278719"/>
          </a:xfrm>
          <a:prstGeom prst="rect">
            <a:avLst/>
          </a:prstGeom>
        </p:spPr>
      </p:pic>
      <p:pic>
        <p:nvPicPr>
          <p:cNvPr id="35" name="bg object 35"/>
          <p:cNvPicPr/>
          <p:nvPr/>
        </p:nvPicPr>
        <p:blipFill>
          <a:blip r:embed="rId13" cstate="print"/>
          <a:stretch>
            <a:fillRect/>
          </a:stretch>
        </p:blipFill>
        <p:spPr>
          <a:xfrm>
            <a:off x="15493668" y="0"/>
            <a:ext cx="2794330" cy="1354220"/>
          </a:xfrm>
          <a:prstGeom prst="rect">
            <a:avLst/>
          </a:prstGeom>
        </p:spPr>
      </p:pic>
      <p:pic>
        <p:nvPicPr>
          <p:cNvPr id="36" name="bg object 36"/>
          <p:cNvPicPr/>
          <p:nvPr/>
        </p:nvPicPr>
        <p:blipFill>
          <a:blip r:embed="rId14" cstate="print"/>
          <a:stretch>
            <a:fillRect/>
          </a:stretch>
        </p:blipFill>
        <p:spPr>
          <a:xfrm>
            <a:off x="15289373" y="0"/>
            <a:ext cx="2998625" cy="1432078"/>
          </a:xfrm>
          <a:prstGeom prst="rect">
            <a:avLst/>
          </a:prstGeom>
        </p:spPr>
      </p:pic>
      <p:pic>
        <p:nvPicPr>
          <p:cNvPr id="37" name="bg object 37"/>
          <p:cNvPicPr/>
          <p:nvPr/>
        </p:nvPicPr>
        <p:blipFill>
          <a:blip r:embed="rId15" cstate="print"/>
          <a:stretch>
            <a:fillRect/>
          </a:stretch>
        </p:blipFill>
        <p:spPr>
          <a:xfrm>
            <a:off x="15091460" y="0"/>
            <a:ext cx="3196538" cy="1519260"/>
          </a:xfrm>
          <a:prstGeom prst="rect">
            <a:avLst/>
          </a:prstGeom>
        </p:spPr>
      </p:pic>
      <p:pic>
        <p:nvPicPr>
          <p:cNvPr id="38" name="bg object 38"/>
          <p:cNvPicPr/>
          <p:nvPr/>
        </p:nvPicPr>
        <p:blipFill>
          <a:blip r:embed="rId16" cstate="print"/>
          <a:stretch>
            <a:fillRect/>
          </a:stretch>
        </p:blipFill>
        <p:spPr>
          <a:xfrm>
            <a:off x="14923720" y="0"/>
            <a:ext cx="3364278" cy="1602478"/>
          </a:xfrm>
          <a:prstGeom prst="rect">
            <a:avLst/>
          </a:prstGeom>
        </p:spPr>
      </p:pic>
      <p:pic>
        <p:nvPicPr>
          <p:cNvPr id="39" name="bg object 39"/>
          <p:cNvPicPr/>
          <p:nvPr/>
        </p:nvPicPr>
        <p:blipFill>
          <a:blip r:embed="rId17" cstate="print"/>
          <a:stretch>
            <a:fillRect/>
          </a:stretch>
        </p:blipFill>
        <p:spPr>
          <a:xfrm>
            <a:off x="15350711" y="0"/>
            <a:ext cx="2937288" cy="1525578"/>
          </a:xfrm>
          <a:prstGeom prst="rect">
            <a:avLst/>
          </a:prstGeom>
        </p:spPr>
      </p:pic>
      <p:pic>
        <p:nvPicPr>
          <p:cNvPr id="40" name="bg object 40"/>
          <p:cNvPicPr/>
          <p:nvPr/>
        </p:nvPicPr>
        <p:blipFill>
          <a:blip r:embed="rId18" cstate="print"/>
          <a:stretch>
            <a:fillRect/>
          </a:stretch>
        </p:blipFill>
        <p:spPr>
          <a:xfrm>
            <a:off x="15777254" y="0"/>
            <a:ext cx="2510745" cy="1514056"/>
          </a:xfrm>
          <a:prstGeom prst="rect">
            <a:avLst/>
          </a:prstGeom>
        </p:spPr>
      </p:pic>
      <p:pic>
        <p:nvPicPr>
          <p:cNvPr id="41" name="bg object 41"/>
          <p:cNvPicPr/>
          <p:nvPr/>
        </p:nvPicPr>
        <p:blipFill>
          <a:blip r:embed="rId19" cstate="print"/>
          <a:stretch>
            <a:fillRect/>
          </a:stretch>
        </p:blipFill>
        <p:spPr>
          <a:xfrm>
            <a:off x="16190982" y="0"/>
            <a:ext cx="2097017" cy="1638636"/>
          </a:xfrm>
          <a:prstGeom prst="rect">
            <a:avLst/>
          </a:prstGeom>
        </p:spPr>
      </p:pic>
      <p:pic>
        <p:nvPicPr>
          <p:cNvPr id="42" name="bg object 42"/>
          <p:cNvPicPr/>
          <p:nvPr/>
        </p:nvPicPr>
        <p:blipFill>
          <a:blip r:embed="rId20" cstate="print"/>
          <a:stretch>
            <a:fillRect/>
          </a:stretch>
        </p:blipFill>
        <p:spPr>
          <a:xfrm>
            <a:off x="16535533" y="0"/>
            <a:ext cx="1752465" cy="2019300"/>
          </a:xfrm>
          <a:prstGeom prst="rect">
            <a:avLst/>
          </a:prstGeom>
        </p:spPr>
      </p:pic>
      <p:pic>
        <p:nvPicPr>
          <p:cNvPr id="43" name="bg object 43"/>
          <p:cNvPicPr/>
          <p:nvPr/>
        </p:nvPicPr>
        <p:blipFill>
          <a:blip r:embed="rId21" cstate="print"/>
          <a:stretch>
            <a:fillRect/>
          </a:stretch>
        </p:blipFill>
        <p:spPr>
          <a:xfrm>
            <a:off x="16809432" y="0"/>
            <a:ext cx="1478565" cy="2717800"/>
          </a:xfrm>
          <a:prstGeom prst="rect">
            <a:avLst/>
          </a:prstGeom>
        </p:spPr>
      </p:pic>
      <p:pic>
        <p:nvPicPr>
          <p:cNvPr id="44" name="bg object 44"/>
          <p:cNvPicPr/>
          <p:nvPr/>
        </p:nvPicPr>
        <p:blipFill>
          <a:blip r:embed="rId22" cstate="print"/>
          <a:stretch>
            <a:fillRect/>
          </a:stretch>
        </p:blipFill>
        <p:spPr>
          <a:xfrm>
            <a:off x="16965669" y="0"/>
            <a:ext cx="1322328" cy="4000500"/>
          </a:xfrm>
          <a:prstGeom prst="rect">
            <a:avLst/>
          </a:prstGeom>
        </p:spPr>
      </p:pic>
      <p:pic>
        <p:nvPicPr>
          <p:cNvPr id="45" name="bg object 45"/>
          <p:cNvPicPr/>
          <p:nvPr/>
        </p:nvPicPr>
        <p:blipFill>
          <a:blip r:embed="rId23" cstate="print"/>
          <a:stretch>
            <a:fillRect/>
          </a:stretch>
        </p:blipFill>
        <p:spPr>
          <a:xfrm>
            <a:off x="16945892" y="0"/>
            <a:ext cx="1342107" cy="4224353"/>
          </a:xfrm>
          <a:prstGeom prst="rect">
            <a:avLst/>
          </a:prstGeom>
        </p:spPr>
      </p:pic>
      <p:pic>
        <p:nvPicPr>
          <p:cNvPr id="46" name="bg object 46"/>
          <p:cNvPicPr/>
          <p:nvPr/>
        </p:nvPicPr>
        <p:blipFill>
          <a:blip r:embed="rId24" cstate="print"/>
          <a:stretch>
            <a:fillRect/>
          </a:stretch>
        </p:blipFill>
        <p:spPr>
          <a:xfrm>
            <a:off x="16749107" y="0"/>
            <a:ext cx="1454505" cy="4343840"/>
          </a:xfrm>
          <a:prstGeom prst="rect">
            <a:avLst/>
          </a:prstGeom>
        </p:spPr>
      </p:pic>
      <p:pic>
        <p:nvPicPr>
          <p:cNvPr id="47" name="bg object 47"/>
          <p:cNvPicPr/>
          <p:nvPr/>
        </p:nvPicPr>
        <p:blipFill>
          <a:blip r:embed="rId25" cstate="print"/>
          <a:stretch>
            <a:fillRect/>
          </a:stretch>
        </p:blipFill>
        <p:spPr>
          <a:xfrm>
            <a:off x="16471937" y="0"/>
            <a:ext cx="1365417" cy="4343840"/>
          </a:xfrm>
          <a:prstGeom prst="rect">
            <a:avLst/>
          </a:prstGeom>
        </p:spPr>
      </p:pic>
      <p:pic>
        <p:nvPicPr>
          <p:cNvPr id="48" name="bg object 48"/>
          <p:cNvPicPr/>
          <p:nvPr/>
        </p:nvPicPr>
        <p:blipFill>
          <a:blip r:embed="rId26" cstate="print"/>
          <a:stretch>
            <a:fillRect/>
          </a:stretch>
        </p:blipFill>
        <p:spPr>
          <a:xfrm>
            <a:off x="0" y="9510214"/>
            <a:ext cx="1977882" cy="776785"/>
          </a:xfrm>
          <a:prstGeom prst="rect">
            <a:avLst/>
          </a:prstGeom>
        </p:spPr>
      </p:pic>
      <p:pic>
        <p:nvPicPr>
          <p:cNvPr id="49" name="bg object 49"/>
          <p:cNvPicPr/>
          <p:nvPr/>
        </p:nvPicPr>
        <p:blipFill>
          <a:blip r:embed="rId27" cstate="print"/>
          <a:stretch>
            <a:fillRect/>
          </a:stretch>
        </p:blipFill>
        <p:spPr>
          <a:xfrm>
            <a:off x="0" y="9560568"/>
            <a:ext cx="1843414" cy="726431"/>
          </a:xfrm>
          <a:prstGeom prst="rect">
            <a:avLst/>
          </a:prstGeom>
        </p:spPr>
      </p:pic>
      <p:pic>
        <p:nvPicPr>
          <p:cNvPr id="50" name="bg object 50"/>
          <p:cNvPicPr/>
          <p:nvPr/>
        </p:nvPicPr>
        <p:blipFill>
          <a:blip r:embed="rId28" cstate="print"/>
          <a:stretch>
            <a:fillRect/>
          </a:stretch>
        </p:blipFill>
        <p:spPr>
          <a:xfrm>
            <a:off x="0" y="9619126"/>
            <a:ext cx="1676669" cy="667873"/>
          </a:xfrm>
          <a:prstGeom prst="rect">
            <a:avLst/>
          </a:prstGeom>
        </p:spPr>
      </p:pic>
      <p:pic>
        <p:nvPicPr>
          <p:cNvPr id="51" name="bg object 51"/>
          <p:cNvPicPr/>
          <p:nvPr/>
        </p:nvPicPr>
        <p:blipFill>
          <a:blip r:embed="rId29" cstate="print"/>
          <a:stretch>
            <a:fillRect/>
          </a:stretch>
        </p:blipFill>
        <p:spPr>
          <a:xfrm>
            <a:off x="0" y="9665628"/>
            <a:ext cx="1527511" cy="621370"/>
          </a:xfrm>
          <a:prstGeom prst="rect">
            <a:avLst/>
          </a:prstGeom>
        </p:spPr>
      </p:pic>
      <p:pic>
        <p:nvPicPr>
          <p:cNvPr id="52" name="bg object 52"/>
          <p:cNvPicPr/>
          <p:nvPr/>
        </p:nvPicPr>
        <p:blipFill>
          <a:blip r:embed="rId30" cstate="print"/>
          <a:stretch>
            <a:fillRect/>
          </a:stretch>
        </p:blipFill>
        <p:spPr>
          <a:xfrm>
            <a:off x="0" y="9723415"/>
            <a:ext cx="1345153" cy="563584"/>
          </a:xfrm>
          <a:prstGeom prst="rect">
            <a:avLst/>
          </a:prstGeom>
        </p:spPr>
      </p:pic>
      <p:pic>
        <p:nvPicPr>
          <p:cNvPr id="53" name="bg object 53"/>
          <p:cNvPicPr/>
          <p:nvPr/>
        </p:nvPicPr>
        <p:blipFill>
          <a:blip r:embed="rId31" cstate="print"/>
          <a:stretch>
            <a:fillRect/>
          </a:stretch>
        </p:blipFill>
        <p:spPr>
          <a:xfrm>
            <a:off x="0" y="9777441"/>
            <a:ext cx="1174017" cy="509557"/>
          </a:xfrm>
          <a:prstGeom prst="rect">
            <a:avLst/>
          </a:prstGeom>
        </p:spPr>
      </p:pic>
      <p:pic>
        <p:nvPicPr>
          <p:cNvPr id="54" name="bg object 54"/>
          <p:cNvPicPr/>
          <p:nvPr/>
        </p:nvPicPr>
        <p:blipFill>
          <a:blip r:embed="rId32" cstate="print"/>
          <a:stretch>
            <a:fillRect/>
          </a:stretch>
        </p:blipFill>
        <p:spPr>
          <a:xfrm>
            <a:off x="0" y="9838182"/>
            <a:ext cx="995465" cy="448817"/>
          </a:xfrm>
          <a:prstGeom prst="rect">
            <a:avLst/>
          </a:prstGeom>
        </p:spPr>
      </p:pic>
      <p:pic>
        <p:nvPicPr>
          <p:cNvPr id="55" name="bg object 55"/>
          <p:cNvPicPr/>
          <p:nvPr/>
        </p:nvPicPr>
        <p:blipFill>
          <a:blip r:embed="rId33" cstate="print"/>
          <a:stretch>
            <a:fillRect/>
          </a:stretch>
        </p:blipFill>
        <p:spPr>
          <a:xfrm>
            <a:off x="0" y="9889156"/>
            <a:ext cx="826579" cy="397843"/>
          </a:xfrm>
          <a:prstGeom prst="rect">
            <a:avLst/>
          </a:prstGeom>
        </p:spPr>
      </p:pic>
      <p:pic>
        <p:nvPicPr>
          <p:cNvPr id="56" name="bg object 56"/>
          <p:cNvPicPr/>
          <p:nvPr/>
        </p:nvPicPr>
        <p:blipFill>
          <a:blip r:embed="rId34" cstate="print"/>
          <a:stretch>
            <a:fillRect/>
          </a:stretch>
        </p:blipFill>
        <p:spPr>
          <a:xfrm>
            <a:off x="0" y="9959616"/>
            <a:ext cx="665156" cy="327383"/>
          </a:xfrm>
          <a:prstGeom prst="rect">
            <a:avLst/>
          </a:prstGeom>
        </p:spPr>
      </p:pic>
      <p:pic>
        <p:nvPicPr>
          <p:cNvPr id="57" name="bg object 57"/>
          <p:cNvPicPr/>
          <p:nvPr/>
        </p:nvPicPr>
        <p:blipFill>
          <a:blip r:embed="rId35" cstate="print"/>
          <a:stretch>
            <a:fillRect/>
          </a:stretch>
        </p:blipFill>
        <p:spPr>
          <a:xfrm>
            <a:off x="0" y="10016323"/>
            <a:ext cx="523955" cy="270676"/>
          </a:xfrm>
          <a:prstGeom prst="rect">
            <a:avLst/>
          </a:prstGeom>
        </p:spPr>
      </p:pic>
      <p:pic>
        <p:nvPicPr>
          <p:cNvPr id="58" name="bg object 58"/>
          <p:cNvPicPr/>
          <p:nvPr/>
        </p:nvPicPr>
        <p:blipFill>
          <a:blip r:embed="rId36" cstate="print"/>
          <a:stretch>
            <a:fillRect/>
          </a:stretch>
        </p:blipFill>
        <p:spPr>
          <a:xfrm>
            <a:off x="0" y="10079907"/>
            <a:ext cx="383550" cy="207092"/>
          </a:xfrm>
          <a:prstGeom prst="rect">
            <a:avLst/>
          </a:prstGeom>
        </p:spPr>
      </p:pic>
      <p:pic>
        <p:nvPicPr>
          <p:cNvPr id="59" name="bg object 59"/>
          <p:cNvPicPr/>
          <p:nvPr/>
        </p:nvPicPr>
        <p:blipFill>
          <a:blip r:embed="rId37" cstate="print"/>
          <a:stretch>
            <a:fillRect/>
          </a:stretch>
        </p:blipFill>
        <p:spPr>
          <a:xfrm>
            <a:off x="0" y="10144841"/>
            <a:ext cx="252719" cy="142158"/>
          </a:xfrm>
          <a:prstGeom prst="rect">
            <a:avLst/>
          </a:prstGeom>
        </p:spPr>
      </p:pic>
      <p:pic>
        <p:nvPicPr>
          <p:cNvPr id="60" name="bg object 60"/>
          <p:cNvPicPr/>
          <p:nvPr/>
        </p:nvPicPr>
        <p:blipFill>
          <a:blip r:embed="rId38" cstate="print"/>
          <a:stretch>
            <a:fillRect/>
          </a:stretch>
        </p:blipFill>
        <p:spPr>
          <a:xfrm>
            <a:off x="0" y="9859951"/>
            <a:ext cx="748843" cy="427048"/>
          </a:xfrm>
          <a:prstGeom prst="rect">
            <a:avLst/>
          </a:prstGeom>
        </p:spPr>
      </p:pic>
      <p:pic>
        <p:nvPicPr>
          <p:cNvPr id="61" name="bg object 61"/>
          <p:cNvPicPr/>
          <p:nvPr/>
        </p:nvPicPr>
        <p:blipFill>
          <a:blip r:embed="rId39" cstate="print"/>
          <a:stretch>
            <a:fillRect/>
          </a:stretch>
        </p:blipFill>
        <p:spPr>
          <a:xfrm>
            <a:off x="0" y="9582643"/>
            <a:ext cx="1156959" cy="704356"/>
          </a:xfrm>
          <a:prstGeom prst="rect">
            <a:avLst/>
          </a:prstGeom>
        </p:spPr>
      </p:pic>
      <p:pic>
        <p:nvPicPr>
          <p:cNvPr id="62" name="bg object 62"/>
          <p:cNvPicPr/>
          <p:nvPr/>
        </p:nvPicPr>
        <p:blipFill>
          <a:blip r:embed="rId40" cstate="print"/>
          <a:stretch>
            <a:fillRect/>
          </a:stretch>
        </p:blipFill>
        <p:spPr>
          <a:xfrm>
            <a:off x="0" y="9279580"/>
            <a:ext cx="1525058" cy="1007418"/>
          </a:xfrm>
          <a:prstGeom prst="rect">
            <a:avLst/>
          </a:prstGeom>
        </p:spPr>
      </p:pic>
      <p:pic>
        <p:nvPicPr>
          <p:cNvPr id="63" name="bg object 63"/>
          <p:cNvPicPr/>
          <p:nvPr/>
        </p:nvPicPr>
        <p:blipFill>
          <a:blip r:embed="rId41" cstate="print"/>
          <a:stretch>
            <a:fillRect/>
          </a:stretch>
        </p:blipFill>
        <p:spPr>
          <a:xfrm>
            <a:off x="0" y="8990089"/>
            <a:ext cx="1751311" cy="1296910"/>
          </a:xfrm>
          <a:prstGeom prst="rect">
            <a:avLst/>
          </a:prstGeom>
        </p:spPr>
      </p:pic>
      <p:pic>
        <p:nvPicPr>
          <p:cNvPr id="64" name="bg object 64"/>
          <p:cNvPicPr/>
          <p:nvPr/>
        </p:nvPicPr>
        <p:blipFill>
          <a:blip r:embed="rId42" cstate="print"/>
          <a:stretch>
            <a:fillRect/>
          </a:stretch>
        </p:blipFill>
        <p:spPr>
          <a:xfrm>
            <a:off x="0" y="8061798"/>
            <a:ext cx="1899787" cy="2225201"/>
          </a:xfrm>
          <a:prstGeom prst="rect">
            <a:avLst/>
          </a:prstGeom>
        </p:spPr>
      </p:pic>
      <p:pic>
        <p:nvPicPr>
          <p:cNvPr id="65" name="bg object 65"/>
          <p:cNvPicPr/>
          <p:nvPr/>
        </p:nvPicPr>
        <p:blipFill>
          <a:blip r:embed="rId43" cstate="print"/>
          <a:stretch>
            <a:fillRect/>
          </a:stretch>
        </p:blipFill>
        <p:spPr>
          <a:xfrm>
            <a:off x="0" y="7745388"/>
            <a:ext cx="1727195" cy="2541611"/>
          </a:xfrm>
          <a:prstGeom prst="rect">
            <a:avLst/>
          </a:prstGeom>
        </p:spPr>
      </p:pic>
      <p:pic>
        <p:nvPicPr>
          <p:cNvPr id="66" name="bg object 66"/>
          <p:cNvPicPr/>
          <p:nvPr/>
        </p:nvPicPr>
        <p:blipFill>
          <a:blip r:embed="rId44" cstate="print"/>
          <a:stretch>
            <a:fillRect/>
          </a:stretch>
        </p:blipFill>
        <p:spPr>
          <a:xfrm>
            <a:off x="0" y="7428584"/>
            <a:ext cx="1575788" cy="2858414"/>
          </a:xfrm>
          <a:prstGeom prst="rect">
            <a:avLst/>
          </a:prstGeom>
        </p:spPr>
      </p:pic>
      <p:pic>
        <p:nvPicPr>
          <p:cNvPr id="67" name="bg object 67"/>
          <p:cNvPicPr/>
          <p:nvPr/>
        </p:nvPicPr>
        <p:blipFill>
          <a:blip r:embed="rId45" cstate="print"/>
          <a:stretch>
            <a:fillRect/>
          </a:stretch>
        </p:blipFill>
        <p:spPr>
          <a:xfrm>
            <a:off x="0" y="7116414"/>
            <a:ext cx="1398672" cy="3170585"/>
          </a:xfrm>
          <a:prstGeom prst="rect">
            <a:avLst/>
          </a:prstGeom>
        </p:spPr>
      </p:pic>
      <p:pic>
        <p:nvPicPr>
          <p:cNvPr id="68" name="bg object 68"/>
          <p:cNvPicPr/>
          <p:nvPr/>
        </p:nvPicPr>
        <p:blipFill>
          <a:blip r:embed="rId46" cstate="print"/>
          <a:stretch>
            <a:fillRect/>
          </a:stretch>
        </p:blipFill>
        <p:spPr>
          <a:xfrm>
            <a:off x="0" y="6811534"/>
            <a:ext cx="1282684" cy="3475465"/>
          </a:xfrm>
          <a:prstGeom prst="rect">
            <a:avLst/>
          </a:prstGeom>
        </p:spPr>
      </p:pic>
      <p:pic>
        <p:nvPicPr>
          <p:cNvPr id="69" name="bg object 69"/>
          <p:cNvPicPr/>
          <p:nvPr/>
        </p:nvPicPr>
        <p:blipFill>
          <a:blip r:embed="rId47" cstate="print"/>
          <a:stretch>
            <a:fillRect/>
          </a:stretch>
        </p:blipFill>
        <p:spPr>
          <a:xfrm>
            <a:off x="1469453" y="3724439"/>
            <a:ext cx="7896224" cy="598169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20.png"/><Relationship Id="rId39" Type="http://schemas.openxmlformats.org/officeDocument/2006/relationships/image" Target="../media/image33.png"/><Relationship Id="rId21" Type="http://schemas.openxmlformats.org/officeDocument/2006/relationships/image" Target="../media/image15.png"/><Relationship Id="rId34" Type="http://schemas.openxmlformats.org/officeDocument/2006/relationships/image" Target="../media/image28.png"/><Relationship Id="rId42" Type="http://schemas.openxmlformats.org/officeDocument/2006/relationships/image" Target="../media/image36.png"/><Relationship Id="rId47" Type="http://schemas.openxmlformats.org/officeDocument/2006/relationships/image" Target="../media/image41.png"/><Relationship Id="rId50" Type="http://schemas.openxmlformats.org/officeDocument/2006/relationships/image" Target="../media/image44.png"/><Relationship Id="rId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image" Target="../media/image10.png"/><Relationship Id="rId29" Type="http://schemas.openxmlformats.org/officeDocument/2006/relationships/image" Target="../media/image23.png"/><Relationship Id="rId11" Type="http://schemas.openxmlformats.org/officeDocument/2006/relationships/image" Target="../media/image5.png"/><Relationship Id="rId24" Type="http://schemas.openxmlformats.org/officeDocument/2006/relationships/image" Target="../media/image18.png"/><Relationship Id="rId32" Type="http://schemas.openxmlformats.org/officeDocument/2006/relationships/image" Target="../media/image26.png"/><Relationship Id="rId37" Type="http://schemas.openxmlformats.org/officeDocument/2006/relationships/image" Target="../media/image31.png"/><Relationship Id="rId40" Type="http://schemas.openxmlformats.org/officeDocument/2006/relationships/image" Target="../media/image34.png"/><Relationship Id="rId45" Type="http://schemas.openxmlformats.org/officeDocument/2006/relationships/image" Target="../media/image39.png"/><Relationship Id="rId5" Type="http://schemas.openxmlformats.org/officeDocument/2006/relationships/slideLayout" Target="../slideLayouts/slideLayout5.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2.png"/><Relationship Id="rId36" Type="http://schemas.openxmlformats.org/officeDocument/2006/relationships/image" Target="../media/image30.png"/><Relationship Id="rId49" Type="http://schemas.openxmlformats.org/officeDocument/2006/relationships/image" Target="../media/image43.png"/><Relationship Id="rId10" Type="http://schemas.openxmlformats.org/officeDocument/2006/relationships/image" Target="../media/image4.png"/><Relationship Id="rId19" Type="http://schemas.openxmlformats.org/officeDocument/2006/relationships/image" Target="../media/image13.png"/><Relationship Id="rId31" Type="http://schemas.openxmlformats.org/officeDocument/2006/relationships/image" Target="../media/image25.png"/><Relationship Id="rId44" Type="http://schemas.openxmlformats.org/officeDocument/2006/relationships/image" Target="../media/image38.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1.png"/><Relationship Id="rId30" Type="http://schemas.openxmlformats.org/officeDocument/2006/relationships/image" Target="../media/image24.png"/><Relationship Id="rId35" Type="http://schemas.openxmlformats.org/officeDocument/2006/relationships/image" Target="../media/image29.png"/><Relationship Id="rId43" Type="http://schemas.openxmlformats.org/officeDocument/2006/relationships/image" Target="../media/image37.png"/><Relationship Id="rId48" Type="http://schemas.openxmlformats.org/officeDocument/2006/relationships/image" Target="../media/image42.png"/><Relationship Id="rId8" Type="http://schemas.openxmlformats.org/officeDocument/2006/relationships/image" Target="../media/image2.png"/><Relationship Id="rId51" Type="http://schemas.openxmlformats.org/officeDocument/2006/relationships/image" Target="../media/image45.png"/><Relationship Id="rId3" Type="http://schemas.openxmlformats.org/officeDocument/2006/relationships/slideLayout" Target="../slideLayouts/slideLayout3.xml"/><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image" Target="../media/image32.png"/><Relationship Id="rId46" Type="http://schemas.openxmlformats.org/officeDocument/2006/relationships/image" Target="../media/image40.png"/><Relationship Id="rId20" Type="http://schemas.openxmlformats.org/officeDocument/2006/relationships/image" Target="../media/image14.png"/><Relationship Id="rId41"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17" name="bg object 17"/>
          <p:cNvSpPr/>
          <p:nvPr/>
        </p:nvSpPr>
        <p:spPr>
          <a:xfrm>
            <a:off x="14992709" y="5812559"/>
            <a:ext cx="3295650" cy="3117850"/>
          </a:xfrm>
          <a:custGeom>
            <a:avLst/>
            <a:gdLst/>
            <a:ahLst/>
            <a:cxnLst/>
            <a:rect l="l" t="t" r="r" b="b"/>
            <a:pathLst>
              <a:path w="3295650" h="3117850">
                <a:moveTo>
                  <a:pt x="0" y="3117693"/>
                </a:moveTo>
                <a:lnTo>
                  <a:pt x="3295290" y="2798608"/>
                </a:lnTo>
                <a:lnTo>
                  <a:pt x="3295290" y="0"/>
                </a:lnTo>
                <a:lnTo>
                  <a:pt x="3246559" y="15391"/>
                </a:lnTo>
                <a:lnTo>
                  <a:pt x="3208834" y="28355"/>
                </a:lnTo>
                <a:lnTo>
                  <a:pt x="3171389" y="42072"/>
                </a:lnTo>
                <a:lnTo>
                  <a:pt x="3134219" y="56532"/>
                </a:lnTo>
                <a:lnTo>
                  <a:pt x="3097322" y="71719"/>
                </a:lnTo>
                <a:lnTo>
                  <a:pt x="3060694" y="87622"/>
                </a:lnTo>
                <a:lnTo>
                  <a:pt x="3024331" y="104225"/>
                </a:lnTo>
                <a:lnTo>
                  <a:pt x="2988231" y="121518"/>
                </a:lnTo>
                <a:lnTo>
                  <a:pt x="2952390" y="139485"/>
                </a:lnTo>
                <a:lnTo>
                  <a:pt x="2916803" y="158114"/>
                </a:lnTo>
                <a:lnTo>
                  <a:pt x="2881469" y="177391"/>
                </a:lnTo>
                <a:lnTo>
                  <a:pt x="2846382" y="197304"/>
                </a:lnTo>
                <a:lnTo>
                  <a:pt x="2811541" y="217838"/>
                </a:lnTo>
                <a:lnTo>
                  <a:pt x="2776941" y="238982"/>
                </a:lnTo>
                <a:lnTo>
                  <a:pt x="2742579" y="260720"/>
                </a:lnTo>
                <a:lnTo>
                  <a:pt x="2708452" y="283041"/>
                </a:lnTo>
                <a:lnTo>
                  <a:pt x="2674555" y="305931"/>
                </a:lnTo>
                <a:lnTo>
                  <a:pt x="2640887" y="329376"/>
                </a:lnTo>
                <a:lnTo>
                  <a:pt x="2607442" y="353363"/>
                </a:lnTo>
                <a:lnTo>
                  <a:pt x="2574219" y="377880"/>
                </a:lnTo>
                <a:lnTo>
                  <a:pt x="2541213" y="402912"/>
                </a:lnTo>
                <a:lnTo>
                  <a:pt x="2508420" y="428447"/>
                </a:lnTo>
                <a:lnTo>
                  <a:pt x="2475838" y="454471"/>
                </a:lnTo>
                <a:lnTo>
                  <a:pt x="2443463" y="480971"/>
                </a:lnTo>
                <a:lnTo>
                  <a:pt x="2411292" y="507934"/>
                </a:lnTo>
                <a:lnTo>
                  <a:pt x="2379320" y="535346"/>
                </a:lnTo>
                <a:lnTo>
                  <a:pt x="2347545" y="563194"/>
                </a:lnTo>
                <a:lnTo>
                  <a:pt x="2315964" y="591465"/>
                </a:lnTo>
                <a:lnTo>
                  <a:pt x="2284572" y="620146"/>
                </a:lnTo>
                <a:lnTo>
                  <a:pt x="2222344" y="678683"/>
                </a:lnTo>
                <a:lnTo>
                  <a:pt x="2160833" y="738699"/>
                </a:lnTo>
                <a:lnTo>
                  <a:pt x="2100012" y="800088"/>
                </a:lnTo>
                <a:lnTo>
                  <a:pt x="2039854" y="862744"/>
                </a:lnTo>
                <a:lnTo>
                  <a:pt x="1980330" y="926561"/>
                </a:lnTo>
                <a:lnTo>
                  <a:pt x="1921414" y="991432"/>
                </a:lnTo>
                <a:lnTo>
                  <a:pt x="1863078" y="1057252"/>
                </a:lnTo>
                <a:lnTo>
                  <a:pt x="1805294" y="1123913"/>
                </a:lnTo>
                <a:lnTo>
                  <a:pt x="1748034" y="1191310"/>
                </a:lnTo>
                <a:lnTo>
                  <a:pt x="1663067" y="1293554"/>
                </a:lnTo>
                <a:lnTo>
                  <a:pt x="1579126" y="1396857"/>
                </a:lnTo>
                <a:lnTo>
                  <a:pt x="1468638" y="1535621"/>
                </a:lnTo>
                <a:lnTo>
                  <a:pt x="1012422" y="2119517"/>
                </a:lnTo>
                <a:lnTo>
                  <a:pt x="907013" y="2250882"/>
                </a:lnTo>
                <a:lnTo>
                  <a:pt x="828151" y="2346786"/>
                </a:lnTo>
                <a:lnTo>
                  <a:pt x="749353" y="2440046"/>
                </a:lnTo>
                <a:lnTo>
                  <a:pt x="696810" y="2500574"/>
                </a:lnTo>
                <a:lnTo>
                  <a:pt x="644226" y="2559660"/>
                </a:lnTo>
                <a:lnTo>
                  <a:pt x="591574" y="2617201"/>
                </a:lnTo>
                <a:lnTo>
                  <a:pt x="538826" y="2673088"/>
                </a:lnTo>
                <a:lnTo>
                  <a:pt x="485954" y="2727216"/>
                </a:lnTo>
                <a:lnTo>
                  <a:pt x="432931" y="2779479"/>
                </a:lnTo>
                <a:lnTo>
                  <a:pt x="379729" y="2829770"/>
                </a:lnTo>
                <a:lnTo>
                  <a:pt x="326322" y="2877984"/>
                </a:lnTo>
                <a:lnTo>
                  <a:pt x="272680" y="2924014"/>
                </a:lnTo>
                <a:lnTo>
                  <a:pt x="218777" y="2967754"/>
                </a:lnTo>
                <a:lnTo>
                  <a:pt x="164585" y="3009099"/>
                </a:lnTo>
                <a:lnTo>
                  <a:pt x="110077" y="3047940"/>
                </a:lnTo>
                <a:lnTo>
                  <a:pt x="55224" y="3084174"/>
                </a:lnTo>
                <a:lnTo>
                  <a:pt x="27660" y="3101279"/>
                </a:lnTo>
                <a:lnTo>
                  <a:pt x="0" y="3117693"/>
                </a:lnTo>
                <a:close/>
              </a:path>
            </a:pathLst>
          </a:custGeom>
          <a:solidFill>
            <a:srgbClr val="293F72"/>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12865210" y="6526306"/>
            <a:ext cx="5422788" cy="3760693"/>
          </a:xfrm>
          <a:prstGeom prst="rect">
            <a:avLst/>
          </a:prstGeom>
        </p:spPr>
      </p:pic>
      <p:pic>
        <p:nvPicPr>
          <p:cNvPr id="19" name="bg object 19"/>
          <p:cNvPicPr/>
          <p:nvPr/>
        </p:nvPicPr>
        <p:blipFill>
          <a:blip r:embed="rId9" cstate="print"/>
          <a:stretch>
            <a:fillRect/>
          </a:stretch>
        </p:blipFill>
        <p:spPr>
          <a:xfrm>
            <a:off x="13007793" y="7230864"/>
            <a:ext cx="5280205" cy="3056135"/>
          </a:xfrm>
          <a:prstGeom prst="rect">
            <a:avLst/>
          </a:prstGeom>
        </p:spPr>
      </p:pic>
      <p:sp>
        <p:nvSpPr>
          <p:cNvPr id="20" name="bg object 20"/>
          <p:cNvSpPr/>
          <p:nvPr/>
        </p:nvSpPr>
        <p:spPr>
          <a:xfrm>
            <a:off x="14887863" y="7934354"/>
            <a:ext cx="3400425" cy="2352675"/>
          </a:xfrm>
          <a:custGeom>
            <a:avLst/>
            <a:gdLst/>
            <a:ahLst/>
            <a:cxnLst/>
            <a:rect l="l" t="t" r="r" b="b"/>
            <a:pathLst>
              <a:path w="3400425" h="2352675">
                <a:moveTo>
                  <a:pt x="0" y="2352645"/>
                </a:moveTo>
                <a:lnTo>
                  <a:pt x="1534752" y="2352645"/>
                </a:lnTo>
                <a:lnTo>
                  <a:pt x="3400135" y="2277105"/>
                </a:lnTo>
                <a:lnTo>
                  <a:pt x="3400135" y="0"/>
                </a:lnTo>
                <a:lnTo>
                  <a:pt x="3380819" y="7473"/>
                </a:lnTo>
                <a:lnTo>
                  <a:pt x="3319572" y="32918"/>
                </a:lnTo>
                <a:lnTo>
                  <a:pt x="3258216" y="60669"/>
                </a:lnTo>
                <a:lnTo>
                  <a:pt x="3196689" y="90663"/>
                </a:lnTo>
                <a:lnTo>
                  <a:pt x="3134929" y="122838"/>
                </a:lnTo>
                <a:lnTo>
                  <a:pt x="3072874" y="157132"/>
                </a:lnTo>
                <a:lnTo>
                  <a:pt x="3010463" y="193483"/>
                </a:lnTo>
                <a:lnTo>
                  <a:pt x="2947633" y="231830"/>
                </a:lnTo>
                <a:lnTo>
                  <a:pt x="2884323" y="272111"/>
                </a:lnTo>
                <a:lnTo>
                  <a:pt x="2820470" y="314264"/>
                </a:lnTo>
                <a:lnTo>
                  <a:pt x="2788321" y="336023"/>
                </a:lnTo>
                <a:lnTo>
                  <a:pt x="2723538" y="380867"/>
                </a:lnTo>
                <a:lnTo>
                  <a:pt x="2658058" y="427428"/>
                </a:lnTo>
                <a:lnTo>
                  <a:pt x="2591819" y="475645"/>
                </a:lnTo>
                <a:lnTo>
                  <a:pt x="2490901" y="550939"/>
                </a:lnTo>
                <a:lnTo>
                  <a:pt x="2353110" y="656546"/>
                </a:lnTo>
                <a:lnTo>
                  <a:pt x="1591970" y="1257300"/>
                </a:lnTo>
                <a:lnTo>
                  <a:pt x="1378212" y="1421753"/>
                </a:lnTo>
                <a:lnTo>
                  <a:pt x="1199098" y="1556077"/>
                </a:lnTo>
                <a:lnTo>
                  <a:pt x="1059708" y="1658107"/>
                </a:lnTo>
                <a:lnTo>
                  <a:pt x="915753" y="1761009"/>
                </a:lnTo>
                <a:lnTo>
                  <a:pt x="767025" y="1864572"/>
                </a:lnTo>
                <a:lnTo>
                  <a:pt x="665118" y="1933879"/>
                </a:lnTo>
                <a:lnTo>
                  <a:pt x="560935" y="2003325"/>
                </a:lnTo>
                <a:lnTo>
                  <a:pt x="454413" y="2072849"/>
                </a:lnTo>
                <a:lnTo>
                  <a:pt x="345491" y="2142389"/>
                </a:lnTo>
                <a:lnTo>
                  <a:pt x="234107" y="2211883"/>
                </a:lnTo>
                <a:lnTo>
                  <a:pt x="120198" y="2281269"/>
                </a:lnTo>
                <a:lnTo>
                  <a:pt x="3704" y="2350486"/>
                </a:lnTo>
                <a:lnTo>
                  <a:pt x="0" y="2352645"/>
                </a:lnTo>
                <a:close/>
              </a:path>
            </a:pathLst>
          </a:custGeom>
          <a:solidFill>
            <a:srgbClr val="293F72"/>
          </a:solidFill>
        </p:spPr>
        <p:txBody>
          <a:bodyPr wrap="square" lIns="0" tIns="0" rIns="0" bIns="0" rtlCol="0"/>
          <a:lstStyle/>
          <a:p>
            <a:endParaRPr/>
          </a:p>
        </p:txBody>
      </p:sp>
      <p:pic>
        <p:nvPicPr>
          <p:cNvPr id="21" name="bg object 21"/>
          <p:cNvPicPr/>
          <p:nvPr/>
        </p:nvPicPr>
        <p:blipFill>
          <a:blip r:embed="rId10" cstate="print"/>
          <a:stretch>
            <a:fillRect/>
          </a:stretch>
        </p:blipFill>
        <p:spPr>
          <a:xfrm>
            <a:off x="14816585" y="8423197"/>
            <a:ext cx="3471413" cy="1863801"/>
          </a:xfrm>
          <a:prstGeom prst="rect">
            <a:avLst/>
          </a:prstGeom>
        </p:spPr>
      </p:pic>
      <p:pic>
        <p:nvPicPr>
          <p:cNvPr id="22" name="bg object 22"/>
          <p:cNvPicPr/>
          <p:nvPr/>
        </p:nvPicPr>
        <p:blipFill>
          <a:blip r:embed="rId11" cstate="print"/>
          <a:stretch>
            <a:fillRect/>
          </a:stretch>
        </p:blipFill>
        <p:spPr>
          <a:xfrm>
            <a:off x="14932721" y="8646758"/>
            <a:ext cx="3355278" cy="1640241"/>
          </a:xfrm>
          <a:prstGeom prst="rect">
            <a:avLst/>
          </a:prstGeom>
        </p:spPr>
      </p:pic>
      <p:sp>
        <p:nvSpPr>
          <p:cNvPr id="23" name="bg object 23"/>
          <p:cNvSpPr/>
          <p:nvPr/>
        </p:nvSpPr>
        <p:spPr>
          <a:xfrm>
            <a:off x="16747658" y="9814760"/>
            <a:ext cx="1540510" cy="472440"/>
          </a:xfrm>
          <a:custGeom>
            <a:avLst/>
            <a:gdLst/>
            <a:ahLst/>
            <a:cxnLst/>
            <a:rect l="l" t="t" r="r" b="b"/>
            <a:pathLst>
              <a:path w="1540509" h="472440">
                <a:moveTo>
                  <a:pt x="0" y="472238"/>
                </a:moveTo>
                <a:lnTo>
                  <a:pt x="1540341" y="472238"/>
                </a:lnTo>
                <a:lnTo>
                  <a:pt x="1540341" y="0"/>
                </a:lnTo>
                <a:lnTo>
                  <a:pt x="1498635" y="5871"/>
                </a:lnTo>
                <a:lnTo>
                  <a:pt x="1460587" y="11692"/>
                </a:lnTo>
                <a:lnTo>
                  <a:pt x="1422799" y="17894"/>
                </a:lnTo>
                <a:lnTo>
                  <a:pt x="1385260" y="24467"/>
                </a:lnTo>
                <a:lnTo>
                  <a:pt x="1310884" y="38694"/>
                </a:lnTo>
                <a:lnTo>
                  <a:pt x="1237370" y="54299"/>
                </a:lnTo>
                <a:lnTo>
                  <a:pt x="1164629" y="71208"/>
                </a:lnTo>
                <a:lnTo>
                  <a:pt x="1092573" y="89350"/>
                </a:lnTo>
                <a:lnTo>
                  <a:pt x="1021110" y="108650"/>
                </a:lnTo>
                <a:lnTo>
                  <a:pt x="950153" y="129037"/>
                </a:lnTo>
                <a:lnTo>
                  <a:pt x="879611" y="150436"/>
                </a:lnTo>
                <a:lnTo>
                  <a:pt x="809396" y="172774"/>
                </a:lnTo>
                <a:lnTo>
                  <a:pt x="704491" y="207884"/>
                </a:lnTo>
                <a:lnTo>
                  <a:pt x="564928" y="257303"/>
                </a:lnTo>
                <a:lnTo>
                  <a:pt x="0" y="472238"/>
                </a:lnTo>
                <a:close/>
              </a:path>
            </a:pathLst>
          </a:custGeom>
          <a:solidFill>
            <a:srgbClr val="293F72"/>
          </a:solidFill>
        </p:spPr>
        <p:txBody>
          <a:bodyPr wrap="square" lIns="0" tIns="0" rIns="0" bIns="0" rtlCol="0"/>
          <a:lstStyle/>
          <a:p>
            <a:endParaRPr/>
          </a:p>
        </p:txBody>
      </p:sp>
      <p:sp>
        <p:nvSpPr>
          <p:cNvPr id="24" name="bg object 24"/>
          <p:cNvSpPr/>
          <p:nvPr/>
        </p:nvSpPr>
        <p:spPr>
          <a:xfrm>
            <a:off x="17256545" y="9973678"/>
            <a:ext cx="965835" cy="313690"/>
          </a:xfrm>
          <a:custGeom>
            <a:avLst/>
            <a:gdLst/>
            <a:ahLst/>
            <a:cxnLst/>
            <a:rect l="l" t="t" r="r" b="b"/>
            <a:pathLst>
              <a:path w="965834" h="313690">
                <a:moveTo>
                  <a:pt x="74015" y="288239"/>
                </a:moveTo>
                <a:lnTo>
                  <a:pt x="72377" y="272986"/>
                </a:lnTo>
                <a:lnTo>
                  <a:pt x="65074" y="259842"/>
                </a:lnTo>
                <a:lnTo>
                  <a:pt x="53428" y="251244"/>
                </a:lnTo>
                <a:lnTo>
                  <a:pt x="39128" y="247954"/>
                </a:lnTo>
                <a:lnTo>
                  <a:pt x="23876" y="250736"/>
                </a:lnTo>
                <a:lnTo>
                  <a:pt x="11874" y="258038"/>
                </a:lnTo>
                <a:lnTo>
                  <a:pt x="3657" y="269697"/>
                </a:lnTo>
                <a:lnTo>
                  <a:pt x="0" y="284010"/>
                </a:lnTo>
                <a:lnTo>
                  <a:pt x="1638" y="299262"/>
                </a:lnTo>
                <a:lnTo>
                  <a:pt x="7581" y="309029"/>
                </a:lnTo>
                <a:lnTo>
                  <a:pt x="12166" y="313321"/>
                </a:lnTo>
                <a:lnTo>
                  <a:pt x="62763" y="313321"/>
                </a:lnTo>
                <a:lnTo>
                  <a:pt x="70358" y="302552"/>
                </a:lnTo>
                <a:lnTo>
                  <a:pt x="74015" y="288239"/>
                </a:lnTo>
                <a:close/>
              </a:path>
              <a:path w="965834" h="313690">
                <a:moveTo>
                  <a:pt x="248958" y="226402"/>
                </a:moveTo>
                <a:lnTo>
                  <a:pt x="246176" y="212318"/>
                </a:lnTo>
                <a:lnTo>
                  <a:pt x="238912" y="199174"/>
                </a:lnTo>
                <a:lnTo>
                  <a:pt x="227482" y="190576"/>
                </a:lnTo>
                <a:lnTo>
                  <a:pt x="213779" y="187299"/>
                </a:lnTo>
                <a:lnTo>
                  <a:pt x="199694" y="190068"/>
                </a:lnTo>
                <a:lnTo>
                  <a:pt x="186550" y="197345"/>
                </a:lnTo>
                <a:lnTo>
                  <a:pt x="177965" y="208775"/>
                </a:lnTo>
                <a:lnTo>
                  <a:pt x="174688" y="222491"/>
                </a:lnTo>
                <a:lnTo>
                  <a:pt x="177457" y="236588"/>
                </a:lnTo>
                <a:lnTo>
                  <a:pt x="183400" y="247484"/>
                </a:lnTo>
                <a:lnTo>
                  <a:pt x="191604" y="255536"/>
                </a:lnTo>
                <a:lnTo>
                  <a:pt x="201333" y="260184"/>
                </a:lnTo>
                <a:lnTo>
                  <a:pt x="211823" y="260845"/>
                </a:lnTo>
                <a:lnTo>
                  <a:pt x="219900" y="260845"/>
                </a:lnTo>
                <a:lnTo>
                  <a:pt x="223939" y="258826"/>
                </a:lnTo>
                <a:lnTo>
                  <a:pt x="237083" y="251561"/>
                </a:lnTo>
                <a:lnTo>
                  <a:pt x="245668" y="240118"/>
                </a:lnTo>
                <a:lnTo>
                  <a:pt x="248958" y="226402"/>
                </a:lnTo>
                <a:close/>
              </a:path>
              <a:path w="965834" h="313690">
                <a:moveTo>
                  <a:pt x="420941" y="313321"/>
                </a:moveTo>
                <a:lnTo>
                  <a:pt x="419976" y="303314"/>
                </a:lnTo>
                <a:lnTo>
                  <a:pt x="413029" y="291274"/>
                </a:lnTo>
                <a:lnTo>
                  <a:pt x="402297" y="282841"/>
                </a:lnTo>
                <a:lnTo>
                  <a:pt x="389280" y="278574"/>
                </a:lnTo>
                <a:lnTo>
                  <a:pt x="375513" y="279044"/>
                </a:lnTo>
                <a:lnTo>
                  <a:pt x="363486" y="286004"/>
                </a:lnTo>
                <a:lnTo>
                  <a:pt x="355053" y="296735"/>
                </a:lnTo>
                <a:lnTo>
                  <a:pt x="350786" y="309753"/>
                </a:lnTo>
                <a:lnTo>
                  <a:pt x="350913" y="313321"/>
                </a:lnTo>
                <a:lnTo>
                  <a:pt x="420941" y="313321"/>
                </a:lnTo>
                <a:close/>
              </a:path>
              <a:path w="965834" h="313690">
                <a:moveTo>
                  <a:pt x="425627" y="170637"/>
                </a:moveTo>
                <a:lnTo>
                  <a:pt x="424014" y="155702"/>
                </a:lnTo>
                <a:lnTo>
                  <a:pt x="417042" y="142519"/>
                </a:lnTo>
                <a:lnTo>
                  <a:pt x="406082" y="133705"/>
                </a:lnTo>
                <a:lnTo>
                  <a:pt x="392468" y="129819"/>
                </a:lnTo>
                <a:lnTo>
                  <a:pt x="377532" y="131432"/>
                </a:lnTo>
                <a:lnTo>
                  <a:pt x="364363" y="138417"/>
                </a:lnTo>
                <a:lnTo>
                  <a:pt x="355561" y="149377"/>
                </a:lnTo>
                <a:lnTo>
                  <a:pt x="351675" y="162991"/>
                </a:lnTo>
                <a:lnTo>
                  <a:pt x="353288" y="177939"/>
                </a:lnTo>
                <a:lnTo>
                  <a:pt x="358394" y="188874"/>
                </a:lnTo>
                <a:lnTo>
                  <a:pt x="366928" y="197154"/>
                </a:lnTo>
                <a:lnTo>
                  <a:pt x="377329" y="202209"/>
                </a:lnTo>
                <a:lnTo>
                  <a:pt x="376491" y="202209"/>
                </a:lnTo>
                <a:lnTo>
                  <a:pt x="389661" y="204228"/>
                </a:lnTo>
                <a:lnTo>
                  <a:pt x="391680" y="204228"/>
                </a:lnTo>
                <a:lnTo>
                  <a:pt x="395719" y="202209"/>
                </a:lnTo>
                <a:lnTo>
                  <a:pt x="399770" y="202209"/>
                </a:lnTo>
                <a:lnTo>
                  <a:pt x="412940" y="195224"/>
                </a:lnTo>
                <a:lnTo>
                  <a:pt x="421741" y="184264"/>
                </a:lnTo>
                <a:lnTo>
                  <a:pt x="425627" y="170637"/>
                </a:lnTo>
                <a:close/>
              </a:path>
              <a:path w="965834" h="313690">
                <a:moveTo>
                  <a:pt x="595109" y="269697"/>
                </a:moveTo>
                <a:lnTo>
                  <a:pt x="593775" y="254787"/>
                </a:lnTo>
                <a:lnTo>
                  <a:pt x="587108" y="242455"/>
                </a:lnTo>
                <a:lnTo>
                  <a:pt x="576846" y="233553"/>
                </a:lnTo>
                <a:lnTo>
                  <a:pt x="563930" y="229184"/>
                </a:lnTo>
                <a:lnTo>
                  <a:pt x="549313" y="230517"/>
                </a:lnTo>
                <a:lnTo>
                  <a:pt x="537006" y="237185"/>
                </a:lnTo>
                <a:lnTo>
                  <a:pt x="528091" y="247446"/>
                </a:lnTo>
                <a:lnTo>
                  <a:pt x="523735" y="260375"/>
                </a:lnTo>
                <a:lnTo>
                  <a:pt x="525068" y="275005"/>
                </a:lnTo>
                <a:lnTo>
                  <a:pt x="529869" y="285940"/>
                </a:lnTo>
                <a:lnTo>
                  <a:pt x="537692" y="294208"/>
                </a:lnTo>
                <a:lnTo>
                  <a:pt x="547433" y="299262"/>
                </a:lnTo>
                <a:lnTo>
                  <a:pt x="546608" y="299262"/>
                </a:lnTo>
                <a:lnTo>
                  <a:pt x="559422" y="301294"/>
                </a:lnTo>
                <a:lnTo>
                  <a:pt x="563460" y="299262"/>
                </a:lnTo>
                <a:lnTo>
                  <a:pt x="569531" y="299262"/>
                </a:lnTo>
                <a:lnTo>
                  <a:pt x="581837" y="293458"/>
                </a:lnTo>
                <a:lnTo>
                  <a:pt x="590740" y="283095"/>
                </a:lnTo>
                <a:lnTo>
                  <a:pt x="595109" y="269697"/>
                </a:lnTo>
                <a:close/>
              </a:path>
              <a:path w="965834" h="313690">
                <a:moveTo>
                  <a:pt x="603161" y="120091"/>
                </a:moveTo>
                <a:lnTo>
                  <a:pt x="601865" y="105143"/>
                </a:lnTo>
                <a:lnTo>
                  <a:pt x="594880" y="91655"/>
                </a:lnTo>
                <a:lnTo>
                  <a:pt x="583920" y="82143"/>
                </a:lnTo>
                <a:lnTo>
                  <a:pt x="570318" y="77558"/>
                </a:lnTo>
                <a:lnTo>
                  <a:pt x="555383" y="78854"/>
                </a:lnTo>
                <a:lnTo>
                  <a:pt x="541896" y="85813"/>
                </a:lnTo>
                <a:lnTo>
                  <a:pt x="532396" y="96545"/>
                </a:lnTo>
                <a:lnTo>
                  <a:pt x="527812" y="109562"/>
                </a:lnTo>
                <a:lnTo>
                  <a:pt x="529107" y="123342"/>
                </a:lnTo>
                <a:lnTo>
                  <a:pt x="534225" y="134594"/>
                </a:lnTo>
                <a:lnTo>
                  <a:pt x="542747" y="143560"/>
                </a:lnTo>
                <a:lnTo>
                  <a:pt x="553542" y="149504"/>
                </a:lnTo>
                <a:lnTo>
                  <a:pt x="565480" y="151650"/>
                </a:lnTo>
                <a:lnTo>
                  <a:pt x="575589" y="151650"/>
                </a:lnTo>
                <a:lnTo>
                  <a:pt x="589076" y="144665"/>
                </a:lnTo>
                <a:lnTo>
                  <a:pt x="598576" y="133705"/>
                </a:lnTo>
                <a:lnTo>
                  <a:pt x="603161" y="120091"/>
                </a:lnTo>
                <a:close/>
              </a:path>
              <a:path w="965834" h="313690">
                <a:moveTo>
                  <a:pt x="769759" y="226910"/>
                </a:moveTo>
                <a:lnTo>
                  <a:pt x="769620" y="214744"/>
                </a:lnTo>
                <a:lnTo>
                  <a:pt x="769594" y="212318"/>
                </a:lnTo>
                <a:lnTo>
                  <a:pt x="764108" y="199961"/>
                </a:lnTo>
                <a:lnTo>
                  <a:pt x="754443" y="190830"/>
                </a:lnTo>
                <a:lnTo>
                  <a:pt x="741743" y="185877"/>
                </a:lnTo>
                <a:lnTo>
                  <a:pt x="727494" y="185877"/>
                </a:lnTo>
                <a:lnTo>
                  <a:pt x="714819" y="191808"/>
                </a:lnTo>
                <a:lnTo>
                  <a:pt x="705688" y="201955"/>
                </a:lnTo>
                <a:lnTo>
                  <a:pt x="700735" y="214744"/>
                </a:lnTo>
                <a:lnTo>
                  <a:pt x="700874" y="226910"/>
                </a:lnTo>
                <a:lnTo>
                  <a:pt x="700887" y="228498"/>
                </a:lnTo>
                <a:lnTo>
                  <a:pt x="705637" y="239610"/>
                </a:lnTo>
                <a:lnTo>
                  <a:pt x="713524" y="248716"/>
                </a:lnTo>
                <a:lnTo>
                  <a:pt x="723620" y="254660"/>
                </a:lnTo>
                <a:lnTo>
                  <a:pt x="735241" y="256806"/>
                </a:lnTo>
                <a:lnTo>
                  <a:pt x="739279" y="256806"/>
                </a:lnTo>
                <a:lnTo>
                  <a:pt x="743610" y="254660"/>
                </a:lnTo>
                <a:lnTo>
                  <a:pt x="755675" y="249288"/>
                </a:lnTo>
                <a:lnTo>
                  <a:pt x="764794" y="239610"/>
                </a:lnTo>
                <a:lnTo>
                  <a:pt x="769759" y="226910"/>
                </a:lnTo>
                <a:close/>
              </a:path>
              <a:path w="965834" h="313690">
                <a:moveTo>
                  <a:pt x="783869" y="77597"/>
                </a:moveTo>
                <a:lnTo>
                  <a:pt x="783742" y="62674"/>
                </a:lnTo>
                <a:lnTo>
                  <a:pt x="777938" y="49161"/>
                </a:lnTo>
                <a:lnTo>
                  <a:pt x="767575" y="39420"/>
                </a:lnTo>
                <a:lnTo>
                  <a:pt x="754189" y="34239"/>
                </a:lnTo>
                <a:lnTo>
                  <a:pt x="739584" y="34239"/>
                </a:lnTo>
                <a:lnTo>
                  <a:pt x="725766" y="40182"/>
                </a:lnTo>
                <a:lnTo>
                  <a:pt x="716038" y="50546"/>
                </a:lnTo>
                <a:lnTo>
                  <a:pt x="710869" y="63944"/>
                </a:lnTo>
                <a:lnTo>
                  <a:pt x="710996" y="78854"/>
                </a:lnTo>
                <a:lnTo>
                  <a:pt x="715822" y="90957"/>
                </a:lnTo>
                <a:lnTo>
                  <a:pt x="723874" y="99834"/>
                </a:lnTo>
                <a:lnTo>
                  <a:pt x="734580" y="105308"/>
                </a:lnTo>
                <a:lnTo>
                  <a:pt x="747369" y="107162"/>
                </a:lnTo>
                <a:lnTo>
                  <a:pt x="749388" y="109194"/>
                </a:lnTo>
                <a:lnTo>
                  <a:pt x="751408" y="109194"/>
                </a:lnTo>
                <a:lnTo>
                  <a:pt x="755446" y="107162"/>
                </a:lnTo>
                <a:lnTo>
                  <a:pt x="768972" y="101358"/>
                </a:lnTo>
                <a:lnTo>
                  <a:pt x="778700" y="90957"/>
                </a:lnTo>
                <a:lnTo>
                  <a:pt x="783869" y="77597"/>
                </a:lnTo>
                <a:close/>
              </a:path>
              <a:path w="965834" h="313690">
                <a:moveTo>
                  <a:pt x="918337" y="313321"/>
                </a:moveTo>
                <a:lnTo>
                  <a:pt x="913345" y="308114"/>
                </a:lnTo>
                <a:lnTo>
                  <a:pt x="901941" y="303161"/>
                </a:lnTo>
                <a:lnTo>
                  <a:pt x="888834" y="303314"/>
                </a:lnTo>
                <a:lnTo>
                  <a:pt x="876490" y="308457"/>
                </a:lnTo>
                <a:lnTo>
                  <a:pt x="871423" y="313321"/>
                </a:lnTo>
                <a:lnTo>
                  <a:pt x="918337" y="313321"/>
                </a:lnTo>
                <a:close/>
              </a:path>
              <a:path w="965834" h="313690">
                <a:moveTo>
                  <a:pt x="947572" y="193395"/>
                </a:moveTo>
                <a:lnTo>
                  <a:pt x="947445" y="179959"/>
                </a:lnTo>
                <a:lnTo>
                  <a:pt x="941984" y="167297"/>
                </a:lnTo>
                <a:lnTo>
                  <a:pt x="932535" y="157467"/>
                </a:lnTo>
                <a:lnTo>
                  <a:pt x="920102" y="151650"/>
                </a:lnTo>
                <a:lnTo>
                  <a:pt x="907021" y="151650"/>
                </a:lnTo>
                <a:lnTo>
                  <a:pt x="893508" y="157124"/>
                </a:lnTo>
                <a:lnTo>
                  <a:pt x="883780" y="166573"/>
                </a:lnTo>
                <a:lnTo>
                  <a:pt x="878598" y="178663"/>
                </a:lnTo>
                <a:lnTo>
                  <a:pt x="878725" y="192100"/>
                </a:lnTo>
                <a:lnTo>
                  <a:pt x="883526" y="204508"/>
                </a:lnTo>
                <a:lnTo>
                  <a:pt x="891362" y="214083"/>
                </a:lnTo>
                <a:lnTo>
                  <a:pt x="901471" y="220243"/>
                </a:lnTo>
                <a:lnTo>
                  <a:pt x="913091" y="222427"/>
                </a:lnTo>
                <a:lnTo>
                  <a:pt x="913091" y="220243"/>
                </a:lnTo>
                <a:lnTo>
                  <a:pt x="919543" y="220243"/>
                </a:lnTo>
                <a:lnTo>
                  <a:pt x="932662" y="214934"/>
                </a:lnTo>
                <a:lnTo>
                  <a:pt x="942390" y="205498"/>
                </a:lnTo>
                <a:lnTo>
                  <a:pt x="947572" y="193395"/>
                </a:lnTo>
                <a:close/>
              </a:path>
              <a:path w="965834" h="313690">
                <a:moveTo>
                  <a:pt x="965631" y="30327"/>
                </a:moveTo>
                <a:lnTo>
                  <a:pt x="960132" y="16484"/>
                </a:lnTo>
                <a:lnTo>
                  <a:pt x="950480" y="6057"/>
                </a:lnTo>
                <a:lnTo>
                  <a:pt x="937374" y="0"/>
                </a:lnTo>
                <a:lnTo>
                  <a:pt x="923188" y="0"/>
                </a:lnTo>
                <a:lnTo>
                  <a:pt x="909358" y="5486"/>
                </a:lnTo>
                <a:lnTo>
                  <a:pt x="898944" y="15163"/>
                </a:lnTo>
                <a:lnTo>
                  <a:pt x="893064" y="27863"/>
                </a:lnTo>
                <a:lnTo>
                  <a:pt x="892873" y="42456"/>
                </a:lnTo>
                <a:lnTo>
                  <a:pt x="897712" y="54876"/>
                </a:lnTo>
                <a:lnTo>
                  <a:pt x="905764" y="64452"/>
                </a:lnTo>
                <a:lnTo>
                  <a:pt x="916470" y="70612"/>
                </a:lnTo>
                <a:lnTo>
                  <a:pt x="929259" y="72796"/>
                </a:lnTo>
                <a:lnTo>
                  <a:pt x="931278" y="74815"/>
                </a:lnTo>
                <a:lnTo>
                  <a:pt x="933297" y="72796"/>
                </a:lnTo>
                <a:lnTo>
                  <a:pt x="935316" y="72796"/>
                </a:lnTo>
                <a:lnTo>
                  <a:pt x="949147" y="67297"/>
                </a:lnTo>
                <a:lnTo>
                  <a:pt x="959573" y="57619"/>
                </a:lnTo>
                <a:lnTo>
                  <a:pt x="965441" y="44919"/>
                </a:lnTo>
                <a:lnTo>
                  <a:pt x="965631" y="30327"/>
                </a:lnTo>
                <a:close/>
              </a:path>
            </a:pathLst>
          </a:custGeom>
          <a:solidFill>
            <a:srgbClr val="2E4D6A"/>
          </a:solidFill>
        </p:spPr>
        <p:txBody>
          <a:bodyPr wrap="square" lIns="0" tIns="0" rIns="0" bIns="0" rtlCol="0"/>
          <a:lstStyle/>
          <a:p>
            <a:endParaRPr/>
          </a:p>
        </p:txBody>
      </p:sp>
      <p:sp>
        <p:nvSpPr>
          <p:cNvPr id="25" name="bg object 25"/>
          <p:cNvSpPr/>
          <p:nvPr/>
        </p:nvSpPr>
        <p:spPr>
          <a:xfrm>
            <a:off x="0" y="1356624"/>
            <a:ext cx="3295015" cy="3117850"/>
          </a:xfrm>
          <a:custGeom>
            <a:avLst/>
            <a:gdLst/>
            <a:ahLst/>
            <a:cxnLst/>
            <a:rect l="l" t="t" r="r" b="b"/>
            <a:pathLst>
              <a:path w="3295015" h="3117850">
                <a:moveTo>
                  <a:pt x="3294962" y="0"/>
                </a:moveTo>
                <a:lnTo>
                  <a:pt x="0" y="319052"/>
                </a:lnTo>
                <a:lnTo>
                  <a:pt x="0" y="3117595"/>
                </a:lnTo>
                <a:lnTo>
                  <a:pt x="48403" y="3102301"/>
                </a:lnTo>
                <a:lnTo>
                  <a:pt x="86128" y="3089338"/>
                </a:lnTo>
                <a:lnTo>
                  <a:pt x="123573" y="3075620"/>
                </a:lnTo>
                <a:lnTo>
                  <a:pt x="160743" y="3061160"/>
                </a:lnTo>
                <a:lnTo>
                  <a:pt x="197640" y="3045973"/>
                </a:lnTo>
                <a:lnTo>
                  <a:pt x="234268" y="3030070"/>
                </a:lnTo>
                <a:lnTo>
                  <a:pt x="270630" y="3013467"/>
                </a:lnTo>
                <a:lnTo>
                  <a:pt x="306731" y="2996174"/>
                </a:lnTo>
                <a:lnTo>
                  <a:pt x="342572" y="2978207"/>
                </a:lnTo>
                <a:lnTo>
                  <a:pt x="378159" y="2959578"/>
                </a:lnTo>
                <a:lnTo>
                  <a:pt x="413493" y="2940301"/>
                </a:lnTo>
                <a:lnTo>
                  <a:pt x="448580" y="2920388"/>
                </a:lnTo>
                <a:lnTo>
                  <a:pt x="483421" y="2899854"/>
                </a:lnTo>
                <a:lnTo>
                  <a:pt x="518021" y="2878710"/>
                </a:lnTo>
                <a:lnTo>
                  <a:pt x="552383" y="2856972"/>
                </a:lnTo>
                <a:lnTo>
                  <a:pt x="586510" y="2834651"/>
                </a:lnTo>
                <a:lnTo>
                  <a:pt x="620406" y="2811761"/>
                </a:lnTo>
                <a:lnTo>
                  <a:pt x="654075" y="2788316"/>
                </a:lnTo>
                <a:lnTo>
                  <a:pt x="687519" y="2764329"/>
                </a:lnTo>
                <a:lnTo>
                  <a:pt x="720743" y="2739812"/>
                </a:lnTo>
                <a:lnTo>
                  <a:pt x="753749" y="2714780"/>
                </a:lnTo>
                <a:lnTo>
                  <a:pt x="786542" y="2689245"/>
                </a:lnTo>
                <a:lnTo>
                  <a:pt x="819124" y="2663221"/>
                </a:lnTo>
                <a:lnTo>
                  <a:pt x="851499" y="2636721"/>
                </a:lnTo>
                <a:lnTo>
                  <a:pt x="883670" y="2609758"/>
                </a:lnTo>
                <a:lnTo>
                  <a:pt x="915642" y="2582346"/>
                </a:lnTo>
                <a:lnTo>
                  <a:pt x="947417" y="2554498"/>
                </a:lnTo>
                <a:lnTo>
                  <a:pt x="978998" y="2526227"/>
                </a:lnTo>
                <a:lnTo>
                  <a:pt x="1010390" y="2497546"/>
                </a:lnTo>
                <a:lnTo>
                  <a:pt x="1072618" y="2439009"/>
                </a:lnTo>
                <a:lnTo>
                  <a:pt x="1134129" y="2378993"/>
                </a:lnTo>
                <a:lnTo>
                  <a:pt x="1194950" y="2317604"/>
                </a:lnTo>
                <a:lnTo>
                  <a:pt x="1255108" y="2254948"/>
                </a:lnTo>
                <a:lnTo>
                  <a:pt x="1314632" y="2191131"/>
                </a:lnTo>
                <a:lnTo>
                  <a:pt x="1373548" y="2126260"/>
                </a:lnTo>
                <a:lnTo>
                  <a:pt x="1431884" y="2060440"/>
                </a:lnTo>
                <a:lnTo>
                  <a:pt x="1489668" y="1993779"/>
                </a:lnTo>
                <a:lnTo>
                  <a:pt x="1546928" y="1926382"/>
                </a:lnTo>
                <a:lnTo>
                  <a:pt x="1631895" y="1824138"/>
                </a:lnTo>
                <a:lnTo>
                  <a:pt x="1715836" y="1720835"/>
                </a:lnTo>
                <a:lnTo>
                  <a:pt x="1826324" y="1582071"/>
                </a:lnTo>
                <a:lnTo>
                  <a:pt x="2282540" y="998175"/>
                </a:lnTo>
                <a:lnTo>
                  <a:pt x="2387949" y="866810"/>
                </a:lnTo>
                <a:lnTo>
                  <a:pt x="2466810" y="770906"/>
                </a:lnTo>
                <a:lnTo>
                  <a:pt x="2545609" y="677646"/>
                </a:lnTo>
                <a:lnTo>
                  <a:pt x="2598152" y="617118"/>
                </a:lnTo>
                <a:lnTo>
                  <a:pt x="2650736" y="558032"/>
                </a:lnTo>
                <a:lnTo>
                  <a:pt x="2703388" y="500491"/>
                </a:lnTo>
                <a:lnTo>
                  <a:pt x="2756136" y="444604"/>
                </a:lnTo>
                <a:lnTo>
                  <a:pt x="2809008" y="390476"/>
                </a:lnTo>
                <a:lnTo>
                  <a:pt x="2862031" y="338213"/>
                </a:lnTo>
                <a:lnTo>
                  <a:pt x="2915232" y="287922"/>
                </a:lnTo>
                <a:lnTo>
                  <a:pt x="2968640" y="239708"/>
                </a:lnTo>
                <a:lnTo>
                  <a:pt x="3022282" y="193678"/>
                </a:lnTo>
                <a:lnTo>
                  <a:pt x="3076185" y="149938"/>
                </a:lnTo>
                <a:lnTo>
                  <a:pt x="3130377" y="108594"/>
                </a:lnTo>
                <a:lnTo>
                  <a:pt x="3184885" y="69752"/>
                </a:lnTo>
                <a:lnTo>
                  <a:pt x="3239738" y="33518"/>
                </a:lnTo>
                <a:lnTo>
                  <a:pt x="3267302" y="16413"/>
                </a:lnTo>
                <a:lnTo>
                  <a:pt x="3294962" y="0"/>
                </a:lnTo>
                <a:close/>
              </a:path>
            </a:pathLst>
          </a:custGeom>
          <a:solidFill>
            <a:srgbClr val="293F72"/>
          </a:solidFill>
        </p:spPr>
        <p:txBody>
          <a:bodyPr wrap="square" lIns="0" tIns="0" rIns="0" bIns="0" rtlCol="0"/>
          <a:lstStyle/>
          <a:p>
            <a:endParaRPr/>
          </a:p>
        </p:txBody>
      </p:sp>
      <p:pic>
        <p:nvPicPr>
          <p:cNvPr id="26" name="bg object 26"/>
          <p:cNvPicPr/>
          <p:nvPr/>
        </p:nvPicPr>
        <p:blipFill>
          <a:blip r:embed="rId12" cstate="print"/>
          <a:stretch>
            <a:fillRect/>
          </a:stretch>
        </p:blipFill>
        <p:spPr>
          <a:xfrm>
            <a:off x="0" y="0"/>
            <a:ext cx="5422176" cy="3760490"/>
          </a:xfrm>
          <a:prstGeom prst="rect">
            <a:avLst/>
          </a:prstGeom>
        </p:spPr>
      </p:pic>
      <p:pic>
        <p:nvPicPr>
          <p:cNvPr id="27" name="bg object 27"/>
          <p:cNvPicPr/>
          <p:nvPr/>
        </p:nvPicPr>
        <p:blipFill>
          <a:blip r:embed="rId13" cstate="print"/>
          <a:stretch>
            <a:fillRect/>
          </a:stretch>
        </p:blipFill>
        <p:spPr>
          <a:xfrm>
            <a:off x="0" y="0"/>
            <a:ext cx="5279597" cy="3055953"/>
          </a:xfrm>
          <a:prstGeom prst="rect">
            <a:avLst/>
          </a:prstGeom>
        </p:spPr>
      </p:pic>
      <p:sp>
        <p:nvSpPr>
          <p:cNvPr id="28" name="bg object 28"/>
          <p:cNvSpPr/>
          <p:nvPr/>
        </p:nvSpPr>
        <p:spPr>
          <a:xfrm>
            <a:off x="0" y="0"/>
            <a:ext cx="3399790" cy="2352675"/>
          </a:xfrm>
          <a:custGeom>
            <a:avLst/>
            <a:gdLst/>
            <a:ahLst/>
            <a:cxnLst/>
            <a:rect l="l" t="t" r="r" b="b"/>
            <a:pathLst>
              <a:path w="3399790" h="2352675">
                <a:moveTo>
                  <a:pt x="3399597" y="0"/>
                </a:moveTo>
                <a:lnTo>
                  <a:pt x="1862015" y="0"/>
                </a:lnTo>
                <a:lnTo>
                  <a:pt x="0" y="75403"/>
                </a:lnTo>
                <a:lnTo>
                  <a:pt x="0" y="2352395"/>
                </a:lnTo>
                <a:lnTo>
                  <a:pt x="18988" y="2345049"/>
                </a:lnTo>
                <a:lnTo>
                  <a:pt x="80235" y="2319603"/>
                </a:lnTo>
                <a:lnTo>
                  <a:pt x="141592" y="2291852"/>
                </a:lnTo>
                <a:lnTo>
                  <a:pt x="203119" y="2261859"/>
                </a:lnTo>
                <a:lnTo>
                  <a:pt x="264879" y="2229684"/>
                </a:lnTo>
                <a:lnTo>
                  <a:pt x="326933" y="2195390"/>
                </a:lnTo>
                <a:lnTo>
                  <a:pt x="389344" y="2159038"/>
                </a:lnTo>
                <a:lnTo>
                  <a:pt x="452174" y="2120691"/>
                </a:lnTo>
                <a:lnTo>
                  <a:pt x="515485" y="2080410"/>
                </a:lnTo>
                <a:lnTo>
                  <a:pt x="579338" y="2038258"/>
                </a:lnTo>
                <a:lnTo>
                  <a:pt x="611487" y="2016499"/>
                </a:lnTo>
                <a:lnTo>
                  <a:pt x="676269" y="1971654"/>
                </a:lnTo>
                <a:lnTo>
                  <a:pt x="741749" y="1925093"/>
                </a:lnTo>
                <a:lnTo>
                  <a:pt x="807988" y="1876876"/>
                </a:lnTo>
                <a:lnTo>
                  <a:pt x="908906" y="1801582"/>
                </a:lnTo>
                <a:lnTo>
                  <a:pt x="1046698" y="1695975"/>
                </a:lnTo>
                <a:lnTo>
                  <a:pt x="1807837" y="1095221"/>
                </a:lnTo>
                <a:lnTo>
                  <a:pt x="2021596" y="930769"/>
                </a:lnTo>
                <a:lnTo>
                  <a:pt x="2200710" y="796444"/>
                </a:lnTo>
                <a:lnTo>
                  <a:pt x="2340100" y="694414"/>
                </a:lnTo>
                <a:lnTo>
                  <a:pt x="2484054" y="591513"/>
                </a:lnTo>
                <a:lnTo>
                  <a:pt x="2632782" y="487950"/>
                </a:lnTo>
                <a:lnTo>
                  <a:pt x="2734689" y="418643"/>
                </a:lnTo>
                <a:lnTo>
                  <a:pt x="2838873" y="349196"/>
                </a:lnTo>
                <a:lnTo>
                  <a:pt x="2945394" y="279672"/>
                </a:lnTo>
                <a:lnTo>
                  <a:pt x="3054317" y="210132"/>
                </a:lnTo>
                <a:lnTo>
                  <a:pt x="3165701" y="140638"/>
                </a:lnTo>
                <a:lnTo>
                  <a:pt x="3279609" y="71252"/>
                </a:lnTo>
                <a:lnTo>
                  <a:pt x="3396103" y="2036"/>
                </a:lnTo>
                <a:lnTo>
                  <a:pt x="3399597" y="0"/>
                </a:lnTo>
                <a:close/>
              </a:path>
            </a:pathLst>
          </a:custGeom>
          <a:solidFill>
            <a:srgbClr val="293F72"/>
          </a:solidFill>
        </p:spPr>
        <p:txBody>
          <a:bodyPr wrap="square" lIns="0" tIns="0" rIns="0" bIns="0" rtlCol="0"/>
          <a:lstStyle/>
          <a:p>
            <a:endParaRPr/>
          </a:p>
        </p:txBody>
      </p:sp>
      <p:pic>
        <p:nvPicPr>
          <p:cNvPr id="29" name="bg object 29"/>
          <p:cNvPicPr/>
          <p:nvPr/>
        </p:nvPicPr>
        <p:blipFill>
          <a:blip r:embed="rId14" cstate="print"/>
          <a:stretch>
            <a:fillRect/>
          </a:stretch>
        </p:blipFill>
        <p:spPr>
          <a:xfrm>
            <a:off x="0" y="0"/>
            <a:ext cx="3470815" cy="1863615"/>
          </a:xfrm>
          <a:prstGeom prst="rect">
            <a:avLst/>
          </a:prstGeom>
        </p:spPr>
      </p:pic>
      <p:pic>
        <p:nvPicPr>
          <p:cNvPr id="30" name="bg object 30"/>
          <p:cNvPicPr/>
          <p:nvPr/>
        </p:nvPicPr>
        <p:blipFill>
          <a:blip r:embed="rId15" cstate="print"/>
          <a:stretch>
            <a:fillRect/>
          </a:stretch>
        </p:blipFill>
        <p:spPr>
          <a:xfrm>
            <a:off x="0" y="0"/>
            <a:ext cx="3354664" cy="1640060"/>
          </a:xfrm>
          <a:prstGeom prst="rect">
            <a:avLst/>
          </a:prstGeom>
        </p:spPr>
      </p:pic>
      <p:sp>
        <p:nvSpPr>
          <p:cNvPr id="31" name="bg object 31"/>
          <p:cNvSpPr/>
          <p:nvPr/>
        </p:nvSpPr>
        <p:spPr>
          <a:xfrm>
            <a:off x="0" y="0"/>
            <a:ext cx="1539875" cy="472440"/>
          </a:xfrm>
          <a:custGeom>
            <a:avLst/>
            <a:gdLst/>
            <a:ahLst/>
            <a:cxnLst/>
            <a:rect l="l" t="t" r="r" b="b"/>
            <a:pathLst>
              <a:path w="1539875" h="472440">
                <a:moveTo>
                  <a:pt x="1539691" y="0"/>
                </a:moveTo>
                <a:lnTo>
                  <a:pt x="0" y="0"/>
                </a:lnTo>
                <a:lnTo>
                  <a:pt x="0" y="472072"/>
                </a:lnTo>
                <a:lnTo>
                  <a:pt x="41377" y="466243"/>
                </a:lnTo>
                <a:lnTo>
                  <a:pt x="79426" y="460423"/>
                </a:lnTo>
                <a:lnTo>
                  <a:pt x="117214" y="454221"/>
                </a:lnTo>
                <a:lnTo>
                  <a:pt x="154753" y="447647"/>
                </a:lnTo>
                <a:lnTo>
                  <a:pt x="229129" y="433421"/>
                </a:lnTo>
                <a:lnTo>
                  <a:pt x="302642" y="417816"/>
                </a:lnTo>
                <a:lnTo>
                  <a:pt x="375383" y="400906"/>
                </a:lnTo>
                <a:lnTo>
                  <a:pt x="447440" y="382765"/>
                </a:lnTo>
                <a:lnTo>
                  <a:pt x="518903" y="363464"/>
                </a:lnTo>
                <a:lnTo>
                  <a:pt x="589860" y="343078"/>
                </a:lnTo>
                <a:lnTo>
                  <a:pt x="660401" y="321679"/>
                </a:lnTo>
                <a:lnTo>
                  <a:pt x="730616" y="299340"/>
                </a:lnTo>
                <a:lnTo>
                  <a:pt x="835521" y="264231"/>
                </a:lnTo>
                <a:lnTo>
                  <a:pt x="975085" y="214811"/>
                </a:lnTo>
                <a:lnTo>
                  <a:pt x="1539691" y="0"/>
                </a:lnTo>
                <a:close/>
              </a:path>
            </a:pathLst>
          </a:custGeom>
          <a:solidFill>
            <a:srgbClr val="293F72"/>
          </a:solidFill>
        </p:spPr>
        <p:txBody>
          <a:bodyPr wrap="square" lIns="0" tIns="0" rIns="0" bIns="0" rtlCol="0"/>
          <a:lstStyle/>
          <a:p>
            <a:endParaRPr/>
          </a:p>
        </p:txBody>
      </p:sp>
      <p:sp>
        <p:nvSpPr>
          <p:cNvPr id="32" name="bg object 32"/>
          <p:cNvSpPr/>
          <p:nvPr/>
        </p:nvSpPr>
        <p:spPr>
          <a:xfrm>
            <a:off x="65481" y="11"/>
            <a:ext cx="965835" cy="313690"/>
          </a:xfrm>
          <a:custGeom>
            <a:avLst/>
            <a:gdLst/>
            <a:ahLst/>
            <a:cxnLst/>
            <a:rect l="l" t="t" r="r" b="b"/>
            <a:pathLst>
              <a:path w="965835" h="313690">
                <a:moveTo>
                  <a:pt x="72758" y="270738"/>
                </a:moveTo>
                <a:lnTo>
                  <a:pt x="67919" y="258318"/>
                </a:lnTo>
                <a:lnTo>
                  <a:pt x="59867" y="248754"/>
                </a:lnTo>
                <a:lnTo>
                  <a:pt x="49174" y="242582"/>
                </a:lnTo>
                <a:lnTo>
                  <a:pt x="36385" y="240411"/>
                </a:lnTo>
                <a:lnTo>
                  <a:pt x="34353" y="238391"/>
                </a:lnTo>
                <a:lnTo>
                  <a:pt x="32334" y="240411"/>
                </a:lnTo>
                <a:lnTo>
                  <a:pt x="30314" y="240411"/>
                </a:lnTo>
                <a:lnTo>
                  <a:pt x="16484" y="245910"/>
                </a:lnTo>
                <a:lnTo>
                  <a:pt x="6070" y="255574"/>
                </a:lnTo>
                <a:lnTo>
                  <a:pt x="190" y="268274"/>
                </a:lnTo>
                <a:lnTo>
                  <a:pt x="0" y="282867"/>
                </a:lnTo>
                <a:lnTo>
                  <a:pt x="5499" y="296710"/>
                </a:lnTo>
                <a:lnTo>
                  <a:pt x="15163" y="307136"/>
                </a:lnTo>
                <a:lnTo>
                  <a:pt x="28257" y="313207"/>
                </a:lnTo>
                <a:lnTo>
                  <a:pt x="42443" y="313207"/>
                </a:lnTo>
                <a:lnTo>
                  <a:pt x="56273" y="307708"/>
                </a:lnTo>
                <a:lnTo>
                  <a:pt x="66700" y="298043"/>
                </a:lnTo>
                <a:lnTo>
                  <a:pt x="72567" y="285330"/>
                </a:lnTo>
                <a:lnTo>
                  <a:pt x="72758" y="270738"/>
                </a:lnTo>
                <a:close/>
              </a:path>
              <a:path w="965835" h="313690">
                <a:moveTo>
                  <a:pt x="87033" y="134531"/>
                </a:moveTo>
                <a:lnTo>
                  <a:pt x="64173" y="92951"/>
                </a:lnTo>
                <a:lnTo>
                  <a:pt x="52552" y="90766"/>
                </a:lnTo>
                <a:lnTo>
                  <a:pt x="52552" y="92951"/>
                </a:lnTo>
                <a:lnTo>
                  <a:pt x="46088" y="92951"/>
                </a:lnTo>
                <a:lnTo>
                  <a:pt x="32969" y="98259"/>
                </a:lnTo>
                <a:lnTo>
                  <a:pt x="23241" y="107708"/>
                </a:lnTo>
                <a:lnTo>
                  <a:pt x="18059" y="119811"/>
                </a:lnTo>
                <a:lnTo>
                  <a:pt x="18186" y="133235"/>
                </a:lnTo>
                <a:lnTo>
                  <a:pt x="23660" y="145910"/>
                </a:lnTo>
                <a:lnTo>
                  <a:pt x="33096" y="155727"/>
                </a:lnTo>
                <a:lnTo>
                  <a:pt x="45529" y="161544"/>
                </a:lnTo>
                <a:lnTo>
                  <a:pt x="58610" y="161544"/>
                </a:lnTo>
                <a:lnTo>
                  <a:pt x="72123" y="156083"/>
                </a:lnTo>
                <a:lnTo>
                  <a:pt x="81851" y="146634"/>
                </a:lnTo>
                <a:lnTo>
                  <a:pt x="87033" y="134531"/>
                </a:lnTo>
                <a:close/>
              </a:path>
              <a:path w="965835" h="313690">
                <a:moveTo>
                  <a:pt x="94094" y="0"/>
                </a:moveTo>
                <a:lnTo>
                  <a:pt x="47421" y="0"/>
                </a:lnTo>
                <a:lnTo>
                  <a:pt x="52298" y="5080"/>
                </a:lnTo>
                <a:lnTo>
                  <a:pt x="63690" y="10045"/>
                </a:lnTo>
                <a:lnTo>
                  <a:pt x="76796" y="9880"/>
                </a:lnTo>
                <a:lnTo>
                  <a:pt x="89141" y="4737"/>
                </a:lnTo>
                <a:lnTo>
                  <a:pt x="94094" y="0"/>
                </a:lnTo>
                <a:close/>
              </a:path>
              <a:path w="965835" h="313690">
                <a:moveTo>
                  <a:pt x="254774" y="249250"/>
                </a:moveTo>
                <a:lnTo>
                  <a:pt x="241757" y="213360"/>
                </a:lnTo>
                <a:lnTo>
                  <a:pt x="218262" y="206032"/>
                </a:lnTo>
                <a:lnTo>
                  <a:pt x="216242" y="204012"/>
                </a:lnTo>
                <a:lnTo>
                  <a:pt x="214223" y="204012"/>
                </a:lnTo>
                <a:lnTo>
                  <a:pt x="210185" y="206032"/>
                </a:lnTo>
                <a:lnTo>
                  <a:pt x="196672" y="211848"/>
                </a:lnTo>
                <a:lnTo>
                  <a:pt x="186931" y="222237"/>
                </a:lnTo>
                <a:lnTo>
                  <a:pt x="181762" y="235610"/>
                </a:lnTo>
                <a:lnTo>
                  <a:pt x="181889" y="250520"/>
                </a:lnTo>
                <a:lnTo>
                  <a:pt x="187693" y="264045"/>
                </a:lnTo>
                <a:lnTo>
                  <a:pt x="198056" y="273773"/>
                </a:lnTo>
                <a:lnTo>
                  <a:pt x="211442" y="278955"/>
                </a:lnTo>
                <a:lnTo>
                  <a:pt x="226060" y="278955"/>
                </a:lnTo>
                <a:lnTo>
                  <a:pt x="239864" y="273011"/>
                </a:lnTo>
                <a:lnTo>
                  <a:pt x="249593" y="262648"/>
                </a:lnTo>
                <a:lnTo>
                  <a:pt x="254774" y="249250"/>
                </a:lnTo>
                <a:close/>
              </a:path>
              <a:path w="965835" h="313690">
                <a:moveTo>
                  <a:pt x="264909" y="98450"/>
                </a:moveTo>
                <a:lnTo>
                  <a:pt x="242011" y="58547"/>
                </a:lnTo>
                <a:lnTo>
                  <a:pt x="230390" y="56400"/>
                </a:lnTo>
                <a:lnTo>
                  <a:pt x="226352" y="56400"/>
                </a:lnTo>
                <a:lnTo>
                  <a:pt x="222021" y="58547"/>
                </a:lnTo>
                <a:lnTo>
                  <a:pt x="209956" y="63919"/>
                </a:lnTo>
                <a:lnTo>
                  <a:pt x="200837" y="73583"/>
                </a:lnTo>
                <a:lnTo>
                  <a:pt x="195872" y="86283"/>
                </a:lnTo>
                <a:lnTo>
                  <a:pt x="196011" y="98450"/>
                </a:lnTo>
                <a:lnTo>
                  <a:pt x="196037" y="100876"/>
                </a:lnTo>
                <a:lnTo>
                  <a:pt x="201523" y="113233"/>
                </a:lnTo>
                <a:lnTo>
                  <a:pt x="211188" y="122364"/>
                </a:lnTo>
                <a:lnTo>
                  <a:pt x="223888" y="127330"/>
                </a:lnTo>
                <a:lnTo>
                  <a:pt x="238137" y="127330"/>
                </a:lnTo>
                <a:lnTo>
                  <a:pt x="250825" y="121386"/>
                </a:lnTo>
                <a:lnTo>
                  <a:pt x="259943" y="111239"/>
                </a:lnTo>
                <a:lnTo>
                  <a:pt x="264909" y="98450"/>
                </a:lnTo>
                <a:close/>
              </a:path>
              <a:path w="965835" h="313690">
                <a:moveTo>
                  <a:pt x="437819" y="203631"/>
                </a:moveTo>
                <a:lnTo>
                  <a:pt x="412089" y="163690"/>
                </a:lnTo>
                <a:lnTo>
                  <a:pt x="400151" y="161544"/>
                </a:lnTo>
                <a:lnTo>
                  <a:pt x="390042" y="161544"/>
                </a:lnTo>
                <a:lnTo>
                  <a:pt x="376567" y="168529"/>
                </a:lnTo>
                <a:lnTo>
                  <a:pt x="367055" y="179489"/>
                </a:lnTo>
                <a:lnTo>
                  <a:pt x="362483" y="193103"/>
                </a:lnTo>
                <a:lnTo>
                  <a:pt x="363778" y="208051"/>
                </a:lnTo>
                <a:lnTo>
                  <a:pt x="370751" y="221551"/>
                </a:lnTo>
                <a:lnTo>
                  <a:pt x="381711" y="231051"/>
                </a:lnTo>
                <a:lnTo>
                  <a:pt x="395312" y="235635"/>
                </a:lnTo>
                <a:lnTo>
                  <a:pt x="410260" y="234340"/>
                </a:lnTo>
                <a:lnTo>
                  <a:pt x="423735" y="227393"/>
                </a:lnTo>
                <a:lnTo>
                  <a:pt x="433247" y="216649"/>
                </a:lnTo>
                <a:lnTo>
                  <a:pt x="437819" y="203631"/>
                </a:lnTo>
                <a:close/>
              </a:path>
              <a:path w="965835" h="313690">
                <a:moveTo>
                  <a:pt x="441896" y="52819"/>
                </a:moveTo>
                <a:lnTo>
                  <a:pt x="440563" y="38201"/>
                </a:lnTo>
                <a:lnTo>
                  <a:pt x="435775" y="27266"/>
                </a:lnTo>
                <a:lnTo>
                  <a:pt x="427939" y="18986"/>
                </a:lnTo>
                <a:lnTo>
                  <a:pt x="418198" y="13931"/>
                </a:lnTo>
                <a:lnTo>
                  <a:pt x="419036" y="13931"/>
                </a:lnTo>
                <a:lnTo>
                  <a:pt x="406209" y="11912"/>
                </a:lnTo>
                <a:lnTo>
                  <a:pt x="402170" y="13931"/>
                </a:lnTo>
                <a:lnTo>
                  <a:pt x="396113" y="13931"/>
                </a:lnTo>
                <a:lnTo>
                  <a:pt x="383794" y="19748"/>
                </a:lnTo>
                <a:lnTo>
                  <a:pt x="374891" y="30111"/>
                </a:lnTo>
                <a:lnTo>
                  <a:pt x="370535" y="43510"/>
                </a:lnTo>
                <a:lnTo>
                  <a:pt x="371856" y="58420"/>
                </a:lnTo>
                <a:lnTo>
                  <a:pt x="378523" y="70739"/>
                </a:lnTo>
                <a:lnTo>
                  <a:pt x="388785" y="79654"/>
                </a:lnTo>
                <a:lnTo>
                  <a:pt x="401701" y="84010"/>
                </a:lnTo>
                <a:lnTo>
                  <a:pt x="416318" y="82689"/>
                </a:lnTo>
                <a:lnTo>
                  <a:pt x="428637" y="76022"/>
                </a:lnTo>
                <a:lnTo>
                  <a:pt x="437540" y="65747"/>
                </a:lnTo>
                <a:lnTo>
                  <a:pt x="441896" y="52819"/>
                </a:lnTo>
                <a:close/>
              </a:path>
              <a:path w="965835" h="313690">
                <a:moveTo>
                  <a:pt x="613956" y="150202"/>
                </a:moveTo>
                <a:lnTo>
                  <a:pt x="612355" y="135255"/>
                </a:lnTo>
                <a:lnTo>
                  <a:pt x="607237" y="124320"/>
                </a:lnTo>
                <a:lnTo>
                  <a:pt x="598703" y="116052"/>
                </a:lnTo>
                <a:lnTo>
                  <a:pt x="588302" y="110998"/>
                </a:lnTo>
                <a:lnTo>
                  <a:pt x="589140" y="110998"/>
                </a:lnTo>
                <a:lnTo>
                  <a:pt x="575970" y="108966"/>
                </a:lnTo>
                <a:lnTo>
                  <a:pt x="573951" y="108966"/>
                </a:lnTo>
                <a:lnTo>
                  <a:pt x="569912" y="110998"/>
                </a:lnTo>
                <a:lnTo>
                  <a:pt x="565873" y="110998"/>
                </a:lnTo>
                <a:lnTo>
                  <a:pt x="552704" y="117970"/>
                </a:lnTo>
                <a:lnTo>
                  <a:pt x="543890" y="128943"/>
                </a:lnTo>
                <a:lnTo>
                  <a:pt x="540004" y="142557"/>
                </a:lnTo>
                <a:lnTo>
                  <a:pt x="541616" y="157505"/>
                </a:lnTo>
                <a:lnTo>
                  <a:pt x="548589" y="170675"/>
                </a:lnTo>
                <a:lnTo>
                  <a:pt x="559549" y="179489"/>
                </a:lnTo>
                <a:lnTo>
                  <a:pt x="573163" y="183375"/>
                </a:lnTo>
                <a:lnTo>
                  <a:pt x="588098" y="181762"/>
                </a:lnTo>
                <a:lnTo>
                  <a:pt x="601268" y="174790"/>
                </a:lnTo>
                <a:lnTo>
                  <a:pt x="610082" y="163817"/>
                </a:lnTo>
                <a:lnTo>
                  <a:pt x="613956" y="150202"/>
                </a:lnTo>
                <a:close/>
              </a:path>
              <a:path w="965835" h="313690">
                <a:moveTo>
                  <a:pt x="614845" y="3441"/>
                </a:moveTo>
                <a:lnTo>
                  <a:pt x="614730" y="0"/>
                </a:lnTo>
                <a:lnTo>
                  <a:pt x="544703" y="0"/>
                </a:lnTo>
                <a:lnTo>
                  <a:pt x="545655" y="9880"/>
                </a:lnTo>
                <a:lnTo>
                  <a:pt x="552602" y="21920"/>
                </a:lnTo>
                <a:lnTo>
                  <a:pt x="563346" y="30365"/>
                </a:lnTo>
                <a:lnTo>
                  <a:pt x="576351" y="34620"/>
                </a:lnTo>
                <a:lnTo>
                  <a:pt x="590118" y="34150"/>
                </a:lnTo>
                <a:lnTo>
                  <a:pt x="602145" y="27203"/>
                </a:lnTo>
                <a:lnTo>
                  <a:pt x="610577" y="16459"/>
                </a:lnTo>
                <a:lnTo>
                  <a:pt x="614845" y="3441"/>
                </a:lnTo>
                <a:close/>
              </a:path>
              <a:path w="965835" h="313690">
                <a:moveTo>
                  <a:pt x="790956" y="90703"/>
                </a:moveTo>
                <a:lnTo>
                  <a:pt x="764298" y="53009"/>
                </a:lnTo>
                <a:lnTo>
                  <a:pt x="753821" y="52349"/>
                </a:lnTo>
                <a:lnTo>
                  <a:pt x="745731" y="52349"/>
                </a:lnTo>
                <a:lnTo>
                  <a:pt x="741692" y="54368"/>
                </a:lnTo>
                <a:lnTo>
                  <a:pt x="728548" y="61645"/>
                </a:lnTo>
                <a:lnTo>
                  <a:pt x="719963" y="73075"/>
                </a:lnTo>
                <a:lnTo>
                  <a:pt x="716686" y="86791"/>
                </a:lnTo>
                <a:lnTo>
                  <a:pt x="719455" y="100876"/>
                </a:lnTo>
                <a:lnTo>
                  <a:pt x="726719" y="114020"/>
                </a:lnTo>
                <a:lnTo>
                  <a:pt x="738149" y="122618"/>
                </a:lnTo>
                <a:lnTo>
                  <a:pt x="751852" y="125907"/>
                </a:lnTo>
                <a:lnTo>
                  <a:pt x="765937" y="123126"/>
                </a:lnTo>
                <a:lnTo>
                  <a:pt x="779081" y="115862"/>
                </a:lnTo>
                <a:lnTo>
                  <a:pt x="787666" y="104419"/>
                </a:lnTo>
                <a:lnTo>
                  <a:pt x="790956" y="90703"/>
                </a:lnTo>
                <a:close/>
              </a:path>
              <a:path w="965835" h="313690">
                <a:moveTo>
                  <a:pt x="965631" y="29197"/>
                </a:moveTo>
                <a:lnTo>
                  <a:pt x="963993" y="13931"/>
                </a:lnTo>
                <a:lnTo>
                  <a:pt x="958062" y="4165"/>
                </a:lnTo>
                <a:lnTo>
                  <a:pt x="953592" y="0"/>
                </a:lnTo>
                <a:lnTo>
                  <a:pt x="902779" y="0"/>
                </a:lnTo>
                <a:lnTo>
                  <a:pt x="895286" y="10642"/>
                </a:lnTo>
                <a:lnTo>
                  <a:pt x="891616" y="24955"/>
                </a:lnTo>
                <a:lnTo>
                  <a:pt x="893267" y="40220"/>
                </a:lnTo>
                <a:lnTo>
                  <a:pt x="900557" y="53365"/>
                </a:lnTo>
                <a:lnTo>
                  <a:pt x="912202" y="61950"/>
                </a:lnTo>
                <a:lnTo>
                  <a:pt x="926515" y="65239"/>
                </a:lnTo>
                <a:lnTo>
                  <a:pt x="941768" y="62458"/>
                </a:lnTo>
                <a:lnTo>
                  <a:pt x="953757" y="55168"/>
                </a:lnTo>
                <a:lnTo>
                  <a:pt x="961974" y="43510"/>
                </a:lnTo>
                <a:lnTo>
                  <a:pt x="965631" y="29197"/>
                </a:lnTo>
                <a:close/>
              </a:path>
            </a:pathLst>
          </a:custGeom>
          <a:solidFill>
            <a:srgbClr val="2E4D6A"/>
          </a:solidFill>
        </p:spPr>
        <p:txBody>
          <a:bodyPr wrap="square" lIns="0" tIns="0" rIns="0" bIns="0" rtlCol="0"/>
          <a:lstStyle/>
          <a:p>
            <a:endParaRPr/>
          </a:p>
        </p:txBody>
      </p:sp>
      <p:pic>
        <p:nvPicPr>
          <p:cNvPr id="33" name="bg object 33"/>
          <p:cNvPicPr/>
          <p:nvPr/>
        </p:nvPicPr>
        <p:blipFill>
          <a:blip r:embed="rId16" cstate="print"/>
          <a:stretch>
            <a:fillRect/>
          </a:stretch>
        </p:blipFill>
        <p:spPr>
          <a:xfrm>
            <a:off x="16052683" y="0"/>
            <a:ext cx="2235315" cy="1203945"/>
          </a:xfrm>
          <a:prstGeom prst="rect">
            <a:avLst/>
          </a:prstGeom>
        </p:spPr>
      </p:pic>
      <p:pic>
        <p:nvPicPr>
          <p:cNvPr id="34" name="bg object 34"/>
          <p:cNvPicPr/>
          <p:nvPr/>
        </p:nvPicPr>
        <p:blipFill>
          <a:blip r:embed="rId17" cstate="print"/>
          <a:stretch>
            <a:fillRect/>
          </a:stretch>
        </p:blipFill>
        <p:spPr>
          <a:xfrm>
            <a:off x="15747555" y="0"/>
            <a:ext cx="2540444" cy="1278719"/>
          </a:xfrm>
          <a:prstGeom prst="rect">
            <a:avLst/>
          </a:prstGeom>
        </p:spPr>
      </p:pic>
      <p:pic>
        <p:nvPicPr>
          <p:cNvPr id="35" name="bg object 35"/>
          <p:cNvPicPr/>
          <p:nvPr/>
        </p:nvPicPr>
        <p:blipFill>
          <a:blip r:embed="rId18" cstate="print"/>
          <a:stretch>
            <a:fillRect/>
          </a:stretch>
        </p:blipFill>
        <p:spPr>
          <a:xfrm>
            <a:off x="15493668" y="0"/>
            <a:ext cx="2794330" cy="1354220"/>
          </a:xfrm>
          <a:prstGeom prst="rect">
            <a:avLst/>
          </a:prstGeom>
        </p:spPr>
      </p:pic>
      <p:pic>
        <p:nvPicPr>
          <p:cNvPr id="36" name="bg object 36"/>
          <p:cNvPicPr/>
          <p:nvPr/>
        </p:nvPicPr>
        <p:blipFill>
          <a:blip r:embed="rId19" cstate="print"/>
          <a:stretch>
            <a:fillRect/>
          </a:stretch>
        </p:blipFill>
        <p:spPr>
          <a:xfrm>
            <a:off x="15289373" y="0"/>
            <a:ext cx="2998625" cy="1432078"/>
          </a:xfrm>
          <a:prstGeom prst="rect">
            <a:avLst/>
          </a:prstGeom>
        </p:spPr>
      </p:pic>
      <p:pic>
        <p:nvPicPr>
          <p:cNvPr id="37" name="bg object 37"/>
          <p:cNvPicPr/>
          <p:nvPr/>
        </p:nvPicPr>
        <p:blipFill>
          <a:blip r:embed="rId20" cstate="print"/>
          <a:stretch>
            <a:fillRect/>
          </a:stretch>
        </p:blipFill>
        <p:spPr>
          <a:xfrm>
            <a:off x="15091460" y="0"/>
            <a:ext cx="3196538" cy="1519260"/>
          </a:xfrm>
          <a:prstGeom prst="rect">
            <a:avLst/>
          </a:prstGeom>
        </p:spPr>
      </p:pic>
      <p:pic>
        <p:nvPicPr>
          <p:cNvPr id="38" name="bg object 38"/>
          <p:cNvPicPr/>
          <p:nvPr/>
        </p:nvPicPr>
        <p:blipFill>
          <a:blip r:embed="rId21" cstate="print"/>
          <a:stretch>
            <a:fillRect/>
          </a:stretch>
        </p:blipFill>
        <p:spPr>
          <a:xfrm>
            <a:off x="14923720" y="0"/>
            <a:ext cx="3364278" cy="1602478"/>
          </a:xfrm>
          <a:prstGeom prst="rect">
            <a:avLst/>
          </a:prstGeom>
        </p:spPr>
      </p:pic>
      <p:pic>
        <p:nvPicPr>
          <p:cNvPr id="39" name="bg object 39"/>
          <p:cNvPicPr/>
          <p:nvPr/>
        </p:nvPicPr>
        <p:blipFill>
          <a:blip r:embed="rId22" cstate="print"/>
          <a:stretch>
            <a:fillRect/>
          </a:stretch>
        </p:blipFill>
        <p:spPr>
          <a:xfrm>
            <a:off x="15350711" y="0"/>
            <a:ext cx="2937288" cy="1525578"/>
          </a:xfrm>
          <a:prstGeom prst="rect">
            <a:avLst/>
          </a:prstGeom>
        </p:spPr>
      </p:pic>
      <p:pic>
        <p:nvPicPr>
          <p:cNvPr id="40" name="bg object 40"/>
          <p:cNvPicPr/>
          <p:nvPr/>
        </p:nvPicPr>
        <p:blipFill>
          <a:blip r:embed="rId23" cstate="print"/>
          <a:stretch>
            <a:fillRect/>
          </a:stretch>
        </p:blipFill>
        <p:spPr>
          <a:xfrm>
            <a:off x="15777254" y="0"/>
            <a:ext cx="2510745" cy="1514056"/>
          </a:xfrm>
          <a:prstGeom prst="rect">
            <a:avLst/>
          </a:prstGeom>
        </p:spPr>
      </p:pic>
      <p:pic>
        <p:nvPicPr>
          <p:cNvPr id="41" name="bg object 41"/>
          <p:cNvPicPr/>
          <p:nvPr/>
        </p:nvPicPr>
        <p:blipFill>
          <a:blip r:embed="rId24" cstate="print"/>
          <a:stretch>
            <a:fillRect/>
          </a:stretch>
        </p:blipFill>
        <p:spPr>
          <a:xfrm>
            <a:off x="16190982" y="0"/>
            <a:ext cx="2097017" cy="1638636"/>
          </a:xfrm>
          <a:prstGeom prst="rect">
            <a:avLst/>
          </a:prstGeom>
        </p:spPr>
      </p:pic>
      <p:pic>
        <p:nvPicPr>
          <p:cNvPr id="42" name="bg object 42"/>
          <p:cNvPicPr/>
          <p:nvPr/>
        </p:nvPicPr>
        <p:blipFill>
          <a:blip r:embed="rId25" cstate="print"/>
          <a:stretch>
            <a:fillRect/>
          </a:stretch>
        </p:blipFill>
        <p:spPr>
          <a:xfrm>
            <a:off x="16535533" y="0"/>
            <a:ext cx="1752465" cy="2019300"/>
          </a:xfrm>
          <a:prstGeom prst="rect">
            <a:avLst/>
          </a:prstGeom>
        </p:spPr>
      </p:pic>
      <p:pic>
        <p:nvPicPr>
          <p:cNvPr id="43" name="bg object 43"/>
          <p:cNvPicPr/>
          <p:nvPr/>
        </p:nvPicPr>
        <p:blipFill>
          <a:blip r:embed="rId26" cstate="print"/>
          <a:stretch>
            <a:fillRect/>
          </a:stretch>
        </p:blipFill>
        <p:spPr>
          <a:xfrm>
            <a:off x="16809432" y="0"/>
            <a:ext cx="1478565" cy="2717800"/>
          </a:xfrm>
          <a:prstGeom prst="rect">
            <a:avLst/>
          </a:prstGeom>
        </p:spPr>
      </p:pic>
      <p:pic>
        <p:nvPicPr>
          <p:cNvPr id="44" name="bg object 44"/>
          <p:cNvPicPr/>
          <p:nvPr/>
        </p:nvPicPr>
        <p:blipFill>
          <a:blip r:embed="rId27" cstate="print"/>
          <a:stretch>
            <a:fillRect/>
          </a:stretch>
        </p:blipFill>
        <p:spPr>
          <a:xfrm>
            <a:off x="16965669" y="0"/>
            <a:ext cx="1322328" cy="4000500"/>
          </a:xfrm>
          <a:prstGeom prst="rect">
            <a:avLst/>
          </a:prstGeom>
        </p:spPr>
      </p:pic>
      <p:pic>
        <p:nvPicPr>
          <p:cNvPr id="45" name="bg object 45"/>
          <p:cNvPicPr/>
          <p:nvPr/>
        </p:nvPicPr>
        <p:blipFill>
          <a:blip r:embed="rId28" cstate="print"/>
          <a:stretch>
            <a:fillRect/>
          </a:stretch>
        </p:blipFill>
        <p:spPr>
          <a:xfrm>
            <a:off x="16945892" y="0"/>
            <a:ext cx="1342107" cy="4224353"/>
          </a:xfrm>
          <a:prstGeom prst="rect">
            <a:avLst/>
          </a:prstGeom>
        </p:spPr>
      </p:pic>
      <p:pic>
        <p:nvPicPr>
          <p:cNvPr id="46" name="bg object 46"/>
          <p:cNvPicPr/>
          <p:nvPr/>
        </p:nvPicPr>
        <p:blipFill>
          <a:blip r:embed="rId29" cstate="print"/>
          <a:stretch>
            <a:fillRect/>
          </a:stretch>
        </p:blipFill>
        <p:spPr>
          <a:xfrm>
            <a:off x="16749107" y="0"/>
            <a:ext cx="1454505" cy="4343840"/>
          </a:xfrm>
          <a:prstGeom prst="rect">
            <a:avLst/>
          </a:prstGeom>
        </p:spPr>
      </p:pic>
      <p:pic>
        <p:nvPicPr>
          <p:cNvPr id="47" name="bg object 47"/>
          <p:cNvPicPr/>
          <p:nvPr/>
        </p:nvPicPr>
        <p:blipFill>
          <a:blip r:embed="rId30" cstate="print"/>
          <a:stretch>
            <a:fillRect/>
          </a:stretch>
        </p:blipFill>
        <p:spPr>
          <a:xfrm>
            <a:off x="16471937" y="0"/>
            <a:ext cx="1365417" cy="4343840"/>
          </a:xfrm>
          <a:prstGeom prst="rect">
            <a:avLst/>
          </a:prstGeom>
        </p:spPr>
      </p:pic>
      <p:pic>
        <p:nvPicPr>
          <p:cNvPr id="48" name="bg object 48"/>
          <p:cNvPicPr/>
          <p:nvPr/>
        </p:nvPicPr>
        <p:blipFill>
          <a:blip r:embed="rId31" cstate="print"/>
          <a:stretch>
            <a:fillRect/>
          </a:stretch>
        </p:blipFill>
        <p:spPr>
          <a:xfrm>
            <a:off x="0" y="9510214"/>
            <a:ext cx="1977882" cy="776785"/>
          </a:xfrm>
          <a:prstGeom prst="rect">
            <a:avLst/>
          </a:prstGeom>
        </p:spPr>
      </p:pic>
      <p:pic>
        <p:nvPicPr>
          <p:cNvPr id="49" name="bg object 49"/>
          <p:cNvPicPr/>
          <p:nvPr/>
        </p:nvPicPr>
        <p:blipFill>
          <a:blip r:embed="rId32" cstate="print"/>
          <a:stretch>
            <a:fillRect/>
          </a:stretch>
        </p:blipFill>
        <p:spPr>
          <a:xfrm>
            <a:off x="0" y="9560568"/>
            <a:ext cx="1843414" cy="726431"/>
          </a:xfrm>
          <a:prstGeom prst="rect">
            <a:avLst/>
          </a:prstGeom>
        </p:spPr>
      </p:pic>
      <p:pic>
        <p:nvPicPr>
          <p:cNvPr id="50" name="bg object 50"/>
          <p:cNvPicPr/>
          <p:nvPr/>
        </p:nvPicPr>
        <p:blipFill>
          <a:blip r:embed="rId33" cstate="print"/>
          <a:stretch>
            <a:fillRect/>
          </a:stretch>
        </p:blipFill>
        <p:spPr>
          <a:xfrm>
            <a:off x="0" y="9619126"/>
            <a:ext cx="1676669" cy="667873"/>
          </a:xfrm>
          <a:prstGeom prst="rect">
            <a:avLst/>
          </a:prstGeom>
        </p:spPr>
      </p:pic>
      <p:pic>
        <p:nvPicPr>
          <p:cNvPr id="51" name="bg object 51"/>
          <p:cNvPicPr/>
          <p:nvPr/>
        </p:nvPicPr>
        <p:blipFill>
          <a:blip r:embed="rId34" cstate="print"/>
          <a:stretch>
            <a:fillRect/>
          </a:stretch>
        </p:blipFill>
        <p:spPr>
          <a:xfrm>
            <a:off x="0" y="9665628"/>
            <a:ext cx="1527511" cy="621370"/>
          </a:xfrm>
          <a:prstGeom prst="rect">
            <a:avLst/>
          </a:prstGeom>
        </p:spPr>
      </p:pic>
      <p:pic>
        <p:nvPicPr>
          <p:cNvPr id="52" name="bg object 52"/>
          <p:cNvPicPr/>
          <p:nvPr/>
        </p:nvPicPr>
        <p:blipFill>
          <a:blip r:embed="rId35" cstate="print"/>
          <a:stretch>
            <a:fillRect/>
          </a:stretch>
        </p:blipFill>
        <p:spPr>
          <a:xfrm>
            <a:off x="0" y="9723415"/>
            <a:ext cx="1345153" cy="563584"/>
          </a:xfrm>
          <a:prstGeom prst="rect">
            <a:avLst/>
          </a:prstGeom>
        </p:spPr>
      </p:pic>
      <p:pic>
        <p:nvPicPr>
          <p:cNvPr id="53" name="bg object 53"/>
          <p:cNvPicPr/>
          <p:nvPr/>
        </p:nvPicPr>
        <p:blipFill>
          <a:blip r:embed="rId36" cstate="print"/>
          <a:stretch>
            <a:fillRect/>
          </a:stretch>
        </p:blipFill>
        <p:spPr>
          <a:xfrm>
            <a:off x="0" y="9777441"/>
            <a:ext cx="1174017" cy="509557"/>
          </a:xfrm>
          <a:prstGeom prst="rect">
            <a:avLst/>
          </a:prstGeom>
        </p:spPr>
      </p:pic>
      <p:pic>
        <p:nvPicPr>
          <p:cNvPr id="54" name="bg object 54"/>
          <p:cNvPicPr/>
          <p:nvPr/>
        </p:nvPicPr>
        <p:blipFill>
          <a:blip r:embed="rId37" cstate="print"/>
          <a:stretch>
            <a:fillRect/>
          </a:stretch>
        </p:blipFill>
        <p:spPr>
          <a:xfrm>
            <a:off x="0" y="9838182"/>
            <a:ext cx="995465" cy="448817"/>
          </a:xfrm>
          <a:prstGeom prst="rect">
            <a:avLst/>
          </a:prstGeom>
        </p:spPr>
      </p:pic>
      <p:pic>
        <p:nvPicPr>
          <p:cNvPr id="55" name="bg object 55"/>
          <p:cNvPicPr/>
          <p:nvPr/>
        </p:nvPicPr>
        <p:blipFill>
          <a:blip r:embed="rId38" cstate="print"/>
          <a:stretch>
            <a:fillRect/>
          </a:stretch>
        </p:blipFill>
        <p:spPr>
          <a:xfrm>
            <a:off x="0" y="9889156"/>
            <a:ext cx="826579" cy="397843"/>
          </a:xfrm>
          <a:prstGeom prst="rect">
            <a:avLst/>
          </a:prstGeom>
        </p:spPr>
      </p:pic>
      <p:pic>
        <p:nvPicPr>
          <p:cNvPr id="56" name="bg object 56"/>
          <p:cNvPicPr/>
          <p:nvPr/>
        </p:nvPicPr>
        <p:blipFill>
          <a:blip r:embed="rId39" cstate="print"/>
          <a:stretch>
            <a:fillRect/>
          </a:stretch>
        </p:blipFill>
        <p:spPr>
          <a:xfrm>
            <a:off x="0" y="9959616"/>
            <a:ext cx="665156" cy="327383"/>
          </a:xfrm>
          <a:prstGeom prst="rect">
            <a:avLst/>
          </a:prstGeom>
        </p:spPr>
      </p:pic>
      <p:pic>
        <p:nvPicPr>
          <p:cNvPr id="57" name="bg object 57"/>
          <p:cNvPicPr/>
          <p:nvPr/>
        </p:nvPicPr>
        <p:blipFill>
          <a:blip r:embed="rId40" cstate="print"/>
          <a:stretch>
            <a:fillRect/>
          </a:stretch>
        </p:blipFill>
        <p:spPr>
          <a:xfrm>
            <a:off x="0" y="10016323"/>
            <a:ext cx="523955" cy="270676"/>
          </a:xfrm>
          <a:prstGeom prst="rect">
            <a:avLst/>
          </a:prstGeom>
        </p:spPr>
      </p:pic>
      <p:pic>
        <p:nvPicPr>
          <p:cNvPr id="58" name="bg object 58"/>
          <p:cNvPicPr/>
          <p:nvPr/>
        </p:nvPicPr>
        <p:blipFill>
          <a:blip r:embed="rId41" cstate="print"/>
          <a:stretch>
            <a:fillRect/>
          </a:stretch>
        </p:blipFill>
        <p:spPr>
          <a:xfrm>
            <a:off x="0" y="10079907"/>
            <a:ext cx="383550" cy="207092"/>
          </a:xfrm>
          <a:prstGeom prst="rect">
            <a:avLst/>
          </a:prstGeom>
        </p:spPr>
      </p:pic>
      <p:pic>
        <p:nvPicPr>
          <p:cNvPr id="59" name="bg object 59"/>
          <p:cNvPicPr/>
          <p:nvPr/>
        </p:nvPicPr>
        <p:blipFill>
          <a:blip r:embed="rId42" cstate="print"/>
          <a:stretch>
            <a:fillRect/>
          </a:stretch>
        </p:blipFill>
        <p:spPr>
          <a:xfrm>
            <a:off x="0" y="10144841"/>
            <a:ext cx="252719" cy="142158"/>
          </a:xfrm>
          <a:prstGeom prst="rect">
            <a:avLst/>
          </a:prstGeom>
        </p:spPr>
      </p:pic>
      <p:pic>
        <p:nvPicPr>
          <p:cNvPr id="60" name="bg object 60"/>
          <p:cNvPicPr/>
          <p:nvPr/>
        </p:nvPicPr>
        <p:blipFill>
          <a:blip r:embed="rId43" cstate="print"/>
          <a:stretch>
            <a:fillRect/>
          </a:stretch>
        </p:blipFill>
        <p:spPr>
          <a:xfrm>
            <a:off x="0" y="9859951"/>
            <a:ext cx="748843" cy="427048"/>
          </a:xfrm>
          <a:prstGeom prst="rect">
            <a:avLst/>
          </a:prstGeom>
        </p:spPr>
      </p:pic>
      <p:pic>
        <p:nvPicPr>
          <p:cNvPr id="61" name="bg object 61"/>
          <p:cNvPicPr/>
          <p:nvPr/>
        </p:nvPicPr>
        <p:blipFill>
          <a:blip r:embed="rId44" cstate="print"/>
          <a:stretch>
            <a:fillRect/>
          </a:stretch>
        </p:blipFill>
        <p:spPr>
          <a:xfrm>
            <a:off x="0" y="9582643"/>
            <a:ext cx="1156959" cy="704356"/>
          </a:xfrm>
          <a:prstGeom prst="rect">
            <a:avLst/>
          </a:prstGeom>
        </p:spPr>
      </p:pic>
      <p:pic>
        <p:nvPicPr>
          <p:cNvPr id="62" name="bg object 62"/>
          <p:cNvPicPr/>
          <p:nvPr/>
        </p:nvPicPr>
        <p:blipFill>
          <a:blip r:embed="rId45" cstate="print"/>
          <a:stretch>
            <a:fillRect/>
          </a:stretch>
        </p:blipFill>
        <p:spPr>
          <a:xfrm>
            <a:off x="0" y="9279580"/>
            <a:ext cx="1525058" cy="1007418"/>
          </a:xfrm>
          <a:prstGeom prst="rect">
            <a:avLst/>
          </a:prstGeom>
        </p:spPr>
      </p:pic>
      <p:pic>
        <p:nvPicPr>
          <p:cNvPr id="63" name="bg object 63"/>
          <p:cNvPicPr/>
          <p:nvPr/>
        </p:nvPicPr>
        <p:blipFill>
          <a:blip r:embed="rId46" cstate="print"/>
          <a:stretch>
            <a:fillRect/>
          </a:stretch>
        </p:blipFill>
        <p:spPr>
          <a:xfrm>
            <a:off x="0" y="8990089"/>
            <a:ext cx="1751311" cy="1296910"/>
          </a:xfrm>
          <a:prstGeom prst="rect">
            <a:avLst/>
          </a:prstGeom>
        </p:spPr>
      </p:pic>
      <p:pic>
        <p:nvPicPr>
          <p:cNvPr id="64" name="bg object 64"/>
          <p:cNvPicPr/>
          <p:nvPr/>
        </p:nvPicPr>
        <p:blipFill>
          <a:blip r:embed="rId47" cstate="print"/>
          <a:stretch>
            <a:fillRect/>
          </a:stretch>
        </p:blipFill>
        <p:spPr>
          <a:xfrm>
            <a:off x="0" y="8061798"/>
            <a:ext cx="1899787" cy="2225201"/>
          </a:xfrm>
          <a:prstGeom prst="rect">
            <a:avLst/>
          </a:prstGeom>
        </p:spPr>
      </p:pic>
      <p:pic>
        <p:nvPicPr>
          <p:cNvPr id="65" name="bg object 65"/>
          <p:cNvPicPr/>
          <p:nvPr/>
        </p:nvPicPr>
        <p:blipFill>
          <a:blip r:embed="rId48" cstate="print"/>
          <a:stretch>
            <a:fillRect/>
          </a:stretch>
        </p:blipFill>
        <p:spPr>
          <a:xfrm>
            <a:off x="0" y="7745388"/>
            <a:ext cx="1727195" cy="2541611"/>
          </a:xfrm>
          <a:prstGeom prst="rect">
            <a:avLst/>
          </a:prstGeom>
        </p:spPr>
      </p:pic>
      <p:pic>
        <p:nvPicPr>
          <p:cNvPr id="66" name="bg object 66"/>
          <p:cNvPicPr/>
          <p:nvPr/>
        </p:nvPicPr>
        <p:blipFill>
          <a:blip r:embed="rId49" cstate="print"/>
          <a:stretch>
            <a:fillRect/>
          </a:stretch>
        </p:blipFill>
        <p:spPr>
          <a:xfrm>
            <a:off x="0" y="7428584"/>
            <a:ext cx="1575788" cy="2858414"/>
          </a:xfrm>
          <a:prstGeom prst="rect">
            <a:avLst/>
          </a:prstGeom>
        </p:spPr>
      </p:pic>
      <p:pic>
        <p:nvPicPr>
          <p:cNvPr id="67" name="bg object 67"/>
          <p:cNvPicPr/>
          <p:nvPr/>
        </p:nvPicPr>
        <p:blipFill>
          <a:blip r:embed="rId50" cstate="print"/>
          <a:stretch>
            <a:fillRect/>
          </a:stretch>
        </p:blipFill>
        <p:spPr>
          <a:xfrm>
            <a:off x="0" y="7116414"/>
            <a:ext cx="1398672" cy="3170585"/>
          </a:xfrm>
          <a:prstGeom prst="rect">
            <a:avLst/>
          </a:prstGeom>
        </p:spPr>
      </p:pic>
      <p:pic>
        <p:nvPicPr>
          <p:cNvPr id="68" name="bg object 68"/>
          <p:cNvPicPr/>
          <p:nvPr/>
        </p:nvPicPr>
        <p:blipFill>
          <a:blip r:embed="rId51" cstate="print"/>
          <a:stretch>
            <a:fillRect/>
          </a:stretch>
        </p:blipFill>
        <p:spPr>
          <a:xfrm>
            <a:off x="0" y="6811534"/>
            <a:ext cx="1282684" cy="3475465"/>
          </a:xfrm>
          <a:prstGeom prst="rect">
            <a:avLst/>
          </a:prstGeom>
        </p:spPr>
      </p:pic>
      <p:sp>
        <p:nvSpPr>
          <p:cNvPr id="2" name="Holder 2"/>
          <p:cNvSpPr>
            <a:spLocks noGrp="1"/>
          </p:cNvSpPr>
          <p:nvPr>
            <p:ph type="title"/>
          </p:nvPr>
        </p:nvSpPr>
        <p:spPr>
          <a:xfrm>
            <a:off x="5038828" y="4295881"/>
            <a:ext cx="8210342" cy="1646554"/>
          </a:xfrm>
          <a:prstGeom prst="rect">
            <a:avLst/>
          </a:prstGeom>
        </p:spPr>
        <p:txBody>
          <a:bodyPr wrap="square" lIns="0" tIns="0" rIns="0" bIns="0">
            <a:spAutoFit/>
          </a:bodyPr>
          <a:lstStyle>
            <a:lvl1pPr>
              <a:defRPr sz="10600" b="1" i="0">
                <a:solidFill>
                  <a:srgbClr val="002A58"/>
                </a:solidFill>
                <a:latin typeface="Tahoma"/>
                <a:cs typeface="Tahoma"/>
              </a:defRPr>
            </a:lvl1pPr>
          </a:lstStyle>
          <a:p>
            <a:endParaRPr/>
          </a:p>
        </p:txBody>
      </p:sp>
      <p:sp>
        <p:nvSpPr>
          <p:cNvPr id="3" name="Holder 3"/>
          <p:cNvSpPr>
            <a:spLocks noGrp="1"/>
          </p:cNvSpPr>
          <p:nvPr>
            <p:ph type="body" idx="1"/>
          </p:nvPr>
        </p:nvSpPr>
        <p:spPr>
          <a:xfrm>
            <a:off x="3294016" y="4406700"/>
            <a:ext cx="11699966" cy="2882900"/>
          </a:xfrm>
          <a:prstGeom prst="rect">
            <a:avLst/>
          </a:prstGeom>
        </p:spPr>
        <p:txBody>
          <a:bodyPr wrap="square" lIns="0" tIns="0" rIns="0" bIns="0">
            <a:spAutoFit/>
          </a:bodyPr>
          <a:lstStyle>
            <a:lvl1pPr>
              <a:defRPr sz="3250" b="0" i="0">
                <a:solidFill>
                  <a:srgbClr val="002A58"/>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167555" y="3081183"/>
            <a:ext cx="13983335" cy="3990067"/>
          </a:xfrm>
          <a:prstGeom prst="rect">
            <a:avLst/>
          </a:prstGeom>
        </p:spPr>
        <p:txBody>
          <a:bodyPr vert="horz" wrap="square" lIns="0" tIns="12065" rIns="0" bIns="0" rtlCol="0">
            <a:spAutoFit/>
          </a:bodyPr>
          <a:lstStyle/>
          <a:p>
            <a:pPr marL="12700" marR="5080" indent="188595">
              <a:lnSpc>
                <a:spcPct val="116199"/>
              </a:lnSpc>
              <a:spcBef>
                <a:spcPts val="95"/>
              </a:spcBef>
            </a:pPr>
            <a:r>
              <a:rPr sz="4550" spc="100" dirty="0"/>
              <a:t>OPTIMIZING</a:t>
            </a:r>
            <a:r>
              <a:rPr sz="4550" spc="-160" dirty="0"/>
              <a:t> </a:t>
            </a:r>
            <a:r>
              <a:rPr sz="4550" spc="45" dirty="0"/>
              <a:t>CUSTOMER</a:t>
            </a:r>
            <a:r>
              <a:rPr sz="4550" spc="-160" dirty="0"/>
              <a:t> </a:t>
            </a:r>
            <a:r>
              <a:rPr sz="4550" spc="60" dirty="0"/>
              <a:t>EXPERIENCES</a:t>
            </a:r>
            <a:r>
              <a:rPr sz="4550" spc="-150" dirty="0"/>
              <a:t> </a:t>
            </a:r>
            <a:r>
              <a:rPr sz="4550" spc="-20" dirty="0"/>
              <a:t>WITH </a:t>
            </a:r>
            <a:r>
              <a:rPr sz="4550" dirty="0"/>
              <a:t>PERSONALITY</a:t>
            </a:r>
            <a:r>
              <a:rPr sz="4550" spc="-40" dirty="0"/>
              <a:t> </a:t>
            </a:r>
            <a:r>
              <a:rPr sz="4550" spc="100" dirty="0"/>
              <a:t>INSIGHTS</a:t>
            </a:r>
            <a:r>
              <a:rPr sz="4550" spc="-40" dirty="0"/>
              <a:t> </a:t>
            </a:r>
            <a:r>
              <a:rPr sz="4550" spc="90" dirty="0"/>
              <a:t>AND</a:t>
            </a:r>
            <a:r>
              <a:rPr sz="4550" spc="-45" dirty="0"/>
              <a:t> </a:t>
            </a:r>
            <a:r>
              <a:rPr sz="4550" spc="60" dirty="0"/>
              <a:t>SEGMENTATION</a:t>
            </a:r>
            <a:br>
              <a:rPr lang="en-US" sz="4550" spc="60" dirty="0"/>
            </a:br>
            <a:br>
              <a:rPr lang="en-US" sz="4550" spc="60" dirty="0"/>
            </a:br>
            <a:br>
              <a:rPr lang="en-US" sz="4550" spc="60" dirty="0"/>
            </a:br>
            <a:endParaRPr sz="4550" dirty="0"/>
          </a:p>
        </p:txBody>
      </p:sp>
      <p:sp>
        <p:nvSpPr>
          <p:cNvPr id="3" name="object 3"/>
          <p:cNvSpPr txBox="1"/>
          <p:nvPr/>
        </p:nvSpPr>
        <p:spPr>
          <a:xfrm>
            <a:off x="5503865" y="6980986"/>
            <a:ext cx="9310370" cy="649605"/>
          </a:xfrm>
          <a:prstGeom prst="rect">
            <a:avLst/>
          </a:prstGeom>
        </p:spPr>
        <p:txBody>
          <a:bodyPr vert="horz" wrap="square" lIns="0" tIns="12065" rIns="0" bIns="0" rtlCol="0">
            <a:spAutoFit/>
          </a:bodyPr>
          <a:lstStyle/>
          <a:p>
            <a:pPr marL="12700">
              <a:lnSpc>
                <a:spcPct val="100000"/>
              </a:lnSpc>
              <a:spcBef>
                <a:spcPts val="95"/>
              </a:spcBef>
            </a:pPr>
            <a:r>
              <a:rPr sz="4100" b="1" dirty="0">
                <a:solidFill>
                  <a:srgbClr val="002A58"/>
                </a:solidFill>
                <a:latin typeface="Tahoma"/>
                <a:cs typeface="Tahoma"/>
              </a:rPr>
              <a:t>PRESENTED</a:t>
            </a:r>
            <a:r>
              <a:rPr sz="4100" b="1" spc="-204" dirty="0">
                <a:solidFill>
                  <a:srgbClr val="002A58"/>
                </a:solidFill>
                <a:latin typeface="Tahoma"/>
                <a:cs typeface="Tahoma"/>
              </a:rPr>
              <a:t> </a:t>
            </a:r>
            <a:r>
              <a:rPr sz="4100" b="1" dirty="0">
                <a:solidFill>
                  <a:srgbClr val="002A58"/>
                </a:solidFill>
                <a:latin typeface="Tahoma"/>
                <a:cs typeface="Tahoma"/>
              </a:rPr>
              <a:t>BY:</a:t>
            </a:r>
            <a:r>
              <a:rPr sz="4100" b="1" spc="-204" dirty="0">
                <a:solidFill>
                  <a:srgbClr val="002A58"/>
                </a:solidFill>
                <a:latin typeface="Tahoma"/>
                <a:cs typeface="Tahoma"/>
              </a:rPr>
              <a:t> </a:t>
            </a:r>
            <a:r>
              <a:rPr sz="4100" b="1" spc="105" dirty="0">
                <a:solidFill>
                  <a:srgbClr val="002A58"/>
                </a:solidFill>
                <a:latin typeface="Tahoma"/>
                <a:cs typeface="Tahoma"/>
              </a:rPr>
              <a:t>INDU</a:t>
            </a:r>
            <a:r>
              <a:rPr sz="4100" b="1" spc="-204" dirty="0">
                <a:solidFill>
                  <a:srgbClr val="002A58"/>
                </a:solidFill>
                <a:latin typeface="Tahoma"/>
                <a:cs typeface="Tahoma"/>
              </a:rPr>
              <a:t> </a:t>
            </a:r>
            <a:r>
              <a:rPr sz="4100" b="1" spc="65" dirty="0">
                <a:solidFill>
                  <a:srgbClr val="002A58"/>
                </a:solidFill>
                <a:latin typeface="Tahoma"/>
                <a:cs typeface="Tahoma"/>
              </a:rPr>
              <a:t>SRI</a:t>
            </a:r>
            <a:r>
              <a:rPr sz="4100" b="1" spc="-200" dirty="0">
                <a:solidFill>
                  <a:srgbClr val="002A58"/>
                </a:solidFill>
                <a:latin typeface="Tahoma"/>
                <a:cs typeface="Tahoma"/>
              </a:rPr>
              <a:t> </a:t>
            </a:r>
            <a:r>
              <a:rPr sz="4100" b="1" spc="145" dirty="0">
                <a:solidFill>
                  <a:srgbClr val="002A58"/>
                </a:solidFill>
                <a:latin typeface="Tahoma"/>
                <a:cs typeface="Tahoma"/>
              </a:rPr>
              <a:t>GAMIDI</a:t>
            </a:r>
            <a:endParaRPr sz="410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116B-D9AE-4559-8D03-3A3310913BB4}"/>
              </a:ext>
            </a:extLst>
          </p:cNvPr>
          <p:cNvSpPr>
            <a:spLocks noGrp="1"/>
          </p:cNvSpPr>
          <p:nvPr>
            <p:ph type="title"/>
          </p:nvPr>
        </p:nvSpPr>
        <p:spPr/>
        <p:txBody>
          <a:bodyPr/>
          <a:lstStyle/>
          <a:p>
            <a:endParaRPr lang="en-US"/>
          </a:p>
        </p:txBody>
      </p:sp>
      <p:pic>
        <p:nvPicPr>
          <p:cNvPr id="6" name="Content Placeholder 5" descr="A graph of income distribution&#10;&#10;AI-generated content may be incorrect.">
            <a:extLst>
              <a:ext uri="{FF2B5EF4-FFF2-40B4-BE49-F238E27FC236}">
                <a16:creationId xmlns:a16="http://schemas.microsoft.com/office/drawing/2014/main" id="{64346741-E484-7F44-00B6-6333B9A44E3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82813" y="3227351"/>
            <a:ext cx="7818136" cy="5065786"/>
          </a:xfrm>
        </p:spPr>
      </p:pic>
      <p:sp>
        <p:nvSpPr>
          <p:cNvPr id="4" name="Content Placeholder 3">
            <a:extLst>
              <a:ext uri="{FF2B5EF4-FFF2-40B4-BE49-F238E27FC236}">
                <a16:creationId xmlns:a16="http://schemas.microsoft.com/office/drawing/2014/main" id="{ADC43B17-7ECA-6E15-ADB8-214C857120FF}"/>
              </a:ext>
            </a:extLst>
          </p:cNvPr>
          <p:cNvSpPr>
            <a:spLocks noGrp="1"/>
          </p:cNvSpPr>
          <p:nvPr>
            <p:ph sz="half" idx="3"/>
          </p:nvPr>
        </p:nvSpPr>
        <p:spPr>
          <a:xfrm>
            <a:off x="9677400" y="952500"/>
            <a:ext cx="7086600" cy="6400800"/>
          </a:xfrm>
        </p:spPr>
        <p:txBody>
          <a:bodyPr/>
          <a:lstStyle/>
          <a:p>
            <a:r>
              <a:rPr lang="en-US" dirty="0"/>
              <a:t>This is a histogram showing the </a:t>
            </a:r>
            <a:r>
              <a:rPr lang="en-US" b="1" dirty="0"/>
              <a:t>Income Distribution</a:t>
            </a:r>
            <a:r>
              <a:rPr lang="en-US" dirty="0"/>
              <a:t> of customers. Here’s what it indicates:</a:t>
            </a:r>
          </a:p>
          <a:p>
            <a:pPr>
              <a:buFont typeface="Arial" panose="020B0604020202020204" pitchFamily="34" charset="0"/>
              <a:buChar char="•"/>
            </a:pPr>
            <a:r>
              <a:rPr lang="en-US" dirty="0"/>
              <a:t>Most of the income values are concentrated in the lower range (under 100,000).</a:t>
            </a:r>
          </a:p>
          <a:p>
            <a:pPr>
              <a:buFont typeface="Arial" panose="020B0604020202020204" pitchFamily="34" charset="0"/>
              <a:buChar char="•"/>
            </a:pPr>
            <a:r>
              <a:rPr lang="en-US" dirty="0"/>
              <a:t>There are </a:t>
            </a:r>
            <a:r>
              <a:rPr lang="en-US" b="1" dirty="0"/>
              <a:t>a few extreme outliers</a:t>
            </a:r>
            <a:r>
              <a:rPr lang="en-US" dirty="0"/>
              <a:t> with significantly high income (above 200,000).</a:t>
            </a:r>
          </a:p>
          <a:p>
            <a:pPr>
              <a:buFont typeface="Arial" panose="020B0604020202020204" pitchFamily="34" charset="0"/>
              <a:buChar char="•"/>
            </a:pPr>
            <a:r>
              <a:rPr lang="en-US" dirty="0"/>
              <a:t>The distribution appears </a:t>
            </a:r>
            <a:r>
              <a:rPr lang="en-US" b="1" dirty="0"/>
              <a:t>right-skewed</a:t>
            </a:r>
            <a:r>
              <a:rPr lang="en-US" dirty="0"/>
              <a:t>, meaning most customers have lower incomes, while a few have very high incomes.</a:t>
            </a:r>
          </a:p>
          <a:p>
            <a:endParaRPr lang="en-US" dirty="0"/>
          </a:p>
        </p:txBody>
      </p:sp>
    </p:spTree>
    <p:extLst>
      <p:ext uri="{BB962C8B-B14F-4D97-AF65-F5344CB8AC3E}">
        <p14:creationId xmlns:p14="http://schemas.microsoft.com/office/powerpoint/2010/main" val="157838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A8D3-B794-C7DF-212E-38CD35E077FB}"/>
              </a:ext>
            </a:extLst>
          </p:cNvPr>
          <p:cNvSpPr>
            <a:spLocks noGrp="1"/>
          </p:cNvSpPr>
          <p:nvPr>
            <p:ph type="title"/>
          </p:nvPr>
        </p:nvSpPr>
        <p:spPr>
          <a:xfrm>
            <a:off x="2590800" y="4295880"/>
            <a:ext cx="457200" cy="5991119"/>
          </a:xfrm>
        </p:spPr>
        <p:txBody>
          <a:bodyPr/>
          <a:lstStyle/>
          <a:p>
            <a:endParaRPr lang="en-US" dirty="0"/>
          </a:p>
        </p:txBody>
      </p:sp>
      <p:sp>
        <p:nvSpPr>
          <p:cNvPr id="4" name="Content Placeholder 3">
            <a:extLst>
              <a:ext uri="{FF2B5EF4-FFF2-40B4-BE49-F238E27FC236}">
                <a16:creationId xmlns:a16="http://schemas.microsoft.com/office/drawing/2014/main" id="{8D7336E0-CB37-947E-B9D4-305380388273}"/>
              </a:ext>
            </a:extLst>
          </p:cNvPr>
          <p:cNvSpPr>
            <a:spLocks noGrp="1"/>
          </p:cNvSpPr>
          <p:nvPr>
            <p:ph sz="half" idx="3"/>
          </p:nvPr>
        </p:nvSpPr>
        <p:spPr>
          <a:xfrm>
            <a:off x="7315200" y="190500"/>
            <a:ext cx="10134600" cy="8863965"/>
          </a:xfrm>
        </p:spPr>
        <p:txBody>
          <a:bodyPr/>
          <a:lstStyle/>
          <a:p>
            <a:r>
              <a:rPr lang="en-US" sz="2400" dirty="0"/>
              <a:t>Box plot :</a:t>
            </a:r>
          </a:p>
          <a:p>
            <a:r>
              <a:rPr lang="en-US" sz="2400" dirty="0"/>
              <a:t>X-axis (Education Level):</a:t>
            </a:r>
          </a:p>
          <a:p>
            <a:pPr marL="342900" indent="-342900">
              <a:buFont typeface="Arial" panose="020B0604020202020204" pitchFamily="34" charset="0"/>
              <a:buChar char="•"/>
            </a:pPr>
            <a:r>
              <a:rPr lang="en-US" sz="2400" dirty="0"/>
              <a:t>The different education levels include Graduation, PhD, Master, Basic, and 2n Cycle.</a:t>
            </a:r>
          </a:p>
          <a:p>
            <a:r>
              <a:rPr lang="en-US" sz="2400" dirty="0"/>
              <a:t>Y-axis (Income):</a:t>
            </a:r>
          </a:p>
          <a:p>
            <a:pPr marL="342900" indent="-342900">
              <a:buFont typeface="Arial" panose="020B0604020202020204" pitchFamily="34" charset="0"/>
              <a:buChar char="•"/>
            </a:pPr>
            <a:r>
              <a:rPr lang="en-US" sz="2400" dirty="0"/>
              <a:t>Represents the annual income of customers.</a:t>
            </a:r>
          </a:p>
          <a:p>
            <a:r>
              <a:rPr lang="en-US" sz="2400" dirty="0"/>
              <a:t>Box Plot Interpretation:</a:t>
            </a:r>
          </a:p>
          <a:p>
            <a:pPr marL="342900" indent="-342900">
              <a:buFont typeface="Arial" panose="020B0604020202020204" pitchFamily="34" charset="0"/>
              <a:buChar char="•"/>
            </a:pPr>
            <a:r>
              <a:rPr lang="en-US" sz="2400" dirty="0"/>
              <a:t>The box represents the interquartile range (IQR), showing the middle 50% of incomes for each education level.</a:t>
            </a:r>
          </a:p>
          <a:p>
            <a:pPr marL="342900" indent="-342900">
              <a:buFont typeface="Arial" panose="020B0604020202020204" pitchFamily="34" charset="0"/>
              <a:buChar char="•"/>
            </a:pPr>
            <a:r>
              <a:rPr lang="en-US" sz="2400" dirty="0"/>
              <a:t>The horizontal line inside the box represents the median income.</a:t>
            </a:r>
          </a:p>
          <a:p>
            <a:pPr marL="342900" indent="-342900">
              <a:buFont typeface="Arial" panose="020B0604020202020204" pitchFamily="34" charset="0"/>
              <a:buChar char="•"/>
            </a:pPr>
            <a:r>
              <a:rPr lang="en-US" sz="2400" dirty="0"/>
              <a:t>The whiskers extend to the minimum and maximum values within 1.5 times the IQR.</a:t>
            </a:r>
          </a:p>
          <a:p>
            <a:pPr marL="342900" indent="-342900">
              <a:buFont typeface="Arial" panose="020B0604020202020204" pitchFamily="34" charset="0"/>
              <a:buChar char="•"/>
            </a:pPr>
            <a:r>
              <a:rPr lang="en-US" sz="2400" dirty="0"/>
              <a:t>The black dots above the whiskers are outliers, indicating extreme income values.</a:t>
            </a:r>
          </a:p>
          <a:p>
            <a:r>
              <a:rPr lang="en-US" sz="2400" dirty="0"/>
              <a:t>Result Analysis:</a:t>
            </a:r>
          </a:p>
          <a:p>
            <a:pPr marL="342900" indent="-342900">
              <a:buFont typeface="Arial" panose="020B0604020202020204" pitchFamily="34" charset="0"/>
              <a:buChar char="•"/>
            </a:pPr>
            <a:r>
              <a:rPr lang="en-US" sz="2400" dirty="0"/>
              <a:t>Higher education levels (Graduation, PhD, Master, and 2n Cycle) generally correlate with higher median incomes.</a:t>
            </a:r>
          </a:p>
          <a:p>
            <a:pPr marL="342900" indent="-342900">
              <a:buFont typeface="Arial" panose="020B0604020202020204" pitchFamily="34" charset="0"/>
              <a:buChar char="•"/>
            </a:pPr>
            <a:r>
              <a:rPr lang="en-US" sz="2400" dirty="0"/>
              <a:t>Basic education level has the lowest income distribution and a much smaller range.</a:t>
            </a:r>
          </a:p>
          <a:p>
            <a:pPr marL="342900" indent="-342900">
              <a:buFont typeface="Arial" panose="020B0604020202020204" pitchFamily="34" charset="0"/>
              <a:buChar char="•"/>
            </a:pPr>
            <a:r>
              <a:rPr lang="en-US" sz="2400" dirty="0"/>
              <a:t>Income distribution is similar for Graduation, PhD, Master,</a:t>
            </a:r>
          </a:p>
          <a:p>
            <a:pPr marL="342900" indent="-342900">
              <a:buFont typeface="Arial" panose="020B0604020202020204" pitchFamily="34" charset="0"/>
              <a:buChar char="•"/>
            </a:pPr>
            <a:r>
              <a:rPr lang="en-US" sz="2400" dirty="0"/>
              <a:t> and 2n Cycle, but slight variations exist in medians and </a:t>
            </a:r>
          </a:p>
          <a:p>
            <a:pPr marL="342900" indent="-342900">
              <a:buFont typeface="Arial" panose="020B0604020202020204" pitchFamily="34" charset="0"/>
              <a:buChar char="•"/>
            </a:pPr>
            <a:r>
              <a:rPr lang="en-US" sz="2400" dirty="0"/>
              <a:t>outliers.</a:t>
            </a:r>
          </a:p>
          <a:p>
            <a:pPr marL="342900" indent="-342900">
              <a:buFont typeface="Arial" panose="020B0604020202020204" pitchFamily="34" charset="0"/>
              <a:buChar char="•"/>
            </a:pPr>
            <a:r>
              <a:rPr lang="en-US" sz="2400" dirty="0"/>
              <a:t>Outliers in higher education groups indicate some </a:t>
            </a:r>
          </a:p>
          <a:p>
            <a:pPr marL="342900" indent="-342900">
              <a:buFont typeface="Arial" panose="020B0604020202020204" pitchFamily="34" charset="0"/>
              <a:buChar char="•"/>
            </a:pPr>
            <a:r>
              <a:rPr lang="en-US" sz="2400" dirty="0"/>
              <a:t>Individuals have exceptionally high incomes.</a:t>
            </a:r>
          </a:p>
        </p:txBody>
      </p:sp>
      <p:pic>
        <p:nvPicPr>
          <p:cNvPr id="5" name="Content Placeholder 4" descr="A graph showing a diagram&#10;&#10;AI-generated content may be incorrect.">
            <a:extLst>
              <a:ext uri="{FF2B5EF4-FFF2-40B4-BE49-F238E27FC236}">
                <a16:creationId xmlns:a16="http://schemas.microsoft.com/office/drawing/2014/main" id="{9C9E4F7D-8738-4BEF-EA3D-62D3B25D85C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400" y="2857500"/>
            <a:ext cx="6477000" cy="4740639"/>
          </a:xfrm>
          <a:prstGeom prst="rect">
            <a:avLst/>
          </a:prstGeom>
        </p:spPr>
      </p:pic>
    </p:spTree>
    <p:extLst>
      <p:ext uri="{BB962C8B-B14F-4D97-AF65-F5344CB8AC3E}">
        <p14:creationId xmlns:p14="http://schemas.microsoft.com/office/powerpoint/2010/main" val="245777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821F-93E0-DFBF-D324-918D4FDA55D9}"/>
              </a:ext>
            </a:extLst>
          </p:cNvPr>
          <p:cNvSpPr>
            <a:spLocks noGrp="1"/>
          </p:cNvSpPr>
          <p:nvPr>
            <p:ph type="title"/>
          </p:nvPr>
        </p:nvSpPr>
        <p:spPr>
          <a:xfrm>
            <a:off x="1676400" y="1993864"/>
            <a:ext cx="11572770" cy="3948571"/>
          </a:xfrm>
        </p:spPr>
        <p:txBody>
          <a:bodyPr/>
          <a:lstStyle/>
          <a:p>
            <a:endParaRPr lang="en-US" dirty="0"/>
          </a:p>
        </p:txBody>
      </p:sp>
      <p:sp>
        <p:nvSpPr>
          <p:cNvPr id="4" name="Content Placeholder 3">
            <a:extLst>
              <a:ext uri="{FF2B5EF4-FFF2-40B4-BE49-F238E27FC236}">
                <a16:creationId xmlns:a16="http://schemas.microsoft.com/office/drawing/2014/main" id="{DEE65A3B-F8B6-875B-C7EA-7D6E83A0BF6B}"/>
              </a:ext>
            </a:extLst>
          </p:cNvPr>
          <p:cNvSpPr>
            <a:spLocks noGrp="1"/>
          </p:cNvSpPr>
          <p:nvPr>
            <p:ph sz="half" idx="3"/>
          </p:nvPr>
        </p:nvSpPr>
        <p:spPr>
          <a:xfrm>
            <a:off x="9296400" y="571500"/>
            <a:ext cx="8077200" cy="6894195"/>
          </a:xfrm>
        </p:spPr>
        <p:txBody>
          <a:bodyPr/>
          <a:lstStyle/>
          <a:p>
            <a:r>
              <a:rPr lang="en-US" sz="2800" dirty="0"/>
              <a:t>This histogram represents the Age</a:t>
            </a:r>
          </a:p>
          <a:p>
            <a:endParaRPr lang="en-US" sz="2800" dirty="0"/>
          </a:p>
          <a:p>
            <a:r>
              <a:rPr lang="en-US" sz="2800" dirty="0"/>
              <a:t> Distribution of customers from the dataset. </a:t>
            </a:r>
          </a:p>
          <a:p>
            <a:r>
              <a:rPr lang="en-US" sz="2800" dirty="0"/>
              <a:t>X-axis (Age):</a:t>
            </a:r>
          </a:p>
          <a:p>
            <a:pPr marL="457200" indent="-457200">
              <a:buFont typeface="Arial" panose="020B0604020202020204" pitchFamily="34" charset="0"/>
              <a:buChar char="•"/>
            </a:pPr>
            <a:r>
              <a:rPr lang="en-US" sz="2800" dirty="0"/>
              <a:t>Represents the age of customers, calculated from the </a:t>
            </a:r>
            <a:r>
              <a:rPr lang="en-US" sz="2800" dirty="0" err="1"/>
              <a:t>Year_Birth</a:t>
            </a:r>
            <a:r>
              <a:rPr lang="en-US" sz="2800" dirty="0"/>
              <a:t> column.</a:t>
            </a:r>
          </a:p>
          <a:p>
            <a:pPr marL="457200" indent="-457200">
              <a:buFont typeface="Arial" panose="020B0604020202020204" pitchFamily="34" charset="0"/>
              <a:buChar char="•"/>
            </a:pPr>
            <a:r>
              <a:rPr lang="en-US" sz="2800" dirty="0"/>
              <a:t>The values range approximately from 30 to 130, but extreme values beyond 100 are likely outliers.</a:t>
            </a:r>
          </a:p>
          <a:p>
            <a:r>
              <a:rPr lang="en-US" sz="2800" dirty="0"/>
              <a:t>Y-axis (Frequency):</a:t>
            </a:r>
          </a:p>
          <a:p>
            <a:pPr marL="457200" indent="-457200">
              <a:buFont typeface="Arial" panose="020B0604020202020204" pitchFamily="34" charset="0"/>
              <a:buChar char="•"/>
            </a:pPr>
            <a:r>
              <a:rPr lang="en-US" sz="2800" dirty="0"/>
              <a:t>Represents the number of customers falling within each age group.</a:t>
            </a:r>
          </a:p>
          <a:p>
            <a:r>
              <a:rPr lang="en-US" sz="2800" dirty="0"/>
              <a:t>Distribution Pattern:</a:t>
            </a:r>
          </a:p>
          <a:p>
            <a:pPr marL="457200" indent="-457200">
              <a:buFont typeface="Arial" panose="020B0604020202020204" pitchFamily="34" charset="0"/>
              <a:buChar char="•"/>
            </a:pPr>
            <a:r>
              <a:rPr lang="en-US" sz="2800" dirty="0"/>
              <a:t>The majority of customers are between 40 and 70 years old, with the highest concentration around the 50s.</a:t>
            </a:r>
          </a:p>
        </p:txBody>
      </p:sp>
      <p:pic>
        <p:nvPicPr>
          <p:cNvPr id="5" name="Content Placeholder 4" descr="A graph of age distribution&#10;&#10;AI-generated content may be incorrect.">
            <a:extLst>
              <a:ext uri="{FF2B5EF4-FFF2-40B4-BE49-F238E27FC236}">
                <a16:creationId xmlns:a16="http://schemas.microsoft.com/office/drawing/2014/main" id="{61B2DAD5-23F1-651C-B23F-6FB3E337B4F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17621" y="3314699"/>
            <a:ext cx="7683328" cy="4978437"/>
          </a:xfrm>
          <a:prstGeom prst="rect">
            <a:avLst/>
          </a:prstGeom>
        </p:spPr>
      </p:pic>
    </p:spTree>
    <p:extLst>
      <p:ext uri="{BB962C8B-B14F-4D97-AF65-F5344CB8AC3E}">
        <p14:creationId xmlns:p14="http://schemas.microsoft.com/office/powerpoint/2010/main" val="2981338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77902B-C57D-4318-CB66-3F84C8B0487B}"/>
              </a:ext>
            </a:extLst>
          </p:cNvPr>
          <p:cNvSpPr>
            <a:spLocks noGrp="1"/>
          </p:cNvSpPr>
          <p:nvPr>
            <p:ph type="ctrTitle"/>
          </p:nvPr>
        </p:nvSpPr>
        <p:spPr>
          <a:xfrm>
            <a:off x="3167555" y="266701"/>
            <a:ext cx="13983335" cy="1295399"/>
          </a:xfrm>
        </p:spPr>
        <p:txBody>
          <a:bodyPr/>
          <a:lstStyle/>
          <a:p>
            <a:endParaRPr lang="en-US" dirty="0"/>
          </a:p>
        </p:txBody>
      </p:sp>
      <p:sp>
        <p:nvSpPr>
          <p:cNvPr id="6" name="Subtitle 5">
            <a:extLst>
              <a:ext uri="{FF2B5EF4-FFF2-40B4-BE49-F238E27FC236}">
                <a16:creationId xmlns:a16="http://schemas.microsoft.com/office/drawing/2014/main" id="{5A606E14-B3FC-6EE0-53BA-BCCDA1AA6D45}"/>
              </a:ext>
            </a:extLst>
          </p:cNvPr>
          <p:cNvSpPr>
            <a:spLocks noGrp="1"/>
          </p:cNvSpPr>
          <p:nvPr>
            <p:ph type="subTitle" idx="4"/>
          </p:nvPr>
        </p:nvSpPr>
        <p:spPr>
          <a:xfrm>
            <a:off x="762000" y="3009900"/>
            <a:ext cx="8153400" cy="6040115"/>
          </a:xfrm>
        </p:spPr>
        <p:txBody>
          <a:bodyPr/>
          <a:lstStyle/>
          <a:p>
            <a:pPr marL="457200" indent="-457200">
              <a:buFont typeface="Arial" panose="020B0604020202020204" pitchFamily="34" charset="0"/>
              <a:buChar char="•"/>
            </a:pPr>
            <a:r>
              <a:rPr lang="en-US" dirty="0"/>
              <a:t>     RANDOM FOREST –</a:t>
            </a:r>
          </a:p>
          <a:p>
            <a:r>
              <a:rPr lang="en-US" sz="2400" dirty="0"/>
              <a:t>       1.Calculateed Total Spending: Sums the values        from several columns and assigns the result to a new column named '</a:t>
            </a:r>
            <a:r>
              <a:rPr lang="en-US" sz="2400" dirty="0" err="1"/>
              <a:t>Total_Spent</a:t>
            </a:r>
            <a:r>
              <a:rPr lang="en-US" sz="2400" dirty="0"/>
              <a:t>’.</a:t>
            </a:r>
          </a:p>
          <a:p>
            <a:r>
              <a:rPr lang="en-US" sz="2400" dirty="0"/>
              <a:t>       2.Split Data: Divides the data into training and testing sets, with 20% of the data allocated for testing. </a:t>
            </a:r>
          </a:p>
          <a:p>
            <a:r>
              <a:rPr lang="en-US" sz="2400" dirty="0"/>
              <a:t>       3. Train the Model: Creates a </a:t>
            </a:r>
            <a:r>
              <a:rPr lang="en-US" sz="2400" dirty="0" err="1"/>
              <a:t>RandomForestClassifier</a:t>
            </a:r>
            <a:r>
              <a:rPr lang="en-US" sz="2400" dirty="0"/>
              <a:t> model with 100 estimators (trees) and trains it using the training data.</a:t>
            </a:r>
          </a:p>
          <a:p>
            <a:r>
              <a:rPr lang="en-US" sz="2400" dirty="0"/>
              <a:t>       4. Make Predictions: Uses the trained model to predict the target variable for the test data.</a:t>
            </a:r>
          </a:p>
          <a:p>
            <a:r>
              <a:rPr lang="en-US" sz="2400" dirty="0"/>
              <a:t>       5. Evaluate Accuracy: Calculates the accuracy score by comparing the predicted values with the actual values in the test set. The accuracy is then printed to the console, formatted to two decimal places. The model accuracy is 0.85.</a:t>
            </a:r>
          </a:p>
        </p:txBody>
      </p:sp>
      <p:pic>
        <p:nvPicPr>
          <p:cNvPr id="4" name="Picture 3">
            <a:extLst>
              <a:ext uri="{FF2B5EF4-FFF2-40B4-BE49-F238E27FC236}">
                <a16:creationId xmlns:a16="http://schemas.microsoft.com/office/drawing/2014/main" id="{9F8CACA4-CAEC-BDDC-172A-10033E58A987}"/>
              </a:ext>
            </a:extLst>
          </p:cNvPr>
          <p:cNvPicPr>
            <a:picLocks noChangeAspect="1"/>
          </p:cNvPicPr>
          <p:nvPr/>
        </p:nvPicPr>
        <p:blipFill>
          <a:blip r:embed="rId2"/>
          <a:stretch>
            <a:fillRect/>
          </a:stretch>
        </p:blipFill>
        <p:spPr>
          <a:xfrm>
            <a:off x="8763000" y="2628900"/>
            <a:ext cx="9129551" cy="6096528"/>
          </a:xfrm>
          <a:prstGeom prst="rect">
            <a:avLst/>
          </a:prstGeom>
        </p:spPr>
      </p:pic>
    </p:spTree>
    <p:extLst>
      <p:ext uri="{BB962C8B-B14F-4D97-AF65-F5344CB8AC3E}">
        <p14:creationId xmlns:p14="http://schemas.microsoft.com/office/powerpoint/2010/main" val="3295749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D33CA9-0193-91A5-6AB6-2A8278F122E4}"/>
              </a:ext>
            </a:extLst>
          </p:cNvPr>
          <p:cNvSpPr>
            <a:spLocks noGrp="1"/>
          </p:cNvSpPr>
          <p:nvPr>
            <p:ph type="ctrTitle"/>
          </p:nvPr>
        </p:nvSpPr>
        <p:spPr>
          <a:xfrm>
            <a:off x="4038600" y="800101"/>
            <a:ext cx="13112290" cy="761999"/>
          </a:xfrm>
        </p:spPr>
        <p:txBody>
          <a:bodyPr/>
          <a:lstStyle/>
          <a:p>
            <a:endParaRPr lang="en-US" dirty="0"/>
          </a:p>
        </p:txBody>
      </p:sp>
      <p:sp>
        <p:nvSpPr>
          <p:cNvPr id="6" name="Subtitle 5">
            <a:extLst>
              <a:ext uri="{FF2B5EF4-FFF2-40B4-BE49-F238E27FC236}">
                <a16:creationId xmlns:a16="http://schemas.microsoft.com/office/drawing/2014/main" id="{C5F6943C-B7C5-F3A8-833A-67E5128C3700}"/>
              </a:ext>
            </a:extLst>
          </p:cNvPr>
          <p:cNvSpPr>
            <a:spLocks noGrp="1"/>
          </p:cNvSpPr>
          <p:nvPr>
            <p:ph type="subTitle" idx="4"/>
          </p:nvPr>
        </p:nvSpPr>
        <p:spPr>
          <a:xfrm>
            <a:off x="1905000" y="2933700"/>
            <a:ext cx="8153400" cy="6001643"/>
          </a:xfrm>
        </p:spPr>
        <p:txBody>
          <a:bodyPr/>
          <a:lstStyle/>
          <a:p>
            <a:r>
              <a:rPr lang="en-US" dirty="0"/>
              <a:t>Based on the confusion matrix for the Random Forest model, the model's performance can be evaluated as follows:</a:t>
            </a:r>
          </a:p>
          <a:p>
            <a:pPr marL="457200" indent="-457200">
              <a:buFont typeface="Arial" panose="020B0604020202020204" pitchFamily="34" charset="0"/>
              <a:buChar char="•"/>
            </a:pPr>
            <a:r>
              <a:rPr lang="en-US" dirty="0"/>
              <a:t>True Positives (TP): 368 (Correctly predicted Actual 0)</a:t>
            </a:r>
          </a:p>
          <a:p>
            <a:pPr marL="457200" indent="-457200">
              <a:buFont typeface="Arial" panose="020B0604020202020204" pitchFamily="34" charset="0"/>
              <a:buChar char="•"/>
            </a:pPr>
            <a:r>
              <a:rPr lang="en-US" dirty="0"/>
              <a:t>True Negatives (TN): 51 (Correctly predicted Actual 1)</a:t>
            </a:r>
          </a:p>
          <a:p>
            <a:pPr marL="457200" indent="-457200">
              <a:buFont typeface="Arial" panose="020B0604020202020204" pitchFamily="34" charset="0"/>
              <a:buChar char="•"/>
            </a:pPr>
            <a:r>
              <a:rPr lang="en-US" dirty="0"/>
              <a:t>False Positives (FP): 11 (Incorrectly predicted Actual 0 as Actual 1)</a:t>
            </a:r>
          </a:p>
          <a:p>
            <a:pPr marL="457200" indent="-457200">
              <a:buFont typeface="Arial" panose="020B0604020202020204" pitchFamily="34" charset="0"/>
              <a:buChar char="•"/>
            </a:pPr>
            <a:r>
              <a:rPr lang="en-US" dirty="0"/>
              <a:t>False Negatives (FN): 18 (Incorrectly predicted Actual 1 as Actual 0)</a:t>
            </a:r>
          </a:p>
        </p:txBody>
      </p:sp>
      <p:pic>
        <p:nvPicPr>
          <p:cNvPr id="1028" name="Picture 4">
            <a:extLst>
              <a:ext uri="{FF2B5EF4-FFF2-40B4-BE49-F238E27FC236}">
                <a16:creationId xmlns:a16="http://schemas.microsoft.com/office/drawing/2014/main" id="{69D14572-76B5-DF4D-4BAF-5004A5577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0" y="3086100"/>
            <a:ext cx="618172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743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C8BD-DF24-94BB-9443-13B65EC46E69}"/>
              </a:ext>
            </a:extLst>
          </p:cNvPr>
          <p:cNvSpPr>
            <a:spLocks noGrp="1"/>
          </p:cNvSpPr>
          <p:nvPr>
            <p:ph type="ctrTitle"/>
          </p:nvPr>
        </p:nvSpPr>
        <p:spPr>
          <a:xfrm>
            <a:off x="3962400" y="571501"/>
            <a:ext cx="9753600" cy="2308324"/>
          </a:xfrm>
        </p:spPr>
        <p:txBody>
          <a:bodyPr/>
          <a:lstStyle/>
          <a:p>
            <a:r>
              <a:rPr lang="en-US" sz="4400" dirty="0" err="1">
                <a:latin typeface="+mj-lt"/>
                <a:cs typeface="Narkisim" panose="020F0502020204030204" pitchFamily="34" charset="-79"/>
              </a:rPr>
              <a:t>Gradent</a:t>
            </a:r>
            <a:r>
              <a:rPr lang="en-US" sz="4400" dirty="0">
                <a:latin typeface="+mj-lt"/>
                <a:cs typeface="Narkisim" panose="020F0502020204030204" pitchFamily="34" charset="-79"/>
              </a:rPr>
              <a:t> boosting –</a:t>
            </a:r>
            <a:br>
              <a:rPr lang="en-US" dirty="0"/>
            </a:br>
            <a:endParaRPr lang="en-US" dirty="0"/>
          </a:p>
        </p:txBody>
      </p:sp>
      <p:sp>
        <p:nvSpPr>
          <p:cNvPr id="3" name="Subtitle 2">
            <a:extLst>
              <a:ext uri="{FF2B5EF4-FFF2-40B4-BE49-F238E27FC236}">
                <a16:creationId xmlns:a16="http://schemas.microsoft.com/office/drawing/2014/main" id="{5294C20A-039A-AEEF-2FE3-C428811F07CB}"/>
              </a:ext>
            </a:extLst>
          </p:cNvPr>
          <p:cNvSpPr>
            <a:spLocks noGrp="1"/>
          </p:cNvSpPr>
          <p:nvPr>
            <p:ph type="subTitle" idx="4"/>
          </p:nvPr>
        </p:nvSpPr>
        <p:spPr>
          <a:xfrm>
            <a:off x="2362200" y="2324099"/>
            <a:ext cx="7162800" cy="6032421"/>
          </a:xfrm>
        </p:spPr>
        <p:txBody>
          <a:bodyPr/>
          <a:lstStyle/>
          <a:p>
            <a:pPr marL="457200" indent="-457200">
              <a:buFont typeface="Arial" panose="020B0604020202020204" pitchFamily="34" charset="0"/>
              <a:buChar char="•"/>
            </a:pPr>
            <a:r>
              <a:rPr lang="en-US" sz="2800" dirty="0"/>
              <a:t>Gradient boosting is an ensemble learning method that combines multiple weak learners to create a strong predictive model. The algorithm sequentially builds trees, with each tree correcting the errors of its predecessors.</a:t>
            </a:r>
          </a:p>
          <a:p>
            <a:pPr marL="457200" indent="-457200">
              <a:buFont typeface="Arial" panose="020B0604020202020204" pitchFamily="34" charset="0"/>
              <a:buChar char="•"/>
            </a:pPr>
            <a:r>
              <a:rPr lang="en-US" sz="2800" dirty="0"/>
              <a:t>The output shows the accuracy, precision, recall, and F1 score of the trained model, which are 0.8616, 0.6522, 0.2174, and 0.3261, respectively.</a:t>
            </a:r>
          </a:p>
          <a:p>
            <a:endParaRPr lang="en-US" sz="2800" dirty="0"/>
          </a:p>
          <a:p>
            <a:endParaRPr lang="en-US" sz="2800" dirty="0"/>
          </a:p>
        </p:txBody>
      </p:sp>
      <p:pic>
        <p:nvPicPr>
          <p:cNvPr id="5" name="Picture 4">
            <a:extLst>
              <a:ext uri="{FF2B5EF4-FFF2-40B4-BE49-F238E27FC236}">
                <a16:creationId xmlns:a16="http://schemas.microsoft.com/office/drawing/2014/main" id="{5B56C1D7-5DAB-3AA3-6E85-EC028EC430CE}"/>
              </a:ext>
            </a:extLst>
          </p:cNvPr>
          <p:cNvPicPr>
            <a:picLocks noChangeAspect="1"/>
          </p:cNvPicPr>
          <p:nvPr/>
        </p:nvPicPr>
        <p:blipFill>
          <a:blip r:embed="rId2"/>
          <a:stretch>
            <a:fillRect/>
          </a:stretch>
        </p:blipFill>
        <p:spPr>
          <a:xfrm>
            <a:off x="10210800" y="1181100"/>
            <a:ext cx="7594810" cy="5143499"/>
          </a:xfrm>
          <a:prstGeom prst="rect">
            <a:avLst/>
          </a:prstGeom>
        </p:spPr>
      </p:pic>
    </p:spTree>
    <p:extLst>
      <p:ext uri="{BB962C8B-B14F-4D97-AF65-F5344CB8AC3E}">
        <p14:creationId xmlns:p14="http://schemas.microsoft.com/office/powerpoint/2010/main" val="186349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7E4B-5542-9AC7-577C-780767E720D8}"/>
              </a:ext>
            </a:extLst>
          </p:cNvPr>
          <p:cNvSpPr>
            <a:spLocks noGrp="1"/>
          </p:cNvSpPr>
          <p:nvPr>
            <p:ph type="ctrTitle"/>
          </p:nvPr>
        </p:nvSpPr>
        <p:spPr>
          <a:xfrm>
            <a:off x="4572000" y="419101"/>
            <a:ext cx="12578890" cy="923330"/>
          </a:xfrm>
        </p:spPr>
        <p:txBody>
          <a:bodyPr/>
          <a:lstStyle/>
          <a:p>
            <a:r>
              <a:rPr lang="en-US" sz="6000" dirty="0"/>
              <a:t>LSTM-</a:t>
            </a:r>
          </a:p>
        </p:txBody>
      </p:sp>
      <p:sp>
        <p:nvSpPr>
          <p:cNvPr id="3" name="Subtitle 2">
            <a:extLst>
              <a:ext uri="{FF2B5EF4-FFF2-40B4-BE49-F238E27FC236}">
                <a16:creationId xmlns:a16="http://schemas.microsoft.com/office/drawing/2014/main" id="{DBF67BD4-73C1-0A10-0C46-8B37D3AD17E4}"/>
              </a:ext>
            </a:extLst>
          </p:cNvPr>
          <p:cNvSpPr>
            <a:spLocks noGrp="1"/>
          </p:cNvSpPr>
          <p:nvPr>
            <p:ph type="subTitle" idx="4"/>
          </p:nvPr>
        </p:nvSpPr>
        <p:spPr>
          <a:xfrm>
            <a:off x="2514600" y="2400300"/>
            <a:ext cx="6781800" cy="6001643"/>
          </a:xfrm>
        </p:spPr>
        <p:txBody>
          <a:bodyPr/>
          <a:lstStyle/>
          <a:p>
            <a:pPr marL="457200" indent="-457200">
              <a:buFont typeface="Arial" panose="020B0604020202020204" pitchFamily="34" charset="0"/>
              <a:buChar char="•"/>
            </a:pPr>
            <a:r>
              <a:rPr lang="en-US" dirty="0"/>
              <a:t>process of building and training an LSTM model for binary classification, commonly used in tasks like predicting customer behavior or sentiment analysis.</a:t>
            </a:r>
          </a:p>
          <a:p>
            <a:pPr marL="457200" indent="-457200">
              <a:buFont typeface="Arial" panose="020B0604020202020204" pitchFamily="34" charset="0"/>
              <a:buChar char="•"/>
            </a:pPr>
            <a:r>
              <a:rPr lang="en-US" dirty="0"/>
              <a:t>The LSTM (Long Short-Term Memory) model achieved an accuracy of 0.85. The training process involved 10 epochs with a batch size of 32 and a validation split of 0.1.</a:t>
            </a:r>
          </a:p>
        </p:txBody>
      </p:sp>
      <p:pic>
        <p:nvPicPr>
          <p:cNvPr id="5" name="Picture 4">
            <a:extLst>
              <a:ext uri="{FF2B5EF4-FFF2-40B4-BE49-F238E27FC236}">
                <a16:creationId xmlns:a16="http://schemas.microsoft.com/office/drawing/2014/main" id="{FA35E6BE-5130-D847-B4BA-2336AAFE94D2}"/>
              </a:ext>
            </a:extLst>
          </p:cNvPr>
          <p:cNvPicPr>
            <a:picLocks noChangeAspect="1"/>
          </p:cNvPicPr>
          <p:nvPr/>
        </p:nvPicPr>
        <p:blipFill>
          <a:blip r:embed="rId2"/>
          <a:stretch>
            <a:fillRect/>
          </a:stretch>
        </p:blipFill>
        <p:spPr>
          <a:xfrm>
            <a:off x="9461500" y="1943100"/>
            <a:ext cx="8313920" cy="6629400"/>
          </a:xfrm>
          <a:prstGeom prst="rect">
            <a:avLst/>
          </a:prstGeom>
        </p:spPr>
      </p:pic>
    </p:spTree>
    <p:extLst>
      <p:ext uri="{BB962C8B-B14F-4D97-AF65-F5344CB8AC3E}">
        <p14:creationId xmlns:p14="http://schemas.microsoft.com/office/powerpoint/2010/main" val="2124247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366A-2050-F8D8-603D-FD0D67006A6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8A6AAB6-6A79-32F2-81FC-6D405BBB1217}"/>
              </a:ext>
            </a:extLst>
          </p:cNvPr>
          <p:cNvSpPr>
            <a:spLocks noGrp="1"/>
          </p:cNvSpPr>
          <p:nvPr>
            <p:ph type="body" idx="1"/>
          </p:nvPr>
        </p:nvSpPr>
        <p:spPr>
          <a:xfrm>
            <a:off x="2514600" y="1714500"/>
            <a:ext cx="7772400" cy="7755969"/>
          </a:xfrm>
        </p:spPr>
        <p:txBody>
          <a:bodyPr/>
          <a:lstStyle/>
          <a:p>
            <a:r>
              <a:rPr lang="en-US" sz="2800" dirty="0"/>
              <a:t>confusion matrix for an LSTM (Long Short-Term Memory) model. A confusion matrix is a table that visualizes the performance of a classification model by showing the counts of true positive, true negative, false positive, and false negative predictions.</a:t>
            </a:r>
          </a:p>
          <a:p>
            <a:pPr marL="457200" indent="-457200">
              <a:buFont typeface="Arial" panose="020B0604020202020204" pitchFamily="34" charset="0"/>
              <a:buChar char="•"/>
            </a:pPr>
            <a:r>
              <a:rPr lang="en-US" sz="2800" dirty="0"/>
              <a:t>True Negatives (TN):367 instances where the true label was "No" and the model predicted "No”.</a:t>
            </a:r>
          </a:p>
          <a:p>
            <a:pPr marL="457200" indent="-457200">
              <a:buFont typeface="Arial" panose="020B0604020202020204" pitchFamily="34" charset="0"/>
              <a:buChar char="•"/>
            </a:pPr>
            <a:r>
              <a:rPr lang="en-US" sz="2800" dirty="0"/>
              <a:t>False Positives (FP):12 instances where the true label was "No" but the model incorrectly predicted "Yes“.</a:t>
            </a:r>
          </a:p>
          <a:p>
            <a:pPr marL="457200" indent="-457200">
              <a:buFont typeface="Arial" panose="020B0604020202020204" pitchFamily="34" charset="0"/>
              <a:buChar char="•"/>
            </a:pPr>
            <a:r>
              <a:rPr lang="en-US" sz="2800" dirty="0"/>
              <a:t>False Negatives (FN):55 instances where the true label was "Yes" but the model incorrectly predicted "No”.</a:t>
            </a:r>
          </a:p>
          <a:p>
            <a:pPr marL="457200" indent="-457200">
              <a:buFont typeface="Arial" panose="020B0604020202020204" pitchFamily="34" charset="0"/>
              <a:buChar char="•"/>
            </a:pPr>
            <a:r>
              <a:rPr lang="en-US" sz="2800" dirty="0"/>
              <a:t>True Positives (TP):14 instances where the true label was "Yes" and the model predicted "Yes."</a:t>
            </a:r>
          </a:p>
        </p:txBody>
      </p:sp>
      <p:pic>
        <p:nvPicPr>
          <p:cNvPr id="3074" name="Picture 2">
            <a:extLst>
              <a:ext uri="{FF2B5EF4-FFF2-40B4-BE49-F238E27FC236}">
                <a16:creationId xmlns:a16="http://schemas.microsoft.com/office/drawing/2014/main" id="{DC3071DF-7770-70DD-806A-29D5936FA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0" y="1333500"/>
            <a:ext cx="7788728" cy="6815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964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643D-3250-8737-3C38-E86EFAB0EE54}"/>
              </a:ext>
            </a:extLst>
          </p:cNvPr>
          <p:cNvSpPr>
            <a:spLocks noGrp="1"/>
          </p:cNvSpPr>
          <p:nvPr>
            <p:ph type="title"/>
          </p:nvPr>
        </p:nvSpPr>
        <p:spPr>
          <a:xfrm>
            <a:off x="3505200" y="952500"/>
            <a:ext cx="14325600" cy="2819400"/>
          </a:xfrm>
        </p:spPr>
        <p:txBody>
          <a:bodyPr/>
          <a:lstStyle/>
          <a:p>
            <a:r>
              <a:rPr lang="en-US" sz="2400" dirty="0"/>
              <a:t>Representing the accuracy and loss of a Long Short-Term Memory (LSTM)-</a:t>
            </a:r>
            <a:br>
              <a:rPr lang="en-US" sz="2400" dirty="0"/>
            </a:br>
            <a:br>
              <a:rPr lang="en-US" sz="2400" dirty="0"/>
            </a:br>
            <a:r>
              <a:rPr lang="en-US" sz="2400" dirty="0"/>
              <a:t>The graphs suggest that the LSTM model trains well on the training data but may suffer from overfitting. The model achieves high training accuracy and low training loss, but the validation accuracy plateaus and the validation loss increases after a certain number of epochs. This behavior is typical in machine learning and may require techniques like regularization, dropout, or early stopping to improve the model's generalization capability.</a:t>
            </a:r>
          </a:p>
        </p:txBody>
      </p:sp>
      <p:pic>
        <p:nvPicPr>
          <p:cNvPr id="2050" name="Picture 2">
            <a:extLst>
              <a:ext uri="{FF2B5EF4-FFF2-40B4-BE49-F238E27FC236}">
                <a16:creationId xmlns:a16="http://schemas.microsoft.com/office/drawing/2014/main" id="{53728C28-57CF-4366-615C-633EDB24E68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90600" y="4142286"/>
            <a:ext cx="7954963" cy="47456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5F6F3A1-4EE0-6175-EBCD-E057F0D55E79}"/>
              </a:ext>
            </a:extLst>
          </p:cNvPr>
          <p:cNvPicPr>
            <a:picLocks noGrp="1" noChangeAspect="1" noChangeArrowheads="1"/>
          </p:cNvPicPr>
          <p:nvPr>
            <p:ph sz="half" idx="3"/>
          </p:nvPr>
        </p:nvPicPr>
        <p:blipFill>
          <a:blip r:embed="rId3">
            <a:extLst>
              <a:ext uri="{28A0092B-C50C-407E-A947-70E740481C1C}">
                <a14:useLocalDpi xmlns:a14="http://schemas.microsoft.com/office/drawing/2010/main" val="0"/>
              </a:ext>
            </a:extLst>
          </a:blip>
          <a:srcRect/>
          <a:stretch>
            <a:fillRect/>
          </a:stretch>
        </p:blipFill>
        <p:spPr bwMode="auto">
          <a:xfrm>
            <a:off x="9677400" y="4142286"/>
            <a:ext cx="7223774" cy="448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812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66566C-A389-C37D-EF7E-51D55DF39DB3}"/>
              </a:ext>
            </a:extLst>
          </p:cNvPr>
          <p:cNvSpPr>
            <a:spLocks noGrp="1"/>
          </p:cNvSpPr>
          <p:nvPr>
            <p:ph type="ctrTitle"/>
          </p:nvPr>
        </p:nvSpPr>
        <p:spPr>
          <a:xfrm>
            <a:off x="5029200" y="571500"/>
            <a:ext cx="12877800" cy="2215991"/>
          </a:xfrm>
        </p:spPr>
        <p:txBody>
          <a:bodyPr/>
          <a:lstStyle/>
          <a:p>
            <a:r>
              <a:rPr lang="en-US" sz="2400" dirty="0"/>
              <a:t>Receiver Operating Characteristic (ROC) curve comparing the performance of two machine learning models: Random Forest and LSTM (Long Short-Term Memory).</a:t>
            </a:r>
            <a:br>
              <a:rPr lang="en-US" sz="2400" dirty="0"/>
            </a:br>
            <a:br>
              <a:rPr lang="en-US" sz="2400" dirty="0"/>
            </a:br>
            <a:r>
              <a:rPr lang="en-US" sz="2400" dirty="0"/>
              <a:t>The ROC curve provides a comprehensive view of the performance of the two models, allowing for informed decision-making regarding model selection and threshold optimization.</a:t>
            </a:r>
          </a:p>
        </p:txBody>
      </p:sp>
      <p:sp>
        <p:nvSpPr>
          <p:cNvPr id="5" name="Subtitle 4">
            <a:extLst>
              <a:ext uri="{FF2B5EF4-FFF2-40B4-BE49-F238E27FC236}">
                <a16:creationId xmlns:a16="http://schemas.microsoft.com/office/drawing/2014/main" id="{89CD6833-1365-ABF7-79C5-F4357E68DCE7}"/>
              </a:ext>
            </a:extLst>
          </p:cNvPr>
          <p:cNvSpPr>
            <a:spLocks noGrp="1"/>
          </p:cNvSpPr>
          <p:nvPr>
            <p:ph type="subTitle" idx="4"/>
          </p:nvPr>
        </p:nvSpPr>
        <p:spPr>
          <a:xfrm>
            <a:off x="2133600" y="3390900"/>
            <a:ext cx="7010400" cy="6705600"/>
          </a:xfrm>
        </p:spPr>
        <p:txBody>
          <a:bodyPr/>
          <a:lstStyle/>
          <a:p>
            <a:pPr marL="457200" indent="-457200">
              <a:buFont typeface="Arial" panose="020B0604020202020204" pitchFamily="34" charset="0"/>
              <a:buChar char="•"/>
            </a:pPr>
            <a:r>
              <a:rPr lang="en-US" sz="2800" dirty="0"/>
              <a:t>The Random Forest model shows a slightly better performance than the LSTM model, with an AUC of 0.83 compared to 0.80.</a:t>
            </a:r>
          </a:p>
          <a:p>
            <a:pPr marL="457200" indent="-457200">
              <a:buFont typeface="Arial" panose="020B0604020202020204" pitchFamily="34" charset="0"/>
              <a:buChar char="•"/>
            </a:pPr>
            <a:r>
              <a:rPr lang="en-US" sz="2800" dirty="0"/>
              <a:t>Both models perform significantly better than random chance, as their AUC values are well above 0.5.</a:t>
            </a:r>
          </a:p>
          <a:p>
            <a:pPr marL="457200" indent="-457200">
              <a:buFont typeface="Arial" panose="020B0604020202020204" pitchFamily="34" charset="0"/>
              <a:buChar char="•"/>
            </a:pPr>
            <a:r>
              <a:rPr lang="en-US" sz="2800" dirty="0"/>
              <a:t>The choice between the two models may depend on other factors such as computational cost, interpretability, and specific requirements of the application.</a:t>
            </a:r>
          </a:p>
        </p:txBody>
      </p:sp>
      <p:pic>
        <p:nvPicPr>
          <p:cNvPr id="4098" name="Picture 2">
            <a:extLst>
              <a:ext uri="{FF2B5EF4-FFF2-40B4-BE49-F238E27FC236}">
                <a16:creationId xmlns:a16="http://schemas.microsoft.com/office/drawing/2014/main" id="{1632AE32-D4CA-C968-47EE-0124D58D6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2950845"/>
            <a:ext cx="7524750"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00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99183" y="1860635"/>
            <a:ext cx="7212330" cy="778510"/>
          </a:xfrm>
          <a:prstGeom prst="rect">
            <a:avLst/>
          </a:prstGeom>
        </p:spPr>
        <p:txBody>
          <a:bodyPr vert="horz" wrap="square" lIns="0" tIns="17145" rIns="0" bIns="0" rtlCol="0">
            <a:spAutoFit/>
          </a:bodyPr>
          <a:lstStyle/>
          <a:p>
            <a:pPr marL="12700">
              <a:lnSpc>
                <a:spcPct val="100000"/>
              </a:lnSpc>
              <a:spcBef>
                <a:spcPts val="135"/>
              </a:spcBef>
            </a:pPr>
            <a:r>
              <a:rPr sz="4900" dirty="0"/>
              <a:t>PROBLEM</a:t>
            </a:r>
            <a:r>
              <a:rPr sz="4900" spc="130" dirty="0"/>
              <a:t> </a:t>
            </a:r>
            <a:r>
              <a:rPr sz="4900" spc="80" dirty="0"/>
              <a:t>STATEMENT</a:t>
            </a:r>
            <a:endParaRPr sz="4900"/>
          </a:p>
        </p:txBody>
      </p:sp>
      <p:pic>
        <p:nvPicPr>
          <p:cNvPr id="3" name="object 3"/>
          <p:cNvPicPr/>
          <p:nvPr/>
        </p:nvPicPr>
        <p:blipFill>
          <a:blip r:embed="rId2" cstate="print"/>
          <a:stretch>
            <a:fillRect/>
          </a:stretch>
        </p:blipFill>
        <p:spPr>
          <a:xfrm>
            <a:off x="2943072" y="2967281"/>
            <a:ext cx="142874" cy="142874"/>
          </a:xfrm>
          <a:prstGeom prst="rect">
            <a:avLst/>
          </a:prstGeom>
        </p:spPr>
      </p:pic>
      <p:pic>
        <p:nvPicPr>
          <p:cNvPr id="4" name="object 4"/>
          <p:cNvPicPr/>
          <p:nvPr/>
        </p:nvPicPr>
        <p:blipFill>
          <a:blip r:embed="rId2" cstate="print"/>
          <a:stretch>
            <a:fillRect/>
          </a:stretch>
        </p:blipFill>
        <p:spPr>
          <a:xfrm>
            <a:off x="2943072" y="4224581"/>
            <a:ext cx="142874" cy="142874"/>
          </a:xfrm>
          <a:prstGeom prst="rect">
            <a:avLst/>
          </a:prstGeom>
        </p:spPr>
      </p:pic>
      <p:pic>
        <p:nvPicPr>
          <p:cNvPr id="5" name="object 5"/>
          <p:cNvPicPr/>
          <p:nvPr/>
        </p:nvPicPr>
        <p:blipFill>
          <a:blip r:embed="rId2" cstate="print"/>
          <a:stretch>
            <a:fillRect/>
          </a:stretch>
        </p:blipFill>
        <p:spPr>
          <a:xfrm>
            <a:off x="2943072" y="5481881"/>
            <a:ext cx="142874" cy="142874"/>
          </a:xfrm>
          <a:prstGeom prst="rect">
            <a:avLst/>
          </a:prstGeom>
        </p:spPr>
      </p:pic>
      <p:sp>
        <p:nvSpPr>
          <p:cNvPr id="6" name="object 6"/>
          <p:cNvSpPr txBox="1"/>
          <p:nvPr/>
        </p:nvSpPr>
        <p:spPr>
          <a:xfrm>
            <a:off x="3566314" y="2625359"/>
            <a:ext cx="12273915" cy="3807196"/>
          </a:xfrm>
          <a:prstGeom prst="rect">
            <a:avLst/>
          </a:prstGeom>
        </p:spPr>
        <p:txBody>
          <a:bodyPr vert="horz" wrap="square" lIns="0" tIns="11430" rIns="0" bIns="0" rtlCol="0">
            <a:spAutoFit/>
          </a:bodyPr>
          <a:lstStyle/>
          <a:p>
            <a:pPr marL="579755" marR="572135" algn="l">
              <a:lnSpc>
                <a:spcPct val="117900"/>
              </a:lnSpc>
              <a:spcBef>
                <a:spcPts val="90"/>
              </a:spcBef>
            </a:pPr>
            <a:r>
              <a:rPr sz="3500" spc="-10" dirty="0">
                <a:solidFill>
                  <a:srgbClr val="002A58"/>
                </a:solidFill>
                <a:latin typeface="+mn-lt"/>
                <a:cs typeface="Verdana"/>
              </a:rPr>
              <a:t>Customers</a:t>
            </a:r>
            <a:r>
              <a:rPr sz="3500" spc="-229" dirty="0">
                <a:solidFill>
                  <a:srgbClr val="002A58"/>
                </a:solidFill>
                <a:latin typeface="+mn-lt"/>
                <a:cs typeface="Verdana"/>
              </a:rPr>
              <a:t> </a:t>
            </a:r>
            <a:r>
              <a:rPr sz="3500" spc="-30" dirty="0">
                <a:solidFill>
                  <a:srgbClr val="002A58"/>
                </a:solidFill>
                <a:latin typeface="+mn-lt"/>
                <a:cs typeface="Verdana"/>
              </a:rPr>
              <a:t>behave</a:t>
            </a:r>
            <a:r>
              <a:rPr sz="3500" spc="-225" dirty="0">
                <a:solidFill>
                  <a:srgbClr val="002A58"/>
                </a:solidFill>
                <a:latin typeface="+mn-lt"/>
                <a:cs typeface="Verdana"/>
              </a:rPr>
              <a:t> </a:t>
            </a:r>
            <a:r>
              <a:rPr sz="3500" spc="-50" dirty="0">
                <a:solidFill>
                  <a:srgbClr val="002A58"/>
                </a:solidFill>
                <a:latin typeface="+mn-lt"/>
                <a:cs typeface="Verdana"/>
              </a:rPr>
              <a:t>differently</a:t>
            </a:r>
            <a:r>
              <a:rPr sz="3500" spc="-229" dirty="0">
                <a:solidFill>
                  <a:srgbClr val="002A58"/>
                </a:solidFill>
                <a:latin typeface="+mn-lt"/>
                <a:cs typeface="Verdana"/>
              </a:rPr>
              <a:t> </a:t>
            </a:r>
            <a:r>
              <a:rPr sz="3500" spc="60" dirty="0">
                <a:solidFill>
                  <a:srgbClr val="002A58"/>
                </a:solidFill>
                <a:latin typeface="+mn-lt"/>
                <a:cs typeface="Verdana"/>
              </a:rPr>
              <a:t>across</a:t>
            </a:r>
            <a:r>
              <a:rPr sz="3500" spc="-225" dirty="0">
                <a:solidFill>
                  <a:srgbClr val="002A58"/>
                </a:solidFill>
                <a:latin typeface="+mn-lt"/>
                <a:cs typeface="Verdana"/>
              </a:rPr>
              <a:t> </a:t>
            </a:r>
            <a:r>
              <a:rPr sz="3500" spc="-65" dirty="0">
                <a:solidFill>
                  <a:srgbClr val="002A58"/>
                </a:solidFill>
                <a:latin typeface="+mn-lt"/>
                <a:cs typeface="Verdana"/>
              </a:rPr>
              <a:t>the</a:t>
            </a:r>
            <a:r>
              <a:rPr sz="3500" spc="-225" dirty="0">
                <a:solidFill>
                  <a:srgbClr val="002A58"/>
                </a:solidFill>
                <a:latin typeface="+mn-lt"/>
                <a:cs typeface="Verdana"/>
              </a:rPr>
              <a:t> </a:t>
            </a:r>
            <a:r>
              <a:rPr sz="3500" spc="-10" dirty="0">
                <a:solidFill>
                  <a:srgbClr val="002A58"/>
                </a:solidFill>
                <a:latin typeface="+mn-lt"/>
                <a:cs typeface="Verdana"/>
              </a:rPr>
              <a:t>customer </a:t>
            </a:r>
            <a:r>
              <a:rPr sz="3500" spc="-135" dirty="0">
                <a:solidFill>
                  <a:srgbClr val="002A58"/>
                </a:solidFill>
                <a:latin typeface="+mn-lt"/>
                <a:cs typeface="Verdana"/>
              </a:rPr>
              <a:t>journey</a:t>
            </a:r>
            <a:r>
              <a:rPr sz="3500" spc="-200" dirty="0">
                <a:solidFill>
                  <a:srgbClr val="002A58"/>
                </a:solidFill>
                <a:latin typeface="+mn-lt"/>
                <a:cs typeface="Verdana"/>
              </a:rPr>
              <a:t> </a:t>
            </a:r>
            <a:r>
              <a:rPr sz="3500" spc="-85" dirty="0">
                <a:solidFill>
                  <a:srgbClr val="002A58"/>
                </a:solidFill>
                <a:latin typeface="+mn-lt"/>
                <a:cs typeface="Verdana"/>
              </a:rPr>
              <a:t>(awareness,</a:t>
            </a:r>
            <a:r>
              <a:rPr sz="3500" spc="-190" dirty="0">
                <a:solidFill>
                  <a:srgbClr val="002A58"/>
                </a:solidFill>
                <a:latin typeface="+mn-lt"/>
                <a:cs typeface="Verdana"/>
              </a:rPr>
              <a:t> </a:t>
            </a:r>
            <a:r>
              <a:rPr sz="3500" spc="-45" dirty="0">
                <a:solidFill>
                  <a:srgbClr val="002A58"/>
                </a:solidFill>
                <a:latin typeface="+mn-lt"/>
                <a:cs typeface="Verdana"/>
              </a:rPr>
              <a:t>purchase,</a:t>
            </a:r>
            <a:r>
              <a:rPr sz="3500" spc="-190" dirty="0">
                <a:solidFill>
                  <a:srgbClr val="002A58"/>
                </a:solidFill>
                <a:latin typeface="+mn-lt"/>
                <a:cs typeface="Verdana"/>
              </a:rPr>
              <a:t> </a:t>
            </a:r>
            <a:r>
              <a:rPr sz="3500" spc="-45" dirty="0">
                <a:solidFill>
                  <a:srgbClr val="002A58"/>
                </a:solidFill>
                <a:latin typeface="+mn-lt"/>
                <a:cs typeface="Verdana"/>
              </a:rPr>
              <a:t>post-</a:t>
            </a:r>
            <a:r>
              <a:rPr sz="3500" spc="-10" dirty="0">
                <a:solidFill>
                  <a:srgbClr val="002A58"/>
                </a:solidFill>
                <a:latin typeface="+mn-lt"/>
                <a:cs typeface="Verdana"/>
              </a:rPr>
              <a:t>purchase).</a:t>
            </a:r>
            <a:endParaRPr lang="en-US" sz="3500" spc="-10" dirty="0">
              <a:latin typeface="+mn-lt"/>
              <a:cs typeface="Verdana"/>
            </a:endParaRPr>
          </a:p>
          <a:p>
            <a:pPr marL="579755" marR="572135" algn="l">
              <a:lnSpc>
                <a:spcPct val="117900"/>
              </a:lnSpc>
              <a:spcBef>
                <a:spcPts val="90"/>
              </a:spcBef>
            </a:pPr>
            <a:r>
              <a:rPr sz="3500" dirty="0">
                <a:solidFill>
                  <a:srgbClr val="002A58"/>
                </a:solidFill>
                <a:latin typeface="+mn-lt"/>
                <a:cs typeface="Verdana"/>
              </a:rPr>
              <a:t>A</a:t>
            </a:r>
            <a:r>
              <a:rPr sz="3500" spc="-170" dirty="0">
                <a:solidFill>
                  <a:srgbClr val="002A58"/>
                </a:solidFill>
                <a:latin typeface="+mn-lt"/>
                <a:cs typeface="Verdana"/>
              </a:rPr>
              <a:t> </a:t>
            </a:r>
            <a:r>
              <a:rPr sz="3500" spc="-90" dirty="0">
                <a:solidFill>
                  <a:srgbClr val="002A58"/>
                </a:solidFill>
                <a:latin typeface="+mn-lt"/>
                <a:cs typeface="Verdana"/>
              </a:rPr>
              <a:t>one-</a:t>
            </a:r>
            <a:r>
              <a:rPr sz="3500" spc="-65" dirty="0">
                <a:solidFill>
                  <a:srgbClr val="002A58"/>
                </a:solidFill>
                <a:latin typeface="+mn-lt"/>
                <a:cs typeface="Verdana"/>
              </a:rPr>
              <a:t>size-</a:t>
            </a:r>
            <a:r>
              <a:rPr sz="3500" spc="-114" dirty="0">
                <a:solidFill>
                  <a:srgbClr val="002A58"/>
                </a:solidFill>
                <a:latin typeface="+mn-lt"/>
                <a:cs typeface="Verdana"/>
              </a:rPr>
              <a:t>fits-</a:t>
            </a:r>
            <a:r>
              <a:rPr sz="3500" dirty="0">
                <a:solidFill>
                  <a:srgbClr val="002A58"/>
                </a:solidFill>
                <a:latin typeface="+mn-lt"/>
                <a:cs typeface="Verdana"/>
              </a:rPr>
              <a:t>all</a:t>
            </a:r>
            <a:r>
              <a:rPr sz="3500" spc="-160" dirty="0">
                <a:solidFill>
                  <a:srgbClr val="002A58"/>
                </a:solidFill>
                <a:latin typeface="+mn-lt"/>
                <a:cs typeface="Verdana"/>
              </a:rPr>
              <a:t> </a:t>
            </a:r>
            <a:r>
              <a:rPr sz="3500" dirty="0">
                <a:solidFill>
                  <a:srgbClr val="002A58"/>
                </a:solidFill>
                <a:latin typeface="+mn-lt"/>
                <a:cs typeface="Verdana"/>
              </a:rPr>
              <a:t>approach</a:t>
            </a:r>
            <a:r>
              <a:rPr sz="3500" spc="-170" dirty="0">
                <a:solidFill>
                  <a:srgbClr val="002A58"/>
                </a:solidFill>
                <a:latin typeface="+mn-lt"/>
                <a:cs typeface="Verdana"/>
              </a:rPr>
              <a:t> </a:t>
            </a:r>
            <a:r>
              <a:rPr sz="3500" dirty="0">
                <a:solidFill>
                  <a:srgbClr val="002A58"/>
                </a:solidFill>
                <a:latin typeface="+mn-lt"/>
                <a:cs typeface="Verdana"/>
              </a:rPr>
              <a:t>leads</a:t>
            </a:r>
            <a:r>
              <a:rPr sz="3500" spc="-165" dirty="0">
                <a:solidFill>
                  <a:srgbClr val="002A58"/>
                </a:solidFill>
                <a:latin typeface="+mn-lt"/>
                <a:cs typeface="Verdana"/>
              </a:rPr>
              <a:t> </a:t>
            </a:r>
            <a:r>
              <a:rPr sz="3500" dirty="0">
                <a:solidFill>
                  <a:srgbClr val="002A58"/>
                </a:solidFill>
                <a:latin typeface="+mn-lt"/>
                <a:cs typeface="Verdana"/>
              </a:rPr>
              <a:t>to</a:t>
            </a:r>
            <a:r>
              <a:rPr sz="3500" spc="-170" dirty="0">
                <a:solidFill>
                  <a:srgbClr val="002A58"/>
                </a:solidFill>
                <a:latin typeface="+mn-lt"/>
                <a:cs typeface="Verdana"/>
              </a:rPr>
              <a:t> </a:t>
            </a:r>
            <a:r>
              <a:rPr sz="3500" dirty="0">
                <a:solidFill>
                  <a:srgbClr val="002A58"/>
                </a:solidFill>
                <a:latin typeface="+mn-lt"/>
                <a:cs typeface="Verdana"/>
              </a:rPr>
              <a:t>poor</a:t>
            </a:r>
            <a:r>
              <a:rPr sz="3500" spc="-165" dirty="0">
                <a:solidFill>
                  <a:srgbClr val="002A58"/>
                </a:solidFill>
                <a:latin typeface="+mn-lt"/>
                <a:cs typeface="Verdana"/>
              </a:rPr>
              <a:t> </a:t>
            </a:r>
            <a:r>
              <a:rPr sz="3500" spc="-10" dirty="0">
                <a:solidFill>
                  <a:srgbClr val="002A58"/>
                </a:solidFill>
                <a:latin typeface="+mn-lt"/>
                <a:cs typeface="Verdana"/>
              </a:rPr>
              <a:t>customer experiences.</a:t>
            </a:r>
            <a:endParaRPr sz="3500" dirty="0">
              <a:latin typeface="+mn-lt"/>
              <a:cs typeface="Verdana"/>
            </a:endParaRPr>
          </a:p>
          <a:p>
            <a:pPr marL="12700" marR="5080" algn="l">
              <a:lnSpc>
                <a:spcPts val="4950"/>
              </a:lnSpc>
            </a:pPr>
            <a:r>
              <a:rPr lang="en-US" sz="3500" dirty="0">
                <a:solidFill>
                  <a:srgbClr val="002A58"/>
                </a:solidFill>
                <a:latin typeface="+mn-lt"/>
                <a:cs typeface="Verdana"/>
              </a:rPr>
              <a:t>      </a:t>
            </a:r>
            <a:r>
              <a:rPr sz="3500" dirty="0">
                <a:solidFill>
                  <a:srgbClr val="002A58"/>
                </a:solidFill>
                <a:latin typeface="+mn-lt"/>
                <a:cs typeface="Verdana"/>
              </a:rPr>
              <a:t>Personalized</a:t>
            </a:r>
            <a:r>
              <a:rPr sz="3500" spc="-155" dirty="0">
                <a:solidFill>
                  <a:srgbClr val="002A58"/>
                </a:solidFill>
                <a:latin typeface="+mn-lt"/>
                <a:cs typeface="Verdana"/>
              </a:rPr>
              <a:t> </a:t>
            </a:r>
            <a:r>
              <a:rPr sz="3500" dirty="0">
                <a:solidFill>
                  <a:srgbClr val="002A58"/>
                </a:solidFill>
                <a:latin typeface="+mn-lt"/>
                <a:cs typeface="Verdana"/>
              </a:rPr>
              <a:t>approaches</a:t>
            </a:r>
            <a:r>
              <a:rPr sz="3500" spc="-155" dirty="0">
                <a:solidFill>
                  <a:srgbClr val="002A58"/>
                </a:solidFill>
                <a:latin typeface="+mn-lt"/>
                <a:cs typeface="Verdana"/>
              </a:rPr>
              <a:t> </a:t>
            </a:r>
            <a:r>
              <a:rPr sz="3500" dirty="0">
                <a:solidFill>
                  <a:srgbClr val="002A58"/>
                </a:solidFill>
                <a:latin typeface="+mn-lt"/>
                <a:cs typeface="Verdana"/>
              </a:rPr>
              <a:t>can</a:t>
            </a:r>
            <a:r>
              <a:rPr sz="3500" spc="-155" dirty="0">
                <a:solidFill>
                  <a:srgbClr val="002A58"/>
                </a:solidFill>
                <a:latin typeface="+mn-lt"/>
                <a:cs typeface="Verdana"/>
              </a:rPr>
              <a:t> </a:t>
            </a:r>
            <a:r>
              <a:rPr sz="3500" spc="-90" dirty="0">
                <a:solidFill>
                  <a:srgbClr val="002A58"/>
                </a:solidFill>
                <a:latin typeface="+mn-lt"/>
                <a:cs typeface="Verdana"/>
              </a:rPr>
              <a:t>improve</a:t>
            </a:r>
            <a:r>
              <a:rPr sz="3500" spc="-155" dirty="0">
                <a:solidFill>
                  <a:srgbClr val="002A58"/>
                </a:solidFill>
                <a:latin typeface="+mn-lt"/>
                <a:cs typeface="Verdana"/>
              </a:rPr>
              <a:t> </a:t>
            </a:r>
            <a:r>
              <a:rPr sz="3500" spc="-95" dirty="0">
                <a:solidFill>
                  <a:srgbClr val="002A58"/>
                </a:solidFill>
                <a:latin typeface="+mn-lt"/>
                <a:cs typeface="Verdana"/>
              </a:rPr>
              <a:t>retention,</a:t>
            </a:r>
            <a:r>
              <a:rPr sz="3500" spc="-150" dirty="0">
                <a:solidFill>
                  <a:srgbClr val="002A58"/>
                </a:solidFill>
                <a:latin typeface="+mn-lt"/>
                <a:cs typeface="Verdana"/>
              </a:rPr>
              <a:t> </a:t>
            </a:r>
            <a:r>
              <a:rPr sz="3500" spc="-10" dirty="0">
                <a:solidFill>
                  <a:srgbClr val="002A58"/>
                </a:solidFill>
                <a:latin typeface="+mn-lt"/>
                <a:cs typeface="Verdana"/>
              </a:rPr>
              <a:t>loyalty, </a:t>
            </a:r>
            <a:r>
              <a:rPr sz="3500" spc="-70" dirty="0">
                <a:solidFill>
                  <a:srgbClr val="002A58"/>
                </a:solidFill>
                <a:latin typeface="+mn-lt"/>
                <a:cs typeface="Verdana"/>
              </a:rPr>
              <a:t>and</a:t>
            </a:r>
            <a:r>
              <a:rPr sz="3500" spc="-240" dirty="0">
                <a:solidFill>
                  <a:srgbClr val="002A58"/>
                </a:solidFill>
                <a:latin typeface="+mn-lt"/>
                <a:cs typeface="Verdana"/>
              </a:rPr>
              <a:t> </a:t>
            </a:r>
            <a:r>
              <a:rPr lang="en-US" sz="3500" spc="-240" dirty="0">
                <a:solidFill>
                  <a:srgbClr val="002A58"/>
                </a:solidFill>
                <a:latin typeface="+mn-lt"/>
                <a:cs typeface="Verdana"/>
              </a:rPr>
              <a:t>     </a:t>
            </a:r>
            <a:r>
              <a:rPr sz="3500" spc="-10" dirty="0">
                <a:solidFill>
                  <a:srgbClr val="002A58"/>
                </a:solidFill>
                <a:latin typeface="+mn-lt"/>
                <a:cs typeface="Verdana"/>
              </a:rPr>
              <a:t>customer</a:t>
            </a:r>
            <a:r>
              <a:rPr sz="3500" spc="-235" dirty="0">
                <a:solidFill>
                  <a:srgbClr val="002A58"/>
                </a:solidFill>
                <a:latin typeface="+mn-lt"/>
                <a:cs typeface="Verdana"/>
              </a:rPr>
              <a:t> </a:t>
            </a:r>
            <a:r>
              <a:rPr sz="3500" spc="-55" dirty="0">
                <a:solidFill>
                  <a:srgbClr val="002A58"/>
                </a:solidFill>
                <a:latin typeface="+mn-lt"/>
                <a:cs typeface="Verdana"/>
              </a:rPr>
              <a:t>lifetime</a:t>
            </a:r>
            <a:r>
              <a:rPr sz="3500" spc="-235" dirty="0">
                <a:solidFill>
                  <a:srgbClr val="002A58"/>
                </a:solidFill>
                <a:latin typeface="+mn-lt"/>
                <a:cs typeface="Verdana"/>
              </a:rPr>
              <a:t> </a:t>
            </a:r>
            <a:r>
              <a:rPr sz="3500" spc="-80" dirty="0">
                <a:solidFill>
                  <a:srgbClr val="002A58"/>
                </a:solidFill>
                <a:latin typeface="+mn-lt"/>
                <a:cs typeface="Verdana"/>
              </a:rPr>
              <a:t>value</a:t>
            </a:r>
            <a:r>
              <a:rPr sz="3500" spc="-235" dirty="0">
                <a:solidFill>
                  <a:srgbClr val="002A58"/>
                </a:solidFill>
                <a:latin typeface="+mn-lt"/>
                <a:cs typeface="Verdana"/>
              </a:rPr>
              <a:t> </a:t>
            </a:r>
            <a:r>
              <a:rPr sz="3500" spc="-35" dirty="0">
                <a:solidFill>
                  <a:srgbClr val="002A58"/>
                </a:solidFill>
                <a:latin typeface="+mn-lt"/>
                <a:cs typeface="Verdana"/>
              </a:rPr>
              <a:t>(CLV).</a:t>
            </a:r>
            <a:endParaRPr sz="3500" dirty="0">
              <a:latin typeface="+mn-lt"/>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33A0-821C-96D0-68EE-899158620ADD}"/>
              </a:ext>
            </a:extLst>
          </p:cNvPr>
          <p:cNvSpPr>
            <a:spLocks noGrp="1"/>
          </p:cNvSpPr>
          <p:nvPr>
            <p:ph type="ctrTitle"/>
          </p:nvPr>
        </p:nvSpPr>
        <p:spPr>
          <a:xfrm>
            <a:off x="3276600" y="1181101"/>
            <a:ext cx="13106400" cy="3262432"/>
          </a:xfrm>
        </p:spPr>
        <p:txBody>
          <a:bodyPr/>
          <a:lstStyle/>
          <a:p>
            <a:br>
              <a:rPr lang="en-US" b="0" dirty="0">
                <a:solidFill>
                  <a:srgbClr val="D4D4D4"/>
                </a:solidFill>
                <a:effectLst/>
                <a:latin typeface="Courier New" panose="02070309020205020404" pitchFamily="49" charset="0"/>
              </a:rPr>
            </a:br>
            <a:endParaRPr lang="en-US" dirty="0"/>
          </a:p>
        </p:txBody>
      </p:sp>
      <p:sp>
        <p:nvSpPr>
          <p:cNvPr id="3" name="Subtitle 2">
            <a:extLst>
              <a:ext uri="{FF2B5EF4-FFF2-40B4-BE49-F238E27FC236}">
                <a16:creationId xmlns:a16="http://schemas.microsoft.com/office/drawing/2014/main" id="{25F77EFB-1A38-3E69-3C1A-EF0B7AB0CF80}"/>
              </a:ext>
            </a:extLst>
          </p:cNvPr>
          <p:cNvSpPr>
            <a:spLocks noGrp="1"/>
          </p:cNvSpPr>
          <p:nvPr>
            <p:ph type="subTitle" idx="4"/>
          </p:nvPr>
        </p:nvSpPr>
        <p:spPr>
          <a:xfrm>
            <a:off x="2133600" y="2622473"/>
            <a:ext cx="9105900" cy="6267449"/>
          </a:xfrm>
        </p:spPr>
        <p:txBody>
          <a:bodyPr/>
          <a:lstStyle/>
          <a:p>
            <a:r>
              <a:rPr lang="en-US" sz="2800" dirty="0"/>
              <a:t>Principal Component Analysis (PCA)-</a:t>
            </a:r>
          </a:p>
          <a:p>
            <a:endParaRPr lang="en-US" sz="2800" dirty="0"/>
          </a:p>
          <a:p>
            <a:r>
              <a:rPr lang="en-US" sz="2800" dirty="0"/>
              <a:t>Principal Component Analysis (PCA) was used to reduce the dimensionality of the dataset while retaining as much variance as possible.</a:t>
            </a:r>
          </a:p>
          <a:p>
            <a:pPr marL="457200" indent="-457200">
              <a:buFont typeface="Arial" panose="020B0604020202020204" pitchFamily="34" charset="0"/>
              <a:buChar char="•"/>
            </a:pPr>
            <a:r>
              <a:rPr lang="en-US" sz="2800" dirty="0"/>
              <a:t>The image shows a 3D scatter plot visualizing data in a reduced dimension, likely the result of Principal Component Analysis (PCA). </a:t>
            </a:r>
          </a:p>
          <a:p>
            <a:pPr marL="457200" indent="-457200">
              <a:buFont typeface="Arial" panose="020B0604020202020204" pitchFamily="34" charset="0"/>
              <a:buChar char="•"/>
            </a:pPr>
            <a:r>
              <a:rPr lang="en-US" sz="2800" dirty="0"/>
              <a:t>The plot is titled "A 3D Projection Of Data In The Reduced Dimension" and displays data points as maroon circles scattered across three axes.</a:t>
            </a:r>
          </a:p>
          <a:p>
            <a:pPr marL="457200" indent="-457200">
              <a:buFont typeface="Arial" panose="020B0604020202020204" pitchFamily="34" charset="0"/>
              <a:buChar char="•"/>
            </a:pPr>
            <a:r>
              <a:rPr lang="en-US" sz="2800" dirty="0"/>
              <a:t> 3D scatter plots are used to show the relationship between three variables.</a:t>
            </a:r>
          </a:p>
        </p:txBody>
      </p:sp>
      <p:pic>
        <p:nvPicPr>
          <p:cNvPr id="5122" name="Picture 2">
            <a:extLst>
              <a:ext uri="{FF2B5EF4-FFF2-40B4-BE49-F238E27FC236}">
                <a16:creationId xmlns:a16="http://schemas.microsoft.com/office/drawing/2014/main" id="{3DCF652A-2DF7-DF71-2B00-86DF078E5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1900" y="2171700"/>
            <a:ext cx="6134100" cy="626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236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3346E-3305-DE3F-3FA0-A3FE70625A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C5198F-3218-4ABC-3CCB-411CBD5A62EF}"/>
              </a:ext>
            </a:extLst>
          </p:cNvPr>
          <p:cNvSpPr>
            <a:spLocks noGrp="1"/>
          </p:cNvSpPr>
          <p:nvPr>
            <p:ph sz="half" idx="2"/>
          </p:nvPr>
        </p:nvSpPr>
        <p:spPr>
          <a:xfrm>
            <a:off x="3352800" y="1562100"/>
            <a:ext cx="11734800" cy="7593330"/>
          </a:xfrm>
        </p:spPr>
        <p:txBody>
          <a:bodyPr/>
          <a:lstStyle/>
          <a:p>
            <a:r>
              <a:rPr lang="en-US" b="1" dirty="0"/>
              <a:t>Conclusion</a:t>
            </a:r>
          </a:p>
          <a:p>
            <a:r>
              <a:rPr lang="en-US" dirty="0"/>
              <a:t>This project successfully analyzed customer data to predict marketing campaign responses using machine learning models like Random Forest, Gradient Boosting, and LSTM. Feature engineering and exploratory analysis revealed key customer behavior patterns, emphasizing the need for personalized marketing strategies. Additionally, the application of </a:t>
            </a:r>
            <a:r>
              <a:rPr lang="en-US" b="1" dirty="0"/>
              <a:t>PAC (Probably Approximately Correct) learning</a:t>
            </a:r>
            <a:r>
              <a:rPr lang="en-US" dirty="0"/>
              <a:t> provided theoretical insights into model reliability and generalization, ensuring both performance and interpretability. Overall, combining predictive modeling with PAC explanations enhances decision-making, customer targeting, and long-term business value.</a:t>
            </a:r>
          </a:p>
          <a:p>
            <a:endParaRPr lang="en-US" dirty="0"/>
          </a:p>
        </p:txBody>
      </p:sp>
      <p:sp>
        <p:nvSpPr>
          <p:cNvPr id="4" name="Content Placeholder 3">
            <a:extLst>
              <a:ext uri="{FF2B5EF4-FFF2-40B4-BE49-F238E27FC236}">
                <a16:creationId xmlns:a16="http://schemas.microsoft.com/office/drawing/2014/main" id="{AE401EE1-BB54-45A7-D0A8-A4CF80A34CB4}"/>
              </a:ext>
            </a:extLst>
          </p:cNvPr>
          <p:cNvSpPr>
            <a:spLocks noGrp="1"/>
          </p:cNvSpPr>
          <p:nvPr>
            <p:ph sz="half" idx="3"/>
          </p:nvPr>
        </p:nvSpPr>
        <p:spPr>
          <a:xfrm flipV="1">
            <a:off x="9418320" y="9155430"/>
            <a:ext cx="2621280" cy="179070"/>
          </a:xfrm>
        </p:spPr>
        <p:txBody>
          <a:bodyPr/>
          <a:lstStyle/>
          <a:p>
            <a:endParaRPr lang="en-US" dirty="0"/>
          </a:p>
        </p:txBody>
      </p:sp>
    </p:spTree>
    <p:extLst>
      <p:ext uri="{BB962C8B-B14F-4D97-AF65-F5344CB8AC3E}">
        <p14:creationId xmlns:p14="http://schemas.microsoft.com/office/powerpoint/2010/main" val="4293244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75" dirty="0"/>
              <a:t>THANK</a:t>
            </a:r>
            <a:r>
              <a:rPr spc="-430" dirty="0"/>
              <a:t> </a:t>
            </a:r>
            <a:r>
              <a:rPr spc="-25"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62601" y="2425968"/>
            <a:ext cx="7260436" cy="839469"/>
          </a:xfrm>
          <a:prstGeom prst="rect">
            <a:avLst/>
          </a:prstGeom>
        </p:spPr>
        <p:txBody>
          <a:bodyPr vert="horz" wrap="square" lIns="0" tIns="17145" rIns="0" bIns="0" rtlCol="0">
            <a:spAutoFit/>
          </a:bodyPr>
          <a:lstStyle/>
          <a:p>
            <a:pPr marL="12700">
              <a:lnSpc>
                <a:spcPct val="100000"/>
              </a:lnSpc>
              <a:spcBef>
                <a:spcPts val="135"/>
              </a:spcBef>
            </a:pPr>
            <a:r>
              <a:rPr sz="5300" dirty="0"/>
              <a:t>PROJECT</a:t>
            </a:r>
            <a:r>
              <a:rPr sz="5300" spc="75" dirty="0"/>
              <a:t> </a:t>
            </a:r>
            <a:r>
              <a:rPr sz="5300" spc="175" dirty="0"/>
              <a:t>GOALS</a:t>
            </a:r>
            <a:endParaRPr sz="5300" dirty="0"/>
          </a:p>
        </p:txBody>
      </p:sp>
      <p:sp>
        <p:nvSpPr>
          <p:cNvPr id="3" name="object 3"/>
          <p:cNvSpPr txBox="1"/>
          <p:nvPr/>
        </p:nvSpPr>
        <p:spPr>
          <a:xfrm>
            <a:off x="2761561" y="3265463"/>
            <a:ext cx="14373225" cy="3350276"/>
          </a:xfrm>
          <a:prstGeom prst="rect">
            <a:avLst/>
          </a:prstGeom>
        </p:spPr>
        <p:txBody>
          <a:bodyPr vert="horz" wrap="square" lIns="0" tIns="104775" rIns="0" bIns="0" rtlCol="0">
            <a:spAutoFit/>
          </a:bodyPr>
          <a:lstStyle/>
          <a:p>
            <a:pPr algn="l">
              <a:lnSpc>
                <a:spcPct val="100000"/>
              </a:lnSpc>
              <a:spcBef>
                <a:spcPts val="825"/>
              </a:spcBef>
              <a:buSzPct val="63513"/>
              <a:tabLst>
                <a:tab pos="316865" algn="l"/>
              </a:tabLst>
            </a:pPr>
            <a:endParaRPr lang="en-US" sz="3700" spc="-120" dirty="0">
              <a:solidFill>
                <a:srgbClr val="002A58"/>
              </a:solidFill>
              <a:latin typeface="+mn-lt"/>
              <a:cs typeface="Verdana"/>
            </a:endParaRPr>
          </a:p>
          <a:p>
            <a:pPr algn="l">
              <a:lnSpc>
                <a:spcPct val="100000"/>
              </a:lnSpc>
              <a:spcBef>
                <a:spcPts val="825"/>
              </a:spcBef>
              <a:buSzPct val="63513"/>
              <a:tabLst>
                <a:tab pos="316865" algn="l"/>
              </a:tabLst>
            </a:pPr>
            <a:endParaRPr lang="en-US" sz="3700" spc="-120" dirty="0">
              <a:solidFill>
                <a:srgbClr val="002A58"/>
              </a:solidFill>
              <a:latin typeface="+mn-lt"/>
              <a:cs typeface="Verdana"/>
            </a:endParaRPr>
          </a:p>
          <a:p>
            <a:pPr algn="l">
              <a:lnSpc>
                <a:spcPct val="100000"/>
              </a:lnSpc>
              <a:spcBef>
                <a:spcPts val="825"/>
              </a:spcBef>
              <a:buSzPct val="63513"/>
              <a:tabLst>
                <a:tab pos="316865" algn="l"/>
              </a:tabLst>
            </a:pPr>
            <a:r>
              <a:rPr lang="en-US" sz="3700" spc="-120" dirty="0">
                <a:solidFill>
                  <a:srgbClr val="002A58"/>
                </a:solidFill>
                <a:latin typeface="+mn-lt"/>
                <a:cs typeface="Verdana"/>
              </a:rPr>
              <a:t>1.</a:t>
            </a:r>
            <a:r>
              <a:rPr sz="3700" spc="-120" dirty="0">
                <a:solidFill>
                  <a:srgbClr val="002A58"/>
                </a:solidFill>
                <a:latin typeface="+mn-lt"/>
                <a:cs typeface="Verdana"/>
              </a:rPr>
              <a:t>Data</a:t>
            </a:r>
            <a:r>
              <a:rPr sz="3700" spc="-245" dirty="0">
                <a:solidFill>
                  <a:srgbClr val="002A58"/>
                </a:solidFill>
                <a:latin typeface="+mn-lt"/>
                <a:cs typeface="Verdana"/>
              </a:rPr>
              <a:t> </a:t>
            </a:r>
            <a:r>
              <a:rPr sz="3700" spc="90" dirty="0">
                <a:solidFill>
                  <a:srgbClr val="002A58"/>
                </a:solidFill>
                <a:latin typeface="+mn-lt"/>
                <a:cs typeface="Verdana"/>
              </a:rPr>
              <a:t>science</a:t>
            </a:r>
            <a:r>
              <a:rPr sz="3700" spc="-245" dirty="0">
                <a:solidFill>
                  <a:srgbClr val="002A58"/>
                </a:solidFill>
                <a:latin typeface="+mn-lt"/>
                <a:cs typeface="Verdana"/>
              </a:rPr>
              <a:t> </a:t>
            </a:r>
            <a:r>
              <a:rPr sz="3700" dirty="0">
                <a:solidFill>
                  <a:srgbClr val="002A58"/>
                </a:solidFill>
                <a:latin typeface="+mn-lt"/>
                <a:cs typeface="Verdana"/>
              </a:rPr>
              <a:t>to</a:t>
            </a:r>
            <a:r>
              <a:rPr sz="3700" spc="-245" dirty="0">
                <a:solidFill>
                  <a:srgbClr val="002A58"/>
                </a:solidFill>
                <a:latin typeface="+mn-lt"/>
                <a:cs typeface="Verdana"/>
              </a:rPr>
              <a:t> </a:t>
            </a:r>
            <a:r>
              <a:rPr sz="3700" spc="-50" dirty="0">
                <a:solidFill>
                  <a:srgbClr val="002A58"/>
                </a:solidFill>
                <a:latin typeface="+mn-lt"/>
                <a:cs typeface="Verdana"/>
              </a:rPr>
              <a:t>analyze</a:t>
            </a:r>
            <a:r>
              <a:rPr sz="3700" spc="-245" dirty="0">
                <a:solidFill>
                  <a:srgbClr val="002A58"/>
                </a:solidFill>
                <a:latin typeface="+mn-lt"/>
                <a:cs typeface="Verdana"/>
              </a:rPr>
              <a:t> </a:t>
            </a:r>
            <a:r>
              <a:rPr sz="3700" spc="-10" dirty="0">
                <a:solidFill>
                  <a:srgbClr val="002A58"/>
                </a:solidFill>
                <a:latin typeface="+mn-lt"/>
                <a:cs typeface="Verdana"/>
              </a:rPr>
              <a:t>customer</a:t>
            </a:r>
            <a:r>
              <a:rPr sz="3700" spc="-240" dirty="0">
                <a:solidFill>
                  <a:srgbClr val="002A58"/>
                </a:solidFill>
                <a:latin typeface="+mn-lt"/>
                <a:cs typeface="Verdana"/>
              </a:rPr>
              <a:t> </a:t>
            </a:r>
            <a:r>
              <a:rPr sz="3700" spc="-10" dirty="0">
                <a:solidFill>
                  <a:srgbClr val="002A58"/>
                </a:solidFill>
                <a:latin typeface="+mn-lt"/>
                <a:cs typeface="Verdana"/>
              </a:rPr>
              <a:t>behavior.</a:t>
            </a:r>
            <a:endParaRPr lang="en-US" sz="3700" spc="-10" dirty="0">
              <a:latin typeface="+mn-lt"/>
              <a:cs typeface="Verdana"/>
            </a:endParaRPr>
          </a:p>
          <a:p>
            <a:pPr algn="l">
              <a:lnSpc>
                <a:spcPct val="100000"/>
              </a:lnSpc>
              <a:spcBef>
                <a:spcPts val="825"/>
              </a:spcBef>
              <a:buSzPct val="63513"/>
              <a:tabLst>
                <a:tab pos="316865" algn="l"/>
              </a:tabLst>
            </a:pPr>
            <a:r>
              <a:rPr lang="en-US" sz="3700" spc="-10" dirty="0">
                <a:solidFill>
                  <a:srgbClr val="002A58"/>
                </a:solidFill>
                <a:latin typeface="+mn-lt"/>
                <a:cs typeface="Verdana"/>
              </a:rPr>
              <a:t>2.</a:t>
            </a:r>
            <a:r>
              <a:rPr sz="3700" dirty="0">
                <a:solidFill>
                  <a:srgbClr val="002A58"/>
                </a:solidFill>
                <a:latin typeface="+mn-lt"/>
                <a:cs typeface="Verdana"/>
              </a:rPr>
              <a:t>Predict</a:t>
            </a:r>
            <a:r>
              <a:rPr sz="3700" spc="-220" dirty="0">
                <a:solidFill>
                  <a:srgbClr val="002A58"/>
                </a:solidFill>
                <a:latin typeface="+mn-lt"/>
                <a:cs typeface="Verdana"/>
              </a:rPr>
              <a:t> </a:t>
            </a:r>
            <a:r>
              <a:rPr sz="3700" spc="-50" dirty="0">
                <a:solidFill>
                  <a:srgbClr val="002A58"/>
                </a:solidFill>
                <a:latin typeface="+mn-lt"/>
                <a:cs typeface="Verdana"/>
              </a:rPr>
              <a:t>key</a:t>
            </a:r>
            <a:r>
              <a:rPr sz="3700" spc="-215" dirty="0">
                <a:solidFill>
                  <a:srgbClr val="002A58"/>
                </a:solidFill>
                <a:latin typeface="+mn-lt"/>
                <a:cs typeface="Verdana"/>
              </a:rPr>
              <a:t> </a:t>
            </a:r>
            <a:r>
              <a:rPr sz="3700" spc="-10" dirty="0">
                <a:solidFill>
                  <a:srgbClr val="002A58"/>
                </a:solidFill>
                <a:latin typeface="+mn-lt"/>
                <a:cs typeface="Verdana"/>
              </a:rPr>
              <a:t>customer</a:t>
            </a:r>
            <a:r>
              <a:rPr sz="3700" spc="-215" dirty="0">
                <a:solidFill>
                  <a:srgbClr val="002A58"/>
                </a:solidFill>
                <a:latin typeface="+mn-lt"/>
                <a:cs typeface="Verdana"/>
              </a:rPr>
              <a:t> </a:t>
            </a:r>
            <a:r>
              <a:rPr sz="3700" spc="-10" dirty="0">
                <a:solidFill>
                  <a:srgbClr val="002A58"/>
                </a:solidFill>
                <a:latin typeface="+mn-lt"/>
                <a:cs typeface="Verdana"/>
              </a:rPr>
              <a:t>outcomes.</a:t>
            </a:r>
            <a:endParaRPr sz="3700" dirty="0">
              <a:latin typeface="+mn-lt"/>
              <a:cs typeface="Verdana"/>
            </a:endParaRPr>
          </a:p>
          <a:p>
            <a:pPr algn="l">
              <a:lnSpc>
                <a:spcPct val="100000"/>
              </a:lnSpc>
              <a:spcBef>
                <a:spcPts val="735"/>
              </a:spcBef>
              <a:buSzPct val="63513"/>
              <a:tabLst>
                <a:tab pos="424815" algn="l"/>
              </a:tabLst>
            </a:pPr>
            <a:r>
              <a:rPr lang="en-US" sz="3700" spc="-25" dirty="0">
                <a:solidFill>
                  <a:srgbClr val="002A58"/>
                </a:solidFill>
                <a:latin typeface="+mn-lt"/>
                <a:cs typeface="Verdana"/>
              </a:rPr>
              <a:t>3.</a:t>
            </a:r>
            <a:r>
              <a:rPr sz="3700" spc="-25" dirty="0">
                <a:solidFill>
                  <a:srgbClr val="002A58"/>
                </a:solidFill>
                <a:latin typeface="+mn-lt"/>
                <a:cs typeface="Verdana"/>
              </a:rPr>
              <a:t>Provide</a:t>
            </a:r>
            <a:r>
              <a:rPr sz="3700" spc="-254" dirty="0">
                <a:solidFill>
                  <a:srgbClr val="002A58"/>
                </a:solidFill>
                <a:latin typeface="+mn-lt"/>
                <a:cs typeface="Verdana"/>
              </a:rPr>
              <a:t> </a:t>
            </a:r>
            <a:r>
              <a:rPr sz="3700" dirty="0">
                <a:solidFill>
                  <a:srgbClr val="002A58"/>
                </a:solidFill>
                <a:latin typeface="+mn-lt"/>
                <a:cs typeface="Verdana"/>
              </a:rPr>
              <a:t>actionable</a:t>
            </a:r>
            <a:r>
              <a:rPr sz="3700" spc="-250" dirty="0">
                <a:solidFill>
                  <a:srgbClr val="002A58"/>
                </a:solidFill>
                <a:latin typeface="+mn-lt"/>
                <a:cs typeface="Verdana"/>
              </a:rPr>
              <a:t> </a:t>
            </a:r>
            <a:r>
              <a:rPr sz="3700" spc="-60" dirty="0">
                <a:solidFill>
                  <a:srgbClr val="002A58"/>
                </a:solidFill>
                <a:latin typeface="+mn-lt"/>
                <a:cs typeface="Verdana"/>
              </a:rPr>
              <a:t>insights</a:t>
            </a:r>
            <a:r>
              <a:rPr sz="3700" spc="-250" dirty="0">
                <a:solidFill>
                  <a:srgbClr val="002A58"/>
                </a:solidFill>
                <a:latin typeface="+mn-lt"/>
                <a:cs typeface="Verdana"/>
              </a:rPr>
              <a:t> </a:t>
            </a:r>
            <a:r>
              <a:rPr sz="3700" spc="-110" dirty="0">
                <a:solidFill>
                  <a:srgbClr val="002A58"/>
                </a:solidFill>
                <a:latin typeface="+mn-lt"/>
                <a:cs typeface="Verdana"/>
              </a:rPr>
              <a:t>through</a:t>
            </a:r>
            <a:r>
              <a:rPr sz="3700" spc="-250" dirty="0">
                <a:solidFill>
                  <a:srgbClr val="002A58"/>
                </a:solidFill>
                <a:latin typeface="+mn-lt"/>
                <a:cs typeface="Verdana"/>
              </a:rPr>
              <a:t> </a:t>
            </a:r>
            <a:r>
              <a:rPr sz="3700" spc="-75" dirty="0">
                <a:solidFill>
                  <a:srgbClr val="002A58"/>
                </a:solidFill>
                <a:latin typeface="+mn-lt"/>
                <a:cs typeface="Verdana"/>
              </a:rPr>
              <a:t>interactive</a:t>
            </a:r>
            <a:r>
              <a:rPr sz="3700" spc="-250" dirty="0">
                <a:solidFill>
                  <a:srgbClr val="002A58"/>
                </a:solidFill>
                <a:latin typeface="+mn-lt"/>
                <a:cs typeface="Verdana"/>
              </a:rPr>
              <a:t> </a:t>
            </a:r>
            <a:r>
              <a:rPr sz="3700" spc="-50" dirty="0">
                <a:solidFill>
                  <a:srgbClr val="002A58"/>
                </a:solidFill>
                <a:latin typeface="+mn-lt"/>
                <a:cs typeface="Verdana"/>
              </a:rPr>
              <a:t>visualizations.</a:t>
            </a:r>
            <a:endParaRPr sz="3700" dirty="0">
              <a:latin typeface="+mn-lt"/>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9497" y="1881092"/>
            <a:ext cx="4849495" cy="752770"/>
          </a:xfrm>
          <a:prstGeom prst="rect">
            <a:avLst/>
          </a:prstGeom>
        </p:spPr>
        <p:txBody>
          <a:bodyPr vert="horz" wrap="square" lIns="0" tIns="13970" rIns="0" bIns="0" rtlCol="0">
            <a:spAutoFit/>
          </a:bodyPr>
          <a:lstStyle/>
          <a:p>
            <a:pPr marL="12700">
              <a:lnSpc>
                <a:spcPct val="100000"/>
              </a:lnSpc>
              <a:spcBef>
                <a:spcPts val="110"/>
              </a:spcBef>
            </a:pPr>
            <a:r>
              <a:rPr sz="4800" b="0" spc="-140" dirty="0">
                <a:latin typeface="Verdana"/>
                <a:cs typeface="Verdana"/>
              </a:rPr>
              <a:t>Key</a:t>
            </a:r>
            <a:r>
              <a:rPr sz="4800" b="0" spc="-345" dirty="0">
                <a:latin typeface="Verdana"/>
                <a:cs typeface="Verdana"/>
              </a:rPr>
              <a:t> </a:t>
            </a:r>
            <a:r>
              <a:rPr sz="4800" b="0" spc="-10" dirty="0">
                <a:latin typeface="Verdana"/>
                <a:cs typeface="Verdana"/>
              </a:rPr>
              <a:t>Objectives</a:t>
            </a:r>
            <a:r>
              <a:rPr lang="en-US" sz="4800" b="0" spc="-10" dirty="0">
                <a:latin typeface="Verdana"/>
                <a:cs typeface="Verdana"/>
              </a:rPr>
              <a:t> </a:t>
            </a:r>
            <a:endParaRPr sz="4800" dirty="0">
              <a:latin typeface="Verdana"/>
              <a:cs typeface="Verdana"/>
            </a:endParaRPr>
          </a:p>
        </p:txBody>
      </p:sp>
      <p:sp>
        <p:nvSpPr>
          <p:cNvPr id="3" name="object 3"/>
          <p:cNvSpPr txBox="1"/>
          <p:nvPr/>
        </p:nvSpPr>
        <p:spPr>
          <a:xfrm>
            <a:off x="2821051" y="2705838"/>
            <a:ext cx="12427585" cy="5070619"/>
          </a:xfrm>
          <a:prstGeom prst="rect">
            <a:avLst/>
          </a:prstGeom>
        </p:spPr>
        <p:txBody>
          <a:bodyPr vert="horz" wrap="square" lIns="0" tIns="89535" rIns="0" bIns="0" rtlCol="0">
            <a:spAutoFit/>
          </a:bodyPr>
          <a:lstStyle/>
          <a:p>
            <a:pPr marL="411480" indent="-406400">
              <a:lnSpc>
                <a:spcPct val="100000"/>
              </a:lnSpc>
              <a:spcBef>
                <a:spcPts val="705"/>
              </a:spcBef>
              <a:buSzPct val="98412"/>
              <a:buAutoNum type="arabicPeriod"/>
              <a:tabLst>
                <a:tab pos="411480" algn="l"/>
              </a:tabLst>
            </a:pPr>
            <a:r>
              <a:rPr sz="3150" spc="-105" dirty="0">
                <a:solidFill>
                  <a:srgbClr val="002A58"/>
                </a:solidFill>
                <a:latin typeface="+mn-lt"/>
                <a:cs typeface="Verdana"/>
              </a:rPr>
              <a:t>Data</a:t>
            </a:r>
            <a:r>
              <a:rPr sz="3150" spc="-215" dirty="0">
                <a:solidFill>
                  <a:srgbClr val="002A58"/>
                </a:solidFill>
                <a:latin typeface="+mn-lt"/>
                <a:cs typeface="Verdana"/>
              </a:rPr>
              <a:t> </a:t>
            </a:r>
            <a:r>
              <a:rPr sz="3150" spc="-45" dirty="0">
                <a:solidFill>
                  <a:srgbClr val="002A58"/>
                </a:solidFill>
                <a:latin typeface="+mn-lt"/>
                <a:cs typeface="Verdana"/>
              </a:rPr>
              <a:t>Acquisition</a:t>
            </a:r>
            <a:r>
              <a:rPr sz="3150" spc="-210" dirty="0">
                <a:solidFill>
                  <a:srgbClr val="002A58"/>
                </a:solidFill>
                <a:latin typeface="+mn-lt"/>
                <a:cs typeface="Verdana"/>
              </a:rPr>
              <a:t> </a:t>
            </a:r>
            <a:r>
              <a:rPr sz="3150" dirty="0">
                <a:solidFill>
                  <a:srgbClr val="002A58"/>
                </a:solidFill>
                <a:latin typeface="+mn-lt"/>
                <a:cs typeface="Verdana"/>
              </a:rPr>
              <a:t>&amp;</a:t>
            </a:r>
            <a:r>
              <a:rPr sz="3150" spc="-210" dirty="0">
                <a:solidFill>
                  <a:srgbClr val="002A58"/>
                </a:solidFill>
                <a:latin typeface="+mn-lt"/>
                <a:cs typeface="Verdana"/>
              </a:rPr>
              <a:t> </a:t>
            </a:r>
            <a:r>
              <a:rPr sz="3150" spc="-70" dirty="0">
                <a:solidFill>
                  <a:srgbClr val="002A58"/>
                </a:solidFill>
                <a:latin typeface="+mn-lt"/>
                <a:cs typeface="Verdana"/>
              </a:rPr>
              <a:t>Preparation</a:t>
            </a:r>
            <a:r>
              <a:rPr sz="3150" spc="-210" dirty="0">
                <a:solidFill>
                  <a:srgbClr val="002A58"/>
                </a:solidFill>
                <a:latin typeface="+mn-lt"/>
                <a:cs typeface="Verdana"/>
              </a:rPr>
              <a:t> </a:t>
            </a:r>
            <a:r>
              <a:rPr sz="3150" spc="-300" dirty="0">
                <a:solidFill>
                  <a:srgbClr val="002A58"/>
                </a:solidFill>
                <a:latin typeface="+mn-lt"/>
                <a:cs typeface="Verdana"/>
              </a:rPr>
              <a:t>–</a:t>
            </a:r>
            <a:r>
              <a:rPr sz="3150" spc="-210" dirty="0">
                <a:solidFill>
                  <a:srgbClr val="002A58"/>
                </a:solidFill>
                <a:latin typeface="+mn-lt"/>
                <a:cs typeface="Verdana"/>
              </a:rPr>
              <a:t> </a:t>
            </a:r>
            <a:r>
              <a:rPr sz="3150" spc="-75" dirty="0">
                <a:solidFill>
                  <a:srgbClr val="002A58"/>
                </a:solidFill>
                <a:latin typeface="+mn-lt"/>
                <a:cs typeface="Verdana"/>
              </a:rPr>
              <a:t>Ensure</a:t>
            </a:r>
            <a:r>
              <a:rPr sz="3150" spc="-210" dirty="0">
                <a:solidFill>
                  <a:srgbClr val="002A58"/>
                </a:solidFill>
                <a:latin typeface="+mn-lt"/>
                <a:cs typeface="Verdana"/>
              </a:rPr>
              <a:t> </a:t>
            </a:r>
            <a:r>
              <a:rPr sz="3150" spc="-10" dirty="0">
                <a:solidFill>
                  <a:srgbClr val="002A58"/>
                </a:solidFill>
                <a:latin typeface="+mn-lt"/>
                <a:cs typeface="Verdana"/>
              </a:rPr>
              <a:t>accurate</a:t>
            </a:r>
            <a:r>
              <a:rPr sz="3150" spc="-215" dirty="0">
                <a:solidFill>
                  <a:srgbClr val="002A58"/>
                </a:solidFill>
                <a:latin typeface="+mn-lt"/>
                <a:cs typeface="Verdana"/>
              </a:rPr>
              <a:t> </a:t>
            </a:r>
            <a:r>
              <a:rPr sz="3150" spc="-10" dirty="0">
                <a:solidFill>
                  <a:srgbClr val="002A58"/>
                </a:solidFill>
                <a:latin typeface="+mn-lt"/>
                <a:cs typeface="Verdana"/>
              </a:rPr>
              <a:t>analysis.</a:t>
            </a:r>
            <a:endParaRPr sz="3150" dirty="0">
              <a:latin typeface="+mn-lt"/>
              <a:cs typeface="Verdana"/>
            </a:endParaRPr>
          </a:p>
          <a:p>
            <a:pPr marL="412115" marR="979805" indent="-406400">
              <a:lnSpc>
                <a:spcPct val="116100"/>
              </a:lnSpc>
              <a:buSzPct val="98412"/>
              <a:buAutoNum type="arabicPeriod"/>
              <a:tabLst>
                <a:tab pos="412115" algn="l"/>
              </a:tabLst>
            </a:pPr>
            <a:r>
              <a:rPr sz="3150" spc="-40" dirty="0">
                <a:solidFill>
                  <a:srgbClr val="002A58"/>
                </a:solidFill>
                <a:latin typeface="+mn-lt"/>
                <a:cs typeface="Verdana"/>
              </a:rPr>
              <a:t>Customer</a:t>
            </a:r>
            <a:r>
              <a:rPr sz="3150" spc="-220" dirty="0">
                <a:solidFill>
                  <a:srgbClr val="002A58"/>
                </a:solidFill>
                <a:latin typeface="+mn-lt"/>
                <a:cs typeface="Verdana"/>
              </a:rPr>
              <a:t> </a:t>
            </a:r>
            <a:r>
              <a:rPr sz="3150" spc="-70" dirty="0">
                <a:solidFill>
                  <a:srgbClr val="002A58"/>
                </a:solidFill>
                <a:latin typeface="+mn-lt"/>
                <a:cs typeface="Verdana"/>
              </a:rPr>
              <a:t>Segmentation</a:t>
            </a:r>
            <a:r>
              <a:rPr sz="3150" spc="-215" dirty="0">
                <a:solidFill>
                  <a:srgbClr val="002A58"/>
                </a:solidFill>
                <a:latin typeface="+mn-lt"/>
                <a:cs typeface="Verdana"/>
              </a:rPr>
              <a:t> </a:t>
            </a:r>
            <a:r>
              <a:rPr sz="3150" spc="-300" dirty="0">
                <a:solidFill>
                  <a:srgbClr val="002A58"/>
                </a:solidFill>
                <a:latin typeface="+mn-lt"/>
                <a:cs typeface="Verdana"/>
              </a:rPr>
              <a:t>–</a:t>
            </a:r>
            <a:r>
              <a:rPr sz="3150" spc="-220" dirty="0">
                <a:solidFill>
                  <a:srgbClr val="002A58"/>
                </a:solidFill>
                <a:latin typeface="+mn-lt"/>
                <a:cs typeface="Verdana"/>
              </a:rPr>
              <a:t> </a:t>
            </a:r>
            <a:r>
              <a:rPr sz="3150" spc="-45" dirty="0">
                <a:solidFill>
                  <a:srgbClr val="002A58"/>
                </a:solidFill>
                <a:latin typeface="+mn-lt"/>
                <a:cs typeface="Verdana"/>
              </a:rPr>
              <a:t>Group</a:t>
            </a:r>
            <a:r>
              <a:rPr sz="3150" spc="-215" dirty="0">
                <a:solidFill>
                  <a:srgbClr val="002A58"/>
                </a:solidFill>
                <a:latin typeface="+mn-lt"/>
                <a:cs typeface="Verdana"/>
              </a:rPr>
              <a:t> </a:t>
            </a:r>
            <a:r>
              <a:rPr sz="3150" spc="-10" dirty="0">
                <a:solidFill>
                  <a:srgbClr val="002A58"/>
                </a:solidFill>
                <a:latin typeface="+mn-lt"/>
                <a:cs typeface="Verdana"/>
              </a:rPr>
              <a:t>customers</a:t>
            </a:r>
            <a:r>
              <a:rPr sz="3150" spc="-215" dirty="0">
                <a:solidFill>
                  <a:srgbClr val="002A58"/>
                </a:solidFill>
                <a:latin typeface="+mn-lt"/>
                <a:cs typeface="Verdana"/>
              </a:rPr>
              <a:t> </a:t>
            </a:r>
            <a:r>
              <a:rPr sz="3150" spc="-45" dirty="0">
                <a:solidFill>
                  <a:srgbClr val="002A58"/>
                </a:solidFill>
                <a:latin typeface="+mn-lt"/>
                <a:cs typeface="Verdana"/>
              </a:rPr>
              <a:t>for</a:t>
            </a:r>
            <a:r>
              <a:rPr sz="3150" spc="-220" dirty="0">
                <a:solidFill>
                  <a:srgbClr val="002A58"/>
                </a:solidFill>
                <a:latin typeface="+mn-lt"/>
                <a:cs typeface="Verdana"/>
              </a:rPr>
              <a:t> </a:t>
            </a:r>
            <a:r>
              <a:rPr sz="3150" spc="-10" dirty="0">
                <a:solidFill>
                  <a:srgbClr val="002A58"/>
                </a:solidFill>
                <a:latin typeface="+mn-lt"/>
                <a:cs typeface="Verdana"/>
              </a:rPr>
              <a:t>targeted strategies.</a:t>
            </a:r>
            <a:endParaRPr sz="3150" dirty="0">
              <a:latin typeface="+mn-lt"/>
              <a:cs typeface="Verdana"/>
            </a:endParaRPr>
          </a:p>
          <a:p>
            <a:pPr marL="411480" indent="-406400">
              <a:lnSpc>
                <a:spcPct val="100000"/>
              </a:lnSpc>
              <a:spcBef>
                <a:spcPts val="610"/>
              </a:spcBef>
              <a:buSzPct val="98412"/>
              <a:buAutoNum type="arabicPeriod"/>
              <a:tabLst>
                <a:tab pos="411480" algn="l"/>
              </a:tabLst>
            </a:pPr>
            <a:r>
              <a:rPr sz="3150" spc="-75" dirty="0">
                <a:solidFill>
                  <a:srgbClr val="002A58"/>
                </a:solidFill>
                <a:latin typeface="+mn-lt"/>
                <a:cs typeface="Verdana"/>
              </a:rPr>
              <a:t>Exploratory</a:t>
            </a:r>
            <a:r>
              <a:rPr sz="3150" spc="-215" dirty="0">
                <a:solidFill>
                  <a:srgbClr val="002A58"/>
                </a:solidFill>
                <a:latin typeface="+mn-lt"/>
                <a:cs typeface="Verdana"/>
              </a:rPr>
              <a:t> </a:t>
            </a:r>
            <a:r>
              <a:rPr sz="3150" spc="-105" dirty="0">
                <a:solidFill>
                  <a:srgbClr val="002A58"/>
                </a:solidFill>
                <a:latin typeface="+mn-lt"/>
                <a:cs typeface="Verdana"/>
              </a:rPr>
              <a:t>Data</a:t>
            </a:r>
            <a:r>
              <a:rPr sz="3150" spc="-210" dirty="0">
                <a:solidFill>
                  <a:srgbClr val="002A58"/>
                </a:solidFill>
                <a:latin typeface="+mn-lt"/>
                <a:cs typeface="Verdana"/>
              </a:rPr>
              <a:t> </a:t>
            </a:r>
            <a:r>
              <a:rPr sz="3150" spc="-40" dirty="0">
                <a:solidFill>
                  <a:srgbClr val="002A58"/>
                </a:solidFill>
                <a:latin typeface="+mn-lt"/>
                <a:cs typeface="Verdana"/>
              </a:rPr>
              <a:t>Analysis</a:t>
            </a:r>
            <a:r>
              <a:rPr sz="3150" spc="-210" dirty="0">
                <a:solidFill>
                  <a:srgbClr val="002A58"/>
                </a:solidFill>
                <a:latin typeface="+mn-lt"/>
                <a:cs typeface="Verdana"/>
              </a:rPr>
              <a:t> </a:t>
            </a:r>
            <a:r>
              <a:rPr sz="3150" spc="-300" dirty="0">
                <a:solidFill>
                  <a:srgbClr val="002A58"/>
                </a:solidFill>
                <a:latin typeface="+mn-lt"/>
                <a:cs typeface="Verdana"/>
              </a:rPr>
              <a:t>–</a:t>
            </a:r>
            <a:r>
              <a:rPr sz="3150" spc="-210" dirty="0">
                <a:solidFill>
                  <a:srgbClr val="002A58"/>
                </a:solidFill>
                <a:latin typeface="+mn-lt"/>
                <a:cs typeface="Verdana"/>
              </a:rPr>
              <a:t> </a:t>
            </a:r>
            <a:r>
              <a:rPr sz="3150" spc="-130" dirty="0">
                <a:solidFill>
                  <a:srgbClr val="002A58"/>
                </a:solidFill>
                <a:latin typeface="+mn-lt"/>
                <a:cs typeface="Verdana"/>
              </a:rPr>
              <a:t>Identify</a:t>
            </a:r>
            <a:r>
              <a:rPr sz="3150" spc="-210" dirty="0">
                <a:solidFill>
                  <a:srgbClr val="002A58"/>
                </a:solidFill>
                <a:latin typeface="+mn-lt"/>
                <a:cs typeface="Verdana"/>
              </a:rPr>
              <a:t> </a:t>
            </a:r>
            <a:r>
              <a:rPr sz="3150" spc="-110" dirty="0">
                <a:solidFill>
                  <a:srgbClr val="002A58"/>
                </a:solidFill>
                <a:latin typeface="+mn-lt"/>
                <a:cs typeface="Verdana"/>
              </a:rPr>
              <a:t>important</a:t>
            </a:r>
            <a:r>
              <a:rPr sz="3150" spc="-215" dirty="0">
                <a:solidFill>
                  <a:srgbClr val="002A58"/>
                </a:solidFill>
                <a:latin typeface="+mn-lt"/>
                <a:cs typeface="Verdana"/>
              </a:rPr>
              <a:t> </a:t>
            </a:r>
            <a:r>
              <a:rPr sz="3150" spc="-10" dirty="0">
                <a:solidFill>
                  <a:srgbClr val="002A58"/>
                </a:solidFill>
                <a:latin typeface="+mn-lt"/>
                <a:cs typeface="Verdana"/>
              </a:rPr>
              <a:t>patterns.</a:t>
            </a:r>
            <a:endParaRPr sz="3150" dirty="0">
              <a:latin typeface="+mn-lt"/>
              <a:cs typeface="Verdana"/>
            </a:endParaRPr>
          </a:p>
          <a:p>
            <a:pPr marL="412115" indent="-406400">
              <a:lnSpc>
                <a:spcPct val="100000"/>
              </a:lnSpc>
              <a:spcBef>
                <a:spcPts val="605"/>
              </a:spcBef>
              <a:buSzPct val="98412"/>
              <a:buAutoNum type="arabicPeriod"/>
              <a:tabLst>
                <a:tab pos="412115" algn="l"/>
              </a:tabLst>
            </a:pPr>
            <a:r>
              <a:rPr sz="3150" spc="-35" dirty="0">
                <a:solidFill>
                  <a:srgbClr val="002A58"/>
                </a:solidFill>
                <a:latin typeface="+mn-lt"/>
                <a:cs typeface="Verdana"/>
              </a:rPr>
              <a:t>Predictive</a:t>
            </a:r>
            <a:r>
              <a:rPr sz="3150" spc="-165" dirty="0">
                <a:solidFill>
                  <a:srgbClr val="002A58"/>
                </a:solidFill>
                <a:latin typeface="+mn-lt"/>
                <a:cs typeface="Verdana"/>
              </a:rPr>
              <a:t> </a:t>
            </a:r>
            <a:r>
              <a:rPr sz="3150" dirty="0">
                <a:solidFill>
                  <a:srgbClr val="002A58"/>
                </a:solidFill>
                <a:latin typeface="+mn-lt"/>
                <a:cs typeface="Verdana"/>
              </a:rPr>
              <a:t>Modeling</a:t>
            </a:r>
            <a:r>
              <a:rPr sz="3150" spc="-160" dirty="0">
                <a:solidFill>
                  <a:srgbClr val="002A58"/>
                </a:solidFill>
                <a:latin typeface="+mn-lt"/>
                <a:cs typeface="Verdana"/>
              </a:rPr>
              <a:t> </a:t>
            </a:r>
            <a:r>
              <a:rPr sz="3150" spc="-300" dirty="0">
                <a:solidFill>
                  <a:srgbClr val="002A58"/>
                </a:solidFill>
                <a:latin typeface="+mn-lt"/>
                <a:cs typeface="Verdana"/>
              </a:rPr>
              <a:t>–</a:t>
            </a:r>
            <a:r>
              <a:rPr sz="3150" spc="-165" dirty="0">
                <a:solidFill>
                  <a:srgbClr val="002A58"/>
                </a:solidFill>
                <a:latin typeface="+mn-lt"/>
                <a:cs typeface="Verdana"/>
              </a:rPr>
              <a:t> </a:t>
            </a:r>
            <a:r>
              <a:rPr sz="3150" dirty="0">
                <a:solidFill>
                  <a:srgbClr val="002A58"/>
                </a:solidFill>
                <a:latin typeface="+mn-lt"/>
                <a:cs typeface="Verdana"/>
              </a:rPr>
              <a:t>Forecast</a:t>
            </a:r>
            <a:r>
              <a:rPr sz="3150" spc="-160" dirty="0">
                <a:solidFill>
                  <a:srgbClr val="002A58"/>
                </a:solidFill>
                <a:latin typeface="+mn-lt"/>
                <a:cs typeface="Verdana"/>
              </a:rPr>
              <a:t> </a:t>
            </a:r>
            <a:r>
              <a:rPr sz="3150" spc="-30" dirty="0">
                <a:solidFill>
                  <a:srgbClr val="002A58"/>
                </a:solidFill>
                <a:latin typeface="+mn-lt"/>
                <a:cs typeface="Verdana"/>
              </a:rPr>
              <a:t>customer</a:t>
            </a:r>
            <a:r>
              <a:rPr sz="3150" spc="-160" dirty="0">
                <a:solidFill>
                  <a:srgbClr val="002A58"/>
                </a:solidFill>
                <a:latin typeface="+mn-lt"/>
                <a:cs typeface="Verdana"/>
              </a:rPr>
              <a:t> </a:t>
            </a:r>
            <a:r>
              <a:rPr sz="3150" spc="-10" dirty="0">
                <a:solidFill>
                  <a:srgbClr val="002A58"/>
                </a:solidFill>
                <a:latin typeface="+mn-lt"/>
                <a:cs typeface="Verdana"/>
              </a:rPr>
              <a:t>behavior.</a:t>
            </a:r>
            <a:endParaRPr sz="3150" dirty="0">
              <a:latin typeface="+mn-lt"/>
              <a:cs typeface="Verdana"/>
            </a:endParaRPr>
          </a:p>
          <a:p>
            <a:pPr marL="411480" indent="-406400">
              <a:lnSpc>
                <a:spcPct val="100000"/>
              </a:lnSpc>
              <a:spcBef>
                <a:spcPts val="610"/>
              </a:spcBef>
              <a:buSzPct val="98412"/>
              <a:buAutoNum type="arabicPeriod"/>
              <a:tabLst>
                <a:tab pos="411480" algn="l"/>
              </a:tabLst>
            </a:pPr>
            <a:r>
              <a:rPr sz="3150" spc="-114" dirty="0">
                <a:solidFill>
                  <a:srgbClr val="002A58"/>
                </a:solidFill>
                <a:latin typeface="+mn-lt"/>
                <a:cs typeface="Verdana"/>
              </a:rPr>
              <a:t>Interactive</a:t>
            </a:r>
            <a:r>
              <a:rPr sz="3150" spc="-200" dirty="0">
                <a:solidFill>
                  <a:srgbClr val="002A58"/>
                </a:solidFill>
                <a:latin typeface="+mn-lt"/>
                <a:cs typeface="Verdana"/>
              </a:rPr>
              <a:t> </a:t>
            </a:r>
            <a:r>
              <a:rPr sz="3150" spc="-70" dirty="0">
                <a:solidFill>
                  <a:srgbClr val="002A58"/>
                </a:solidFill>
                <a:latin typeface="+mn-lt"/>
                <a:cs typeface="Verdana"/>
              </a:rPr>
              <a:t>Visualization</a:t>
            </a:r>
            <a:r>
              <a:rPr sz="3150" spc="-200" dirty="0">
                <a:solidFill>
                  <a:srgbClr val="002A58"/>
                </a:solidFill>
                <a:latin typeface="+mn-lt"/>
                <a:cs typeface="Verdana"/>
              </a:rPr>
              <a:t> </a:t>
            </a:r>
            <a:r>
              <a:rPr sz="3150" spc="-300" dirty="0">
                <a:solidFill>
                  <a:srgbClr val="002A58"/>
                </a:solidFill>
                <a:latin typeface="+mn-lt"/>
                <a:cs typeface="Verdana"/>
              </a:rPr>
              <a:t>–</a:t>
            </a:r>
            <a:r>
              <a:rPr sz="3150" spc="-195" dirty="0">
                <a:solidFill>
                  <a:srgbClr val="002A58"/>
                </a:solidFill>
                <a:latin typeface="+mn-lt"/>
                <a:cs typeface="Verdana"/>
              </a:rPr>
              <a:t> </a:t>
            </a:r>
            <a:r>
              <a:rPr sz="3150" spc="-10" dirty="0">
                <a:solidFill>
                  <a:srgbClr val="002A58"/>
                </a:solidFill>
                <a:latin typeface="+mn-lt"/>
                <a:cs typeface="Verdana"/>
              </a:rPr>
              <a:t>Create</a:t>
            </a:r>
            <a:r>
              <a:rPr sz="3150" spc="-200" dirty="0">
                <a:solidFill>
                  <a:srgbClr val="002A58"/>
                </a:solidFill>
                <a:latin typeface="+mn-lt"/>
                <a:cs typeface="Verdana"/>
              </a:rPr>
              <a:t> </a:t>
            </a:r>
            <a:r>
              <a:rPr sz="3150" dirty="0">
                <a:solidFill>
                  <a:srgbClr val="002A58"/>
                </a:solidFill>
                <a:latin typeface="+mn-lt"/>
                <a:cs typeface="Verdana"/>
              </a:rPr>
              <a:t>Power</a:t>
            </a:r>
            <a:r>
              <a:rPr sz="3150" spc="-195" dirty="0">
                <a:solidFill>
                  <a:srgbClr val="002A58"/>
                </a:solidFill>
                <a:latin typeface="+mn-lt"/>
                <a:cs typeface="Verdana"/>
              </a:rPr>
              <a:t> </a:t>
            </a:r>
            <a:r>
              <a:rPr sz="3150" spc="-275" dirty="0">
                <a:solidFill>
                  <a:srgbClr val="002A58"/>
                </a:solidFill>
                <a:latin typeface="+mn-lt"/>
                <a:cs typeface="Verdana"/>
              </a:rPr>
              <a:t>BI</a:t>
            </a:r>
            <a:r>
              <a:rPr sz="3150" spc="-200" dirty="0">
                <a:solidFill>
                  <a:srgbClr val="002A58"/>
                </a:solidFill>
                <a:latin typeface="+mn-lt"/>
                <a:cs typeface="Verdana"/>
              </a:rPr>
              <a:t> </a:t>
            </a:r>
            <a:r>
              <a:rPr sz="3150" spc="-10" dirty="0">
                <a:solidFill>
                  <a:srgbClr val="002A58"/>
                </a:solidFill>
                <a:latin typeface="+mn-lt"/>
                <a:cs typeface="Verdana"/>
              </a:rPr>
              <a:t>dashboards.</a:t>
            </a:r>
            <a:endParaRPr sz="3150" dirty="0">
              <a:latin typeface="+mn-lt"/>
              <a:cs typeface="Verdana"/>
            </a:endParaRPr>
          </a:p>
          <a:p>
            <a:pPr marL="412115" marR="2311400" indent="-407034">
              <a:lnSpc>
                <a:spcPct val="116100"/>
              </a:lnSpc>
              <a:buSzPct val="98412"/>
              <a:buAutoNum type="arabicPeriod"/>
              <a:tabLst>
                <a:tab pos="412115" algn="l"/>
              </a:tabLst>
            </a:pPr>
            <a:r>
              <a:rPr sz="3150" spc="-155" dirty="0">
                <a:solidFill>
                  <a:srgbClr val="002A58"/>
                </a:solidFill>
                <a:latin typeface="+mn-lt"/>
                <a:cs typeface="Verdana"/>
              </a:rPr>
              <a:t>Insight</a:t>
            </a:r>
            <a:r>
              <a:rPr sz="3150" spc="-195" dirty="0">
                <a:solidFill>
                  <a:srgbClr val="002A58"/>
                </a:solidFill>
                <a:latin typeface="+mn-lt"/>
                <a:cs typeface="Verdana"/>
              </a:rPr>
              <a:t> </a:t>
            </a:r>
            <a:r>
              <a:rPr sz="3150" spc="-60" dirty="0">
                <a:solidFill>
                  <a:srgbClr val="002A58"/>
                </a:solidFill>
                <a:latin typeface="+mn-lt"/>
                <a:cs typeface="Verdana"/>
              </a:rPr>
              <a:t>Generation</a:t>
            </a:r>
            <a:r>
              <a:rPr sz="3150" spc="-195" dirty="0">
                <a:solidFill>
                  <a:srgbClr val="002A58"/>
                </a:solidFill>
                <a:latin typeface="+mn-lt"/>
                <a:cs typeface="Verdana"/>
              </a:rPr>
              <a:t> </a:t>
            </a:r>
            <a:r>
              <a:rPr sz="3150" dirty="0">
                <a:solidFill>
                  <a:srgbClr val="002A58"/>
                </a:solidFill>
                <a:latin typeface="+mn-lt"/>
                <a:cs typeface="Verdana"/>
              </a:rPr>
              <a:t>&amp;</a:t>
            </a:r>
            <a:r>
              <a:rPr sz="3150" spc="-190" dirty="0">
                <a:solidFill>
                  <a:srgbClr val="002A58"/>
                </a:solidFill>
                <a:latin typeface="+mn-lt"/>
                <a:cs typeface="Verdana"/>
              </a:rPr>
              <a:t> </a:t>
            </a:r>
            <a:r>
              <a:rPr sz="3150" spc="-70" dirty="0">
                <a:solidFill>
                  <a:srgbClr val="002A58"/>
                </a:solidFill>
                <a:latin typeface="+mn-lt"/>
                <a:cs typeface="Verdana"/>
              </a:rPr>
              <a:t>Reporting</a:t>
            </a:r>
            <a:r>
              <a:rPr sz="3150" spc="-195" dirty="0">
                <a:solidFill>
                  <a:srgbClr val="002A58"/>
                </a:solidFill>
                <a:latin typeface="+mn-lt"/>
                <a:cs typeface="Verdana"/>
              </a:rPr>
              <a:t> </a:t>
            </a:r>
            <a:r>
              <a:rPr sz="3150" spc="-300" dirty="0">
                <a:solidFill>
                  <a:srgbClr val="002A58"/>
                </a:solidFill>
                <a:latin typeface="+mn-lt"/>
                <a:cs typeface="Verdana"/>
              </a:rPr>
              <a:t>–</a:t>
            </a:r>
            <a:r>
              <a:rPr sz="3150" spc="-190" dirty="0">
                <a:solidFill>
                  <a:srgbClr val="002A58"/>
                </a:solidFill>
                <a:latin typeface="+mn-lt"/>
                <a:cs typeface="Verdana"/>
              </a:rPr>
              <a:t> </a:t>
            </a:r>
            <a:r>
              <a:rPr sz="3150" spc="-45" dirty="0">
                <a:solidFill>
                  <a:srgbClr val="002A58"/>
                </a:solidFill>
                <a:latin typeface="+mn-lt"/>
                <a:cs typeface="Verdana"/>
              </a:rPr>
              <a:t>Provide</a:t>
            </a:r>
            <a:r>
              <a:rPr sz="3150" spc="-195" dirty="0">
                <a:solidFill>
                  <a:srgbClr val="002A58"/>
                </a:solidFill>
                <a:latin typeface="+mn-lt"/>
                <a:cs typeface="Verdana"/>
              </a:rPr>
              <a:t> </a:t>
            </a:r>
            <a:r>
              <a:rPr sz="3150" spc="-10" dirty="0">
                <a:solidFill>
                  <a:srgbClr val="002A58"/>
                </a:solidFill>
                <a:latin typeface="+mn-lt"/>
                <a:cs typeface="Verdana"/>
              </a:rPr>
              <a:t>strategic recommendations.</a:t>
            </a:r>
            <a:endParaRPr sz="3150" dirty="0">
              <a:latin typeface="+mn-lt"/>
              <a:cs typeface="Verdana"/>
            </a:endParaRPr>
          </a:p>
          <a:p>
            <a:pPr marL="412115" indent="-406400">
              <a:lnSpc>
                <a:spcPct val="100000"/>
              </a:lnSpc>
              <a:spcBef>
                <a:spcPts val="610"/>
              </a:spcBef>
              <a:buSzPct val="98412"/>
              <a:buAutoNum type="arabicPeriod"/>
              <a:tabLst>
                <a:tab pos="412115" algn="l"/>
              </a:tabLst>
            </a:pPr>
            <a:r>
              <a:rPr sz="3150" spc="-125" dirty="0">
                <a:solidFill>
                  <a:srgbClr val="002A58"/>
                </a:solidFill>
                <a:latin typeface="+mn-lt"/>
                <a:cs typeface="Verdana"/>
              </a:rPr>
              <a:t>Integration</a:t>
            </a:r>
            <a:r>
              <a:rPr sz="3150" spc="-210" dirty="0">
                <a:solidFill>
                  <a:srgbClr val="002A58"/>
                </a:solidFill>
                <a:latin typeface="+mn-lt"/>
                <a:cs typeface="Verdana"/>
              </a:rPr>
              <a:t> </a:t>
            </a:r>
            <a:r>
              <a:rPr sz="3150" dirty="0">
                <a:solidFill>
                  <a:srgbClr val="002A58"/>
                </a:solidFill>
                <a:latin typeface="+mn-lt"/>
                <a:cs typeface="Verdana"/>
              </a:rPr>
              <a:t>&amp;</a:t>
            </a:r>
            <a:r>
              <a:rPr sz="3150" spc="-210" dirty="0">
                <a:solidFill>
                  <a:srgbClr val="002A58"/>
                </a:solidFill>
                <a:latin typeface="+mn-lt"/>
                <a:cs typeface="Verdana"/>
              </a:rPr>
              <a:t> </a:t>
            </a:r>
            <a:r>
              <a:rPr sz="3150" spc="-55" dirty="0">
                <a:solidFill>
                  <a:srgbClr val="002A58"/>
                </a:solidFill>
                <a:latin typeface="+mn-lt"/>
                <a:cs typeface="Verdana"/>
              </a:rPr>
              <a:t>Deployment</a:t>
            </a:r>
            <a:r>
              <a:rPr sz="3150" spc="-210" dirty="0">
                <a:solidFill>
                  <a:srgbClr val="002A58"/>
                </a:solidFill>
                <a:latin typeface="+mn-lt"/>
                <a:cs typeface="Verdana"/>
              </a:rPr>
              <a:t> </a:t>
            </a:r>
            <a:r>
              <a:rPr sz="3150" spc="-300" dirty="0">
                <a:solidFill>
                  <a:srgbClr val="002A58"/>
                </a:solidFill>
                <a:latin typeface="+mn-lt"/>
                <a:cs typeface="Verdana"/>
              </a:rPr>
              <a:t>–</a:t>
            </a:r>
            <a:r>
              <a:rPr sz="3150" spc="-204" dirty="0">
                <a:solidFill>
                  <a:srgbClr val="002A58"/>
                </a:solidFill>
                <a:latin typeface="+mn-lt"/>
                <a:cs typeface="Verdana"/>
              </a:rPr>
              <a:t> </a:t>
            </a:r>
            <a:r>
              <a:rPr sz="3150" spc="-130" dirty="0">
                <a:solidFill>
                  <a:srgbClr val="002A58"/>
                </a:solidFill>
                <a:latin typeface="+mn-lt"/>
                <a:cs typeface="Verdana"/>
              </a:rPr>
              <a:t>Implement</a:t>
            </a:r>
            <a:r>
              <a:rPr sz="3150" spc="-210" dirty="0">
                <a:solidFill>
                  <a:srgbClr val="002A58"/>
                </a:solidFill>
                <a:latin typeface="+mn-lt"/>
                <a:cs typeface="Verdana"/>
              </a:rPr>
              <a:t> </a:t>
            </a:r>
            <a:r>
              <a:rPr sz="3150" spc="-65" dirty="0">
                <a:solidFill>
                  <a:srgbClr val="002A58"/>
                </a:solidFill>
                <a:latin typeface="+mn-lt"/>
                <a:cs typeface="Verdana"/>
              </a:rPr>
              <a:t>insights</a:t>
            </a:r>
            <a:r>
              <a:rPr sz="3150" spc="-210" dirty="0">
                <a:solidFill>
                  <a:srgbClr val="002A58"/>
                </a:solidFill>
                <a:latin typeface="+mn-lt"/>
                <a:cs typeface="Verdana"/>
              </a:rPr>
              <a:t> </a:t>
            </a:r>
            <a:r>
              <a:rPr sz="3150" spc="-95" dirty="0">
                <a:solidFill>
                  <a:srgbClr val="002A58"/>
                </a:solidFill>
                <a:latin typeface="+mn-lt"/>
                <a:cs typeface="Verdana"/>
              </a:rPr>
              <a:t>into</a:t>
            </a:r>
            <a:r>
              <a:rPr sz="3150" spc="-210" dirty="0">
                <a:solidFill>
                  <a:srgbClr val="002A58"/>
                </a:solidFill>
                <a:latin typeface="+mn-lt"/>
                <a:cs typeface="Verdana"/>
              </a:rPr>
              <a:t> </a:t>
            </a:r>
            <a:r>
              <a:rPr sz="3150" spc="-10" dirty="0">
                <a:solidFill>
                  <a:srgbClr val="002A58"/>
                </a:solidFill>
                <a:latin typeface="+mn-lt"/>
                <a:cs typeface="Verdana"/>
              </a:rPr>
              <a:t>business.</a:t>
            </a:r>
            <a:endParaRPr sz="3150" dirty="0">
              <a:latin typeface="+mn-lt"/>
              <a:cs typeface="Verdana"/>
            </a:endParaRPr>
          </a:p>
          <a:p>
            <a:pPr marL="412115" indent="-406400">
              <a:lnSpc>
                <a:spcPct val="100000"/>
              </a:lnSpc>
              <a:spcBef>
                <a:spcPts val="605"/>
              </a:spcBef>
              <a:buSzPct val="98412"/>
              <a:buAutoNum type="arabicPeriod"/>
              <a:tabLst>
                <a:tab pos="412115" algn="l"/>
              </a:tabLst>
            </a:pPr>
            <a:r>
              <a:rPr sz="3150" spc="-35" dirty="0">
                <a:solidFill>
                  <a:srgbClr val="002A58"/>
                </a:solidFill>
                <a:latin typeface="+mn-lt"/>
                <a:cs typeface="Verdana"/>
              </a:rPr>
              <a:t>Performance</a:t>
            </a:r>
            <a:r>
              <a:rPr sz="3150" spc="-220" dirty="0">
                <a:solidFill>
                  <a:srgbClr val="002A58"/>
                </a:solidFill>
                <a:latin typeface="+mn-lt"/>
                <a:cs typeface="Verdana"/>
              </a:rPr>
              <a:t> </a:t>
            </a:r>
            <a:r>
              <a:rPr sz="3150" spc="-60" dirty="0">
                <a:solidFill>
                  <a:srgbClr val="002A58"/>
                </a:solidFill>
                <a:latin typeface="+mn-lt"/>
                <a:cs typeface="Verdana"/>
              </a:rPr>
              <a:t>Monitoring</a:t>
            </a:r>
            <a:r>
              <a:rPr sz="3150" spc="-215" dirty="0">
                <a:solidFill>
                  <a:srgbClr val="002A58"/>
                </a:solidFill>
                <a:latin typeface="+mn-lt"/>
                <a:cs typeface="Verdana"/>
              </a:rPr>
              <a:t> </a:t>
            </a:r>
            <a:r>
              <a:rPr sz="3150" spc="-300" dirty="0">
                <a:solidFill>
                  <a:srgbClr val="002A58"/>
                </a:solidFill>
                <a:latin typeface="+mn-lt"/>
                <a:cs typeface="Verdana"/>
              </a:rPr>
              <a:t>–</a:t>
            </a:r>
            <a:r>
              <a:rPr sz="3150" spc="-220" dirty="0">
                <a:solidFill>
                  <a:srgbClr val="002A58"/>
                </a:solidFill>
                <a:latin typeface="+mn-lt"/>
                <a:cs typeface="Verdana"/>
              </a:rPr>
              <a:t> </a:t>
            </a:r>
            <a:r>
              <a:rPr sz="3150" spc="-95" dirty="0">
                <a:solidFill>
                  <a:srgbClr val="002A58"/>
                </a:solidFill>
                <a:latin typeface="+mn-lt"/>
                <a:cs typeface="Verdana"/>
              </a:rPr>
              <a:t>Maintain</a:t>
            </a:r>
            <a:r>
              <a:rPr sz="3150" spc="-215" dirty="0">
                <a:solidFill>
                  <a:srgbClr val="002A58"/>
                </a:solidFill>
                <a:latin typeface="+mn-lt"/>
                <a:cs typeface="Verdana"/>
              </a:rPr>
              <a:t> </a:t>
            </a:r>
            <a:r>
              <a:rPr sz="3150" dirty="0">
                <a:solidFill>
                  <a:srgbClr val="002A58"/>
                </a:solidFill>
                <a:latin typeface="+mn-lt"/>
                <a:cs typeface="Verdana"/>
              </a:rPr>
              <a:t>model</a:t>
            </a:r>
            <a:r>
              <a:rPr sz="3150" spc="-215" dirty="0">
                <a:solidFill>
                  <a:srgbClr val="002A58"/>
                </a:solidFill>
                <a:latin typeface="+mn-lt"/>
                <a:cs typeface="Verdana"/>
              </a:rPr>
              <a:t> </a:t>
            </a:r>
            <a:r>
              <a:rPr sz="3150" dirty="0">
                <a:solidFill>
                  <a:srgbClr val="002A58"/>
                </a:solidFill>
                <a:latin typeface="+mn-lt"/>
                <a:cs typeface="Verdana"/>
              </a:rPr>
              <a:t>accuracy</a:t>
            </a:r>
            <a:r>
              <a:rPr sz="3150" spc="-220" dirty="0">
                <a:solidFill>
                  <a:srgbClr val="002A58"/>
                </a:solidFill>
                <a:latin typeface="+mn-lt"/>
                <a:cs typeface="Verdana"/>
              </a:rPr>
              <a:t> </a:t>
            </a:r>
            <a:r>
              <a:rPr sz="3150" spc="-80" dirty="0">
                <a:solidFill>
                  <a:srgbClr val="002A58"/>
                </a:solidFill>
                <a:latin typeface="+mn-lt"/>
                <a:cs typeface="Verdana"/>
              </a:rPr>
              <a:t>over</a:t>
            </a:r>
            <a:r>
              <a:rPr sz="3150" spc="-215" dirty="0">
                <a:solidFill>
                  <a:srgbClr val="002A58"/>
                </a:solidFill>
                <a:latin typeface="+mn-lt"/>
                <a:cs typeface="Verdana"/>
              </a:rPr>
              <a:t> </a:t>
            </a:r>
            <a:r>
              <a:rPr sz="3150" spc="-35" dirty="0">
                <a:solidFill>
                  <a:srgbClr val="002A58"/>
                </a:solidFill>
                <a:latin typeface="+mn-lt"/>
                <a:cs typeface="Verdana"/>
              </a:rPr>
              <a:t>time.</a:t>
            </a:r>
            <a:endParaRPr sz="3150" dirty="0">
              <a:latin typeface="+mn-lt"/>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6800" y="266700"/>
            <a:ext cx="9970760" cy="843821"/>
          </a:xfrm>
          <a:prstGeom prst="rect">
            <a:avLst/>
          </a:prstGeom>
        </p:spPr>
        <p:txBody>
          <a:bodyPr vert="horz" wrap="square" lIns="0" tIns="12700" rIns="0" bIns="0" rtlCol="0">
            <a:spAutoFit/>
          </a:bodyPr>
          <a:lstStyle/>
          <a:p>
            <a:pPr marL="12700">
              <a:lnSpc>
                <a:spcPct val="100000"/>
              </a:lnSpc>
              <a:spcBef>
                <a:spcPts val="100"/>
              </a:spcBef>
            </a:pPr>
            <a:r>
              <a:rPr sz="5400" spc="95" dirty="0"/>
              <a:t>DATASET</a:t>
            </a:r>
            <a:r>
              <a:rPr sz="5400" spc="-185" dirty="0"/>
              <a:t> </a:t>
            </a:r>
            <a:r>
              <a:rPr sz="5400" spc="-150" dirty="0"/>
              <a:t>DESCRIPTION</a:t>
            </a:r>
            <a:endParaRPr sz="5400" dirty="0"/>
          </a:p>
        </p:txBody>
      </p:sp>
      <p:sp>
        <p:nvSpPr>
          <p:cNvPr id="3" name="object 3"/>
          <p:cNvSpPr txBox="1"/>
          <p:nvPr/>
        </p:nvSpPr>
        <p:spPr>
          <a:xfrm>
            <a:off x="3200400" y="1409700"/>
            <a:ext cx="12078672" cy="8803436"/>
          </a:xfrm>
          <a:prstGeom prst="rect">
            <a:avLst/>
          </a:prstGeom>
        </p:spPr>
        <p:txBody>
          <a:bodyPr vert="horz" wrap="square" lIns="0" tIns="12700" rIns="0" bIns="0" rtlCol="0">
            <a:spAutoFit/>
          </a:bodyPr>
          <a:lstStyle/>
          <a:p>
            <a:pPr marL="12700" marR="5080" algn="l">
              <a:lnSpc>
                <a:spcPct val="116100"/>
              </a:lnSpc>
              <a:spcBef>
                <a:spcPts val="100"/>
              </a:spcBef>
            </a:pPr>
            <a:r>
              <a:rPr lang="en-US" sz="2000" b="1" dirty="0">
                <a:solidFill>
                  <a:srgbClr val="002060"/>
                </a:solidFill>
                <a:latin typeface="+mn-lt"/>
                <a:cs typeface="Verdana"/>
              </a:rPr>
              <a:t>This dataset contains 2,240 entries and 29 columns, representing customer data from a marketing campaign. It includes demographic details, purchasing behaviors, and responses to marketing efforts.</a:t>
            </a:r>
          </a:p>
          <a:p>
            <a:pPr marL="12700" marR="5080" algn="l">
              <a:lnSpc>
                <a:spcPct val="116100"/>
              </a:lnSpc>
              <a:spcBef>
                <a:spcPts val="100"/>
              </a:spcBef>
            </a:pPr>
            <a:r>
              <a:rPr lang="en-US" sz="2000" b="1" dirty="0">
                <a:solidFill>
                  <a:srgbClr val="002060"/>
                </a:solidFill>
                <a:latin typeface="+mn-lt"/>
                <a:cs typeface="Verdana"/>
              </a:rPr>
              <a:t>Key Columns:</a:t>
            </a:r>
          </a:p>
          <a:p>
            <a:pPr marL="469900" marR="5080" indent="-457200" algn="l">
              <a:lnSpc>
                <a:spcPct val="116100"/>
              </a:lnSpc>
              <a:spcBef>
                <a:spcPts val="100"/>
              </a:spcBef>
              <a:buFont typeface="+mj-lt"/>
              <a:buAutoNum type="arabicPeriod"/>
            </a:pPr>
            <a:r>
              <a:rPr lang="en-US" sz="2000" b="1" dirty="0">
                <a:solidFill>
                  <a:srgbClr val="002060"/>
                </a:solidFill>
                <a:latin typeface="+mn-lt"/>
                <a:cs typeface="Verdana"/>
              </a:rPr>
              <a:t>Customer Demographics:</a:t>
            </a:r>
          </a:p>
          <a:p>
            <a:pPr marL="355600" marR="5080" indent="-342900" algn="l">
              <a:lnSpc>
                <a:spcPct val="116100"/>
              </a:lnSpc>
              <a:spcBef>
                <a:spcPts val="100"/>
              </a:spcBef>
              <a:buFont typeface="Arial" panose="020B0604020202020204" pitchFamily="34" charset="0"/>
              <a:buChar char="•"/>
            </a:pPr>
            <a:r>
              <a:rPr lang="en-US" sz="2000" b="1" dirty="0">
                <a:solidFill>
                  <a:srgbClr val="002060"/>
                </a:solidFill>
                <a:latin typeface="+mn-lt"/>
                <a:cs typeface="Verdana"/>
              </a:rPr>
              <a:t>ID: Unique customer identifier.</a:t>
            </a:r>
          </a:p>
          <a:p>
            <a:pPr marL="355600" marR="5080" indent="-342900" algn="l">
              <a:lnSpc>
                <a:spcPct val="116100"/>
              </a:lnSpc>
              <a:spcBef>
                <a:spcPts val="100"/>
              </a:spcBef>
              <a:buFont typeface="Arial" panose="020B0604020202020204" pitchFamily="34" charset="0"/>
              <a:buChar char="•"/>
            </a:pPr>
            <a:r>
              <a:rPr lang="en-US" sz="2000" b="1" dirty="0" err="1">
                <a:solidFill>
                  <a:srgbClr val="002060"/>
                </a:solidFill>
                <a:latin typeface="+mn-lt"/>
                <a:cs typeface="Verdana"/>
              </a:rPr>
              <a:t>Year_Birth</a:t>
            </a:r>
            <a:r>
              <a:rPr lang="en-US" sz="2000" b="1" dirty="0">
                <a:solidFill>
                  <a:srgbClr val="002060"/>
                </a:solidFill>
                <a:latin typeface="+mn-lt"/>
                <a:cs typeface="Verdana"/>
              </a:rPr>
              <a:t>: Year of </a:t>
            </a:r>
            <a:r>
              <a:rPr lang="en-US" sz="2000" b="1" dirty="0" err="1">
                <a:solidFill>
                  <a:srgbClr val="002060"/>
                </a:solidFill>
                <a:latin typeface="+mn-lt"/>
                <a:cs typeface="Verdana"/>
              </a:rPr>
              <a:t>birth.Education</a:t>
            </a:r>
            <a:r>
              <a:rPr lang="en-US" sz="2000" b="1" dirty="0">
                <a:solidFill>
                  <a:srgbClr val="002060"/>
                </a:solidFill>
                <a:latin typeface="+mn-lt"/>
                <a:cs typeface="Verdana"/>
              </a:rPr>
              <a:t>: Level of education (Graduation, PhD, etc.).</a:t>
            </a:r>
          </a:p>
          <a:p>
            <a:pPr marL="355600" marR="5080" indent="-342900" algn="l">
              <a:lnSpc>
                <a:spcPct val="116100"/>
              </a:lnSpc>
              <a:spcBef>
                <a:spcPts val="100"/>
              </a:spcBef>
              <a:buFont typeface="Arial" panose="020B0604020202020204" pitchFamily="34" charset="0"/>
              <a:buChar char="•"/>
            </a:pPr>
            <a:r>
              <a:rPr lang="en-US" sz="2000" b="1" dirty="0" err="1">
                <a:solidFill>
                  <a:srgbClr val="002060"/>
                </a:solidFill>
                <a:latin typeface="+mn-lt"/>
                <a:cs typeface="Verdana"/>
              </a:rPr>
              <a:t>Marital_Status</a:t>
            </a:r>
            <a:r>
              <a:rPr lang="en-US" sz="2000" b="1" dirty="0">
                <a:solidFill>
                  <a:srgbClr val="002060"/>
                </a:solidFill>
                <a:latin typeface="+mn-lt"/>
                <a:cs typeface="Verdana"/>
              </a:rPr>
              <a:t>: Relationship status (Single, Married, Together, etc.).</a:t>
            </a:r>
          </a:p>
          <a:p>
            <a:pPr marL="355600" marR="5080" indent="-342900" algn="l">
              <a:lnSpc>
                <a:spcPct val="116100"/>
              </a:lnSpc>
              <a:spcBef>
                <a:spcPts val="100"/>
              </a:spcBef>
              <a:buFont typeface="Arial" panose="020B0604020202020204" pitchFamily="34" charset="0"/>
              <a:buChar char="•"/>
            </a:pPr>
            <a:r>
              <a:rPr lang="en-US" sz="2000" b="1" dirty="0">
                <a:solidFill>
                  <a:srgbClr val="002060"/>
                </a:solidFill>
                <a:latin typeface="+mn-lt"/>
                <a:cs typeface="Verdana"/>
              </a:rPr>
              <a:t>Income: Household income.</a:t>
            </a:r>
          </a:p>
          <a:p>
            <a:pPr marL="355600" marR="5080" indent="-342900" algn="l">
              <a:lnSpc>
                <a:spcPct val="116100"/>
              </a:lnSpc>
              <a:spcBef>
                <a:spcPts val="100"/>
              </a:spcBef>
              <a:buFont typeface="Arial" panose="020B0604020202020204" pitchFamily="34" charset="0"/>
              <a:buChar char="•"/>
            </a:pPr>
            <a:r>
              <a:rPr lang="en-US" sz="2000" b="1" dirty="0" err="1">
                <a:solidFill>
                  <a:srgbClr val="002060"/>
                </a:solidFill>
                <a:latin typeface="+mn-lt"/>
                <a:cs typeface="Verdana"/>
              </a:rPr>
              <a:t>Kidhome</a:t>
            </a:r>
            <a:r>
              <a:rPr lang="en-US" sz="2000" b="1" dirty="0">
                <a:solidFill>
                  <a:srgbClr val="002060"/>
                </a:solidFill>
                <a:latin typeface="+mn-lt"/>
                <a:cs typeface="Verdana"/>
              </a:rPr>
              <a:t>: Number of small children in the household.</a:t>
            </a:r>
          </a:p>
          <a:p>
            <a:pPr marL="355600" marR="5080" indent="-342900" algn="l">
              <a:lnSpc>
                <a:spcPct val="116100"/>
              </a:lnSpc>
              <a:spcBef>
                <a:spcPts val="100"/>
              </a:spcBef>
              <a:buFont typeface="Arial" panose="020B0604020202020204" pitchFamily="34" charset="0"/>
              <a:buChar char="•"/>
            </a:pPr>
            <a:r>
              <a:rPr lang="en-US" sz="2000" b="1" dirty="0" err="1">
                <a:solidFill>
                  <a:srgbClr val="002060"/>
                </a:solidFill>
                <a:latin typeface="+mn-lt"/>
                <a:cs typeface="Verdana"/>
              </a:rPr>
              <a:t>Teenhome</a:t>
            </a:r>
            <a:r>
              <a:rPr lang="en-US" sz="2000" b="1" dirty="0">
                <a:solidFill>
                  <a:srgbClr val="002060"/>
                </a:solidFill>
                <a:latin typeface="+mn-lt"/>
                <a:cs typeface="Verdana"/>
              </a:rPr>
              <a:t>: Number of teenagers in the household.</a:t>
            </a:r>
          </a:p>
          <a:p>
            <a:pPr marL="355600" marR="5080" indent="-342900" algn="l">
              <a:lnSpc>
                <a:spcPct val="116100"/>
              </a:lnSpc>
              <a:spcBef>
                <a:spcPts val="100"/>
              </a:spcBef>
              <a:buFont typeface="Arial" panose="020B0604020202020204" pitchFamily="34" charset="0"/>
              <a:buChar char="•"/>
            </a:pPr>
            <a:r>
              <a:rPr lang="en-US" sz="2000" b="1" dirty="0" err="1">
                <a:solidFill>
                  <a:srgbClr val="002060"/>
                </a:solidFill>
                <a:latin typeface="+mn-lt"/>
                <a:cs typeface="Verdana"/>
              </a:rPr>
              <a:t>Dt_Customer</a:t>
            </a:r>
            <a:r>
              <a:rPr lang="en-US" sz="2000" b="1" dirty="0">
                <a:solidFill>
                  <a:srgbClr val="002060"/>
                </a:solidFill>
                <a:latin typeface="+mn-lt"/>
                <a:cs typeface="Verdana"/>
              </a:rPr>
              <a:t>: Date when the customer was enrolled.</a:t>
            </a:r>
          </a:p>
          <a:p>
            <a:pPr marL="12700" marR="5080" algn="l">
              <a:lnSpc>
                <a:spcPct val="116100"/>
              </a:lnSpc>
              <a:spcBef>
                <a:spcPts val="100"/>
              </a:spcBef>
            </a:pPr>
            <a:r>
              <a:rPr lang="en-US" sz="2000" b="1" dirty="0">
                <a:solidFill>
                  <a:srgbClr val="002060"/>
                </a:solidFill>
                <a:latin typeface="+mn-lt"/>
                <a:cs typeface="Verdana"/>
              </a:rPr>
              <a:t>2.    Purchase Behavior:</a:t>
            </a:r>
          </a:p>
          <a:p>
            <a:pPr marL="355600" marR="5080" indent="-342900" algn="l">
              <a:lnSpc>
                <a:spcPct val="116100"/>
              </a:lnSpc>
              <a:spcBef>
                <a:spcPts val="100"/>
              </a:spcBef>
              <a:buFont typeface="Arial" panose="020B0604020202020204" pitchFamily="34" charset="0"/>
              <a:buChar char="•"/>
            </a:pPr>
            <a:r>
              <a:rPr lang="en-US" sz="2000" b="1" dirty="0">
                <a:solidFill>
                  <a:srgbClr val="002060"/>
                </a:solidFill>
                <a:latin typeface="+mn-lt"/>
                <a:cs typeface="Verdana"/>
              </a:rPr>
              <a:t>Recency: Number of days since last purchase.</a:t>
            </a:r>
          </a:p>
          <a:p>
            <a:pPr marL="355600" marR="5080" indent="-342900" algn="l">
              <a:lnSpc>
                <a:spcPct val="116100"/>
              </a:lnSpc>
              <a:spcBef>
                <a:spcPts val="100"/>
              </a:spcBef>
              <a:buFont typeface="Arial" panose="020B0604020202020204" pitchFamily="34" charset="0"/>
              <a:buChar char="•"/>
            </a:pPr>
            <a:r>
              <a:rPr lang="en-US" sz="2000" b="1" dirty="0" err="1">
                <a:solidFill>
                  <a:srgbClr val="002060"/>
                </a:solidFill>
                <a:latin typeface="+mn-lt"/>
                <a:cs typeface="Verdana"/>
              </a:rPr>
              <a:t>MntWines</a:t>
            </a:r>
            <a:r>
              <a:rPr lang="en-US" sz="2000" b="1" dirty="0">
                <a:solidFill>
                  <a:srgbClr val="002060"/>
                </a:solidFill>
                <a:latin typeface="+mn-lt"/>
                <a:cs typeface="Verdana"/>
              </a:rPr>
              <a:t>, </a:t>
            </a:r>
            <a:r>
              <a:rPr lang="en-US" sz="2000" b="1" dirty="0" err="1">
                <a:solidFill>
                  <a:srgbClr val="002060"/>
                </a:solidFill>
                <a:latin typeface="+mn-lt"/>
                <a:cs typeface="Verdana"/>
              </a:rPr>
              <a:t>MntFruits</a:t>
            </a:r>
            <a:r>
              <a:rPr lang="en-US" sz="2000" b="1" dirty="0">
                <a:solidFill>
                  <a:srgbClr val="002060"/>
                </a:solidFill>
                <a:latin typeface="+mn-lt"/>
                <a:cs typeface="Verdana"/>
              </a:rPr>
              <a:t>, </a:t>
            </a:r>
            <a:r>
              <a:rPr lang="en-US" sz="2000" b="1" dirty="0" err="1">
                <a:solidFill>
                  <a:srgbClr val="002060"/>
                </a:solidFill>
                <a:latin typeface="+mn-lt"/>
                <a:cs typeface="Verdana"/>
              </a:rPr>
              <a:t>MntMeatProducts</a:t>
            </a:r>
            <a:r>
              <a:rPr lang="en-US" sz="2000" b="1" dirty="0">
                <a:solidFill>
                  <a:srgbClr val="002060"/>
                </a:solidFill>
                <a:latin typeface="+mn-lt"/>
                <a:cs typeface="Verdana"/>
              </a:rPr>
              <a:t>, </a:t>
            </a:r>
            <a:r>
              <a:rPr lang="en-US" sz="2000" b="1" dirty="0" err="1">
                <a:solidFill>
                  <a:srgbClr val="002060"/>
                </a:solidFill>
                <a:latin typeface="+mn-lt"/>
                <a:cs typeface="Verdana"/>
              </a:rPr>
              <a:t>MntFishProducts</a:t>
            </a:r>
            <a:r>
              <a:rPr lang="en-US" sz="2000" b="1" dirty="0">
                <a:solidFill>
                  <a:srgbClr val="002060"/>
                </a:solidFill>
                <a:latin typeface="+mn-lt"/>
                <a:cs typeface="Verdana"/>
              </a:rPr>
              <a:t>, </a:t>
            </a:r>
            <a:r>
              <a:rPr lang="en-US" sz="2000" b="1" dirty="0" err="1">
                <a:solidFill>
                  <a:srgbClr val="002060"/>
                </a:solidFill>
                <a:latin typeface="+mn-lt"/>
                <a:cs typeface="Verdana"/>
              </a:rPr>
              <a:t>MntSweetProducts</a:t>
            </a:r>
            <a:r>
              <a:rPr lang="en-US" sz="2000" b="1" dirty="0">
                <a:solidFill>
                  <a:srgbClr val="002060"/>
                </a:solidFill>
                <a:latin typeface="+mn-lt"/>
                <a:cs typeface="Verdana"/>
              </a:rPr>
              <a:t>, </a:t>
            </a:r>
            <a:r>
              <a:rPr lang="en-US" sz="2000" b="1" dirty="0" err="1">
                <a:solidFill>
                  <a:srgbClr val="002060"/>
                </a:solidFill>
                <a:latin typeface="+mn-lt"/>
                <a:cs typeface="Verdana"/>
              </a:rPr>
              <a:t>MntGoldProds</a:t>
            </a:r>
            <a:r>
              <a:rPr lang="en-US" sz="2000" b="1" dirty="0">
                <a:solidFill>
                  <a:srgbClr val="002060"/>
                </a:solidFill>
                <a:latin typeface="+mn-lt"/>
                <a:cs typeface="Verdana"/>
              </a:rPr>
              <a:t>: Money spent on different product categories.</a:t>
            </a:r>
          </a:p>
          <a:p>
            <a:pPr marL="355600" marR="5080" indent="-342900" algn="l">
              <a:lnSpc>
                <a:spcPct val="116100"/>
              </a:lnSpc>
              <a:spcBef>
                <a:spcPts val="100"/>
              </a:spcBef>
              <a:buFont typeface="Arial" panose="020B0604020202020204" pitchFamily="34" charset="0"/>
              <a:buChar char="•"/>
            </a:pPr>
            <a:r>
              <a:rPr lang="en-US" sz="2000" b="1" dirty="0" err="1">
                <a:solidFill>
                  <a:srgbClr val="002060"/>
                </a:solidFill>
                <a:latin typeface="+mn-lt"/>
                <a:cs typeface="Verdana"/>
              </a:rPr>
              <a:t>NumDealsPurchases</a:t>
            </a:r>
            <a:r>
              <a:rPr lang="en-US" sz="2000" b="1" dirty="0">
                <a:solidFill>
                  <a:srgbClr val="002060"/>
                </a:solidFill>
                <a:latin typeface="+mn-lt"/>
                <a:cs typeface="Verdana"/>
              </a:rPr>
              <a:t>: Number of purchases using discounts.</a:t>
            </a:r>
          </a:p>
          <a:p>
            <a:pPr marL="355600" marR="5080" indent="-342900" algn="l">
              <a:lnSpc>
                <a:spcPct val="116100"/>
              </a:lnSpc>
              <a:spcBef>
                <a:spcPts val="100"/>
              </a:spcBef>
              <a:buFont typeface="Arial" panose="020B0604020202020204" pitchFamily="34" charset="0"/>
              <a:buChar char="•"/>
            </a:pPr>
            <a:r>
              <a:rPr lang="en-US" sz="2000" b="1" dirty="0" err="1">
                <a:solidFill>
                  <a:srgbClr val="002060"/>
                </a:solidFill>
                <a:latin typeface="+mn-lt"/>
                <a:cs typeface="Verdana"/>
              </a:rPr>
              <a:t>NumWebPurchases</a:t>
            </a:r>
            <a:r>
              <a:rPr lang="en-US" sz="2000" b="1" dirty="0">
                <a:solidFill>
                  <a:srgbClr val="002060"/>
                </a:solidFill>
                <a:latin typeface="+mn-lt"/>
                <a:cs typeface="Verdana"/>
              </a:rPr>
              <a:t>, </a:t>
            </a:r>
            <a:r>
              <a:rPr lang="en-US" sz="2000" b="1" dirty="0" err="1">
                <a:solidFill>
                  <a:srgbClr val="002060"/>
                </a:solidFill>
                <a:latin typeface="+mn-lt"/>
                <a:cs typeface="Verdana"/>
              </a:rPr>
              <a:t>NumCatalogPurchases</a:t>
            </a:r>
            <a:r>
              <a:rPr lang="en-US" sz="2000" b="1" dirty="0">
                <a:solidFill>
                  <a:srgbClr val="002060"/>
                </a:solidFill>
                <a:latin typeface="+mn-lt"/>
                <a:cs typeface="Verdana"/>
              </a:rPr>
              <a:t>, </a:t>
            </a:r>
            <a:r>
              <a:rPr lang="en-US" sz="2000" b="1" dirty="0" err="1">
                <a:solidFill>
                  <a:srgbClr val="002060"/>
                </a:solidFill>
                <a:latin typeface="+mn-lt"/>
                <a:cs typeface="Verdana"/>
              </a:rPr>
              <a:t>NumStorePurchases</a:t>
            </a:r>
            <a:r>
              <a:rPr lang="en-US" sz="2000" b="1" dirty="0">
                <a:solidFill>
                  <a:srgbClr val="002060"/>
                </a:solidFill>
                <a:latin typeface="+mn-lt"/>
                <a:cs typeface="Verdana"/>
              </a:rPr>
              <a:t>: Purchases made through different </a:t>
            </a:r>
            <a:r>
              <a:rPr lang="en-US" sz="2000" b="1" dirty="0" err="1">
                <a:solidFill>
                  <a:srgbClr val="002060"/>
                </a:solidFill>
                <a:latin typeface="+mn-lt"/>
                <a:cs typeface="Verdana"/>
              </a:rPr>
              <a:t>channels.NumWebVisitsMonth</a:t>
            </a:r>
            <a:r>
              <a:rPr lang="en-US" sz="2000" b="1" dirty="0">
                <a:solidFill>
                  <a:srgbClr val="002060"/>
                </a:solidFill>
                <a:latin typeface="+mn-lt"/>
                <a:cs typeface="Verdana"/>
              </a:rPr>
              <a:t>: Number of website visits in the last month.</a:t>
            </a:r>
          </a:p>
          <a:p>
            <a:pPr marL="12700" marR="5080" algn="l">
              <a:lnSpc>
                <a:spcPct val="116100"/>
              </a:lnSpc>
              <a:spcBef>
                <a:spcPts val="100"/>
              </a:spcBef>
            </a:pPr>
            <a:r>
              <a:rPr lang="en-US" sz="2000" b="1" dirty="0">
                <a:solidFill>
                  <a:srgbClr val="002060"/>
                </a:solidFill>
                <a:latin typeface="+mn-lt"/>
                <a:cs typeface="Verdana"/>
              </a:rPr>
              <a:t>3.    Marketing Campaign Responses:</a:t>
            </a:r>
          </a:p>
          <a:p>
            <a:pPr marL="355600" marR="5080" indent="-342900" algn="l">
              <a:lnSpc>
                <a:spcPct val="116100"/>
              </a:lnSpc>
              <a:spcBef>
                <a:spcPts val="100"/>
              </a:spcBef>
              <a:buFont typeface="Arial" panose="020B0604020202020204" pitchFamily="34" charset="0"/>
              <a:buChar char="•"/>
            </a:pPr>
            <a:r>
              <a:rPr lang="en-US" sz="2000" b="1" dirty="0">
                <a:solidFill>
                  <a:srgbClr val="002060"/>
                </a:solidFill>
                <a:latin typeface="+mn-lt"/>
                <a:cs typeface="Verdana"/>
              </a:rPr>
              <a:t>AcceptedCmp1 to AcceptedCmp5: Whether the customer accepted past campaigns.</a:t>
            </a:r>
          </a:p>
          <a:p>
            <a:pPr marL="355600" marR="5080" indent="-342900" algn="l">
              <a:lnSpc>
                <a:spcPct val="116100"/>
              </a:lnSpc>
              <a:spcBef>
                <a:spcPts val="100"/>
              </a:spcBef>
              <a:buFont typeface="Arial" panose="020B0604020202020204" pitchFamily="34" charset="0"/>
              <a:buChar char="•"/>
            </a:pPr>
            <a:r>
              <a:rPr lang="en-US" sz="2000" b="1" dirty="0">
                <a:solidFill>
                  <a:srgbClr val="002060"/>
                </a:solidFill>
                <a:latin typeface="+mn-lt"/>
                <a:cs typeface="Verdana"/>
              </a:rPr>
              <a:t>Response: If the customer accepted the most recent campaign.</a:t>
            </a:r>
          </a:p>
          <a:p>
            <a:pPr marL="355600" marR="5080" indent="-342900" algn="l">
              <a:lnSpc>
                <a:spcPct val="116100"/>
              </a:lnSpc>
              <a:spcBef>
                <a:spcPts val="100"/>
              </a:spcBef>
              <a:buFont typeface="Arial" panose="020B0604020202020204" pitchFamily="34" charset="0"/>
              <a:buChar char="•"/>
            </a:pPr>
            <a:r>
              <a:rPr lang="en-US" sz="2000" b="1" dirty="0">
                <a:solidFill>
                  <a:srgbClr val="002060"/>
                </a:solidFill>
                <a:latin typeface="+mn-lt"/>
                <a:cs typeface="Verdana"/>
              </a:rPr>
              <a:t>Complain: Whether the customer filed a </a:t>
            </a:r>
            <a:r>
              <a:rPr lang="en-US" sz="2000" b="1" dirty="0" err="1">
                <a:solidFill>
                  <a:srgbClr val="002060"/>
                </a:solidFill>
                <a:latin typeface="+mn-lt"/>
                <a:cs typeface="Verdana"/>
              </a:rPr>
              <a:t>complaint.Z_CostContact</a:t>
            </a:r>
            <a:r>
              <a:rPr lang="en-US" sz="2000" b="1" dirty="0">
                <a:solidFill>
                  <a:srgbClr val="002060"/>
                </a:solidFill>
                <a:latin typeface="+mn-lt"/>
                <a:cs typeface="Verdana"/>
              </a:rPr>
              <a:t>, </a:t>
            </a:r>
            <a:r>
              <a:rPr lang="en-US" sz="2000" b="1" dirty="0" err="1">
                <a:solidFill>
                  <a:srgbClr val="002060"/>
                </a:solidFill>
                <a:latin typeface="+mn-lt"/>
                <a:cs typeface="Verdana"/>
              </a:rPr>
              <a:t>Z_Revenue</a:t>
            </a:r>
            <a:r>
              <a:rPr lang="en-US" sz="2000" b="1" dirty="0">
                <a:solidFill>
                  <a:srgbClr val="002060"/>
                </a:solidFill>
                <a:latin typeface="+mn-lt"/>
                <a:cs typeface="Verdana"/>
              </a:rPr>
              <a:t>: Standardized cost and revenue variables.</a:t>
            </a:r>
          </a:p>
          <a:p>
            <a:pPr marL="12700" marR="5080" algn="ctr">
              <a:lnSpc>
                <a:spcPct val="116100"/>
              </a:lnSpc>
              <a:spcBef>
                <a:spcPts val="100"/>
              </a:spcBef>
            </a:pPr>
            <a:endParaRPr sz="2000" b="1" dirty="0">
              <a:solidFill>
                <a:srgbClr val="002060"/>
              </a:solidFill>
              <a:latin typeface="+mn-lt"/>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663334" y="3926171"/>
            <a:ext cx="7943849" cy="6010274"/>
          </a:xfrm>
          <a:prstGeom prst="rect">
            <a:avLst/>
          </a:prstGeom>
        </p:spPr>
      </p:pic>
      <p:sp>
        <p:nvSpPr>
          <p:cNvPr id="3" name="object 3"/>
          <p:cNvSpPr txBox="1">
            <a:spLocks noGrp="1"/>
          </p:cNvSpPr>
          <p:nvPr>
            <p:ph type="title"/>
          </p:nvPr>
        </p:nvSpPr>
        <p:spPr>
          <a:xfrm>
            <a:off x="3268278" y="1249177"/>
            <a:ext cx="14382750" cy="1797050"/>
          </a:xfrm>
          <a:prstGeom prst="rect">
            <a:avLst/>
          </a:prstGeom>
        </p:spPr>
        <p:txBody>
          <a:bodyPr vert="horz" wrap="square" lIns="0" tIns="12065" rIns="0" bIns="0" rtlCol="0">
            <a:spAutoFit/>
          </a:bodyPr>
          <a:lstStyle/>
          <a:p>
            <a:pPr marL="12065" marR="5080" algn="ctr">
              <a:lnSpc>
                <a:spcPct val="115700"/>
              </a:lnSpc>
              <a:spcBef>
                <a:spcPts val="95"/>
              </a:spcBef>
            </a:pPr>
            <a:r>
              <a:rPr sz="3350" b="0" spc="65" dirty="0"/>
              <a:t>Step</a:t>
            </a:r>
            <a:r>
              <a:rPr sz="3350" b="0" spc="-175" dirty="0"/>
              <a:t> </a:t>
            </a:r>
            <a:r>
              <a:rPr sz="3350" b="0" spc="-415" dirty="0"/>
              <a:t>:</a:t>
            </a:r>
            <a:r>
              <a:rPr sz="3350" b="0" spc="-85" dirty="0"/>
              <a:t> </a:t>
            </a:r>
            <a:r>
              <a:rPr sz="3350" b="0" spc="-645" dirty="0"/>
              <a:t>1</a:t>
            </a:r>
            <a:r>
              <a:rPr sz="3350" b="0" spc="-85" dirty="0"/>
              <a:t> </a:t>
            </a:r>
            <a:r>
              <a:rPr sz="3350" b="0" spc="-240" dirty="0"/>
              <a:t>-</a:t>
            </a:r>
            <a:r>
              <a:rPr sz="3350" b="0" spc="-85" dirty="0"/>
              <a:t> </a:t>
            </a:r>
            <a:r>
              <a:rPr sz="3350" b="0" spc="-20" dirty="0"/>
              <a:t>imports</a:t>
            </a:r>
            <a:r>
              <a:rPr sz="3350" b="0" spc="-105" dirty="0"/>
              <a:t> </a:t>
            </a:r>
            <a:r>
              <a:rPr sz="3350" b="0" dirty="0"/>
              <a:t>the</a:t>
            </a:r>
            <a:r>
              <a:rPr sz="3350" b="0" spc="-110" dirty="0"/>
              <a:t> </a:t>
            </a:r>
            <a:r>
              <a:rPr sz="3350" b="0" dirty="0"/>
              <a:t>pandas</a:t>
            </a:r>
            <a:r>
              <a:rPr sz="3350" b="0" spc="-105" dirty="0"/>
              <a:t> </a:t>
            </a:r>
            <a:r>
              <a:rPr sz="3350" b="0" spc="-60" dirty="0"/>
              <a:t>library</a:t>
            </a:r>
            <a:r>
              <a:rPr sz="3350" b="0" spc="-110" dirty="0"/>
              <a:t> </a:t>
            </a:r>
            <a:r>
              <a:rPr sz="3350" b="0" dirty="0"/>
              <a:t>and</a:t>
            </a:r>
            <a:r>
              <a:rPr sz="3350" b="0" spc="-105" dirty="0"/>
              <a:t> </a:t>
            </a:r>
            <a:r>
              <a:rPr sz="3350" b="0" spc="60" dirty="0"/>
              <a:t>loads</a:t>
            </a:r>
            <a:r>
              <a:rPr sz="3350" b="0" spc="-105" dirty="0"/>
              <a:t> </a:t>
            </a:r>
            <a:r>
              <a:rPr sz="3350" b="0" dirty="0"/>
              <a:t>a</a:t>
            </a:r>
            <a:r>
              <a:rPr sz="3350" b="0" spc="-110" dirty="0"/>
              <a:t> </a:t>
            </a:r>
            <a:r>
              <a:rPr sz="3350" b="0" spc="195" dirty="0"/>
              <a:t>CSV</a:t>
            </a:r>
            <a:r>
              <a:rPr sz="3350" b="0" spc="-105" dirty="0"/>
              <a:t> </a:t>
            </a:r>
            <a:r>
              <a:rPr sz="3350" b="0" spc="-20" dirty="0"/>
              <a:t>file </a:t>
            </a:r>
            <a:r>
              <a:rPr sz="3350" b="0" spc="-100" dirty="0"/>
              <a:t>(marketing_campaign.csv)</a:t>
            </a:r>
            <a:r>
              <a:rPr sz="3350" b="0" spc="-150" dirty="0"/>
              <a:t> </a:t>
            </a:r>
            <a:r>
              <a:rPr sz="3350" b="0" spc="-10" dirty="0"/>
              <a:t>using</a:t>
            </a:r>
            <a:r>
              <a:rPr sz="3350" b="0" spc="-185" dirty="0"/>
              <a:t> </a:t>
            </a:r>
            <a:r>
              <a:rPr sz="3350" b="0" dirty="0"/>
              <a:t>a</a:t>
            </a:r>
            <a:r>
              <a:rPr sz="3350" b="0" spc="-140" dirty="0"/>
              <a:t> </a:t>
            </a:r>
            <a:r>
              <a:rPr sz="3350" b="0" dirty="0"/>
              <a:t>tab</a:t>
            </a:r>
            <a:r>
              <a:rPr sz="3350" b="0" spc="-140" dirty="0"/>
              <a:t> </a:t>
            </a:r>
            <a:r>
              <a:rPr sz="3350" b="0" spc="-390" dirty="0"/>
              <a:t>(\t)</a:t>
            </a:r>
            <a:r>
              <a:rPr sz="3350" b="0" spc="-85" dirty="0"/>
              <a:t> </a:t>
            </a:r>
            <a:r>
              <a:rPr sz="3350" b="0" spc="-35" dirty="0"/>
              <a:t>delimiter</a:t>
            </a:r>
            <a:r>
              <a:rPr sz="3350" b="0" spc="-140" dirty="0"/>
              <a:t> </a:t>
            </a:r>
            <a:r>
              <a:rPr sz="3350" b="0" spc="-45" dirty="0"/>
              <a:t>into</a:t>
            </a:r>
            <a:r>
              <a:rPr sz="3350" b="0" spc="-140" dirty="0"/>
              <a:t> </a:t>
            </a:r>
            <a:r>
              <a:rPr sz="3350" b="0" dirty="0"/>
              <a:t>a</a:t>
            </a:r>
            <a:r>
              <a:rPr sz="3350" b="0" spc="-140" dirty="0"/>
              <a:t> </a:t>
            </a:r>
            <a:r>
              <a:rPr sz="3350" b="0" spc="-10" dirty="0"/>
              <a:t>DataFrame </a:t>
            </a:r>
            <a:r>
              <a:rPr sz="3350" b="0" dirty="0"/>
              <a:t>named</a:t>
            </a:r>
            <a:r>
              <a:rPr sz="3350" b="0" spc="-245" dirty="0"/>
              <a:t> </a:t>
            </a:r>
            <a:r>
              <a:rPr sz="3350" b="0" spc="-10" dirty="0"/>
              <a:t>data.</a:t>
            </a:r>
            <a:endParaRPr sz="3350"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17508" y="117858"/>
            <a:ext cx="10362565" cy="4237570"/>
          </a:xfrm>
          <a:prstGeom prst="rect">
            <a:avLst/>
          </a:prstGeom>
        </p:spPr>
        <p:txBody>
          <a:bodyPr vert="horz" wrap="square" lIns="0" tIns="97790" rIns="0" bIns="0" rtlCol="0">
            <a:spAutoFit/>
          </a:bodyPr>
          <a:lstStyle/>
          <a:p>
            <a:pPr marL="12700">
              <a:lnSpc>
                <a:spcPct val="100000"/>
              </a:lnSpc>
              <a:spcBef>
                <a:spcPts val="770"/>
              </a:spcBef>
            </a:pPr>
            <a:r>
              <a:rPr sz="3350" spc="85" dirty="0">
                <a:solidFill>
                  <a:srgbClr val="002A58"/>
                </a:solidFill>
                <a:latin typeface="Tahoma"/>
                <a:cs typeface="Tahoma"/>
              </a:rPr>
              <a:t>step</a:t>
            </a:r>
            <a:r>
              <a:rPr sz="3350" spc="-65" dirty="0">
                <a:solidFill>
                  <a:srgbClr val="002A58"/>
                </a:solidFill>
                <a:latin typeface="Tahoma"/>
                <a:cs typeface="Tahoma"/>
              </a:rPr>
              <a:t> </a:t>
            </a:r>
            <a:r>
              <a:rPr sz="3350" spc="-25" dirty="0">
                <a:solidFill>
                  <a:srgbClr val="002A58"/>
                </a:solidFill>
                <a:latin typeface="Tahoma"/>
                <a:cs typeface="Tahoma"/>
              </a:rPr>
              <a:t>2:</a:t>
            </a:r>
            <a:endParaRPr sz="3350" dirty="0">
              <a:latin typeface="Tahoma"/>
              <a:cs typeface="Tahoma"/>
            </a:endParaRPr>
          </a:p>
          <a:p>
            <a:pPr marL="1320800" marR="127000" indent="-908685">
              <a:lnSpc>
                <a:spcPct val="116799"/>
              </a:lnSpc>
              <a:buFont typeface="Verdana"/>
              <a:buAutoNum type="arabicPeriod"/>
              <a:tabLst>
                <a:tab pos="3088640" algn="l"/>
              </a:tabLst>
            </a:pPr>
            <a:r>
              <a:rPr sz="3350" dirty="0">
                <a:solidFill>
                  <a:srgbClr val="002A58"/>
                </a:solidFill>
                <a:latin typeface="Tahoma"/>
                <a:cs typeface="Tahoma"/>
              </a:rPr>
              <a:t>This</a:t>
            </a:r>
            <a:r>
              <a:rPr sz="3350" spc="-40" dirty="0">
                <a:solidFill>
                  <a:srgbClr val="002A58"/>
                </a:solidFill>
                <a:latin typeface="Tahoma"/>
                <a:cs typeface="Tahoma"/>
              </a:rPr>
              <a:t> </a:t>
            </a:r>
            <a:r>
              <a:rPr sz="3350" spc="175" dirty="0">
                <a:solidFill>
                  <a:srgbClr val="002A58"/>
                </a:solidFill>
                <a:latin typeface="Tahoma"/>
                <a:cs typeface="Tahoma"/>
              </a:rPr>
              <a:t>code</a:t>
            </a:r>
            <a:r>
              <a:rPr sz="3350" spc="-25" dirty="0">
                <a:solidFill>
                  <a:srgbClr val="002A58"/>
                </a:solidFill>
                <a:latin typeface="Tahoma"/>
                <a:cs typeface="Tahoma"/>
              </a:rPr>
              <a:t> </a:t>
            </a:r>
            <a:r>
              <a:rPr sz="3350" dirty="0">
                <a:solidFill>
                  <a:srgbClr val="002A58"/>
                </a:solidFill>
                <a:latin typeface="Tahoma"/>
                <a:cs typeface="Tahoma"/>
              </a:rPr>
              <a:t>visualizes</a:t>
            </a:r>
            <a:r>
              <a:rPr sz="3350" spc="-25" dirty="0">
                <a:solidFill>
                  <a:srgbClr val="002A58"/>
                </a:solidFill>
                <a:latin typeface="Tahoma"/>
                <a:cs typeface="Tahoma"/>
              </a:rPr>
              <a:t> </a:t>
            </a:r>
            <a:r>
              <a:rPr sz="3350" dirty="0">
                <a:solidFill>
                  <a:srgbClr val="002A58"/>
                </a:solidFill>
                <a:latin typeface="Tahoma"/>
                <a:cs typeface="Tahoma"/>
              </a:rPr>
              <a:t>missing</a:t>
            </a:r>
            <a:r>
              <a:rPr sz="3350" spc="-25" dirty="0">
                <a:solidFill>
                  <a:srgbClr val="002A58"/>
                </a:solidFill>
                <a:latin typeface="Tahoma"/>
                <a:cs typeface="Tahoma"/>
              </a:rPr>
              <a:t> </a:t>
            </a:r>
            <a:r>
              <a:rPr sz="3350" dirty="0">
                <a:solidFill>
                  <a:srgbClr val="002A58"/>
                </a:solidFill>
                <a:latin typeface="Tahoma"/>
                <a:cs typeface="Tahoma"/>
              </a:rPr>
              <a:t>values</a:t>
            </a:r>
            <a:r>
              <a:rPr sz="3350" spc="-25" dirty="0">
                <a:solidFill>
                  <a:srgbClr val="002A58"/>
                </a:solidFill>
                <a:latin typeface="Tahoma"/>
                <a:cs typeface="Tahoma"/>
              </a:rPr>
              <a:t> </a:t>
            </a:r>
            <a:r>
              <a:rPr sz="3350" spc="-90" dirty="0">
                <a:solidFill>
                  <a:srgbClr val="002A58"/>
                </a:solidFill>
                <a:latin typeface="Tahoma"/>
                <a:cs typeface="Tahoma"/>
              </a:rPr>
              <a:t>in</a:t>
            </a:r>
            <a:r>
              <a:rPr sz="3350" spc="-20" dirty="0">
                <a:solidFill>
                  <a:srgbClr val="002A58"/>
                </a:solidFill>
                <a:latin typeface="Tahoma"/>
                <a:cs typeface="Tahoma"/>
              </a:rPr>
              <a:t> </a:t>
            </a:r>
            <a:r>
              <a:rPr sz="3350" spc="-25" dirty="0">
                <a:solidFill>
                  <a:srgbClr val="002A58"/>
                </a:solidFill>
                <a:latin typeface="Tahoma"/>
                <a:cs typeface="Tahoma"/>
              </a:rPr>
              <a:t>the 	</a:t>
            </a:r>
            <a:r>
              <a:rPr sz="3350" dirty="0">
                <a:solidFill>
                  <a:srgbClr val="002A58"/>
                </a:solidFill>
                <a:latin typeface="Tahoma"/>
                <a:cs typeface="Tahoma"/>
              </a:rPr>
              <a:t>dataset</a:t>
            </a:r>
            <a:r>
              <a:rPr sz="3350" spc="-25" dirty="0">
                <a:solidFill>
                  <a:srgbClr val="002A58"/>
                </a:solidFill>
                <a:latin typeface="Tahoma"/>
                <a:cs typeface="Tahoma"/>
              </a:rPr>
              <a:t> </a:t>
            </a:r>
            <a:r>
              <a:rPr sz="3350" dirty="0">
                <a:solidFill>
                  <a:srgbClr val="002A58"/>
                </a:solidFill>
                <a:latin typeface="Tahoma"/>
                <a:cs typeface="Tahoma"/>
              </a:rPr>
              <a:t>using</a:t>
            </a:r>
            <a:r>
              <a:rPr sz="3350" spc="-25" dirty="0">
                <a:solidFill>
                  <a:srgbClr val="002A58"/>
                </a:solidFill>
                <a:latin typeface="Tahoma"/>
                <a:cs typeface="Tahoma"/>
              </a:rPr>
              <a:t> </a:t>
            </a:r>
            <a:r>
              <a:rPr sz="3350" dirty="0">
                <a:solidFill>
                  <a:srgbClr val="002A58"/>
                </a:solidFill>
                <a:latin typeface="Tahoma"/>
                <a:cs typeface="Tahoma"/>
              </a:rPr>
              <a:t>a</a:t>
            </a:r>
            <a:r>
              <a:rPr sz="3350" spc="-25" dirty="0">
                <a:solidFill>
                  <a:srgbClr val="002A58"/>
                </a:solidFill>
                <a:latin typeface="Tahoma"/>
                <a:cs typeface="Tahoma"/>
              </a:rPr>
              <a:t> </a:t>
            </a:r>
            <a:r>
              <a:rPr sz="3350" spc="-10" dirty="0">
                <a:solidFill>
                  <a:srgbClr val="002A58"/>
                </a:solidFill>
                <a:latin typeface="Tahoma"/>
                <a:cs typeface="Tahoma"/>
              </a:rPr>
              <a:t>heatmap.</a:t>
            </a:r>
            <a:endParaRPr sz="3350" dirty="0">
              <a:latin typeface="Tahoma"/>
              <a:cs typeface="Tahoma"/>
            </a:endParaRPr>
          </a:p>
          <a:p>
            <a:pPr marL="1198245" marR="5080" indent="-878840">
              <a:lnSpc>
                <a:spcPct val="116799"/>
              </a:lnSpc>
              <a:buFont typeface="Verdana"/>
              <a:buAutoNum type="arabicPeriod"/>
              <a:tabLst>
                <a:tab pos="1330325" algn="l"/>
              </a:tabLst>
            </a:pPr>
            <a:r>
              <a:rPr sz="3350" spc="-395" dirty="0">
                <a:solidFill>
                  <a:srgbClr val="002A58"/>
                </a:solidFill>
                <a:latin typeface="Tahoma"/>
                <a:cs typeface="Tahoma"/>
              </a:rPr>
              <a:t>It</a:t>
            </a:r>
            <a:r>
              <a:rPr sz="3350" spc="-75" dirty="0">
                <a:solidFill>
                  <a:srgbClr val="002A58"/>
                </a:solidFill>
                <a:latin typeface="Tahoma"/>
                <a:cs typeface="Tahoma"/>
              </a:rPr>
              <a:t> </a:t>
            </a:r>
            <a:r>
              <a:rPr sz="3350" spc="125" dirty="0">
                <a:solidFill>
                  <a:srgbClr val="002A58"/>
                </a:solidFill>
                <a:latin typeface="Tahoma"/>
                <a:cs typeface="Tahoma"/>
              </a:rPr>
              <a:t>uses</a:t>
            </a:r>
            <a:r>
              <a:rPr sz="3350" spc="-85" dirty="0">
                <a:solidFill>
                  <a:srgbClr val="002A58"/>
                </a:solidFill>
                <a:latin typeface="Tahoma"/>
                <a:cs typeface="Tahoma"/>
              </a:rPr>
              <a:t> </a:t>
            </a:r>
            <a:r>
              <a:rPr sz="3350" spc="-80" dirty="0">
                <a:solidFill>
                  <a:srgbClr val="002A58"/>
                </a:solidFill>
                <a:latin typeface="Tahoma"/>
                <a:cs typeface="Tahoma"/>
              </a:rPr>
              <a:t>sns.heatmap() </a:t>
            </a:r>
            <a:r>
              <a:rPr sz="3350" spc="-10" dirty="0">
                <a:solidFill>
                  <a:srgbClr val="002A58"/>
                </a:solidFill>
                <a:latin typeface="Tahoma"/>
                <a:cs typeface="Tahoma"/>
              </a:rPr>
              <a:t>from</a:t>
            </a:r>
            <a:r>
              <a:rPr sz="3350" spc="-75" dirty="0">
                <a:solidFill>
                  <a:srgbClr val="002A58"/>
                </a:solidFill>
                <a:latin typeface="Tahoma"/>
                <a:cs typeface="Tahoma"/>
              </a:rPr>
              <a:t> </a:t>
            </a:r>
            <a:r>
              <a:rPr sz="3350" dirty="0">
                <a:solidFill>
                  <a:srgbClr val="002A58"/>
                </a:solidFill>
                <a:latin typeface="Tahoma"/>
                <a:cs typeface="Tahoma"/>
              </a:rPr>
              <a:t>Seaborn,</a:t>
            </a:r>
            <a:r>
              <a:rPr sz="3350" spc="-80" dirty="0">
                <a:solidFill>
                  <a:srgbClr val="002A58"/>
                </a:solidFill>
                <a:latin typeface="Tahoma"/>
                <a:cs typeface="Tahoma"/>
              </a:rPr>
              <a:t> </a:t>
            </a:r>
            <a:r>
              <a:rPr sz="3350" spc="-10" dirty="0">
                <a:solidFill>
                  <a:srgbClr val="002A58"/>
                </a:solidFill>
                <a:latin typeface="Tahoma"/>
                <a:cs typeface="Tahoma"/>
              </a:rPr>
              <a:t>where 	</a:t>
            </a:r>
            <a:r>
              <a:rPr sz="3350" dirty="0">
                <a:solidFill>
                  <a:srgbClr val="002A58"/>
                </a:solidFill>
                <a:latin typeface="Tahoma"/>
                <a:cs typeface="Tahoma"/>
              </a:rPr>
              <a:t>yellow</a:t>
            </a:r>
            <a:r>
              <a:rPr sz="3350" spc="-30" dirty="0">
                <a:solidFill>
                  <a:srgbClr val="002A58"/>
                </a:solidFill>
                <a:latin typeface="Tahoma"/>
                <a:cs typeface="Tahoma"/>
              </a:rPr>
              <a:t> </a:t>
            </a:r>
            <a:r>
              <a:rPr sz="3350" spc="105" dirty="0">
                <a:solidFill>
                  <a:srgbClr val="002A58"/>
                </a:solidFill>
                <a:latin typeface="Tahoma"/>
                <a:cs typeface="Tahoma"/>
              </a:rPr>
              <a:t>spots</a:t>
            </a:r>
            <a:r>
              <a:rPr sz="3350" spc="-30" dirty="0">
                <a:solidFill>
                  <a:srgbClr val="002A58"/>
                </a:solidFill>
                <a:latin typeface="Tahoma"/>
                <a:cs typeface="Tahoma"/>
              </a:rPr>
              <a:t> </a:t>
            </a:r>
            <a:r>
              <a:rPr sz="3350" dirty="0">
                <a:solidFill>
                  <a:srgbClr val="002A58"/>
                </a:solidFill>
                <a:latin typeface="Tahoma"/>
                <a:cs typeface="Tahoma"/>
              </a:rPr>
              <a:t>indicate</a:t>
            </a:r>
            <a:r>
              <a:rPr sz="3350" spc="-30" dirty="0">
                <a:solidFill>
                  <a:srgbClr val="002A58"/>
                </a:solidFill>
                <a:latin typeface="Tahoma"/>
                <a:cs typeface="Tahoma"/>
              </a:rPr>
              <a:t> </a:t>
            </a:r>
            <a:r>
              <a:rPr sz="3350" dirty="0">
                <a:solidFill>
                  <a:srgbClr val="002A58"/>
                </a:solidFill>
                <a:latin typeface="Tahoma"/>
                <a:cs typeface="Tahoma"/>
              </a:rPr>
              <a:t>missing</a:t>
            </a:r>
            <a:r>
              <a:rPr sz="3350" spc="-25" dirty="0">
                <a:solidFill>
                  <a:srgbClr val="002A58"/>
                </a:solidFill>
                <a:latin typeface="Tahoma"/>
                <a:cs typeface="Tahoma"/>
              </a:rPr>
              <a:t> </a:t>
            </a:r>
            <a:r>
              <a:rPr sz="3350" dirty="0">
                <a:solidFill>
                  <a:srgbClr val="002A58"/>
                </a:solidFill>
                <a:latin typeface="Tahoma"/>
                <a:cs typeface="Tahoma"/>
              </a:rPr>
              <a:t>values,</a:t>
            </a:r>
            <a:r>
              <a:rPr sz="3350" spc="-30" dirty="0">
                <a:solidFill>
                  <a:srgbClr val="002A58"/>
                </a:solidFill>
                <a:latin typeface="Tahoma"/>
                <a:cs typeface="Tahoma"/>
              </a:rPr>
              <a:t> </a:t>
            </a:r>
            <a:r>
              <a:rPr sz="3350" spc="-25" dirty="0">
                <a:solidFill>
                  <a:srgbClr val="002A58"/>
                </a:solidFill>
                <a:latin typeface="Tahoma"/>
                <a:cs typeface="Tahoma"/>
              </a:rPr>
              <a:t>and</a:t>
            </a:r>
            <a:endParaRPr sz="3350" dirty="0">
              <a:latin typeface="Tahoma"/>
              <a:cs typeface="Tahoma"/>
            </a:endParaRPr>
          </a:p>
          <a:p>
            <a:pPr marL="2837815">
              <a:lnSpc>
                <a:spcPct val="100000"/>
              </a:lnSpc>
              <a:spcBef>
                <a:spcPts val="680"/>
              </a:spcBef>
            </a:pPr>
            <a:r>
              <a:rPr sz="3350" spc="-120" dirty="0">
                <a:solidFill>
                  <a:srgbClr val="002A58"/>
                </a:solidFill>
                <a:latin typeface="Tahoma"/>
                <a:cs typeface="Tahoma"/>
              </a:rPr>
              <a:t>plt.show()</a:t>
            </a:r>
            <a:r>
              <a:rPr sz="3350" spc="-80" dirty="0">
                <a:solidFill>
                  <a:srgbClr val="002A58"/>
                </a:solidFill>
                <a:latin typeface="Tahoma"/>
                <a:cs typeface="Tahoma"/>
              </a:rPr>
              <a:t> </a:t>
            </a:r>
            <a:r>
              <a:rPr sz="3350" spc="45" dirty="0">
                <a:solidFill>
                  <a:srgbClr val="002A58"/>
                </a:solidFill>
                <a:latin typeface="Tahoma"/>
                <a:cs typeface="Tahoma"/>
              </a:rPr>
              <a:t>displays</a:t>
            </a:r>
            <a:r>
              <a:rPr sz="3350" spc="-75" dirty="0">
                <a:solidFill>
                  <a:srgbClr val="002A58"/>
                </a:solidFill>
                <a:latin typeface="Tahoma"/>
                <a:cs typeface="Tahoma"/>
              </a:rPr>
              <a:t> </a:t>
            </a:r>
            <a:r>
              <a:rPr sz="3350" dirty="0">
                <a:solidFill>
                  <a:srgbClr val="002A58"/>
                </a:solidFill>
                <a:latin typeface="Tahoma"/>
                <a:cs typeface="Tahoma"/>
              </a:rPr>
              <a:t>the</a:t>
            </a:r>
            <a:r>
              <a:rPr sz="3350" spc="-75" dirty="0">
                <a:solidFill>
                  <a:srgbClr val="002A58"/>
                </a:solidFill>
                <a:latin typeface="Tahoma"/>
                <a:cs typeface="Tahoma"/>
              </a:rPr>
              <a:t> </a:t>
            </a:r>
            <a:r>
              <a:rPr sz="3350" spc="-10" dirty="0">
                <a:solidFill>
                  <a:srgbClr val="002A58"/>
                </a:solidFill>
                <a:latin typeface="Tahoma"/>
                <a:cs typeface="Tahoma"/>
              </a:rPr>
              <a:t>plot.</a:t>
            </a:r>
            <a:endParaRPr lang="en-US" sz="3350" spc="-10" dirty="0">
              <a:solidFill>
                <a:srgbClr val="002A58"/>
              </a:solidFill>
              <a:latin typeface="Tahoma"/>
              <a:cs typeface="Tahoma"/>
            </a:endParaRPr>
          </a:p>
          <a:p>
            <a:pPr marL="2837815">
              <a:lnSpc>
                <a:spcPct val="100000"/>
              </a:lnSpc>
              <a:spcBef>
                <a:spcPts val="680"/>
              </a:spcBef>
            </a:pPr>
            <a:r>
              <a:rPr lang="en-US" sz="3350" spc="-10" dirty="0">
                <a:solidFill>
                  <a:srgbClr val="002A58"/>
                </a:solidFill>
                <a:latin typeface="Tahoma"/>
                <a:cs typeface="Tahoma"/>
              </a:rPr>
              <a:t>          3. Income has 24 missing values</a:t>
            </a:r>
            <a:endParaRPr sz="3350" dirty="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z="7500" spc="-200" dirty="0"/>
              <a:t>EDA:</a:t>
            </a:r>
            <a:endParaRPr sz="7500"/>
          </a:p>
        </p:txBody>
      </p:sp>
      <p:sp>
        <p:nvSpPr>
          <p:cNvPr id="4" name="Content Placeholder 3">
            <a:extLst>
              <a:ext uri="{FF2B5EF4-FFF2-40B4-BE49-F238E27FC236}">
                <a16:creationId xmlns:a16="http://schemas.microsoft.com/office/drawing/2014/main" id="{BF48C95C-CCA1-5A90-2C22-367E4187305A}"/>
              </a:ext>
            </a:extLst>
          </p:cNvPr>
          <p:cNvSpPr>
            <a:spLocks noGrp="1"/>
          </p:cNvSpPr>
          <p:nvPr>
            <p:ph sz="half" idx="2"/>
          </p:nvPr>
        </p:nvSpPr>
        <p:spPr>
          <a:xfrm>
            <a:off x="762000" y="114300"/>
            <a:ext cx="8107680" cy="830997"/>
          </a:xfrm>
        </p:spPr>
        <p:txBody>
          <a:bodyPr/>
          <a:lstStyle/>
          <a:p>
            <a:r>
              <a:rPr lang="en-US" dirty="0"/>
              <a:t>                                   </a:t>
            </a:r>
            <a:r>
              <a:rPr lang="en-US" sz="5400" dirty="0"/>
              <a:t>EDA :</a:t>
            </a:r>
          </a:p>
        </p:txBody>
      </p:sp>
      <p:sp>
        <p:nvSpPr>
          <p:cNvPr id="5" name="Content Placeholder 4">
            <a:extLst>
              <a:ext uri="{FF2B5EF4-FFF2-40B4-BE49-F238E27FC236}">
                <a16:creationId xmlns:a16="http://schemas.microsoft.com/office/drawing/2014/main" id="{A6E68160-AF95-1185-F2CA-C5E5AA2C7512}"/>
              </a:ext>
            </a:extLst>
          </p:cNvPr>
          <p:cNvSpPr>
            <a:spLocks noGrp="1"/>
          </p:cNvSpPr>
          <p:nvPr>
            <p:ph sz="half" idx="3"/>
          </p:nvPr>
        </p:nvSpPr>
        <p:spPr>
          <a:xfrm>
            <a:off x="9144000" y="571500"/>
            <a:ext cx="8229600" cy="9296564"/>
          </a:xfrm>
        </p:spPr>
        <p:txBody>
          <a:bodyPr/>
          <a:lstStyle/>
          <a:p>
            <a:r>
              <a:rPr lang="en-US" dirty="0"/>
              <a:t>This scatter plot visualizes Income vs. Total Spent by customers.</a:t>
            </a:r>
          </a:p>
          <a:p>
            <a:pPr marL="457200" indent="-457200">
              <a:buFont typeface="Arial" panose="020B0604020202020204" pitchFamily="34" charset="0"/>
              <a:buChar char="•"/>
            </a:pPr>
            <a:r>
              <a:rPr lang="en-US" dirty="0"/>
              <a:t>Most data points are clustered around lower income levels (under 100,000).</a:t>
            </a:r>
          </a:p>
          <a:p>
            <a:pPr marL="457200" indent="-457200">
              <a:buFont typeface="Arial" panose="020B0604020202020204" pitchFamily="34" charset="0"/>
              <a:buChar char="•"/>
            </a:pPr>
            <a:r>
              <a:rPr lang="en-US" dirty="0"/>
              <a:t>A general positive trend suggests that higher income individuals tend to spend more.</a:t>
            </a:r>
          </a:p>
          <a:p>
            <a:pPr marL="457200" indent="-457200">
              <a:buFont typeface="Arial" panose="020B0604020202020204" pitchFamily="34" charset="0"/>
              <a:buChar char="•"/>
            </a:pPr>
            <a:r>
              <a:rPr lang="en-US" dirty="0"/>
              <a:t>A few extreme outliers exist, particularly one customer with an income above 600,000 but very low spending.</a:t>
            </a:r>
          </a:p>
          <a:p>
            <a:pPr marL="457200" indent="-457200">
              <a:buFont typeface="Arial" panose="020B0604020202020204" pitchFamily="34" charset="0"/>
              <a:buChar char="•"/>
            </a:pPr>
            <a:r>
              <a:rPr lang="en-US" dirty="0"/>
              <a:t>The density of points at lower income levels suggests a majority of customers fall in this range.</a:t>
            </a:r>
          </a:p>
        </p:txBody>
      </p:sp>
      <p:pic>
        <p:nvPicPr>
          <p:cNvPr id="14" name="Picture 13" descr="A graph showing a number of blue dots&#10;&#10;AI-generated content may be incorrect.">
            <a:extLst>
              <a:ext uri="{FF2B5EF4-FFF2-40B4-BE49-F238E27FC236}">
                <a16:creationId xmlns:a16="http://schemas.microsoft.com/office/drawing/2014/main" id="{004651A9-E846-0F10-C53D-3E2744C6E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1" y="3467100"/>
            <a:ext cx="6858000" cy="5562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CDA51-03A0-2975-0E85-8FB17A561785}"/>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E08C0684-399D-962F-D446-D95A033334E3}"/>
              </a:ext>
            </a:extLst>
          </p:cNvPr>
          <p:cNvSpPr>
            <a:spLocks noGrp="1"/>
          </p:cNvSpPr>
          <p:nvPr>
            <p:ph sz="half" idx="3"/>
          </p:nvPr>
        </p:nvSpPr>
        <p:spPr>
          <a:xfrm>
            <a:off x="8839200" y="1866900"/>
            <a:ext cx="8534400" cy="6426236"/>
          </a:xfrm>
        </p:spPr>
        <p:txBody>
          <a:bodyPr/>
          <a:lstStyle/>
          <a:p>
            <a:r>
              <a:rPr lang="en-US" dirty="0"/>
              <a:t>This is a box plot of customer income. Here’s what you can observe:</a:t>
            </a:r>
          </a:p>
          <a:p>
            <a:pPr>
              <a:buFont typeface="Arial" panose="020B0604020202020204" pitchFamily="34" charset="0"/>
              <a:buChar char="•"/>
            </a:pPr>
            <a:r>
              <a:rPr lang="en-US" dirty="0"/>
              <a:t>The </a:t>
            </a:r>
            <a:r>
              <a:rPr lang="en-US" b="1" dirty="0"/>
              <a:t>box</a:t>
            </a:r>
            <a:r>
              <a:rPr lang="en-US" dirty="0"/>
              <a:t> represents the interquartile range (IQR), showing the middle 50% of the data.</a:t>
            </a:r>
          </a:p>
          <a:p>
            <a:pPr>
              <a:buFont typeface="Arial" panose="020B0604020202020204" pitchFamily="34" charset="0"/>
              <a:buChar char="•"/>
            </a:pPr>
            <a:r>
              <a:rPr lang="en-US" dirty="0"/>
              <a:t>The </a:t>
            </a:r>
            <a:r>
              <a:rPr lang="en-US" b="1" dirty="0"/>
              <a:t>median</a:t>
            </a:r>
            <a:r>
              <a:rPr lang="en-US" dirty="0"/>
              <a:t> is the line inside the box.</a:t>
            </a:r>
          </a:p>
          <a:p>
            <a:pPr>
              <a:buFont typeface="Arial" panose="020B0604020202020204" pitchFamily="34" charset="0"/>
              <a:buChar char="•"/>
            </a:pPr>
            <a:r>
              <a:rPr lang="en-US" dirty="0"/>
              <a:t>The </a:t>
            </a:r>
            <a:r>
              <a:rPr lang="en-US" b="1" dirty="0"/>
              <a:t>whiskers</a:t>
            </a:r>
            <a:r>
              <a:rPr lang="en-US" dirty="0"/>
              <a:t> extend to the minimum and maximum values within 1.5 times the IQR.</a:t>
            </a:r>
          </a:p>
          <a:p>
            <a:pPr>
              <a:buFont typeface="Arial" panose="020B0604020202020204" pitchFamily="34" charset="0"/>
              <a:buChar char="•"/>
            </a:pPr>
            <a:r>
              <a:rPr lang="en-US" dirty="0"/>
              <a:t>The </a:t>
            </a:r>
            <a:r>
              <a:rPr lang="en-US" b="1" dirty="0"/>
              <a:t>outliers</a:t>
            </a:r>
            <a:r>
              <a:rPr lang="en-US" dirty="0"/>
              <a:t> (black circles) are incomes that fall beyond the whiskers, indicating unusually high values.</a:t>
            </a:r>
          </a:p>
          <a:p>
            <a:endParaRPr lang="en-US" dirty="0"/>
          </a:p>
        </p:txBody>
      </p:sp>
      <p:pic>
        <p:nvPicPr>
          <p:cNvPr id="9" name="Content Placeholder 8" descr="A graph of a customer income&#10;&#10;AI-generated content may be incorrect.">
            <a:extLst>
              <a:ext uri="{FF2B5EF4-FFF2-40B4-BE49-F238E27FC236}">
                <a16:creationId xmlns:a16="http://schemas.microsoft.com/office/drawing/2014/main" id="{468A8E9E-6F68-9ADF-1F91-B61785FB52A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257134" y="3227351"/>
            <a:ext cx="6210466" cy="506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085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1166</TotalTime>
  <Words>1831</Words>
  <Application>Microsoft Office PowerPoint</Application>
  <PresentationFormat>Custom</PresentationFormat>
  <Paragraphs>128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Lucida Sans Unicode</vt:lpstr>
      <vt:lpstr>Tahoma</vt:lpstr>
      <vt:lpstr>Verdana</vt:lpstr>
      <vt:lpstr>Office Theme</vt:lpstr>
      <vt:lpstr>OPTIMIZING CUSTOMER EXPERIENCES WITH PERSONALITY INSIGHTS AND SEGMENTATION   </vt:lpstr>
      <vt:lpstr>PROBLEM STATEMENT</vt:lpstr>
      <vt:lpstr>PROJECT GOALS</vt:lpstr>
      <vt:lpstr>Key Objectives </vt:lpstr>
      <vt:lpstr>DATASET DESCRIPTION</vt:lpstr>
      <vt:lpstr>Step : 1 - imports the pandas library and loads a CSV file (marketing_campaign.csv) using a tab (\t) delimiter into a DataFrame named data.</vt:lpstr>
      <vt:lpstr>PowerPoint Presentation</vt:lpstr>
      <vt:lpstr>EDA:</vt:lpstr>
      <vt:lpstr>PowerPoint Presentation</vt:lpstr>
      <vt:lpstr>PowerPoint Presentation</vt:lpstr>
      <vt:lpstr>PowerPoint Presentation</vt:lpstr>
      <vt:lpstr>PowerPoint Presentation</vt:lpstr>
      <vt:lpstr>PowerPoint Presentation</vt:lpstr>
      <vt:lpstr>PowerPoint Presentation</vt:lpstr>
      <vt:lpstr>Gradent boosting – </vt:lpstr>
      <vt:lpstr>LSTM-</vt:lpstr>
      <vt:lpstr>PowerPoint Presentation</vt:lpstr>
      <vt:lpstr>Representing the accuracy and loss of a Long Short-Term Memory (LSTM)-  The graphs suggest that the LSTM model trains well on the training data but may suffer from overfitting. The model achieves high training accuracy and low training loss, but the validation accuracy plateaus and the validation loss increases after a certain number of epochs. This behavior is typical in machine learning and may require techniques like regularization, dropout, or early stopping to improve the model's generalization capability.</vt:lpstr>
      <vt:lpstr>Receiver Operating Characteristic (ROC) curve comparing the performance of two machine learning models: Random Forest and LSTM (Long Short-Term Memory).  The ROC curve provides a comprehensive view of the performance of the two models, allowing for informed decision-making regarding model selection and threshold optimization.</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Elegant Presentation</dc:title>
  <dc:creator>gamidi indusri</dc:creator>
  <cp:keywords>DAGgE1se-Bk,BAE6vJjDTiU,0</cp:keywords>
  <cp:lastModifiedBy>gamidi indu</cp:lastModifiedBy>
  <cp:revision>5</cp:revision>
  <dcterms:created xsi:type="dcterms:W3CDTF">2025-02-25T04:23:37Z</dcterms:created>
  <dcterms:modified xsi:type="dcterms:W3CDTF">2025-04-15T18:15:48Z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2025-02-25T00:00:00Z</vt:filetime>
  </property>
  <property fmtid="{D5CDD505-2E9C-101B-9397-08002B2CF9AE}" pid="3" name="Creator">
    <vt:lpwstr>Canva</vt:lpwstr>
  </property>
  <property fmtid="{D5CDD505-2E9C-101B-9397-08002B2CF9AE}" pid="4" name="LastSaved">
    <vt:filetime>2025-02-25T00:00:00Z</vt:filetime>
  </property>
  <property fmtid="{D5CDD505-2E9C-101B-9397-08002B2CF9AE}" pid="5" name="Producer">
    <vt:lpwstr>Canva</vt:lpwstr>
  </property>
</Properties>
</file>