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7" r:id="rId12"/>
    <p:sldId id="266" r:id="rId13"/>
    <p:sldId id="265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7555" y="3081183"/>
            <a:ext cx="13983335" cy="163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00" b="1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002A5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00" b="1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002A5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00" b="1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00" b="1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92709" y="5812559"/>
            <a:ext cx="3295650" cy="3117850"/>
          </a:xfrm>
          <a:custGeom>
            <a:avLst/>
            <a:gdLst/>
            <a:ahLst/>
            <a:cxnLst/>
            <a:rect l="l" t="t" r="r" b="b"/>
            <a:pathLst>
              <a:path w="3295650" h="3117850">
                <a:moveTo>
                  <a:pt x="0" y="3117693"/>
                </a:moveTo>
                <a:lnTo>
                  <a:pt x="3295290" y="2798608"/>
                </a:lnTo>
                <a:lnTo>
                  <a:pt x="3295290" y="0"/>
                </a:lnTo>
                <a:lnTo>
                  <a:pt x="3246559" y="15391"/>
                </a:lnTo>
                <a:lnTo>
                  <a:pt x="3208834" y="28355"/>
                </a:lnTo>
                <a:lnTo>
                  <a:pt x="3171389" y="42072"/>
                </a:lnTo>
                <a:lnTo>
                  <a:pt x="3134219" y="56532"/>
                </a:lnTo>
                <a:lnTo>
                  <a:pt x="3097322" y="71719"/>
                </a:lnTo>
                <a:lnTo>
                  <a:pt x="3060694" y="87622"/>
                </a:lnTo>
                <a:lnTo>
                  <a:pt x="3024331" y="104225"/>
                </a:lnTo>
                <a:lnTo>
                  <a:pt x="2988231" y="121518"/>
                </a:lnTo>
                <a:lnTo>
                  <a:pt x="2952390" y="139485"/>
                </a:lnTo>
                <a:lnTo>
                  <a:pt x="2916803" y="158114"/>
                </a:lnTo>
                <a:lnTo>
                  <a:pt x="2881469" y="177391"/>
                </a:lnTo>
                <a:lnTo>
                  <a:pt x="2846382" y="197304"/>
                </a:lnTo>
                <a:lnTo>
                  <a:pt x="2811541" y="217838"/>
                </a:lnTo>
                <a:lnTo>
                  <a:pt x="2776941" y="238982"/>
                </a:lnTo>
                <a:lnTo>
                  <a:pt x="2742579" y="260720"/>
                </a:lnTo>
                <a:lnTo>
                  <a:pt x="2708452" y="283041"/>
                </a:lnTo>
                <a:lnTo>
                  <a:pt x="2674555" y="305931"/>
                </a:lnTo>
                <a:lnTo>
                  <a:pt x="2640887" y="329376"/>
                </a:lnTo>
                <a:lnTo>
                  <a:pt x="2607442" y="353363"/>
                </a:lnTo>
                <a:lnTo>
                  <a:pt x="2574219" y="377880"/>
                </a:lnTo>
                <a:lnTo>
                  <a:pt x="2541213" y="402912"/>
                </a:lnTo>
                <a:lnTo>
                  <a:pt x="2508420" y="428447"/>
                </a:lnTo>
                <a:lnTo>
                  <a:pt x="2475838" y="454471"/>
                </a:lnTo>
                <a:lnTo>
                  <a:pt x="2443463" y="480971"/>
                </a:lnTo>
                <a:lnTo>
                  <a:pt x="2411292" y="507934"/>
                </a:lnTo>
                <a:lnTo>
                  <a:pt x="2379320" y="535346"/>
                </a:lnTo>
                <a:lnTo>
                  <a:pt x="2347545" y="563194"/>
                </a:lnTo>
                <a:lnTo>
                  <a:pt x="2315964" y="591465"/>
                </a:lnTo>
                <a:lnTo>
                  <a:pt x="2284572" y="620146"/>
                </a:lnTo>
                <a:lnTo>
                  <a:pt x="2222344" y="678683"/>
                </a:lnTo>
                <a:lnTo>
                  <a:pt x="2160833" y="738699"/>
                </a:lnTo>
                <a:lnTo>
                  <a:pt x="2100012" y="800088"/>
                </a:lnTo>
                <a:lnTo>
                  <a:pt x="2039854" y="862744"/>
                </a:lnTo>
                <a:lnTo>
                  <a:pt x="1980330" y="926561"/>
                </a:lnTo>
                <a:lnTo>
                  <a:pt x="1921414" y="991432"/>
                </a:lnTo>
                <a:lnTo>
                  <a:pt x="1863078" y="1057252"/>
                </a:lnTo>
                <a:lnTo>
                  <a:pt x="1805294" y="1123913"/>
                </a:lnTo>
                <a:lnTo>
                  <a:pt x="1748034" y="1191310"/>
                </a:lnTo>
                <a:lnTo>
                  <a:pt x="1663067" y="1293554"/>
                </a:lnTo>
                <a:lnTo>
                  <a:pt x="1579126" y="1396857"/>
                </a:lnTo>
                <a:lnTo>
                  <a:pt x="1468638" y="1535621"/>
                </a:lnTo>
                <a:lnTo>
                  <a:pt x="1012422" y="2119517"/>
                </a:lnTo>
                <a:lnTo>
                  <a:pt x="907013" y="2250882"/>
                </a:lnTo>
                <a:lnTo>
                  <a:pt x="828151" y="2346786"/>
                </a:lnTo>
                <a:lnTo>
                  <a:pt x="749353" y="2440046"/>
                </a:lnTo>
                <a:lnTo>
                  <a:pt x="696810" y="2500574"/>
                </a:lnTo>
                <a:lnTo>
                  <a:pt x="644226" y="2559660"/>
                </a:lnTo>
                <a:lnTo>
                  <a:pt x="591574" y="2617201"/>
                </a:lnTo>
                <a:lnTo>
                  <a:pt x="538826" y="2673088"/>
                </a:lnTo>
                <a:lnTo>
                  <a:pt x="485954" y="2727216"/>
                </a:lnTo>
                <a:lnTo>
                  <a:pt x="432931" y="2779479"/>
                </a:lnTo>
                <a:lnTo>
                  <a:pt x="379729" y="2829770"/>
                </a:lnTo>
                <a:lnTo>
                  <a:pt x="326322" y="2877984"/>
                </a:lnTo>
                <a:lnTo>
                  <a:pt x="272680" y="2924014"/>
                </a:lnTo>
                <a:lnTo>
                  <a:pt x="218777" y="2967754"/>
                </a:lnTo>
                <a:lnTo>
                  <a:pt x="164585" y="3009099"/>
                </a:lnTo>
                <a:lnTo>
                  <a:pt x="110077" y="3047940"/>
                </a:lnTo>
                <a:lnTo>
                  <a:pt x="55224" y="3084174"/>
                </a:lnTo>
                <a:lnTo>
                  <a:pt x="27660" y="3101279"/>
                </a:lnTo>
                <a:lnTo>
                  <a:pt x="0" y="3117693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5210" y="6526306"/>
            <a:ext cx="5422788" cy="376069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7793" y="7230864"/>
            <a:ext cx="5280205" cy="305613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87863" y="7934354"/>
            <a:ext cx="3400425" cy="2352675"/>
          </a:xfrm>
          <a:custGeom>
            <a:avLst/>
            <a:gdLst/>
            <a:ahLst/>
            <a:cxnLst/>
            <a:rect l="l" t="t" r="r" b="b"/>
            <a:pathLst>
              <a:path w="3400425" h="2352675">
                <a:moveTo>
                  <a:pt x="0" y="2352645"/>
                </a:moveTo>
                <a:lnTo>
                  <a:pt x="1534752" y="2352645"/>
                </a:lnTo>
                <a:lnTo>
                  <a:pt x="3400135" y="2277105"/>
                </a:lnTo>
                <a:lnTo>
                  <a:pt x="3400135" y="0"/>
                </a:lnTo>
                <a:lnTo>
                  <a:pt x="3380819" y="7473"/>
                </a:lnTo>
                <a:lnTo>
                  <a:pt x="3319572" y="32918"/>
                </a:lnTo>
                <a:lnTo>
                  <a:pt x="3258216" y="60669"/>
                </a:lnTo>
                <a:lnTo>
                  <a:pt x="3196689" y="90663"/>
                </a:lnTo>
                <a:lnTo>
                  <a:pt x="3134929" y="122838"/>
                </a:lnTo>
                <a:lnTo>
                  <a:pt x="3072874" y="157132"/>
                </a:lnTo>
                <a:lnTo>
                  <a:pt x="3010463" y="193483"/>
                </a:lnTo>
                <a:lnTo>
                  <a:pt x="2947633" y="231830"/>
                </a:lnTo>
                <a:lnTo>
                  <a:pt x="2884323" y="272111"/>
                </a:lnTo>
                <a:lnTo>
                  <a:pt x="2820470" y="314264"/>
                </a:lnTo>
                <a:lnTo>
                  <a:pt x="2788321" y="336023"/>
                </a:lnTo>
                <a:lnTo>
                  <a:pt x="2723538" y="380867"/>
                </a:lnTo>
                <a:lnTo>
                  <a:pt x="2658058" y="427428"/>
                </a:lnTo>
                <a:lnTo>
                  <a:pt x="2591819" y="475645"/>
                </a:lnTo>
                <a:lnTo>
                  <a:pt x="2490901" y="550939"/>
                </a:lnTo>
                <a:lnTo>
                  <a:pt x="2353110" y="656546"/>
                </a:lnTo>
                <a:lnTo>
                  <a:pt x="1591970" y="1257300"/>
                </a:lnTo>
                <a:lnTo>
                  <a:pt x="1378212" y="1421753"/>
                </a:lnTo>
                <a:lnTo>
                  <a:pt x="1199098" y="1556077"/>
                </a:lnTo>
                <a:lnTo>
                  <a:pt x="1059708" y="1658107"/>
                </a:lnTo>
                <a:lnTo>
                  <a:pt x="915753" y="1761009"/>
                </a:lnTo>
                <a:lnTo>
                  <a:pt x="767025" y="1864572"/>
                </a:lnTo>
                <a:lnTo>
                  <a:pt x="665118" y="1933879"/>
                </a:lnTo>
                <a:lnTo>
                  <a:pt x="560935" y="2003325"/>
                </a:lnTo>
                <a:lnTo>
                  <a:pt x="454413" y="2072849"/>
                </a:lnTo>
                <a:lnTo>
                  <a:pt x="345491" y="2142389"/>
                </a:lnTo>
                <a:lnTo>
                  <a:pt x="234107" y="2211883"/>
                </a:lnTo>
                <a:lnTo>
                  <a:pt x="120198" y="2281269"/>
                </a:lnTo>
                <a:lnTo>
                  <a:pt x="3704" y="2350486"/>
                </a:lnTo>
                <a:lnTo>
                  <a:pt x="0" y="2352645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16585" y="8423197"/>
            <a:ext cx="3471413" cy="186380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32721" y="8646758"/>
            <a:ext cx="3355278" cy="164024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6747658" y="9814760"/>
            <a:ext cx="1540510" cy="472440"/>
          </a:xfrm>
          <a:custGeom>
            <a:avLst/>
            <a:gdLst/>
            <a:ahLst/>
            <a:cxnLst/>
            <a:rect l="l" t="t" r="r" b="b"/>
            <a:pathLst>
              <a:path w="1540509" h="472440">
                <a:moveTo>
                  <a:pt x="0" y="472238"/>
                </a:moveTo>
                <a:lnTo>
                  <a:pt x="1540341" y="472238"/>
                </a:lnTo>
                <a:lnTo>
                  <a:pt x="1540341" y="0"/>
                </a:lnTo>
                <a:lnTo>
                  <a:pt x="1498635" y="5871"/>
                </a:lnTo>
                <a:lnTo>
                  <a:pt x="1460587" y="11692"/>
                </a:lnTo>
                <a:lnTo>
                  <a:pt x="1422799" y="17894"/>
                </a:lnTo>
                <a:lnTo>
                  <a:pt x="1385260" y="24467"/>
                </a:lnTo>
                <a:lnTo>
                  <a:pt x="1310884" y="38694"/>
                </a:lnTo>
                <a:lnTo>
                  <a:pt x="1237370" y="54299"/>
                </a:lnTo>
                <a:lnTo>
                  <a:pt x="1164629" y="71208"/>
                </a:lnTo>
                <a:lnTo>
                  <a:pt x="1092573" y="89350"/>
                </a:lnTo>
                <a:lnTo>
                  <a:pt x="1021110" y="108650"/>
                </a:lnTo>
                <a:lnTo>
                  <a:pt x="950153" y="129037"/>
                </a:lnTo>
                <a:lnTo>
                  <a:pt x="879611" y="150436"/>
                </a:lnTo>
                <a:lnTo>
                  <a:pt x="809396" y="172774"/>
                </a:lnTo>
                <a:lnTo>
                  <a:pt x="704491" y="207884"/>
                </a:lnTo>
                <a:lnTo>
                  <a:pt x="564928" y="257303"/>
                </a:lnTo>
                <a:lnTo>
                  <a:pt x="0" y="472238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256545" y="9973678"/>
            <a:ext cx="965835" cy="313690"/>
          </a:xfrm>
          <a:custGeom>
            <a:avLst/>
            <a:gdLst/>
            <a:ahLst/>
            <a:cxnLst/>
            <a:rect l="l" t="t" r="r" b="b"/>
            <a:pathLst>
              <a:path w="965834" h="313690">
                <a:moveTo>
                  <a:pt x="74015" y="288239"/>
                </a:moveTo>
                <a:lnTo>
                  <a:pt x="72377" y="272986"/>
                </a:lnTo>
                <a:lnTo>
                  <a:pt x="65074" y="259842"/>
                </a:lnTo>
                <a:lnTo>
                  <a:pt x="53428" y="251244"/>
                </a:lnTo>
                <a:lnTo>
                  <a:pt x="39128" y="247954"/>
                </a:lnTo>
                <a:lnTo>
                  <a:pt x="23876" y="250736"/>
                </a:lnTo>
                <a:lnTo>
                  <a:pt x="11874" y="258038"/>
                </a:lnTo>
                <a:lnTo>
                  <a:pt x="3657" y="269697"/>
                </a:lnTo>
                <a:lnTo>
                  <a:pt x="0" y="284010"/>
                </a:lnTo>
                <a:lnTo>
                  <a:pt x="1638" y="299262"/>
                </a:lnTo>
                <a:lnTo>
                  <a:pt x="7581" y="309029"/>
                </a:lnTo>
                <a:lnTo>
                  <a:pt x="12166" y="313321"/>
                </a:lnTo>
                <a:lnTo>
                  <a:pt x="62763" y="313321"/>
                </a:lnTo>
                <a:lnTo>
                  <a:pt x="70358" y="302552"/>
                </a:lnTo>
                <a:lnTo>
                  <a:pt x="74015" y="288239"/>
                </a:lnTo>
                <a:close/>
              </a:path>
              <a:path w="965834" h="313690">
                <a:moveTo>
                  <a:pt x="248958" y="226402"/>
                </a:moveTo>
                <a:lnTo>
                  <a:pt x="246176" y="212318"/>
                </a:lnTo>
                <a:lnTo>
                  <a:pt x="238912" y="199174"/>
                </a:lnTo>
                <a:lnTo>
                  <a:pt x="227482" y="190576"/>
                </a:lnTo>
                <a:lnTo>
                  <a:pt x="213779" y="187299"/>
                </a:lnTo>
                <a:lnTo>
                  <a:pt x="199694" y="190068"/>
                </a:lnTo>
                <a:lnTo>
                  <a:pt x="186550" y="197345"/>
                </a:lnTo>
                <a:lnTo>
                  <a:pt x="177965" y="208775"/>
                </a:lnTo>
                <a:lnTo>
                  <a:pt x="174688" y="222491"/>
                </a:lnTo>
                <a:lnTo>
                  <a:pt x="177457" y="236588"/>
                </a:lnTo>
                <a:lnTo>
                  <a:pt x="183400" y="247484"/>
                </a:lnTo>
                <a:lnTo>
                  <a:pt x="191604" y="255536"/>
                </a:lnTo>
                <a:lnTo>
                  <a:pt x="201333" y="260184"/>
                </a:lnTo>
                <a:lnTo>
                  <a:pt x="211823" y="260845"/>
                </a:lnTo>
                <a:lnTo>
                  <a:pt x="219900" y="260845"/>
                </a:lnTo>
                <a:lnTo>
                  <a:pt x="223939" y="258826"/>
                </a:lnTo>
                <a:lnTo>
                  <a:pt x="237083" y="251561"/>
                </a:lnTo>
                <a:lnTo>
                  <a:pt x="245668" y="240118"/>
                </a:lnTo>
                <a:lnTo>
                  <a:pt x="248958" y="226402"/>
                </a:lnTo>
                <a:close/>
              </a:path>
              <a:path w="965834" h="313690">
                <a:moveTo>
                  <a:pt x="420941" y="313321"/>
                </a:moveTo>
                <a:lnTo>
                  <a:pt x="419976" y="303314"/>
                </a:lnTo>
                <a:lnTo>
                  <a:pt x="413029" y="291274"/>
                </a:lnTo>
                <a:lnTo>
                  <a:pt x="402297" y="282841"/>
                </a:lnTo>
                <a:lnTo>
                  <a:pt x="389280" y="278574"/>
                </a:lnTo>
                <a:lnTo>
                  <a:pt x="375513" y="279044"/>
                </a:lnTo>
                <a:lnTo>
                  <a:pt x="363486" y="286004"/>
                </a:lnTo>
                <a:lnTo>
                  <a:pt x="355053" y="296735"/>
                </a:lnTo>
                <a:lnTo>
                  <a:pt x="350786" y="309753"/>
                </a:lnTo>
                <a:lnTo>
                  <a:pt x="350913" y="313321"/>
                </a:lnTo>
                <a:lnTo>
                  <a:pt x="420941" y="313321"/>
                </a:lnTo>
                <a:close/>
              </a:path>
              <a:path w="965834" h="313690">
                <a:moveTo>
                  <a:pt x="425627" y="170637"/>
                </a:moveTo>
                <a:lnTo>
                  <a:pt x="424014" y="155702"/>
                </a:lnTo>
                <a:lnTo>
                  <a:pt x="417042" y="142519"/>
                </a:lnTo>
                <a:lnTo>
                  <a:pt x="406082" y="133705"/>
                </a:lnTo>
                <a:lnTo>
                  <a:pt x="392468" y="129819"/>
                </a:lnTo>
                <a:lnTo>
                  <a:pt x="377532" y="131432"/>
                </a:lnTo>
                <a:lnTo>
                  <a:pt x="364363" y="138417"/>
                </a:lnTo>
                <a:lnTo>
                  <a:pt x="355561" y="149377"/>
                </a:lnTo>
                <a:lnTo>
                  <a:pt x="351675" y="162991"/>
                </a:lnTo>
                <a:lnTo>
                  <a:pt x="353288" y="177939"/>
                </a:lnTo>
                <a:lnTo>
                  <a:pt x="358394" y="188874"/>
                </a:lnTo>
                <a:lnTo>
                  <a:pt x="366928" y="197154"/>
                </a:lnTo>
                <a:lnTo>
                  <a:pt x="377329" y="202209"/>
                </a:lnTo>
                <a:lnTo>
                  <a:pt x="376491" y="202209"/>
                </a:lnTo>
                <a:lnTo>
                  <a:pt x="389661" y="204228"/>
                </a:lnTo>
                <a:lnTo>
                  <a:pt x="391680" y="204228"/>
                </a:lnTo>
                <a:lnTo>
                  <a:pt x="395719" y="202209"/>
                </a:lnTo>
                <a:lnTo>
                  <a:pt x="399770" y="202209"/>
                </a:lnTo>
                <a:lnTo>
                  <a:pt x="412940" y="195224"/>
                </a:lnTo>
                <a:lnTo>
                  <a:pt x="421741" y="184264"/>
                </a:lnTo>
                <a:lnTo>
                  <a:pt x="425627" y="170637"/>
                </a:lnTo>
                <a:close/>
              </a:path>
              <a:path w="965834" h="313690">
                <a:moveTo>
                  <a:pt x="595109" y="269697"/>
                </a:moveTo>
                <a:lnTo>
                  <a:pt x="593775" y="254787"/>
                </a:lnTo>
                <a:lnTo>
                  <a:pt x="587108" y="242455"/>
                </a:lnTo>
                <a:lnTo>
                  <a:pt x="576846" y="233553"/>
                </a:lnTo>
                <a:lnTo>
                  <a:pt x="563930" y="229184"/>
                </a:lnTo>
                <a:lnTo>
                  <a:pt x="549313" y="230517"/>
                </a:lnTo>
                <a:lnTo>
                  <a:pt x="537006" y="237185"/>
                </a:lnTo>
                <a:lnTo>
                  <a:pt x="528091" y="247446"/>
                </a:lnTo>
                <a:lnTo>
                  <a:pt x="523735" y="260375"/>
                </a:lnTo>
                <a:lnTo>
                  <a:pt x="525068" y="275005"/>
                </a:lnTo>
                <a:lnTo>
                  <a:pt x="529869" y="285940"/>
                </a:lnTo>
                <a:lnTo>
                  <a:pt x="537692" y="294208"/>
                </a:lnTo>
                <a:lnTo>
                  <a:pt x="547433" y="299262"/>
                </a:lnTo>
                <a:lnTo>
                  <a:pt x="546608" y="299262"/>
                </a:lnTo>
                <a:lnTo>
                  <a:pt x="559422" y="301294"/>
                </a:lnTo>
                <a:lnTo>
                  <a:pt x="563460" y="299262"/>
                </a:lnTo>
                <a:lnTo>
                  <a:pt x="569531" y="299262"/>
                </a:lnTo>
                <a:lnTo>
                  <a:pt x="581837" y="293458"/>
                </a:lnTo>
                <a:lnTo>
                  <a:pt x="590740" y="283095"/>
                </a:lnTo>
                <a:lnTo>
                  <a:pt x="595109" y="269697"/>
                </a:lnTo>
                <a:close/>
              </a:path>
              <a:path w="965834" h="313690">
                <a:moveTo>
                  <a:pt x="603161" y="120091"/>
                </a:moveTo>
                <a:lnTo>
                  <a:pt x="601865" y="105143"/>
                </a:lnTo>
                <a:lnTo>
                  <a:pt x="594880" y="91655"/>
                </a:lnTo>
                <a:lnTo>
                  <a:pt x="583920" y="82143"/>
                </a:lnTo>
                <a:lnTo>
                  <a:pt x="570318" y="77558"/>
                </a:lnTo>
                <a:lnTo>
                  <a:pt x="555383" y="78854"/>
                </a:lnTo>
                <a:lnTo>
                  <a:pt x="541896" y="85813"/>
                </a:lnTo>
                <a:lnTo>
                  <a:pt x="532396" y="96545"/>
                </a:lnTo>
                <a:lnTo>
                  <a:pt x="527812" y="109562"/>
                </a:lnTo>
                <a:lnTo>
                  <a:pt x="529107" y="123342"/>
                </a:lnTo>
                <a:lnTo>
                  <a:pt x="534225" y="134594"/>
                </a:lnTo>
                <a:lnTo>
                  <a:pt x="542747" y="143560"/>
                </a:lnTo>
                <a:lnTo>
                  <a:pt x="553542" y="149504"/>
                </a:lnTo>
                <a:lnTo>
                  <a:pt x="565480" y="151650"/>
                </a:lnTo>
                <a:lnTo>
                  <a:pt x="575589" y="151650"/>
                </a:lnTo>
                <a:lnTo>
                  <a:pt x="589076" y="144665"/>
                </a:lnTo>
                <a:lnTo>
                  <a:pt x="598576" y="133705"/>
                </a:lnTo>
                <a:lnTo>
                  <a:pt x="603161" y="120091"/>
                </a:lnTo>
                <a:close/>
              </a:path>
              <a:path w="965834" h="313690">
                <a:moveTo>
                  <a:pt x="769759" y="226910"/>
                </a:moveTo>
                <a:lnTo>
                  <a:pt x="769620" y="214744"/>
                </a:lnTo>
                <a:lnTo>
                  <a:pt x="769594" y="212318"/>
                </a:lnTo>
                <a:lnTo>
                  <a:pt x="764108" y="199961"/>
                </a:lnTo>
                <a:lnTo>
                  <a:pt x="754443" y="190830"/>
                </a:lnTo>
                <a:lnTo>
                  <a:pt x="741743" y="185877"/>
                </a:lnTo>
                <a:lnTo>
                  <a:pt x="727494" y="185877"/>
                </a:lnTo>
                <a:lnTo>
                  <a:pt x="714819" y="191808"/>
                </a:lnTo>
                <a:lnTo>
                  <a:pt x="705688" y="201955"/>
                </a:lnTo>
                <a:lnTo>
                  <a:pt x="700735" y="214744"/>
                </a:lnTo>
                <a:lnTo>
                  <a:pt x="700874" y="226910"/>
                </a:lnTo>
                <a:lnTo>
                  <a:pt x="700887" y="228498"/>
                </a:lnTo>
                <a:lnTo>
                  <a:pt x="705637" y="239610"/>
                </a:lnTo>
                <a:lnTo>
                  <a:pt x="713524" y="248716"/>
                </a:lnTo>
                <a:lnTo>
                  <a:pt x="723620" y="254660"/>
                </a:lnTo>
                <a:lnTo>
                  <a:pt x="735241" y="256806"/>
                </a:lnTo>
                <a:lnTo>
                  <a:pt x="739279" y="256806"/>
                </a:lnTo>
                <a:lnTo>
                  <a:pt x="743610" y="254660"/>
                </a:lnTo>
                <a:lnTo>
                  <a:pt x="755675" y="249288"/>
                </a:lnTo>
                <a:lnTo>
                  <a:pt x="764794" y="239610"/>
                </a:lnTo>
                <a:lnTo>
                  <a:pt x="769759" y="226910"/>
                </a:lnTo>
                <a:close/>
              </a:path>
              <a:path w="965834" h="313690">
                <a:moveTo>
                  <a:pt x="783869" y="77597"/>
                </a:moveTo>
                <a:lnTo>
                  <a:pt x="783742" y="62674"/>
                </a:lnTo>
                <a:lnTo>
                  <a:pt x="777938" y="49161"/>
                </a:lnTo>
                <a:lnTo>
                  <a:pt x="767575" y="39420"/>
                </a:lnTo>
                <a:lnTo>
                  <a:pt x="754189" y="34239"/>
                </a:lnTo>
                <a:lnTo>
                  <a:pt x="739584" y="34239"/>
                </a:lnTo>
                <a:lnTo>
                  <a:pt x="725766" y="40182"/>
                </a:lnTo>
                <a:lnTo>
                  <a:pt x="716038" y="50546"/>
                </a:lnTo>
                <a:lnTo>
                  <a:pt x="710869" y="63944"/>
                </a:lnTo>
                <a:lnTo>
                  <a:pt x="710996" y="78854"/>
                </a:lnTo>
                <a:lnTo>
                  <a:pt x="715822" y="90957"/>
                </a:lnTo>
                <a:lnTo>
                  <a:pt x="723874" y="99834"/>
                </a:lnTo>
                <a:lnTo>
                  <a:pt x="734580" y="105308"/>
                </a:lnTo>
                <a:lnTo>
                  <a:pt x="747369" y="107162"/>
                </a:lnTo>
                <a:lnTo>
                  <a:pt x="749388" y="109194"/>
                </a:lnTo>
                <a:lnTo>
                  <a:pt x="751408" y="109194"/>
                </a:lnTo>
                <a:lnTo>
                  <a:pt x="755446" y="107162"/>
                </a:lnTo>
                <a:lnTo>
                  <a:pt x="768972" y="101358"/>
                </a:lnTo>
                <a:lnTo>
                  <a:pt x="778700" y="90957"/>
                </a:lnTo>
                <a:lnTo>
                  <a:pt x="783869" y="77597"/>
                </a:lnTo>
                <a:close/>
              </a:path>
              <a:path w="965834" h="313690">
                <a:moveTo>
                  <a:pt x="918337" y="313321"/>
                </a:moveTo>
                <a:lnTo>
                  <a:pt x="913345" y="308114"/>
                </a:lnTo>
                <a:lnTo>
                  <a:pt x="901941" y="303161"/>
                </a:lnTo>
                <a:lnTo>
                  <a:pt x="888834" y="303314"/>
                </a:lnTo>
                <a:lnTo>
                  <a:pt x="876490" y="308457"/>
                </a:lnTo>
                <a:lnTo>
                  <a:pt x="871423" y="313321"/>
                </a:lnTo>
                <a:lnTo>
                  <a:pt x="918337" y="313321"/>
                </a:lnTo>
                <a:close/>
              </a:path>
              <a:path w="965834" h="313690">
                <a:moveTo>
                  <a:pt x="947572" y="193395"/>
                </a:moveTo>
                <a:lnTo>
                  <a:pt x="947445" y="179959"/>
                </a:lnTo>
                <a:lnTo>
                  <a:pt x="941984" y="167297"/>
                </a:lnTo>
                <a:lnTo>
                  <a:pt x="932535" y="157467"/>
                </a:lnTo>
                <a:lnTo>
                  <a:pt x="920102" y="151650"/>
                </a:lnTo>
                <a:lnTo>
                  <a:pt x="907021" y="151650"/>
                </a:lnTo>
                <a:lnTo>
                  <a:pt x="893508" y="157124"/>
                </a:lnTo>
                <a:lnTo>
                  <a:pt x="883780" y="166573"/>
                </a:lnTo>
                <a:lnTo>
                  <a:pt x="878598" y="178663"/>
                </a:lnTo>
                <a:lnTo>
                  <a:pt x="878725" y="192100"/>
                </a:lnTo>
                <a:lnTo>
                  <a:pt x="883526" y="204508"/>
                </a:lnTo>
                <a:lnTo>
                  <a:pt x="891362" y="214083"/>
                </a:lnTo>
                <a:lnTo>
                  <a:pt x="901471" y="220243"/>
                </a:lnTo>
                <a:lnTo>
                  <a:pt x="913091" y="222427"/>
                </a:lnTo>
                <a:lnTo>
                  <a:pt x="913091" y="220243"/>
                </a:lnTo>
                <a:lnTo>
                  <a:pt x="919543" y="220243"/>
                </a:lnTo>
                <a:lnTo>
                  <a:pt x="932662" y="214934"/>
                </a:lnTo>
                <a:lnTo>
                  <a:pt x="942390" y="205498"/>
                </a:lnTo>
                <a:lnTo>
                  <a:pt x="947572" y="193395"/>
                </a:lnTo>
                <a:close/>
              </a:path>
              <a:path w="965834" h="313690">
                <a:moveTo>
                  <a:pt x="965631" y="30327"/>
                </a:moveTo>
                <a:lnTo>
                  <a:pt x="960132" y="16484"/>
                </a:lnTo>
                <a:lnTo>
                  <a:pt x="950480" y="6057"/>
                </a:lnTo>
                <a:lnTo>
                  <a:pt x="937374" y="0"/>
                </a:lnTo>
                <a:lnTo>
                  <a:pt x="923188" y="0"/>
                </a:lnTo>
                <a:lnTo>
                  <a:pt x="909358" y="5486"/>
                </a:lnTo>
                <a:lnTo>
                  <a:pt x="898944" y="15163"/>
                </a:lnTo>
                <a:lnTo>
                  <a:pt x="893064" y="27863"/>
                </a:lnTo>
                <a:lnTo>
                  <a:pt x="892873" y="42456"/>
                </a:lnTo>
                <a:lnTo>
                  <a:pt x="897712" y="54876"/>
                </a:lnTo>
                <a:lnTo>
                  <a:pt x="905764" y="64452"/>
                </a:lnTo>
                <a:lnTo>
                  <a:pt x="916470" y="70612"/>
                </a:lnTo>
                <a:lnTo>
                  <a:pt x="929259" y="72796"/>
                </a:lnTo>
                <a:lnTo>
                  <a:pt x="931278" y="74815"/>
                </a:lnTo>
                <a:lnTo>
                  <a:pt x="933297" y="72796"/>
                </a:lnTo>
                <a:lnTo>
                  <a:pt x="935316" y="72796"/>
                </a:lnTo>
                <a:lnTo>
                  <a:pt x="949147" y="67297"/>
                </a:lnTo>
                <a:lnTo>
                  <a:pt x="959573" y="57619"/>
                </a:lnTo>
                <a:lnTo>
                  <a:pt x="965441" y="44919"/>
                </a:lnTo>
                <a:lnTo>
                  <a:pt x="965631" y="30327"/>
                </a:lnTo>
                <a:close/>
              </a:path>
            </a:pathLst>
          </a:custGeom>
          <a:solidFill>
            <a:srgbClr val="2E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356624"/>
            <a:ext cx="3295015" cy="3117850"/>
          </a:xfrm>
          <a:custGeom>
            <a:avLst/>
            <a:gdLst/>
            <a:ahLst/>
            <a:cxnLst/>
            <a:rect l="l" t="t" r="r" b="b"/>
            <a:pathLst>
              <a:path w="3295015" h="3117850">
                <a:moveTo>
                  <a:pt x="3294962" y="0"/>
                </a:moveTo>
                <a:lnTo>
                  <a:pt x="0" y="319052"/>
                </a:lnTo>
                <a:lnTo>
                  <a:pt x="0" y="3117595"/>
                </a:lnTo>
                <a:lnTo>
                  <a:pt x="48403" y="3102301"/>
                </a:lnTo>
                <a:lnTo>
                  <a:pt x="86128" y="3089338"/>
                </a:lnTo>
                <a:lnTo>
                  <a:pt x="123573" y="3075620"/>
                </a:lnTo>
                <a:lnTo>
                  <a:pt x="160743" y="3061160"/>
                </a:lnTo>
                <a:lnTo>
                  <a:pt x="197640" y="3045973"/>
                </a:lnTo>
                <a:lnTo>
                  <a:pt x="234268" y="3030070"/>
                </a:lnTo>
                <a:lnTo>
                  <a:pt x="270630" y="3013467"/>
                </a:lnTo>
                <a:lnTo>
                  <a:pt x="306731" y="2996174"/>
                </a:lnTo>
                <a:lnTo>
                  <a:pt x="342572" y="2978207"/>
                </a:lnTo>
                <a:lnTo>
                  <a:pt x="378159" y="2959578"/>
                </a:lnTo>
                <a:lnTo>
                  <a:pt x="413493" y="2940301"/>
                </a:lnTo>
                <a:lnTo>
                  <a:pt x="448580" y="2920388"/>
                </a:lnTo>
                <a:lnTo>
                  <a:pt x="483421" y="2899854"/>
                </a:lnTo>
                <a:lnTo>
                  <a:pt x="518021" y="2878710"/>
                </a:lnTo>
                <a:lnTo>
                  <a:pt x="552383" y="2856972"/>
                </a:lnTo>
                <a:lnTo>
                  <a:pt x="586510" y="2834651"/>
                </a:lnTo>
                <a:lnTo>
                  <a:pt x="620406" y="2811761"/>
                </a:lnTo>
                <a:lnTo>
                  <a:pt x="654075" y="2788316"/>
                </a:lnTo>
                <a:lnTo>
                  <a:pt x="687519" y="2764329"/>
                </a:lnTo>
                <a:lnTo>
                  <a:pt x="720743" y="2739812"/>
                </a:lnTo>
                <a:lnTo>
                  <a:pt x="753749" y="2714780"/>
                </a:lnTo>
                <a:lnTo>
                  <a:pt x="786542" y="2689245"/>
                </a:lnTo>
                <a:lnTo>
                  <a:pt x="819124" y="2663221"/>
                </a:lnTo>
                <a:lnTo>
                  <a:pt x="851499" y="2636721"/>
                </a:lnTo>
                <a:lnTo>
                  <a:pt x="883670" y="2609758"/>
                </a:lnTo>
                <a:lnTo>
                  <a:pt x="915642" y="2582346"/>
                </a:lnTo>
                <a:lnTo>
                  <a:pt x="947417" y="2554498"/>
                </a:lnTo>
                <a:lnTo>
                  <a:pt x="978998" y="2526227"/>
                </a:lnTo>
                <a:lnTo>
                  <a:pt x="1010390" y="2497546"/>
                </a:lnTo>
                <a:lnTo>
                  <a:pt x="1072618" y="2439009"/>
                </a:lnTo>
                <a:lnTo>
                  <a:pt x="1134129" y="2378993"/>
                </a:lnTo>
                <a:lnTo>
                  <a:pt x="1194950" y="2317604"/>
                </a:lnTo>
                <a:lnTo>
                  <a:pt x="1255108" y="2254948"/>
                </a:lnTo>
                <a:lnTo>
                  <a:pt x="1314632" y="2191131"/>
                </a:lnTo>
                <a:lnTo>
                  <a:pt x="1373548" y="2126260"/>
                </a:lnTo>
                <a:lnTo>
                  <a:pt x="1431884" y="2060440"/>
                </a:lnTo>
                <a:lnTo>
                  <a:pt x="1489668" y="1993779"/>
                </a:lnTo>
                <a:lnTo>
                  <a:pt x="1546928" y="1926382"/>
                </a:lnTo>
                <a:lnTo>
                  <a:pt x="1631895" y="1824138"/>
                </a:lnTo>
                <a:lnTo>
                  <a:pt x="1715836" y="1720835"/>
                </a:lnTo>
                <a:lnTo>
                  <a:pt x="1826324" y="1582071"/>
                </a:lnTo>
                <a:lnTo>
                  <a:pt x="2282540" y="998175"/>
                </a:lnTo>
                <a:lnTo>
                  <a:pt x="2387949" y="866810"/>
                </a:lnTo>
                <a:lnTo>
                  <a:pt x="2466810" y="770906"/>
                </a:lnTo>
                <a:lnTo>
                  <a:pt x="2545609" y="677646"/>
                </a:lnTo>
                <a:lnTo>
                  <a:pt x="2598152" y="617118"/>
                </a:lnTo>
                <a:lnTo>
                  <a:pt x="2650736" y="558032"/>
                </a:lnTo>
                <a:lnTo>
                  <a:pt x="2703388" y="500491"/>
                </a:lnTo>
                <a:lnTo>
                  <a:pt x="2756136" y="444604"/>
                </a:lnTo>
                <a:lnTo>
                  <a:pt x="2809008" y="390476"/>
                </a:lnTo>
                <a:lnTo>
                  <a:pt x="2862031" y="338213"/>
                </a:lnTo>
                <a:lnTo>
                  <a:pt x="2915232" y="287922"/>
                </a:lnTo>
                <a:lnTo>
                  <a:pt x="2968640" y="239708"/>
                </a:lnTo>
                <a:lnTo>
                  <a:pt x="3022282" y="193678"/>
                </a:lnTo>
                <a:lnTo>
                  <a:pt x="3076185" y="149938"/>
                </a:lnTo>
                <a:lnTo>
                  <a:pt x="3130377" y="108594"/>
                </a:lnTo>
                <a:lnTo>
                  <a:pt x="3184885" y="69752"/>
                </a:lnTo>
                <a:lnTo>
                  <a:pt x="3239738" y="33518"/>
                </a:lnTo>
                <a:lnTo>
                  <a:pt x="3267302" y="16413"/>
                </a:lnTo>
                <a:lnTo>
                  <a:pt x="3294962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422176" cy="376049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5279597" cy="3055953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0" y="0"/>
            <a:ext cx="3399790" cy="2352675"/>
          </a:xfrm>
          <a:custGeom>
            <a:avLst/>
            <a:gdLst/>
            <a:ahLst/>
            <a:cxnLst/>
            <a:rect l="l" t="t" r="r" b="b"/>
            <a:pathLst>
              <a:path w="3399790" h="2352675">
                <a:moveTo>
                  <a:pt x="3399597" y="0"/>
                </a:moveTo>
                <a:lnTo>
                  <a:pt x="1862015" y="0"/>
                </a:lnTo>
                <a:lnTo>
                  <a:pt x="0" y="75403"/>
                </a:lnTo>
                <a:lnTo>
                  <a:pt x="0" y="2352395"/>
                </a:lnTo>
                <a:lnTo>
                  <a:pt x="18988" y="2345049"/>
                </a:lnTo>
                <a:lnTo>
                  <a:pt x="80235" y="2319603"/>
                </a:lnTo>
                <a:lnTo>
                  <a:pt x="141592" y="2291852"/>
                </a:lnTo>
                <a:lnTo>
                  <a:pt x="203119" y="2261859"/>
                </a:lnTo>
                <a:lnTo>
                  <a:pt x="264879" y="2229684"/>
                </a:lnTo>
                <a:lnTo>
                  <a:pt x="326933" y="2195390"/>
                </a:lnTo>
                <a:lnTo>
                  <a:pt x="389344" y="2159038"/>
                </a:lnTo>
                <a:lnTo>
                  <a:pt x="452174" y="2120691"/>
                </a:lnTo>
                <a:lnTo>
                  <a:pt x="515485" y="2080410"/>
                </a:lnTo>
                <a:lnTo>
                  <a:pt x="579338" y="2038258"/>
                </a:lnTo>
                <a:lnTo>
                  <a:pt x="611487" y="2016499"/>
                </a:lnTo>
                <a:lnTo>
                  <a:pt x="676269" y="1971654"/>
                </a:lnTo>
                <a:lnTo>
                  <a:pt x="741749" y="1925093"/>
                </a:lnTo>
                <a:lnTo>
                  <a:pt x="807988" y="1876876"/>
                </a:lnTo>
                <a:lnTo>
                  <a:pt x="908906" y="1801582"/>
                </a:lnTo>
                <a:lnTo>
                  <a:pt x="1046698" y="1695975"/>
                </a:lnTo>
                <a:lnTo>
                  <a:pt x="1807837" y="1095221"/>
                </a:lnTo>
                <a:lnTo>
                  <a:pt x="2021596" y="930769"/>
                </a:lnTo>
                <a:lnTo>
                  <a:pt x="2200710" y="796444"/>
                </a:lnTo>
                <a:lnTo>
                  <a:pt x="2340100" y="694414"/>
                </a:lnTo>
                <a:lnTo>
                  <a:pt x="2484054" y="591513"/>
                </a:lnTo>
                <a:lnTo>
                  <a:pt x="2632782" y="487950"/>
                </a:lnTo>
                <a:lnTo>
                  <a:pt x="2734689" y="418643"/>
                </a:lnTo>
                <a:lnTo>
                  <a:pt x="2838873" y="349196"/>
                </a:lnTo>
                <a:lnTo>
                  <a:pt x="2945394" y="279672"/>
                </a:lnTo>
                <a:lnTo>
                  <a:pt x="3054317" y="210132"/>
                </a:lnTo>
                <a:lnTo>
                  <a:pt x="3165701" y="140638"/>
                </a:lnTo>
                <a:lnTo>
                  <a:pt x="3279609" y="71252"/>
                </a:lnTo>
                <a:lnTo>
                  <a:pt x="3396103" y="2036"/>
                </a:lnTo>
                <a:lnTo>
                  <a:pt x="3399597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3470815" cy="186361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3354664" cy="164006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0" y="0"/>
            <a:ext cx="1539875" cy="472440"/>
          </a:xfrm>
          <a:custGeom>
            <a:avLst/>
            <a:gdLst/>
            <a:ahLst/>
            <a:cxnLst/>
            <a:rect l="l" t="t" r="r" b="b"/>
            <a:pathLst>
              <a:path w="1539875" h="472440">
                <a:moveTo>
                  <a:pt x="1539691" y="0"/>
                </a:moveTo>
                <a:lnTo>
                  <a:pt x="0" y="0"/>
                </a:lnTo>
                <a:lnTo>
                  <a:pt x="0" y="472072"/>
                </a:lnTo>
                <a:lnTo>
                  <a:pt x="41377" y="466243"/>
                </a:lnTo>
                <a:lnTo>
                  <a:pt x="79426" y="460423"/>
                </a:lnTo>
                <a:lnTo>
                  <a:pt x="117214" y="454221"/>
                </a:lnTo>
                <a:lnTo>
                  <a:pt x="154753" y="447647"/>
                </a:lnTo>
                <a:lnTo>
                  <a:pt x="229129" y="433421"/>
                </a:lnTo>
                <a:lnTo>
                  <a:pt x="302642" y="417816"/>
                </a:lnTo>
                <a:lnTo>
                  <a:pt x="375383" y="400906"/>
                </a:lnTo>
                <a:lnTo>
                  <a:pt x="447440" y="382765"/>
                </a:lnTo>
                <a:lnTo>
                  <a:pt x="518903" y="363464"/>
                </a:lnTo>
                <a:lnTo>
                  <a:pt x="589860" y="343078"/>
                </a:lnTo>
                <a:lnTo>
                  <a:pt x="660401" y="321679"/>
                </a:lnTo>
                <a:lnTo>
                  <a:pt x="730616" y="299340"/>
                </a:lnTo>
                <a:lnTo>
                  <a:pt x="835521" y="264231"/>
                </a:lnTo>
                <a:lnTo>
                  <a:pt x="975085" y="214811"/>
                </a:lnTo>
                <a:lnTo>
                  <a:pt x="1539691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5481" y="11"/>
            <a:ext cx="965835" cy="313690"/>
          </a:xfrm>
          <a:custGeom>
            <a:avLst/>
            <a:gdLst/>
            <a:ahLst/>
            <a:cxnLst/>
            <a:rect l="l" t="t" r="r" b="b"/>
            <a:pathLst>
              <a:path w="965835" h="313690">
                <a:moveTo>
                  <a:pt x="72758" y="270738"/>
                </a:moveTo>
                <a:lnTo>
                  <a:pt x="67919" y="258318"/>
                </a:lnTo>
                <a:lnTo>
                  <a:pt x="59867" y="248754"/>
                </a:lnTo>
                <a:lnTo>
                  <a:pt x="49174" y="242582"/>
                </a:lnTo>
                <a:lnTo>
                  <a:pt x="36385" y="240411"/>
                </a:lnTo>
                <a:lnTo>
                  <a:pt x="34353" y="238391"/>
                </a:lnTo>
                <a:lnTo>
                  <a:pt x="32334" y="240411"/>
                </a:lnTo>
                <a:lnTo>
                  <a:pt x="30314" y="240411"/>
                </a:lnTo>
                <a:lnTo>
                  <a:pt x="16484" y="245910"/>
                </a:lnTo>
                <a:lnTo>
                  <a:pt x="6070" y="255574"/>
                </a:lnTo>
                <a:lnTo>
                  <a:pt x="190" y="268274"/>
                </a:lnTo>
                <a:lnTo>
                  <a:pt x="0" y="282867"/>
                </a:lnTo>
                <a:lnTo>
                  <a:pt x="5499" y="296710"/>
                </a:lnTo>
                <a:lnTo>
                  <a:pt x="15163" y="307136"/>
                </a:lnTo>
                <a:lnTo>
                  <a:pt x="28257" y="313207"/>
                </a:lnTo>
                <a:lnTo>
                  <a:pt x="42443" y="313207"/>
                </a:lnTo>
                <a:lnTo>
                  <a:pt x="56273" y="307708"/>
                </a:lnTo>
                <a:lnTo>
                  <a:pt x="66700" y="298043"/>
                </a:lnTo>
                <a:lnTo>
                  <a:pt x="72567" y="285330"/>
                </a:lnTo>
                <a:lnTo>
                  <a:pt x="72758" y="270738"/>
                </a:lnTo>
                <a:close/>
              </a:path>
              <a:path w="965835" h="313690">
                <a:moveTo>
                  <a:pt x="87033" y="134531"/>
                </a:moveTo>
                <a:lnTo>
                  <a:pt x="64173" y="92951"/>
                </a:lnTo>
                <a:lnTo>
                  <a:pt x="52552" y="90766"/>
                </a:lnTo>
                <a:lnTo>
                  <a:pt x="52552" y="92951"/>
                </a:lnTo>
                <a:lnTo>
                  <a:pt x="46088" y="92951"/>
                </a:lnTo>
                <a:lnTo>
                  <a:pt x="32969" y="98259"/>
                </a:lnTo>
                <a:lnTo>
                  <a:pt x="23241" y="107708"/>
                </a:lnTo>
                <a:lnTo>
                  <a:pt x="18059" y="119811"/>
                </a:lnTo>
                <a:lnTo>
                  <a:pt x="18186" y="133235"/>
                </a:lnTo>
                <a:lnTo>
                  <a:pt x="23660" y="145910"/>
                </a:lnTo>
                <a:lnTo>
                  <a:pt x="33096" y="155727"/>
                </a:lnTo>
                <a:lnTo>
                  <a:pt x="45529" y="161544"/>
                </a:lnTo>
                <a:lnTo>
                  <a:pt x="58610" y="161544"/>
                </a:lnTo>
                <a:lnTo>
                  <a:pt x="72123" y="156083"/>
                </a:lnTo>
                <a:lnTo>
                  <a:pt x="81851" y="146634"/>
                </a:lnTo>
                <a:lnTo>
                  <a:pt x="87033" y="134531"/>
                </a:lnTo>
                <a:close/>
              </a:path>
              <a:path w="965835" h="313690">
                <a:moveTo>
                  <a:pt x="94094" y="0"/>
                </a:moveTo>
                <a:lnTo>
                  <a:pt x="47421" y="0"/>
                </a:lnTo>
                <a:lnTo>
                  <a:pt x="52298" y="5080"/>
                </a:lnTo>
                <a:lnTo>
                  <a:pt x="63690" y="10045"/>
                </a:lnTo>
                <a:lnTo>
                  <a:pt x="76796" y="9880"/>
                </a:lnTo>
                <a:lnTo>
                  <a:pt x="89141" y="4737"/>
                </a:lnTo>
                <a:lnTo>
                  <a:pt x="94094" y="0"/>
                </a:lnTo>
                <a:close/>
              </a:path>
              <a:path w="965835" h="313690">
                <a:moveTo>
                  <a:pt x="254774" y="249250"/>
                </a:moveTo>
                <a:lnTo>
                  <a:pt x="241757" y="213360"/>
                </a:lnTo>
                <a:lnTo>
                  <a:pt x="218262" y="206032"/>
                </a:lnTo>
                <a:lnTo>
                  <a:pt x="216242" y="204012"/>
                </a:lnTo>
                <a:lnTo>
                  <a:pt x="214223" y="204012"/>
                </a:lnTo>
                <a:lnTo>
                  <a:pt x="210185" y="206032"/>
                </a:lnTo>
                <a:lnTo>
                  <a:pt x="196672" y="211848"/>
                </a:lnTo>
                <a:lnTo>
                  <a:pt x="186931" y="222237"/>
                </a:lnTo>
                <a:lnTo>
                  <a:pt x="181762" y="235610"/>
                </a:lnTo>
                <a:lnTo>
                  <a:pt x="181889" y="250520"/>
                </a:lnTo>
                <a:lnTo>
                  <a:pt x="187693" y="264045"/>
                </a:lnTo>
                <a:lnTo>
                  <a:pt x="198056" y="273773"/>
                </a:lnTo>
                <a:lnTo>
                  <a:pt x="211442" y="278955"/>
                </a:lnTo>
                <a:lnTo>
                  <a:pt x="226060" y="278955"/>
                </a:lnTo>
                <a:lnTo>
                  <a:pt x="239864" y="273011"/>
                </a:lnTo>
                <a:lnTo>
                  <a:pt x="249593" y="262648"/>
                </a:lnTo>
                <a:lnTo>
                  <a:pt x="254774" y="249250"/>
                </a:lnTo>
                <a:close/>
              </a:path>
              <a:path w="965835" h="313690">
                <a:moveTo>
                  <a:pt x="264909" y="98450"/>
                </a:moveTo>
                <a:lnTo>
                  <a:pt x="242011" y="58547"/>
                </a:lnTo>
                <a:lnTo>
                  <a:pt x="230390" y="56400"/>
                </a:lnTo>
                <a:lnTo>
                  <a:pt x="226352" y="56400"/>
                </a:lnTo>
                <a:lnTo>
                  <a:pt x="222021" y="58547"/>
                </a:lnTo>
                <a:lnTo>
                  <a:pt x="209956" y="63919"/>
                </a:lnTo>
                <a:lnTo>
                  <a:pt x="200837" y="73583"/>
                </a:lnTo>
                <a:lnTo>
                  <a:pt x="195872" y="86283"/>
                </a:lnTo>
                <a:lnTo>
                  <a:pt x="196011" y="98450"/>
                </a:lnTo>
                <a:lnTo>
                  <a:pt x="196037" y="100876"/>
                </a:lnTo>
                <a:lnTo>
                  <a:pt x="201523" y="113233"/>
                </a:lnTo>
                <a:lnTo>
                  <a:pt x="211188" y="122364"/>
                </a:lnTo>
                <a:lnTo>
                  <a:pt x="223888" y="127330"/>
                </a:lnTo>
                <a:lnTo>
                  <a:pt x="238137" y="127330"/>
                </a:lnTo>
                <a:lnTo>
                  <a:pt x="250825" y="121386"/>
                </a:lnTo>
                <a:lnTo>
                  <a:pt x="259943" y="111239"/>
                </a:lnTo>
                <a:lnTo>
                  <a:pt x="264909" y="98450"/>
                </a:lnTo>
                <a:close/>
              </a:path>
              <a:path w="965835" h="313690">
                <a:moveTo>
                  <a:pt x="437819" y="203631"/>
                </a:moveTo>
                <a:lnTo>
                  <a:pt x="412089" y="163690"/>
                </a:lnTo>
                <a:lnTo>
                  <a:pt x="400151" y="161544"/>
                </a:lnTo>
                <a:lnTo>
                  <a:pt x="390042" y="161544"/>
                </a:lnTo>
                <a:lnTo>
                  <a:pt x="376567" y="168529"/>
                </a:lnTo>
                <a:lnTo>
                  <a:pt x="367055" y="179489"/>
                </a:lnTo>
                <a:lnTo>
                  <a:pt x="362483" y="193103"/>
                </a:lnTo>
                <a:lnTo>
                  <a:pt x="363778" y="208051"/>
                </a:lnTo>
                <a:lnTo>
                  <a:pt x="370751" y="221551"/>
                </a:lnTo>
                <a:lnTo>
                  <a:pt x="381711" y="231051"/>
                </a:lnTo>
                <a:lnTo>
                  <a:pt x="395312" y="235635"/>
                </a:lnTo>
                <a:lnTo>
                  <a:pt x="410260" y="234340"/>
                </a:lnTo>
                <a:lnTo>
                  <a:pt x="423735" y="227393"/>
                </a:lnTo>
                <a:lnTo>
                  <a:pt x="433247" y="216649"/>
                </a:lnTo>
                <a:lnTo>
                  <a:pt x="437819" y="203631"/>
                </a:lnTo>
                <a:close/>
              </a:path>
              <a:path w="965835" h="313690">
                <a:moveTo>
                  <a:pt x="441896" y="52819"/>
                </a:moveTo>
                <a:lnTo>
                  <a:pt x="440563" y="38201"/>
                </a:lnTo>
                <a:lnTo>
                  <a:pt x="435775" y="27266"/>
                </a:lnTo>
                <a:lnTo>
                  <a:pt x="427939" y="18986"/>
                </a:lnTo>
                <a:lnTo>
                  <a:pt x="418198" y="13931"/>
                </a:lnTo>
                <a:lnTo>
                  <a:pt x="419036" y="13931"/>
                </a:lnTo>
                <a:lnTo>
                  <a:pt x="406209" y="11912"/>
                </a:lnTo>
                <a:lnTo>
                  <a:pt x="402170" y="13931"/>
                </a:lnTo>
                <a:lnTo>
                  <a:pt x="396113" y="13931"/>
                </a:lnTo>
                <a:lnTo>
                  <a:pt x="383794" y="19748"/>
                </a:lnTo>
                <a:lnTo>
                  <a:pt x="374891" y="30111"/>
                </a:lnTo>
                <a:lnTo>
                  <a:pt x="370535" y="43510"/>
                </a:lnTo>
                <a:lnTo>
                  <a:pt x="371856" y="58420"/>
                </a:lnTo>
                <a:lnTo>
                  <a:pt x="378523" y="70739"/>
                </a:lnTo>
                <a:lnTo>
                  <a:pt x="388785" y="79654"/>
                </a:lnTo>
                <a:lnTo>
                  <a:pt x="401701" y="84010"/>
                </a:lnTo>
                <a:lnTo>
                  <a:pt x="416318" y="82689"/>
                </a:lnTo>
                <a:lnTo>
                  <a:pt x="428637" y="76022"/>
                </a:lnTo>
                <a:lnTo>
                  <a:pt x="437540" y="65747"/>
                </a:lnTo>
                <a:lnTo>
                  <a:pt x="441896" y="52819"/>
                </a:lnTo>
                <a:close/>
              </a:path>
              <a:path w="965835" h="313690">
                <a:moveTo>
                  <a:pt x="613956" y="150202"/>
                </a:moveTo>
                <a:lnTo>
                  <a:pt x="612355" y="135255"/>
                </a:lnTo>
                <a:lnTo>
                  <a:pt x="607237" y="124320"/>
                </a:lnTo>
                <a:lnTo>
                  <a:pt x="598703" y="116052"/>
                </a:lnTo>
                <a:lnTo>
                  <a:pt x="588302" y="110998"/>
                </a:lnTo>
                <a:lnTo>
                  <a:pt x="589140" y="110998"/>
                </a:lnTo>
                <a:lnTo>
                  <a:pt x="575970" y="108966"/>
                </a:lnTo>
                <a:lnTo>
                  <a:pt x="573951" y="108966"/>
                </a:lnTo>
                <a:lnTo>
                  <a:pt x="569912" y="110998"/>
                </a:lnTo>
                <a:lnTo>
                  <a:pt x="565873" y="110998"/>
                </a:lnTo>
                <a:lnTo>
                  <a:pt x="552704" y="117970"/>
                </a:lnTo>
                <a:lnTo>
                  <a:pt x="543890" y="128943"/>
                </a:lnTo>
                <a:lnTo>
                  <a:pt x="540004" y="142557"/>
                </a:lnTo>
                <a:lnTo>
                  <a:pt x="541616" y="157505"/>
                </a:lnTo>
                <a:lnTo>
                  <a:pt x="548589" y="170675"/>
                </a:lnTo>
                <a:lnTo>
                  <a:pt x="559549" y="179489"/>
                </a:lnTo>
                <a:lnTo>
                  <a:pt x="573163" y="183375"/>
                </a:lnTo>
                <a:lnTo>
                  <a:pt x="588098" y="181762"/>
                </a:lnTo>
                <a:lnTo>
                  <a:pt x="601268" y="174790"/>
                </a:lnTo>
                <a:lnTo>
                  <a:pt x="610082" y="163817"/>
                </a:lnTo>
                <a:lnTo>
                  <a:pt x="613956" y="150202"/>
                </a:lnTo>
                <a:close/>
              </a:path>
              <a:path w="965835" h="313690">
                <a:moveTo>
                  <a:pt x="614845" y="3441"/>
                </a:moveTo>
                <a:lnTo>
                  <a:pt x="614730" y="0"/>
                </a:lnTo>
                <a:lnTo>
                  <a:pt x="544703" y="0"/>
                </a:lnTo>
                <a:lnTo>
                  <a:pt x="545655" y="9880"/>
                </a:lnTo>
                <a:lnTo>
                  <a:pt x="552602" y="21920"/>
                </a:lnTo>
                <a:lnTo>
                  <a:pt x="563346" y="30365"/>
                </a:lnTo>
                <a:lnTo>
                  <a:pt x="576351" y="34620"/>
                </a:lnTo>
                <a:lnTo>
                  <a:pt x="590118" y="34150"/>
                </a:lnTo>
                <a:lnTo>
                  <a:pt x="602145" y="27203"/>
                </a:lnTo>
                <a:lnTo>
                  <a:pt x="610577" y="16459"/>
                </a:lnTo>
                <a:lnTo>
                  <a:pt x="614845" y="3441"/>
                </a:lnTo>
                <a:close/>
              </a:path>
              <a:path w="965835" h="313690">
                <a:moveTo>
                  <a:pt x="790956" y="90703"/>
                </a:moveTo>
                <a:lnTo>
                  <a:pt x="764298" y="53009"/>
                </a:lnTo>
                <a:lnTo>
                  <a:pt x="753821" y="52349"/>
                </a:lnTo>
                <a:lnTo>
                  <a:pt x="745731" y="52349"/>
                </a:lnTo>
                <a:lnTo>
                  <a:pt x="741692" y="54368"/>
                </a:lnTo>
                <a:lnTo>
                  <a:pt x="728548" y="61645"/>
                </a:lnTo>
                <a:lnTo>
                  <a:pt x="719963" y="73075"/>
                </a:lnTo>
                <a:lnTo>
                  <a:pt x="716686" y="86791"/>
                </a:lnTo>
                <a:lnTo>
                  <a:pt x="719455" y="100876"/>
                </a:lnTo>
                <a:lnTo>
                  <a:pt x="726719" y="114020"/>
                </a:lnTo>
                <a:lnTo>
                  <a:pt x="738149" y="122618"/>
                </a:lnTo>
                <a:lnTo>
                  <a:pt x="751852" y="125907"/>
                </a:lnTo>
                <a:lnTo>
                  <a:pt x="765937" y="123126"/>
                </a:lnTo>
                <a:lnTo>
                  <a:pt x="779081" y="115862"/>
                </a:lnTo>
                <a:lnTo>
                  <a:pt x="787666" y="104419"/>
                </a:lnTo>
                <a:lnTo>
                  <a:pt x="790956" y="90703"/>
                </a:lnTo>
                <a:close/>
              </a:path>
              <a:path w="965835" h="313690">
                <a:moveTo>
                  <a:pt x="965631" y="29197"/>
                </a:moveTo>
                <a:lnTo>
                  <a:pt x="963993" y="13931"/>
                </a:lnTo>
                <a:lnTo>
                  <a:pt x="958062" y="4165"/>
                </a:lnTo>
                <a:lnTo>
                  <a:pt x="953592" y="0"/>
                </a:lnTo>
                <a:lnTo>
                  <a:pt x="902779" y="0"/>
                </a:lnTo>
                <a:lnTo>
                  <a:pt x="895286" y="10642"/>
                </a:lnTo>
                <a:lnTo>
                  <a:pt x="891616" y="24955"/>
                </a:lnTo>
                <a:lnTo>
                  <a:pt x="893267" y="40220"/>
                </a:lnTo>
                <a:lnTo>
                  <a:pt x="900557" y="53365"/>
                </a:lnTo>
                <a:lnTo>
                  <a:pt x="912202" y="61950"/>
                </a:lnTo>
                <a:lnTo>
                  <a:pt x="926515" y="65239"/>
                </a:lnTo>
                <a:lnTo>
                  <a:pt x="941768" y="62458"/>
                </a:lnTo>
                <a:lnTo>
                  <a:pt x="953757" y="55168"/>
                </a:lnTo>
                <a:lnTo>
                  <a:pt x="961974" y="43510"/>
                </a:lnTo>
                <a:lnTo>
                  <a:pt x="965631" y="29197"/>
                </a:lnTo>
                <a:close/>
              </a:path>
            </a:pathLst>
          </a:custGeom>
          <a:solidFill>
            <a:srgbClr val="2E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052683" y="0"/>
            <a:ext cx="2235315" cy="120394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47555" y="0"/>
            <a:ext cx="2540444" cy="127871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493668" y="0"/>
            <a:ext cx="2794330" cy="135422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289373" y="0"/>
            <a:ext cx="2998625" cy="143207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091460" y="0"/>
            <a:ext cx="3196538" cy="151926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923720" y="0"/>
            <a:ext cx="3364278" cy="1602478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350711" y="0"/>
            <a:ext cx="2937288" cy="1525578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777254" y="0"/>
            <a:ext cx="2510745" cy="1514056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90982" y="0"/>
            <a:ext cx="2097017" cy="163863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535533" y="0"/>
            <a:ext cx="1752465" cy="20193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809432" y="0"/>
            <a:ext cx="1478565" cy="271780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965669" y="0"/>
            <a:ext cx="1322328" cy="40005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945892" y="0"/>
            <a:ext cx="1342107" cy="4224353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749107" y="0"/>
            <a:ext cx="1454505" cy="4343840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71937" y="0"/>
            <a:ext cx="1365417" cy="434384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9510214"/>
            <a:ext cx="1977882" cy="776785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0" y="9560568"/>
            <a:ext cx="1843414" cy="726431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0" y="9619126"/>
            <a:ext cx="1676669" cy="667873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0" y="9665628"/>
            <a:ext cx="1527511" cy="62137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0" y="9723415"/>
            <a:ext cx="1345153" cy="563584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0" y="9777441"/>
            <a:ext cx="1174017" cy="509557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0" y="9838182"/>
            <a:ext cx="995465" cy="44881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0" y="9889156"/>
            <a:ext cx="826579" cy="397843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0" y="9959616"/>
            <a:ext cx="665156" cy="327383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0" y="10016323"/>
            <a:ext cx="523955" cy="270676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0" y="10079907"/>
            <a:ext cx="383550" cy="20709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0" y="10144841"/>
            <a:ext cx="252719" cy="142158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0" y="9859951"/>
            <a:ext cx="748843" cy="427048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0" y="9582643"/>
            <a:ext cx="1156959" cy="704356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0" y="9279580"/>
            <a:ext cx="1525058" cy="1007418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0" y="8990089"/>
            <a:ext cx="1751311" cy="1296910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0" y="8061798"/>
            <a:ext cx="1899787" cy="2225201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0" y="7745388"/>
            <a:ext cx="1727195" cy="2541611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0" y="7428584"/>
            <a:ext cx="1575788" cy="2858414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0" y="7116414"/>
            <a:ext cx="1398672" cy="3170585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0" y="6811534"/>
            <a:ext cx="1282684" cy="3475465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69453" y="3724439"/>
            <a:ext cx="7896224" cy="5981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92709" y="5812559"/>
            <a:ext cx="3295650" cy="3117850"/>
          </a:xfrm>
          <a:custGeom>
            <a:avLst/>
            <a:gdLst/>
            <a:ahLst/>
            <a:cxnLst/>
            <a:rect l="l" t="t" r="r" b="b"/>
            <a:pathLst>
              <a:path w="3295650" h="3117850">
                <a:moveTo>
                  <a:pt x="0" y="3117693"/>
                </a:moveTo>
                <a:lnTo>
                  <a:pt x="3295290" y="2798608"/>
                </a:lnTo>
                <a:lnTo>
                  <a:pt x="3295290" y="0"/>
                </a:lnTo>
                <a:lnTo>
                  <a:pt x="3246559" y="15391"/>
                </a:lnTo>
                <a:lnTo>
                  <a:pt x="3208834" y="28355"/>
                </a:lnTo>
                <a:lnTo>
                  <a:pt x="3171389" y="42072"/>
                </a:lnTo>
                <a:lnTo>
                  <a:pt x="3134219" y="56532"/>
                </a:lnTo>
                <a:lnTo>
                  <a:pt x="3097322" y="71719"/>
                </a:lnTo>
                <a:lnTo>
                  <a:pt x="3060694" y="87622"/>
                </a:lnTo>
                <a:lnTo>
                  <a:pt x="3024331" y="104225"/>
                </a:lnTo>
                <a:lnTo>
                  <a:pt x="2988231" y="121518"/>
                </a:lnTo>
                <a:lnTo>
                  <a:pt x="2952390" y="139485"/>
                </a:lnTo>
                <a:lnTo>
                  <a:pt x="2916803" y="158114"/>
                </a:lnTo>
                <a:lnTo>
                  <a:pt x="2881469" y="177391"/>
                </a:lnTo>
                <a:lnTo>
                  <a:pt x="2846382" y="197304"/>
                </a:lnTo>
                <a:lnTo>
                  <a:pt x="2811541" y="217838"/>
                </a:lnTo>
                <a:lnTo>
                  <a:pt x="2776941" y="238982"/>
                </a:lnTo>
                <a:lnTo>
                  <a:pt x="2742579" y="260720"/>
                </a:lnTo>
                <a:lnTo>
                  <a:pt x="2708452" y="283041"/>
                </a:lnTo>
                <a:lnTo>
                  <a:pt x="2674555" y="305931"/>
                </a:lnTo>
                <a:lnTo>
                  <a:pt x="2640887" y="329376"/>
                </a:lnTo>
                <a:lnTo>
                  <a:pt x="2607442" y="353363"/>
                </a:lnTo>
                <a:lnTo>
                  <a:pt x="2574219" y="377880"/>
                </a:lnTo>
                <a:lnTo>
                  <a:pt x="2541213" y="402912"/>
                </a:lnTo>
                <a:lnTo>
                  <a:pt x="2508420" y="428447"/>
                </a:lnTo>
                <a:lnTo>
                  <a:pt x="2475838" y="454471"/>
                </a:lnTo>
                <a:lnTo>
                  <a:pt x="2443463" y="480971"/>
                </a:lnTo>
                <a:lnTo>
                  <a:pt x="2411292" y="507934"/>
                </a:lnTo>
                <a:lnTo>
                  <a:pt x="2379320" y="535346"/>
                </a:lnTo>
                <a:lnTo>
                  <a:pt x="2347545" y="563194"/>
                </a:lnTo>
                <a:lnTo>
                  <a:pt x="2315964" y="591465"/>
                </a:lnTo>
                <a:lnTo>
                  <a:pt x="2284572" y="620146"/>
                </a:lnTo>
                <a:lnTo>
                  <a:pt x="2222344" y="678683"/>
                </a:lnTo>
                <a:lnTo>
                  <a:pt x="2160833" y="738699"/>
                </a:lnTo>
                <a:lnTo>
                  <a:pt x="2100012" y="800088"/>
                </a:lnTo>
                <a:lnTo>
                  <a:pt x="2039854" y="862744"/>
                </a:lnTo>
                <a:lnTo>
                  <a:pt x="1980330" y="926561"/>
                </a:lnTo>
                <a:lnTo>
                  <a:pt x="1921414" y="991432"/>
                </a:lnTo>
                <a:lnTo>
                  <a:pt x="1863078" y="1057252"/>
                </a:lnTo>
                <a:lnTo>
                  <a:pt x="1805294" y="1123913"/>
                </a:lnTo>
                <a:lnTo>
                  <a:pt x="1748034" y="1191310"/>
                </a:lnTo>
                <a:lnTo>
                  <a:pt x="1663067" y="1293554"/>
                </a:lnTo>
                <a:lnTo>
                  <a:pt x="1579126" y="1396857"/>
                </a:lnTo>
                <a:lnTo>
                  <a:pt x="1468638" y="1535621"/>
                </a:lnTo>
                <a:lnTo>
                  <a:pt x="1012422" y="2119517"/>
                </a:lnTo>
                <a:lnTo>
                  <a:pt x="907013" y="2250882"/>
                </a:lnTo>
                <a:lnTo>
                  <a:pt x="828151" y="2346786"/>
                </a:lnTo>
                <a:lnTo>
                  <a:pt x="749353" y="2440046"/>
                </a:lnTo>
                <a:lnTo>
                  <a:pt x="696810" y="2500574"/>
                </a:lnTo>
                <a:lnTo>
                  <a:pt x="644226" y="2559660"/>
                </a:lnTo>
                <a:lnTo>
                  <a:pt x="591574" y="2617201"/>
                </a:lnTo>
                <a:lnTo>
                  <a:pt x="538826" y="2673088"/>
                </a:lnTo>
                <a:lnTo>
                  <a:pt x="485954" y="2727216"/>
                </a:lnTo>
                <a:lnTo>
                  <a:pt x="432931" y="2779479"/>
                </a:lnTo>
                <a:lnTo>
                  <a:pt x="379729" y="2829770"/>
                </a:lnTo>
                <a:lnTo>
                  <a:pt x="326322" y="2877984"/>
                </a:lnTo>
                <a:lnTo>
                  <a:pt x="272680" y="2924014"/>
                </a:lnTo>
                <a:lnTo>
                  <a:pt x="218777" y="2967754"/>
                </a:lnTo>
                <a:lnTo>
                  <a:pt x="164585" y="3009099"/>
                </a:lnTo>
                <a:lnTo>
                  <a:pt x="110077" y="3047940"/>
                </a:lnTo>
                <a:lnTo>
                  <a:pt x="55224" y="3084174"/>
                </a:lnTo>
                <a:lnTo>
                  <a:pt x="27660" y="3101279"/>
                </a:lnTo>
                <a:lnTo>
                  <a:pt x="0" y="3117693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65210" y="6526306"/>
            <a:ext cx="5422788" cy="376069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007793" y="7230864"/>
            <a:ext cx="5280205" cy="305613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87863" y="7934354"/>
            <a:ext cx="3400425" cy="2352675"/>
          </a:xfrm>
          <a:custGeom>
            <a:avLst/>
            <a:gdLst/>
            <a:ahLst/>
            <a:cxnLst/>
            <a:rect l="l" t="t" r="r" b="b"/>
            <a:pathLst>
              <a:path w="3400425" h="2352675">
                <a:moveTo>
                  <a:pt x="0" y="2352645"/>
                </a:moveTo>
                <a:lnTo>
                  <a:pt x="1534752" y="2352645"/>
                </a:lnTo>
                <a:lnTo>
                  <a:pt x="3400135" y="2277105"/>
                </a:lnTo>
                <a:lnTo>
                  <a:pt x="3400135" y="0"/>
                </a:lnTo>
                <a:lnTo>
                  <a:pt x="3380819" y="7473"/>
                </a:lnTo>
                <a:lnTo>
                  <a:pt x="3319572" y="32918"/>
                </a:lnTo>
                <a:lnTo>
                  <a:pt x="3258216" y="60669"/>
                </a:lnTo>
                <a:lnTo>
                  <a:pt x="3196689" y="90663"/>
                </a:lnTo>
                <a:lnTo>
                  <a:pt x="3134929" y="122838"/>
                </a:lnTo>
                <a:lnTo>
                  <a:pt x="3072874" y="157132"/>
                </a:lnTo>
                <a:lnTo>
                  <a:pt x="3010463" y="193483"/>
                </a:lnTo>
                <a:lnTo>
                  <a:pt x="2947633" y="231830"/>
                </a:lnTo>
                <a:lnTo>
                  <a:pt x="2884323" y="272111"/>
                </a:lnTo>
                <a:lnTo>
                  <a:pt x="2820470" y="314264"/>
                </a:lnTo>
                <a:lnTo>
                  <a:pt x="2788321" y="336023"/>
                </a:lnTo>
                <a:lnTo>
                  <a:pt x="2723538" y="380867"/>
                </a:lnTo>
                <a:lnTo>
                  <a:pt x="2658058" y="427428"/>
                </a:lnTo>
                <a:lnTo>
                  <a:pt x="2591819" y="475645"/>
                </a:lnTo>
                <a:lnTo>
                  <a:pt x="2490901" y="550939"/>
                </a:lnTo>
                <a:lnTo>
                  <a:pt x="2353110" y="656546"/>
                </a:lnTo>
                <a:lnTo>
                  <a:pt x="1591970" y="1257300"/>
                </a:lnTo>
                <a:lnTo>
                  <a:pt x="1378212" y="1421753"/>
                </a:lnTo>
                <a:lnTo>
                  <a:pt x="1199098" y="1556077"/>
                </a:lnTo>
                <a:lnTo>
                  <a:pt x="1059708" y="1658107"/>
                </a:lnTo>
                <a:lnTo>
                  <a:pt x="915753" y="1761009"/>
                </a:lnTo>
                <a:lnTo>
                  <a:pt x="767025" y="1864572"/>
                </a:lnTo>
                <a:lnTo>
                  <a:pt x="665118" y="1933879"/>
                </a:lnTo>
                <a:lnTo>
                  <a:pt x="560935" y="2003325"/>
                </a:lnTo>
                <a:lnTo>
                  <a:pt x="454413" y="2072849"/>
                </a:lnTo>
                <a:lnTo>
                  <a:pt x="345491" y="2142389"/>
                </a:lnTo>
                <a:lnTo>
                  <a:pt x="234107" y="2211883"/>
                </a:lnTo>
                <a:lnTo>
                  <a:pt x="120198" y="2281269"/>
                </a:lnTo>
                <a:lnTo>
                  <a:pt x="3704" y="2350486"/>
                </a:lnTo>
                <a:lnTo>
                  <a:pt x="0" y="2352645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816585" y="8423197"/>
            <a:ext cx="3471413" cy="186380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932721" y="8646758"/>
            <a:ext cx="3355278" cy="164024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6747658" y="9814760"/>
            <a:ext cx="1540510" cy="472440"/>
          </a:xfrm>
          <a:custGeom>
            <a:avLst/>
            <a:gdLst/>
            <a:ahLst/>
            <a:cxnLst/>
            <a:rect l="l" t="t" r="r" b="b"/>
            <a:pathLst>
              <a:path w="1540509" h="472440">
                <a:moveTo>
                  <a:pt x="0" y="472238"/>
                </a:moveTo>
                <a:lnTo>
                  <a:pt x="1540341" y="472238"/>
                </a:lnTo>
                <a:lnTo>
                  <a:pt x="1540341" y="0"/>
                </a:lnTo>
                <a:lnTo>
                  <a:pt x="1498635" y="5871"/>
                </a:lnTo>
                <a:lnTo>
                  <a:pt x="1460587" y="11692"/>
                </a:lnTo>
                <a:lnTo>
                  <a:pt x="1422799" y="17894"/>
                </a:lnTo>
                <a:lnTo>
                  <a:pt x="1385260" y="24467"/>
                </a:lnTo>
                <a:lnTo>
                  <a:pt x="1310884" y="38694"/>
                </a:lnTo>
                <a:lnTo>
                  <a:pt x="1237370" y="54299"/>
                </a:lnTo>
                <a:lnTo>
                  <a:pt x="1164629" y="71208"/>
                </a:lnTo>
                <a:lnTo>
                  <a:pt x="1092573" y="89350"/>
                </a:lnTo>
                <a:lnTo>
                  <a:pt x="1021110" y="108650"/>
                </a:lnTo>
                <a:lnTo>
                  <a:pt x="950153" y="129037"/>
                </a:lnTo>
                <a:lnTo>
                  <a:pt x="879611" y="150436"/>
                </a:lnTo>
                <a:lnTo>
                  <a:pt x="809396" y="172774"/>
                </a:lnTo>
                <a:lnTo>
                  <a:pt x="704491" y="207884"/>
                </a:lnTo>
                <a:lnTo>
                  <a:pt x="564928" y="257303"/>
                </a:lnTo>
                <a:lnTo>
                  <a:pt x="0" y="472238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256545" y="9973678"/>
            <a:ext cx="965835" cy="313690"/>
          </a:xfrm>
          <a:custGeom>
            <a:avLst/>
            <a:gdLst/>
            <a:ahLst/>
            <a:cxnLst/>
            <a:rect l="l" t="t" r="r" b="b"/>
            <a:pathLst>
              <a:path w="965834" h="313690">
                <a:moveTo>
                  <a:pt x="74015" y="288239"/>
                </a:moveTo>
                <a:lnTo>
                  <a:pt x="72377" y="272986"/>
                </a:lnTo>
                <a:lnTo>
                  <a:pt x="65074" y="259842"/>
                </a:lnTo>
                <a:lnTo>
                  <a:pt x="53428" y="251244"/>
                </a:lnTo>
                <a:lnTo>
                  <a:pt x="39128" y="247954"/>
                </a:lnTo>
                <a:lnTo>
                  <a:pt x="23876" y="250736"/>
                </a:lnTo>
                <a:lnTo>
                  <a:pt x="11874" y="258038"/>
                </a:lnTo>
                <a:lnTo>
                  <a:pt x="3657" y="269697"/>
                </a:lnTo>
                <a:lnTo>
                  <a:pt x="0" y="284010"/>
                </a:lnTo>
                <a:lnTo>
                  <a:pt x="1638" y="299262"/>
                </a:lnTo>
                <a:lnTo>
                  <a:pt x="7581" y="309029"/>
                </a:lnTo>
                <a:lnTo>
                  <a:pt x="12166" y="313321"/>
                </a:lnTo>
                <a:lnTo>
                  <a:pt x="62763" y="313321"/>
                </a:lnTo>
                <a:lnTo>
                  <a:pt x="70358" y="302552"/>
                </a:lnTo>
                <a:lnTo>
                  <a:pt x="74015" y="288239"/>
                </a:lnTo>
                <a:close/>
              </a:path>
              <a:path w="965834" h="313690">
                <a:moveTo>
                  <a:pt x="248958" y="226402"/>
                </a:moveTo>
                <a:lnTo>
                  <a:pt x="246176" y="212318"/>
                </a:lnTo>
                <a:lnTo>
                  <a:pt x="238912" y="199174"/>
                </a:lnTo>
                <a:lnTo>
                  <a:pt x="227482" y="190576"/>
                </a:lnTo>
                <a:lnTo>
                  <a:pt x="213779" y="187299"/>
                </a:lnTo>
                <a:lnTo>
                  <a:pt x="199694" y="190068"/>
                </a:lnTo>
                <a:lnTo>
                  <a:pt x="186550" y="197345"/>
                </a:lnTo>
                <a:lnTo>
                  <a:pt x="177965" y="208775"/>
                </a:lnTo>
                <a:lnTo>
                  <a:pt x="174688" y="222491"/>
                </a:lnTo>
                <a:lnTo>
                  <a:pt x="177457" y="236588"/>
                </a:lnTo>
                <a:lnTo>
                  <a:pt x="183400" y="247484"/>
                </a:lnTo>
                <a:lnTo>
                  <a:pt x="191604" y="255536"/>
                </a:lnTo>
                <a:lnTo>
                  <a:pt x="201333" y="260184"/>
                </a:lnTo>
                <a:lnTo>
                  <a:pt x="211823" y="260845"/>
                </a:lnTo>
                <a:lnTo>
                  <a:pt x="219900" y="260845"/>
                </a:lnTo>
                <a:lnTo>
                  <a:pt x="223939" y="258826"/>
                </a:lnTo>
                <a:lnTo>
                  <a:pt x="237083" y="251561"/>
                </a:lnTo>
                <a:lnTo>
                  <a:pt x="245668" y="240118"/>
                </a:lnTo>
                <a:lnTo>
                  <a:pt x="248958" y="226402"/>
                </a:lnTo>
                <a:close/>
              </a:path>
              <a:path w="965834" h="313690">
                <a:moveTo>
                  <a:pt x="420941" y="313321"/>
                </a:moveTo>
                <a:lnTo>
                  <a:pt x="419976" y="303314"/>
                </a:lnTo>
                <a:lnTo>
                  <a:pt x="413029" y="291274"/>
                </a:lnTo>
                <a:lnTo>
                  <a:pt x="402297" y="282841"/>
                </a:lnTo>
                <a:lnTo>
                  <a:pt x="389280" y="278574"/>
                </a:lnTo>
                <a:lnTo>
                  <a:pt x="375513" y="279044"/>
                </a:lnTo>
                <a:lnTo>
                  <a:pt x="363486" y="286004"/>
                </a:lnTo>
                <a:lnTo>
                  <a:pt x="355053" y="296735"/>
                </a:lnTo>
                <a:lnTo>
                  <a:pt x="350786" y="309753"/>
                </a:lnTo>
                <a:lnTo>
                  <a:pt x="350913" y="313321"/>
                </a:lnTo>
                <a:lnTo>
                  <a:pt x="420941" y="313321"/>
                </a:lnTo>
                <a:close/>
              </a:path>
              <a:path w="965834" h="313690">
                <a:moveTo>
                  <a:pt x="425627" y="170637"/>
                </a:moveTo>
                <a:lnTo>
                  <a:pt x="424014" y="155702"/>
                </a:lnTo>
                <a:lnTo>
                  <a:pt x="417042" y="142519"/>
                </a:lnTo>
                <a:lnTo>
                  <a:pt x="406082" y="133705"/>
                </a:lnTo>
                <a:lnTo>
                  <a:pt x="392468" y="129819"/>
                </a:lnTo>
                <a:lnTo>
                  <a:pt x="377532" y="131432"/>
                </a:lnTo>
                <a:lnTo>
                  <a:pt x="364363" y="138417"/>
                </a:lnTo>
                <a:lnTo>
                  <a:pt x="355561" y="149377"/>
                </a:lnTo>
                <a:lnTo>
                  <a:pt x="351675" y="162991"/>
                </a:lnTo>
                <a:lnTo>
                  <a:pt x="353288" y="177939"/>
                </a:lnTo>
                <a:lnTo>
                  <a:pt x="358394" y="188874"/>
                </a:lnTo>
                <a:lnTo>
                  <a:pt x="366928" y="197154"/>
                </a:lnTo>
                <a:lnTo>
                  <a:pt x="377329" y="202209"/>
                </a:lnTo>
                <a:lnTo>
                  <a:pt x="376491" y="202209"/>
                </a:lnTo>
                <a:lnTo>
                  <a:pt x="389661" y="204228"/>
                </a:lnTo>
                <a:lnTo>
                  <a:pt x="391680" y="204228"/>
                </a:lnTo>
                <a:lnTo>
                  <a:pt x="395719" y="202209"/>
                </a:lnTo>
                <a:lnTo>
                  <a:pt x="399770" y="202209"/>
                </a:lnTo>
                <a:lnTo>
                  <a:pt x="412940" y="195224"/>
                </a:lnTo>
                <a:lnTo>
                  <a:pt x="421741" y="184264"/>
                </a:lnTo>
                <a:lnTo>
                  <a:pt x="425627" y="170637"/>
                </a:lnTo>
                <a:close/>
              </a:path>
              <a:path w="965834" h="313690">
                <a:moveTo>
                  <a:pt x="595109" y="269697"/>
                </a:moveTo>
                <a:lnTo>
                  <a:pt x="593775" y="254787"/>
                </a:lnTo>
                <a:lnTo>
                  <a:pt x="587108" y="242455"/>
                </a:lnTo>
                <a:lnTo>
                  <a:pt x="576846" y="233553"/>
                </a:lnTo>
                <a:lnTo>
                  <a:pt x="563930" y="229184"/>
                </a:lnTo>
                <a:lnTo>
                  <a:pt x="549313" y="230517"/>
                </a:lnTo>
                <a:lnTo>
                  <a:pt x="537006" y="237185"/>
                </a:lnTo>
                <a:lnTo>
                  <a:pt x="528091" y="247446"/>
                </a:lnTo>
                <a:lnTo>
                  <a:pt x="523735" y="260375"/>
                </a:lnTo>
                <a:lnTo>
                  <a:pt x="525068" y="275005"/>
                </a:lnTo>
                <a:lnTo>
                  <a:pt x="529869" y="285940"/>
                </a:lnTo>
                <a:lnTo>
                  <a:pt x="537692" y="294208"/>
                </a:lnTo>
                <a:lnTo>
                  <a:pt x="547433" y="299262"/>
                </a:lnTo>
                <a:lnTo>
                  <a:pt x="546608" y="299262"/>
                </a:lnTo>
                <a:lnTo>
                  <a:pt x="559422" y="301294"/>
                </a:lnTo>
                <a:lnTo>
                  <a:pt x="563460" y="299262"/>
                </a:lnTo>
                <a:lnTo>
                  <a:pt x="569531" y="299262"/>
                </a:lnTo>
                <a:lnTo>
                  <a:pt x="581837" y="293458"/>
                </a:lnTo>
                <a:lnTo>
                  <a:pt x="590740" y="283095"/>
                </a:lnTo>
                <a:lnTo>
                  <a:pt x="595109" y="269697"/>
                </a:lnTo>
                <a:close/>
              </a:path>
              <a:path w="965834" h="313690">
                <a:moveTo>
                  <a:pt x="603161" y="120091"/>
                </a:moveTo>
                <a:lnTo>
                  <a:pt x="601865" y="105143"/>
                </a:lnTo>
                <a:lnTo>
                  <a:pt x="594880" y="91655"/>
                </a:lnTo>
                <a:lnTo>
                  <a:pt x="583920" y="82143"/>
                </a:lnTo>
                <a:lnTo>
                  <a:pt x="570318" y="77558"/>
                </a:lnTo>
                <a:lnTo>
                  <a:pt x="555383" y="78854"/>
                </a:lnTo>
                <a:lnTo>
                  <a:pt x="541896" y="85813"/>
                </a:lnTo>
                <a:lnTo>
                  <a:pt x="532396" y="96545"/>
                </a:lnTo>
                <a:lnTo>
                  <a:pt x="527812" y="109562"/>
                </a:lnTo>
                <a:lnTo>
                  <a:pt x="529107" y="123342"/>
                </a:lnTo>
                <a:lnTo>
                  <a:pt x="534225" y="134594"/>
                </a:lnTo>
                <a:lnTo>
                  <a:pt x="542747" y="143560"/>
                </a:lnTo>
                <a:lnTo>
                  <a:pt x="553542" y="149504"/>
                </a:lnTo>
                <a:lnTo>
                  <a:pt x="565480" y="151650"/>
                </a:lnTo>
                <a:lnTo>
                  <a:pt x="575589" y="151650"/>
                </a:lnTo>
                <a:lnTo>
                  <a:pt x="589076" y="144665"/>
                </a:lnTo>
                <a:lnTo>
                  <a:pt x="598576" y="133705"/>
                </a:lnTo>
                <a:lnTo>
                  <a:pt x="603161" y="120091"/>
                </a:lnTo>
                <a:close/>
              </a:path>
              <a:path w="965834" h="313690">
                <a:moveTo>
                  <a:pt x="769759" y="226910"/>
                </a:moveTo>
                <a:lnTo>
                  <a:pt x="769620" y="214744"/>
                </a:lnTo>
                <a:lnTo>
                  <a:pt x="769594" y="212318"/>
                </a:lnTo>
                <a:lnTo>
                  <a:pt x="764108" y="199961"/>
                </a:lnTo>
                <a:lnTo>
                  <a:pt x="754443" y="190830"/>
                </a:lnTo>
                <a:lnTo>
                  <a:pt x="741743" y="185877"/>
                </a:lnTo>
                <a:lnTo>
                  <a:pt x="727494" y="185877"/>
                </a:lnTo>
                <a:lnTo>
                  <a:pt x="714819" y="191808"/>
                </a:lnTo>
                <a:lnTo>
                  <a:pt x="705688" y="201955"/>
                </a:lnTo>
                <a:lnTo>
                  <a:pt x="700735" y="214744"/>
                </a:lnTo>
                <a:lnTo>
                  <a:pt x="700874" y="226910"/>
                </a:lnTo>
                <a:lnTo>
                  <a:pt x="700887" y="228498"/>
                </a:lnTo>
                <a:lnTo>
                  <a:pt x="705637" y="239610"/>
                </a:lnTo>
                <a:lnTo>
                  <a:pt x="713524" y="248716"/>
                </a:lnTo>
                <a:lnTo>
                  <a:pt x="723620" y="254660"/>
                </a:lnTo>
                <a:lnTo>
                  <a:pt x="735241" y="256806"/>
                </a:lnTo>
                <a:lnTo>
                  <a:pt x="739279" y="256806"/>
                </a:lnTo>
                <a:lnTo>
                  <a:pt x="743610" y="254660"/>
                </a:lnTo>
                <a:lnTo>
                  <a:pt x="755675" y="249288"/>
                </a:lnTo>
                <a:lnTo>
                  <a:pt x="764794" y="239610"/>
                </a:lnTo>
                <a:lnTo>
                  <a:pt x="769759" y="226910"/>
                </a:lnTo>
                <a:close/>
              </a:path>
              <a:path w="965834" h="313690">
                <a:moveTo>
                  <a:pt x="783869" y="77597"/>
                </a:moveTo>
                <a:lnTo>
                  <a:pt x="783742" y="62674"/>
                </a:lnTo>
                <a:lnTo>
                  <a:pt x="777938" y="49161"/>
                </a:lnTo>
                <a:lnTo>
                  <a:pt x="767575" y="39420"/>
                </a:lnTo>
                <a:lnTo>
                  <a:pt x="754189" y="34239"/>
                </a:lnTo>
                <a:lnTo>
                  <a:pt x="739584" y="34239"/>
                </a:lnTo>
                <a:lnTo>
                  <a:pt x="725766" y="40182"/>
                </a:lnTo>
                <a:lnTo>
                  <a:pt x="716038" y="50546"/>
                </a:lnTo>
                <a:lnTo>
                  <a:pt x="710869" y="63944"/>
                </a:lnTo>
                <a:lnTo>
                  <a:pt x="710996" y="78854"/>
                </a:lnTo>
                <a:lnTo>
                  <a:pt x="715822" y="90957"/>
                </a:lnTo>
                <a:lnTo>
                  <a:pt x="723874" y="99834"/>
                </a:lnTo>
                <a:lnTo>
                  <a:pt x="734580" y="105308"/>
                </a:lnTo>
                <a:lnTo>
                  <a:pt x="747369" y="107162"/>
                </a:lnTo>
                <a:lnTo>
                  <a:pt x="749388" y="109194"/>
                </a:lnTo>
                <a:lnTo>
                  <a:pt x="751408" y="109194"/>
                </a:lnTo>
                <a:lnTo>
                  <a:pt x="755446" y="107162"/>
                </a:lnTo>
                <a:lnTo>
                  <a:pt x="768972" y="101358"/>
                </a:lnTo>
                <a:lnTo>
                  <a:pt x="778700" y="90957"/>
                </a:lnTo>
                <a:lnTo>
                  <a:pt x="783869" y="77597"/>
                </a:lnTo>
                <a:close/>
              </a:path>
              <a:path w="965834" h="313690">
                <a:moveTo>
                  <a:pt x="918337" y="313321"/>
                </a:moveTo>
                <a:lnTo>
                  <a:pt x="913345" y="308114"/>
                </a:lnTo>
                <a:lnTo>
                  <a:pt x="901941" y="303161"/>
                </a:lnTo>
                <a:lnTo>
                  <a:pt x="888834" y="303314"/>
                </a:lnTo>
                <a:lnTo>
                  <a:pt x="876490" y="308457"/>
                </a:lnTo>
                <a:lnTo>
                  <a:pt x="871423" y="313321"/>
                </a:lnTo>
                <a:lnTo>
                  <a:pt x="918337" y="313321"/>
                </a:lnTo>
                <a:close/>
              </a:path>
              <a:path w="965834" h="313690">
                <a:moveTo>
                  <a:pt x="947572" y="193395"/>
                </a:moveTo>
                <a:lnTo>
                  <a:pt x="947445" y="179959"/>
                </a:lnTo>
                <a:lnTo>
                  <a:pt x="941984" y="167297"/>
                </a:lnTo>
                <a:lnTo>
                  <a:pt x="932535" y="157467"/>
                </a:lnTo>
                <a:lnTo>
                  <a:pt x="920102" y="151650"/>
                </a:lnTo>
                <a:lnTo>
                  <a:pt x="907021" y="151650"/>
                </a:lnTo>
                <a:lnTo>
                  <a:pt x="893508" y="157124"/>
                </a:lnTo>
                <a:lnTo>
                  <a:pt x="883780" y="166573"/>
                </a:lnTo>
                <a:lnTo>
                  <a:pt x="878598" y="178663"/>
                </a:lnTo>
                <a:lnTo>
                  <a:pt x="878725" y="192100"/>
                </a:lnTo>
                <a:lnTo>
                  <a:pt x="883526" y="204508"/>
                </a:lnTo>
                <a:lnTo>
                  <a:pt x="891362" y="214083"/>
                </a:lnTo>
                <a:lnTo>
                  <a:pt x="901471" y="220243"/>
                </a:lnTo>
                <a:lnTo>
                  <a:pt x="913091" y="222427"/>
                </a:lnTo>
                <a:lnTo>
                  <a:pt x="913091" y="220243"/>
                </a:lnTo>
                <a:lnTo>
                  <a:pt x="919543" y="220243"/>
                </a:lnTo>
                <a:lnTo>
                  <a:pt x="932662" y="214934"/>
                </a:lnTo>
                <a:lnTo>
                  <a:pt x="942390" y="205498"/>
                </a:lnTo>
                <a:lnTo>
                  <a:pt x="947572" y="193395"/>
                </a:lnTo>
                <a:close/>
              </a:path>
              <a:path w="965834" h="313690">
                <a:moveTo>
                  <a:pt x="965631" y="30327"/>
                </a:moveTo>
                <a:lnTo>
                  <a:pt x="960132" y="16484"/>
                </a:lnTo>
                <a:lnTo>
                  <a:pt x="950480" y="6057"/>
                </a:lnTo>
                <a:lnTo>
                  <a:pt x="937374" y="0"/>
                </a:lnTo>
                <a:lnTo>
                  <a:pt x="923188" y="0"/>
                </a:lnTo>
                <a:lnTo>
                  <a:pt x="909358" y="5486"/>
                </a:lnTo>
                <a:lnTo>
                  <a:pt x="898944" y="15163"/>
                </a:lnTo>
                <a:lnTo>
                  <a:pt x="893064" y="27863"/>
                </a:lnTo>
                <a:lnTo>
                  <a:pt x="892873" y="42456"/>
                </a:lnTo>
                <a:lnTo>
                  <a:pt x="897712" y="54876"/>
                </a:lnTo>
                <a:lnTo>
                  <a:pt x="905764" y="64452"/>
                </a:lnTo>
                <a:lnTo>
                  <a:pt x="916470" y="70612"/>
                </a:lnTo>
                <a:lnTo>
                  <a:pt x="929259" y="72796"/>
                </a:lnTo>
                <a:lnTo>
                  <a:pt x="931278" y="74815"/>
                </a:lnTo>
                <a:lnTo>
                  <a:pt x="933297" y="72796"/>
                </a:lnTo>
                <a:lnTo>
                  <a:pt x="935316" y="72796"/>
                </a:lnTo>
                <a:lnTo>
                  <a:pt x="949147" y="67297"/>
                </a:lnTo>
                <a:lnTo>
                  <a:pt x="959573" y="57619"/>
                </a:lnTo>
                <a:lnTo>
                  <a:pt x="965441" y="44919"/>
                </a:lnTo>
                <a:lnTo>
                  <a:pt x="965631" y="30327"/>
                </a:lnTo>
                <a:close/>
              </a:path>
            </a:pathLst>
          </a:custGeom>
          <a:solidFill>
            <a:srgbClr val="2E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356624"/>
            <a:ext cx="3295015" cy="3117850"/>
          </a:xfrm>
          <a:custGeom>
            <a:avLst/>
            <a:gdLst/>
            <a:ahLst/>
            <a:cxnLst/>
            <a:rect l="l" t="t" r="r" b="b"/>
            <a:pathLst>
              <a:path w="3295015" h="3117850">
                <a:moveTo>
                  <a:pt x="3294962" y="0"/>
                </a:moveTo>
                <a:lnTo>
                  <a:pt x="0" y="319052"/>
                </a:lnTo>
                <a:lnTo>
                  <a:pt x="0" y="3117595"/>
                </a:lnTo>
                <a:lnTo>
                  <a:pt x="48403" y="3102301"/>
                </a:lnTo>
                <a:lnTo>
                  <a:pt x="86128" y="3089338"/>
                </a:lnTo>
                <a:lnTo>
                  <a:pt x="123573" y="3075620"/>
                </a:lnTo>
                <a:lnTo>
                  <a:pt x="160743" y="3061160"/>
                </a:lnTo>
                <a:lnTo>
                  <a:pt x="197640" y="3045973"/>
                </a:lnTo>
                <a:lnTo>
                  <a:pt x="234268" y="3030070"/>
                </a:lnTo>
                <a:lnTo>
                  <a:pt x="270630" y="3013467"/>
                </a:lnTo>
                <a:lnTo>
                  <a:pt x="306731" y="2996174"/>
                </a:lnTo>
                <a:lnTo>
                  <a:pt x="342572" y="2978207"/>
                </a:lnTo>
                <a:lnTo>
                  <a:pt x="378159" y="2959578"/>
                </a:lnTo>
                <a:lnTo>
                  <a:pt x="413493" y="2940301"/>
                </a:lnTo>
                <a:lnTo>
                  <a:pt x="448580" y="2920388"/>
                </a:lnTo>
                <a:lnTo>
                  <a:pt x="483421" y="2899854"/>
                </a:lnTo>
                <a:lnTo>
                  <a:pt x="518021" y="2878710"/>
                </a:lnTo>
                <a:lnTo>
                  <a:pt x="552383" y="2856972"/>
                </a:lnTo>
                <a:lnTo>
                  <a:pt x="586510" y="2834651"/>
                </a:lnTo>
                <a:lnTo>
                  <a:pt x="620406" y="2811761"/>
                </a:lnTo>
                <a:lnTo>
                  <a:pt x="654075" y="2788316"/>
                </a:lnTo>
                <a:lnTo>
                  <a:pt x="687519" y="2764329"/>
                </a:lnTo>
                <a:lnTo>
                  <a:pt x="720743" y="2739812"/>
                </a:lnTo>
                <a:lnTo>
                  <a:pt x="753749" y="2714780"/>
                </a:lnTo>
                <a:lnTo>
                  <a:pt x="786542" y="2689245"/>
                </a:lnTo>
                <a:lnTo>
                  <a:pt x="819124" y="2663221"/>
                </a:lnTo>
                <a:lnTo>
                  <a:pt x="851499" y="2636721"/>
                </a:lnTo>
                <a:lnTo>
                  <a:pt x="883670" y="2609758"/>
                </a:lnTo>
                <a:lnTo>
                  <a:pt x="915642" y="2582346"/>
                </a:lnTo>
                <a:lnTo>
                  <a:pt x="947417" y="2554498"/>
                </a:lnTo>
                <a:lnTo>
                  <a:pt x="978998" y="2526227"/>
                </a:lnTo>
                <a:lnTo>
                  <a:pt x="1010390" y="2497546"/>
                </a:lnTo>
                <a:lnTo>
                  <a:pt x="1072618" y="2439009"/>
                </a:lnTo>
                <a:lnTo>
                  <a:pt x="1134129" y="2378993"/>
                </a:lnTo>
                <a:lnTo>
                  <a:pt x="1194950" y="2317604"/>
                </a:lnTo>
                <a:lnTo>
                  <a:pt x="1255108" y="2254948"/>
                </a:lnTo>
                <a:lnTo>
                  <a:pt x="1314632" y="2191131"/>
                </a:lnTo>
                <a:lnTo>
                  <a:pt x="1373548" y="2126260"/>
                </a:lnTo>
                <a:lnTo>
                  <a:pt x="1431884" y="2060440"/>
                </a:lnTo>
                <a:lnTo>
                  <a:pt x="1489668" y="1993779"/>
                </a:lnTo>
                <a:lnTo>
                  <a:pt x="1546928" y="1926382"/>
                </a:lnTo>
                <a:lnTo>
                  <a:pt x="1631895" y="1824138"/>
                </a:lnTo>
                <a:lnTo>
                  <a:pt x="1715836" y="1720835"/>
                </a:lnTo>
                <a:lnTo>
                  <a:pt x="1826324" y="1582071"/>
                </a:lnTo>
                <a:lnTo>
                  <a:pt x="2282540" y="998175"/>
                </a:lnTo>
                <a:lnTo>
                  <a:pt x="2387949" y="866810"/>
                </a:lnTo>
                <a:lnTo>
                  <a:pt x="2466810" y="770906"/>
                </a:lnTo>
                <a:lnTo>
                  <a:pt x="2545609" y="677646"/>
                </a:lnTo>
                <a:lnTo>
                  <a:pt x="2598152" y="617118"/>
                </a:lnTo>
                <a:lnTo>
                  <a:pt x="2650736" y="558032"/>
                </a:lnTo>
                <a:lnTo>
                  <a:pt x="2703388" y="500491"/>
                </a:lnTo>
                <a:lnTo>
                  <a:pt x="2756136" y="444604"/>
                </a:lnTo>
                <a:lnTo>
                  <a:pt x="2809008" y="390476"/>
                </a:lnTo>
                <a:lnTo>
                  <a:pt x="2862031" y="338213"/>
                </a:lnTo>
                <a:lnTo>
                  <a:pt x="2915232" y="287922"/>
                </a:lnTo>
                <a:lnTo>
                  <a:pt x="2968640" y="239708"/>
                </a:lnTo>
                <a:lnTo>
                  <a:pt x="3022282" y="193678"/>
                </a:lnTo>
                <a:lnTo>
                  <a:pt x="3076185" y="149938"/>
                </a:lnTo>
                <a:lnTo>
                  <a:pt x="3130377" y="108594"/>
                </a:lnTo>
                <a:lnTo>
                  <a:pt x="3184885" y="69752"/>
                </a:lnTo>
                <a:lnTo>
                  <a:pt x="3239738" y="33518"/>
                </a:lnTo>
                <a:lnTo>
                  <a:pt x="3267302" y="16413"/>
                </a:lnTo>
                <a:lnTo>
                  <a:pt x="3294962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5422176" cy="376049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5279597" cy="3055953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0" y="0"/>
            <a:ext cx="3399790" cy="2352675"/>
          </a:xfrm>
          <a:custGeom>
            <a:avLst/>
            <a:gdLst/>
            <a:ahLst/>
            <a:cxnLst/>
            <a:rect l="l" t="t" r="r" b="b"/>
            <a:pathLst>
              <a:path w="3399790" h="2352675">
                <a:moveTo>
                  <a:pt x="3399597" y="0"/>
                </a:moveTo>
                <a:lnTo>
                  <a:pt x="1862015" y="0"/>
                </a:lnTo>
                <a:lnTo>
                  <a:pt x="0" y="75403"/>
                </a:lnTo>
                <a:lnTo>
                  <a:pt x="0" y="2352395"/>
                </a:lnTo>
                <a:lnTo>
                  <a:pt x="18988" y="2345049"/>
                </a:lnTo>
                <a:lnTo>
                  <a:pt x="80235" y="2319603"/>
                </a:lnTo>
                <a:lnTo>
                  <a:pt x="141592" y="2291852"/>
                </a:lnTo>
                <a:lnTo>
                  <a:pt x="203119" y="2261859"/>
                </a:lnTo>
                <a:lnTo>
                  <a:pt x="264879" y="2229684"/>
                </a:lnTo>
                <a:lnTo>
                  <a:pt x="326933" y="2195390"/>
                </a:lnTo>
                <a:lnTo>
                  <a:pt x="389344" y="2159038"/>
                </a:lnTo>
                <a:lnTo>
                  <a:pt x="452174" y="2120691"/>
                </a:lnTo>
                <a:lnTo>
                  <a:pt x="515485" y="2080410"/>
                </a:lnTo>
                <a:lnTo>
                  <a:pt x="579338" y="2038258"/>
                </a:lnTo>
                <a:lnTo>
                  <a:pt x="611487" y="2016499"/>
                </a:lnTo>
                <a:lnTo>
                  <a:pt x="676269" y="1971654"/>
                </a:lnTo>
                <a:lnTo>
                  <a:pt x="741749" y="1925093"/>
                </a:lnTo>
                <a:lnTo>
                  <a:pt x="807988" y="1876876"/>
                </a:lnTo>
                <a:lnTo>
                  <a:pt x="908906" y="1801582"/>
                </a:lnTo>
                <a:lnTo>
                  <a:pt x="1046698" y="1695975"/>
                </a:lnTo>
                <a:lnTo>
                  <a:pt x="1807837" y="1095221"/>
                </a:lnTo>
                <a:lnTo>
                  <a:pt x="2021596" y="930769"/>
                </a:lnTo>
                <a:lnTo>
                  <a:pt x="2200710" y="796444"/>
                </a:lnTo>
                <a:lnTo>
                  <a:pt x="2340100" y="694414"/>
                </a:lnTo>
                <a:lnTo>
                  <a:pt x="2484054" y="591513"/>
                </a:lnTo>
                <a:lnTo>
                  <a:pt x="2632782" y="487950"/>
                </a:lnTo>
                <a:lnTo>
                  <a:pt x="2734689" y="418643"/>
                </a:lnTo>
                <a:lnTo>
                  <a:pt x="2838873" y="349196"/>
                </a:lnTo>
                <a:lnTo>
                  <a:pt x="2945394" y="279672"/>
                </a:lnTo>
                <a:lnTo>
                  <a:pt x="3054317" y="210132"/>
                </a:lnTo>
                <a:lnTo>
                  <a:pt x="3165701" y="140638"/>
                </a:lnTo>
                <a:lnTo>
                  <a:pt x="3279609" y="71252"/>
                </a:lnTo>
                <a:lnTo>
                  <a:pt x="3396103" y="2036"/>
                </a:lnTo>
                <a:lnTo>
                  <a:pt x="3399597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470815" cy="186361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3354664" cy="164006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0" y="0"/>
            <a:ext cx="1539875" cy="472440"/>
          </a:xfrm>
          <a:custGeom>
            <a:avLst/>
            <a:gdLst/>
            <a:ahLst/>
            <a:cxnLst/>
            <a:rect l="l" t="t" r="r" b="b"/>
            <a:pathLst>
              <a:path w="1539875" h="472440">
                <a:moveTo>
                  <a:pt x="1539691" y="0"/>
                </a:moveTo>
                <a:lnTo>
                  <a:pt x="0" y="0"/>
                </a:lnTo>
                <a:lnTo>
                  <a:pt x="0" y="472072"/>
                </a:lnTo>
                <a:lnTo>
                  <a:pt x="41377" y="466243"/>
                </a:lnTo>
                <a:lnTo>
                  <a:pt x="79426" y="460423"/>
                </a:lnTo>
                <a:lnTo>
                  <a:pt x="117214" y="454221"/>
                </a:lnTo>
                <a:lnTo>
                  <a:pt x="154753" y="447647"/>
                </a:lnTo>
                <a:lnTo>
                  <a:pt x="229129" y="433421"/>
                </a:lnTo>
                <a:lnTo>
                  <a:pt x="302642" y="417816"/>
                </a:lnTo>
                <a:lnTo>
                  <a:pt x="375383" y="400906"/>
                </a:lnTo>
                <a:lnTo>
                  <a:pt x="447440" y="382765"/>
                </a:lnTo>
                <a:lnTo>
                  <a:pt x="518903" y="363464"/>
                </a:lnTo>
                <a:lnTo>
                  <a:pt x="589860" y="343078"/>
                </a:lnTo>
                <a:lnTo>
                  <a:pt x="660401" y="321679"/>
                </a:lnTo>
                <a:lnTo>
                  <a:pt x="730616" y="299340"/>
                </a:lnTo>
                <a:lnTo>
                  <a:pt x="835521" y="264231"/>
                </a:lnTo>
                <a:lnTo>
                  <a:pt x="975085" y="214811"/>
                </a:lnTo>
                <a:lnTo>
                  <a:pt x="1539691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5481" y="11"/>
            <a:ext cx="965835" cy="313690"/>
          </a:xfrm>
          <a:custGeom>
            <a:avLst/>
            <a:gdLst/>
            <a:ahLst/>
            <a:cxnLst/>
            <a:rect l="l" t="t" r="r" b="b"/>
            <a:pathLst>
              <a:path w="965835" h="313690">
                <a:moveTo>
                  <a:pt x="72758" y="270738"/>
                </a:moveTo>
                <a:lnTo>
                  <a:pt x="67919" y="258318"/>
                </a:lnTo>
                <a:lnTo>
                  <a:pt x="59867" y="248754"/>
                </a:lnTo>
                <a:lnTo>
                  <a:pt x="49174" y="242582"/>
                </a:lnTo>
                <a:lnTo>
                  <a:pt x="36385" y="240411"/>
                </a:lnTo>
                <a:lnTo>
                  <a:pt x="34353" y="238391"/>
                </a:lnTo>
                <a:lnTo>
                  <a:pt x="32334" y="240411"/>
                </a:lnTo>
                <a:lnTo>
                  <a:pt x="30314" y="240411"/>
                </a:lnTo>
                <a:lnTo>
                  <a:pt x="16484" y="245910"/>
                </a:lnTo>
                <a:lnTo>
                  <a:pt x="6070" y="255574"/>
                </a:lnTo>
                <a:lnTo>
                  <a:pt x="190" y="268274"/>
                </a:lnTo>
                <a:lnTo>
                  <a:pt x="0" y="282867"/>
                </a:lnTo>
                <a:lnTo>
                  <a:pt x="5499" y="296710"/>
                </a:lnTo>
                <a:lnTo>
                  <a:pt x="15163" y="307136"/>
                </a:lnTo>
                <a:lnTo>
                  <a:pt x="28257" y="313207"/>
                </a:lnTo>
                <a:lnTo>
                  <a:pt x="42443" y="313207"/>
                </a:lnTo>
                <a:lnTo>
                  <a:pt x="56273" y="307708"/>
                </a:lnTo>
                <a:lnTo>
                  <a:pt x="66700" y="298043"/>
                </a:lnTo>
                <a:lnTo>
                  <a:pt x="72567" y="285330"/>
                </a:lnTo>
                <a:lnTo>
                  <a:pt x="72758" y="270738"/>
                </a:lnTo>
                <a:close/>
              </a:path>
              <a:path w="965835" h="313690">
                <a:moveTo>
                  <a:pt x="87033" y="134531"/>
                </a:moveTo>
                <a:lnTo>
                  <a:pt x="64173" y="92951"/>
                </a:lnTo>
                <a:lnTo>
                  <a:pt x="52552" y="90766"/>
                </a:lnTo>
                <a:lnTo>
                  <a:pt x="52552" y="92951"/>
                </a:lnTo>
                <a:lnTo>
                  <a:pt x="46088" y="92951"/>
                </a:lnTo>
                <a:lnTo>
                  <a:pt x="32969" y="98259"/>
                </a:lnTo>
                <a:lnTo>
                  <a:pt x="23241" y="107708"/>
                </a:lnTo>
                <a:lnTo>
                  <a:pt x="18059" y="119811"/>
                </a:lnTo>
                <a:lnTo>
                  <a:pt x="18186" y="133235"/>
                </a:lnTo>
                <a:lnTo>
                  <a:pt x="23660" y="145910"/>
                </a:lnTo>
                <a:lnTo>
                  <a:pt x="33096" y="155727"/>
                </a:lnTo>
                <a:lnTo>
                  <a:pt x="45529" y="161544"/>
                </a:lnTo>
                <a:lnTo>
                  <a:pt x="58610" y="161544"/>
                </a:lnTo>
                <a:lnTo>
                  <a:pt x="72123" y="156083"/>
                </a:lnTo>
                <a:lnTo>
                  <a:pt x="81851" y="146634"/>
                </a:lnTo>
                <a:lnTo>
                  <a:pt x="87033" y="134531"/>
                </a:lnTo>
                <a:close/>
              </a:path>
              <a:path w="965835" h="313690">
                <a:moveTo>
                  <a:pt x="94094" y="0"/>
                </a:moveTo>
                <a:lnTo>
                  <a:pt x="47421" y="0"/>
                </a:lnTo>
                <a:lnTo>
                  <a:pt x="52298" y="5080"/>
                </a:lnTo>
                <a:lnTo>
                  <a:pt x="63690" y="10045"/>
                </a:lnTo>
                <a:lnTo>
                  <a:pt x="76796" y="9880"/>
                </a:lnTo>
                <a:lnTo>
                  <a:pt x="89141" y="4737"/>
                </a:lnTo>
                <a:lnTo>
                  <a:pt x="94094" y="0"/>
                </a:lnTo>
                <a:close/>
              </a:path>
              <a:path w="965835" h="313690">
                <a:moveTo>
                  <a:pt x="254774" y="249250"/>
                </a:moveTo>
                <a:lnTo>
                  <a:pt x="241757" y="213360"/>
                </a:lnTo>
                <a:lnTo>
                  <a:pt x="218262" y="206032"/>
                </a:lnTo>
                <a:lnTo>
                  <a:pt x="216242" y="204012"/>
                </a:lnTo>
                <a:lnTo>
                  <a:pt x="214223" y="204012"/>
                </a:lnTo>
                <a:lnTo>
                  <a:pt x="210185" y="206032"/>
                </a:lnTo>
                <a:lnTo>
                  <a:pt x="196672" y="211848"/>
                </a:lnTo>
                <a:lnTo>
                  <a:pt x="186931" y="222237"/>
                </a:lnTo>
                <a:lnTo>
                  <a:pt x="181762" y="235610"/>
                </a:lnTo>
                <a:lnTo>
                  <a:pt x="181889" y="250520"/>
                </a:lnTo>
                <a:lnTo>
                  <a:pt x="187693" y="264045"/>
                </a:lnTo>
                <a:lnTo>
                  <a:pt x="198056" y="273773"/>
                </a:lnTo>
                <a:lnTo>
                  <a:pt x="211442" y="278955"/>
                </a:lnTo>
                <a:lnTo>
                  <a:pt x="226060" y="278955"/>
                </a:lnTo>
                <a:lnTo>
                  <a:pt x="239864" y="273011"/>
                </a:lnTo>
                <a:lnTo>
                  <a:pt x="249593" y="262648"/>
                </a:lnTo>
                <a:lnTo>
                  <a:pt x="254774" y="249250"/>
                </a:lnTo>
                <a:close/>
              </a:path>
              <a:path w="965835" h="313690">
                <a:moveTo>
                  <a:pt x="264909" y="98450"/>
                </a:moveTo>
                <a:lnTo>
                  <a:pt x="242011" y="58547"/>
                </a:lnTo>
                <a:lnTo>
                  <a:pt x="230390" y="56400"/>
                </a:lnTo>
                <a:lnTo>
                  <a:pt x="226352" y="56400"/>
                </a:lnTo>
                <a:lnTo>
                  <a:pt x="222021" y="58547"/>
                </a:lnTo>
                <a:lnTo>
                  <a:pt x="209956" y="63919"/>
                </a:lnTo>
                <a:lnTo>
                  <a:pt x="200837" y="73583"/>
                </a:lnTo>
                <a:lnTo>
                  <a:pt x="195872" y="86283"/>
                </a:lnTo>
                <a:lnTo>
                  <a:pt x="196011" y="98450"/>
                </a:lnTo>
                <a:lnTo>
                  <a:pt x="196037" y="100876"/>
                </a:lnTo>
                <a:lnTo>
                  <a:pt x="201523" y="113233"/>
                </a:lnTo>
                <a:lnTo>
                  <a:pt x="211188" y="122364"/>
                </a:lnTo>
                <a:lnTo>
                  <a:pt x="223888" y="127330"/>
                </a:lnTo>
                <a:lnTo>
                  <a:pt x="238137" y="127330"/>
                </a:lnTo>
                <a:lnTo>
                  <a:pt x="250825" y="121386"/>
                </a:lnTo>
                <a:lnTo>
                  <a:pt x="259943" y="111239"/>
                </a:lnTo>
                <a:lnTo>
                  <a:pt x="264909" y="98450"/>
                </a:lnTo>
                <a:close/>
              </a:path>
              <a:path w="965835" h="313690">
                <a:moveTo>
                  <a:pt x="437819" y="203631"/>
                </a:moveTo>
                <a:lnTo>
                  <a:pt x="412089" y="163690"/>
                </a:lnTo>
                <a:lnTo>
                  <a:pt x="400151" y="161544"/>
                </a:lnTo>
                <a:lnTo>
                  <a:pt x="390042" y="161544"/>
                </a:lnTo>
                <a:lnTo>
                  <a:pt x="376567" y="168529"/>
                </a:lnTo>
                <a:lnTo>
                  <a:pt x="367055" y="179489"/>
                </a:lnTo>
                <a:lnTo>
                  <a:pt x="362483" y="193103"/>
                </a:lnTo>
                <a:lnTo>
                  <a:pt x="363778" y="208051"/>
                </a:lnTo>
                <a:lnTo>
                  <a:pt x="370751" y="221551"/>
                </a:lnTo>
                <a:lnTo>
                  <a:pt x="381711" y="231051"/>
                </a:lnTo>
                <a:lnTo>
                  <a:pt x="395312" y="235635"/>
                </a:lnTo>
                <a:lnTo>
                  <a:pt x="410260" y="234340"/>
                </a:lnTo>
                <a:lnTo>
                  <a:pt x="423735" y="227393"/>
                </a:lnTo>
                <a:lnTo>
                  <a:pt x="433247" y="216649"/>
                </a:lnTo>
                <a:lnTo>
                  <a:pt x="437819" y="203631"/>
                </a:lnTo>
                <a:close/>
              </a:path>
              <a:path w="965835" h="313690">
                <a:moveTo>
                  <a:pt x="441896" y="52819"/>
                </a:moveTo>
                <a:lnTo>
                  <a:pt x="440563" y="38201"/>
                </a:lnTo>
                <a:lnTo>
                  <a:pt x="435775" y="27266"/>
                </a:lnTo>
                <a:lnTo>
                  <a:pt x="427939" y="18986"/>
                </a:lnTo>
                <a:lnTo>
                  <a:pt x="418198" y="13931"/>
                </a:lnTo>
                <a:lnTo>
                  <a:pt x="419036" y="13931"/>
                </a:lnTo>
                <a:lnTo>
                  <a:pt x="406209" y="11912"/>
                </a:lnTo>
                <a:lnTo>
                  <a:pt x="402170" y="13931"/>
                </a:lnTo>
                <a:lnTo>
                  <a:pt x="396113" y="13931"/>
                </a:lnTo>
                <a:lnTo>
                  <a:pt x="383794" y="19748"/>
                </a:lnTo>
                <a:lnTo>
                  <a:pt x="374891" y="30111"/>
                </a:lnTo>
                <a:lnTo>
                  <a:pt x="370535" y="43510"/>
                </a:lnTo>
                <a:lnTo>
                  <a:pt x="371856" y="58420"/>
                </a:lnTo>
                <a:lnTo>
                  <a:pt x="378523" y="70739"/>
                </a:lnTo>
                <a:lnTo>
                  <a:pt x="388785" y="79654"/>
                </a:lnTo>
                <a:lnTo>
                  <a:pt x="401701" y="84010"/>
                </a:lnTo>
                <a:lnTo>
                  <a:pt x="416318" y="82689"/>
                </a:lnTo>
                <a:lnTo>
                  <a:pt x="428637" y="76022"/>
                </a:lnTo>
                <a:lnTo>
                  <a:pt x="437540" y="65747"/>
                </a:lnTo>
                <a:lnTo>
                  <a:pt x="441896" y="52819"/>
                </a:lnTo>
                <a:close/>
              </a:path>
              <a:path w="965835" h="313690">
                <a:moveTo>
                  <a:pt x="613956" y="150202"/>
                </a:moveTo>
                <a:lnTo>
                  <a:pt x="612355" y="135255"/>
                </a:lnTo>
                <a:lnTo>
                  <a:pt x="607237" y="124320"/>
                </a:lnTo>
                <a:lnTo>
                  <a:pt x="598703" y="116052"/>
                </a:lnTo>
                <a:lnTo>
                  <a:pt x="588302" y="110998"/>
                </a:lnTo>
                <a:lnTo>
                  <a:pt x="589140" y="110998"/>
                </a:lnTo>
                <a:lnTo>
                  <a:pt x="575970" y="108966"/>
                </a:lnTo>
                <a:lnTo>
                  <a:pt x="573951" y="108966"/>
                </a:lnTo>
                <a:lnTo>
                  <a:pt x="569912" y="110998"/>
                </a:lnTo>
                <a:lnTo>
                  <a:pt x="565873" y="110998"/>
                </a:lnTo>
                <a:lnTo>
                  <a:pt x="552704" y="117970"/>
                </a:lnTo>
                <a:lnTo>
                  <a:pt x="543890" y="128943"/>
                </a:lnTo>
                <a:lnTo>
                  <a:pt x="540004" y="142557"/>
                </a:lnTo>
                <a:lnTo>
                  <a:pt x="541616" y="157505"/>
                </a:lnTo>
                <a:lnTo>
                  <a:pt x="548589" y="170675"/>
                </a:lnTo>
                <a:lnTo>
                  <a:pt x="559549" y="179489"/>
                </a:lnTo>
                <a:lnTo>
                  <a:pt x="573163" y="183375"/>
                </a:lnTo>
                <a:lnTo>
                  <a:pt x="588098" y="181762"/>
                </a:lnTo>
                <a:lnTo>
                  <a:pt x="601268" y="174790"/>
                </a:lnTo>
                <a:lnTo>
                  <a:pt x="610082" y="163817"/>
                </a:lnTo>
                <a:lnTo>
                  <a:pt x="613956" y="150202"/>
                </a:lnTo>
                <a:close/>
              </a:path>
              <a:path w="965835" h="313690">
                <a:moveTo>
                  <a:pt x="614845" y="3441"/>
                </a:moveTo>
                <a:lnTo>
                  <a:pt x="614730" y="0"/>
                </a:lnTo>
                <a:lnTo>
                  <a:pt x="544703" y="0"/>
                </a:lnTo>
                <a:lnTo>
                  <a:pt x="545655" y="9880"/>
                </a:lnTo>
                <a:lnTo>
                  <a:pt x="552602" y="21920"/>
                </a:lnTo>
                <a:lnTo>
                  <a:pt x="563346" y="30365"/>
                </a:lnTo>
                <a:lnTo>
                  <a:pt x="576351" y="34620"/>
                </a:lnTo>
                <a:lnTo>
                  <a:pt x="590118" y="34150"/>
                </a:lnTo>
                <a:lnTo>
                  <a:pt x="602145" y="27203"/>
                </a:lnTo>
                <a:lnTo>
                  <a:pt x="610577" y="16459"/>
                </a:lnTo>
                <a:lnTo>
                  <a:pt x="614845" y="3441"/>
                </a:lnTo>
                <a:close/>
              </a:path>
              <a:path w="965835" h="313690">
                <a:moveTo>
                  <a:pt x="790956" y="90703"/>
                </a:moveTo>
                <a:lnTo>
                  <a:pt x="764298" y="53009"/>
                </a:lnTo>
                <a:lnTo>
                  <a:pt x="753821" y="52349"/>
                </a:lnTo>
                <a:lnTo>
                  <a:pt x="745731" y="52349"/>
                </a:lnTo>
                <a:lnTo>
                  <a:pt x="741692" y="54368"/>
                </a:lnTo>
                <a:lnTo>
                  <a:pt x="728548" y="61645"/>
                </a:lnTo>
                <a:lnTo>
                  <a:pt x="719963" y="73075"/>
                </a:lnTo>
                <a:lnTo>
                  <a:pt x="716686" y="86791"/>
                </a:lnTo>
                <a:lnTo>
                  <a:pt x="719455" y="100876"/>
                </a:lnTo>
                <a:lnTo>
                  <a:pt x="726719" y="114020"/>
                </a:lnTo>
                <a:lnTo>
                  <a:pt x="738149" y="122618"/>
                </a:lnTo>
                <a:lnTo>
                  <a:pt x="751852" y="125907"/>
                </a:lnTo>
                <a:lnTo>
                  <a:pt x="765937" y="123126"/>
                </a:lnTo>
                <a:lnTo>
                  <a:pt x="779081" y="115862"/>
                </a:lnTo>
                <a:lnTo>
                  <a:pt x="787666" y="104419"/>
                </a:lnTo>
                <a:lnTo>
                  <a:pt x="790956" y="90703"/>
                </a:lnTo>
                <a:close/>
              </a:path>
              <a:path w="965835" h="313690">
                <a:moveTo>
                  <a:pt x="965631" y="29197"/>
                </a:moveTo>
                <a:lnTo>
                  <a:pt x="963993" y="13931"/>
                </a:lnTo>
                <a:lnTo>
                  <a:pt x="958062" y="4165"/>
                </a:lnTo>
                <a:lnTo>
                  <a:pt x="953592" y="0"/>
                </a:lnTo>
                <a:lnTo>
                  <a:pt x="902779" y="0"/>
                </a:lnTo>
                <a:lnTo>
                  <a:pt x="895286" y="10642"/>
                </a:lnTo>
                <a:lnTo>
                  <a:pt x="891616" y="24955"/>
                </a:lnTo>
                <a:lnTo>
                  <a:pt x="893267" y="40220"/>
                </a:lnTo>
                <a:lnTo>
                  <a:pt x="900557" y="53365"/>
                </a:lnTo>
                <a:lnTo>
                  <a:pt x="912202" y="61950"/>
                </a:lnTo>
                <a:lnTo>
                  <a:pt x="926515" y="65239"/>
                </a:lnTo>
                <a:lnTo>
                  <a:pt x="941768" y="62458"/>
                </a:lnTo>
                <a:lnTo>
                  <a:pt x="953757" y="55168"/>
                </a:lnTo>
                <a:lnTo>
                  <a:pt x="961974" y="43510"/>
                </a:lnTo>
                <a:lnTo>
                  <a:pt x="965631" y="29197"/>
                </a:lnTo>
                <a:close/>
              </a:path>
            </a:pathLst>
          </a:custGeom>
          <a:solidFill>
            <a:srgbClr val="2E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052683" y="0"/>
            <a:ext cx="2235315" cy="120394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747555" y="0"/>
            <a:ext cx="2540444" cy="127871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493668" y="0"/>
            <a:ext cx="2794330" cy="135422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89373" y="0"/>
            <a:ext cx="2998625" cy="143207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091460" y="0"/>
            <a:ext cx="3196538" cy="151926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923720" y="0"/>
            <a:ext cx="3364278" cy="1602478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350711" y="0"/>
            <a:ext cx="2937288" cy="1525578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777254" y="0"/>
            <a:ext cx="2510745" cy="1514056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190982" y="0"/>
            <a:ext cx="2097017" cy="163863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535533" y="0"/>
            <a:ext cx="1752465" cy="20193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809432" y="0"/>
            <a:ext cx="1478565" cy="271780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965669" y="0"/>
            <a:ext cx="1322328" cy="40005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945892" y="0"/>
            <a:ext cx="1342107" cy="4224353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749107" y="0"/>
            <a:ext cx="1454505" cy="4343840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471937" y="0"/>
            <a:ext cx="1365417" cy="434384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0" y="9510214"/>
            <a:ext cx="1977882" cy="776785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0" y="9560568"/>
            <a:ext cx="1843414" cy="726431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0" y="9619126"/>
            <a:ext cx="1676669" cy="667873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0" y="9665628"/>
            <a:ext cx="1527511" cy="62137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0" y="9723415"/>
            <a:ext cx="1345153" cy="563584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0" y="9777441"/>
            <a:ext cx="1174017" cy="509557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0" y="9838182"/>
            <a:ext cx="995465" cy="44881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0" y="9889156"/>
            <a:ext cx="826579" cy="397843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0" y="9959616"/>
            <a:ext cx="665156" cy="327383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0" y="10016323"/>
            <a:ext cx="523955" cy="270676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0" y="10079907"/>
            <a:ext cx="383550" cy="20709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0" y="10144841"/>
            <a:ext cx="252719" cy="142158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0" y="9859951"/>
            <a:ext cx="748843" cy="427048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0" y="9582643"/>
            <a:ext cx="1156959" cy="704356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0" y="9279580"/>
            <a:ext cx="1525058" cy="1007418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0" y="8990089"/>
            <a:ext cx="1751311" cy="1296910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0" y="8061798"/>
            <a:ext cx="1899787" cy="2225201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0" y="7745388"/>
            <a:ext cx="1727195" cy="2541611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0" y="7428584"/>
            <a:ext cx="1575788" cy="2858414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0" y="7116414"/>
            <a:ext cx="1398672" cy="3170585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0" y="6811534"/>
            <a:ext cx="1282684" cy="34754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8828" y="4295881"/>
            <a:ext cx="8210342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00" b="1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4016" y="4406700"/>
            <a:ext cx="11699966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002A5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8595">
              <a:lnSpc>
                <a:spcPct val="116199"/>
              </a:lnSpc>
              <a:spcBef>
                <a:spcPts val="95"/>
              </a:spcBef>
            </a:pPr>
            <a:r>
              <a:rPr sz="4550" spc="100" dirty="0"/>
              <a:t>OPTIMIZING</a:t>
            </a:r>
            <a:r>
              <a:rPr sz="4550" spc="-160" dirty="0"/>
              <a:t> </a:t>
            </a:r>
            <a:r>
              <a:rPr sz="4550" spc="45" dirty="0"/>
              <a:t>CUSTOMER</a:t>
            </a:r>
            <a:r>
              <a:rPr sz="4550" spc="-160" dirty="0"/>
              <a:t> </a:t>
            </a:r>
            <a:r>
              <a:rPr sz="4550" spc="60" dirty="0"/>
              <a:t>EXPERIENCES</a:t>
            </a:r>
            <a:r>
              <a:rPr sz="4550" spc="-150" dirty="0"/>
              <a:t> </a:t>
            </a:r>
            <a:r>
              <a:rPr sz="4550" spc="-20" dirty="0"/>
              <a:t>WITH </a:t>
            </a:r>
            <a:r>
              <a:rPr sz="4550" dirty="0"/>
              <a:t>PERSONALITY</a:t>
            </a:r>
            <a:r>
              <a:rPr sz="4550" spc="-40" dirty="0"/>
              <a:t> </a:t>
            </a:r>
            <a:r>
              <a:rPr sz="4550" spc="100" dirty="0"/>
              <a:t>INSIGHTS</a:t>
            </a:r>
            <a:r>
              <a:rPr sz="4550" spc="-40" dirty="0"/>
              <a:t> </a:t>
            </a:r>
            <a:r>
              <a:rPr sz="4550" spc="90" dirty="0"/>
              <a:t>AND</a:t>
            </a:r>
            <a:r>
              <a:rPr sz="4550" spc="-45" dirty="0"/>
              <a:t> </a:t>
            </a:r>
            <a:r>
              <a:rPr sz="4550" spc="60" dirty="0"/>
              <a:t>SEGMENTATION</a:t>
            </a:r>
            <a:endParaRPr sz="4550" dirty="0"/>
          </a:p>
        </p:txBody>
      </p:sp>
      <p:sp>
        <p:nvSpPr>
          <p:cNvPr id="3" name="object 3"/>
          <p:cNvSpPr txBox="1"/>
          <p:nvPr/>
        </p:nvSpPr>
        <p:spPr>
          <a:xfrm>
            <a:off x="5503865" y="6980986"/>
            <a:ext cx="931037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b="1" dirty="0">
                <a:solidFill>
                  <a:srgbClr val="002A58"/>
                </a:solidFill>
                <a:latin typeface="Tahoma"/>
                <a:cs typeface="Tahoma"/>
              </a:rPr>
              <a:t>PRESENTED</a:t>
            </a:r>
            <a:r>
              <a:rPr sz="4100" b="1" spc="-204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4100" b="1" dirty="0">
                <a:solidFill>
                  <a:srgbClr val="002A58"/>
                </a:solidFill>
                <a:latin typeface="Tahoma"/>
                <a:cs typeface="Tahoma"/>
              </a:rPr>
              <a:t>BY:</a:t>
            </a:r>
            <a:r>
              <a:rPr sz="4100" b="1" spc="-204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4100" b="1" spc="105" dirty="0">
                <a:solidFill>
                  <a:srgbClr val="002A58"/>
                </a:solidFill>
                <a:latin typeface="Tahoma"/>
                <a:cs typeface="Tahoma"/>
              </a:rPr>
              <a:t>INDU</a:t>
            </a:r>
            <a:r>
              <a:rPr sz="4100" b="1" spc="-204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4100" b="1" spc="65" dirty="0">
                <a:solidFill>
                  <a:srgbClr val="002A58"/>
                </a:solidFill>
                <a:latin typeface="Tahoma"/>
                <a:cs typeface="Tahoma"/>
              </a:rPr>
              <a:t>SRI</a:t>
            </a:r>
            <a:r>
              <a:rPr sz="4100" b="1" spc="-20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4100" b="1" spc="145" dirty="0">
                <a:solidFill>
                  <a:srgbClr val="002A58"/>
                </a:solidFill>
                <a:latin typeface="Tahoma"/>
                <a:cs typeface="Tahoma"/>
              </a:rPr>
              <a:t>GAMIDI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16B-D9AE-4559-8D03-3A331091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income distribution&#10;&#10;AI-generated content may be incorrect.">
            <a:extLst>
              <a:ext uri="{FF2B5EF4-FFF2-40B4-BE49-F238E27FC236}">
                <a16:creationId xmlns:a16="http://schemas.microsoft.com/office/drawing/2014/main" id="{64346741-E484-7F44-00B6-6333B9A44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13" y="3227351"/>
            <a:ext cx="7818136" cy="506578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43B17-7ECA-6E15-ADB8-214C857120F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9677400" y="952500"/>
            <a:ext cx="7086600" cy="6400800"/>
          </a:xfrm>
        </p:spPr>
        <p:txBody>
          <a:bodyPr/>
          <a:lstStyle/>
          <a:p>
            <a:r>
              <a:rPr lang="en-US" dirty="0"/>
              <a:t>This is a histogram showing the </a:t>
            </a:r>
            <a:r>
              <a:rPr lang="en-US" b="1" dirty="0"/>
              <a:t>Income Distribution</a:t>
            </a:r>
            <a:r>
              <a:rPr lang="en-US" dirty="0"/>
              <a:t> of customers. Here’s what it indicates: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income values are concentrated in the lower range (under 100,000).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a few extreme outliers</a:t>
            </a:r>
            <a:r>
              <a:rPr lang="en-US" dirty="0"/>
              <a:t> with significantly high income (above 200,000).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distribution appears </a:t>
            </a:r>
            <a:r>
              <a:rPr lang="en-US" b="1" dirty="0"/>
              <a:t>right-skewed</a:t>
            </a:r>
            <a:r>
              <a:rPr lang="en-US" dirty="0"/>
              <a:t>, meaning most customers have lower incomes, while a few have very high incomes.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8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A8D3-B794-C7DF-212E-38CD35E0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4295880"/>
            <a:ext cx="457200" cy="59911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336E0-CB37-947E-B9D4-305380388273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7315200" y="190500"/>
            <a:ext cx="10134600" cy="8863965"/>
          </a:xfrm>
        </p:spPr>
        <p:txBody>
          <a:bodyPr/>
          <a:lstStyle/>
          <a:p>
            <a:r>
              <a:rPr lang="en-US" sz="2400" dirty="0"/>
              <a:t>Box plot :</a:t>
            </a:r>
          </a:p>
          <a:p>
            <a:r>
              <a:rPr lang="en-US" sz="2400" dirty="0"/>
              <a:t>X-axis (Education Level):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different education levels include Graduation, PhD, Master, Basic, and 2n Cycle.</a:t>
            </a:r>
          </a:p>
          <a:p>
            <a:r>
              <a:rPr lang="en-US" sz="2400" dirty="0"/>
              <a:t>Y-axis (Income):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Represents the annual income of customers.</a:t>
            </a:r>
          </a:p>
          <a:p>
            <a:r>
              <a:rPr lang="en-US" sz="2400" dirty="0"/>
              <a:t>Box Plot Interpretation: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box represents the interquartile range (IQR), showing the middle 50% of incomes for each education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horizontal line inside the box represents the median 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whiskers extend to the minimum and maximum values within 1.5 times the IQR.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black dots above the whiskers are outliers, indicating extreme income values.</a:t>
            </a:r>
          </a:p>
          <a:p>
            <a:r>
              <a:rPr lang="en-US" sz="2400" dirty="0"/>
              <a:t>Result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Higher education levels (Graduation, PhD, Master, and 2n Cycle) generally correlate with higher median incomes.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education level has the lowest income distribution and a much smaller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Income distribution is similar for Graduation, PhD, Master,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and 2n Cycle, but slight variations exist in medians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Outliers in higher education groups indicate some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Individuals have exceptionally high incomes.</a:t>
            </a:r>
          </a:p>
        </p:txBody>
      </p:sp>
      <p:pic>
        <p:nvPicPr>
          <p:cNvPr id="5" name="Content Placeholder 4" descr="A graph showing a diagram&#10;&#10;AI-generated content may be incorrect.">
            <a:extLst>
              <a:ext uri="{FF2B5EF4-FFF2-40B4-BE49-F238E27FC236}">
                <a16:creationId xmlns:a16="http://schemas.microsoft.com/office/drawing/2014/main" id="{9C9E4F7D-8738-4BEF-EA3D-62D3B25D8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0"/>
            <a:ext cx="6477000" cy="47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21F-93E0-DFBF-D324-918D4FDA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993864"/>
            <a:ext cx="11572770" cy="39485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5A3B-F8B6-875B-C7EA-7D6E83A0BF6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9296400" y="571500"/>
            <a:ext cx="8077200" cy="6894195"/>
          </a:xfrm>
        </p:spPr>
        <p:txBody>
          <a:bodyPr/>
          <a:lstStyle/>
          <a:p>
            <a:r>
              <a:rPr lang="en-US" sz="2800" dirty="0"/>
              <a:t>This histogram represents the Age</a:t>
            </a:r>
          </a:p>
          <a:p>
            <a:endParaRPr lang="en-US" sz="2800" dirty="0"/>
          </a:p>
          <a:p>
            <a:r>
              <a:rPr lang="en-US" sz="2800" dirty="0"/>
              <a:t> Distribution of customers from the dataset. </a:t>
            </a:r>
          </a:p>
          <a:p>
            <a:r>
              <a:rPr lang="en-US" sz="2800" dirty="0"/>
              <a:t>X-axis (Age):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Represents the age of customers, calculated from the </a:t>
            </a:r>
            <a:r>
              <a:rPr lang="en-US" sz="2800" dirty="0" err="1"/>
              <a:t>Year_Birth</a:t>
            </a:r>
            <a:r>
              <a:rPr lang="en-US" sz="2800" dirty="0"/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values range approximately from 30 to 130, but extreme values beyond 100 are likely outliers.</a:t>
            </a:r>
          </a:p>
          <a:p>
            <a:r>
              <a:rPr lang="en-US" sz="2800" dirty="0"/>
              <a:t>Y-axis (Frequency):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Represents the number of customers falling within each age group.</a:t>
            </a:r>
          </a:p>
          <a:p>
            <a:r>
              <a:rPr lang="en-US" sz="2800" dirty="0"/>
              <a:t>Distribution Pattern: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majority of customers are between 40 and 70 years old, with the highest concentration around the 50s.</a:t>
            </a:r>
          </a:p>
        </p:txBody>
      </p:sp>
      <p:pic>
        <p:nvPicPr>
          <p:cNvPr id="5" name="Content Placeholder 4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61B2DAD5-23F1-651C-B23F-6FB3E337B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21" y="3314699"/>
            <a:ext cx="7683328" cy="49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THANK</a:t>
            </a:r>
            <a:r>
              <a:rPr spc="-43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9183" y="1860635"/>
            <a:ext cx="7212330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00" dirty="0"/>
              <a:t>PROBLEM</a:t>
            </a:r>
            <a:r>
              <a:rPr sz="4900" spc="130" dirty="0"/>
              <a:t> </a:t>
            </a:r>
            <a:r>
              <a:rPr sz="4900" spc="80" dirty="0"/>
              <a:t>STATEMENT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072" y="2967281"/>
            <a:ext cx="142874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072" y="4224581"/>
            <a:ext cx="142874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072" y="5481881"/>
            <a:ext cx="142874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66314" y="2625359"/>
            <a:ext cx="12273915" cy="38071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9755" marR="572135" algn="l">
              <a:lnSpc>
                <a:spcPct val="117900"/>
              </a:lnSpc>
              <a:spcBef>
                <a:spcPts val="90"/>
              </a:spcBef>
            </a:pPr>
            <a:r>
              <a:rPr sz="3500" spc="-10" dirty="0">
                <a:solidFill>
                  <a:srgbClr val="002A58"/>
                </a:solidFill>
                <a:latin typeface="+mn-lt"/>
                <a:cs typeface="Verdana"/>
              </a:rPr>
              <a:t>Customers</a:t>
            </a:r>
            <a:r>
              <a:rPr sz="3500" spc="-229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30" dirty="0">
                <a:solidFill>
                  <a:srgbClr val="002A58"/>
                </a:solidFill>
                <a:latin typeface="+mn-lt"/>
                <a:cs typeface="Verdana"/>
              </a:rPr>
              <a:t>behave</a:t>
            </a:r>
            <a:r>
              <a:rPr sz="3500" spc="-22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50" dirty="0">
                <a:solidFill>
                  <a:srgbClr val="002A58"/>
                </a:solidFill>
                <a:latin typeface="+mn-lt"/>
                <a:cs typeface="Verdana"/>
              </a:rPr>
              <a:t>differently</a:t>
            </a:r>
            <a:r>
              <a:rPr sz="3500" spc="-229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60" dirty="0">
                <a:solidFill>
                  <a:srgbClr val="002A58"/>
                </a:solidFill>
                <a:latin typeface="+mn-lt"/>
                <a:cs typeface="Verdana"/>
              </a:rPr>
              <a:t>across</a:t>
            </a:r>
            <a:r>
              <a:rPr sz="3500" spc="-22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65" dirty="0">
                <a:solidFill>
                  <a:srgbClr val="002A58"/>
                </a:solidFill>
                <a:latin typeface="+mn-lt"/>
                <a:cs typeface="Verdana"/>
              </a:rPr>
              <a:t>the</a:t>
            </a:r>
            <a:r>
              <a:rPr sz="3500" spc="-22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10" dirty="0">
                <a:solidFill>
                  <a:srgbClr val="002A58"/>
                </a:solidFill>
                <a:latin typeface="+mn-lt"/>
                <a:cs typeface="Verdana"/>
              </a:rPr>
              <a:t>customer </a:t>
            </a:r>
            <a:r>
              <a:rPr sz="3500" spc="-135" dirty="0">
                <a:solidFill>
                  <a:srgbClr val="002A58"/>
                </a:solidFill>
                <a:latin typeface="+mn-lt"/>
                <a:cs typeface="Verdana"/>
              </a:rPr>
              <a:t>journey</a:t>
            </a:r>
            <a:r>
              <a:rPr sz="3500" spc="-20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85" dirty="0">
                <a:solidFill>
                  <a:srgbClr val="002A58"/>
                </a:solidFill>
                <a:latin typeface="+mn-lt"/>
                <a:cs typeface="Verdana"/>
              </a:rPr>
              <a:t>(awareness,</a:t>
            </a:r>
            <a:r>
              <a:rPr sz="3500" spc="-19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45" dirty="0">
                <a:solidFill>
                  <a:srgbClr val="002A58"/>
                </a:solidFill>
                <a:latin typeface="+mn-lt"/>
                <a:cs typeface="Verdana"/>
              </a:rPr>
              <a:t>purchase,</a:t>
            </a:r>
            <a:r>
              <a:rPr sz="3500" spc="-19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45" dirty="0">
                <a:solidFill>
                  <a:srgbClr val="002A58"/>
                </a:solidFill>
                <a:latin typeface="+mn-lt"/>
                <a:cs typeface="Verdana"/>
              </a:rPr>
              <a:t>post-</a:t>
            </a:r>
            <a:r>
              <a:rPr sz="3500" spc="-10" dirty="0">
                <a:solidFill>
                  <a:srgbClr val="002A58"/>
                </a:solidFill>
                <a:latin typeface="+mn-lt"/>
                <a:cs typeface="Verdana"/>
              </a:rPr>
              <a:t>purchase).</a:t>
            </a:r>
            <a:endParaRPr lang="en-US" sz="3500" spc="-10" dirty="0">
              <a:latin typeface="+mn-lt"/>
              <a:cs typeface="Verdana"/>
            </a:endParaRPr>
          </a:p>
          <a:p>
            <a:pPr marL="579755" marR="572135" algn="l">
              <a:lnSpc>
                <a:spcPct val="117900"/>
              </a:lnSpc>
              <a:spcBef>
                <a:spcPts val="90"/>
              </a:spcBef>
            </a:pP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A</a:t>
            </a:r>
            <a:r>
              <a:rPr sz="3500" spc="-17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90" dirty="0">
                <a:solidFill>
                  <a:srgbClr val="002A58"/>
                </a:solidFill>
                <a:latin typeface="+mn-lt"/>
                <a:cs typeface="Verdana"/>
              </a:rPr>
              <a:t>one-</a:t>
            </a:r>
            <a:r>
              <a:rPr sz="3500" spc="-65" dirty="0">
                <a:solidFill>
                  <a:srgbClr val="002A58"/>
                </a:solidFill>
                <a:latin typeface="+mn-lt"/>
                <a:cs typeface="Verdana"/>
              </a:rPr>
              <a:t>size-</a:t>
            </a:r>
            <a:r>
              <a:rPr sz="3500" spc="-114" dirty="0">
                <a:solidFill>
                  <a:srgbClr val="002A58"/>
                </a:solidFill>
                <a:latin typeface="+mn-lt"/>
                <a:cs typeface="Verdana"/>
              </a:rPr>
              <a:t>fits-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all</a:t>
            </a:r>
            <a:r>
              <a:rPr sz="3500" spc="-16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approach</a:t>
            </a:r>
            <a:r>
              <a:rPr sz="3500" spc="-17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leads</a:t>
            </a:r>
            <a:r>
              <a:rPr sz="3500" spc="-16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to</a:t>
            </a:r>
            <a:r>
              <a:rPr sz="3500" spc="-17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poor</a:t>
            </a:r>
            <a:r>
              <a:rPr sz="3500" spc="-16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10" dirty="0">
                <a:solidFill>
                  <a:srgbClr val="002A58"/>
                </a:solidFill>
                <a:latin typeface="+mn-lt"/>
                <a:cs typeface="Verdana"/>
              </a:rPr>
              <a:t>customer experiences.</a:t>
            </a:r>
            <a:endParaRPr sz="3500" dirty="0">
              <a:latin typeface="+mn-lt"/>
              <a:cs typeface="Verdana"/>
            </a:endParaRPr>
          </a:p>
          <a:p>
            <a:pPr marL="12700" marR="5080" algn="l">
              <a:lnSpc>
                <a:spcPts val="4950"/>
              </a:lnSpc>
            </a:pPr>
            <a:r>
              <a:rPr lang="en-US" sz="3500" dirty="0">
                <a:solidFill>
                  <a:srgbClr val="002A58"/>
                </a:solidFill>
                <a:latin typeface="+mn-lt"/>
                <a:cs typeface="Verdana"/>
              </a:rPr>
              <a:t>     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Personalized</a:t>
            </a:r>
            <a:r>
              <a:rPr sz="3500" spc="-15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approaches</a:t>
            </a:r>
            <a:r>
              <a:rPr sz="3500" spc="-15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dirty="0">
                <a:solidFill>
                  <a:srgbClr val="002A58"/>
                </a:solidFill>
                <a:latin typeface="+mn-lt"/>
                <a:cs typeface="Verdana"/>
              </a:rPr>
              <a:t>can</a:t>
            </a:r>
            <a:r>
              <a:rPr sz="3500" spc="-15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90" dirty="0">
                <a:solidFill>
                  <a:srgbClr val="002A58"/>
                </a:solidFill>
                <a:latin typeface="+mn-lt"/>
                <a:cs typeface="Verdana"/>
              </a:rPr>
              <a:t>improve</a:t>
            </a:r>
            <a:r>
              <a:rPr sz="3500" spc="-15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95" dirty="0">
                <a:solidFill>
                  <a:srgbClr val="002A58"/>
                </a:solidFill>
                <a:latin typeface="+mn-lt"/>
                <a:cs typeface="Verdana"/>
              </a:rPr>
              <a:t>retention,</a:t>
            </a:r>
            <a:r>
              <a:rPr sz="3500" spc="-15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10" dirty="0">
                <a:solidFill>
                  <a:srgbClr val="002A58"/>
                </a:solidFill>
                <a:latin typeface="+mn-lt"/>
                <a:cs typeface="Verdana"/>
              </a:rPr>
              <a:t>loyalty, </a:t>
            </a:r>
            <a:r>
              <a:rPr sz="3500" spc="-70" dirty="0">
                <a:solidFill>
                  <a:srgbClr val="002A58"/>
                </a:solidFill>
                <a:latin typeface="+mn-lt"/>
                <a:cs typeface="Verdana"/>
              </a:rPr>
              <a:t>and</a:t>
            </a:r>
            <a:r>
              <a:rPr sz="3500" spc="-24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lang="en-US" sz="3500" spc="-240" dirty="0">
                <a:solidFill>
                  <a:srgbClr val="002A58"/>
                </a:solidFill>
                <a:latin typeface="+mn-lt"/>
                <a:cs typeface="Verdana"/>
              </a:rPr>
              <a:t>     </a:t>
            </a:r>
            <a:r>
              <a:rPr sz="3500" spc="-10" dirty="0">
                <a:solidFill>
                  <a:srgbClr val="002A58"/>
                </a:solidFill>
                <a:latin typeface="+mn-lt"/>
                <a:cs typeface="Verdana"/>
              </a:rPr>
              <a:t>customer</a:t>
            </a:r>
            <a:r>
              <a:rPr sz="3500" spc="-23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55" dirty="0">
                <a:solidFill>
                  <a:srgbClr val="002A58"/>
                </a:solidFill>
                <a:latin typeface="+mn-lt"/>
                <a:cs typeface="Verdana"/>
              </a:rPr>
              <a:t>lifetime</a:t>
            </a:r>
            <a:r>
              <a:rPr sz="3500" spc="-23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80" dirty="0">
                <a:solidFill>
                  <a:srgbClr val="002A58"/>
                </a:solidFill>
                <a:latin typeface="+mn-lt"/>
                <a:cs typeface="Verdana"/>
              </a:rPr>
              <a:t>value</a:t>
            </a:r>
            <a:r>
              <a:rPr sz="3500" spc="-23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500" spc="-35" dirty="0">
                <a:solidFill>
                  <a:srgbClr val="002A58"/>
                </a:solidFill>
                <a:latin typeface="+mn-lt"/>
                <a:cs typeface="Verdana"/>
              </a:rPr>
              <a:t>(CLV).</a:t>
            </a:r>
            <a:endParaRPr sz="3500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1" y="2425968"/>
            <a:ext cx="7260436" cy="8394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00" dirty="0"/>
              <a:t>PROJECT</a:t>
            </a:r>
            <a:r>
              <a:rPr sz="5300" spc="75" dirty="0"/>
              <a:t> </a:t>
            </a:r>
            <a:r>
              <a:rPr sz="5300" spc="175" dirty="0"/>
              <a:t>GOALS</a:t>
            </a:r>
            <a:endParaRPr sz="5300" dirty="0"/>
          </a:p>
        </p:txBody>
      </p:sp>
      <p:sp>
        <p:nvSpPr>
          <p:cNvPr id="3" name="object 3"/>
          <p:cNvSpPr txBox="1"/>
          <p:nvPr/>
        </p:nvSpPr>
        <p:spPr>
          <a:xfrm>
            <a:off x="2761561" y="3265463"/>
            <a:ext cx="14373225" cy="335027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825"/>
              </a:spcBef>
              <a:buSzPct val="63513"/>
              <a:tabLst>
                <a:tab pos="316865" algn="l"/>
              </a:tabLst>
            </a:pPr>
            <a:endParaRPr lang="en-US" sz="3700" spc="-120" dirty="0">
              <a:solidFill>
                <a:srgbClr val="002A58"/>
              </a:solidFill>
              <a:latin typeface="+mn-lt"/>
              <a:cs typeface="Verdana"/>
            </a:endParaRPr>
          </a:p>
          <a:p>
            <a:pPr algn="l">
              <a:lnSpc>
                <a:spcPct val="100000"/>
              </a:lnSpc>
              <a:spcBef>
                <a:spcPts val="825"/>
              </a:spcBef>
              <a:buSzPct val="63513"/>
              <a:tabLst>
                <a:tab pos="316865" algn="l"/>
              </a:tabLst>
            </a:pPr>
            <a:endParaRPr lang="en-US" sz="3700" spc="-120" dirty="0">
              <a:solidFill>
                <a:srgbClr val="002A58"/>
              </a:solidFill>
              <a:latin typeface="+mn-lt"/>
              <a:cs typeface="Verdana"/>
            </a:endParaRPr>
          </a:p>
          <a:p>
            <a:pPr algn="l">
              <a:lnSpc>
                <a:spcPct val="100000"/>
              </a:lnSpc>
              <a:spcBef>
                <a:spcPts val="825"/>
              </a:spcBef>
              <a:buSzPct val="63513"/>
              <a:tabLst>
                <a:tab pos="316865" algn="l"/>
              </a:tabLst>
            </a:pPr>
            <a:r>
              <a:rPr lang="en-US" sz="3700" spc="-120" dirty="0">
                <a:solidFill>
                  <a:srgbClr val="002A58"/>
                </a:solidFill>
                <a:latin typeface="+mn-lt"/>
                <a:cs typeface="Verdana"/>
              </a:rPr>
              <a:t>1.</a:t>
            </a:r>
            <a:r>
              <a:rPr sz="3700" spc="-120" dirty="0">
                <a:solidFill>
                  <a:srgbClr val="002A58"/>
                </a:solidFill>
                <a:latin typeface="+mn-lt"/>
                <a:cs typeface="Verdana"/>
              </a:rPr>
              <a:t>Data</a:t>
            </a:r>
            <a:r>
              <a:rPr sz="3700" spc="-24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90" dirty="0">
                <a:solidFill>
                  <a:srgbClr val="002A58"/>
                </a:solidFill>
                <a:latin typeface="+mn-lt"/>
                <a:cs typeface="Verdana"/>
              </a:rPr>
              <a:t>science</a:t>
            </a:r>
            <a:r>
              <a:rPr sz="3700" spc="-24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dirty="0">
                <a:solidFill>
                  <a:srgbClr val="002A58"/>
                </a:solidFill>
                <a:latin typeface="+mn-lt"/>
                <a:cs typeface="Verdana"/>
              </a:rPr>
              <a:t>to</a:t>
            </a:r>
            <a:r>
              <a:rPr sz="3700" spc="-24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50" dirty="0">
                <a:solidFill>
                  <a:srgbClr val="002A58"/>
                </a:solidFill>
                <a:latin typeface="+mn-lt"/>
                <a:cs typeface="Verdana"/>
              </a:rPr>
              <a:t>analyze</a:t>
            </a:r>
            <a:r>
              <a:rPr sz="3700" spc="-24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10" dirty="0">
                <a:solidFill>
                  <a:srgbClr val="002A58"/>
                </a:solidFill>
                <a:latin typeface="+mn-lt"/>
                <a:cs typeface="Verdana"/>
              </a:rPr>
              <a:t>customer</a:t>
            </a:r>
            <a:r>
              <a:rPr sz="3700" spc="-24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10" dirty="0">
                <a:solidFill>
                  <a:srgbClr val="002A58"/>
                </a:solidFill>
                <a:latin typeface="+mn-lt"/>
                <a:cs typeface="Verdana"/>
              </a:rPr>
              <a:t>behavior.</a:t>
            </a:r>
            <a:endParaRPr lang="en-US" sz="3700" spc="-10" dirty="0">
              <a:latin typeface="+mn-lt"/>
              <a:cs typeface="Verdana"/>
            </a:endParaRPr>
          </a:p>
          <a:p>
            <a:pPr algn="l">
              <a:lnSpc>
                <a:spcPct val="100000"/>
              </a:lnSpc>
              <a:spcBef>
                <a:spcPts val="825"/>
              </a:spcBef>
              <a:buSzPct val="63513"/>
              <a:tabLst>
                <a:tab pos="316865" algn="l"/>
              </a:tabLst>
            </a:pPr>
            <a:r>
              <a:rPr lang="en-US" sz="3700" spc="-10" dirty="0">
                <a:solidFill>
                  <a:srgbClr val="002A58"/>
                </a:solidFill>
                <a:latin typeface="+mn-lt"/>
                <a:cs typeface="Verdana"/>
              </a:rPr>
              <a:t>2.</a:t>
            </a:r>
            <a:r>
              <a:rPr sz="3700" dirty="0">
                <a:solidFill>
                  <a:srgbClr val="002A58"/>
                </a:solidFill>
                <a:latin typeface="+mn-lt"/>
                <a:cs typeface="Verdana"/>
              </a:rPr>
              <a:t>Predict</a:t>
            </a:r>
            <a:r>
              <a:rPr sz="370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50" dirty="0">
                <a:solidFill>
                  <a:srgbClr val="002A58"/>
                </a:solidFill>
                <a:latin typeface="+mn-lt"/>
                <a:cs typeface="Verdana"/>
              </a:rPr>
              <a:t>key</a:t>
            </a:r>
            <a:r>
              <a:rPr sz="370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10" dirty="0">
                <a:solidFill>
                  <a:srgbClr val="002A58"/>
                </a:solidFill>
                <a:latin typeface="+mn-lt"/>
                <a:cs typeface="Verdana"/>
              </a:rPr>
              <a:t>customer</a:t>
            </a:r>
            <a:r>
              <a:rPr sz="370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10" dirty="0">
                <a:solidFill>
                  <a:srgbClr val="002A58"/>
                </a:solidFill>
                <a:latin typeface="+mn-lt"/>
                <a:cs typeface="Verdana"/>
              </a:rPr>
              <a:t>outcomes.</a:t>
            </a:r>
            <a:endParaRPr sz="3700" dirty="0">
              <a:latin typeface="+mn-lt"/>
              <a:cs typeface="Verdana"/>
            </a:endParaRPr>
          </a:p>
          <a:p>
            <a:pPr algn="l">
              <a:lnSpc>
                <a:spcPct val="100000"/>
              </a:lnSpc>
              <a:spcBef>
                <a:spcPts val="735"/>
              </a:spcBef>
              <a:buSzPct val="63513"/>
              <a:tabLst>
                <a:tab pos="424815" algn="l"/>
              </a:tabLst>
            </a:pPr>
            <a:r>
              <a:rPr lang="en-US" sz="3700" spc="-25" dirty="0">
                <a:solidFill>
                  <a:srgbClr val="002A58"/>
                </a:solidFill>
                <a:latin typeface="+mn-lt"/>
                <a:cs typeface="Verdana"/>
              </a:rPr>
              <a:t>3.</a:t>
            </a:r>
            <a:r>
              <a:rPr sz="3700" spc="-25" dirty="0">
                <a:solidFill>
                  <a:srgbClr val="002A58"/>
                </a:solidFill>
                <a:latin typeface="+mn-lt"/>
                <a:cs typeface="Verdana"/>
              </a:rPr>
              <a:t>Provide</a:t>
            </a:r>
            <a:r>
              <a:rPr sz="3700" spc="-254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dirty="0">
                <a:solidFill>
                  <a:srgbClr val="002A58"/>
                </a:solidFill>
                <a:latin typeface="+mn-lt"/>
                <a:cs typeface="Verdana"/>
              </a:rPr>
              <a:t>actionable</a:t>
            </a:r>
            <a:r>
              <a:rPr sz="3700" spc="-25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60" dirty="0">
                <a:solidFill>
                  <a:srgbClr val="002A58"/>
                </a:solidFill>
                <a:latin typeface="+mn-lt"/>
                <a:cs typeface="Verdana"/>
              </a:rPr>
              <a:t>insights</a:t>
            </a:r>
            <a:r>
              <a:rPr sz="3700" spc="-25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110" dirty="0">
                <a:solidFill>
                  <a:srgbClr val="002A58"/>
                </a:solidFill>
                <a:latin typeface="+mn-lt"/>
                <a:cs typeface="Verdana"/>
              </a:rPr>
              <a:t>through</a:t>
            </a:r>
            <a:r>
              <a:rPr sz="3700" spc="-25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75" dirty="0">
                <a:solidFill>
                  <a:srgbClr val="002A58"/>
                </a:solidFill>
                <a:latin typeface="+mn-lt"/>
                <a:cs typeface="Verdana"/>
              </a:rPr>
              <a:t>interactive</a:t>
            </a:r>
            <a:r>
              <a:rPr sz="3700" spc="-25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700" spc="-50" dirty="0">
                <a:solidFill>
                  <a:srgbClr val="002A58"/>
                </a:solidFill>
                <a:latin typeface="+mn-lt"/>
                <a:cs typeface="Verdana"/>
              </a:rPr>
              <a:t>visualizations.</a:t>
            </a:r>
            <a:endParaRPr sz="3700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497" y="1881092"/>
            <a:ext cx="4849495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b="0" spc="-140" dirty="0">
                <a:latin typeface="Verdana"/>
                <a:cs typeface="Verdana"/>
              </a:rPr>
              <a:t>Key</a:t>
            </a:r>
            <a:r>
              <a:rPr sz="4800" b="0" spc="-345" dirty="0">
                <a:latin typeface="Verdana"/>
                <a:cs typeface="Verdana"/>
              </a:rPr>
              <a:t> </a:t>
            </a:r>
            <a:r>
              <a:rPr sz="4800" b="0" spc="-10" dirty="0">
                <a:latin typeface="Verdana"/>
                <a:cs typeface="Verdana"/>
              </a:rPr>
              <a:t>Objectives</a:t>
            </a:r>
            <a:r>
              <a:rPr lang="en-US" sz="4800" b="0" spc="-10" dirty="0">
                <a:latin typeface="Verdana"/>
                <a:cs typeface="Verdana"/>
              </a:rPr>
              <a:t> 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051" y="2705838"/>
            <a:ext cx="12427585" cy="507061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11480" indent="-406400">
              <a:lnSpc>
                <a:spcPct val="100000"/>
              </a:lnSpc>
              <a:spcBef>
                <a:spcPts val="705"/>
              </a:spcBef>
              <a:buSzPct val="98412"/>
              <a:buAutoNum type="arabicPeriod"/>
              <a:tabLst>
                <a:tab pos="411480" algn="l"/>
              </a:tabLst>
            </a:pPr>
            <a:r>
              <a:rPr sz="3150" spc="-105" dirty="0">
                <a:solidFill>
                  <a:srgbClr val="002A58"/>
                </a:solidFill>
                <a:latin typeface="+mn-lt"/>
                <a:cs typeface="Verdana"/>
              </a:rPr>
              <a:t>Data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45" dirty="0">
                <a:solidFill>
                  <a:srgbClr val="002A58"/>
                </a:solidFill>
                <a:latin typeface="+mn-lt"/>
                <a:cs typeface="Verdana"/>
              </a:rPr>
              <a:t>Acquisition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&amp;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70" dirty="0">
                <a:solidFill>
                  <a:srgbClr val="002A58"/>
                </a:solidFill>
                <a:latin typeface="+mn-lt"/>
                <a:cs typeface="Verdana"/>
              </a:rPr>
              <a:t>Preparation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75" dirty="0">
                <a:solidFill>
                  <a:srgbClr val="002A58"/>
                </a:solidFill>
                <a:latin typeface="+mn-lt"/>
                <a:cs typeface="Verdana"/>
              </a:rPr>
              <a:t>Ensure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accurate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analysis.</a:t>
            </a:r>
            <a:endParaRPr sz="3150" dirty="0">
              <a:latin typeface="+mn-lt"/>
              <a:cs typeface="Verdana"/>
            </a:endParaRPr>
          </a:p>
          <a:p>
            <a:pPr marL="412115" marR="979805" indent="-406400">
              <a:lnSpc>
                <a:spcPct val="116100"/>
              </a:lnSpc>
              <a:buSzPct val="98412"/>
              <a:buAutoNum type="arabicPeriod"/>
              <a:tabLst>
                <a:tab pos="412115" algn="l"/>
              </a:tabLst>
            </a:pPr>
            <a:r>
              <a:rPr sz="3150" spc="-40" dirty="0">
                <a:solidFill>
                  <a:srgbClr val="002A58"/>
                </a:solidFill>
                <a:latin typeface="+mn-lt"/>
                <a:cs typeface="Verdana"/>
              </a:rPr>
              <a:t>Customer</a:t>
            </a:r>
            <a:r>
              <a:rPr sz="315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70" dirty="0">
                <a:solidFill>
                  <a:srgbClr val="002A58"/>
                </a:solidFill>
                <a:latin typeface="+mn-lt"/>
                <a:cs typeface="Verdana"/>
              </a:rPr>
              <a:t>Segmentation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45" dirty="0">
                <a:solidFill>
                  <a:srgbClr val="002A58"/>
                </a:solidFill>
                <a:latin typeface="+mn-lt"/>
                <a:cs typeface="Verdana"/>
              </a:rPr>
              <a:t>Group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customers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45" dirty="0">
                <a:solidFill>
                  <a:srgbClr val="002A58"/>
                </a:solidFill>
                <a:latin typeface="+mn-lt"/>
                <a:cs typeface="Verdana"/>
              </a:rPr>
              <a:t>for</a:t>
            </a:r>
            <a:r>
              <a:rPr sz="315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targeted strategies.</a:t>
            </a:r>
            <a:endParaRPr sz="3150" dirty="0">
              <a:latin typeface="+mn-lt"/>
              <a:cs typeface="Verdana"/>
            </a:endParaRPr>
          </a:p>
          <a:p>
            <a:pPr marL="411480" indent="-406400">
              <a:lnSpc>
                <a:spcPct val="100000"/>
              </a:lnSpc>
              <a:spcBef>
                <a:spcPts val="610"/>
              </a:spcBef>
              <a:buSzPct val="98412"/>
              <a:buAutoNum type="arabicPeriod"/>
              <a:tabLst>
                <a:tab pos="411480" algn="l"/>
              </a:tabLst>
            </a:pPr>
            <a:r>
              <a:rPr sz="3150" spc="-75" dirty="0">
                <a:solidFill>
                  <a:srgbClr val="002A58"/>
                </a:solidFill>
                <a:latin typeface="+mn-lt"/>
                <a:cs typeface="Verdana"/>
              </a:rPr>
              <a:t>Exploratory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5" dirty="0">
                <a:solidFill>
                  <a:srgbClr val="002A58"/>
                </a:solidFill>
                <a:latin typeface="+mn-lt"/>
                <a:cs typeface="Verdana"/>
              </a:rPr>
              <a:t>Data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40" dirty="0">
                <a:solidFill>
                  <a:srgbClr val="002A58"/>
                </a:solidFill>
                <a:latin typeface="+mn-lt"/>
                <a:cs typeface="Verdana"/>
              </a:rPr>
              <a:t>Analysis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30" dirty="0">
                <a:solidFill>
                  <a:srgbClr val="002A58"/>
                </a:solidFill>
                <a:latin typeface="+mn-lt"/>
                <a:cs typeface="Verdana"/>
              </a:rPr>
              <a:t>Identify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10" dirty="0">
                <a:solidFill>
                  <a:srgbClr val="002A58"/>
                </a:solidFill>
                <a:latin typeface="+mn-lt"/>
                <a:cs typeface="Verdana"/>
              </a:rPr>
              <a:t>important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patterns.</a:t>
            </a:r>
            <a:endParaRPr sz="3150" dirty="0">
              <a:latin typeface="+mn-lt"/>
              <a:cs typeface="Verdana"/>
            </a:endParaRPr>
          </a:p>
          <a:p>
            <a:pPr marL="412115" indent="-406400">
              <a:lnSpc>
                <a:spcPct val="100000"/>
              </a:lnSpc>
              <a:spcBef>
                <a:spcPts val="605"/>
              </a:spcBef>
              <a:buSzPct val="98412"/>
              <a:buAutoNum type="arabicPeriod"/>
              <a:tabLst>
                <a:tab pos="412115" algn="l"/>
              </a:tabLst>
            </a:pPr>
            <a:r>
              <a:rPr sz="3150" spc="-35" dirty="0">
                <a:solidFill>
                  <a:srgbClr val="002A58"/>
                </a:solidFill>
                <a:latin typeface="+mn-lt"/>
                <a:cs typeface="Verdana"/>
              </a:rPr>
              <a:t>Predictive</a:t>
            </a:r>
            <a:r>
              <a:rPr sz="3150" spc="-16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Modeling</a:t>
            </a:r>
            <a:r>
              <a:rPr sz="3150" spc="-16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16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Forecast</a:t>
            </a:r>
            <a:r>
              <a:rPr sz="3150" spc="-16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" dirty="0">
                <a:solidFill>
                  <a:srgbClr val="002A58"/>
                </a:solidFill>
                <a:latin typeface="+mn-lt"/>
                <a:cs typeface="Verdana"/>
              </a:rPr>
              <a:t>customer</a:t>
            </a:r>
            <a:r>
              <a:rPr sz="3150" spc="-16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behavior.</a:t>
            </a:r>
            <a:endParaRPr sz="3150" dirty="0">
              <a:latin typeface="+mn-lt"/>
              <a:cs typeface="Verdana"/>
            </a:endParaRPr>
          </a:p>
          <a:p>
            <a:pPr marL="411480" indent="-406400">
              <a:lnSpc>
                <a:spcPct val="100000"/>
              </a:lnSpc>
              <a:spcBef>
                <a:spcPts val="610"/>
              </a:spcBef>
              <a:buSzPct val="98412"/>
              <a:buAutoNum type="arabicPeriod"/>
              <a:tabLst>
                <a:tab pos="411480" algn="l"/>
              </a:tabLst>
            </a:pPr>
            <a:r>
              <a:rPr sz="3150" spc="-114" dirty="0">
                <a:solidFill>
                  <a:srgbClr val="002A58"/>
                </a:solidFill>
                <a:latin typeface="+mn-lt"/>
                <a:cs typeface="Verdana"/>
              </a:rPr>
              <a:t>Interactive</a:t>
            </a:r>
            <a:r>
              <a:rPr sz="3150" spc="-20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70" dirty="0">
                <a:solidFill>
                  <a:srgbClr val="002A58"/>
                </a:solidFill>
                <a:latin typeface="+mn-lt"/>
                <a:cs typeface="Verdana"/>
              </a:rPr>
              <a:t>Visualization</a:t>
            </a:r>
            <a:r>
              <a:rPr sz="3150" spc="-20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19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Create</a:t>
            </a:r>
            <a:r>
              <a:rPr sz="3150" spc="-20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Power</a:t>
            </a:r>
            <a:r>
              <a:rPr sz="3150" spc="-19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275" dirty="0">
                <a:solidFill>
                  <a:srgbClr val="002A58"/>
                </a:solidFill>
                <a:latin typeface="+mn-lt"/>
                <a:cs typeface="Verdana"/>
              </a:rPr>
              <a:t>BI</a:t>
            </a:r>
            <a:r>
              <a:rPr sz="3150" spc="-20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dashboards.</a:t>
            </a:r>
            <a:endParaRPr sz="3150" dirty="0">
              <a:latin typeface="+mn-lt"/>
              <a:cs typeface="Verdana"/>
            </a:endParaRPr>
          </a:p>
          <a:p>
            <a:pPr marL="412115" marR="2311400" indent="-407034">
              <a:lnSpc>
                <a:spcPct val="116100"/>
              </a:lnSpc>
              <a:buSzPct val="98412"/>
              <a:buAutoNum type="arabicPeriod"/>
              <a:tabLst>
                <a:tab pos="412115" algn="l"/>
              </a:tabLst>
            </a:pPr>
            <a:r>
              <a:rPr sz="3150" spc="-155" dirty="0">
                <a:solidFill>
                  <a:srgbClr val="002A58"/>
                </a:solidFill>
                <a:latin typeface="+mn-lt"/>
                <a:cs typeface="Verdana"/>
              </a:rPr>
              <a:t>Insight</a:t>
            </a:r>
            <a:r>
              <a:rPr sz="3150" spc="-19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60" dirty="0">
                <a:solidFill>
                  <a:srgbClr val="002A58"/>
                </a:solidFill>
                <a:latin typeface="+mn-lt"/>
                <a:cs typeface="Verdana"/>
              </a:rPr>
              <a:t>Generation</a:t>
            </a:r>
            <a:r>
              <a:rPr sz="3150" spc="-19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&amp;</a:t>
            </a:r>
            <a:r>
              <a:rPr sz="3150" spc="-19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70" dirty="0">
                <a:solidFill>
                  <a:srgbClr val="002A58"/>
                </a:solidFill>
                <a:latin typeface="+mn-lt"/>
                <a:cs typeface="Verdana"/>
              </a:rPr>
              <a:t>Reporting</a:t>
            </a:r>
            <a:r>
              <a:rPr sz="3150" spc="-19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19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45" dirty="0">
                <a:solidFill>
                  <a:srgbClr val="002A58"/>
                </a:solidFill>
                <a:latin typeface="+mn-lt"/>
                <a:cs typeface="Verdana"/>
              </a:rPr>
              <a:t>Provide</a:t>
            </a:r>
            <a:r>
              <a:rPr sz="3150" spc="-19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strategic recommendations.</a:t>
            </a:r>
            <a:endParaRPr sz="3150" dirty="0">
              <a:latin typeface="+mn-lt"/>
              <a:cs typeface="Verdana"/>
            </a:endParaRPr>
          </a:p>
          <a:p>
            <a:pPr marL="412115" indent="-406400">
              <a:lnSpc>
                <a:spcPct val="100000"/>
              </a:lnSpc>
              <a:spcBef>
                <a:spcPts val="610"/>
              </a:spcBef>
              <a:buSzPct val="98412"/>
              <a:buAutoNum type="arabicPeriod"/>
              <a:tabLst>
                <a:tab pos="412115" algn="l"/>
              </a:tabLst>
            </a:pPr>
            <a:r>
              <a:rPr sz="3150" spc="-125" dirty="0">
                <a:solidFill>
                  <a:srgbClr val="002A58"/>
                </a:solidFill>
                <a:latin typeface="+mn-lt"/>
                <a:cs typeface="Verdana"/>
              </a:rPr>
              <a:t>Integration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&amp;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55" dirty="0">
                <a:solidFill>
                  <a:srgbClr val="002A58"/>
                </a:solidFill>
                <a:latin typeface="+mn-lt"/>
                <a:cs typeface="Verdana"/>
              </a:rPr>
              <a:t>Deployment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204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30" dirty="0">
                <a:solidFill>
                  <a:srgbClr val="002A58"/>
                </a:solidFill>
                <a:latin typeface="+mn-lt"/>
                <a:cs typeface="Verdana"/>
              </a:rPr>
              <a:t>Implement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65" dirty="0">
                <a:solidFill>
                  <a:srgbClr val="002A58"/>
                </a:solidFill>
                <a:latin typeface="+mn-lt"/>
                <a:cs typeface="Verdana"/>
              </a:rPr>
              <a:t>insights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95" dirty="0">
                <a:solidFill>
                  <a:srgbClr val="002A58"/>
                </a:solidFill>
                <a:latin typeface="+mn-lt"/>
                <a:cs typeface="Verdana"/>
              </a:rPr>
              <a:t>into</a:t>
            </a:r>
            <a:r>
              <a:rPr sz="3150" spc="-21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10" dirty="0">
                <a:solidFill>
                  <a:srgbClr val="002A58"/>
                </a:solidFill>
                <a:latin typeface="+mn-lt"/>
                <a:cs typeface="Verdana"/>
              </a:rPr>
              <a:t>business.</a:t>
            </a:r>
            <a:endParaRPr sz="3150" dirty="0">
              <a:latin typeface="+mn-lt"/>
              <a:cs typeface="Verdana"/>
            </a:endParaRPr>
          </a:p>
          <a:p>
            <a:pPr marL="412115" indent="-406400">
              <a:lnSpc>
                <a:spcPct val="100000"/>
              </a:lnSpc>
              <a:spcBef>
                <a:spcPts val="605"/>
              </a:spcBef>
              <a:buSzPct val="98412"/>
              <a:buAutoNum type="arabicPeriod"/>
              <a:tabLst>
                <a:tab pos="412115" algn="l"/>
              </a:tabLst>
            </a:pPr>
            <a:r>
              <a:rPr sz="3150" spc="-35" dirty="0">
                <a:solidFill>
                  <a:srgbClr val="002A58"/>
                </a:solidFill>
                <a:latin typeface="+mn-lt"/>
                <a:cs typeface="Verdana"/>
              </a:rPr>
              <a:t>Performance</a:t>
            </a:r>
            <a:r>
              <a:rPr sz="315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60" dirty="0">
                <a:solidFill>
                  <a:srgbClr val="002A58"/>
                </a:solidFill>
                <a:latin typeface="+mn-lt"/>
                <a:cs typeface="Verdana"/>
              </a:rPr>
              <a:t>Monitoring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00" dirty="0">
                <a:solidFill>
                  <a:srgbClr val="002A58"/>
                </a:solidFill>
                <a:latin typeface="+mn-lt"/>
                <a:cs typeface="Verdana"/>
              </a:rPr>
              <a:t>–</a:t>
            </a:r>
            <a:r>
              <a:rPr sz="315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95" dirty="0">
                <a:solidFill>
                  <a:srgbClr val="002A58"/>
                </a:solidFill>
                <a:latin typeface="+mn-lt"/>
                <a:cs typeface="Verdana"/>
              </a:rPr>
              <a:t>Maintain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model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dirty="0">
                <a:solidFill>
                  <a:srgbClr val="002A58"/>
                </a:solidFill>
                <a:latin typeface="+mn-lt"/>
                <a:cs typeface="Verdana"/>
              </a:rPr>
              <a:t>accuracy</a:t>
            </a:r>
            <a:r>
              <a:rPr sz="3150" spc="-220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80" dirty="0">
                <a:solidFill>
                  <a:srgbClr val="002A58"/>
                </a:solidFill>
                <a:latin typeface="+mn-lt"/>
                <a:cs typeface="Verdana"/>
              </a:rPr>
              <a:t>over</a:t>
            </a:r>
            <a:r>
              <a:rPr sz="3150" spc="-215" dirty="0">
                <a:solidFill>
                  <a:srgbClr val="002A58"/>
                </a:solidFill>
                <a:latin typeface="+mn-lt"/>
                <a:cs typeface="Verdana"/>
              </a:rPr>
              <a:t> </a:t>
            </a:r>
            <a:r>
              <a:rPr sz="3150" spc="-35" dirty="0">
                <a:solidFill>
                  <a:srgbClr val="002A58"/>
                </a:solidFill>
                <a:latin typeface="+mn-lt"/>
                <a:cs typeface="Verdana"/>
              </a:rPr>
              <a:t>time.</a:t>
            </a:r>
            <a:endParaRPr sz="3150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266700"/>
            <a:ext cx="99707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/>
              <a:t>DATASET</a:t>
            </a:r>
            <a:r>
              <a:rPr sz="5400" spc="-185" dirty="0"/>
              <a:t> </a:t>
            </a:r>
            <a:r>
              <a:rPr sz="5400" spc="-150" dirty="0"/>
              <a:t>DESCRIPTION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1409700"/>
            <a:ext cx="12078672" cy="8803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161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This dataset contains 2,240 entries and 29 columns, representing customer data from a marketing campaign. It includes demographic details, purchasing behaviors, and responses to marketing efforts.</a:t>
            </a:r>
          </a:p>
          <a:p>
            <a:pPr marL="12700" marR="5080" algn="l">
              <a:lnSpc>
                <a:spcPct val="1161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Key Columns:</a:t>
            </a:r>
          </a:p>
          <a:p>
            <a:pPr marL="469900" marR="5080" indent="-457200" algn="l">
              <a:lnSpc>
                <a:spcPct val="116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Customer Demographics: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ID: Unique customer identifier.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Year_Birth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Year of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birth.Education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Level of education (Graduation, PhD, etc.).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Marital_Status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Relationship status (Single, Married, Together, etc.).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Income: Household income.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Kidhome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Number of small children in the household.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Teenhome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Number of teenagers in the household.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Dt_Customer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Date when the customer was enrolled.</a:t>
            </a:r>
          </a:p>
          <a:p>
            <a:pPr marL="12700" marR="5080" algn="l">
              <a:lnSpc>
                <a:spcPct val="1161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2.    Purchase Behavior: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Recency: Number of days since last purchase.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MntWines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MntFruits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MntMeatProducts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MntFishProducts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MntSweetProducts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MntGoldProds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Money spent on different product categories.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NumDealsPurchases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Number of purchases using discounts.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NumWebPurchases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NumCatalogPurchases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NumStorePurchases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Purchases made through different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channels.NumWebVisitsMonth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Number of website visits in the last month.</a:t>
            </a:r>
          </a:p>
          <a:p>
            <a:pPr marL="12700" marR="5080" algn="l">
              <a:lnSpc>
                <a:spcPct val="1161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3.    Marketing Campaign Responses: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AcceptedCmp1 to AcceptedCmp5: Whether the customer accepted past campaigns.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Response: If the customer accepted the most recent campaign.</a:t>
            </a:r>
          </a:p>
          <a:p>
            <a:pPr marL="355600" marR="5080" indent="-342900" algn="l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Complain: Whether the customer filed a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complaint.Z_CostContact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+mn-lt"/>
                <a:cs typeface="Verdana"/>
              </a:rPr>
              <a:t>Z_Revenue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Verdana"/>
              </a:rPr>
              <a:t>: Standardized cost and revenue variables.</a:t>
            </a:r>
          </a:p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endParaRPr sz="2000" b="1" dirty="0">
              <a:solidFill>
                <a:srgbClr val="002060"/>
              </a:solidFill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334" y="3926171"/>
            <a:ext cx="7943849" cy="6010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8278" y="1249177"/>
            <a:ext cx="14382750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95"/>
              </a:spcBef>
            </a:pPr>
            <a:r>
              <a:rPr sz="3350" b="0" spc="65" dirty="0"/>
              <a:t>Step</a:t>
            </a:r>
            <a:r>
              <a:rPr sz="3350" b="0" spc="-175" dirty="0"/>
              <a:t> </a:t>
            </a:r>
            <a:r>
              <a:rPr sz="3350" b="0" spc="-415" dirty="0"/>
              <a:t>:</a:t>
            </a:r>
            <a:r>
              <a:rPr sz="3350" b="0" spc="-85" dirty="0"/>
              <a:t> </a:t>
            </a:r>
            <a:r>
              <a:rPr sz="3350" b="0" spc="-645" dirty="0"/>
              <a:t>1</a:t>
            </a:r>
            <a:r>
              <a:rPr sz="3350" b="0" spc="-85" dirty="0"/>
              <a:t> </a:t>
            </a:r>
            <a:r>
              <a:rPr sz="3350" b="0" spc="-240" dirty="0"/>
              <a:t>-</a:t>
            </a:r>
            <a:r>
              <a:rPr sz="3350" b="0" spc="-85" dirty="0"/>
              <a:t> </a:t>
            </a:r>
            <a:r>
              <a:rPr sz="3350" b="0" spc="-20" dirty="0"/>
              <a:t>imports</a:t>
            </a:r>
            <a:r>
              <a:rPr sz="3350" b="0" spc="-105" dirty="0"/>
              <a:t> </a:t>
            </a:r>
            <a:r>
              <a:rPr sz="3350" b="0" dirty="0"/>
              <a:t>the</a:t>
            </a:r>
            <a:r>
              <a:rPr sz="3350" b="0" spc="-110" dirty="0"/>
              <a:t> </a:t>
            </a:r>
            <a:r>
              <a:rPr sz="3350" b="0" dirty="0"/>
              <a:t>pandas</a:t>
            </a:r>
            <a:r>
              <a:rPr sz="3350" b="0" spc="-105" dirty="0"/>
              <a:t> </a:t>
            </a:r>
            <a:r>
              <a:rPr sz="3350" b="0" spc="-60" dirty="0"/>
              <a:t>library</a:t>
            </a:r>
            <a:r>
              <a:rPr sz="3350" b="0" spc="-110" dirty="0"/>
              <a:t> </a:t>
            </a:r>
            <a:r>
              <a:rPr sz="3350" b="0" dirty="0"/>
              <a:t>and</a:t>
            </a:r>
            <a:r>
              <a:rPr sz="3350" b="0" spc="-105" dirty="0"/>
              <a:t> </a:t>
            </a:r>
            <a:r>
              <a:rPr sz="3350" b="0" spc="60" dirty="0"/>
              <a:t>loads</a:t>
            </a:r>
            <a:r>
              <a:rPr sz="3350" b="0" spc="-105" dirty="0"/>
              <a:t> </a:t>
            </a:r>
            <a:r>
              <a:rPr sz="3350" b="0" dirty="0"/>
              <a:t>a</a:t>
            </a:r>
            <a:r>
              <a:rPr sz="3350" b="0" spc="-110" dirty="0"/>
              <a:t> </a:t>
            </a:r>
            <a:r>
              <a:rPr sz="3350" b="0" spc="195" dirty="0"/>
              <a:t>CSV</a:t>
            </a:r>
            <a:r>
              <a:rPr sz="3350" b="0" spc="-105" dirty="0"/>
              <a:t> </a:t>
            </a:r>
            <a:r>
              <a:rPr sz="3350" b="0" spc="-20" dirty="0"/>
              <a:t>file </a:t>
            </a:r>
            <a:r>
              <a:rPr sz="3350" b="0" spc="-100" dirty="0"/>
              <a:t>(marketing_campaign.csv)</a:t>
            </a:r>
            <a:r>
              <a:rPr sz="3350" b="0" spc="-150" dirty="0"/>
              <a:t> </a:t>
            </a:r>
            <a:r>
              <a:rPr sz="3350" b="0" spc="-10" dirty="0"/>
              <a:t>using</a:t>
            </a:r>
            <a:r>
              <a:rPr sz="3350" b="0" spc="-185" dirty="0"/>
              <a:t> </a:t>
            </a:r>
            <a:r>
              <a:rPr sz="3350" b="0" dirty="0"/>
              <a:t>a</a:t>
            </a:r>
            <a:r>
              <a:rPr sz="3350" b="0" spc="-140" dirty="0"/>
              <a:t> </a:t>
            </a:r>
            <a:r>
              <a:rPr sz="3350" b="0" dirty="0"/>
              <a:t>tab</a:t>
            </a:r>
            <a:r>
              <a:rPr sz="3350" b="0" spc="-140" dirty="0"/>
              <a:t> </a:t>
            </a:r>
            <a:r>
              <a:rPr sz="3350" b="0" spc="-390" dirty="0"/>
              <a:t>(\t)</a:t>
            </a:r>
            <a:r>
              <a:rPr sz="3350" b="0" spc="-85" dirty="0"/>
              <a:t> </a:t>
            </a:r>
            <a:r>
              <a:rPr sz="3350" b="0" spc="-35" dirty="0"/>
              <a:t>delimiter</a:t>
            </a:r>
            <a:r>
              <a:rPr sz="3350" b="0" spc="-140" dirty="0"/>
              <a:t> </a:t>
            </a:r>
            <a:r>
              <a:rPr sz="3350" b="0" spc="-45" dirty="0"/>
              <a:t>into</a:t>
            </a:r>
            <a:r>
              <a:rPr sz="3350" b="0" spc="-140" dirty="0"/>
              <a:t> </a:t>
            </a:r>
            <a:r>
              <a:rPr sz="3350" b="0" dirty="0"/>
              <a:t>a</a:t>
            </a:r>
            <a:r>
              <a:rPr sz="3350" b="0" spc="-140" dirty="0"/>
              <a:t> </a:t>
            </a:r>
            <a:r>
              <a:rPr sz="3350" b="0" spc="-10" dirty="0"/>
              <a:t>DataFrame </a:t>
            </a:r>
            <a:r>
              <a:rPr sz="3350" b="0" dirty="0"/>
              <a:t>named</a:t>
            </a:r>
            <a:r>
              <a:rPr sz="3350" b="0" spc="-245" dirty="0"/>
              <a:t> </a:t>
            </a:r>
            <a:r>
              <a:rPr sz="3350" b="0" spc="-10" dirty="0"/>
              <a:t>data.</a:t>
            </a:r>
            <a:endParaRPr sz="335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508" y="117858"/>
            <a:ext cx="10362565" cy="42375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350" spc="85" dirty="0">
                <a:solidFill>
                  <a:srgbClr val="002A58"/>
                </a:solidFill>
                <a:latin typeface="Tahoma"/>
                <a:cs typeface="Tahoma"/>
              </a:rPr>
              <a:t>step</a:t>
            </a:r>
            <a:r>
              <a:rPr sz="3350" spc="-6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2:</a:t>
            </a:r>
            <a:endParaRPr sz="3350" dirty="0">
              <a:latin typeface="Tahoma"/>
              <a:cs typeface="Tahoma"/>
            </a:endParaRPr>
          </a:p>
          <a:p>
            <a:pPr marL="1320800" marR="127000" indent="-908685">
              <a:lnSpc>
                <a:spcPct val="116799"/>
              </a:lnSpc>
              <a:buFont typeface="Verdana"/>
              <a:buAutoNum type="arabicPeriod"/>
              <a:tabLst>
                <a:tab pos="3088640" algn="l"/>
              </a:tabLst>
            </a:pP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This</a:t>
            </a:r>
            <a:r>
              <a:rPr sz="3350" spc="-4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175" dirty="0">
                <a:solidFill>
                  <a:srgbClr val="002A58"/>
                </a:solidFill>
                <a:latin typeface="Tahoma"/>
                <a:cs typeface="Tahoma"/>
              </a:rPr>
              <a:t>code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visualizes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missing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values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90" dirty="0">
                <a:solidFill>
                  <a:srgbClr val="002A58"/>
                </a:solidFill>
                <a:latin typeface="Tahoma"/>
                <a:cs typeface="Tahoma"/>
              </a:rPr>
              <a:t>in</a:t>
            </a:r>
            <a:r>
              <a:rPr sz="3350" spc="-2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the 	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dataset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using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a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10" dirty="0">
                <a:solidFill>
                  <a:srgbClr val="002A58"/>
                </a:solidFill>
                <a:latin typeface="Tahoma"/>
                <a:cs typeface="Tahoma"/>
              </a:rPr>
              <a:t>heatmap.</a:t>
            </a:r>
            <a:endParaRPr sz="3350" dirty="0">
              <a:latin typeface="Tahoma"/>
              <a:cs typeface="Tahoma"/>
            </a:endParaRPr>
          </a:p>
          <a:p>
            <a:pPr marL="1198245" marR="5080" indent="-878840">
              <a:lnSpc>
                <a:spcPct val="116799"/>
              </a:lnSpc>
              <a:buFont typeface="Verdana"/>
              <a:buAutoNum type="arabicPeriod"/>
              <a:tabLst>
                <a:tab pos="1330325" algn="l"/>
              </a:tabLst>
            </a:pPr>
            <a:r>
              <a:rPr sz="3350" spc="-395" dirty="0">
                <a:solidFill>
                  <a:srgbClr val="002A58"/>
                </a:solidFill>
                <a:latin typeface="Tahoma"/>
                <a:cs typeface="Tahoma"/>
              </a:rPr>
              <a:t>It</a:t>
            </a:r>
            <a:r>
              <a:rPr sz="3350" spc="-7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125" dirty="0">
                <a:solidFill>
                  <a:srgbClr val="002A58"/>
                </a:solidFill>
                <a:latin typeface="Tahoma"/>
                <a:cs typeface="Tahoma"/>
              </a:rPr>
              <a:t>uses</a:t>
            </a:r>
            <a:r>
              <a:rPr sz="3350" spc="-8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80" dirty="0">
                <a:solidFill>
                  <a:srgbClr val="002A58"/>
                </a:solidFill>
                <a:latin typeface="Tahoma"/>
                <a:cs typeface="Tahoma"/>
              </a:rPr>
              <a:t>sns.heatmap() </a:t>
            </a:r>
            <a:r>
              <a:rPr sz="3350" spc="-10" dirty="0">
                <a:solidFill>
                  <a:srgbClr val="002A58"/>
                </a:solidFill>
                <a:latin typeface="Tahoma"/>
                <a:cs typeface="Tahoma"/>
              </a:rPr>
              <a:t>from</a:t>
            </a:r>
            <a:r>
              <a:rPr sz="3350" spc="-7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Seaborn,</a:t>
            </a:r>
            <a:r>
              <a:rPr sz="3350" spc="-8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10" dirty="0">
                <a:solidFill>
                  <a:srgbClr val="002A58"/>
                </a:solidFill>
                <a:latin typeface="Tahoma"/>
                <a:cs typeface="Tahoma"/>
              </a:rPr>
              <a:t>where 	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yellow</a:t>
            </a:r>
            <a:r>
              <a:rPr sz="3350" spc="-3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105" dirty="0">
                <a:solidFill>
                  <a:srgbClr val="002A58"/>
                </a:solidFill>
                <a:latin typeface="Tahoma"/>
                <a:cs typeface="Tahoma"/>
              </a:rPr>
              <a:t>spots</a:t>
            </a:r>
            <a:r>
              <a:rPr sz="3350" spc="-3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indicate</a:t>
            </a:r>
            <a:r>
              <a:rPr sz="3350" spc="-3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missing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values,</a:t>
            </a:r>
            <a:r>
              <a:rPr sz="3350" spc="-3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25" dirty="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endParaRPr sz="3350" dirty="0">
              <a:latin typeface="Tahoma"/>
              <a:cs typeface="Tahoma"/>
            </a:endParaRPr>
          </a:p>
          <a:p>
            <a:pPr marL="2837815">
              <a:lnSpc>
                <a:spcPct val="100000"/>
              </a:lnSpc>
              <a:spcBef>
                <a:spcPts val="680"/>
              </a:spcBef>
            </a:pPr>
            <a:r>
              <a:rPr sz="3350" spc="-120" dirty="0">
                <a:solidFill>
                  <a:srgbClr val="002A58"/>
                </a:solidFill>
                <a:latin typeface="Tahoma"/>
                <a:cs typeface="Tahoma"/>
              </a:rPr>
              <a:t>plt.show()</a:t>
            </a:r>
            <a:r>
              <a:rPr sz="3350" spc="-80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45" dirty="0">
                <a:solidFill>
                  <a:srgbClr val="002A58"/>
                </a:solidFill>
                <a:latin typeface="Tahoma"/>
                <a:cs typeface="Tahoma"/>
              </a:rPr>
              <a:t>displays</a:t>
            </a:r>
            <a:r>
              <a:rPr sz="3350" spc="-7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dirty="0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sz="3350" spc="-75" dirty="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sz="3350" spc="-10" dirty="0">
                <a:solidFill>
                  <a:srgbClr val="002A58"/>
                </a:solidFill>
                <a:latin typeface="Tahoma"/>
                <a:cs typeface="Tahoma"/>
              </a:rPr>
              <a:t>plot.</a:t>
            </a:r>
            <a:endParaRPr lang="en-US" sz="3350" spc="-10" dirty="0">
              <a:solidFill>
                <a:srgbClr val="002A58"/>
              </a:solidFill>
              <a:latin typeface="Tahoma"/>
              <a:cs typeface="Tahoma"/>
            </a:endParaRPr>
          </a:p>
          <a:p>
            <a:pPr marL="2837815">
              <a:lnSpc>
                <a:spcPct val="100000"/>
              </a:lnSpc>
              <a:spcBef>
                <a:spcPts val="680"/>
              </a:spcBef>
            </a:pPr>
            <a:r>
              <a:rPr lang="en-US" sz="3350" spc="-10" dirty="0">
                <a:solidFill>
                  <a:srgbClr val="002A58"/>
                </a:solidFill>
                <a:latin typeface="Tahoma"/>
                <a:cs typeface="Tahoma"/>
              </a:rPr>
              <a:t>          3. Income has 24 missing values</a:t>
            </a:r>
            <a:endParaRPr sz="3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0" spc="-200" dirty="0"/>
              <a:t>EDA:</a:t>
            </a:r>
            <a:endParaRPr sz="75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8C95C-CCA1-5A90-2C22-367E4187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14300"/>
            <a:ext cx="8107680" cy="830997"/>
          </a:xfrm>
        </p:spPr>
        <p:txBody>
          <a:bodyPr/>
          <a:lstStyle/>
          <a:p>
            <a:r>
              <a:rPr lang="en-US" dirty="0"/>
              <a:t>                                   </a:t>
            </a:r>
            <a:r>
              <a:rPr lang="en-US" sz="5400" dirty="0"/>
              <a:t>EDA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68160-AF95-1185-F2CA-C5E5AA2C7512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9144000" y="571500"/>
            <a:ext cx="8229600" cy="9296564"/>
          </a:xfrm>
        </p:spPr>
        <p:txBody>
          <a:bodyPr/>
          <a:lstStyle/>
          <a:p>
            <a:r>
              <a:rPr lang="en-US" dirty="0"/>
              <a:t>This scatter plot visualizes Income vs. Total Spent by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data points are clustered around lower income levels (under 100,000).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general positive trend suggests that higher income individuals tend to spend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few extreme outliers exist, particularly one customer with an income above 600,000 but very low spending.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density of points at lower income levels suggests a majority of customers fall in this range.</a:t>
            </a:r>
          </a:p>
        </p:txBody>
      </p:sp>
      <p:pic>
        <p:nvPicPr>
          <p:cNvPr id="14" name="Picture 13" descr="A graph showing a number of blue dots&#10;&#10;AI-generated content may be incorrect.">
            <a:extLst>
              <a:ext uri="{FF2B5EF4-FFF2-40B4-BE49-F238E27FC236}">
                <a16:creationId xmlns:a16="http://schemas.microsoft.com/office/drawing/2014/main" id="{004651A9-E846-0F10-C53D-3E2744C6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467100"/>
            <a:ext cx="6858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DA51-03A0-2975-0E85-8FB17A5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0684-399D-962F-D446-D95A033334E3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8839200" y="1866900"/>
            <a:ext cx="8534400" cy="6426236"/>
          </a:xfrm>
        </p:spPr>
        <p:txBody>
          <a:bodyPr/>
          <a:lstStyle/>
          <a:p>
            <a:r>
              <a:rPr lang="en-US" dirty="0"/>
              <a:t>This is a box plot of customer income. Here’s what you can observe: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box</a:t>
            </a:r>
            <a:r>
              <a:rPr lang="en-US" dirty="0"/>
              <a:t> represents the interquartile range (IQR), showing the middle 50%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median</a:t>
            </a:r>
            <a:r>
              <a:rPr lang="en-US" dirty="0"/>
              <a:t> is the line inside the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whiskers</a:t>
            </a:r>
            <a:r>
              <a:rPr lang="en-US" dirty="0"/>
              <a:t> extend to the minimum and maximum values within 1.5 times the IQR.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outliers</a:t>
            </a:r>
            <a:r>
              <a:rPr lang="en-US" dirty="0"/>
              <a:t> (black circles) are incomes that fall beyond the whiskers, indicating unusually high values.</a:t>
            </a:r>
          </a:p>
          <a:p>
            <a:endParaRPr lang="en-US" dirty="0"/>
          </a:p>
        </p:txBody>
      </p:sp>
      <p:pic>
        <p:nvPicPr>
          <p:cNvPr id="9" name="Content Placeholder 8" descr="A graph of a customer income&#10;&#10;AI-generated content may be incorrect.">
            <a:extLst>
              <a:ext uri="{FF2B5EF4-FFF2-40B4-BE49-F238E27FC236}">
                <a16:creationId xmlns:a16="http://schemas.microsoft.com/office/drawing/2014/main" id="{468A8E9E-6F68-9ADF-1F91-B61785FB5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134" y="3227351"/>
            <a:ext cx="6210466" cy="506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953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Lucida Sans Unicode</vt:lpstr>
      <vt:lpstr>Tahoma</vt:lpstr>
      <vt:lpstr>Verdana</vt:lpstr>
      <vt:lpstr>Office Theme</vt:lpstr>
      <vt:lpstr>OPTIMIZING CUSTOMER EXPERIENCES WITH PERSONALITY INSIGHTS AND SEGMENTATION</vt:lpstr>
      <vt:lpstr>PROBLEM STATEMENT</vt:lpstr>
      <vt:lpstr>PROJECT GOALS</vt:lpstr>
      <vt:lpstr>Key Objectives </vt:lpstr>
      <vt:lpstr>DATASET DESCRIPTION</vt:lpstr>
      <vt:lpstr>Step : 1 - imports the pandas library and loads a CSV file (marketing_campaign.csv) using a tab (\t) delimiter into a DataFrame named data.</vt:lpstr>
      <vt:lpstr>PowerPoint Presentation</vt:lpstr>
      <vt:lpstr>EDA: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Elegant Presentation</dc:title>
  <dc:creator>gamidi indusri</dc:creator>
  <cp:keywords>DAGgE1se-Bk,BAE6vJjDTiU,0</cp:keywords>
  <cp:lastModifiedBy>gamidi indu</cp:lastModifiedBy>
  <cp:revision>2</cp:revision>
  <dcterms:created xsi:type="dcterms:W3CDTF">2025-02-25T04:23:37Z</dcterms:created>
  <dcterms:modified xsi:type="dcterms:W3CDTF">2025-03-01T22:04:16Z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2025-02-25T00:00:00Z</vt:filetime>
  </property>
  <property fmtid="{D5CDD505-2E9C-101B-9397-08002B2CF9AE}" pid="5" name="Producer">
    <vt:lpwstr>Canva</vt:lpwstr>
  </property>
</Properties>
</file>