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9" r:id="rId2"/>
    <p:sldId id="273" r:id="rId3"/>
    <p:sldId id="290" r:id="rId4"/>
    <p:sldId id="291" r:id="rId5"/>
    <p:sldId id="292" r:id="rId6"/>
    <p:sldId id="280" r:id="rId7"/>
    <p:sldId id="294" r:id="rId8"/>
    <p:sldId id="293" r:id="rId9"/>
    <p:sldId id="295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5050"/>
    <a:srgbClr val="9900FF"/>
    <a:srgbClr val="9966FF"/>
    <a:srgbClr val="3333FF"/>
    <a:srgbClr val="6699FF"/>
    <a:srgbClr val="6600FF"/>
    <a:srgbClr val="3333CC"/>
    <a:srgbClr val="00FF99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44" d="100"/>
          <a:sy n="44" d="100"/>
        </p:scale>
        <p:origin x="1524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E2A9F-8E2F-462C-B138-DF2C44970D6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B5515-C577-4D37-86A6-B260DCB2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8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2A45-B6AA-4BAC-8749-04CBEB3971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8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6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59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5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7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0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6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4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0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4889-88A1-4E05-BE26-4B8479970F7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ounded Rectangle 184"/>
          <p:cNvSpPr/>
          <p:nvPr/>
        </p:nvSpPr>
        <p:spPr>
          <a:xfrm>
            <a:off x="272145" y="5359048"/>
            <a:ext cx="2615971" cy="43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223443" y="5390078"/>
            <a:ext cx="273196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Danh</a:t>
            </a:r>
            <a:r>
              <a:rPr lang="en-US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sách</a:t>
            </a:r>
            <a:r>
              <a:rPr lang="en-US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nhà</a:t>
            </a:r>
            <a:r>
              <a:rPr lang="en-US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cung</a:t>
            </a:r>
            <a:r>
              <a:rPr lang="en-US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cấp</a:t>
            </a:r>
            <a:endParaRPr lang="en-US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3292130" y="5345191"/>
            <a:ext cx="2615971" cy="43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3637146" y="5367230"/>
            <a:ext cx="183896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Quản</a:t>
            </a: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trị</a:t>
            </a: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liên</a:t>
            </a: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hệ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6309106" y="5350259"/>
            <a:ext cx="2615971" cy="43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6687254" y="5363745"/>
            <a:ext cx="19303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 </a:t>
            </a:r>
            <a:r>
              <a:rPr lang="en-US" sz="20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dõi</a:t>
            </a:r>
            <a:r>
              <a:rPr lang="en-US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tiến</a:t>
            </a:r>
            <a:r>
              <a:rPr lang="en-US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độ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9284161" y="5331346"/>
            <a:ext cx="2615971" cy="43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10220061" y="5383546"/>
            <a:ext cx="9348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Bản</a:t>
            </a:r>
            <a:r>
              <a:rPr lang="en-US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đồ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4" name="Picture 19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79" y="4121453"/>
            <a:ext cx="1222717" cy="1057120"/>
          </a:xfrm>
          <a:prstGeom prst="rect">
            <a:avLst/>
          </a:prstGeom>
        </p:spPr>
      </p:pic>
      <p:pic>
        <p:nvPicPr>
          <p:cNvPr id="195" name="Picture 1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795" y="4034481"/>
            <a:ext cx="1169075" cy="1169075"/>
          </a:xfrm>
          <a:prstGeom prst="rect">
            <a:avLst/>
          </a:prstGeom>
        </p:spPr>
      </p:pic>
      <p:pic>
        <p:nvPicPr>
          <p:cNvPr id="196" name="Picture 1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88" y="4072728"/>
            <a:ext cx="1204091" cy="1204091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18" y="4199881"/>
            <a:ext cx="1051381" cy="1051381"/>
          </a:xfrm>
          <a:prstGeom prst="rect">
            <a:avLst/>
          </a:prstGeom>
        </p:spPr>
      </p:pic>
      <p:sp>
        <p:nvSpPr>
          <p:cNvPr id="199" name="Rectangle 198"/>
          <p:cNvSpPr/>
          <p:nvPr/>
        </p:nvSpPr>
        <p:spPr>
          <a:xfrm>
            <a:off x="0" y="6434667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11630026" y="6434667"/>
            <a:ext cx="415798" cy="4233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1" name="Picture 20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027" y="6434667"/>
            <a:ext cx="321796" cy="34398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82" name="Picture 18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480713"/>
          </a:xfrm>
          <a:prstGeom prst="rect">
            <a:avLst/>
          </a:prstGeom>
        </p:spPr>
      </p:pic>
      <p:sp>
        <p:nvSpPr>
          <p:cNvPr id="202" name="Rounded Rectangle 201"/>
          <p:cNvSpPr/>
          <p:nvPr/>
        </p:nvSpPr>
        <p:spPr>
          <a:xfrm>
            <a:off x="2598822" y="1214411"/>
            <a:ext cx="6469331" cy="1153126"/>
          </a:xfrm>
          <a:prstGeom prst="roundRect">
            <a:avLst/>
          </a:prstGeom>
          <a:solidFill>
            <a:srgbClr val="16A1CA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3960880" y="1315296"/>
            <a:ext cx="40310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Nhà</a:t>
            </a:r>
            <a:r>
              <a:rPr lang="en-US" sz="5400" b="1" cap="none" spc="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cung</a:t>
            </a:r>
            <a:r>
              <a:rPr lang="en-US" sz="5400" b="1" cap="none" spc="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cấp</a:t>
            </a:r>
            <a:endParaRPr lang="en-US" sz="5400" b="1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400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6434667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630026" y="6434667"/>
            <a:ext cx="415798" cy="4233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027" y="6434667"/>
            <a:ext cx="321796" cy="34398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7" name="Pentagon 6"/>
          <p:cNvSpPr/>
          <p:nvPr/>
        </p:nvSpPr>
        <p:spPr>
          <a:xfrm>
            <a:off x="-1" y="1"/>
            <a:ext cx="3906983" cy="706582"/>
          </a:xfrm>
          <a:prstGeom prst="homePlate">
            <a:avLst>
              <a:gd name="adj" fmla="val 43808"/>
            </a:avLst>
          </a:prstGeom>
          <a:solidFill>
            <a:srgbClr val="0070C0"/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 ĐỒ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036" y="-519293"/>
            <a:ext cx="7786788" cy="796291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0008" y="1268494"/>
            <a:ext cx="3611586" cy="998573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1.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Hiển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thị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vị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trí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tất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cả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nhà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cung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cấp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trên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bản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đồ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trực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tuyến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886" y="1268496"/>
            <a:ext cx="907962" cy="998571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spc="-300" dirty="0"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0008" y="2454445"/>
            <a:ext cx="3611586" cy="998573"/>
          </a:xfrm>
          <a:prstGeom prst="rect">
            <a:avLst/>
          </a:prstGeom>
          <a:solidFill>
            <a:srgbClr val="9966FF"/>
          </a:solidFill>
          <a:ln>
            <a:noFill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2.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Vị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trí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nhà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cung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cấp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tự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động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đồng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bộ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với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Quản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trị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nhà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cung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cấp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8886" y="2454447"/>
            <a:ext cx="907962" cy="998571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spc="-300" dirty="0"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36" y="2658595"/>
            <a:ext cx="585661" cy="5902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90" y="1455874"/>
            <a:ext cx="627152" cy="627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90" y="3248786"/>
            <a:ext cx="3250794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8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1928" y="1963113"/>
            <a:ext cx="3612708" cy="9975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b="1" dirty="0" smtClean="0">
                <a:solidFill>
                  <a:schemeClr val="bg1"/>
                </a:solidFill>
              </a:rPr>
              <a:t>2. </a:t>
            </a:r>
            <a:r>
              <a:rPr lang="en-US" b="1" dirty="0" err="1" smtClean="0">
                <a:solidFill>
                  <a:schemeClr val="bg1"/>
                </a:solidFill>
              </a:rPr>
              <a:t>Dễ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dàng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tìm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kiếm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nhà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cung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cấp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mong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muốn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5662" y="5210047"/>
            <a:ext cx="3608974" cy="9910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b="1" dirty="0">
                <a:solidFill>
                  <a:schemeClr val="bg1"/>
                </a:solidFill>
              </a:rPr>
              <a:t>5</a:t>
            </a:r>
            <a:r>
              <a:rPr lang="en-US" b="1" dirty="0" smtClean="0">
                <a:solidFill>
                  <a:schemeClr val="bg1"/>
                </a:solidFill>
              </a:rPr>
              <a:t>. </a:t>
            </a:r>
            <a:r>
              <a:rPr lang="en-US" b="1" dirty="0" err="1" smtClean="0">
                <a:solidFill>
                  <a:schemeClr val="bg1"/>
                </a:solidFill>
              </a:rPr>
              <a:t>Trực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tiếp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giao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công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việc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liên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quan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đến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nhà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cung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cấp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925" y="1962106"/>
            <a:ext cx="919362" cy="9985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spc="-300" dirty="0"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5661" y="5196196"/>
            <a:ext cx="915625" cy="10048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spc="-300" dirty="0" smtClean="0"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6434667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1928" y="3026603"/>
            <a:ext cx="3612708" cy="10133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b="1" dirty="0" smtClean="0">
                <a:solidFill>
                  <a:schemeClr val="bg1"/>
                </a:solidFill>
              </a:rPr>
              <a:t>3. </a:t>
            </a:r>
            <a:r>
              <a:rPr lang="en-US" b="1" dirty="0" err="1" smtClean="0">
                <a:solidFill>
                  <a:schemeClr val="bg1"/>
                </a:solidFill>
              </a:rPr>
              <a:t>Thêm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thông</a:t>
            </a:r>
            <a:r>
              <a:rPr lang="en-US" b="1" dirty="0" smtClean="0">
                <a:solidFill>
                  <a:schemeClr val="bg1"/>
                </a:solidFill>
              </a:rPr>
              <a:t> tin </a:t>
            </a:r>
            <a:r>
              <a:rPr lang="en-US" b="1" dirty="0" err="1" smtClean="0">
                <a:solidFill>
                  <a:schemeClr val="bg1"/>
                </a:solidFill>
              </a:rPr>
              <a:t>của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nhà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cung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cấp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mới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3324" y="3035073"/>
            <a:ext cx="907963" cy="10048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spc="-300" dirty="0"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630026" y="6434667"/>
            <a:ext cx="415798" cy="4233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027" y="6434667"/>
            <a:ext cx="321796" cy="34398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2" name="Rectangle 31"/>
          <p:cNvSpPr/>
          <p:nvPr/>
        </p:nvSpPr>
        <p:spPr>
          <a:xfrm>
            <a:off x="233050" y="898579"/>
            <a:ext cx="3611586" cy="998573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1.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Lưu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trữ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và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hiển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thị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danh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sách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nhà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cung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cấp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của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doanh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nghiệp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1928" y="898581"/>
            <a:ext cx="907962" cy="998571"/>
          </a:xfrm>
          <a:prstGeom prst="rect">
            <a:avLst/>
          </a:prstGeom>
          <a:solidFill>
            <a:srgbClr val="E13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spc="-300" dirty="0">
              <a:cs typeface="Arial" panose="020B0604020202020204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37" y="2165323"/>
            <a:ext cx="592137" cy="59213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68" y="3239436"/>
            <a:ext cx="587679" cy="5876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0" y="1103920"/>
            <a:ext cx="583297" cy="5878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4" y="5402043"/>
            <a:ext cx="592137" cy="592137"/>
          </a:xfrm>
          <a:prstGeom prst="rect">
            <a:avLst/>
          </a:prstGeom>
        </p:spPr>
      </p:pic>
      <p:sp>
        <p:nvSpPr>
          <p:cNvPr id="42" name="Pentagon 41"/>
          <p:cNvSpPr/>
          <p:nvPr/>
        </p:nvSpPr>
        <p:spPr>
          <a:xfrm>
            <a:off x="0" y="1"/>
            <a:ext cx="5039591" cy="706582"/>
          </a:xfrm>
          <a:prstGeom prst="homePlate">
            <a:avLst>
              <a:gd name="adj" fmla="val 43808"/>
            </a:avLst>
          </a:prstGeom>
          <a:solidFill>
            <a:srgbClr val="9966FF"/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 SÁCH NHÀ CUNG CẤP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1925" y="4129485"/>
            <a:ext cx="3612711" cy="991025"/>
          </a:xfrm>
          <a:prstGeom prst="rect">
            <a:avLst/>
          </a:prstGeom>
          <a:solidFill>
            <a:srgbClr val="16A1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b="1" dirty="0" smtClean="0">
                <a:solidFill>
                  <a:schemeClr val="bg1"/>
                </a:solidFill>
              </a:rPr>
              <a:t>4. </a:t>
            </a:r>
            <a:r>
              <a:rPr lang="en-US" b="1" dirty="0" err="1" smtClean="0">
                <a:solidFill>
                  <a:schemeClr val="bg1"/>
                </a:solidFill>
              </a:rPr>
              <a:t>Chỉnh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sửa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thông</a:t>
            </a:r>
            <a:r>
              <a:rPr lang="en-US" b="1" dirty="0" smtClean="0">
                <a:solidFill>
                  <a:schemeClr val="bg1"/>
                </a:solidFill>
              </a:rPr>
              <a:t> tin </a:t>
            </a:r>
            <a:r>
              <a:rPr lang="en-US" b="1" dirty="0" err="1" smtClean="0">
                <a:solidFill>
                  <a:schemeClr val="bg1"/>
                </a:solidFill>
              </a:rPr>
              <a:t>nhà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cung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cấp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đã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có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1923" y="4129484"/>
            <a:ext cx="919364" cy="9910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spc="-300" dirty="0" smtClean="0"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0" y="4329995"/>
            <a:ext cx="583297" cy="5832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099" y="-856832"/>
            <a:ext cx="8784426" cy="878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entagon 46"/>
          <p:cNvSpPr/>
          <p:nvPr/>
        </p:nvSpPr>
        <p:spPr>
          <a:xfrm>
            <a:off x="4717473" y="1"/>
            <a:ext cx="2784763" cy="706583"/>
          </a:xfrm>
          <a:prstGeom prst="homePlate">
            <a:avLst>
              <a:gd name="adj" fmla="val 43808"/>
            </a:avLst>
          </a:prstGeom>
          <a:solidFill>
            <a:srgbClr val="FFC000"/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KIẾM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6434667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630026" y="6434667"/>
            <a:ext cx="415798" cy="4233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027" y="6434667"/>
            <a:ext cx="321796" cy="34398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2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1336678" y="675121"/>
            <a:ext cx="703714" cy="33770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6A1CA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4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14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4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14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14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endParaRPr lang="en-US" sz="14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sz="14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4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4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4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982281" y="1756875"/>
            <a:ext cx="373419" cy="233795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982273" y="2153946"/>
            <a:ext cx="373417" cy="2337951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982272" y="2551014"/>
            <a:ext cx="373417" cy="2337952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982270" y="2948083"/>
            <a:ext cx="373417" cy="2337952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982268" y="3344305"/>
            <a:ext cx="373417" cy="2337953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982267" y="3740528"/>
            <a:ext cx="373417" cy="2337953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86" y="2067561"/>
            <a:ext cx="592137" cy="592137"/>
          </a:xfrm>
          <a:prstGeom prst="rect">
            <a:avLst/>
          </a:prstGeom>
        </p:spPr>
      </p:pic>
      <p:sp>
        <p:nvSpPr>
          <p:cNvPr id="46" name="Pentagon 45"/>
          <p:cNvSpPr/>
          <p:nvPr/>
        </p:nvSpPr>
        <p:spPr>
          <a:xfrm>
            <a:off x="0" y="1"/>
            <a:ext cx="5039591" cy="706582"/>
          </a:xfrm>
          <a:prstGeom prst="homePlate">
            <a:avLst>
              <a:gd name="adj" fmla="val 43808"/>
            </a:avLst>
          </a:prstGeom>
          <a:solidFill>
            <a:srgbClr val="9966FF"/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 SÁCH NHÀ CUNG CẤP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982267" y="4144893"/>
            <a:ext cx="373417" cy="2337953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84" y="-670117"/>
            <a:ext cx="8784426" cy="878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6434667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630026" y="6434667"/>
            <a:ext cx="415798" cy="4233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027" y="6434667"/>
            <a:ext cx="321796" cy="34398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2" name="Pentagon 31"/>
          <p:cNvSpPr/>
          <p:nvPr/>
        </p:nvSpPr>
        <p:spPr>
          <a:xfrm>
            <a:off x="4717473" y="1"/>
            <a:ext cx="2784763" cy="706583"/>
          </a:xfrm>
          <a:prstGeom prst="homePlate">
            <a:avLst>
              <a:gd name="adj" fmla="val 43808"/>
            </a:avLst>
          </a:prstGeom>
          <a:solidFill>
            <a:srgbClr val="FFC000"/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MỚI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Pentagon 32"/>
          <p:cNvSpPr/>
          <p:nvPr/>
        </p:nvSpPr>
        <p:spPr>
          <a:xfrm>
            <a:off x="0" y="1"/>
            <a:ext cx="5039591" cy="706582"/>
          </a:xfrm>
          <a:prstGeom prst="homePlate">
            <a:avLst>
              <a:gd name="adj" fmla="val 43808"/>
            </a:avLst>
          </a:prstGeom>
          <a:solidFill>
            <a:srgbClr val="9966FF"/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 SÁCH NHÀ CUNG CẤP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2006891" y="-735490"/>
            <a:ext cx="703714" cy="47174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sz="14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hông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kumimoji="0" lang="en-US" sz="14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4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400" b="1" kern="0" noProof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sz="14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ủa</a:t>
            </a:r>
            <a:r>
              <a:rPr lang="en-US" sz="1400" b="1" kern="0" noProof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4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4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4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868" y="1342680"/>
            <a:ext cx="561109" cy="561109"/>
          </a:xfrm>
          <a:prstGeom prst="rect">
            <a:avLst/>
          </a:prstGeom>
        </p:spPr>
      </p:pic>
      <p:sp>
        <p:nvSpPr>
          <p:cNvPr id="41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930337" y="1068422"/>
            <a:ext cx="373419" cy="2234063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009999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930327" y="1465492"/>
            <a:ext cx="373417" cy="2234064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009999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930328" y="1862560"/>
            <a:ext cx="373417" cy="2234065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009999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930326" y="2259629"/>
            <a:ext cx="373417" cy="2234065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009999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thuế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930324" y="2655852"/>
            <a:ext cx="373417" cy="2234066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009999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CMND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930329" y="3059194"/>
            <a:ext cx="373419" cy="2234063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009999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ngân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930346" y="3456263"/>
            <a:ext cx="373419" cy="2234064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009999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thuế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930351" y="3862415"/>
            <a:ext cx="373419" cy="2234065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009999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b="1" kern="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ổng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thuế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930324" y="4264317"/>
            <a:ext cx="373419" cy="2234064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009999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Khu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930329" y="4670469"/>
            <a:ext cx="373419" cy="2234065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009999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3211938" y="1063022"/>
            <a:ext cx="373419" cy="2234063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009999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3211928" y="1460092"/>
            <a:ext cx="373417" cy="2234064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009999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12.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3211929" y="1857160"/>
            <a:ext cx="373417" cy="2234065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009999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13.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3211927" y="2254229"/>
            <a:ext cx="373417" cy="2234065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009999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14.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3211925" y="2650452"/>
            <a:ext cx="373417" cy="2234066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009999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15.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3211930" y="3053794"/>
            <a:ext cx="373419" cy="2234063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009999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Fax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3211947" y="3450863"/>
            <a:ext cx="373419" cy="2234064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009999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17. Website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3211952" y="3857015"/>
            <a:ext cx="373419" cy="2234065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009999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18.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3211925" y="4258917"/>
            <a:ext cx="373419" cy="2234064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009999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19.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38" y="-421344"/>
            <a:ext cx="8381678" cy="837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303" y="361507"/>
            <a:ext cx="7637382" cy="7810132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0391" y="6476870"/>
            <a:ext cx="317294" cy="33917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10569775" y="1872618"/>
            <a:ext cx="10632" cy="627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588075" y="1373214"/>
            <a:ext cx="1984663" cy="49170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1. </a:t>
            </a:r>
            <a:r>
              <a:rPr lang="en-US" b="1" dirty="0" err="1" smtClean="0"/>
              <a:t>Nút</a:t>
            </a:r>
            <a:r>
              <a:rPr lang="en-US" b="1" dirty="0" smtClean="0"/>
              <a:t> </a:t>
            </a:r>
            <a:r>
              <a:rPr lang="en-US" b="1" dirty="0" err="1" smtClean="0"/>
              <a:t>giao</a:t>
            </a:r>
            <a:r>
              <a:rPr lang="en-US" b="1" dirty="0" smtClean="0"/>
              <a:t> </a:t>
            </a:r>
            <a:r>
              <a:rPr lang="en-US" b="1" dirty="0" err="1" smtClean="0"/>
              <a:t>việc</a:t>
            </a:r>
            <a:endParaRPr lang="en-US" b="1" dirty="0"/>
          </a:p>
        </p:txBody>
      </p:sp>
      <p:sp>
        <p:nvSpPr>
          <p:cNvPr id="25" name="Pentagon 24"/>
          <p:cNvSpPr/>
          <p:nvPr/>
        </p:nvSpPr>
        <p:spPr>
          <a:xfrm>
            <a:off x="1" y="2146567"/>
            <a:ext cx="4260273" cy="706582"/>
          </a:xfrm>
          <a:prstGeom prst="homePlate">
            <a:avLst>
              <a:gd name="adj" fmla="val 43808"/>
            </a:avLst>
          </a:prstGeom>
          <a:solidFill>
            <a:srgbClr val="16A1CA"/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Tạo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thẻ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việc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liên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quan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đến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Yêu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cầu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đặt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hàng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đã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chọn</a:t>
            </a:r>
            <a:endParaRPr lang="en-US" sz="16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Pentagon 25"/>
          <p:cNvSpPr/>
          <p:nvPr/>
        </p:nvSpPr>
        <p:spPr>
          <a:xfrm>
            <a:off x="1" y="2976076"/>
            <a:ext cx="4260273" cy="706582"/>
          </a:xfrm>
          <a:prstGeom prst="homePlate">
            <a:avLst>
              <a:gd name="adj" fmla="val 43808"/>
            </a:avLst>
          </a:prstGeom>
          <a:solidFill>
            <a:srgbClr val="16A1CA"/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Thẻ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việc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mới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sẽ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tự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động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được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tạo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khi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người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dùng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chọn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Bảng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việc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và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Danh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mục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công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việc</a:t>
            </a:r>
            <a:endParaRPr lang="en-US" sz="16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1" y="4624876"/>
            <a:ext cx="4260273" cy="706582"/>
          </a:xfrm>
          <a:prstGeom prst="homePlate">
            <a:avLst>
              <a:gd name="adj" fmla="val 43808"/>
            </a:avLst>
          </a:prstGeom>
          <a:solidFill>
            <a:srgbClr val="16A1CA"/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Yêu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cầu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đặt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hàng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được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tự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động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thêm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vào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phần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Đối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tượng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liên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quan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trong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thẻ</a:t>
            </a:r>
            <a:r>
              <a:rPr lang="en-US" sz="16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việc</a:t>
            </a:r>
            <a:endParaRPr lang="en-US" sz="16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505971" y="720984"/>
            <a:ext cx="1906916" cy="12842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2. </a:t>
            </a:r>
            <a:r>
              <a:rPr lang="en-US" b="1" dirty="0" err="1" smtClean="0"/>
              <a:t>Chọn</a:t>
            </a:r>
            <a:r>
              <a:rPr lang="en-US" b="1" dirty="0" smtClean="0"/>
              <a:t> </a:t>
            </a:r>
            <a:r>
              <a:rPr lang="en-US" b="1" dirty="0" err="1" smtClean="0"/>
              <a:t>Bảng</a:t>
            </a:r>
            <a:r>
              <a:rPr lang="en-US" b="1" dirty="0" smtClean="0"/>
              <a:t> </a:t>
            </a:r>
            <a:r>
              <a:rPr lang="en-US" b="1" dirty="0" err="1" smtClean="0"/>
              <a:t>việc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/>
              <a:t>D</a:t>
            </a:r>
            <a:r>
              <a:rPr lang="en-US" b="1" dirty="0" err="1" smtClean="0"/>
              <a:t>anh</a:t>
            </a:r>
            <a:r>
              <a:rPr lang="en-US" b="1" dirty="0" smtClean="0"/>
              <a:t> </a:t>
            </a: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công</a:t>
            </a:r>
            <a:r>
              <a:rPr lang="en-US" b="1" dirty="0" smtClean="0"/>
              <a:t> </a:t>
            </a:r>
            <a:r>
              <a:rPr lang="en-US" b="1" dirty="0" err="1" smtClean="0"/>
              <a:t>việc</a:t>
            </a:r>
            <a:r>
              <a:rPr lang="en-US" b="1" dirty="0" smtClean="0"/>
              <a:t> </a:t>
            </a:r>
            <a:r>
              <a:rPr lang="en-US" b="1" dirty="0" err="1" smtClean="0"/>
              <a:t>mong</a:t>
            </a:r>
            <a:r>
              <a:rPr lang="en-US" b="1" dirty="0" smtClean="0"/>
              <a:t> </a:t>
            </a:r>
            <a:r>
              <a:rPr lang="en-US" b="1" dirty="0" err="1" smtClean="0"/>
              <a:t>muốn</a:t>
            </a:r>
            <a:endParaRPr lang="en-US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093760" y="2012921"/>
            <a:ext cx="0" cy="6617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entagon 30"/>
          <p:cNvSpPr/>
          <p:nvPr/>
        </p:nvSpPr>
        <p:spPr>
          <a:xfrm>
            <a:off x="0" y="3800476"/>
            <a:ext cx="4260273" cy="706582"/>
          </a:xfrm>
          <a:prstGeom prst="homePlate">
            <a:avLst>
              <a:gd name="adj" fmla="val 43808"/>
            </a:avLst>
          </a:prstGeom>
          <a:solidFill>
            <a:srgbClr val="16A1CA"/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Thẻ</a:t>
            </a:r>
            <a:r>
              <a:rPr lang="en-US" sz="16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việc</a:t>
            </a:r>
            <a:r>
              <a:rPr lang="en-US" sz="16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mới</a:t>
            </a:r>
            <a:r>
              <a:rPr lang="en-US" sz="16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có</a:t>
            </a:r>
            <a:r>
              <a:rPr lang="en-US" sz="16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vai</a:t>
            </a:r>
            <a:r>
              <a:rPr lang="en-US" sz="16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trò</a:t>
            </a:r>
            <a:r>
              <a:rPr lang="en-US" sz="16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tương</a:t>
            </a:r>
            <a:r>
              <a:rPr lang="en-US" sz="16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tự</a:t>
            </a:r>
            <a:r>
              <a:rPr lang="en-US" sz="16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như</a:t>
            </a:r>
            <a:r>
              <a:rPr lang="en-US" sz="16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thẻ</a:t>
            </a:r>
            <a:r>
              <a:rPr lang="en-US" sz="16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việc</a:t>
            </a:r>
            <a:r>
              <a:rPr lang="en-US" sz="16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được</a:t>
            </a:r>
            <a:r>
              <a:rPr lang="en-US" sz="16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tạo</a:t>
            </a:r>
            <a:r>
              <a:rPr lang="en-US" sz="16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trong</a:t>
            </a:r>
            <a:r>
              <a:rPr lang="en-US" sz="16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Điều</a:t>
            </a:r>
            <a:r>
              <a:rPr lang="en-US" sz="16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hành</a:t>
            </a:r>
            <a:r>
              <a:rPr lang="en-US" sz="16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việc</a:t>
            </a:r>
            <a:endParaRPr lang="en-US" sz="16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025363" y="2690116"/>
            <a:ext cx="1352014" cy="41387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/>
          <p:cNvSpPr/>
          <p:nvPr/>
        </p:nvSpPr>
        <p:spPr>
          <a:xfrm>
            <a:off x="4717473" y="1"/>
            <a:ext cx="2784763" cy="706583"/>
          </a:xfrm>
          <a:prstGeom prst="homePlate">
            <a:avLst>
              <a:gd name="adj" fmla="val 43808"/>
            </a:avLst>
          </a:prstGeom>
          <a:solidFill>
            <a:srgbClr val="FFC000"/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VIỆC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Pentagon 16"/>
          <p:cNvSpPr/>
          <p:nvPr/>
        </p:nvSpPr>
        <p:spPr>
          <a:xfrm>
            <a:off x="0" y="1"/>
            <a:ext cx="5039591" cy="706582"/>
          </a:xfrm>
          <a:prstGeom prst="homePlate">
            <a:avLst>
              <a:gd name="adj" fmla="val 43808"/>
            </a:avLst>
          </a:prstGeom>
          <a:solidFill>
            <a:srgbClr val="9966FF"/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 SÁCH NHÀ CUNG CẤP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7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6434667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630026" y="6434667"/>
            <a:ext cx="415798" cy="4233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027" y="6434667"/>
            <a:ext cx="321796" cy="34398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6" name="Pentagon 5"/>
          <p:cNvSpPr/>
          <p:nvPr/>
        </p:nvSpPr>
        <p:spPr>
          <a:xfrm>
            <a:off x="0" y="1"/>
            <a:ext cx="5039591" cy="706582"/>
          </a:xfrm>
          <a:prstGeom prst="homePlate">
            <a:avLst>
              <a:gd name="adj" fmla="val 43808"/>
            </a:avLst>
          </a:prstGeom>
          <a:solidFill>
            <a:srgbClr val="9132A6"/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TRỊ LIÊN HỆ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8881" y="2458525"/>
            <a:ext cx="3612708" cy="9975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b="1" dirty="0" smtClean="0">
                <a:solidFill>
                  <a:schemeClr val="bg1"/>
                </a:solidFill>
              </a:rPr>
              <a:t>2. </a:t>
            </a:r>
            <a:r>
              <a:rPr lang="en-US" b="1" dirty="0" err="1" smtClean="0">
                <a:solidFill>
                  <a:schemeClr val="bg1"/>
                </a:solidFill>
              </a:rPr>
              <a:t>Dễ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dàng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tìm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kiếm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nhà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cung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cấp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mong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muốn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878" y="2457518"/>
            <a:ext cx="907962" cy="9985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spc="-300" dirty="0"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8881" y="3664021"/>
            <a:ext cx="3612708" cy="10133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b="1" dirty="0" smtClean="0">
                <a:solidFill>
                  <a:schemeClr val="bg1"/>
                </a:solidFill>
              </a:rPr>
              <a:t>3. </a:t>
            </a:r>
            <a:r>
              <a:rPr lang="en-US" b="1" dirty="0" err="1" smtClean="0">
                <a:solidFill>
                  <a:schemeClr val="bg1"/>
                </a:solidFill>
              </a:rPr>
              <a:t>Thêm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mới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thông</a:t>
            </a:r>
            <a:r>
              <a:rPr lang="en-US" b="1" dirty="0" smtClean="0">
                <a:solidFill>
                  <a:schemeClr val="bg1"/>
                </a:solidFill>
              </a:rPr>
              <a:t> tin </a:t>
            </a:r>
            <a:r>
              <a:rPr lang="en-US" b="1" dirty="0" err="1" smtClean="0">
                <a:solidFill>
                  <a:schemeClr val="bg1"/>
                </a:solidFill>
              </a:rPr>
              <a:t>liên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hệ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nhà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cung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cấp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nhà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cung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cấp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0277" y="3672491"/>
            <a:ext cx="907963" cy="10048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spc="-300" dirty="0"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0008" y="1268494"/>
            <a:ext cx="3611586" cy="998573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1.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Lưu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trữ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và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danh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sách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thông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tin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liên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hệ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của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các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nhà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cung</a:t>
            </a:r>
            <a:r>
              <a:rPr lang="en-US" b="1" spc="-15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spc="-15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cấp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8886" y="1268496"/>
            <a:ext cx="907962" cy="998571"/>
          </a:xfrm>
          <a:prstGeom prst="rect">
            <a:avLst/>
          </a:prstGeom>
          <a:solidFill>
            <a:srgbClr val="E13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spc="-300" dirty="0"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0" y="2660735"/>
            <a:ext cx="592137" cy="5921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1" y="3876854"/>
            <a:ext cx="587679" cy="5876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08" y="1473835"/>
            <a:ext cx="583297" cy="58788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60279" y="4881730"/>
            <a:ext cx="3612711" cy="991025"/>
          </a:xfrm>
          <a:prstGeom prst="rect">
            <a:avLst/>
          </a:prstGeom>
          <a:solidFill>
            <a:srgbClr val="16A1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b="1" dirty="0" smtClean="0">
                <a:solidFill>
                  <a:schemeClr val="bg1"/>
                </a:solidFill>
              </a:rPr>
              <a:t>4. </a:t>
            </a:r>
            <a:r>
              <a:rPr lang="en-US" b="1" dirty="0" err="1" smtClean="0">
                <a:solidFill>
                  <a:schemeClr val="bg1"/>
                </a:solidFill>
              </a:rPr>
              <a:t>Chỉnh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sửa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thông</a:t>
            </a:r>
            <a:r>
              <a:rPr lang="en-US" b="1" dirty="0" smtClean="0">
                <a:solidFill>
                  <a:schemeClr val="bg1"/>
                </a:solidFill>
              </a:rPr>
              <a:t> tin </a:t>
            </a:r>
            <a:r>
              <a:rPr lang="en-US" b="1" dirty="0" err="1" smtClean="0">
                <a:solidFill>
                  <a:schemeClr val="bg1"/>
                </a:solidFill>
              </a:rPr>
              <a:t>nhà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cung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cấp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đã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có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0277" y="4881729"/>
            <a:ext cx="919364" cy="9910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spc="-300" dirty="0" smtClean="0">
              <a:cs typeface="Arial" panose="020B0604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4" y="5082240"/>
            <a:ext cx="583297" cy="5832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82" y="-491072"/>
            <a:ext cx="8740043" cy="873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entagon 17"/>
          <p:cNvSpPr/>
          <p:nvPr/>
        </p:nvSpPr>
        <p:spPr>
          <a:xfrm>
            <a:off x="6096000" y="0"/>
            <a:ext cx="2784763" cy="706583"/>
          </a:xfrm>
          <a:prstGeom prst="homePlate">
            <a:avLst>
              <a:gd name="adj" fmla="val 43808"/>
            </a:avLst>
          </a:prstGeom>
          <a:solidFill>
            <a:srgbClr val="FFC000"/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KIẾM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434667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630026" y="6434667"/>
            <a:ext cx="415798" cy="4233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027" y="6434667"/>
            <a:ext cx="321796" cy="34398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6" name="Pentagon 5"/>
          <p:cNvSpPr/>
          <p:nvPr/>
        </p:nvSpPr>
        <p:spPr>
          <a:xfrm>
            <a:off x="0" y="1"/>
            <a:ext cx="6390167" cy="706582"/>
          </a:xfrm>
          <a:prstGeom prst="homePlate">
            <a:avLst>
              <a:gd name="adj" fmla="val 43808"/>
            </a:avLst>
          </a:prstGeom>
          <a:solidFill>
            <a:srgbClr val="9132A6"/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TRỊ LIÊN HỆ NHÀ CUNG CẤP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1439742" y="572057"/>
            <a:ext cx="703714" cy="358314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6A1CA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4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14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4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4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4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en-US" sz="14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4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14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14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14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sz="14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4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1323125" y="1416031"/>
            <a:ext cx="373419" cy="3019639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cun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1323117" y="1813101"/>
            <a:ext cx="373417" cy="3019641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1323117" y="2210170"/>
            <a:ext cx="373417" cy="3019642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1323115" y="2607239"/>
            <a:ext cx="373417" cy="3019642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1323112" y="3003460"/>
            <a:ext cx="373417" cy="3019643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200" b="1" kern="0" noProof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200" b="1" kern="0" noProof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noProof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200" b="1" kern="0" noProof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noProof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200" b="1" kern="0" noProof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noProof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200" b="1" kern="0" noProof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noProof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200" b="1" kern="0" noProof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noProof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200" b="1" kern="0" noProof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noProof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1200" b="1" kern="0" noProof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1323111" y="3399683"/>
            <a:ext cx="373417" cy="3019643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14" y="2067561"/>
            <a:ext cx="592137" cy="592137"/>
          </a:xfrm>
          <a:prstGeom prst="rect">
            <a:avLst/>
          </a:prstGeom>
        </p:spPr>
      </p:pic>
      <p:sp>
        <p:nvSpPr>
          <p:cNvPr id="46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1323111" y="3804048"/>
            <a:ext cx="373417" cy="3019643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ư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82" y="-491072"/>
            <a:ext cx="8740043" cy="873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entagon 17"/>
          <p:cNvSpPr/>
          <p:nvPr/>
        </p:nvSpPr>
        <p:spPr>
          <a:xfrm>
            <a:off x="6096000" y="0"/>
            <a:ext cx="2784763" cy="706583"/>
          </a:xfrm>
          <a:prstGeom prst="homePlate">
            <a:avLst>
              <a:gd name="adj" fmla="val 43808"/>
            </a:avLst>
          </a:prstGeom>
          <a:solidFill>
            <a:srgbClr val="FFC000"/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MỚI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434667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630026" y="6434667"/>
            <a:ext cx="415798" cy="4233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027" y="6434667"/>
            <a:ext cx="321796" cy="34398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604" y="211278"/>
            <a:ext cx="7203539" cy="7366476"/>
          </a:xfrm>
          <a:prstGeom prst="rect">
            <a:avLst/>
          </a:prstGeom>
        </p:spPr>
      </p:pic>
      <p:sp>
        <p:nvSpPr>
          <p:cNvPr id="19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2006868" y="-246392"/>
            <a:ext cx="703714" cy="47174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99481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sz="14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hông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kumimoji="0" lang="en-US" sz="14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4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400" b="1" kern="0" noProof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sz="14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ủa</a:t>
            </a:r>
            <a:r>
              <a:rPr lang="en-US" sz="1400" b="1" kern="0" noProof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4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4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4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930322" y="1578922"/>
            <a:ext cx="373419" cy="2234063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16A1CA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930312" y="1975992"/>
            <a:ext cx="373417" cy="2234064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16A1CA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930313" y="2373060"/>
            <a:ext cx="373417" cy="2234065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16A1CA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200" b="1" kern="0" noProof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1200" b="1" kern="0" noProof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noProof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930311" y="2770129"/>
            <a:ext cx="373417" cy="2234065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16A1CA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1200" b="1" kern="0" noProof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200" b="1" kern="0" noProof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noProof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1200" b="1" kern="0" noProof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noProof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sz="1200" b="1" kern="0" noProof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noProof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930309" y="3166352"/>
            <a:ext cx="373417" cy="2234066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16A1CA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930314" y="3569694"/>
            <a:ext cx="373419" cy="2234063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16A1CA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930306" y="3956131"/>
            <a:ext cx="373419" cy="2234064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16A1CA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3235032" y="1557517"/>
            <a:ext cx="373419" cy="2234065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16A1CA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fax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845" y="1831778"/>
            <a:ext cx="561109" cy="561109"/>
          </a:xfrm>
          <a:prstGeom prst="rect">
            <a:avLst/>
          </a:prstGeom>
        </p:spPr>
      </p:pic>
      <p:sp>
        <p:nvSpPr>
          <p:cNvPr id="32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3235033" y="1947307"/>
            <a:ext cx="373419" cy="2234063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16A1CA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Facebook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3245683" y="2344376"/>
            <a:ext cx="373419" cy="2234064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16A1CA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b="1" kern="0" noProof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200" b="1" kern="0" noProof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noProof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Plus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3245688" y="2750528"/>
            <a:ext cx="373419" cy="2234065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16A1CA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b="1" kern="0" noProof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Tà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noProof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3245684" y="3156393"/>
            <a:ext cx="373419" cy="2234063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16A1CA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Skype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600054" y="1095765"/>
            <a:ext cx="1906916" cy="52336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Nút</a:t>
            </a:r>
            <a:r>
              <a:rPr lang="en-US" b="1" dirty="0" smtClean="0"/>
              <a:t> </a:t>
            </a:r>
            <a:r>
              <a:rPr lang="en-US" b="1" dirty="0" err="1" smtClean="0"/>
              <a:t>thêm</a:t>
            </a:r>
            <a:r>
              <a:rPr lang="en-US" b="1" dirty="0" smtClean="0"/>
              <a:t> </a:t>
            </a:r>
            <a:r>
              <a:rPr lang="en-US" b="1" dirty="0" err="1" smtClean="0"/>
              <a:t>mới</a:t>
            </a:r>
            <a:endParaRPr lang="en-US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0553512" y="1559776"/>
            <a:ext cx="0" cy="6617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entagon 39"/>
          <p:cNvSpPr/>
          <p:nvPr/>
        </p:nvSpPr>
        <p:spPr>
          <a:xfrm>
            <a:off x="0" y="1"/>
            <a:ext cx="6390167" cy="706582"/>
          </a:xfrm>
          <a:prstGeom prst="homePlate">
            <a:avLst>
              <a:gd name="adj" fmla="val 43808"/>
            </a:avLst>
          </a:prstGeom>
          <a:solidFill>
            <a:srgbClr val="9132A6"/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TRỊ LIÊN HỆ NHÀ CUNG CẤP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3245684" y="3567976"/>
            <a:ext cx="373419" cy="2234063"/>
          </a:xfrm>
          <a:prstGeom prst="round2SameRect">
            <a:avLst>
              <a:gd name="adj1" fmla="val 47904"/>
              <a:gd name="adj2" fmla="val 50000"/>
            </a:avLst>
          </a:prstGeom>
          <a:solidFill>
            <a:srgbClr val="16A1CA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6434667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630026" y="6434667"/>
            <a:ext cx="415798" cy="4233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027" y="6434667"/>
            <a:ext cx="321796" cy="34398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Pentagon 7"/>
          <p:cNvSpPr/>
          <p:nvPr/>
        </p:nvSpPr>
        <p:spPr>
          <a:xfrm>
            <a:off x="-1" y="1"/>
            <a:ext cx="3906983" cy="706582"/>
          </a:xfrm>
          <a:prstGeom prst="homePlate">
            <a:avLst>
              <a:gd name="adj" fmla="val 43808"/>
            </a:avLst>
          </a:prstGeom>
          <a:solidFill>
            <a:srgbClr val="FF5050"/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 DÕI TIẾN ĐỘ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876" y="292147"/>
            <a:ext cx="6828462" cy="6982914"/>
          </a:xfrm>
          <a:prstGeom prst="rect">
            <a:avLst/>
          </a:prstGeom>
        </p:spPr>
      </p:pic>
      <p:sp>
        <p:nvSpPr>
          <p:cNvPr id="20" name="Pentagon 19"/>
          <p:cNvSpPr/>
          <p:nvPr/>
        </p:nvSpPr>
        <p:spPr>
          <a:xfrm>
            <a:off x="-1" y="1"/>
            <a:ext cx="3906983" cy="706582"/>
          </a:xfrm>
          <a:prstGeom prst="homePlate">
            <a:avLst>
              <a:gd name="adj" fmla="val 43808"/>
            </a:avLst>
          </a:prstGeom>
          <a:solidFill>
            <a:srgbClr val="FF6600"/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 DÕI TIẾN ĐỘ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2474774" y="-791583"/>
            <a:ext cx="686835" cy="4520045"/>
          </a:xfrm>
          <a:prstGeom prst="round2SameRect">
            <a:avLst>
              <a:gd name="adj1" fmla="val 47904"/>
              <a:gd name="adj2" fmla="val 0"/>
            </a:avLst>
          </a:prstGeom>
          <a:solidFill>
            <a:srgbClr val="00CC66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 21"/>
          <p:cNvSpPr/>
          <p:nvPr/>
        </p:nvSpPr>
        <p:spPr>
          <a:xfrm rot="10800000">
            <a:off x="204878" y="1125021"/>
            <a:ext cx="727924" cy="686836"/>
          </a:xfrm>
          <a:custGeom>
            <a:avLst/>
            <a:gdLst>
              <a:gd name="connsiteX0" fmla="*/ 1016211 w 2032423"/>
              <a:gd name="connsiteY0" fmla="*/ 2269068 h 2269068"/>
              <a:gd name="connsiteX1" fmla="*/ 0 w 2032423"/>
              <a:gd name="connsiteY1" fmla="*/ 1701801 h 2269068"/>
              <a:gd name="connsiteX2" fmla="*/ 0 w 2032423"/>
              <a:gd name="connsiteY2" fmla="*/ 567267 h 2269068"/>
              <a:gd name="connsiteX3" fmla="*/ 1016212 w 2032423"/>
              <a:gd name="connsiteY3" fmla="*/ 0 h 2269068"/>
              <a:gd name="connsiteX4" fmla="*/ 2032423 w 2032423"/>
              <a:gd name="connsiteY4" fmla="*/ 567267 h 2269068"/>
              <a:gd name="connsiteX5" fmla="*/ 2032423 w 2032423"/>
              <a:gd name="connsiteY5" fmla="*/ 1701801 h 2269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2423" h="2269068">
                <a:moveTo>
                  <a:pt x="1016211" y="2269068"/>
                </a:moveTo>
                <a:lnTo>
                  <a:pt x="0" y="1701801"/>
                </a:lnTo>
                <a:lnTo>
                  <a:pt x="0" y="567267"/>
                </a:lnTo>
                <a:lnTo>
                  <a:pt x="1016212" y="0"/>
                </a:lnTo>
                <a:lnTo>
                  <a:pt x="2032423" y="567267"/>
                </a:lnTo>
                <a:lnTo>
                  <a:pt x="2032423" y="1701801"/>
                </a:lnTo>
                <a:close/>
              </a:path>
            </a:pathLst>
          </a:custGeom>
          <a:solidFill>
            <a:srgbClr val="00FF99"/>
          </a:solidFill>
          <a:ln w="28575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078948" y="1176051"/>
            <a:ext cx="3853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1. Theo </a:t>
            </a:r>
            <a:r>
              <a:rPr lang="en-US" sz="1600" b="1" dirty="0" err="1" smtClean="0">
                <a:solidFill>
                  <a:schemeClr val="bg1"/>
                </a:solidFill>
              </a:rPr>
              <a:t>dõi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tiến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độ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của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các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công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việc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liên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quan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đến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Hợp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đồng</a:t>
            </a:r>
            <a:r>
              <a:rPr lang="en-US" sz="1600" b="1" dirty="0" smtClean="0">
                <a:solidFill>
                  <a:schemeClr val="bg1"/>
                </a:solidFill>
              </a:rPr>
              <a:t>/</a:t>
            </a:r>
            <a:r>
              <a:rPr lang="en-US" sz="1600" b="1" dirty="0" err="1" smtClean="0">
                <a:solidFill>
                  <a:schemeClr val="bg1"/>
                </a:solidFill>
              </a:rPr>
              <a:t>Đơn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hàng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2474774" y="-53718"/>
            <a:ext cx="686835" cy="4520045"/>
          </a:xfrm>
          <a:prstGeom prst="round2SameRect">
            <a:avLst>
              <a:gd name="adj1" fmla="val 47904"/>
              <a:gd name="adj2" fmla="val 0"/>
            </a:avLst>
          </a:prstGeom>
          <a:solidFill>
            <a:srgbClr val="00CC66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27"/>
          <p:cNvSpPr/>
          <p:nvPr/>
        </p:nvSpPr>
        <p:spPr>
          <a:xfrm rot="10800000">
            <a:off x="204878" y="1862886"/>
            <a:ext cx="727924" cy="686836"/>
          </a:xfrm>
          <a:custGeom>
            <a:avLst/>
            <a:gdLst>
              <a:gd name="connsiteX0" fmla="*/ 1016211 w 2032423"/>
              <a:gd name="connsiteY0" fmla="*/ 2269068 h 2269068"/>
              <a:gd name="connsiteX1" fmla="*/ 0 w 2032423"/>
              <a:gd name="connsiteY1" fmla="*/ 1701801 h 2269068"/>
              <a:gd name="connsiteX2" fmla="*/ 0 w 2032423"/>
              <a:gd name="connsiteY2" fmla="*/ 567267 h 2269068"/>
              <a:gd name="connsiteX3" fmla="*/ 1016212 w 2032423"/>
              <a:gd name="connsiteY3" fmla="*/ 0 h 2269068"/>
              <a:gd name="connsiteX4" fmla="*/ 2032423 w 2032423"/>
              <a:gd name="connsiteY4" fmla="*/ 567267 h 2269068"/>
              <a:gd name="connsiteX5" fmla="*/ 2032423 w 2032423"/>
              <a:gd name="connsiteY5" fmla="*/ 1701801 h 2269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2423" h="2269068">
                <a:moveTo>
                  <a:pt x="1016211" y="2269068"/>
                </a:moveTo>
                <a:lnTo>
                  <a:pt x="0" y="1701801"/>
                </a:lnTo>
                <a:lnTo>
                  <a:pt x="0" y="567267"/>
                </a:lnTo>
                <a:lnTo>
                  <a:pt x="1016212" y="0"/>
                </a:lnTo>
                <a:lnTo>
                  <a:pt x="2032423" y="567267"/>
                </a:lnTo>
                <a:lnTo>
                  <a:pt x="2032423" y="1701801"/>
                </a:lnTo>
                <a:close/>
              </a:path>
            </a:pathLst>
          </a:custGeom>
          <a:solidFill>
            <a:srgbClr val="00FF99"/>
          </a:solidFill>
          <a:ln w="28575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078948" y="1913916"/>
            <a:ext cx="3853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2. </a:t>
            </a:r>
            <a:r>
              <a:rPr lang="en-US" sz="1600" b="1" dirty="0" err="1" smtClean="0">
                <a:solidFill>
                  <a:schemeClr val="bg1"/>
                </a:solidFill>
              </a:rPr>
              <a:t>Trực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tiếp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tạo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thẻ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việc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mới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liên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quan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đến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Hợp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đồng</a:t>
            </a:r>
            <a:r>
              <a:rPr lang="en-US" sz="1600" b="1" dirty="0" smtClean="0">
                <a:solidFill>
                  <a:schemeClr val="bg1"/>
                </a:solidFill>
              </a:rPr>
              <a:t>/</a:t>
            </a:r>
            <a:r>
              <a:rPr lang="en-US" sz="1600" b="1" dirty="0" err="1" smtClean="0">
                <a:solidFill>
                  <a:schemeClr val="bg1"/>
                </a:solidFill>
              </a:rPr>
              <a:t>Đơn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hàng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2474773" y="697245"/>
            <a:ext cx="686835" cy="4520045"/>
          </a:xfrm>
          <a:prstGeom prst="round2SameRect">
            <a:avLst>
              <a:gd name="adj1" fmla="val 47904"/>
              <a:gd name="adj2" fmla="val 0"/>
            </a:avLst>
          </a:prstGeom>
          <a:solidFill>
            <a:srgbClr val="00CC66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reeform 30"/>
          <p:cNvSpPr/>
          <p:nvPr/>
        </p:nvSpPr>
        <p:spPr>
          <a:xfrm rot="10800000">
            <a:off x="204877" y="2613849"/>
            <a:ext cx="727924" cy="686836"/>
          </a:xfrm>
          <a:custGeom>
            <a:avLst/>
            <a:gdLst>
              <a:gd name="connsiteX0" fmla="*/ 1016211 w 2032423"/>
              <a:gd name="connsiteY0" fmla="*/ 2269068 h 2269068"/>
              <a:gd name="connsiteX1" fmla="*/ 0 w 2032423"/>
              <a:gd name="connsiteY1" fmla="*/ 1701801 h 2269068"/>
              <a:gd name="connsiteX2" fmla="*/ 0 w 2032423"/>
              <a:gd name="connsiteY2" fmla="*/ 567267 h 2269068"/>
              <a:gd name="connsiteX3" fmla="*/ 1016212 w 2032423"/>
              <a:gd name="connsiteY3" fmla="*/ 0 h 2269068"/>
              <a:gd name="connsiteX4" fmla="*/ 2032423 w 2032423"/>
              <a:gd name="connsiteY4" fmla="*/ 567267 h 2269068"/>
              <a:gd name="connsiteX5" fmla="*/ 2032423 w 2032423"/>
              <a:gd name="connsiteY5" fmla="*/ 1701801 h 2269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2423" h="2269068">
                <a:moveTo>
                  <a:pt x="1016211" y="2269068"/>
                </a:moveTo>
                <a:lnTo>
                  <a:pt x="0" y="1701801"/>
                </a:lnTo>
                <a:lnTo>
                  <a:pt x="0" y="567267"/>
                </a:lnTo>
                <a:lnTo>
                  <a:pt x="1016212" y="0"/>
                </a:lnTo>
                <a:lnTo>
                  <a:pt x="2032423" y="567267"/>
                </a:lnTo>
                <a:lnTo>
                  <a:pt x="2032423" y="1701801"/>
                </a:lnTo>
                <a:close/>
              </a:path>
            </a:pathLst>
          </a:custGeom>
          <a:solidFill>
            <a:srgbClr val="00FF99"/>
          </a:solidFill>
          <a:ln w="28575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078947" y="2664879"/>
            <a:ext cx="3853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3. </a:t>
            </a:r>
            <a:r>
              <a:rPr lang="en-US" sz="1600" b="1" dirty="0" err="1" smtClean="0">
                <a:solidFill>
                  <a:schemeClr val="bg1"/>
                </a:solidFill>
              </a:rPr>
              <a:t>Linh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hoạt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điều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chỉnh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thời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hạn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công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việc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trên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thanh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tiến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độ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Round Same Side Corner Rectangle 3">
            <a:extLst>
              <a:ext uri="{FF2B5EF4-FFF2-40B4-BE49-F238E27FC236}">
                <a16:creationId xmlns:a16="http://schemas.microsoft.com/office/drawing/2014/main" id="{F8683B29-F316-46FF-868C-9E5A0C895DA4}"/>
              </a:ext>
            </a:extLst>
          </p:cNvPr>
          <p:cNvSpPr/>
          <p:nvPr/>
        </p:nvSpPr>
        <p:spPr>
          <a:xfrm rot="5400000">
            <a:off x="2474773" y="1434806"/>
            <a:ext cx="686835" cy="4520045"/>
          </a:xfrm>
          <a:prstGeom prst="round2SameRect">
            <a:avLst>
              <a:gd name="adj1" fmla="val 47904"/>
              <a:gd name="adj2" fmla="val 0"/>
            </a:avLst>
          </a:prstGeom>
          <a:solidFill>
            <a:srgbClr val="00CC66"/>
          </a:solid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reeform 33"/>
          <p:cNvSpPr/>
          <p:nvPr/>
        </p:nvSpPr>
        <p:spPr>
          <a:xfrm rot="10800000">
            <a:off x="204877" y="3351410"/>
            <a:ext cx="727924" cy="686836"/>
          </a:xfrm>
          <a:custGeom>
            <a:avLst/>
            <a:gdLst>
              <a:gd name="connsiteX0" fmla="*/ 1016211 w 2032423"/>
              <a:gd name="connsiteY0" fmla="*/ 2269068 h 2269068"/>
              <a:gd name="connsiteX1" fmla="*/ 0 w 2032423"/>
              <a:gd name="connsiteY1" fmla="*/ 1701801 h 2269068"/>
              <a:gd name="connsiteX2" fmla="*/ 0 w 2032423"/>
              <a:gd name="connsiteY2" fmla="*/ 567267 h 2269068"/>
              <a:gd name="connsiteX3" fmla="*/ 1016212 w 2032423"/>
              <a:gd name="connsiteY3" fmla="*/ 0 h 2269068"/>
              <a:gd name="connsiteX4" fmla="*/ 2032423 w 2032423"/>
              <a:gd name="connsiteY4" fmla="*/ 567267 h 2269068"/>
              <a:gd name="connsiteX5" fmla="*/ 2032423 w 2032423"/>
              <a:gd name="connsiteY5" fmla="*/ 1701801 h 2269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2423" h="2269068">
                <a:moveTo>
                  <a:pt x="1016211" y="2269068"/>
                </a:moveTo>
                <a:lnTo>
                  <a:pt x="0" y="1701801"/>
                </a:lnTo>
                <a:lnTo>
                  <a:pt x="0" y="567267"/>
                </a:lnTo>
                <a:lnTo>
                  <a:pt x="1016212" y="0"/>
                </a:lnTo>
                <a:lnTo>
                  <a:pt x="2032423" y="567267"/>
                </a:lnTo>
                <a:lnTo>
                  <a:pt x="2032423" y="1701801"/>
                </a:lnTo>
                <a:close/>
              </a:path>
            </a:pathLst>
          </a:custGeom>
          <a:solidFill>
            <a:srgbClr val="00FF99"/>
          </a:solidFill>
          <a:ln w="28575"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078947" y="3402440"/>
            <a:ext cx="3853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4. </a:t>
            </a:r>
            <a:r>
              <a:rPr lang="en-US" sz="1600" b="1" dirty="0" err="1" smtClean="0">
                <a:solidFill>
                  <a:schemeClr val="bg1"/>
                </a:solidFill>
              </a:rPr>
              <a:t>Cập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nhật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tiến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độ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công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việc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theo</a:t>
            </a:r>
            <a:r>
              <a:rPr lang="en-US" sz="1600" b="1" dirty="0" smtClean="0">
                <a:solidFill>
                  <a:schemeClr val="bg1"/>
                </a:solidFill>
              </a:rPr>
              <a:t> % </a:t>
            </a:r>
            <a:r>
              <a:rPr lang="en-US" sz="1600" b="1" dirty="0" err="1" smtClean="0">
                <a:solidFill>
                  <a:schemeClr val="bg1"/>
                </a:solidFill>
              </a:rPr>
              <a:t>trực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tiếp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trên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thanh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tiến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độ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6" y="1994248"/>
            <a:ext cx="424109" cy="42410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" y="2757326"/>
            <a:ext cx="424109" cy="42410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10" y="3460884"/>
            <a:ext cx="467885" cy="46788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37" y="1287173"/>
            <a:ext cx="355309" cy="3553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142" y="4017409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3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A1CA"/>
      </a:accent1>
      <a:accent2>
        <a:srgbClr val="099481"/>
      </a:accent2>
      <a:accent3>
        <a:srgbClr val="7DBC2D"/>
      </a:accent3>
      <a:accent4>
        <a:srgbClr val="EEA720"/>
      </a:accent4>
      <a:accent5>
        <a:srgbClr val="E13A62"/>
      </a:accent5>
      <a:accent6>
        <a:srgbClr val="9132A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3486</TotalTime>
  <Words>667</Words>
  <Application>Microsoft Office PowerPoint</Application>
  <PresentationFormat>Widescreen</PresentationFormat>
  <Paragraphs>95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Free PowerPoint Templates</dc:title>
  <dc:subject>Template</dc:subject>
  <dc:creator>SlideModel</dc:creator>
  <cp:keywords>PowerPoint, Free PowerPoint Templates, SlideModel, Presentations, Designs, Clipart</cp:keywords>
  <dc:description>Download This FREE PowerPoint Templates at http://slidemodel.com</dc:description>
  <cp:lastModifiedBy>dellc</cp:lastModifiedBy>
  <cp:revision>209</cp:revision>
  <dcterms:created xsi:type="dcterms:W3CDTF">2015-08-22T14:32:45Z</dcterms:created>
  <dcterms:modified xsi:type="dcterms:W3CDTF">2021-01-18T08:43:51Z</dcterms:modified>
  <cp:category>Presentations, Business Presentations, Free PowerPoint Templates</cp:category>
  <cp:contentStatus>Template</cp:contentStatus>
</cp:coreProperties>
</file>