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6"/>
  </p:notes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D39"/>
    <a:srgbClr val="71B32D"/>
    <a:srgbClr val="FFC000"/>
    <a:srgbClr val="30ACEC"/>
    <a:srgbClr val="30AB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5824" autoAdjust="0"/>
  </p:normalViewPr>
  <p:slideViewPr>
    <p:cSldViewPr snapToGrid="0">
      <p:cViewPr>
        <p:scale>
          <a:sx n="125" d="100"/>
          <a:sy n="125" d="100"/>
        </p:scale>
        <p:origin x="-168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13AE-7F24-492F-B1B9-4F6717997292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1EDE-2D9E-4C3A-887E-660F7474E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1EDE-2D9E-4C3A-887E-660F7474E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8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FF5BC9-3CA7-4734-80BA-148CB5101E77}" type="datetimeFigureOut">
              <a:rPr lang="en-US" smtClean="0"/>
              <a:t>13/04/2019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25F2A-4DFC-4B35-8E1E-A50F097F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mailto:info@3i.com.vn" TargetMode="External"/><Relationship Id="rId5" Type="http://schemas.openxmlformats.org/officeDocument/2006/relationships/image" Target="../media/image41.png"/><Relationship Id="rId10" Type="http://schemas.openxmlformats.org/officeDocument/2006/relationships/hyperlink" Target="mailto:outsourceinvietnam@gmail.com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://www.3i.com.v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18653" y="570080"/>
            <a:ext cx="7573347" cy="942392"/>
          </a:xfrm>
          <a:custGeom>
            <a:avLst/>
            <a:gdLst>
              <a:gd name="connsiteX0" fmla="*/ 0 w 6697766"/>
              <a:gd name="connsiteY0" fmla="*/ 0 h 942392"/>
              <a:gd name="connsiteX1" fmla="*/ 6697766 w 6697766"/>
              <a:gd name="connsiteY1" fmla="*/ 0 h 942392"/>
              <a:gd name="connsiteX2" fmla="*/ 6697766 w 6697766"/>
              <a:gd name="connsiteY2" fmla="*/ 942392 h 942392"/>
              <a:gd name="connsiteX3" fmla="*/ 0 w 6697766"/>
              <a:gd name="connsiteY3" fmla="*/ 942392 h 942392"/>
              <a:gd name="connsiteX4" fmla="*/ 0 w 6697766"/>
              <a:gd name="connsiteY4" fmla="*/ 0 h 942392"/>
              <a:gd name="connsiteX0" fmla="*/ 811763 w 6697766"/>
              <a:gd name="connsiteY0" fmla="*/ 0 h 942392"/>
              <a:gd name="connsiteX1" fmla="*/ 6697766 w 6697766"/>
              <a:gd name="connsiteY1" fmla="*/ 0 h 942392"/>
              <a:gd name="connsiteX2" fmla="*/ 6697766 w 6697766"/>
              <a:gd name="connsiteY2" fmla="*/ 942392 h 942392"/>
              <a:gd name="connsiteX3" fmla="*/ 0 w 6697766"/>
              <a:gd name="connsiteY3" fmla="*/ 942392 h 942392"/>
              <a:gd name="connsiteX4" fmla="*/ 811763 w 6697766"/>
              <a:gd name="connsiteY4" fmla="*/ 0 h 94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7766" h="942392">
                <a:moveTo>
                  <a:pt x="811763" y="0"/>
                </a:moveTo>
                <a:lnTo>
                  <a:pt x="6697766" y="0"/>
                </a:lnTo>
                <a:lnTo>
                  <a:pt x="6697766" y="942392"/>
                </a:lnTo>
                <a:lnTo>
                  <a:pt x="0" y="942392"/>
                </a:lnTo>
                <a:lnTo>
                  <a:pt x="81176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6"/>
          <p:cNvSpPr txBox="1"/>
          <p:nvPr/>
        </p:nvSpPr>
        <p:spPr>
          <a:xfrm>
            <a:off x="5637747" y="764313"/>
            <a:ext cx="649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FFFF"/>
                </a:solidFill>
                <a:latin typeface=".VnStamp" panose="020B7200000000000000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SMART TRAVEL</a:t>
            </a:r>
            <a:endParaRPr lang="zh-CN" altLang="en-US" sz="4400" b="1" dirty="0">
              <a:solidFill>
                <a:srgbClr val="FFFFFF"/>
              </a:solidFill>
              <a:latin typeface=".VnStamp" panose="020B7200000000000000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Rectangle 32"/>
          <p:cNvSpPr/>
          <p:nvPr/>
        </p:nvSpPr>
        <p:spPr>
          <a:xfrm>
            <a:off x="6138046" y="1693973"/>
            <a:ext cx="6053954" cy="652004"/>
          </a:xfrm>
          <a:custGeom>
            <a:avLst/>
            <a:gdLst>
              <a:gd name="connsiteX0" fmla="*/ 0 w 6697766"/>
              <a:gd name="connsiteY0" fmla="*/ 0 h 942392"/>
              <a:gd name="connsiteX1" fmla="*/ 6697766 w 6697766"/>
              <a:gd name="connsiteY1" fmla="*/ 0 h 942392"/>
              <a:gd name="connsiteX2" fmla="*/ 6697766 w 6697766"/>
              <a:gd name="connsiteY2" fmla="*/ 942392 h 942392"/>
              <a:gd name="connsiteX3" fmla="*/ 0 w 6697766"/>
              <a:gd name="connsiteY3" fmla="*/ 942392 h 942392"/>
              <a:gd name="connsiteX4" fmla="*/ 0 w 6697766"/>
              <a:gd name="connsiteY4" fmla="*/ 0 h 942392"/>
              <a:gd name="connsiteX0" fmla="*/ 811763 w 6697766"/>
              <a:gd name="connsiteY0" fmla="*/ 0 h 942392"/>
              <a:gd name="connsiteX1" fmla="*/ 6697766 w 6697766"/>
              <a:gd name="connsiteY1" fmla="*/ 0 h 942392"/>
              <a:gd name="connsiteX2" fmla="*/ 6697766 w 6697766"/>
              <a:gd name="connsiteY2" fmla="*/ 942392 h 942392"/>
              <a:gd name="connsiteX3" fmla="*/ 0 w 6697766"/>
              <a:gd name="connsiteY3" fmla="*/ 942392 h 942392"/>
              <a:gd name="connsiteX4" fmla="*/ 811763 w 6697766"/>
              <a:gd name="connsiteY4" fmla="*/ 0 h 942392"/>
              <a:gd name="connsiteX0" fmla="*/ 0 w 5886003"/>
              <a:gd name="connsiteY0" fmla="*/ 0 h 942392"/>
              <a:gd name="connsiteX1" fmla="*/ 5886003 w 5886003"/>
              <a:gd name="connsiteY1" fmla="*/ 0 h 942392"/>
              <a:gd name="connsiteX2" fmla="*/ 5886003 w 5886003"/>
              <a:gd name="connsiteY2" fmla="*/ 942392 h 942392"/>
              <a:gd name="connsiteX3" fmla="*/ 531846 w 5886003"/>
              <a:gd name="connsiteY3" fmla="*/ 942392 h 942392"/>
              <a:gd name="connsiteX4" fmla="*/ 0 w 5886003"/>
              <a:gd name="connsiteY4" fmla="*/ 0 h 942392"/>
              <a:gd name="connsiteX0" fmla="*/ 0 w 6053954"/>
              <a:gd name="connsiteY0" fmla="*/ 0 h 956073"/>
              <a:gd name="connsiteX1" fmla="*/ 6053954 w 6053954"/>
              <a:gd name="connsiteY1" fmla="*/ 13681 h 956073"/>
              <a:gd name="connsiteX2" fmla="*/ 6053954 w 6053954"/>
              <a:gd name="connsiteY2" fmla="*/ 956073 h 956073"/>
              <a:gd name="connsiteX3" fmla="*/ 699797 w 6053954"/>
              <a:gd name="connsiteY3" fmla="*/ 956073 h 956073"/>
              <a:gd name="connsiteX4" fmla="*/ 0 w 6053954"/>
              <a:gd name="connsiteY4" fmla="*/ 0 h 95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3954" h="956073">
                <a:moveTo>
                  <a:pt x="0" y="0"/>
                </a:moveTo>
                <a:lnTo>
                  <a:pt x="6053954" y="13681"/>
                </a:lnTo>
                <a:lnTo>
                  <a:pt x="6053954" y="956073"/>
                </a:lnTo>
                <a:lnTo>
                  <a:pt x="699797" y="9560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7"/>
          <p:cNvSpPr txBox="1"/>
          <p:nvPr/>
        </p:nvSpPr>
        <p:spPr>
          <a:xfrm>
            <a:off x="7006602" y="1796594"/>
            <a:ext cx="486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Giải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pháp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Hệ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thống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du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lịch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thông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minh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55" y="22354"/>
            <a:ext cx="1927190" cy="20823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4329">
            <a:off x="7581468" y="2455069"/>
            <a:ext cx="681697" cy="6010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80585">
            <a:off x="10749715" y="3536630"/>
            <a:ext cx="507185" cy="4471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4012">
            <a:off x="8863872" y="6041434"/>
            <a:ext cx="617326" cy="5442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452">
            <a:off x="3387560" y="6349839"/>
            <a:ext cx="617326" cy="5442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7232">
            <a:off x="1269516" y="3506699"/>
            <a:ext cx="669912" cy="59063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7757373" y="4090591"/>
            <a:ext cx="801345" cy="1189625"/>
            <a:chOff x="6821166" y="4526996"/>
            <a:chExt cx="801345" cy="118962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166" y="4526996"/>
              <a:ext cx="801345" cy="1189625"/>
            </a:xfrm>
            <a:prstGeom prst="rect">
              <a:avLst/>
            </a:prstGeom>
          </p:spPr>
        </p:pic>
        <p:pic>
          <p:nvPicPr>
            <p:cNvPr id="45" name="Picture 1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7"/>
            <a:stretch/>
          </p:blipFill>
          <p:spPr bwMode="auto">
            <a:xfrm>
              <a:off x="7000875" y="4747448"/>
              <a:ext cx="447675" cy="78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1474943" y="5740896"/>
            <a:ext cx="284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/>
              <a:t>Hiển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thị</a:t>
            </a:r>
            <a:r>
              <a:rPr lang="en-US" sz="1600" b="1" i="1" dirty="0" smtClean="0"/>
              <a:t> chi </a:t>
            </a:r>
            <a:r>
              <a:rPr lang="en-US" sz="1600" b="1" i="1" dirty="0" err="1" smtClean="0"/>
              <a:t>tiết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thông</a:t>
            </a:r>
            <a:r>
              <a:rPr lang="en-US" sz="1600" b="1" i="1" dirty="0" smtClean="0"/>
              <a:t> tin </a:t>
            </a:r>
            <a:r>
              <a:rPr lang="en-US" sz="1600" b="1" i="1" dirty="0" err="1" smtClean="0"/>
              <a:t>điểm</a:t>
            </a:r>
            <a:r>
              <a:rPr lang="en-US" sz="1600" b="1" i="1" dirty="0" smtClean="0"/>
              <a:t> </a:t>
            </a:r>
          </a:p>
          <a:p>
            <a:pPr algn="ctr"/>
            <a:r>
              <a:rPr lang="en-US" sz="1600" b="1" i="1" dirty="0" smtClean="0"/>
              <a:t>du </a:t>
            </a:r>
            <a:r>
              <a:rPr lang="en-US" sz="1600" b="1" i="1" dirty="0" err="1" smtClean="0"/>
              <a:t>lịch</a:t>
            </a:r>
            <a:endParaRPr lang="en-US" sz="1600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626419" y="6069210"/>
            <a:ext cx="1954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>
                <a:latin typeface="+mj-lt"/>
              </a:rPr>
              <a:t>Ứng</a:t>
            </a:r>
            <a:r>
              <a:rPr lang="en-US" sz="1600" b="1" i="1" dirty="0" smtClean="0">
                <a:latin typeface="+mj-lt"/>
              </a:rPr>
              <a:t> </a:t>
            </a:r>
            <a:r>
              <a:rPr lang="en-US" sz="1600" b="1" i="1" dirty="0" err="1" smtClean="0">
                <a:latin typeface="+mj-lt"/>
              </a:rPr>
              <a:t>dụng</a:t>
            </a:r>
            <a:r>
              <a:rPr lang="en-US" sz="1600" b="1" i="1" dirty="0" smtClean="0">
                <a:latin typeface="+mj-lt"/>
              </a:rPr>
              <a:t> du </a:t>
            </a:r>
            <a:r>
              <a:rPr lang="en-US" sz="1600" b="1" i="1" dirty="0" err="1" smtClean="0">
                <a:latin typeface="+mj-lt"/>
              </a:rPr>
              <a:t>lịch</a:t>
            </a:r>
            <a:r>
              <a:rPr lang="en-US" sz="1600" b="1" i="1" dirty="0" smtClean="0">
                <a:latin typeface="+mj-lt"/>
              </a:rPr>
              <a:t> </a:t>
            </a:r>
            <a:r>
              <a:rPr lang="en-US" sz="1600" b="1" i="1" dirty="0" err="1" smtClean="0">
                <a:latin typeface="+mj-lt"/>
              </a:rPr>
              <a:t>trên</a:t>
            </a:r>
            <a:r>
              <a:rPr lang="en-US" sz="1600" b="1" i="1" dirty="0" smtClean="0">
                <a:latin typeface="+mj-lt"/>
              </a:rPr>
              <a:t> </a:t>
            </a:r>
            <a:r>
              <a:rPr lang="en-US" sz="1600" b="1" i="1" dirty="0" err="1" smtClean="0">
                <a:latin typeface="+mj-lt"/>
              </a:rPr>
              <a:t>thiết</a:t>
            </a:r>
            <a:r>
              <a:rPr lang="en-US" sz="1600" b="1" i="1" dirty="0" smtClean="0">
                <a:latin typeface="+mj-lt"/>
              </a:rPr>
              <a:t> </a:t>
            </a:r>
            <a:r>
              <a:rPr lang="en-US" sz="1600" b="1" i="1" dirty="0" err="1" smtClean="0">
                <a:latin typeface="+mj-lt"/>
              </a:rPr>
              <a:t>bị</a:t>
            </a:r>
            <a:r>
              <a:rPr lang="en-US" sz="1600" b="1" i="1" dirty="0" smtClean="0">
                <a:latin typeface="+mj-lt"/>
              </a:rPr>
              <a:t> di </a:t>
            </a:r>
            <a:r>
              <a:rPr lang="en-US" sz="1600" b="1" i="1" dirty="0" err="1" smtClean="0">
                <a:latin typeface="+mj-lt"/>
              </a:rPr>
              <a:t>động</a:t>
            </a:r>
            <a:endParaRPr lang="en-US" sz="1600" b="1" i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4911" y="3527549"/>
            <a:ext cx="209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/>
              <a:t>Hệ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thống</a:t>
            </a:r>
            <a:r>
              <a:rPr lang="en-US" sz="1600" b="1" i="1" dirty="0" smtClean="0"/>
              <a:t> du </a:t>
            </a:r>
            <a:r>
              <a:rPr lang="en-US" sz="1600" b="1" i="1" dirty="0" err="1" smtClean="0"/>
              <a:t>lịch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trên</a:t>
            </a:r>
            <a:r>
              <a:rPr lang="en-US" sz="1600" b="1" i="1" dirty="0" smtClean="0"/>
              <a:t> web</a:t>
            </a:r>
            <a:endParaRPr lang="en-US" sz="1600" b="1" i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5146204" y="4404803"/>
            <a:ext cx="372085" cy="746240"/>
            <a:chOff x="5014719" y="4220211"/>
            <a:chExt cx="372085" cy="74624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719" y="4220211"/>
              <a:ext cx="372085" cy="74624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30647" y="4305535"/>
              <a:ext cx="334310" cy="57840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37" y="1931077"/>
            <a:ext cx="2315297" cy="1453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22" y="4311043"/>
            <a:ext cx="2344310" cy="13089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TextBox 36"/>
          <p:cNvSpPr txBox="1"/>
          <p:nvPr/>
        </p:nvSpPr>
        <p:spPr>
          <a:xfrm>
            <a:off x="5269778" y="5938330"/>
            <a:ext cx="284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 smtClean="0"/>
              <a:t>Đồng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bộ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hóa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giữa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trên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nền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tảng</a:t>
            </a:r>
            <a:r>
              <a:rPr lang="en-US" sz="1600" b="1" i="1" dirty="0" smtClean="0"/>
              <a:t> web </a:t>
            </a:r>
            <a:r>
              <a:rPr lang="en-US" sz="1600" b="1" i="1" dirty="0" err="1" smtClean="0"/>
              <a:t>và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ứng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dụng</a:t>
            </a:r>
            <a:r>
              <a:rPr lang="en-US" sz="1600" b="1" i="1" dirty="0" smtClean="0"/>
              <a:t> mobile</a:t>
            </a:r>
            <a:endParaRPr lang="en-US" sz="1600" b="1" i="1" dirty="0"/>
          </a:p>
        </p:txBody>
      </p:sp>
      <p:pic>
        <p:nvPicPr>
          <p:cNvPr id="40" name="Picture 2" descr="HÃ¬nh áº£nh cÃ³ liÃªn qua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31" y="5938330"/>
            <a:ext cx="1088329" cy="8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83" y="5977586"/>
            <a:ext cx="976400" cy="51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" name="Group 41"/>
          <p:cNvGrpSpPr/>
          <p:nvPr/>
        </p:nvGrpSpPr>
        <p:grpSpPr>
          <a:xfrm>
            <a:off x="7757373" y="5851536"/>
            <a:ext cx="1034703" cy="1020125"/>
            <a:chOff x="5385076" y="4588177"/>
            <a:chExt cx="1328165" cy="118059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6"/>
            <a:srcRect t="3631"/>
            <a:stretch/>
          </p:blipFill>
          <p:spPr>
            <a:xfrm>
              <a:off x="5894640" y="4727966"/>
              <a:ext cx="453522" cy="81425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76" y="4588177"/>
              <a:ext cx="1328165" cy="11805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2317" y="4311043"/>
            <a:ext cx="462439" cy="75749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32" y="4472891"/>
            <a:ext cx="320657" cy="595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26" y="3819937"/>
            <a:ext cx="1075832" cy="21576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82"/>
          <a:stretch/>
        </p:blipFill>
        <p:spPr>
          <a:xfrm>
            <a:off x="9765060" y="4073120"/>
            <a:ext cx="975965" cy="165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3480">
            <a:off x="4534252" y="3047321"/>
            <a:ext cx="4546590" cy="2481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28" y="2913631"/>
            <a:ext cx="1230313" cy="131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792076" y="2529641"/>
            <a:ext cx="3388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Tự</a:t>
            </a:r>
            <a:r>
              <a:rPr lang="en-US" sz="1600" b="1" i="1" dirty="0"/>
              <a:t> </a:t>
            </a:r>
            <a:r>
              <a:rPr lang="en-US" sz="1600" b="1" i="1" dirty="0" err="1"/>
              <a:t>động</a:t>
            </a:r>
            <a:r>
              <a:rPr lang="en-US" sz="1600" b="1" i="1" dirty="0"/>
              <a:t> </a:t>
            </a:r>
            <a:r>
              <a:rPr lang="en-US" sz="1600" b="1" i="1" dirty="0" err="1"/>
              <a:t>bật</a:t>
            </a:r>
            <a:r>
              <a:rPr lang="en-US" sz="1600" b="1" i="1" dirty="0"/>
              <a:t> </a:t>
            </a:r>
            <a:r>
              <a:rPr lang="en-US" sz="1600" b="1" i="1" dirty="0" err="1"/>
              <a:t>thông</a:t>
            </a:r>
            <a:r>
              <a:rPr lang="en-US" sz="1600" b="1" i="1" dirty="0"/>
              <a:t> </a:t>
            </a:r>
            <a:r>
              <a:rPr lang="en-US" sz="1600" b="1" i="1" dirty="0" err="1"/>
              <a:t>báo</a:t>
            </a:r>
            <a:r>
              <a:rPr lang="en-US" sz="1600" b="1" i="1" dirty="0"/>
              <a:t> </a:t>
            </a:r>
            <a:r>
              <a:rPr lang="en-US" sz="1600" b="1" i="1" dirty="0" err="1"/>
              <a:t>hướng</a:t>
            </a:r>
            <a:r>
              <a:rPr lang="en-US" sz="1600" b="1" i="1" dirty="0"/>
              <a:t> </a:t>
            </a:r>
            <a:r>
              <a:rPr lang="en-US" sz="1600" b="1" i="1" dirty="0" err="1"/>
              <a:t>dẫn</a:t>
            </a:r>
            <a:r>
              <a:rPr lang="en-US" sz="1600" b="1" i="1" dirty="0"/>
              <a:t> </a:t>
            </a:r>
            <a:r>
              <a:rPr lang="en-US" sz="1600" b="1" i="1" dirty="0" err="1"/>
              <a:t>khi</a:t>
            </a:r>
            <a:r>
              <a:rPr lang="en-US" sz="1600" b="1" i="1" dirty="0"/>
              <a:t> </a:t>
            </a:r>
            <a:r>
              <a:rPr lang="en-US" sz="1600" b="1" i="1" dirty="0" err="1"/>
              <a:t>đến</a:t>
            </a:r>
            <a:r>
              <a:rPr lang="en-US" sz="1600" b="1" i="1" dirty="0"/>
              <a:t> </a:t>
            </a:r>
            <a:r>
              <a:rPr lang="en-US" sz="1600" b="1" i="1" dirty="0" err="1"/>
              <a:t>gần</a:t>
            </a:r>
            <a:r>
              <a:rPr lang="en-US" sz="1600" b="1" i="1" dirty="0"/>
              <a:t> </a:t>
            </a:r>
            <a:r>
              <a:rPr lang="en-US" sz="1600" b="1" i="1" dirty="0" err="1"/>
              <a:t>điểm</a:t>
            </a:r>
            <a:r>
              <a:rPr lang="en-US" sz="1600" b="1" i="1" dirty="0"/>
              <a:t> du </a:t>
            </a:r>
            <a:r>
              <a:rPr lang="en-US" sz="1600" b="1" i="1" dirty="0" err="1"/>
              <a:t>lịch</a:t>
            </a:r>
            <a:r>
              <a:rPr lang="en-US" sz="1600" b="1" i="1" dirty="0"/>
              <a:t/>
            </a:r>
            <a:br>
              <a:rPr lang="en-US" sz="1600" b="1" i="1" dirty="0"/>
            </a:br>
            <a:r>
              <a:rPr lang="en-US" sz="1600" b="1" i="1" dirty="0"/>
              <a:t>(Video, </a:t>
            </a:r>
            <a:r>
              <a:rPr lang="en-US" sz="1600" b="1" i="1" dirty="0" err="1"/>
              <a:t>Audio,Vị</a:t>
            </a:r>
            <a:r>
              <a:rPr lang="en-US" sz="1600" b="1" i="1" dirty="0"/>
              <a:t> </a:t>
            </a:r>
            <a:r>
              <a:rPr lang="en-US" sz="1600" b="1" i="1" dirty="0" err="1"/>
              <a:t>trí</a:t>
            </a:r>
            <a:r>
              <a:rPr lang="en-US" sz="1600" b="1" i="1" dirty="0"/>
              <a:t> </a:t>
            </a:r>
            <a:r>
              <a:rPr lang="en-US" sz="1600" b="1" i="1" dirty="0" err="1"/>
              <a:t>khu</a:t>
            </a:r>
            <a:r>
              <a:rPr lang="en-US" sz="1600" b="1" i="1" dirty="0"/>
              <a:t> di </a:t>
            </a:r>
            <a:r>
              <a:rPr lang="en-US" sz="1600" b="1" i="1" dirty="0" err="1"/>
              <a:t>tích</a:t>
            </a:r>
            <a:r>
              <a:rPr lang="en-US" sz="1600" b="1" i="1" dirty="0"/>
              <a:t> … ) </a:t>
            </a:r>
            <a:endParaRPr lang="en-US" sz="1600" i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2771">
            <a:off x="4790102" y="2318910"/>
            <a:ext cx="842580" cy="7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077644" y="695323"/>
            <a:ext cx="3887432" cy="2142697"/>
          </a:xfrm>
          <a:prstGeom prst="roundRect">
            <a:avLst>
              <a:gd name="adj" fmla="val 1041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10050" y="695324"/>
            <a:ext cx="3829050" cy="2143409"/>
          </a:xfrm>
          <a:prstGeom prst="roundRect">
            <a:avLst>
              <a:gd name="adj" fmla="val 10415"/>
            </a:avLst>
          </a:prstGeom>
          <a:solidFill>
            <a:srgbClr val="71B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1000" y="695325"/>
            <a:ext cx="3790506" cy="2143408"/>
          </a:xfrm>
          <a:prstGeom prst="roundRect">
            <a:avLst>
              <a:gd name="adj" fmla="val 104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9067" y="923010"/>
            <a:ext cx="341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1. </a:t>
            </a:r>
            <a:r>
              <a:rPr lang="en-US" b="1" i="1" dirty="0" err="1">
                <a:solidFill>
                  <a:schemeClr val="bg1"/>
                </a:solidFill>
              </a:rPr>
              <a:t>Giới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thiệu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thông</a:t>
            </a:r>
            <a:r>
              <a:rPr lang="en-US" b="1" i="1" dirty="0">
                <a:solidFill>
                  <a:schemeClr val="bg1"/>
                </a:solidFill>
              </a:rPr>
              <a:t> tin chi </a:t>
            </a:r>
            <a:r>
              <a:rPr lang="en-US" b="1" i="1" dirty="0" err="1">
                <a:solidFill>
                  <a:schemeClr val="bg1"/>
                </a:solidFill>
              </a:rPr>
              <a:t>tiết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về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du </a:t>
            </a:r>
            <a:r>
              <a:rPr lang="en-US" b="1" i="1" dirty="0" err="1">
                <a:solidFill>
                  <a:schemeClr val="bg1"/>
                </a:solidFill>
              </a:rPr>
              <a:t>lịch</a:t>
            </a:r>
            <a:r>
              <a:rPr lang="en-US" b="1" i="1" dirty="0">
                <a:solidFill>
                  <a:schemeClr val="bg1"/>
                </a:solidFill>
              </a:rPr>
              <a:t> , </a:t>
            </a:r>
            <a:r>
              <a:rPr lang="en-US" b="1" i="1" dirty="0" err="1">
                <a:solidFill>
                  <a:schemeClr val="bg1"/>
                </a:solidFill>
              </a:rPr>
              <a:t>Danh</a:t>
            </a:r>
            <a:r>
              <a:rPr lang="en-US" b="1" i="1" dirty="0">
                <a:solidFill>
                  <a:schemeClr val="bg1"/>
                </a:solidFill>
              </a:rPr>
              <a:t> lam </a:t>
            </a:r>
            <a:r>
              <a:rPr lang="en-US" b="1" i="1" dirty="0" err="1">
                <a:solidFill>
                  <a:schemeClr val="bg1"/>
                </a:solidFill>
              </a:rPr>
              <a:t>thắng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cảnh</a:t>
            </a:r>
            <a:r>
              <a:rPr lang="en-US" b="1" i="1" dirty="0">
                <a:solidFill>
                  <a:schemeClr val="bg1"/>
                </a:solidFill>
              </a:rPr>
              <a:t>, Di </a:t>
            </a:r>
            <a:r>
              <a:rPr lang="en-US" b="1" i="1" dirty="0" err="1">
                <a:solidFill>
                  <a:schemeClr val="bg1"/>
                </a:solidFill>
              </a:rPr>
              <a:t>tích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lịch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sử</a:t>
            </a:r>
            <a:r>
              <a:rPr lang="en-US" b="1" i="1" dirty="0">
                <a:solidFill>
                  <a:schemeClr val="bg1"/>
                </a:solidFill>
              </a:rPr>
              <a:t> - </a:t>
            </a:r>
            <a:r>
              <a:rPr lang="en-US" b="1" i="1" dirty="0" err="1">
                <a:solidFill>
                  <a:schemeClr val="bg1"/>
                </a:solidFill>
              </a:rPr>
              <a:t>văn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hóa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thông</a:t>
            </a:r>
            <a:r>
              <a:rPr lang="en-US" b="1" i="1" dirty="0">
                <a:solidFill>
                  <a:schemeClr val="bg1"/>
                </a:solidFill>
              </a:rPr>
              <a:t> tin </a:t>
            </a:r>
            <a:r>
              <a:rPr lang="en-US" b="1" i="1" dirty="0" err="1">
                <a:solidFill>
                  <a:schemeClr val="bg1"/>
                </a:solidFill>
              </a:rPr>
              <a:t>về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lễ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hội</a:t>
            </a:r>
            <a:r>
              <a:rPr lang="en-US" b="1" i="1" dirty="0">
                <a:solidFill>
                  <a:schemeClr val="bg1"/>
                </a:solidFill>
              </a:rPr>
              <a:t> 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4763" y="923010"/>
            <a:ext cx="345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3. </a:t>
            </a:r>
            <a:r>
              <a:rPr lang="en-US" b="1" i="1" dirty="0" err="1">
                <a:solidFill>
                  <a:schemeClr val="bg1"/>
                </a:solidFill>
              </a:rPr>
              <a:t>Xem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thông</a:t>
            </a:r>
            <a:r>
              <a:rPr lang="en-US" b="1" i="1" dirty="0">
                <a:solidFill>
                  <a:schemeClr val="bg1"/>
                </a:solidFill>
              </a:rPr>
              <a:t> tin chi </a:t>
            </a:r>
            <a:r>
              <a:rPr lang="en-US" b="1" i="1" dirty="0" err="1">
                <a:solidFill>
                  <a:schemeClr val="bg1"/>
                </a:solidFill>
              </a:rPr>
              <a:t>tiết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qua Video, Audio , </a:t>
            </a:r>
            <a:r>
              <a:rPr lang="en-US" b="1" i="1" dirty="0" err="1">
                <a:solidFill>
                  <a:schemeClr val="bg1"/>
                </a:solidFill>
              </a:rPr>
              <a:t>Hình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ảnh</a:t>
            </a:r>
            <a:r>
              <a:rPr lang="en-US" b="1" i="1" dirty="0">
                <a:solidFill>
                  <a:schemeClr val="bg1"/>
                </a:solidFill>
              </a:rPr>
              <a:t> , </a:t>
            </a:r>
            <a:r>
              <a:rPr lang="en-US" b="1" i="1" dirty="0" err="1">
                <a:solidFill>
                  <a:schemeClr val="bg1"/>
                </a:solidFill>
              </a:rPr>
              <a:t>Giới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thiệu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về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di </a:t>
            </a:r>
            <a:r>
              <a:rPr lang="en-US" b="1" i="1" dirty="0" err="1">
                <a:solidFill>
                  <a:schemeClr val="bg1"/>
                </a:solidFill>
              </a:rPr>
              <a:t>tích</a:t>
            </a:r>
            <a:r>
              <a:rPr lang="en-US" b="1" i="1" dirty="0">
                <a:solidFill>
                  <a:schemeClr val="bg1"/>
                </a:solidFill>
              </a:rPr>
              <a:t>  </a:t>
            </a:r>
            <a:r>
              <a:rPr lang="en-US" b="1" i="1" dirty="0" err="1">
                <a:solidFill>
                  <a:schemeClr val="bg1"/>
                </a:solidFill>
              </a:rPr>
              <a:t>và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biết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được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vị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trí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chính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xác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trên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bản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9572" y="806695"/>
            <a:ext cx="3513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2</a:t>
            </a:r>
            <a:r>
              <a:rPr lang="en-US" b="1" i="1" dirty="0" smtClean="0">
                <a:solidFill>
                  <a:schemeClr val="bg1"/>
                </a:solidFill>
              </a:rPr>
              <a:t>.  </a:t>
            </a:r>
            <a:r>
              <a:rPr lang="en-US" b="1" i="1" dirty="0" err="1">
                <a:solidFill>
                  <a:schemeClr val="bg1"/>
                </a:solidFill>
              </a:rPr>
              <a:t>Giải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quyết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bài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toán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tìm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đường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tối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ưu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từ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địa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A </a:t>
            </a:r>
            <a:r>
              <a:rPr lang="en-US" b="1" i="1" dirty="0" err="1">
                <a:solidFill>
                  <a:schemeClr val="bg1"/>
                </a:solidFill>
              </a:rPr>
              <a:t>đến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địa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B </a:t>
            </a:r>
            <a:r>
              <a:rPr lang="en-US" b="1" i="1" dirty="0" err="1">
                <a:solidFill>
                  <a:schemeClr val="bg1"/>
                </a:solidFill>
              </a:rPr>
              <a:t>theo</a:t>
            </a:r>
            <a:r>
              <a:rPr lang="en-US" b="1" i="1" dirty="0">
                <a:solidFill>
                  <a:schemeClr val="bg1"/>
                </a:solidFill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b="1" i="1" dirty="0" err="1">
                <a:solidFill>
                  <a:schemeClr val="bg1"/>
                </a:solidFill>
              </a:rPr>
              <a:t>Thời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gian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Chi </a:t>
            </a:r>
            <a:r>
              <a:rPr lang="en-US" b="1" i="1" dirty="0" err="1">
                <a:solidFill>
                  <a:schemeClr val="bg1"/>
                </a:solidFill>
              </a:rPr>
              <a:t>phí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b="1" i="1" dirty="0" err="1">
                <a:solidFill>
                  <a:schemeClr val="bg1"/>
                </a:solidFill>
              </a:rPr>
              <a:t>Khoảng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cách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 err="1">
                <a:solidFill>
                  <a:schemeClr val="bg1"/>
                </a:solidFill>
              </a:rPr>
              <a:t>Phương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tiện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574">
            <a:off x="7978927" y="234960"/>
            <a:ext cx="755768" cy="7464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9" y="42590"/>
            <a:ext cx="616930" cy="9407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1" y="3417073"/>
            <a:ext cx="3620018" cy="24000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48" y="3918338"/>
            <a:ext cx="3621031" cy="26318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63" y="3476446"/>
            <a:ext cx="3792413" cy="21515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564896" y="1766671"/>
            <a:ext cx="1205768" cy="2418244"/>
            <a:chOff x="4245640" y="2708503"/>
            <a:chExt cx="1205768" cy="241824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640" y="2708503"/>
              <a:ext cx="1205768" cy="241824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178" y="2949391"/>
              <a:ext cx="1096705" cy="1890028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2" t="72893" r="3768"/>
          <a:stretch/>
        </p:blipFill>
        <p:spPr>
          <a:xfrm>
            <a:off x="39547" y="191060"/>
            <a:ext cx="893378" cy="7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039100" y="695325"/>
            <a:ext cx="3733800" cy="2223406"/>
          </a:xfrm>
          <a:prstGeom prst="roundRect">
            <a:avLst>
              <a:gd name="adj" fmla="val 1041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10050" y="695324"/>
            <a:ext cx="3733800" cy="2223407"/>
          </a:xfrm>
          <a:prstGeom prst="roundRect">
            <a:avLst>
              <a:gd name="adj" fmla="val 10415"/>
            </a:avLst>
          </a:prstGeom>
          <a:solidFill>
            <a:srgbClr val="71B32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1000" y="695325"/>
            <a:ext cx="3733800" cy="2248166"/>
          </a:xfrm>
          <a:prstGeom prst="roundRect">
            <a:avLst>
              <a:gd name="adj" fmla="val 104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3309" y="995606"/>
            <a:ext cx="326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4. </a:t>
            </a:r>
            <a:r>
              <a:rPr lang="en-US" b="1" i="1" dirty="0" err="1">
                <a:solidFill>
                  <a:schemeClr val="bg1"/>
                </a:solidFill>
              </a:rPr>
              <a:t>Tích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hợp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trên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nền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tảng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chemeClr val="bg1"/>
                </a:solidFill>
              </a:rPr>
              <a:t>mobile 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giao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diện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dễ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sử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dụng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cập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nhật</a:t>
            </a:r>
            <a:r>
              <a:rPr lang="en-US" b="1" i="1" dirty="0">
                <a:solidFill>
                  <a:schemeClr val="bg1"/>
                </a:solidFill>
              </a:rPr>
              <a:t> tin </a:t>
            </a:r>
            <a:r>
              <a:rPr lang="en-US" b="1" i="1" dirty="0" err="1">
                <a:solidFill>
                  <a:schemeClr val="bg1"/>
                </a:solidFill>
              </a:rPr>
              <a:t>tức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sự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kiện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ngay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trên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ứng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dụng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điện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thoại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6005" y="949775"/>
            <a:ext cx="329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5. </a:t>
            </a:r>
            <a:r>
              <a:rPr lang="en-US" b="1" i="1" dirty="0" err="1">
                <a:solidFill>
                  <a:schemeClr val="bg1"/>
                </a:solidFill>
              </a:rPr>
              <a:t>Đồng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bộ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hóa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giữa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nền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tảng</a:t>
            </a:r>
            <a:r>
              <a:rPr lang="en-US" b="1" i="1" dirty="0">
                <a:solidFill>
                  <a:schemeClr val="bg1"/>
                </a:solidFill>
              </a:rPr>
              <a:t> web </a:t>
            </a:r>
            <a:r>
              <a:rPr lang="en-US" b="1" i="1" dirty="0" err="1">
                <a:solidFill>
                  <a:schemeClr val="bg1"/>
                </a:solidFill>
              </a:rPr>
              <a:t>và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ứng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dụng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moblie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thực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hiện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chức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năng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tìm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đường</a:t>
            </a:r>
            <a:r>
              <a:rPr lang="en-US" b="1" i="1" dirty="0">
                <a:solidFill>
                  <a:schemeClr val="bg1"/>
                </a:solidFill>
              </a:rPr>
              <a:t> , </a:t>
            </a:r>
            <a:r>
              <a:rPr lang="en-US" b="1" i="1" dirty="0" err="1">
                <a:solidFill>
                  <a:schemeClr val="bg1"/>
                </a:solidFill>
              </a:rPr>
              <a:t>tìm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địa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di </a:t>
            </a:r>
            <a:r>
              <a:rPr lang="en-US" b="1" i="1" dirty="0" err="1">
                <a:solidFill>
                  <a:schemeClr val="bg1"/>
                </a:solidFill>
              </a:rPr>
              <a:t>tích</a:t>
            </a:r>
            <a:r>
              <a:rPr lang="en-US" b="1" i="1" dirty="0">
                <a:solidFill>
                  <a:schemeClr val="bg1"/>
                </a:solidFill>
              </a:rPr>
              <a:t> … </a:t>
            </a:r>
            <a:r>
              <a:rPr lang="en-US" b="1" i="1" dirty="0" err="1">
                <a:solidFill>
                  <a:schemeClr val="bg1"/>
                </a:solidFill>
              </a:rPr>
              <a:t>trên</a:t>
            </a:r>
            <a:r>
              <a:rPr lang="en-US" b="1" i="1" dirty="0">
                <a:solidFill>
                  <a:schemeClr val="bg1"/>
                </a:solidFill>
              </a:rPr>
              <a:t> mobile 1 </a:t>
            </a:r>
            <a:r>
              <a:rPr lang="en-US" b="1" i="1" dirty="0" err="1">
                <a:solidFill>
                  <a:schemeClr val="bg1"/>
                </a:solidFill>
              </a:rPr>
              <a:t>cách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dễ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dàng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19805" y="921327"/>
            <a:ext cx="3416089" cy="174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6. </a:t>
            </a:r>
            <a:r>
              <a:rPr lang="en-US" b="1" i="1" dirty="0" err="1">
                <a:solidFill>
                  <a:schemeClr val="bg1"/>
                </a:solidFill>
              </a:rPr>
              <a:t>Ứng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dụng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tự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động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hướng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dẫn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khi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đến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gần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du </a:t>
            </a:r>
            <a:r>
              <a:rPr lang="en-US" b="1" i="1" dirty="0" err="1">
                <a:solidFill>
                  <a:schemeClr val="bg1"/>
                </a:solidFill>
              </a:rPr>
              <a:t>lịch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khu</a:t>
            </a:r>
            <a:r>
              <a:rPr lang="en-US" b="1" i="1" dirty="0">
                <a:solidFill>
                  <a:schemeClr val="bg1"/>
                </a:solidFill>
              </a:rPr>
              <a:t> di </a:t>
            </a:r>
            <a:r>
              <a:rPr lang="en-US" b="1" i="1" dirty="0" err="1">
                <a:solidFill>
                  <a:schemeClr val="bg1"/>
                </a:solidFill>
              </a:rPr>
              <a:t>tích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cùng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với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dữ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liệu</a:t>
            </a:r>
            <a:r>
              <a:rPr lang="en-US" b="1" i="1" dirty="0">
                <a:solidFill>
                  <a:schemeClr val="bg1"/>
                </a:solidFill>
              </a:rPr>
              <a:t> video, audio, </a:t>
            </a:r>
            <a:r>
              <a:rPr lang="en-US" b="1" i="1" dirty="0" err="1">
                <a:solidFill>
                  <a:schemeClr val="bg1"/>
                </a:solidFill>
              </a:rPr>
              <a:t>hình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ảnh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giúp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cho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người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dùng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có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những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thông</a:t>
            </a:r>
            <a:r>
              <a:rPr lang="en-US" b="1" i="1" dirty="0">
                <a:solidFill>
                  <a:schemeClr val="bg1"/>
                </a:solidFill>
              </a:rPr>
              <a:t> tin </a:t>
            </a:r>
            <a:r>
              <a:rPr lang="en-US" b="1" i="1" dirty="0" err="1">
                <a:solidFill>
                  <a:schemeClr val="bg1"/>
                </a:solidFill>
              </a:rPr>
              <a:t>chính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xác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về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điểm</a:t>
            </a:r>
            <a:r>
              <a:rPr lang="en-US" b="1" i="1" dirty="0">
                <a:solidFill>
                  <a:schemeClr val="bg1"/>
                </a:solidFill>
              </a:rPr>
              <a:t> du </a:t>
            </a:r>
            <a:r>
              <a:rPr lang="en-US" b="1" i="1" dirty="0" err="1">
                <a:solidFill>
                  <a:schemeClr val="bg1"/>
                </a:solidFill>
              </a:rPr>
              <a:t>lịch</a:t>
            </a:r>
            <a:r>
              <a:rPr lang="en-US" b="1" i="1" dirty="0">
                <a:solidFill>
                  <a:schemeClr val="bg1"/>
                </a:solidFill>
              </a:rPr>
              <a:t>, di </a:t>
            </a:r>
            <a:r>
              <a:rPr lang="en-US" b="1" i="1" dirty="0" err="1">
                <a:solidFill>
                  <a:schemeClr val="bg1"/>
                </a:solidFill>
              </a:rPr>
              <a:t>tích</a:t>
            </a:r>
            <a:r>
              <a:rPr lang="en-US" b="1" i="1" dirty="0">
                <a:solidFill>
                  <a:schemeClr val="bg1"/>
                </a:solidFill>
              </a:rPr>
              <a:t> 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74" y="3779095"/>
            <a:ext cx="1471644" cy="29514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32" y="4115641"/>
            <a:ext cx="1334390" cy="2288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53" y="275948"/>
            <a:ext cx="673503" cy="673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" y="391886"/>
            <a:ext cx="603720" cy="603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72" y="304071"/>
            <a:ext cx="617256" cy="61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97" y="5096102"/>
            <a:ext cx="1087639" cy="1087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98" y="3048670"/>
            <a:ext cx="1164932" cy="1164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42" y="3144733"/>
            <a:ext cx="805571" cy="1041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95" y="5135943"/>
            <a:ext cx="835038" cy="83503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705584" y="4115641"/>
            <a:ext cx="2425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Video, Audio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thiệu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86267" y="6089913"/>
            <a:ext cx="206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tích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75908" y="4198493"/>
            <a:ext cx="1831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trí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tích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9430" y="6089913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282">
            <a:off x="4580124" y="3660606"/>
            <a:ext cx="842580" cy="7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7010" flipV="1">
            <a:off x="7158544" y="5530357"/>
            <a:ext cx="842580" cy="8140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9948" flipH="1" flipV="1">
            <a:off x="4567991" y="5435572"/>
            <a:ext cx="868516" cy="8371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48851" y="3779095"/>
            <a:ext cx="909298" cy="8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94" y="3292987"/>
            <a:ext cx="5049468" cy="2593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ounded Rectangle 3"/>
          <p:cNvSpPr/>
          <p:nvPr/>
        </p:nvSpPr>
        <p:spPr>
          <a:xfrm>
            <a:off x="419371" y="477858"/>
            <a:ext cx="3782162" cy="2227849"/>
          </a:xfrm>
          <a:prstGeom prst="roundRect">
            <a:avLst>
              <a:gd name="adj" fmla="val 11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2246" y="477858"/>
            <a:ext cx="3700408" cy="2176723"/>
          </a:xfrm>
          <a:prstGeom prst="roundRect">
            <a:avLst>
              <a:gd name="adj" fmla="val 10415"/>
            </a:avLst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710517" y="840317"/>
            <a:ext cx="3165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7. </a:t>
            </a:r>
            <a:r>
              <a:rPr lang="en-US" b="1" i="1" dirty="0" err="1">
                <a:solidFill>
                  <a:schemeClr val="bg1"/>
                </a:solidFill>
              </a:rPr>
              <a:t>Cung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cấp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và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hỗ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trợ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tìm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kiếm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dịch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vụ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cộng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đồng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tiện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ích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xung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quanh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khu</a:t>
            </a:r>
            <a:r>
              <a:rPr lang="en-US" b="1" i="1" dirty="0">
                <a:solidFill>
                  <a:schemeClr val="bg1"/>
                </a:solidFill>
              </a:rPr>
              <a:t> Du </a:t>
            </a:r>
            <a:r>
              <a:rPr lang="en-US" b="1" i="1" dirty="0" err="1">
                <a:solidFill>
                  <a:schemeClr val="bg1"/>
                </a:solidFill>
              </a:rPr>
              <a:t>lịch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b="1" i="1" dirty="0" err="1">
                <a:solidFill>
                  <a:schemeClr val="bg1"/>
                </a:solidFill>
              </a:rPr>
              <a:t>Trạm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xăng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Bệnh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viện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Nhà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hàng</a:t>
            </a:r>
            <a:r>
              <a:rPr lang="en-US" b="1" i="1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2530" y="782223"/>
            <a:ext cx="31659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8. </a:t>
            </a:r>
            <a:r>
              <a:rPr lang="en-US" b="1" i="1" dirty="0" err="1" smtClean="0">
                <a:solidFill>
                  <a:schemeClr val="bg1"/>
                </a:solidFill>
              </a:rPr>
              <a:t>Xem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đánh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giá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phản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hồi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cùng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tham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gia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bình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luận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với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thành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viên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khác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trong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bài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viết</a:t>
            </a:r>
            <a:r>
              <a:rPr lang="en-US" b="1" i="1" dirty="0" smtClean="0">
                <a:solidFill>
                  <a:schemeClr val="bg1"/>
                </a:solidFill>
              </a:rPr>
              <a:t>. Chia </a:t>
            </a:r>
            <a:r>
              <a:rPr lang="en-US" b="1" i="1" dirty="0" err="1" smtClean="0">
                <a:solidFill>
                  <a:schemeClr val="bg1"/>
                </a:solidFill>
              </a:rPr>
              <a:t>sẻ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bải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viết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và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cảm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nhận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lên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các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trang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xã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hội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03" y="3258165"/>
            <a:ext cx="946937" cy="9469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11" y="4026355"/>
            <a:ext cx="865577" cy="8655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18" y="4618549"/>
            <a:ext cx="966113" cy="962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299">
            <a:off x="9443603" y="283003"/>
            <a:ext cx="1500235" cy="30088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HeroicExtremeLeftFacing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984">
            <a:off x="9460999" y="577694"/>
            <a:ext cx="1389314" cy="2462171"/>
          </a:xfrm>
          <a:prstGeom prst="roundRect">
            <a:avLst>
              <a:gd name="adj" fmla="val 256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HeroicExtremeLeftFacing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20" y="451239"/>
            <a:ext cx="1328183" cy="112741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318403" y="3771209"/>
            <a:ext cx="5340082" cy="2535129"/>
          </a:xfrm>
          <a:prstGeom prst="roundRect">
            <a:avLst>
              <a:gd name="adj" fmla="val 10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535408" y="3457544"/>
            <a:ext cx="2407149" cy="441691"/>
          </a:xfrm>
          <a:prstGeom prst="roundRect">
            <a:avLst>
              <a:gd name="adj" fmla="val 311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35404" y="3497632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Liên hệ</a:t>
            </a:r>
            <a:endParaRPr lang="en-US"/>
          </a:p>
        </p:txBody>
      </p:sp>
      <p:sp>
        <p:nvSpPr>
          <p:cNvPr id="24" name="TextBox 673"/>
          <p:cNvSpPr txBox="1">
            <a:spLocks noChangeArrowheads="1"/>
          </p:cNvSpPr>
          <p:nvPr/>
        </p:nvSpPr>
        <p:spPr bwMode="auto">
          <a:xfrm>
            <a:off x="6494587" y="4357900"/>
            <a:ext cx="2659714" cy="160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15" tIns="34208" rIns="68415" bIns="34208">
            <a:spAutoFit/>
          </a:bodyPr>
          <a:lstStyle>
            <a:lvl1pPr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latin typeface="Bree Serif" panose="02000503040000020004" pitchFamily="50" charset="0"/>
              </a:rPr>
              <a:t>Trụ sở </a:t>
            </a:r>
            <a:r>
              <a:rPr lang="en-US" altLang="en-US" sz="1100" smtClean="0">
                <a:latin typeface="Bree Serif" panose="02000503040000020004" pitchFamily="50" charset="0"/>
              </a:rPr>
              <a:t>chính: nhà B </a:t>
            </a:r>
            <a:r>
              <a:rPr lang="en-US" altLang="en-US" sz="1100">
                <a:latin typeface="Bree Serif" panose="02000503040000020004" pitchFamily="50" charset="0"/>
              </a:rPr>
              <a:t>1-4 KĐT </a:t>
            </a:r>
            <a:r>
              <a:rPr lang="en-US" altLang="en-US" sz="1200">
                <a:latin typeface="Bree Serif" panose="02000503040000020004" pitchFamily="50" charset="0"/>
              </a:rPr>
              <a:t>54</a:t>
            </a:r>
            <a:r>
              <a:rPr lang="en-US" altLang="en-US" sz="1100">
                <a:latin typeface="Bree Serif" panose="02000503040000020004" pitchFamily="50" charset="0"/>
              </a:rPr>
              <a:t> Hạ Đình, ngõ 85 Hạ Đình, Thanh Xuân, Hà Nội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latin typeface="Bree Serif" panose="02000503040000020004" pitchFamily="50" charset="0"/>
              </a:rPr>
              <a:t>Website: </a:t>
            </a:r>
            <a:r>
              <a:rPr lang="en-US" altLang="en-US" sz="1100" smtClean="0">
                <a:latin typeface="Bree Serif" panose="02000503040000020004" pitchFamily="50" charset="0"/>
              </a:rPr>
              <a:t> </a:t>
            </a:r>
            <a:r>
              <a:rPr lang="en-US" altLang="en-US" sz="1100" smtClean="0">
                <a:latin typeface="Bree Serif" panose="02000503040000020004" pitchFamily="50" charset="0"/>
                <a:hlinkClick r:id="rId9"/>
              </a:rPr>
              <a:t>www.3i.com.vn</a:t>
            </a:r>
            <a:endParaRPr lang="en-US" altLang="en-US" sz="1100">
              <a:latin typeface="Bree Serif" panose="02000503040000020004" pitchFamily="50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100" smtClean="0">
                <a:latin typeface="Bree Serif" panose="02000503040000020004" pitchFamily="50" charset="0"/>
              </a:rPr>
              <a:t>Email:  </a:t>
            </a:r>
            <a:r>
              <a:rPr lang="en-US" altLang="en-US" sz="1100" smtClean="0">
                <a:latin typeface="Bree Serif" panose="02000503040000020004" pitchFamily="50" charset="0"/>
                <a:hlinkClick r:id="rId10"/>
              </a:rPr>
              <a:t>outsourceinvietnam@gmail.com</a:t>
            </a:r>
            <a:r>
              <a:rPr lang="en-US" altLang="en-US" sz="1100" smtClean="0">
                <a:latin typeface="Bree Serif" panose="02000503040000020004" pitchFamily="50" charset="0"/>
              </a:rPr>
              <a:t>.</a:t>
            </a:r>
            <a:br>
              <a:rPr lang="en-US" altLang="en-US" sz="1100" smtClean="0">
                <a:latin typeface="Bree Serif" panose="02000503040000020004" pitchFamily="50" charset="0"/>
              </a:rPr>
            </a:br>
            <a:r>
              <a:rPr lang="en-US" altLang="en-US" sz="1100" smtClean="0">
                <a:latin typeface="Bree Serif" panose="02000503040000020004" pitchFamily="50" charset="0"/>
              </a:rPr>
              <a:t>Skype: </a:t>
            </a:r>
            <a:r>
              <a:rPr lang="en-US" altLang="en-US" sz="1100" u="sng" smtClean="0">
                <a:solidFill>
                  <a:srgbClr val="3085ED"/>
                </a:solidFill>
                <a:latin typeface="Bree Serif" panose="02000503040000020004" pitchFamily="50" charset="0"/>
              </a:rPr>
              <a:t>Runsmartwork</a:t>
            </a:r>
            <a:endParaRPr lang="en-US" altLang="en-US" sz="1100" u="sng">
              <a:solidFill>
                <a:srgbClr val="3085ED"/>
              </a:solidFill>
              <a:latin typeface="Bree Serif" panose="0200050304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latin typeface="Bree Serif" panose="02000503040000020004" pitchFamily="50" charset="0"/>
              </a:rPr>
              <a:t>Hotline: Mr Dương +</a:t>
            </a:r>
            <a:r>
              <a:rPr lang="en-US" altLang="en-US" sz="1100" smtClean="0">
                <a:latin typeface="Bree Serif" panose="02000503040000020004" pitchFamily="50" charset="0"/>
              </a:rPr>
              <a:t>84904.322.883</a:t>
            </a:r>
            <a:endParaRPr lang="en-US" altLang="en-US" sz="1100">
              <a:latin typeface="Bree Serif" panose="0200050304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latin typeface="Bree Serif" panose="02000503040000020004" pitchFamily="50" charset="0"/>
              </a:rPr>
              <a:t>Mã số thuế: 0104113262.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100">
              <a:latin typeface="Bree Serif" panose="0200050304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100">
              <a:latin typeface="Bree Serif" panose="02000503040000020004" pitchFamily="50" charset="0"/>
            </a:endParaRPr>
          </a:p>
        </p:txBody>
      </p:sp>
      <p:sp>
        <p:nvSpPr>
          <p:cNvPr id="26" name="TextBox 674"/>
          <p:cNvSpPr txBox="1">
            <a:spLocks noChangeArrowheads="1"/>
          </p:cNvSpPr>
          <p:nvPr/>
        </p:nvSpPr>
        <p:spPr bwMode="auto">
          <a:xfrm>
            <a:off x="9154301" y="4357900"/>
            <a:ext cx="2390141" cy="136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15" tIns="34208" rIns="68415" bIns="34208">
            <a:spAutoFit/>
          </a:bodyPr>
          <a:lstStyle>
            <a:lvl1pPr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38200" eaLnBrk="0" fontAlgn="base" hangingPunct="0">
              <a:lnSpc>
                <a:spcPct val="90000"/>
              </a:lnSpc>
              <a:spcBef>
                <a:spcPts val="3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Bree Serif" panose="02000503040000020004" pitchFamily="50" charset="0"/>
              </a:rPr>
              <a:t>Trụ sở Hồ Chí Minh: phòng 7 tầng 11 chung cư Bình Minh, Quận 2, Tp Hồ Chí Minh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Bree Serif" panose="02000503040000020004" pitchFamily="50" charset="0"/>
              </a:rPr>
              <a:t>Website: </a:t>
            </a:r>
            <a:r>
              <a:rPr lang="en-US" altLang="en-US" sz="1200">
                <a:latin typeface="Bree Serif" panose="02000503040000020004" pitchFamily="50" charset="0"/>
                <a:hlinkClick r:id="rId9"/>
              </a:rPr>
              <a:t>www.3i.com.vn</a:t>
            </a:r>
            <a:endParaRPr lang="en-US" altLang="en-US" sz="1200">
              <a:latin typeface="Bree Serif" panose="0200050304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Bree Serif" panose="02000503040000020004" pitchFamily="50" charset="0"/>
              </a:rPr>
              <a:t>Email: </a:t>
            </a:r>
            <a:r>
              <a:rPr lang="en-US" altLang="en-US" sz="1200">
                <a:latin typeface="Bree Serif" panose="02000503040000020004" pitchFamily="50" charset="0"/>
                <a:hlinkClick r:id="rId11"/>
              </a:rPr>
              <a:t>info@3i.com.vn</a:t>
            </a:r>
            <a:endParaRPr lang="en-US" altLang="en-US" sz="1200">
              <a:latin typeface="Bree Serif" panose="0200050304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Bree Serif" panose="02000503040000020004" pitchFamily="50" charset="0"/>
              </a:rPr>
              <a:t>Điện </a:t>
            </a:r>
            <a:r>
              <a:rPr lang="en-US" altLang="en-US" sz="1200" smtClean="0">
                <a:latin typeface="Bree Serif" panose="02000503040000020004" pitchFamily="50" charset="0"/>
              </a:rPr>
              <a:t>thoại:0242.214.285.</a:t>
            </a:r>
            <a:endParaRPr lang="en-US" altLang="en-US" sz="1200">
              <a:latin typeface="Bree Serif" panose="0200050304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Bree Serif" panose="02000503040000020004" pitchFamily="50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3" t="34113" r="34526" b="32940"/>
          <a:stretch/>
        </p:blipFill>
        <p:spPr>
          <a:xfrm>
            <a:off x="6096000" y="3169919"/>
            <a:ext cx="1393371" cy="9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10564</TotalTime>
  <Words>413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微软雅黑</vt:lpstr>
      <vt:lpstr>.VnStamp</vt:lpstr>
      <vt:lpstr>Arial</vt:lpstr>
      <vt:lpstr>Bree Serif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122</cp:revision>
  <dcterms:created xsi:type="dcterms:W3CDTF">2019-01-08T16:22:05Z</dcterms:created>
  <dcterms:modified xsi:type="dcterms:W3CDTF">2019-04-13T07:00:58Z</dcterms:modified>
</cp:coreProperties>
</file>