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12.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8"/>
  </p:notesMasterIdLst>
  <p:handoutMasterIdLst>
    <p:handoutMasterId r:id="rId9"/>
  </p:handoutMasterIdLst>
  <p:sldIdLst>
    <p:sldId id="258" r:id="rId2"/>
    <p:sldId id="265" r:id="rId3"/>
    <p:sldId id="266" r:id="rId4"/>
    <p:sldId id="259" r:id="rId5"/>
    <p:sldId id="267" r:id="rId6"/>
    <p:sldId id="268" r:id="rId7"/>
  </p:sldIdLst>
  <p:sldSz cx="6858000" cy="9144000" type="screen4x3"/>
  <p:notesSz cx="6858000" cy="9144000"/>
  <p:defaultTextStyle>
    <a:defPPr>
      <a:defRPr lang="en-US"/>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93300"/>
    <a:srgbClr val="0000FF"/>
    <a:srgbClr val="FFFFFF"/>
    <a:srgbClr val="5B9BD5"/>
    <a:srgbClr val="337180"/>
    <a:srgbClr val="33CCCC"/>
    <a:srgbClr val="16C2C2"/>
    <a:srgbClr val="FC5A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1" autoAdjust="0"/>
    <p:restoredTop sz="94660"/>
  </p:normalViewPr>
  <p:slideViewPr>
    <p:cSldViewPr snapToGrid="0">
      <p:cViewPr>
        <p:scale>
          <a:sx n="100" d="100"/>
          <a:sy n="100" d="100"/>
        </p:scale>
        <p:origin x="261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3B4668BD-0DBB-4F23-A6A6-76C994475BDE}" type="datetimeFigureOut">
              <a:rPr lang="en-US" smtClean="0"/>
              <a:t>05/04/2019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359BB2-2D48-47F6-8471-8D7D6020F19E}" type="slidenum">
              <a:rPr lang="en-US" smtClean="0"/>
              <a:t>‹#›</a:t>
            </a:fld>
            <a:endParaRPr lang="en-US"/>
          </a:p>
        </p:txBody>
      </p:sp>
    </p:spTree>
    <p:extLst>
      <p:ext uri="{BB962C8B-B14F-4D97-AF65-F5344CB8AC3E}">
        <p14:creationId xmlns:p14="http://schemas.microsoft.com/office/powerpoint/2010/main" val="37930737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CB9CA9B8-8BFF-4BFD-93A4-49DB26F31593}" type="datetimeFigureOut">
              <a:rPr lang="en-US" smtClean="0"/>
              <a:t>05/04/2019</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366904-3660-423B-A4AB-5D152011AF47}" type="slidenum">
              <a:rPr lang="en-US" smtClean="0"/>
              <a:t>‹#›</a:t>
            </a:fld>
            <a:endParaRPr lang="en-US"/>
          </a:p>
        </p:txBody>
      </p:sp>
    </p:spTree>
    <p:extLst>
      <p:ext uri="{BB962C8B-B14F-4D97-AF65-F5344CB8AC3E}">
        <p14:creationId xmlns:p14="http://schemas.microsoft.com/office/powerpoint/2010/main" val="2465742686"/>
      </p:ext>
    </p:extLst>
  </p:cSld>
  <p:clrMap bg1="lt1" tx1="dk1" bg2="lt2" tx2="dk2" accent1="accent1" accent2="accent2" accent3="accent3" accent4="accent4" accent5="accent5" accent6="accent6" hlink="hlink" folHlink="folHlink"/>
  <p:hf hdr="0" ftr="0" dt="0"/>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9"/>
            <a:ext cx="5829300" cy="3183467"/>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4802718"/>
            <a:ext cx="5143500" cy="2207683"/>
          </a:xfrm>
        </p:spPr>
        <p:txBody>
          <a:bodyPr/>
          <a:lstStyle>
            <a:lvl1pPr marL="0" indent="0" algn="ctr">
              <a:buNone/>
              <a:defRPr sz="1800"/>
            </a:lvl1pPr>
            <a:lvl2pPr marL="342889" indent="0" algn="ctr">
              <a:buNone/>
              <a:defRPr sz="1500"/>
            </a:lvl2pPr>
            <a:lvl3pPr marL="685774" indent="0" algn="ctr">
              <a:buNone/>
              <a:defRPr sz="1351"/>
            </a:lvl3pPr>
            <a:lvl4pPr marL="1028662" indent="0" algn="ctr">
              <a:buNone/>
              <a:defRPr sz="1200"/>
            </a:lvl4pPr>
            <a:lvl5pPr marL="1371548" indent="0" algn="ctr">
              <a:buNone/>
              <a:defRPr sz="1200"/>
            </a:lvl5pPr>
            <a:lvl6pPr marL="1714436" indent="0" algn="ctr">
              <a:buNone/>
              <a:defRPr sz="1200"/>
            </a:lvl6pPr>
            <a:lvl7pPr marL="2057323" indent="0" algn="ctr">
              <a:buNone/>
              <a:defRPr sz="1200"/>
            </a:lvl7pPr>
            <a:lvl8pPr marL="2400211" indent="0" algn="ctr">
              <a:buNone/>
              <a:defRPr sz="1200"/>
            </a:lvl8pPr>
            <a:lvl9pPr marL="2743098"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11/29/2018</a:t>
            </a:r>
            <a:endParaRPr lang="en-US"/>
          </a:p>
        </p:txBody>
      </p:sp>
      <p:sp>
        <p:nvSpPr>
          <p:cNvPr id="5" name="Footer Placeholder 4"/>
          <p:cNvSpPr>
            <a:spLocks noGrp="1"/>
          </p:cNvSpPr>
          <p:nvPr>
            <p:ph type="ftr" sz="quarter" idx="11"/>
          </p:nvPr>
        </p:nvSpPr>
        <p:spPr/>
        <p:txBody>
          <a:bodyPr/>
          <a:lstStyle/>
          <a:p>
            <a:r>
              <a:rPr lang="en-US" smtClean="0"/>
              <a:t>  Giới thiệu chức năng phần mềm CheckupIOPost</a:t>
            </a:r>
            <a:endParaRPr lang="en-US"/>
          </a:p>
        </p:txBody>
      </p:sp>
      <p:sp>
        <p:nvSpPr>
          <p:cNvPr id="6" name="Slide Number Placeholder 5"/>
          <p:cNvSpPr>
            <a:spLocks noGrp="1"/>
          </p:cNvSpPr>
          <p:nvPr>
            <p:ph type="sldNum" sz="quarter" idx="12"/>
          </p:nvPr>
        </p:nvSpPr>
        <p:spPr/>
        <p:txBody>
          <a:bodyPr/>
          <a:lstStyle/>
          <a:p>
            <a:fld id="{9000B443-A2DD-45B5-8D98-EC848CB91767}" type="slidenum">
              <a:rPr lang="en-US" smtClean="0"/>
              <a:t>‹#›</a:t>
            </a:fld>
            <a:endParaRPr lang="en-US"/>
          </a:p>
        </p:txBody>
      </p:sp>
    </p:spTree>
    <p:extLst>
      <p:ext uri="{BB962C8B-B14F-4D97-AF65-F5344CB8AC3E}">
        <p14:creationId xmlns:p14="http://schemas.microsoft.com/office/powerpoint/2010/main" val="1938746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11/29/2018</a:t>
            </a:r>
            <a:endParaRPr lang="en-US"/>
          </a:p>
        </p:txBody>
      </p:sp>
      <p:sp>
        <p:nvSpPr>
          <p:cNvPr id="5" name="Footer Placeholder 4"/>
          <p:cNvSpPr>
            <a:spLocks noGrp="1"/>
          </p:cNvSpPr>
          <p:nvPr>
            <p:ph type="ftr" sz="quarter" idx="11"/>
          </p:nvPr>
        </p:nvSpPr>
        <p:spPr/>
        <p:txBody>
          <a:bodyPr/>
          <a:lstStyle/>
          <a:p>
            <a:r>
              <a:rPr lang="en-US" smtClean="0"/>
              <a:t>  Giới thiệu chức năng phần mềm CheckupIOPost</a:t>
            </a:r>
            <a:endParaRPr lang="en-US"/>
          </a:p>
        </p:txBody>
      </p:sp>
      <p:sp>
        <p:nvSpPr>
          <p:cNvPr id="6" name="Slide Number Placeholder 5"/>
          <p:cNvSpPr>
            <a:spLocks noGrp="1"/>
          </p:cNvSpPr>
          <p:nvPr>
            <p:ph type="sldNum" sz="quarter" idx="12"/>
          </p:nvPr>
        </p:nvSpPr>
        <p:spPr/>
        <p:txBody>
          <a:bodyPr/>
          <a:lstStyle/>
          <a:p>
            <a:fld id="{9000B443-A2DD-45B5-8D98-EC848CB91767}" type="slidenum">
              <a:rPr lang="en-US" smtClean="0"/>
              <a:t>‹#›</a:t>
            </a:fld>
            <a:endParaRPr lang="en-US"/>
          </a:p>
        </p:txBody>
      </p:sp>
    </p:spTree>
    <p:extLst>
      <p:ext uri="{BB962C8B-B14F-4D97-AF65-F5344CB8AC3E}">
        <p14:creationId xmlns:p14="http://schemas.microsoft.com/office/powerpoint/2010/main" val="2351533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8" y="486844"/>
            <a:ext cx="1478756" cy="774911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9" y="486844"/>
            <a:ext cx="4350544" cy="77491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11/29/2018</a:t>
            </a:r>
            <a:endParaRPr lang="en-US"/>
          </a:p>
        </p:txBody>
      </p:sp>
      <p:sp>
        <p:nvSpPr>
          <p:cNvPr id="5" name="Footer Placeholder 4"/>
          <p:cNvSpPr>
            <a:spLocks noGrp="1"/>
          </p:cNvSpPr>
          <p:nvPr>
            <p:ph type="ftr" sz="quarter" idx="11"/>
          </p:nvPr>
        </p:nvSpPr>
        <p:spPr/>
        <p:txBody>
          <a:bodyPr/>
          <a:lstStyle/>
          <a:p>
            <a:r>
              <a:rPr lang="en-US" smtClean="0"/>
              <a:t>  Giới thiệu chức năng phần mềm CheckupIOPost</a:t>
            </a:r>
            <a:endParaRPr lang="en-US"/>
          </a:p>
        </p:txBody>
      </p:sp>
      <p:sp>
        <p:nvSpPr>
          <p:cNvPr id="6" name="Slide Number Placeholder 5"/>
          <p:cNvSpPr>
            <a:spLocks noGrp="1"/>
          </p:cNvSpPr>
          <p:nvPr>
            <p:ph type="sldNum" sz="quarter" idx="12"/>
          </p:nvPr>
        </p:nvSpPr>
        <p:spPr/>
        <p:txBody>
          <a:bodyPr/>
          <a:lstStyle/>
          <a:p>
            <a:fld id="{9000B443-A2DD-45B5-8D98-EC848CB91767}" type="slidenum">
              <a:rPr lang="en-US" smtClean="0"/>
              <a:t>‹#›</a:t>
            </a:fld>
            <a:endParaRPr lang="en-US"/>
          </a:p>
        </p:txBody>
      </p:sp>
    </p:spTree>
    <p:extLst>
      <p:ext uri="{BB962C8B-B14F-4D97-AF65-F5344CB8AC3E}">
        <p14:creationId xmlns:p14="http://schemas.microsoft.com/office/powerpoint/2010/main" val="11079651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11/29/2018</a:t>
            </a:r>
            <a:endParaRPr lang="en-US"/>
          </a:p>
        </p:txBody>
      </p:sp>
      <p:sp>
        <p:nvSpPr>
          <p:cNvPr id="5" name="Footer Placeholder 4"/>
          <p:cNvSpPr>
            <a:spLocks noGrp="1"/>
          </p:cNvSpPr>
          <p:nvPr>
            <p:ph type="ftr" sz="quarter" idx="11"/>
          </p:nvPr>
        </p:nvSpPr>
        <p:spPr/>
        <p:txBody>
          <a:bodyPr/>
          <a:lstStyle/>
          <a:p>
            <a:r>
              <a:rPr lang="en-US" smtClean="0"/>
              <a:t>  Giới thiệu chức năng phần mềm CheckupIOPost</a:t>
            </a:r>
            <a:endParaRPr lang="en-US"/>
          </a:p>
        </p:txBody>
      </p:sp>
      <p:sp>
        <p:nvSpPr>
          <p:cNvPr id="6" name="Slide Number Placeholder 5"/>
          <p:cNvSpPr>
            <a:spLocks noGrp="1"/>
          </p:cNvSpPr>
          <p:nvPr>
            <p:ph type="sldNum" sz="quarter" idx="12"/>
          </p:nvPr>
        </p:nvSpPr>
        <p:spPr/>
        <p:txBody>
          <a:bodyPr/>
          <a:lstStyle/>
          <a:p>
            <a:fld id="{9000B443-A2DD-45B5-8D98-EC848CB91767}" type="slidenum">
              <a:rPr lang="en-US" smtClean="0"/>
              <a:t>‹#›</a:t>
            </a:fld>
            <a:endParaRPr lang="en-US"/>
          </a:p>
        </p:txBody>
      </p:sp>
    </p:spTree>
    <p:extLst>
      <p:ext uri="{BB962C8B-B14F-4D97-AF65-F5344CB8AC3E}">
        <p14:creationId xmlns:p14="http://schemas.microsoft.com/office/powerpoint/2010/main" val="12032005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8" y="2279664"/>
            <a:ext cx="5915025" cy="3803649"/>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8" y="6119295"/>
            <a:ext cx="5915025" cy="2000249"/>
          </a:xfrm>
        </p:spPr>
        <p:txBody>
          <a:bodyPr/>
          <a:lstStyle>
            <a:lvl1pPr marL="0" indent="0">
              <a:buNone/>
              <a:defRPr sz="1800">
                <a:solidFill>
                  <a:schemeClr val="tx1"/>
                </a:solidFill>
              </a:defRPr>
            </a:lvl1pPr>
            <a:lvl2pPr marL="342889" indent="0">
              <a:buNone/>
              <a:defRPr sz="1500">
                <a:solidFill>
                  <a:schemeClr val="tx1">
                    <a:tint val="75000"/>
                  </a:schemeClr>
                </a:solidFill>
              </a:defRPr>
            </a:lvl2pPr>
            <a:lvl3pPr marL="685774" indent="0">
              <a:buNone/>
              <a:defRPr sz="1351">
                <a:solidFill>
                  <a:schemeClr val="tx1">
                    <a:tint val="75000"/>
                  </a:schemeClr>
                </a:solidFill>
              </a:defRPr>
            </a:lvl3pPr>
            <a:lvl4pPr marL="1028662" indent="0">
              <a:buNone/>
              <a:defRPr sz="1200">
                <a:solidFill>
                  <a:schemeClr val="tx1">
                    <a:tint val="75000"/>
                  </a:schemeClr>
                </a:solidFill>
              </a:defRPr>
            </a:lvl4pPr>
            <a:lvl5pPr marL="1371548" indent="0">
              <a:buNone/>
              <a:defRPr sz="1200">
                <a:solidFill>
                  <a:schemeClr val="tx1">
                    <a:tint val="75000"/>
                  </a:schemeClr>
                </a:solidFill>
              </a:defRPr>
            </a:lvl5pPr>
            <a:lvl6pPr marL="1714436" indent="0">
              <a:buNone/>
              <a:defRPr sz="1200">
                <a:solidFill>
                  <a:schemeClr val="tx1">
                    <a:tint val="75000"/>
                  </a:schemeClr>
                </a:solidFill>
              </a:defRPr>
            </a:lvl6pPr>
            <a:lvl7pPr marL="2057323" indent="0">
              <a:buNone/>
              <a:defRPr sz="1200">
                <a:solidFill>
                  <a:schemeClr val="tx1">
                    <a:tint val="75000"/>
                  </a:schemeClr>
                </a:solidFill>
              </a:defRPr>
            </a:lvl7pPr>
            <a:lvl8pPr marL="2400211" indent="0">
              <a:buNone/>
              <a:defRPr sz="1200">
                <a:solidFill>
                  <a:schemeClr val="tx1">
                    <a:tint val="75000"/>
                  </a:schemeClr>
                </a:solidFill>
              </a:defRPr>
            </a:lvl8pPr>
            <a:lvl9pPr marL="2743098"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11/29/2018</a:t>
            </a:r>
            <a:endParaRPr lang="en-US"/>
          </a:p>
        </p:txBody>
      </p:sp>
      <p:sp>
        <p:nvSpPr>
          <p:cNvPr id="5" name="Footer Placeholder 4"/>
          <p:cNvSpPr>
            <a:spLocks noGrp="1"/>
          </p:cNvSpPr>
          <p:nvPr>
            <p:ph type="ftr" sz="quarter" idx="11"/>
          </p:nvPr>
        </p:nvSpPr>
        <p:spPr/>
        <p:txBody>
          <a:bodyPr/>
          <a:lstStyle/>
          <a:p>
            <a:r>
              <a:rPr lang="en-US" smtClean="0"/>
              <a:t>  Giới thiệu chức năng phần mềm CheckupIOPost</a:t>
            </a:r>
            <a:endParaRPr lang="en-US"/>
          </a:p>
        </p:txBody>
      </p:sp>
      <p:sp>
        <p:nvSpPr>
          <p:cNvPr id="6" name="Slide Number Placeholder 5"/>
          <p:cNvSpPr>
            <a:spLocks noGrp="1"/>
          </p:cNvSpPr>
          <p:nvPr>
            <p:ph type="sldNum" sz="quarter" idx="12"/>
          </p:nvPr>
        </p:nvSpPr>
        <p:spPr/>
        <p:txBody>
          <a:bodyPr/>
          <a:lstStyle/>
          <a:p>
            <a:fld id="{9000B443-A2DD-45B5-8D98-EC848CB91767}" type="slidenum">
              <a:rPr lang="en-US" smtClean="0"/>
              <a:t>‹#›</a:t>
            </a:fld>
            <a:endParaRPr lang="en-US"/>
          </a:p>
        </p:txBody>
      </p:sp>
    </p:spTree>
    <p:extLst>
      <p:ext uri="{BB962C8B-B14F-4D97-AF65-F5344CB8AC3E}">
        <p14:creationId xmlns:p14="http://schemas.microsoft.com/office/powerpoint/2010/main" val="326802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11/29/2018</a:t>
            </a:r>
            <a:endParaRPr lang="en-US"/>
          </a:p>
        </p:txBody>
      </p:sp>
      <p:sp>
        <p:nvSpPr>
          <p:cNvPr id="6" name="Footer Placeholder 5"/>
          <p:cNvSpPr>
            <a:spLocks noGrp="1"/>
          </p:cNvSpPr>
          <p:nvPr>
            <p:ph type="ftr" sz="quarter" idx="11"/>
          </p:nvPr>
        </p:nvSpPr>
        <p:spPr/>
        <p:txBody>
          <a:bodyPr/>
          <a:lstStyle/>
          <a:p>
            <a:r>
              <a:rPr lang="en-US" smtClean="0"/>
              <a:t>  Giới thiệu chức năng phần mềm CheckupIOPost</a:t>
            </a:r>
            <a:endParaRPr lang="en-US"/>
          </a:p>
        </p:txBody>
      </p:sp>
      <p:sp>
        <p:nvSpPr>
          <p:cNvPr id="7" name="Slide Number Placeholder 6"/>
          <p:cNvSpPr>
            <a:spLocks noGrp="1"/>
          </p:cNvSpPr>
          <p:nvPr>
            <p:ph type="sldNum" sz="quarter" idx="12"/>
          </p:nvPr>
        </p:nvSpPr>
        <p:spPr/>
        <p:txBody>
          <a:bodyPr/>
          <a:lstStyle/>
          <a:p>
            <a:fld id="{9000B443-A2DD-45B5-8D98-EC848CB91767}" type="slidenum">
              <a:rPr lang="en-US" smtClean="0"/>
              <a:t>‹#›</a:t>
            </a:fld>
            <a:endParaRPr lang="en-US"/>
          </a:p>
        </p:txBody>
      </p:sp>
    </p:spTree>
    <p:extLst>
      <p:ext uri="{BB962C8B-B14F-4D97-AF65-F5344CB8AC3E}">
        <p14:creationId xmlns:p14="http://schemas.microsoft.com/office/powerpoint/2010/main" val="899950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2" y="486846"/>
            <a:ext cx="5915025" cy="17674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7" y="2241560"/>
            <a:ext cx="2901255" cy="1098549"/>
          </a:xfrm>
        </p:spPr>
        <p:txBody>
          <a:bodyPr anchor="b"/>
          <a:lstStyle>
            <a:lvl1pPr marL="0" indent="0">
              <a:buNone/>
              <a:defRPr sz="1800" b="1"/>
            </a:lvl1pPr>
            <a:lvl2pPr marL="342889" indent="0">
              <a:buNone/>
              <a:defRPr sz="1500" b="1"/>
            </a:lvl2pPr>
            <a:lvl3pPr marL="685774" indent="0">
              <a:buNone/>
              <a:defRPr sz="1351" b="1"/>
            </a:lvl3pPr>
            <a:lvl4pPr marL="1028662" indent="0">
              <a:buNone/>
              <a:defRPr sz="1200" b="1"/>
            </a:lvl4pPr>
            <a:lvl5pPr marL="1371548" indent="0">
              <a:buNone/>
              <a:defRPr sz="1200" b="1"/>
            </a:lvl5pPr>
            <a:lvl6pPr marL="1714436" indent="0">
              <a:buNone/>
              <a:defRPr sz="1200" b="1"/>
            </a:lvl6pPr>
            <a:lvl7pPr marL="2057323" indent="0">
              <a:buNone/>
              <a:defRPr sz="1200" b="1"/>
            </a:lvl7pPr>
            <a:lvl8pPr marL="2400211" indent="0">
              <a:buNone/>
              <a:defRPr sz="1200" b="1"/>
            </a:lvl8pPr>
            <a:lvl9pPr marL="2743098" indent="0">
              <a:buNone/>
              <a:defRPr sz="1200" b="1"/>
            </a:lvl9pPr>
          </a:lstStyle>
          <a:p>
            <a:pPr lvl="0"/>
            <a:r>
              <a:rPr lang="en-US" smtClean="0"/>
              <a:t>Edit Master text styles</a:t>
            </a:r>
          </a:p>
        </p:txBody>
      </p:sp>
      <p:sp>
        <p:nvSpPr>
          <p:cNvPr id="4" name="Content Placeholder 3"/>
          <p:cNvSpPr>
            <a:spLocks noGrp="1"/>
          </p:cNvSpPr>
          <p:nvPr>
            <p:ph sz="half" idx="2"/>
          </p:nvPr>
        </p:nvSpPr>
        <p:spPr>
          <a:xfrm>
            <a:off x="472387" y="3340100"/>
            <a:ext cx="2901255" cy="49127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8" y="2241560"/>
            <a:ext cx="2915543" cy="1098549"/>
          </a:xfrm>
        </p:spPr>
        <p:txBody>
          <a:bodyPr anchor="b"/>
          <a:lstStyle>
            <a:lvl1pPr marL="0" indent="0">
              <a:buNone/>
              <a:defRPr sz="1800" b="1"/>
            </a:lvl1pPr>
            <a:lvl2pPr marL="342889" indent="0">
              <a:buNone/>
              <a:defRPr sz="1500" b="1"/>
            </a:lvl2pPr>
            <a:lvl3pPr marL="685774" indent="0">
              <a:buNone/>
              <a:defRPr sz="1351" b="1"/>
            </a:lvl3pPr>
            <a:lvl4pPr marL="1028662" indent="0">
              <a:buNone/>
              <a:defRPr sz="1200" b="1"/>
            </a:lvl4pPr>
            <a:lvl5pPr marL="1371548" indent="0">
              <a:buNone/>
              <a:defRPr sz="1200" b="1"/>
            </a:lvl5pPr>
            <a:lvl6pPr marL="1714436" indent="0">
              <a:buNone/>
              <a:defRPr sz="1200" b="1"/>
            </a:lvl6pPr>
            <a:lvl7pPr marL="2057323" indent="0">
              <a:buNone/>
              <a:defRPr sz="1200" b="1"/>
            </a:lvl7pPr>
            <a:lvl8pPr marL="2400211" indent="0">
              <a:buNone/>
              <a:defRPr sz="1200" b="1"/>
            </a:lvl8pPr>
            <a:lvl9pPr marL="2743098"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471868" y="3340100"/>
            <a:ext cx="2915543" cy="49127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11/29/2018</a:t>
            </a:r>
            <a:endParaRPr lang="en-US"/>
          </a:p>
        </p:txBody>
      </p:sp>
      <p:sp>
        <p:nvSpPr>
          <p:cNvPr id="8" name="Footer Placeholder 7"/>
          <p:cNvSpPr>
            <a:spLocks noGrp="1"/>
          </p:cNvSpPr>
          <p:nvPr>
            <p:ph type="ftr" sz="quarter" idx="11"/>
          </p:nvPr>
        </p:nvSpPr>
        <p:spPr/>
        <p:txBody>
          <a:bodyPr/>
          <a:lstStyle/>
          <a:p>
            <a:r>
              <a:rPr lang="en-US" smtClean="0"/>
              <a:t>  Giới thiệu chức năng phần mềm CheckupIOPost</a:t>
            </a:r>
            <a:endParaRPr lang="en-US"/>
          </a:p>
        </p:txBody>
      </p:sp>
      <p:sp>
        <p:nvSpPr>
          <p:cNvPr id="9" name="Slide Number Placeholder 8"/>
          <p:cNvSpPr>
            <a:spLocks noGrp="1"/>
          </p:cNvSpPr>
          <p:nvPr>
            <p:ph type="sldNum" sz="quarter" idx="12"/>
          </p:nvPr>
        </p:nvSpPr>
        <p:spPr/>
        <p:txBody>
          <a:bodyPr/>
          <a:lstStyle/>
          <a:p>
            <a:fld id="{9000B443-A2DD-45B5-8D98-EC848CB91767}" type="slidenum">
              <a:rPr lang="en-US" smtClean="0"/>
              <a:t>‹#›</a:t>
            </a:fld>
            <a:endParaRPr lang="en-US"/>
          </a:p>
        </p:txBody>
      </p:sp>
    </p:spTree>
    <p:extLst>
      <p:ext uri="{BB962C8B-B14F-4D97-AF65-F5344CB8AC3E}">
        <p14:creationId xmlns:p14="http://schemas.microsoft.com/office/powerpoint/2010/main" val="821009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11/29/2018</a:t>
            </a:r>
            <a:endParaRPr lang="en-US"/>
          </a:p>
        </p:txBody>
      </p:sp>
      <p:sp>
        <p:nvSpPr>
          <p:cNvPr id="4" name="Footer Placeholder 3"/>
          <p:cNvSpPr>
            <a:spLocks noGrp="1"/>
          </p:cNvSpPr>
          <p:nvPr>
            <p:ph type="ftr" sz="quarter" idx="11"/>
          </p:nvPr>
        </p:nvSpPr>
        <p:spPr/>
        <p:txBody>
          <a:bodyPr/>
          <a:lstStyle/>
          <a:p>
            <a:r>
              <a:rPr lang="en-US" smtClean="0"/>
              <a:t>  Giới thiệu chức năng phần mềm CheckupIOPost</a:t>
            </a:r>
            <a:endParaRPr lang="en-US"/>
          </a:p>
        </p:txBody>
      </p:sp>
      <p:sp>
        <p:nvSpPr>
          <p:cNvPr id="5" name="Slide Number Placeholder 4"/>
          <p:cNvSpPr>
            <a:spLocks noGrp="1"/>
          </p:cNvSpPr>
          <p:nvPr>
            <p:ph type="sldNum" sz="quarter" idx="12"/>
          </p:nvPr>
        </p:nvSpPr>
        <p:spPr/>
        <p:txBody>
          <a:bodyPr/>
          <a:lstStyle/>
          <a:p>
            <a:fld id="{9000B443-A2DD-45B5-8D98-EC848CB91767}" type="slidenum">
              <a:rPr lang="en-US" smtClean="0"/>
              <a:t>‹#›</a:t>
            </a:fld>
            <a:endParaRPr lang="en-US"/>
          </a:p>
        </p:txBody>
      </p:sp>
    </p:spTree>
    <p:extLst>
      <p:ext uri="{BB962C8B-B14F-4D97-AF65-F5344CB8AC3E}">
        <p14:creationId xmlns:p14="http://schemas.microsoft.com/office/powerpoint/2010/main" val="3041281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11/29/2018</a:t>
            </a:r>
            <a:endParaRPr lang="en-US"/>
          </a:p>
        </p:txBody>
      </p:sp>
      <p:sp>
        <p:nvSpPr>
          <p:cNvPr id="3" name="Footer Placeholder 2"/>
          <p:cNvSpPr>
            <a:spLocks noGrp="1"/>
          </p:cNvSpPr>
          <p:nvPr>
            <p:ph type="ftr" sz="quarter" idx="11"/>
          </p:nvPr>
        </p:nvSpPr>
        <p:spPr/>
        <p:txBody>
          <a:bodyPr/>
          <a:lstStyle/>
          <a:p>
            <a:r>
              <a:rPr lang="en-US" smtClean="0"/>
              <a:t>  Giới thiệu chức năng phần mềm CheckupIOPost</a:t>
            </a:r>
            <a:endParaRPr lang="en-US"/>
          </a:p>
        </p:txBody>
      </p:sp>
      <p:sp>
        <p:nvSpPr>
          <p:cNvPr id="4" name="Slide Number Placeholder 3"/>
          <p:cNvSpPr>
            <a:spLocks noGrp="1"/>
          </p:cNvSpPr>
          <p:nvPr>
            <p:ph type="sldNum" sz="quarter" idx="12"/>
          </p:nvPr>
        </p:nvSpPr>
        <p:spPr/>
        <p:txBody>
          <a:bodyPr/>
          <a:lstStyle/>
          <a:p>
            <a:fld id="{9000B443-A2DD-45B5-8D98-EC848CB91767}" type="slidenum">
              <a:rPr lang="en-US" smtClean="0"/>
              <a:t>‹#›</a:t>
            </a:fld>
            <a:endParaRPr lang="en-US"/>
          </a:p>
        </p:txBody>
      </p:sp>
    </p:spTree>
    <p:extLst>
      <p:ext uri="{BB962C8B-B14F-4D97-AF65-F5344CB8AC3E}">
        <p14:creationId xmlns:p14="http://schemas.microsoft.com/office/powerpoint/2010/main" val="694288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9" y="131657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743208"/>
            <a:ext cx="2211884" cy="5082117"/>
          </a:xfrm>
        </p:spPr>
        <p:txBody>
          <a:bodyPr/>
          <a:lstStyle>
            <a:lvl1pPr marL="0" indent="0">
              <a:buNone/>
              <a:defRPr sz="1200"/>
            </a:lvl1pPr>
            <a:lvl2pPr marL="342889" indent="0">
              <a:buNone/>
              <a:defRPr sz="1051"/>
            </a:lvl2pPr>
            <a:lvl3pPr marL="685774" indent="0">
              <a:buNone/>
              <a:defRPr sz="900"/>
            </a:lvl3pPr>
            <a:lvl4pPr marL="1028662" indent="0">
              <a:buNone/>
              <a:defRPr sz="751"/>
            </a:lvl4pPr>
            <a:lvl5pPr marL="1371548" indent="0">
              <a:buNone/>
              <a:defRPr sz="751"/>
            </a:lvl5pPr>
            <a:lvl6pPr marL="1714436" indent="0">
              <a:buNone/>
              <a:defRPr sz="751"/>
            </a:lvl6pPr>
            <a:lvl7pPr marL="2057323" indent="0">
              <a:buNone/>
              <a:defRPr sz="751"/>
            </a:lvl7pPr>
            <a:lvl8pPr marL="2400211" indent="0">
              <a:buNone/>
              <a:defRPr sz="751"/>
            </a:lvl8pPr>
            <a:lvl9pPr marL="2743098" indent="0">
              <a:buNone/>
              <a:defRPr sz="751"/>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11/29/2018</a:t>
            </a:r>
            <a:endParaRPr lang="en-US"/>
          </a:p>
        </p:txBody>
      </p:sp>
      <p:sp>
        <p:nvSpPr>
          <p:cNvPr id="6" name="Footer Placeholder 5"/>
          <p:cNvSpPr>
            <a:spLocks noGrp="1"/>
          </p:cNvSpPr>
          <p:nvPr>
            <p:ph type="ftr" sz="quarter" idx="11"/>
          </p:nvPr>
        </p:nvSpPr>
        <p:spPr/>
        <p:txBody>
          <a:bodyPr/>
          <a:lstStyle/>
          <a:p>
            <a:r>
              <a:rPr lang="en-US" smtClean="0"/>
              <a:t>  Giới thiệu chức năng phần mềm CheckupIOPost</a:t>
            </a:r>
            <a:endParaRPr lang="en-US"/>
          </a:p>
        </p:txBody>
      </p:sp>
      <p:sp>
        <p:nvSpPr>
          <p:cNvPr id="7" name="Slide Number Placeholder 6"/>
          <p:cNvSpPr>
            <a:spLocks noGrp="1"/>
          </p:cNvSpPr>
          <p:nvPr>
            <p:ph type="sldNum" sz="quarter" idx="12"/>
          </p:nvPr>
        </p:nvSpPr>
        <p:spPr/>
        <p:txBody>
          <a:bodyPr/>
          <a:lstStyle/>
          <a:p>
            <a:fld id="{9000B443-A2DD-45B5-8D98-EC848CB91767}" type="slidenum">
              <a:rPr lang="en-US" smtClean="0"/>
              <a:t>‹#›</a:t>
            </a:fld>
            <a:endParaRPr lang="en-US"/>
          </a:p>
        </p:txBody>
      </p:sp>
    </p:spTree>
    <p:extLst>
      <p:ext uri="{BB962C8B-B14F-4D97-AF65-F5344CB8AC3E}">
        <p14:creationId xmlns:p14="http://schemas.microsoft.com/office/powerpoint/2010/main" val="396555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9" y="1316579"/>
            <a:ext cx="3471863" cy="6498167"/>
          </a:xfrm>
        </p:spPr>
        <p:txBody>
          <a:bodyPr anchor="t"/>
          <a:lstStyle>
            <a:lvl1pPr marL="0" indent="0">
              <a:buNone/>
              <a:defRPr sz="2400"/>
            </a:lvl1pPr>
            <a:lvl2pPr marL="342889" indent="0">
              <a:buNone/>
              <a:defRPr sz="2100"/>
            </a:lvl2pPr>
            <a:lvl3pPr marL="685774" indent="0">
              <a:buNone/>
              <a:defRPr sz="1800"/>
            </a:lvl3pPr>
            <a:lvl4pPr marL="1028662" indent="0">
              <a:buNone/>
              <a:defRPr sz="1500"/>
            </a:lvl4pPr>
            <a:lvl5pPr marL="1371548" indent="0">
              <a:buNone/>
              <a:defRPr sz="1500"/>
            </a:lvl5pPr>
            <a:lvl6pPr marL="1714436" indent="0">
              <a:buNone/>
              <a:defRPr sz="1500"/>
            </a:lvl6pPr>
            <a:lvl7pPr marL="2057323" indent="0">
              <a:buNone/>
              <a:defRPr sz="1500"/>
            </a:lvl7pPr>
            <a:lvl8pPr marL="2400211" indent="0">
              <a:buNone/>
              <a:defRPr sz="1500"/>
            </a:lvl8pPr>
            <a:lvl9pPr marL="2743098"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743208"/>
            <a:ext cx="2211884" cy="5082117"/>
          </a:xfrm>
        </p:spPr>
        <p:txBody>
          <a:bodyPr/>
          <a:lstStyle>
            <a:lvl1pPr marL="0" indent="0">
              <a:buNone/>
              <a:defRPr sz="1200"/>
            </a:lvl1pPr>
            <a:lvl2pPr marL="342889" indent="0">
              <a:buNone/>
              <a:defRPr sz="1051"/>
            </a:lvl2pPr>
            <a:lvl3pPr marL="685774" indent="0">
              <a:buNone/>
              <a:defRPr sz="900"/>
            </a:lvl3pPr>
            <a:lvl4pPr marL="1028662" indent="0">
              <a:buNone/>
              <a:defRPr sz="751"/>
            </a:lvl4pPr>
            <a:lvl5pPr marL="1371548" indent="0">
              <a:buNone/>
              <a:defRPr sz="751"/>
            </a:lvl5pPr>
            <a:lvl6pPr marL="1714436" indent="0">
              <a:buNone/>
              <a:defRPr sz="751"/>
            </a:lvl6pPr>
            <a:lvl7pPr marL="2057323" indent="0">
              <a:buNone/>
              <a:defRPr sz="751"/>
            </a:lvl7pPr>
            <a:lvl8pPr marL="2400211" indent="0">
              <a:buNone/>
              <a:defRPr sz="751"/>
            </a:lvl8pPr>
            <a:lvl9pPr marL="2743098" indent="0">
              <a:buNone/>
              <a:defRPr sz="751"/>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11/29/2018</a:t>
            </a:r>
            <a:endParaRPr lang="en-US"/>
          </a:p>
        </p:txBody>
      </p:sp>
      <p:sp>
        <p:nvSpPr>
          <p:cNvPr id="6" name="Footer Placeholder 5"/>
          <p:cNvSpPr>
            <a:spLocks noGrp="1"/>
          </p:cNvSpPr>
          <p:nvPr>
            <p:ph type="ftr" sz="quarter" idx="11"/>
          </p:nvPr>
        </p:nvSpPr>
        <p:spPr/>
        <p:txBody>
          <a:bodyPr/>
          <a:lstStyle/>
          <a:p>
            <a:r>
              <a:rPr lang="en-US" smtClean="0"/>
              <a:t>  Giới thiệu chức năng phần mềm CheckupIOPost</a:t>
            </a:r>
            <a:endParaRPr lang="en-US"/>
          </a:p>
        </p:txBody>
      </p:sp>
      <p:sp>
        <p:nvSpPr>
          <p:cNvPr id="7" name="Slide Number Placeholder 6"/>
          <p:cNvSpPr>
            <a:spLocks noGrp="1"/>
          </p:cNvSpPr>
          <p:nvPr>
            <p:ph type="sldNum" sz="quarter" idx="12"/>
          </p:nvPr>
        </p:nvSpPr>
        <p:spPr/>
        <p:txBody>
          <a:bodyPr/>
          <a:lstStyle/>
          <a:p>
            <a:fld id="{9000B443-A2DD-45B5-8D98-EC848CB91767}" type="slidenum">
              <a:rPr lang="en-US" smtClean="0"/>
              <a:t>‹#›</a:t>
            </a:fld>
            <a:endParaRPr lang="en-US"/>
          </a:p>
        </p:txBody>
      </p:sp>
    </p:spTree>
    <p:extLst>
      <p:ext uri="{BB962C8B-B14F-4D97-AF65-F5344CB8AC3E}">
        <p14:creationId xmlns:p14="http://schemas.microsoft.com/office/powerpoint/2010/main" val="1173474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91" y="486846"/>
            <a:ext cx="5915025" cy="176741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91" y="2434167"/>
            <a:ext cx="5915025" cy="580178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847514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11/29/2018</a:t>
            </a:r>
            <a:endParaRPr lang="en-US"/>
          </a:p>
        </p:txBody>
      </p:sp>
      <p:sp>
        <p:nvSpPr>
          <p:cNvPr id="5" name="Footer Placeholder 4"/>
          <p:cNvSpPr>
            <a:spLocks noGrp="1"/>
          </p:cNvSpPr>
          <p:nvPr>
            <p:ph type="ftr" sz="quarter" idx="3"/>
          </p:nvPr>
        </p:nvSpPr>
        <p:spPr>
          <a:xfrm>
            <a:off x="2271716" y="847514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smtClean="0"/>
              <a:t>  Giới thiệu chức năng phần mềm CheckupIOPost</a:t>
            </a:r>
            <a:endParaRPr lang="en-US"/>
          </a:p>
        </p:txBody>
      </p:sp>
      <p:sp>
        <p:nvSpPr>
          <p:cNvPr id="6" name="Slide Number Placeholder 5"/>
          <p:cNvSpPr>
            <a:spLocks noGrp="1"/>
          </p:cNvSpPr>
          <p:nvPr>
            <p:ph type="sldNum" sz="quarter" idx="4"/>
          </p:nvPr>
        </p:nvSpPr>
        <p:spPr>
          <a:xfrm>
            <a:off x="4843463" y="847514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9000B443-A2DD-45B5-8D98-EC848CB91767}" type="slidenum">
              <a:rPr lang="en-US" smtClean="0"/>
              <a:t>‹#›</a:t>
            </a:fld>
            <a:endParaRPr lang="en-US"/>
          </a:p>
        </p:txBody>
      </p:sp>
    </p:spTree>
    <p:extLst>
      <p:ext uri="{BB962C8B-B14F-4D97-AF65-F5344CB8AC3E}">
        <p14:creationId xmlns:p14="http://schemas.microsoft.com/office/powerpoint/2010/main" val="2329708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685774"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4" indent="-171444" algn="l" defTabSz="685774"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0" indent="-171444" algn="l" defTabSz="685774"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19" indent="-171444" algn="l" defTabSz="685774"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05" indent="-171444" algn="l" defTabSz="685774"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2992" indent="-171444" algn="l" defTabSz="685774"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881" indent="-171444" algn="l" defTabSz="685774"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67" indent="-171444" algn="l" defTabSz="685774"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54" indent="-171444" algn="l" defTabSz="685774"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42" indent="-171444" algn="l" defTabSz="685774"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74" rtl="0" eaLnBrk="1" latinLnBrk="0" hangingPunct="1">
        <a:defRPr sz="1351" kern="1200">
          <a:solidFill>
            <a:schemeClr val="tx1"/>
          </a:solidFill>
          <a:latin typeface="+mn-lt"/>
          <a:ea typeface="+mn-ea"/>
          <a:cs typeface="+mn-cs"/>
        </a:defRPr>
      </a:lvl1pPr>
      <a:lvl2pPr marL="342889" algn="l" defTabSz="685774" rtl="0" eaLnBrk="1" latinLnBrk="0" hangingPunct="1">
        <a:defRPr sz="1351" kern="1200">
          <a:solidFill>
            <a:schemeClr val="tx1"/>
          </a:solidFill>
          <a:latin typeface="+mn-lt"/>
          <a:ea typeface="+mn-ea"/>
          <a:cs typeface="+mn-cs"/>
        </a:defRPr>
      </a:lvl2pPr>
      <a:lvl3pPr marL="685774" algn="l" defTabSz="685774" rtl="0" eaLnBrk="1" latinLnBrk="0" hangingPunct="1">
        <a:defRPr sz="1351" kern="1200">
          <a:solidFill>
            <a:schemeClr val="tx1"/>
          </a:solidFill>
          <a:latin typeface="+mn-lt"/>
          <a:ea typeface="+mn-ea"/>
          <a:cs typeface="+mn-cs"/>
        </a:defRPr>
      </a:lvl3pPr>
      <a:lvl4pPr marL="1028662" algn="l" defTabSz="685774" rtl="0" eaLnBrk="1" latinLnBrk="0" hangingPunct="1">
        <a:defRPr sz="1351" kern="1200">
          <a:solidFill>
            <a:schemeClr val="tx1"/>
          </a:solidFill>
          <a:latin typeface="+mn-lt"/>
          <a:ea typeface="+mn-ea"/>
          <a:cs typeface="+mn-cs"/>
        </a:defRPr>
      </a:lvl4pPr>
      <a:lvl5pPr marL="1371548" algn="l" defTabSz="685774" rtl="0" eaLnBrk="1" latinLnBrk="0" hangingPunct="1">
        <a:defRPr sz="1351" kern="1200">
          <a:solidFill>
            <a:schemeClr val="tx1"/>
          </a:solidFill>
          <a:latin typeface="+mn-lt"/>
          <a:ea typeface="+mn-ea"/>
          <a:cs typeface="+mn-cs"/>
        </a:defRPr>
      </a:lvl5pPr>
      <a:lvl6pPr marL="1714436" algn="l" defTabSz="685774" rtl="0" eaLnBrk="1" latinLnBrk="0" hangingPunct="1">
        <a:defRPr sz="1351" kern="1200">
          <a:solidFill>
            <a:schemeClr val="tx1"/>
          </a:solidFill>
          <a:latin typeface="+mn-lt"/>
          <a:ea typeface="+mn-ea"/>
          <a:cs typeface="+mn-cs"/>
        </a:defRPr>
      </a:lvl6pPr>
      <a:lvl7pPr marL="2057323" algn="l" defTabSz="685774" rtl="0" eaLnBrk="1" latinLnBrk="0" hangingPunct="1">
        <a:defRPr sz="1351" kern="1200">
          <a:solidFill>
            <a:schemeClr val="tx1"/>
          </a:solidFill>
          <a:latin typeface="+mn-lt"/>
          <a:ea typeface="+mn-ea"/>
          <a:cs typeface="+mn-cs"/>
        </a:defRPr>
      </a:lvl7pPr>
      <a:lvl8pPr marL="2400211" algn="l" defTabSz="685774" rtl="0" eaLnBrk="1" latinLnBrk="0" hangingPunct="1">
        <a:defRPr sz="1351" kern="1200">
          <a:solidFill>
            <a:schemeClr val="tx1"/>
          </a:solidFill>
          <a:latin typeface="+mn-lt"/>
          <a:ea typeface="+mn-ea"/>
          <a:cs typeface="+mn-cs"/>
        </a:defRPr>
      </a:lvl8pPr>
      <a:lvl9pPr marL="2743098" algn="l" defTabSz="685774"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ww.3i.com.v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8.png"/><Relationship Id="rId7" Type="http://schemas.openxmlformats.org/officeDocument/2006/relationships/image" Target="../media/image6.jpe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hyperlink" Target="http://www.3i.com.vn/" TargetMode="External"/><Relationship Id="rId5" Type="http://schemas.openxmlformats.org/officeDocument/2006/relationships/image" Target="../media/image10.jpeg"/><Relationship Id="rId4" Type="http://schemas.openxmlformats.org/officeDocument/2006/relationships/image" Target="../media/image9.png"/><Relationship Id="rId9" Type="http://schemas.openxmlformats.org/officeDocument/2006/relationships/image" Target="../media/image12.jp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6.jpe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hyperlink" Target="http://www.3i.com.vn/" TargetMode="External"/><Relationship Id="rId1" Type="http://schemas.openxmlformats.org/officeDocument/2006/relationships/slideLayout" Target="../slideLayouts/slideLayout2.xml"/><Relationship Id="rId6" Type="http://schemas.openxmlformats.org/officeDocument/2006/relationships/image" Target="../media/image14.jpeg"/><Relationship Id="rId11" Type="http://schemas.openxmlformats.org/officeDocument/2006/relationships/image" Target="../media/image19.png"/><Relationship Id="rId5" Type="http://schemas.openxmlformats.org/officeDocument/2006/relationships/image" Target="../media/image13.jpeg"/><Relationship Id="rId10" Type="http://schemas.openxmlformats.org/officeDocument/2006/relationships/image" Target="../media/image18.png"/><Relationship Id="rId4" Type="http://schemas.openxmlformats.org/officeDocument/2006/relationships/image" Target="../media/image8.png"/><Relationship Id="rId9" Type="http://schemas.openxmlformats.org/officeDocument/2006/relationships/image" Target="../media/image17.png"/><Relationship Id="rId14" Type="http://schemas.openxmlformats.org/officeDocument/2006/relationships/image" Target="../media/image22.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ww.3i.com.vn/" TargetMode="External"/><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2267"/>
            <a:ext cx="6860240" cy="9164176"/>
          </a:xfrm>
          <a:prstGeom prst="rect">
            <a:avLst/>
          </a:prstGeom>
          <a:blipFill>
            <a:blip r:embed="rId2" cstate="print"/>
            <a:srcRect/>
            <a:stretch>
              <a:fillRect t="-12316" b="1"/>
            </a:stretch>
          </a:blipFill>
        </p:spPr>
        <p:txBody>
          <a:bodyPr wrap="square" lIns="0" tIns="0" rIns="0" bIns="0" rtlCol="0"/>
          <a:lstStyle/>
          <a:p>
            <a:endParaRPr sz="1153" dirty="0"/>
          </a:p>
        </p:txBody>
      </p:sp>
      <p:sp>
        <p:nvSpPr>
          <p:cNvPr id="6" name="object 6"/>
          <p:cNvSpPr/>
          <p:nvPr/>
        </p:nvSpPr>
        <p:spPr>
          <a:xfrm>
            <a:off x="6860240" y="7555256"/>
            <a:ext cx="407" cy="48869"/>
          </a:xfrm>
          <a:custGeom>
            <a:avLst/>
            <a:gdLst/>
            <a:ahLst/>
            <a:cxnLst/>
            <a:rect l="l" t="t" r="r" b="b"/>
            <a:pathLst>
              <a:path w="634" h="76200">
                <a:moveTo>
                  <a:pt x="12" y="1"/>
                </a:moveTo>
                <a:lnTo>
                  <a:pt x="12" y="75946"/>
                </a:lnTo>
                <a:lnTo>
                  <a:pt x="0" y="0"/>
                </a:lnTo>
                <a:close/>
              </a:path>
            </a:pathLst>
          </a:custGeom>
          <a:solidFill>
            <a:srgbClr val="AF1817"/>
          </a:solidFill>
        </p:spPr>
        <p:txBody>
          <a:bodyPr wrap="square" lIns="0" tIns="0" rIns="0" bIns="0" rtlCol="0"/>
          <a:lstStyle/>
          <a:p>
            <a:endParaRPr sz="1153" dirty="0"/>
          </a:p>
        </p:txBody>
      </p:sp>
      <p:sp>
        <p:nvSpPr>
          <p:cNvPr id="7" name="object 7"/>
          <p:cNvSpPr/>
          <p:nvPr/>
        </p:nvSpPr>
        <p:spPr>
          <a:xfrm>
            <a:off x="6860240" y="7518456"/>
            <a:ext cx="407" cy="37059"/>
          </a:xfrm>
          <a:custGeom>
            <a:avLst/>
            <a:gdLst/>
            <a:ahLst/>
            <a:cxnLst/>
            <a:rect l="l" t="t" r="r" b="b"/>
            <a:pathLst>
              <a:path w="634" h="57784">
                <a:moveTo>
                  <a:pt x="12" y="0"/>
                </a:moveTo>
                <a:lnTo>
                  <a:pt x="12" y="57372"/>
                </a:lnTo>
                <a:lnTo>
                  <a:pt x="0" y="4"/>
                </a:lnTo>
                <a:close/>
              </a:path>
            </a:pathLst>
          </a:custGeom>
          <a:solidFill>
            <a:srgbClr val="D51217"/>
          </a:solidFill>
        </p:spPr>
        <p:txBody>
          <a:bodyPr wrap="square" lIns="0" tIns="0" rIns="0" bIns="0" rtlCol="0"/>
          <a:lstStyle/>
          <a:p>
            <a:endParaRPr sz="1153" dirty="0"/>
          </a:p>
        </p:txBody>
      </p:sp>
      <p:sp>
        <p:nvSpPr>
          <p:cNvPr id="10" name="object 10"/>
          <p:cNvSpPr/>
          <p:nvPr/>
        </p:nvSpPr>
        <p:spPr>
          <a:xfrm>
            <a:off x="5701840" y="7603964"/>
            <a:ext cx="20363" cy="12219"/>
          </a:xfrm>
          <a:custGeom>
            <a:avLst/>
            <a:gdLst/>
            <a:ahLst/>
            <a:cxnLst/>
            <a:rect l="l" t="t" r="r" b="b"/>
            <a:pathLst>
              <a:path w="31750" h="19050">
                <a:moveTo>
                  <a:pt x="31711" y="0"/>
                </a:moveTo>
                <a:lnTo>
                  <a:pt x="0" y="0"/>
                </a:lnTo>
                <a:lnTo>
                  <a:pt x="0" y="18605"/>
                </a:lnTo>
                <a:lnTo>
                  <a:pt x="31711" y="0"/>
                </a:lnTo>
                <a:close/>
              </a:path>
            </a:pathLst>
          </a:custGeom>
          <a:solidFill>
            <a:srgbClr val="921512"/>
          </a:solidFill>
        </p:spPr>
        <p:txBody>
          <a:bodyPr wrap="square" lIns="0" tIns="0" rIns="0" bIns="0" rtlCol="0"/>
          <a:lstStyle/>
          <a:p>
            <a:endParaRPr sz="1153" dirty="0"/>
          </a:p>
        </p:txBody>
      </p:sp>
      <p:sp>
        <p:nvSpPr>
          <p:cNvPr id="18" name="object 18"/>
          <p:cNvSpPr/>
          <p:nvPr/>
        </p:nvSpPr>
        <p:spPr>
          <a:xfrm>
            <a:off x="5833885" y="7604025"/>
            <a:ext cx="20363" cy="12219"/>
          </a:xfrm>
          <a:custGeom>
            <a:avLst/>
            <a:gdLst/>
            <a:ahLst/>
            <a:cxnLst/>
            <a:rect l="l" t="t" r="r" b="b"/>
            <a:pathLst>
              <a:path w="31750" h="19050">
                <a:moveTo>
                  <a:pt x="31673" y="0"/>
                </a:moveTo>
                <a:lnTo>
                  <a:pt x="0" y="0"/>
                </a:lnTo>
                <a:lnTo>
                  <a:pt x="31673" y="18567"/>
                </a:lnTo>
                <a:lnTo>
                  <a:pt x="31673" y="0"/>
                </a:lnTo>
                <a:close/>
              </a:path>
            </a:pathLst>
          </a:custGeom>
          <a:solidFill>
            <a:srgbClr val="921512"/>
          </a:solidFill>
        </p:spPr>
        <p:txBody>
          <a:bodyPr wrap="square" lIns="0" tIns="0" rIns="0" bIns="0" rtlCol="0"/>
          <a:lstStyle/>
          <a:p>
            <a:endParaRPr sz="1153" dirty="0"/>
          </a:p>
        </p:txBody>
      </p:sp>
      <p:sp>
        <p:nvSpPr>
          <p:cNvPr id="39" name="object 39"/>
          <p:cNvSpPr txBox="1"/>
          <p:nvPr/>
        </p:nvSpPr>
        <p:spPr>
          <a:xfrm>
            <a:off x="693876" y="2782026"/>
            <a:ext cx="1717805" cy="192890"/>
          </a:xfrm>
          <a:prstGeom prst="rect">
            <a:avLst/>
          </a:prstGeom>
          <a:ln>
            <a:noFill/>
          </a:ln>
        </p:spPr>
        <p:txBody>
          <a:bodyPr vert="horz" wrap="square" lIns="0" tIns="8145" rIns="0" bIns="0" rtlCol="0">
            <a:spAutoFit/>
          </a:bodyPr>
          <a:lstStyle/>
          <a:p>
            <a:pPr marL="8145">
              <a:spcBef>
                <a:spcPts val="65"/>
              </a:spcBef>
            </a:pPr>
            <a:r>
              <a:rPr lang="en-US" sz="1200" dirty="0">
                <a:ln>
                  <a:solidFill>
                    <a:schemeClr val="bg1">
                      <a:lumMod val="75000"/>
                    </a:schemeClr>
                  </a:solidFill>
                </a:ln>
                <a:solidFill>
                  <a:srgbClr val="FFFFFF"/>
                </a:solidFill>
                <a:latin typeface="Arial Black"/>
                <a:cs typeface="Arial Black"/>
              </a:rPr>
              <a:t> </a:t>
            </a:r>
            <a:r>
              <a:rPr sz="1200" dirty="0">
                <a:ln>
                  <a:solidFill>
                    <a:schemeClr val="bg1">
                      <a:lumMod val="75000"/>
                    </a:schemeClr>
                  </a:solidFill>
                </a:ln>
                <a:solidFill>
                  <a:srgbClr val="FFFFFF"/>
                </a:solidFill>
                <a:latin typeface="Arial Black"/>
                <a:cs typeface="Arial Black"/>
              </a:rPr>
              <a:t>Product Catalog</a:t>
            </a:r>
            <a:endParaRPr sz="1200" dirty="0">
              <a:ln>
                <a:solidFill>
                  <a:schemeClr val="bg1">
                    <a:lumMod val="75000"/>
                  </a:schemeClr>
                </a:solidFill>
              </a:ln>
              <a:latin typeface="Arial Black"/>
              <a:cs typeface="Arial Black"/>
            </a:endParaRPr>
          </a:p>
        </p:txBody>
      </p:sp>
      <p:sp>
        <p:nvSpPr>
          <p:cNvPr id="30" name="object 39"/>
          <p:cNvSpPr txBox="1"/>
          <p:nvPr/>
        </p:nvSpPr>
        <p:spPr>
          <a:xfrm>
            <a:off x="693877" y="1879455"/>
            <a:ext cx="2695575" cy="192890"/>
          </a:xfrm>
          <a:prstGeom prst="rect">
            <a:avLst/>
          </a:prstGeom>
          <a:effectLst>
            <a:outerShdw blurRad="50800" dist="38100" dir="5400000" algn="t" rotWithShape="0">
              <a:prstClr val="black">
                <a:alpha val="40000"/>
              </a:prstClr>
            </a:outerShdw>
          </a:effectLst>
        </p:spPr>
        <p:txBody>
          <a:bodyPr vert="horz" wrap="square" lIns="0" tIns="8145" rIns="0" bIns="0" rtlCol="0">
            <a:spAutoFit/>
          </a:bodyPr>
          <a:lstStyle/>
          <a:p>
            <a:pPr marL="8145">
              <a:spcBef>
                <a:spcPts val="65"/>
              </a:spcBef>
            </a:pPr>
            <a:r>
              <a:rPr lang="en-US" sz="1200" b="1" spc="-91" dirty="0" err="1">
                <a:ln>
                  <a:solidFill>
                    <a:schemeClr val="bg1">
                      <a:lumMod val="75000"/>
                    </a:schemeClr>
                  </a:solidFill>
                </a:ln>
                <a:solidFill>
                  <a:schemeClr val="bg1"/>
                </a:solidFill>
                <a:latin typeface="Arial" panose="020B0604020202020204" pitchFamily="34" charset="0"/>
                <a:cs typeface="Arial" panose="020B0604020202020204" pitchFamily="34" charset="0"/>
              </a:rPr>
              <a:t>Thông</a:t>
            </a:r>
            <a:r>
              <a:rPr lang="en-US" sz="1200" b="1" spc="-91" dirty="0">
                <a:ln>
                  <a:solidFill>
                    <a:schemeClr val="bg1">
                      <a:lumMod val="75000"/>
                    </a:schemeClr>
                  </a:solidFill>
                </a:ln>
                <a:solidFill>
                  <a:schemeClr val="bg1"/>
                </a:solidFill>
                <a:latin typeface="Arial" panose="020B0604020202020204" pitchFamily="34" charset="0"/>
                <a:cs typeface="Arial" panose="020B0604020202020204" pitchFamily="34" charset="0"/>
              </a:rPr>
              <a:t> minh – </a:t>
            </a:r>
            <a:r>
              <a:rPr lang="en-US" sz="1200" b="1" spc="-91" dirty="0" err="1">
                <a:ln>
                  <a:solidFill>
                    <a:schemeClr val="bg1">
                      <a:lumMod val="75000"/>
                    </a:schemeClr>
                  </a:solidFill>
                </a:ln>
                <a:solidFill>
                  <a:schemeClr val="bg1"/>
                </a:solidFill>
                <a:latin typeface="Arial" panose="020B0604020202020204" pitchFamily="34" charset="0"/>
                <a:cs typeface="Arial" panose="020B0604020202020204" pitchFamily="34" charset="0"/>
              </a:rPr>
              <a:t>Tiện</a:t>
            </a:r>
            <a:r>
              <a:rPr lang="en-US" sz="1200" b="1" spc="-91" dirty="0">
                <a:ln>
                  <a:solidFill>
                    <a:schemeClr val="bg1">
                      <a:lumMod val="75000"/>
                    </a:schemeClr>
                  </a:solidFill>
                </a:ln>
                <a:solidFill>
                  <a:schemeClr val="bg1"/>
                </a:solidFill>
                <a:latin typeface="Arial" panose="020B0604020202020204" pitchFamily="34" charset="0"/>
                <a:cs typeface="Arial" panose="020B0604020202020204" pitchFamily="34" charset="0"/>
              </a:rPr>
              <a:t> </a:t>
            </a:r>
            <a:r>
              <a:rPr lang="en-US" sz="1200" b="1" spc="-91" dirty="0" err="1">
                <a:ln>
                  <a:solidFill>
                    <a:schemeClr val="bg1">
                      <a:lumMod val="75000"/>
                    </a:schemeClr>
                  </a:solidFill>
                </a:ln>
                <a:solidFill>
                  <a:schemeClr val="bg1"/>
                </a:solidFill>
                <a:latin typeface="Arial" panose="020B0604020202020204" pitchFamily="34" charset="0"/>
                <a:cs typeface="Arial" panose="020B0604020202020204" pitchFamily="34" charset="0"/>
              </a:rPr>
              <a:t>ích</a:t>
            </a:r>
            <a:r>
              <a:rPr lang="en-US" sz="1200" b="1" spc="-91" dirty="0">
                <a:ln>
                  <a:solidFill>
                    <a:schemeClr val="bg1">
                      <a:lumMod val="75000"/>
                    </a:schemeClr>
                  </a:solidFill>
                </a:ln>
                <a:solidFill>
                  <a:schemeClr val="bg1"/>
                </a:solidFill>
                <a:latin typeface="Arial" panose="020B0604020202020204" pitchFamily="34" charset="0"/>
                <a:cs typeface="Arial" panose="020B0604020202020204" pitchFamily="34" charset="0"/>
              </a:rPr>
              <a:t> – </a:t>
            </a:r>
            <a:r>
              <a:rPr lang="en-US" sz="1200" b="1" spc="-91" dirty="0" err="1">
                <a:ln>
                  <a:solidFill>
                    <a:schemeClr val="bg1">
                      <a:lumMod val="75000"/>
                    </a:schemeClr>
                  </a:solidFill>
                </a:ln>
                <a:solidFill>
                  <a:schemeClr val="bg1"/>
                </a:solidFill>
                <a:latin typeface="Arial" panose="020B0604020202020204" pitchFamily="34" charset="0"/>
                <a:cs typeface="Arial" panose="020B0604020202020204" pitchFamily="34" charset="0"/>
              </a:rPr>
              <a:t>Dễ</a:t>
            </a:r>
            <a:r>
              <a:rPr lang="en-US" sz="1200" b="1" spc="-91" dirty="0">
                <a:ln>
                  <a:solidFill>
                    <a:schemeClr val="bg1">
                      <a:lumMod val="75000"/>
                    </a:schemeClr>
                  </a:solidFill>
                </a:ln>
                <a:solidFill>
                  <a:schemeClr val="bg1"/>
                </a:solidFill>
                <a:latin typeface="Arial" panose="020B0604020202020204" pitchFamily="34" charset="0"/>
                <a:cs typeface="Arial" panose="020B0604020202020204" pitchFamily="34" charset="0"/>
              </a:rPr>
              <a:t> </a:t>
            </a:r>
            <a:r>
              <a:rPr lang="en-US" sz="1200" b="1" spc="-91" dirty="0" err="1">
                <a:ln>
                  <a:solidFill>
                    <a:schemeClr val="bg1">
                      <a:lumMod val="75000"/>
                    </a:schemeClr>
                  </a:solidFill>
                </a:ln>
                <a:solidFill>
                  <a:schemeClr val="bg1"/>
                </a:solidFill>
                <a:latin typeface="Arial" panose="020B0604020202020204" pitchFamily="34" charset="0"/>
                <a:cs typeface="Arial" panose="020B0604020202020204" pitchFamily="34" charset="0"/>
              </a:rPr>
              <a:t>sử</a:t>
            </a:r>
            <a:r>
              <a:rPr lang="en-US" sz="1200" b="1" spc="-91" dirty="0">
                <a:ln>
                  <a:solidFill>
                    <a:schemeClr val="bg1">
                      <a:lumMod val="75000"/>
                    </a:schemeClr>
                  </a:solidFill>
                </a:ln>
                <a:solidFill>
                  <a:schemeClr val="bg1"/>
                </a:solidFill>
                <a:latin typeface="Arial" panose="020B0604020202020204" pitchFamily="34" charset="0"/>
                <a:cs typeface="Arial" panose="020B0604020202020204" pitchFamily="34" charset="0"/>
              </a:rPr>
              <a:t> </a:t>
            </a:r>
            <a:r>
              <a:rPr lang="en-US" sz="1200" b="1" spc="-91" dirty="0" err="1">
                <a:ln>
                  <a:solidFill>
                    <a:schemeClr val="bg1">
                      <a:lumMod val="75000"/>
                    </a:schemeClr>
                  </a:solidFill>
                </a:ln>
                <a:solidFill>
                  <a:schemeClr val="bg1"/>
                </a:solidFill>
                <a:latin typeface="Arial" panose="020B0604020202020204" pitchFamily="34" charset="0"/>
                <a:cs typeface="Arial" panose="020B0604020202020204" pitchFamily="34" charset="0"/>
              </a:rPr>
              <a:t>dụng</a:t>
            </a:r>
            <a:endParaRPr sz="1200" b="1" spc="-113" dirty="0">
              <a:ln>
                <a:solidFill>
                  <a:schemeClr val="bg1">
                    <a:lumMod val="75000"/>
                  </a:schemeClr>
                </a:solidFill>
              </a:ln>
              <a:solidFill>
                <a:schemeClr val="bg1"/>
              </a:solidFill>
              <a:latin typeface="Arial" panose="020B0604020202020204" pitchFamily="34" charset="0"/>
              <a:cs typeface="Arial" panose="020B0604020202020204" pitchFamily="34" charset="0"/>
            </a:endParaRPr>
          </a:p>
        </p:txBody>
      </p:sp>
      <p:grpSp>
        <p:nvGrpSpPr>
          <p:cNvPr id="5" name="Group 4"/>
          <p:cNvGrpSpPr/>
          <p:nvPr/>
        </p:nvGrpSpPr>
        <p:grpSpPr>
          <a:xfrm>
            <a:off x="-402" y="7274919"/>
            <a:ext cx="6858407" cy="1368836"/>
            <a:chOff x="-407" y="6968313"/>
            <a:chExt cx="6858407" cy="808265"/>
          </a:xfrm>
        </p:grpSpPr>
        <p:pic>
          <p:nvPicPr>
            <p:cNvPr id="12" name="Picture 11"/>
            <p:cNvPicPr>
              <a:picLocks noChangeAspect="1"/>
            </p:cNvPicPr>
            <p:nvPr/>
          </p:nvPicPr>
          <p:blipFill rotWithShape="1">
            <a:blip r:embed="rId3" cstate="print">
              <a:extLst>
                <a:ext uri="{28A0092B-C50C-407E-A947-70E740481C1C}">
                  <a14:useLocalDpi xmlns:a14="http://schemas.microsoft.com/office/drawing/2010/main" val="0"/>
                </a:ext>
              </a:extLst>
            </a:blip>
            <a:srcRect l="-397" t="23441" r="397" b="23441"/>
            <a:stretch/>
          </p:blipFill>
          <p:spPr>
            <a:xfrm>
              <a:off x="-407" y="6968313"/>
              <a:ext cx="6858407" cy="808265"/>
            </a:xfrm>
            <a:prstGeom prst="rect">
              <a:avLst/>
            </a:prstGeom>
          </p:spPr>
        </p:pic>
        <p:sp>
          <p:nvSpPr>
            <p:cNvPr id="24" name="object 10"/>
            <p:cNvSpPr txBox="1">
              <a:spLocks/>
            </p:cNvSpPr>
            <p:nvPr/>
          </p:nvSpPr>
          <p:spPr>
            <a:xfrm>
              <a:off x="1279250" y="7201843"/>
              <a:ext cx="4299503" cy="341207"/>
            </a:xfrm>
            <a:prstGeom prst="rect">
              <a:avLst/>
            </a:prstGeom>
          </p:spPr>
          <p:txBody>
            <a:bodyPr vert="horz" wrap="square" lIns="0" tIns="9525" rIns="0" bIns="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9525">
                <a:spcBef>
                  <a:spcPts val="75"/>
                </a:spcBef>
              </a:pPr>
              <a:r>
                <a:rPr lang="en-US" sz="1351" b="1" dirty="0">
                  <a:solidFill>
                    <a:schemeClr val="bg2"/>
                  </a:solidFill>
                  <a:latin typeface="Times New Roman" pitchFamily="18" charset="0"/>
                  <a:cs typeface="Times New Roman" pitchFamily="18" charset="0"/>
                </a:rPr>
                <a:t>NỀN TẢNG QUẢN TRỊ DOANH NGHIỆP </a:t>
              </a:r>
            </a:p>
            <a:p>
              <a:pPr marL="9525">
                <a:spcBef>
                  <a:spcPts val="75"/>
                </a:spcBef>
              </a:pPr>
              <a:r>
                <a:rPr lang="en-US" sz="1200" b="1" dirty="0">
                  <a:solidFill>
                    <a:schemeClr val="bg2"/>
                  </a:solidFill>
                </a:rPr>
                <a:t>3I COMPANY</a:t>
              </a:r>
            </a:p>
            <a:p>
              <a:pPr marL="9525">
                <a:spcBef>
                  <a:spcPts val="75"/>
                </a:spcBef>
              </a:pPr>
              <a:r>
                <a:rPr lang="en-US" sz="975" b="1" spc="55" dirty="0">
                  <a:solidFill>
                    <a:srgbClr val="FFFFFF"/>
                  </a:solidFill>
                  <a:latin typeface="Trebuchet MS"/>
                  <a:cs typeface="Trebuchet MS"/>
                </a:rPr>
                <a:t>Website: 3i</a:t>
              </a:r>
              <a:r>
                <a:rPr lang="en-US" sz="975" b="1" spc="20" dirty="0">
                  <a:solidFill>
                    <a:srgbClr val="FFFFFF"/>
                  </a:solidFill>
                  <a:latin typeface="Trebuchet MS"/>
                  <a:cs typeface="Trebuchet MS"/>
                </a:rPr>
                <a:t>.com.vn</a:t>
              </a:r>
              <a:endParaRPr lang="en-US" sz="975" dirty="0">
                <a:latin typeface="Trebuchet MS"/>
                <a:cs typeface="Trebuchet MS"/>
              </a:endParaRPr>
            </a:p>
          </p:txBody>
        </p:sp>
      </p:grpSp>
      <p:pic>
        <p:nvPicPr>
          <p:cNvPr id="3" name="Picture 2"/>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0000"/>
                    </a14:imgEffect>
                  </a14:imgLayer>
                </a14:imgProps>
              </a:ext>
              <a:ext uri="{28A0092B-C50C-407E-A947-70E740481C1C}">
                <a14:useLocalDpi xmlns:a14="http://schemas.microsoft.com/office/drawing/2010/main" val="0"/>
              </a:ext>
            </a:extLst>
          </a:blip>
          <a:stretch>
            <a:fillRect/>
          </a:stretch>
        </p:blipFill>
        <p:spPr>
          <a:xfrm>
            <a:off x="990610" y="2876123"/>
            <a:ext cx="1191735" cy="1191735"/>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5399" y="1006715"/>
            <a:ext cx="3017527" cy="1065628"/>
          </a:xfrm>
          <a:prstGeom prst="rect">
            <a:avLst/>
          </a:prstGeom>
        </p:spPr>
      </p:pic>
      <p:sp>
        <p:nvSpPr>
          <p:cNvPr id="13" name="Slide Number Placeholder 12"/>
          <p:cNvSpPr>
            <a:spLocks noGrp="1"/>
          </p:cNvSpPr>
          <p:nvPr>
            <p:ph type="sldNum" sz="quarter" idx="12"/>
          </p:nvPr>
        </p:nvSpPr>
        <p:spPr/>
        <p:txBody>
          <a:bodyPr/>
          <a:lstStyle/>
          <a:p>
            <a:fld id="{9000B443-A2DD-45B5-8D98-EC848CB91767}" type="slidenum">
              <a:rPr lang="en-US" smtClean="0"/>
              <a:t>1</a:t>
            </a:fld>
            <a:endParaRPr lang="en-US"/>
          </a:p>
        </p:txBody>
      </p:sp>
    </p:spTree>
    <p:extLst>
      <p:ext uri="{BB962C8B-B14F-4D97-AF65-F5344CB8AC3E}">
        <p14:creationId xmlns:p14="http://schemas.microsoft.com/office/powerpoint/2010/main" val="24353881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000B443-A2DD-45B5-8D98-EC848CB91767}" type="slidenum">
              <a:rPr lang="en-US" smtClean="0">
                <a:latin typeface="Times New Roman" panose="02020603050405020304" pitchFamily="18" charset="0"/>
                <a:ea typeface="Verdana" panose="020B0604030504040204" pitchFamily="34" charset="0"/>
                <a:cs typeface="Times New Roman" panose="02020603050405020304" pitchFamily="18" charset="0"/>
              </a:rPr>
              <a:t>2</a:t>
            </a:fld>
            <a:endParaRPr lang="en-US">
              <a:latin typeface="Times New Roman" panose="02020603050405020304" pitchFamily="18" charset="0"/>
              <a:ea typeface="Verdana" panose="020B0604030504040204" pitchFamily="34" charset="0"/>
              <a:cs typeface="Times New Roman" panose="02020603050405020304" pitchFamily="18" charset="0"/>
            </a:endParaRPr>
          </a:p>
        </p:txBody>
      </p:sp>
      <p:sp>
        <p:nvSpPr>
          <p:cNvPr id="5" name="TextBox 4"/>
          <p:cNvSpPr txBox="1"/>
          <p:nvPr/>
        </p:nvSpPr>
        <p:spPr>
          <a:xfrm>
            <a:off x="1079500" y="2672246"/>
            <a:ext cx="4851400" cy="923330"/>
          </a:xfrm>
          <a:prstGeom prst="rect">
            <a:avLst/>
          </a:prstGeom>
          <a:noFill/>
        </p:spPr>
        <p:txBody>
          <a:bodyPr wrap="square" rtlCol="0">
            <a:spAutoFit/>
          </a:bodyPr>
          <a:lstStyle/>
          <a:p>
            <a:pPr algn="ctr"/>
            <a:r>
              <a:rPr lang="en-US" sz="1800" b="1">
                <a:latin typeface="Times New Roman" panose="02020603050405020304" pitchFamily="18" charset="0"/>
                <a:ea typeface="Verdana" panose="020B0604030504040204" pitchFamily="34" charset="0"/>
                <a:cs typeface="Times New Roman" panose="02020603050405020304" pitchFamily="18" charset="0"/>
              </a:rPr>
              <a:t>CÔNG TY TNHH M</a:t>
            </a:r>
            <a:r>
              <a:rPr lang="vi-VN" sz="1800" b="1">
                <a:latin typeface="Times New Roman" panose="02020603050405020304" pitchFamily="18" charset="0"/>
                <a:ea typeface="Verdana" panose="020B0604030504040204" pitchFamily="34" charset="0"/>
                <a:cs typeface="Times New Roman" panose="02020603050405020304" pitchFamily="18" charset="0"/>
              </a:rPr>
              <a:t>TV</a:t>
            </a:r>
            <a:r>
              <a:rPr lang="en-US" sz="1800" b="1">
                <a:latin typeface="Times New Roman" panose="02020603050405020304" pitchFamily="18" charset="0"/>
                <a:ea typeface="Verdana" panose="020B0604030504040204" pitchFamily="34" charset="0"/>
                <a:cs typeface="Times New Roman" panose="02020603050405020304" pitchFamily="18" charset="0"/>
              </a:rPr>
              <a:t> CÔNG NGHỆ</a:t>
            </a:r>
          </a:p>
          <a:p>
            <a:pPr algn="ctr"/>
            <a:r>
              <a:rPr lang="en-US" sz="1800" b="1">
                <a:latin typeface="Times New Roman" panose="02020603050405020304" pitchFamily="18" charset="0"/>
                <a:ea typeface="Verdana" panose="020B0604030504040204" pitchFamily="34" charset="0"/>
                <a:cs typeface="Times New Roman" panose="02020603050405020304" pitchFamily="18" charset="0"/>
              </a:rPr>
              <a:t>VÀ TRUYỀN THÔNG </a:t>
            </a:r>
            <a:r>
              <a:rPr lang="vi-VN" sz="1800" b="1">
                <a:latin typeface="Times New Roman" panose="02020603050405020304" pitchFamily="18" charset="0"/>
                <a:ea typeface="Verdana" panose="020B0604030504040204" pitchFamily="34" charset="0"/>
                <a:cs typeface="Times New Roman" panose="02020603050405020304" pitchFamily="18" charset="0"/>
              </a:rPr>
              <a:t>3I</a:t>
            </a:r>
            <a:endParaRPr lang="en-US" sz="1800" b="1">
              <a:latin typeface="Times New Roman" panose="02020603050405020304" pitchFamily="18" charset="0"/>
              <a:ea typeface="Verdana" panose="020B0604030504040204" pitchFamily="34" charset="0"/>
              <a:cs typeface="Times New Roman" panose="02020603050405020304" pitchFamily="18" charset="0"/>
            </a:endParaRPr>
          </a:p>
          <a:p>
            <a:pPr algn="ctr"/>
            <a:endParaRPr lang="en-US" sz="1800" b="1">
              <a:latin typeface="Times New Roman" panose="02020603050405020304" pitchFamily="18" charset="0"/>
              <a:ea typeface="Verdana" panose="020B0604030504040204" pitchFamily="34" charset="0"/>
              <a:cs typeface="Times New Roman" panose="02020603050405020304" pitchFamily="18" charset="0"/>
            </a:endParaRPr>
          </a:p>
        </p:txBody>
      </p:sp>
      <p:sp>
        <p:nvSpPr>
          <p:cNvPr id="6" name="TextBox 5"/>
          <p:cNvSpPr txBox="1"/>
          <p:nvPr/>
        </p:nvSpPr>
        <p:spPr>
          <a:xfrm>
            <a:off x="1625600" y="3888833"/>
            <a:ext cx="3759200" cy="862416"/>
          </a:xfrm>
          <a:prstGeom prst="rect">
            <a:avLst/>
          </a:prstGeom>
          <a:noFill/>
        </p:spPr>
        <p:txBody>
          <a:bodyPr wrap="square" rtlCol="0">
            <a:spAutoFit/>
          </a:bodyPr>
          <a:lstStyle/>
          <a:p>
            <a:pPr algn="ctr"/>
            <a:r>
              <a:rPr lang="en-US" sz="1800" b="1">
                <a:latin typeface="Times New Roman" panose="02020603050405020304" pitchFamily="18" charset="0"/>
                <a:ea typeface="Verdana" panose="020B0604030504040204" pitchFamily="34" charset="0"/>
                <a:cs typeface="Times New Roman" panose="02020603050405020304" pitchFamily="18" charset="0"/>
              </a:rPr>
              <a:t>GIỚI THIỆU PHẦN MỀM</a:t>
            </a:r>
          </a:p>
          <a:p>
            <a:pPr algn="ctr"/>
            <a:r>
              <a:rPr lang="en-US" sz="1800" b="1">
                <a:latin typeface="Times New Roman" panose="02020603050405020304" pitchFamily="18" charset="0"/>
                <a:ea typeface="Verdana" panose="020B0604030504040204" pitchFamily="34" charset="0"/>
                <a:cs typeface="Times New Roman" panose="02020603050405020304" pitchFamily="18" charset="0"/>
              </a:rPr>
              <a:t>CHECKUPIOPORT</a:t>
            </a:r>
            <a:endParaRPr lang="en-US" sz="1800">
              <a:latin typeface="Times New Roman" panose="02020603050405020304" pitchFamily="18" charset="0"/>
              <a:ea typeface="Verdana" panose="020B0604030504040204" pitchFamily="34" charset="0"/>
              <a:cs typeface="Times New Roman" panose="02020603050405020304" pitchFamily="18" charset="0"/>
            </a:endParaRPr>
          </a:p>
          <a:p>
            <a:endParaRPr lang="en-US">
              <a:latin typeface="Times New Roman" panose="02020603050405020304" pitchFamily="18" charset="0"/>
              <a:ea typeface="Verdana" panose="020B0604030504040204" pitchFamily="34" charset="0"/>
              <a:cs typeface="Times New Roman" panose="02020603050405020304" pitchFamily="18" charset="0"/>
            </a:endParaRPr>
          </a:p>
        </p:txBody>
      </p:sp>
      <p:sp>
        <p:nvSpPr>
          <p:cNvPr id="7" name="TextBox 6"/>
          <p:cNvSpPr txBox="1"/>
          <p:nvPr/>
        </p:nvSpPr>
        <p:spPr>
          <a:xfrm>
            <a:off x="1143006" y="4566175"/>
            <a:ext cx="4585495" cy="740587"/>
          </a:xfrm>
          <a:prstGeom prst="rect">
            <a:avLst/>
          </a:prstGeom>
          <a:noFill/>
        </p:spPr>
        <p:txBody>
          <a:bodyPr wrap="square" rtlCol="0">
            <a:spAutoFit/>
          </a:bodyPr>
          <a:lstStyle/>
          <a:p>
            <a:pPr algn="ctr"/>
            <a:r>
              <a:rPr lang="vi-VN">
                <a:latin typeface="Times New Roman" panose="02020603050405020304" pitchFamily="18" charset="0"/>
                <a:ea typeface="Verdana" panose="020B0604030504040204" pitchFamily="34" charset="0"/>
                <a:cs typeface="Times New Roman" panose="02020603050405020304" pitchFamily="18" charset="0"/>
              </a:rPr>
              <a:t/>
            </a:r>
            <a:br>
              <a:rPr lang="vi-VN">
                <a:latin typeface="Times New Roman" panose="02020603050405020304" pitchFamily="18" charset="0"/>
                <a:ea typeface="Verdana" panose="020B0604030504040204" pitchFamily="34" charset="0"/>
                <a:cs typeface="Times New Roman" panose="02020603050405020304" pitchFamily="18" charset="0"/>
              </a:rPr>
            </a:br>
            <a:r>
              <a:rPr lang="en-US" b="1">
                <a:latin typeface="Times New Roman" panose="02020603050405020304" pitchFamily="18" charset="0"/>
                <a:ea typeface="Verdana" panose="020B0604030504040204" pitchFamily="34" charset="0"/>
                <a:cs typeface="Times New Roman" panose="02020603050405020304" pitchFamily="18" charset="0"/>
              </a:rPr>
              <a:t>HỆ THỐNG QUẢN LÝ XE CỘ/ VẬT T</a:t>
            </a:r>
            <a:r>
              <a:rPr lang="vi-VN" b="1" smtClean="0">
                <a:latin typeface="Times New Roman" panose="02020603050405020304" pitchFamily="18" charset="0"/>
                <a:ea typeface="Verdana" panose="020B0604030504040204" pitchFamily="34" charset="0"/>
                <a:cs typeface="Times New Roman" panose="02020603050405020304" pitchFamily="18" charset="0"/>
              </a:rPr>
              <a:t>Ư</a:t>
            </a:r>
            <a:r>
              <a:rPr lang="en-US" b="1">
                <a:latin typeface="Times New Roman" panose="02020603050405020304" pitchFamily="18" charset="0"/>
                <a:ea typeface="Verdana" panose="020B0604030504040204" pitchFamily="34" charset="0"/>
                <a:cs typeface="Times New Roman" panose="02020603050405020304" pitchFamily="18" charset="0"/>
              </a:rPr>
              <a:t/>
            </a:r>
            <a:br>
              <a:rPr lang="en-US" b="1">
                <a:latin typeface="Times New Roman" panose="02020603050405020304" pitchFamily="18" charset="0"/>
                <a:ea typeface="Verdana" panose="020B0604030504040204" pitchFamily="34" charset="0"/>
                <a:cs typeface="Times New Roman" panose="02020603050405020304" pitchFamily="18" charset="0"/>
              </a:rPr>
            </a:br>
            <a:endParaRPr lang="en-US">
              <a:latin typeface="Times New Roman" panose="02020603050405020304" pitchFamily="18" charset="0"/>
              <a:ea typeface="Verdana" panose="020B0604030504040204" pitchFamily="34" charset="0"/>
              <a:cs typeface="Times New Roman" panose="02020603050405020304" pitchFamily="18" charset="0"/>
            </a:endParaRPr>
          </a:p>
        </p:txBody>
      </p:sp>
      <p:sp>
        <p:nvSpPr>
          <p:cNvPr id="8" name="TextBox 7"/>
          <p:cNvSpPr txBox="1"/>
          <p:nvPr/>
        </p:nvSpPr>
        <p:spPr>
          <a:xfrm>
            <a:off x="819831" y="6261108"/>
            <a:ext cx="2431732" cy="1460785"/>
          </a:xfrm>
          <a:prstGeom prst="rect">
            <a:avLst/>
          </a:prstGeom>
          <a:noFill/>
        </p:spPr>
        <p:txBody>
          <a:bodyPr wrap="square" rtlCol="0">
            <a:spAutoFit/>
          </a:bodyPr>
          <a:lstStyle/>
          <a:p>
            <a:r>
              <a:rPr lang="vi-VN" b="1" baseline="-25000">
                <a:solidFill>
                  <a:srgbClr val="FF0000"/>
                </a:solidFill>
                <a:latin typeface="Times New Roman" panose="02020603050405020304" pitchFamily="18" charset="0"/>
                <a:ea typeface="Verdana" panose="020B0604030504040204" pitchFamily="34" charset="0"/>
                <a:cs typeface="Times New Roman" panose="02020603050405020304" pitchFamily="18" charset="0"/>
              </a:rPr>
              <a:t>TRỤ SỞ MIỀN BẮC:	</a:t>
            </a:r>
            <a:endParaRPr lang="en-US">
              <a:solidFill>
                <a:srgbClr val="FF0000"/>
              </a:solidFill>
              <a:latin typeface="Times New Roman" panose="02020603050405020304" pitchFamily="18" charset="0"/>
              <a:ea typeface="Verdana" panose="020B0604030504040204" pitchFamily="34" charset="0"/>
              <a:cs typeface="Times New Roman" panose="02020603050405020304" pitchFamily="18" charset="0"/>
            </a:endParaRPr>
          </a:p>
          <a:p>
            <a:r>
              <a:rPr lang="en-US" b="1" baseline="-25000">
                <a:latin typeface="Times New Roman" panose="02020603050405020304" pitchFamily="18" charset="0"/>
                <a:ea typeface="Verdana" panose="020B0604030504040204" pitchFamily="34" charset="0"/>
                <a:cs typeface="Times New Roman" panose="02020603050405020304" pitchFamily="18" charset="0"/>
              </a:rPr>
              <a:t>Địa chỉ: </a:t>
            </a:r>
            <a:r>
              <a:rPr lang="en-US" baseline="-25000">
                <a:latin typeface="Times New Roman" panose="02020603050405020304" pitchFamily="18" charset="0"/>
                <a:ea typeface="Verdana" panose="020B0604030504040204" pitchFamily="34" charset="0"/>
                <a:cs typeface="Times New Roman" panose="02020603050405020304" pitchFamily="18" charset="0"/>
              </a:rPr>
              <a:t>Nhà B1-4, KĐT 54 Hạ Đình, Ngõ 85 Hạ Đình, P.Thanh Xuân Trung, Q. Thanh Xuân, Hà Nội</a:t>
            </a:r>
            <a:endParaRPr lang="en-US">
              <a:latin typeface="Times New Roman" panose="02020603050405020304" pitchFamily="18" charset="0"/>
              <a:ea typeface="Verdana" panose="020B0604030504040204" pitchFamily="34" charset="0"/>
              <a:cs typeface="Times New Roman" panose="02020603050405020304" pitchFamily="18" charset="0"/>
            </a:endParaRPr>
          </a:p>
          <a:p>
            <a:r>
              <a:rPr lang="vi-VN" b="1" baseline="-25000">
                <a:latin typeface="Times New Roman" panose="02020603050405020304" pitchFamily="18" charset="0"/>
                <a:ea typeface="Verdana" panose="020B0604030504040204" pitchFamily="34" charset="0"/>
                <a:cs typeface="Times New Roman" panose="02020603050405020304" pitchFamily="18" charset="0"/>
              </a:rPr>
              <a:t>Điện thoại: </a:t>
            </a:r>
            <a:r>
              <a:rPr lang="en-US" baseline="-25000">
                <a:latin typeface="Times New Roman" panose="02020603050405020304" pitchFamily="18" charset="0"/>
                <a:ea typeface="Verdana" panose="020B0604030504040204" pitchFamily="34" charset="0"/>
                <a:cs typeface="Times New Roman" panose="02020603050405020304" pitchFamily="18" charset="0"/>
              </a:rPr>
              <a:t>0904322883</a:t>
            </a:r>
            <a:r>
              <a:rPr lang="vi-VN" baseline="-25000">
                <a:latin typeface="Times New Roman" panose="02020603050405020304" pitchFamily="18" charset="0"/>
                <a:ea typeface="Verdana" panose="020B0604030504040204" pitchFamily="34" charset="0"/>
                <a:cs typeface="Times New Roman" panose="02020603050405020304" pitchFamily="18" charset="0"/>
              </a:rPr>
              <a:t>   </a:t>
            </a:r>
            <a:r>
              <a:rPr lang="vi-VN" b="1" baseline="-25000">
                <a:latin typeface="Times New Roman" panose="02020603050405020304" pitchFamily="18" charset="0"/>
                <a:ea typeface="Verdana" panose="020B0604030504040204" pitchFamily="34" charset="0"/>
                <a:cs typeface="Times New Roman" panose="02020603050405020304" pitchFamily="18" charset="0"/>
              </a:rPr>
              <a:t>	</a:t>
            </a:r>
            <a:endParaRPr lang="en-US">
              <a:latin typeface="Times New Roman" panose="02020603050405020304" pitchFamily="18" charset="0"/>
              <a:ea typeface="Verdana" panose="020B0604030504040204" pitchFamily="34" charset="0"/>
              <a:cs typeface="Times New Roman" panose="02020603050405020304" pitchFamily="18" charset="0"/>
            </a:endParaRPr>
          </a:p>
          <a:p>
            <a:r>
              <a:rPr lang="vi-VN" b="1" baseline="-25000">
                <a:latin typeface="Times New Roman" panose="02020603050405020304" pitchFamily="18" charset="0"/>
                <a:ea typeface="Verdana" panose="020B0604030504040204" pitchFamily="34" charset="0"/>
                <a:cs typeface="Times New Roman" panose="02020603050405020304" pitchFamily="18" charset="0"/>
              </a:rPr>
              <a:t>Email: </a:t>
            </a:r>
            <a:r>
              <a:rPr lang="en-US" u="sng" baseline="-25000">
                <a:latin typeface="Times New Roman" panose="02020603050405020304" pitchFamily="18" charset="0"/>
                <a:ea typeface="Verdana" panose="020B0604030504040204" pitchFamily="34" charset="0"/>
                <a:cs typeface="Times New Roman" panose="02020603050405020304" pitchFamily="18" charset="0"/>
              </a:rPr>
              <a:t>outsourceinvietnam@gmail.com</a:t>
            </a:r>
            <a:endParaRPr lang="en-US">
              <a:latin typeface="Times New Roman" panose="02020603050405020304" pitchFamily="18" charset="0"/>
              <a:ea typeface="Verdana" panose="020B0604030504040204" pitchFamily="34" charset="0"/>
              <a:cs typeface="Times New Roman" panose="02020603050405020304" pitchFamily="18" charset="0"/>
            </a:endParaRPr>
          </a:p>
          <a:p>
            <a:r>
              <a:rPr lang="vi-VN" b="1" baseline="-25000">
                <a:latin typeface="Times New Roman" panose="02020603050405020304" pitchFamily="18" charset="0"/>
                <a:ea typeface="Verdana" panose="020B0604030504040204" pitchFamily="34" charset="0"/>
                <a:cs typeface="Times New Roman" panose="02020603050405020304" pitchFamily="18" charset="0"/>
              </a:rPr>
              <a:t>Webstie: </a:t>
            </a:r>
            <a:r>
              <a:rPr lang="vi-VN" u="sng" baseline="-25000">
                <a:latin typeface="Times New Roman" panose="02020603050405020304" pitchFamily="18" charset="0"/>
                <a:ea typeface="Verdana" panose="020B0604030504040204" pitchFamily="34" charset="0"/>
                <a:cs typeface="Times New Roman" panose="02020603050405020304" pitchFamily="18" charset="0"/>
              </a:rPr>
              <a:t>www.3i.com.vn</a:t>
            </a:r>
            <a:r>
              <a:rPr lang="vi-VN" baseline="-25000">
                <a:latin typeface="Times New Roman" panose="02020603050405020304" pitchFamily="18" charset="0"/>
                <a:ea typeface="Verdana" panose="020B0604030504040204" pitchFamily="34" charset="0"/>
                <a:cs typeface="Times New Roman" panose="02020603050405020304" pitchFamily="18" charset="0"/>
              </a:rPr>
              <a:t>	</a:t>
            </a:r>
            <a:endParaRPr lang="en-US">
              <a:latin typeface="Times New Roman" panose="02020603050405020304" pitchFamily="18" charset="0"/>
              <a:ea typeface="Verdana" panose="020B0604030504040204" pitchFamily="34" charset="0"/>
              <a:cs typeface="Times New Roman" panose="02020603050405020304" pitchFamily="18" charset="0"/>
            </a:endParaRPr>
          </a:p>
        </p:txBody>
      </p:sp>
      <p:sp>
        <p:nvSpPr>
          <p:cNvPr id="9" name="TextBox 8"/>
          <p:cNvSpPr txBox="1"/>
          <p:nvPr/>
        </p:nvSpPr>
        <p:spPr>
          <a:xfrm>
            <a:off x="3754765" y="6261108"/>
            <a:ext cx="2317433" cy="1460785"/>
          </a:xfrm>
          <a:prstGeom prst="rect">
            <a:avLst/>
          </a:prstGeom>
          <a:noFill/>
        </p:spPr>
        <p:txBody>
          <a:bodyPr wrap="square" rtlCol="0">
            <a:spAutoFit/>
          </a:bodyPr>
          <a:lstStyle/>
          <a:p>
            <a:r>
              <a:rPr lang="vi-VN" b="1" baseline="-25000">
                <a:solidFill>
                  <a:srgbClr val="FF0000"/>
                </a:solidFill>
                <a:latin typeface="Times New Roman" panose="02020603050405020304" pitchFamily="18" charset="0"/>
                <a:ea typeface="Verdana" panose="020B0604030504040204" pitchFamily="34" charset="0"/>
                <a:cs typeface="Times New Roman" panose="02020603050405020304" pitchFamily="18" charset="0"/>
              </a:rPr>
              <a:t>TRỤ SỞ MIỀN NAM</a:t>
            </a:r>
            <a:r>
              <a:rPr lang="en-US" b="1" baseline="-25000">
                <a:solidFill>
                  <a:srgbClr val="FF0000"/>
                </a:solidFill>
                <a:latin typeface="Times New Roman" panose="02020603050405020304" pitchFamily="18" charset="0"/>
                <a:ea typeface="Verdana" panose="020B0604030504040204" pitchFamily="34" charset="0"/>
                <a:cs typeface="Times New Roman" panose="02020603050405020304" pitchFamily="18" charset="0"/>
              </a:rPr>
              <a:t>:</a:t>
            </a:r>
            <a:endParaRPr lang="en-US">
              <a:solidFill>
                <a:srgbClr val="FF0000"/>
              </a:solidFill>
              <a:latin typeface="Times New Roman" panose="02020603050405020304" pitchFamily="18" charset="0"/>
              <a:ea typeface="Verdana" panose="020B0604030504040204" pitchFamily="34" charset="0"/>
              <a:cs typeface="Times New Roman" panose="02020603050405020304" pitchFamily="18" charset="0"/>
            </a:endParaRPr>
          </a:p>
          <a:p>
            <a:r>
              <a:rPr lang="en-US" b="1" baseline="-25000">
                <a:latin typeface="Times New Roman" panose="02020603050405020304" pitchFamily="18" charset="0"/>
                <a:ea typeface="Verdana" panose="020B0604030504040204" pitchFamily="34" charset="0"/>
                <a:cs typeface="Times New Roman" panose="02020603050405020304" pitchFamily="18" charset="0"/>
              </a:rPr>
              <a:t>Địa chỉ: </a:t>
            </a:r>
            <a:r>
              <a:rPr lang="en-US" baseline="-25000">
                <a:latin typeface="Times New Roman" panose="02020603050405020304" pitchFamily="18" charset="0"/>
                <a:ea typeface="Verdana" panose="020B0604030504040204" pitchFamily="34" charset="0"/>
                <a:cs typeface="Times New Roman" panose="02020603050405020304" pitchFamily="18" charset="0"/>
              </a:rPr>
              <a:t>Lầu 7, Phòng 11, Chung cư Bình Minh, Lương Định Của, P. Bình An, Quận 2, TP.HCM</a:t>
            </a:r>
            <a:endParaRPr lang="en-US">
              <a:latin typeface="Times New Roman" panose="02020603050405020304" pitchFamily="18" charset="0"/>
              <a:ea typeface="Verdana" panose="020B0604030504040204" pitchFamily="34" charset="0"/>
              <a:cs typeface="Times New Roman" panose="02020603050405020304" pitchFamily="18" charset="0"/>
            </a:endParaRPr>
          </a:p>
          <a:p>
            <a:r>
              <a:rPr lang="vi-VN" b="1" baseline="-25000">
                <a:latin typeface="Times New Roman" panose="02020603050405020304" pitchFamily="18" charset="0"/>
                <a:ea typeface="Verdana" panose="020B0604030504040204" pitchFamily="34" charset="0"/>
                <a:cs typeface="Times New Roman" panose="02020603050405020304" pitchFamily="18" charset="0"/>
              </a:rPr>
              <a:t>Điện thoại: </a:t>
            </a:r>
            <a:r>
              <a:rPr lang="vi-VN" baseline="-25000">
                <a:latin typeface="Times New Roman" panose="02020603050405020304" pitchFamily="18" charset="0"/>
                <a:ea typeface="Verdana" panose="020B0604030504040204" pitchFamily="34" charset="0"/>
                <a:cs typeface="Times New Roman" panose="02020603050405020304" pitchFamily="18" charset="0"/>
              </a:rPr>
              <a:t>0904322883</a:t>
            </a:r>
            <a:r>
              <a:rPr lang="vi-VN" b="1" baseline="-25000">
                <a:latin typeface="Times New Roman" panose="02020603050405020304" pitchFamily="18" charset="0"/>
                <a:ea typeface="Verdana" panose="020B0604030504040204" pitchFamily="34" charset="0"/>
                <a:cs typeface="Times New Roman" panose="02020603050405020304" pitchFamily="18" charset="0"/>
              </a:rPr>
              <a:t>	</a:t>
            </a:r>
            <a:endParaRPr lang="en-US">
              <a:latin typeface="Times New Roman" panose="02020603050405020304" pitchFamily="18" charset="0"/>
              <a:ea typeface="Verdana" panose="020B0604030504040204" pitchFamily="34" charset="0"/>
              <a:cs typeface="Times New Roman" panose="02020603050405020304" pitchFamily="18" charset="0"/>
            </a:endParaRPr>
          </a:p>
          <a:p>
            <a:r>
              <a:rPr lang="vi-VN" b="1" baseline="-25000">
                <a:latin typeface="Times New Roman" panose="02020603050405020304" pitchFamily="18" charset="0"/>
                <a:ea typeface="Verdana" panose="020B0604030504040204" pitchFamily="34" charset="0"/>
                <a:cs typeface="Times New Roman" panose="02020603050405020304" pitchFamily="18" charset="0"/>
              </a:rPr>
              <a:t>Email: </a:t>
            </a:r>
            <a:r>
              <a:rPr lang="vi-VN" u="sng" baseline="-25000">
                <a:latin typeface="Times New Roman" panose="02020603050405020304" pitchFamily="18" charset="0"/>
                <a:ea typeface="Verdana" panose="020B0604030504040204" pitchFamily="34" charset="0"/>
                <a:cs typeface="Times New Roman" panose="02020603050405020304" pitchFamily="18" charset="0"/>
              </a:rPr>
              <a:t>info@3i.com.vn</a:t>
            </a:r>
            <a:endParaRPr lang="en-US">
              <a:latin typeface="Times New Roman" panose="02020603050405020304" pitchFamily="18" charset="0"/>
              <a:ea typeface="Verdana" panose="020B0604030504040204" pitchFamily="34" charset="0"/>
              <a:cs typeface="Times New Roman" panose="02020603050405020304" pitchFamily="18" charset="0"/>
            </a:endParaRPr>
          </a:p>
          <a:p>
            <a:r>
              <a:rPr lang="vi-VN" b="1" baseline="-25000">
                <a:latin typeface="Times New Roman" panose="02020603050405020304" pitchFamily="18" charset="0"/>
                <a:ea typeface="Verdana" panose="020B0604030504040204" pitchFamily="34" charset="0"/>
                <a:cs typeface="Times New Roman" panose="02020603050405020304" pitchFamily="18" charset="0"/>
              </a:rPr>
              <a:t>	</a:t>
            </a:r>
            <a:endParaRPr lang="en-US">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10" name="Picture 9"/>
          <p:cNvPicPr/>
          <p:nvPr/>
        </p:nvPicPr>
        <p:blipFill>
          <a:blip r:embed="rId2" cstate="print">
            <a:extLst>
              <a:ext uri="{28A0092B-C50C-407E-A947-70E740481C1C}">
                <a14:useLocalDpi xmlns:a14="http://schemas.microsoft.com/office/drawing/2010/main" val="0"/>
              </a:ext>
            </a:extLst>
          </a:blip>
          <a:stretch>
            <a:fillRect/>
          </a:stretch>
        </p:blipFill>
        <p:spPr>
          <a:xfrm>
            <a:off x="2914651" y="1373705"/>
            <a:ext cx="1104900" cy="1182371"/>
          </a:xfrm>
          <a:prstGeom prst="rect">
            <a:avLst/>
          </a:prstGeom>
        </p:spPr>
      </p:pic>
      <p:sp>
        <p:nvSpPr>
          <p:cNvPr id="11" name="Rectangle 10"/>
          <p:cNvSpPr/>
          <p:nvPr/>
        </p:nvSpPr>
        <p:spPr>
          <a:xfrm>
            <a:off x="673100" y="469902"/>
            <a:ext cx="5588000" cy="8140700"/>
          </a:xfrm>
          <a:prstGeom prst="rect">
            <a:avLst/>
          </a:prstGeom>
          <a:noFill/>
          <a:ln w="31750" cmpd="thickThi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937879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4600753" y="8456588"/>
            <a:ext cx="1543051" cy="486833"/>
          </a:xfrm>
        </p:spPr>
        <p:txBody>
          <a:bodyPr/>
          <a:lstStyle/>
          <a:p>
            <a:fld id="{9000B443-A2DD-45B5-8D98-EC848CB91767}" type="slidenum">
              <a:rPr lang="en-US" smtClean="0"/>
              <a:t>3</a:t>
            </a:fld>
            <a:endParaRPr lang="en-US"/>
          </a:p>
        </p:txBody>
      </p:sp>
      <p:sp>
        <p:nvSpPr>
          <p:cNvPr id="6" name="TextBox 5"/>
          <p:cNvSpPr txBox="1"/>
          <p:nvPr/>
        </p:nvSpPr>
        <p:spPr>
          <a:xfrm>
            <a:off x="691134" y="1036368"/>
            <a:ext cx="5750805" cy="6186309"/>
          </a:xfrm>
          <a:prstGeom prst="rect">
            <a:avLst/>
          </a:prstGeom>
          <a:noFill/>
        </p:spPr>
        <p:txBody>
          <a:bodyPr wrap="square" rtlCol="0">
            <a:spAutoFit/>
          </a:bodyPr>
          <a:lstStyle/>
          <a:p>
            <a:pPr>
              <a:lnSpc>
                <a:spcPct val="150000"/>
              </a:lnSpc>
            </a:pPr>
            <a:r>
              <a:rPr lang="en-US" sz="1200" b="1" i="1">
                <a:latin typeface="Times New Roman" panose="02020603050405020304" pitchFamily="18" charset="0"/>
                <a:cs typeface="Times New Roman" panose="02020603050405020304" pitchFamily="18" charset="0"/>
              </a:rPr>
              <a:t>Gửi quý khách hàng,</a:t>
            </a:r>
            <a:endParaRPr lang="en-US" sz="1200">
              <a:latin typeface="Times New Roman" panose="02020603050405020304" pitchFamily="18" charset="0"/>
              <a:cs typeface="Times New Roman" panose="02020603050405020304" pitchFamily="18" charset="0"/>
            </a:endParaRPr>
          </a:p>
          <a:p>
            <a:pPr>
              <a:lnSpc>
                <a:spcPct val="150000"/>
              </a:lnSpc>
            </a:pPr>
            <a:r>
              <a:rPr lang="en-US" sz="1200" i="1">
                <a:latin typeface="Times New Roman" panose="02020603050405020304" pitchFamily="18" charset="0"/>
                <a:cs typeface="Times New Roman" panose="02020603050405020304" pitchFamily="18" charset="0"/>
              </a:rPr>
              <a:t> Phần mềm Quản lý Xe và Vật Tư vào ra của công ty Phần mềm 3I sẽ giúp quý khách hàng có các lợi ích như sau :</a:t>
            </a:r>
            <a:endParaRPr lang="en-US" sz="1200">
              <a:latin typeface="Times New Roman" panose="02020603050405020304" pitchFamily="18" charset="0"/>
              <a:cs typeface="Times New Roman" panose="02020603050405020304" pitchFamily="18" charset="0"/>
            </a:endParaRPr>
          </a:p>
          <a:p>
            <a:pPr>
              <a:lnSpc>
                <a:spcPct val="150000"/>
              </a:lnSpc>
            </a:pPr>
            <a:r>
              <a:rPr lang="en-US" sz="1200" i="1">
                <a:latin typeface="Times New Roman" panose="02020603050405020304" pitchFamily="18" charset="0"/>
                <a:cs typeface="Times New Roman" panose="02020603050405020304" pitchFamily="18" charset="0"/>
              </a:rPr>
              <a:t>1 – Kiểm soát chính xác giờ ra vào xe và biển số xe của các đối tác , khách hàng, cán bộ nhân viên.</a:t>
            </a:r>
            <a:endParaRPr lang="en-US" sz="1200">
              <a:latin typeface="Times New Roman" panose="02020603050405020304" pitchFamily="18" charset="0"/>
              <a:cs typeface="Times New Roman" panose="02020603050405020304" pitchFamily="18" charset="0"/>
            </a:endParaRPr>
          </a:p>
          <a:p>
            <a:pPr>
              <a:lnSpc>
                <a:spcPct val="150000"/>
              </a:lnSpc>
            </a:pPr>
            <a:r>
              <a:rPr lang="en-US" sz="1200" i="1">
                <a:latin typeface="Times New Roman" panose="02020603050405020304" pitchFamily="18" charset="0"/>
                <a:cs typeface="Times New Roman" panose="02020603050405020304" pitchFamily="18" charset="0"/>
              </a:rPr>
              <a:t>2 – Dữ liệu sẽ được lưu trữ số hóa trên hệ thống máy tính, đảm bảo an toàn, không sai sót. Phần mềm sẽ lưu các hình ảnh trung thực tại thời điểm vào ra của xe hoặc vật tư hàng hóa đem vào ra nhà máy. Nhằm quản lý chặt chẽ , tránh mất mát tài sản , nguyên vật liệu bị đánh cắp..vv..</a:t>
            </a:r>
            <a:endParaRPr lang="en-US" sz="1200">
              <a:latin typeface="Times New Roman" panose="02020603050405020304" pitchFamily="18" charset="0"/>
              <a:cs typeface="Times New Roman" panose="02020603050405020304" pitchFamily="18" charset="0"/>
            </a:endParaRPr>
          </a:p>
          <a:p>
            <a:pPr>
              <a:lnSpc>
                <a:spcPct val="150000"/>
              </a:lnSpc>
            </a:pPr>
            <a:r>
              <a:rPr lang="en-US" sz="1200" i="1">
                <a:latin typeface="Times New Roman" panose="02020603050405020304" pitchFamily="18" charset="0"/>
                <a:cs typeface="Times New Roman" panose="02020603050405020304" pitchFamily="18" charset="0"/>
              </a:rPr>
              <a:t>3 – Giúp quản lý có các báo cáo nhanh và chính xác nhất về thông tin hàng hóa vật tư, hình ảnh, video  của người mang vật tư vào ra .</a:t>
            </a:r>
            <a:endParaRPr lang="en-US" sz="1200">
              <a:latin typeface="Times New Roman" panose="02020603050405020304" pitchFamily="18" charset="0"/>
              <a:cs typeface="Times New Roman" panose="02020603050405020304" pitchFamily="18" charset="0"/>
            </a:endParaRPr>
          </a:p>
          <a:p>
            <a:pPr>
              <a:lnSpc>
                <a:spcPct val="150000"/>
              </a:lnSpc>
            </a:pPr>
            <a:r>
              <a:rPr lang="en-US" sz="1200" i="1">
                <a:latin typeface="Times New Roman" panose="02020603050405020304" pitchFamily="18" charset="0"/>
                <a:cs typeface="Times New Roman" panose="02020603050405020304" pitchFamily="18" charset="0"/>
              </a:rPr>
              <a:t>4- Lưu trữ thông tin lâu dài hàng chục năm mà tìm kiếm dễ dàng, sau này trở thành một phần tích hợp chung của các hệ thống thông tin ERP của nhà máy</a:t>
            </a:r>
            <a:endParaRPr lang="en-US" sz="1200">
              <a:latin typeface="Times New Roman" panose="02020603050405020304" pitchFamily="18" charset="0"/>
              <a:cs typeface="Times New Roman" panose="02020603050405020304" pitchFamily="18" charset="0"/>
            </a:endParaRPr>
          </a:p>
          <a:p>
            <a:pPr>
              <a:lnSpc>
                <a:spcPct val="150000"/>
              </a:lnSpc>
            </a:pPr>
            <a:r>
              <a:rPr lang="en-US" sz="1200" i="1">
                <a:latin typeface="Times New Roman" panose="02020603050405020304" pitchFamily="18" charset="0"/>
                <a:cs typeface="Times New Roman" panose="02020603050405020304" pitchFamily="18" charset="0"/>
              </a:rPr>
              <a:t>5 – Dễ dàng nắm bắt được tình hình , thời gian làm việc của các nhân viên bảo vệ dựa theo việc sử dụng phần mềm.</a:t>
            </a:r>
          </a:p>
          <a:p>
            <a:pPr>
              <a:lnSpc>
                <a:spcPct val="150000"/>
              </a:lnSpc>
            </a:pPr>
            <a:r>
              <a:rPr lang="en-US" sz="1200" i="1">
                <a:latin typeface="Times New Roman" panose="02020603050405020304" pitchFamily="18" charset="0"/>
                <a:cs typeface="Times New Roman" panose="02020603050405020304" pitchFamily="18" charset="0"/>
              </a:rPr>
              <a:t>6 – Hệ thống nhận diện khuôn mặt hỗ tr</a:t>
            </a:r>
            <a:r>
              <a:rPr lang="vi-VN" sz="1200" i="1">
                <a:latin typeface="Times New Roman" panose="02020603050405020304" pitchFamily="18" charset="0"/>
                <a:cs typeface="Times New Roman" panose="02020603050405020304" pitchFamily="18" charset="0"/>
              </a:rPr>
              <a:t>ợ</a:t>
            </a:r>
            <a:r>
              <a:rPr lang="en-US" sz="1200" i="1">
                <a:latin typeface="Times New Roman" panose="02020603050405020304" pitchFamily="18" charset="0"/>
                <a:cs typeface="Times New Roman" panose="02020603050405020304" pitchFamily="18" charset="0"/>
              </a:rPr>
              <a:t> quản lý, giám sát chống s</a:t>
            </a:r>
            <a:r>
              <a:rPr lang="vi-VN" sz="1200" i="1">
                <a:latin typeface="Times New Roman" panose="02020603050405020304" pitchFamily="18" charset="0"/>
                <a:cs typeface="Times New Roman" panose="02020603050405020304" pitchFamily="18" charset="0"/>
              </a:rPr>
              <a:t>ự</a:t>
            </a:r>
            <a:r>
              <a:rPr lang="en-US" sz="1200" i="1">
                <a:latin typeface="Times New Roman" panose="02020603050405020304" pitchFamily="18" charset="0"/>
                <a:cs typeface="Times New Roman" panose="02020603050405020304" pitchFamily="18" charset="0"/>
              </a:rPr>
              <a:t> xâm nhập trái phép, s</a:t>
            </a:r>
            <a:r>
              <a:rPr lang="vi-VN" sz="1200" i="1">
                <a:latin typeface="Times New Roman" panose="02020603050405020304" pitchFamily="18" charset="0"/>
                <a:cs typeface="Times New Roman" panose="02020603050405020304" pitchFamily="18" charset="0"/>
              </a:rPr>
              <a:t>ự</a:t>
            </a:r>
            <a:r>
              <a:rPr lang="en-US" sz="1200" i="1">
                <a:latin typeface="Times New Roman" panose="02020603050405020304" pitchFamily="18" charset="0"/>
                <a:cs typeface="Times New Roman" panose="02020603050405020304" pitchFamily="18" charset="0"/>
              </a:rPr>
              <a:t> gian lận khi check in/out khi làm việc.</a:t>
            </a:r>
          </a:p>
          <a:p>
            <a:pPr>
              <a:lnSpc>
                <a:spcPct val="150000"/>
              </a:lnSpc>
            </a:pPr>
            <a:endParaRPr lang="en-US" sz="1200" b="1" i="1" smtClean="0">
              <a:latin typeface="Times New Roman" panose="02020603050405020304" pitchFamily="18" charset="0"/>
              <a:cs typeface="Times New Roman" panose="02020603050405020304" pitchFamily="18" charset="0"/>
            </a:endParaRPr>
          </a:p>
          <a:p>
            <a:pPr>
              <a:lnSpc>
                <a:spcPct val="150000"/>
              </a:lnSpc>
            </a:pPr>
            <a:endParaRPr lang="en-US" sz="1200" i="1">
              <a:latin typeface="Times New Roman" panose="02020603050405020304" pitchFamily="18" charset="0"/>
              <a:cs typeface="Times New Roman" panose="02020603050405020304" pitchFamily="18" charset="0"/>
            </a:endParaRPr>
          </a:p>
          <a:p>
            <a:pPr>
              <a:lnSpc>
                <a:spcPct val="150000"/>
              </a:lnSpc>
            </a:pPr>
            <a:r>
              <a:rPr lang="en-US" sz="1200" i="1">
                <a:latin typeface="Times New Roman" panose="02020603050405020304" pitchFamily="18" charset="0"/>
                <a:cs typeface="Times New Roman" panose="02020603050405020304" pitchFamily="18" charset="0"/>
              </a:rPr>
              <a:t>.</a:t>
            </a:r>
          </a:p>
          <a:p>
            <a:pPr>
              <a:lnSpc>
                <a:spcPct val="150000"/>
              </a:lnSpc>
            </a:pPr>
            <a:endParaRPr lang="en-US" sz="1200">
              <a:latin typeface="Times New Roman" panose="02020603050405020304" pitchFamily="18" charset="0"/>
              <a:cs typeface="Times New Roman" panose="02020603050405020304" pitchFamily="18" charset="0"/>
            </a:endParaRPr>
          </a:p>
          <a:p>
            <a:pPr>
              <a:lnSpc>
                <a:spcPct val="150000"/>
              </a:lnSpc>
            </a:pPr>
            <a:endParaRPr lang="en-US" sz="1200">
              <a:latin typeface="Times New Roman" panose="02020603050405020304" pitchFamily="18" charset="0"/>
              <a:cs typeface="Times New Roman" panose="02020603050405020304" pitchFamily="18" charset="0"/>
            </a:endParaRPr>
          </a:p>
        </p:txBody>
      </p:sp>
      <p:grpSp>
        <p:nvGrpSpPr>
          <p:cNvPr id="5" name="Group 4"/>
          <p:cNvGrpSpPr/>
          <p:nvPr/>
        </p:nvGrpSpPr>
        <p:grpSpPr>
          <a:xfrm>
            <a:off x="280195" y="194768"/>
            <a:ext cx="6543675" cy="523220"/>
            <a:chOff x="280195" y="194768"/>
            <a:chExt cx="6543675" cy="523220"/>
          </a:xfrm>
        </p:grpSpPr>
        <p:sp>
          <p:nvSpPr>
            <p:cNvPr id="7" name="Rectangle 2"/>
            <p:cNvSpPr>
              <a:spLocks noChangeArrowheads="1"/>
            </p:cNvSpPr>
            <p:nvPr/>
          </p:nvSpPr>
          <p:spPr bwMode="auto">
            <a:xfrm>
              <a:off x="280195" y="194768"/>
              <a:ext cx="65436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1pPr>
              <a:lvl2pPr marL="457200"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2pPr>
              <a:lvl3pPr marL="914400"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3pPr>
              <a:lvl4pPr marL="1371600"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4pPr>
              <a:lvl5pPr marL="1828800"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5pPr>
              <a:lvl6pPr marL="2286000"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6pPr>
              <a:lvl7pPr marL="2743200"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7pPr>
              <a:lvl8pPr marL="3200400"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8pPr>
              <a:lvl9pPr marL="3657600"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r>
                <a:rPr kumimoji="0" lang="en-US" altLang="en-US" sz="1000" b="1" i="1" u="none" strike="noStrike" cap="none" normalizeH="0" baseline="0" smtClean="0">
                  <a:ln>
                    <a:noFill/>
                  </a:ln>
                  <a:solidFill>
                    <a:srgbClr val="000000"/>
                  </a:solidFill>
                  <a:effectLst/>
                  <a:latin typeface="Georgia" panose="02040502050405020303" pitchFamily="18" charset="0"/>
                  <a:ea typeface="Trebuchet MS" panose="020B0603020202020204" pitchFamily="34" charset="0"/>
                  <a:cs typeface="Times New Roman" panose="02020603050405020304" pitchFamily="18" charset="0"/>
                </a:rPr>
                <a:t>   CÔNG TY TNHH MTV CÔNG NGH</a:t>
              </a:r>
              <a:r>
                <a:rPr kumimoji="0" lang="en-US" altLang="en-US" sz="1000" b="1" i="1" u="none" strike="noStrike" cap="none" normalizeH="0" baseline="0" smtClean="0">
                  <a:ln>
                    <a:noFill/>
                  </a:ln>
                  <a:solidFill>
                    <a:srgbClr val="000000"/>
                  </a:solidFill>
                  <a:effectLst/>
                  <a:latin typeface="Trebuchet MS" panose="020B0603020202020204" pitchFamily="34" charset="0"/>
                  <a:ea typeface="Trebuchet MS" panose="020B0603020202020204" pitchFamily="34" charset="0"/>
                  <a:cs typeface="Cambria" panose="02040503050406030204" pitchFamily="18" charset="0"/>
                </a:rPr>
                <a:t>Ệ</a:t>
              </a:r>
              <a:r>
                <a:rPr kumimoji="0" lang="en-US" altLang="en-US" sz="1000" b="1" i="1" u="none" strike="noStrike" cap="none" normalizeH="0" baseline="0" smtClean="0">
                  <a:ln>
                    <a:noFill/>
                  </a:ln>
                  <a:solidFill>
                    <a:srgbClr val="000000"/>
                  </a:solidFill>
                  <a:effectLst/>
                  <a:latin typeface="Georgia" panose="02040502050405020303" pitchFamily="18" charset="0"/>
                  <a:ea typeface="Trebuchet MS" panose="020B0603020202020204" pitchFamily="34" charset="0"/>
                  <a:cs typeface="Times New Roman" panose="02020603050405020304" pitchFamily="18" charset="0"/>
                </a:rPr>
                <a:t> V</a:t>
              </a:r>
              <a:r>
                <a:rPr kumimoji="0" lang="en-US" altLang="en-US" sz="1000" b="1" i="1" u="none" strike="noStrike" cap="none" normalizeH="0" baseline="0" smtClean="0">
                  <a:ln>
                    <a:noFill/>
                  </a:ln>
                  <a:solidFill>
                    <a:srgbClr val="000000"/>
                  </a:solidFill>
                  <a:effectLst/>
                  <a:latin typeface="Trebuchet MS" panose="020B0603020202020204" pitchFamily="34" charset="0"/>
                  <a:ea typeface="Trebuchet MS" panose="020B0603020202020204" pitchFamily="34" charset="0"/>
                  <a:cs typeface="Times New Roman" panose="02020603050405020304" pitchFamily="18" charset="0"/>
                </a:rPr>
                <a:t>À</a:t>
              </a:r>
              <a:r>
                <a:rPr kumimoji="0" lang="en-US" altLang="en-US" sz="1000" b="1" i="1" u="none" strike="noStrike" cap="none" normalizeH="0" baseline="0" smtClean="0">
                  <a:ln>
                    <a:noFill/>
                  </a:ln>
                  <a:solidFill>
                    <a:srgbClr val="000000"/>
                  </a:solidFill>
                  <a:effectLst/>
                  <a:latin typeface="Georgia" panose="02040502050405020303" pitchFamily="18" charset="0"/>
                  <a:ea typeface="Trebuchet MS" panose="020B0603020202020204" pitchFamily="34" charset="0"/>
                  <a:cs typeface="Times New Roman" panose="02020603050405020304" pitchFamily="18" charset="0"/>
                </a:rPr>
                <a:t> TRUY</a:t>
              </a:r>
              <a:r>
                <a:rPr kumimoji="0" lang="en-US" altLang="en-US" sz="1000" b="1" i="1" u="none" strike="noStrike" cap="none" normalizeH="0" baseline="0" smtClean="0">
                  <a:ln>
                    <a:noFill/>
                  </a:ln>
                  <a:solidFill>
                    <a:srgbClr val="000000"/>
                  </a:solidFill>
                  <a:effectLst/>
                  <a:latin typeface="Trebuchet MS" panose="020B0603020202020204" pitchFamily="34" charset="0"/>
                  <a:ea typeface="Trebuchet MS" panose="020B0603020202020204" pitchFamily="34" charset="0"/>
                  <a:cs typeface="Cambria" panose="02040503050406030204" pitchFamily="18" charset="0"/>
                </a:rPr>
                <a:t>Ề</a:t>
              </a:r>
              <a:r>
                <a:rPr kumimoji="0" lang="en-US" altLang="en-US" sz="1000" b="1" i="1" u="none" strike="noStrike" cap="none" normalizeH="0" baseline="0" smtClean="0">
                  <a:ln>
                    <a:noFill/>
                  </a:ln>
                  <a:solidFill>
                    <a:srgbClr val="000000"/>
                  </a:solidFill>
                  <a:effectLst/>
                  <a:latin typeface="Georgia" panose="02040502050405020303" pitchFamily="18" charset="0"/>
                  <a:ea typeface="Trebuchet MS" panose="020B0603020202020204" pitchFamily="34" charset="0"/>
                  <a:cs typeface="Times New Roman" panose="02020603050405020304" pitchFamily="18" charset="0"/>
                </a:rPr>
                <a:t>N THÔNG 3I                               </a:t>
              </a:r>
              <a:r>
                <a:rPr kumimoji="0" lang="en-US" altLang="en-US" sz="1000" b="1" i="1" u="none" strike="noStrike" cap="none" normalizeH="0" baseline="0" smtClean="0">
                  <a:ln>
                    <a:noFill/>
                  </a:ln>
                  <a:solidFill>
                    <a:schemeClr val="tx1"/>
                  </a:solidFill>
                  <a:effectLst/>
                  <a:latin typeface="Georgia" panose="02040502050405020303" pitchFamily="18" charset="0"/>
                  <a:ea typeface="Trebuchet MS" panose="020B0603020202020204" pitchFamily="34" charset="0"/>
                  <a:cs typeface="Times New Roman" panose="02020603050405020304" pitchFamily="18" charset="0"/>
                  <a:hlinkClick r:id="rId2"/>
                </a:rPr>
                <a:t>www.3i.com.vn</a:t>
              </a:r>
              <a:endParaRPr kumimoji="0" lang="en-US" altLang="en-US" sz="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704" y="542781"/>
              <a:ext cx="5737423" cy="6832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2903991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80339">
            <a:off x="5064516" y="2050968"/>
            <a:ext cx="696861" cy="696861"/>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388708" flipH="1">
            <a:off x="1075693" y="1925653"/>
            <a:ext cx="812663" cy="752571"/>
          </a:xfrm>
          <a:prstGeom prst="rect">
            <a:avLst/>
          </a:prstGeom>
        </p:spPr>
      </p:pic>
      <p:sp>
        <p:nvSpPr>
          <p:cNvPr id="6" name="TextBox 5"/>
          <p:cNvSpPr txBox="1"/>
          <p:nvPr/>
        </p:nvSpPr>
        <p:spPr>
          <a:xfrm>
            <a:off x="2003555" y="2331570"/>
            <a:ext cx="1078701" cy="219291"/>
          </a:xfrm>
          <a:prstGeom prst="rect">
            <a:avLst/>
          </a:prstGeom>
          <a:noFill/>
        </p:spPr>
        <p:txBody>
          <a:bodyPr wrap="square" rtlCol="0">
            <a:spAutoFit/>
          </a:bodyPr>
          <a:lstStyle/>
          <a:p>
            <a:r>
              <a:rPr lang="en-US" sz="825">
                <a:latin typeface="Arial" panose="020B0604020202020204" pitchFamily="34" charset="0"/>
                <a:cs typeface="Arial" panose="020B0604020202020204" pitchFamily="34" charset="0"/>
              </a:rPr>
              <a:t>Camera toàn cảnh</a:t>
            </a:r>
          </a:p>
        </p:txBody>
      </p:sp>
      <p:cxnSp>
        <p:nvCxnSpPr>
          <p:cNvPr id="11" name="Straight Connector 10"/>
          <p:cNvCxnSpPr/>
          <p:nvPr/>
        </p:nvCxnSpPr>
        <p:spPr>
          <a:xfrm>
            <a:off x="2158229" y="2266086"/>
            <a:ext cx="2662239" cy="7144"/>
          </a:xfrm>
          <a:prstGeom prst="line">
            <a:avLst/>
          </a:prstGeom>
          <a:ln w="15875">
            <a:headEnd type="oval"/>
            <a:tailEnd type="ova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919995" y="1872152"/>
            <a:ext cx="1063963" cy="219291"/>
          </a:xfrm>
          <a:prstGeom prst="rect">
            <a:avLst/>
          </a:prstGeom>
          <a:noFill/>
        </p:spPr>
        <p:txBody>
          <a:bodyPr wrap="square" rtlCol="0">
            <a:spAutoFit/>
          </a:bodyPr>
          <a:lstStyle/>
          <a:p>
            <a:r>
              <a:rPr lang="en-US" sz="825">
                <a:latin typeface="Arial" panose="020B0604020202020204" pitchFamily="34" charset="0"/>
                <a:cs typeface="Arial" panose="020B0604020202020204" pitchFamily="34" charset="0"/>
              </a:rPr>
              <a:t>Camera phía sau</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590981" flipH="1">
            <a:off x="915120" y="3508264"/>
            <a:ext cx="812663" cy="752571"/>
          </a:xfrm>
          <a:prstGeom prst="rect">
            <a:avLst/>
          </a:prstGeom>
        </p:spPr>
      </p:pic>
      <p:cxnSp>
        <p:nvCxnSpPr>
          <p:cNvPr id="15" name="Straight Connector 14"/>
          <p:cNvCxnSpPr/>
          <p:nvPr/>
        </p:nvCxnSpPr>
        <p:spPr>
          <a:xfrm flipH="1">
            <a:off x="1493046" y="2712038"/>
            <a:ext cx="6371" cy="771055"/>
          </a:xfrm>
          <a:prstGeom prst="line">
            <a:avLst/>
          </a:prstGeom>
          <a:ln w="15875">
            <a:headEnd type="oval"/>
            <a:tailEnd type="ova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515912" y="2805064"/>
            <a:ext cx="322" cy="341394"/>
          </a:xfrm>
          <a:prstGeom prst="line">
            <a:avLst/>
          </a:prstGeom>
          <a:ln w="22225">
            <a:headEnd type="oval"/>
            <a:tailEnd type="ova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821538" y="6098886"/>
            <a:ext cx="1997861" cy="219291"/>
          </a:xfrm>
          <a:prstGeom prst="rect">
            <a:avLst/>
          </a:prstGeom>
          <a:noFill/>
        </p:spPr>
        <p:txBody>
          <a:bodyPr wrap="square" rtlCol="0">
            <a:spAutoFit/>
          </a:bodyPr>
          <a:lstStyle/>
          <a:p>
            <a:r>
              <a:rPr lang="en-US" sz="825">
                <a:latin typeface="Arial" panose="020B0604020202020204" pitchFamily="34" charset="0"/>
                <a:cs typeface="Arial" panose="020B0604020202020204" pitchFamily="34" charset="0"/>
              </a:rPr>
              <a:t>Hình ảnh chức nhăn nhận diện biển số</a:t>
            </a:r>
          </a:p>
        </p:txBody>
      </p:sp>
      <p:pic>
        <p:nvPicPr>
          <p:cNvPr id="77" name="Picture 7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47896" y="3013124"/>
            <a:ext cx="783043" cy="783043"/>
          </a:xfrm>
          <a:prstGeom prst="rect">
            <a:avLst/>
          </a:prstGeom>
        </p:spPr>
      </p:pic>
      <p:sp>
        <p:nvSpPr>
          <p:cNvPr id="5" name="TextBox 4"/>
          <p:cNvSpPr txBox="1"/>
          <p:nvPr/>
        </p:nvSpPr>
        <p:spPr>
          <a:xfrm>
            <a:off x="346974" y="733823"/>
            <a:ext cx="6073974" cy="400110"/>
          </a:xfrm>
          <a:prstGeom prst="rect">
            <a:avLst/>
          </a:prstGeom>
          <a:noFill/>
        </p:spPr>
        <p:txBody>
          <a:bodyPr wrap="square" rtlCol="0">
            <a:spAutoFit/>
          </a:bodyPr>
          <a:lstStyle/>
          <a:p>
            <a:r>
              <a:rPr lang="en-US" sz="2000" b="1">
                <a:latin typeface="Arial" panose="020B0604020202020204" pitchFamily="34" charset="0"/>
                <a:cs typeface="Arial" panose="020B0604020202020204" pitchFamily="34" charset="0"/>
              </a:rPr>
              <a:t>1.  Hệ thống </a:t>
            </a:r>
            <a:r>
              <a:rPr lang="en-US" sz="2000" b="1" smtClean="0">
                <a:solidFill>
                  <a:srgbClr val="0070C0"/>
                </a:solidFill>
                <a:latin typeface="Arial" panose="020B0604020202020204" pitchFamily="34" charset="0"/>
                <a:cs typeface="Arial" panose="020B0604020202020204" pitchFamily="34" charset="0"/>
              </a:rPr>
              <a:t>CheckupIOPort </a:t>
            </a:r>
            <a:r>
              <a:rPr lang="en-US" sz="2000" b="1" smtClean="0">
                <a:latin typeface="Arial" panose="020B0604020202020204" pitchFamily="34" charset="0"/>
                <a:cs typeface="Arial" panose="020B0604020202020204" pitchFamily="34" charset="0"/>
              </a:rPr>
              <a:t>nhận diện bi</a:t>
            </a:r>
            <a:r>
              <a:rPr lang="vi-VN" sz="2000" b="1">
                <a:cs typeface="Arial" panose="020B0604020202020204" pitchFamily="34" charset="0"/>
              </a:rPr>
              <a:t>ển</a:t>
            </a:r>
            <a:r>
              <a:rPr lang="en-US" sz="2000" b="1">
                <a:cs typeface="Arial" panose="020B0604020202020204" pitchFamily="34" charset="0"/>
              </a:rPr>
              <a:t> </a:t>
            </a:r>
            <a:r>
              <a:rPr lang="en-US" sz="2000" b="1">
                <a:latin typeface="Arial" panose="020B0604020202020204" pitchFamily="34" charset="0"/>
                <a:cs typeface="Arial" panose="020B0604020202020204" pitchFamily="34" charset="0"/>
              </a:rPr>
              <a:t>số: </a:t>
            </a:r>
          </a:p>
        </p:txBody>
      </p:sp>
      <p:grpSp>
        <p:nvGrpSpPr>
          <p:cNvPr id="63" name="Group 62"/>
          <p:cNvGrpSpPr/>
          <p:nvPr/>
        </p:nvGrpSpPr>
        <p:grpSpPr>
          <a:xfrm>
            <a:off x="3831065" y="4333435"/>
            <a:ext cx="1978808" cy="1737792"/>
            <a:chOff x="-601980" y="190441"/>
            <a:chExt cx="5386347" cy="4285813"/>
          </a:xfrm>
        </p:grpSpPr>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1980" y="190441"/>
              <a:ext cx="5386347" cy="4285813"/>
            </a:xfrm>
            <a:prstGeom prst="rect">
              <a:avLst/>
            </a:prstGeom>
          </p:spPr>
        </p:pic>
        <p:sp>
          <p:nvSpPr>
            <p:cNvPr id="62" name="Oval 61"/>
            <p:cNvSpPr/>
            <p:nvPr/>
          </p:nvSpPr>
          <p:spPr>
            <a:xfrm>
              <a:off x="3352810" y="3169538"/>
              <a:ext cx="914718" cy="55926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548459" y="1165195"/>
            <a:ext cx="5747566" cy="700000"/>
          </a:xfrm>
          <a:prstGeom prst="rect">
            <a:avLst/>
          </a:prstGeom>
        </p:spPr>
        <p:txBody>
          <a:bodyPr wrap="square">
            <a:spAutoFit/>
          </a:bodyPr>
          <a:lstStyle/>
          <a:p>
            <a:pPr marL="342900" lvl="0" indent="-342900">
              <a:lnSpc>
                <a:spcPct val="150000"/>
              </a:lnSpc>
              <a:spcAft>
                <a:spcPts val="0"/>
              </a:spcAft>
              <a:buFont typeface="+mj-lt"/>
              <a:buAutoNum type="arabicPeriod"/>
            </a:pPr>
            <a:r>
              <a:rPr lang="en-US" sz="1400" b="1">
                <a:solidFill>
                  <a:srgbClr val="000000"/>
                </a:solidFill>
                <a:latin typeface="Times New Roman" panose="02020603050405020304" pitchFamily="18" charset="0"/>
                <a:ea typeface="PMingLiU"/>
                <a:cs typeface="Times New Roman" panose="02020603050405020304" pitchFamily="18" charset="0"/>
              </a:rPr>
              <a:t>Tại cổng 1</a:t>
            </a:r>
            <a:r>
              <a:rPr lang="en-US" sz="1400">
                <a:solidFill>
                  <a:srgbClr val="000000"/>
                </a:solidFill>
                <a:latin typeface="Times New Roman" panose="02020603050405020304" pitchFamily="18" charset="0"/>
                <a:ea typeface="PMingLiU"/>
                <a:cs typeface="Times New Roman" panose="02020603050405020304" pitchFamily="18" charset="0"/>
              </a:rPr>
              <a:t> sử dụng hệ thống phần mềm quản lý xe ra vào cổng kết hợp camera chụp nhận dạng bảng số xe và barie tự động</a:t>
            </a:r>
            <a:r>
              <a:rPr lang="en-US" sz="1400" smtClean="0">
                <a:solidFill>
                  <a:srgbClr val="000000"/>
                </a:solidFill>
                <a:latin typeface="Times New Roman" panose="02020603050405020304" pitchFamily="18" charset="0"/>
                <a:ea typeface="PMingLiU"/>
                <a:cs typeface="Times New Roman" panose="02020603050405020304" pitchFamily="18" charset="0"/>
              </a:rPr>
              <a:t>.</a:t>
            </a:r>
            <a:r>
              <a:rPr lang="en-US" sz="1400" smtClean="0">
                <a:latin typeface="Times New Roman" panose="02020603050405020304" pitchFamily="18" charset="0"/>
                <a:cs typeface="Times New Roman" panose="02020603050405020304" pitchFamily="18" charset="0"/>
              </a:rPr>
              <a:t>.</a:t>
            </a:r>
            <a:endParaRPr lang="en-US" sz="1400">
              <a:effectLst/>
              <a:latin typeface="Times New Roman" panose="02020603050405020304" pitchFamily="18" charset="0"/>
              <a:ea typeface="PMingLiU"/>
              <a:cs typeface="Times New Roman" panose="02020603050405020304" pitchFamily="18" charset="0"/>
            </a:endParaRPr>
          </a:p>
        </p:txBody>
      </p:sp>
      <p:grpSp>
        <p:nvGrpSpPr>
          <p:cNvPr id="25" name="Group 24"/>
          <p:cNvGrpSpPr/>
          <p:nvPr/>
        </p:nvGrpSpPr>
        <p:grpSpPr>
          <a:xfrm>
            <a:off x="280195" y="194768"/>
            <a:ext cx="6543675" cy="523220"/>
            <a:chOff x="280195" y="194768"/>
            <a:chExt cx="6543675" cy="523220"/>
          </a:xfrm>
        </p:grpSpPr>
        <p:sp>
          <p:nvSpPr>
            <p:cNvPr id="26" name="Rectangle 2"/>
            <p:cNvSpPr>
              <a:spLocks noChangeArrowheads="1"/>
            </p:cNvSpPr>
            <p:nvPr/>
          </p:nvSpPr>
          <p:spPr bwMode="auto">
            <a:xfrm>
              <a:off x="280195" y="194768"/>
              <a:ext cx="65436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1pPr>
              <a:lvl2pPr marL="457200"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2pPr>
              <a:lvl3pPr marL="914400"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3pPr>
              <a:lvl4pPr marL="1371600"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4pPr>
              <a:lvl5pPr marL="1828800"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5pPr>
              <a:lvl6pPr marL="2286000"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6pPr>
              <a:lvl7pPr marL="2743200"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7pPr>
              <a:lvl8pPr marL="3200400"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8pPr>
              <a:lvl9pPr marL="3657600"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r>
                <a:rPr kumimoji="0" lang="en-US" altLang="en-US" sz="1000" b="1" i="1" u="none" strike="noStrike" cap="none" normalizeH="0" baseline="0" smtClean="0">
                  <a:ln>
                    <a:noFill/>
                  </a:ln>
                  <a:solidFill>
                    <a:srgbClr val="000000"/>
                  </a:solidFill>
                  <a:effectLst/>
                  <a:latin typeface="Georgia" panose="02040502050405020303" pitchFamily="18" charset="0"/>
                  <a:ea typeface="Trebuchet MS" panose="020B0603020202020204" pitchFamily="34" charset="0"/>
                  <a:cs typeface="Times New Roman" panose="02020603050405020304" pitchFamily="18" charset="0"/>
                </a:rPr>
                <a:t>   CÔNG TY TNHH MTV CÔNG NGH</a:t>
              </a:r>
              <a:r>
                <a:rPr kumimoji="0" lang="en-US" altLang="en-US" sz="1000" b="1" i="1" u="none" strike="noStrike" cap="none" normalizeH="0" baseline="0" smtClean="0">
                  <a:ln>
                    <a:noFill/>
                  </a:ln>
                  <a:solidFill>
                    <a:srgbClr val="000000"/>
                  </a:solidFill>
                  <a:effectLst/>
                  <a:latin typeface="Trebuchet MS" panose="020B0603020202020204" pitchFamily="34" charset="0"/>
                  <a:ea typeface="Trebuchet MS" panose="020B0603020202020204" pitchFamily="34" charset="0"/>
                  <a:cs typeface="Cambria" panose="02040503050406030204" pitchFamily="18" charset="0"/>
                </a:rPr>
                <a:t>Ệ</a:t>
              </a:r>
              <a:r>
                <a:rPr kumimoji="0" lang="en-US" altLang="en-US" sz="1000" b="1" i="1" u="none" strike="noStrike" cap="none" normalizeH="0" baseline="0" smtClean="0">
                  <a:ln>
                    <a:noFill/>
                  </a:ln>
                  <a:solidFill>
                    <a:srgbClr val="000000"/>
                  </a:solidFill>
                  <a:effectLst/>
                  <a:latin typeface="Georgia" panose="02040502050405020303" pitchFamily="18" charset="0"/>
                  <a:ea typeface="Trebuchet MS" panose="020B0603020202020204" pitchFamily="34" charset="0"/>
                  <a:cs typeface="Times New Roman" panose="02020603050405020304" pitchFamily="18" charset="0"/>
                </a:rPr>
                <a:t> V</a:t>
              </a:r>
              <a:r>
                <a:rPr kumimoji="0" lang="en-US" altLang="en-US" sz="1000" b="1" i="1" u="none" strike="noStrike" cap="none" normalizeH="0" baseline="0" smtClean="0">
                  <a:ln>
                    <a:noFill/>
                  </a:ln>
                  <a:solidFill>
                    <a:srgbClr val="000000"/>
                  </a:solidFill>
                  <a:effectLst/>
                  <a:latin typeface="Trebuchet MS" panose="020B0603020202020204" pitchFamily="34" charset="0"/>
                  <a:ea typeface="Trebuchet MS" panose="020B0603020202020204" pitchFamily="34" charset="0"/>
                  <a:cs typeface="Times New Roman" panose="02020603050405020304" pitchFamily="18" charset="0"/>
                </a:rPr>
                <a:t>À</a:t>
              </a:r>
              <a:r>
                <a:rPr kumimoji="0" lang="en-US" altLang="en-US" sz="1000" b="1" i="1" u="none" strike="noStrike" cap="none" normalizeH="0" baseline="0" smtClean="0">
                  <a:ln>
                    <a:noFill/>
                  </a:ln>
                  <a:solidFill>
                    <a:srgbClr val="000000"/>
                  </a:solidFill>
                  <a:effectLst/>
                  <a:latin typeface="Georgia" panose="02040502050405020303" pitchFamily="18" charset="0"/>
                  <a:ea typeface="Trebuchet MS" panose="020B0603020202020204" pitchFamily="34" charset="0"/>
                  <a:cs typeface="Times New Roman" panose="02020603050405020304" pitchFamily="18" charset="0"/>
                </a:rPr>
                <a:t> TRUY</a:t>
              </a:r>
              <a:r>
                <a:rPr kumimoji="0" lang="en-US" altLang="en-US" sz="1000" b="1" i="1" u="none" strike="noStrike" cap="none" normalizeH="0" baseline="0" smtClean="0">
                  <a:ln>
                    <a:noFill/>
                  </a:ln>
                  <a:solidFill>
                    <a:srgbClr val="000000"/>
                  </a:solidFill>
                  <a:effectLst/>
                  <a:latin typeface="Trebuchet MS" panose="020B0603020202020204" pitchFamily="34" charset="0"/>
                  <a:ea typeface="Trebuchet MS" panose="020B0603020202020204" pitchFamily="34" charset="0"/>
                  <a:cs typeface="Cambria" panose="02040503050406030204" pitchFamily="18" charset="0"/>
                </a:rPr>
                <a:t>Ề</a:t>
              </a:r>
              <a:r>
                <a:rPr kumimoji="0" lang="en-US" altLang="en-US" sz="1000" b="1" i="1" u="none" strike="noStrike" cap="none" normalizeH="0" baseline="0" smtClean="0">
                  <a:ln>
                    <a:noFill/>
                  </a:ln>
                  <a:solidFill>
                    <a:srgbClr val="000000"/>
                  </a:solidFill>
                  <a:effectLst/>
                  <a:latin typeface="Georgia" panose="02040502050405020303" pitchFamily="18" charset="0"/>
                  <a:ea typeface="Trebuchet MS" panose="020B0603020202020204" pitchFamily="34" charset="0"/>
                  <a:cs typeface="Times New Roman" panose="02020603050405020304" pitchFamily="18" charset="0"/>
                </a:rPr>
                <a:t>N THÔNG 3I                               </a:t>
              </a:r>
              <a:r>
                <a:rPr kumimoji="0" lang="en-US" altLang="en-US" sz="1000" b="1" i="1" u="none" strike="noStrike" cap="none" normalizeH="0" baseline="0" smtClean="0">
                  <a:ln>
                    <a:noFill/>
                  </a:ln>
                  <a:solidFill>
                    <a:schemeClr val="tx1"/>
                  </a:solidFill>
                  <a:effectLst/>
                  <a:latin typeface="Georgia" panose="02040502050405020303" pitchFamily="18" charset="0"/>
                  <a:ea typeface="Trebuchet MS" panose="020B0603020202020204" pitchFamily="34" charset="0"/>
                  <a:cs typeface="Times New Roman" panose="02020603050405020304" pitchFamily="18" charset="0"/>
                  <a:hlinkClick r:id="rId6"/>
                </a:rPr>
                <a:t>www.3i.com.vn</a:t>
              </a:r>
              <a:endParaRPr kumimoji="0" lang="en-US" altLang="en-US" sz="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2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6704" y="542781"/>
              <a:ext cx="5737423" cy="68327"/>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05787" y="4429142"/>
            <a:ext cx="2160871" cy="1620653"/>
          </a:xfrm>
          <a:prstGeom prst="rect">
            <a:avLst/>
          </a:prstGeom>
        </p:spPr>
      </p:pic>
      <p:sp>
        <p:nvSpPr>
          <p:cNvPr id="29" name="TextBox 28"/>
          <p:cNvSpPr txBox="1"/>
          <p:nvPr/>
        </p:nvSpPr>
        <p:spPr>
          <a:xfrm>
            <a:off x="4989289" y="3817434"/>
            <a:ext cx="1490205" cy="473206"/>
          </a:xfrm>
          <a:prstGeom prst="rect">
            <a:avLst/>
          </a:prstGeom>
          <a:noFill/>
        </p:spPr>
        <p:txBody>
          <a:bodyPr wrap="square" rtlCol="0">
            <a:spAutoFit/>
          </a:bodyPr>
          <a:lstStyle/>
          <a:p>
            <a:pPr algn="just"/>
            <a:r>
              <a:rPr lang="en-US" sz="825" smtClean="0">
                <a:latin typeface="Arial" panose="020B0604020202020204" pitchFamily="34" charset="0"/>
                <a:cs typeface="Arial" panose="020B0604020202020204" pitchFamily="34" charset="0"/>
              </a:rPr>
              <a:t>Hệ thống lưu lại thông tin vào ra của xe, khách hàng, lái xe tại thời điểm đó</a:t>
            </a:r>
            <a:endParaRPr lang="en-US" sz="825">
              <a:latin typeface="Arial" panose="020B0604020202020204" pitchFamily="34" charset="0"/>
              <a:cs typeface="Arial" panose="020B0604020202020204" pitchFamily="34" charset="0"/>
            </a:endParaRPr>
          </a:p>
        </p:txBody>
      </p:sp>
      <p:sp>
        <p:nvSpPr>
          <p:cNvPr id="30" name="TextBox 29"/>
          <p:cNvSpPr txBox="1"/>
          <p:nvPr/>
        </p:nvSpPr>
        <p:spPr>
          <a:xfrm>
            <a:off x="1499417" y="6094490"/>
            <a:ext cx="2285604" cy="219291"/>
          </a:xfrm>
          <a:prstGeom prst="rect">
            <a:avLst/>
          </a:prstGeom>
          <a:noFill/>
        </p:spPr>
        <p:txBody>
          <a:bodyPr wrap="square" rtlCol="0">
            <a:spAutoFit/>
          </a:bodyPr>
          <a:lstStyle/>
          <a:p>
            <a:r>
              <a:rPr lang="en-US" sz="825" smtClean="0">
                <a:latin typeface="Arial" panose="020B0604020202020204" pitchFamily="34" charset="0"/>
                <a:cs typeface="Arial" panose="020B0604020202020204" pitchFamily="34" charset="0"/>
              </a:rPr>
              <a:t>Bảo vệ kiểm tra cho phép rồi mở cổng barie</a:t>
            </a:r>
            <a:endParaRPr lang="en-US" sz="825">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18515" y="2638708"/>
            <a:ext cx="3040003" cy="1680898"/>
          </a:xfrm>
          <a:prstGeom prst="rect">
            <a:avLst/>
          </a:prstGeom>
        </p:spPr>
      </p:pic>
      <p:sp>
        <p:nvSpPr>
          <p:cNvPr id="32" name="Rectangle 31"/>
          <p:cNvSpPr/>
          <p:nvPr/>
        </p:nvSpPr>
        <p:spPr>
          <a:xfrm>
            <a:off x="271961" y="6302054"/>
            <a:ext cx="6207533" cy="2585323"/>
          </a:xfrm>
          <a:prstGeom prst="rect">
            <a:avLst/>
          </a:prstGeom>
        </p:spPr>
        <p:txBody>
          <a:bodyPr wrap="square">
            <a:spAutoFit/>
          </a:bodyPr>
          <a:lstStyle/>
          <a:p>
            <a:pPr marL="228600" indent="457200" algn="just">
              <a:lnSpc>
                <a:spcPct val="150000"/>
              </a:lnSpc>
              <a:spcAft>
                <a:spcPts val="0"/>
              </a:spcAft>
            </a:pPr>
            <a:r>
              <a:rPr lang="en-US" sz="1200">
                <a:solidFill>
                  <a:srgbClr val="000000"/>
                </a:solidFill>
                <a:latin typeface="Times New Roman" panose="02020603050405020304" pitchFamily="18" charset="0"/>
                <a:ea typeface="PMingLiU"/>
                <a:cs typeface="Times New Roman" panose="02020603050405020304" pitchFamily="18" charset="0"/>
              </a:rPr>
              <a:t>Tại lối vào cổng 1:</a:t>
            </a:r>
            <a:endParaRPr lang="en-US" sz="1200">
              <a:latin typeface="Calibri" panose="020F0502020204030204" pitchFamily="34" charset="0"/>
              <a:ea typeface="PMingLiU"/>
              <a:cs typeface="Times New Roman" panose="02020603050405020304" pitchFamily="18" charset="0"/>
            </a:endParaRPr>
          </a:p>
          <a:p>
            <a:pPr marL="457200" indent="228600" algn="just">
              <a:lnSpc>
                <a:spcPct val="150000"/>
              </a:lnSpc>
              <a:spcAft>
                <a:spcPts val="0"/>
              </a:spcAft>
            </a:pPr>
            <a:r>
              <a:rPr lang="en-US" sz="1200">
                <a:solidFill>
                  <a:srgbClr val="000000"/>
                </a:solidFill>
                <a:latin typeface="Times New Roman" panose="02020603050405020304" pitchFamily="18" charset="0"/>
                <a:ea typeface="PMingLiU"/>
                <a:cs typeface="Times New Roman" panose="02020603050405020304" pitchFamily="18" charset="0"/>
              </a:rPr>
              <a:t>Khi xe ô tô chạy vào </a:t>
            </a:r>
            <a:r>
              <a:rPr lang="en-US" sz="1200">
                <a:solidFill>
                  <a:srgbClr val="000000"/>
                </a:solidFill>
                <a:latin typeface="Times New Roman" panose="02020603050405020304" pitchFamily="18" charset="0"/>
                <a:ea typeface="PMingLiU"/>
                <a:cs typeface="Times New Roman" panose="02020603050405020304" pitchFamily="18" charset="0"/>
                <a:sym typeface="Wingdings" panose="05000000000000000000" pitchFamily="2" charset="2"/>
              </a:rPr>
              <a:t></a:t>
            </a:r>
            <a:r>
              <a:rPr lang="en-US" sz="1200">
                <a:solidFill>
                  <a:srgbClr val="000000"/>
                </a:solidFill>
                <a:latin typeface="Times New Roman" panose="02020603050405020304" pitchFamily="18" charset="0"/>
                <a:ea typeface="PMingLiU"/>
                <a:cs typeface="Times New Roman" panose="02020603050405020304" pitchFamily="18" charset="0"/>
              </a:rPr>
              <a:t> Dừng ngay trước thanh chắn Barrier tự động </a:t>
            </a:r>
            <a:r>
              <a:rPr lang="en-US" sz="1200">
                <a:solidFill>
                  <a:srgbClr val="000000"/>
                </a:solidFill>
                <a:latin typeface="Times New Roman" panose="02020603050405020304" pitchFamily="18" charset="0"/>
                <a:ea typeface="PMingLiU"/>
                <a:cs typeface="Times New Roman" panose="02020603050405020304" pitchFamily="18" charset="0"/>
                <a:sym typeface="Wingdings" panose="05000000000000000000" pitchFamily="2" charset="2"/>
              </a:rPr>
              <a:t></a:t>
            </a:r>
            <a:r>
              <a:rPr lang="en-US" sz="1200">
                <a:solidFill>
                  <a:srgbClr val="000000"/>
                </a:solidFill>
                <a:latin typeface="Times New Roman" panose="02020603050405020304" pitchFamily="18" charset="0"/>
                <a:ea typeface="PMingLiU"/>
                <a:cs typeface="Times New Roman" panose="02020603050405020304" pitchFamily="18" charset="0"/>
              </a:rPr>
              <a:t> Tài xế xuống xe liên hệ bảo vệ để làm thủ tục vào  </a:t>
            </a:r>
            <a:r>
              <a:rPr lang="en-US" sz="1200" smtClean="0">
                <a:solidFill>
                  <a:srgbClr val="000000"/>
                </a:solidFill>
                <a:latin typeface="Times New Roman" panose="02020603050405020304" pitchFamily="18" charset="0"/>
                <a:ea typeface="PMingLiU"/>
                <a:cs typeface="Times New Roman" panose="02020603050405020304" pitchFamily="18" charset="0"/>
                <a:sym typeface="Wingdings" panose="05000000000000000000" pitchFamily="2" charset="2"/>
              </a:rPr>
              <a:t></a:t>
            </a:r>
            <a:r>
              <a:rPr lang="en-US" sz="1200" smtClean="0">
                <a:solidFill>
                  <a:srgbClr val="000000"/>
                </a:solidFill>
                <a:latin typeface="Times New Roman" panose="02020603050405020304" pitchFamily="18" charset="0"/>
                <a:ea typeface="PMingLiU"/>
                <a:cs typeface="Times New Roman" panose="02020603050405020304" pitchFamily="18" charset="0"/>
              </a:rPr>
              <a:t> </a:t>
            </a:r>
            <a:r>
              <a:rPr lang="en-US" sz="1200">
                <a:solidFill>
                  <a:srgbClr val="000000"/>
                </a:solidFill>
                <a:latin typeface="Times New Roman" panose="02020603050405020304" pitchFamily="18" charset="0"/>
                <a:ea typeface="PMingLiU"/>
                <a:cs typeface="Times New Roman" panose="02020603050405020304" pitchFamily="18" charset="0"/>
              </a:rPr>
              <a:t>Bảo vệ </a:t>
            </a:r>
            <a:r>
              <a:rPr lang="en-US" sz="1200" smtClean="0">
                <a:solidFill>
                  <a:srgbClr val="000000"/>
                </a:solidFill>
                <a:latin typeface="Times New Roman" panose="02020603050405020304" pitchFamily="18" charset="0"/>
                <a:ea typeface="PMingLiU"/>
                <a:cs typeface="Times New Roman" panose="02020603050405020304" pitchFamily="18" charset="0"/>
              </a:rPr>
              <a:t>kiểm tra và </a:t>
            </a:r>
            <a:r>
              <a:rPr lang="en-US" sz="1200">
                <a:solidFill>
                  <a:srgbClr val="000000"/>
                </a:solidFill>
                <a:latin typeface="Times New Roman" panose="02020603050405020304" pitchFamily="18" charset="0"/>
                <a:ea typeface="PMingLiU"/>
                <a:cs typeface="Times New Roman" panose="02020603050405020304" pitchFamily="18" charset="0"/>
              </a:rPr>
              <a:t>nhấn nút mở Barrier cho xe vào.</a:t>
            </a:r>
            <a:endParaRPr lang="en-US" sz="1200">
              <a:latin typeface="Calibri" panose="020F0502020204030204" pitchFamily="34" charset="0"/>
              <a:ea typeface="PMingLiU"/>
              <a:cs typeface="Times New Roman" panose="02020603050405020304" pitchFamily="18" charset="0"/>
            </a:endParaRPr>
          </a:p>
          <a:p>
            <a:pPr marL="228600" indent="457200" algn="just">
              <a:lnSpc>
                <a:spcPct val="150000"/>
              </a:lnSpc>
              <a:spcAft>
                <a:spcPts val="0"/>
              </a:spcAft>
            </a:pPr>
            <a:r>
              <a:rPr lang="en-US" sz="1200">
                <a:solidFill>
                  <a:srgbClr val="000000"/>
                </a:solidFill>
                <a:latin typeface="Times New Roman" panose="02020603050405020304" pitchFamily="18" charset="0"/>
                <a:ea typeface="PMingLiU"/>
                <a:cs typeface="Times New Roman" panose="02020603050405020304" pitchFamily="18" charset="0"/>
              </a:rPr>
              <a:t>Tại lối ra cổng 1: </a:t>
            </a:r>
            <a:endParaRPr lang="en-US" sz="1200">
              <a:latin typeface="Calibri" panose="020F0502020204030204" pitchFamily="34" charset="0"/>
              <a:ea typeface="PMingLiU"/>
              <a:cs typeface="Times New Roman" panose="02020603050405020304" pitchFamily="18" charset="0"/>
            </a:endParaRPr>
          </a:p>
          <a:p>
            <a:pPr marL="457200" indent="228600" algn="just">
              <a:lnSpc>
                <a:spcPct val="150000"/>
              </a:lnSpc>
              <a:spcAft>
                <a:spcPts val="0"/>
              </a:spcAft>
            </a:pPr>
            <a:r>
              <a:rPr lang="en-US" sz="1200">
                <a:solidFill>
                  <a:srgbClr val="000000"/>
                </a:solidFill>
                <a:latin typeface="Times New Roman" panose="02020603050405020304" pitchFamily="18" charset="0"/>
                <a:ea typeface="PMingLiU"/>
                <a:cs typeface="Times New Roman" panose="02020603050405020304" pitchFamily="18" charset="0"/>
              </a:rPr>
              <a:t>Khi tài xế xe ô tô tải chạy  xe ra cổng </a:t>
            </a:r>
            <a:r>
              <a:rPr lang="en-US" sz="1200">
                <a:solidFill>
                  <a:srgbClr val="000000"/>
                </a:solidFill>
                <a:latin typeface="Times New Roman" panose="02020603050405020304" pitchFamily="18" charset="0"/>
                <a:ea typeface="PMingLiU"/>
                <a:cs typeface="Times New Roman" panose="02020603050405020304" pitchFamily="18" charset="0"/>
                <a:sym typeface="Wingdings" panose="05000000000000000000" pitchFamily="2" charset="2"/>
              </a:rPr>
              <a:t></a:t>
            </a:r>
            <a:r>
              <a:rPr lang="en-US" sz="1200">
                <a:solidFill>
                  <a:srgbClr val="000000"/>
                </a:solidFill>
                <a:latin typeface="Times New Roman" panose="02020603050405020304" pitchFamily="18" charset="0"/>
                <a:ea typeface="PMingLiU"/>
                <a:cs typeface="Times New Roman" panose="02020603050405020304" pitchFamily="18" charset="0"/>
              </a:rPr>
              <a:t> Dừng xe trước thanh chắn Barrier tự động </a:t>
            </a:r>
            <a:r>
              <a:rPr lang="en-US" sz="1200">
                <a:solidFill>
                  <a:srgbClr val="000000"/>
                </a:solidFill>
                <a:latin typeface="Times New Roman" panose="02020603050405020304" pitchFamily="18" charset="0"/>
                <a:ea typeface="PMingLiU"/>
                <a:cs typeface="Times New Roman" panose="02020603050405020304" pitchFamily="18" charset="0"/>
                <a:sym typeface="Wingdings" panose="05000000000000000000" pitchFamily="2" charset="2"/>
              </a:rPr>
              <a:t></a:t>
            </a:r>
            <a:r>
              <a:rPr lang="en-US" sz="1200">
                <a:solidFill>
                  <a:srgbClr val="000000"/>
                </a:solidFill>
                <a:latin typeface="Times New Roman" panose="02020603050405020304" pitchFamily="18" charset="0"/>
                <a:ea typeface="PMingLiU"/>
                <a:cs typeface="Times New Roman" panose="02020603050405020304" pitchFamily="18" charset="0"/>
              </a:rPr>
              <a:t> </a:t>
            </a:r>
            <a:r>
              <a:rPr lang="en-US" sz="1200" smtClean="0">
                <a:solidFill>
                  <a:srgbClr val="000000"/>
                </a:solidFill>
                <a:latin typeface="Times New Roman" panose="02020603050405020304" pitchFamily="18" charset="0"/>
                <a:ea typeface="PMingLiU"/>
                <a:cs typeface="Times New Roman" panose="02020603050405020304" pitchFamily="18" charset="0"/>
              </a:rPr>
              <a:t>Phần mềm kiểm tra và xác minh thông </a:t>
            </a:r>
            <a:r>
              <a:rPr lang="en-US" sz="1200" smtClean="0">
                <a:solidFill>
                  <a:srgbClr val="000000"/>
                </a:solidFill>
                <a:latin typeface="Times New Roman" panose="02020603050405020304" pitchFamily="18" charset="0"/>
                <a:ea typeface="PMingLiU"/>
                <a:cs typeface="Times New Roman" panose="02020603050405020304" pitchFamily="18" charset="0"/>
              </a:rPr>
              <a:t>tin</a:t>
            </a:r>
            <a:r>
              <a:rPr lang="en-US" sz="1200" smtClean="0">
                <a:sym typeface="Wingdings" panose="05000000000000000000" pitchFamily="2" charset="2"/>
              </a:rPr>
              <a:t></a:t>
            </a:r>
            <a:r>
              <a:rPr lang="en-US" sz="1200" smtClean="0">
                <a:solidFill>
                  <a:srgbClr val="000000"/>
                </a:solidFill>
                <a:latin typeface="Times New Roman" panose="02020603050405020304" pitchFamily="18" charset="0"/>
                <a:ea typeface="PMingLiU"/>
                <a:cs typeface="Times New Roman" panose="02020603050405020304" pitchFamily="18" charset="0"/>
              </a:rPr>
              <a:t> </a:t>
            </a:r>
            <a:r>
              <a:rPr lang="en-US" sz="1200" smtClean="0">
                <a:solidFill>
                  <a:srgbClr val="000000"/>
                </a:solidFill>
                <a:latin typeface="Times New Roman" panose="02020603050405020304" pitchFamily="18" charset="0"/>
                <a:ea typeface="PMingLiU"/>
                <a:cs typeface="Times New Roman" panose="02020603050405020304" pitchFamily="18" charset="0"/>
              </a:rPr>
              <a:t>Sau </a:t>
            </a:r>
            <a:r>
              <a:rPr lang="en-US" sz="1200">
                <a:solidFill>
                  <a:srgbClr val="000000"/>
                </a:solidFill>
                <a:latin typeface="Times New Roman" panose="02020603050405020304" pitchFamily="18" charset="0"/>
                <a:ea typeface="PMingLiU"/>
                <a:cs typeface="Times New Roman" panose="02020603050405020304" pitchFamily="18" charset="0"/>
              </a:rPr>
              <a:t>đó thì bảo vệ thấy đúng thông tin và hình ảnh thì nhấn nút mở barrier cho xe ra. Nếu kiểm tra thấy có vấn đề thì bảo vệ giải quyết theo trường hợp bất thường</a:t>
            </a:r>
            <a:r>
              <a:rPr lang="en-US" sz="1200" smtClean="0">
                <a:solidFill>
                  <a:srgbClr val="000000"/>
                </a:solidFill>
                <a:latin typeface="Times New Roman" panose="02020603050405020304" pitchFamily="18" charset="0"/>
                <a:ea typeface="PMingLiU"/>
                <a:cs typeface="Times New Roman" panose="02020603050405020304" pitchFamily="18" charset="0"/>
              </a:rPr>
              <a:t>.</a:t>
            </a:r>
            <a:r>
              <a:rPr lang="en-US" sz="1200">
                <a:sym typeface="Wingdings" panose="05000000000000000000" pitchFamily="2" charset="2"/>
              </a:rPr>
              <a:t> </a:t>
            </a:r>
            <a:endParaRPr lang="en-US" sz="1200">
              <a:effectLst/>
              <a:latin typeface="Calibri" panose="020F0502020204030204" pitchFamily="34" charset="0"/>
              <a:ea typeface="PMingLiU"/>
              <a:cs typeface="Times New Roman" panose="02020603050405020304" pitchFamily="18" charset="0"/>
            </a:endParaRPr>
          </a:p>
        </p:txBody>
      </p:sp>
    </p:spTree>
    <p:extLst>
      <p:ext uri="{BB962C8B-B14F-4D97-AF65-F5344CB8AC3E}">
        <p14:creationId xmlns:p14="http://schemas.microsoft.com/office/powerpoint/2010/main" val="12256788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4399848" y="5502533"/>
            <a:ext cx="1543050" cy="486833"/>
          </a:xfrm>
        </p:spPr>
        <p:txBody>
          <a:bodyPr/>
          <a:lstStyle/>
          <a:p>
            <a:fld id="{9000B443-A2DD-45B5-8D98-EC848CB91767}" type="slidenum">
              <a:rPr lang="en-US" smtClean="0"/>
              <a:t>5</a:t>
            </a:fld>
            <a:endParaRPr lang="en-US"/>
          </a:p>
        </p:txBody>
      </p:sp>
      <p:sp>
        <p:nvSpPr>
          <p:cNvPr id="3" name="Rectangle 3"/>
          <p:cNvSpPr>
            <a:spLocks noChangeArrowheads="1"/>
          </p:cNvSpPr>
          <p:nvPr/>
        </p:nvSpPr>
        <p:spPr bwMode="auto">
          <a:xfrm>
            <a:off x="0" y="457200"/>
            <a:ext cx="685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1pPr>
            <a:lvl2pPr marL="457200"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2pPr>
            <a:lvl3pPr marL="914400"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3pPr>
            <a:lvl4pPr marL="1371600"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4pPr>
            <a:lvl5pPr marL="1828800"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5pPr>
            <a:lvl6pPr marL="2286000"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6pPr>
            <a:lvl7pPr marL="2743200"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7pPr>
            <a:lvl8pPr marL="3200400"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8pPr>
            <a:lvl9pPr marL="3657600"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r>
              <a:rPr kumimoji="0" lang="en-US" altLang="en-US" sz="4800" b="1" i="0" u="none" strike="noStrike" cap="none" normalizeH="0" baseline="0" smtClean="0">
                <a:ln>
                  <a:noFill/>
                </a:ln>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 </a:t>
            </a:r>
            <a:endParaRPr kumimoji="0" lang="en-US" altLang="en-US" sz="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nvGrpSpPr>
          <p:cNvPr id="8" name="Group 7"/>
          <p:cNvGrpSpPr/>
          <p:nvPr/>
        </p:nvGrpSpPr>
        <p:grpSpPr>
          <a:xfrm>
            <a:off x="280195" y="194768"/>
            <a:ext cx="6543675" cy="523220"/>
            <a:chOff x="280195" y="194768"/>
            <a:chExt cx="6543675" cy="523220"/>
          </a:xfrm>
        </p:grpSpPr>
        <p:sp>
          <p:nvSpPr>
            <p:cNvPr id="21" name="Rectangle 2"/>
            <p:cNvSpPr>
              <a:spLocks noChangeArrowheads="1"/>
            </p:cNvSpPr>
            <p:nvPr/>
          </p:nvSpPr>
          <p:spPr bwMode="auto">
            <a:xfrm>
              <a:off x="280195" y="194768"/>
              <a:ext cx="65436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1pPr>
              <a:lvl2pPr marL="457200"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2pPr>
              <a:lvl3pPr marL="914400"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3pPr>
              <a:lvl4pPr marL="1371600"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4pPr>
              <a:lvl5pPr marL="1828800"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5pPr>
              <a:lvl6pPr marL="2286000"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6pPr>
              <a:lvl7pPr marL="2743200"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7pPr>
              <a:lvl8pPr marL="3200400"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8pPr>
              <a:lvl9pPr marL="3657600"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r>
                <a:rPr kumimoji="0" lang="en-US" altLang="en-US" sz="1000" b="1" i="1" u="none" strike="noStrike" cap="none" normalizeH="0" baseline="0" smtClean="0">
                  <a:ln>
                    <a:noFill/>
                  </a:ln>
                  <a:solidFill>
                    <a:srgbClr val="000000"/>
                  </a:solidFill>
                  <a:effectLst/>
                  <a:latin typeface="Georgia" panose="02040502050405020303" pitchFamily="18" charset="0"/>
                  <a:ea typeface="Trebuchet MS" panose="020B0603020202020204" pitchFamily="34" charset="0"/>
                  <a:cs typeface="Times New Roman" panose="02020603050405020304" pitchFamily="18" charset="0"/>
                </a:rPr>
                <a:t>   CÔNG TY TNHH MTV CÔNG NGH</a:t>
              </a:r>
              <a:r>
                <a:rPr kumimoji="0" lang="en-US" altLang="en-US" sz="1000" b="1" i="1" u="none" strike="noStrike" cap="none" normalizeH="0" baseline="0" smtClean="0">
                  <a:ln>
                    <a:noFill/>
                  </a:ln>
                  <a:solidFill>
                    <a:srgbClr val="000000"/>
                  </a:solidFill>
                  <a:effectLst/>
                  <a:latin typeface="Trebuchet MS" panose="020B0603020202020204" pitchFamily="34" charset="0"/>
                  <a:ea typeface="Trebuchet MS" panose="020B0603020202020204" pitchFamily="34" charset="0"/>
                  <a:cs typeface="Cambria" panose="02040503050406030204" pitchFamily="18" charset="0"/>
                </a:rPr>
                <a:t>Ệ</a:t>
              </a:r>
              <a:r>
                <a:rPr kumimoji="0" lang="en-US" altLang="en-US" sz="1000" b="1" i="1" u="none" strike="noStrike" cap="none" normalizeH="0" baseline="0" smtClean="0">
                  <a:ln>
                    <a:noFill/>
                  </a:ln>
                  <a:solidFill>
                    <a:srgbClr val="000000"/>
                  </a:solidFill>
                  <a:effectLst/>
                  <a:latin typeface="Georgia" panose="02040502050405020303" pitchFamily="18" charset="0"/>
                  <a:ea typeface="Trebuchet MS" panose="020B0603020202020204" pitchFamily="34" charset="0"/>
                  <a:cs typeface="Times New Roman" panose="02020603050405020304" pitchFamily="18" charset="0"/>
                </a:rPr>
                <a:t> V</a:t>
              </a:r>
              <a:r>
                <a:rPr kumimoji="0" lang="en-US" altLang="en-US" sz="1000" b="1" i="1" u="none" strike="noStrike" cap="none" normalizeH="0" baseline="0" smtClean="0">
                  <a:ln>
                    <a:noFill/>
                  </a:ln>
                  <a:solidFill>
                    <a:srgbClr val="000000"/>
                  </a:solidFill>
                  <a:effectLst/>
                  <a:latin typeface="Trebuchet MS" panose="020B0603020202020204" pitchFamily="34" charset="0"/>
                  <a:ea typeface="Trebuchet MS" panose="020B0603020202020204" pitchFamily="34" charset="0"/>
                  <a:cs typeface="Times New Roman" panose="02020603050405020304" pitchFamily="18" charset="0"/>
                </a:rPr>
                <a:t>À</a:t>
              </a:r>
              <a:r>
                <a:rPr kumimoji="0" lang="en-US" altLang="en-US" sz="1000" b="1" i="1" u="none" strike="noStrike" cap="none" normalizeH="0" baseline="0" smtClean="0">
                  <a:ln>
                    <a:noFill/>
                  </a:ln>
                  <a:solidFill>
                    <a:srgbClr val="000000"/>
                  </a:solidFill>
                  <a:effectLst/>
                  <a:latin typeface="Georgia" panose="02040502050405020303" pitchFamily="18" charset="0"/>
                  <a:ea typeface="Trebuchet MS" panose="020B0603020202020204" pitchFamily="34" charset="0"/>
                  <a:cs typeface="Times New Roman" panose="02020603050405020304" pitchFamily="18" charset="0"/>
                </a:rPr>
                <a:t> TRUY</a:t>
              </a:r>
              <a:r>
                <a:rPr kumimoji="0" lang="en-US" altLang="en-US" sz="1000" b="1" i="1" u="none" strike="noStrike" cap="none" normalizeH="0" baseline="0" smtClean="0">
                  <a:ln>
                    <a:noFill/>
                  </a:ln>
                  <a:solidFill>
                    <a:srgbClr val="000000"/>
                  </a:solidFill>
                  <a:effectLst/>
                  <a:latin typeface="Trebuchet MS" panose="020B0603020202020204" pitchFamily="34" charset="0"/>
                  <a:ea typeface="Trebuchet MS" panose="020B0603020202020204" pitchFamily="34" charset="0"/>
                  <a:cs typeface="Cambria" panose="02040503050406030204" pitchFamily="18" charset="0"/>
                </a:rPr>
                <a:t>Ề</a:t>
              </a:r>
              <a:r>
                <a:rPr kumimoji="0" lang="en-US" altLang="en-US" sz="1000" b="1" i="1" u="none" strike="noStrike" cap="none" normalizeH="0" baseline="0" smtClean="0">
                  <a:ln>
                    <a:noFill/>
                  </a:ln>
                  <a:solidFill>
                    <a:srgbClr val="000000"/>
                  </a:solidFill>
                  <a:effectLst/>
                  <a:latin typeface="Georgia" panose="02040502050405020303" pitchFamily="18" charset="0"/>
                  <a:ea typeface="Trebuchet MS" panose="020B0603020202020204" pitchFamily="34" charset="0"/>
                  <a:cs typeface="Times New Roman" panose="02020603050405020304" pitchFamily="18" charset="0"/>
                </a:rPr>
                <a:t>N THÔNG 3I                               </a:t>
              </a:r>
              <a:r>
                <a:rPr kumimoji="0" lang="en-US" altLang="en-US" sz="1000" b="1" i="1" u="none" strike="noStrike" cap="none" normalizeH="0" baseline="0" smtClean="0">
                  <a:ln>
                    <a:noFill/>
                  </a:ln>
                  <a:solidFill>
                    <a:schemeClr val="tx1"/>
                  </a:solidFill>
                  <a:effectLst/>
                  <a:latin typeface="Georgia" panose="02040502050405020303" pitchFamily="18" charset="0"/>
                  <a:ea typeface="Trebuchet MS" panose="020B0603020202020204" pitchFamily="34" charset="0"/>
                  <a:cs typeface="Times New Roman" panose="02020603050405020304" pitchFamily="18" charset="0"/>
                  <a:hlinkClick r:id="rId2"/>
                </a:rPr>
                <a:t>www.3i.com.vn</a:t>
              </a:r>
              <a:endParaRPr kumimoji="0" lang="en-US" altLang="en-US" sz="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2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704" y="542781"/>
              <a:ext cx="5737423" cy="68327"/>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3" name="Straight Connector 22"/>
          <p:cNvCxnSpPr/>
          <p:nvPr/>
        </p:nvCxnSpPr>
        <p:spPr>
          <a:xfrm flipV="1">
            <a:off x="2676429" y="5601887"/>
            <a:ext cx="1318265" cy="10859"/>
          </a:xfrm>
          <a:prstGeom prst="line">
            <a:avLst/>
          </a:prstGeom>
          <a:ln w="28575">
            <a:headEnd type="oval"/>
            <a:tailEnd type="triangle"/>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9657814">
            <a:off x="5480083" y="2274250"/>
            <a:ext cx="902257" cy="777643"/>
          </a:xfrm>
          <a:prstGeom prst="rect">
            <a:avLst/>
          </a:prstGeom>
        </p:spPr>
      </p:pic>
      <p:grpSp>
        <p:nvGrpSpPr>
          <p:cNvPr id="25" name="Group 24"/>
          <p:cNvGrpSpPr/>
          <p:nvPr/>
        </p:nvGrpSpPr>
        <p:grpSpPr>
          <a:xfrm>
            <a:off x="567094" y="5056939"/>
            <a:ext cx="1922035" cy="1592160"/>
            <a:chOff x="1984297" y="617175"/>
            <a:chExt cx="2476861" cy="2185671"/>
          </a:xfrm>
        </p:grpSpPr>
        <p:grpSp>
          <p:nvGrpSpPr>
            <p:cNvPr id="26" name="Group 25"/>
            <p:cNvGrpSpPr/>
            <p:nvPr/>
          </p:nvGrpSpPr>
          <p:grpSpPr>
            <a:xfrm>
              <a:off x="1984297" y="617175"/>
              <a:ext cx="2476861" cy="2185671"/>
              <a:chOff x="1174520" y="134770"/>
              <a:chExt cx="4446238" cy="4134808"/>
            </a:xfrm>
          </p:grpSpPr>
          <p:pic>
            <p:nvPicPr>
              <p:cNvPr id="28" name="Picture 2" descr="HÃ¬nh áº£nh cÃ³ liÃªn qua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68816" y="134770"/>
                <a:ext cx="4057650" cy="3402185"/>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p:cNvSpPr/>
              <p:nvPr/>
            </p:nvSpPr>
            <p:spPr>
              <a:xfrm>
                <a:off x="1174520" y="3550217"/>
                <a:ext cx="4446238" cy="719361"/>
              </a:xfrm>
              <a:prstGeom prst="rect">
                <a:avLst/>
              </a:prstGeom>
            </p:spPr>
            <p:txBody>
              <a:bodyPr wrap="square">
                <a:spAutoFit/>
              </a:bodyPr>
              <a:lstStyle/>
              <a:p>
                <a:pPr algn="ctr"/>
                <a:r>
                  <a:rPr lang="en-US" sz="1200">
                    <a:latin typeface="Arial" panose="020B0604020202020204" pitchFamily="34" charset="0"/>
                    <a:cs typeface="Arial" panose="020B0604020202020204" pitchFamily="34" charset="0"/>
                  </a:rPr>
                  <a:t>Hình ảnh camera ghi lại</a:t>
                </a:r>
              </a:p>
            </p:txBody>
          </p:sp>
          <p:pic>
            <p:nvPicPr>
              <p:cNvPr id="30" name="Picture 4" descr="HÃ¬nh áº£nh cÃ³ liÃªn qua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38755" y="472324"/>
                <a:ext cx="1145054" cy="763368"/>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8" descr="Káº¿t quáº£ hÃ¬nh áº£nh cho iphone 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01759" y="532604"/>
                <a:ext cx="808428" cy="81997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0" descr="Káº¿t quáº£ hÃ¬nh áº£nh cho tai nghe 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694138" y="1474392"/>
                <a:ext cx="663042" cy="66304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2" descr="Káº¿t quáº£ hÃ¬nh áº£nh cho bag .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541242" y="1101446"/>
                <a:ext cx="1228825" cy="1228822"/>
              </a:xfrm>
              <a:prstGeom prst="rect">
                <a:avLst/>
              </a:prstGeom>
              <a:noFill/>
              <a:extLst>
                <a:ext uri="{909E8E84-426E-40DD-AFC4-6F175D3DCCD1}">
                  <a14:hiddenFill xmlns:a14="http://schemas.microsoft.com/office/drawing/2010/main">
                    <a:solidFill>
                      <a:srgbClr val="FFFFFF"/>
                    </a:solidFill>
                  </a14:hiddenFill>
                </a:ext>
              </a:extLst>
            </p:spPr>
          </p:pic>
        </p:grpSp>
        <p:pic>
          <p:nvPicPr>
            <p:cNvPr id="27" name="Picture 2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540134" y="795607"/>
              <a:ext cx="565220" cy="565220"/>
            </a:xfrm>
            <a:prstGeom prst="rect">
              <a:avLst/>
            </a:prstGeom>
          </p:spPr>
        </p:pic>
      </p:grpSp>
      <p:pic>
        <p:nvPicPr>
          <p:cNvPr id="34" name="Picture 3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42284" y="3221666"/>
            <a:ext cx="1335559" cy="1335559"/>
          </a:xfrm>
          <a:prstGeom prst="rect">
            <a:avLst/>
          </a:prstGeom>
        </p:spPr>
      </p:pic>
      <p:cxnSp>
        <p:nvCxnSpPr>
          <p:cNvPr id="35" name="Straight Connector 34"/>
          <p:cNvCxnSpPr/>
          <p:nvPr/>
        </p:nvCxnSpPr>
        <p:spPr>
          <a:xfrm flipH="1" flipV="1">
            <a:off x="1967575" y="3469425"/>
            <a:ext cx="1" cy="1096908"/>
          </a:xfrm>
          <a:prstGeom prst="line">
            <a:avLst/>
          </a:prstGeom>
          <a:ln w="28575">
            <a:headEnd type="triangle"/>
            <a:tailEnd type="ova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1985228" y="3914493"/>
            <a:ext cx="1432007" cy="646331"/>
          </a:xfrm>
          <a:prstGeom prst="rect">
            <a:avLst/>
          </a:prstGeom>
        </p:spPr>
        <p:txBody>
          <a:bodyPr wrap="square">
            <a:spAutoFit/>
          </a:bodyPr>
          <a:lstStyle/>
          <a:p>
            <a:pPr algn="ctr"/>
            <a:r>
              <a:rPr lang="en-US" sz="1200">
                <a:latin typeface="Arial" panose="020B0604020202020204" pitchFamily="34" charset="0"/>
                <a:cs typeface="Arial" panose="020B0604020202020204" pitchFamily="34" charset="0"/>
              </a:rPr>
              <a:t>Yêu cầu nhân viên, khách hàng xuất trình vật t</a:t>
            </a:r>
            <a:r>
              <a:rPr lang="vi-VN" sz="1200">
                <a:latin typeface="Arial" panose="020B0604020202020204" pitchFamily="34" charset="0"/>
                <a:cs typeface="Arial" panose="020B0604020202020204" pitchFamily="34" charset="0"/>
              </a:rPr>
              <a:t>ư</a:t>
            </a:r>
            <a:r>
              <a:rPr lang="en-US" sz="1200">
                <a:latin typeface="Arial" panose="020B0604020202020204" pitchFamily="34" charset="0"/>
                <a:cs typeface="Arial" panose="020B0604020202020204" pitchFamily="34" charset="0"/>
              </a:rPr>
              <a:t>.</a:t>
            </a:r>
          </a:p>
        </p:txBody>
      </p:sp>
      <p:sp>
        <p:nvSpPr>
          <p:cNvPr id="37" name="Rectangle 36"/>
          <p:cNvSpPr/>
          <p:nvPr/>
        </p:nvSpPr>
        <p:spPr>
          <a:xfrm>
            <a:off x="3944185" y="6372100"/>
            <a:ext cx="2191991" cy="276999"/>
          </a:xfrm>
          <a:prstGeom prst="rect">
            <a:avLst/>
          </a:prstGeom>
        </p:spPr>
        <p:txBody>
          <a:bodyPr wrap="square">
            <a:spAutoFit/>
          </a:bodyPr>
          <a:lstStyle/>
          <a:p>
            <a:pPr algn="ctr"/>
            <a:r>
              <a:rPr lang="en-US" sz="1200">
                <a:latin typeface="Arial" panose="020B0604020202020204" pitchFamily="34" charset="0"/>
                <a:cs typeface="Arial" panose="020B0604020202020204" pitchFamily="34" charset="0"/>
              </a:rPr>
              <a:t>Cập nhật vào hệ thống.</a:t>
            </a:r>
          </a:p>
        </p:txBody>
      </p:sp>
      <p:pic>
        <p:nvPicPr>
          <p:cNvPr id="38" name="Picture 3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207735" y="5061240"/>
            <a:ext cx="1578632" cy="1114328"/>
          </a:xfrm>
          <a:prstGeom prst="rect">
            <a:avLst/>
          </a:prstGeom>
        </p:spPr>
      </p:pic>
      <p:grpSp>
        <p:nvGrpSpPr>
          <p:cNvPr id="39" name="Group 38"/>
          <p:cNvGrpSpPr/>
          <p:nvPr/>
        </p:nvGrpSpPr>
        <p:grpSpPr>
          <a:xfrm>
            <a:off x="3462252" y="3144846"/>
            <a:ext cx="2952521" cy="1834504"/>
            <a:chOff x="2848094" y="1872113"/>
            <a:chExt cx="2952521" cy="2205825"/>
          </a:xfrm>
        </p:grpSpPr>
        <p:sp>
          <p:nvSpPr>
            <p:cNvPr id="40" name="Oval 39"/>
            <p:cNvSpPr/>
            <p:nvPr/>
          </p:nvSpPr>
          <p:spPr>
            <a:xfrm>
              <a:off x="2848094" y="1872113"/>
              <a:ext cx="2952521" cy="21227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1" name="Rectangle 40"/>
            <p:cNvSpPr/>
            <p:nvPr/>
          </p:nvSpPr>
          <p:spPr>
            <a:xfrm>
              <a:off x="3107224" y="2190564"/>
              <a:ext cx="2414794" cy="1887374"/>
            </a:xfrm>
            <a:prstGeom prst="rect">
              <a:avLst/>
            </a:prstGeom>
          </p:spPr>
          <p:txBody>
            <a:bodyPr wrap="square">
              <a:spAutoFit/>
            </a:bodyPr>
            <a:lstStyle/>
            <a:p>
              <a:pPr marL="171444" indent="-171444" algn="just">
                <a:buFont typeface="Wingdings" panose="05000000000000000000" pitchFamily="2" charset="2"/>
                <a:buChar char="ü"/>
              </a:pPr>
              <a:r>
                <a:rPr lang="en-US" sz="1200">
                  <a:latin typeface="Arial" panose="020B0604020202020204" pitchFamily="34" charset="0"/>
                  <a:cs typeface="Arial" panose="020B0604020202020204" pitchFamily="34" charset="0"/>
                </a:rPr>
                <a:t>Cập nhật nhanh, linh động mọi thông tin cần thiết.</a:t>
              </a:r>
            </a:p>
            <a:p>
              <a:pPr marL="171444" indent="-171444" algn="just">
                <a:buFont typeface="Wingdings" panose="05000000000000000000" pitchFamily="2" charset="2"/>
                <a:buChar char="ü"/>
              </a:pPr>
              <a:r>
                <a:rPr lang="en-US" sz="1200">
                  <a:latin typeface="Arial" panose="020B0604020202020204" pitchFamily="34" charset="0"/>
                  <a:cs typeface="Arial" panose="020B0604020202020204" pitchFamily="34" charset="0"/>
                </a:rPr>
                <a:t>L</a:t>
              </a:r>
              <a:r>
                <a:rPr lang="vi-VN" sz="1200">
                  <a:latin typeface="Arial" panose="020B0604020202020204" pitchFamily="34" charset="0"/>
                  <a:cs typeface="Arial" panose="020B0604020202020204" pitchFamily="34" charset="0"/>
                </a:rPr>
                <a:t>ưu</a:t>
              </a:r>
              <a:r>
                <a:rPr lang="en-US" sz="1200">
                  <a:latin typeface="Arial" panose="020B0604020202020204" pitchFamily="34" charset="0"/>
                  <a:cs typeface="Arial" panose="020B0604020202020204" pitchFamily="34" charset="0"/>
                </a:rPr>
                <a:t> trữ hình ảnh thông tin chân thực.</a:t>
              </a:r>
            </a:p>
            <a:p>
              <a:pPr marL="171444" indent="-171444" algn="just">
                <a:buFont typeface="Wingdings" panose="05000000000000000000" pitchFamily="2" charset="2"/>
                <a:buChar char="ü"/>
              </a:pPr>
              <a:r>
                <a:rPr lang="en-US" sz="1200">
                  <a:latin typeface="Arial" panose="020B0604020202020204" pitchFamily="34" charset="0"/>
                  <a:cs typeface="Arial" panose="020B0604020202020204" pitchFamily="34" charset="0"/>
                </a:rPr>
                <a:t>Truy xuất dữ liệu nhanh chóng, loại bỏ thủ tục r</a:t>
              </a:r>
              <a:r>
                <a:rPr lang="vi-VN" sz="1200">
                  <a:latin typeface="Arial" panose="020B0604020202020204" pitchFamily="34" charset="0"/>
                  <a:cs typeface="Arial" panose="020B0604020202020204" pitchFamily="34" charset="0"/>
                </a:rPr>
                <a:t>ườ</a:t>
              </a:r>
              <a:r>
                <a:rPr lang="en-US" sz="1200">
                  <a:latin typeface="Arial" panose="020B0604020202020204" pitchFamily="34" charset="0"/>
                  <a:cs typeface="Arial" panose="020B0604020202020204" pitchFamily="34" charset="0"/>
                </a:rPr>
                <a:t>m rà.</a:t>
              </a:r>
            </a:p>
            <a:p>
              <a:pPr marL="171444" indent="-171444" algn="just">
                <a:buFont typeface="Wingdings" panose="05000000000000000000" pitchFamily="2" charset="2"/>
                <a:buChar char="ü"/>
              </a:pPr>
              <a:endParaRPr lang="en-US" sz="1200">
                <a:latin typeface="Arial" panose="020B0604020202020204" pitchFamily="34" charset="0"/>
                <a:cs typeface="Arial" panose="020B0604020202020204" pitchFamily="34" charset="0"/>
              </a:endParaRPr>
            </a:p>
          </p:txBody>
        </p:sp>
      </p:grpSp>
      <p:sp>
        <p:nvSpPr>
          <p:cNvPr id="42" name="TextBox 41"/>
          <p:cNvSpPr txBox="1"/>
          <p:nvPr/>
        </p:nvSpPr>
        <p:spPr>
          <a:xfrm>
            <a:off x="481771" y="713866"/>
            <a:ext cx="4860245" cy="400110"/>
          </a:xfrm>
          <a:prstGeom prst="rect">
            <a:avLst/>
          </a:prstGeom>
          <a:noFill/>
        </p:spPr>
        <p:txBody>
          <a:bodyPr wrap="square" rtlCol="0">
            <a:spAutoFit/>
          </a:bodyPr>
          <a:lstStyle/>
          <a:p>
            <a:r>
              <a:rPr lang="en-US" sz="2000" b="1">
                <a:latin typeface="Arial" panose="020B0604020202020204" pitchFamily="34" charset="0"/>
                <a:cs typeface="Arial" panose="020B0604020202020204" pitchFamily="34" charset="0"/>
              </a:rPr>
              <a:t>2</a:t>
            </a:r>
            <a:r>
              <a:rPr lang="en-US" sz="2000" b="1" smtClean="0">
                <a:latin typeface="Arial" panose="020B0604020202020204" pitchFamily="34" charset="0"/>
                <a:cs typeface="Arial" panose="020B0604020202020204" pitchFamily="34" charset="0"/>
              </a:rPr>
              <a:t>.  </a:t>
            </a:r>
            <a:r>
              <a:rPr lang="en-US" sz="2000" b="1">
                <a:latin typeface="Arial" panose="020B0604020202020204" pitchFamily="34" charset="0"/>
                <a:cs typeface="Arial" panose="020B0604020202020204" pitchFamily="34" charset="0"/>
              </a:rPr>
              <a:t>Hệ thống </a:t>
            </a:r>
            <a:r>
              <a:rPr lang="en-US" sz="2000" b="1">
                <a:solidFill>
                  <a:srgbClr val="5B9BD5"/>
                </a:solidFill>
                <a:latin typeface="Arial" panose="020B0604020202020204" pitchFamily="34" charset="0"/>
                <a:cs typeface="Arial" panose="020B0604020202020204" pitchFamily="34" charset="0"/>
              </a:rPr>
              <a:t>CheckupGoodsIO</a:t>
            </a:r>
          </a:p>
        </p:txBody>
      </p:sp>
      <p:pic>
        <p:nvPicPr>
          <p:cNvPr id="43" name="Picture 4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986285" y="3184226"/>
            <a:ext cx="1199997" cy="866567"/>
          </a:xfrm>
          <a:prstGeom prst="rect">
            <a:avLst/>
          </a:prstGeom>
        </p:spPr>
      </p:pic>
      <p:pic>
        <p:nvPicPr>
          <p:cNvPr id="44" name="Picture 4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528112" y="5514359"/>
            <a:ext cx="261960" cy="261960"/>
          </a:xfrm>
          <a:prstGeom prst="rect">
            <a:avLst/>
          </a:prstGeom>
        </p:spPr>
      </p:pic>
      <p:sp>
        <p:nvSpPr>
          <p:cNvPr id="5" name="Rectangle 4"/>
          <p:cNvSpPr/>
          <p:nvPr/>
        </p:nvSpPr>
        <p:spPr>
          <a:xfrm>
            <a:off x="546704" y="1263917"/>
            <a:ext cx="5868069" cy="1027269"/>
          </a:xfrm>
          <a:prstGeom prst="rect">
            <a:avLst/>
          </a:prstGeom>
        </p:spPr>
        <p:txBody>
          <a:bodyPr wrap="square">
            <a:spAutoFit/>
          </a:bodyPr>
          <a:lstStyle/>
          <a:p>
            <a:pPr marL="342900" lvl="0" indent="-342900">
              <a:lnSpc>
                <a:spcPct val="150000"/>
              </a:lnSpc>
              <a:spcAft>
                <a:spcPts val="0"/>
              </a:spcAft>
              <a:buFont typeface="+mj-lt"/>
              <a:buAutoNum type="arabicPeriod" startAt="2"/>
            </a:pPr>
            <a:r>
              <a:rPr lang="en-US" sz="1400" b="1">
                <a:solidFill>
                  <a:srgbClr val="000000"/>
                </a:solidFill>
                <a:latin typeface="Times New Roman" panose="02020603050405020304" pitchFamily="18" charset="0"/>
                <a:ea typeface="PMingLiU"/>
                <a:cs typeface="Times New Roman" panose="02020603050405020304" pitchFamily="18" charset="0"/>
              </a:rPr>
              <a:t>Tại cổng 2</a:t>
            </a:r>
            <a:r>
              <a:rPr lang="en-US" sz="1400">
                <a:solidFill>
                  <a:srgbClr val="000000"/>
                </a:solidFill>
                <a:latin typeface="Times New Roman" panose="02020603050405020304" pitchFamily="18" charset="0"/>
                <a:ea typeface="PMingLiU"/>
                <a:cs typeface="Times New Roman" panose="02020603050405020304" pitchFamily="18" charset="0"/>
              </a:rPr>
              <a:t> vẫn sử dụng hệ thống phần mềm quản lý xe ra vào cổng kết hợp camera chụp nhận dạng bảng số xe và barie tự động. Đồng thời bổ sung hệ thống phần mềm quản lý vật tư tích hợp chạy trên máy tính bảng.</a:t>
            </a:r>
            <a:endParaRPr lang="en-US" sz="1200">
              <a:effectLst/>
              <a:latin typeface="Calibri" panose="020F0502020204030204" pitchFamily="34" charset="0"/>
              <a:ea typeface="PMingLiU"/>
              <a:cs typeface="Times New Roman" panose="02020603050405020304" pitchFamily="18" charset="0"/>
            </a:endParaRPr>
          </a:p>
        </p:txBody>
      </p:sp>
      <p:sp>
        <p:nvSpPr>
          <p:cNvPr id="6" name="Rectangle 5"/>
          <p:cNvSpPr/>
          <p:nvPr/>
        </p:nvSpPr>
        <p:spPr>
          <a:xfrm>
            <a:off x="275774" y="6971792"/>
            <a:ext cx="5760961" cy="1477328"/>
          </a:xfrm>
          <a:prstGeom prst="rect">
            <a:avLst/>
          </a:prstGeom>
        </p:spPr>
        <p:txBody>
          <a:bodyPr wrap="square">
            <a:spAutoFit/>
          </a:bodyPr>
          <a:lstStyle/>
          <a:p>
            <a:pPr marL="457200" lvl="1" algn="just">
              <a:lnSpc>
                <a:spcPct val="150000"/>
              </a:lnSpc>
              <a:spcAft>
                <a:spcPts val="0"/>
              </a:spcAft>
            </a:pPr>
            <a:r>
              <a:rPr lang="en-US" sz="1200">
                <a:solidFill>
                  <a:srgbClr val="000000"/>
                </a:solidFill>
                <a:latin typeface="Times New Roman" panose="02020603050405020304" pitchFamily="18" charset="0"/>
                <a:ea typeface="PMingLiU"/>
                <a:cs typeface="Times New Roman" panose="02020603050405020304" pitchFamily="18" charset="0"/>
              </a:rPr>
              <a:t>Tác nghiệp quản lý mang vật tư tại cổng 2 </a:t>
            </a:r>
            <a:r>
              <a:rPr lang="en-US" sz="1200">
                <a:solidFill>
                  <a:srgbClr val="000000"/>
                </a:solidFill>
                <a:latin typeface="Times New Roman" panose="02020603050405020304" pitchFamily="18" charset="0"/>
                <a:ea typeface="PMingLiU"/>
                <a:cs typeface="Times New Roman" panose="02020603050405020304" pitchFamily="18" charset="0"/>
              </a:rPr>
              <a:t>như </a:t>
            </a:r>
            <a:r>
              <a:rPr lang="en-US" sz="1200" smtClean="0">
                <a:solidFill>
                  <a:srgbClr val="000000"/>
                </a:solidFill>
                <a:latin typeface="Times New Roman" panose="02020603050405020304" pitchFamily="18" charset="0"/>
                <a:ea typeface="PMingLiU"/>
                <a:cs typeface="Times New Roman" panose="02020603050405020304" pitchFamily="18" charset="0"/>
              </a:rPr>
              <a:t>sau:</a:t>
            </a:r>
            <a:endParaRPr lang="en-US" sz="1100" smtClean="0">
              <a:latin typeface="Calibri" panose="020F0502020204030204" pitchFamily="34" charset="0"/>
              <a:ea typeface="PMingLiU"/>
              <a:cs typeface="Times New Roman" panose="02020603050405020304" pitchFamily="18" charset="0"/>
            </a:endParaRPr>
          </a:p>
          <a:p>
            <a:pPr marL="457200" lvl="1" algn="just">
              <a:lnSpc>
                <a:spcPct val="150000"/>
              </a:lnSpc>
              <a:spcAft>
                <a:spcPts val="0"/>
              </a:spcAft>
            </a:pPr>
            <a:r>
              <a:rPr lang="en-US" sz="1200" smtClean="0">
                <a:solidFill>
                  <a:srgbClr val="000000"/>
                </a:solidFill>
                <a:latin typeface="Times New Roman" panose="02020603050405020304" pitchFamily="18" charset="0"/>
                <a:ea typeface="PMingLiU"/>
                <a:cs typeface="Times New Roman" panose="02020603050405020304" pitchFamily="18" charset="0"/>
              </a:rPr>
              <a:t>Khi </a:t>
            </a:r>
            <a:r>
              <a:rPr lang="en-US" sz="1200">
                <a:solidFill>
                  <a:srgbClr val="000000"/>
                </a:solidFill>
                <a:latin typeface="Times New Roman" panose="02020603050405020304" pitchFamily="18" charset="0"/>
                <a:ea typeface="PMingLiU"/>
                <a:cs typeface="Times New Roman" panose="02020603050405020304" pitchFamily="18" charset="0"/>
              </a:rPr>
              <a:t>nhân viên / nhà thầu mang vật tư ra vào cổng 2 </a:t>
            </a:r>
            <a:r>
              <a:rPr lang="en-US" sz="1100">
                <a:latin typeface="Calibri" panose="020F0502020204030204" pitchFamily="34" charset="0"/>
                <a:ea typeface="PMingLiU"/>
                <a:cs typeface="Times New Roman" panose="02020603050405020304" pitchFamily="18" charset="0"/>
                <a:sym typeface="Wingdings" panose="05000000000000000000" pitchFamily="2" charset="2"/>
              </a:rPr>
              <a:t></a:t>
            </a:r>
            <a:r>
              <a:rPr lang="en-US" sz="1200">
                <a:solidFill>
                  <a:srgbClr val="000000"/>
                </a:solidFill>
                <a:latin typeface="Times New Roman" panose="02020603050405020304" pitchFamily="18" charset="0"/>
                <a:ea typeface="PMingLiU"/>
                <a:cs typeface="Times New Roman" panose="02020603050405020304" pitchFamily="18" charset="0"/>
              </a:rPr>
              <a:t> Đăng ký bảo vệ để làm thủ tục </a:t>
            </a:r>
            <a:r>
              <a:rPr lang="en-US" sz="1100">
                <a:latin typeface="Calibri" panose="020F0502020204030204" pitchFamily="34" charset="0"/>
                <a:ea typeface="PMingLiU"/>
                <a:cs typeface="Times New Roman" panose="02020603050405020304" pitchFamily="18" charset="0"/>
                <a:sym typeface="Wingdings" panose="05000000000000000000" pitchFamily="2" charset="2"/>
              </a:rPr>
              <a:t></a:t>
            </a:r>
            <a:r>
              <a:rPr lang="en-US" sz="1200">
                <a:solidFill>
                  <a:srgbClr val="000000"/>
                </a:solidFill>
                <a:latin typeface="Times New Roman" panose="02020603050405020304" pitchFamily="18" charset="0"/>
                <a:ea typeface="PMingLiU"/>
                <a:cs typeface="Times New Roman" panose="02020603050405020304" pitchFamily="18" charset="0"/>
              </a:rPr>
              <a:t> Bảo vệ sử dụng thiết bị máy tính bảng đã liên kết hệ thống phần mềm tích hợp </a:t>
            </a:r>
            <a:r>
              <a:rPr lang="en-US" sz="1200">
                <a:solidFill>
                  <a:srgbClr val="000000"/>
                </a:solidFill>
                <a:latin typeface="Times New Roman" panose="02020603050405020304" pitchFamily="18" charset="0"/>
                <a:ea typeface="PMingLiU"/>
                <a:cs typeface="Times New Roman" panose="02020603050405020304" pitchFamily="18" charset="0"/>
                <a:sym typeface="Wingdings" panose="05000000000000000000" pitchFamily="2" charset="2"/>
              </a:rPr>
              <a:t></a:t>
            </a:r>
            <a:r>
              <a:rPr lang="en-US" sz="1200">
                <a:solidFill>
                  <a:srgbClr val="000000"/>
                </a:solidFill>
                <a:latin typeface="Times New Roman" panose="02020603050405020304" pitchFamily="18" charset="0"/>
                <a:ea typeface="PMingLiU"/>
                <a:cs typeface="Times New Roman" panose="02020603050405020304" pitchFamily="18" charset="0"/>
              </a:rPr>
              <a:t> Dữ liệu sẽ được lưu trữ số hóa trên hệ thống máy tính đảm bảo an toàn, không sai sót. </a:t>
            </a:r>
            <a:endParaRPr lang="en-US" sz="1100">
              <a:effectLst/>
              <a:latin typeface="Calibri" panose="020F0502020204030204" pitchFamily="34" charset="0"/>
              <a:ea typeface="PMingLiU"/>
              <a:cs typeface="Times New Roman" panose="02020603050405020304" pitchFamily="18" charset="0"/>
            </a:endParaRPr>
          </a:p>
        </p:txBody>
      </p:sp>
    </p:spTree>
    <p:extLst>
      <p:ext uri="{BB962C8B-B14F-4D97-AF65-F5344CB8AC3E}">
        <p14:creationId xmlns:p14="http://schemas.microsoft.com/office/powerpoint/2010/main" val="381450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000B443-A2DD-45B5-8D98-EC848CB91767}" type="slidenum">
              <a:rPr lang="en-US" smtClean="0"/>
              <a:t>6</a:t>
            </a:fld>
            <a:endParaRPr lang="en-US"/>
          </a:p>
        </p:txBody>
      </p:sp>
      <p:grpSp>
        <p:nvGrpSpPr>
          <p:cNvPr id="5" name="Group 4"/>
          <p:cNvGrpSpPr/>
          <p:nvPr/>
        </p:nvGrpSpPr>
        <p:grpSpPr>
          <a:xfrm>
            <a:off x="280195" y="194768"/>
            <a:ext cx="6543675" cy="523220"/>
            <a:chOff x="280195" y="194768"/>
            <a:chExt cx="6543675" cy="523220"/>
          </a:xfrm>
        </p:grpSpPr>
        <p:sp>
          <p:nvSpPr>
            <p:cNvPr id="6" name="Rectangle 2"/>
            <p:cNvSpPr>
              <a:spLocks noChangeArrowheads="1"/>
            </p:cNvSpPr>
            <p:nvPr/>
          </p:nvSpPr>
          <p:spPr bwMode="auto">
            <a:xfrm>
              <a:off x="280195" y="194768"/>
              <a:ext cx="65436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1pPr>
              <a:lvl2pPr marL="457200"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2pPr>
              <a:lvl3pPr marL="914400"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3pPr>
              <a:lvl4pPr marL="1371600"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4pPr>
              <a:lvl5pPr marL="1828800"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5pPr>
              <a:lvl6pPr marL="2286000"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6pPr>
              <a:lvl7pPr marL="2743200"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7pPr>
              <a:lvl8pPr marL="3200400"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8pPr>
              <a:lvl9pPr marL="3657600"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r>
                <a:rPr kumimoji="0" lang="en-US" altLang="en-US" sz="1000" b="1" i="1" u="none" strike="noStrike" cap="none" normalizeH="0" baseline="0" smtClean="0">
                  <a:ln>
                    <a:noFill/>
                  </a:ln>
                  <a:solidFill>
                    <a:srgbClr val="000000"/>
                  </a:solidFill>
                  <a:effectLst/>
                  <a:latin typeface="Georgia" panose="02040502050405020303" pitchFamily="18" charset="0"/>
                  <a:ea typeface="Trebuchet MS" panose="020B0603020202020204" pitchFamily="34" charset="0"/>
                  <a:cs typeface="Times New Roman" panose="02020603050405020304" pitchFamily="18" charset="0"/>
                </a:rPr>
                <a:t>   CÔNG TY TNHH MTV CÔNG NGH</a:t>
              </a:r>
              <a:r>
                <a:rPr kumimoji="0" lang="en-US" altLang="en-US" sz="1000" b="1" i="1" u="none" strike="noStrike" cap="none" normalizeH="0" baseline="0" smtClean="0">
                  <a:ln>
                    <a:noFill/>
                  </a:ln>
                  <a:solidFill>
                    <a:srgbClr val="000000"/>
                  </a:solidFill>
                  <a:effectLst/>
                  <a:latin typeface="Trebuchet MS" panose="020B0603020202020204" pitchFamily="34" charset="0"/>
                  <a:ea typeface="Trebuchet MS" panose="020B0603020202020204" pitchFamily="34" charset="0"/>
                  <a:cs typeface="Cambria" panose="02040503050406030204" pitchFamily="18" charset="0"/>
                </a:rPr>
                <a:t>Ệ</a:t>
              </a:r>
              <a:r>
                <a:rPr kumimoji="0" lang="en-US" altLang="en-US" sz="1000" b="1" i="1" u="none" strike="noStrike" cap="none" normalizeH="0" baseline="0" smtClean="0">
                  <a:ln>
                    <a:noFill/>
                  </a:ln>
                  <a:solidFill>
                    <a:srgbClr val="000000"/>
                  </a:solidFill>
                  <a:effectLst/>
                  <a:latin typeface="Georgia" panose="02040502050405020303" pitchFamily="18" charset="0"/>
                  <a:ea typeface="Trebuchet MS" panose="020B0603020202020204" pitchFamily="34" charset="0"/>
                  <a:cs typeface="Times New Roman" panose="02020603050405020304" pitchFamily="18" charset="0"/>
                </a:rPr>
                <a:t> V</a:t>
              </a:r>
              <a:r>
                <a:rPr kumimoji="0" lang="en-US" altLang="en-US" sz="1000" b="1" i="1" u="none" strike="noStrike" cap="none" normalizeH="0" baseline="0" smtClean="0">
                  <a:ln>
                    <a:noFill/>
                  </a:ln>
                  <a:solidFill>
                    <a:srgbClr val="000000"/>
                  </a:solidFill>
                  <a:effectLst/>
                  <a:latin typeface="Trebuchet MS" panose="020B0603020202020204" pitchFamily="34" charset="0"/>
                  <a:ea typeface="Trebuchet MS" panose="020B0603020202020204" pitchFamily="34" charset="0"/>
                  <a:cs typeface="Times New Roman" panose="02020603050405020304" pitchFamily="18" charset="0"/>
                </a:rPr>
                <a:t>À</a:t>
              </a:r>
              <a:r>
                <a:rPr kumimoji="0" lang="en-US" altLang="en-US" sz="1000" b="1" i="1" u="none" strike="noStrike" cap="none" normalizeH="0" baseline="0" smtClean="0">
                  <a:ln>
                    <a:noFill/>
                  </a:ln>
                  <a:solidFill>
                    <a:srgbClr val="000000"/>
                  </a:solidFill>
                  <a:effectLst/>
                  <a:latin typeface="Georgia" panose="02040502050405020303" pitchFamily="18" charset="0"/>
                  <a:ea typeface="Trebuchet MS" panose="020B0603020202020204" pitchFamily="34" charset="0"/>
                  <a:cs typeface="Times New Roman" panose="02020603050405020304" pitchFamily="18" charset="0"/>
                </a:rPr>
                <a:t> TRUY</a:t>
              </a:r>
              <a:r>
                <a:rPr kumimoji="0" lang="en-US" altLang="en-US" sz="1000" b="1" i="1" u="none" strike="noStrike" cap="none" normalizeH="0" baseline="0" smtClean="0">
                  <a:ln>
                    <a:noFill/>
                  </a:ln>
                  <a:solidFill>
                    <a:srgbClr val="000000"/>
                  </a:solidFill>
                  <a:effectLst/>
                  <a:latin typeface="Trebuchet MS" panose="020B0603020202020204" pitchFamily="34" charset="0"/>
                  <a:ea typeface="Trebuchet MS" panose="020B0603020202020204" pitchFamily="34" charset="0"/>
                  <a:cs typeface="Cambria" panose="02040503050406030204" pitchFamily="18" charset="0"/>
                </a:rPr>
                <a:t>Ề</a:t>
              </a:r>
              <a:r>
                <a:rPr kumimoji="0" lang="en-US" altLang="en-US" sz="1000" b="1" i="1" u="none" strike="noStrike" cap="none" normalizeH="0" baseline="0" smtClean="0">
                  <a:ln>
                    <a:noFill/>
                  </a:ln>
                  <a:solidFill>
                    <a:srgbClr val="000000"/>
                  </a:solidFill>
                  <a:effectLst/>
                  <a:latin typeface="Georgia" panose="02040502050405020303" pitchFamily="18" charset="0"/>
                  <a:ea typeface="Trebuchet MS" panose="020B0603020202020204" pitchFamily="34" charset="0"/>
                  <a:cs typeface="Times New Roman" panose="02020603050405020304" pitchFamily="18" charset="0"/>
                </a:rPr>
                <a:t>N THÔNG 3I                               </a:t>
              </a:r>
              <a:r>
                <a:rPr kumimoji="0" lang="en-US" altLang="en-US" sz="1000" b="1" i="1" u="none" strike="noStrike" cap="none" normalizeH="0" baseline="0" smtClean="0">
                  <a:ln>
                    <a:noFill/>
                  </a:ln>
                  <a:solidFill>
                    <a:schemeClr val="tx1"/>
                  </a:solidFill>
                  <a:effectLst/>
                  <a:latin typeface="Georgia" panose="02040502050405020303" pitchFamily="18" charset="0"/>
                  <a:ea typeface="Trebuchet MS" panose="020B0603020202020204" pitchFamily="34" charset="0"/>
                  <a:cs typeface="Times New Roman" panose="02020603050405020304" pitchFamily="18" charset="0"/>
                  <a:hlinkClick r:id="rId2"/>
                </a:rPr>
                <a:t>www.3i.com.vn</a:t>
              </a:r>
              <a:endParaRPr kumimoji="0" lang="en-US" altLang="en-US" sz="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704" y="542781"/>
              <a:ext cx="5737423" cy="68327"/>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Rectangle 7"/>
          <p:cNvSpPr/>
          <p:nvPr/>
        </p:nvSpPr>
        <p:spPr>
          <a:xfrm>
            <a:off x="249315" y="1843057"/>
            <a:ext cx="6031102" cy="923330"/>
          </a:xfrm>
          <a:prstGeom prst="rect">
            <a:avLst/>
          </a:prstGeom>
        </p:spPr>
        <p:txBody>
          <a:bodyPr wrap="square">
            <a:spAutoFit/>
          </a:bodyPr>
          <a:lstStyle/>
          <a:p>
            <a:pPr marL="457200" lvl="1" algn="just">
              <a:lnSpc>
                <a:spcPct val="150000"/>
              </a:lnSpc>
              <a:spcAft>
                <a:spcPts val="0"/>
              </a:spcAft>
            </a:pPr>
            <a:r>
              <a:rPr lang="en-US" sz="1200" smtClean="0">
                <a:solidFill>
                  <a:srgbClr val="000000"/>
                </a:solidFill>
                <a:latin typeface="Times New Roman" panose="02020603050405020304" pitchFamily="18" charset="0"/>
                <a:ea typeface="PMingLiU"/>
                <a:cs typeface="Times New Roman" panose="02020603050405020304" pitchFamily="18" charset="0"/>
              </a:rPr>
              <a:t>Quy </a:t>
            </a:r>
            <a:r>
              <a:rPr lang="en-US" sz="1200">
                <a:solidFill>
                  <a:srgbClr val="000000"/>
                </a:solidFill>
                <a:latin typeface="Times New Roman" panose="02020603050405020304" pitchFamily="18" charset="0"/>
                <a:ea typeface="PMingLiU"/>
                <a:cs typeface="Times New Roman" panose="02020603050405020304" pitchFamily="18" charset="0"/>
              </a:rPr>
              <a:t>trình kiểm soát cư xá công nhân: </a:t>
            </a:r>
            <a:endParaRPr lang="en-US" sz="1100">
              <a:latin typeface="Calibri" panose="020F0502020204030204" pitchFamily="34" charset="0"/>
              <a:ea typeface="PMingLiU"/>
              <a:cs typeface="Times New Roman" panose="02020603050405020304" pitchFamily="18" charset="0"/>
            </a:endParaRPr>
          </a:p>
          <a:p>
            <a:pPr marL="457200" lvl="1" algn="just">
              <a:lnSpc>
                <a:spcPct val="150000"/>
              </a:lnSpc>
              <a:spcAft>
                <a:spcPts val="0"/>
              </a:spcAft>
            </a:pPr>
            <a:r>
              <a:rPr lang="en-US" sz="1200" smtClean="0">
                <a:solidFill>
                  <a:srgbClr val="000000"/>
                </a:solidFill>
                <a:latin typeface="Times New Roman" panose="02020603050405020304" pitchFamily="18" charset="0"/>
                <a:ea typeface="PMingLiU"/>
                <a:cs typeface="Times New Roman" panose="02020603050405020304" pitchFamily="18" charset="0"/>
              </a:rPr>
              <a:t>Nhân </a:t>
            </a:r>
            <a:r>
              <a:rPr lang="en-US" sz="1200">
                <a:solidFill>
                  <a:srgbClr val="000000"/>
                </a:solidFill>
                <a:latin typeface="Times New Roman" panose="02020603050405020304" pitchFamily="18" charset="0"/>
                <a:ea typeface="PMingLiU"/>
                <a:cs typeface="Times New Roman" panose="02020603050405020304" pitchFamily="18" charset="0"/>
              </a:rPr>
              <a:t>viên khi vào hoặc ra cổng quét vân tay tại barrier </a:t>
            </a:r>
            <a:r>
              <a:rPr lang="en-US" sz="1100">
                <a:latin typeface="Calibri" panose="020F0502020204030204" pitchFamily="34" charset="0"/>
                <a:ea typeface="PMingLiU"/>
                <a:cs typeface="Times New Roman" panose="02020603050405020304" pitchFamily="18" charset="0"/>
                <a:sym typeface="Wingdings" panose="05000000000000000000" pitchFamily="2" charset="2"/>
              </a:rPr>
              <a:t></a:t>
            </a:r>
            <a:r>
              <a:rPr lang="en-US" sz="1200">
                <a:solidFill>
                  <a:srgbClr val="000000"/>
                </a:solidFill>
                <a:latin typeface="Times New Roman" panose="02020603050405020304" pitchFamily="18" charset="0"/>
                <a:ea typeface="PMingLiU"/>
                <a:cs typeface="Times New Roman" panose="02020603050405020304" pitchFamily="18" charset="0"/>
              </a:rPr>
              <a:t> Nếu đúng vân tay thì thanh chắn barrier sẽ mở </a:t>
            </a:r>
            <a:r>
              <a:rPr lang="en-US" sz="1100">
                <a:latin typeface="Calibri" panose="020F0502020204030204" pitchFamily="34" charset="0"/>
                <a:ea typeface="PMingLiU"/>
                <a:cs typeface="Times New Roman" panose="02020603050405020304" pitchFamily="18" charset="0"/>
                <a:sym typeface="Wingdings" panose="05000000000000000000" pitchFamily="2" charset="2"/>
              </a:rPr>
              <a:t></a:t>
            </a:r>
            <a:r>
              <a:rPr lang="en-US" sz="1200">
                <a:solidFill>
                  <a:srgbClr val="000000"/>
                </a:solidFill>
                <a:latin typeface="Times New Roman" panose="02020603050405020304" pitchFamily="18" charset="0"/>
                <a:ea typeface="PMingLiU"/>
                <a:cs typeface="Times New Roman" panose="02020603050405020304" pitchFamily="18" charset="0"/>
              </a:rPr>
              <a:t> Nếu nhân viên quẹt không đúng vân tay thì barrier sẽ không mở.</a:t>
            </a:r>
            <a:endParaRPr lang="en-US" sz="1100">
              <a:effectLst/>
              <a:latin typeface="Calibri" panose="020F0502020204030204" pitchFamily="34" charset="0"/>
              <a:ea typeface="PMingLiU"/>
              <a:cs typeface="Times New Roman" panose="02020603050405020304" pitchFamily="18" charset="0"/>
            </a:endParaRPr>
          </a:p>
        </p:txBody>
      </p:sp>
      <p:sp>
        <p:nvSpPr>
          <p:cNvPr id="9" name="Rectangle 8"/>
          <p:cNvSpPr/>
          <p:nvPr/>
        </p:nvSpPr>
        <p:spPr>
          <a:xfrm>
            <a:off x="440675" y="817139"/>
            <a:ext cx="5739788" cy="830997"/>
          </a:xfrm>
          <a:prstGeom prst="rect">
            <a:avLst/>
          </a:prstGeom>
        </p:spPr>
        <p:txBody>
          <a:bodyPr wrap="square">
            <a:spAutoFit/>
          </a:bodyPr>
          <a:lstStyle/>
          <a:p>
            <a:pPr marL="342900" lvl="0" indent="-342900">
              <a:lnSpc>
                <a:spcPct val="150000"/>
              </a:lnSpc>
              <a:spcAft>
                <a:spcPts val="0"/>
              </a:spcAft>
              <a:buFont typeface="+mj-lt"/>
              <a:buAutoNum type="arabicPeriod" startAt="2"/>
            </a:pPr>
            <a:r>
              <a:rPr lang="en-US" sz="1600" b="1">
                <a:solidFill>
                  <a:srgbClr val="000000"/>
                </a:solidFill>
                <a:latin typeface="Times New Roman" panose="02020603050405020304" pitchFamily="18" charset="0"/>
                <a:ea typeface="PMingLiU"/>
                <a:cs typeface="Times New Roman" panose="02020603050405020304" pitchFamily="18" charset="0"/>
              </a:rPr>
              <a:t>Tại cư xá công nhân</a:t>
            </a:r>
            <a:r>
              <a:rPr lang="en-US" sz="1600">
                <a:solidFill>
                  <a:srgbClr val="000000"/>
                </a:solidFill>
                <a:latin typeface="Times New Roman" panose="02020603050405020304" pitchFamily="18" charset="0"/>
                <a:ea typeface="PMingLiU"/>
                <a:cs typeface="Times New Roman" panose="02020603050405020304" pitchFamily="18" charset="0"/>
              </a:rPr>
              <a:t>: sử dụng barrier tự động đóng mở thông qua quét vân tay của nhân viên. </a:t>
            </a:r>
            <a:endParaRPr lang="en-US" sz="1400">
              <a:effectLst/>
              <a:latin typeface="Calibri" panose="020F0502020204030204" pitchFamily="34" charset="0"/>
              <a:ea typeface="PMingLiU"/>
              <a:cs typeface="Times New Roman" panose="02020603050405020304" pitchFamily="18" charset="0"/>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176" y="3602342"/>
            <a:ext cx="2474690" cy="2015395"/>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09963" y="3617488"/>
            <a:ext cx="2667000" cy="2000250"/>
          </a:xfrm>
          <a:prstGeom prst="rect">
            <a:avLst/>
          </a:prstGeom>
        </p:spPr>
      </p:pic>
      <p:sp>
        <p:nvSpPr>
          <p:cNvPr id="12" name="TextBox 11"/>
          <p:cNvSpPr txBox="1"/>
          <p:nvPr/>
        </p:nvSpPr>
        <p:spPr>
          <a:xfrm>
            <a:off x="3415415" y="5812659"/>
            <a:ext cx="2898443" cy="230832"/>
          </a:xfrm>
          <a:prstGeom prst="rect">
            <a:avLst/>
          </a:prstGeom>
          <a:noFill/>
        </p:spPr>
        <p:txBody>
          <a:bodyPr wrap="square" rtlCol="0">
            <a:spAutoFit/>
          </a:bodyPr>
          <a:lstStyle/>
          <a:p>
            <a:pPr algn="ctr"/>
            <a:r>
              <a:rPr lang="en-US" sz="825" smtClean="0">
                <a:latin typeface="Arial" panose="020B0604020202020204" pitchFamily="34" charset="0"/>
                <a:cs typeface="Arial" panose="020B0604020202020204" pitchFamily="34" charset="0"/>
              </a:rPr>
              <a:t>Barie sẽ tự động đóng mở khi nhân </a:t>
            </a:r>
            <a:r>
              <a:rPr lang="en-US" sz="900" smtClean="0">
                <a:latin typeface="Arial" panose="020B0604020202020204" pitchFamily="34" charset="0"/>
                <a:cs typeface="Arial" panose="020B0604020202020204" pitchFamily="34" charset="0"/>
              </a:rPr>
              <a:t>viên</a:t>
            </a:r>
            <a:r>
              <a:rPr lang="en-US" sz="825" smtClean="0">
                <a:latin typeface="Arial" panose="020B0604020202020204" pitchFamily="34" charset="0"/>
                <a:cs typeface="Arial" panose="020B0604020202020204" pitchFamily="34" charset="0"/>
              </a:rPr>
              <a:t> chấm vân tay</a:t>
            </a:r>
            <a:endParaRPr lang="en-US" sz="825">
              <a:latin typeface="Arial" panose="020B0604020202020204" pitchFamily="34" charset="0"/>
              <a:cs typeface="Arial" panose="020B0604020202020204" pitchFamily="34" charset="0"/>
            </a:endParaRPr>
          </a:p>
        </p:txBody>
      </p:sp>
      <p:sp>
        <p:nvSpPr>
          <p:cNvPr id="13" name="TextBox 12"/>
          <p:cNvSpPr txBox="1"/>
          <p:nvPr/>
        </p:nvSpPr>
        <p:spPr>
          <a:xfrm>
            <a:off x="858024" y="5812659"/>
            <a:ext cx="2338993" cy="230832"/>
          </a:xfrm>
          <a:prstGeom prst="rect">
            <a:avLst/>
          </a:prstGeom>
          <a:noFill/>
        </p:spPr>
        <p:txBody>
          <a:bodyPr wrap="square" rtlCol="0">
            <a:spAutoFit/>
          </a:bodyPr>
          <a:lstStyle/>
          <a:p>
            <a:pPr algn="ctr"/>
            <a:r>
              <a:rPr lang="en-US" sz="900" smtClean="0">
                <a:latin typeface="Arial" panose="020B0604020202020204" pitchFamily="34" charset="0"/>
                <a:cs typeface="Arial" panose="020B0604020202020204" pitchFamily="34" charset="0"/>
              </a:rPr>
              <a:t>Nhân viên quét vân tay tại barrier</a:t>
            </a:r>
            <a:endParaRPr lang="en-US" sz="9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05724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6061</TotalTime>
  <Words>891</Words>
  <Application>Microsoft Office PowerPoint</Application>
  <PresentationFormat>On-screen Show (4:3)</PresentationFormat>
  <Paragraphs>68</Paragraphs>
  <Slides>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vt:i4>
      </vt:variant>
    </vt:vector>
  </HeadingPairs>
  <TitlesOfParts>
    <vt:vector size="18" baseType="lpstr">
      <vt:lpstr>Arial</vt:lpstr>
      <vt:lpstr>Arial Black</vt:lpstr>
      <vt:lpstr>Calibri</vt:lpstr>
      <vt:lpstr>Calibri Light</vt:lpstr>
      <vt:lpstr>Cambria</vt:lpstr>
      <vt:lpstr>Georgia</vt:lpstr>
      <vt:lpstr>PMingLiU</vt:lpstr>
      <vt:lpstr>Times New Roman</vt:lpstr>
      <vt:lpstr>Trebuchet MS</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108</cp:revision>
  <dcterms:created xsi:type="dcterms:W3CDTF">2018-11-23T08:06:45Z</dcterms:created>
  <dcterms:modified xsi:type="dcterms:W3CDTF">2019-04-05T08:10:19Z</dcterms:modified>
</cp:coreProperties>
</file>