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75" d="100"/>
          <a:sy n="75" d="100"/>
        </p:scale>
        <p:origin x="188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9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8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0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6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8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7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5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-1" y="696962"/>
            <a:ext cx="6968067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Phân hệ Banca</a:t>
            </a:r>
            <a:endParaRPr lang="en-US" sz="2800" b="1"/>
          </a:p>
        </p:txBody>
      </p:sp>
      <p:sp>
        <p:nvSpPr>
          <p:cNvPr id="5" name="Rectangle 4"/>
          <p:cNvSpPr/>
          <p:nvPr/>
        </p:nvSpPr>
        <p:spPr>
          <a:xfrm>
            <a:off x="3066278" y="4124049"/>
            <a:ext cx="6109749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b="1">
                <a:latin typeface="Times New Roman" panose="02020603050405020304" pitchFamily="18" charset="0"/>
                <a:ea typeface="Times New Roman" panose="02020603050405020304" pitchFamily="18" charset="0"/>
              </a:rPr>
              <a:t>DỰ ÁN RECONCILIATION, PACKAGE PRODUCT</a:t>
            </a:r>
            <a:endParaRPr 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232" y="305534"/>
            <a:ext cx="1663931" cy="1663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47" y="2185596"/>
            <a:ext cx="3053810" cy="15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0" y="696962"/>
            <a:ext cx="3867150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BANCA - QUY TRÌNH TỔNG THẾ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57917" y="31526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992" y="1565393"/>
            <a:ext cx="6096000" cy="9771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Làm rõ luồng hoạt động của Module Bancassurance</a:t>
            </a:r>
            <a:endParaRPr lang="en-US" sz="160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Branch Teller, Banca Sale Support, Credit Admin</a:t>
            </a:r>
            <a:endParaRPr lang="en-US" sz="16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57917" y="25425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362604"/>
              </p:ext>
            </p:extLst>
          </p:nvPr>
        </p:nvGraphicFramePr>
        <p:xfrm>
          <a:off x="3057917" y="2542584"/>
          <a:ext cx="570547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9629764" imgH="6772216" progId="Visio.Drawing.15">
                  <p:embed/>
                </p:oleObj>
              </mc:Choice>
              <mc:Fallback>
                <p:oleObj r:id="rId3" imgW="9629764" imgH="6772216" progId="Visio.Drawing.1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917" y="2542584"/>
                        <a:ext cx="5705475" cy="401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7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-1" y="696962"/>
            <a:ext cx="6981825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BANCA - QUY TRÌNH QUẢN LÝ SẢN PHẨM BẢO HIỂM</a:t>
            </a:r>
            <a:endParaRPr lang="en-US" sz="14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1025" y="1699001"/>
            <a:ext cx="6096000" cy="5924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Quản lý sản phẩm bảo hiểm</a:t>
            </a:r>
            <a:endParaRPr lang="en-US" sz="160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Banca sale support</a:t>
            </a:r>
            <a:endParaRPr lang="en-US" sz="16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290690"/>
              </p:ext>
            </p:extLst>
          </p:nvPr>
        </p:nvGraphicFramePr>
        <p:xfrm>
          <a:off x="3038475" y="2505075"/>
          <a:ext cx="57150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7686791" imgH="5171922" progId="Visio.Drawing.15">
                  <p:embed/>
                </p:oleObj>
              </mc:Choice>
              <mc:Fallback>
                <p:oleObj r:id="rId3" imgW="7686791" imgH="5171922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2505075"/>
                        <a:ext cx="5715000" cy="384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05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-1" y="696962"/>
            <a:ext cx="7439026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BANCA - QUY TRÌNH QUẢN LÝ TRẠNG THÁI GIAO DỊCH</a:t>
            </a:r>
            <a:endParaRPr lang="en-US" sz="16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8625" y="1699001"/>
            <a:ext cx="6096000" cy="5924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Quản lý danh sách trạng thái giao dịch</a:t>
            </a:r>
            <a:endParaRPr lang="en-US" sz="160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Banca sale support</a:t>
            </a:r>
            <a:endParaRPr lang="en-US" sz="16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109746"/>
              </p:ext>
            </p:extLst>
          </p:nvPr>
        </p:nvGraphicFramePr>
        <p:xfrm>
          <a:off x="3009900" y="2600325"/>
          <a:ext cx="57150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7915242" imgH="4486405" progId="Visio.Drawing.15">
                  <p:embed/>
                </p:oleObj>
              </mc:Choice>
              <mc:Fallback>
                <p:oleObj r:id="rId3" imgW="7915242" imgH="4486405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600325"/>
                        <a:ext cx="5715000" cy="323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63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-1" y="696962"/>
            <a:ext cx="5981701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BANCA - QUY TRÌNH QUẢN LÝ DANH SÁCH NHÂN VIÊN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52625" y="29703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1753544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Quản lý danh sách nhân viên tham gia bán bảo hiểm</a:t>
            </a:r>
            <a:endParaRPr lang="en-US" sz="160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Banca sale support</a:t>
            </a:r>
            <a:endParaRPr lang="en-US" sz="16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028950" y="2676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799750"/>
              </p:ext>
            </p:extLst>
          </p:nvPr>
        </p:nvGraphicFramePr>
        <p:xfrm>
          <a:off x="3028950" y="2676525"/>
          <a:ext cx="5705475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9629764" imgH="6429457" progId="Visio.Drawing.15">
                  <p:embed/>
                </p:oleObj>
              </mc:Choice>
              <mc:Fallback>
                <p:oleObj r:id="rId3" imgW="9629764" imgH="6429457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676525"/>
                        <a:ext cx="5705475" cy="382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92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-1" y="696962"/>
            <a:ext cx="8562976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/>
              <a:t>BANCA - QUY TRÌNH QUẢN LÝ HĐ CỦA KH SỬ DỤNG SP BH BÁN ĐỘC LẬP</a:t>
            </a:r>
            <a:endParaRPr lang="en-US" sz="2000" b="1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52625" y="29703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950" y="1668294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Quản lý hợp đồng của khách hàng sử dụng sản phẩm bảo hiểm bán độc lập</a:t>
            </a:r>
            <a:endParaRPr lang="en-US" sz="160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Banca sale support, Branch Teller</a:t>
            </a:r>
            <a:endParaRPr lang="en-US" sz="16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171117"/>
              </p:ext>
            </p:extLst>
          </p:nvPr>
        </p:nvGraphicFramePr>
        <p:xfrm>
          <a:off x="3009900" y="2524125"/>
          <a:ext cx="5705475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9629764" imgH="6886469" progId="Visio.Drawing.15">
                  <p:embed/>
                </p:oleObj>
              </mc:Choice>
              <mc:Fallback>
                <p:oleObj r:id="rId3" imgW="9629764" imgH="6886469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524125"/>
                        <a:ext cx="5705475" cy="408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50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-1" y="696962"/>
            <a:ext cx="7210426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BANCA </a:t>
            </a:r>
            <a:r>
              <a:rPr lang="vi-VN" b="1"/>
              <a:t>- </a:t>
            </a:r>
            <a:r>
              <a:rPr lang="en-US" b="1"/>
              <a:t>QUY TRÌNH QUẢN LÝ HĐ CỦA KH SỬ DỤNG SP BÁN KÈM</a:t>
            </a:r>
            <a:endParaRPr lang="en-US" sz="2000" b="1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52625" y="29703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1506640"/>
            <a:ext cx="6096000" cy="9771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Quản lý hợp đồng của khách hàng sử dụng sản phẩm bảo hiểm bán kèm</a:t>
            </a:r>
            <a:endParaRPr lang="en-US" sz="160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Branch Teller, Banca sale support, Credit Admin</a:t>
            </a:r>
            <a:endParaRPr lang="en-US" sz="16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98679"/>
              </p:ext>
            </p:extLst>
          </p:nvPr>
        </p:nvGraphicFramePr>
        <p:xfrm>
          <a:off x="3067050" y="2692196"/>
          <a:ext cx="5848350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3" imgW="9725078" imgH="6086322" progId="Visio.Drawing.15">
                  <p:embed/>
                </p:oleObj>
              </mc:Choice>
              <mc:Fallback>
                <p:oleObj r:id="rId3" imgW="9725078" imgH="60863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692196"/>
                        <a:ext cx="5848350" cy="366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60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-2" y="696962"/>
            <a:ext cx="8515351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/>
              <a:t>BANCA - QUY TRÌNH DUYỆT HỢP ĐỒNG CỦA KH SỬ DỤNG SP BH BÁN KÈM</a:t>
            </a:r>
            <a:endParaRPr lang="en-US" sz="2000" b="1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52625" y="29703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399" y="1741894"/>
            <a:ext cx="7343775" cy="7848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Thể hiện quy trình duyệt một hợp đồng của khách hàng sử dụng sản phẩm bảo hiểm bán kèm.</a:t>
            </a:r>
            <a:endParaRPr lang="en-US" sz="160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Banca sale support, Credit Admin</a:t>
            </a:r>
            <a:endParaRPr lang="en-US" sz="16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76261"/>
              </p:ext>
            </p:extLst>
          </p:nvPr>
        </p:nvGraphicFramePr>
        <p:xfrm>
          <a:off x="3243262" y="2771775"/>
          <a:ext cx="5705475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3" imgW="8715201" imgH="5772221" progId="Visio.Drawing.15">
                  <p:embed/>
                </p:oleObj>
              </mc:Choice>
              <mc:Fallback>
                <p:oleObj r:id="rId3" imgW="8715201" imgH="577222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2" y="2771775"/>
                        <a:ext cx="5705475" cy="379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05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-1" y="696962"/>
            <a:ext cx="5219701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BANCA - QUY TRÌNH KẾT XUẤT DỮ LIỆU</a:t>
            </a:r>
            <a:endParaRPr lang="en-US" sz="2000" b="1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52625" y="29703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5775" y="1664417"/>
            <a:ext cx="6096000" cy="5924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Làm rõ quy trình hoạt động của xuất file</a:t>
            </a:r>
            <a:endParaRPr lang="en-US" sz="160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Banca Sale Support, Credit Admin</a:t>
            </a:r>
            <a:endParaRPr lang="en-US" sz="16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232448"/>
              </p:ext>
            </p:extLst>
          </p:nvPr>
        </p:nvGraphicFramePr>
        <p:xfrm>
          <a:off x="3233737" y="3159388"/>
          <a:ext cx="5724525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3" imgW="8486872" imgH="4143452" progId="Visio.Drawing.15">
                  <p:embed/>
                </p:oleObj>
              </mc:Choice>
              <mc:Fallback>
                <p:oleObj r:id="rId3" imgW="8486872" imgH="414345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7" y="3159388"/>
                        <a:ext cx="5724525" cy="278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31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300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Verdana</vt:lpstr>
      <vt:lpstr>Office Theme</vt:lpstr>
      <vt:lpstr>Visio.Drawing.15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2019-04-02T06:51:33Z</dcterms:created>
  <dcterms:modified xsi:type="dcterms:W3CDTF">2019-04-02T08:35:49Z</dcterms:modified>
</cp:coreProperties>
</file>