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1"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8895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3280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5492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0707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3505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0868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4/2/2019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351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4/2/2019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1288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8600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5970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6359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4/2/2019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833459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1"/>
          <p:cNvSpPr/>
          <p:nvPr/>
        </p:nvSpPr>
        <p:spPr>
          <a:xfrm>
            <a:off x="-1" y="696962"/>
            <a:ext cx="6968067" cy="601313"/>
          </a:xfrm>
          <a:custGeom>
            <a:avLst/>
            <a:gdLst>
              <a:gd name="connsiteX0" fmla="*/ 0 w 3619892"/>
              <a:gd name="connsiteY0" fmla="*/ 0 h 801812"/>
              <a:gd name="connsiteX1" fmla="*/ 3619892 w 3619892"/>
              <a:gd name="connsiteY1" fmla="*/ 0 h 801812"/>
              <a:gd name="connsiteX2" fmla="*/ 3619892 w 3619892"/>
              <a:gd name="connsiteY2" fmla="*/ 801812 h 801812"/>
              <a:gd name="connsiteX3" fmla="*/ 0 w 3619892"/>
              <a:gd name="connsiteY3" fmla="*/ 801812 h 801812"/>
              <a:gd name="connsiteX4" fmla="*/ 0 w 3619892"/>
              <a:gd name="connsiteY4" fmla="*/ 0 h 801812"/>
              <a:gd name="connsiteX0" fmla="*/ 0 w 3619892"/>
              <a:gd name="connsiteY0" fmla="*/ 0 h 801812"/>
              <a:gd name="connsiteX1" fmla="*/ 3233393 w 3619892"/>
              <a:gd name="connsiteY1" fmla="*/ 0 h 801812"/>
              <a:gd name="connsiteX2" fmla="*/ 3619892 w 3619892"/>
              <a:gd name="connsiteY2" fmla="*/ 801812 h 801812"/>
              <a:gd name="connsiteX3" fmla="*/ 0 w 3619892"/>
              <a:gd name="connsiteY3" fmla="*/ 801812 h 801812"/>
              <a:gd name="connsiteX4" fmla="*/ 0 w 3619892"/>
              <a:gd name="connsiteY4" fmla="*/ 0 h 801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9892" h="801812">
                <a:moveTo>
                  <a:pt x="0" y="0"/>
                </a:moveTo>
                <a:lnTo>
                  <a:pt x="3233393" y="0"/>
                </a:lnTo>
                <a:lnTo>
                  <a:pt x="3619892" y="801812"/>
                </a:lnTo>
                <a:lnTo>
                  <a:pt x="0" y="801812"/>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t>Phân hệ Package</a:t>
            </a:r>
            <a:endParaRPr lang="en-US" sz="2800" b="1"/>
          </a:p>
        </p:txBody>
      </p:sp>
      <p:sp>
        <p:nvSpPr>
          <p:cNvPr id="6" name="Rectangle 5"/>
          <p:cNvSpPr/>
          <p:nvPr/>
        </p:nvSpPr>
        <p:spPr>
          <a:xfrm>
            <a:off x="2951552" y="3984167"/>
            <a:ext cx="6109749" cy="400110"/>
          </a:xfrm>
          <a:prstGeom prst="rect">
            <a:avLst/>
          </a:prstGeom>
        </p:spPr>
        <p:txBody>
          <a:bodyPr wrap="none">
            <a:spAutoFit/>
          </a:bodyPr>
          <a:lstStyle/>
          <a:p>
            <a:r>
              <a:rPr lang="vi-VN" sz="2000" b="1">
                <a:latin typeface="Times New Roman" panose="02020603050405020304" pitchFamily="18" charset="0"/>
                <a:ea typeface="Times New Roman" panose="02020603050405020304" pitchFamily="18" charset="0"/>
              </a:rPr>
              <a:t>DỰ ÁN RECONCILIATION, PACKAGE PRODUCT</a:t>
            </a:r>
            <a:endParaRPr lang="en-US" sz="200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4506" y="165652"/>
            <a:ext cx="1663931" cy="166393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9521" y="2045714"/>
            <a:ext cx="3053810" cy="1502475"/>
          </a:xfrm>
          <a:prstGeom prst="rect">
            <a:avLst/>
          </a:prstGeom>
        </p:spPr>
      </p:pic>
    </p:spTree>
    <p:extLst>
      <p:ext uri="{BB962C8B-B14F-4D97-AF65-F5344CB8AC3E}">
        <p14:creationId xmlns:p14="http://schemas.microsoft.com/office/powerpoint/2010/main" val="1045324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1"/>
          <p:cNvSpPr/>
          <p:nvPr/>
        </p:nvSpPr>
        <p:spPr>
          <a:xfrm>
            <a:off x="0" y="696962"/>
            <a:ext cx="3867150" cy="601313"/>
          </a:xfrm>
          <a:custGeom>
            <a:avLst/>
            <a:gdLst>
              <a:gd name="connsiteX0" fmla="*/ 0 w 3619892"/>
              <a:gd name="connsiteY0" fmla="*/ 0 h 801812"/>
              <a:gd name="connsiteX1" fmla="*/ 3619892 w 3619892"/>
              <a:gd name="connsiteY1" fmla="*/ 0 h 801812"/>
              <a:gd name="connsiteX2" fmla="*/ 3619892 w 3619892"/>
              <a:gd name="connsiteY2" fmla="*/ 801812 h 801812"/>
              <a:gd name="connsiteX3" fmla="*/ 0 w 3619892"/>
              <a:gd name="connsiteY3" fmla="*/ 801812 h 801812"/>
              <a:gd name="connsiteX4" fmla="*/ 0 w 3619892"/>
              <a:gd name="connsiteY4" fmla="*/ 0 h 801812"/>
              <a:gd name="connsiteX0" fmla="*/ 0 w 3619892"/>
              <a:gd name="connsiteY0" fmla="*/ 0 h 801812"/>
              <a:gd name="connsiteX1" fmla="*/ 3233393 w 3619892"/>
              <a:gd name="connsiteY1" fmla="*/ 0 h 801812"/>
              <a:gd name="connsiteX2" fmla="*/ 3619892 w 3619892"/>
              <a:gd name="connsiteY2" fmla="*/ 801812 h 801812"/>
              <a:gd name="connsiteX3" fmla="*/ 0 w 3619892"/>
              <a:gd name="connsiteY3" fmla="*/ 801812 h 801812"/>
              <a:gd name="connsiteX4" fmla="*/ 0 w 3619892"/>
              <a:gd name="connsiteY4" fmla="*/ 0 h 801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9892" h="801812">
                <a:moveTo>
                  <a:pt x="0" y="0"/>
                </a:moveTo>
                <a:lnTo>
                  <a:pt x="3233393" y="0"/>
                </a:lnTo>
                <a:lnTo>
                  <a:pt x="3619892" y="801812"/>
                </a:lnTo>
                <a:lnTo>
                  <a:pt x="0" y="801812"/>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t>I. PACKAGE -</a:t>
            </a:r>
            <a:r>
              <a:rPr lang="en-US" b="1"/>
              <a:t>TỔNG </a:t>
            </a:r>
            <a:r>
              <a:rPr lang="en-US" b="1" smtClean="0"/>
              <a:t>QUAN</a:t>
            </a:r>
            <a:endParaRPr lang="en-US" b="1"/>
          </a:p>
        </p:txBody>
      </p:sp>
      <p:sp>
        <p:nvSpPr>
          <p:cNvPr id="5" name="Rectangle 2"/>
          <p:cNvSpPr>
            <a:spLocks noChangeArrowheads="1"/>
          </p:cNvSpPr>
          <p:nvPr/>
        </p:nvSpPr>
        <p:spPr bwMode="auto">
          <a:xfrm>
            <a:off x="3057917" y="31526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p:cNvSpPr>
            <a:spLocks noChangeArrowheads="1"/>
          </p:cNvSpPr>
          <p:nvPr/>
        </p:nvSpPr>
        <p:spPr bwMode="auto">
          <a:xfrm>
            <a:off x="3057917" y="254258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Rectangle 1"/>
          <p:cNvSpPr/>
          <p:nvPr/>
        </p:nvSpPr>
        <p:spPr>
          <a:xfrm>
            <a:off x="213360" y="1540152"/>
            <a:ext cx="5289665" cy="1131079"/>
          </a:xfrm>
          <a:prstGeom prst="rect">
            <a:avLst/>
          </a:prstGeom>
        </p:spPr>
        <p:txBody>
          <a:bodyPr wrap="square">
            <a:spAutoFit/>
          </a:bodyPr>
          <a:lstStyle/>
          <a:p>
            <a:pPr algn="just">
              <a:lnSpc>
                <a:spcPct val="125000"/>
              </a:lnSpc>
              <a:spcBef>
                <a:spcPts val="600"/>
              </a:spcBef>
              <a:spcAft>
                <a:spcPts val="0"/>
              </a:spcAft>
            </a:pPr>
            <a:r>
              <a:rPr lang="en-US">
                <a:latin typeface="Times New Roman" panose="02020603050405020304" pitchFamily="18" charset="0"/>
                <a:ea typeface="Times New Roman" panose="02020603050405020304" pitchFamily="18" charset="0"/>
              </a:rPr>
              <a:t>Tài liệu này trình bày các nội dung về thiết kế chức năng chi tiết theo các yêu cầu về hệ thống của người dùng.</a:t>
            </a:r>
          </a:p>
        </p:txBody>
      </p:sp>
      <p:sp>
        <p:nvSpPr>
          <p:cNvPr id="8" name="Rectangle 91"/>
          <p:cNvSpPr/>
          <p:nvPr/>
        </p:nvSpPr>
        <p:spPr>
          <a:xfrm flipH="1">
            <a:off x="8146472" y="1518878"/>
            <a:ext cx="4045527" cy="601313"/>
          </a:xfrm>
          <a:custGeom>
            <a:avLst/>
            <a:gdLst>
              <a:gd name="connsiteX0" fmla="*/ 0 w 3619892"/>
              <a:gd name="connsiteY0" fmla="*/ 0 h 801812"/>
              <a:gd name="connsiteX1" fmla="*/ 3619892 w 3619892"/>
              <a:gd name="connsiteY1" fmla="*/ 0 h 801812"/>
              <a:gd name="connsiteX2" fmla="*/ 3619892 w 3619892"/>
              <a:gd name="connsiteY2" fmla="*/ 801812 h 801812"/>
              <a:gd name="connsiteX3" fmla="*/ 0 w 3619892"/>
              <a:gd name="connsiteY3" fmla="*/ 801812 h 801812"/>
              <a:gd name="connsiteX4" fmla="*/ 0 w 3619892"/>
              <a:gd name="connsiteY4" fmla="*/ 0 h 801812"/>
              <a:gd name="connsiteX0" fmla="*/ 0 w 3619892"/>
              <a:gd name="connsiteY0" fmla="*/ 0 h 801812"/>
              <a:gd name="connsiteX1" fmla="*/ 3233393 w 3619892"/>
              <a:gd name="connsiteY1" fmla="*/ 0 h 801812"/>
              <a:gd name="connsiteX2" fmla="*/ 3619892 w 3619892"/>
              <a:gd name="connsiteY2" fmla="*/ 801812 h 801812"/>
              <a:gd name="connsiteX3" fmla="*/ 0 w 3619892"/>
              <a:gd name="connsiteY3" fmla="*/ 801812 h 801812"/>
              <a:gd name="connsiteX4" fmla="*/ 0 w 3619892"/>
              <a:gd name="connsiteY4" fmla="*/ 0 h 801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9892" h="801812">
                <a:moveTo>
                  <a:pt x="0" y="0"/>
                </a:moveTo>
                <a:lnTo>
                  <a:pt x="3233393" y="0"/>
                </a:lnTo>
                <a:lnTo>
                  <a:pt x="3619892" y="801812"/>
                </a:lnTo>
                <a:lnTo>
                  <a:pt x="0" y="801812"/>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t>II. PACKAGE –QUẢN LÝ SẢN PHẨM</a:t>
            </a:r>
            <a:endParaRPr lang="en-US" b="1"/>
          </a:p>
        </p:txBody>
      </p:sp>
      <p:sp>
        <p:nvSpPr>
          <p:cNvPr id="9" name="Rectangle 91"/>
          <p:cNvSpPr/>
          <p:nvPr/>
        </p:nvSpPr>
        <p:spPr>
          <a:xfrm>
            <a:off x="0" y="3373006"/>
            <a:ext cx="4289367" cy="601313"/>
          </a:xfrm>
          <a:custGeom>
            <a:avLst/>
            <a:gdLst>
              <a:gd name="connsiteX0" fmla="*/ 0 w 3619892"/>
              <a:gd name="connsiteY0" fmla="*/ 0 h 801812"/>
              <a:gd name="connsiteX1" fmla="*/ 3619892 w 3619892"/>
              <a:gd name="connsiteY1" fmla="*/ 0 h 801812"/>
              <a:gd name="connsiteX2" fmla="*/ 3619892 w 3619892"/>
              <a:gd name="connsiteY2" fmla="*/ 801812 h 801812"/>
              <a:gd name="connsiteX3" fmla="*/ 0 w 3619892"/>
              <a:gd name="connsiteY3" fmla="*/ 801812 h 801812"/>
              <a:gd name="connsiteX4" fmla="*/ 0 w 3619892"/>
              <a:gd name="connsiteY4" fmla="*/ 0 h 801812"/>
              <a:gd name="connsiteX0" fmla="*/ 0 w 3619892"/>
              <a:gd name="connsiteY0" fmla="*/ 0 h 801812"/>
              <a:gd name="connsiteX1" fmla="*/ 3233393 w 3619892"/>
              <a:gd name="connsiteY1" fmla="*/ 0 h 801812"/>
              <a:gd name="connsiteX2" fmla="*/ 3619892 w 3619892"/>
              <a:gd name="connsiteY2" fmla="*/ 801812 h 801812"/>
              <a:gd name="connsiteX3" fmla="*/ 0 w 3619892"/>
              <a:gd name="connsiteY3" fmla="*/ 801812 h 801812"/>
              <a:gd name="connsiteX4" fmla="*/ 0 w 3619892"/>
              <a:gd name="connsiteY4" fmla="*/ 0 h 801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9892" h="801812">
                <a:moveTo>
                  <a:pt x="0" y="0"/>
                </a:moveTo>
                <a:lnTo>
                  <a:pt x="3233393" y="0"/>
                </a:lnTo>
                <a:lnTo>
                  <a:pt x="3619892" y="801812"/>
                </a:lnTo>
                <a:lnTo>
                  <a:pt x="0" y="801812"/>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t>III. PACKAGE –QUẢN LÝ KHÁCH HÀNG</a:t>
            </a:r>
            <a:endParaRPr lang="en-US" b="1"/>
          </a:p>
        </p:txBody>
      </p:sp>
      <p:sp>
        <p:nvSpPr>
          <p:cNvPr id="13" name="Rectangle 91"/>
          <p:cNvSpPr/>
          <p:nvPr/>
        </p:nvSpPr>
        <p:spPr>
          <a:xfrm flipH="1">
            <a:off x="7140632" y="4512283"/>
            <a:ext cx="5051367" cy="601313"/>
          </a:xfrm>
          <a:custGeom>
            <a:avLst/>
            <a:gdLst>
              <a:gd name="connsiteX0" fmla="*/ 0 w 3619892"/>
              <a:gd name="connsiteY0" fmla="*/ 0 h 801812"/>
              <a:gd name="connsiteX1" fmla="*/ 3619892 w 3619892"/>
              <a:gd name="connsiteY1" fmla="*/ 0 h 801812"/>
              <a:gd name="connsiteX2" fmla="*/ 3619892 w 3619892"/>
              <a:gd name="connsiteY2" fmla="*/ 801812 h 801812"/>
              <a:gd name="connsiteX3" fmla="*/ 0 w 3619892"/>
              <a:gd name="connsiteY3" fmla="*/ 801812 h 801812"/>
              <a:gd name="connsiteX4" fmla="*/ 0 w 3619892"/>
              <a:gd name="connsiteY4" fmla="*/ 0 h 801812"/>
              <a:gd name="connsiteX0" fmla="*/ 0 w 3619892"/>
              <a:gd name="connsiteY0" fmla="*/ 0 h 801812"/>
              <a:gd name="connsiteX1" fmla="*/ 3233393 w 3619892"/>
              <a:gd name="connsiteY1" fmla="*/ 0 h 801812"/>
              <a:gd name="connsiteX2" fmla="*/ 3619892 w 3619892"/>
              <a:gd name="connsiteY2" fmla="*/ 801812 h 801812"/>
              <a:gd name="connsiteX3" fmla="*/ 0 w 3619892"/>
              <a:gd name="connsiteY3" fmla="*/ 801812 h 801812"/>
              <a:gd name="connsiteX4" fmla="*/ 0 w 3619892"/>
              <a:gd name="connsiteY4" fmla="*/ 0 h 801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9892" h="801812">
                <a:moveTo>
                  <a:pt x="0" y="0"/>
                </a:moveTo>
                <a:lnTo>
                  <a:pt x="3233393" y="0"/>
                </a:lnTo>
                <a:lnTo>
                  <a:pt x="3619892" y="801812"/>
                </a:lnTo>
                <a:lnTo>
                  <a:pt x="0" y="801812"/>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t>VI. PACKAGE –GIAO TIẾP VỚI CÁC HỆ THỐNG</a:t>
            </a:r>
            <a:endParaRPr lang="en-US" b="1"/>
          </a:p>
        </p:txBody>
      </p:sp>
      <p:sp>
        <p:nvSpPr>
          <p:cNvPr id="14" name="Rectangle 13"/>
          <p:cNvSpPr/>
          <p:nvPr/>
        </p:nvSpPr>
        <p:spPr>
          <a:xfrm>
            <a:off x="6800393" y="2655198"/>
            <a:ext cx="5289665" cy="784830"/>
          </a:xfrm>
          <a:prstGeom prst="rect">
            <a:avLst/>
          </a:prstGeom>
        </p:spPr>
        <p:txBody>
          <a:bodyPr wrap="square">
            <a:spAutoFit/>
          </a:bodyPr>
          <a:lstStyle/>
          <a:p>
            <a:pPr algn="just">
              <a:lnSpc>
                <a:spcPct val="125000"/>
              </a:lnSpc>
              <a:spcBef>
                <a:spcPts val="600"/>
              </a:spcBef>
              <a:spcAft>
                <a:spcPts val="0"/>
              </a:spcAft>
            </a:pPr>
            <a:r>
              <a:rPr lang="en-US" smtClean="0">
                <a:latin typeface="Times New Roman" panose="02020603050405020304" pitchFamily="18" charset="0"/>
                <a:ea typeface="Times New Roman" panose="02020603050405020304" pitchFamily="18" charset="0"/>
              </a:rPr>
              <a:t>Quản lý các gói sản phẩm từ truy vấn, chỉnh sửa, thêm mới, xóa, thiết lập các tính năng riêng v.v</a:t>
            </a:r>
            <a:endParaRPr lang="en-US">
              <a:latin typeface="Times New Roman" panose="02020603050405020304" pitchFamily="18" charset="0"/>
              <a:ea typeface="Times New Roman" panose="02020603050405020304" pitchFamily="18" charset="0"/>
            </a:endParaRPr>
          </a:p>
        </p:txBody>
      </p:sp>
      <p:sp>
        <p:nvSpPr>
          <p:cNvPr id="3" name="Rectangle 2"/>
          <p:cNvSpPr/>
          <p:nvPr/>
        </p:nvSpPr>
        <p:spPr>
          <a:xfrm>
            <a:off x="213360" y="4311317"/>
            <a:ext cx="6096000" cy="1477328"/>
          </a:xfrm>
          <a:prstGeom prst="rect">
            <a:avLst/>
          </a:prstGeom>
        </p:spPr>
        <p:txBody>
          <a:bodyPr>
            <a:spAutoFit/>
          </a:bodyPr>
          <a:lstStyle/>
          <a:p>
            <a:pPr algn="just">
              <a:lnSpc>
                <a:spcPct val="125000"/>
              </a:lnSpc>
              <a:spcBef>
                <a:spcPts val="600"/>
              </a:spcBef>
              <a:spcAft>
                <a:spcPts val="0"/>
              </a:spcAft>
            </a:pPr>
            <a:r>
              <a:rPr lang="en-US">
                <a:solidFill>
                  <a:srgbClr val="000000"/>
                </a:solidFill>
                <a:latin typeface="Times New Roman" panose="02020603050405020304" pitchFamily="18" charset="0"/>
                <a:ea typeface="Times New Roman" panose="02020603050405020304" pitchFamily="18" charset="0"/>
              </a:rPr>
              <a:t>Người dùng có thể quản lý: xem thông tin, chỉnh sửa gói sản phẩm, đăng ký gói sản phẩm mới, export dữ liệu danh sách khách hàng, chi tiết thông tin của những khách hàng do mình đăng ký cho sử dụng những gói sản phẩm trước đây</a:t>
            </a:r>
            <a:endParaRPr lang="en-US">
              <a:latin typeface="Times New Roman" panose="02020603050405020304" pitchFamily="18" charset="0"/>
              <a:ea typeface="Times New Roman" panose="02020603050405020304" pitchFamily="18" charset="0"/>
            </a:endParaRPr>
          </a:p>
        </p:txBody>
      </p:sp>
      <p:sp>
        <p:nvSpPr>
          <p:cNvPr id="16" name="Rectangle 15"/>
          <p:cNvSpPr/>
          <p:nvPr/>
        </p:nvSpPr>
        <p:spPr>
          <a:xfrm>
            <a:off x="6902335" y="5401021"/>
            <a:ext cx="5289665" cy="406137"/>
          </a:xfrm>
          <a:prstGeom prst="rect">
            <a:avLst/>
          </a:prstGeom>
        </p:spPr>
        <p:txBody>
          <a:bodyPr wrap="square">
            <a:spAutoFit/>
          </a:bodyPr>
          <a:lstStyle/>
          <a:p>
            <a:pPr algn="just">
              <a:lnSpc>
                <a:spcPct val="125000"/>
              </a:lnSpc>
              <a:spcBef>
                <a:spcPts val="600"/>
              </a:spcBef>
              <a:spcAft>
                <a:spcPts val="0"/>
              </a:spcAft>
            </a:pPr>
            <a:r>
              <a:rPr lang="en-US" smtClean="0">
                <a:latin typeface="Times New Roman" panose="02020603050405020304" pitchFamily="18" charset="0"/>
                <a:ea typeface="Times New Roman" panose="02020603050405020304" pitchFamily="18" charset="0"/>
              </a:rPr>
              <a:t>Quản lý các tham số hệ thống </a:t>
            </a:r>
            <a:endParaRPr lang="en-US">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347104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TotalTime>
  <Words>152</Words>
  <Application>Microsoft Office PowerPoint</Application>
  <PresentationFormat>Widescreen</PresentationFormat>
  <Paragraphs>10</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7</cp:revision>
  <dcterms:created xsi:type="dcterms:W3CDTF">2019-04-02T06:51:33Z</dcterms:created>
  <dcterms:modified xsi:type="dcterms:W3CDTF">2019-04-02T08:57:12Z</dcterms:modified>
</cp:coreProperties>
</file>