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80" r:id="rId23"/>
    <p:sldId id="281" r:id="rId24"/>
    <p:sldId id="285" r:id="rId25"/>
    <p:sldId id="286" r:id="rId26"/>
    <p:sldId id="282" r:id="rId27"/>
    <p:sldId id="283" r:id="rId28"/>
    <p:sldId id="284" r:id="rId29"/>
    <p:sldId id="287" r:id="rId30"/>
    <p:sldId id="288" r:id="rId31"/>
    <p:sldId id="294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300" r:id="rId42"/>
    <p:sldId id="306" r:id="rId43"/>
    <p:sldId id="303" r:id="rId44"/>
    <p:sldId id="304" r:id="rId45"/>
    <p:sldId id="305" r:id="rId46"/>
    <p:sldId id="301" r:id="rId47"/>
    <p:sldId id="299" r:id="rId48"/>
    <p:sldId id="302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4660"/>
  </p:normalViewPr>
  <p:slideViewPr>
    <p:cSldViewPr>
      <p:cViewPr varScale="1">
        <p:scale>
          <a:sx n="51" d="100"/>
          <a:sy n="51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065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66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066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066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066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066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066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066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066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066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066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067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067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067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067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3C8640F-CDC8-4116-A94D-414CBBDD1C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06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6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552820-2D8E-495B-8BDE-9047E89345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F6750F-0F27-4A07-99F4-ACC49F8178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38F46F-CA68-417A-AB1B-BA602634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956F60-F4E1-4A06-8A0F-985E39044F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93A4C-034C-459A-AE1C-72C1ACE0F9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6AA542-655D-44A9-B90E-8EA02B0F23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1E9884-E3A9-49B3-A18B-32CB430737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198AD5-83D5-4685-849B-2BB77A293A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54414-BC04-466C-8595-FD00921F00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826C4-F113-483B-A681-4E31EBA060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D533CB8-E73D-4465-9A67-F9974DAD8F9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696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964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New Approach to the Maximum-Flow Problem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Andrew V. Goldberg, Robert E. Tarjan</a:t>
            </a:r>
          </a:p>
          <a:p>
            <a:r>
              <a:rPr lang="en-US"/>
              <a:t>Presented by  Andrew Guillory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</a:t>
            </a:r>
          </a:p>
          <a:p>
            <a:r>
              <a:rPr lang="en-US"/>
              <a:t>Definitions</a:t>
            </a:r>
          </a:p>
          <a:p>
            <a:r>
              <a:rPr lang="en-US" b="1"/>
              <a:t>Push-Relabel Algorithm</a:t>
            </a:r>
          </a:p>
          <a:p>
            <a:r>
              <a:rPr lang="en-US"/>
              <a:t>Correctness / Termination Proofs</a:t>
            </a:r>
          </a:p>
          <a:p>
            <a:r>
              <a:rPr lang="en-US"/>
              <a:t>Implementation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Intuition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Starting with a preflow, push excess flow closer towards sink</a:t>
            </a:r>
          </a:p>
          <a:p>
            <a:r>
              <a:rPr lang="en-US"/>
              <a:t>If excess flow cannot reach sink, push it backwards to source</a:t>
            </a:r>
          </a:p>
          <a:p>
            <a:r>
              <a:rPr lang="en-US"/>
              <a:t>Eventually, preflow becomes a flow and in fact the maximum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Residual Graph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Residual capacity</a:t>
            </a:r>
            <a:r>
              <a:rPr lang="en-US"/>
              <a:t> r</a:t>
            </a:r>
            <a:r>
              <a:rPr lang="en-US" baseline="-25000"/>
              <a:t>f</a:t>
            </a:r>
            <a:r>
              <a:rPr lang="en-US"/>
              <a:t>(v, w) of a vertex pair is c(v, w) – f(v, w)</a:t>
            </a:r>
          </a:p>
          <a:p>
            <a:r>
              <a:rPr lang="en-US"/>
              <a:t>If v has positive excess and (v,w) has residual capacity, can push </a:t>
            </a:r>
          </a:p>
          <a:p>
            <a:pPr>
              <a:buFont typeface="Wingdings" pitchFamily="2" charset="2"/>
              <a:buNone/>
            </a:pPr>
            <a:r>
              <a:rPr lang="en-US">
                <a:cs typeface="Arial" charset="0"/>
              </a:rPr>
              <a:t>	</a:t>
            </a:r>
            <a:r>
              <a:rPr lang="el-GR">
                <a:cs typeface="Arial" charset="0"/>
              </a:rPr>
              <a:t>δ</a:t>
            </a:r>
            <a:r>
              <a:rPr lang="en-US">
                <a:cs typeface="Arial" charset="0"/>
              </a:rPr>
              <a:t> = min(e(v), </a:t>
            </a:r>
            <a:r>
              <a:rPr lang="en-US"/>
              <a:t>r</a:t>
            </a:r>
            <a:r>
              <a:rPr lang="en-US" baseline="-25000"/>
              <a:t>f</a:t>
            </a:r>
            <a:r>
              <a:rPr lang="en-US"/>
              <a:t>(v, w)</a:t>
            </a:r>
            <a:r>
              <a:rPr lang="en-US">
                <a:cs typeface="Arial" charset="0"/>
              </a:rPr>
              <a:t>) flow from v to w</a:t>
            </a:r>
          </a:p>
          <a:p>
            <a:r>
              <a:rPr lang="en-US"/>
              <a:t>Edge (v,w) is </a:t>
            </a:r>
            <a:r>
              <a:rPr lang="en-US" i="1"/>
              <a:t>saturated</a:t>
            </a:r>
            <a:r>
              <a:rPr lang="en-US"/>
              <a:t> if r</a:t>
            </a:r>
            <a:r>
              <a:rPr lang="en-US" baseline="-25000"/>
              <a:t>f</a:t>
            </a:r>
            <a:r>
              <a:rPr lang="en-US"/>
              <a:t>(v, w) = 0</a:t>
            </a:r>
            <a:endParaRPr lang="en-US">
              <a:cs typeface="Arial" charset="0"/>
            </a:endParaRPr>
          </a:p>
          <a:p>
            <a:r>
              <a:rPr lang="en-US" i="1">
                <a:cs typeface="Arial" charset="0"/>
              </a:rPr>
              <a:t>Residual graph</a:t>
            </a:r>
            <a:r>
              <a:rPr lang="en-US">
                <a:cs typeface="Arial" charset="0"/>
              </a:rPr>
              <a:t> G</a:t>
            </a:r>
            <a:r>
              <a:rPr lang="en-US" baseline="-25000">
                <a:cs typeface="Arial" charset="0"/>
              </a:rPr>
              <a:t>f</a:t>
            </a:r>
            <a:r>
              <a:rPr lang="en-US">
                <a:cs typeface="Arial" charset="0"/>
              </a:rPr>
              <a:t> = (V, E</a:t>
            </a:r>
            <a:r>
              <a:rPr lang="en-US" baseline="-25000">
                <a:cs typeface="Arial" charset="0"/>
              </a:rPr>
              <a:t>f</a:t>
            </a:r>
            <a:r>
              <a:rPr lang="en-US">
                <a:cs typeface="Arial" charset="0"/>
              </a:rPr>
              <a:t>) where E</a:t>
            </a:r>
            <a:r>
              <a:rPr lang="en-US" baseline="-25000">
                <a:cs typeface="Arial" charset="0"/>
              </a:rPr>
              <a:t>f </a:t>
            </a:r>
            <a:r>
              <a:rPr lang="en-US">
                <a:cs typeface="Arial" charset="0"/>
              </a:rPr>
              <a:t>is the set of </a:t>
            </a:r>
            <a:r>
              <a:rPr lang="en-US" i="1">
                <a:cs typeface="Arial" charset="0"/>
              </a:rPr>
              <a:t>residual edges</a:t>
            </a:r>
            <a:r>
              <a:rPr lang="en-US">
                <a:cs typeface="Arial" charset="0"/>
              </a:rPr>
              <a:t> (v,w) with </a:t>
            </a:r>
            <a:r>
              <a:rPr lang="en-US"/>
              <a:t>r</a:t>
            </a:r>
            <a:r>
              <a:rPr lang="en-US" baseline="-25000"/>
              <a:t>f</a:t>
            </a:r>
            <a:r>
              <a:rPr lang="en-US"/>
              <a:t>(v, w) &gt; 0</a:t>
            </a:r>
            <a:endParaRPr lang="en-US" i="1" baseline="-2500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l-G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valid </a:t>
            </a:r>
            <a:r>
              <a:rPr lang="en-US" i="1"/>
              <a:t>labeling</a:t>
            </a:r>
            <a:r>
              <a:rPr lang="en-US"/>
              <a:t> is a function d from vertices to nonnegative integers</a:t>
            </a:r>
          </a:p>
          <a:p>
            <a:pPr lvl="1">
              <a:lnSpc>
                <a:spcPct val="90000"/>
              </a:lnSpc>
            </a:pPr>
            <a:r>
              <a:rPr lang="en-US"/>
              <a:t>d(s) = n</a:t>
            </a:r>
          </a:p>
          <a:p>
            <a:pPr lvl="1">
              <a:lnSpc>
                <a:spcPct val="90000"/>
              </a:lnSpc>
            </a:pPr>
            <a:r>
              <a:rPr lang="en-US"/>
              <a:t>d(t) = 0</a:t>
            </a:r>
          </a:p>
          <a:p>
            <a:pPr lvl="1">
              <a:lnSpc>
                <a:spcPct val="90000"/>
              </a:lnSpc>
            </a:pPr>
            <a:r>
              <a:rPr lang="en-US"/>
              <a:t>d(v) &lt;= d(w) + 1 for every residual edge</a:t>
            </a:r>
          </a:p>
          <a:p>
            <a:pPr>
              <a:lnSpc>
                <a:spcPct val="90000"/>
              </a:lnSpc>
            </a:pPr>
            <a:r>
              <a:rPr lang="en-US"/>
              <a:t>If d(v) &lt; n, d(v) is a lower bound on distance to sink</a:t>
            </a:r>
          </a:p>
          <a:p>
            <a:pPr>
              <a:lnSpc>
                <a:spcPct val="90000"/>
              </a:lnSpc>
            </a:pPr>
            <a:r>
              <a:rPr lang="en-US"/>
              <a:t>If d(v) &gt;= n, d(v) - n is a lower bound on distance to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Operation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Push(v,w)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Precondition:</a:t>
            </a:r>
            <a:r>
              <a:rPr lang="en-US"/>
              <a:t> v is active (e(v) &gt; 0) and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r</a:t>
            </a:r>
            <a:r>
              <a:rPr lang="en-US" baseline="-25000"/>
              <a:t>f</a:t>
            </a:r>
            <a:r>
              <a:rPr lang="en-US"/>
              <a:t>(v, w) &gt; 0 and d(v) = d(w)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Action:</a:t>
            </a:r>
            <a:r>
              <a:rPr lang="en-US"/>
              <a:t> Push </a:t>
            </a:r>
            <a:r>
              <a:rPr lang="el-GR">
                <a:cs typeface="Arial" charset="0"/>
              </a:rPr>
              <a:t>δ</a:t>
            </a:r>
            <a:r>
              <a:rPr lang="en-US">
                <a:cs typeface="Arial" charset="0"/>
              </a:rPr>
              <a:t> = min(e(v), </a:t>
            </a:r>
            <a:r>
              <a:rPr lang="en-US"/>
              <a:t>r</a:t>
            </a:r>
            <a:r>
              <a:rPr lang="en-US" baseline="-25000"/>
              <a:t>f</a:t>
            </a:r>
            <a:r>
              <a:rPr lang="en-US"/>
              <a:t>(v, w)</a:t>
            </a:r>
            <a:r>
              <a:rPr lang="en-US">
                <a:cs typeface="Arial" charset="0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Arial" charset="0"/>
              </a:rPr>
              <a:t>from v to w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>
              <a:cs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Arial" charset="0"/>
              </a:rPr>
              <a:t>f(v,w) = f(v,w) + </a:t>
            </a:r>
            <a:r>
              <a:rPr lang="el-GR">
                <a:cs typeface="Arial" charset="0"/>
              </a:rPr>
              <a:t>δ</a:t>
            </a:r>
            <a:r>
              <a:rPr lang="en-US">
                <a:cs typeface="Arial" charset="0"/>
              </a:rPr>
              <a:t>;  f(w,v) = f(w,v) – </a:t>
            </a:r>
            <a:r>
              <a:rPr lang="el-GR">
                <a:cs typeface="Arial" charset="0"/>
              </a:rPr>
              <a:t>δ</a:t>
            </a:r>
            <a:r>
              <a:rPr lang="en-US">
                <a:cs typeface="Arial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cs typeface="Arial" charset="0"/>
              </a:rPr>
              <a:t>e(v) = e(v) - </a:t>
            </a:r>
            <a:r>
              <a:rPr lang="el-GR">
                <a:cs typeface="Arial" charset="0"/>
              </a:rPr>
              <a:t>δ</a:t>
            </a:r>
            <a:r>
              <a:rPr lang="en-US">
                <a:cs typeface="Arial" charset="0"/>
              </a:rPr>
              <a:t>;  e(w) = e(w) + </a:t>
            </a:r>
            <a:r>
              <a:rPr lang="el-GR">
                <a:cs typeface="Arial" charset="0"/>
              </a:rPr>
              <a:t>δ</a:t>
            </a:r>
            <a:r>
              <a:rPr lang="en-US">
                <a:cs typeface="Arial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Relabel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Relabel(v)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Precondition:</a:t>
            </a:r>
            <a:r>
              <a:rPr lang="en-US"/>
              <a:t> v is active (e(v) &gt; 0) and </a:t>
            </a:r>
          </a:p>
          <a:p>
            <a:pPr>
              <a:buFont typeface="Wingdings" pitchFamily="2" charset="2"/>
              <a:buNone/>
            </a:pPr>
            <a:r>
              <a:rPr lang="en-US"/>
              <a:t>r</a:t>
            </a:r>
            <a:r>
              <a:rPr lang="en-US" baseline="-25000"/>
              <a:t>f</a:t>
            </a:r>
            <a:r>
              <a:rPr lang="en-US"/>
              <a:t>(v, w) &gt; 0 implies d(v) &lt;= d(w)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Action: </a:t>
            </a:r>
            <a:r>
              <a:rPr lang="en-US"/>
              <a:t>d(v) = min{d(w) + 1 | (v,w) in E</a:t>
            </a:r>
            <a:r>
              <a:rPr lang="en-US" baseline="-25000"/>
              <a:t>f</a:t>
            </a:r>
            <a:r>
              <a:rPr lang="en-US"/>
              <a:t>}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Push-Relabel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Starting from an initial preflow</a:t>
            </a:r>
          </a:p>
          <a:p>
            <a:pPr>
              <a:buFont typeface="Wingdings" pitchFamily="2" charset="2"/>
              <a:buNone/>
            </a:pPr>
            <a:r>
              <a:rPr lang="en-US"/>
              <a:t>&lt;&lt;loop&gt;&gt;</a:t>
            </a:r>
          </a:p>
          <a:p>
            <a:pPr>
              <a:buFont typeface="Wingdings" pitchFamily="2" charset="2"/>
              <a:buNone/>
            </a:pPr>
            <a:r>
              <a:rPr lang="en-US"/>
              <a:t>While there is an active vertex</a:t>
            </a:r>
          </a:p>
          <a:p>
            <a:pPr>
              <a:buFont typeface="Wingdings" pitchFamily="2" charset="2"/>
              <a:buNone/>
            </a:pPr>
            <a:r>
              <a:rPr lang="en-US"/>
              <a:t>	Chose an active vertex v</a:t>
            </a:r>
          </a:p>
          <a:p>
            <a:pPr>
              <a:buFont typeface="Wingdings" pitchFamily="2" charset="2"/>
              <a:buNone/>
            </a:pPr>
            <a:r>
              <a:rPr lang="en-US"/>
              <a:t>	Apply Push(v,w) for some w or Relabel(v)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6" name="AutoShape 10"/>
          <p:cNvCxnSpPr>
            <a:cxnSpLocks noChangeShapeType="1"/>
            <a:stCxn id="19460" idx="3"/>
            <a:endCxn id="19461" idx="1"/>
          </p:cNvCxnSpPr>
          <p:nvPr/>
        </p:nvCxnSpPr>
        <p:spPr bwMode="auto">
          <a:xfrm flipV="1">
            <a:off x="1752600" y="28194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8" name="AutoShape 12"/>
          <p:cNvCxnSpPr>
            <a:cxnSpLocks noChangeShapeType="1"/>
            <a:stCxn id="19461" idx="3"/>
            <a:endCxn id="19463" idx="1"/>
          </p:cNvCxnSpPr>
          <p:nvPr/>
        </p:nvCxnSpPr>
        <p:spPr bwMode="auto">
          <a:xfrm>
            <a:off x="3962400" y="2819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0" name="AutoShape 14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2" name="AutoShape 16"/>
          <p:cNvCxnSpPr>
            <a:cxnSpLocks noChangeShapeType="1"/>
            <a:stCxn id="19463" idx="3"/>
            <a:endCxn id="19470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0/3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0/1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0/2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Flow Network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21512" name="AutoShape 8"/>
          <p:cNvCxnSpPr>
            <a:cxnSpLocks noChangeShapeType="1"/>
            <a:stCxn id="21507" idx="3"/>
            <a:endCxn id="21508" idx="1"/>
          </p:cNvCxnSpPr>
          <p:nvPr/>
        </p:nvCxnSpPr>
        <p:spPr bwMode="auto">
          <a:xfrm flipV="1">
            <a:off x="1752600" y="28194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4" name="AutoShape 10"/>
          <p:cNvCxnSpPr>
            <a:cxnSpLocks noChangeShapeType="1"/>
            <a:stCxn id="21508" idx="3"/>
            <a:endCxn id="21510" idx="1"/>
          </p:cNvCxnSpPr>
          <p:nvPr/>
        </p:nvCxnSpPr>
        <p:spPr bwMode="auto">
          <a:xfrm>
            <a:off x="3962400" y="2819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21518" name="AutoShape 14"/>
          <p:cNvCxnSpPr>
            <a:cxnSpLocks noChangeShapeType="1"/>
            <a:stCxn id="21510" idx="3"/>
            <a:endCxn id="21516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0/1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0/2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Initial preflow / labeling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22536" name="AutoShape 8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 flipV="1">
            <a:off x="1752600" y="2819400"/>
            <a:ext cx="12668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8" name="AutoShape 10"/>
          <p:cNvCxnSpPr>
            <a:cxnSpLocks noChangeShapeType="1"/>
            <a:stCxn id="22532" idx="3"/>
            <a:endCxn id="22534" idx="1"/>
          </p:cNvCxnSpPr>
          <p:nvPr/>
        </p:nvCxnSpPr>
        <p:spPr bwMode="auto">
          <a:xfrm>
            <a:off x="3990975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22542" name="AutoShape 14"/>
          <p:cNvCxnSpPr>
            <a:cxnSpLocks noChangeShapeType="1"/>
            <a:stCxn id="22534" idx="3"/>
            <a:endCxn id="22540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0/1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0/2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Select an active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Background</a:t>
            </a:r>
          </a:p>
          <a:p>
            <a:r>
              <a:rPr lang="en-US"/>
              <a:t>Definitions</a:t>
            </a:r>
          </a:p>
          <a:p>
            <a:r>
              <a:rPr lang="en-US"/>
              <a:t>Push-Relabel Algorithm</a:t>
            </a:r>
          </a:p>
          <a:p>
            <a:r>
              <a:rPr lang="en-US"/>
              <a:t>Correctness / Termination Proofs</a:t>
            </a:r>
          </a:p>
          <a:p>
            <a:r>
              <a:rPr lang="en-US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24584" name="AutoShape 8"/>
          <p:cNvCxnSpPr>
            <a:cxnSpLocks noChangeShapeType="1"/>
            <a:stCxn id="24579" idx="3"/>
            <a:endCxn id="24580" idx="1"/>
          </p:cNvCxnSpPr>
          <p:nvPr/>
        </p:nvCxnSpPr>
        <p:spPr bwMode="auto">
          <a:xfrm flipV="1">
            <a:off x="1752600" y="2819400"/>
            <a:ext cx="12668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86" name="AutoShape 10"/>
          <p:cNvCxnSpPr>
            <a:cxnSpLocks noChangeShapeType="1"/>
            <a:stCxn id="24580" idx="3"/>
            <a:endCxn id="24582" idx="1"/>
          </p:cNvCxnSpPr>
          <p:nvPr/>
        </p:nvCxnSpPr>
        <p:spPr bwMode="auto">
          <a:xfrm>
            <a:off x="3990975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24590" name="AutoShape 14"/>
          <p:cNvCxnSpPr>
            <a:cxnSpLocks noChangeShapeType="1"/>
            <a:stCxn id="24582" idx="3"/>
            <a:endCxn id="24588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0/1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0/2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Relabel active vertex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26632" name="AutoShape 8"/>
          <p:cNvCxnSpPr>
            <a:cxnSpLocks noChangeShapeType="1"/>
            <a:stCxn id="26627" idx="3"/>
            <a:endCxn id="26628" idx="1"/>
          </p:cNvCxnSpPr>
          <p:nvPr/>
        </p:nvCxnSpPr>
        <p:spPr bwMode="auto">
          <a:xfrm flipV="1">
            <a:off x="1752600" y="2819400"/>
            <a:ext cx="12668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634" name="AutoShape 10"/>
          <p:cNvCxnSpPr>
            <a:cxnSpLocks noChangeShapeType="1"/>
            <a:stCxn id="26628" idx="3"/>
            <a:endCxn id="26630" idx="1"/>
          </p:cNvCxnSpPr>
          <p:nvPr/>
        </p:nvCxnSpPr>
        <p:spPr bwMode="auto">
          <a:xfrm>
            <a:off x="3990975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26638" name="AutoShape 14"/>
          <p:cNvCxnSpPr>
            <a:cxnSpLocks noChangeShapeType="1"/>
            <a:stCxn id="26630" idx="3"/>
            <a:endCxn id="26636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0/1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0/2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Select an active vertex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28680" name="AutoShape 8"/>
          <p:cNvCxnSpPr>
            <a:cxnSpLocks noChangeShapeType="1"/>
            <a:stCxn id="28675" idx="3"/>
            <a:endCxn id="28676" idx="1"/>
          </p:cNvCxnSpPr>
          <p:nvPr/>
        </p:nvCxnSpPr>
        <p:spPr bwMode="auto">
          <a:xfrm flipV="1">
            <a:off x="1752600" y="2819400"/>
            <a:ext cx="12668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682" name="AutoShape 10"/>
          <p:cNvCxnSpPr>
            <a:cxnSpLocks noChangeShapeType="1"/>
            <a:stCxn id="28676" idx="3"/>
            <a:endCxn id="28678" idx="1"/>
          </p:cNvCxnSpPr>
          <p:nvPr/>
        </p:nvCxnSpPr>
        <p:spPr bwMode="auto">
          <a:xfrm>
            <a:off x="3990975" y="2819400"/>
            <a:ext cx="1190625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28686" name="AutoShape 14"/>
          <p:cNvCxnSpPr>
            <a:cxnSpLocks noChangeShapeType="1"/>
            <a:stCxn id="28678" idx="3"/>
            <a:endCxn id="28684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1/1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0/2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Push excess from active vertex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31750" name="AutoShape 6"/>
          <p:cNvCxnSpPr>
            <a:cxnSpLocks noChangeShapeType="1"/>
            <a:stCxn id="31747" idx="3"/>
            <a:endCxn id="31748" idx="1"/>
          </p:cNvCxnSpPr>
          <p:nvPr/>
        </p:nvCxnSpPr>
        <p:spPr bwMode="auto">
          <a:xfrm flipV="1">
            <a:off x="1752600" y="28194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51" name="AutoShape 7"/>
          <p:cNvCxnSpPr>
            <a:cxnSpLocks noChangeShapeType="1"/>
            <a:stCxn id="31748" idx="3"/>
            <a:endCxn id="31749" idx="1"/>
          </p:cNvCxnSpPr>
          <p:nvPr/>
        </p:nvCxnSpPr>
        <p:spPr bwMode="auto">
          <a:xfrm>
            <a:off x="3962400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31753" name="AutoShape 9"/>
          <p:cNvCxnSpPr>
            <a:cxnSpLocks noChangeShapeType="1"/>
            <a:stCxn id="31749" idx="3"/>
            <a:endCxn id="31752" idx="1"/>
          </p:cNvCxnSpPr>
          <p:nvPr/>
        </p:nvCxnSpPr>
        <p:spPr bwMode="auto">
          <a:xfrm>
            <a:off x="6124575" y="2819400"/>
            <a:ext cx="1343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1/1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Select an active vertex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cxnSp>
        <p:nvCxnSpPr>
          <p:cNvPr id="35846" name="AutoShape 6"/>
          <p:cNvCxnSpPr>
            <a:cxnSpLocks noChangeShapeType="1"/>
            <a:stCxn id="35843" idx="3"/>
            <a:endCxn id="35844" idx="1"/>
          </p:cNvCxnSpPr>
          <p:nvPr/>
        </p:nvCxnSpPr>
        <p:spPr bwMode="auto">
          <a:xfrm flipV="1">
            <a:off x="1752600" y="28194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47" name="AutoShape 7"/>
          <p:cNvCxnSpPr>
            <a:cxnSpLocks noChangeShapeType="1"/>
            <a:stCxn id="35844" idx="3"/>
            <a:endCxn id="35845" idx="1"/>
          </p:cNvCxnSpPr>
          <p:nvPr/>
        </p:nvCxnSpPr>
        <p:spPr bwMode="auto">
          <a:xfrm>
            <a:off x="3962400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35849" name="AutoShape 9"/>
          <p:cNvCxnSpPr>
            <a:cxnSpLocks noChangeShapeType="1"/>
            <a:stCxn id="35845" idx="3"/>
            <a:endCxn id="35848" idx="1"/>
          </p:cNvCxnSpPr>
          <p:nvPr/>
        </p:nvCxnSpPr>
        <p:spPr bwMode="auto">
          <a:xfrm>
            <a:off x="6124575" y="2819400"/>
            <a:ext cx="1343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1/1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0/2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Relabel active vertex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cxnSp>
        <p:nvCxnSpPr>
          <p:cNvPr id="36870" name="AutoShape 6"/>
          <p:cNvCxnSpPr>
            <a:cxnSpLocks noChangeShapeType="1"/>
            <a:stCxn id="36867" idx="3"/>
            <a:endCxn id="36868" idx="1"/>
          </p:cNvCxnSpPr>
          <p:nvPr/>
        </p:nvCxnSpPr>
        <p:spPr bwMode="auto">
          <a:xfrm flipV="1">
            <a:off x="1752600" y="28194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871" name="AutoShape 7"/>
          <p:cNvCxnSpPr>
            <a:cxnSpLocks noChangeShapeType="1"/>
            <a:stCxn id="36868" idx="3"/>
            <a:endCxn id="36869" idx="1"/>
          </p:cNvCxnSpPr>
          <p:nvPr/>
        </p:nvCxnSpPr>
        <p:spPr bwMode="auto">
          <a:xfrm>
            <a:off x="3962400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36873" name="AutoShape 9"/>
          <p:cNvCxnSpPr>
            <a:cxnSpLocks noChangeShapeType="1"/>
            <a:stCxn id="36869" idx="3"/>
            <a:endCxn id="36872" idx="1"/>
          </p:cNvCxnSpPr>
          <p:nvPr/>
        </p:nvCxnSpPr>
        <p:spPr bwMode="auto">
          <a:xfrm>
            <a:off x="6124575" y="2819400"/>
            <a:ext cx="1343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1/1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0/2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Select an active vertex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cxnSp>
        <p:nvCxnSpPr>
          <p:cNvPr id="32774" name="AutoShape 6"/>
          <p:cNvCxnSpPr>
            <a:cxnSpLocks noChangeShapeType="1"/>
            <a:stCxn id="32771" idx="3"/>
            <a:endCxn id="32772" idx="1"/>
          </p:cNvCxnSpPr>
          <p:nvPr/>
        </p:nvCxnSpPr>
        <p:spPr bwMode="auto">
          <a:xfrm flipV="1">
            <a:off x="1752600" y="28194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775" name="AutoShape 7"/>
          <p:cNvCxnSpPr>
            <a:cxnSpLocks noChangeShapeType="1"/>
            <a:stCxn id="32772" idx="3"/>
            <a:endCxn id="32773" idx="1"/>
          </p:cNvCxnSpPr>
          <p:nvPr/>
        </p:nvCxnSpPr>
        <p:spPr bwMode="auto">
          <a:xfrm>
            <a:off x="3962400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32777" name="AutoShape 9"/>
          <p:cNvCxnSpPr>
            <a:cxnSpLocks noChangeShapeType="1"/>
            <a:stCxn id="32773" idx="3"/>
            <a:endCxn id="32776" idx="1"/>
          </p:cNvCxnSpPr>
          <p:nvPr/>
        </p:nvCxnSpPr>
        <p:spPr bwMode="auto">
          <a:xfrm>
            <a:off x="6124575" y="2819400"/>
            <a:ext cx="1343025" cy="685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1/1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1/2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Push excess from active vertex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cxnSp>
        <p:nvCxnSpPr>
          <p:cNvPr id="33798" name="AutoShape 6"/>
          <p:cNvCxnSpPr>
            <a:cxnSpLocks noChangeShapeType="1"/>
            <a:stCxn id="33795" idx="3"/>
            <a:endCxn id="33796" idx="1"/>
          </p:cNvCxnSpPr>
          <p:nvPr/>
        </p:nvCxnSpPr>
        <p:spPr bwMode="auto">
          <a:xfrm flipV="1">
            <a:off x="1752600" y="2819400"/>
            <a:ext cx="12668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799" name="AutoShape 7"/>
          <p:cNvCxnSpPr>
            <a:cxnSpLocks noChangeShapeType="1"/>
            <a:stCxn id="33796" idx="3"/>
            <a:endCxn id="33797" idx="1"/>
          </p:cNvCxnSpPr>
          <p:nvPr/>
        </p:nvCxnSpPr>
        <p:spPr bwMode="auto">
          <a:xfrm>
            <a:off x="3990975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33801" name="AutoShape 9"/>
          <p:cNvCxnSpPr>
            <a:cxnSpLocks noChangeShapeType="1"/>
            <a:stCxn id="33797" idx="3"/>
            <a:endCxn id="33800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1/1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1/2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Select an active vertex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5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cxnSp>
        <p:nvCxnSpPr>
          <p:cNvPr id="34822" name="AutoShape 6"/>
          <p:cNvCxnSpPr>
            <a:cxnSpLocks noChangeShapeType="1"/>
            <a:stCxn id="34819" idx="3"/>
            <a:endCxn id="34820" idx="1"/>
          </p:cNvCxnSpPr>
          <p:nvPr/>
        </p:nvCxnSpPr>
        <p:spPr bwMode="auto">
          <a:xfrm flipV="1">
            <a:off x="1752600" y="2819400"/>
            <a:ext cx="12668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23" name="AutoShape 7"/>
          <p:cNvCxnSpPr>
            <a:cxnSpLocks noChangeShapeType="1"/>
            <a:stCxn id="34820" idx="3"/>
            <a:endCxn id="34821" idx="1"/>
          </p:cNvCxnSpPr>
          <p:nvPr/>
        </p:nvCxnSpPr>
        <p:spPr bwMode="auto">
          <a:xfrm>
            <a:off x="3990975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34825" name="AutoShape 9"/>
          <p:cNvCxnSpPr>
            <a:cxnSpLocks noChangeShapeType="1"/>
            <a:stCxn id="34821" idx="3"/>
            <a:endCxn id="34824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1/1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1/2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Relabel active vertex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5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cxnSp>
        <p:nvCxnSpPr>
          <p:cNvPr id="37894" name="AutoShape 6"/>
          <p:cNvCxnSpPr>
            <a:cxnSpLocks noChangeShapeType="1"/>
            <a:stCxn id="37891" idx="3"/>
            <a:endCxn id="37892" idx="1"/>
          </p:cNvCxnSpPr>
          <p:nvPr/>
        </p:nvCxnSpPr>
        <p:spPr bwMode="auto">
          <a:xfrm flipV="1">
            <a:off x="1752600" y="2819400"/>
            <a:ext cx="12668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5" name="AutoShape 7"/>
          <p:cNvCxnSpPr>
            <a:cxnSpLocks noChangeShapeType="1"/>
            <a:stCxn id="37892" idx="3"/>
            <a:endCxn id="37893" idx="1"/>
          </p:cNvCxnSpPr>
          <p:nvPr/>
        </p:nvCxnSpPr>
        <p:spPr bwMode="auto">
          <a:xfrm>
            <a:off x="3990975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37897" name="AutoShape 9"/>
          <p:cNvCxnSpPr>
            <a:cxnSpLocks noChangeShapeType="1"/>
            <a:stCxn id="37893" idx="3"/>
            <a:endCxn id="37896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3/3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1/1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1/2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Select an active vertex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Flow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Classic problem in operations research</a:t>
            </a:r>
          </a:p>
          <a:p>
            <a:pPr>
              <a:lnSpc>
                <a:spcPct val="90000"/>
              </a:lnSpc>
            </a:pPr>
            <a:r>
              <a:rPr lang="en-US" sz="2800"/>
              <a:t>Many problems reduce to max flow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Maximum cardinality bipartite matching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Maximum number of edge disjoint paths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Minimum cut (Max-Flow Min-Cut Theorem)</a:t>
            </a:r>
          </a:p>
          <a:p>
            <a:pPr>
              <a:lnSpc>
                <a:spcPct val="90000"/>
              </a:lnSpc>
            </a:pPr>
            <a:r>
              <a:rPr lang="en-US" sz="2800"/>
              <a:t>Machine learning applications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Structured Prediction, Dual Extragradient and Bregman Projections (Taskar, Lacoste-Julien, Jordan JMLR 2006)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Local Search for Balanced Submodular Clusterings (Narasimhan, Bilmes, IJCAI 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5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cxnSp>
        <p:nvCxnSpPr>
          <p:cNvPr id="39942" name="AutoShape 6"/>
          <p:cNvCxnSpPr>
            <a:cxnSpLocks noChangeShapeType="1"/>
            <a:stCxn id="39939" idx="3"/>
            <a:endCxn id="39940" idx="1"/>
          </p:cNvCxnSpPr>
          <p:nvPr/>
        </p:nvCxnSpPr>
        <p:spPr bwMode="auto">
          <a:xfrm flipV="1">
            <a:off x="1752600" y="2819400"/>
            <a:ext cx="12668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43" name="AutoShape 7"/>
          <p:cNvCxnSpPr>
            <a:cxnSpLocks noChangeShapeType="1"/>
            <a:stCxn id="39940" idx="3"/>
            <a:endCxn id="39941" idx="1"/>
          </p:cNvCxnSpPr>
          <p:nvPr/>
        </p:nvCxnSpPr>
        <p:spPr bwMode="auto">
          <a:xfrm>
            <a:off x="3990975" y="2819400"/>
            <a:ext cx="1190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39945" name="AutoShape 9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1/3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1/1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1/2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Push excess from vertex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  <p:cxnSp>
        <p:nvCxnSpPr>
          <p:cNvPr id="39952" name="AutoShape 16"/>
          <p:cNvCxnSpPr>
            <a:cxnSpLocks noChangeShapeType="1"/>
            <a:stCxn id="39940" idx="2"/>
            <a:endCxn id="39939" idx="2"/>
          </p:cNvCxnSpPr>
          <p:nvPr/>
        </p:nvCxnSpPr>
        <p:spPr bwMode="auto">
          <a:xfrm rot="5400000">
            <a:off x="2071687" y="2528888"/>
            <a:ext cx="657225" cy="2209800"/>
          </a:xfrm>
          <a:prstGeom prst="curvedConnector3">
            <a:avLst>
              <a:gd name="adj1" fmla="val 134782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6083" name="AutoShape 3"/>
          <p:cNvSpPr>
            <a:spLocks noChangeArrowheads="1"/>
          </p:cNvSpPr>
          <p:nvPr/>
        </p:nvSpPr>
        <p:spPr bwMode="auto">
          <a:xfrm>
            <a:off x="8382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4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30480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5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5181600" y="23622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1</a:t>
            </a:r>
          </a:p>
        </p:txBody>
      </p:sp>
      <p:cxnSp>
        <p:nvCxnSpPr>
          <p:cNvPr id="46086" name="AutoShape 6"/>
          <p:cNvCxnSpPr>
            <a:cxnSpLocks noChangeShapeType="1"/>
            <a:stCxn id="46083" idx="3"/>
            <a:endCxn id="46084" idx="1"/>
          </p:cNvCxnSpPr>
          <p:nvPr/>
        </p:nvCxnSpPr>
        <p:spPr bwMode="auto">
          <a:xfrm flipV="1">
            <a:off x="1752600" y="28194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087" name="AutoShape 7"/>
          <p:cNvCxnSpPr>
            <a:cxnSpLocks noChangeShapeType="1"/>
            <a:stCxn id="46084" idx="3"/>
            <a:endCxn id="46085" idx="1"/>
          </p:cNvCxnSpPr>
          <p:nvPr/>
        </p:nvCxnSpPr>
        <p:spPr bwMode="auto">
          <a:xfrm>
            <a:off x="3962400" y="2819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7467600" y="30480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/>
              <a:t>0</a:t>
            </a:r>
          </a:p>
        </p:txBody>
      </p:sp>
      <p:cxnSp>
        <p:nvCxnSpPr>
          <p:cNvPr id="46089" name="AutoShape 9"/>
          <p:cNvCxnSpPr>
            <a:cxnSpLocks noChangeShapeType="1"/>
            <a:stCxn id="46085" idx="3"/>
            <a:endCxn id="46088" idx="1"/>
          </p:cNvCxnSpPr>
          <p:nvPr/>
        </p:nvCxnSpPr>
        <p:spPr bwMode="auto">
          <a:xfrm>
            <a:off x="6096000" y="2819400"/>
            <a:ext cx="1371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05740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1/3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3434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1/1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629400" y="2667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1/2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914400" y="57150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/>
              <a:t>Maximum flow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143000" y="4191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7772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</a:t>
            </a:r>
          </a:p>
          <a:p>
            <a:r>
              <a:rPr lang="en-US"/>
              <a:t>Definitions</a:t>
            </a:r>
          </a:p>
          <a:p>
            <a:r>
              <a:rPr lang="en-US"/>
              <a:t>Push-Relabel Algorithm</a:t>
            </a:r>
          </a:p>
          <a:p>
            <a:r>
              <a:rPr lang="en-US" b="1"/>
              <a:t>Correctness / Termination Proofs</a:t>
            </a:r>
          </a:p>
          <a:p>
            <a:r>
              <a:rPr lang="en-US"/>
              <a:t>Implementation</a:t>
            </a:r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 2.1 </a:t>
            </a:r>
            <a:r>
              <a:rPr lang="en-US" i="1"/>
              <a:t>If f is a preflow, d is a valid labeling, and v is active, either push or relabel is applicable to v</a:t>
            </a:r>
          </a:p>
          <a:p>
            <a:r>
              <a:rPr lang="en-US"/>
              <a:t>Lemma 3.1 </a:t>
            </a:r>
            <a:r>
              <a:rPr lang="en-US" i="1"/>
              <a:t>The algorithm maintains a valid labeling d</a:t>
            </a:r>
          </a:p>
          <a:p>
            <a:r>
              <a:rPr lang="en-US"/>
              <a:t>Theorem 3.2 </a:t>
            </a:r>
            <a:r>
              <a:rPr lang="en-US" i="1"/>
              <a:t>A flow is maximum iff there is no path from s to t in G</a:t>
            </a:r>
            <a:r>
              <a:rPr lang="en-US" i="1" baseline="-25000"/>
              <a:t>f </a:t>
            </a:r>
            <a:r>
              <a:rPr lang="en-US"/>
              <a:t>(Ford and Fulkerson [7])</a:t>
            </a:r>
            <a:endParaRPr lang="en-US" i="1" baseline="-25000"/>
          </a:p>
          <a:p>
            <a:endParaRPr lang="en-US" baseline="-250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(continued)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 3.3 </a:t>
            </a:r>
            <a:r>
              <a:rPr lang="en-US" i="1"/>
              <a:t>If f is a preflow and d is a valid labeling for f, there is no path from s to t in G</a:t>
            </a:r>
            <a:r>
              <a:rPr lang="en-US" i="1" baseline="-25000"/>
              <a:t>f</a:t>
            </a:r>
          </a:p>
          <a:p>
            <a:pPr lvl="1"/>
            <a:r>
              <a:rPr lang="en-US"/>
              <a:t>Proof by contradiction</a:t>
            </a:r>
          </a:p>
          <a:p>
            <a:pPr lvl="1"/>
            <a:r>
              <a:rPr lang="en-US"/>
              <a:t>Path s, v</a:t>
            </a:r>
            <a:r>
              <a:rPr lang="en-US" baseline="-25000"/>
              <a:t>0</a:t>
            </a:r>
            <a:r>
              <a:rPr lang="en-US"/>
              <a:t>, v</a:t>
            </a:r>
            <a:r>
              <a:rPr lang="en-US" baseline="-25000"/>
              <a:t>1</a:t>
            </a:r>
            <a:r>
              <a:rPr lang="en-US"/>
              <a:t>, …, v</a:t>
            </a:r>
            <a:r>
              <a:rPr lang="en-US" baseline="-25000"/>
              <a:t>l</a:t>
            </a:r>
            <a:r>
              <a:rPr lang="en-US"/>
              <a:t>, t implies that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  d(s) &lt;= d(v</a:t>
            </a:r>
            <a:r>
              <a:rPr lang="en-US" baseline="-25000"/>
              <a:t>0</a:t>
            </a:r>
            <a:r>
              <a:rPr lang="en-US"/>
              <a:t>) + 1 &lt;= d(v</a:t>
            </a:r>
            <a:r>
              <a:rPr lang="en-US" baseline="-25000"/>
              <a:t>1</a:t>
            </a:r>
            <a:r>
              <a:rPr lang="en-US"/>
              <a:t>) + 2 &lt;= … 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         &lt;= d(t) + l &lt; n</a:t>
            </a:r>
          </a:p>
          <a:p>
            <a:pPr lvl="1"/>
            <a:r>
              <a:rPr lang="en-US"/>
              <a:t>Which contradicts d(s) =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(continued)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 3.4 </a:t>
            </a:r>
            <a:r>
              <a:rPr lang="en-US" i="1"/>
              <a:t>If the algorithm terminates with a valid labeling, the preflow is a maximum flow</a:t>
            </a:r>
          </a:p>
          <a:p>
            <a:pPr lvl="1"/>
            <a:r>
              <a:rPr lang="en-US"/>
              <a:t>If the algorithm terminates, all vertices have zero excess (preflow is a flow)</a:t>
            </a:r>
          </a:p>
          <a:p>
            <a:pPr lvl="1"/>
            <a:r>
              <a:rPr lang="en-US"/>
              <a:t>By Lemma 3.3 the sink is not reachable from the source</a:t>
            </a:r>
          </a:p>
          <a:p>
            <a:pPr lvl="1"/>
            <a:r>
              <a:rPr lang="en-US"/>
              <a:t>By Theorem 3.2 the flow is maximum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 3.5 </a:t>
            </a:r>
            <a:r>
              <a:rPr lang="en-US" i="1"/>
              <a:t>If f is a preflow and v is an active vertex then the source is reachable from v in G</a:t>
            </a:r>
            <a:r>
              <a:rPr lang="en-US" i="1" baseline="-25000"/>
              <a:t>f</a:t>
            </a:r>
          </a:p>
          <a:p>
            <a:r>
              <a:rPr lang="en-US"/>
              <a:t>Lemma 3.6 </a:t>
            </a:r>
            <a:r>
              <a:rPr lang="en-US" i="1"/>
              <a:t>A vertex’s label never decreases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Termination (continued)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 3.7 </a:t>
            </a:r>
            <a:r>
              <a:rPr lang="en-US" i="1"/>
              <a:t>At any time the label of any vertex is at most 2n – 1</a:t>
            </a:r>
          </a:p>
          <a:p>
            <a:pPr lvl="1"/>
            <a:r>
              <a:rPr lang="en-US"/>
              <a:t>Only active vertex labels are changed</a:t>
            </a:r>
          </a:p>
          <a:p>
            <a:pPr lvl="1"/>
            <a:r>
              <a:rPr lang="en-US"/>
              <a:t>Active vertices can reach s</a:t>
            </a:r>
          </a:p>
          <a:p>
            <a:pPr lvl="1"/>
            <a:r>
              <a:rPr lang="en-US"/>
              <a:t>Path v, v</a:t>
            </a:r>
            <a:r>
              <a:rPr lang="en-US" baseline="-25000"/>
              <a:t>0</a:t>
            </a:r>
            <a:r>
              <a:rPr lang="en-US"/>
              <a:t>, v</a:t>
            </a:r>
            <a:r>
              <a:rPr lang="en-US" baseline="-25000"/>
              <a:t>1</a:t>
            </a:r>
            <a:r>
              <a:rPr lang="en-US"/>
              <a:t>, …, v</a:t>
            </a:r>
            <a:r>
              <a:rPr lang="en-US" baseline="-25000"/>
              <a:t>l</a:t>
            </a:r>
            <a:r>
              <a:rPr lang="en-US"/>
              <a:t>, s implies that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d(v) &lt;= d(v</a:t>
            </a:r>
            <a:r>
              <a:rPr lang="en-US" baseline="-25000"/>
              <a:t>0</a:t>
            </a:r>
            <a:r>
              <a:rPr lang="en-US"/>
              <a:t>) + 1 &lt;= d(v</a:t>
            </a:r>
            <a:r>
              <a:rPr lang="en-US" baseline="-25000"/>
              <a:t>1</a:t>
            </a:r>
            <a:r>
              <a:rPr lang="en-US"/>
              <a:t>) + 2 &lt;= …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         &lt;= d(s) + l &lt;= n + n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Termination (continued)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 3.8 </a:t>
            </a:r>
            <a:r>
              <a:rPr lang="en-US" i="1"/>
              <a:t>There are at most 2n</a:t>
            </a:r>
            <a:r>
              <a:rPr lang="en-US" i="1" baseline="30000"/>
              <a:t>2</a:t>
            </a:r>
            <a:r>
              <a:rPr lang="en-US" i="1"/>
              <a:t> labeling operations</a:t>
            </a:r>
          </a:p>
          <a:p>
            <a:pPr lvl="1"/>
            <a:r>
              <a:rPr lang="en-US"/>
              <a:t>Only the labels corresponding to V-{s,t} may be relabeled</a:t>
            </a:r>
          </a:p>
          <a:p>
            <a:pPr lvl="1"/>
            <a:r>
              <a:rPr lang="en-US"/>
              <a:t>Each of these n – 2 labels can only increase</a:t>
            </a:r>
          </a:p>
          <a:p>
            <a:pPr lvl="1"/>
            <a:r>
              <a:rPr lang="en-US"/>
              <a:t>At most (2n – 1) (n – 2) relabelings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Termination (continued)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 3.9 </a:t>
            </a:r>
            <a:r>
              <a:rPr lang="en-US" i="1"/>
              <a:t>The number of saturating pushes is at most 2nm</a:t>
            </a:r>
          </a:p>
          <a:p>
            <a:pPr lvl="1"/>
            <a:r>
              <a:rPr lang="en-US"/>
              <a:t>For any pair (v,w) d(w) must increase by 2 between saturating pushes from v to w</a:t>
            </a:r>
          </a:p>
          <a:p>
            <a:pPr lvl="1"/>
            <a:r>
              <a:rPr lang="en-US"/>
              <a:t>Similarly d(v) must increase by 2 between pushes from w to v</a:t>
            </a:r>
          </a:p>
          <a:p>
            <a:pPr lvl="1"/>
            <a:r>
              <a:rPr lang="en-US"/>
              <a:t>d(v) + d(w) &gt;= 1 on the first saturating push</a:t>
            </a:r>
          </a:p>
          <a:p>
            <a:pPr lvl="1"/>
            <a:r>
              <a:rPr lang="en-US"/>
              <a:t>d(v) + d(w) &lt;= 4n - 3 on the last</a:t>
            </a:r>
          </a:p>
          <a:p>
            <a:pPr lvl="1"/>
            <a:r>
              <a:rPr lang="en-US"/>
              <a:t>At most 2n - 1 saturating pushes per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to Optimization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Special case of submodular function minimization</a:t>
            </a:r>
          </a:p>
          <a:p>
            <a:r>
              <a:rPr lang="en-US"/>
              <a:t>Special case of linear programming</a:t>
            </a:r>
          </a:p>
          <a:p>
            <a:r>
              <a:rPr lang="en-US"/>
              <a:t>Integer edge capacities permit integer maximum flows (constructive proof)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Termination (continued)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Lemma 3.10 </a:t>
            </a:r>
            <a:r>
              <a:rPr lang="en-US" sz="2800" i="1"/>
              <a:t>The number of nonsaturating pushes is at most 4n</a:t>
            </a:r>
            <a:r>
              <a:rPr lang="en-US" sz="2800" i="1" baseline="30000"/>
              <a:t>2</a:t>
            </a:r>
            <a:r>
              <a:rPr lang="en-US" sz="2800" i="1"/>
              <a:t>m</a:t>
            </a:r>
          </a:p>
          <a:p>
            <a:pPr lvl="1"/>
            <a:r>
              <a:rPr lang="el-GR" sz="2400">
                <a:cs typeface="Arial" charset="0"/>
              </a:rPr>
              <a:t>Φ</a:t>
            </a:r>
            <a:r>
              <a:rPr lang="en-US" sz="2400">
                <a:cs typeface="Arial" charset="0"/>
              </a:rPr>
              <a:t> = ∑</a:t>
            </a:r>
            <a:r>
              <a:rPr lang="en-US" sz="2400" baseline="-25000">
                <a:cs typeface="Arial" charset="0"/>
              </a:rPr>
              <a:t>v </a:t>
            </a:r>
            <a:r>
              <a:rPr lang="en-US" sz="2400">
                <a:cs typeface="Arial" charset="0"/>
              </a:rPr>
              <a:t>d(v) where v is active</a:t>
            </a:r>
          </a:p>
          <a:p>
            <a:pPr lvl="1"/>
            <a:r>
              <a:rPr lang="en-US" sz="2400">
                <a:cs typeface="Arial" charset="0"/>
              </a:rPr>
              <a:t>Each nonsaturating push causes </a:t>
            </a:r>
            <a:r>
              <a:rPr lang="el-GR" sz="2400">
                <a:cs typeface="Arial" charset="0"/>
              </a:rPr>
              <a:t>Φ</a:t>
            </a:r>
            <a:r>
              <a:rPr lang="en-US" sz="2400">
                <a:cs typeface="Arial" charset="0"/>
              </a:rPr>
              <a:t> to decrease by at least 1</a:t>
            </a:r>
          </a:p>
          <a:p>
            <a:pPr lvl="1"/>
            <a:r>
              <a:rPr lang="en-US" sz="2400">
                <a:cs typeface="Arial" charset="0"/>
              </a:rPr>
              <a:t>The total increase in </a:t>
            </a:r>
            <a:r>
              <a:rPr lang="el-GR" sz="2400">
                <a:cs typeface="Arial" charset="0"/>
              </a:rPr>
              <a:t>Φ</a:t>
            </a:r>
            <a:r>
              <a:rPr lang="en-US" sz="2400">
                <a:cs typeface="Arial" charset="0"/>
              </a:rPr>
              <a:t> from saturating pushes is </a:t>
            </a:r>
          </a:p>
          <a:p>
            <a:pPr lvl="1">
              <a:buFont typeface="Wingdings" pitchFamily="2" charset="2"/>
              <a:buNone/>
            </a:pPr>
            <a:r>
              <a:rPr lang="en-US" sz="2400">
                <a:cs typeface="Arial" charset="0"/>
              </a:rPr>
              <a:t>	(2n – 1) 2nm</a:t>
            </a:r>
          </a:p>
          <a:p>
            <a:pPr lvl="1"/>
            <a:r>
              <a:rPr lang="en-US" sz="2400">
                <a:cs typeface="Arial" charset="0"/>
              </a:rPr>
              <a:t>The total increase in </a:t>
            </a:r>
            <a:r>
              <a:rPr lang="el-GR" sz="2400">
                <a:cs typeface="Arial" charset="0"/>
              </a:rPr>
              <a:t>Φ</a:t>
            </a:r>
            <a:r>
              <a:rPr lang="en-US" sz="2400">
                <a:cs typeface="Arial" charset="0"/>
              </a:rPr>
              <a:t> from relabeling is </a:t>
            </a:r>
          </a:p>
          <a:p>
            <a:pPr lvl="1">
              <a:buFont typeface="Wingdings" pitchFamily="2" charset="2"/>
              <a:buNone/>
            </a:pPr>
            <a:r>
              <a:rPr lang="en-US" sz="2400">
                <a:cs typeface="Arial" charset="0"/>
              </a:rPr>
              <a:t>	(2n – 1)(n – 2)</a:t>
            </a:r>
          </a:p>
          <a:p>
            <a:pPr lvl="1"/>
            <a:r>
              <a:rPr lang="el-GR" sz="2400">
                <a:cs typeface="Arial" charset="0"/>
              </a:rPr>
              <a:t>Φ</a:t>
            </a:r>
            <a:r>
              <a:rPr lang="en-US" sz="2400">
                <a:cs typeface="Arial" charset="0"/>
              </a:rPr>
              <a:t> is 0 initially and </a:t>
            </a:r>
            <a:r>
              <a:rPr lang="el-GR" sz="2400">
                <a:cs typeface="Arial" charset="0"/>
              </a:rPr>
              <a:t>Φ</a:t>
            </a:r>
            <a:r>
              <a:rPr lang="en-US" sz="2400">
                <a:cs typeface="Arial" charset="0"/>
              </a:rPr>
              <a:t> at termination</a:t>
            </a:r>
            <a:endParaRPr lang="en-US" sz="24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 3.11 </a:t>
            </a:r>
            <a:r>
              <a:rPr lang="en-US" i="1"/>
              <a:t>The algorithm terminates in O(n</a:t>
            </a:r>
            <a:r>
              <a:rPr lang="en-US" i="1" baseline="30000"/>
              <a:t>2</a:t>
            </a:r>
            <a:r>
              <a:rPr lang="en-US" i="1"/>
              <a:t>m)</a:t>
            </a:r>
          </a:p>
          <a:p>
            <a:pPr>
              <a:buFont typeface="Wingdings" pitchFamily="2" charset="2"/>
              <a:buNone/>
            </a:pPr>
            <a:r>
              <a:rPr lang="en-US" i="1"/>
              <a:t>	</a:t>
            </a:r>
            <a:r>
              <a:rPr lang="en-US"/>
              <a:t>Total time = </a:t>
            </a:r>
          </a:p>
          <a:p>
            <a:pPr>
              <a:buFont typeface="Wingdings" pitchFamily="2" charset="2"/>
              <a:buNone/>
            </a:pPr>
            <a:r>
              <a:rPr lang="en-US"/>
              <a:t>		# nonsaturating pushes </a:t>
            </a:r>
          </a:p>
          <a:p>
            <a:pPr>
              <a:buFont typeface="Wingdings" pitchFamily="2" charset="2"/>
              <a:buNone/>
            </a:pPr>
            <a:r>
              <a:rPr lang="en-US"/>
              <a:t>		+ #saturating pushes</a:t>
            </a:r>
          </a:p>
          <a:p>
            <a:pPr>
              <a:buFont typeface="Wingdings" pitchFamily="2" charset="2"/>
              <a:buNone/>
            </a:pPr>
            <a:r>
              <a:rPr lang="en-US"/>
              <a:t>		+ #relabeling operations</a:t>
            </a:r>
            <a:endParaRPr lang="en-US" i="1"/>
          </a:p>
          <a:p>
            <a:pP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/>
              <a:t>4n</a:t>
            </a:r>
            <a:r>
              <a:rPr lang="en-US" baseline="30000"/>
              <a:t>2</a:t>
            </a:r>
            <a:r>
              <a:rPr lang="en-US"/>
              <a:t>m + 2nm + 2n</a:t>
            </a:r>
            <a:r>
              <a:rPr lang="en-US" baseline="30000"/>
              <a:t>2 =</a:t>
            </a:r>
            <a:r>
              <a:rPr lang="en-US" i="1"/>
              <a:t> </a:t>
            </a:r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</a:t>
            </a:r>
          </a:p>
          <a:p>
            <a:r>
              <a:rPr lang="en-US"/>
              <a:t>Definitions</a:t>
            </a:r>
          </a:p>
          <a:p>
            <a:r>
              <a:rPr lang="en-US"/>
              <a:t>Push-Relabel Algorithm</a:t>
            </a:r>
          </a:p>
          <a:p>
            <a:r>
              <a:rPr lang="en-US"/>
              <a:t>Correctness / Termination Proofs</a:t>
            </a:r>
          </a:p>
          <a:p>
            <a:r>
              <a:rPr lang="en-US" b="1"/>
              <a:t>Implementation</a:t>
            </a:r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each step select an active vertex and apply either Push or Relabel</a:t>
            </a:r>
          </a:p>
          <a:p>
            <a:r>
              <a:rPr lang="en-US"/>
              <a:t>Problem: Determining which operation to perform and in the case of Push finding a residual edge</a:t>
            </a:r>
          </a:p>
          <a:p>
            <a:r>
              <a:rPr lang="en-US"/>
              <a:t>Solution: For each vertex maintain a list of edges which touch that vertex and a current edge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Push/Relabel Operation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Push/Relabel(v)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Precondition: </a:t>
            </a:r>
            <a:r>
              <a:rPr lang="en-US"/>
              <a:t>v is active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Action: </a:t>
            </a:r>
          </a:p>
          <a:p>
            <a:pPr>
              <a:buFont typeface="Wingdings" pitchFamily="2" charset="2"/>
              <a:buNone/>
            </a:pPr>
            <a:r>
              <a:rPr lang="en-US"/>
              <a:t>If Push(v,w) is applicable to current edge (v,w) then Push(v,w)</a:t>
            </a:r>
          </a:p>
          <a:p>
            <a:pPr>
              <a:buFont typeface="Wingdings" pitchFamily="2" charset="2"/>
              <a:buNone/>
            </a:pPr>
            <a:r>
              <a:rPr lang="en-US"/>
              <a:t>Else if (v,w) is not the last edge advance current edge</a:t>
            </a:r>
          </a:p>
          <a:p>
            <a:pPr>
              <a:buFont typeface="Wingdings" pitchFamily="2" charset="2"/>
              <a:buNone/>
            </a:pPr>
            <a:r>
              <a:rPr lang="en-US"/>
              <a:t>Else reset the current edge and Relabel(v)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Push/Relabel Operation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 4.1 </a:t>
            </a:r>
            <a:r>
              <a:rPr lang="en-US" i="1"/>
              <a:t>The push/relabel operation does a relabeling only when relabeling is applicable</a:t>
            </a:r>
          </a:p>
          <a:p>
            <a:r>
              <a:rPr lang="en-US"/>
              <a:t>Theorem 4.2 </a:t>
            </a:r>
            <a:r>
              <a:rPr lang="en-US" i="1"/>
              <a:t>The push/relabel implementation runs in O(nm) time plus O(1) time per nonsaturating push operation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O(n</a:t>
            </a:r>
            <a:r>
              <a:rPr lang="en-US" baseline="30000"/>
              <a:t>3</a:t>
            </a:r>
            <a:r>
              <a:rPr lang="en-US"/>
              <a:t>) bound</a:t>
            </a:r>
            <a:endParaRPr lang="en-US" baseline="300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select vertices in arbitrary order</a:t>
            </a:r>
          </a:p>
          <a:p>
            <a:r>
              <a:rPr lang="en-US"/>
              <a:t>Certain vertex selection strategies give O(n</a:t>
            </a:r>
            <a:r>
              <a:rPr lang="en-US" baseline="30000"/>
              <a:t>3</a:t>
            </a:r>
            <a:r>
              <a:rPr lang="en-US"/>
              <a:t>) bounds</a:t>
            </a:r>
          </a:p>
          <a:p>
            <a:pPr lvl="1"/>
            <a:r>
              <a:rPr lang="en-US"/>
              <a:t>First-in, first-out method (proved in paper)</a:t>
            </a:r>
          </a:p>
          <a:p>
            <a:pPr lvl="1"/>
            <a:r>
              <a:rPr lang="en-US"/>
              <a:t>Maximum distance method (proved here)</a:t>
            </a:r>
          </a:p>
          <a:p>
            <a:pPr lvl="1"/>
            <a:r>
              <a:rPr lang="en-US"/>
              <a:t>Wave method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distance method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At each step, select the active vertex with maximum distance d(v)</a:t>
            </a:r>
          </a:p>
          <a:p>
            <a:pPr>
              <a:lnSpc>
                <a:spcPct val="90000"/>
              </a:lnSpc>
            </a:pPr>
            <a:r>
              <a:rPr lang="en-US"/>
              <a:t>Theorem </a:t>
            </a:r>
            <a:r>
              <a:rPr lang="en-US" i="1"/>
              <a:t>The maximum distance method performs at most 4n</a:t>
            </a:r>
            <a:r>
              <a:rPr lang="en-US" i="1" baseline="30000"/>
              <a:t>3 </a:t>
            </a:r>
            <a:r>
              <a:rPr lang="en-US" i="1"/>
              <a:t>nonsaturating pushes</a:t>
            </a:r>
          </a:p>
          <a:p>
            <a:pPr>
              <a:lnSpc>
                <a:spcPct val="90000"/>
              </a:lnSpc>
            </a:pPr>
            <a:r>
              <a:rPr lang="en-US"/>
              <a:t>Corollary </a:t>
            </a:r>
            <a:r>
              <a:rPr lang="en-US" i="1"/>
              <a:t>The maximum distance method runs in time O(n</a:t>
            </a:r>
            <a:r>
              <a:rPr lang="en-US" i="1" baseline="30000"/>
              <a:t>3</a:t>
            </a:r>
            <a:r>
              <a:rPr lang="en-US" i="1"/>
              <a:t>) using the push/relabel implementation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D = max</a:t>
            </a:r>
            <a:r>
              <a:rPr lang="en-US" baseline="-25000"/>
              <a:t>x </a:t>
            </a:r>
            <a:r>
              <a:rPr lang="en-US"/>
              <a:t>d(x) where x is active</a:t>
            </a:r>
          </a:p>
          <a:p>
            <a:r>
              <a:rPr lang="en-US"/>
              <a:t>D only increases because of relabeling</a:t>
            </a:r>
          </a:p>
          <a:p>
            <a:r>
              <a:rPr lang="en-US"/>
              <a:t>D increases at most 2n</a:t>
            </a:r>
            <a:r>
              <a:rPr lang="en-US" baseline="30000"/>
              <a:t>2 </a:t>
            </a:r>
            <a:r>
              <a:rPr lang="en-US"/>
              <a:t>times</a:t>
            </a:r>
          </a:p>
          <a:p>
            <a:r>
              <a:rPr lang="en-US"/>
              <a:t>D starts at 0 and ends nonnegative</a:t>
            </a:r>
          </a:p>
          <a:p>
            <a:r>
              <a:rPr lang="en-US"/>
              <a:t>D changes at most 4n</a:t>
            </a:r>
            <a:r>
              <a:rPr lang="en-US" baseline="30000"/>
              <a:t>2 </a:t>
            </a:r>
            <a:r>
              <a:rPr lang="en-US"/>
              <a:t>times</a:t>
            </a:r>
          </a:p>
          <a:p>
            <a:r>
              <a:rPr lang="en-US"/>
              <a:t>There is at most one nonsaturating push per node per value of D</a:t>
            </a:r>
            <a:endParaRPr lang="en-US" baseline="3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Algorithms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Augmenting Paths based algorithms</a:t>
            </a:r>
          </a:p>
          <a:p>
            <a:pPr lvl="1"/>
            <a:r>
              <a:rPr lang="en-US"/>
              <a:t>Ford-Fulkerson (1962) O(mU)</a:t>
            </a:r>
          </a:p>
          <a:p>
            <a:pPr lvl="1"/>
            <a:r>
              <a:rPr lang="en-US"/>
              <a:t>Edmonds-Karp (1969) O(nm</a:t>
            </a:r>
            <a:r>
              <a:rPr lang="en-US" baseline="30000"/>
              <a:t>3</a:t>
            </a:r>
            <a:r>
              <a:rPr lang="en-US"/>
              <a:t>)</a:t>
            </a:r>
          </a:p>
          <a:p>
            <a:pPr lvl="1"/>
            <a:r>
              <a:rPr lang="en-US"/>
              <a:t>… O(n</a:t>
            </a:r>
            <a:r>
              <a:rPr lang="en-US" baseline="30000"/>
              <a:t>3</a:t>
            </a:r>
            <a:r>
              <a:rPr lang="en-US"/>
              <a:t>) O(nmlog(n)) O(nmlog(U))</a:t>
            </a:r>
          </a:p>
          <a:p>
            <a:r>
              <a:rPr lang="en-US"/>
              <a:t>Push-Relabel based algorithms</a:t>
            </a:r>
          </a:p>
          <a:p>
            <a:pPr lvl="1"/>
            <a:r>
              <a:rPr lang="en-US"/>
              <a:t>Goldberg (1985) O(n</a:t>
            </a:r>
            <a:r>
              <a:rPr lang="en-US" baseline="30000"/>
              <a:t>3</a:t>
            </a:r>
            <a:r>
              <a:rPr lang="en-US"/>
              <a:t>)</a:t>
            </a:r>
          </a:p>
          <a:p>
            <a:pPr lvl="1"/>
            <a:r>
              <a:rPr lang="en-US" b="1"/>
              <a:t>Goldberg and Tarjan</a:t>
            </a:r>
            <a:r>
              <a:rPr lang="en-US"/>
              <a:t> (1986) O(nmlog(n</a:t>
            </a:r>
            <a:r>
              <a:rPr lang="en-US" baseline="30000"/>
              <a:t>2</a:t>
            </a:r>
            <a:r>
              <a:rPr lang="en-US"/>
              <a:t>/m))</a:t>
            </a:r>
          </a:p>
          <a:p>
            <a:pPr lvl="1"/>
            <a:r>
              <a:rPr lang="en-US"/>
              <a:t>Ahuja and Orlin O(nm + n</a:t>
            </a:r>
            <a:r>
              <a:rPr lang="en-US" baseline="30000"/>
              <a:t>2</a:t>
            </a:r>
            <a:r>
              <a:rPr lang="en-US"/>
              <a:t>log(U))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</a:t>
            </a:r>
          </a:p>
          <a:p>
            <a:r>
              <a:rPr lang="en-US" b="1"/>
              <a:t>Definitions</a:t>
            </a:r>
          </a:p>
          <a:p>
            <a:r>
              <a:rPr lang="en-US"/>
              <a:t>Push-Relabel Algorithm</a:t>
            </a:r>
          </a:p>
          <a:p>
            <a:r>
              <a:rPr lang="en-US"/>
              <a:t>Correctness / Termination Proofs</a:t>
            </a:r>
          </a:p>
          <a:p>
            <a:r>
              <a:rPr lang="en-US"/>
              <a:t>Implementation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 G = (V, E)</a:t>
            </a:r>
          </a:p>
          <a:p>
            <a:pPr lvl="1"/>
            <a:r>
              <a:rPr lang="en-US"/>
              <a:t>|V| = n</a:t>
            </a:r>
          </a:p>
          <a:p>
            <a:pPr lvl="1"/>
            <a:r>
              <a:rPr lang="en-US"/>
              <a:t>|E| = m</a:t>
            </a:r>
          </a:p>
          <a:p>
            <a:r>
              <a:rPr lang="en-US"/>
              <a:t>G is a </a:t>
            </a:r>
            <a:r>
              <a:rPr lang="en-US" i="1"/>
              <a:t>flow network</a:t>
            </a:r>
            <a:r>
              <a:rPr lang="en-US"/>
              <a:t> if it has</a:t>
            </a:r>
          </a:p>
          <a:p>
            <a:pPr lvl="1"/>
            <a:r>
              <a:rPr lang="en-US"/>
              <a:t>source s and sink t</a:t>
            </a:r>
          </a:p>
          <a:p>
            <a:pPr lvl="1"/>
            <a:r>
              <a:rPr lang="en-US"/>
              <a:t>capacity c(v,w) for each edge (v,w) in E</a:t>
            </a:r>
          </a:p>
          <a:p>
            <a:pPr lvl="1"/>
            <a:r>
              <a:rPr lang="en-US"/>
              <a:t>c(v,w) = 0 for (v,w) not in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(continued)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flow</a:t>
            </a:r>
            <a:r>
              <a:rPr lang="en-US"/>
              <a:t> f on G is a real value function on vertex pairs</a:t>
            </a:r>
          </a:p>
          <a:p>
            <a:pPr lvl="1"/>
            <a:r>
              <a:rPr lang="en-US"/>
              <a:t>f(v,w) &lt;= c(v,w) for all (v,w)</a:t>
            </a:r>
          </a:p>
          <a:p>
            <a:pPr lvl="1"/>
            <a:r>
              <a:rPr lang="en-US"/>
              <a:t>f(v,w) = -f(w,v)</a:t>
            </a:r>
          </a:p>
          <a:p>
            <a:pPr lvl="1"/>
            <a:r>
              <a:rPr lang="en-US">
                <a:cs typeface="Arial" charset="0"/>
              </a:rPr>
              <a:t>∑</a:t>
            </a:r>
            <a:r>
              <a:rPr lang="en-US" baseline="-25000">
                <a:cs typeface="Arial" charset="0"/>
              </a:rPr>
              <a:t>u</a:t>
            </a:r>
            <a:r>
              <a:rPr lang="en-US">
                <a:cs typeface="Arial" charset="0"/>
              </a:rPr>
              <a:t>f(u,v) = 0 for all v in V - {s,t}</a:t>
            </a:r>
          </a:p>
          <a:p>
            <a:r>
              <a:rPr lang="en-US">
                <a:cs typeface="Arial" charset="0"/>
              </a:rPr>
              <a:t>Value of a flow |f| is ∑</a:t>
            </a:r>
            <a:r>
              <a:rPr lang="en-US" baseline="-25000">
                <a:cs typeface="Arial" charset="0"/>
              </a:rPr>
              <a:t>v</a:t>
            </a:r>
            <a:r>
              <a:rPr lang="en-US">
                <a:cs typeface="Arial" charset="0"/>
              </a:rPr>
              <a:t>f(v,t)</a:t>
            </a:r>
          </a:p>
          <a:p>
            <a:r>
              <a:rPr lang="en-US">
                <a:cs typeface="Arial" charset="0"/>
              </a:rPr>
              <a:t>Maximum flow is a flow of maximum value</a:t>
            </a:r>
          </a:p>
          <a:p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(continued again)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preflow</a:t>
            </a:r>
            <a:r>
              <a:rPr lang="en-US"/>
              <a:t> f on G is a real value function on vertex pairs</a:t>
            </a:r>
          </a:p>
          <a:p>
            <a:pPr lvl="1"/>
            <a:r>
              <a:rPr lang="en-US"/>
              <a:t>f(v,w) &lt;= c(v,w) for all (v,w)</a:t>
            </a:r>
          </a:p>
          <a:p>
            <a:pPr lvl="1"/>
            <a:r>
              <a:rPr lang="en-US"/>
              <a:t>f(v,w) = -f(w,v)</a:t>
            </a:r>
          </a:p>
          <a:p>
            <a:pPr lvl="1"/>
            <a:r>
              <a:rPr lang="en-US">
                <a:cs typeface="Arial" charset="0"/>
              </a:rPr>
              <a:t>∑</a:t>
            </a:r>
            <a:r>
              <a:rPr lang="en-US" baseline="-25000">
                <a:cs typeface="Arial" charset="0"/>
              </a:rPr>
              <a:t>u</a:t>
            </a:r>
            <a:r>
              <a:rPr lang="en-US">
                <a:cs typeface="Arial" charset="0"/>
              </a:rPr>
              <a:t>f(u,v) &gt;= 0 for all v in V - {s}</a:t>
            </a:r>
          </a:p>
          <a:p>
            <a:r>
              <a:rPr lang="en-US">
                <a:cs typeface="Arial" charset="0"/>
              </a:rPr>
              <a:t>Flow </a:t>
            </a:r>
            <a:r>
              <a:rPr lang="en-US" i="1">
                <a:cs typeface="Arial" charset="0"/>
              </a:rPr>
              <a:t>excess</a:t>
            </a:r>
            <a:r>
              <a:rPr lang="en-US">
                <a:cs typeface="Arial" charset="0"/>
              </a:rPr>
              <a:t> e(v) = ∑</a:t>
            </a:r>
            <a:r>
              <a:rPr lang="en-US" baseline="-25000">
                <a:cs typeface="Arial" charset="0"/>
              </a:rPr>
              <a:t>u</a:t>
            </a:r>
            <a:r>
              <a:rPr lang="en-US">
                <a:cs typeface="Arial" charset="0"/>
              </a:rPr>
              <a:t>f(u,v) </a:t>
            </a:r>
          </a:p>
          <a:p>
            <a:r>
              <a:rPr lang="en-US">
                <a:cs typeface="Arial" charset="0"/>
              </a:rPr>
              <a:t>Intuition: flow into a vertex can exceed flow out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522</TotalTime>
  <Words>1575</Words>
  <Application>Microsoft Office PowerPoint</Application>
  <PresentationFormat>On-screen Show (4:3)</PresentationFormat>
  <Paragraphs>360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Times New Roman</vt:lpstr>
      <vt:lpstr>Wingdings</vt:lpstr>
      <vt:lpstr>Arial Black</vt:lpstr>
      <vt:lpstr>Pixel</vt:lpstr>
      <vt:lpstr>A New Approach to the Maximum-Flow Problem</vt:lpstr>
      <vt:lpstr>Outline</vt:lpstr>
      <vt:lpstr>Maximum Flow Problem</vt:lpstr>
      <vt:lpstr>Relation to Optimization</vt:lpstr>
      <vt:lpstr>History of Algorithms</vt:lpstr>
      <vt:lpstr>Outline</vt:lpstr>
      <vt:lpstr>Definitions</vt:lpstr>
      <vt:lpstr>Definitions (continued)</vt:lpstr>
      <vt:lpstr>Definitions (continued again)</vt:lpstr>
      <vt:lpstr>Outline</vt:lpstr>
      <vt:lpstr>Intuition</vt:lpstr>
      <vt:lpstr>Residual Graph</vt:lpstr>
      <vt:lpstr>Labeling</vt:lpstr>
      <vt:lpstr>Push Operation</vt:lpstr>
      <vt:lpstr>Relabel Operation</vt:lpstr>
      <vt:lpstr>Generic Push-Relabel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Correctness</vt:lpstr>
      <vt:lpstr>Correctness (continued)</vt:lpstr>
      <vt:lpstr>Correctness (continued)</vt:lpstr>
      <vt:lpstr>Termination</vt:lpstr>
      <vt:lpstr>Termination (continued)</vt:lpstr>
      <vt:lpstr>Termination (continued)</vt:lpstr>
      <vt:lpstr>Termination (continued)</vt:lpstr>
      <vt:lpstr>Termination (continued)</vt:lpstr>
      <vt:lpstr>Termination</vt:lpstr>
      <vt:lpstr>Outline</vt:lpstr>
      <vt:lpstr>Implementation</vt:lpstr>
      <vt:lpstr>Push/Relabel Operation</vt:lpstr>
      <vt:lpstr>Push/Relabel Operation</vt:lpstr>
      <vt:lpstr>O(n3) bound</vt:lpstr>
      <vt:lpstr>Maximum distance method</vt:lpstr>
      <vt:lpstr>Proof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Approach to the Maximum-Flow Problem</dc:title>
  <dc:creator>Andrew Guillory</dc:creator>
  <cp:lastModifiedBy>DELL</cp:lastModifiedBy>
  <cp:revision>22</cp:revision>
  <dcterms:created xsi:type="dcterms:W3CDTF">2007-02-20T05:18:34Z</dcterms:created>
  <dcterms:modified xsi:type="dcterms:W3CDTF">2013-07-21T19:33:47Z</dcterms:modified>
</cp:coreProperties>
</file>