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notesSlides/notesSlide8.xml" ContentType="application/vnd.openxmlformats-officedocument.presentationml.notesSlide+xml"/>
  <Override PartName="/ppt/comments/comment14.xml" ContentType="application/vnd.openxmlformats-officedocument.presentationml.comments+xml"/>
  <Override PartName="/ppt/notesSlides/notesSlide9.xml" ContentType="application/vnd.openxmlformats-officedocument.presentationml.notesSlide+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theme/themeOverride1.xml" ContentType="application/vnd.openxmlformats-officedocument.themeOverride+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notesSlides/notesSlide10.xml" ContentType="application/vnd.openxmlformats-officedocument.presentationml.notesSlide+xml"/>
  <Override PartName="/ppt/comments/comment27.xml" ContentType="application/vnd.openxmlformats-officedocument.presentationml.comments+xml"/>
  <Override PartName="/ppt/notesSlides/notesSlide11.xml" ContentType="application/vnd.openxmlformats-officedocument.presentationml.notesSlide+xml"/>
  <Override PartName="/ppt/comments/comment28.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4.xml" ContentType="application/vnd.openxmlformats-officedocument.presentationml.notesSlide+xml"/>
  <Override PartName="/ppt/comments/comment29.xml" ContentType="application/vnd.openxmlformats-officedocument.presentationml.comments+xml"/>
  <Override PartName="/ppt/notesSlides/notesSlide15.xml" ContentType="application/vnd.openxmlformats-officedocument.presentationml.notesSlide+xml"/>
  <Override PartName="/ppt/comments/comment30.xml" ContentType="application/vnd.openxmlformats-officedocument.presentationml.comments+xml"/>
  <Override PartName="/ppt/notesSlides/notesSlide16.xml" ContentType="application/vnd.openxmlformats-officedocument.presentationml.notesSlide+xml"/>
  <Override PartName="/ppt/comments/comment31.xml" ContentType="application/vnd.openxmlformats-officedocument.presentationml.comments+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32.xml" ContentType="application/vnd.openxmlformats-officedocument.presentationml.comments+xml"/>
  <Override PartName="/ppt/notesSlides/notesSlide18.xml" ContentType="application/vnd.openxmlformats-officedocument.presentationml.notesSlide+xml"/>
  <Override PartName="/ppt/comments/comment3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306" r:id="rId2"/>
    <p:sldId id="308" r:id="rId3"/>
    <p:sldId id="309" r:id="rId4"/>
    <p:sldId id="310" r:id="rId5"/>
    <p:sldId id="322" r:id="rId6"/>
    <p:sldId id="401" r:id="rId7"/>
    <p:sldId id="362" r:id="rId8"/>
    <p:sldId id="363" r:id="rId9"/>
    <p:sldId id="381" r:id="rId10"/>
    <p:sldId id="324" r:id="rId11"/>
    <p:sldId id="365" r:id="rId12"/>
    <p:sldId id="360" r:id="rId13"/>
    <p:sldId id="361" r:id="rId14"/>
    <p:sldId id="367" r:id="rId15"/>
    <p:sldId id="368" r:id="rId16"/>
    <p:sldId id="369" r:id="rId17"/>
    <p:sldId id="370" r:id="rId18"/>
    <p:sldId id="371" r:id="rId19"/>
    <p:sldId id="372" r:id="rId20"/>
    <p:sldId id="373" r:id="rId21"/>
    <p:sldId id="374" r:id="rId22"/>
    <p:sldId id="385" r:id="rId23"/>
    <p:sldId id="325" r:id="rId24"/>
    <p:sldId id="326" r:id="rId25"/>
    <p:sldId id="327" r:id="rId26"/>
    <p:sldId id="328" r:id="rId27"/>
    <p:sldId id="329" r:id="rId28"/>
    <p:sldId id="323" r:id="rId29"/>
    <p:sldId id="351" r:id="rId30"/>
    <p:sldId id="352" r:id="rId31"/>
    <p:sldId id="353" r:id="rId32"/>
    <p:sldId id="354" r:id="rId33"/>
    <p:sldId id="355" r:id="rId34"/>
    <p:sldId id="356" r:id="rId35"/>
    <p:sldId id="357" r:id="rId36"/>
    <p:sldId id="336" r:id="rId37"/>
    <p:sldId id="337" r:id="rId38"/>
    <p:sldId id="339" r:id="rId39"/>
    <p:sldId id="345" r:id="rId40"/>
    <p:sldId id="346" r:id="rId41"/>
    <p:sldId id="347" r:id="rId42"/>
    <p:sldId id="348" r:id="rId43"/>
    <p:sldId id="349" r:id="rId44"/>
    <p:sldId id="350" r:id="rId45"/>
    <p:sldId id="384" r:id="rId46"/>
    <p:sldId id="359" r:id="rId47"/>
    <p:sldId id="375" r:id="rId48"/>
    <p:sldId id="377" r:id="rId49"/>
    <p:sldId id="378" r:id="rId50"/>
    <p:sldId id="386" r:id="rId51"/>
    <p:sldId id="387" r:id="rId52"/>
    <p:sldId id="388" r:id="rId53"/>
    <p:sldId id="389" r:id="rId54"/>
    <p:sldId id="399" r:id="rId55"/>
    <p:sldId id="400" r:id="rId56"/>
    <p:sldId id="30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7" userDrawn="1">
          <p15:clr>
            <a:srgbClr val="A4A3A4"/>
          </p15:clr>
        </p15:guide>
        <p15:guide id="2" pos="543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devi Prasad" initials="SP" lastIdx="30" clrIdx="0">
    <p:extLst>
      <p:ext uri="{19B8F6BF-5375-455C-9EA6-DF929625EA0E}">
        <p15:presenceInfo xmlns:p15="http://schemas.microsoft.com/office/powerpoint/2012/main" userId="Sridevi Prasad" providerId="None"/>
      </p:ext>
    </p:extLst>
  </p:cmAuthor>
  <p:cmAuthor id="2" name="Douglas Glandon" initials="DG" lastIdx="25" clrIdx="1">
    <p:extLst>
      <p:ext uri="{19B8F6BF-5375-455C-9EA6-DF929625EA0E}">
        <p15:presenceInfo xmlns:p15="http://schemas.microsoft.com/office/powerpoint/2012/main" userId="S-1-5-21-3074473182-3015447093-39656710-12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A80"/>
    <a:srgbClr val="B4D2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933" autoAdjust="0"/>
  </p:normalViewPr>
  <p:slideViewPr>
    <p:cSldViewPr snapToGrid="0" snapToObjects="1" showGuides="1">
      <p:cViewPr varScale="1">
        <p:scale>
          <a:sx n="78" d="100"/>
          <a:sy n="78" d="100"/>
        </p:scale>
        <p:origin x="1872" y="96"/>
      </p:cViewPr>
      <p:guideLst>
        <p:guide orient="horz" pos="737"/>
        <p:guide pos="54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371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2T14:54:14.426" idx="27">
    <p:pos x="10" y="10"/>
    <p:text>Think about adding in a slide as well to distinguish the different types of evaluation (IE vs process vs formative) + bring in mixed methods</p:text>
    <p:extLst>
      <p:ext uri="{C676402C-5697-4E1C-873F-D02D1690AC5C}">
        <p15:threadingInfo xmlns:p15="http://schemas.microsoft.com/office/powerpoint/2012/main" timeZoneBias="240"/>
      </p:ext>
    </p:extLst>
  </p:cm>
  <p:cm authorId="1" dt="2020-09-29T19:13:39.517" idx="28">
    <p:pos x="106" y="106"/>
    <p:text>Also need to cover SUTVA &amp; bring in evaluation decision tree that Anca found for QED</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8-25T18:45:26.045" idx="2">
    <p:pos x="10" y="10"/>
    <p:text>From Diana Lopez-Avila's Intro to IE training for EvalMENA</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8-25T18:45:28.843" idx="3">
    <p:pos x="10" y="10"/>
    <p:text>From Diana Lopez-Avila's Intro to IE training for EvalMENA</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8-25T18:45:31.307" idx="4">
    <p:pos x="10" y="10"/>
    <p:text>From Diana Lopez-Avila's Intro to IE training for EvalMENA</p:text>
    <p:extLst>
      <p:ext uri="{C676402C-5697-4E1C-873F-D02D1690AC5C}">
        <p15:threadingInfo xmlns:p15="http://schemas.microsoft.com/office/powerpoint/2012/main" timeZoneBias="2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8-25T18:45:33.627" idx="5">
    <p:pos x="10" y="10"/>
    <p:text>From Diana Lopez-Avila's Intro to IE training for EvalMENA</p:text>
    <p:extLst>
      <p:ext uri="{C676402C-5697-4E1C-873F-D02D1690AC5C}">
        <p15:threadingInfo xmlns:p15="http://schemas.microsoft.com/office/powerpoint/2012/main" timeZoneBias="2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20-10-07T14:20:00.691" idx="4">
    <p:pos x="10" y="10"/>
    <p:text>I know we previously discussed putting SUTVA in the intro presentation b/c it applies to both experimental and quasi-experimental designs, but here it feels a bit technical in the middle of an otherwise fairly basic and intuitive sequence of learning points. Perhaps we could consider shifting this back into Module 2 and then mentioning that it also applies to QEDs.</p:text>
    <p:extLst>
      <p:ext uri="{C676402C-5697-4E1C-873F-D02D1690AC5C}">
        <p15:threadingInfo xmlns:p15="http://schemas.microsoft.com/office/powerpoint/2012/main" timeZoneBias="240"/>
      </p:ext>
    </p:extLst>
  </p:cm>
  <p:cm authorId="1" dt="2020-10-09T14:25:41.205" idx="30">
    <p:pos x="10" y="106"/>
    <p:text>Have made a copy of this into module 2 for now</p:text>
    <p:extLst>
      <p:ext uri="{C676402C-5697-4E1C-873F-D02D1690AC5C}">
        <p15:threadingInfo xmlns:p15="http://schemas.microsoft.com/office/powerpoint/2012/main" timeZoneBias="240">
          <p15:parentCm authorId="2" idx="4"/>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20-10-07T15:45:35.790" idx="11">
    <p:pos x="10" y="10"/>
    <p:text>suggest we include this much earlier on, in section 1.2 when we define key terms, including impact evaluation. Since this is a silly example, it may be a good discussion starter before we define IE - e.g., we get participants to explain how they intepret the charts.</p:text>
    <p:extLst>
      <p:ext uri="{C676402C-5697-4E1C-873F-D02D1690AC5C}">
        <p15:threadingInfo xmlns:p15="http://schemas.microsoft.com/office/powerpoint/2012/main" timeZoneBias="2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20-10-07T15:48:15.608" idx="12">
    <p:pos x="10" y="10"/>
    <p:text>It appears that we have at least 3 different ways of presenting the counterfactual (slide 9, slide 24, slides 30-38), which will take up a lot of time and may include redundant points. I suggest we try to present this just once with whichever approach we believe will be most effective. My preference is for the chart with the two sets of black icons to represent people (as opposed to the shawl or the cartoon people with hammers and wrenches), but I am open to discussion. We can then move the other slides on counterfactuals to the supplementary slides section for reference during the session if needed.</p:text>
    <p:extLst>
      <p:ext uri="{C676402C-5697-4E1C-873F-D02D1690AC5C}">
        <p15:threadingInfo xmlns:p15="http://schemas.microsoft.com/office/powerpoint/2012/main" timeZoneBias="2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10-09T14:24:46.198" idx="29">
    <p:pos x="10" y="10"/>
    <p:text>Do we need these set of slides (up to slide 37) if we already define counterfactual?</p:text>
    <p:extLst>
      <p:ext uri="{C676402C-5697-4E1C-873F-D02D1690AC5C}">
        <p15:threadingInfo xmlns:p15="http://schemas.microsoft.com/office/powerpoint/2012/main" timeZoneBias="2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20-10-07T14:05:03.511" idx="3">
    <p:pos x="10" y="10"/>
    <p:text/>
    <p:extLst>
      <p:ext uri="{C676402C-5697-4E1C-873F-D02D1690AC5C}">
        <p15:threadingInfo xmlns:p15="http://schemas.microsoft.com/office/powerpoint/2012/main" timeZoneBias="2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8-25T18:47:20.168" idx="12">
    <p:pos x="10" y="10"/>
    <p:text>From "Counterfactual 2015_23Feb" unknown author</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07T14:01:11.182" idx="2">
    <p:pos x="5598" y="98"/>
    <p:text>Added proposed agenda for the session. Please feel free to modify as needed.</p:text>
    <p:extLst>
      <p:ext uri="{C676402C-5697-4E1C-873F-D02D1690AC5C}">
        <p15:threadingInfo xmlns:p15="http://schemas.microsoft.com/office/powerpoint/2012/main" timeZoneBias="240"/>
      </p:ext>
    </p:extLst>
  </p:cm>
  <p:cm authorId="2" dt="2020-10-07T14:27:26.541" idx="5">
    <p:pos x="2387" y="1531"/>
    <p:text>Suggest we use a simple numbering system (e.g., 1.1 for Module 1, Topic 1) here and in the headings of the subsequent slides to help keep the content focused and to help participants follow along as we go.  The same would apply to Modules 2 (e.g., 2.1, 2.2, etc.) and 2 (e.g., 3.1, 3.2, etc.). This approach should also help us better cross-reference with our Google spreadsheet session planning outline so that we can  make progress toward having an easily customizable modular set of materials (eventually we could have a unique ID for each topic/learning point in our full 3ie package and then create a crosswalk/mapping to the numbering included for each tailored workshop - as shown here). As a related point, such a numbering/indexing system would also help us prepare realistic time estimates for covering each topic so that people preparing future presentations could easily prepare a realistic agenda.</p:text>
    <p:extLst>
      <p:ext uri="{C676402C-5697-4E1C-873F-D02D1690AC5C}">
        <p15:threadingInfo xmlns:p15="http://schemas.microsoft.com/office/powerpoint/2012/main" timeZoneBias="240"/>
      </p:ext>
    </p:extLst>
  </p:cm>
  <p:cm authorId="2" dt="2020-10-07T15:50:59.439" idx="13">
    <p:pos x="4722" y="2935"/>
    <p:text>For me the content represented in 1.6 is taking a step back from the rest of the presentation flow. For that reason, we may want to put it at the end of this presentation. I.e., after we briefly discuss what an IE is, why it is important, the counterfactual, and some design considerations, we take a step back and remind ourselves to ask "do we need an IE?"</p:text>
    <p:extLst>
      <p:ext uri="{C676402C-5697-4E1C-873F-D02D1690AC5C}">
        <p15:threadingInfo xmlns:p15="http://schemas.microsoft.com/office/powerpoint/2012/main" timeZoneBias="2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0-08-25T18:47:22.833" idx="13">
    <p:pos x="10" y="10"/>
    <p:text>From "Counterfactual 2015_23Feb" unknown author</p:text>
    <p:extLst>
      <p:ext uri="{C676402C-5697-4E1C-873F-D02D1690AC5C}">
        <p15:threadingInfo xmlns:p15="http://schemas.microsoft.com/office/powerpoint/2012/main" timeZoneBias="2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8-25T18:47:30.254" idx="15">
    <p:pos x="10" y="10"/>
    <p:text>From "Counterfactual 2015_23Feb" unknown author</p:text>
    <p:extLst>
      <p:ext uri="{C676402C-5697-4E1C-873F-D02D1690AC5C}">
        <p15:threadingInfo xmlns:p15="http://schemas.microsoft.com/office/powerpoint/2012/main" timeZoneBias="2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0-08-25T18:47:53.113" idx="21">
    <p:pos x="10" y="10"/>
    <p:text>From "Counterfactual 2015_23Feb" unknown author</p:text>
    <p:extLst>
      <p:ext uri="{C676402C-5697-4E1C-873F-D02D1690AC5C}">
        <p15:threadingInfo xmlns:p15="http://schemas.microsoft.com/office/powerpoint/2012/main" timeZoneBias="2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0-08-25T18:47:55.905" idx="22">
    <p:pos x="10" y="10"/>
    <p:text>From "Counterfactual 2015_23Feb" unknown author</p:text>
    <p:extLst>
      <p:ext uri="{C676402C-5697-4E1C-873F-D02D1690AC5C}">
        <p15:threadingInfo xmlns:p15="http://schemas.microsoft.com/office/powerpoint/2012/main" timeZoneBias="24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0-08-25T18:47:59.805" idx="23">
    <p:pos x="10" y="10"/>
    <p:text>From "Counterfactual 2015_23Feb" unknown author</p:text>
    <p:extLst>
      <p:ext uri="{C676402C-5697-4E1C-873F-D02D1690AC5C}">
        <p15:threadingInfo xmlns:p15="http://schemas.microsoft.com/office/powerpoint/2012/main" timeZoneBias="240"/>
      </p:ext>
    </p:extLst>
  </p:cm>
  <p:cm authorId="2" dt="2020-10-07T16:00:50.331" idx="16">
    <p:pos x="106" y="106"/>
    <p:text>Slides 41-44 seem to more closely fit with the content currently labeled as section 1.6 in the agenda ("Planning considerations for impact evaluations). One can certainly link this to an ethical discussion but it's actually broader and more basic than that - "should we do an IE?" Suggest we re-title these slides and move them with the 1.6 content (which I'm also proposing that we shift to the end of the presentation)</p:text>
    <p:extLst>
      <p:ext uri="{C676402C-5697-4E1C-873F-D02D1690AC5C}">
        <p15:threadingInfo xmlns:p15="http://schemas.microsoft.com/office/powerpoint/2012/main" timeZoneBias="24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0-08-25T18:48:02.287" idx="24">
    <p:pos x="10" y="10"/>
    <p:text>From "Counterfactual 2015_23Feb" unknown author</p:text>
    <p:extLst>
      <p:ext uri="{C676402C-5697-4E1C-873F-D02D1690AC5C}">
        <p15:threadingInfo xmlns:p15="http://schemas.microsoft.com/office/powerpoint/2012/main" timeZoneBias="240"/>
      </p:ext>
    </p:extLst>
  </p:cm>
  <p:cm authorId="2" dt="2020-10-07T15:59:45.007" idx="15">
    <p:pos x="10" y="106"/>
    <p:text/>
    <p:extLst>
      <p:ext uri="{C676402C-5697-4E1C-873F-D02D1690AC5C}">
        <p15:threadingInfo xmlns:p15="http://schemas.microsoft.com/office/powerpoint/2012/main" timeZoneBias="240">
          <p15:parentCm authorId="1" idx="24"/>
        </p15:threadingInfo>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0-08-25T18:48:04.302" idx="25">
    <p:pos x="10" y="10"/>
    <p:text>From "Counterfactual 2015_23Feb" unknown author</p:text>
    <p:extLst>
      <p:ext uri="{C676402C-5697-4E1C-873F-D02D1690AC5C}">
        <p15:threadingInfo xmlns:p15="http://schemas.microsoft.com/office/powerpoint/2012/main" timeZoneBias="240"/>
      </p:ext>
    </p:extLst>
  </p:cm>
  <p:cm authorId="2" dt="2020-10-07T16:09:01.342" idx="17">
    <p:pos x="106" y="106"/>
    <p:text>This is essentially the same answer as for question 1. Can we be more nuanced to differentiate our answers to these two questions?</p:text>
    <p:extLst>
      <p:ext uri="{C676402C-5697-4E1C-873F-D02D1690AC5C}">
        <p15:threadingInfo xmlns:p15="http://schemas.microsoft.com/office/powerpoint/2012/main" timeZoneBias="24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0-08-25T18:48:07.022" idx="26">
    <p:pos x="10" y="10"/>
    <p:text>From "Counterfactual 2015_23Feb" unknown author</p:text>
    <p:extLst>
      <p:ext uri="{C676402C-5697-4E1C-873F-D02D1690AC5C}">
        <p15:threadingInfo xmlns:p15="http://schemas.microsoft.com/office/powerpoint/2012/main" timeZoneBias="24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2" dt="2020-10-07T16:15:10.786" idx="18">
    <p:pos x="10" y="10"/>
    <p:text>Suggest we move this back up to the introduction of the counterfactual. We can just briefly mention the methods listed as a foreshadowing of what's to come later in the presentation - e.g., something like, "you're probably all familiar with RCTs, and you may also know about other methods to establish a counterfactual, such as IV, RDD, PSM, etc.... we'll come back to these later in the session".</p:text>
    <p:extLst>
      <p:ext uri="{C676402C-5697-4E1C-873F-D02D1690AC5C}">
        <p15:threadingInfo xmlns:p15="http://schemas.microsoft.com/office/powerpoint/2012/main" timeZoneBias="24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2" dt="2020-10-07T16:41:40.044" idx="21">
    <p:pos x="10" y="10"/>
    <p:text>Given the limited time, we may need to make these supplementary slides. Let's come back to this once we tidy up the slide deck. If we keep these here, we are devoting a disproportionately large amount of time to qual and mixed methods relative to RCTs and QEDs, though we could potentially justify this given that this is the only time this topic will be discussed, whereas there is another full module on each of the other two topics.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0-07T13:53:38.106" idx="1">
    <p:pos x="10" y="10"/>
    <p:text>Rather than starting with a specific example, perhaps we can start this session by asking this question (with an otherwise blank slide) to participants. By encouraging them to share their ideas about the specific motivations for evaluation, we can hopefully get them to highlight many of the key themes we will address in this presentation.</p:text>
    <p:extLst>
      <p:ext uri="{C676402C-5697-4E1C-873F-D02D1690AC5C}">
        <p15:threadingInfo xmlns:p15="http://schemas.microsoft.com/office/powerpoint/2012/main" timeZoneBias="240"/>
      </p:ext>
    </p:extLst>
  </p:cm>
  <p:cm authorId="2" dt="2020-10-07T14:43:20.251" idx="7">
    <p:pos x="469" y="98"/>
    <p:text>This is an example of how we may want to use a numbering system to structure the learning topics in each presentation.</p:text>
    <p:extLst>
      <p:ext uri="{C676402C-5697-4E1C-873F-D02D1690AC5C}">
        <p15:threadingInfo xmlns:p15="http://schemas.microsoft.com/office/powerpoint/2012/main" timeZoneBias="24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2" dt="2020-10-07T16:43:00.057" idx="22">
    <p:pos x="10" y="10"/>
    <p:text>Given the limited time, we may need to make these supplementary slides. Let's come back to this once we tidy up the slide deck. If we keep these here, we are devoting a disproportionately large amount of time to qual and mixed methods relative to RCTs and QEDs, though we could potentially justify this given that this is the only time this topic will be discussed, whereas there is another full module on each of the other two topics.</p:text>
    <p:extLst>
      <p:ext uri="{C676402C-5697-4E1C-873F-D02D1690AC5C}">
        <p15:threadingInfo xmlns:p15="http://schemas.microsoft.com/office/powerpoint/2012/main" timeZoneBias="24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2" dt="2020-10-07T16:43:06.048" idx="23">
    <p:pos x="10" y="10"/>
    <p:text>Given the limited time, we may need to make these supplementary slides. Let's come back to this once we tidy up the slide deck. If we keep these here, we are devoting a disproportionately large amount of time to qual and mixed methods relative to RCTs and QEDs, though we could potentially justify this given that this is the only time this topic will be discussed, whereas there is another full module on each of the other two topics.</p:text>
    <p:extLst>
      <p:ext uri="{C676402C-5697-4E1C-873F-D02D1690AC5C}">
        <p15:threadingInfo xmlns:p15="http://schemas.microsoft.com/office/powerpoint/2012/main" timeZoneBias="24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2" dt="2020-10-07T16:43:11.354" idx="24">
    <p:pos x="10" y="10"/>
    <p:text>Given the limited time, we may need to make these supplementary slides. Let's come back to this once we tidy up the slide deck. If we keep these here, we are devoting a disproportionately large amount of time to qual and mixed methods relative to RCTs and QEDs, though we could potentially justify this given that this is the only time this topic will be discussed, whereas there is another full module on each of the other two topics.</p:text>
    <p:extLst>
      <p:ext uri="{C676402C-5697-4E1C-873F-D02D1690AC5C}">
        <p15:threadingInfo xmlns:p15="http://schemas.microsoft.com/office/powerpoint/2012/main" timeZoneBias="24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2" dt="2020-10-07T16:43:14.928" idx="25">
    <p:pos x="10" y="10"/>
    <p:text>Given the limited time, we may need to make these supplementary slides. Let's come back to this once we tidy up the slide deck. If we keep these here, we are devoting a disproportionately large amount of time to qual and mixed methods relative to RCTs and QEDs, though we could potentially justify this given that this is the only time this topic will be discussed, whereas there is another full module on each of the other two topics.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0-07T14:44:11.687" idx="8">
    <p:pos x="5601" y="98"/>
    <p:text>Suggest we also add the terms "ex ante" and ex post" and then underscore the importance of communicating whether one is referring to the data collection or to answering the research question (or, perhaps more simply, we could just refer to prospective vs. retrospective *data collection*). For example, both prospective and retrospective data collection can be used for ex post impact evaluation. Ex ante impact assessments, on the other hand, which are not the focus of this training (or of 3ie really) draw from existing data sources, synthesis, and estimation in order to project what the future impact will be for a project that has not been implemented. It is perhaps beyond the scope of this workshop but we may want to consider developing further materials delving deeper into these points for our set of 3ie virtual training materials.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07T16:29:59.554" idx="19">
    <p:pos x="3922" y="1024"/>
    <p:text>This slide needs to be updated. This is a minimalistic interpretation of M&amp;E. In fact, when the E of M&amp;E is done well, it includes an impact evaluation (i.e., IEs are a subset of M&amp;E done well). The problem is that most people doing work labeled "M&amp;E" do not do IEs and for many donors, M&amp;E primarily serves the purpose of showing accountability for the use of funds rather than making meaningful and evidence-based statements about the impact of the program.</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07T16:33:45.439" idx="20">
    <p:pos x="5602" y="98"/>
    <p:text>Note how the table only highlights the M of M&amp;E. It is important for us to explicitly acknowledge this disproportionate emphasis in practice, while also acknowledging that the E of M&amp;E is inclusive of, but not limited to, impact evaluation. We should be clear that when orgs think about M&amp;E they should automatically be also thinking about whether to conduct one or more IEs (rather than thinking that M&amp;E is one thing and IE is something totally different - and possibly optional if you have extra money, time, etc.)</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10-07T15:53:41.477" idx="14">
    <p:pos x="10" y="10"/>
    <p:text>I really like the systematic progression along the causal chain to interrogate assumptions, but is there a way we can reformat and/or animate this progression in a way that is more coherent. As it is, it feels slightly disjointed moving from one slide to the next. Also, it's not entirely clear to me which unique points are to be made in each of these slides (do we need five full slides to make the point we are trying to make here?) Is there supposed to be an interactive element to this? could be useful but we may not have enough time for this workshop...</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10-07T15:35:31.178" idx="9">
    <p:pos x="10" y="10"/>
    <p:text>Should we use this slide to make a point about mixed methods IEs? Currently, I'm not fully clear on the segue from the ToC slides before this to this slide.</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8-25T18:45:08.976" idx="1">
    <p:pos x="10" y="10"/>
    <p:text>From Diana Lopez-Avila's Intro to IE training for EvalMENA</p:text>
    <p:extLst>
      <p:ext uri="{C676402C-5697-4E1C-873F-D02D1690AC5C}">
        <p15:threadingInfo xmlns:p15="http://schemas.microsoft.com/office/powerpoint/2012/main" timeZoneBias="240"/>
      </p:ext>
    </p:extLst>
  </p:cm>
  <p:cm authorId="2" dt="2020-10-07T15:37:30.356" idx="10">
    <p:pos x="106" y="106"/>
    <p:text>This is the second time we are introducing the counterfactual concept. Are we gaining anything from this slide and the next one? As per earlier comments, I suggest we consolidate our presentation of the counterfactual concept and remove redundant materials.</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42373-DCC3-45DF-8FD9-E7247BC726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E5F24E7-AC9B-4DEA-BD02-3640CB274337}">
      <dgm:prSet phldrT="[Text]"/>
      <dgm:spPr/>
      <dgm:t>
        <a:bodyPr/>
        <a:lstStyle/>
        <a:p>
          <a:r>
            <a:rPr lang="en-US" dirty="0"/>
            <a:t>Monday</a:t>
          </a:r>
        </a:p>
      </dgm:t>
    </dgm:pt>
    <dgm:pt modelId="{57F278C2-3E6D-4AB1-B880-1D880FB444DA}" type="parTrans" cxnId="{466E140A-9FF6-497A-9C89-B749CE13AE6A}">
      <dgm:prSet/>
      <dgm:spPr/>
      <dgm:t>
        <a:bodyPr/>
        <a:lstStyle/>
        <a:p>
          <a:endParaRPr lang="en-US"/>
        </a:p>
      </dgm:t>
    </dgm:pt>
    <dgm:pt modelId="{8E550C01-7588-4A8C-B726-748DA0B119DC}" type="sibTrans" cxnId="{466E140A-9FF6-497A-9C89-B749CE13AE6A}">
      <dgm:prSet/>
      <dgm:spPr/>
      <dgm:t>
        <a:bodyPr/>
        <a:lstStyle/>
        <a:p>
          <a:endParaRPr lang="en-US"/>
        </a:p>
      </dgm:t>
    </dgm:pt>
    <dgm:pt modelId="{65A5F577-91B0-4722-AD57-B01D83503E2E}">
      <dgm:prSet phldrT="[Text]"/>
      <dgm:spPr/>
      <dgm:t>
        <a:bodyPr/>
        <a:lstStyle/>
        <a:p>
          <a:r>
            <a:rPr lang="en-US" dirty="0"/>
            <a:t>Module pre-test</a:t>
          </a:r>
        </a:p>
      </dgm:t>
    </dgm:pt>
    <dgm:pt modelId="{8394C9CE-FA90-4FE2-AD36-8F5E49E4BA25}" type="parTrans" cxnId="{338824CE-D460-4577-85C4-0F285172A98F}">
      <dgm:prSet/>
      <dgm:spPr/>
      <dgm:t>
        <a:bodyPr/>
        <a:lstStyle/>
        <a:p>
          <a:endParaRPr lang="en-US"/>
        </a:p>
      </dgm:t>
    </dgm:pt>
    <dgm:pt modelId="{C4F3E0CD-9D37-4714-A524-833B036A9C52}" type="sibTrans" cxnId="{338824CE-D460-4577-85C4-0F285172A98F}">
      <dgm:prSet/>
      <dgm:spPr/>
      <dgm:t>
        <a:bodyPr/>
        <a:lstStyle/>
        <a:p>
          <a:endParaRPr lang="en-US"/>
        </a:p>
      </dgm:t>
    </dgm:pt>
    <dgm:pt modelId="{1CD3CFD3-0F1D-42EC-B81F-02AB87070C51}">
      <dgm:prSet phldrT="[Text]"/>
      <dgm:spPr/>
      <dgm:t>
        <a:bodyPr/>
        <a:lstStyle/>
        <a:p>
          <a:r>
            <a:rPr lang="en-US" dirty="0"/>
            <a:t>2 hr. webinar to present module content</a:t>
          </a:r>
        </a:p>
      </dgm:t>
    </dgm:pt>
    <dgm:pt modelId="{9B014132-5566-4595-B611-0BA8CE9B8545}" type="parTrans" cxnId="{D4FCF63C-6217-47EA-ADF0-EAC69176D071}">
      <dgm:prSet/>
      <dgm:spPr/>
      <dgm:t>
        <a:bodyPr/>
        <a:lstStyle/>
        <a:p>
          <a:endParaRPr lang="en-US"/>
        </a:p>
      </dgm:t>
    </dgm:pt>
    <dgm:pt modelId="{925C68EF-15DF-4609-BB7F-B178B6BA8C95}" type="sibTrans" cxnId="{D4FCF63C-6217-47EA-ADF0-EAC69176D071}">
      <dgm:prSet/>
      <dgm:spPr/>
      <dgm:t>
        <a:bodyPr/>
        <a:lstStyle/>
        <a:p>
          <a:endParaRPr lang="en-US"/>
        </a:p>
      </dgm:t>
    </dgm:pt>
    <dgm:pt modelId="{F55B87C0-2DE7-4FEE-A6F9-A69C89A45B1F}">
      <dgm:prSet phldrT="[Text]"/>
      <dgm:spPr/>
      <dgm:t>
        <a:bodyPr/>
        <a:lstStyle/>
        <a:p>
          <a:r>
            <a:rPr lang="en-US" dirty="0"/>
            <a:t>Tuesday</a:t>
          </a:r>
        </a:p>
      </dgm:t>
    </dgm:pt>
    <dgm:pt modelId="{0C433708-B296-4445-9D2A-20CC95FE5671}" type="parTrans" cxnId="{8662876B-7056-43C7-8CDF-0BA0256EBBDA}">
      <dgm:prSet/>
      <dgm:spPr/>
      <dgm:t>
        <a:bodyPr/>
        <a:lstStyle/>
        <a:p>
          <a:endParaRPr lang="en-US"/>
        </a:p>
      </dgm:t>
    </dgm:pt>
    <dgm:pt modelId="{8DC7B917-6C1C-48CC-95DA-53B15B11E9BB}" type="sibTrans" cxnId="{8662876B-7056-43C7-8CDF-0BA0256EBBDA}">
      <dgm:prSet/>
      <dgm:spPr/>
      <dgm:t>
        <a:bodyPr/>
        <a:lstStyle/>
        <a:p>
          <a:endParaRPr lang="en-US"/>
        </a:p>
      </dgm:t>
    </dgm:pt>
    <dgm:pt modelId="{6615F9AA-923C-4E46-9894-D7E5A82249C3}">
      <dgm:prSet phldrT="[Text]"/>
      <dgm:spPr/>
      <dgm:t>
        <a:bodyPr/>
        <a:lstStyle/>
        <a:p>
          <a:r>
            <a:rPr lang="en-US" dirty="0"/>
            <a:t>Self-directed study, including: 1) Case studies; 2) Hands-on exercise</a:t>
          </a:r>
        </a:p>
      </dgm:t>
    </dgm:pt>
    <dgm:pt modelId="{12883F7F-574B-4024-B2F9-5FE861B70405}" type="parTrans" cxnId="{88F5A8CE-59E9-4042-809B-3BC4C5014C6E}">
      <dgm:prSet/>
      <dgm:spPr/>
      <dgm:t>
        <a:bodyPr/>
        <a:lstStyle/>
        <a:p>
          <a:endParaRPr lang="en-US"/>
        </a:p>
      </dgm:t>
    </dgm:pt>
    <dgm:pt modelId="{8710EB75-F0DE-4019-9135-484B3E5C36FD}" type="sibTrans" cxnId="{88F5A8CE-59E9-4042-809B-3BC4C5014C6E}">
      <dgm:prSet/>
      <dgm:spPr/>
      <dgm:t>
        <a:bodyPr/>
        <a:lstStyle/>
        <a:p>
          <a:endParaRPr lang="en-US"/>
        </a:p>
      </dgm:t>
    </dgm:pt>
    <dgm:pt modelId="{FE038DD8-42ED-453C-ABED-91432D6E6D33}">
      <dgm:prSet phldrT="[Text]"/>
      <dgm:spPr/>
      <dgm:t>
        <a:bodyPr/>
        <a:lstStyle/>
        <a:p>
          <a:r>
            <a:rPr lang="en-US" dirty="0"/>
            <a:t>Wednesday</a:t>
          </a:r>
        </a:p>
      </dgm:t>
    </dgm:pt>
    <dgm:pt modelId="{58CD82D6-F283-4380-BABB-80E6D479FCA5}" type="parTrans" cxnId="{8D57F7B5-CF6B-4D4F-A716-CF499BF5856E}">
      <dgm:prSet/>
      <dgm:spPr/>
      <dgm:t>
        <a:bodyPr/>
        <a:lstStyle/>
        <a:p>
          <a:endParaRPr lang="en-US"/>
        </a:p>
      </dgm:t>
    </dgm:pt>
    <dgm:pt modelId="{CB5E7488-6733-4292-BC78-7E4E48E6EE93}" type="sibTrans" cxnId="{8D57F7B5-CF6B-4D4F-A716-CF499BF5856E}">
      <dgm:prSet/>
      <dgm:spPr/>
      <dgm:t>
        <a:bodyPr/>
        <a:lstStyle/>
        <a:p>
          <a:endParaRPr lang="en-US"/>
        </a:p>
      </dgm:t>
    </dgm:pt>
    <dgm:pt modelId="{FF0C8DB0-02CB-42A4-B2B0-159F4ACD24D6}">
      <dgm:prSet phldrT="[Text]"/>
      <dgm:spPr/>
      <dgm:t>
        <a:bodyPr/>
        <a:lstStyle/>
        <a:p>
          <a:r>
            <a:rPr lang="en-US" dirty="0"/>
            <a:t>Self-directed study</a:t>
          </a:r>
        </a:p>
      </dgm:t>
    </dgm:pt>
    <dgm:pt modelId="{9C910D2E-8064-48C6-A1C2-9471AE6E746F}" type="parTrans" cxnId="{5F5C327E-3F82-4F54-9E8C-3C4AEBB606D6}">
      <dgm:prSet/>
      <dgm:spPr/>
      <dgm:t>
        <a:bodyPr/>
        <a:lstStyle/>
        <a:p>
          <a:endParaRPr lang="en-US"/>
        </a:p>
      </dgm:t>
    </dgm:pt>
    <dgm:pt modelId="{6E0018CA-1A18-4F12-A5FC-32497C9F7EAC}" type="sibTrans" cxnId="{5F5C327E-3F82-4F54-9E8C-3C4AEBB606D6}">
      <dgm:prSet/>
      <dgm:spPr/>
      <dgm:t>
        <a:bodyPr/>
        <a:lstStyle/>
        <a:p>
          <a:endParaRPr lang="en-US"/>
        </a:p>
      </dgm:t>
    </dgm:pt>
    <dgm:pt modelId="{B579E565-F546-4F54-A165-12EE913EFEA4}">
      <dgm:prSet phldrT="[Text]"/>
      <dgm:spPr/>
      <dgm:t>
        <a:bodyPr/>
        <a:lstStyle/>
        <a:p>
          <a:r>
            <a:rPr lang="en-US" dirty="0"/>
            <a:t>Thursday</a:t>
          </a:r>
        </a:p>
      </dgm:t>
    </dgm:pt>
    <dgm:pt modelId="{B646B3BD-1BCD-46DB-8B57-CFFC124550BB}" type="parTrans" cxnId="{772702FC-E10E-49D2-BFEE-58A83901AA06}">
      <dgm:prSet/>
      <dgm:spPr/>
      <dgm:t>
        <a:bodyPr/>
        <a:lstStyle/>
        <a:p>
          <a:endParaRPr lang="en-US"/>
        </a:p>
      </dgm:t>
    </dgm:pt>
    <dgm:pt modelId="{44097641-AB3D-422D-B6FC-F0A3A3868ED5}" type="sibTrans" cxnId="{772702FC-E10E-49D2-BFEE-58A83901AA06}">
      <dgm:prSet/>
      <dgm:spPr/>
      <dgm:t>
        <a:bodyPr/>
        <a:lstStyle/>
        <a:p>
          <a:endParaRPr lang="en-US"/>
        </a:p>
      </dgm:t>
    </dgm:pt>
    <dgm:pt modelId="{30EE6F3E-AE21-4AC1-A06F-03D7427DD988}">
      <dgm:prSet phldrT="[Text]"/>
      <dgm:spPr/>
      <dgm:t>
        <a:bodyPr/>
        <a:lstStyle/>
        <a:p>
          <a:r>
            <a:rPr lang="en-US" dirty="0"/>
            <a:t>Friday</a:t>
          </a:r>
        </a:p>
      </dgm:t>
    </dgm:pt>
    <dgm:pt modelId="{433F66E9-9E54-4638-A51E-8D2695888D4F}" type="parTrans" cxnId="{2793AFCF-29F9-4978-978B-77C7CA442448}">
      <dgm:prSet/>
      <dgm:spPr/>
      <dgm:t>
        <a:bodyPr/>
        <a:lstStyle/>
        <a:p>
          <a:endParaRPr lang="en-US"/>
        </a:p>
      </dgm:t>
    </dgm:pt>
    <dgm:pt modelId="{B371A6C8-2D9F-4572-8DEF-FD4A0CC31463}" type="sibTrans" cxnId="{2793AFCF-29F9-4978-978B-77C7CA442448}">
      <dgm:prSet/>
      <dgm:spPr/>
      <dgm:t>
        <a:bodyPr/>
        <a:lstStyle/>
        <a:p>
          <a:endParaRPr lang="en-US"/>
        </a:p>
      </dgm:t>
    </dgm:pt>
    <dgm:pt modelId="{460AA9C9-0CBA-4A5C-BA99-BFBFBF856D9A}">
      <dgm:prSet phldrT="[Text]"/>
      <dgm:spPr/>
      <dgm:t>
        <a:bodyPr/>
        <a:lstStyle/>
        <a:p>
          <a:r>
            <a:rPr lang="en-US" dirty="0"/>
            <a:t>Hands-on exercise assigned</a:t>
          </a:r>
        </a:p>
      </dgm:t>
    </dgm:pt>
    <dgm:pt modelId="{C6BD83D9-7312-475A-8A73-D7233251EF57}" type="parTrans" cxnId="{FABA74DA-D829-4D6D-A9D5-EA8E075BB011}">
      <dgm:prSet/>
      <dgm:spPr/>
      <dgm:t>
        <a:bodyPr/>
        <a:lstStyle/>
        <a:p>
          <a:endParaRPr lang="en-US"/>
        </a:p>
      </dgm:t>
    </dgm:pt>
    <dgm:pt modelId="{869C8CBA-49E9-47FC-93BD-DB05A7B1BEB3}" type="sibTrans" cxnId="{FABA74DA-D829-4D6D-A9D5-EA8E075BB011}">
      <dgm:prSet/>
      <dgm:spPr/>
      <dgm:t>
        <a:bodyPr/>
        <a:lstStyle/>
        <a:p>
          <a:endParaRPr lang="en-US"/>
        </a:p>
      </dgm:t>
    </dgm:pt>
    <dgm:pt modelId="{1F12374D-2A77-4551-B38C-D5F5C6EF17E7}">
      <dgm:prSet phldrT="[Text]"/>
      <dgm:spPr/>
      <dgm:t>
        <a:bodyPr/>
        <a:lstStyle/>
        <a:p>
          <a:r>
            <a:rPr lang="en-US" dirty="0"/>
            <a:t>Participants submit questions to facilitators by COB local time</a:t>
          </a:r>
        </a:p>
      </dgm:t>
    </dgm:pt>
    <dgm:pt modelId="{AB5D4AD7-6364-4D9C-9E45-B63850C076E3}" type="parTrans" cxnId="{E01D27C1-7BA4-4CCC-B01E-3491F2E78F4C}">
      <dgm:prSet/>
      <dgm:spPr/>
      <dgm:t>
        <a:bodyPr/>
        <a:lstStyle/>
        <a:p>
          <a:endParaRPr lang="en-US"/>
        </a:p>
      </dgm:t>
    </dgm:pt>
    <dgm:pt modelId="{A3B6A220-F0B2-4272-A95B-3B29C2F1E93A}" type="sibTrans" cxnId="{E01D27C1-7BA4-4CCC-B01E-3491F2E78F4C}">
      <dgm:prSet/>
      <dgm:spPr/>
      <dgm:t>
        <a:bodyPr/>
        <a:lstStyle/>
        <a:p>
          <a:endParaRPr lang="en-US"/>
        </a:p>
      </dgm:t>
    </dgm:pt>
    <dgm:pt modelId="{490CC315-813D-4048-85D4-9A1BDAD7263E}">
      <dgm:prSet phldrT="[Text]"/>
      <dgm:spPr/>
      <dgm:t>
        <a:bodyPr/>
        <a:lstStyle/>
        <a:p>
          <a:r>
            <a:rPr lang="en-US" dirty="0"/>
            <a:t>Self-directed study</a:t>
          </a:r>
        </a:p>
      </dgm:t>
    </dgm:pt>
    <dgm:pt modelId="{E314AE27-D57B-4BC1-92FE-0ACDB4EBC6C4}" type="parTrans" cxnId="{628F96AB-3B8D-468F-A286-B9E703F475E4}">
      <dgm:prSet/>
      <dgm:spPr/>
      <dgm:t>
        <a:bodyPr/>
        <a:lstStyle/>
        <a:p>
          <a:endParaRPr lang="en-US"/>
        </a:p>
      </dgm:t>
    </dgm:pt>
    <dgm:pt modelId="{D2A50CCF-441E-44D4-86AF-B43F3A6C29AD}" type="sibTrans" cxnId="{628F96AB-3B8D-468F-A286-B9E703F475E4}">
      <dgm:prSet/>
      <dgm:spPr/>
      <dgm:t>
        <a:bodyPr/>
        <a:lstStyle/>
        <a:p>
          <a:endParaRPr lang="en-US"/>
        </a:p>
      </dgm:t>
    </dgm:pt>
    <dgm:pt modelId="{BD55063A-2471-4757-B620-942F7D3E1CB8}">
      <dgm:prSet phldrT="[Text]"/>
      <dgm:spPr/>
      <dgm:t>
        <a:bodyPr/>
        <a:lstStyle/>
        <a:p>
          <a:r>
            <a:rPr lang="en-US" dirty="0"/>
            <a:t>Submit hands-on exercise by COB local time</a:t>
          </a:r>
        </a:p>
      </dgm:t>
    </dgm:pt>
    <dgm:pt modelId="{0A025286-0313-4FAE-9A5D-4F10D2C71BDF}" type="parTrans" cxnId="{65DFC8F6-E525-44B0-A83E-325661797144}">
      <dgm:prSet/>
      <dgm:spPr/>
      <dgm:t>
        <a:bodyPr/>
        <a:lstStyle/>
        <a:p>
          <a:endParaRPr lang="en-US"/>
        </a:p>
      </dgm:t>
    </dgm:pt>
    <dgm:pt modelId="{66135E62-441C-4D53-8DDA-DDBD856F7D73}" type="sibTrans" cxnId="{65DFC8F6-E525-44B0-A83E-325661797144}">
      <dgm:prSet/>
      <dgm:spPr/>
      <dgm:t>
        <a:bodyPr/>
        <a:lstStyle/>
        <a:p>
          <a:endParaRPr lang="en-US"/>
        </a:p>
      </dgm:t>
    </dgm:pt>
    <dgm:pt modelId="{A07E74EC-A14D-421F-811B-BE2B975F954A}">
      <dgm:prSet phldrT="[Text]"/>
      <dgm:spPr/>
      <dgm:t>
        <a:bodyPr/>
        <a:lstStyle/>
        <a:p>
          <a:r>
            <a:rPr lang="en-US" dirty="0"/>
            <a:t>1 hr. webinar for Q&amp;A, including: 1) submitted questions; 2) hands-on exercise; 3) assessment answers</a:t>
          </a:r>
        </a:p>
      </dgm:t>
    </dgm:pt>
    <dgm:pt modelId="{80CEC389-D9F8-430E-9C33-FD3AF4ED4BBB}" type="parTrans" cxnId="{BE86B7A0-7561-4B09-9CB3-A08D4A9DB30A}">
      <dgm:prSet/>
      <dgm:spPr/>
      <dgm:t>
        <a:bodyPr/>
        <a:lstStyle/>
        <a:p>
          <a:endParaRPr lang="en-US"/>
        </a:p>
      </dgm:t>
    </dgm:pt>
    <dgm:pt modelId="{7978D833-FB9C-402D-AA39-61FAD693923C}" type="sibTrans" cxnId="{BE86B7A0-7561-4B09-9CB3-A08D4A9DB30A}">
      <dgm:prSet/>
      <dgm:spPr/>
      <dgm:t>
        <a:bodyPr/>
        <a:lstStyle/>
        <a:p>
          <a:endParaRPr lang="en-US"/>
        </a:p>
      </dgm:t>
    </dgm:pt>
    <dgm:pt modelId="{784C71E0-7383-4334-8850-176FDC44F214}">
      <dgm:prSet phldrT="[Text]"/>
      <dgm:spPr/>
      <dgm:t>
        <a:bodyPr/>
        <a:lstStyle/>
        <a:p>
          <a:r>
            <a:rPr lang="en-US" dirty="0"/>
            <a:t>Module post-test</a:t>
          </a:r>
        </a:p>
      </dgm:t>
    </dgm:pt>
    <dgm:pt modelId="{5716B575-475B-4892-AD91-B282D1656566}" type="parTrans" cxnId="{24C15EB5-BF5F-4AE5-B49B-D2614C9A8886}">
      <dgm:prSet/>
      <dgm:spPr/>
      <dgm:t>
        <a:bodyPr/>
        <a:lstStyle/>
        <a:p>
          <a:endParaRPr lang="en-US"/>
        </a:p>
      </dgm:t>
    </dgm:pt>
    <dgm:pt modelId="{08B93831-69EF-4B67-ABD7-15E36C63B16D}" type="sibTrans" cxnId="{24C15EB5-BF5F-4AE5-B49B-D2614C9A8886}">
      <dgm:prSet/>
      <dgm:spPr/>
      <dgm:t>
        <a:bodyPr/>
        <a:lstStyle/>
        <a:p>
          <a:endParaRPr lang="en-US"/>
        </a:p>
      </dgm:t>
    </dgm:pt>
    <dgm:pt modelId="{0A411B4B-C28B-4EBD-902C-63875124CAFE}">
      <dgm:prSet phldrT="[Text]"/>
      <dgm:spPr/>
      <dgm:t>
        <a:bodyPr/>
        <a:lstStyle/>
        <a:p>
          <a:r>
            <a:rPr lang="en-US" dirty="0"/>
            <a:t>Virtual “office hours”</a:t>
          </a:r>
        </a:p>
      </dgm:t>
    </dgm:pt>
    <dgm:pt modelId="{D09C86C3-3587-4AD2-BD49-BAADFCF82612}" type="parTrans" cxnId="{209CF82C-AAA4-4676-AF19-B3C22F5BBDE3}">
      <dgm:prSet/>
      <dgm:spPr/>
      <dgm:t>
        <a:bodyPr/>
        <a:lstStyle/>
        <a:p>
          <a:endParaRPr lang="en-US"/>
        </a:p>
      </dgm:t>
    </dgm:pt>
    <dgm:pt modelId="{0CCF0747-796B-4BE1-9D75-9C701923B69F}" type="sibTrans" cxnId="{209CF82C-AAA4-4676-AF19-B3C22F5BBDE3}">
      <dgm:prSet/>
      <dgm:spPr/>
      <dgm:t>
        <a:bodyPr/>
        <a:lstStyle/>
        <a:p>
          <a:endParaRPr lang="en-US"/>
        </a:p>
      </dgm:t>
    </dgm:pt>
    <dgm:pt modelId="{22FC0517-C5AC-481E-B4A7-2650C0BC1D4F}" type="pres">
      <dgm:prSet presAssocID="{EF442373-DCC3-45DF-8FD9-E7247BC72623}" presName="Name0" presStyleCnt="0">
        <dgm:presLayoutVars>
          <dgm:dir/>
          <dgm:animLvl val="lvl"/>
          <dgm:resizeHandles val="exact"/>
        </dgm:presLayoutVars>
      </dgm:prSet>
      <dgm:spPr/>
      <dgm:t>
        <a:bodyPr/>
        <a:lstStyle/>
        <a:p>
          <a:endParaRPr lang="en-US"/>
        </a:p>
      </dgm:t>
    </dgm:pt>
    <dgm:pt modelId="{0AA95CAA-4424-4A9B-BEF6-6E9DC4754AC2}" type="pres">
      <dgm:prSet presAssocID="{DE5F24E7-AC9B-4DEA-BD02-3640CB274337}" presName="composite" presStyleCnt="0"/>
      <dgm:spPr/>
    </dgm:pt>
    <dgm:pt modelId="{94D3F8E1-FE2D-4F9E-96BB-CD273EC1D26A}" type="pres">
      <dgm:prSet presAssocID="{DE5F24E7-AC9B-4DEA-BD02-3640CB274337}" presName="parTx" presStyleLbl="alignNode1" presStyleIdx="0" presStyleCnt="5">
        <dgm:presLayoutVars>
          <dgm:chMax val="0"/>
          <dgm:chPref val="0"/>
          <dgm:bulletEnabled val="1"/>
        </dgm:presLayoutVars>
      </dgm:prSet>
      <dgm:spPr/>
      <dgm:t>
        <a:bodyPr/>
        <a:lstStyle/>
        <a:p>
          <a:endParaRPr lang="en-US"/>
        </a:p>
      </dgm:t>
    </dgm:pt>
    <dgm:pt modelId="{B71F3812-F428-43B8-8730-8B04B1BF885E}" type="pres">
      <dgm:prSet presAssocID="{DE5F24E7-AC9B-4DEA-BD02-3640CB274337}" presName="desTx" presStyleLbl="alignAccFollowNode1" presStyleIdx="0" presStyleCnt="5">
        <dgm:presLayoutVars>
          <dgm:bulletEnabled val="1"/>
        </dgm:presLayoutVars>
      </dgm:prSet>
      <dgm:spPr/>
      <dgm:t>
        <a:bodyPr/>
        <a:lstStyle/>
        <a:p>
          <a:endParaRPr lang="en-US"/>
        </a:p>
      </dgm:t>
    </dgm:pt>
    <dgm:pt modelId="{56AA83B6-5243-49D2-B025-FEBB60B8AD8B}" type="pres">
      <dgm:prSet presAssocID="{8E550C01-7588-4A8C-B726-748DA0B119DC}" presName="space" presStyleCnt="0"/>
      <dgm:spPr/>
    </dgm:pt>
    <dgm:pt modelId="{E300C4C5-9F0F-4173-8AE1-947C45CB84D2}" type="pres">
      <dgm:prSet presAssocID="{F55B87C0-2DE7-4FEE-A6F9-A69C89A45B1F}" presName="composite" presStyleCnt="0"/>
      <dgm:spPr/>
    </dgm:pt>
    <dgm:pt modelId="{78613A60-AD37-4DDC-8265-062BCDE86A3F}" type="pres">
      <dgm:prSet presAssocID="{F55B87C0-2DE7-4FEE-A6F9-A69C89A45B1F}" presName="parTx" presStyleLbl="alignNode1" presStyleIdx="1" presStyleCnt="5">
        <dgm:presLayoutVars>
          <dgm:chMax val="0"/>
          <dgm:chPref val="0"/>
          <dgm:bulletEnabled val="1"/>
        </dgm:presLayoutVars>
      </dgm:prSet>
      <dgm:spPr/>
      <dgm:t>
        <a:bodyPr/>
        <a:lstStyle/>
        <a:p>
          <a:endParaRPr lang="en-US"/>
        </a:p>
      </dgm:t>
    </dgm:pt>
    <dgm:pt modelId="{E47F7DBA-6C30-4EC1-A178-6A82F2B4F9CE}" type="pres">
      <dgm:prSet presAssocID="{F55B87C0-2DE7-4FEE-A6F9-A69C89A45B1F}" presName="desTx" presStyleLbl="alignAccFollowNode1" presStyleIdx="1" presStyleCnt="5">
        <dgm:presLayoutVars>
          <dgm:bulletEnabled val="1"/>
        </dgm:presLayoutVars>
      </dgm:prSet>
      <dgm:spPr/>
      <dgm:t>
        <a:bodyPr/>
        <a:lstStyle/>
        <a:p>
          <a:endParaRPr lang="en-US"/>
        </a:p>
      </dgm:t>
    </dgm:pt>
    <dgm:pt modelId="{4D72C5DF-A182-4399-A7FD-A43D7C36816D}" type="pres">
      <dgm:prSet presAssocID="{8DC7B917-6C1C-48CC-95DA-53B15B11E9BB}" presName="space" presStyleCnt="0"/>
      <dgm:spPr/>
    </dgm:pt>
    <dgm:pt modelId="{0F073DE9-8013-461B-A452-CC956EE4A687}" type="pres">
      <dgm:prSet presAssocID="{FE038DD8-42ED-453C-ABED-91432D6E6D33}" presName="composite" presStyleCnt="0"/>
      <dgm:spPr/>
    </dgm:pt>
    <dgm:pt modelId="{4FE2F1AC-5CB7-4539-BBC4-F02CC136EE30}" type="pres">
      <dgm:prSet presAssocID="{FE038DD8-42ED-453C-ABED-91432D6E6D33}" presName="parTx" presStyleLbl="alignNode1" presStyleIdx="2" presStyleCnt="5">
        <dgm:presLayoutVars>
          <dgm:chMax val="0"/>
          <dgm:chPref val="0"/>
          <dgm:bulletEnabled val="1"/>
        </dgm:presLayoutVars>
      </dgm:prSet>
      <dgm:spPr/>
      <dgm:t>
        <a:bodyPr/>
        <a:lstStyle/>
        <a:p>
          <a:endParaRPr lang="en-US"/>
        </a:p>
      </dgm:t>
    </dgm:pt>
    <dgm:pt modelId="{413BA7F2-DDE3-4D7F-BEC2-59BFC82AB4E2}" type="pres">
      <dgm:prSet presAssocID="{FE038DD8-42ED-453C-ABED-91432D6E6D33}" presName="desTx" presStyleLbl="alignAccFollowNode1" presStyleIdx="2" presStyleCnt="5">
        <dgm:presLayoutVars>
          <dgm:bulletEnabled val="1"/>
        </dgm:presLayoutVars>
      </dgm:prSet>
      <dgm:spPr/>
      <dgm:t>
        <a:bodyPr/>
        <a:lstStyle/>
        <a:p>
          <a:endParaRPr lang="en-US"/>
        </a:p>
      </dgm:t>
    </dgm:pt>
    <dgm:pt modelId="{C037946B-80AA-4195-8EBC-86CA55519B95}" type="pres">
      <dgm:prSet presAssocID="{CB5E7488-6733-4292-BC78-7E4E48E6EE93}" presName="space" presStyleCnt="0"/>
      <dgm:spPr/>
    </dgm:pt>
    <dgm:pt modelId="{0152FB19-DED4-4985-866F-87A9E60FA6B9}" type="pres">
      <dgm:prSet presAssocID="{B579E565-F546-4F54-A165-12EE913EFEA4}" presName="composite" presStyleCnt="0"/>
      <dgm:spPr/>
    </dgm:pt>
    <dgm:pt modelId="{5CBCC684-748B-421C-820A-A060A016FF81}" type="pres">
      <dgm:prSet presAssocID="{B579E565-F546-4F54-A165-12EE913EFEA4}" presName="parTx" presStyleLbl="alignNode1" presStyleIdx="3" presStyleCnt="5">
        <dgm:presLayoutVars>
          <dgm:chMax val="0"/>
          <dgm:chPref val="0"/>
          <dgm:bulletEnabled val="1"/>
        </dgm:presLayoutVars>
      </dgm:prSet>
      <dgm:spPr/>
      <dgm:t>
        <a:bodyPr/>
        <a:lstStyle/>
        <a:p>
          <a:endParaRPr lang="en-US"/>
        </a:p>
      </dgm:t>
    </dgm:pt>
    <dgm:pt modelId="{2A5032D6-CC35-4982-B650-9755E752D97F}" type="pres">
      <dgm:prSet presAssocID="{B579E565-F546-4F54-A165-12EE913EFEA4}" presName="desTx" presStyleLbl="alignAccFollowNode1" presStyleIdx="3" presStyleCnt="5">
        <dgm:presLayoutVars>
          <dgm:bulletEnabled val="1"/>
        </dgm:presLayoutVars>
      </dgm:prSet>
      <dgm:spPr/>
      <dgm:t>
        <a:bodyPr/>
        <a:lstStyle/>
        <a:p>
          <a:endParaRPr lang="en-US"/>
        </a:p>
      </dgm:t>
    </dgm:pt>
    <dgm:pt modelId="{A5B2A7F4-E9C8-4B46-8968-59CC65D0F043}" type="pres">
      <dgm:prSet presAssocID="{44097641-AB3D-422D-B6FC-F0A3A3868ED5}" presName="space" presStyleCnt="0"/>
      <dgm:spPr/>
    </dgm:pt>
    <dgm:pt modelId="{470F76A5-D4F9-416F-A1B9-C96938EC93FA}" type="pres">
      <dgm:prSet presAssocID="{30EE6F3E-AE21-4AC1-A06F-03D7427DD988}" presName="composite" presStyleCnt="0"/>
      <dgm:spPr/>
    </dgm:pt>
    <dgm:pt modelId="{036CFE86-D41C-474C-807C-8A0010A730D9}" type="pres">
      <dgm:prSet presAssocID="{30EE6F3E-AE21-4AC1-A06F-03D7427DD988}" presName="parTx" presStyleLbl="alignNode1" presStyleIdx="4" presStyleCnt="5">
        <dgm:presLayoutVars>
          <dgm:chMax val="0"/>
          <dgm:chPref val="0"/>
          <dgm:bulletEnabled val="1"/>
        </dgm:presLayoutVars>
      </dgm:prSet>
      <dgm:spPr/>
      <dgm:t>
        <a:bodyPr/>
        <a:lstStyle/>
        <a:p>
          <a:endParaRPr lang="en-US"/>
        </a:p>
      </dgm:t>
    </dgm:pt>
    <dgm:pt modelId="{DBA71293-B4B5-40A5-AD57-0578F4482F8D}" type="pres">
      <dgm:prSet presAssocID="{30EE6F3E-AE21-4AC1-A06F-03D7427DD988}" presName="desTx" presStyleLbl="alignAccFollowNode1" presStyleIdx="4" presStyleCnt="5">
        <dgm:presLayoutVars>
          <dgm:bulletEnabled val="1"/>
        </dgm:presLayoutVars>
      </dgm:prSet>
      <dgm:spPr/>
      <dgm:t>
        <a:bodyPr/>
        <a:lstStyle/>
        <a:p>
          <a:endParaRPr lang="en-US"/>
        </a:p>
      </dgm:t>
    </dgm:pt>
  </dgm:ptLst>
  <dgm:cxnLst>
    <dgm:cxn modelId="{547655B1-373D-47B1-B6C9-A7B28F4CCF2E}" type="presOf" srcId="{490CC315-813D-4048-85D4-9A1BDAD7263E}" destId="{2A5032D6-CC35-4982-B650-9755E752D97F}" srcOrd="0" destOrd="0" presId="urn:microsoft.com/office/officeart/2005/8/layout/hList1"/>
    <dgm:cxn modelId="{15AA2781-B426-4611-8FBF-1C22DAA8A9EB}" type="presOf" srcId="{B579E565-F546-4F54-A165-12EE913EFEA4}" destId="{5CBCC684-748B-421C-820A-A060A016FF81}" srcOrd="0" destOrd="0" presId="urn:microsoft.com/office/officeart/2005/8/layout/hList1"/>
    <dgm:cxn modelId="{8E4951B0-119F-4C3E-9DDC-16AA99D42930}" type="presOf" srcId="{FF0C8DB0-02CB-42A4-B2B0-159F4ACD24D6}" destId="{413BA7F2-DDE3-4D7F-BEC2-59BFC82AB4E2}" srcOrd="0" destOrd="0" presId="urn:microsoft.com/office/officeart/2005/8/layout/hList1"/>
    <dgm:cxn modelId="{5D066E8B-303D-4727-BDF9-9B5C9D82B58F}" type="presOf" srcId="{460AA9C9-0CBA-4A5C-BA99-BFBFBF856D9A}" destId="{B71F3812-F428-43B8-8730-8B04B1BF885E}" srcOrd="0" destOrd="2" presId="urn:microsoft.com/office/officeart/2005/8/layout/hList1"/>
    <dgm:cxn modelId="{466E140A-9FF6-497A-9C89-B749CE13AE6A}" srcId="{EF442373-DCC3-45DF-8FD9-E7247BC72623}" destId="{DE5F24E7-AC9B-4DEA-BD02-3640CB274337}" srcOrd="0" destOrd="0" parTransId="{57F278C2-3E6D-4AB1-B880-1D880FB444DA}" sibTransId="{8E550C01-7588-4A8C-B726-748DA0B119DC}"/>
    <dgm:cxn modelId="{5F5C327E-3F82-4F54-9E8C-3C4AEBB606D6}" srcId="{FE038DD8-42ED-453C-ABED-91432D6E6D33}" destId="{FF0C8DB0-02CB-42A4-B2B0-159F4ACD24D6}" srcOrd="0" destOrd="0" parTransId="{9C910D2E-8064-48C6-A1C2-9471AE6E746F}" sibTransId="{6E0018CA-1A18-4F12-A5FC-32497C9F7EAC}"/>
    <dgm:cxn modelId="{B83269A3-7A6D-435D-A18B-987FB8380C39}" type="presOf" srcId="{BD55063A-2471-4757-B620-942F7D3E1CB8}" destId="{2A5032D6-CC35-4982-B650-9755E752D97F}" srcOrd="0" destOrd="1" presId="urn:microsoft.com/office/officeart/2005/8/layout/hList1"/>
    <dgm:cxn modelId="{A5E22319-32EC-4247-A205-C9AE754084D0}" type="presOf" srcId="{1F12374D-2A77-4551-B38C-D5F5C6EF17E7}" destId="{413BA7F2-DDE3-4D7F-BEC2-59BFC82AB4E2}" srcOrd="0" destOrd="2" presId="urn:microsoft.com/office/officeart/2005/8/layout/hList1"/>
    <dgm:cxn modelId="{8D57F7B5-CF6B-4D4F-A716-CF499BF5856E}" srcId="{EF442373-DCC3-45DF-8FD9-E7247BC72623}" destId="{FE038DD8-42ED-453C-ABED-91432D6E6D33}" srcOrd="2" destOrd="0" parTransId="{58CD82D6-F283-4380-BABB-80E6D479FCA5}" sibTransId="{CB5E7488-6733-4292-BC78-7E4E48E6EE93}"/>
    <dgm:cxn modelId="{FABA74DA-D829-4D6D-A9D5-EA8E075BB011}" srcId="{DE5F24E7-AC9B-4DEA-BD02-3640CB274337}" destId="{460AA9C9-0CBA-4A5C-BA99-BFBFBF856D9A}" srcOrd="2" destOrd="0" parTransId="{C6BD83D9-7312-475A-8A73-D7233251EF57}" sibTransId="{869C8CBA-49E9-47FC-93BD-DB05A7B1BEB3}"/>
    <dgm:cxn modelId="{E8B57D65-1099-4962-8289-599C95BB2D05}" type="presOf" srcId="{EF442373-DCC3-45DF-8FD9-E7247BC72623}" destId="{22FC0517-C5AC-481E-B4A7-2650C0BC1D4F}" srcOrd="0" destOrd="0" presId="urn:microsoft.com/office/officeart/2005/8/layout/hList1"/>
    <dgm:cxn modelId="{959EA417-D621-4878-9A0C-A0CB6BFA5F69}" type="presOf" srcId="{1CD3CFD3-0F1D-42EC-B81F-02AB87070C51}" destId="{B71F3812-F428-43B8-8730-8B04B1BF885E}" srcOrd="0" destOrd="1" presId="urn:microsoft.com/office/officeart/2005/8/layout/hList1"/>
    <dgm:cxn modelId="{628F96AB-3B8D-468F-A286-B9E703F475E4}" srcId="{B579E565-F546-4F54-A165-12EE913EFEA4}" destId="{490CC315-813D-4048-85D4-9A1BDAD7263E}" srcOrd="0" destOrd="0" parTransId="{E314AE27-D57B-4BC1-92FE-0ACDB4EBC6C4}" sibTransId="{D2A50CCF-441E-44D4-86AF-B43F3A6C29AD}"/>
    <dgm:cxn modelId="{65DFC8F6-E525-44B0-A83E-325661797144}" srcId="{B579E565-F546-4F54-A165-12EE913EFEA4}" destId="{BD55063A-2471-4757-B620-942F7D3E1CB8}" srcOrd="1" destOrd="0" parTransId="{0A025286-0313-4FAE-9A5D-4F10D2C71BDF}" sibTransId="{66135E62-441C-4D53-8DDA-DDBD856F7D73}"/>
    <dgm:cxn modelId="{CE8C273D-A955-4D96-90BE-3A0D38EF1683}" type="presOf" srcId="{6615F9AA-923C-4E46-9894-D7E5A82249C3}" destId="{E47F7DBA-6C30-4EC1-A178-6A82F2B4F9CE}" srcOrd="0" destOrd="0" presId="urn:microsoft.com/office/officeart/2005/8/layout/hList1"/>
    <dgm:cxn modelId="{209CF82C-AAA4-4676-AF19-B3C22F5BBDE3}" srcId="{FE038DD8-42ED-453C-ABED-91432D6E6D33}" destId="{0A411B4B-C28B-4EBD-902C-63875124CAFE}" srcOrd="1" destOrd="0" parTransId="{D09C86C3-3587-4AD2-BD49-BAADFCF82612}" sibTransId="{0CCF0747-796B-4BE1-9D75-9C701923B69F}"/>
    <dgm:cxn modelId="{E1305B04-AF1B-4B5F-B91F-32BF13729F2C}" type="presOf" srcId="{784C71E0-7383-4334-8850-176FDC44F214}" destId="{DBA71293-B4B5-40A5-AD57-0578F4482F8D}" srcOrd="0" destOrd="0" presId="urn:microsoft.com/office/officeart/2005/8/layout/hList1"/>
    <dgm:cxn modelId="{C09B3EB1-5872-4416-8F10-7178A2B84C5F}" type="presOf" srcId="{F55B87C0-2DE7-4FEE-A6F9-A69C89A45B1F}" destId="{78613A60-AD37-4DDC-8265-062BCDE86A3F}" srcOrd="0" destOrd="0" presId="urn:microsoft.com/office/officeart/2005/8/layout/hList1"/>
    <dgm:cxn modelId="{24C15EB5-BF5F-4AE5-B49B-D2614C9A8886}" srcId="{30EE6F3E-AE21-4AC1-A06F-03D7427DD988}" destId="{784C71E0-7383-4334-8850-176FDC44F214}" srcOrd="0" destOrd="0" parTransId="{5716B575-475B-4892-AD91-B282D1656566}" sibTransId="{08B93831-69EF-4B67-ABD7-15E36C63B16D}"/>
    <dgm:cxn modelId="{88F5A8CE-59E9-4042-809B-3BC4C5014C6E}" srcId="{F55B87C0-2DE7-4FEE-A6F9-A69C89A45B1F}" destId="{6615F9AA-923C-4E46-9894-D7E5A82249C3}" srcOrd="0" destOrd="0" parTransId="{12883F7F-574B-4024-B2F9-5FE861B70405}" sibTransId="{8710EB75-F0DE-4019-9135-484B3E5C36FD}"/>
    <dgm:cxn modelId="{2793AFCF-29F9-4978-978B-77C7CA442448}" srcId="{EF442373-DCC3-45DF-8FD9-E7247BC72623}" destId="{30EE6F3E-AE21-4AC1-A06F-03D7427DD988}" srcOrd="4" destOrd="0" parTransId="{433F66E9-9E54-4638-A51E-8D2695888D4F}" sibTransId="{B371A6C8-2D9F-4572-8DEF-FD4A0CC31463}"/>
    <dgm:cxn modelId="{605DB7D2-CDB1-4577-AB9E-E99D310886C7}" type="presOf" srcId="{30EE6F3E-AE21-4AC1-A06F-03D7427DD988}" destId="{036CFE86-D41C-474C-807C-8A0010A730D9}" srcOrd="0" destOrd="0" presId="urn:microsoft.com/office/officeart/2005/8/layout/hList1"/>
    <dgm:cxn modelId="{E01D27C1-7BA4-4CCC-B01E-3491F2E78F4C}" srcId="{FE038DD8-42ED-453C-ABED-91432D6E6D33}" destId="{1F12374D-2A77-4551-B38C-D5F5C6EF17E7}" srcOrd="2" destOrd="0" parTransId="{AB5D4AD7-6364-4D9C-9E45-B63850C076E3}" sibTransId="{A3B6A220-F0B2-4272-A95B-3B29C2F1E93A}"/>
    <dgm:cxn modelId="{338824CE-D460-4577-85C4-0F285172A98F}" srcId="{DE5F24E7-AC9B-4DEA-BD02-3640CB274337}" destId="{65A5F577-91B0-4722-AD57-B01D83503E2E}" srcOrd="0" destOrd="0" parTransId="{8394C9CE-FA90-4FE2-AD36-8F5E49E4BA25}" sibTransId="{C4F3E0CD-9D37-4714-A524-833B036A9C52}"/>
    <dgm:cxn modelId="{BE86B7A0-7561-4B09-9CB3-A08D4A9DB30A}" srcId="{30EE6F3E-AE21-4AC1-A06F-03D7427DD988}" destId="{A07E74EC-A14D-421F-811B-BE2B975F954A}" srcOrd="1" destOrd="0" parTransId="{80CEC389-D9F8-430E-9C33-FD3AF4ED4BBB}" sibTransId="{7978D833-FB9C-402D-AA39-61FAD693923C}"/>
    <dgm:cxn modelId="{E3938E0A-B29E-4992-BEA7-6EC635C95188}" type="presOf" srcId="{DE5F24E7-AC9B-4DEA-BD02-3640CB274337}" destId="{94D3F8E1-FE2D-4F9E-96BB-CD273EC1D26A}" srcOrd="0" destOrd="0" presId="urn:microsoft.com/office/officeart/2005/8/layout/hList1"/>
    <dgm:cxn modelId="{772702FC-E10E-49D2-BFEE-58A83901AA06}" srcId="{EF442373-DCC3-45DF-8FD9-E7247BC72623}" destId="{B579E565-F546-4F54-A165-12EE913EFEA4}" srcOrd="3" destOrd="0" parTransId="{B646B3BD-1BCD-46DB-8B57-CFFC124550BB}" sibTransId="{44097641-AB3D-422D-B6FC-F0A3A3868ED5}"/>
    <dgm:cxn modelId="{7A5635D6-5CB9-4D78-9567-C1FB560F7FEF}" type="presOf" srcId="{A07E74EC-A14D-421F-811B-BE2B975F954A}" destId="{DBA71293-B4B5-40A5-AD57-0578F4482F8D}" srcOrd="0" destOrd="1" presId="urn:microsoft.com/office/officeart/2005/8/layout/hList1"/>
    <dgm:cxn modelId="{E0ADDFBF-2FF5-4505-9571-B20B48C0C2B1}" type="presOf" srcId="{FE038DD8-42ED-453C-ABED-91432D6E6D33}" destId="{4FE2F1AC-5CB7-4539-BBC4-F02CC136EE30}" srcOrd="0" destOrd="0" presId="urn:microsoft.com/office/officeart/2005/8/layout/hList1"/>
    <dgm:cxn modelId="{8662876B-7056-43C7-8CDF-0BA0256EBBDA}" srcId="{EF442373-DCC3-45DF-8FD9-E7247BC72623}" destId="{F55B87C0-2DE7-4FEE-A6F9-A69C89A45B1F}" srcOrd="1" destOrd="0" parTransId="{0C433708-B296-4445-9D2A-20CC95FE5671}" sibTransId="{8DC7B917-6C1C-48CC-95DA-53B15B11E9BB}"/>
    <dgm:cxn modelId="{D4FCF63C-6217-47EA-ADF0-EAC69176D071}" srcId="{DE5F24E7-AC9B-4DEA-BD02-3640CB274337}" destId="{1CD3CFD3-0F1D-42EC-B81F-02AB87070C51}" srcOrd="1" destOrd="0" parTransId="{9B014132-5566-4595-B611-0BA8CE9B8545}" sibTransId="{925C68EF-15DF-4609-BB7F-B178B6BA8C95}"/>
    <dgm:cxn modelId="{541588AC-0CA0-47AE-86F3-15CCF9FA8606}" type="presOf" srcId="{65A5F577-91B0-4722-AD57-B01D83503E2E}" destId="{B71F3812-F428-43B8-8730-8B04B1BF885E}" srcOrd="0" destOrd="0" presId="urn:microsoft.com/office/officeart/2005/8/layout/hList1"/>
    <dgm:cxn modelId="{15E228B9-F33F-441B-84A2-C04820727774}" type="presOf" srcId="{0A411B4B-C28B-4EBD-902C-63875124CAFE}" destId="{413BA7F2-DDE3-4D7F-BEC2-59BFC82AB4E2}" srcOrd="0" destOrd="1" presId="urn:microsoft.com/office/officeart/2005/8/layout/hList1"/>
    <dgm:cxn modelId="{8B8DFD48-1371-44B4-ABE8-6AFF7814DD2C}" type="presParOf" srcId="{22FC0517-C5AC-481E-B4A7-2650C0BC1D4F}" destId="{0AA95CAA-4424-4A9B-BEF6-6E9DC4754AC2}" srcOrd="0" destOrd="0" presId="urn:microsoft.com/office/officeart/2005/8/layout/hList1"/>
    <dgm:cxn modelId="{33CE44C8-B093-40F7-BE82-081D962E72C9}" type="presParOf" srcId="{0AA95CAA-4424-4A9B-BEF6-6E9DC4754AC2}" destId="{94D3F8E1-FE2D-4F9E-96BB-CD273EC1D26A}" srcOrd="0" destOrd="0" presId="urn:microsoft.com/office/officeart/2005/8/layout/hList1"/>
    <dgm:cxn modelId="{9408082B-304F-448A-A004-337FD01CF0C7}" type="presParOf" srcId="{0AA95CAA-4424-4A9B-BEF6-6E9DC4754AC2}" destId="{B71F3812-F428-43B8-8730-8B04B1BF885E}" srcOrd="1" destOrd="0" presId="urn:microsoft.com/office/officeart/2005/8/layout/hList1"/>
    <dgm:cxn modelId="{B04E1979-4C99-4C0E-B4D9-65212721B402}" type="presParOf" srcId="{22FC0517-C5AC-481E-B4A7-2650C0BC1D4F}" destId="{56AA83B6-5243-49D2-B025-FEBB60B8AD8B}" srcOrd="1" destOrd="0" presId="urn:microsoft.com/office/officeart/2005/8/layout/hList1"/>
    <dgm:cxn modelId="{78FD378A-8094-4EE6-B848-029C15A802CC}" type="presParOf" srcId="{22FC0517-C5AC-481E-B4A7-2650C0BC1D4F}" destId="{E300C4C5-9F0F-4173-8AE1-947C45CB84D2}" srcOrd="2" destOrd="0" presId="urn:microsoft.com/office/officeart/2005/8/layout/hList1"/>
    <dgm:cxn modelId="{1F2823E5-8776-4DFD-9751-00CD629F41A1}" type="presParOf" srcId="{E300C4C5-9F0F-4173-8AE1-947C45CB84D2}" destId="{78613A60-AD37-4DDC-8265-062BCDE86A3F}" srcOrd="0" destOrd="0" presId="urn:microsoft.com/office/officeart/2005/8/layout/hList1"/>
    <dgm:cxn modelId="{2DED5BE1-0BF5-4535-860E-297399A5CF3A}" type="presParOf" srcId="{E300C4C5-9F0F-4173-8AE1-947C45CB84D2}" destId="{E47F7DBA-6C30-4EC1-A178-6A82F2B4F9CE}" srcOrd="1" destOrd="0" presId="urn:microsoft.com/office/officeart/2005/8/layout/hList1"/>
    <dgm:cxn modelId="{05A1C226-2518-4352-B141-403D197ED6DB}" type="presParOf" srcId="{22FC0517-C5AC-481E-B4A7-2650C0BC1D4F}" destId="{4D72C5DF-A182-4399-A7FD-A43D7C36816D}" srcOrd="3" destOrd="0" presId="urn:microsoft.com/office/officeart/2005/8/layout/hList1"/>
    <dgm:cxn modelId="{6B593997-86BA-424A-BDC6-0DBF86C0E908}" type="presParOf" srcId="{22FC0517-C5AC-481E-B4A7-2650C0BC1D4F}" destId="{0F073DE9-8013-461B-A452-CC956EE4A687}" srcOrd="4" destOrd="0" presId="urn:microsoft.com/office/officeart/2005/8/layout/hList1"/>
    <dgm:cxn modelId="{0C8D9FEC-F1FB-453B-A0EA-09BE130B3A8C}" type="presParOf" srcId="{0F073DE9-8013-461B-A452-CC956EE4A687}" destId="{4FE2F1AC-5CB7-4539-BBC4-F02CC136EE30}" srcOrd="0" destOrd="0" presId="urn:microsoft.com/office/officeart/2005/8/layout/hList1"/>
    <dgm:cxn modelId="{B9FF4624-D2A0-46CD-AB13-6B6C16949912}" type="presParOf" srcId="{0F073DE9-8013-461B-A452-CC956EE4A687}" destId="{413BA7F2-DDE3-4D7F-BEC2-59BFC82AB4E2}" srcOrd="1" destOrd="0" presId="urn:microsoft.com/office/officeart/2005/8/layout/hList1"/>
    <dgm:cxn modelId="{E7D6848B-842D-467D-A65A-5E4B32582F2F}" type="presParOf" srcId="{22FC0517-C5AC-481E-B4A7-2650C0BC1D4F}" destId="{C037946B-80AA-4195-8EBC-86CA55519B95}" srcOrd="5" destOrd="0" presId="urn:microsoft.com/office/officeart/2005/8/layout/hList1"/>
    <dgm:cxn modelId="{E1A5CBD5-F594-492C-BE27-EEFAC17B7D54}" type="presParOf" srcId="{22FC0517-C5AC-481E-B4A7-2650C0BC1D4F}" destId="{0152FB19-DED4-4985-866F-87A9E60FA6B9}" srcOrd="6" destOrd="0" presId="urn:microsoft.com/office/officeart/2005/8/layout/hList1"/>
    <dgm:cxn modelId="{1541D97E-1691-4F23-BEAE-1F8D38A75C8D}" type="presParOf" srcId="{0152FB19-DED4-4985-866F-87A9E60FA6B9}" destId="{5CBCC684-748B-421C-820A-A060A016FF81}" srcOrd="0" destOrd="0" presId="urn:microsoft.com/office/officeart/2005/8/layout/hList1"/>
    <dgm:cxn modelId="{A8EC4EB8-D72F-48CE-A80C-B1645AF0E014}" type="presParOf" srcId="{0152FB19-DED4-4985-866F-87A9E60FA6B9}" destId="{2A5032D6-CC35-4982-B650-9755E752D97F}" srcOrd="1" destOrd="0" presId="urn:microsoft.com/office/officeart/2005/8/layout/hList1"/>
    <dgm:cxn modelId="{95B805BB-D4F6-4A85-83D8-C13FD11E7A66}" type="presParOf" srcId="{22FC0517-C5AC-481E-B4A7-2650C0BC1D4F}" destId="{A5B2A7F4-E9C8-4B46-8968-59CC65D0F043}" srcOrd="7" destOrd="0" presId="urn:microsoft.com/office/officeart/2005/8/layout/hList1"/>
    <dgm:cxn modelId="{7F066C14-C3E7-429E-B696-BA4FE4B2B279}" type="presParOf" srcId="{22FC0517-C5AC-481E-B4A7-2650C0BC1D4F}" destId="{470F76A5-D4F9-416F-A1B9-C96938EC93FA}" srcOrd="8" destOrd="0" presId="urn:microsoft.com/office/officeart/2005/8/layout/hList1"/>
    <dgm:cxn modelId="{7281BC81-407D-4E28-8534-3BCE3D4664B1}" type="presParOf" srcId="{470F76A5-D4F9-416F-A1B9-C96938EC93FA}" destId="{036CFE86-D41C-474C-807C-8A0010A730D9}" srcOrd="0" destOrd="0" presId="urn:microsoft.com/office/officeart/2005/8/layout/hList1"/>
    <dgm:cxn modelId="{C207667B-F167-4137-9BD6-4CF7BFF22911}" type="presParOf" srcId="{470F76A5-D4F9-416F-A1B9-C96938EC93FA}" destId="{DBA71293-B4B5-40A5-AD57-0578F4482F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2BAD2-333E-40BA-A433-2D25F0AEFE1D}" type="doc">
      <dgm:prSet loTypeId="urn:microsoft.com/office/officeart/2005/8/layout/chevron2" loCatId="process" qsTypeId="urn:microsoft.com/office/officeart/2005/8/quickstyle/simple1" qsCatId="simple" csTypeId="urn:microsoft.com/office/officeart/2005/8/colors/accent1_3" csCatId="accent1" phldr="1"/>
      <dgm:spPr/>
      <dgm:t>
        <a:bodyPr/>
        <a:lstStyle/>
        <a:p>
          <a:endParaRPr lang="en-US"/>
        </a:p>
      </dgm:t>
    </dgm:pt>
    <dgm:pt modelId="{0B9DDDD6-813F-4F92-8EBF-6D39764E7DC4}">
      <dgm:prSet phldrT="[Text]"/>
      <dgm:spPr/>
      <dgm:t>
        <a:bodyPr/>
        <a:lstStyle/>
        <a:p>
          <a:r>
            <a:rPr lang="en-US" dirty="0"/>
            <a:t>Plan</a:t>
          </a:r>
        </a:p>
      </dgm:t>
    </dgm:pt>
    <dgm:pt modelId="{8939305C-DF87-4CA5-AA1A-393F18E98024}" type="parTrans" cxnId="{9A38C310-5F74-4106-9E9A-2952491913BE}">
      <dgm:prSet/>
      <dgm:spPr/>
      <dgm:t>
        <a:bodyPr/>
        <a:lstStyle/>
        <a:p>
          <a:endParaRPr lang="en-US"/>
        </a:p>
      </dgm:t>
    </dgm:pt>
    <dgm:pt modelId="{96D42E06-D457-4D41-9076-8B7E949A515D}" type="sibTrans" cxnId="{9A38C310-5F74-4106-9E9A-2952491913BE}">
      <dgm:prSet/>
      <dgm:spPr/>
      <dgm:t>
        <a:bodyPr/>
        <a:lstStyle/>
        <a:p>
          <a:endParaRPr lang="en-US"/>
        </a:p>
      </dgm:t>
    </dgm:pt>
    <dgm:pt modelId="{96F31D13-737D-4F14-B32E-8036F074AD05}">
      <dgm:prSet phldrT="[Text]"/>
      <dgm:spPr/>
      <dgm:t>
        <a:bodyPr/>
        <a:lstStyle/>
        <a:p>
          <a:r>
            <a:rPr lang="en-US" dirty="0"/>
            <a:t>Generate/refine theory</a:t>
          </a:r>
        </a:p>
      </dgm:t>
    </dgm:pt>
    <dgm:pt modelId="{40F5D0A4-616D-4647-AEC3-94D1962F05FE}" type="parTrans" cxnId="{FED41E8B-3DA7-4C7F-9527-7B52A3A65687}">
      <dgm:prSet/>
      <dgm:spPr/>
      <dgm:t>
        <a:bodyPr/>
        <a:lstStyle/>
        <a:p>
          <a:endParaRPr lang="en-US"/>
        </a:p>
      </dgm:t>
    </dgm:pt>
    <dgm:pt modelId="{815E2939-7B03-4C99-9B81-1200CD8F7D05}" type="sibTrans" cxnId="{FED41E8B-3DA7-4C7F-9527-7B52A3A65687}">
      <dgm:prSet/>
      <dgm:spPr/>
      <dgm:t>
        <a:bodyPr/>
        <a:lstStyle/>
        <a:p>
          <a:endParaRPr lang="en-US"/>
        </a:p>
      </dgm:t>
    </dgm:pt>
    <dgm:pt modelId="{EBC1B34A-59B0-4A44-A68E-0E654E1AD9AD}">
      <dgm:prSet phldrT="[Text]"/>
      <dgm:spPr/>
      <dgm:t>
        <a:bodyPr/>
        <a:lstStyle/>
        <a:p>
          <a:r>
            <a:rPr lang="en-US" dirty="0"/>
            <a:t>Conduct</a:t>
          </a:r>
        </a:p>
      </dgm:t>
    </dgm:pt>
    <dgm:pt modelId="{6A23FBAF-6185-4194-B783-2E07D7527F7B}" type="parTrans" cxnId="{301DD3FB-99A7-47B2-8950-F4B1064E5EC1}">
      <dgm:prSet/>
      <dgm:spPr/>
      <dgm:t>
        <a:bodyPr/>
        <a:lstStyle/>
        <a:p>
          <a:endParaRPr lang="en-US"/>
        </a:p>
      </dgm:t>
    </dgm:pt>
    <dgm:pt modelId="{320FCD25-233A-4911-9218-0E90E2793AA4}" type="sibTrans" cxnId="{301DD3FB-99A7-47B2-8950-F4B1064E5EC1}">
      <dgm:prSet/>
      <dgm:spPr/>
      <dgm:t>
        <a:bodyPr/>
        <a:lstStyle/>
        <a:p>
          <a:endParaRPr lang="en-US"/>
        </a:p>
      </dgm:t>
    </dgm:pt>
    <dgm:pt modelId="{7A877ACF-AA14-4950-9161-D3D56C8BCA4E}">
      <dgm:prSet phldrT="[Text]"/>
      <dgm:spPr/>
      <dgm:t>
        <a:bodyPr/>
        <a:lstStyle/>
        <a:p>
          <a:r>
            <a:rPr lang="en-US" dirty="0"/>
            <a:t>Validate or triangulate quantitative findings</a:t>
          </a:r>
        </a:p>
      </dgm:t>
    </dgm:pt>
    <dgm:pt modelId="{B605C4BF-1E66-4DB1-8119-E6842110F338}" type="parTrans" cxnId="{4F4A28CF-2542-4E47-91CF-F04B904C5459}">
      <dgm:prSet/>
      <dgm:spPr/>
      <dgm:t>
        <a:bodyPr/>
        <a:lstStyle/>
        <a:p>
          <a:endParaRPr lang="en-US"/>
        </a:p>
      </dgm:t>
    </dgm:pt>
    <dgm:pt modelId="{02FEEB43-6618-442D-B5AB-8FFB89FA3B29}" type="sibTrans" cxnId="{4F4A28CF-2542-4E47-91CF-F04B904C5459}">
      <dgm:prSet/>
      <dgm:spPr/>
      <dgm:t>
        <a:bodyPr/>
        <a:lstStyle/>
        <a:p>
          <a:endParaRPr lang="en-US"/>
        </a:p>
      </dgm:t>
    </dgm:pt>
    <dgm:pt modelId="{7CF95F94-04BD-45F6-B77F-701B2CAC521A}">
      <dgm:prSet phldrT="[Text]"/>
      <dgm:spPr/>
      <dgm:t>
        <a:bodyPr/>
        <a:lstStyle/>
        <a:p>
          <a:r>
            <a:rPr lang="en-US" dirty="0"/>
            <a:t>Interpret</a:t>
          </a:r>
        </a:p>
      </dgm:t>
    </dgm:pt>
    <dgm:pt modelId="{04B20DCF-7259-4A5A-B31A-F9FD3B6FB713}" type="parTrans" cxnId="{0B9A59BB-9BF1-426B-88F5-5612B2D97A98}">
      <dgm:prSet/>
      <dgm:spPr/>
      <dgm:t>
        <a:bodyPr/>
        <a:lstStyle/>
        <a:p>
          <a:endParaRPr lang="en-US"/>
        </a:p>
      </dgm:t>
    </dgm:pt>
    <dgm:pt modelId="{7B273EA3-1011-4859-B363-691EA81E9D2A}" type="sibTrans" cxnId="{0B9A59BB-9BF1-426B-88F5-5612B2D97A98}">
      <dgm:prSet/>
      <dgm:spPr/>
      <dgm:t>
        <a:bodyPr/>
        <a:lstStyle/>
        <a:p>
          <a:endParaRPr lang="en-US"/>
        </a:p>
      </dgm:t>
    </dgm:pt>
    <dgm:pt modelId="{E1F14E47-638A-4BC5-88EE-CC3117FA5923}">
      <dgm:prSet phldrT="[Text]"/>
      <dgm:spPr/>
      <dgm:t>
        <a:bodyPr/>
        <a:lstStyle/>
        <a:p>
          <a:r>
            <a:rPr lang="en-US" dirty="0"/>
            <a:t>Add contextual understanding to findings</a:t>
          </a:r>
        </a:p>
      </dgm:t>
    </dgm:pt>
    <dgm:pt modelId="{7B69C7C7-2C79-4C92-BA58-635A0ACDDF89}" type="parTrans" cxnId="{024875E4-2D4F-4B98-AF99-B164DB4A1FBA}">
      <dgm:prSet/>
      <dgm:spPr/>
      <dgm:t>
        <a:bodyPr/>
        <a:lstStyle/>
        <a:p>
          <a:endParaRPr lang="en-US"/>
        </a:p>
      </dgm:t>
    </dgm:pt>
    <dgm:pt modelId="{C5EC57DD-11E1-4978-993B-F0068AD49A51}" type="sibTrans" cxnId="{024875E4-2D4F-4B98-AF99-B164DB4A1FBA}">
      <dgm:prSet/>
      <dgm:spPr/>
      <dgm:t>
        <a:bodyPr/>
        <a:lstStyle/>
        <a:p>
          <a:endParaRPr lang="en-US"/>
        </a:p>
      </dgm:t>
    </dgm:pt>
    <dgm:pt modelId="{7C9B1C78-D783-4CA4-8415-E236A9D401B4}">
      <dgm:prSet/>
      <dgm:spPr/>
      <dgm:t>
        <a:bodyPr/>
        <a:lstStyle/>
        <a:p>
          <a:r>
            <a:rPr lang="en-US" dirty="0"/>
            <a:t>Inform research questions to be asked</a:t>
          </a:r>
        </a:p>
      </dgm:t>
    </dgm:pt>
    <dgm:pt modelId="{2830BEF7-BB11-43D2-8485-E22447A22516}" type="parTrans" cxnId="{C79F58FB-3E26-4AC9-A072-13C57081A89C}">
      <dgm:prSet/>
      <dgm:spPr/>
      <dgm:t>
        <a:bodyPr/>
        <a:lstStyle/>
        <a:p>
          <a:endParaRPr lang="en-US"/>
        </a:p>
      </dgm:t>
    </dgm:pt>
    <dgm:pt modelId="{7094F56E-4D44-4B6D-822A-E0A36466707E}" type="sibTrans" cxnId="{C79F58FB-3E26-4AC9-A072-13C57081A89C}">
      <dgm:prSet/>
      <dgm:spPr/>
      <dgm:t>
        <a:bodyPr/>
        <a:lstStyle/>
        <a:p>
          <a:endParaRPr lang="en-US"/>
        </a:p>
      </dgm:t>
    </dgm:pt>
    <dgm:pt modelId="{CD8903B9-6D99-49F8-868E-04918A966416}">
      <dgm:prSet/>
      <dgm:spPr/>
      <dgm:t>
        <a:bodyPr/>
        <a:lstStyle/>
        <a:p>
          <a:r>
            <a:rPr lang="en-US" dirty="0"/>
            <a:t>Choose research design, identification strategy</a:t>
          </a:r>
        </a:p>
      </dgm:t>
    </dgm:pt>
    <dgm:pt modelId="{2B1A6DCC-81AE-40E1-BA3F-DBA4B9A23885}" type="parTrans" cxnId="{F0ADEC71-4578-4891-9617-EA8461EFBB59}">
      <dgm:prSet/>
      <dgm:spPr/>
      <dgm:t>
        <a:bodyPr/>
        <a:lstStyle/>
        <a:p>
          <a:endParaRPr lang="en-US"/>
        </a:p>
      </dgm:t>
    </dgm:pt>
    <dgm:pt modelId="{01153AE8-FDF8-43F1-8EB8-1E12D8EEC2AF}" type="sibTrans" cxnId="{F0ADEC71-4578-4891-9617-EA8461EFBB59}">
      <dgm:prSet/>
      <dgm:spPr/>
      <dgm:t>
        <a:bodyPr/>
        <a:lstStyle/>
        <a:p>
          <a:endParaRPr lang="en-US"/>
        </a:p>
      </dgm:t>
    </dgm:pt>
    <dgm:pt modelId="{AC1CC8AB-E791-499A-BBFD-412F6899930E}">
      <dgm:prSet/>
      <dgm:spPr/>
      <dgm:t>
        <a:bodyPr/>
        <a:lstStyle/>
        <a:p>
          <a:r>
            <a:rPr lang="en-US" dirty="0"/>
            <a:t>Design data collection approach, instruments</a:t>
          </a:r>
        </a:p>
      </dgm:t>
    </dgm:pt>
    <dgm:pt modelId="{98119E8E-7346-4C82-BA82-B96FD7130559}" type="parTrans" cxnId="{C3A103F3-A626-4F7E-9EE9-DD5BE30C2E0E}">
      <dgm:prSet/>
      <dgm:spPr/>
      <dgm:t>
        <a:bodyPr/>
        <a:lstStyle/>
        <a:p>
          <a:endParaRPr lang="en-US"/>
        </a:p>
      </dgm:t>
    </dgm:pt>
    <dgm:pt modelId="{F8AF53DA-8826-4043-8950-E6D06AE15829}" type="sibTrans" cxnId="{C3A103F3-A626-4F7E-9EE9-DD5BE30C2E0E}">
      <dgm:prSet/>
      <dgm:spPr/>
      <dgm:t>
        <a:bodyPr/>
        <a:lstStyle/>
        <a:p>
          <a:endParaRPr lang="en-US"/>
        </a:p>
      </dgm:t>
    </dgm:pt>
    <dgm:pt modelId="{E69E2639-68C3-4BCA-B6C3-7D48B0394A7B}">
      <dgm:prSet/>
      <dgm:spPr/>
      <dgm:t>
        <a:bodyPr/>
        <a:lstStyle/>
        <a:p>
          <a:r>
            <a:rPr lang="en-US" dirty="0"/>
            <a:t>Investigate assumptions (e.g., about the Theory of Change)</a:t>
          </a:r>
        </a:p>
      </dgm:t>
    </dgm:pt>
    <dgm:pt modelId="{B8E574B3-AFBC-4A40-BF7E-43E25B8F2DDB}" type="parTrans" cxnId="{AFDEEC4C-4591-413A-943C-2FA36443E4CB}">
      <dgm:prSet/>
      <dgm:spPr/>
      <dgm:t>
        <a:bodyPr/>
        <a:lstStyle/>
        <a:p>
          <a:endParaRPr lang="en-US"/>
        </a:p>
      </dgm:t>
    </dgm:pt>
    <dgm:pt modelId="{E539804E-DF34-4273-81FB-23F6E8F8789F}" type="sibTrans" cxnId="{AFDEEC4C-4591-413A-943C-2FA36443E4CB}">
      <dgm:prSet/>
      <dgm:spPr/>
      <dgm:t>
        <a:bodyPr/>
        <a:lstStyle/>
        <a:p>
          <a:endParaRPr lang="en-US"/>
        </a:p>
      </dgm:t>
    </dgm:pt>
    <dgm:pt modelId="{F027A467-3A42-47AA-AE34-16E528341DE8}">
      <dgm:prSet/>
      <dgm:spPr/>
      <dgm:t>
        <a:bodyPr/>
        <a:lstStyle/>
        <a:p>
          <a:r>
            <a:rPr lang="en-US" dirty="0"/>
            <a:t>Learn about population/beneficiary experiences</a:t>
          </a:r>
        </a:p>
      </dgm:t>
    </dgm:pt>
    <dgm:pt modelId="{C8AB7BD1-9137-4EAF-ACFD-067467A4C970}" type="parTrans" cxnId="{A00D52C0-9A86-491F-BD57-E195019C2801}">
      <dgm:prSet/>
      <dgm:spPr/>
      <dgm:t>
        <a:bodyPr/>
        <a:lstStyle/>
        <a:p>
          <a:endParaRPr lang="en-US"/>
        </a:p>
      </dgm:t>
    </dgm:pt>
    <dgm:pt modelId="{9B2348C8-6C5C-48DF-8649-22BC1841627A}" type="sibTrans" cxnId="{A00D52C0-9A86-491F-BD57-E195019C2801}">
      <dgm:prSet/>
      <dgm:spPr/>
      <dgm:t>
        <a:bodyPr/>
        <a:lstStyle/>
        <a:p>
          <a:endParaRPr lang="en-US"/>
        </a:p>
      </dgm:t>
    </dgm:pt>
    <dgm:pt modelId="{A6F9E0EC-D791-4ECD-8DB3-1FC575FC7446}">
      <dgm:prSet/>
      <dgm:spPr/>
      <dgm:t>
        <a:bodyPr/>
        <a:lstStyle/>
        <a:p>
          <a:r>
            <a:rPr lang="en-US" dirty="0"/>
            <a:t>Identify heterogeneity, unintended consequences</a:t>
          </a:r>
        </a:p>
      </dgm:t>
    </dgm:pt>
    <dgm:pt modelId="{41327262-45C8-4475-9DD5-82955BFCE9E9}" type="parTrans" cxnId="{FEC3F3AC-49E4-40B7-98E5-7E6C0759FF19}">
      <dgm:prSet/>
      <dgm:spPr/>
      <dgm:t>
        <a:bodyPr/>
        <a:lstStyle/>
        <a:p>
          <a:endParaRPr lang="en-US"/>
        </a:p>
      </dgm:t>
    </dgm:pt>
    <dgm:pt modelId="{659D8B73-4869-445D-86A9-61612439CF44}" type="sibTrans" cxnId="{FEC3F3AC-49E4-40B7-98E5-7E6C0759FF19}">
      <dgm:prSet/>
      <dgm:spPr/>
      <dgm:t>
        <a:bodyPr/>
        <a:lstStyle/>
        <a:p>
          <a:endParaRPr lang="en-US"/>
        </a:p>
      </dgm:t>
    </dgm:pt>
    <dgm:pt modelId="{0EB1ADC1-C39E-4BD7-839F-4A40A698915C}">
      <dgm:prSet/>
      <dgm:spPr/>
      <dgm:t>
        <a:bodyPr/>
        <a:lstStyle/>
        <a:p>
          <a:r>
            <a:rPr lang="en-US" dirty="0"/>
            <a:t>Formulate better policy recommendations</a:t>
          </a:r>
        </a:p>
      </dgm:t>
    </dgm:pt>
    <dgm:pt modelId="{168676D6-683D-4636-8C2E-C8CA842118B5}" type="parTrans" cxnId="{6A5230DE-5F60-464F-AC54-01B951532DF7}">
      <dgm:prSet/>
      <dgm:spPr/>
      <dgm:t>
        <a:bodyPr/>
        <a:lstStyle/>
        <a:p>
          <a:endParaRPr lang="en-US"/>
        </a:p>
      </dgm:t>
    </dgm:pt>
    <dgm:pt modelId="{D5D0E4AE-3EFF-45A1-8C82-C548102D346B}" type="sibTrans" cxnId="{6A5230DE-5F60-464F-AC54-01B951532DF7}">
      <dgm:prSet/>
      <dgm:spPr/>
      <dgm:t>
        <a:bodyPr/>
        <a:lstStyle/>
        <a:p>
          <a:endParaRPr lang="en-US"/>
        </a:p>
      </dgm:t>
    </dgm:pt>
    <dgm:pt modelId="{7D607079-94C1-4AE6-B702-7E3F83E831CD}">
      <dgm:prSet/>
      <dgm:spPr/>
      <dgm:t>
        <a:bodyPr/>
        <a:lstStyle/>
        <a:p>
          <a:r>
            <a:rPr lang="en-US" dirty="0"/>
            <a:t>External validity/transferability to other contexts</a:t>
          </a:r>
        </a:p>
      </dgm:t>
    </dgm:pt>
    <dgm:pt modelId="{49234390-9A88-4165-8E02-050E00C3D6AA}" type="parTrans" cxnId="{4DADD3A6-E58D-4158-8B44-4AC70A724171}">
      <dgm:prSet/>
      <dgm:spPr/>
      <dgm:t>
        <a:bodyPr/>
        <a:lstStyle/>
        <a:p>
          <a:endParaRPr lang="en-US"/>
        </a:p>
      </dgm:t>
    </dgm:pt>
    <dgm:pt modelId="{69312D54-9263-4823-84B5-A1E377C4A9B3}" type="sibTrans" cxnId="{4DADD3A6-E58D-4158-8B44-4AC70A724171}">
      <dgm:prSet/>
      <dgm:spPr/>
      <dgm:t>
        <a:bodyPr/>
        <a:lstStyle/>
        <a:p>
          <a:endParaRPr lang="en-US"/>
        </a:p>
      </dgm:t>
    </dgm:pt>
    <dgm:pt modelId="{F810156C-F2E6-4174-8352-30E8E3C48EE3}">
      <dgm:prSet/>
      <dgm:spPr/>
      <dgm:t>
        <a:bodyPr/>
        <a:lstStyle/>
        <a:p>
          <a:r>
            <a:rPr lang="en-US" dirty="0"/>
            <a:t>Raise new questions to guide future research</a:t>
          </a:r>
        </a:p>
      </dgm:t>
    </dgm:pt>
    <dgm:pt modelId="{2D526FC6-164E-4322-BDA9-91A3D3975BCD}" type="parTrans" cxnId="{C394B2F8-5826-42C0-A110-352078D2EB61}">
      <dgm:prSet/>
      <dgm:spPr/>
      <dgm:t>
        <a:bodyPr/>
        <a:lstStyle/>
        <a:p>
          <a:endParaRPr lang="en-US"/>
        </a:p>
      </dgm:t>
    </dgm:pt>
    <dgm:pt modelId="{15D7F20C-F474-46BD-99D2-8AC84C4E3C64}" type="sibTrans" cxnId="{C394B2F8-5826-42C0-A110-352078D2EB61}">
      <dgm:prSet/>
      <dgm:spPr/>
      <dgm:t>
        <a:bodyPr/>
        <a:lstStyle/>
        <a:p>
          <a:endParaRPr lang="en-US"/>
        </a:p>
      </dgm:t>
    </dgm:pt>
    <dgm:pt modelId="{88134836-BF5D-4492-B148-F69689C0EF19}" type="pres">
      <dgm:prSet presAssocID="{FE92BAD2-333E-40BA-A433-2D25F0AEFE1D}" presName="linearFlow" presStyleCnt="0">
        <dgm:presLayoutVars>
          <dgm:dir/>
          <dgm:animLvl val="lvl"/>
          <dgm:resizeHandles val="exact"/>
        </dgm:presLayoutVars>
      </dgm:prSet>
      <dgm:spPr/>
      <dgm:t>
        <a:bodyPr/>
        <a:lstStyle/>
        <a:p>
          <a:endParaRPr lang="en-US"/>
        </a:p>
      </dgm:t>
    </dgm:pt>
    <dgm:pt modelId="{381A1DA0-D368-45E5-9BAA-ED34427BF9AA}" type="pres">
      <dgm:prSet presAssocID="{0B9DDDD6-813F-4F92-8EBF-6D39764E7DC4}" presName="composite" presStyleCnt="0"/>
      <dgm:spPr/>
    </dgm:pt>
    <dgm:pt modelId="{9731FB75-5F59-4B20-8961-BC8181138B98}" type="pres">
      <dgm:prSet presAssocID="{0B9DDDD6-813F-4F92-8EBF-6D39764E7DC4}" presName="parentText" presStyleLbl="alignNode1" presStyleIdx="0" presStyleCnt="3">
        <dgm:presLayoutVars>
          <dgm:chMax val="1"/>
          <dgm:bulletEnabled val="1"/>
        </dgm:presLayoutVars>
      </dgm:prSet>
      <dgm:spPr/>
      <dgm:t>
        <a:bodyPr/>
        <a:lstStyle/>
        <a:p>
          <a:endParaRPr lang="en-US"/>
        </a:p>
      </dgm:t>
    </dgm:pt>
    <dgm:pt modelId="{9240871B-C8EB-4921-AFE8-2DB33456D517}" type="pres">
      <dgm:prSet presAssocID="{0B9DDDD6-813F-4F92-8EBF-6D39764E7DC4}" presName="descendantText" presStyleLbl="alignAcc1" presStyleIdx="0" presStyleCnt="3">
        <dgm:presLayoutVars>
          <dgm:bulletEnabled val="1"/>
        </dgm:presLayoutVars>
      </dgm:prSet>
      <dgm:spPr/>
      <dgm:t>
        <a:bodyPr/>
        <a:lstStyle/>
        <a:p>
          <a:endParaRPr lang="en-US"/>
        </a:p>
      </dgm:t>
    </dgm:pt>
    <dgm:pt modelId="{68A62D17-8E0A-4293-888A-6A9CDF0208EA}" type="pres">
      <dgm:prSet presAssocID="{96D42E06-D457-4D41-9076-8B7E949A515D}" presName="sp" presStyleCnt="0"/>
      <dgm:spPr/>
    </dgm:pt>
    <dgm:pt modelId="{0917A1D9-CC39-4D14-A214-DAD728965F1A}" type="pres">
      <dgm:prSet presAssocID="{EBC1B34A-59B0-4A44-A68E-0E654E1AD9AD}" presName="composite" presStyleCnt="0"/>
      <dgm:spPr/>
    </dgm:pt>
    <dgm:pt modelId="{78BE57BE-CF5B-40E5-8282-2997F198554C}" type="pres">
      <dgm:prSet presAssocID="{EBC1B34A-59B0-4A44-A68E-0E654E1AD9AD}" presName="parentText" presStyleLbl="alignNode1" presStyleIdx="1" presStyleCnt="3" custLinFactNeighborY="0">
        <dgm:presLayoutVars>
          <dgm:chMax val="1"/>
          <dgm:bulletEnabled val="1"/>
        </dgm:presLayoutVars>
      </dgm:prSet>
      <dgm:spPr/>
      <dgm:t>
        <a:bodyPr/>
        <a:lstStyle/>
        <a:p>
          <a:endParaRPr lang="en-US"/>
        </a:p>
      </dgm:t>
    </dgm:pt>
    <dgm:pt modelId="{0A120474-F937-4493-B1C8-A93F99A9E313}" type="pres">
      <dgm:prSet presAssocID="{EBC1B34A-59B0-4A44-A68E-0E654E1AD9AD}" presName="descendantText" presStyleLbl="alignAcc1" presStyleIdx="1" presStyleCnt="3">
        <dgm:presLayoutVars>
          <dgm:bulletEnabled val="1"/>
        </dgm:presLayoutVars>
      </dgm:prSet>
      <dgm:spPr/>
      <dgm:t>
        <a:bodyPr/>
        <a:lstStyle/>
        <a:p>
          <a:endParaRPr lang="en-US"/>
        </a:p>
      </dgm:t>
    </dgm:pt>
    <dgm:pt modelId="{0F988267-1D16-49AB-97B2-E37640765306}" type="pres">
      <dgm:prSet presAssocID="{320FCD25-233A-4911-9218-0E90E2793AA4}" presName="sp" presStyleCnt="0"/>
      <dgm:spPr/>
    </dgm:pt>
    <dgm:pt modelId="{4A253F84-FC3D-4A0B-9130-A5ED034102B7}" type="pres">
      <dgm:prSet presAssocID="{7CF95F94-04BD-45F6-B77F-701B2CAC521A}" presName="composite" presStyleCnt="0"/>
      <dgm:spPr/>
    </dgm:pt>
    <dgm:pt modelId="{C8967672-2ACD-4F1A-B929-DB70FDE101BF}" type="pres">
      <dgm:prSet presAssocID="{7CF95F94-04BD-45F6-B77F-701B2CAC521A}" presName="parentText" presStyleLbl="alignNode1" presStyleIdx="2" presStyleCnt="3">
        <dgm:presLayoutVars>
          <dgm:chMax val="1"/>
          <dgm:bulletEnabled val="1"/>
        </dgm:presLayoutVars>
      </dgm:prSet>
      <dgm:spPr/>
      <dgm:t>
        <a:bodyPr/>
        <a:lstStyle/>
        <a:p>
          <a:endParaRPr lang="en-US"/>
        </a:p>
      </dgm:t>
    </dgm:pt>
    <dgm:pt modelId="{CC69FB3F-7043-4203-981D-C6641D5393E3}" type="pres">
      <dgm:prSet presAssocID="{7CF95F94-04BD-45F6-B77F-701B2CAC521A}" presName="descendantText" presStyleLbl="alignAcc1" presStyleIdx="2" presStyleCnt="3">
        <dgm:presLayoutVars>
          <dgm:bulletEnabled val="1"/>
        </dgm:presLayoutVars>
      </dgm:prSet>
      <dgm:spPr/>
      <dgm:t>
        <a:bodyPr/>
        <a:lstStyle/>
        <a:p>
          <a:endParaRPr lang="en-US"/>
        </a:p>
      </dgm:t>
    </dgm:pt>
  </dgm:ptLst>
  <dgm:cxnLst>
    <dgm:cxn modelId="{46F38317-A4DC-4621-AF83-613DA37A408A}" type="presOf" srcId="{96F31D13-737D-4F14-B32E-8036F074AD05}" destId="{9240871B-C8EB-4921-AFE8-2DB33456D517}" srcOrd="0" destOrd="0" presId="urn:microsoft.com/office/officeart/2005/8/layout/chevron2"/>
    <dgm:cxn modelId="{095526C6-AE91-4537-A033-CF06FB4BEAC9}" type="presOf" srcId="{EBC1B34A-59B0-4A44-A68E-0E654E1AD9AD}" destId="{78BE57BE-CF5B-40E5-8282-2997F198554C}" srcOrd="0" destOrd="0" presId="urn:microsoft.com/office/officeart/2005/8/layout/chevron2"/>
    <dgm:cxn modelId="{A00D52C0-9A86-491F-BD57-E195019C2801}" srcId="{EBC1B34A-59B0-4A44-A68E-0E654E1AD9AD}" destId="{F027A467-3A42-47AA-AE34-16E528341DE8}" srcOrd="2" destOrd="0" parTransId="{C8AB7BD1-9137-4EAF-ACFD-067467A4C970}" sibTransId="{9B2348C8-6C5C-48DF-8649-22BC1841627A}"/>
    <dgm:cxn modelId="{B7CA0AFA-EE5B-4CA7-8504-A96DA103F038}" type="presOf" srcId="{E69E2639-68C3-4BCA-B6C3-7D48B0394A7B}" destId="{0A120474-F937-4493-B1C8-A93F99A9E313}" srcOrd="0" destOrd="1" presId="urn:microsoft.com/office/officeart/2005/8/layout/chevron2"/>
    <dgm:cxn modelId="{F0ADEC71-4578-4891-9617-EA8461EFBB59}" srcId="{0B9DDDD6-813F-4F92-8EBF-6D39764E7DC4}" destId="{CD8903B9-6D99-49F8-868E-04918A966416}" srcOrd="2" destOrd="0" parTransId="{2B1A6DCC-81AE-40E1-BA3F-DBA4B9A23885}" sibTransId="{01153AE8-FDF8-43F1-8EB8-1E12D8EEC2AF}"/>
    <dgm:cxn modelId="{4F4A28CF-2542-4E47-91CF-F04B904C5459}" srcId="{EBC1B34A-59B0-4A44-A68E-0E654E1AD9AD}" destId="{7A877ACF-AA14-4950-9161-D3D56C8BCA4E}" srcOrd="0" destOrd="0" parTransId="{B605C4BF-1E66-4DB1-8119-E6842110F338}" sibTransId="{02FEEB43-6618-442D-B5AB-8FFB89FA3B29}"/>
    <dgm:cxn modelId="{426B576D-5EA4-4D86-BFA1-B88048E633C5}" type="presOf" srcId="{E1F14E47-638A-4BC5-88EE-CC3117FA5923}" destId="{CC69FB3F-7043-4203-981D-C6641D5393E3}" srcOrd="0" destOrd="0" presId="urn:microsoft.com/office/officeart/2005/8/layout/chevron2"/>
    <dgm:cxn modelId="{024875E4-2D4F-4B98-AF99-B164DB4A1FBA}" srcId="{7CF95F94-04BD-45F6-B77F-701B2CAC521A}" destId="{E1F14E47-638A-4BC5-88EE-CC3117FA5923}" srcOrd="0" destOrd="0" parTransId="{7B69C7C7-2C79-4C92-BA58-635A0ACDDF89}" sibTransId="{C5EC57DD-11E1-4978-993B-F0068AD49A51}"/>
    <dgm:cxn modelId="{C3A103F3-A626-4F7E-9EE9-DD5BE30C2E0E}" srcId="{0B9DDDD6-813F-4F92-8EBF-6D39764E7DC4}" destId="{AC1CC8AB-E791-499A-BBFD-412F6899930E}" srcOrd="3" destOrd="0" parTransId="{98119E8E-7346-4C82-BA82-B96FD7130559}" sibTransId="{F8AF53DA-8826-4043-8950-E6D06AE15829}"/>
    <dgm:cxn modelId="{BC683352-DA2E-4CC5-A53F-A28135D1208B}" type="presOf" srcId="{7C9B1C78-D783-4CA4-8415-E236A9D401B4}" destId="{9240871B-C8EB-4921-AFE8-2DB33456D517}" srcOrd="0" destOrd="1" presId="urn:microsoft.com/office/officeart/2005/8/layout/chevron2"/>
    <dgm:cxn modelId="{784188D0-95AB-41EC-ACAD-8EE0E2ABB6EA}" type="presOf" srcId="{CD8903B9-6D99-49F8-868E-04918A966416}" destId="{9240871B-C8EB-4921-AFE8-2DB33456D517}" srcOrd="0" destOrd="2" presId="urn:microsoft.com/office/officeart/2005/8/layout/chevron2"/>
    <dgm:cxn modelId="{FED41E8B-3DA7-4C7F-9527-7B52A3A65687}" srcId="{0B9DDDD6-813F-4F92-8EBF-6D39764E7DC4}" destId="{96F31D13-737D-4F14-B32E-8036F074AD05}" srcOrd="0" destOrd="0" parTransId="{40F5D0A4-616D-4647-AEC3-94D1962F05FE}" sibTransId="{815E2939-7B03-4C99-9B81-1200CD8F7D05}"/>
    <dgm:cxn modelId="{281C9F9E-22CB-4231-B9B8-F6B84407F5E0}" type="presOf" srcId="{7A877ACF-AA14-4950-9161-D3D56C8BCA4E}" destId="{0A120474-F937-4493-B1C8-A93F99A9E313}" srcOrd="0" destOrd="0" presId="urn:microsoft.com/office/officeart/2005/8/layout/chevron2"/>
    <dgm:cxn modelId="{0B9A59BB-9BF1-426B-88F5-5612B2D97A98}" srcId="{FE92BAD2-333E-40BA-A433-2D25F0AEFE1D}" destId="{7CF95F94-04BD-45F6-B77F-701B2CAC521A}" srcOrd="2" destOrd="0" parTransId="{04B20DCF-7259-4A5A-B31A-F9FD3B6FB713}" sibTransId="{7B273EA3-1011-4859-B363-691EA81E9D2A}"/>
    <dgm:cxn modelId="{C79F58FB-3E26-4AC9-A072-13C57081A89C}" srcId="{0B9DDDD6-813F-4F92-8EBF-6D39764E7DC4}" destId="{7C9B1C78-D783-4CA4-8415-E236A9D401B4}" srcOrd="1" destOrd="0" parTransId="{2830BEF7-BB11-43D2-8485-E22447A22516}" sibTransId="{7094F56E-4D44-4B6D-822A-E0A36466707E}"/>
    <dgm:cxn modelId="{FEC3F3AC-49E4-40B7-98E5-7E6C0759FF19}" srcId="{EBC1B34A-59B0-4A44-A68E-0E654E1AD9AD}" destId="{A6F9E0EC-D791-4ECD-8DB3-1FC575FC7446}" srcOrd="3" destOrd="0" parTransId="{41327262-45C8-4475-9DD5-82955BFCE9E9}" sibTransId="{659D8B73-4869-445D-86A9-61612439CF44}"/>
    <dgm:cxn modelId="{3065AD0C-32BB-4986-A293-EE40F943B24E}" type="presOf" srcId="{F810156C-F2E6-4174-8352-30E8E3C48EE3}" destId="{CC69FB3F-7043-4203-981D-C6641D5393E3}" srcOrd="0" destOrd="3" presId="urn:microsoft.com/office/officeart/2005/8/layout/chevron2"/>
    <dgm:cxn modelId="{3D929EA5-E5A7-4763-9E5E-583F30FF2111}" type="presOf" srcId="{A6F9E0EC-D791-4ECD-8DB3-1FC575FC7446}" destId="{0A120474-F937-4493-B1C8-A93F99A9E313}" srcOrd="0" destOrd="3" presId="urn:microsoft.com/office/officeart/2005/8/layout/chevron2"/>
    <dgm:cxn modelId="{AECD3AF6-1071-4A56-B251-240114D7F9D1}" type="presOf" srcId="{0EB1ADC1-C39E-4BD7-839F-4A40A698915C}" destId="{CC69FB3F-7043-4203-981D-C6641D5393E3}" srcOrd="0" destOrd="1" presId="urn:microsoft.com/office/officeart/2005/8/layout/chevron2"/>
    <dgm:cxn modelId="{C8678DD4-A5DC-4109-AEF2-3A1462F5E25B}" type="presOf" srcId="{7CF95F94-04BD-45F6-B77F-701B2CAC521A}" destId="{C8967672-2ACD-4F1A-B929-DB70FDE101BF}" srcOrd="0" destOrd="0" presId="urn:microsoft.com/office/officeart/2005/8/layout/chevron2"/>
    <dgm:cxn modelId="{301DD3FB-99A7-47B2-8950-F4B1064E5EC1}" srcId="{FE92BAD2-333E-40BA-A433-2D25F0AEFE1D}" destId="{EBC1B34A-59B0-4A44-A68E-0E654E1AD9AD}" srcOrd="1" destOrd="0" parTransId="{6A23FBAF-6185-4194-B783-2E07D7527F7B}" sibTransId="{320FCD25-233A-4911-9218-0E90E2793AA4}"/>
    <dgm:cxn modelId="{4DADD3A6-E58D-4158-8B44-4AC70A724171}" srcId="{7CF95F94-04BD-45F6-B77F-701B2CAC521A}" destId="{7D607079-94C1-4AE6-B702-7E3F83E831CD}" srcOrd="2" destOrd="0" parTransId="{49234390-9A88-4165-8E02-050E00C3D6AA}" sibTransId="{69312D54-9263-4823-84B5-A1E377C4A9B3}"/>
    <dgm:cxn modelId="{28D5A9BA-8892-4F98-A1E3-5D428FC59E3A}" type="presOf" srcId="{FE92BAD2-333E-40BA-A433-2D25F0AEFE1D}" destId="{88134836-BF5D-4492-B148-F69689C0EF19}" srcOrd="0" destOrd="0" presId="urn:microsoft.com/office/officeart/2005/8/layout/chevron2"/>
    <dgm:cxn modelId="{6A5230DE-5F60-464F-AC54-01B951532DF7}" srcId="{7CF95F94-04BD-45F6-B77F-701B2CAC521A}" destId="{0EB1ADC1-C39E-4BD7-839F-4A40A698915C}" srcOrd="1" destOrd="0" parTransId="{168676D6-683D-4636-8C2E-C8CA842118B5}" sibTransId="{D5D0E4AE-3EFF-45A1-8C82-C548102D346B}"/>
    <dgm:cxn modelId="{F68E6E6C-9219-429E-8A56-2B8312094D9C}" type="presOf" srcId="{AC1CC8AB-E791-499A-BBFD-412F6899930E}" destId="{9240871B-C8EB-4921-AFE8-2DB33456D517}" srcOrd="0" destOrd="3" presId="urn:microsoft.com/office/officeart/2005/8/layout/chevron2"/>
    <dgm:cxn modelId="{2E8303BB-153F-4E77-8065-E0134F455DEC}" type="presOf" srcId="{F027A467-3A42-47AA-AE34-16E528341DE8}" destId="{0A120474-F937-4493-B1C8-A93F99A9E313}" srcOrd="0" destOrd="2" presId="urn:microsoft.com/office/officeart/2005/8/layout/chevron2"/>
    <dgm:cxn modelId="{9A38C310-5F74-4106-9E9A-2952491913BE}" srcId="{FE92BAD2-333E-40BA-A433-2D25F0AEFE1D}" destId="{0B9DDDD6-813F-4F92-8EBF-6D39764E7DC4}" srcOrd="0" destOrd="0" parTransId="{8939305C-DF87-4CA5-AA1A-393F18E98024}" sibTransId="{96D42E06-D457-4D41-9076-8B7E949A515D}"/>
    <dgm:cxn modelId="{AFDEEC4C-4591-413A-943C-2FA36443E4CB}" srcId="{EBC1B34A-59B0-4A44-A68E-0E654E1AD9AD}" destId="{E69E2639-68C3-4BCA-B6C3-7D48B0394A7B}" srcOrd="1" destOrd="0" parTransId="{B8E574B3-AFBC-4A40-BF7E-43E25B8F2DDB}" sibTransId="{E539804E-DF34-4273-81FB-23F6E8F8789F}"/>
    <dgm:cxn modelId="{57AD26F9-79A8-4ABE-952C-069DFAC169B3}" type="presOf" srcId="{0B9DDDD6-813F-4F92-8EBF-6D39764E7DC4}" destId="{9731FB75-5F59-4B20-8961-BC8181138B98}" srcOrd="0" destOrd="0" presId="urn:microsoft.com/office/officeart/2005/8/layout/chevron2"/>
    <dgm:cxn modelId="{C98E0DA2-1679-4DBA-89C6-3733EB31A0AE}" type="presOf" srcId="{7D607079-94C1-4AE6-B702-7E3F83E831CD}" destId="{CC69FB3F-7043-4203-981D-C6641D5393E3}" srcOrd="0" destOrd="2" presId="urn:microsoft.com/office/officeart/2005/8/layout/chevron2"/>
    <dgm:cxn modelId="{C394B2F8-5826-42C0-A110-352078D2EB61}" srcId="{7CF95F94-04BD-45F6-B77F-701B2CAC521A}" destId="{F810156C-F2E6-4174-8352-30E8E3C48EE3}" srcOrd="3" destOrd="0" parTransId="{2D526FC6-164E-4322-BDA9-91A3D3975BCD}" sibTransId="{15D7F20C-F474-46BD-99D2-8AC84C4E3C64}"/>
    <dgm:cxn modelId="{3D1F2754-5ED0-4734-94DD-06DEA22F3354}" type="presParOf" srcId="{88134836-BF5D-4492-B148-F69689C0EF19}" destId="{381A1DA0-D368-45E5-9BAA-ED34427BF9AA}" srcOrd="0" destOrd="0" presId="urn:microsoft.com/office/officeart/2005/8/layout/chevron2"/>
    <dgm:cxn modelId="{63DFD4E0-7B0F-4C89-8D31-513C8912BEFC}" type="presParOf" srcId="{381A1DA0-D368-45E5-9BAA-ED34427BF9AA}" destId="{9731FB75-5F59-4B20-8961-BC8181138B98}" srcOrd="0" destOrd="0" presId="urn:microsoft.com/office/officeart/2005/8/layout/chevron2"/>
    <dgm:cxn modelId="{C7A10971-719E-428A-8A76-07DAA0A297F7}" type="presParOf" srcId="{381A1DA0-D368-45E5-9BAA-ED34427BF9AA}" destId="{9240871B-C8EB-4921-AFE8-2DB33456D517}" srcOrd="1" destOrd="0" presId="urn:microsoft.com/office/officeart/2005/8/layout/chevron2"/>
    <dgm:cxn modelId="{0608DF0D-285D-48CE-B7B6-43EA9213F759}" type="presParOf" srcId="{88134836-BF5D-4492-B148-F69689C0EF19}" destId="{68A62D17-8E0A-4293-888A-6A9CDF0208EA}" srcOrd="1" destOrd="0" presId="urn:microsoft.com/office/officeart/2005/8/layout/chevron2"/>
    <dgm:cxn modelId="{17B89252-B67E-4A3E-840B-F75347EDB4DE}" type="presParOf" srcId="{88134836-BF5D-4492-B148-F69689C0EF19}" destId="{0917A1D9-CC39-4D14-A214-DAD728965F1A}" srcOrd="2" destOrd="0" presId="urn:microsoft.com/office/officeart/2005/8/layout/chevron2"/>
    <dgm:cxn modelId="{5431FC0C-6049-4E69-9C61-5D4C65FD6B3F}" type="presParOf" srcId="{0917A1D9-CC39-4D14-A214-DAD728965F1A}" destId="{78BE57BE-CF5B-40E5-8282-2997F198554C}" srcOrd="0" destOrd="0" presId="urn:microsoft.com/office/officeart/2005/8/layout/chevron2"/>
    <dgm:cxn modelId="{B47FCEA8-4444-4A74-B47A-1995ED462B28}" type="presParOf" srcId="{0917A1D9-CC39-4D14-A214-DAD728965F1A}" destId="{0A120474-F937-4493-B1C8-A93F99A9E313}" srcOrd="1" destOrd="0" presId="urn:microsoft.com/office/officeart/2005/8/layout/chevron2"/>
    <dgm:cxn modelId="{9525598D-2AA1-4D6F-92AE-694DA1E4329F}" type="presParOf" srcId="{88134836-BF5D-4492-B148-F69689C0EF19}" destId="{0F988267-1D16-49AB-97B2-E37640765306}" srcOrd="3" destOrd="0" presId="urn:microsoft.com/office/officeart/2005/8/layout/chevron2"/>
    <dgm:cxn modelId="{20E14295-B3EA-42BF-A560-85FFB0CCF641}" type="presParOf" srcId="{88134836-BF5D-4492-B148-F69689C0EF19}" destId="{4A253F84-FC3D-4A0B-9130-A5ED034102B7}" srcOrd="4" destOrd="0" presId="urn:microsoft.com/office/officeart/2005/8/layout/chevron2"/>
    <dgm:cxn modelId="{CA574AD8-54E6-4B5C-A1B2-3AF47DC75C20}" type="presParOf" srcId="{4A253F84-FC3D-4A0B-9130-A5ED034102B7}" destId="{C8967672-2ACD-4F1A-B929-DB70FDE101BF}" srcOrd="0" destOrd="0" presId="urn:microsoft.com/office/officeart/2005/8/layout/chevron2"/>
    <dgm:cxn modelId="{82F37182-A580-41B8-AE03-C01630BF68BF}" type="presParOf" srcId="{4A253F84-FC3D-4A0B-9130-A5ED034102B7}" destId="{CC69FB3F-7043-4203-981D-C6641D5393E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3F8E1-FE2D-4F9E-96BB-CD273EC1D26A}">
      <dsp:nvSpPr>
        <dsp:cNvPr id="0" name=""/>
        <dsp:cNvSpPr/>
      </dsp:nvSpPr>
      <dsp:spPr>
        <a:xfrm>
          <a:off x="3453" y="824500"/>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a:t>Monday</a:t>
          </a:r>
        </a:p>
      </dsp:txBody>
      <dsp:txXfrm>
        <a:off x="3453" y="824500"/>
        <a:ext cx="1323878" cy="432000"/>
      </dsp:txXfrm>
    </dsp:sp>
    <dsp:sp modelId="{B71F3812-F428-43B8-8730-8B04B1BF885E}">
      <dsp:nvSpPr>
        <dsp:cNvPr id="0" name=""/>
        <dsp:cNvSpPr/>
      </dsp:nvSpPr>
      <dsp:spPr>
        <a:xfrm>
          <a:off x="3453" y="1256500"/>
          <a:ext cx="1323878" cy="283078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Module pre-test</a:t>
          </a:r>
        </a:p>
        <a:p>
          <a:pPr marL="114300" lvl="1" indent="-114300" algn="l" defTabSz="666750">
            <a:lnSpc>
              <a:spcPct val="90000"/>
            </a:lnSpc>
            <a:spcBef>
              <a:spcPct val="0"/>
            </a:spcBef>
            <a:spcAft>
              <a:spcPct val="15000"/>
            </a:spcAft>
            <a:buChar char="••"/>
          </a:pPr>
          <a:r>
            <a:rPr lang="en-US" sz="1500" kern="1200" dirty="0"/>
            <a:t>2 hr. webinar to present module content</a:t>
          </a:r>
        </a:p>
        <a:p>
          <a:pPr marL="114300" lvl="1" indent="-114300" algn="l" defTabSz="666750">
            <a:lnSpc>
              <a:spcPct val="90000"/>
            </a:lnSpc>
            <a:spcBef>
              <a:spcPct val="0"/>
            </a:spcBef>
            <a:spcAft>
              <a:spcPct val="15000"/>
            </a:spcAft>
            <a:buChar char="••"/>
          </a:pPr>
          <a:r>
            <a:rPr lang="en-US" sz="1500" kern="1200" dirty="0"/>
            <a:t>Hands-on exercise assigned</a:t>
          </a:r>
        </a:p>
      </dsp:txBody>
      <dsp:txXfrm>
        <a:off x="3453" y="1256500"/>
        <a:ext cx="1323878" cy="2830781"/>
      </dsp:txXfrm>
    </dsp:sp>
    <dsp:sp modelId="{78613A60-AD37-4DDC-8265-062BCDE86A3F}">
      <dsp:nvSpPr>
        <dsp:cNvPr id="0" name=""/>
        <dsp:cNvSpPr/>
      </dsp:nvSpPr>
      <dsp:spPr>
        <a:xfrm>
          <a:off x="1512675" y="824500"/>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a:t>Tuesday</a:t>
          </a:r>
        </a:p>
      </dsp:txBody>
      <dsp:txXfrm>
        <a:off x="1512675" y="824500"/>
        <a:ext cx="1323878" cy="432000"/>
      </dsp:txXfrm>
    </dsp:sp>
    <dsp:sp modelId="{E47F7DBA-6C30-4EC1-A178-6A82F2B4F9CE}">
      <dsp:nvSpPr>
        <dsp:cNvPr id="0" name=""/>
        <dsp:cNvSpPr/>
      </dsp:nvSpPr>
      <dsp:spPr>
        <a:xfrm>
          <a:off x="1512675" y="1256500"/>
          <a:ext cx="1323878" cy="283078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Self-directed study, including: 1) Case studies; 2) Hands-on exercise</a:t>
          </a:r>
        </a:p>
      </dsp:txBody>
      <dsp:txXfrm>
        <a:off x="1512675" y="1256500"/>
        <a:ext cx="1323878" cy="2830781"/>
      </dsp:txXfrm>
    </dsp:sp>
    <dsp:sp modelId="{4FE2F1AC-5CB7-4539-BBC4-F02CC136EE30}">
      <dsp:nvSpPr>
        <dsp:cNvPr id="0" name=""/>
        <dsp:cNvSpPr/>
      </dsp:nvSpPr>
      <dsp:spPr>
        <a:xfrm>
          <a:off x="3021897" y="824500"/>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a:t>Wednesday</a:t>
          </a:r>
        </a:p>
      </dsp:txBody>
      <dsp:txXfrm>
        <a:off x="3021897" y="824500"/>
        <a:ext cx="1323878" cy="432000"/>
      </dsp:txXfrm>
    </dsp:sp>
    <dsp:sp modelId="{413BA7F2-DDE3-4D7F-BEC2-59BFC82AB4E2}">
      <dsp:nvSpPr>
        <dsp:cNvPr id="0" name=""/>
        <dsp:cNvSpPr/>
      </dsp:nvSpPr>
      <dsp:spPr>
        <a:xfrm>
          <a:off x="3021897" y="1256500"/>
          <a:ext cx="1323878" cy="283078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Self-directed study</a:t>
          </a:r>
        </a:p>
        <a:p>
          <a:pPr marL="114300" lvl="1" indent="-114300" algn="l" defTabSz="666750">
            <a:lnSpc>
              <a:spcPct val="90000"/>
            </a:lnSpc>
            <a:spcBef>
              <a:spcPct val="0"/>
            </a:spcBef>
            <a:spcAft>
              <a:spcPct val="15000"/>
            </a:spcAft>
            <a:buChar char="••"/>
          </a:pPr>
          <a:r>
            <a:rPr lang="en-US" sz="1500" kern="1200" dirty="0"/>
            <a:t>Virtual “office hours”</a:t>
          </a:r>
        </a:p>
        <a:p>
          <a:pPr marL="114300" lvl="1" indent="-114300" algn="l" defTabSz="666750">
            <a:lnSpc>
              <a:spcPct val="90000"/>
            </a:lnSpc>
            <a:spcBef>
              <a:spcPct val="0"/>
            </a:spcBef>
            <a:spcAft>
              <a:spcPct val="15000"/>
            </a:spcAft>
            <a:buChar char="••"/>
          </a:pPr>
          <a:r>
            <a:rPr lang="en-US" sz="1500" kern="1200" dirty="0"/>
            <a:t>Participants submit questions to facilitators by COB local time</a:t>
          </a:r>
        </a:p>
      </dsp:txBody>
      <dsp:txXfrm>
        <a:off x="3021897" y="1256500"/>
        <a:ext cx="1323878" cy="2830781"/>
      </dsp:txXfrm>
    </dsp:sp>
    <dsp:sp modelId="{5CBCC684-748B-421C-820A-A060A016FF81}">
      <dsp:nvSpPr>
        <dsp:cNvPr id="0" name=""/>
        <dsp:cNvSpPr/>
      </dsp:nvSpPr>
      <dsp:spPr>
        <a:xfrm>
          <a:off x="4531119" y="824500"/>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a:t>Thursday</a:t>
          </a:r>
        </a:p>
      </dsp:txBody>
      <dsp:txXfrm>
        <a:off x="4531119" y="824500"/>
        <a:ext cx="1323878" cy="432000"/>
      </dsp:txXfrm>
    </dsp:sp>
    <dsp:sp modelId="{2A5032D6-CC35-4982-B650-9755E752D97F}">
      <dsp:nvSpPr>
        <dsp:cNvPr id="0" name=""/>
        <dsp:cNvSpPr/>
      </dsp:nvSpPr>
      <dsp:spPr>
        <a:xfrm>
          <a:off x="4531119" y="1256500"/>
          <a:ext cx="1323878" cy="283078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Self-directed study</a:t>
          </a:r>
        </a:p>
        <a:p>
          <a:pPr marL="114300" lvl="1" indent="-114300" algn="l" defTabSz="666750">
            <a:lnSpc>
              <a:spcPct val="90000"/>
            </a:lnSpc>
            <a:spcBef>
              <a:spcPct val="0"/>
            </a:spcBef>
            <a:spcAft>
              <a:spcPct val="15000"/>
            </a:spcAft>
            <a:buChar char="••"/>
          </a:pPr>
          <a:r>
            <a:rPr lang="en-US" sz="1500" kern="1200" dirty="0"/>
            <a:t>Submit hands-on exercise by COB local time</a:t>
          </a:r>
        </a:p>
      </dsp:txBody>
      <dsp:txXfrm>
        <a:off x="4531119" y="1256500"/>
        <a:ext cx="1323878" cy="2830781"/>
      </dsp:txXfrm>
    </dsp:sp>
    <dsp:sp modelId="{036CFE86-D41C-474C-807C-8A0010A730D9}">
      <dsp:nvSpPr>
        <dsp:cNvPr id="0" name=""/>
        <dsp:cNvSpPr/>
      </dsp:nvSpPr>
      <dsp:spPr>
        <a:xfrm>
          <a:off x="6040341" y="824500"/>
          <a:ext cx="1323878" cy="43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a:t>Friday</a:t>
          </a:r>
        </a:p>
      </dsp:txBody>
      <dsp:txXfrm>
        <a:off x="6040341" y="824500"/>
        <a:ext cx="1323878" cy="432000"/>
      </dsp:txXfrm>
    </dsp:sp>
    <dsp:sp modelId="{DBA71293-B4B5-40A5-AD57-0578F4482F8D}">
      <dsp:nvSpPr>
        <dsp:cNvPr id="0" name=""/>
        <dsp:cNvSpPr/>
      </dsp:nvSpPr>
      <dsp:spPr>
        <a:xfrm>
          <a:off x="6040341" y="1256500"/>
          <a:ext cx="1323878" cy="283078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Module post-test</a:t>
          </a:r>
        </a:p>
        <a:p>
          <a:pPr marL="114300" lvl="1" indent="-114300" algn="l" defTabSz="666750">
            <a:lnSpc>
              <a:spcPct val="90000"/>
            </a:lnSpc>
            <a:spcBef>
              <a:spcPct val="0"/>
            </a:spcBef>
            <a:spcAft>
              <a:spcPct val="15000"/>
            </a:spcAft>
            <a:buChar char="••"/>
          </a:pPr>
          <a:r>
            <a:rPr lang="en-US" sz="1500" kern="1200" dirty="0"/>
            <a:t>1 hr. webinar for Q&amp;A, including: 1) submitted questions; 2) hands-on exercise; 3) assessment answers</a:t>
          </a:r>
        </a:p>
      </dsp:txBody>
      <dsp:txXfrm>
        <a:off x="6040341" y="1256500"/>
        <a:ext cx="1323878" cy="2830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1FB75-5F59-4B20-8961-BC8181138B98}">
      <dsp:nvSpPr>
        <dsp:cNvPr id="0" name=""/>
        <dsp:cNvSpPr/>
      </dsp:nvSpPr>
      <dsp:spPr>
        <a:xfrm rot="5400000">
          <a:off x="-301857" y="304305"/>
          <a:ext cx="2012383" cy="1408668"/>
        </a:xfrm>
        <a:prstGeom prst="chevron">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Plan</a:t>
          </a:r>
        </a:p>
      </dsp:txBody>
      <dsp:txXfrm rot="-5400000">
        <a:off x="1" y="706781"/>
        <a:ext cx="1408668" cy="603715"/>
      </dsp:txXfrm>
    </dsp:sp>
    <dsp:sp modelId="{9240871B-C8EB-4921-AFE8-2DB33456D517}">
      <dsp:nvSpPr>
        <dsp:cNvPr id="0" name=""/>
        <dsp:cNvSpPr/>
      </dsp:nvSpPr>
      <dsp:spPr>
        <a:xfrm rot="5400000">
          <a:off x="3780140" y="-2369024"/>
          <a:ext cx="1308049" cy="6050993"/>
        </a:xfrm>
        <a:prstGeom prst="round2Same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Generate/refine theory</a:t>
          </a:r>
        </a:p>
        <a:p>
          <a:pPr marL="171450" lvl="1" indent="-171450" algn="l" defTabSz="711200">
            <a:lnSpc>
              <a:spcPct val="90000"/>
            </a:lnSpc>
            <a:spcBef>
              <a:spcPct val="0"/>
            </a:spcBef>
            <a:spcAft>
              <a:spcPct val="15000"/>
            </a:spcAft>
            <a:buChar char="••"/>
          </a:pPr>
          <a:r>
            <a:rPr lang="en-US" sz="1600" kern="1200" dirty="0"/>
            <a:t>Inform research questions to be asked</a:t>
          </a:r>
        </a:p>
        <a:p>
          <a:pPr marL="171450" lvl="1" indent="-171450" algn="l" defTabSz="711200">
            <a:lnSpc>
              <a:spcPct val="90000"/>
            </a:lnSpc>
            <a:spcBef>
              <a:spcPct val="0"/>
            </a:spcBef>
            <a:spcAft>
              <a:spcPct val="15000"/>
            </a:spcAft>
            <a:buChar char="••"/>
          </a:pPr>
          <a:r>
            <a:rPr lang="en-US" sz="1600" kern="1200" dirty="0"/>
            <a:t>Choose research design, identification strategy</a:t>
          </a:r>
        </a:p>
        <a:p>
          <a:pPr marL="171450" lvl="1" indent="-171450" algn="l" defTabSz="711200">
            <a:lnSpc>
              <a:spcPct val="90000"/>
            </a:lnSpc>
            <a:spcBef>
              <a:spcPct val="0"/>
            </a:spcBef>
            <a:spcAft>
              <a:spcPct val="15000"/>
            </a:spcAft>
            <a:buChar char="••"/>
          </a:pPr>
          <a:r>
            <a:rPr lang="en-US" sz="1600" kern="1200" dirty="0"/>
            <a:t>Design data collection approach, instruments</a:t>
          </a:r>
        </a:p>
      </dsp:txBody>
      <dsp:txXfrm rot="-5400000">
        <a:off x="1408668" y="66302"/>
        <a:ext cx="5987139" cy="1180341"/>
      </dsp:txXfrm>
    </dsp:sp>
    <dsp:sp modelId="{78BE57BE-CF5B-40E5-8282-2997F198554C}">
      <dsp:nvSpPr>
        <dsp:cNvPr id="0" name=""/>
        <dsp:cNvSpPr/>
      </dsp:nvSpPr>
      <dsp:spPr>
        <a:xfrm rot="5400000">
          <a:off x="-301857" y="2126271"/>
          <a:ext cx="2012383" cy="1408668"/>
        </a:xfrm>
        <a:prstGeom prst="chevron">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Conduct</a:t>
          </a:r>
        </a:p>
      </dsp:txBody>
      <dsp:txXfrm rot="-5400000">
        <a:off x="1" y="2528747"/>
        <a:ext cx="1408668" cy="603715"/>
      </dsp:txXfrm>
    </dsp:sp>
    <dsp:sp modelId="{0A120474-F937-4493-B1C8-A93F99A9E313}">
      <dsp:nvSpPr>
        <dsp:cNvPr id="0" name=""/>
        <dsp:cNvSpPr/>
      </dsp:nvSpPr>
      <dsp:spPr>
        <a:xfrm rot="5400000">
          <a:off x="3780140" y="-547058"/>
          <a:ext cx="1308049" cy="6050993"/>
        </a:xfrm>
        <a:prstGeom prst="round2SameRect">
          <a:avLst/>
        </a:prstGeom>
        <a:solidFill>
          <a:schemeClr val="lt1">
            <a:alpha val="90000"/>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Validate or triangulate quantitative findings</a:t>
          </a:r>
        </a:p>
        <a:p>
          <a:pPr marL="171450" lvl="1" indent="-171450" algn="l" defTabSz="711200">
            <a:lnSpc>
              <a:spcPct val="90000"/>
            </a:lnSpc>
            <a:spcBef>
              <a:spcPct val="0"/>
            </a:spcBef>
            <a:spcAft>
              <a:spcPct val="15000"/>
            </a:spcAft>
            <a:buChar char="••"/>
          </a:pPr>
          <a:r>
            <a:rPr lang="en-US" sz="1600" kern="1200" dirty="0"/>
            <a:t>Investigate assumptions (e.g., about the Theory of Change)</a:t>
          </a:r>
        </a:p>
        <a:p>
          <a:pPr marL="171450" lvl="1" indent="-171450" algn="l" defTabSz="711200">
            <a:lnSpc>
              <a:spcPct val="90000"/>
            </a:lnSpc>
            <a:spcBef>
              <a:spcPct val="0"/>
            </a:spcBef>
            <a:spcAft>
              <a:spcPct val="15000"/>
            </a:spcAft>
            <a:buChar char="••"/>
          </a:pPr>
          <a:r>
            <a:rPr lang="en-US" sz="1600" kern="1200" dirty="0"/>
            <a:t>Learn about population/beneficiary experiences</a:t>
          </a:r>
        </a:p>
        <a:p>
          <a:pPr marL="171450" lvl="1" indent="-171450" algn="l" defTabSz="711200">
            <a:lnSpc>
              <a:spcPct val="90000"/>
            </a:lnSpc>
            <a:spcBef>
              <a:spcPct val="0"/>
            </a:spcBef>
            <a:spcAft>
              <a:spcPct val="15000"/>
            </a:spcAft>
            <a:buChar char="••"/>
          </a:pPr>
          <a:r>
            <a:rPr lang="en-US" sz="1600" kern="1200" dirty="0"/>
            <a:t>Identify heterogeneity, unintended consequences</a:t>
          </a:r>
        </a:p>
      </dsp:txBody>
      <dsp:txXfrm rot="-5400000">
        <a:off x="1408668" y="1888268"/>
        <a:ext cx="5987139" cy="1180341"/>
      </dsp:txXfrm>
    </dsp:sp>
    <dsp:sp modelId="{C8967672-2ACD-4F1A-B929-DB70FDE101BF}">
      <dsp:nvSpPr>
        <dsp:cNvPr id="0" name=""/>
        <dsp:cNvSpPr/>
      </dsp:nvSpPr>
      <dsp:spPr>
        <a:xfrm rot="5400000">
          <a:off x="-301857" y="3948237"/>
          <a:ext cx="2012383" cy="1408668"/>
        </a:xfrm>
        <a:prstGeom prst="chevron">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a:t>Interpret</a:t>
          </a:r>
        </a:p>
      </dsp:txBody>
      <dsp:txXfrm rot="-5400000">
        <a:off x="1" y="4350713"/>
        <a:ext cx="1408668" cy="603715"/>
      </dsp:txXfrm>
    </dsp:sp>
    <dsp:sp modelId="{CC69FB3F-7043-4203-981D-C6641D5393E3}">
      <dsp:nvSpPr>
        <dsp:cNvPr id="0" name=""/>
        <dsp:cNvSpPr/>
      </dsp:nvSpPr>
      <dsp:spPr>
        <a:xfrm rot="5400000">
          <a:off x="3780140" y="1274907"/>
          <a:ext cx="1308049" cy="6050993"/>
        </a:xfrm>
        <a:prstGeom prst="round2Same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Add contextual understanding to findings</a:t>
          </a:r>
        </a:p>
        <a:p>
          <a:pPr marL="171450" lvl="1" indent="-171450" algn="l" defTabSz="711200">
            <a:lnSpc>
              <a:spcPct val="90000"/>
            </a:lnSpc>
            <a:spcBef>
              <a:spcPct val="0"/>
            </a:spcBef>
            <a:spcAft>
              <a:spcPct val="15000"/>
            </a:spcAft>
            <a:buChar char="••"/>
          </a:pPr>
          <a:r>
            <a:rPr lang="en-US" sz="1600" kern="1200" dirty="0"/>
            <a:t>Formulate better policy recommendations</a:t>
          </a:r>
        </a:p>
        <a:p>
          <a:pPr marL="171450" lvl="1" indent="-171450" algn="l" defTabSz="711200">
            <a:lnSpc>
              <a:spcPct val="90000"/>
            </a:lnSpc>
            <a:spcBef>
              <a:spcPct val="0"/>
            </a:spcBef>
            <a:spcAft>
              <a:spcPct val="15000"/>
            </a:spcAft>
            <a:buChar char="••"/>
          </a:pPr>
          <a:r>
            <a:rPr lang="en-US" sz="1600" kern="1200" dirty="0"/>
            <a:t>External validity/transferability to other contexts</a:t>
          </a:r>
        </a:p>
        <a:p>
          <a:pPr marL="171450" lvl="1" indent="-171450" algn="l" defTabSz="711200">
            <a:lnSpc>
              <a:spcPct val="90000"/>
            </a:lnSpc>
            <a:spcBef>
              <a:spcPct val="0"/>
            </a:spcBef>
            <a:spcAft>
              <a:spcPct val="15000"/>
            </a:spcAft>
            <a:buChar char="••"/>
          </a:pPr>
          <a:r>
            <a:rPr lang="en-US" sz="1600" kern="1200" dirty="0"/>
            <a:t>Raise new questions to guide future research</a:t>
          </a:r>
        </a:p>
      </dsp:txBody>
      <dsp:txXfrm rot="-5400000">
        <a:off x="1408668" y="3710233"/>
        <a:ext cx="5987139" cy="118034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332D4E-916F-44DB-A310-4661C3690AE5}" type="datetimeFigureOut">
              <a:rPr lang="en-US" smtClean="0"/>
              <a:t>10/9/2020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B7398F-7B38-424F-A0BB-44D68D11731E}" type="slidenum">
              <a:rPr lang="en-US" smtClean="0"/>
              <a:t>‹#›</a:t>
            </a:fld>
            <a:endParaRPr lang="en-US"/>
          </a:p>
        </p:txBody>
      </p:sp>
    </p:spTree>
    <p:extLst>
      <p:ext uri="{BB962C8B-B14F-4D97-AF65-F5344CB8AC3E}">
        <p14:creationId xmlns:p14="http://schemas.microsoft.com/office/powerpoint/2010/main" val="17405798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17.26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11 1,'-5'0,"-1"0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9.419"/>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23.89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16,'0'-1,"0"-2,0-1,1 0,0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24.34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3.12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997 1,'2'5,"1"1,0 0,0-1,0 0,1 0,-1 0,1 0,0 0,1-1,-1 0,1 0,0 0,0 0,0-1,0 0,1 0,-1 0,1-1,0 0,-1 0,1 0,0-1,0 0,1 0,-1 0,0-1,0 0,0 0,0 0,4-2,26 8,123-21,-108 0,-47 12,1 1,-1 1,0-1,1 0,-1 1,1 0,-1 0,1 1,0-1,-1 1,1 0,0 0,-1 0,1 1,0 0,-1 0,1 0,-1 0,2 1,139 24,-44-7,59 12,38 27,-199-57,0-1,-1 1,1-1,0 1,0-1,-1 1,1 0,0 0,0-1,0 1,0 0,0 0,0 0,0 0,0 1,0-1,1 0,-1 0,0 0,1 1,-1-1,1 0,-1 1,1-1,0 0,-1 1,1-1,0 1,0-1,0 0,0 1,0-1,0 0,1 1,-1-1,0 1,1-1,-1 0,1 1,-1-1,1 0,0 0,0 0,-1 1,1-1,0 0,0 0,0 0,0 0,0 0,0-1,0 1,1 0,-1 0,0-1,0 1,1-1,-1 1,0-1,1 1,-1-1,0 0,1 0,0 1,-115 41,-132-69,-79 27,46-66,132 66,36-11,108 11,-1 0,1 0,0 0,0-1,0 1,0-1,0 0,0 0,0 1,0-1,0 0,0-1,0 1,1 0,-1-1,0 1,1 0,-1-1,1 0,0 1,-1-1,1 0,0 0,0 0,0 0,0 0,0 0,1 0,-1 0,1 0,-1 0,1 0,0 0,0-1,0 1,0 0,0 0,0 0,1 0,-1 0,1-1,-1 1,1 0,0 0,0 0,0 0,0 0,-1-7,-27 32,19-19,1 0,-1 0,0-1,0 0,-1-1,1 1,0-2,-1 1,0-1,1 0,-1-1,0 0,1 0,-1-1,1 0,-7-2,11 2,0 0,0 0,1-1,-1 1,1-1,-1 0,1 0,0 0,0-1,0 1,0-1,0 0,0 1,1-1,-1 0,1-1,0 1,0 0,0-1,0 1,1-1,-1 1,1-1,0 0,0 0,1 1,-1-1,0-3,2 6,-1-1,1 1,-1 0,0-1,0 1,1-1,-1 1,0 0,0-1,0 1,-1-1,1 1,0 0,-1-1,1 1,0 0,-1-1,1 1,-1 0,0 0,0 0,1-1,-1 1,0 0,0 0,0 0,0 0,0 0,0 1,0-1,0 0,-1 0,1 1,0-1,0 0,-1 1,1 0,0-1,-1 1,1 0,0-1,-1 1,1 0,-1 0,1 0,0 0,-1 1,1-1,-1 0,1 0,0 1,-1-1,1 1,0-1,0 1,-1 0,1-1,0 1,0 0,0 0,-1 0,-6 4,0-1,-1 0,0-1,0 0,0-1,0 0,0 0,0-1,-1 0,1 0,-1-1,1-1,0 1,-1-2,-2 0,-25 1,12 2,22 0,1 0,-1-1,0 1,1 0,-1-1,0 1,0-1,1 0,-1 0,0 0,0 0,1-1,-1 1,0-1,1 1,-1-1,0 0,1 0,-1 0,1 0,0-1,-1 1,1-1,0 1,0-1,0 0,0 0,0 0,0 0,0 0,1-1,-1 1,1 0,0-1,-1 1,1-1,0 1,0-1,1 0,-1-1,-84 11,-66 26,140-16,10-13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3.52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38 1,'-1'0,"-2"0,-1 0,-1 0,-1 0,0 0,-1 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3.90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13 0,'-1'0,"-2"0,-1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1:35.75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54,'138'-27,"122"1,-89 71,-67-8,50-27,-148-10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39.97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5 0,'-2'0,"0"0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44.46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115 66,'-2'-1,"0"-1,0 1,-1 0,1 0,-1 0,1 1,0-1,-1 0,1 1,-1 0,1-1,-1 1,0 0,1 0,-1 1,1-1,-1 0,1 1,-1 0,1 0,0-1,-1 1,1 0,0 1,0-1,-1 0,1 1,0-1,0 1,1 0,-1 0,0-1,0 1,1 0,-1 0,1 1,0-1,0 0,0 0,0 1,0-1,-1 3,-24 163,29-165,-1 1,0-1,1 0,0 0,0 0,0 0,0-1,0 1,1-1,-1 0,1 1,-1-2,1 1,0 0,0-1,-1 0,1 0,0 0,0 0,1-1,-1 1,0-1,0 0,0 0,0-1,0 1,0-1,0 0,0 0,0 0,0 0,1-2,12 2,146-37,-164 38,1 0,-1 0,0 0,1 0,-1 0,0 0,1 0,-1 0,0-1,1 1,-1 0,0-1,1 1,-1 0,1-1,-1 1,1 0,-1-1,1 1,-1-1,1 1,-1-1,1 1,0-1,-1 0,1 1,0-1,0 1,-1-1,1 0,0 1,0-1,0 0,0 1,0-1,0 0,0 1,0-1,0 0,0 1,0-1,0 0,0 1,0-1,1 0,-1 1,0-1,0 1,1-1,-1 0,1 1,-1-1,0 1,1-1,-1 1,1-1,-1 1,1 0,-1-1,1 1,0-1,-1 1,1 0,-1 0,1-1,-57-20,51 20,1 0,-1 0,0-1,1 1,-1-1,1 0,0-1,-1 1,1-1,0 0,0 0,1 0,-1-1,1 1,-1-1,1 0,0 0,1 0,-1 0,1 0,0-1,0 1,0-1,0 1,1-1,0 0,0 0,0 1,0-1,1 0,0 0,0 0,0 0,1 0,0 0,-1 1,2-1,-1 0,1-1,-1 3,0 1,0-1,1 0,-1 0,1 1,-1-1,1 1,0 0,0-1,0 1,0 0,1 0,-1 0,0 1,1-1,0 0,-1 1,1 0,0-1,0 1,-1 0,1 1,0-1,0 0,0 1,0 0,0-1,0 1,0 0,0 1,0-1,0 0,0 1,0 0,0 0,100 35,41-19,-103-91,15 114,-24-20,-27-17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4.49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6 371,'59'-15,"181"13,-212 7,-52-2,-201 5,218-8,3 0,1 0,0-1,0 1,-1 0,1 1,0-1,0 1,-1-1,1 1,0 0,0 0,0 0,0 0,0 1,0 0,0-1,0 1,1 0,-1 0,1 0,-1 1,1-1,0 0,0 1,-2 2,7-3,-1-1,0 0,1 0,-1 0,1 0,-1 0,1-1,0 1,-1-1,1 0,0 1,-1-1,1 0,0-1,-1 1,1 0,-1-1,1 1,0-1,-1 0,1 0,-1 0,1 0,-1-1,0 1,2-2,206-69,-53 25,-108 12,-42 29,1-1,-1 1,1 1,1-1,-1 1,1 1,0 0,0 0,0 1,0 0,1 0,-1 1,1 0,-1 1,8 0,189-22,-204 23,0 0,-1 0,1 0,0-1,0 1,-1 0,1-1,0 0,-1 1,1-1,0 0,-1 0,1 0,-1 0,0 0,1 0,-1-1,0 1,1 0,-1-1,0 1,0-1,0 1,0-1,-1 1,1-1,0 0,-1 1,1-1,-1 0,1 0,-1 1,0-1,0 0,0 0,0 0,2-9,1 9,-1 1,1-1,-1 1,1-1,0 1,0 0,-1 0,1 0,0 0,0 0,0 1,0-1,0 1,0 0,0 0,0 0,1 0,-1 1,0-1,0 1,-1 0,1 0,0 0,0 0,0 0,0 1,28 2,114-4,-143-1,0 0,-1 0,1-1,0 1,-1 0,1 0,-1-1,1 1,-1-1,1 0,-1 1,0-1,0 0,0 0,0 0,0 0,0 1,-1-1,1 0,-1-1,1 1,-1 0,0 0,0 0,0 0,0 0,0 0,0 0,0 0,-1-1,13-41,37 55,181-28,-224 17,25 2,-50 17,2-9,-1 1,0-2,0-1,-1 0,0-1,0-1,0-1,-1-1,0 0,-14 0,-108 43,72-15,-45 7,-55 25,134-53,0-3,-1 0,0-3,0-1,0-1,0-3,-13-1,31 4,17-1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6.05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30,'90'-10,"-55"2,-29 5,0 1,0 1,0-1,0 1,0 0,0 0,0 0,0 1,0 0,0 0,0 1,0 0,0 0,0 0,0 1,0 0,0 0,0 0,-2 3,-1-1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6.519"/>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4,'0'-1,"0"-1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7.35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0,'0'2,"2"0,0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7.89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0,'1'0,"3"0,0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18:30:58.49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23B79-B2CC-6E46-AA78-19A5D951668E}" type="datetimeFigureOut">
              <a:rPr lang="en-US" smtClean="0"/>
              <a:t>10/9/2020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4F578-75B6-A646-BEDC-2C8F1D1AE67E}" type="slidenum">
              <a:rPr lang="en-US" smtClean="0"/>
              <a:t>‹#›</a:t>
            </a:fld>
            <a:endParaRPr lang="en-US"/>
          </a:p>
        </p:txBody>
      </p:sp>
    </p:spTree>
    <p:extLst>
      <p:ext uri="{BB962C8B-B14F-4D97-AF65-F5344CB8AC3E}">
        <p14:creationId xmlns:p14="http://schemas.microsoft.com/office/powerpoint/2010/main" val="17225814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1</a:t>
            </a:fld>
            <a:endParaRPr lang="en-US"/>
          </a:p>
        </p:txBody>
      </p:sp>
    </p:spTree>
    <p:extLst>
      <p:ext uri="{BB962C8B-B14F-4D97-AF65-F5344CB8AC3E}">
        <p14:creationId xmlns:p14="http://schemas.microsoft.com/office/powerpoint/2010/main" val="3835324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44</a:t>
            </a:fld>
            <a:endParaRPr lang="en-US"/>
          </a:p>
        </p:txBody>
      </p:sp>
    </p:spTree>
    <p:extLst>
      <p:ext uri="{BB962C8B-B14F-4D97-AF65-F5344CB8AC3E}">
        <p14:creationId xmlns:p14="http://schemas.microsoft.com/office/powerpoint/2010/main" val="297739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Randomized controlled trials are the methodologically “cleanest” way to establish a counterfactual so we can compare “apples with apples”, but this is sometimes impractical or not feasible</a:t>
            </a:r>
          </a:p>
          <a:p>
            <a:endParaRPr lang="en-US" dirty="0"/>
          </a:p>
          <a:p>
            <a:r>
              <a:rPr lang="en-US" dirty="0"/>
              <a:t>A variety of quantitative non-experimental methods address the same fundamental need for comparability:</a:t>
            </a:r>
          </a:p>
          <a:p>
            <a:pPr lvl="1"/>
            <a:r>
              <a:rPr lang="en-US" dirty="0"/>
              <a:t>Difference-in-difference</a:t>
            </a:r>
          </a:p>
          <a:p>
            <a:pPr lvl="1"/>
            <a:r>
              <a:rPr lang="en-US" dirty="0"/>
              <a:t>Instrumental variables</a:t>
            </a:r>
          </a:p>
          <a:p>
            <a:pPr lvl="1"/>
            <a:r>
              <a:rPr lang="en-US" dirty="0"/>
              <a:t>Regression discontinuity</a:t>
            </a:r>
          </a:p>
          <a:p>
            <a:pPr lvl="1"/>
            <a:r>
              <a:rPr lang="en-US" dirty="0"/>
              <a:t>Propensity score matching</a:t>
            </a:r>
          </a:p>
          <a:p>
            <a:pPr lvl="1"/>
            <a:r>
              <a:rPr lang="en-US" dirty="0"/>
              <a:t>Etc.</a:t>
            </a:r>
          </a:p>
          <a:p>
            <a:pPr lvl="1"/>
            <a:endParaRPr lang="en-US" dirty="0"/>
          </a:p>
          <a:p>
            <a:r>
              <a:rPr lang="en-US" dirty="0"/>
              <a:t>But these methods only tell part of the story</a:t>
            </a:r>
          </a:p>
          <a:p>
            <a:endParaRPr lang="en-US" dirty="0"/>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45</a:t>
            </a:fld>
            <a:endParaRPr lang="en-GB"/>
          </a:p>
        </p:txBody>
      </p:sp>
    </p:spTree>
    <p:extLst>
      <p:ext uri="{BB962C8B-B14F-4D97-AF65-F5344CB8AC3E}">
        <p14:creationId xmlns:p14="http://schemas.microsoft.com/office/powerpoint/2010/main" val="4392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27E272-0D5B-BC4E-8FAC-9B8546DA2EF4}" type="slidenum">
              <a:rPr lang="en-US" smtClean="0"/>
              <a:pPr/>
              <a:t>46</a:t>
            </a:fld>
            <a:endParaRPr lang="en-US"/>
          </a:p>
        </p:txBody>
      </p:sp>
    </p:spTree>
    <p:extLst>
      <p:ext uri="{BB962C8B-B14F-4D97-AF65-F5344CB8AC3E}">
        <p14:creationId xmlns:p14="http://schemas.microsoft.com/office/powerpoint/2010/main" val="777543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a:t>
            </a:r>
          </a:p>
          <a:p>
            <a:endParaRPr lang="en-US" dirty="0"/>
          </a:p>
          <a:p>
            <a:r>
              <a:rPr lang="en-US" dirty="0"/>
              <a:t>There has been a substantial increase in the level of interest and number of publications on mixed methods in the past ten years or so, including empirical papers, theoretical papers, practical guidelines, sample protocols, design typologies, and so forth.</a:t>
            </a:r>
          </a:p>
          <a:p>
            <a:endParaRPr lang="en-US" dirty="0"/>
          </a:p>
          <a:p>
            <a:r>
              <a:rPr lang="en-US" dirty="0"/>
              <a:t>One of the key messages coming out consistently is that “mixed methods” means much more than just adding a quantitative method to a qualitative study or vice versa. Though people sometimes initially think of mixed methods as something that is inherently valuable because you are bringing together different and complementary methods with different strengths and weaknesses – so naturally you’ll end up with more valid or insightful findings. Unfortunately that’s not the case and mixed methods studies are often more difficult, expensive, and time-consuming than single-paradigm studies because you have to ensure rigor with each method and also develop a rigorous design and approach for integrating the methods.</a:t>
            </a:r>
          </a:p>
          <a:p>
            <a:endParaRPr lang="en-US" dirty="0"/>
          </a:p>
          <a:p>
            <a:r>
              <a:rPr lang="en-US" dirty="0"/>
              <a:t>Potential pitfalls: e.g., </a:t>
            </a:r>
          </a:p>
          <a:p>
            <a:pPr marL="228600" indent="-228600">
              <a:buAutoNum type="arabicParenR"/>
            </a:pPr>
            <a:r>
              <a:rPr lang="en-US" dirty="0"/>
              <a:t>conducting some interviews and focus groups alongside quantitative data collection and then cherry-picking quotes to explain why an effect was observed or why it was not observed (may be partly due inadequate description of the settings, methods used to collect and analyze the data, examining rival hypotheses, looking for negative evidence, no justification for sampling, etc.)</a:t>
            </a:r>
          </a:p>
          <a:p>
            <a:pPr marL="228600" indent="-228600">
              <a:buAutoNum type="arabicParenR"/>
            </a:pPr>
            <a:r>
              <a:rPr lang="en-US" dirty="0"/>
              <a:t>Trying to quantize some qualitative data and then try to test for statistically significant differences between two or more groups in a small sample of data</a:t>
            </a:r>
          </a:p>
          <a:p>
            <a:endParaRPr lang="en-US" dirty="0"/>
          </a:p>
          <a:p>
            <a:r>
              <a:rPr lang="en-US" dirty="0"/>
              <a:t>In short, mixing methods has to be done carefully and requires adequate training.</a:t>
            </a:r>
          </a:p>
        </p:txBody>
      </p:sp>
      <p:sp>
        <p:nvSpPr>
          <p:cNvPr id="4" name="Slide Number Placeholder 3"/>
          <p:cNvSpPr>
            <a:spLocks noGrp="1"/>
          </p:cNvSpPr>
          <p:nvPr>
            <p:ph type="sldNum" sz="quarter" idx="5"/>
          </p:nvPr>
        </p:nvSpPr>
        <p:spPr/>
        <p:txBody>
          <a:bodyPr/>
          <a:lstStyle/>
          <a:p>
            <a:fld id="{89EF64B1-9061-40A8-A955-3D40E91A746B}" type="slidenum">
              <a:rPr lang="en-GB" smtClean="0"/>
              <a:pPr/>
              <a:t>50</a:t>
            </a:fld>
            <a:endParaRPr lang="en-GB"/>
          </a:p>
        </p:txBody>
      </p:sp>
    </p:spTree>
    <p:extLst>
      <p:ext uri="{BB962C8B-B14F-4D97-AF65-F5344CB8AC3E}">
        <p14:creationId xmlns:p14="http://schemas.microsoft.com/office/powerpoint/2010/main" val="272173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This CEDIL/3ie paper reviews recent work done to incorporate qualitative methods in impact eval., brings in expert opinion, outlines lessons for the way forward</a:t>
            </a:r>
          </a:p>
        </p:txBody>
      </p:sp>
      <p:sp>
        <p:nvSpPr>
          <p:cNvPr id="4" name="Slide Number Placeholder 3"/>
          <p:cNvSpPr>
            <a:spLocks noGrp="1"/>
          </p:cNvSpPr>
          <p:nvPr>
            <p:ph type="sldNum" sz="quarter" idx="5"/>
          </p:nvPr>
        </p:nvSpPr>
        <p:spPr/>
        <p:txBody>
          <a:bodyPr/>
          <a:lstStyle/>
          <a:p>
            <a:fld id="{89EF64B1-9061-40A8-A955-3D40E91A746B}" type="slidenum">
              <a:rPr lang="en-GB" smtClean="0"/>
              <a:pPr/>
              <a:t>51</a:t>
            </a:fld>
            <a:endParaRPr lang="en-GB"/>
          </a:p>
        </p:txBody>
      </p:sp>
    </p:spTree>
    <p:extLst>
      <p:ext uri="{BB962C8B-B14F-4D97-AF65-F5344CB8AC3E}">
        <p14:creationId xmlns:p14="http://schemas.microsoft.com/office/powerpoint/2010/main" val="294804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 for this slide: One of the points noted in the introduction of the CEDIL report is that – like this slide - it still unfortunately common for authors to call their quantitative studies “mixed methods” when what all they are actually doing is adding qualitative quotes to justify findings from the quantitative analysis – or to spice up a presentation or report.</a:t>
            </a:r>
          </a:p>
        </p:txBody>
      </p:sp>
      <p:sp>
        <p:nvSpPr>
          <p:cNvPr id="4" name="Slide Number Placeholder 3"/>
          <p:cNvSpPr>
            <a:spLocks noGrp="1"/>
          </p:cNvSpPr>
          <p:nvPr>
            <p:ph type="sldNum" sz="quarter" idx="5"/>
          </p:nvPr>
        </p:nvSpPr>
        <p:spPr/>
        <p:txBody>
          <a:bodyPr/>
          <a:lstStyle/>
          <a:p>
            <a:fld id="{89EF64B1-9061-40A8-A955-3D40E91A746B}" type="slidenum">
              <a:rPr lang="en-GB" smtClean="0"/>
              <a:pPr/>
              <a:t>52</a:t>
            </a:fld>
            <a:endParaRPr lang="en-GB"/>
          </a:p>
        </p:txBody>
      </p:sp>
    </p:spTree>
    <p:extLst>
      <p:ext uri="{BB962C8B-B14F-4D97-AF65-F5344CB8AC3E}">
        <p14:creationId xmlns:p14="http://schemas.microsoft.com/office/powerpoint/2010/main" val="2273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summarize key points from the CEDIL/3ie paper</a:t>
            </a:r>
          </a:p>
        </p:txBody>
      </p:sp>
      <p:sp>
        <p:nvSpPr>
          <p:cNvPr id="4" name="Slide Number Placeholder 3"/>
          <p:cNvSpPr>
            <a:spLocks noGrp="1"/>
          </p:cNvSpPr>
          <p:nvPr>
            <p:ph type="sldNum" sz="quarter" idx="5"/>
          </p:nvPr>
        </p:nvSpPr>
        <p:spPr/>
        <p:txBody>
          <a:bodyPr/>
          <a:lstStyle/>
          <a:p>
            <a:fld id="{89EF64B1-9061-40A8-A955-3D40E91A746B}" type="slidenum">
              <a:rPr lang="en-GB" smtClean="0"/>
              <a:pPr/>
              <a:t>53</a:t>
            </a:fld>
            <a:endParaRPr lang="en-GB"/>
          </a:p>
        </p:txBody>
      </p:sp>
    </p:spTree>
    <p:extLst>
      <p:ext uri="{BB962C8B-B14F-4D97-AF65-F5344CB8AC3E}">
        <p14:creationId xmlns:p14="http://schemas.microsoft.com/office/powerpoint/2010/main" val="2135345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54</a:t>
            </a:fld>
            <a:endParaRPr lang="en-GB"/>
          </a:p>
        </p:txBody>
      </p:sp>
    </p:spTree>
    <p:extLst>
      <p:ext uri="{BB962C8B-B14F-4D97-AF65-F5344CB8AC3E}">
        <p14:creationId xmlns:p14="http://schemas.microsoft.com/office/powerpoint/2010/main" val="592313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of examples to be filled in from examples shared by 3ie staff and from the underlying papers in the CEDIL paper. Possibly other sources.</a:t>
            </a:r>
          </a:p>
          <a:p>
            <a:endParaRPr lang="en-US" dirty="0"/>
          </a:p>
          <a:p>
            <a:r>
              <a:rPr lang="en-US" dirty="0"/>
              <a:t>Uttar Pradesh, India:</a:t>
            </a:r>
          </a:p>
          <a:p>
            <a:r>
              <a:rPr lang="en-US" dirty="0"/>
              <a:t>-Community-led video education to increase vaccination coverage</a:t>
            </a:r>
          </a:p>
          <a:p>
            <a:r>
              <a:rPr lang="en-US" dirty="0"/>
              <a:t>-Mixed methods RCT</a:t>
            </a:r>
          </a:p>
          <a:p>
            <a:r>
              <a:rPr lang="en-US" dirty="0"/>
              <a:t>-FGDs, observation based on </a:t>
            </a:r>
            <a:r>
              <a:rPr lang="en-US" dirty="0" err="1"/>
              <a:t>ToC</a:t>
            </a:r>
            <a:endParaRPr lang="en-US" dirty="0"/>
          </a:p>
          <a:p>
            <a:r>
              <a:rPr lang="en-US" dirty="0"/>
              <a:t>-Qualitative data were collected using semi-structured instruments designed for both FGDs and interviews, separately for health workers, mothers, and community members. Instruments were designed based on the study TOC and continually updated to reflect data collected</a:t>
            </a:r>
          </a:p>
          <a:p>
            <a:r>
              <a:rPr lang="en-US" dirty="0"/>
              <a:t>-The intervention explicitly sought to change knowledge, attitudes, beliefs, and norms about immunization, which at baseline we believed to be significant constraints to immunization. The updated TOC and our findings illustrate that these may not have been the most significant constraints, or they cannot be addressed in isolation. </a:t>
            </a:r>
          </a:p>
          <a:p>
            <a:r>
              <a:rPr lang="en-US" dirty="0"/>
              <a:t>-Results of in-depth probing during FGDs and ASHA interviews suggest this belief continues to persist in some sub-communities in this district and is more strongly held among older generations, who tend to be decision-makers in traditional households, as well as in Muslim communities. </a:t>
            </a:r>
          </a:p>
          <a:p>
            <a:endParaRPr lang="en-US" dirty="0"/>
          </a:p>
          <a:p>
            <a:r>
              <a:rPr lang="en-US" dirty="0"/>
              <a:t>Zambia:</a:t>
            </a:r>
          </a:p>
          <a:p>
            <a:r>
              <a:rPr lang="en-US" dirty="0"/>
              <a:t>-Women’s empowerment (child grant program); a poverty-targeted, unconditional transfer given to mothers or primary caregivers of young children aged zero to five.</a:t>
            </a:r>
          </a:p>
          <a:p>
            <a:r>
              <a:rPr lang="en-US" dirty="0"/>
              <a:t>-The qualitative component consisted of 30 IDIs with women and 10 IDIs with male partners or other decision makers in the household of the women interviewed, collected at one point in time in the </a:t>
            </a:r>
            <a:r>
              <a:rPr lang="en-US" dirty="0" err="1"/>
              <a:t>Kaputa</a:t>
            </a:r>
            <a:r>
              <a:rPr lang="en-US" dirty="0"/>
              <a:t> District</a:t>
            </a:r>
          </a:p>
          <a:p>
            <a:r>
              <a:rPr lang="en-US" dirty="0"/>
              <a:t>-The women and their partners were purposefully sampled from the longitudinal quantitative sample stratified on three indicators: (1) marital status (married and cohabiting versus unmarried), 6 (2) changes in quantitative measures of decision making over time (as a proxy for changes in women’s empowerment), and (3) treatment or control </a:t>
            </a:r>
            <a:r>
              <a:rPr lang="en-US" dirty="0" err="1"/>
              <a:t>grou</a:t>
            </a:r>
            <a:endParaRPr lang="en-US" dirty="0"/>
          </a:p>
          <a:p>
            <a:r>
              <a:rPr lang="en-US" dirty="0"/>
              <a:t>-</a:t>
            </a:r>
            <a:r>
              <a:rPr lang="en-US" sz="1200" b="0" i="0" u="none" strike="noStrike" kern="1200" baseline="0" dirty="0">
                <a:solidFill>
                  <a:schemeClr val="tx1"/>
                </a:solidFill>
                <a:latin typeface="+mn-lt"/>
                <a:ea typeface="+mn-ea"/>
                <a:cs typeface="+mn-cs"/>
              </a:rPr>
              <a:t>The combined methods show that there is significant room</a:t>
            </a:r>
          </a:p>
          <a:p>
            <a:r>
              <a:rPr lang="en-US" sz="1200" b="0" i="0" u="none" strike="noStrike" kern="1200" baseline="0" dirty="0">
                <a:solidFill>
                  <a:schemeClr val="tx1"/>
                </a:solidFill>
                <a:latin typeface="+mn-lt"/>
                <a:ea typeface="+mn-ea"/>
                <a:cs typeface="+mn-cs"/>
              </a:rPr>
              <a:t>for improvement of measurement of empowerment, including</a:t>
            </a:r>
          </a:p>
          <a:p>
            <a:r>
              <a:rPr lang="en-US" sz="1200" b="0" i="0" u="none" strike="noStrike" kern="1200" baseline="0" dirty="0">
                <a:solidFill>
                  <a:schemeClr val="tx1"/>
                </a:solidFill>
                <a:latin typeface="+mn-lt"/>
                <a:ea typeface="+mn-ea"/>
                <a:cs typeface="+mn-cs"/>
              </a:rPr>
              <a:t>of women’s decision-making indicators. In particular, findings</a:t>
            </a:r>
          </a:p>
          <a:p>
            <a:r>
              <a:rPr lang="en-US" sz="1200" b="0" i="0" u="none" strike="noStrike" kern="1200" baseline="0" dirty="0">
                <a:solidFill>
                  <a:schemeClr val="tx1"/>
                </a:solidFill>
                <a:latin typeface="+mn-lt"/>
                <a:ea typeface="+mn-ea"/>
                <a:cs typeface="+mn-cs"/>
              </a:rPr>
              <a:t>show that although women often state they make decisions</a:t>
            </a:r>
          </a:p>
          <a:p>
            <a:r>
              <a:rPr lang="en-US" sz="1200" b="0" i="0" u="none" strike="noStrike" kern="1200" baseline="0" dirty="0">
                <a:solidFill>
                  <a:schemeClr val="tx1"/>
                </a:solidFill>
                <a:latin typeface="+mn-lt"/>
                <a:ea typeface="+mn-ea"/>
                <a:cs typeface="+mn-cs"/>
              </a:rPr>
              <a:t>(either solely or jointly), they also acknowledge that if there</a:t>
            </a:r>
          </a:p>
          <a:p>
            <a:r>
              <a:rPr lang="en-US" sz="1200" b="0" i="0" u="none" strike="noStrike" kern="1200" baseline="0" dirty="0">
                <a:solidFill>
                  <a:schemeClr val="tx1"/>
                </a:solidFill>
                <a:latin typeface="+mn-lt"/>
                <a:ea typeface="+mn-ea"/>
                <a:cs typeface="+mn-cs"/>
              </a:rPr>
              <a:t>is a disagreement or difference of opinion women’s preferences</a:t>
            </a:r>
          </a:p>
          <a:p>
            <a:r>
              <a:rPr lang="en-US" sz="1200" b="0" i="0" u="none" strike="noStrike" kern="1200" baseline="0" dirty="0">
                <a:solidFill>
                  <a:schemeClr val="tx1"/>
                </a:solidFill>
                <a:latin typeface="+mn-lt"/>
                <a:ea typeface="+mn-ea"/>
                <a:cs typeface="+mn-cs"/>
              </a:rPr>
              <a:t>are often second to men’s, calling into question the validity of</a:t>
            </a:r>
          </a:p>
          <a:p>
            <a:r>
              <a:rPr lang="en-US" sz="1200" b="0" i="0" u="none" strike="noStrike" kern="1200" baseline="0" dirty="0">
                <a:solidFill>
                  <a:schemeClr val="tx1"/>
                </a:solidFill>
                <a:latin typeface="+mn-lt"/>
                <a:ea typeface="+mn-ea"/>
                <a:cs typeface="+mn-cs"/>
              </a:rPr>
              <a:t>empirical measures to accurately capture the concept of ‘‘the</a:t>
            </a:r>
          </a:p>
          <a:p>
            <a:r>
              <a:rPr lang="en-US" sz="1200" b="0" i="0" u="none" strike="noStrike" kern="1200" baseline="0" dirty="0">
                <a:solidFill>
                  <a:schemeClr val="tx1"/>
                </a:solidFill>
                <a:latin typeface="+mn-lt"/>
                <a:ea typeface="+mn-ea"/>
                <a:cs typeface="+mn-cs"/>
              </a:rPr>
              <a:t>ultimate decision maker.” In addition, research suggests that</a:t>
            </a:r>
          </a:p>
          <a:p>
            <a:r>
              <a:rPr lang="en-US" sz="1200" b="0" i="0" u="none" strike="noStrike" kern="1200" baseline="0" dirty="0">
                <a:solidFill>
                  <a:schemeClr val="tx1"/>
                </a:solidFill>
                <a:latin typeface="+mn-lt"/>
                <a:ea typeface="+mn-ea"/>
                <a:cs typeface="+mn-cs"/>
              </a:rPr>
              <a:t>men and women differ in their perceptions of decision making,</a:t>
            </a:r>
          </a:p>
          <a:p>
            <a:r>
              <a:rPr lang="en-US" sz="1200" b="0" i="0" u="none" strike="noStrike" kern="1200" baseline="0" dirty="0">
                <a:solidFill>
                  <a:schemeClr val="tx1"/>
                </a:solidFill>
                <a:latin typeface="+mn-lt"/>
                <a:ea typeface="+mn-ea"/>
                <a:cs typeface="+mn-cs"/>
              </a:rPr>
              <a:t>indicating a divergence of opinion or other sources of bias</a:t>
            </a:r>
          </a:p>
          <a:p>
            <a:r>
              <a:rPr lang="en-US" sz="1200" b="0" i="0" u="none" strike="noStrike" kern="1200" baseline="0" dirty="0">
                <a:solidFill>
                  <a:schemeClr val="tx1"/>
                </a:solidFill>
                <a:latin typeface="+mn-lt"/>
                <a:ea typeface="+mn-ea"/>
                <a:cs typeface="+mn-cs"/>
              </a:rPr>
              <a:t>with creates conflicting reports</a:t>
            </a:r>
            <a:endParaRPr lang="en-US" dirty="0"/>
          </a:p>
          <a:p>
            <a:endParaRPr lang="en-US" dirty="0"/>
          </a:p>
          <a:p>
            <a:r>
              <a:rPr lang="en-US" dirty="0"/>
              <a:t>Mexico (Cardenas):</a:t>
            </a:r>
          </a:p>
          <a:p>
            <a:r>
              <a:rPr lang="en-US" dirty="0"/>
              <a:t>-many of the beneficiaries were participating, without having enough information about the benefits they and their children could receive, because acquaintances had recommended it.</a:t>
            </a:r>
          </a:p>
          <a:p>
            <a:r>
              <a:rPr lang="en-US" dirty="0"/>
              <a:t>-Implementation of the PEI for almost two decades without an impact evaluation has resulted in the </a:t>
            </a:r>
            <a:r>
              <a:rPr lang="en-US" dirty="0" err="1"/>
              <a:t>institutionalisation</a:t>
            </a:r>
            <a:r>
              <a:rPr lang="en-US" dirty="0"/>
              <a:t> of practices and criteria without adequate evidence to support them. Based on the information collected (qualitative and quantitative), the interpretation of findings and interactions with public officials, we identified the following implications as key aspects to be considered in a potential redesign of the </a:t>
            </a:r>
            <a:r>
              <a:rPr lang="en-US" dirty="0" err="1"/>
              <a:t>programme</a:t>
            </a:r>
            <a:endParaRPr lang="en-US" dirty="0"/>
          </a:p>
          <a:p>
            <a:endParaRPr lang="en-US" dirty="0"/>
          </a:p>
          <a:p>
            <a:r>
              <a:rPr lang="en-US" dirty="0"/>
              <a:t>Cambodia (DARA):</a:t>
            </a:r>
          </a:p>
          <a:p>
            <a:r>
              <a:rPr lang="en-US" dirty="0"/>
              <a:t>-At the household level, food consumption was </a:t>
            </a:r>
            <a:r>
              <a:rPr lang="en-US" dirty="0" err="1"/>
              <a:t>analysed</a:t>
            </a:r>
            <a:r>
              <a:rPr lang="en-US" dirty="0"/>
              <a:t> through the IDDS for THR beneficiaries only. This indicator doesn’t show a significant positive effect of the </a:t>
            </a:r>
            <a:r>
              <a:rPr lang="en-US" dirty="0" err="1"/>
              <a:t>programme</a:t>
            </a:r>
            <a:r>
              <a:rPr lang="en-US" dirty="0"/>
              <a:t>. However, it is believed that the period the survey was carried out negatively influenced the results. Qualitative interviews showed that THR allows beneficiaries to mitigate the loss of diet diversity they experience during the lean season. It is, therefore, a positive impact on the reduction of negative coping strategies.</a:t>
            </a:r>
          </a:p>
          <a:p>
            <a:r>
              <a:rPr lang="en-US" dirty="0"/>
              <a:t>-The study revealed higher asset scores for beneficiaries than for non beneficiaries, and lower representation of beneficiaries into the two poorest categories of households, in benefit of the two wealthiest ones. However, according to qualitative interviews, this difference is more likely to be due to a reduction of the sale of assets, as a coping strategy, than to an investment of eventual food savings or extra income in assets</a:t>
            </a:r>
          </a:p>
          <a:p>
            <a:r>
              <a:rPr lang="en-US" dirty="0"/>
              <a:t>-The qualitative data collection mainly focused on interviews with stakeholder and focus group discussions. Stakeholder interviews include staff from relevant line ministries, UN, NGO and the donor community. The purpose of these interviews is to collect data on more strategic issues that affect school feeding, such as national development plans, sectoral strategies or other specific interventions that may affect the school feeding interventions. The focus groups discussions will target both beneficiaries living in targeted communes and non-beneficiaries (within control groups). The purpose of these discussions is to understand and explain the causalities and assumptions of the school feeding </a:t>
            </a:r>
            <a:r>
              <a:rPr lang="en-US" dirty="0" err="1"/>
              <a:t>programme</a:t>
            </a:r>
            <a:r>
              <a:rPr lang="en-US" dirty="0"/>
              <a:t>, i.e. why is it successful, why do children attend school, to what extend does it have an effect on household economies and how does that affect dispositions related to education, etc. Topics and interview guides relate to the five categories of the household survey questionnaire (See Annex 7 for Topics list). Tracer interviews will be conducted with household members that have graduated successfully form primary education cycles. The purpose of this interview-approach is to „trace‟ the importance of school feeding among graduates.</a:t>
            </a:r>
          </a:p>
          <a:p>
            <a:endParaRPr lang="en-US" dirty="0"/>
          </a:p>
          <a:p>
            <a:r>
              <a:rPr lang="en-US" dirty="0"/>
              <a:t>Vietnam:</a:t>
            </a:r>
          </a:p>
          <a:p>
            <a:r>
              <a:rPr lang="en-US" dirty="0"/>
              <a:t>-women in both training conditions indicated that without the participation of their husbands the relational dynamics would not change. Similar ideas were expressed by the TYM staff who appreciated the training in general but also underscored the importance of involving the husbands in the offered training to encourage active participation in the training sessions, the application of the taught knowledge and skills, and gender equality.</a:t>
            </a:r>
          </a:p>
          <a:p>
            <a:endParaRPr lang="en-US" dirty="0"/>
          </a:p>
          <a:p>
            <a:r>
              <a:rPr lang="en-US" dirty="0"/>
              <a:t>Bangladesh (White 2009):</a:t>
            </a:r>
          </a:p>
          <a:p>
            <a:r>
              <a:rPr lang="en-US" sz="1200" b="0" i="0" u="none" strike="noStrike" kern="1200" baseline="0" dirty="0">
                <a:solidFill>
                  <a:schemeClr val="tx1"/>
                </a:solidFill>
                <a:latin typeface="+mn-lt"/>
                <a:ea typeface="+mn-ea"/>
                <a:cs typeface="+mn-cs"/>
              </a:rPr>
              <a:t>First, use of qualitative data means a wide range of activities, not just arranging for some focus groups (in my view one of the weaker forms of qualitative data, unless done really well). It includes, for example, reading of anthropological and political literature of the intervention context to inform evaluation design. In the Bangladesh case, identification of the ‘mother- in- law’ effect came from reading </a:t>
            </a:r>
            <a:r>
              <a:rPr lang="en-US" sz="1200" b="0" i="0" u="none" strike="noStrike" kern="1200" baseline="0" dirty="0" err="1">
                <a:solidFill>
                  <a:schemeClr val="tx1"/>
                </a:solidFill>
                <a:latin typeface="+mn-lt"/>
                <a:ea typeface="+mn-ea"/>
                <a:cs typeface="+mn-cs"/>
              </a:rPr>
              <a:t>anthropolo</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gical</a:t>
            </a:r>
            <a:r>
              <a:rPr lang="en-US" sz="1200" b="0" i="0" u="none" strike="noStrike" kern="1200" baseline="0" dirty="0">
                <a:solidFill>
                  <a:schemeClr val="tx1"/>
                </a:solidFill>
                <a:latin typeface="+mn-lt"/>
                <a:ea typeface="+mn-ea"/>
                <a:cs typeface="+mn-cs"/>
              </a:rPr>
              <a:t> literature (notably White, 1992). This insight led us to unpack the household roster section of the questionnaire to identify those women living with their mother in law (e.g. daughter-in- law of household head, where spouse of household head also pre sent, spouse of household head, where mother of head also present, and sister- in- law of household head, where mother of head also present), and so carry out quantitative analysis informed by a qualitative insight. Second, the people targeted have to be the right ones. The program targeted the mothers of young children. But mothers are frequently not the decision makers, and rarely the sole decision makers, with respect to the health and nutrition of their children. For a start, women do not go to market in rural Bangladesh; it is men who do the shopping. And for women in joint households – meaning they live with their mother- in- law – as a sizeable minority do, then the mother-in- law heads the women’s domain. Indeed, project participation rates are significantly lower for women living with their mother- in-law in more conservative parts of the country.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55</a:t>
            </a:fld>
            <a:endParaRPr lang="en-GB"/>
          </a:p>
        </p:txBody>
      </p:sp>
    </p:spTree>
    <p:extLst>
      <p:ext uri="{BB962C8B-B14F-4D97-AF65-F5344CB8AC3E}">
        <p14:creationId xmlns:p14="http://schemas.microsoft.com/office/powerpoint/2010/main" val="46387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3ie is a member-based international NGO established in 2008, promoting evidence-informed development policies and </a:t>
            </a:r>
            <a:r>
              <a:rPr lang="en-US" dirty="0" err="1"/>
              <a:t>programmes</a:t>
            </a:r>
            <a:r>
              <a:rPr lang="en-US" dirty="0"/>
              <a:t>.</a:t>
            </a:r>
            <a:r>
              <a:rPr lang="en-US" baseline="0" dirty="0"/>
              <a:t> </a:t>
            </a:r>
            <a:r>
              <a:rPr lang="en-US" dirty="0"/>
              <a:t> As an </a:t>
            </a:r>
            <a:r>
              <a:rPr lang="en-US" dirty="0" err="1"/>
              <a:t>organisation</a:t>
            </a:r>
            <a:r>
              <a:rPr lang="en-US" dirty="0"/>
              <a:t>, we believe evidence-informed decision-making will make development more effective and help improve the lives of poor people. </a:t>
            </a:r>
          </a:p>
          <a:p>
            <a:endParaRPr lang="en-US" baseline="0" dirty="0"/>
          </a:p>
          <a:p>
            <a:r>
              <a:rPr lang="en-US" b="1" baseline="0" dirty="0"/>
              <a:t>Note:  We are an NGO registered in the US.  We have offices in Delhi, London and Washington, DC.  </a:t>
            </a:r>
            <a:r>
              <a:rPr lang="en-US" b="1" u="sng" baseline="0" dirty="0"/>
              <a:t>You CANNOT say that Delhi is our main or head office for legal reasons</a:t>
            </a:r>
            <a:r>
              <a:rPr lang="en-US" b="1" baseline="0" dirty="0"/>
              <a:t>.</a:t>
            </a:r>
          </a:p>
          <a:p>
            <a:endParaRPr lang="en-US" baseline="0" dirty="0"/>
          </a:p>
          <a:p>
            <a:r>
              <a:rPr lang="en-US" i="1" baseline="0" dirty="0"/>
              <a:t>The points below provide details you can use to describe 3ie while using this slide.  </a:t>
            </a:r>
          </a:p>
          <a:p>
            <a:endParaRPr lang="en-US" i="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1" i="1" baseline="0" dirty="0"/>
              <a:t>Please remember</a:t>
            </a:r>
            <a:r>
              <a:rPr lang="en-US" i="1" baseline="0" dirty="0"/>
              <a:t>: What you say should be tailored to your specific audience.  How you expand on what 3ie does should depend on your audience and the context or purpose of your presentation at that particular meeting.  The description in the ‘Who we are’ slide is the minimum required to describe 3ie at the start of every presentation.  This one slide should take approximately 30 seconds to a minute to paraphrase.  You can change the order of the information.  However, you should not forget to mention that </a:t>
            </a:r>
            <a:r>
              <a:rPr lang="en-US" i="1" u="sng" baseline="0" dirty="0"/>
              <a:t>we are primarily a funder</a:t>
            </a:r>
            <a:r>
              <a:rPr lang="en-US" i="1" baseline="0" dirty="0"/>
              <a:t>, even if you choose to </a:t>
            </a:r>
            <a:r>
              <a:rPr lang="en-US" i="1" baseline="0" dirty="0" err="1"/>
              <a:t>emphasise</a:t>
            </a:r>
            <a:r>
              <a:rPr lang="en-US" i="1" baseline="0" dirty="0"/>
              <a:t> other aspects of what we do.  You can choose to include more slides with further details on our work. We encourage you to decide how much detail to include depending on the audience and the time available for the presentation. </a:t>
            </a:r>
            <a:endParaRPr lang="en-IN" sz="1200" kern="1200" dirty="0">
              <a:solidFill>
                <a:schemeClr val="tx1"/>
              </a:solidFill>
              <a:latin typeface="+mn-lt"/>
              <a:ea typeface="+mn-ea"/>
              <a:cs typeface="+mn-cs"/>
            </a:endParaRPr>
          </a:p>
          <a:p>
            <a:endParaRPr lang="en-US" dirty="0"/>
          </a:p>
          <a:p>
            <a:r>
              <a:rPr lang="en-US" dirty="0"/>
              <a:t>Given below some</a:t>
            </a:r>
            <a:r>
              <a:rPr lang="en-US" baseline="0" dirty="0"/>
              <a:t> suggestions for more details that can be added to your slides: </a:t>
            </a:r>
          </a:p>
          <a:p>
            <a:endParaRPr lang="en-US" dirty="0"/>
          </a:p>
          <a:p>
            <a:r>
              <a:rPr lang="en-US" dirty="0"/>
              <a:t>We are primarily</a:t>
            </a:r>
            <a:r>
              <a:rPr lang="en-US" baseline="0" dirty="0"/>
              <a:t> a </a:t>
            </a:r>
            <a:r>
              <a:rPr lang="en-US" dirty="0"/>
              <a:t>grant maker</a:t>
            </a:r>
            <a:r>
              <a:rPr lang="en-US" baseline="0" dirty="0"/>
              <a:t> set up by major development donors to help fill the large gaps in quality evidence available for international development decision-making.  </a:t>
            </a:r>
          </a:p>
          <a:p>
            <a:endParaRPr lang="en-US" baseline="0" dirty="0"/>
          </a:p>
          <a:p>
            <a:r>
              <a:rPr lang="en-US" baseline="0" dirty="0"/>
              <a:t>W</a:t>
            </a:r>
            <a:r>
              <a:rPr lang="en-US" dirty="0"/>
              <a:t>e fund</a:t>
            </a:r>
            <a:r>
              <a:rPr lang="en-US" baseline="0" dirty="0"/>
              <a:t> impact evaluations, systematic reviews, evidence syntheses (such as the 2013 study on education outcomes and the forthcoming paper on community-driven development evidence) evidence gap maps and replication studies focused on low- and middle-income countries. </a:t>
            </a:r>
          </a:p>
          <a:p>
            <a:endParaRPr lang="en-US" baseline="0" dirty="0"/>
          </a:p>
          <a:p>
            <a:r>
              <a:rPr lang="en-US" baseline="0" dirty="0"/>
              <a:t>We set high standards in terms of our grant making. We f</a:t>
            </a:r>
            <a:r>
              <a:rPr lang="en-GB" sz="1200" dirty="0"/>
              <a:t>und experimental</a:t>
            </a:r>
            <a:r>
              <a:rPr lang="en-GB" sz="1200" baseline="0" dirty="0"/>
              <a:t> and quasi-experimental impact evaluations </a:t>
            </a:r>
            <a:r>
              <a:rPr lang="en-GB" sz="1200" dirty="0"/>
              <a:t>that are policy-relevant,</a:t>
            </a:r>
            <a:r>
              <a:rPr lang="en-GB" sz="1200" baseline="0" dirty="0"/>
              <a:t> </a:t>
            </a:r>
            <a:r>
              <a:rPr lang="en-GB" sz="1200" dirty="0"/>
              <a:t>use innovative approaches, are gender responsive and equity focussed. We fund mixed-method </a:t>
            </a:r>
            <a:r>
              <a:rPr lang="en-US" sz="1200" dirty="0"/>
              <a:t>studies that </a:t>
            </a:r>
            <a:r>
              <a:rPr lang="en-US" baseline="0" dirty="0"/>
              <a:t>draw on quantitative and qualitative research and answer the question of what works, what doesn’t, for whom, how and at what cost.  We are </a:t>
            </a:r>
            <a:r>
              <a:rPr lang="en-US" baseline="0" dirty="0" err="1"/>
              <a:t>alsoleaders</a:t>
            </a:r>
            <a:r>
              <a:rPr lang="en-US" baseline="0" dirty="0"/>
              <a:t> in funding and producing systematic reviews. </a:t>
            </a:r>
          </a:p>
          <a:p>
            <a:endParaRPr lang="en-US" baseline="0" dirty="0"/>
          </a:p>
          <a:p>
            <a:r>
              <a:rPr lang="en-US" baseline="0" dirty="0"/>
              <a:t>At the end of December 2015, </a:t>
            </a:r>
            <a:r>
              <a:rPr lang="en-US" sz="1200" kern="1200" dirty="0">
                <a:solidFill>
                  <a:schemeClr val="tx1"/>
                </a:solidFill>
                <a:effectLst/>
                <a:latin typeface="+mn-lt"/>
                <a:ea typeface="+mn-ea"/>
                <a:cs typeface="+mn-cs"/>
              </a:rPr>
              <a:t>3ie had funded </a:t>
            </a:r>
            <a:r>
              <a:rPr lang="en-US" sz="1200" b="1" kern="1200" dirty="0">
                <a:solidFill>
                  <a:schemeClr val="tx1"/>
                </a:solidFill>
                <a:effectLst/>
                <a:latin typeface="+mn-lt"/>
                <a:ea typeface="+mn-ea"/>
                <a:cs typeface="+mn-cs"/>
              </a:rPr>
              <a:t>174</a:t>
            </a:r>
            <a:r>
              <a:rPr lang="en-US" sz="1200" kern="1200" dirty="0">
                <a:solidFill>
                  <a:schemeClr val="tx1"/>
                </a:solidFill>
                <a:effectLst/>
                <a:latin typeface="+mn-lt"/>
                <a:ea typeface="+mn-ea"/>
                <a:cs typeface="+mn-cs"/>
              </a:rPr>
              <a:t> impact evaluations in </a:t>
            </a:r>
            <a:r>
              <a:rPr lang="en-US" sz="1200" b="1" kern="1200" dirty="0">
                <a:solidFill>
                  <a:schemeClr val="tx1"/>
                </a:solidFill>
                <a:effectLst/>
                <a:latin typeface="+mn-lt"/>
                <a:ea typeface="+mn-ea"/>
                <a:cs typeface="+mn-cs"/>
              </a:rPr>
              <a:t>58</a:t>
            </a:r>
            <a:r>
              <a:rPr lang="en-US" sz="1200" kern="1200" dirty="0">
                <a:solidFill>
                  <a:schemeClr val="tx1"/>
                </a:solidFill>
                <a:effectLst/>
                <a:latin typeface="+mn-lt"/>
                <a:ea typeface="+mn-ea"/>
                <a:cs typeface="+mn-cs"/>
              </a:rPr>
              <a:t> countries.</a:t>
            </a:r>
            <a:r>
              <a:rPr lang="en-US" sz="1200" kern="1200" baseline="0" dirty="0">
                <a:solidFill>
                  <a:schemeClr val="tx1"/>
                </a:solidFill>
                <a:effectLst/>
                <a:latin typeface="+mn-lt"/>
                <a:ea typeface="+mn-ea"/>
                <a:cs typeface="+mn-cs"/>
              </a:rPr>
              <a:t> We had also funded </a:t>
            </a:r>
            <a:r>
              <a:rPr lang="en-US" sz="1200" b="1" kern="1200" dirty="0">
                <a:solidFill>
                  <a:schemeClr val="tx1"/>
                </a:solidFill>
                <a:effectLst/>
                <a:latin typeface="+mn-lt"/>
                <a:ea typeface="+mn-ea"/>
                <a:cs typeface="+mn-cs"/>
              </a:rPr>
              <a:t>38</a:t>
            </a:r>
            <a:r>
              <a:rPr lang="en-US" sz="1200" kern="1200" dirty="0">
                <a:solidFill>
                  <a:schemeClr val="tx1"/>
                </a:solidFill>
                <a:effectLst/>
                <a:latin typeface="+mn-lt"/>
                <a:ea typeface="+mn-ea"/>
                <a:cs typeface="+mn-cs"/>
              </a:rPr>
              <a:t> systematic reviews and </a:t>
            </a:r>
            <a:r>
              <a:rPr lang="en-US" sz="1200" b="1" kern="1200" dirty="0">
                <a:solidFill>
                  <a:schemeClr val="tx1"/>
                </a:solidFill>
                <a:effectLst/>
                <a:latin typeface="+mn-lt"/>
                <a:ea typeface="+mn-ea"/>
                <a:cs typeface="+mn-cs"/>
              </a:rPr>
              <a:t>16</a:t>
            </a:r>
            <a:r>
              <a:rPr lang="en-US" sz="1200" kern="1200" dirty="0">
                <a:solidFill>
                  <a:schemeClr val="tx1"/>
                </a:solidFill>
                <a:effectLst/>
                <a:latin typeface="+mn-lt"/>
                <a:ea typeface="+mn-ea"/>
                <a:cs typeface="+mn-cs"/>
              </a:rPr>
              <a:t> replication studies in international development</a:t>
            </a:r>
            <a:r>
              <a:rPr lang="en-US" sz="1200" b="1" kern="120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 </a:t>
            </a:r>
            <a:r>
              <a:rPr lang="en-US" sz="1200" b="1" i="1" kern="1200" baseline="0" dirty="0">
                <a:solidFill>
                  <a:schemeClr val="tx1"/>
                </a:solidFill>
                <a:effectLst/>
                <a:latin typeface="+mn-lt"/>
                <a:ea typeface="+mn-ea"/>
                <a:cs typeface="+mn-cs"/>
              </a:rPr>
              <a:t>(Please make sure you get updated numbers. </a:t>
            </a:r>
            <a:r>
              <a:rPr lang="en-IN" sz="1200" b="1" kern="1200" dirty="0">
                <a:solidFill>
                  <a:schemeClr val="tx1"/>
                </a:solidFill>
                <a:latin typeface="+mn-lt"/>
                <a:ea typeface="+mn-ea"/>
                <a:cs typeface="+mn-cs"/>
              </a:rPr>
              <a:t>We update before each board meeting, for the annual reporting (these are the numbers as of the end of December each year) and before DFID’s annual review, usually in August.  You can get updated numbers from Ditto or Deeksha.</a:t>
            </a:r>
            <a:endParaRPr lang="en-US" b="1" i="1" dirty="0"/>
          </a:p>
          <a:p>
            <a:endParaRPr lang="en-US" dirty="0"/>
          </a:p>
          <a:p>
            <a:r>
              <a:rPr lang="en-US" dirty="0"/>
              <a:t>We convene</a:t>
            </a:r>
            <a:r>
              <a:rPr lang="en-US" baseline="0" dirty="0"/>
              <a:t> forums for building the capacity for evaluation and for promoting conversations and collaborations between researchers, </a:t>
            </a:r>
            <a:r>
              <a:rPr lang="en-US" baseline="0" dirty="0" err="1"/>
              <a:t>programme</a:t>
            </a:r>
            <a:r>
              <a:rPr lang="en-US" baseline="0" dirty="0"/>
              <a:t> managers and policymakers.  We </a:t>
            </a:r>
            <a:r>
              <a:rPr lang="en-US" baseline="0" dirty="0" err="1"/>
              <a:t>organise</a:t>
            </a:r>
            <a:r>
              <a:rPr lang="en-US" baseline="0" dirty="0"/>
              <a:t> international conferences, seminars and workshops around various aspects of impact evaluations. We also have a significant online presence for sustained and deep engagement with our stakeholders. We engage very closely with our members who form a diverse community united by the commitment to use evidence for the improvement of development policies and </a:t>
            </a:r>
            <a:r>
              <a:rPr lang="en-US" baseline="0" dirty="0" err="1"/>
              <a:t>programmes</a:t>
            </a:r>
            <a:r>
              <a:rPr lang="en-US" baseline="0" dirty="0"/>
              <a:t>. Our members are public and private donors, NGOs, and government agencies from low- and middle-income countries.</a:t>
            </a:r>
          </a:p>
          <a:p>
            <a:endParaRPr lang="en-US" baseline="0" dirty="0"/>
          </a:p>
          <a:p>
            <a:r>
              <a:rPr lang="en-US" baseline="0" dirty="0"/>
              <a:t>We produce a range of knowledge products</a:t>
            </a:r>
            <a:r>
              <a:rPr lang="en-IN" sz="1200" kern="1200" dirty="0">
                <a:solidFill>
                  <a:schemeClr val="tx1"/>
                </a:solidFill>
                <a:latin typeface="+mn-lt"/>
                <a:ea typeface="+mn-ea"/>
                <a:cs typeface="+mn-cs"/>
              </a:rPr>
              <a:t>:</a:t>
            </a:r>
          </a:p>
          <a:p>
            <a:r>
              <a:rPr lang="en-IN" sz="1200" kern="1200" dirty="0">
                <a:solidFill>
                  <a:schemeClr val="tx1"/>
                </a:solidFill>
                <a:latin typeface="+mn-lt"/>
                <a:ea typeface="+mn-ea"/>
                <a:cs typeface="+mn-cs"/>
              </a:rPr>
              <a:t>--scoping papers and evidence gap maps that inform how we develop and fund our grant-making and determine funding priorities for the organisation.</a:t>
            </a:r>
          </a:p>
          <a:p>
            <a:r>
              <a:rPr lang="en-GB" sz="1200" kern="1200" dirty="0">
                <a:solidFill>
                  <a:schemeClr val="tx1"/>
                </a:solidFill>
                <a:latin typeface="+mn-lt"/>
                <a:ea typeface="+mn-ea"/>
                <a:cs typeface="+mn-cs"/>
              </a:rPr>
              <a:t>--</a:t>
            </a:r>
            <a:r>
              <a:rPr lang="en-IN" sz="1200" kern="1200" dirty="0">
                <a:solidFill>
                  <a:schemeClr val="tx1"/>
                </a:solidFill>
                <a:latin typeface="+mn-lt"/>
                <a:ea typeface="+mn-ea"/>
                <a:cs typeface="+mn-cs"/>
              </a:rPr>
              <a:t> impact evaluation report series</a:t>
            </a:r>
          </a:p>
          <a:p>
            <a:r>
              <a:rPr lang="en-GB" sz="1200" kern="1200" dirty="0">
                <a:solidFill>
                  <a:schemeClr val="tx1"/>
                </a:solidFill>
                <a:latin typeface="+mn-lt"/>
                <a:ea typeface="+mn-ea"/>
                <a:cs typeface="+mn-cs"/>
              </a:rPr>
              <a:t>--systematic reviews and systematic review summary series</a:t>
            </a:r>
          </a:p>
          <a:p>
            <a:r>
              <a:rPr lang="en-GB" sz="1200" kern="1200" dirty="0">
                <a:solidFill>
                  <a:schemeClr val="tx1"/>
                </a:solidFill>
                <a:latin typeface="+mn-lt"/>
                <a:ea typeface="+mn-ea"/>
                <a:cs typeface="+mn-cs"/>
              </a:rPr>
              <a:t>--replication report series</a:t>
            </a:r>
          </a:p>
          <a:p>
            <a:r>
              <a:rPr lang="en-IN" sz="1200" kern="1200" dirty="0">
                <a:solidFill>
                  <a:schemeClr val="tx1"/>
                </a:solidFill>
                <a:latin typeface="+mn-lt"/>
                <a:ea typeface="+mn-ea"/>
                <a:cs typeface="+mn-cs"/>
              </a:rPr>
              <a:t>--expert guidance and resources for each of our main audiences</a:t>
            </a:r>
          </a:p>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We also maintain and update the following databases:</a:t>
            </a:r>
          </a:p>
          <a:p>
            <a:r>
              <a:rPr lang="en-IN" sz="1200" kern="1200" dirty="0">
                <a:solidFill>
                  <a:schemeClr val="tx1"/>
                </a:solidFill>
                <a:latin typeface="+mn-lt"/>
                <a:ea typeface="+mn-ea"/>
                <a:cs typeface="+mn-cs"/>
              </a:rPr>
              <a:t>--The Impact Evaluation Repository,</a:t>
            </a:r>
            <a:r>
              <a:rPr lang="en-IN" sz="1200" kern="1200" baseline="0" dirty="0">
                <a:solidFill>
                  <a:schemeClr val="tx1"/>
                </a:solidFill>
                <a:latin typeface="+mn-lt"/>
                <a:ea typeface="+mn-ea"/>
                <a:cs typeface="+mn-cs"/>
              </a:rPr>
              <a:t> which is the </a:t>
            </a:r>
            <a:r>
              <a:rPr lang="en-IN" sz="1200" kern="1200" dirty="0">
                <a:solidFill>
                  <a:schemeClr val="tx1"/>
                </a:solidFill>
                <a:latin typeface="+mn-lt"/>
                <a:ea typeface="+mn-ea"/>
                <a:cs typeface="+mn-cs"/>
              </a:rPr>
              <a:t>world's largest repository of high-quality impact evaluations.</a:t>
            </a:r>
            <a:r>
              <a:rPr lang="en-IN" sz="1200" kern="1200" baseline="0" dirty="0">
                <a:solidFill>
                  <a:schemeClr val="tx1"/>
                </a:solidFill>
                <a:latin typeface="+mn-lt"/>
                <a:ea typeface="+mn-ea"/>
                <a:cs typeface="+mn-cs"/>
              </a:rPr>
              <a:t> It will also include impact evaluations in languages other than English. </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--A growing database of systematic reviews of international development evidence.</a:t>
            </a:r>
          </a:p>
          <a:p>
            <a:r>
              <a:rPr lang="en-GB" sz="1200" kern="1200" dirty="0">
                <a:solidFill>
                  <a:schemeClr val="tx1"/>
                </a:solidFill>
                <a:latin typeface="+mn-lt"/>
                <a:ea typeface="+mn-ea"/>
                <a:cs typeface="+mn-cs"/>
              </a:rPr>
              <a:t>-- An impact evaluation registry</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You</a:t>
            </a:r>
            <a:r>
              <a:rPr lang="en-GB" sz="1200" kern="1200" baseline="0" dirty="0">
                <a:solidFill>
                  <a:schemeClr val="tx1"/>
                </a:solidFill>
                <a:latin typeface="+mn-lt"/>
                <a:ea typeface="+mn-ea"/>
                <a:cs typeface="+mn-cs"/>
              </a:rPr>
              <a:t> can also mention that the 3ie website is our primary mode of communication and engagement with various audiences, including our members, other stakeholders and public at large. 3ie’s blog is called Evidence Matters.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24F578-75B6-A646-BEDC-2C8F1D1AE67E}" type="slidenum">
              <a:rPr lang="en-US" smtClean="0"/>
              <a:t>2</a:t>
            </a:fld>
            <a:endParaRPr lang="en-US"/>
          </a:p>
        </p:txBody>
      </p:sp>
    </p:spTree>
    <p:extLst>
      <p:ext uri="{BB962C8B-B14F-4D97-AF65-F5344CB8AC3E}">
        <p14:creationId xmlns:p14="http://schemas.microsoft.com/office/powerpoint/2010/main" val="190638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Instructions for reading the notes:</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The accompanying notes provide explanation for the slides and illustrate them with examples. </a:t>
            </a: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In several places, you are asked to answer questions such as WHY and HOW. Similarly, you are asked to think of an example from your work. Answer the questions before continue reading further. Answers are provided in the same or next slides / notes. </a:t>
            </a:r>
          </a:p>
        </p:txBody>
      </p:sp>
      <p:sp>
        <p:nvSpPr>
          <p:cNvPr id="4" name="Slide Number Placeholder 3"/>
          <p:cNvSpPr>
            <a:spLocks noGrp="1"/>
          </p:cNvSpPr>
          <p:nvPr>
            <p:ph type="sldNum" sz="quarter" idx="10"/>
          </p:nvPr>
        </p:nvSpPr>
        <p:spPr/>
        <p:txBody>
          <a:bodyPr/>
          <a:lstStyle/>
          <a:p>
            <a:fld id="{2524F578-75B6-A646-BEDC-2C8F1D1AE67E}" type="slidenum">
              <a:rPr lang="en-US" smtClean="0"/>
              <a:t>6</a:t>
            </a:fld>
            <a:endParaRPr lang="en-US"/>
          </a:p>
        </p:txBody>
      </p:sp>
    </p:spTree>
    <p:extLst>
      <p:ext uri="{BB962C8B-B14F-4D97-AF65-F5344CB8AC3E}">
        <p14:creationId xmlns:p14="http://schemas.microsoft.com/office/powerpoint/2010/main" val="3657634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27E272-0D5B-BC4E-8FAC-9B8546DA2EF4}" type="slidenum">
              <a:rPr lang="en-US" smtClean="0"/>
              <a:pPr/>
              <a:t>7</a:t>
            </a:fld>
            <a:endParaRPr lang="en-US"/>
          </a:p>
        </p:txBody>
      </p:sp>
    </p:spTree>
    <p:extLst>
      <p:ext uri="{BB962C8B-B14F-4D97-AF65-F5344CB8AC3E}">
        <p14:creationId xmlns:p14="http://schemas.microsoft.com/office/powerpoint/2010/main" val="398835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messages for this slide (follows along with animation):</a:t>
            </a:r>
          </a:p>
          <a:p>
            <a:endParaRPr lang="en-US" dirty="0"/>
          </a:p>
          <a:p>
            <a:r>
              <a:rPr lang="en-US" dirty="0"/>
              <a:t>Here we want to clarify what we mean by impact evaluation to make sure we’re all on the same page. This will already be familiar to some of you, so I will keep it brief.</a:t>
            </a:r>
          </a:p>
          <a:p>
            <a:endParaRPr lang="en-US" dirty="0"/>
          </a:p>
          <a:p>
            <a:r>
              <a:rPr lang="en-US" dirty="0"/>
              <a:t>The group on the left represents our target population. We want to measure the impact of a particular impact on this group.</a:t>
            </a:r>
          </a:p>
          <a:p>
            <a:endParaRPr lang="en-US" dirty="0"/>
          </a:p>
          <a:p>
            <a:r>
              <a:rPr lang="en-US" dirty="0"/>
              <a:t>Ideally, we’d like to be able to compare outcomes for this group when they receive the intervention (blue outline) to the same group if they didn’t receive the intervention (orange outline) (i.e., the counterfactual).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we can’t observe both at the same time, which is the fundamental problem of causal inference.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end up comparing outcomes between different groups of people. Consequently, we have to try to manage selection bias in order to make sure we are comparing “apples with apples” to the maximum extent possible.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9</a:t>
            </a:fld>
            <a:endParaRPr lang="en-GB"/>
          </a:p>
        </p:txBody>
      </p:sp>
    </p:spTree>
    <p:extLst>
      <p:ext uri="{BB962C8B-B14F-4D97-AF65-F5344CB8AC3E}">
        <p14:creationId xmlns:p14="http://schemas.microsoft.com/office/powerpoint/2010/main" val="174813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How do we know if the programme was responsible for the change in the outcome? For ex, after a job training, a trainee’s income might have gone up, but it could be attributed to her effort, benign market conditions or numerous other factors.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How do we identify the change attributable only to the programme? </a:t>
            </a:r>
          </a:p>
          <a:p>
            <a:endParaRPr lang="en-GB" dirty="0"/>
          </a:p>
        </p:txBody>
      </p:sp>
      <p:sp>
        <p:nvSpPr>
          <p:cNvPr id="4" name="Slide Number Placeholder 3"/>
          <p:cNvSpPr>
            <a:spLocks noGrp="1"/>
          </p:cNvSpPr>
          <p:nvPr>
            <p:ph type="sldNum" sz="quarter" idx="10"/>
          </p:nvPr>
        </p:nvSpPr>
        <p:spPr/>
        <p:txBody>
          <a:bodyPr/>
          <a:lstStyle/>
          <a:p>
            <a:fld id="{C6E8DA07-FA10-47BE-AFD2-E40E5483417E}" type="slidenum">
              <a:rPr lang="en-IN" smtClean="0"/>
              <a:t>10</a:t>
            </a:fld>
            <a:endParaRPr lang="en-IN"/>
          </a:p>
        </p:txBody>
      </p:sp>
    </p:spTree>
    <p:extLst>
      <p:ext uri="{BB962C8B-B14F-4D97-AF65-F5344CB8AC3E}">
        <p14:creationId xmlns:p14="http://schemas.microsoft.com/office/powerpoint/2010/main" val="102812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seek to understand and describe why, how, and in what contexts those changes occur.</a:t>
            </a:r>
          </a:p>
          <a:p>
            <a:endParaRPr lang="en-US" dirty="0"/>
          </a:p>
        </p:txBody>
      </p:sp>
      <p:sp>
        <p:nvSpPr>
          <p:cNvPr id="4" name="Slide Number Placeholder 3"/>
          <p:cNvSpPr>
            <a:spLocks noGrp="1"/>
          </p:cNvSpPr>
          <p:nvPr>
            <p:ph type="sldNum" sz="quarter" idx="5"/>
          </p:nvPr>
        </p:nvSpPr>
        <p:spPr/>
        <p:txBody>
          <a:bodyPr/>
          <a:lstStyle/>
          <a:p>
            <a:fld id="{89EF64B1-9061-40A8-A955-3D40E91A746B}" type="slidenum">
              <a:rPr lang="en-GB" smtClean="0"/>
              <a:pPr/>
              <a:t>22</a:t>
            </a:fld>
            <a:endParaRPr lang="en-GB"/>
          </a:p>
        </p:txBody>
      </p:sp>
    </p:spTree>
    <p:extLst>
      <p:ext uri="{BB962C8B-B14F-4D97-AF65-F5344CB8AC3E}">
        <p14:creationId xmlns:p14="http://schemas.microsoft.com/office/powerpoint/2010/main" val="229327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SUTVA requires that the response of a particular unit depends only on the treatment to which he himself was assigned, not the treatments of others around him. </a:t>
            </a:r>
            <a:endParaRPr lang="en-US" dirty="0"/>
          </a:p>
          <a:p>
            <a:endParaRPr lang="en-US" dirty="0"/>
          </a:p>
          <a:p>
            <a:r>
              <a:rPr lang="en-US" dirty="0"/>
              <a:t>Think of</a:t>
            </a:r>
            <a:r>
              <a:rPr lang="en-US" baseline="0" dirty="0"/>
              <a:t> examples for which each component does not hold:</a:t>
            </a:r>
          </a:p>
          <a:p>
            <a:endParaRPr lang="en-US" baseline="0" dirty="0"/>
          </a:p>
          <a:p>
            <a:r>
              <a:rPr lang="en-US" sz="1200" b="0" i="0" kern="1200" dirty="0">
                <a:solidFill>
                  <a:schemeClr val="tx1"/>
                </a:solidFill>
                <a:effectLst/>
                <a:latin typeface="+mn-lt"/>
                <a:ea typeface="+mn-ea"/>
                <a:cs typeface="+mn-cs"/>
              </a:rPr>
              <a:t>Students assigned to attend a tutoring program to improve their grades might interact with other students in their school who were not assigned to the tutoring program and influence the grades of these control students. To enable causal inference, the analysis might be completed at the school level rather than the individual level.</a:t>
            </a:r>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28</a:t>
            </a:fld>
            <a:endParaRPr lang="en-US"/>
          </a:p>
        </p:txBody>
      </p:sp>
    </p:spTree>
    <p:extLst>
      <p:ext uri="{BB962C8B-B14F-4D97-AF65-F5344CB8AC3E}">
        <p14:creationId xmlns:p14="http://schemas.microsoft.com/office/powerpoint/2010/main" val="247905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a:t>
            </a:r>
          </a:p>
          <a:p>
            <a:endParaRPr lang="en-US" dirty="0"/>
          </a:p>
          <a:p>
            <a:r>
              <a:rPr lang="en-US" dirty="0"/>
              <a:t>In</a:t>
            </a:r>
            <a:r>
              <a:rPr lang="en-US" baseline="0" dirty="0"/>
              <a:t> both these examples the variables are highly correlated, but there is no explainable cause and effect relationship between them. </a:t>
            </a:r>
          </a:p>
          <a:p>
            <a:endParaRPr lang="en-US" baseline="0" dirty="0"/>
          </a:p>
          <a:p>
            <a:r>
              <a:rPr lang="en-US" sz="1200" b="0" i="0" kern="1200" dirty="0">
                <a:solidFill>
                  <a:schemeClr val="tx1"/>
                </a:solidFill>
                <a:effectLst/>
                <a:latin typeface="+mn-lt"/>
                <a:ea typeface="+mn-ea"/>
                <a:cs typeface="+mn-cs"/>
              </a:rPr>
              <a:t>In the absence of experimental evidence, it is very difficult to know whether the higher earnings observed better-educated workers are caused by their higher education, or whether individuals with greater earning capacity have chosen to acquire more schooling.</a:t>
            </a:r>
          </a:p>
          <a:p>
            <a:r>
              <a:rPr lang="en-US" sz="1200" b="0" i="0" kern="1200" dirty="0">
                <a:solidFill>
                  <a:schemeClr val="tx1"/>
                </a:solidFill>
                <a:effectLst/>
                <a:latin typeface="+mn-lt"/>
                <a:ea typeface="+mn-ea"/>
                <a:cs typeface="+mn-cs"/>
              </a:rPr>
              <a:t>— David Card, The causal effect of education in earnings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say X causes Y, we need to be sure</a:t>
            </a:r>
            <a:r>
              <a:rPr lang="en-US" sz="1200" b="0" i="0" kern="1200" baseline="0" dirty="0">
                <a:solidFill>
                  <a:schemeClr val="tx1"/>
                </a:solidFill>
                <a:effectLst/>
                <a:latin typeface="+mn-lt"/>
                <a:ea typeface="+mn-ea"/>
                <a:cs typeface="+mn-cs"/>
              </a:rPr>
              <a:t> that there aren’t any other confounding factors that can make the relationship endogenous.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24F578-75B6-A646-BEDC-2C8F1D1AE67E}" type="slidenum">
              <a:rPr lang="en-US" smtClean="0"/>
              <a:t>29</a:t>
            </a:fld>
            <a:endParaRPr lang="en-US"/>
          </a:p>
        </p:txBody>
      </p:sp>
    </p:spTree>
    <p:extLst>
      <p:ext uri="{BB962C8B-B14F-4D97-AF65-F5344CB8AC3E}">
        <p14:creationId xmlns:p14="http://schemas.microsoft.com/office/powerpoint/2010/main" val="4039451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1058334" y="1337733"/>
            <a:ext cx="184731" cy="300082"/>
          </a:xfrm>
          <a:prstGeom prst="rect">
            <a:avLst/>
          </a:prstGeom>
          <a:noFill/>
        </p:spPr>
        <p:txBody>
          <a:bodyPr wrap="none" rtlCol="0">
            <a:spAutoFit/>
          </a:bodyPr>
          <a:lstStyle/>
          <a:p>
            <a:endParaRPr lang="en-US" sz="1350" dirty="0"/>
          </a:p>
        </p:txBody>
      </p:sp>
      <p:sp>
        <p:nvSpPr>
          <p:cNvPr id="5" name="Title Placeholder 1"/>
          <p:cNvSpPr>
            <a:spLocks noGrp="1"/>
          </p:cNvSpPr>
          <p:nvPr>
            <p:ph type="title" hasCustomPrompt="1"/>
          </p:nvPr>
        </p:nvSpPr>
        <p:spPr>
          <a:xfrm>
            <a:off x="966387"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3" name="Text Placeholder 2"/>
          <p:cNvSpPr>
            <a:spLocks noGrp="1"/>
          </p:cNvSpPr>
          <p:nvPr>
            <p:ph type="body" sz="quarter" idx="11" hasCustomPrompt="1"/>
          </p:nvPr>
        </p:nvSpPr>
        <p:spPr>
          <a:xfrm>
            <a:off x="966387" y="1138858"/>
            <a:ext cx="7920000" cy="4612462"/>
          </a:xfrm>
          <a:prstGeom prst="rect">
            <a:avLst/>
          </a:prstGeom>
        </p:spPr>
        <p:txBody>
          <a:bodyPr/>
          <a:lstStyle>
            <a:lvl1pPr marL="0" indent="0">
              <a:buNone/>
              <a:tabLst/>
              <a:defRPr lang="en-US" sz="2800" kern="120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US" sz="1800" kern="1200" dirty="0" smtClean="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69932884"/>
      </p:ext>
    </p:extLst>
  </p:cSld>
  <p:clrMapOvr>
    <a:masterClrMapping/>
  </p:clrMapOvr>
  <p:extLst mod="1">
    <p:ext uri="{DCECCB84-F9BA-43D5-87BE-67443E8EF086}">
      <p15:sldGuideLst xmlns:p15="http://schemas.microsoft.com/office/powerpoint/2012/main">
        <p15:guide id="1" orient="horz" pos="3702" userDrawn="1">
          <p15:clr>
            <a:srgbClr val="FBAE40"/>
          </p15:clr>
        </p15:guide>
        <p15:guide id="2" pos="5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redits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920743" y="154804"/>
            <a:ext cx="78867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Credits</a:t>
            </a:r>
            <a:endParaRPr lang="en-US" dirty="0"/>
          </a:p>
        </p:txBody>
      </p:sp>
      <p:sp>
        <p:nvSpPr>
          <p:cNvPr id="4" name="Text Placeholder 2"/>
          <p:cNvSpPr>
            <a:spLocks noGrp="1"/>
          </p:cNvSpPr>
          <p:nvPr>
            <p:ph type="body" sz="quarter" idx="11" hasCustomPrompt="1"/>
          </p:nvPr>
        </p:nvSpPr>
        <p:spPr>
          <a:xfrm>
            <a:off x="966387" y="1138858"/>
            <a:ext cx="7920000" cy="4612462"/>
          </a:xfrm>
          <a:prstGeom prst="rect">
            <a:avLst/>
          </a:prstGeom>
        </p:spPr>
        <p:txBody>
          <a:bodyPr/>
          <a:lstStyle>
            <a:lvl1pPr marL="0" indent="0">
              <a:buNone/>
              <a:tabLst/>
              <a:defRPr lang="en-US" sz="2800" kern="120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US" sz="1800" kern="1200" dirty="0" smtClean="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467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52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R TITLE SLID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9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5789" y="365127"/>
            <a:ext cx="78867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967316" y="1825625"/>
            <a:ext cx="7886700" cy="4351338"/>
          </a:xfrm>
        </p:spPr>
        <p:txBody>
          <a:bodyPr/>
          <a:lstStyle>
            <a:lvl1pPr>
              <a:defRPr sz="1650" baseline="0">
                <a:latin typeface="Arial" panose="020B0604020202020204" pitchFamily="34" charset="0"/>
                <a:cs typeface="Arial" panose="020B0604020202020204" pitchFamily="34" charset="0"/>
              </a:defRPr>
            </a:lvl1pPr>
            <a:lvl2pPr>
              <a:defRPr sz="135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6936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left_strip_66px_bigg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38200" cy="6858000"/>
          </a:xfrm>
          <a:prstGeom prst="rect">
            <a:avLst/>
          </a:prstGeom>
        </p:spPr>
      </p:pic>
      <p:pic>
        <p:nvPicPr>
          <p:cNvPr id="9" name="Picture 8" descr="3ie rev+line marque 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50018" y="5958711"/>
            <a:ext cx="590215" cy="715556"/>
          </a:xfrm>
          <a:prstGeom prst="rect">
            <a:avLst/>
          </a:prstGeom>
        </p:spPr>
      </p:pic>
      <p:sp>
        <p:nvSpPr>
          <p:cNvPr id="8" name="Content Placeholder 7"/>
          <p:cNvSpPr>
            <a:spLocks noGrp="1"/>
          </p:cNvSpPr>
          <p:nvPr>
            <p:ph sz="quarter" idx="10" hasCustomPrompt="1"/>
          </p:nvPr>
        </p:nvSpPr>
        <p:spPr>
          <a:xfrm>
            <a:off x="1134533" y="1600200"/>
            <a:ext cx="7459663" cy="4097338"/>
          </a:xfrm>
          <a:prstGeom prst="rect">
            <a:avLst/>
          </a:prstGeom>
        </p:spPr>
        <p:txBody>
          <a:bodyPr/>
          <a:lstStyle>
            <a:lvl1pPr>
              <a:defRPr sz="2200" baseline="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First level heading</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834498" y="274637"/>
            <a:ext cx="7886700" cy="1325563"/>
          </a:xfrm>
          <a:prstGeom prst="rect">
            <a:avLst/>
          </a:prstGeom>
        </p:spPr>
        <p:txBody>
          <a:bodyPr>
            <a:normAutofit/>
          </a:bodyPr>
          <a:lstStyle>
            <a:lvl1pPr algn="l" defTabSz="914400" rtl="0" eaLnBrk="1" latinLnBrk="0" hangingPunct="1">
              <a:lnSpc>
                <a:spcPct val="90000"/>
              </a:lnSpc>
              <a:spcBef>
                <a:spcPct val="0"/>
              </a:spcBef>
              <a:buNone/>
              <a:defRPr lang="en-US" sz="2600" b="1" kern="1200" dirty="0">
                <a:solidFill>
                  <a:srgbClr val="002060"/>
                </a:solidFill>
                <a:latin typeface="Arial" panose="020B0604020202020204" pitchFamily="34" charset="0"/>
                <a:ea typeface="+mj-ea"/>
                <a:cs typeface="Arial" panose="020B0604020202020204" pitchFamily="34" charset="0"/>
              </a:defRPr>
            </a:lvl1pPr>
          </a:lstStyle>
          <a:p>
            <a:r>
              <a:rPr lang="en-US" dirty="0"/>
              <a:t>Title of the slide</a:t>
            </a:r>
          </a:p>
        </p:txBody>
      </p:sp>
    </p:spTree>
    <p:extLst>
      <p:ext uri="{BB962C8B-B14F-4D97-AF65-F5344CB8AC3E}">
        <p14:creationId xmlns:p14="http://schemas.microsoft.com/office/powerpoint/2010/main" val="3534813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3" name="Picture 2" descr="left_strip_66px_bigg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38200" cy="6858000"/>
          </a:xfrm>
          <a:prstGeom prst="rect">
            <a:avLst/>
          </a:prstGeom>
        </p:spPr>
      </p:pic>
      <p:pic>
        <p:nvPicPr>
          <p:cNvPr id="4" name="Picture 3" descr="3ie rev+line marque 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50019" y="5958711"/>
            <a:ext cx="590215" cy="715556"/>
          </a:xfrm>
          <a:prstGeom prst="rect">
            <a:avLst/>
          </a:prstGeom>
        </p:spPr>
      </p:pic>
    </p:spTree>
    <p:extLst>
      <p:ext uri="{BB962C8B-B14F-4D97-AF65-F5344CB8AC3E}">
        <p14:creationId xmlns:p14="http://schemas.microsoft.com/office/powerpoint/2010/main" val="271769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1058334" y="1337733"/>
            <a:ext cx="184731" cy="300082"/>
          </a:xfrm>
          <a:prstGeom prst="rect">
            <a:avLst/>
          </a:prstGeom>
          <a:noFill/>
        </p:spPr>
        <p:txBody>
          <a:bodyPr wrap="none" rtlCol="0">
            <a:spAutoFit/>
          </a:bodyPr>
          <a:lstStyle/>
          <a:p>
            <a:endParaRPr lang="en-US" sz="1350" dirty="0"/>
          </a:p>
        </p:txBody>
      </p:sp>
      <p:sp>
        <p:nvSpPr>
          <p:cNvPr id="5" name="Title Placeholder 1"/>
          <p:cNvSpPr>
            <a:spLocks noGrp="1"/>
          </p:cNvSpPr>
          <p:nvPr>
            <p:ph type="title" hasCustomPrompt="1"/>
          </p:nvPr>
        </p:nvSpPr>
        <p:spPr>
          <a:xfrm>
            <a:off x="971172"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16" name="Content Placeholder 15"/>
          <p:cNvSpPr>
            <a:spLocks noGrp="1"/>
          </p:cNvSpPr>
          <p:nvPr>
            <p:ph sz="quarter" idx="12" hasCustomPrompt="1"/>
          </p:nvPr>
        </p:nvSpPr>
        <p:spPr>
          <a:xfrm>
            <a:off x="971172" y="1200947"/>
            <a:ext cx="7993366" cy="46800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443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971673"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5" name="Text Placeholder 2"/>
          <p:cNvSpPr>
            <a:spLocks noGrp="1"/>
          </p:cNvSpPr>
          <p:nvPr>
            <p:ph type="body" sz="quarter" idx="12" hasCustomPrompt="1"/>
          </p:nvPr>
        </p:nvSpPr>
        <p:spPr>
          <a:xfrm>
            <a:off x="966387" y="1138858"/>
            <a:ext cx="3947445" cy="4612462"/>
          </a:xfrm>
          <a:prstGeom prst="rect">
            <a:avLst/>
          </a:prstGeom>
        </p:spPr>
        <p:txBody>
          <a:bodyPr/>
          <a:lstStyle>
            <a:lvl1pPr marL="0" indent="0">
              <a:buNone/>
              <a:defRPr lang="en-US" sz="2800" kern="120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US" sz="1800" kern="1200" dirty="0" smtClean="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15"/>
          <p:cNvSpPr>
            <a:spLocks noGrp="1"/>
          </p:cNvSpPr>
          <p:nvPr>
            <p:ph sz="quarter" idx="13" hasCustomPrompt="1"/>
          </p:nvPr>
        </p:nvSpPr>
        <p:spPr>
          <a:xfrm>
            <a:off x="4982198" y="1141125"/>
            <a:ext cx="3982340" cy="4610195"/>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182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971731"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7" name="Content Placeholder 15"/>
          <p:cNvSpPr>
            <a:spLocks noGrp="1"/>
          </p:cNvSpPr>
          <p:nvPr>
            <p:ph sz="quarter" idx="13" hasCustomPrompt="1"/>
          </p:nvPr>
        </p:nvSpPr>
        <p:spPr>
          <a:xfrm>
            <a:off x="971172" y="1149671"/>
            <a:ext cx="3968297" cy="46800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15"/>
          <p:cNvSpPr>
            <a:spLocks noGrp="1"/>
          </p:cNvSpPr>
          <p:nvPr>
            <p:ph sz="quarter" idx="14" hasCustomPrompt="1"/>
          </p:nvPr>
        </p:nvSpPr>
        <p:spPr>
          <a:xfrm>
            <a:off x="5020454" y="1135690"/>
            <a:ext cx="3968297" cy="46800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280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2"/>
          <p:cNvSpPr>
            <a:spLocks noGrp="1"/>
          </p:cNvSpPr>
          <p:nvPr>
            <p:ph type="body" idx="10"/>
          </p:nvPr>
        </p:nvSpPr>
        <p:spPr>
          <a:xfrm>
            <a:off x="983880" y="1143301"/>
            <a:ext cx="3868737" cy="823912"/>
          </a:xfrm>
          <a:prstGeom prst="rect">
            <a:avLst/>
          </a:prstGeom>
        </p:spPr>
        <p:txBody>
          <a:bodyPr anchor="b"/>
          <a:lstStyle>
            <a:lvl1pPr marL="0" indent="0">
              <a:buNone/>
              <a:defRPr lang="en-US" sz="2400" b="1" kern="1200" dirty="0" smtClean="0">
                <a:solidFill>
                  <a:srgbClr val="153A80"/>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9" name="Text Placeholder 4"/>
          <p:cNvSpPr>
            <a:spLocks noGrp="1"/>
          </p:cNvSpPr>
          <p:nvPr>
            <p:ph type="body" sz="quarter" idx="3"/>
          </p:nvPr>
        </p:nvSpPr>
        <p:spPr>
          <a:xfrm>
            <a:off x="5009296" y="1143301"/>
            <a:ext cx="3870000" cy="823912"/>
          </a:xfrm>
          <a:prstGeom prst="rect">
            <a:avLst/>
          </a:prstGeom>
        </p:spPr>
        <p:txBody>
          <a:bodyPr anchor="b"/>
          <a:lstStyle>
            <a:lvl1pPr marL="0" indent="0">
              <a:buNone/>
              <a:defRPr lang="en-US" sz="2400" b="1" kern="1200" dirty="0" smtClean="0">
                <a:solidFill>
                  <a:srgbClr val="153A80"/>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342900" rtl="0" eaLnBrk="1" latinLnBrk="0" hangingPunct="1">
              <a:spcBef>
                <a:spcPct val="20000"/>
              </a:spcBef>
              <a:buFont typeface="Arial"/>
              <a:buNone/>
            </a:pPr>
            <a:r>
              <a:rPr lang="en-US"/>
              <a:t>Edit Master text styles</a:t>
            </a:r>
          </a:p>
        </p:txBody>
      </p:sp>
      <p:sp>
        <p:nvSpPr>
          <p:cNvPr id="7" name="Title Placeholder 1"/>
          <p:cNvSpPr>
            <a:spLocks noGrp="1"/>
          </p:cNvSpPr>
          <p:nvPr>
            <p:ph type="title" hasCustomPrompt="1"/>
          </p:nvPr>
        </p:nvSpPr>
        <p:spPr>
          <a:xfrm>
            <a:off x="1000255" y="154804"/>
            <a:ext cx="78867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
        <p:nvSpPr>
          <p:cNvPr id="8" name="Content Placeholder 15"/>
          <p:cNvSpPr>
            <a:spLocks noGrp="1"/>
          </p:cNvSpPr>
          <p:nvPr>
            <p:ph sz="quarter" idx="13" hasCustomPrompt="1"/>
          </p:nvPr>
        </p:nvSpPr>
        <p:spPr>
          <a:xfrm>
            <a:off x="971172" y="2118413"/>
            <a:ext cx="3881445" cy="3711257"/>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15"/>
          <p:cNvSpPr>
            <a:spLocks noGrp="1"/>
          </p:cNvSpPr>
          <p:nvPr>
            <p:ph sz="quarter" idx="14" hasCustomPrompt="1"/>
          </p:nvPr>
        </p:nvSpPr>
        <p:spPr>
          <a:xfrm>
            <a:off x="5009296" y="2128380"/>
            <a:ext cx="3877659" cy="3711257"/>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4878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1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able Placeholder 2"/>
          <p:cNvSpPr>
            <a:spLocks noGrp="1"/>
          </p:cNvSpPr>
          <p:nvPr>
            <p:ph type="tbl" sz="quarter" idx="10"/>
          </p:nvPr>
        </p:nvSpPr>
        <p:spPr>
          <a:xfrm>
            <a:off x="973138" y="1141690"/>
            <a:ext cx="7920000" cy="4680000"/>
          </a:xfrm>
          <a:prstGeom prst="rect">
            <a:avLst/>
          </a:prstGeom>
        </p:spPr>
        <p:txBody>
          <a:bodyPr tIns="144000" bIns="144000"/>
          <a:lstStyle>
            <a:lvl1pPr>
              <a:defRPr lang="en-US" sz="1650" kern="1200" dirty="0">
                <a:solidFill>
                  <a:srgbClr val="153A80"/>
                </a:solidFill>
                <a:latin typeface="+mn-lt"/>
                <a:ea typeface="+mn-ea"/>
                <a:cs typeface="+mn-cs"/>
              </a:defRPr>
            </a:lvl1pPr>
          </a:lstStyle>
          <a:p>
            <a:pPr marL="171450" lvl="0" indent="0" algn="l" defTabSz="342900" rtl="0" eaLnBrk="1" latinLnBrk="0" hangingPunct="1">
              <a:lnSpc>
                <a:spcPts val="1800"/>
              </a:lnSpc>
              <a:spcBef>
                <a:spcPts val="600"/>
              </a:spcBef>
              <a:spcAft>
                <a:spcPts val="600"/>
              </a:spcAft>
              <a:buFontTx/>
              <a:buNone/>
            </a:pPr>
            <a:r>
              <a:rPr lang="en-US"/>
              <a:t>Click icon to add table</a:t>
            </a:r>
            <a:endParaRPr lang="en-US" dirty="0"/>
          </a:p>
        </p:txBody>
      </p:sp>
      <p:sp>
        <p:nvSpPr>
          <p:cNvPr id="4" name="Title Placeholder 1"/>
          <p:cNvSpPr>
            <a:spLocks noGrp="1"/>
          </p:cNvSpPr>
          <p:nvPr>
            <p:ph type="title" hasCustomPrompt="1"/>
          </p:nvPr>
        </p:nvSpPr>
        <p:spPr>
          <a:xfrm>
            <a:off x="973751" y="154804"/>
            <a:ext cx="7920000" cy="827330"/>
          </a:xfrm>
          <a:prstGeom prst="rect">
            <a:avLst/>
          </a:prstGeom>
        </p:spPr>
        <p:txBody>
          <a:bodyPr vert="horz" lIns="91440" tIns="45720" rIns="91440" bIns="45720" rtlCol="0" anchor="ctr">
            <a:normAutofit/>
          </a:bodyPr>
          <a:lstStyle>
            <a:lvl1pPr algn="l">
              <a:defRPr sz="4400" b="1">
                <a:solidFill>
                  <a:srgbClr val="153A80"/>
                </a:solidFill>
              </a:defRPr>
            </a:lvl1pPr>
          </a:lstStyle>
          <a:p>
            <a:r>
              <a:rPr lang="en-GB" dirty="0"/>
              <a:t>Slide heading (click to edit)</a:t>
            </a:r>
            <a:endParaRPr lang="en-US" dirty="0"/>
          </a:p>
        </p:txBody>
      </p:sp>
    </p:spTree>
    <p:extLst>
      <p:ext uri="{BB962C8B-B14F-4D97-AF65-F5344CB8AC3E}">
        <p14:creationId xmlns:p14="http://schemas.microsoft.com/office/powerpoint/2010/main" val="202191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87003" y="154804"/>
            <a:ext cx="3016800" cy="1602000"/>
          </a:xfrm>
          <a:prstGeom prst="rect">
            <a:avLst/>
          </a:prstGeom>
        </p:spPr>
        <p:txBody>
          <a:bodyPr vert="horz" lIns="91440" tIns="45720" rIns="91440" bIns="45720" rtlCol="0" anchor="ctr">
            <a:noAutofit/>
          </a:bodyPr>
          <a:lstStyle>
            <a:lvl1pPr algn="l">
              <a:defRPr sz="3200" b="1">
                <a:solidFill>
                  <a:srgbClr val="153A80"/>
                </a:solidFill>
              </a:defRPr>
            </a:lvl1pPr>
          </a:lstStyle>
          <a:p>
            <a:r>
              <a:rPr lang="en-GB" dirty="0"/>
              <a:t>Slide heading (click to edit)</a:t>
            </a:r>
            <a:endParaRPr lang="en-US" dirty="0"/>
          </a:p>
        </p:txBody>
      </p:sp>
      <p:sp>
        <p:nvSpPr>
          <p:cNvPr id="6" name="Content Placeholder 15"/>
          <p:cNvSpPr>
            <a:spLocks noGrp="1"/>
          </p:cNvSpPr>
          <p:nvPr>
            <p:ph sz="quarter" idx="14" hasCustomPrompt="1"/>
          </p:nvPr>
        </p:nvSpPr>
        <p:spPr>
          <a:xfrm>
            <a:off x="971172" y="2015864"/>
            <a:ext cx="3032631" cy="3821458"/>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15"/>
          <p:cNvSpPr>
            <a:spLocks noGrp="1"/>
          </p:cNvSpPr>
          <p:nvPr>
            <p:ph sz="quarter" idx="13" hasCustomPrompt="1"/>
          </p:nvPr>
        </p:nvSpPr>
        <p:spPr>
          <a:xfrm>
            <a:off x="4227119" y="170952"/>
            <a:ext cx="3881445" cy="566637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842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ext -charts-graphics-multimed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p:nvPr>
        </p:nvSpPr>
        <p:spPr>
          <a:xfrm>
            <a:off x="4184121" y="708623"/>
            <a:ext cx="4714345" cy="5124447"/>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Title Placeholder 1"/>
          <p:cNvSpPr>
            <a:spLocks noGrp="1"/>
          </p:cNvSpPr>
          <p:nvPr>
            <p:ph type="title" hasCustomPrompt="1"/>
          </p:nvPr>
        </p:nvSpPr>
        <p:spPr>
          <a:xfrm>
            <a:off x="963062" y="225287"/>
            <a:ext cx="3016800" cy="1603513"/>
          </a:xfrm>
          <a:prstGeom prst="rect">
            <a:avLst/>
          </a:prstGeom>
        </p:spPr>
        <p:txBody>
          <a:bodyPr vert="horz" lIns="91440" tIns="45720" rIns="91440" bIns="45720" rtlCol="0" anchor="ctr">
            <a:noAutofit/>
          </a:bodyPr>
          <a:lstStyle>
            <a:lvl1pPr algn="l">
              <a:defRPr sz="3200" b="1">
                <a:solidFill>
                  <a:srgbClr val="153A80"/>
                </a:solidFill>
              </a:defRPr>
            </a:lvl1pPr>
          </a:lstStyle>
          <a:p>
            <a:r>
              <a:rPr lang="en-GB" dirty="0"/>
              <a:t>Slide heading (click to edit)</a:t>
            </a:r>
            <a:endParaRPr lang="en-US" dirty="0"/>
          </a:p>
        </p:txBody>
      </p:sp>
      <p:sp>
        <p:nvSpPr>
          <p:cNvPr id="7" name="Content Placeholder 15"/>
          <p:cNvSpPr>
            <a:spLocks noGrp="1"/>
          </p:cNvSpPr>
          <p:nvPr>
            <p:ph sz="quarter" idx="13" hasCustomPrompt="1"/>
          </p:nvPr>
        </p:nvSpPr>
        <p:spPr>
          <a:xfrm>
            <a:off x="963063" y="2020670"/>
            <a:ext cx="3016800" cy="3812400"/>
          </a:xfrm>
          <a:prstGeom prst="rect">
            <a:avLst/>
          </a:prstGeom>
        </p:spPr>
        <p:txBody>
          <a:bodyPr/>
          <a:lstStyle>
            <a:lvl1pPr marL="0" indent="0">
              <a:buNone/>
              <a:defRPr lang="en-US" sz="2800" kern="1200" baseline="0" dirty="0" smtClean="0">
                <a:solidFill>
                  <a:srgbClr val="153A80"/>
                </a:solidFill>
                <a:latin typeface="+mn-lt"/>
                <a:ea typeface="+mn-ea"/>
                <a:cs typeface="+mn-cs"/>
              </a:defRPr>
            </a:lvl1pPr>
            <a:lvl2pPr marL="557213" indent="-214313">
              <a:buFont typeface="Arial" panose="020B0604020202020204" pitchFamily="34" charset="0"/>
              <a:buChar char="•"/>
              <a:defRPr lang="en-US" sz="2400" kern="1200" baseline="0" dirty="0" smtClean="0">
                <a:solidFill>
                  <a:srgbClr val="153A80"/>
                </a:solidFill>
                <a:latin typeface="+mn-lt"/>
                <a:ea typeface="+mn-ea"/>
                <a:cs typeface="+mn-cs"/>
              </a:defRPr>
            </a:lvl2pPr>
            <a:lvl3pPr>
              <a:defRPr lang="en-US" sz="2000" kern="1200" baseline="0" dirty="0" smtClean="0">
                <a:solidFill>
                  <a:srgbClr val="153A80"/>
                </a:solidFill>
                <a:latin typeface="+mn-lt"/>
                <a:ea typeface="+mn-ea"/>
                <a:cs typeface="+mn-cs"/>
              </a:defRPr>
            </a:lvl3pPr>
            <a:lvl4pPr marL="1200150" indent="-171450">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buFont typeface="Arial" panose="020B0604020202020204" pitchFamily="34" charset="0"/>
              <a:buChar char="•"/>
              <a:defRPr lang="en-GB" sz="1800" kern="1200" dirty="0">
                <a:solidFill>
                  <a:srgbClr val="153A80"/>
                </a:solidFill>
                <a:latin typeface="+mn-lt"/>
                <a:ea typeface="+mn-ea"/>
                <a:cs typeface="+mn-cs"/>
              </a:defRPr>
            </a:lvl5pPr>
          </a:lstStyle>
          <a:p>
            <a:pPr lvl="0"/>
            <a:r>
              <a:rPr lang="en-US" dirty="0"/>
              <a:t>Level 1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6098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462344"/>
      </p:ext>
    </p:extLst>
  </p:cSld>
  <p:clrMap bg1="lt1" tx1="dk1" bg2="lt2" tx2="dk2" accent1="accent1" accent2="accent2" accent3="accent3" accent4="accent4" accent5="accent5" accent6="accent6" hlink="hlink" folHlink="folHlink"/>
  <p:sldLayoutIdLst>
    <p:sldLayoutId id="2147483708" r:id="rId1"/>
    <p:sldLayoutId id="2147483712" r:id="rId2"/>
    <p:sldLayoutId id="2147483690" r:id="rId3"/>
    <p:sldLayoutId id="2147483691" r:id="rId4"/>
    <p:sldLayoutId id="2147483692" r:id="rId5"/>
    <p:sldLayoutId id="2147483693" r:id="rId6"/>
    <p:sldLayoutId id="2147483709" r:id="rId7"/>
    <p:sldLayoutId id="2147483694" r:id="rId8"/>
    <p:sldLayoutId id="2147483707" r:id="rId9"/>
    <p:sldLayoutId id="2147483714" r:id="rId10"/>
    <p:sldLayoutId id="2147483710" r:id="rId11"/>
    <p:sldLayoutId id="2147483649" r:id="rId12"/>
    <p:sldLayoutId id="2147483715" r:id="rId13"/>
    <p:sldLayoutId id="2147483716" r:id="rId14"/>
    <p:sldLayoutId id="2147483717" r:id="rId15"/>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9.svg"/><Relationship Id="rId11" Type="http://schemas.openxmlformats.org/officeDocument/2006/relationships/comments" Target="../comments/comment8.xml"/><Relationship Id="rId5" Type="http://schemas.openxmlformats.org/officeDocument/2006/relationships/image" Target="../media/image7.png"/><Relationship Id="rId10" Type="http://schemas.openxmlformats.org/officeDocument/2006/relationships/image" Target="../media/image19.svg"/><Relationship Id="rId4" Type="http://schemas.openxmlformats.org/officeDocument/2006/relationships/image" Target="../media/image7.sv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1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1.svg"/><Relationship Id="rId17" Type="http://schemas.openxmlformats.org/officeDocument/2006/relationships/comments" Target="../comments/comment28.xml"/><Relationship Id="rId2" Type="http://schemas.openxmlformats.org/officeDocument/2006/relationships/notesSlide" Target="../notesSlides/notesSlide11.xml"/><Relationship Id="rId16" Type="http://schemas.openxmlformats.org/officeDocument/2006/relationships/image" Target="../media/image15.svg"/><Relationship Id="rId1" Type="http://schemas.openxmlformats.org/officeDocument/2006/relationships/slideLayout" Target="../slideLayouts/slideLayout14.xml"/><Relationship Id="rId6" Type="http://schemas.openxmlformats.org/officeDocument/2006/relationships/image" Target="../media/image9.svg"/><Relationship Id="rId11" Type="http://schemas.openxmlformats.org/officeDocument/2006/relationships/image" Target="../media/image8.png"/><Relationship Id="rId5" Type="http://schemas.openxmlformats.org/officeDocument/2006/relationships/image" Target="../media/image7.pn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3.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customXml" Target="../ink/ink5.xml"/><Relationship Id="rId18" Type="http://schemas.openxmlformats.org/officeDocument/2006/relationships/customXml" Target="../ink/ink8.xml"/><Relationship Id="rId26" Type="http://schemas.openxmlformats.org/officeDocument/2006/relationships/customXml" Target="../ink/ink13.xml"/><Relationship Id="rId3" Type="http://schemas.openxmlformats.org/officeDocument/2006/relationships/image" Target="../media/image23.png"/><Relationship Id="rId21" Type="http://schemas.openxmlformats.org/officeDocument/2006/relationships/customXml" Target="../ink/ink10.xml"/><Relationship Id="rId7" Type="http://schemas.openxmlformats.org/officeDocument/2006/relationships/customXml" Target="../ink/ink2.xml"/><Relationship Id="rId12" Type="http://schemas.openxmlformats.org/officeDocument/2006/relationships/image" Target="../media/image290.png"/><Relationship Id="rId17" Type="http://schemas.openxmlformats.org/officeDocument/2006/relationships/image" Target="../media/image31.png"/><Relationship Id="rId25" Type="http://schemas.openxmlformats.org/officeDocument/2006/relationships/image" Target="../media/image34.png"/><Relationship Id="rId33" Type="http://schemas.openxmlformats.org/officeDocument/2006/relationships/image" Target="../media/image38.png"/><Relationship Id="rId2" Type="http://schemas.openxmlformats.org/officeDocument/2006/relationships/notesSlide" Target="../notesSlides/notesSlide1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6.png"/><Relationship Id="rId1" Type="http://schemas.openxmlformats.org/officeDocument/2006/relationships/slideLayout" Target="../slideLayouts/slideLayout14.xml"/><Relationship Id="rId6" Type="http://schemas.openxmlformats.org/officeDocument/2006/relationships/image" Target="../media/image260.png"/><Relationship Id="rId11" Type="http://schemas.openxmlformats.org/officeDocument/2006/relationships/customXml" Target="../ink/ink4.xml"/><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image" Target="../media/image33.png"/><Relationship Id="rId28" Type="http://schemas.openxmlformats.org/officeDocument/2006/relationships/customXml" Target="../ink/ink14.xml"/><Relationship Id="rId10" Type="http://schemas.openxmlformats.org/officeDocument/2006/relationships/image" Target="../media/image280.png"/><Relationship Id="rId19" Type="http://schemas.openxmlformats.org/officeDocument/2006/relationships/image" Target="../media/image32.png"/><Relationship Id="rId31" Type="http://schemas.openxmlformats.org/officeDocument/2006/relationships/image" Target="../media/image37.png"/><Relationship Id="rId4" Type="http://schemas.openxmlformats.org/officeDocument/2006/relationships/hyperlink" Target="https://chance.amstat.org/2018/02/mixed-methods/" TargetMode="External"/><Relationship Id="rId9" Type="http://schemas.openxmlformats.org/officeDocument/2006/relationships/customXml" Target="../ink/ink3.xml"/><Relationship Id="rId14" Type="http://schemas.openxmlformats.org/officeDocument/2006/relationships/image" Target="../media/image300.png"/><Relationship Id="rId22" Type="http://schemas.openxmlformats.org/officeDocument/2006/relationships/customXml" Target="../ink/ink11.xml"/><Relationship Id="rId27" Type="http://schemas.openxmlformats.org/officeDocument/2006/relationships/image" Target="../media/image35.png"/><Relationship Id="rId30" Type="http://schemas.openxmlformats.org/officeDocument/2006/relationships/customXml" Target="../ink/ink15.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comments" Target="../comments/comment29.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comments" Target="../comments/comment30.xml"/><Relationship Id="rId4" Type="http://schemas.openxmlformats.org/officeDocument/2006/relationships/hyperlink" Target="http://freshspectrum.com/wp-content/uploads/2014/12/Real-Evidence-1024x768.png" TargetMode="Externa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comments" Target="../comments/comment32.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5.svg"/><Relationship Id="rId2" Type="http://schemas.openxmlformats.org/officeDocument/2006/relationships/notesSlide" Target="../notesSlides/notesSlide5.xml"/><Relationship Id="rId16" Type="http://schemas.openxmlformats.org/officeDocument/2006/relationships/image" Target="../media/image19.svg"/><Relationship Id="rId1" Type="http://schemas.openxmlformats.org/officeDocument/2006/relationships/slideLayout" Target="../slideLayouts/slideLayout14.xml"/><Relationship Id="rId6" Type="http://schemas.openxmlformats.org/officeDocument/2006/relationships/image" Target="../media/image9.svg"/><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9.png"/><Relationship Id="rId1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6423" y="2641673"/>
            <a:ext cx="7971671" cy="3603278"/>
          </a:xfrm>
          <a:prstGeom prst="rect">
            <a:avLst/>
          </a:prstGeom>
        </p:spPr>
        <p:txBody>
          <a:bodyPr vert="horz" lIns="0" tIns="0" rIns="0" bIns="0" rtlCol="0" anchor="t" anchorCtr="0">
            <a:noAutofit/>
          </a:bodyPr>
          <a:lstStyle>
            <a:lvl1pPr algn="l" defTabSz="457200" rtl="0" eaLnBrk="1" latinLnBrk="0" hangingPunct="1">
              <a:lnSpc>
                <a:spcPts val="3600"/>
              </a:lnSpc>
              <a:spcBef>
                <a:spcPct val="0"/>
              </a:spcBef>
              <a:buNone/>
              <a:defRPr sz="3200" b="1" kern="1200">
                <a:solidFill>
                  <a:srgbClr val="153A80"/>
                </a:solidFill>
                <a:latin typeface="+mj-lt"/>
                <a:ea typeface="+mj-ea"/>
                <a:cs typeface="+mj-cs"/>
              </a:defRPr>
            </a:lvl1pPr>
          </a:lstStyle>
          <a:p>
            <a:pPr>
              <a:lnSpc>
                <a:spcPts val="3800"/>
              </a:lnSpc>
              <a:spcAft>
                <a:spcPts val="1350"/>
              </a:spcAft>
            </a:pPr>
            <a:r>
              <a:rPr lang="en-GB" dirty="0"/>
              <a:t>Introduction to Impact Evaluations</a:t>
            </a:r>
            <a:br>
              <a:rPr lang="en-GB" dirty="0"/>
            </a:br>
            <a:r>
              <a:rPr lang="en-GB" sz="2400" b="0" dirty="0"/>
              <a:t>Subtitle</a:t>
            </a:r>
          </a:p>
          <a:p>
            <a:pPr>
              <a:spcAft>
                <a:spcPts val="1350"/>
              </a:spcAft>
            </a:pPr>
            <a:endParaRPr lang="en-GB" sz="2400" dirty="0"/>
          </a:p>
          <a:p>
            <a:pPr>
              <a:lnSpc>
                <a:spcPts val="2100"/>
              </a:lnSpc>
            </a:pPr>
            <a:r>
              <a:rPr lang="en-GB" sz="1800" dirty="0">
                <a:latin typeface="Arial" panose="020B0604020202020204" pitchFamily="34" charset="0"/>
                <a:cs typeface="Arial" panose="020B0604020202020204" pitchFamily="34" charset="0"/>
              </a:rPr>
              <a:t>XX instructor name</a:t>
            </a:r>
          </a:p>
          <a:p>
            <a:pPr>
              <a:lnSpc>
                <a:spcPts val="2100"/>
              </a:lnSpc>
            </a:pPr>
            <a:r>
              <a:rPr lang="en-GB" sz="1800" b="0" dirty="0">
                <a:latin typeface="Arial" panose="020B0604020202020204" pitchFamily="34" charset="0"/>
                <a:cs typeface="Arial" panose="020B0604020202020204" pitchFamily="34" charset="0"/>
              </a:rPr>
              <a:t>Your title, 3ie</a:t>
            </a:r>
          </a:p>
          <a:p>
            <a:pPr>
              <a:lnSpc>
                <a:spcPts val="2100"/>
              </a:lnSpc>
            </a:pPr>
            <a:endParaRPr lang="en-GB" sz="1800" b="0" dirty="0">
              <a:latin typeface="Arial" panose="020B0604020202020204" pitchFamily="34" charset="0"/>
              <a:cs typeface="Arial" panose="020B0604020202020204" pitchFamily="34" charset="0"/>
            </a:endParaRPr>
          </a:p>
          <a:p>
            <a:pPr>
              <a:lnSpc>
                <a:spcPts val="2100"/>
              </a:lnSpc>
            </a:pPr>
            <a:r>
              <a:rPr lang="en-GB" sz="1600" b="0" dirty="0">
                <a:latin typeface="Arial" panose="020B0604020202020204" pitchFamily="34" charset="0"/>
                <a:cs typeface="Arial" panose="020B0604020202020204" pitchFamily="34" charset="0"/>
              </a:rPr>
              <a:t>APHRC Virtual Training Session</a:t>
            </a:r>
          </a:p>
          <a:p>
            <a:pPr>
              <a:lnSpc>
                <a:spcPts val="2100"/>
              </a:lnSpc>
            </a:pPr>
            <a:r>
              <a:rPr lang="en-IN" sz="1600" b="0" dirty="0">
                <a:latin typeface="Arial" panose="020B0604020202020204" pitchFamily="34" charset="0"/>
                <a:cs typeface="Arial" panose="020B0604020202020204" pitchFamily="34" charset="0"/>
              </a:rPr>
              <a:t>Session 1 - Introduction</a:t>
            </a:r>
            <a:endParaRPr lang="en-GB" sz="1600" b="0" dirty="0">
              <a:latin typeface="Arial" panose="020B0604020202020204" pitchFamily="34" charset="0"/>
              <a:cs typeface="Arial" panose="020B0604020202020204" pitchFamily="34" charset="0"/>
            </a:endParaRPr>
          </a:p>
          <a:p>
            <a:pPr>
              <a:lnSpc>
                <a:spcPts val="2100"/>
              </a:lnSpc>
            </a:pPr>
            <a:r>
              <a:rPr lang="en-GB" sz="1600" b="0" dirty="0">
                <a:latin typeface="Arial" panose="020B0604020202020204" pitchFamily="34" charset="0"/>
                <a:cs typeface="Arial" panose="020B0604020202020204" pitchFamily="34" charset="0"/>
              </a:rPr>
              <a:t>XX date</a:t>
            </a:r>
          </a:p>
          <a:p>
            <a:pPr>
              <a:lnSpc>
                <a:spcPts val="2100"/>
              </a:lnSpc>
            </a:pPr>
            <a:endParaRPr lang="en-GB" sz="1800" b="0" dirty="0">
              <a:latin typeface="Arial" panose="020B0604020202020204" pitchFamily="34" charset="0"/>
              <a:cs typeface="Arial" panose="020B0604020202020204" pitchFamily="34" charset="0"/>
            </a:endParaRPr>
          </a:p>
          <a:p>
            <a:pPr>
              <a:lnSpc>
                <a:spcPts val="1575"/>
              </a:lnSpc>
            </a:pPr>
            <a:endParaRPr lang="en-GB" sz="1400" b="0" dirty="0"/>
          </a:p>
          <a:p>
            <a:pPr>
              <a:lnSpc>
                <a:spcPts val="1575"/>
              </a:lnSpc>
            </a:pPr>
            <a:endParaRPr lang="en-GB" sz="1400" b="0" dirty="0"/>
          </a:p>
        </p:txBody>
      </p:sp>
    </p:spTree>
    <p:extLst>
      <p:ext uri="{BB962C8B-B14F-4D97-AF65-F5344CB8AC3E}">
        <p14:creationId xmlns:p14="http://schemas.microsoft.com/office/powerpoint/2010/main" val="401715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en-US" sz="3000" dirty="0">
                <a:solidFill>
                  <a:srgbClr val="153A80"/>
                </a:solidFill>
                <a:ea typeface="+mn-ea"/>
              </a:rPr>
              <a:t>What is Impact Evaluation </a:t>
            </a:r>
          </a:p>
        </p:txBody>
      </p:sp>
      <p:sp>
        <p:nvSpPr>
          <p:cNvPr id="3" name="Content Placeholder 2"/>
          <p:cNvSpPr>
            <a:spLocks noGrp="1"/>
          </p:cNvSpPr>
          <p:nvPr>
            <p:ph sz="quarter" idx="12"/>
          </p:nvPr>
        </p:nvSpPr>
        <p:spPr/>
        <p:txBody>
          <a:bodyPr>
            <a:noAutofit/>
          </a:bodyPr>
          <a:lstStyle/>
          <a:p>
            <a:pPr marL="0" indent="0">
              <a:buNone/>
            </a:pPr>
            <a:r>
              <a:rPr lang="en-IN" sz="2100" dirty="0"/>
              <a:t>The holy grail statement:</a:t>
            </a:r>
          </a:p>
          <a:p>
            <a:pPr marL="0" indent="0">
              <a:buNone/>
            </a:pPr>
            <a:endParaRPr lang="en-IN" sz="2100" dirty="0"/>
          </a:p>
          <a:p>
            <a:pPr marL="0" indent="0" algn="ctr">
              <a:buNone/>
            </a:pPr>
            <a:r>
              <a:rPr lang="en-IN" sz="2400" dirty="0"/>
              <a:t>A </a:t>
            </a:r>
            <a:r>
              <a:rPr lang="en-IN" sz="2400" i="1" dirty="0">
                <a:solidFill>
                  <a:srgbClr val="FF0000"/>
                </a:solidFill>
              </a:rPr>
              <a:t>xx </a:t>
            </a:r>
            <a:r>
              <a:rPr lang="en-IN" sz="2400" dirty="0"/>
              <a:t>program </a:t>
            </a:r>
            <a:r>
              <a:rPr lang="en-IN" sz="2400" i="1" u="sng" dirty="0">
                <a:solidFill>
                  <a:srgbClr val="FF0000"/>
                </a:solidFill>
              </a:rPr>
              <a:t>caused</a:t>
            </a:r>
            <a:r>
              <a:rPr lang="en-IN" sz="2400" dirty="0"/>
              <a:t> an </a:t>
            </a:r>
            <a:r>
              <a:rPr lang="en-IN" sz="2400" u="sng" dirty="0">
                <a:solidFill>
                  <a:srgbClr val="FF0000"/>
                </a:solidFill>
              </a:rPr>
              <a:t>x%</a:t>
            </a:r>
            <a:r>
              <a:rPr lang="en-IN" sz="2400" i="1" dirty="0"/>
              <a:t> </a:t>
            </a:r>
            <a:r>
              <a:rPr lang="en-IN" sz="2400" i="1" u="sng" dirty="0">
                <a:solidFill>
                  <a:srgbClr val="FF0000"/>
                </a:solidFill>
              </a:rPr>
              <a:t>increase</a:t>
            </a:r>
            <a:r>
              <a:rPr lang="en-IN" sz="2400" i="1" dirty="0"/>
              <a:t> (amount of change and direction of change) </a:t>
            </a:r>
            <a:r>
              <a:rPr lang="en-IN" sz="2400" dirty="0"/>
              <a:t>in the </a:t>
            </a:r>
            <a:r>
              <a:rPr lang="en-IN" sz="2400" i="1" dirty="0">
                <a:solidFill>
                  <a:srgbClr val="FF0000"/>
                </a:solidFill>
              </a:rPr>
              <a:t>outcome </a:t>
            </a:r>
            <a:r>
              <a:rPr lang="en-IN" sz="2400" dirty="0"/>
              <a:t>for the </a:t>
            </a:r>
            <a:r>
              <a:rPr lang="en-IN" sz="2400" i="1" dirty="0">
                <a:solidFill>
                  <a:srgbClr val="FF0000"/>
                </a:solidFill>
              </a:rPr>
              <a:t>beneficiaries</a:t>
            </a:r>
            <a:r>
              <a:rPr lang="en-IN" sz="2400" dirty="0"/>
              <a:t>.</a:t>
            </a:r>
            <a:endParaRPr lang="en-US" altLang="en-US" sz="2400" dirty="0"/>
          </a:p>
        </p:txBody>
      </p:sp>
      <p:sp>
        <p:nvSpPr>
          <p:cNvPr id="4" name="TextBox 3">
            <a:extLst>
              <a:ext uri="{FF2B5EF4-FFF2-40B4-BE49-F238E27FC236}">
                <a16:creationId xmlns:a16="http://schemas.microsoft.com/office/drawing/2014/main" id="{E16A8A26-1AAC-4E63-8F59-ECA73064AE46}"/>
              </a:ext>
            </a:extLst>
          </p:cNvPr>
          <p:cNvSpPr txBox="1"/>
          <p:nvPr/>
        </p:nvSpPr>
        <p:spPr>
          <a:xfrm>
            <a:off x="153311" y="154804"/>
            <a:ext cx="591329"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324271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t>Prospective vs retrospective IE</a:t>
            </a:r>
          </a:p>
        </p:txBody>
      </p:sp>
      <p:sp>
        <p:nvSpPr>
          <p:cNvPr id="4" name="Content Placeholder 3"/>
          <p:cNvSpPr>
            <a:spLocks noGrp="1"/>
          </p:cNvSpPr>
          <p:nvPr>
            <p:ph sz="quarter" idx="12"/>
          </p:nvPr>
        </p:nvSpPr>
        <p:spPr>
          <a:xfrm>
            <a:off x="971172" y="1225104"/>
            <a:ext cx="7993366" cy="4680000"/>
          </a:xfrm>
        </p:spPr>
        <p:txBody>
          <a:bodyPr/>
          <a:lstStyle/>
          <a:p>
            <a:r>
              <a:rPr lang="en-US" dirty="0">
                <a:solidFill>
                  <a:schemeClr val="tx1"/>
                </a:solidFill>
              </a:rPr>
              <a:t>Prospective IE</a:t>
            </a:r>
          </a:p>
          <a:p>
            <a:r>
              <a:rPr lang="en-US" dirty="0">
                <a:solidFill>
                  <a:schemeClr val="tx1"/>
                </a:solidFill>
              </a:rPr>
              <a:t>	</a:t>
            </a:r>
            <a:r>
              <a:rPr lang="en-US" sz="2400" dirty="0">
                <a:solidFill>
                  <a:schemeClr val="tx1"/>
                </a:solidFill>
              </a:rPr>
              <a:t>Begins at the design phase and information is collected to assess the impact of the program. Information is collected from the beneficiaries and non-beneficiaries before and after the intervention occurs.</a:t>
            </a:r>
            <a:endParaRPr lang="en-US" dirty="0">
              <a:solidFill>
                <a:schemeClr val="tx1"/>
              </a:solidFill>
            </a:endParaRPr>
          </a:p>
          <a:p>
            <a:r>
              <a:rPr lang="en-US" dirty="0">
                <a:solidFill>
                  <a:schemeClr val="tx1"/>
                </a:solidFill>
              </a:rPr>
              <a:t>Retrospective IE</a:t>
            </a:r>
          </a:p>
          <a:p>
            <a:r>
              <a:rPr lang="en-US" dirty="0">
                <a:solidFill>
                  <a:schemeClr val="tx1"/>
                </a:solidFill>
              </a:rPr>
              <a:t>	</a:t>
            </a:r>
            <a:r>
              <a:rPr lang="en-US" sz="2400" dirty="0">
                <a:solidFill>
                  <a:schemeClr val="tx1"/>
                </a:solidFill>
              </a:rPr>
              <a:t>These are conducted after the implementation has been completed. These evaluations exploit existing data sets and collect information close to the existing dataset post implementation for better comparability.</a:t>
            </a:r>
          </a:p>
        </p:txBody>
      </p:sp>
      <p:sp>
        <p:nvSpPr>
          <p:cNvPr id="5" name="TextBox 4">
            <a:extLst>
              <a:ext uri="{FF2B5EF4-FFF2-40B4-BE49-F238E27FC236}">
                <a16:creationId xmlns:a16="http://schemas.microsoft.com/office/drawing/2014/main" id="{51FD3582-B739-4C6D-B20A-F82EE2E8C8CE}"/>
              </a:ext>
            </a:extLst>
          </p:cNvPr>
          <p:cNvSpPr txBox="1"/>
          <p:nvPr/>
        </p:nvSpPr>
        <p:spPr>
          <a:xfrm>
            <a:off x="153311" y="154804"/>
            <a:ext cx="591329"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370138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400" dirty="0">
                <a:ea typeface="+mn-ea"/>
              </a:rPr>
              <a:t>What is the difference between M&amp;E and IE?</a:t>
            </a:r>
            <a:r>
              <a:rPr lang="en-US" altLang="en-US" sz="3000" dirty="0">
                <a:ea typeface="+mn-ea"/>
              </a:rPr>
              <a:t/>
            </a:r>
            <a:br>
              <a:rPr lang="en-US" altLang="en-US" sz="3000" dirty="0">
                <a:ea typeface="+mn-ea"/>
              </a:rPr>
            </a:br>
            <a:endParaRPr lang="en-US" altLang="en-US" sz="3000" dirty="0">
              <a:ea typeface="+mn-ea"/>
            </a:endParaRPr>
          </a:p>
        </p:txBody>
      </p:sp>
      <p:sp>
        <p:nvSpPr>
          <p:cNvPr id="3" name="Content Placeholder 2"/>
          <p:cNvSpPr>
            <a:spLocks noGrp="1"/>
          </p:cNvSpPr>
          <p:nvPr>
            <p:ph sz="quarter" idx="12"/>
          </p:nvPr>
        </p:nvSpPr>
        <p:spPr>
          <a:xfrm>
            <a:off x="934489" y="1582912"/>
            <a:ext cx="7993366" cy="4680000"/>
          </a:xfrm>
          <a:prstGeom prst="rect">
            <a:avLst/>
          </a:prstGeom>
        </p:spPr>
        <p:txBody>
          <a:bodyPr>
            <a:normAutofit fontScale="92500" lnSpcReduction="10000"/>
          </a:bodyPr>
          <a:lstStyle/>
          <a:p>
            <a:pPr marL="342900" indent="-342900">
              <a:spcAft>
                <a:spcPts val="450"/>
              </a:spcAft>
              <a:buFont typeface="Arial" panose="020B0604020202020204" pitchFamily="34" charset="0"/>
              <a:buChar char="•"/>
              <a:defRPr/>
            </a:pPr>
            <a:r>
              <a:rPr lang="en-US" sz="2600" b="1" dirty="0">
                <a:solidFill>
                  <a:schemeClr val="tx1"/>
                </a:solidFill>
              </a:rPr>
              <a:t>Monitoring &amp; Process Evaluation</a:t>
            </a:r>
          </a:p>
          <a:p>
            <a:pPr marL="402431" indent="-272654">
              <a:spcAft>
                <a:spcPts val="450"/>
              </a:spcAft>
              <a:defRPr/>
            </a:pPr>
            <a:r>
              <a:rPr lang="en-US" sz="2400" dirty="0">
                <a:solidFill>
                  <a:schemeClr val="tx1"/>
                </a:solidFill>
                <a:cs typeface="Arial" pitchFamily="34" charset="0"/>
              </a:rPr>
              <a:t>Is programme targeting the right beneficiaries and implemented as efficiently as planned?</a:t>
            </a:r>
          </a:p>
          <a:p>
            <a:pPr marL="402431" indent="-272654">
              <a:spcAft>
                <a:spcPts val="450"/>
              </a:spcAft>
              <a:defRPr/>
            </a:pPr>
            <a:endParaRPr lang="en-US" sz="2400" dirty="0">
              <a:solidFill>
                <a:schemeClr val="tx1"/>
              </a:solidFill>
              <a:cs typeface="Arial" pitchFamily="34" charset="0"/>
            </a:endParaRPr>
          </a:p>
          <a:p>
            <a:pPr marL="472677" indent="-342900">
              <a:spcAft>
                <a:spcPts val="450"/>
              </a:spcAft>
              <a:buFont typeface="Arial" panose="020B0604020202020204" pitchFamily="34" charset="0"/>
              <a:buChar char="•"/>
              <a:defRPr/>
            </a:pPr>
            <a:r>
              <a:rPr lang="en-US" sz="2600" b="1" dirty="0">
                <a:solidFill>
                  <a:schemeClr val="tx1"/>
                </a:solidFill>
              </a:rPr>
              <a:t>Impact Evaluation</a:t>
            </a:r>
          </a:p>
          <a:p>
            <a:pPr marL="402431" indent="-267891">
              <a:spcAft>
                <a:spcPts val="450"/>
              </a:spcAft>
              <a:defRPr/>
            </a:pPr>
            <a:r>
              <a:rPr lang="en-US" sz="2400" dirty="0">
                <a:solidFill>
                  <a:schemeClr val="tx1"/>
                </a:solidFill>
              </a:rPr>
              <a:t>What was the change in the outcome that could be attributed to the programme?</a:t>
            </a:r>
          </a:p>
          <a:p>
            <a:pPr marL="402431" indent="-267891">
              <a:spcAft>
                <a:spcPts val="450"/>
              </a:spcAft>
              <a:defRPr/>
            </a:pPr>
            <a:r>
              <a:rPr lang="en-US" sz="2400" dirty="0">
                <a:solidFill>
                  <a:schemeClr val="tx1"/>
                </a:solidFill>
              </a:rPr>
              <a:t>If there are alternative programme designs are available which one has the highest impact? Which one is the most cost-effective?</a:t>
            </a:r>
          </a:p>
          <a:p>
            <a:pPr marL="402431" indent="-267891">
              <a:spcAft>
                <a:spcPts val="450"/>
              </a:spcAft>
              <a:defRPr/>
            </a:pPr>
            <a:r>
              <a:rPr lang="en-US" sz="2400" dirty="0">
                <a:solidFill>
                  <a:schemeClr val="tx1"/>
                </a:solidFill>
              </a:rPr>
              <a:t>Is there any heterogeneity in impact (e.g. females, poor, minorities)?</a:t>
            </a:r>
          </a:p>
        </p:txBody>
      </p:sp>
      <p:sp>
        <p:nvSpPr>
          <p:cNvPr id="4" name="TextBox 3">
            <a:extLst>
              <a:ext uri="{FF2B5EF4-FFF2-40B4-BE49-F238E27FC236}">
                <a16:creationId xmlns:a16="http://schemas.microsoft.com/office/drawing/2014/main" id="{CE6DC07E-824A-4611-A74E-4BB4D0EE0900}"/>
              </a:ext>
            </a:extLst>
          </p:cNvPr>
          <p:cNvSpPr txBox="1"/>
          <p:nvPr/>
        </p:nvSpPr>
        <p:spPr>
          <a:xfrm>
            <a:off x="153311" y="154804"/>
            <a:ext cx="591329"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39516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tbl" sz="quarter" idx="10"/>
            <p:extLst>
              <p:ext uri="{D42A27DB-BD31-4B8C-83A1-F6EECF244321}">
                <p14:modId xmlns:p14="http://schemas.microsoft.com/office/powerpoint/2010/main" val="1327258243"/>
              </p:ext>
            </p:extLst>
          </p:nvPr>
        </p:nvGraphicFramePr>
        <p:xfrm>
          <a:off x="973138" y="1141413"/>
          <a:ext cx="7920038" cy="3922369"/>
        </p:xfrm>
        <a:graphic>
          <a:graphicData uri="http://schemas.openxmlformats.org/drawingml/2006/table">
            <a:tbl>
              <a:tblPr firstRow="1" bandRow="1">
                <a:tableStyleId>{5C22544A-7EE6-4342-B048-85BDC9FD1C3A}</a:tableStyleId>
              </a:tblPr>
              <a:tblGrid>
                <a:gridCol w="1833342">
                  <a:extLst>
                    <a:ext uri="{9D8B030D-6E8A-4147-A177-3AD203B41FA5}">
                      <a16:colId xmlns:a16="http://schemas.microsoft.com/office/drawing/2014/main" val="20000"/>
                    </a:ext>
                  </a:extLst>
                </a:gridCol>
                <a:gridCol w="2933348">
                  <a:extLst>
                    <a:ext uri="{9D8B030D-6E8A-4147-A177-3AD203B41FA5}">
                      <a16:colId xmlns:a16="http://schemas.microsoft.com/office/drawing/2014/main" val="20001"/>
                    </a:ext>
                  </a:extLst>
                </a:gridCol>
                <a:gridCol w="3153348">
                  <a:extLst>
                    <a:ext uri="{9D8B030D-6E8A-4147-A177-3AD203B41FA5}">
                      <a16:colId xmlns:a16="http://schemas.microsoft.com/office/drawing/2014/main" val="20002"/>
                    </a:ext>
                  </a:extLst>
                </a:gridCol>
              </a:tblGrid>
              <a:tr h="373608">
                <a:tc>
                  <a:txBody>
                    <a:bodyPr/>
                    <a:lstStyle/>
                    <a:p>
                      <a:endParaRPr lang="en-US" sz="1800" b="1" dirty="0"/>
                    </a:p>
                  </a:txBody>
                  <a:tcPr marL="68870" marR="68870" marT="34290" marB="34290"/>
                </a:tc>
                <a:tc>
                  <a:txBody>
                    <a:bodyPr/>
                    <a:lstStyle/>
                    <a:p>
                      <a:r>
                        <a:rPr lang="en-US" sz="1800" dirty="0"/>
                        <a:t>Monitoring</a:t>
                      </a:r>
                      <a:endParaRPr lang="en-US" sz="1800" b="1" dirty="0"/>
                    </a:p>
                  </a:txBody>
                  <a:tcPr marL="68870" marR="68870" marT="34290" marB="34290"/>
                </a:tc>
                <a:tc>
                  <a:txBody>
                    <a:bodyPr/>
                    <a:lstStyle/>
                    <a:p>
                      <a:r>
                        <a:rPr lang="en-US" sz="1800" dirty="0"/>
                        <a:t>Impact</a:t>
                      </a:r>
                      <a:r>
                        <a:rPr lang="en-US" sz="1800" baseline="0" dirty="0"/>
                        <a:t> Evaluation</a:t>
                      </a:r>
                      <a:endParaRPr lang="en-US" sz="1800" b="1" dirty="0"/>
                    </a:p>
                  </a:txBody>
                  <a:tcPr marL="68870" marR="68870" marT="34290" marB="34290"/>
                </a:tc>
                <a:extLst>
                  <a:ext uri="{0D108BD9-81ED-4DB2-BD59-A6C34878D82A}">
                    <a16:rowId xmlns:a16="http://schemas.microsoft.com/office/drawing/2014/main" val="10000"/>
                  </a:ext>
                </a:extLst>
              </a:tr>
              <a:tr h="373608">
                <a:tc>
                  <a:txBody>
                    <a:bodyPr/>
                    <a:lstStyle/>
                    <a:p>
                      <a:r>
                        <a:rPr lang="en-US" sz="1800" dirty="0"/>
                        <a:t>Frequency</a:t>
                      </a:r>
                    </a:p>
                  </a:txBody>
                  <a:tcPr marL="68870" marR="68870" marT="34290" marB="34290"/>
                </a:tc>
                <a:tc>
                  <a:txBody>
                    <a:bodyPr/>
                    <a:lstStyle/>
                    <a:p>
                      <a:r>
                        <a:rPr lang="en-US" sz="1800" dirty="0"/>
                        <a:t>Regular, continuous</a:t>
                      </a:r>
                    </a:p>
                  </a:txBody>
                  <a:tcPr marL="68870" marR="68870" marT="34290" marB="34290"/>
                </a:tc>
                <a:tc>
                  <a:txBody>
                    <a:bodyPr/>
                    <a:lstStyle/>
                    <a:p>
                      <a:r>
                        <a:rPr lang="en-US" sz="1800" dirty="0"/>
                        <a:t>Periodic</a:t>
                      </a:r>
                    </a:p>
                  </a:txBody>
                  <a:tcPr marL="68870" marR="68870" marT="34290" marB="34290"/>
                </a:tc>
                <a:extLst>
                  <a:ext uri="{0D108BD9-81ED-4DB2-BD59-A6C34878D82A}">
                    <a16:rowId xmlns:a16="http://schemas.microsoft.com/office/drawing/2014/main" val="10001"/>
                  </a:ext>
                </a:extLst>
              </a:tr>
              <a:tr h="644857">
                <a:tc>
                  <a:txBody>
                    <a:bodyPr/>
                    <a:lstStyle/>
                    <a:p>
                      <a:r>
                        <a:rPr lang="en-US" sz="1800" dirty="0"/>
                        <a:t>Coverage</a:t>
                      </a:r>
                    </a:p>
                  </a:txBody>
                  <a:tcPr marL="68870" marR="68870" marT="34290" marB="34290"/>
                </a:tc>
                <a:tc>
                  <a:txBody>
                    <a:bodyPr/>
                    <a:lstStyle/>
                    <a:p>
                      <a:r>
                        <a:rPr lang="en-US" sz="1800" dirty="0"/>
                        <a:t>All programmes</a:t>
                      </a:r>
                    </a:p>
                  </a:txBody>
                  <a:tcPr marL="68870" marR="68870" marT="34290" marB="34290"/>
                </a:tc>
                <a:tc>
                  <a:txBody>
                    <a:bodyPr/>
                    <a:lstStyle/>
                    <a:p>
                      <a:r>
                        <a:rPr lang="en-US" sz="1800" dirty="0"/>
                        <a:t>Selected programmes,</a:t>
                      </a:r>
                      <a:r>
                        <a:rPr lang="en-US" sz="1800" baseline="0" dirty="0"/>
                        <a:t> aspects</a:t>
                      </a:r>
                      <a:endParaRPr lang="en-US" sz="1800" dirty="0"/>
                    </a:p>
                  </a:txBody>
                  <a:tcPr marL="68870" marR="68870" marT="34290" marB="34290"/>
                </a:tc>
                <a:extLst>
                  <a:ext uri="{0D108BD9-81ED-4DB2-BD59-A6C34878D82A}">
                    <a16:rowId xmlns:a16="http://schemas.microsoft.com/office/drawing/2014/main" val="10002"/>
                  </a:ext>
                </a:extLst>
              </a:tr>
              <a:tr h="373608">
                <a:tc>
                  <a:txBody>
                    <a:bodyPr/>
                    <a:lstStyle/>
                    <a:p>
                      <a:r>
                        <a:rPr lang="en-US" sz="1800" dirty="0"/>
                        <a:t>Data</a:t>
                      </a:r>
                    </a:p>
                  </a:txBody>
                  <a:tcPr marL="68870" marR="68870" marT="34290" marB="34290"/>
                </a:tc>
                <a:tc>
                  <a:txBody>
                    <a:bodyPr/>
                    <a:lstStyle/>
                    <a:p>
                      <a:r>
                        <a:rPr lang="en-US" sz="1800" dirty="0"/>
                        <a:t>Universal</a:t>
                      </a:r>
                    </a:p>
                  </a:txBody>
                  <a:tcPr marL="68870" marR="68870" marT="34290" marB="34290"/>
                </a:tc>
                <a:tc>
                  <a:txBody>
                    <a:bodyPr/>
                    <a:lstStyle/>
                    <a:p>
                      <a:r>
                        <a:rPr lang="en-US" sz="1800" dirty="0"/>
                        <a:t>Sample based</a:t>
                      </a:r>
                    </a:p>
                  </a:txBody>
                  <a:tcPr marL="68870" marR="68870" marT="34290" marB="34290"/>
                </a:tc>
                <a:extLst>
                  <a:ext uri="{0D108BD9-81ED-4DB2-BD59-A6C34878D82A}">
                    <a16:rowId xmlns:a16="http://schemas.microsoft.com/office/drawing/2014/main" val="10003"/>
                  </a:ext>
                </a:extLst>
              </a:tr>
              <a:tr h="891540">
                <a:tc>
                  <a:txBody>
                    <a:bodyPr/>
                    <a:lstStyle/>
                    <a:p>
                      <a:r>
                        <a:rPr lang="en-US" sz="1800" dirty="0"/>
                        <a:t>Depth of</a:t>
                      </a:r>
                      <a:r>
                        <a:rPr lang="en-US" sz="1800" baseline="0" dirty="0"/>
                        <a:t> information </a:t>
                      </a:r>
                      <a:endParaRPr lang="en-US" sz="1800" dirty="0"/>
                    </a:p>
                  </a:txBody>
                  <a:tcPr marL="68870" marR="68870" marT="34290" marB="34290"/>
                </a:tc>
                <a:tc>
                  <a:txBody>
                    <a:bodyPr/>
                    <a:lstStyle/>
                    <a:p>
                      <a:r>
                        <a:rPr lang="en-US" sz="1800" dirty="0"/>
                        <a:t>Tracks implementation, looks at what</a:t>
                      </a:r>
                    </a:p>
                  </a:txBody>
                  <a:tcPr marL="68870" marR="68870" marT="34290" marB="34290"/>
                </a:tc>
                <a:tc>
                  <a:txBody>
                    <a:bodyPr/>
                    <a:lstStyle/>
                    <a:p>
                      <a:r>
                        <a:rPr lang="en-US" sz="1800" dirty="0"/>
                        <a:t>Tailored, often to performance</a:t>
                      </a:r>
                      <a:r>
                        <a:rPr lang="en-US" sz="1800" baseline="0" dirty="0"/>
                        <a:t> and impact/WHY</a:t>
                      </a:r>
                      <a:endParaRPr lang="en-US" sz="1800" dirty="0"/>
                    </a:p>
                  </a:txBody>
                  <a:tcPr marL="68870" marR="68870" marT="34290" marB="34290"/>
                </a:tc>
                <a:extLst>
                  <a:ext uri="{0D108BD9-81ED-4DB2-BD59-A6C34878D82A}">
                    <a16:rowId xmlns:a16="http://schemas.microsoft.com/office/drawing/2014/main" val="10004"/>
                  </a:ext>
                </a:extLst>
              </a:tr>
              <a:tr h="373608">
                <a:tc>
                  <a:txBody>
                    <a:bodyPr/>
                    <a:lstStyle/>
                    <a:p>
                      <a:r>
                        <a:rPr lang="en-US" sz="1800" dirty="0"/>
                        <a:t>Cost</a:t>
                      </a:r>
                    </a:p>
                  </a:txBody>
                  <a:tcPr marL="68870" marR="68870" marT="34290" marB="34290"/>
                </a:tc>
                <a:tc>
                  <a:txBody>
                    <a:bodyPr/>
                    <a:lstStyle/>
                    <a:p>
                      <a:r>
                        <a:rPr lang="en-US" sz="1800" dirty="0"/>
                        <a:t>Cost spread out</a:t>
                      </a:r>
                    </a:p>
                  </a:txBody>
                  <a:tcPr marL="68870" marR="68870" marT="34290" marB="34290"/>
                </a:tc>
                <a:tc>
                  <a:txBody>
                    <a:bodyPr/>
                    <a:lstStyle/>
                    <a:p>
                      <a:r>
                        <a:rPr lang="en-US" sz="1800" dirty="0"/>
                        <a:t>Can be high</a:t>
                      </a:r>
                    </a:p>
                  </a:txBody>
                  <a:tcPr marL="68870" marR="68870" marT="34290" marB="34290"/>
                </a:tc>
                <a:extLst>
                  <a:ext uri="{0D108BD9-81ED-4DB2-BD59-A6C34878D82A}">
                    <a16:rowId xmlns:a16="http://schemas.microsoft.com/office/drawing/2014/main" val="10005"/>
                  </a:ext>
                </a:extLst>
              </a:tr>
              <a:tr h="891540">
                <a:tc>
                  <a:txBody>
                    <a:bodyPr/>
                    <a:lstStyle/>
                    <a:p>
                      <a:r>
                        <a:rPr lang="en-US" sz="1800" dirty="0"/>
                        <a:t>Utility</a:t>
                      </a:r>
                    </a:p>
                  </a:txBody>
                  <a:tcPr marL="68870" marR="68870" marT="34290" marB="34290"/>
                </a:tc>
                <a:tc>
                  <a:txBody>
                    <a:bodyPr/>
                    <a:lstStyle/>
                    <a:p>
                      <a:r>
                        <a:rPr lang="en-US" sz="1800" dirty="0"/>
                        <a:t>Continuous programme improvement, management</a:t>
                      </a:r>
                    </a:p>
                  </a:txBody>
                  <a:tcPr marL="68870" marR="68870" marT="34290" marB="34290"/>
                </a:tc>
                <a:tc>
                  <a:txBody>
                    <a:bodyPr/>
                    <a:lstStyle/>
                    <a:p>
                      <a:r>
                        <a:rPr lang="en-US" sz="1800" dirty="0"/>
                        <a:t>Major programme</a:t>
                      </a:r>
                      <a:r>
                        <a:rPr lang="en-US" sz="1800" baseline="0" dirty="0"/>
                        <a:t> decisions</a:t>
                      </a:r>
                      <a:endParaRPr lang="en-US" sz="1800" dirty="0"/>
                    </a:p>
                  </a:txBody>
                  <a:tcPr marL="68870" marR="68870" marT="34290" marB="34290"/>
                </a:tc>
                <a:extLst>
                  <a:ext uri="{0D108BD9-81ED-4DB2-BD59-A6C34878D82A}">
                    <a16:rowId xmlns:a16="http://schemas.microsoft.com/office/drawing/2014/main" val="10006"/>
                  </a:ext>
                </a:extLst>
              </a:tr>
            </a:tbl>
          </a:graphicData>
        </a:graphic>
      </p:graphicFrame>
      <p:sp>
        <p:nvSpPr>
          <p:cNvPr id="163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r>
              <a:rPr lang="en-US" altLang="en-US" sz="3000" dirty="0">
                <a:ea typeface="+mn-ea"/>
              </a:rPr>
              <a:t>M&amp;E vs. IE…</a:t>
            </a:r>
          </a:p>
        </p:txBody>
      </p:sp>
      <p:sp>
        <p:nvSpPr>
          <p:cNvPr id="5" name="TextBox 4">
            <a:extLst>
              <a:ext uri="{FF2B5EF4-FFF2-40B4-BE49-F238E27FC236}">
                <a16:creationId xmlns:a16="http://schemas.microsoft.com/office/drawing/2014/main" id="{D4100F0E-0506-4492-A9DD-574572B1C4C7}"/>
              </a:ext>
            </a:extLst>
          </p:cNvPr>
          <p:cNvSpPr txBox="1"/>
          <p:nvPr/>
        </p:nvSpPr>
        <p:spPr>
          <a:xfrm>
            <a:off x="153311" y="154804"/>
            <a:ext cx="591329"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339216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title"/>
          </p:nvPr>
        </p:nvSpPr>
        <p:spPr/>
        <p:txBody>
          <a:bodyPr>
            <a:normAutofit/>
          </a:bodyPr>
          <a:lstStyle/>
          <a:p>
            <a:pPr>
              <a:defRPr/>
            </a:pPr>
            <a:r>
              <a:rPr lang="en-US" altLang="en-US" sz="3000" dirty="0">
                <a:ea typeface="+mn-ea"/>
              </a:rPr>
              <a:t>What is a </a:t>
            </a:r>
            <a:r>
              <a:rPr lang="en-US" altLang="en-US" sz="3000" dirty="0" err="1">
                <a:ea typeface="+mn-ea"/>
              </a:rPr>
              <a:t>ToC</a:t>
            </a:r>
            <a:r>
              <a:rPr lang="en-US" altLang="en-US" sz="3000" dirty="0">
                <a:ea typeface="+mn-ea"/>
              </a:rPr>
              <a:t>?</a:t>
            </a:r>
          </a:p>
        </p:txBody>
      </p:sp>
      <p:sp>
        <p:nvSpPr>
          <p:cNvPr id="8195" name="Content Placeholder 5"/>
          <p:cNvSpPr>
            <a:spLocks noGrp="1"/>
          </p:cNvSpPr>
          <p:nvPr>
            <p:ph sz="quarter" idx="12"/>
          </p:nvPr>
        </p:nvSpPr>
        <p:spPr/>
        <p:txBody>
          <a:bodyPr>
            <a:normAutofit/>
          </a:bodyPr>
          <a:lstStyle/>
          <a:p>
            <a:pPr marL="472679" indent="-401241">
              <a:lnSpc>
                <a:spcPct val="110000"/>
              </a:lnSpc>
              <a:spcBef>
                <a:spcPts val="450"/>
              </a:spcBef>
              <a:spcAft>
                <a:spcPts val="900"/>
              </a:spcAft>
              <a:buClr>
                <a:schemeClr val="tx1"/>
              </a:buClr>
              <a:buFont typeface="Courier New" panose="02070309020205020404" pitchFamily="49" charset="0"/>
              <a:buChar char="o"/>
            </a:pPr>
            <a:r>
              <a:rPr lang="en-IN" altLang="en-US" sz="2100" dirty="0"/>
              <a:t>Describes how an intervention is supposed to deliver the desired results</a:t>
            </a:r>
          </a:p>
          <a:p>
            <a:pPr marL="472679" indent="-401241">
              <a:lnSpc>
                <a:spcPct val="110000"/>
              </a:lnSpc>
              <a:spcBef>
                <a:spcPts val="450"/>
              </a:spcBef>
              <a:spcAft>
                <a:spcPts val="900"/>
              </a:spcAft>
              <a:buClr>
                <a:schemeClr val="tx1"/>
              </a:buClr>
              <a:buFont typeface="Courier New" panose="02070309020205020404" pitchFamily="49" charset="0"/>
              <a:buChar char="o"/>
            </a:pPr>
            <a:r>
              <a:rPr lang="en-IN" altLang="en-US" sz="2100" dirty="0"/>
              <a:t>Provides the causal logic of how and why a particular project, program, or policy will reach its intended outcomes </a:t>
            </a:r>
            <a:r>
              <a:rPr lang="en-US" altLang="en-US" sz="2100" dirty="0"/>
              <a:t>in a given context</a:t>
            </a:r>
            <a:endParaRPr lang="en-IN" altLang="en-US" sz="2100" dirty="0"/>
          </a:p>
          <a:p>
            <a:pPr marL="472679" indent="-401241">
              <a:lnSpc>
                <a:spcPct val="110000"/>
              </a:lnSpc>
              <a:spcBef>
                <a:spcPts val="450"/>
              </a:spcBef>
              <a:spcAft>
                <a:spcPts val="900"/>
              </a:spcAft>
              <a:buClr>
                <a:schemeClr val="tx1"/>
              </a:buClr>
              <a:buFont typeface="Courier New" panose="02070309020205020404" pitchFamily="49" charset="0"/>
              <a:buChar char="o"/>
            </a:pPr>
            <a:r>
              <a:rPr lang="en-IN" altLang="en-US" sz="2100" dirty="0"/>
              <a:t>Spells out the conditions and assumptions needed for the change to take place</a:t>
            </a:r>
            <a:endParaRPr lang="en-US" altLang="en-US" sz="2100" dirty="0"/>
          </a:p>
        </p:txBody>
      </p:sp>
      <p:sp>
        <p:nvSpPr>
          <p:cNvPr id="4" name="TextBox 3">
            <a:extLst>
              <a:ext uri="{FF2B5EF4-FFF2-40B4-BE49-F238E27FC236}">
                <a16:creationId xmlns:a16="http://schemas.microsoft.com/office/drawing/2014/main" id="{9807CA1F-0975-4D5A-9C37-C51B15126AE1}"/>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9844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defRPr/>
            </a:pPr>
            <a:r>
              <a:rPr lang="en-US" altLang="en-US" sz="3000" dirty="0">
                <a:ea typeface="+mn-ea"/>
              </a:rPr>
              <a:t>Why do we need it?</a:t>
            </a:r>
          </a:p>
        </p:txBody>
      </p:sp>
      <p:sp>
        <p:nvSpPr>
          <p:cNvPr id="9219" name="Content Placeholder 2"/>
          <p:cNvSpPr>
            <a:spLocks noGrp="1"/>
          </p:cNvSpPr>
          <p:nvPr>
            <p:ph sz="quarter" idx="12"/>
          </p:nvPr>
        </p:nvSpPr>
        <p:spPr/>
        <p:txBody>
          <a:bodyPr>
            <a:normAutofit/>
          </a:bodyPr>
          <a:lstStyle/>
          <a:p>
            <a:pPr marL="402431" indent="-272654">
              <a:spcBef>
                <a:spcPts val="450"/>
              </a:spcBef>
              <a:spcAft>
                <a:spcPts val="900"/>
              </a:spcAft>
              <a:buClr>
                <a:schemeClr val="tx1"/>
              </a:buClr>
              <a:buFont typeface="Arial" panose="020B0604020202020204" pitchFamily="34" charset="0"/>
              <a:buChar char="•"/>
            </a:pPr>
            <a:r>
              <a:rPr lang="en-US" altLang="en-US" sz="1950" dirty="0"/>
              <a:t>To develop a causal pathway </a:t>
            </a:r>
            <a:r>
              <a:rPr lang="en-US" altLang="en-US" sz="1950" b="1" dirty="0"/>
              <a:t>to identify necessary and sufficient outcomes</a:t>
            </a:r>
            <a:r>
              <a:rPr lang="en-US" altLang="en-US" sz="1950" dirty="0"/>
              <a:t> needed to achieve a goal</a:t>
            </a:r>
          </a:p>
          <a:p>
            <a:pPr marL="402431" indent="-272654">
              <a:spcBef>
                <a:spcPts val="450"/>
              </a:spcBef>
              <a:spcAft>
                <a:spcPts val="900"/>
              </a:spcAft>
              <a:buClr>
                <a:schemeClr val="tx1"/>
              </a:buClr>
              <a:buFont typeface="Arial" panose="020B0604020202020204" pitchFamily="34" charset="0"/>
              <a:buChar char="•"/>
            </a:pPr>
            <a:r>
              <a:rPr lang="en-US" altLang="en-US" sz="1950" dirty="0"/>
              <a:t>To develop a roadmap that shows </a:t>
            </a:r>
            <a:r>
              <a:rPr lang="en-US" altLang="en-US" sz="1950" b="1" dirty="0"/>
              <a:t>how a set of actions would help </a:t>
            </a:r>
            <a:r>
              <a:rPr lang="en-US" altLang="en-US" sz="1950" dirty="0"/>
              <a:t>achieve a goal</a:t>
            </a:r>
          </a:p>
          <a:p>
            <a:pPr marL="402431" indent="-272654">
              <a:spcBef>
                <a:spcPts val="450"/>
              </a:spcBef>
              <a:spcAft>
                <a:spcPts val="900"/>
              </a:spcAft>
              <a:buClr>
                <a:schemeClr val="tx1"/>
              </a:buClr>
              <a:buFont typeface="Arial" panose="020B0604020202020204" pitchFamily="34" charset="0"/>
              <a:buChar char="•"/>
            </a:pPr>
            <a:r>
              <a:rPr lang="en-US" altLang="en-US" sz="1950" dirty="0"/>
              <a:t>To identify and highlight interventions and </a:t>
            </a:r>
            <a:r>
              <a:rPr lang="en-US" altLang="en-US" sz="1950" b="1" dirty="0"/>
              <a:t>assumptions</a:t>
            </a:r>
            <a:r>
              <a:rPr lang="en-US" altLang="en-US" sz="1950" dirty="0"/>
              <a:t> that are critical to produce an outcome </a:t>
            </a:r>
          </a:p>
          <a:p>
            <a:pPr marL="402431" indent="-272654">
              <a:spcBef>
                <a:spcPts val="450"/>
              </a:spcBef>
              <a:spcAft>
                <a:spcPts val="900"/>
              </a:spcAft>
              <a:buClr>
                <a:schemeClr val="tx1"/>
              </a:buClr>
              <a:buFont typeface="Arial" panose="020B0604020202020204" pitchFamily="34" charset="0"/>
              <a:buChar char="•"/>
            </a:pPr>
            <a:r>
              <a:rPr lang="en-US" altLang="en-US" sz="1950" dirty="0"/>
              <a:t>To identify critical areas addressed by </a:t>
            </a:r>
            <a:r>
              <a:rPr lang="en-US" altLang="en-US" sz="1950" b="1" dirty="0"/>
              <a:t>external actors </a:t>
            </a:r>
            <a:r>
              <a:rPr lang="en-US" altLang="en-US" sz="1950" dirty="0"/>
              <a:t>and how the project will link to them</a:t>
            </a:r>
          </a:p>
          <a:p>
            <a:pPr marL="402431" indent="-272654">
              <a:spcBef>
                <a:spcPts val="450"/>
              </a:spcBef>
              <a:spcAft>
                <a:spcPts val="900"/>
              </a:spcAft>
              <a:buNone/>
            </a:pPr>
            <a:endParaRPr lang="en-US" altLang="en-US" dirty="0"/>
          </a:p>
        </p:txBody>
      </p:sp>
      <p:sp>
        <p:nvSpPr>
          <p:cNvPr id="4" name="TextBox 3">
            <a:extLst>
              <a:ext uri="{FF2B5EF4-FFF2-40B4-BE49-F238E27FC236}">
                <a16:creationId xmlns:a16="http://schemas.microsoft.com/office/drawing/2014/main" id="{A6943B6C-721D-4977-8647-41FA7E31018D}"/>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225706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IN" sz="3000" dirty="0">
                <a:ea typeface="+mn-ea"/>
              </a:rPr>
              <a:t>Elements of ToC</a:t>
            </a:r>
          </a:p>
        </p:txBody>
      </p:sp>
      <p:sp>
        <p:nvSpPr>
          <p:cNvPr id="3" name="Rectangle 2"/>
          <p:cNvSpPr/>
          <p:nvPr/>
        </p:nvSpPr>
        <p:spPr>
          <a:xfrm>
            <a:off x="816372" y="982134"/>
            <a:ext cx="7737319" cy="5243102"/>
          </a:xfrm>
          <a:prstGeom prst="rect">
            <a:avLst/>
          </a:prstGeom>
        </p:spPr>
        <p:txBody>
          <a:bodyPr wrap="square">
            <a:spAutoFit/>
          </a:bodyPr>
          <a:lstStyle/>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Inputs</a:t>
            </a:r>
            <a:r>
              <a:rPr lang="en-IN" dirty="0">
                <a:ea typeface="Calibri" panose="020F0502020204030204" pitchFamily="34" charset="0"/>
                <a:cs typeface="Univers-Condensed"/>
              </a:rPr>
              <a:t>: Resources at the disposal of the project, including staff and budget</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Activities</a:t>
            </a:r>
            <a:r>
              <a:rPr lang="en-IN" dirty="0">
                <a:ea typeface="Calibri" panose="020F0502020204030204" pitchFamily="34" charset="0"/>
                <a:cs typeface="Univers-Condensed"/>
              </a:rPr>
              <a:t>: Actions taken or work performed to convert inputs into outputs</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Outputs</a:t>
            </a:r>
            <a:r>
              <a:rPr lang="en-IN" dirty="0">
                <a:ea typeface="Calibri" panose="020F0502020204030204" pitchFamily="34" charset="0"/>
                <a:cs typeface="Univers-Condensed"/>
              </a:rPr>
              <a:t>: The tangible goods and services that the project activities produce (They are directly under the control of the implementing agency.)</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Outcomes</a:t>
            </a:r>
            <a:r>
              <a:rPr lang="en-IN" dirty="0">
                <a:ea typeface="Calibri" panose="020F0502020204030204" pitchFamily="34" charset="0"/>
                <a:cs typeface="Univers-Condensed"/>
              </a:rPr>
              <a:t>: Results likely to be achieved once the beneficiary population uses the project outputs (They are usually achieved in the short-to-medium term.)</a:t>
            </a:r>
            <a:endParaRPr lang="en-IN" dirty="0">
              <a:ea typeface="Calibri" panose="020F0502020204030204" pitchFamily="34" charset="0"/>
              <a:cs typeface="Times New Roman" panose="02020603050405020304" pitchFamily="18" charset="0"/>
            </a:endParaRPr>
          </a:p>
          <a:p>
            <a:pPr marL="402431" lvl="2"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Final outcomes</a:t>
            </a:r>
            <a:r>
              <a:rPr lang="en-IN" dirty="0">
                <a:ea typeface="Calibri" panose="020F0502020204030204" pitchFamily="34" charset="0"/>
                <a:cs typeface="Univers-Condensed"/>
              </a:rPr>
              <a:t>: The final project goals (They can be influenced by multiple factors and are typically achieved over a longer period of time.)</a:t>
            </a:r>
            <a:endParaRPr lang="en-IN" dirty="0">
              <a:ea typeface="Calibri" panose="020F0502020204030204" pitchFamily="34" charset="0"/>
              <a:cs typeface="Times New Roman" panose="02020603050405020304" pitchFamily="18" charset="0"/>
            </a:endParaRPr>
          </a:p>
          <a:p>
            <a:pPr marL="402431" lvl="1" indent="-272654" algn="just">
              <a:lnSpc>
                <a:spcPct val="107000"/>
              </a:lnSpc>
              <a:spcBef>
                <a:spcPts val="450"/>
              </a:spcBef>
              <a:spcAft>
                <a:spcPts val="600"/>
              </a:spcAft>
              <a:buFont typeface="Courier New" panose="02070309020205020404" pitchFamily="49" charset="0"/>
              <a:buChar char="o"/>
            </a:pPr>
            <a:r>
              <a:rPr lang="en-IN" dirty="0">
                <a:solidFill>
                  <a:srgbClr val="FF0000"/>
                </a:solidFill>
                <a:ea typeface="Calibri" panose="020F0502020204030204" pitchFamily="34" charset="0"/>
                <a:cs typeface="Univers-Condensed"/>
              </a:rPr>
              <a:t>Assumptions and risks </a:t>
            </a:r>
            <a:r>
              <a:rPr lang="en-IN" dirty="0">
                <a:ea typeface="Calibri" panose="020F0502020204030204" pitchFamily="34" charset="0"/>
                <a:cs typeface="Univers-Condensed"/>
              </a:rPr>
              <a:t>include any evidence from the literature on the conditions under which the hypothesised causal logical will hold.</a:t>
            </a:r>
            <a:endParaRPr lang="en-IN" dirty="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1221FF5-6E40-434A-8800-98FD52943F0B}"/>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355587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a:defRPr/>
            </a:pPr>
            <a:r>
              <a:rPr lang="en-US" altLang="en-US" sz="3000" dirty="0">
                <a:ea typeface="+mn-ea"/>
              </a:rPr>
              <a:t>Theory of Change: School vouchers</a:t>
            </a:r>
          </a:p>
        </p:txBody>
      </p:sp>
      <p:grpSp>
        <p:nvGrpSpPr>
          <p:cNvPr id="3" name="Group 2"/>
          <p:cNvGrpSpPr/>
          <p:nvPr/>
        </p:nvGrpSpPr>
        <p:grpSpPr>
          <a:xfrm>
            <a:off x="1339770" y="1221431"/>
            <a:ext cx="6698457" cy="3762675"/>
            <a:chOff x="1143000" y="2091928"/>
            <a:chExt cx="6698457" cy="3762675"/>
          </a:xfrm>
        </p:grpSpPr>
        <p:cxnSp>
          <p:nvCxnSpPr>
            <p:cNvPr id="40" name="Straight Connector 39"/>
            <p:cNvCxnSpPr/>
            <p:nvPr/>
          </p:nvCxnSpPr>
          <p:spPr>
            <a:xfrm rot="10800000">
              <a:off x="5437586" y="2915841"/>
              <a:ext cx="172640" cy="3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928122" y="2480072"/>
              <a:ext cx="956072" cy="71199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Higher test scores</a:t>
              </a:r>
            </a:p>
          </p:txBody>
        </p:sp>
        <p:sp>
          <p:nvSpPr>
            <p:cNvPr id="29" name="Rectangle 28"/>
            <p:cNvSpPr/>
            <p:nvPr/>
          </p:nvSpPr>
          <p:spPr>
            <a:xfrm>
              <a:off x="4280298" y="2091928"/>
              <a:ext cx="1329928" cy="134064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Students gain more knowledge in private schools than they would in public</a:t>
              </a:r>
            </a:p>
          </p:txBody>
        </p:sp>
        <p:sp>
          <p:nvSpPr>
            <p:cNvPr id="32" name="Rectangle 31"/>
            <p:cNvSpPr/>
            <p:nvPr/>
          </p:nvSpPr>
          <p:spPr>
            <a:xfrm>
              <a:off x="2631281" y="2466976"/>
              <a:ext cx="1328738" cy="72509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Students Attend Private School</a:t>
              </a:r>
            </a:p>
          </p:txBody>
        </p:sp>
        <p:sp>
          <p:nvSpPr>
            <p:cNvPr id="33" name="Rectangle 32"/>
            <p:cNvSpPr/>
            <p:nvPr/>
          </p:nvSpPr>
          <p:spPr>
            <a:xfrm>
              <a:off x="1143000" y="2457450"/>
              <a:ext cx="1128713" cy="645319"/>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Voucher Scheme Established</a:t>
              </a:r>
            </a:p>
          </p:txBody>
        </p:sp>
        <p:cxnSp>
          <p:nvCxnSpPr>
            <p:cNvPr id="38" name="Straight Connector 37"/>
            <p:cNvCxnSpPr/>
            <p:nvPr/>
          </p:nvCxnSpPr>
          <p:spPr>
            <a:xfrm flipV="1">
              <a:off x="2295526" y="2707480"/>
              <a:ext cx="335756" cy="4763"/>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endCxn id="29" idx="1"/>
            </p:cNvCxnSpPr>
            <p:nvPr/>
          </p:nvCxnSpPr>
          <p:spPr>
            <a:xfrm flipV="1">
              <a:off x="3960019" y="2762251"/>
              <a:ext cx="320279" cy="11906"/>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10226" y="2725340"/>
              <a:ext cx="317897" cy="0"/>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884194" y="3432572"/>
              <a:ext cx="957263" cy="75009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sz="1350" dirty="0">
                  <a:solidFill>
                    <a:srgbClr val="000000"/>
                  </a:solidFill>
                </a:rPr>
                <a:t>Better life (income etc.)</a:t>
              </a:r>
            </a:p>
          </p:txBody>
        </p:sp>
        <p:cxnSp>
          <p:nvCxnSpPr>
            <p:cNvPr id="22" name="Straight Connector 21"/>
            <p:cNvCxnSpPr/>
            <p:nvPr/>
          </p:nvCxnSpPr>
          <p:spPr>
            <a:xfrm>
              <a:off x="6884194" y="2738437"/>
              <a:ext cx="319088" cy="0"/>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03281" y="2762249"/>
              <a:ext cx="0" cy="68103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6" name="Picture 15" descr="https://encrypted-tbn3.gstatic.com/images?q=tbn:ANd9GcSwHkIxMD8iwbaqOIFsENcgyWIeyOUjDIcZx9qE6PmRmVtMWjaX"/>
            <p:cNvPicPr/>
            <p:nvPr/>
          </p:nvPicPr>
          <p:blipFill>
            <a:blip r:embed="rId2">
              <a:extLst>
                <a:ext uri="{28A0092B-C50C-407E-A947-70E740481C1C}">
                  <a14:useLocalDpi xmlns:a14="http://schemas.microsoft.com/office/drawing/2010/main" val="0"/>
                </a:ext>
              </a:extLst>
            </a:blip>
            <a:srcRect/>
            <a:stretch>
              <a:fillRect/>
            </a:stretch>
          </p:blipFill>
          <p:spPr bwMode="auto">
            <a:xfrm>
              <a:off x="1532931" y="3480020"/>
              <a:ext cx="4236244" cy="2374583"/>
            </a:xfrm>
            <a:prstGeom prst="rect">
              <a:avLst/>
            </a:prstGeom>
            <a:noFill/>
            <a:ln>
              <a:noFill/>
            </a:ln>
          </p:spPr>
        </p:pic>
      </p:grpSp>
      <p:sp>
        <p:nvSpPr>
          <p:cNvPr id="17" name="TextBox 16">
            <a:extLst>
              <a:ext uri="{FF2B5EF4-FFF2-40B4-BE49-F238E27FC236}">
                <a16:creationId xmlns:a16="http://schemas.microsoft.com/office/drawing/2014/main" id="{00914B56-D478-486E-917F-74AED50DEF51}"/>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68914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750720" y="1922861"/>
            <a:ext cx="1870472" cy="69651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Attend Private School</a:t>
            </a:r>
          </a:p>
        </p:txBody>
      </p:sp>
      <p:sp>
        <p:nvSpPr>
          <p:cNvPr id="33" name="Rectangle 32"/>
          <p:cNvSpPr/>
          <p:nvPr/>
        </p:nvSpPr>
        <p:spPr>
          <a:xfrm>
            <a:off x="1744267" y="1933575"/>
            <a:ext cx="1982390" cy="696516"/>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Voucher Scheme Established</a:t>
            </a:r>
          </a:p>
        </p:txBody>
      </p:sp>
      <p:cxnSp>
        <p:nvCxnSpPr>
          <p:cNvPr id="38" name="Straight Connector 37"/>
          <p:cNvCxnSpPr/>
          <p:nvPr/>
        </p:nvCxnSpPr>
        <p:spPr>
          <a:xfrm flipV="1">
            <a:off x="3726656" y="2182417"/>
            <a:ext cx="2024063" cy="1071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83" name="Line 11"/>
          <p:cNvSpPr>
            <a:spLocks noChangeShapeType="1"/>
          </p:cNvSpPr>
          <p:nvPr/>
        </p:nvSpPr>
        <p:spPr bwMode="auto">
          <a:xfrm>
            <a:off x="4562475" y="2182417"/>
            <a:ext cx="0" cy="3738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84" name="Line 12"/>
          <p:cNvSpPr>
            <a:spLocks noChangeShapeType="1"/>
          </p:cNvSpPr>
          <p:nvPr/>
        </p:nvSpPr>
        <p:spPr bwMode="auto">
          <a:xfrm>
            <a:off x="3961210" y="4466035"/>
            <a:ext cx="1162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cxnSp>
        <p:nvCxnSpPr>
          <p:cNvPr id="3085" name="AutoShape 13"/>
          <p:cNvCxnSpPr>
            <a:cxnSpLocks noChangeShapeType="1"/>
            <a:endCxn id="3086" idx="1"/>
          </p:cNvCxnSpPr>
          <p:nvPr/>
        </p:nvCxnSpPr>
        <p:spPr bwMode="auto">
          <a:xfrm>
            <a:off x="3726657" y="3579019"/>
            <a:ext cx="835819" cy="8870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86" name="Line 14"/>
          <p:cNvSpPr>
            <a:spLocks noChangeShapeType="1"/>
          </p:cNvSpPr>
          <p:nvPr/>
        </p:nvSpPr>
        <p:spPr bwMode="auto">
          <a:xfrm flipH="1">
            <a:off x="4562475" y="3579019"/>
            <a:ext cx="810816" cy="8870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87" name="Text Box 16"/>
          <p:cNvSpPr txBox="1">
            <a:spLocks noChangeArrowheads="1"/>
          </p:cNvSpPr>
          <p:nvPr/>
        </p:nvSpPr>
        <p:spPr bwMode="auto">
          <a:xfrm>
            <a:off x="5393533" y="4223148"/>
            <a:ext cx="132754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Students attend class</a:t>
            </a:r>
          </a:p>
        </p:txBody>
      </p:sp>
      <p:sp>
        <p:nvSpPr>
          <p:cNvPr id="3088" name="Text Box 18"/>
          <p:cNvSpPr txBox="1">
            <a:spLocks noChangeArrowheads="1"/>
          </p:cNvSpPr>
          <p:nvPr/>
        </p:nvSpPr>
        <p:spPr bwMode="auto">
          <a:xfrm>
            <a:off x="2611041" y="4992292"/>
            <a:ext cx="425648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Students/parents do not prefer to keep children in public school; e.g. due to distance, discrimination, etc</a:t>
            </a:r>
            <a:r>
              <a:rPr lang="en-US" altLang="en-US" sz="750"/>
              <a:t>.</a:t>
            </a:r>
          </a:p>
        </p:txBody>
      </p:sp>
      <p:sp>
        <p:nvSpPr>
          <p:cNvPr id="3089" name="Text Box 19"/>
          <p:cNvSpPr txBox="1">
            <a:spLocks noChangeArrowheads="1"/>
          </p:cNvSpPr>
          <p:nvPr/>
        </p:nvSpPr>
        <p:spPr bwMode="auto">
          <a:xfrm>
            <a:off x="5289949" y="3223024"/>
            <a:ext cx="246816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Children do not drop out in favor of employment, housework, etc</a:t>
            </a:r>
            <a:r>
              <a:rPr lang="en-US" altLang="en-US" sz="750"/>
              <a:t>.</a:t>
            </a:r>
          </a:p>
        </p:txBody>
      </p:sp>
      <p:sp>
        <p:nvSpPr>
          <p:cNvPr id="3090" name="Text Box 20"/>
          <p:cNvSpPr txBox="1">
            <a:spLocks noChangeArrowheads="1"/>
          </p:cNvSpPr>
          <p:nvPr/>
        </p:nvSpPr>
        <p:spPr bwMode="auto">
          <a:xfrm>
            <a:off x="1331120" y="4202908"/>
            <a:ext cx="244078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Vouchers provide sufficient incentive for private school attendance</a:t>
            </a:r>
          </a:p>
        </p:txBody>
      </p:sp>
      <p:sp>
        <p:nvSpPr>
          <p:cNvPr id="3091" name="Text Box 21"/>
          <p:cNvSpPr txBox="1">
            <a:spLocks noChangeArrowheads="1"/>
          </p:cNvSpPr>
          <p:nvPr/>
        </p:nvSpPr>
        <p:spPr bwMode="auto">
          <a:xfrm>
            <a:off x="3726656" y="2653903"/>
            <a:ext cx="193000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Effective targeting mechanism</a:t>
            </a:r>
          </a:p>
        </p:txBody>
      </p:sp>
      <p:sp>
        <p:nvSpPr>
          <p:cNvPr id="3092" name="Line 22"/>
          <p:cNvSpPr>
            <a:spLocks noChangeShapeType="1"/>
          </p:cNvSpPr>
          <p:nvPr/>
        </p:nvSpPr>
        <p:spPr bwMode="auto">
          <a:xfrm flipH="1">
            <a:off x="4562475" y="4466035"/>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7" name="Line 11"/>
          <p:cNvSpPr>
            <a:spLocks noChangeShapeType="1"/>
          </p:cNvSpPr>
          <p:nvPr/>
        </p:nvSpPr>
        <p:spPr bwMode="auto">
          <a:xfrm>
            <a:off x="4542236" y="3223023"/>
            <a:ext cx="20240" cy="13108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 name="TextBox 8"/>
          <p:cNvSpPr txBox="1">
            <a:spLocks noChangeArrowheads="1"/>
          </p:cNvSpPr>
          <p:nvPr/>
        </p:nvSpPr>
        <p:spPr bwMode="auto">
          <a:xfrm>
            <a:off x="1987155" y="3084910"/>
            <a:ext cx="19740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Parents know about the programme</a:t>
            </a:r>
          </a:p>
        </p:txBody>
      </p:sp>
      <p:cxnSp>
        <p:nvCxnSpPr>
          <p:cNvPr id="34" name="AutoShape 13"/>
          <p:cNvCxnSpPr>
            <a:cxnSpLocks noChangeShapeType="1"/>
          </p:cNvCxnSpPr>
          <p:nvPr/>
        </p:nvCxnSpPr>
        <p:spPr bwMode="auto">
          <a:xfrm>
            <a:off x="3337322" y="4023122"/>
            <a:ext cx="1128713" cy="4333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1507333" y="3777853"/>
            <a:ext cx="20883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Vouchers distributed</a:t>
            </a:r>
          </a:p>
        </p:txBody>
      </p:sp>
      <p:sp>
        <p:nvSpPr>
          <p:cNvPr id="21" name="Title 1"/>
          <p:cNvSpPr txBox="1">
            <a:spLocks/>
          </p:cNvSpPr>
          <p:nvPr/>
        </p:nvSpPr>
        <p:spPr bwMode="auto">
          <a:xfrm>
            <a:off x="948333" y="188407"/>
            <a:ext cx="74866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defTabSz="342900">
              <a:defRPr/>
            </a:pPr>
            <a:r>
              <a:rPr lang="en-US" altLang="en-US" sz="3000" b="1" dirty="0">
                <a:solidFill>
                  <a:srgbClr val="153A80"/>
                </a:solidFill>
                <a:ea typeface="+mn-ea"/>
              </a:rPr>
              <a:t>Transmission route and assumptions</a:t>
            </a:r>
          </a:p>
        </p:txBody>
      </p:sp>
      <p:sp>
        <p:nvSpPr>
          <p:cNvPr id="20" name="TextBox 19">
            <a:extLst>
              <a:ext uri="{FF2B5EF4-FFF2-40B4-BE49-F238E27FC236}">
                <a16:creationId xmlns:a16="http://schemas.microsoft.com/office/drawing/2014/main" id="{096C278E-C59D-4866-AFF5-585E9B501BBF}"/>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1072872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9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8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animBg="1"/>
      <p:bldP spid="3084" grpId="0" animBg="1"/>
      <p:bldP spid="3086" grpId="0" animBg="1"/>
      <p:bldP spid="3087" grpId="0"/>
      <p:bldP spid="3088" grpId="0"/>
      <p:bldP spid="3089" grpId="0"/>
      <p:bldP spid="3090" grpId="0"/>
      <p:bldP spid="3091" grpId="0"/>
      <p:bldP spid="3092" grpId="0" animBg="1"/>
      <p:bldP spid="27" grpId="0" animBg="1"/>
      <p:bldP spid="9"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rot="10800000">
            <a:off x="5437586" y="2524126"/>
            <a:ext cx="172640" cy="35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801792" y="1730123"/>
            <a:ext cx="2565797" cy="134064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gain more knowledge in private schools than they would in public</a:t>
            </a:r>
          </a:p>
        </p:txBody>
      </p:sp>
      <p:sp>
        <p:nvSpPr>
          <p:cNvPr id="32" name="Rectangle 31"/>
          <p:cNvSpPr/>
          <p:nvPr/>
        </p:nvSpPr>
        <p:spPr>
          <a:xfrm>
            <a:off x="1331119" y="1968700"/>
            <a:ext cx="1872854" cy="716756"/>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Attend Private School</a:t>
            </a:r>
          </a:p>
        </p:txBody>
      </p:sp>
      <p:cxnSp>
        <p:nvCxnSpPr>
          <p:cNvPr id="2" name="Straight Connector 73"/>
          <p:cNvCxnSpPr>
            <a:stCxn id="32" idx="3"/>
          </p:cNvCxnSpPr>
          <p:nvPr/>
        </p:nvCxnSpPr>
        <p:spPr>
          <a:xfrm>
            <a:off x="3203973" y="2327076"/>
            <a:ext cx="1597819" cy="0"/>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07" name="Line 11"/>
          <p:cNvSpPr>
            <a:spLocks noChangeShapeType="1"/>
          </p:cNvSpPr>
          <p:nvPr/>
        </p:nvSpPr>
        <p:spPr bwMode="auto">
          <a:xfrm flipH="1">
            <a:off x="4064795" y="2385090"/>
            <a:ext cx="10715" cy="10025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08" name="Line 12"/>
          <p:cNvSpPr>
            <a:spLocks noChangeShapeType="1"/>
          </p:cNvSpPr>
          <p:nvPr/>
        </p:nvSpPr>
        <p:spPr bwMode="auto">
          <a:xfrm>
            <a:off x="3173016" y="3854054"/>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cxnSp>
        <p:nvCxnSpPr>
          <p:cNvPr id="4109" name="AutoShape 13"/>
          <p:cNvCxnSpPr>
            <a:cxnSpLocks noChangeShapeType="1"/>
          </p:cNvCxnSpPr>
          <p:nvPr/>
        </p:nvCxnSpPr>
        <p:spPr bwMode="auto">
          <a:xfrm>
            <a:off x="4492228" y="4086226"/>
            <a:ext cx="336947" cy="71794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10" name="Line 14"/>
          <p:cNvSpPr>
            <a:spLocks noChangeShapeType="1"/>
          </p:cNvSpPr>
          <p:nvPr/>
        </p:nvSpPr>
        <p:spPr bwMode="auto">
          <a:xfrm flipH="1">
            <a:off x="3751660" y="4164808"/>
            <a:ext cx="323850" cy="3167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11" name="Text Box 18"/>
          <p:cNvSpPr txBox="1">
            <a:spLocks noChangeArrowheads="1"/>
          </p:cNvSpPr>
          <p:nvPr/>
        </p:nvSpPr>
        <p:spPr bwMode="auto">
          <a:xfrm>
            <a:off x="1696642" y="3608785"/>
            <a:ext cx="128349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Better discipline</a:t>
            </a:r>
          </a:p>
        </p:txBody>
      </p:sp>
      <p:sp>
        <p:nvSpPr>
          <p:cNvPr id="4112" name="Text Box 19"/>
          <p:cNvSpPr txBox="1">
            <a:spLocks noChangeArrowheads="1"/>
          </p:cNvSpPr>
          <p:nvPr/>
        </p:nvSpPr>
        <p:spPr bwMode="auto">
          <a:xfrm>
            <a:off x="3530205" y="3505201"/>
            <a:ext cx="113109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Private schools are better</a:t>
            </a:r>
          </a:p>
        </p:txBody>
      </p:sp>
      <p:sp>
        <p:nvSpPr>
          <p:cNvPr id="4113" name="Text Box 20"/>
          <p:cNvSpPr txBox="1">
            <a:spLocks noChangeArrowheads="1"/>
          </p:cNvSpPr>
          <p:nvPr/>
        </p:nvSpPr>
        <p:spPr bwMode="auto">
          <a:xfrm>
            <a:off x="1966914" y="2884885"/>
            <a:ext cx="170378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Smaller student/teacher ratio</a:t>
            </a:r>
          </a:p>
        </p:txBody>
      </p:sp>
      <p:sp>
        <p:nvSpPr>
          <p:cNvPr id="4114" name="Text Box 21"/>
          <p:cNvSpPr txBox="1">
            <a:spLocks noChangeArrowheads="1"/>
          </p:cNvSpPr>
          <p:nvPr/>
        </p:nvSpPr>
        <p:spPr bwMode="auto">
          <a:xfrm>
            <a:off x="2737247" y="4319589"/>
            <a:ext cx="9334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Better teachers</a:t>
            </a:r>
          </a:p>
        </p:txBody>
      </p:sp>
      <p:sp>
        <p:nvSpPr>
          <p:cNvPr id="4115" name="Text Box 22"/>
          <p:cNvSpPr txBox="1">
            <a:spLocks noChangeArrowheads="1"/>
          </p:cNvSpPr>
          <p:nvPr/>
        </p:nvSpPr>
        <p:spPr bwMode="auto">
          <a:xfrm>
            <a:off x="4591050" y="4831558"/>
            <a:ext cx="199667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Better facilities – toilets, water, fans, desks, chalkboards, etc</a:t>
            </a:r>
            <a:r>
              <a:rPr lang="en-US" altLang="en-US" sz="750"/>
              <a:t>.</a:t>
            </a:r>
          </a:p>
        </p:txBody>
      </p:sp>
      <p:cxnSp>
        <p:nvCxnSpPr>
          <p:cNvPr id="4116" name="AutoShape 24"/>
          <p:cNvCxnSpPr>
            <a:cxnSpLocks noChangeShapeType="1"/>
          </p:cNvCxnSpPr>
          <p:nvPr/>
        </p:nvCxnSpPr>
        <p:spPr bwMode="auto">
          <a:xfrm>
            <a:off x="3530204" y="3343275"/>
            <a:ext cx="200025" cy="2059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17" name="Line 25"/>
          <p:cNvSpPr>
            <a:spLocks noChangeShapeType="1"/>
          </p:cNvSpPr>
          <p:nvPr/>
        </p:nvSpPr>
        <p:spPr bwMode="auto">
          <a:xfrm>
            <a:off x="4600575" y="3926682"/>
            <a:ext cx="561975" cy="1988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18" name="Line 26"/>
          <p:cNvSpPr>
            <a:spLocks noChangeShapeType="1"/>
          </p:cNvSpPr>
          <p:nvPr/>
        </p:nvSpPr>
        <p:spPr bwMode="auto">
          <a:xfrm flipH="1">
            <a:off x="4581525" y="3549253"/>
            <a:ext cx="686991" cy="232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19" name="Line 27"/>
          <p:cNvSpPr>
            <a:spLocks noChangeShapeType="1"/>
          </p:cNvSpPr>
          <p:nvPr/>
        </p:nvSpPr>
        <p:spPr bwMode="auto">
          <a:xfrm flipH="1">
            <a:off x="2475310" y="4483894"/>
            <a:ext cx="261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20" name="Line 28"/>
          <p:cNvSpPr>
            <a:spLocks noChangeShapeType="1"/>
          </p:cNvSpPr>
          <p:nvPr/>
        </p:nvSpPr>
        <p:spPr bwMode="auto">
          <a:xfrm flipH="1">
            <a:off x="3283744" y="4804172"/>
            <a:ext cx="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21" name="Text Box 29"/>
          <p:cNvSpPr txBox="1">
            <a:spLocks noChangeArrowheads="1"/>
          </p:cNvSpPr>
          <p:nvPr/>
        </p:nvSpPr>
        <p:spPr bwMode="auto">
          <a:xfrm>
            <a:off x="1470424" y="4335066"/>
            <a:ext cx="109656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More training</a:t>
            </a:r>
          </a:p>
        </p:txBody>
      </p:sp>
      <p:sp>
        <p:nvSpPr>
          <p:cNvPr id="4122" name="Text Box 30"/>
          <p:cNvSpPr txBox="1">
            <a:spLocks noChangeArrowheads="1"/>
          </p:cNvSpPr>
          <p:nvPr/>
        </p:nvSpPr>
        <p:spPr bwMode="auto">
          <a:xfrm>
            <a:off x="2756297" y="5281614"/>
            <a:ext cx="121324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Teacher attendance</a:t>
            </a:r>
          </a:p>
        </p:txBody>
      </p:sp>
      <p:sp>
        <p:nvSpPr>
          <p:cNvPr id="4123" name="Text Box 31"/>
          <p:cNvSpPr txBox="1">
            <a:spLocks noChangeArrowheads="1"/>
          </p:cNvSpPr>
          <p:nvPr/>
        </p:nvSpPr>
        <p:spPr bwMode="auto">
          <a:xfrm>
            <a:off x="5145882" y="3988595"/>
            <a:ext cx="131206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Higher performing classmates</a:t>
            </a:r>
          </a:p>
        </p:txBody>
      </p:sp>
      <p:sp>
        <p:nvSpPr>
          <p:cNvPr id="4124" name="Text Box 32"/>
          <p:cNvSpPr txBox="1">
            <a:spLocks noChangeArrowheads="1"/>
          </p:cNvSpPr>
          <p:nvPr/>
        </p:nvSpPr>
        <p:spPr bwMode="auto">
          <a:xfrm>
            <a:off x="5104211" y="3296842"/>
            <a:ext cx="161567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More parental involvement</a:t>
            </a:r>
          </a:p>
        </p:txBody>
      </p:sp>
      <p:sp>
        <p:nvSpPr>
          <p:cNvPr id="7" name="TextBox 6"/>
          <p:cNvSpPr txBox="1">
            <a:spLocks noChangeArrowheads="1"/>
          </p:cNvSpPr>
          <p:nvPr/>
        </p:nvSpPr>
        <p:spPr bwMode="auto">
          <a:xfrm>
            <a:off x="1470422" y="5104211"/>
            <a:ext cx="13477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Better motivated and monitored</a:t>
            </a:r>
          </a:p>
        </p:txBody>
      </p:sp>
      <p:sp>
        <p:nvSpPr>
          <p:cNvPr id="34" name="Line 28"/>
          <p:cNvSpPr>
            <a:spLocks noChangeShapeType="1"/>
          </p:cNvSpPr>
          <p:nvPr/>
        </p:nvSpPr>
        <p:spPr bwMode="auto">
          <a:xfrm flipH="1">
            <a:off x="2338389" y="4804174"/>
            <a:ext cx="479822" cy="477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7" name="Title 1"/>
          <p:cNvSpPr txBox="1">
            <a:spLocks/>
          </p:cNvSpPr>
          <p:nvPr/>
        </p:nvSpPr>
        <p:spPr bwMode="auto">
          <a:xfrm>
            <a:off x="1058467" y="242954"/>
            <a:ext cx="74866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en-US" sz="3000" b="1" dirty="0">
                <a:solidFill>
                  <a:srgbClr val="153A80"/>
                </a:solidFill>
                <a:ea typeface="+mn-ea"/>
              </a:rPr>
              <a:t>Transmission route and assumptions…</a:t>
            </a:r>
          </a:p>
        </p:txBody>
      </p:sp>
      <p:sp>
        <p:nvSpPr>
          <p:cNvPr id="28" name="TextBox 27">
            <a:extLst>
              <a:ext uri="{FF2B5EF4-FFF2-40B4-BE49-F238E27FC236}">
                <a16:creationId xmlns:a16="http://schemas.microsoft.com/office/drawing/2014/main" id="{A0911421-1045-47C2-8CE3-F99F91B66F6B}"/>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865037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1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1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2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2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animBg="1"/>
      <p:bldP spid="4108" grpId="0" animBg="1"/>
      <p:bldP spid="4110" grpId="0" animBg="1"/>
      <p:bldP spid="4111" grpId="0"/>
      <p:bldP spid="4112" grpId="0"/>
      <p:bldP spid="4113" grpId="0"/>
      <p:bldP spid="4114" grpId="0"/>
      <p:bldP spid="4115" grpId="0"/>
      <p:bldP spid="4117" grpId="0" animBg="1"/>
      <p:bldP spid="4118" grpId="0" animBg="1"/>
      <p:bldP spid="4119" grpId="0" animBg="1"/>
      <p:bldP spid="4120" grpId="0" animBg="1"/>
      <p:bldP spid="4121" grpId="0"/>
      <p:bldP spid="4122" grpId="0"/>
      <p:bldP spid="4123" grpId="0"/>
      <p:bldP spid="4124" grpId="0"/>
      <p:bldP spid="7"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598" y="299744"/>
            <a:ext cx="7210927" cy="6971139"/>
          </a:xfrm>
          <a:prstGeom prst="rect">
            <a:avLst/>
          </a:prstGeom>
          <a:noFill/>
        </p:spPr>
        <p:txBody>
          <a:bodyPr wrap="square" rtlCol="0">
            <a:spAutoFit/>
          </a:bodyPr>
          <a:lstStyle/>
          <a:p>
            <a:pPr algn="l" defTabSz="342900" rtl="0" eaLnBrk="1" latinLnBrk="0" hangingPunct="1">
              <a:spcBef>
                <a:spcPct val="0"/>
              </a:spcBef>
              <a:buNone/>
            </a:pPr>
            <a:r>
              <a:rPr lang="en-GB" sz="4400" b="1" kern="1200" dirty="0">
                <a:solidFill>
                  <a:srgbClr val="153A80"/>
                </a:solidFill>
                <a:latin typeface="+mj-lt"/>
                <a:ea typeface="+mj-ea"/>
                <a:cs typeface="+mj-cs"/>
              </a:rPr>
              <a:t>Who we are &amp; what we do</a:t>
            </a:r>
          </a:p>
          <a:p>
            <a:r>
              <a:rPr lang="en-GB" sz="2200" b="1" dirty="0">
                <a:solidFill>
                  <a:schemeClr val="tx2"/>
                </a:solidFill>
              </a:rPr>
              <a:t>3ie </a:t>
            </a:r>
            <a:r>
              <a:rPr lang="en-GB" sz="2200" dirty="0"/>
              <a:t>is a member-based international NGO promoting evidence-informed development policies and programmes</a:t>
            </a:r>
            <a:r>
              <a:rPr lang="en-GB" sz="2400" dirty="0"/>
              <a:t>. </a:t>
            </a:r>
            <a:br>
              <a:rPr lang="en-GB" sz="2400" dirty="0"/>
            </a:br>
            <a:endParaRPr lang="en-GB" sz="2000" dirty="0"/>
          </a:p>
          <a:p>
            <a:pPr marL="342900" indent="-342900">
              <a:lnSpc>
                <a:spcPts val="2700"/>
              </a:lnSpc>
              <a:buClr>
                <a:srgbClr val="153A80"/>
              </a:buClr>
              <a:buFont typeface="Wingdings" panose="05000000000000000000" pitchFamily="2" charset="2"/>
              <a:buChar char="§"/>
              <a:defRPr/>
            </a:pPr>
            <a:r>
              <a:rPr lang="en-GB" sz="2200" b="1" dirty="0"/>
              <a:t>Grant maker and standard setter </a:t>
            </a:r>
            <a:r>
              <a:rPr lang="en-GB" sz="2200" dirty="0"/>
              <a:t>for policy-relevant impact evaluations, systematic reviews, evidence gap maps, evidence syntheses and replication studies focussed on low- and middle-income countries</a:t>
            </a:r>
          </a:p>
          <a:p>
            <a:pPr>
              <a:lnSpc>
                <a:spcPts val="2200"/>
              </a:lnSpc>
              <a:buClr>
                <a:srgbClr val="153A80"/>
              </a:buClr>
              <a:defRPr/>
            </a:pPr>
            <a:endParaRPr lang="en-GB" sz="2200" dirty="0"/>
          </a:p>
          <a:p>
            <a:pPr marL="342900" indent="-342900">
              <a:lnSpc>
                <a:spcPts val="2700"/>
              </a:lnSpc>
              <a:buClr>
                <a:srgbClr val="153A80"/>
              </a:buClr>
              <a:buFont typeface="Wingdings" panose="05000000000000000000" pitchFamily="2" charset="2"/>
              <a:buChar char="§"/>
              <a:defRPr/>
            </a:pPr>
            <a:r>
              <a:rPr lang="en-GB" sz="2200" b="1" dirty="0"/>
              <a:t>Convener</a:t>
            </a:r>
            <a:r>
              <a:rPr lang="en-GB" sz="2200" dirty="0"/>
              <a:t> of forums to build a culture of evaluation, capacity to undertake impact evaluations and reviews and commitment to evidence-informed decision-making</a:t>
            </a:r>
          </a:p>
          <a:p>
            <a:pPr marL="342900" indent="-342900">
              <a:lnSpc>
                <a:spcPts val="2200"/>
              </a:lnSpc>
              <a:buClr>
                <a:srgbClr val="153A80"/>
              </a:buClr>
              <a:buFont typeface="Wingdings" panose="05000000000000000000" pitchFamily="2" charset="2"/>
              <a:buChar char="§"/>
              <a:defRPr/>
            </a:pPr>
            <a:endParaRPr lang="en-GB" kern="1200" dirty="0">
              <a:solidFill>
                <a:schemeClr val="tx1"/>
              </a:solidFill>
              <a:effectLst/>
            </a:endParaRPr>
          </a:p>
          <a:p>
            <a:pPr marL="342900" indent="-342900">
              <a:lnSpc>
                <a:spcPts val="2700"/>
              </a:lnSpc>
              <a:buClr>
                <a:srgbClr val="153A80"/>
              </a:buClr>
              <a:buFont typeface="Wingdings" panose="05000000000000000000" pitchFamily="2" charset="2"/>
              <a:buChar char="§"/>
              <a:defRPr/>
            </a:pPr>
            <a:r>
              <a:rPr lang="en-GB" sz="2200" b="1" dirty="0"/>
              <a:t>Producer</a:t>
            </a:r>
            <a:r>
              <a:rPr lang="en-GB" sz="2200" dirty="0"/>
              <a:t> of knowledge products for policymakers, programme managers, researchers, civil society, </a:t>
            </a:r>
          </a:p>
          <a:p>
            <a:pPr marL="360363">
              <a:lnSpc>
                <a:spcPts val="2700"/>
              </a:lnSpc>
              <a:buClr>
                <a:srgbClr val="153A80"/>
              </a:buClr>
              <a:defRPr/>
            </a:pPr>
            <a:r>
              <a:rPr lang="en-GB" sz="2200" dirty="0"/>
              <a:t>the media and donors</a:t>
            </a:r>
            <a:endParaRPr lang="en-GB" sz="2200" kern="1200" dirty="0">
              <a:solidFill>
                <a:schemeClr val="tx1"/>
              </a:solidFill>
              <a:effectLst/>
            </a:endParaRPr>
          </a:p>
          <a:p>
            <a:pPr marR="0" algn="l" defTabSz="457200" rtl="0" eaLnBrk="1" fontAlgn="auto" latinLnBrk="0" hangingPunct="1">
              <a:lnSpc>
                <a:spcPts val="2700"/>
              </a:lnSpc>
              <a:spcBef>
                <a:spcPts val="0"/>
              </a:spcBef>
              <a:spcAft>
                <a:spcPts val="0"/>
              </a:spcAft>
              <a:buClr>
                <a:srgbClr val="153A80"/>
              </a:buClr>
              <a:buSzTx/>
              <a:tabLst/>
              <a:defRPr/>
            </a:pPr>
            <a:endParaRPr lang="en-GB" sz="1800" kern="1200" dirty="0">
              <a:solidFill>
                <a:schemeClr val="tx1"/>
              </a:solidFill>
              <a:effectLst/>
            </a:endParaRPr>
          </a:p>
        </p:txBody>
      </p:sp>
    </p:spTree>
    <p:extLst>
      <p:ext uri="{BB962C8B-B14F-4D97-AF65-F5344CB8AC3E}">
        <p14:creationId xmlns:p14="http://schemas.microsoft.com/office/powerpoint/2010/main" val="399227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416155" y="2246711"/>
            <a:ext cx="1677590" cy="634603"/>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Higher test scores</a:t>
            </a:r>
          </a:p>
        </p:txBody>
      </p:sp>
      <p:sp>
        <p:nvSpPr>
          <p:cNvPr id="29" name="Rectangle 28"/>
          <p:cNvSpPr/>
          <p:nvPr/>
        </p:nvSpPr>
        <p:spPr>
          <a:xfrm>
            <a:off x="1428751" y="1895476"/>
            <a:ext cx="2351485" cy="134064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Students gain more knowledge in private schools than they would in public</a:t>
            </a:r>
          </a:p>
        </p:txBody>
      </p:sp>
      <p:cxnSp>
        <p:nvCxnSpPr>
          <p:cNvPr id="2" name="Straight Connector 73"/>
          <p:cNvCxnSpPr>
            <a:endCxn id="28" idx="1"/>
          </p:cNvCxnSpPr>
          <p:nvPr/>
        </p:nvCxnSpPr>
        <p:spPr>
          <a:xfrm flipV="1">
            <a:off x="3780236" y="2564606"/>
            <a:ext cx="1635919" cy="1191"/>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390" name="Line 11"/>
          <p:cNvSpPr>
            <a:spLocks noChangeShapeType="1"/>
          </p:cNvSpPr>
          <p:nvPr/>
        </p:nvSpPr>
        <p:spPr bwMode="auto">
          <a:xfrm>
            <a:off x="4681538" y="2565797"/>
            <a:ext cx="0" cy="1637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32" name="Text Box 15"/>
          <p:cNvSpPr txBox="1">
            <a:spLocks noChangeArrowheads="1"/>
          </p:cNvSpPr>
          <p:nvPr/>
        </p:nvSpPr>
        <p:spPr bwMode="auto">
          <a:xfrm>
            <a:off x="6010276" y="4202907"/>
            <a:ext cx="160734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spcBef>
                <a:spcPct val="50000"/>
              </a:spcBef>
            </a:pPr>
            <a:r>
              <a:rPr lang="en-US" altLang="en-US" sz="1350"/>
              <a:t>Test accurately measures student knowledge</a:t>
            </a:r>
          </a:p>
        </p:txBody>
      </p:sp>
      <p:sp>
        <p:nvSpPr>
          <p:cNvPr id="14" name="Line 11"/>
          <p:cNvSpPr>
            <a:spLocks noChangeShapeType="1"/>
          </p:cNvSpPr>
          <p:nvPr/>
        </p:nvSpPr>
        <p:spPr bwMode="auto">
          <a:xfrm>
            <a:off x="2809876" y="3693319"/>
            <a:ext cx="40040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 name="TextBox 3"/>
          <p:cNvSpPr txBox="1">
            <a:spLocks noChangeArrowheads="1"/>
          </p:cNvSpPr>
          <p:nvPr/>
        </p:nvSpPr>
        <p:spPr bwMode="auto">
          <a:xfrm>
            <a:off x="1678782" y="4295776"/>
            <a:ext cx="18466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Home environment conducive to studying</a:t>
            </a:r>
          </a:p>
        </p:txBody>
      </p:sp>
      <p:sp>
        <p:nvSpPr>
          <p:cNvPr id="5" name="TextBox 4"/>
          <p:cNvSpPr txBox="1">
            <a:spLocks noChangeArrowheads="1"/>
          </p:cNvSpPr>
          <p:nvPr/>
        </p:nvSpPr>
        <p:spPr bwMode="auto">
          <a:xfrm>
            <a:off x="4044555" y="4306492"/>
            <a:ext cx="167759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Parents can afford extra classes</a:t>
            </a:r>
          </a:p>
        </p:txBody>
      </p:sp>
      <p:sp>
        <p:nvSpPr>
          <p:cNvPr id="17" name="Line 11"/>
          <p:cNvSpPr>
            <a:spLocks noChangeShapeType="1"/>
          </p:cNvSpPr>
          <p:nvPr/>
        </p:nvSpPr>
        <p:spPr bwMode="auto">
          <a:xfrm>
            <a:off x="4681538" y="2565797"/>
            <a:ext cx="0" cy="11275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 name="Line 11"/>
          <p:cNvSpPr>
            <a:spLocks noChangeShapeType="1"/>
          </p:cNvSpPr>
          <p:nvPr/>
        </p:nvSpPr>
        <p:spPr bwMode="auto">
          <a:xfrm>
            <a:off x="2809875" y="3693319"/>
            <a:ext cx="0" cy="563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9" name="Line 11"/>
          <p:cNvSpPr>
            <a:spLocks noChangeShapeType="1"/>
          </p:cNvSpPr>
          <p:nvPr/>
        </p:nvSpPr>
        <p:spPr bwMode="auto">
          <a:xfrm>
            <a:off x="6813947" y="3693319"/>
            <a:ext cx="0" cy="509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5" name="Title 1"/>
          <p:cNvSpPr txBox="1">
            <a:spLocks/>
          </p:cNvSpPr>
          <p:nvPr/>
        </p:nvSpPr>
        <p:spPr bwMode="auto">
          <a:xfrm>
            <a:off x="1140025" y="196454"/>
            <a:ext cx="74866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en-US" sz="3000" b="1" dirty="0">
                <a:solidFill>
                  <a:srgbClr val="153A80"/>
                </a:solidFill>
                <a:ea typeface="+mn-ea"/>
              </a:rPr>
              <a:t>Transmission route and assumptions…</a:t>
            </a:r>
          </a:p>
        </p:txBody>
      </p:sp>
      <p:sp>
        <p:nvSpPr>
          <p:cNvPr id="16" name="TextBox 15">
            <a:extLst>
              <a:ext uri="{FF2B5EF4-FFF2-40B4-BE49-F238E27FC236}">
                <a16:creationId xmlns:a16="http://schemas.microsoft.com/office/drawing/2014/main" id="{7BE63C48-B68D-44B9-86BD-1B3A110B3850}"/>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4000176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p:bldP spid="14" grpId="0" animBg="1"/>
      <p:bldP spid="4" grpId="0"/>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eaLnBrk="1" hangingPunct="1"/>
            <a:r>
              <a:rPr lang="en-US" altLang="en-US" sz="3000" spc="-100" dirty="0">
                <a:ea typeface="+mn-ea"/>
              </a:rPr>
              <a:t>Transmission route and assumptions…</a:t>
            </a:r>
          </a:p>
        </p:txBody>
      </p:sp>
      <p:grpSp>
        <p:nvGrpSpPr>
          <p:cNvPr id="6" name="Group 5"/>
          <p:cNvGrpSpPr/>
          <p:nvPr/>
        </p:nvGrpSpPr>
        <p:grpSpPr>
          <a:xfrm>
            <a:off x="1603771" y="1587698"/>
            <a:ext cx="6394335" cy="3852403"/>
            <a:chOff x="1603771" y="2511028"/>
            <a:chExt cx="5806679" cy="3374827"/>
          </a:xfrm>
        </p:grpSpPr>
        <p:sp>
          <p:nvSpPr>
            <p:cNvPr id="28" name="Rectangle 27"/>
            <p:cNvSpPr/>
            <p:nvPr/>
          </p:nvSpPr>
          <p:spPr>
            <a:xfrm>
              <a:off x="1603771" y="2511028"/>
              <a:ext cx="1596629" cy="594122"/>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Higher test scores</a:t>
              </a:r>
            </a:p>
          </p:txBody>
        </p:sp>
        <p:sp>
          <p:nvSpPr>
            <p:cNvPr id="21" name="Rectangle 20"/>
            <p:cNvSpPr/>
            <p:nvPr/>
          </p:nvSpPr>
          <p:spPr>
            <a:xfrm>
              <a:off x="5598319" y="2511028"/>
              <a:ext cx="1812131" cy="594122"/>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a:lstStyle/>
            <a:p>
              <a:pPr algn="ctr">
                <a:defRPr/>
              </a:pPr>
              <a:r>
                <a:rPr lang="en-US" dirty="0">
                  <a:solidFill>
                    <a:srgbClr val="000000"/>
                  </a:solidFill>
                </a:rPr>
                <a:t>Better life (income etc.)</a:t>
              </a:r>
            </a:p>
          </p:txBody>
        </p:sp>
        <p:cxnSp>
          <p:nvCxnSpPr>
            <p:cNvPr id="22" name="Straight Connector 21"/>
            <p:cNvCxnSpPr>
              <a:endCxn id="21" idx="1"/>
            </p:cNvCxnSpPr>
            <p:nvPr/>
          </p:nvCxnSpPr>
          <p:spPr>
            <a:xfrm>
              <a:off x="3200400" y="2800350"/>
              <a:ext cx="2397919" cy="833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Line 11"/>
            <p:cNvSpPr>
              <a:spLocks noChangeShapeType="1"/>
            </p:cNvSpPr>
            <p:nvPr/>
          </p:nvSpPr>
          <p:spPr bwMode="auto">
            <a:xfrm>
              <a:off x="4399358" y="2800350"/>
              <a:ext cx="0" cy="20562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7" name="Line 11"/>
            <p:cNvSpPr>
              <a:spLocks noChangeShapeType="1"/>
            </p:cNvSpPr>
            <p:nvPr/>
          </p:nvSpPr>
          <p:spPr bwMode="auto">
            <a:xfrm>
              <a:off x="2620566" y="4189809"/>
              <a:ext cx="40040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 name="Line 11"/>
            <p:cNvSpPr>
              <a:spLocks noChangeShapeType="1"/>
            </p:cNvSpPr>
            <p:nvPr/>
          </p:nvSpPr>
          <p:spPr bwMode="auto">
            <a:xfrm>
              <a:off x="2620565" y="4189810"/>
              <a:ext cx="0" cy="564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 name="TextBox 2"/>
            <p:cNvSpPr txBox="1">
              <a:spLocks noChangeArrowheads="1"/>
            </p:cNvSpPr>
            <p:nvPr/>
          </p:nvSpPr>
          <p:spPr bwMode="auto">
            <a:xfrm>
              <a:off x="3844527" y="4962525"/>
              <a:ext cx="129063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dirty="0"/>
                <a:t>Meritocracy in hiring</a:t>
              </a:r>
            </a:p>
          </p:txBody>
        </p:sp>
        <p:sp>
          <p:nvSpPr>
            <p:cNvPr id="4" name="TextBox 3"/>
            <p:cNvSpPr txBox="1">
              <a:spLocks noChangeArrowheads="1"/>
            </p:cNvSpPr>
            <p:nvPr/>
          </p:nvSpPr>
          <p:spPr bwMode="auto">
            <a:xfrm>
              <a:off x="1924051" y="4962525"/>
              <a:ext cx="157281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Test scores are valued by employers</a:t>
              </a:r>
            </a:p>
          </p:txBody>
        </p:sp>
        <p:sp>
          <p:nvSpPr>
            <p:cNvPr id="20" name="Line 11"/>
            <p:cNvSpPr>
              <a:spLocks noChangeShapeType="1"/>
            </p:cNvSpPr>
            <p:nvPr/>
          </p:nvSpPr>
          <p:spPr bwMode="auto">
            <a:xfrm>
              <a:off x="6624637" y="4189810"/>
              <a:ext cx="0" cy="564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 name="TextBox 4"/>
            <p:cNvSpPr txBox="1">
              <a:spLocks noChangeArrowheads="1"/>
            </p:cNvSpPr>
            <p:nvPr/>
          </p:nvSpPr>
          <p:spPr bwMode="auto">
            <a:xfrm>
              <a:off x="6251971" y="4962525"/>
              <a:ext cx="11584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1350"/>
                <a:t>Education imparts other life skills</a:t>
              </a:r>
            </a:p>
          </p:txBody>
        </p:sp>
      </p:grpSp>
      <p:sp>
        <p:nvSpPr>
          <p:cNvPr id="14" name="TextBox 13">
            <a:extLst>
              <a:ext uri="{FF2B5EF4-FFF2-40B4-BE49-F238E27FC236}">
                <a16:creationId xmlns:a16="http://schemas.microsoft.com/office/drawing/2014/main" id="{B583D335-E39C-4B49-AE1F-C8D64E25178A}"/>
              </a:ext>
            </a:extLst>
          </p:cNvPr>
          <p:cNvSpPr txBox="1"/>
          <p:nvPr/>
        </p:nvSpPr>
        <p:spPr>
          <a:xfrm>
            <a:off x="153311" y="154804"/>
            <a:ext cx="591329"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324727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8213485-7CCB-4B84-8F22-A8D869E713C9}"/>
              </a:ext>
            </a:extLst>
          </p:cNvPr>
          <p:cNvSpPr/>
          <p:nvPr/>
        </p:nvSpPr>
        <p:spPr>
          <a:xfrm>
            <a:off x="1391634" y="2329829"/>
            <a:ext cx="7329564" cy="3593257"/>
          </a:xfrm>
          <a:prstGeom prst="roundRect">
            <a:avLst>
              <a:gd name="adj" fmla="val 475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Family with boy">
            <a:extLst>
              <a:ext uri="{FF2B5EF4-FFF2-40B4-BE49-F238E27FC236}">
                <a16:creationId xmlns:a16="http://schemas.microsoft.com/office/drawing/2014/main" id="{4D4DDBDC-FA67-4911-92B6-B9DF5E449F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80796" y="3781449"/>
            <a:ext cx="914400" cy="914400"/>
          </a:xfrm>
          <a:prstGeom prst="rect">
            <a:avLst/>
          </a:prstGeom>
        </p:spPr>
      </p:pic>
      <p:pic>
        <p:nvPicPr>
          <p:cNvPr id="41" name="Graphic 40" descr="Man">
            <a:extLst>
              <a:ext uri="{FF2B5EF4-FFF2-40B4-BE49-F238E27FC236}">
                <a16:creationId xmlns:a16="http://schemas.microsoft.com/office/drawing/2014/main" id="{37DCC79E-0084-41B1-957E-11450BF1D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392720" y="3735901"/>
            <a:ext cx="914400" cy="914400"/>
          </a:xfrm>
          <a:prstGeom prst="rect">
            <a:avLst/>
          </a:prstGeom>
        </p:spPr>
      </p:pic>
      <p:pic>
        <p:nvPicPr>
          <p:cNvPr id="42" name="Graphic 41" descr="Woman">
            <a:extLst>
              <a:ext uri="{FF2B5EF4-FFF2-40B4-BE49-F238E27FC236}">
                <a16:creationId xmlns:a16="http://schemas.microsoft.com/office/drawing/2014/main" id="{91835FFC-8812-4CC4-BD75-E0E3A83C9D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392720" y="2755023"/>
            <a:ext cx="914400" cy="914400"/>
          </a:xfrm>
          <a:prstGeom prst="rect">
            <a:avLst/>
          </a:prstGeom>
        </p:spPr>
      </p:pic>
      <p:pic>
        <p:nvPicPr>
          <p:cNvPr id="43" name="Graphic 42" descr="Walk">
            <a:extLst>
              <a:ext uri="{FF2B5EF4-FFF2-40B4-BE49-F238E27FC236}">
                <a16:creationId xmlns:a16="http://schemas.microsoft.com/office/drawing/2014/main" id="{F2228408-3EA5-4B0A-8337-4AD32747CD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146165" y="2770013"/>
            <a:ext cx="914400" cy="914400"/>
          </a:xfrm>
          <a:prstGeom prst="rect">
            <a:avLst/>
          </a:prstGeom>
        </p:spPr>
      </p:pic>
      <p:sp>
        <p:nvSpPr>
          <p:cNvPr id="9" name="Arc 8">
            <a:extLst>
              <a:ext uri="{FF2B5EF4-FFF2-40B4-BE49-F238E27FC236}">
                <a16:creationId xmlns:a16="http://schemas.microsoft.com/office/drawing/2014/main" id="{6368122B-9A47-4A13-9705-3FCAB6ECEF1D}"/>
              </a:ext>
            </a:extLst>
          </p:cNvPr>
          <p:cNvSpPr/>
          <p:nvPr/>
        </p:nvSpPr>
        <p:spPr>
          <a:xfrm flipV="1">
            <a:off x="-4961741" y="1995395"/>
            <a:ext cx="12859043" cy="3957385"/>
          </a:xfrm>
          <a:prstGeom prst="arc">
            <a:avLst>
              <a:gd name="adj1" fmla="val 16200000"/>
              <a:gd name="adj2" fmla="val 2134424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DB2837C6-C91A-4D0F-8698-AFB481A47E0D}"/>
              </a:ext>
            </a:extLst>
          </p:cNvPr>
          <p:cNvSpPr>
            <a:spLocks noGrp="1"/>
          </p:cNvSpPr>
          <p:nvPr>
            <p:ph type="title"/>
          </p:nvPr>
        </p:nvSpPr>
        <p:spPr>
          <a:xfrm>
            <a:off x="834498" y="274638"/>
            <a:ext cx="7886700" cy="660276"/>
          </a:xfrm>
        </p:spPr>
        <p:txBody>
          <a:bodyPr/>
          <a:lstStyle/>
          <a:p>
            <a:r>
              <a:rPr lang="en-US" dirty="0"/>
              <a:t>How do we measure what works?</a:t>
            </a:r>
          </a:p>
        </p:txBody>
      </p:sp>
      <p:cxnSp>
        <p:nvCxnSpPr>
          <p:cNvPr id="5" name="Straight Arrow Connector 4">
            <a:extLst>
              <a:ext uri="{FF2B5EF4-FFF2-40B4-BE49-F238E27FC236}">
                <a16:creationId xmlns:a16="http://schemas.microsoft.com/office/drawing/2014/main" id="{A6D7BB4F-EECD-428D-A6FE-0DDA2133DBF8}"/>
              </a:ext>
            </a:extLst>
          </p:cNvPr>
          <p:cNvCxnSpPr>
            <a:cxnSpLocks/>
          </p:cNvCxnSpPr>
          <p:nvPr/>
        </p:nvCxnSpPr>
        <p:spPr>
          <a:xfrm flipV="1">
            <a:off x="1439058" y="2686982"/>
            <a:ext cx="0" cy="353393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68FE52-CECB-4ABF-9173-501C61620DEA}"/>
              </a:ext>
            </a:extLst>
          </p:cNvPr>
          <p:cNvCxnSpPr>
            <a:cxnSpLocks/>
          </p:cNvCxnSpPr>
          <p:nvPr/>
        </p:nvCxnSpPr>
        <p:spPr>
          <a:xfrm flipV="1">
            <a:off x="1409078" y="6190933"/>
            <a:ext cx="6488243"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Family with boy">
            <a:extLst>
              <a:ext uri="{FF2B5EF4-FFF2-40B4-BE49-F238E27FC236}">
                <a16:creationId xmlns:a16="http://schemas.microsoft.com/office/drawing/2014/main" id="{EB190D78-1A7D-48E3-A9E2-E0199E4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77540" y="3762805"/>
            <a:ext cx="914400" cy="914400"/>
          </a:xfrm>
          <a:prstGeom prst="rect">
            <a:avLst/>
          </a:prstGeom>
        </p:spPr>
      </p:pic>
      <p:pic>
        <p:nvPicPr>
          <p:cNvPr id="14" name="Graphic 13" descr="Man">
            <a:extLst>
              <a:ext uri="{FF2B5EF4-FFF2-40B4-BE49-F238E27FC236}">
                <a16:creationId xmlns:a16="http://schemas.microsoft.com/office/drawing/2014/main" id="{381E6EC7-F8EC-4441-A79D-C5DE1B5CDC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989464" y="3717257"/>
            <a:ext cx="914400" cy="914400"/>
          </a:xfrm>
          <a:prstGeom prst="rect">
            <a:avLst/>
          </a:prstGeom>
        </p:spPr>
      </p:pic>
      <p:pic>
        <p:nvPicPr>
          <p:cNvPr id="22" name="Graphic 21" descr="Woman">
            <a:extLst>
              <a:ext uri="{FF2B5EF4-FFF2-40B4-BE49-F238E27FC236}">
                <a16:creationId xmlns:a16="http://schemas.microsoft.com/office/drawing/2014/main" id="{B6D67A28-53D4-44EC-8136-568F0540E4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989464" y="2736379"/>
            <a:ext cx="914400" cy="914400"/>
          </a:xfrm>
          <a:prstGeom prst="rect">
            <a:avLst/>
          </a:prstGeom>
        </p:spPr>
      </p:pic>
      <p:pic>
        <p:nvPicPr>
          <p:cNvPr id="24" name="Graphic 23" descr="Walk">
            <a:extLst>
              <a:ext uri="{FF2B5EF4-FFF2-40B4-BE49-F238E27FC236}">
                <a16:creationId xmlns:a16="http://schemas.microsoft.com/office/drawing/2014/main" id="{B50B3655-8971-428D-B709-5E7A88D8B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742909" y="2751369"/>
            <a:ext cx="914400" cy="914400"/>
          </a:xfrm>
          <a:prstGeom prst="rect">
            <a:avLst/>
          </a:prstGeom>
        </p:spPr>
      </p:pic>
      <p:sp>
        <p:nvSpPr>
          <p:cNvPr id="27" name="Rectangle: Rounded Corners 26">
            <a:extLst>
              <a:ext uri="{FF2B5EF4-FFF2-40B4-BE49-F238E27FC236}">
                <a16:creationId xmlns:a16="http://schemas.microsoft.com/office/drawing/2014/main" id="{FA1965C9-9873-45C7-8FCF-E24112294E1F}"/>
              </a:ext>
            </a:extLst>
          </p:cNvPr>
          <p:cNvSpPr/>
          <p:nvPr/>
        </p:nvSpPr>
        <p:spPr>
          <a:xfrm>
            <a:off x="1989463" y="2599372"/>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5894BAD-DC40-489D-A898-1B7651ACC306}"/>
              </a:ext>
            </a:extLst>
          </p:cNvPr>
          <p:cNvSpPr/>
          <p:nvPr/>
        </p:nvSpPr>
        <p:spPr>
          <a:xfrm>
            <a:off x="1989463" y="2603467"/>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C08D2BA-E488-4F91-B6E1-2158F7F0B9DA}"/>
              </a:ext>
            </a:extLst>
          </p:cNvPr>
          <p:cNvCxnSpPr/>
          <p:nvPr/>
        </p:nvCxnSpPr>
        <p:spPr>
          <a:xfrm>
            <a:off x="7390151" y="4813543"/>
            <a:ext cx="0" cy="64457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3586900-3562-44F1-B2D7-C88C765AF0DF}"/>
              </a:ext>
            </a:extLst>
          </p:cNvPr>
          <p:cNvSpPr txBox="1"/>
          <p:nvPr/>
        </p:nvSpPr>
        <p:spPr>
          <a:xfrm>
            <a:off x="7492926" y="4659504"/>
            <a:ext cx="926050" cy="646331"/>
          </a:xfrm>
          <a:prstGeom prst="rect">
            <a:avLst/>
          </a:prstGeom>
          <a:noFill/>
        </p:spPr>
        <p:txBody>
          <a:bodyPr wrap="square" rtlCol="0">
            <a:spAutoFit/>
          </a:bodyPr>
          <a:lstStyle/>
          <a:p>
            <a:r>
              <a:rPr lang="en-US" sz="3600" dirty="0"/>
              <a:t>?</a:t>
            </a:r>
          </a:p>
        </p:txBody>
      </p:sp>
      <p:sp>
        <p:nvSpPr>
          <p:cNvPr id="36" name="TextBox 35">
            <a:extLst>
              <a:ext uri="{FF2B5EF4-FFF2-40B4-BE49-F238E27FC236}">
                <a16:creationId xmlns:a16="http://schemas.microsoft.com/office/drawing/2014/main" id="{831A1065-8E78-4A5E-9B10-49F7E3A3B8FC}"/>
              </a:ext>
            </a:extLst>
          </p:cNvPr>
          <p:cNvSpPr txBox="1"/>
          <p:nvPr/>
        </p:nvSpPr>
        <p:spPr>
          <a:xfrm>
            <a:off x="3923948" y="3432132"/>
            <a:ext cx="556068" cy="400110"/>
          </a:xfrm>
          <a:prstGeom prst="rect">
            <a:avLst/>
          </a:prstGeom>
          <a:noFill/>
        </p:spPr>
        <p:txBody>
          <a:bodyPr wrap="square" rtlCol="0">
            <a:spAutoFit/>
          </a:bodyPr>
          <a:lstStyle/>
          <a:p>
            <a:r>
              <a:rPr lang="en-US" sz="2000" dirty="0"/>
              <a:t>vs.</a:t>
            </a:r>
          </a:p>
        </p:txBody>
      </p:sp>
      <p:sp>
        <p:nvSpPr>
          <p:cNvPr id="39" name="TextBox 38">
            <a:extLst>
              <a:ext uri="{FF2B5EF4-FFF2-40B4-BE49-F238E27FC236}">
                <a16:creationId xmlns:a16="http://schemas.microsoft.com/office/drawing/2014/main" id="{B925B3AA-BD4E-4360-8B5A-04100DB74A2C}"/>
              </a:ext>
            </a:extLst>
          </p:cNvPr>
          <p:cNvSpPr txBox="1"/>
          <p:nvPr/>
        </p:nvSpPr>
        <p:spPr>
          <a:xfrm>
            <a:off x="6981702" y="6230278"/>
            <a:ext cx="1549867" cy="369332"/>
          </a:xfrm>
          <a:prstGeom prst="rect">
            <a:avLst/>
          </a:prstGeom>
          <a:noFill/>
        </p:spPr>
        <p:txBody>
          <a:bodyPr wrap="square" rtlCol="0">
            <a:spAutoFit/>
          </a:bodyPr>
          <a:lstStyle/>
          <a:p>
            <a:r>
              <a:rPr lang="en-US" dirty="0"/>
              <a:t>Time</a:t>
            </a:r>
          </a:p>
        </p:txBody>
      </p:sp>
      <p:sp>
        <p:nvSpPr>
          <p:cNvPr id="40" name="TextBox 39">
            <a:extLst>
              <a:ext uri="{FF2B5EF4-FFF2-40B4-BE49-F238E27FC236}">
                <a16:creationId xmlns:a16="http://schemas.microsoft.com/office/drawing/2014/main" id="{EA16F9B6-6E2D-411C-B744-0A6C7D29EB5F}"/>
              </a:ext>
            </a:extLst>
          </p:cNvPr>
          <p:cNvSpPr txBox="1"/>
          <p:nvPr/>
        </p:nvSpPr>
        <p:spPr>
          <a:xfrm rot="16200000">
            <a:off x="432034" y="2920097"/>
            <a:ext cx="1549867" cy="369332"/>
          </a:xfrm>
          <a:prstGeom prst="rect">
            <a:avLst/>
          </a:prstGeom>
          <a:noFill/>
        </p:spPr>
        <p:txBody>
          <a:bodyPr wrap="square" rtlCol="0">
            <a:spAutoFit/>
          </a:bodyPr>
          <a:lstStyle/>
          <a:p>
            <a:r>
              <a:rPr lang="en-US" dirty="0"/>
              <a:t>Outcome</a:t>
            </a:r>
          </a:p>
        </p:txBody>
      </p:sp>
      <p:sp>
        <p:nvSpPr>
          <p:cNvPr id="2" name="Content Placeholder 1">
            <a:extLst>
              <a:ext uri="{FF2B5EF4-FFF2-40B4-BE49-F238E27FC236}">
                <a16:creationId xmlns:a16="http://schemas.microsoft.com/office/drawing/2014/main" id="{5D432F3C-7CF5-4140-A2BA-A95F62E6DA5B}"/>
              </a:ext>
            </a:extLst>
          </p:cNvPr>
          <p:cNvSpPr>
            <a:spLocks noGrp="1"/>
          </p:cNvSpPr>
          <p:nvPr>
            <p:ph sz="quarter" idx="10"/>
          </p:nvPr>
        </p:nvSpPr>
        <p:spPr>
          <a:xfrm>
            <a:off x="1261535" y="934914"/>
            <a:ext cx="7459663" cy="722852"/>
          </a:xfrm>
          <a:solidFill>
            <a:schemeClr val="bg1"/>
          </a:solidFill>
        </p:spPr>
        <p:txBody>
          <a:bodyPr/>
          <a:lstStyle/>
          <a:p>
            <a:r>
              <a:rPr lang="en-US" sz="2000" dirty="0"/>
              <a:t>Quantify changes in targeted outcomes that are </a:t>
            </a:r>
            <a:r>
              <a:rPr lang="en-US" sz="2000" i="1" dirty="0"/>
              <a:t>attributable</a:t>
            </a:r>
            <a:r>
              <a:rPr lang="en-US" sz="2000" dirty="0"/>
              <a:t> to the intervention (i.e., would not have otherwise happened)</a:t>
            </a:r>
          </a:p>
        </p:txBody>
      </p:sp>
      <p:sp>
        <p:nvSpPr>
          <p:cNvPr id="44" name="Rectangle: Rounded Corners 43">
            <a:extLst>
              <a:ext uri="{FF2B5EF4-FFF2-40B4-BE49-F238E27FC236}">
                <a16:creationId xmlns:a16="http://schemas.microsoft.com/office/drawing/2014/main" id="{E6E031F8-DBEE-427D-A8CB-6A7A86635BD5}"/>
              </a:ext>
            </a:extLst>
          </p:cNvPr>
          <p:cNvSpPr/>
          <p:nvPr/>
        </p:nvSpPr>
        <p:spPr>
          <a:xfrm>
            <a:off x="4403364" y="2621831"/>
            <a:ext cx="1847419" cy="2199806"/>
          </a:xfrm>
          <a:prstGeom prst="roundRect">
            <a:avLst>
              <a:gd name="adj" fmla="val 9623"/>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840AF372-0D19-4F4B-8483-8BA87BC0F323}"/>
              </a:ext>
            </a:extLst>
          </p:cNvPr>
          <p:cNvSpPr/>
          <p:nvPr/>
        </p:nvSpPr>
        <p:spPr>
          <a:xfrm flipV="1">
            <a:off x="-4954808" y="4546934"/>
            <a:ext cx="12859043" cy="1408357"/>
          </a:xfrm>
          <a:prstGeom prst="arc">
            <a:avLst>
              <a:gd name="adj1" fmla="val 16200000"/>
              <a:gd name="adj2" fmla="val 21515196"/>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2E9DC9F1-1C48-4924-90DB-F927ED92C16C}"/>
              </a:ext>
            </a:extLst>
          </p:cNvPr>
          <p:cNvSpPr txBox="1"/>
          <p:nvPr/>
        </p:nvSpPr>
        <p:spPr>
          <a:xfrm>
            <a:off x="7727922" y="4243319"/>
            <a:ext cx="1462047" cy="646331"/>
          </a:xfrm>
          <a:prstGeom prst="rect">
            <a:avLst/>
          </a:prstGeom>
          <a:noFill/>
        </p:spPr>
        <p:txBody>
          <a:bodyPr wrap="square" rtlCol="0">
            <a:spAutoFit/>
          </a:bodyPr>
          <a:lstStyle/>
          <a:p>
            <a:r>
              <a:rPr lang="en-US" dirty="0"/>
              <a:t>With intervention</a:t>
            </a:r>
          </a:p>
        </p:txBody>
      </p:sp>
      <p:sp>
        <p:nvSpPr>
          <p:cNvPr id="47" name="TextBox 46">
            <a:extLst>
              <a:ext uri="{FF2B5EF4-FFF2-40B4-BE49-F238E27FC236}">
                <a16:creationId xmlns:a16="http://schemas.microsoft.com/office/drawing/2014/main" id="{332CBE53-4065-4766-923C-E6234B9A9084}"/>
              </a:ext>
            </a:extLst>
          </p:cNvPr>
          <p:cNvSpPr txBox="1"/>
          <p:nvPr/>
        </p:nvSpPr>
        <p:spPr>
          <a:xfrm>
            <a:off x="7753762" y="5232487"/>
            <a:ext cx="1392613" cy="646331"/>
          </a:xfrm>
          <a:prstGeom prst="rect">
            <a:avLst/>
          </a:prstGeom>
          <a:noFill/>
        </p:spPr>
        <p:txBody>
          <a:bodyPr wrap="square" rtlCol="0">
            <a:spAutoFit/>
          </a:bodyPr>
          <a:lstStyle/>
          <a:p>
            <a:r>
              <a:rPr lang="en-US" dirty="0"/>
              <a:t>Without intervention</a:t>
            </a:r>
          </a:p>
        </p:txBody>
      </p:sp>
      <p:sp>
        <p:nvSpPr>
          <p:cNvPr id="48" name="Content Placeholder 1">
            <a:extLst>
              <a:ext uri="{FF2B5EF4-FFF2-40B4-BE49-F238E27FC236}">
                <a16:creationId xmlns:a16="http://schemas.microsoft.com/office/drawing/2014/main" id="{CE2BA335-B378-4061-B5CB-60C29D5D2C71}"/>
              </a:ext>
            </a:extLst>
          </p:cNvPr>
          <p:cNvSpPr txBox="1">
            <a:spLocks/>
          </p:cNvSpPr>
          <p:nvPr/>
        </p:nvSpPr>
        <p:spPr>
          <a:xfrm>
            <a:off x="1267480" y="1592890"/>
            <a:ext cx="7620212" cy="66172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Seek to understand and describe why, how, and in what contexts those changes occur, learn about unmeasured factors</a:t>
            </a:r>
          </a:p>
        </p:txBody>
      </p:sp>
      <p:sp>
        <p:nvSpPr>
          <p:cNvPr id="13" name="TextBox 12">
            <a:extLst>
              <a:ext uri="{FF2B5EF4-FFF2-40B4-BE49-F238E27FC236}">
                <a16:creationId xmlns:a16="http://schemas.microsoft.com/office/drawing/2014/main" id="{F1360576-C2E8-470B-8045-770E3DD94019}"/>
              </a:ext>
            </a:extLst>
          </p:cNvPr>
          <p:cNvSpPr txBox="1"/>
          <p:nvPr/>
        </p:nvSpPr>
        <p:spPr>
          <a:xfrm>
            <a:off x="6436821" y="2614970"/>
            <a:ext cx="218033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Context (e.g., social, political, economic)</a:t>
            </a:r>
          </a:p>
          <a:p>
            <a:pPr marL="285750" indent="-285750">
              <a:buFont typeface="Arial" panose="020B0604020202020204" pitchFamily="34" charset="0"/>
              <a:buChar char="•"/>
            </a:pPr>
            <a:r>
              <a:rPr lang="en-US" sz="1600" dirty="0"/>
              <a:t>Motivations</a:t>
            </a:r>
          </a:p>
          <a:p>
            <a:pPr marL="285750" indent="-285750">
              <a:buFont typeface="Arial" panose="020B0604020202020204" pitchFamily="34" charset="0"/>
              <a:buChar char="•"/>
            </a:pPr>
            <a:r>
              <a:rPr lang="en-US" sz="1600" dirty="0"/>
              <a:t>Experiences</a:t>
            </a:r>
          </a:p>
          <a:p>
            <a:pPr marL="285750" indent="-285750">
              <a:buFont typeface="Arial" panose="020B0604020202020204" pitchFamily="34" charset="0"/>
              <a:buChar char="•"/>
            </a:pPr>
            <a:r>
              <a:rPr lang="en-US" sz="1600" dirty="0"/>
              <a:t>Unintended consequences</a:t>
            </a:r>
          </a:p>
          <a:p>
            <a:pPr marL="285750" indent="-285750">
              <a:buFont typeface="Arial" panose="020B0604020202020204" pitchFamily="34" charset="0"/>
              <a:buChar char="•"/>
            </a:pPr>
            <a:r>
              <a:rPr lang="en-US" sz="1600" dirty="0"/>
              <a:t>Complexity</a:t>
            </a:r>
          </a:p>
          <a:p>
            <a:pPr marL="285750" indent="-285750">
              <a:buFont typeface="Arial" panose="020B0604020202020204" pitchFamily="34" charset="0"/>
              <a:buChar char="•"/>
            </a:pPr>
            <a:r>
              <a:rPr lang="en-US" sz="1600" dirty="0"/>
              <a:t>Etc.</a:t>
            </a:r>
          </a:p>
        </p:txBody>
      </p:sp>
    </p:spTree>
    <p:extLst>
      <p:ext uri="{BB962C8B-B14F-4D97-AF65-F5344CB8AC3E}">
        <p14:creationId xmlns:p14="http://schemas.microsoft.com/office/powerpoint/2010/main" val="366647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 fill="hold"/>
                                        <p:tgtEl>
                                          <p:spTgt spid="2">
                                            <p:txEl>
                                              <p:pRg st="0" end="0"/>
                                            </p:txEl>
                                          </p:spTgt>
                                        </p:tgtEl>
                                        <p:attrNameLst>
                                          <p:attrName>style.color</p:attrName>
                                        </p:attrNameLst>
                                      </p:cBhvr>
                                      <p:to>
                                        <a:schemeClr val="bg2"/>
                                      </p:to>
                                    </p:animClr>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33" grpId="0"/>
      <p:bldP spid="39" grpId="0"/>
      <p:bldP spid="40" grpId="0"/>
      <p:bldP spid="2" grpId="0" build="p"/>
      <p:bldP spid="45" grpId="0" animBg="1"/>
      <p:bldP spid="46" grpId="0"/>
      <p:bldP spid="47"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4498" y="274637"/>
            <a:ext cx="7886700" cy="604137"/>
          </a:xfrm>
        </p:spPr>
        <p:txBody>
          <a:bodyPr/>
          <a:lstStyle/>
          <a:p>
            <a:r>
              <a:rPr lang="en-IN" dirty="0"/>
              <a:t>Impact Evaluation</a:t>
            </a:r>
          </a:p>
        </p:txBody>
      </p:sp>
      <p:sp>
        <p:nvSpPr>
          <p:cNvPr id="4" name="Content Placeholder 3"/>
          <p:cNvSpPr>
            <a:spLocks noGrp="1"/>
          </p:cNvSpPr>
          <p:nvPr>
            <p:ph sz="quarter" idx="10"/>
          </p:nvPr>
        </p:nvSpPr>
        <p:spPr>
          <a:xfrm>
            <a:off x="2612952" y="890879"/>
            <a:ext cx="3641719" cy="1591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200" b="1" dirty="0">
                <a:solidFill>
                  <a:srgbClr val="153A80"/>
                </a:solidFill>
                <a:latin typeface="Arial" pitchFamily="34" charset="0"/>
                <a:cs typeface="Arial" pitchFamily="34" charset="0"/>
              </a:rPr>
              <a:t>What is the impact, or causal effect, of a program on an outcome of interest?</a:t>
            </a:r>
          </a:p>
        </p:txBody>
      </p:sp>
      <p:sp>
        <p:nvSpPr>
          <p:cNvPr id="5" name="Content Placeholder 3"/>
          <p:cNvSpPr txBox="1">
            <a:spLocks/>
          </p:cNvSpPr>
          <p:nvPr/>
        </p:nvSpPr>
        <p:spPr>
          <a:xfrm>
            <a:off x="1191834" y="3023320"/>
            <a:ext cx="2038236" cy="91936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b="1" dirty="0">
                <a:solidFill>
                  <a:srgbClr val="153A80"/>
                </a:solidFill>
              </a:rPr>
              <a:t>Causality</a:t>
            </a:r>
          </a:p>
        </p:txBody>
      </p:sp>
      <p:sp>
        <p:nvSpPr>
          <p:cNvPr id="6" name="Content Placeholder 3"/>
          <p:cNvSpPr txBox="1">
            <a:spLocks/>
          </p:cNvSpPr>
          <p:nvPr/>
        </p:nvSpPr>
        <p:spPr>
          <a:xfrm>
            <a:off x="4433812" y="2803352"/>
            <a:ext cx="3950163" cy="135930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b="1" dirty="0">
                <a:solidFill>
                  <a:srgbClr val="153A80"/>
                </a:solidFill>
              </a:rPr>
              <a:t>The change observed in an outcome should be attributable only to the program</a:t>
            </a:r>
          </a:p>
        </p:txBody>
      </p:sp>
      <p:sp>
        <p:nvSpPr>
          <p:cNvPr id="7" name="Content Placeholder 3"/>
          <p:cNvSpPr txBox="1">
            <a:spLocks/>
          </p:cNvSpPr>
          <p:nvPr/>
        </p:nvSpPr>
        <p:spPr>
          <a:xfrm>
            <a:off x="2517550" y="4476996"/>
            <a:ext cx="3586348" cy="121128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b="1" dirty="0">
                <a:solidFill>
                  <a:srgbClr val="153A80"/>
                </a:solidFill>
              </a:rPr>
              <a:t>How to find a good counterfactual?</a:t>
            </a:r>
          </a:p>
        </p:txBody>
      </p:sp>
    </p:spTree>
    <p:extLst>
      <p:ext uri="{BB962C8B-B14F-4D97-AF65-F5344CB8AC3E}">
        <p14:creationId xmlns:p14="http://schemas.microsoft.com/office/powerpoint/2010/main" val="298708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063281" y="831274"/>
            <a:ext cx="7459663" cy="2195262"/>
          </a:xfrm>
        </p:spPr>
        <p:txBody>
          <a:bodyPr/>
          <a:lstStyle/>
          <a:p>
            <a:r>
              <a:rPr lang="en-IN" sz="2400" dirty="0"/>
              <a:t>What is a </a:t>
            </a:r>
            <a:r>
              <a:rPr lang="en-IN" sz="2400" b="1" dirty="0">
                <a:solidFill>
                  <a:srgbClr val="0070C0"/>
                </a:solidFill>
              </a:rPr>
              <a:t>counterfactual?</a:t>
            </a:r>
          </a:p>
          <a:p>
            <a:pPr lvl="1"/>
            <a:r>
              <a:rPr lang="en-IN" sz="2000" dirty="0"/>
              <a:t>An estimate of what the outcome (Y) would have been for a program participant in the absence of the program (P).</a:t>
            </a:r>
          </a:p>
          <a:p>
            <a:pPr lvl="1"/>
            <a:r>
              <a:rPr lang="en-IN" sz="2000" dirty="0"/>
              <a:t>A valid comparison group has, on average, the same characteristics as the treatment group</a:t>
            </a:r>
            <a:r>
              <a:rPr lang="en-IN" sz="2000" b="1" dirty="0">
                <a:solidFill>
                  <a:srgbClr val="0070C0"/>
                </a:solidFill>
              </a:rPr>
              <a:t>;</a:t>
            </a:r>
            <a:r>
              <a:rPr lang="en-IN" sz="2000" b="1" dirty="0">
                <a:solidFill>
                  <a:srgbClr val="FF0000"/>
                </a:solidFill>
              </a:rPr>
              <a:t> </a:t>
            </a:r>
            <a:r>
              <a:rPr lang="en-IN" sz="2000" b="1" dirty="0">
                <a:solidFill>
                  <a:srgbClr val="0070C0"/>
                </a:solidFill>
              </a:rPr>
              <a:t>EXPECT for the fact that the treatment group has received the program</a:t>
            </a:r>
          </a:p>
          <a:p>
            <a:endParaRPr lang="en-IN" dirty="0"/>
          </a:p>
        </p:txBody>
      </p:sp>
      <p:sp>
        <p:nvSpPr>
          <p:cNvPr id="3" name="Title 2"/>
          <p:cNvSpPr>
            <a:spLocks noGrp="1"/>
          </p:cNvSpPr>
          <p:nvPr>
            <p:ph type="title"/>
          </p:nvPr>
        </p:nvSpPr>
        <p:spPr>
          <a:xfrm>
            <a:off x="834498" y="274638"/>
            <a:ext cx="7886700" cy="758516"/>
          </a:xfrm>
        </p:spPr>
        <p:txBody>
          <a:bodyPr/>
          <a:lstStyle/>
          <a:p>
            <a:r>
              <a:rPr lang="en-IN" dirty="0"/>
              <a:t>Impact Evaluation</a:t>
            </a:r>
          </a:p>
        </p:txBody>
      </p:sp>
      <p:sp>
        <p:nvSpPr>
          <p:cNvPr id="6" name="Rectangle 5"/>
          <p:cNvSpPr/>
          <p:nvPr/>
        </p:nvSpPr>
        <p:spPr>
          <a:xfrm>
            <a:off x="1249251" y="3258355"/>
            <a:ext cx="2949262" cy="2511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163" y="3429000"/>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9104" y="3335994"/>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3163" y="4192795"/>
            <a:ext cx="561427" cy="71405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061398" y="3258721"/>
            <a:ext cx="2949262" cy="2511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1954" y="4260565"/>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2255" y="4963469"/>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0490" y="3478670"/>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9729" y="3546509"/>
            <a:ext cx="561427" cy="7140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0436" y="5045600"/>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6345" y="4322634"/>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156" y="5056680"/>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285" y="3488394"/>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1398" y="4026218"/>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davila\AppData\Local\Microsoft\Windows\Temporary Internet Files\Content.IE5\O9R34HY7\People_Politicia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4569" y="4847039"/>
            <a:ext cx="540913" cy="7808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9577" y="3380244"/>
            <a:ext cx="561427" cy="71405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davila\AppData\Local\Microsoft\Windows\Temporary Internet Files\Content.IE5\MKWUTKAW\yyycatch-people-biz-female-pin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080" y="4906851"/>
            <a:ext cx="561427" cy="71405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4873" y="4299065"/>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davila\AppData\Local\Microsoft\Windows\Temporary Internet Files\Content.IE5\MKWUTKAW\people-woman-b-n-w-dress[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4968" y="3493508"/>
            <a:ext cx="659201" cy="5842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1715" y="5091577"/>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3859" y="4416622"/>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davila\AppData\Local\Microsoft\Windows\Temporary Internet Files\Content.IE5\O9R34HY7\yyycatch-people-biz-male-pin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5501" y="4199089"/>
            <a:ext cx="518668" cy="61654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0134" y="3689348"/>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9560" y="3812491"/>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97429" y="3918257"/>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7676" y="3880573"/>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534" y="4560674"/>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2895" y="4591173"/>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1156" y="4664792"/>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7" descr="C:\Users\davila\AppData\Local\Microsoft\Windows\Temporary Internet Files\Content.IE5\O9R34HY7\Tools-spanner-hammer.svg[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68746" y="5259010"/>
            <a:ext cx="41081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2711" y="5399849"/>
            <a:ext cx="427454" cy="4274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7" descr="C:\Users\davila\AppData\Local\Microsoft\Windows\Temporary Internet Files\Content.IE5\O9R34HY7\Tools-spanner-hammer.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7219" y="5307024"/>
            <a:ext cx="427454" cy="42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137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Impact Evaluations</a:t>
            </a:r>
          </a:p>
        </p:txBody>
      </p:sp>
      <p:sp>
        <p:nvSpPr>
          <p:cNvPr id="4" name="Content Placeholder 3"/>
          <p:cNvSpPr>
            <a:spLocks noGrp="1"/>
          </p:cNvSpPr>
          <p:nvPr>
            <p:ph sz="quarter" idx="10"/>
          </p:nvPr>
        </p:nvSpPr>
        <p:spPr>
          <a:xfrm>
            <a:off x="1134533" y="2158325"/>
            <a:ext cx="3093083" cy="2508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200" b="1" dirty="0">
                <a:solidFill>
                  <a:srgbClr val="153A80"/>
                </a:solidFill>
                <a:latin typeface="Arial" pitchFamily="34" charset="0"/>
                <a:cs typeface="Arial" pitchFamily="34" charset="0"/>
              </a:rPr>
              <a:t>How can Impact Evaluations inform policy makers?</a:t>
            </a:r>
          </a:p>
        </p:txBody>
      </p:sp>
      <p:sp>
        <p:nvSpPr>
          <p:cNvPr id="6" name="Content Placeholder 3"/>
          <p:cNvSpPr txBox="1">
            <a:spLocks/>
          </p:cNvSpPr>
          <p:nvPr/>
        </p:nvSpPr>
        <p:spPr>
          <a:xfrm>
            <a:off x="4956312" y="945045"/>
            <a:ext cx="3154535" cy="158290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Is a given program effective compared to the absence of the program?</a:t>
            </a:r>
          </a:p>
        </p:txBody>
      </p:sp>
      <p:sp>
        <p:nvSpPr>
          <p:cNvPr id="7" name="Content Placeholder 3"/>
          <p:cNvSpPr txBox="1">
            <a:spLocks/>
          </p:cNvSpPr>
          <p:nvPr/>
        </p:nvSpPr>
        <p:spPr>
          <a:xfrm>
            <a:off x="4847458" y="3733692"/>
            <a:ext cx="3263389" cy="158290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When a program can be implemented in several ways, which one is the most effective?</a:t>
            </a:r>
          </a:p>
        </p:txBody>
      </p:sp>
      <p:sp>
        <p:nvSpPr>
          <p:cNvPr id="8" name="TextBox 7">
            <a:extLst>
              <a:ext uri="{FF2B5EF4-FFF2-40B4-BE49-F238E27FC236}">
                <a16:creationId xmlns:a16="http://schemas.microsoft.com/office/drawing/2014/main" id="{695575C1-5545-4134-8144-3BB7BE28F4D3}"/>
              </a:ext>
            </a:extLst>
          </p:cNvPr>
          <p:cNvSpPr txBox="1"/>
          <p:nvPr/>
        </p:nvSpPr>
        <p:spPr>
          <a:xfrm>
            <a:off x="153311" y="154804"/>
            <a:ext cx="591329"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1681458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Impact Evaluations</a:t>
            </a:r>
          </a:p>
        </p:txBody>
      </p:sp>
      <p:sp>
        <p:nvSpPr>
          <p:cNvPr id="4" name="Content Placeholder 3"/>
          <p:cNvSpPr>
            <a:spLocks noGrp="1"/>
          </p:cNvSpPr>
          <p:nvPr>
            <p:ph sz="quarter" idx="10"/>
          </p:nvPr>
        </p:nvSpPr>
        <p:spPr>
          <a:xfrm>
            <a:off x="1134533" y="2407700"/>
            <a:ext cx="3128709" cy="1903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200" b="1" dirty="0">
                <a:solidFill>
                  <a:srgbClr val="153A80"/>
                </a:solidFill>
                <a:latin typeface="Arial" pitchFamily="34" charset="0"/>
                <a:cs typeface="Arial" pitchFamily="34" charset="0"/>
              </a:rPr>
              <a:t>When to evaluate a program?</a:t>
            </a:r>
          </a:p>
        </p:txBody>
      </p:sp>
      <p:sp>
        <p:nvSpPr>
          <p:cNvPr id="6" name="Content Placeholder 3"/>
          <p:cNvSpPr txBox="1">
            <a:spLocks/>
          </p:cNvSpPr>
          <p:nvPr/>
        </p:nvSpPr>
        <p:spPr>
          <a:xfrm>
            <a:off x="4968187" y="711004"/>
            <a:ext cx="2669623" cy="99063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Is the project innovative?</a:t>
            </a:r>
          </a:p>
        </p:txBody>
      </p:sp>
      <p:sp>
        <p:nvSpPr>
          <p:cNvPr id="7" name="Content Placeholder 3"/>
          <p:cNvSpPr txBox="1">
            <a:spLocks/>
          </p:cNvSpPr>
          <p:nvPr/>
        </p:nvSpPr>
        <p:spPr>
          <a:xfrm>
            <a:off x="4956312" y="2154294"/>
            <a:ext cx="2669623" cy="10639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Can the project be replicable?</a:t>
            </a:r>
          </a:p>
        </p:txBody>
      </p:sp>
      <p:sp>
        <p:nvSpPr>
          <p:cNvPr id="8" name="Content Placeholder 3"/>
          <p:cNvSpPr txBox="1">
            <a:spLocks/>
          </p:cNvSpPr>
          <p:nvPr/>
        </p:nvSpPr>
        <p:spPr>
          <a:xfrm>
            <a:off x="4956311" y="3731693"/>
            <a:ext cx="2669623" cy="10639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Is the research question filling a knowledge gap?</a:t>
            </a:r>
          </a:p>
        </p:txBody>
      </p:sp>
      <p:sp>
        <p:nvSpPr>
          <p:cNvPr id="9" name="Content Placeholder 3"/>
          <p:cNvSpPr txBox="1">
            <a:spLocks/>
          </p:cNvSpPr>
          <p:nvPr/>
        </p:nvSpPr>
        <p:spPr>
          <a:xfrm>
            <a:off x="5039439" y="5324992"/>
            <a:ext cx="2669623" cy="10639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Are the results relevant for policy makers?</a:t>
            </a:r>
          </a:p>
        </p:txBody>
      </p:sp>
      <p:sp>
        <p:nvSpPr>
          <p:cNvPr id="10" name="TextBox 9">
            <a:extLst>
              <a:ext uri="{FF2B5EF4-FFF2-40B4-BE49-F238E27FC236}">
                <a16:creationId xmlns:a16="http://schemas.microsoft.com/office/drawing/2014/main" id="{32B14391-B1DD-4131-93AE-B9E449857A84}"/>
              </a:ext>
            </a:extLst>
          </p:cNvPr>
          <p:cNvSpPr txBox="1"/>
          <p:nvPr/>
        </p:nvSpPr>
        <p:spPr>
          <a:xfrm>
            <a:off x="153311" y="154804"/>
            <a:ext cx="591329"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3800070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Impact Evaluations</a:t>
            </a:r>
          </a:p>
        </p:txBody>
      </p:sp>
      <p:sp>
        <p:nvSpPr>
          <p:cNvPr id="4" name="Content Placeholder 3"/>
          <p:cNvSpPr>
            <a:spLocks noGrp="1"/>
          </p:cNvSpPr>
          <p:nvPr>
            <p:ph sz="quarter" idx="10"/>
          </p:nvPr>
        </p:nvSpPr>
        <p:spPr>
          <a:xfrm>
            <a:off x="2965809" y="2732520"/>
            <a:ext cx="2954803" cy="16170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indent="0" algn="ctr">
              <a:buNone/>
            </a:pPr>
            <a:r>
              <a:rPr lang="en-IN" sz="2200" b="1" dirty="0">
                <a:solidFill>
                  <a:srgbClr val="153A80"/>
                </a:solidFill>
                <a:latin typeface="Arial" pitchFamily="34" charset="0"/>
                <a:cs typeface="Arial" pitchFamily="34" charset="0"/>
              </a:rPr>
              <a:t>Which Questions Need an Impact Evaluation?</a:t>
            </a:r>
          </a:p>
        </p:txBody>
      </p:sp>
      <p:sp>
        <p:nvSpPr>
          <p:cNvPr id="6" name="Content Placeholder 3"/>
          <p:cNvSpPr txBox="1">
            <a:spLocks/>
          </p:cNvSpPr>
          <p:nvPr/>
        </p:nvSpPr>
        <p:spPr>
          <a:xfrm>
            <a:off x="370428" y="3596075"/>
            <a:ext cx="2264534" cy="990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What is the impact of the program?</a:t>
            </a:r>
          </a:p>
        </p:txBody>
      </p:sp>
      <p:sp>
        <p:nvSpPr>
          <p:cNvPr id="10" name="Content Placeholder 3"/>
          <p:cNvSpPr txBox="1">
            <a:spLocks/>
          </p:cNvSpPr>
          <p:nvPr/>
        </p:nvSpPr>
        <p:spPr>
          <a:xfrm>
            <a:off x="1523246" y="5043655"/>
            <a:ext cx="2490829" cy="990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Which elements of the program matter the most?</a:t>
            </a:r>
          </a:p>
        </p:txBody>
      </p:sp>
      <p:sp>
        <p:nvSpPr>
          <p:cNvPr id="11" name="Content Placeholder 3"/>
          <p:cNvSpPr txBox="1">
            <a:spLocks/>
          </p:cNvSpPr>
          <p:nvPr/>
        </p:nvSpPr>
        <p:spPr>
          <a:xfrm>
            <a:off x="4742525" y="4939300"/>
            <a:ext cx="2866464" cy="11993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Which of two alternative strategies brings more benefits?</a:t>
            </a:r>
          </a:p>
        </p:txBody>
      </p:sp>
      <p:sp>
        <p:nvSpPr>
          <p:cNvPr id="12" name="Content Placeholder 3"/>
          <p:cNvSpPr txBox="1">
            <a:spLocks/>
          </p:cNvSpPr>
          <p:nvPr/>
        </p:nvSpPr>
        <p:spPr>
          <a:xfrm>
            <a:off x="3645358" y="976971"/>
            <a:ext cx="2669623" cy="990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Which elements of the program matter the most?</a:t>
            </a:r>
          </a:p>
        </p:txBody>
      </p:sp>
      <p:sp>
        <p:nvSpPr>
          <p:cNvPr id="13" name="Content Placeholder 3"/>
          <p:cNvSpPr txBox="1">
            <a:spLocks/>
          </p:cNvSpPr>
          <p:nvPr/>
        </p:nvSpPr>
        <p:spPr>
          <a:xfrm>
            <a:off x="521616" y="1316376"/>
            <a:ext cx="2861532" cy="13024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Are results transferable from one context to another?</a:t>
            </a:r>
          </a:p>
        </p:txBody>
      </p:sp>
      <p:sp>
        <p:nvSpPr>
          <p:cNvPr id="14" name="Content Placeholder 3"/>
          <p:cNvSpPr txBox="1">
            <a:spLocks/>
          </p:cNvSpPr>
          <p:nvPr/>
        </p:nvSpPr>
        <p:spPr>
          <a:xfrm>
            <a:off x="6274177" y="2123516"/>
            <a:ext cx="2669623" cy="15984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dirty="0">
                <a:solidFill>
                  <a:srgbClr val="153A80"/>
                </a:solidFill>
              </a:rPr>
              <a:t>Is better to address all problems simultaneously or one at a time?</a:t>
            </a:r>
          </a:p>
        </p:txBody>
      </p:sp>
      <p:sp>
        <p:nvSpPr>
          <p:cNvPr id="15" name="TextBox 14">
            <a:extLst>
              <a:ext uri="{FF2B5EF4-FFF2-40B4-BE49-F238E27FC236}">
                <a16:creationId xmlns:a16="http://schemas.microsoft.com/office/drawing/2014/main" id="{07582DD9-0F16-4E9B-858F-2CE19C262BBC}"/>
              </a:ext>
            </a:extLst>
          </p:cNvPr>
          <p:cNvSpPr txBox="1"/>
          <p:nvPr/>
        </p:nvSpPr>
        <p:spPr>
          <a:xfrm>
            <a:off x="153311" y="154804"/>
            <a:ext cx="591329"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850703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172" y="397872"/>
            <a:ext cx="7920000" cy="827330"/>
          </a:xfrm>
        </p:spPr>
        <p:txBody>
          <a:bodyPr>
            <a:noAutofit/>
          </a:bodyPr>
          <a:lstStyle/>
          <a:p>
            <a:r>
              <a:rPr lang="en-US" sz="3200" dirty="0"/>
              <a:t>SUTVA: </a:t>
            </a:r>
            <a:r>
              <a:rPr lang="en-US" sz="3200" b="0" dirty="0"/>
              <a:t>Stable Unit Treatment Values Assumption</a:t>
            </a:r>
            <a:endParaRPr lang="en-US" sz="3200" dirty="0"/>
          </a:p>
        </p:txBody>
      </p:sp>
      <p:sp>
        <p:nvSpPr>
          <p:cNvPr id="3" name="Content Placeholder 2"/>
          <p:cNvSpPr>
            <a:spLocks noGrp="1"/>
          </p:cNvSpPr>
          <p:nvPr>
            <p:ph sz="quarter" idx="12"/>
          </p:nvPr>
        </p:nvSpPr>
        <p:spPr>
          <a:xfrm>
            <a:off x="971172" y="2277392"/>
            <a:ext cx="7993366" cy="2942790"/>
          </a:xfrm>
        </p:spPr>
        <p:txBody>
          <a:bodyPr/>
          <a:lstStyle/>
          <a:p>
            <a:pPr marL="514350" indent="-514350">
              <a:buAutoNum type="arabicPeriod"/>
            </a:pPr>
            <a:r>
              <a:rPr lang="en-US" dirty="0"/>
              <a:t>No interference. An individual’s potential outcomes are not affected by other individuals’ exposure to treatment</a:t>
            </a:r>
          </a:p>
          <a:p>
            <a:pPr marL="514350" indent="-514350">
              <a:buAutoNum type="arabicPeriod"/>
            </a:pPr>
            <a:r>
              <a:rPr lang="en-US" dirty="0"/>
              <a:t>For each individual, there is a single version of treatment. (potential outcomes must be well defined</a:t>
            </a:r>
          </a:p>
        </p:txBody>
      </p:sp>
    </p:spTree>
    <p:extLst>
      <p:ext uri="{BB962C8B-B14F-4D97-AF65-F5344CB8AC3E}">
        <p14:creationId xmlns:p14="http://schemas.microsoft.com/office/powerpoint/2010/main" val="306214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Correlation does not mean causation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160" y="982134"/>
            <a:ext cx="6684023" cy="26350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160" y="4039675"/>
            <a:ext cx="6684023" cy="2635048"/>
          </a:xfrm>
          <a:prstGeom prst="rect">
            <a:avLst/>
          </a:prstGeom>
        </p:spPr>
      </p:pic>
      <p:sp>
        <p:nvSpPr>
          <p:cNvPr id="7" name="TextBox 6">
            <a:extLst>
              <a:ext uri="{FF2B5EF4-FFF2-40B4-BE49-F238E27FC236}">
                <a16:creationId xmlns:a16="http://schemas.microsoft.com/office/drawing/2014/main" id="{8D1A45B5-AF87-4D3C-85A9-50A5DA464885}"/>
              </a:ext>
            </a:extLst>
          </p:cNvPr>
          <p:cNvSpPr txBox="1"/>
          <p:nvPr/>
        </p:nvSpPr>
        <p:spPr>
          <a:xfrm>
            <a:off x="153311" y="154804"/>
            <a:ext cx="591329" cy="461665"/>
          </a:xfrm>
          <a:prstGeom prst="rect">
            <a:avLst/>
          </a:prstGeom>
          <a:noFill/>
        </p:spPr>
        <p:txBody>
          <a:bodyPr wrap="square" rtlCol="0">
            <a:spAutoFit/>
          </a:bodyPr>
          <a:lstStyle/>
          <a:p>
            <a:r>
              <a:rPr lang="en-US" dirty="0"/>
              <a:t>1.2</a:t>
            </a:r>
          </a:p>
          <a:p>
            <a:r>
              <a:rPr lang="en-US" sz="600" dirty="0"/>
              <a:t>(suggested)</a:t>
            </a:r>
          </a:p>
        </p:txBody>
      </p:sp>
    </p:spTree>
    <p:extLst>
      <p:ext uri="{BB962C8B-B14F-4D97-AF65-F5344CB8AC3E}">
        <p14:creationId xmlns:p14="http://schemas.microsoft.com/office/powerpoint/2010/main" val="242066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objectives</a:t>
            </a:r>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GB" dirty="0"/>
              <a:t>XX blah</a:t>
            </a:r>
          </a:p>
        </p:txBody>
      </p:sp>
    </p:spTree>
    <p:extLst>
      <p:ext uri="{BB962C8B-B14F-4D97-AF65-F5344CB8AC3E}">
        <p14:creationId xmlns:p14="http://schemas.microsoft.com/office/powerpoint/2010/main" val="4080069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75789" y="365127"/>
            <a:ext cx="7886700" cy="1325563"/>
          </a:xfrm>
        </p:spPr>
        <p:txBody>
          <a:bodyPr/>
          <a:lstStyle/>
          <a:p>
            <a:r>
              <a:rPr lang="en-US" dirty="0"/>
              <a:t>The big IE question (3 ways)</a:t>
            </a:r>
          </a:p>
        </p:txBody>
      </p:sp>
      <p:sp>
        <p:nvSpPr>
          <p:cNvPr id="7" name="Content Placeholder 2"/>
          <p:cNvSpPr>
            <a:spLocks noGrp="1"/>
          </p:cNvSpPr>
          <p:nvPr>
            <p:ph idx="4294967295"/>
          </p:nvPr>
        </p:nvSpPr>
        <p:spPr>
          <a:xfrm>
            <a:off x="967316" y="1825625"/>
            <a:ext cx="7886700" cy="4351338"/>
          </a:xfrm>
        </p:spPr>
        <p:txBody>
          <a:bodyPr/>
          <a:lstStyle/>
          <a:p>
            <a:r>
              <a:rPr lang="en-US" dirty="0"/>
              <a:t>How do I know my </a:t>
            </a:r>
            <a:r>
              <a:rPr lang="en-US" dirty="0" err="1"/>
              <a:t>programme</a:t>
            </a:r>
            <a:r>
              <a:rPr lang="en-US" dirty="0"/>
              <a:t> </a:t>
            </a:r>
            <a:r>
              <a:rPr lang="en-US" i="1" dirty="0"/>
              <a:t>caused</a:t>
            </a:r>
            <a:r>
              <a:rPr lang="en-US" dirty="0"/>
              <a:t> observed changes in outcomes?</a:t>
            </a:r>
          </a:p>
          <a:p>
            <a:pPr marL="0" indent="0">
              <a:buNone/>
            </a:pPr>
            <a:endParaRPr lang="en-US" sz="1400" dirty="0">
              <a:solidFill>
                <a:srgbClr val="7D96AB"/>
              </a:solidFill>
            </a:endParaRPr>
          </a:p>
          <a:p>
            <a:r>
              <a:rPr lang="en-US" dirty="0">
                <a:solidFill>
                  <a:schemeClr val="bg1"/>
                </a:solidFill>
              </a:rPr>
              <a:t>To what extent can I </a:t>
            </a:r>
            <a:r>
              <a:rPr lang="en-US" i="1" dirty="0">
                <a:solidFill>
                  <a:schemeClr val="bg1"/>
                </a:solidFill>
              </a:rPr>
              <a:t>attribute</a:t>
            </a:r>
            <a:r>
              <a:rPr lang="en-US" dirty="0">
                <a:solidFill>
                  <a:schemeClr val="bg1"/>
                </a:solidFill>
              </a:rPr>
              <a:t> observed changes in outcomes to my </a:t>
            </a:r>
            <a:r>
              <a:rPr lang="en-US" dirty="0" err="1">
                <a:solidFill>
                  <a:schemeClr val="bg1"/>
                </a:solidFill>
              </a:rPr>
              <a:t>programme</a:t>
            </a:r>
            <a:r>
              <a:rPr lang="en-US" dirty="0">
                <a:solidFill>
                  <a:schemeClr val="bg1"/>
                </a:solidFill>
              </a:rPr>
              <a:t>?</a:t>
            </a:r>
          </a:p>
          <a:p>
            <a:pPr marL="0" indent="0">
              <a:buNone/>
            </a:pPr>
            <a:endParaRPr lang="en-US" sz="1400" dirty="0">
              <a:solidFill>
                <a:schemeClr val="bg1"/>
              </a:solidFill>
            </a:endParaRPr>
          </a:p>
          <a:p>
            <a:r>
              <a:rPr lang="en-US" dirty="0">
                <a:solidFill>
                  <a:schemeClr val="bg1"/>
                </a:solidFill>
              </a:rPr>
              <a:t>Would the changes I observed in outcomes have </a:t>
            </a:r>
            <a:r>
              <a:rPr lang="en-US" i="1" dirty="0">
                <a:solidFill>
                  <a:schemeClr val="bg1"/>
                </a:solidFill>
              </a:rPr>
              <a:t>occurred in the absence </a:t>
            </a:r>
            <a:r>
              <a:rPr lang="en-US" dirty="0">
                <a:solidFill>
                  <a:schemeClr val="bg1"/>
                </a:solidFill>
              </a:rPr>
              <a:t>of my </a:t>
            </a:r>
            <a:r>
              <a:rPr lang="en-US" dirty="0" err="1">
                <a:solidFill>
                  <a:schemeClr val="bg1"/>
                </a:solidFill>
              </a:rPr>
              <a:t>programme</a:t>
            </a:r>
            <a:r>
              <a:rPr lang="en-US" dirty="0">
                <a:solidFill>
                  <a:schemeClr val="bg1"/>
                </a:solidFill>
              </a:rPr>
              <a:t>?</a:t>
            </a:r>
          </a:p>
          <a:p>
            <a:pPr marL="0" indent="0">
              <a:buNone/>
            </a:pPr>
            <a:endParaRPr lang="en-US" sz="1400" dirty="0"/>
          </a:p>
          <a:p>
            <a:r>
              <a:rPr lang="en-US" dirty="0">
                <a:solidFill>
                  <a:srgbClr val="153A80"/>
                </a:solidFill>
                <a:sym typeface="Wingdings" panose="05000000000000000000" pitchFamily="2" charset="2"/>
              </a:rPr>
              <a:t> Impact evaluation (IE) is way to answer these questions, providing causal evidence</a:t>
            </a:r>
            <a:endParaRPr lang="en-US" dirty="0">
              <a:solidFill>
                <a:srgbClr val="153A80"/>
              </a:solidFill>
            </a:endParaRPr>
          </a:p>
          <a:p>
            <a:endParaRPr lang="en-US" dirty="0"/>
          </a:p>
          <a:p>
            <a:endParaRPr lang="en-US" dirty="0"/>
          </a:p>
        </p:txBody>
      </p:sp>
    </p:spTree>
    <p:extLst>
      <p:ext uri="{BB962C8B-B14F-4D97-AF65-F5344CB8AC3E}">
        <p14:creationId xmlns:p14="http://schemas.microsoft.com/office/powerpoint/2010/main" val="1122148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7316" y="145208"/>
            <a:ext cx="7886700" cy="1325563"/>
          </a:xfrm>
        </p:spPr>
        <p:txBody>
          <a:bodyPr/>
          <a:lstStyle/>
          <a:p>
            <a:r>
              <a:rPr lang="en-US" dirty="0"/>
              <a:t>The big IE question (3 ways)</a:t>
            </a:r>
          </a:p>
        </p:txBody>
      </p:sp>
      <p:sp>
        <p:nvSpPr>
          <p:cNvPr id="5" name="Content Placeholder 2"/>
          <p:cNvSpPr>
            <a:spLocks noGrp="1"/>
          </p:cNvSpPr>
          <p:nvPr>
            <p:ph idx="4294967295"/>
          </p:nvPr>
        </p:nvSpPr>
        <p:spPr>
          <a:xfrm>
            <a:off x="958843" y="1605706"/>
            <a:ext cx="7886700" cy="4351338"/>
          </a:xfrm>
        </p:spPr>
        <p:txBody>
          <a:bodyPr/>
          <a:lstStyle/>
          <a:p>
            <a:r>
              <a:rPr lang="en-US" dirty="0">
                <a:solidFill>
                  <a:srgbClr val="7D96AB"/>
                </a:solidFill>
              </a:rPr>
              <a:t>How do I know my </a:t>
            </a:r>
            <a:r>
              <a:rPr lang="en-US" dirty="0" err="1">
                <a:solidFill>
                  <a:srgbClr val="7D96AB"/>
                </a:solidFill>
              </a:rPr>
              <a:t>programme</a:t>
            </a:r>
            <a:r>
              <a:rPr lang="en-US" dirty="0">
                <a:solidFill>
                  <a:srgbClr val="7D96AB"/>
                </a:solidFill>
              </a:rPr>
              <a:t> </a:t>
            </a:r>
            <a:r>
              <a:rPr lang="en-US" i="1" dirty="0">
                <a:solidFill>
                  <a:srgbClr val="7D96AB"/>
                </a:solidFill>
              </a:rPr>
              <a:t>caused</a:t>
            </a:r>
            <a:r>
              <a:rPr lang="en-US" dirty="0">
                <a:solidFill>
                  <a:srgbClr val="7D96AB"/>
                </a:solidFill>
              </a:rPr>
              <a:t> observed changes in outcomes?</a:t>
            </a:r>
          </a:p>
          <a:p>
            <a:pPr marL="0" indent="0">
              <a:buNone/>
            </a:pPr>
            <a:endParaRPr lang="en-US" sz="1400" dirty="0">
              <a:solidFill>
                <a:srgbClr val="7D96AB"/>
              </a:solidFill>
            </a:endParaRPr>
          </a:p>
          <a:p>
            <a:r>
              <a:rPr lang="en-US" dirty="0"/>
              <a:t>To what extent can I </a:t>
            </a:r>
            <a:r>
              <a:rPr lang="en-US" i="1" dirty="0"/>
              <a:t>attribute</a:t>
            </a:r>
            <a:r>
              <a:rPr lang="en-US" dirty="0"/>
              <a:t> observed changes in outcomes to my </a:t>
            </a:r>
            <a:r>
              <a:rPr lang="en-US" dirty="0" err="1"/>
              <a:t>programme</a:t>
            </a:r>
            <a:r>
              <a:rPr lang="en-US" dirty="0"/>
              <a:t>?</a:t>
            </a:r>
          </a:p>
          <a:p>
            <a:pPr marL="0" indent="0">
              <a:buNone/>
            </a:pPr>
            <a:endParaRPr lang="en-US" sz="1400" dirty="0"/>
          </a:p>
          <a:p>
            <a:r>
              <a:rPr lang="en-US" dirty="0">
                <a:solidFill>
                  <a:schemeClr val="bg1"/>
                </a:solidFill>
              </a:rPr>
              <a:t>Would the changes I observed in outcomes have </a:t>
            </a:r>
            <a:r>
              <a:rPr lang="en-US" i="1" dirty="0">
                <a:solidFill>
                  <a:schemeClr val="bg1"/>
                </a:solidFill>
              </a:rPr>
              <a:t>occurred in the absence </a:t>
            </a:r>
            <a:r>
              <a:rPr lang="en-US" dirty="0">
                <a:solidFill>
                  <a:schemeClr val="bg1"/>
                </a:solidFill>
              </a:rPr>
              <a:t>of my </a:t>
            </a:r>
            <a:r>
              <a:rPr lang="en-US" dirty="0" err="1">
                <a:solidFill>
                  <a:schemeClr val="bg1"/>
                </a:solidFill>
              </a:rPr>
              <a:t>programme</a:t>
            </a:r>
            <a:r>
              <a:rPr lang="en-US" dirty="0">
                <a:solidFill>
                  <a:schemeClr val="bg1"/>
                </a:solidFill>
              </a:rPr>
              <a:t>?</a:t>
            </a:r>
          </a:p>
          <a:p>
            <a:pPr marL="0" indent="0">
              <a:buNone/>
            </a:pPr>
            <a:endParaRPr lang="en-US" sz="1400" dirty="0"/>
          </a:p>
          <a:p>
            <a:r>
              <a:rPr lang="en-US" dirty="0">
                <a:solidFill>
                  <a:srgbClr val="153A80"/>
                </a:solidFill>
                <a:sym typeface="Wingdings" panose="05000000000000000000" pitchFamily="2" charset="2"/>
              </a:rPr>
              <a:t> Impact evaluation (IE) is way to answer these questions, providing causal evidence</a:t>
            </a:r>
            <a:endParaRPr lang="en-US" dirty="0">
              <a:solidFill>
                <a:srgbClr val="153A80"/>
              </a:solidFill>
            </a:endParaRPr>
          </a:p>
          <a:p>
            <a:endParaRPr lang="en-US" dirty="0"/>
          </a:p>
          <a:p>
            <a:endParaRPr lang="en-US" dirty="0"/>
          </a:p>
        </p:txBody>
      </p:sp>
    </p:spTree>
    <p:extLst>
      <p:ext uri="{BB962C8B-B14F-4D97-AF65-F5344CB8AC3E}">
        <p14:creationId xmlns:p14="http://schemas.microsoft.com/office/powerpoint/2010/main" val="2290995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5789" y="365127"/>
            <a:ext cx="7886700" cy="1325563"/>
          </a:xfrm>
        </p:spPr>
        <p:txBody>
          <a:bodyPr/>
          <a:lstStyle/>
          <a:p>
            <a:r>
              <a:rPr lang="en-US" dirty="0"/>
              <a:t>The big IE question (3 ways)</a:t>
            </a:r>
          </a:p>
        </p:txBody>
      </p:sp>
      <p:sp>
        <p:nvSpPr>
          <p:cNvPr id="5" name="Content Placeholder 2"/>
          <p:cNvSpPr>
            <a:spLocks noGrp="1"/>
          </p:cNvSpPr>
          <p:nvPr>
            <p:ph idx="4294967295"/>
          </p:nvPr>
        </p:nvSpPr>
        <p:spPr>
          <a:xfrm>
            <a:off x="967316" y="1825625"/>
            <a:ext cx="7886700" cy="4351338"/>
          </a:xfrm>
        </p:spPr>
        <p:txBody>
          <a:bodyPr/>
          <a:lstStyle/>
          <a:p>
            <a:r>
              <a:rPr lang="en-US" dirty="0">
                <a:solidFill>
                  <a:srgbClr val="7D96AB"/>
                </a:solidFill>
              </a:rPr>
              <a:t>How do I know my </a:t>
            </a:r>
            <a:r>
              <a:rPr lang="en-US" dirty="0" err="1">
                <a:solidFill>
                  <a:srgbClr val="7D96AB"/>
                </a:solidFill>
              </a:rPr>
              <a:t>programme</a:t>
            </a:r>
            <a:r>
              <a:rPr lang="en-US" dirty="0">
                <a:solidFill>
                  <a:srgbClr val="7D96AB"/>
                </a:solidFill>
              </a:rPr>
              <a:t> </a:t>
            </a:r>
            <a:r>
              <a:rPr lang="en-US" i="1" dirty="0">
                <a:solidFill>
                  <a:srgbClr val="7D96AB"/>
                </a:solidFill>
              </a:rPr>
              <a:t>caused</a:t>
            </a:r>
            <a:r>
              <a:rPr lang="en-US" dirty="0">
                <a:solidFill>
                  <a:srgbClr val="7D96AB"/>
                </a:solidFill>
              </a:rPr>
              <a:t> observed changes in outcomes?</a:t>
            </a:r>
          </a:p>
          <a:p>
            <a:pPr marL="0" indent="0">
              <a:buNone/>
            </a:pPr>
            <a:endParaRPr lang="en-US" sz="1400" dirty="0">
              <a:solidFill>
                <a:srgbClr val="7D96AB"/>
              </a:solidFill>
            </a:endParaRPr>
          </a:p>
          <a:p>
            <a:r>
              <a:rPr lang="en-US" dirty="0">
                <a:solidFill>
                  <a:srgbClr val="7D96AB"/>
                </a:solidFill>
              </a:rPr>
              <a:t>To what extent can I </a:t>
            </a:r>
            <a:r>
              <a:rPr lang="en-US" i="1" dirty="0">
                <a:solidFill>
                  <a:srgbClr val="7D96AB"/>
                </a:solidFill>
              </a:rPr>
              <a:t>attribute</a:t>
            </a:r>
            <a:r>
              <a:rPr lang="en-US" dirty="0">
                <a:solidFill>
                  <a:srgbClr val="7D96AB"/>
                </a:solidFill>
              </a:rPr>
              <a:t> observed changes in outcomes to my </a:t>
            </a:r>
            <a:r>
              <a:rPr lang="en-US" dirty="0" err="1">
                <a:solidFill>
                  <a:srgbClr val="7D96AB"/>
                </a:solidFill>
              </a:rPr>
              <a:t>programme</a:t>
            </a:r>
            <a:r>
              <a:rPr lang="en-US" dirty="0">
                <a:solidFill>
                  <a:srgbClr val="7D96AB"/>
                </a:solidFill>
              </a:rPr>
              <a:t>?</a:t>
            </a:r>
          </a:p>
          <a:p>
            <a:pPr marL="0" indent="0">
              <a:buNone/>
            </a:pPr>
            <a:endParaRPr lang="en-US" sz="1400" dirty="0"/>
          </a:p>
          <a:p>
            <a:r>
              <a:rPr lang="en-US" dirty="0"/>
              <a:t>Would the changes I observed in outcomes have </a:t>
            </a:r>
            <a:r>
              <a:rPr lang="en-US" i="1" dirty="0"/>
              <a:t>occurred in the absence </a:t>
            </a:r>
            <a:r>
              <a:rPr lang="en-US" dirty="0"/>
              <a:t>of my </a:t>
            </a:r>
            <a:r>
              <a:rPr lang="en-US" dirty="0" err="1"/>
              <a:t>programme</a:t>
            </a:r>
            <a:r>
              <a:rPr lang="en-US" dirty="0"/>
              <a:t>?</a:t>
            </a:r>
          </a:p>
          <a:p>
            <a:pPr marL="0" indent="0">
              <a:buNone/>
            </a:pPr>
            <a:endParaRPr lang="en-US" sz="1400" dirty="0"/>
          </a:p>
          <a:p>
            <a:r>
              <a:rPr lang="en-US" dirty="0">
                <a:solidFill>
                  <a:srgbClr val="153A80"/>
                </a:solidFill>
                <a:sym typeface="Wingdings" panose="05000000000000000000" pitchFamily="2" charset="2"/>
              </a:rPr>
              <a:t> Impact evaluation (IE) is way to answer these questions, providing causal evidence</a:t>
            </a:r>
            <a:endParaRPr lang="en-US" dirty="0">
              <a:solidFill>
                <a:srgbClr val="153A80"/>
              </a:solidFill>
            </a:endParaRPr>
          </a:p>
          <a:p>
            <a:endParaRPr lang="en-US" dirty="0"/>
          </a:p>
          <a:p>
            <a:endParaRPr lang="en-US" dirty="0"/>
          </a:p>
        </p:txBody>
      </p:sp>
    </p:spTree>
    <p:extLst>
      <p:ext uri="{BB962C8B-B14F-4D97-AF65-F5344CB8AC3E}">
        <p14:creationId xmlns:p14="http://schemas.microsoft.com/office/powerpoint/2010/main" val="383238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5789" y="365127"/>
            <a:ext cx="7886700" cy="1325563"/>
          </a:xfrm>
        </p:spPr>
        <p:txBody>
          <a:bodyPr/>
          <a:lstStyle/>
          <a:p>
            <a:r>
              <a:rPr lang="en-US" dirty="0"/>
              <a:t>The other big question</a:t>
            </a:r>
          </a:p>
        </p:txBody>
      </p:sp>
      <p:sp>
        <p:nvSpPr>
          <p:cNvPr id="5" name="Content Placeholder 2"/>
          <p:cNvSpPr>
            <a:spLocks noGrp="1"/>
          </p:cNvSpPr>
          <p:nvPr>
            <p:ph idx="4294967295"/>
          </p:nvPr>
        </p:nvSpPr>
        <p:spPr>
          <a:xfrm>
            <a:off x="967316" y="1825625"/>
            <a:ext cx="7886700" cy="4351338"/>
          </a:xfrm>
        </p:spPr>
        <p:txBody>
          <a:bodyPr/>
          <a:lstStyle/>
          <a:p>
            <a:r>
              <a:rPr lang="en-US" sz="3200" dirty="0"/>
              <a:t>How was my morning today?</a:t>
            </a:r>
          </a:p>
          <a:p>
            <a:pPr marL="0" indent="0">
              <a:buNone/>
            </a:pPr>
            <a:endParaRPr lang="en-US" sz="3200" dirty="0"/>
          </a:p>
          <a:p>
            <a:r>
              <a:rPr lang="en-US" sz="3200" i="1" dirty="0">
                <a:solidFill>
                  <a:srgbClr val="153A80"/>
                </a:solidFill>
              </a:rPr>
              <a:t>If I had a good morning, would I know what caused it?</a:t>
            </a:r>
          </a:p>
          <a:p>
            <a:pPr lvl="1"/>
            <a:r>
              <a:rPr lang="en-US" dirty="0"/>
              <a:t>Working hypothesis: wearing a particular shawl causes me to have a good morning, i.e., any morning I wear the shawl will be good </a:t>
            </a:r>
            <a:endParaRPr lang="en-US" dirty="0">
              <a:solidFill>
                <a:srgbClr val="153A80"/>
              </a:solidFill>
            </a:endParaRPr>
          </a:p>
        </p:txBody>
      </p:sp>
    </p:spTree>
    <p:extLst>
      <p:ext uri="{BB962C8B-B14F-4D97-AF65-F5344CB8AC3E}">
        <p14:creationId xmlns:p14="http://schemas.microsoft.com/office/powerpoint/2010/main" val="2629143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1535" y="28929"/>
            <a:ext cx="7886700" cy="1325563"/>
          </a:xfrm>
        </p:spPr>
        <p:txBody>
          <a:bodyPr/>
          <a:lstStyle/>
          <a:p>
            <a:pPr algn="ctr"/>
            <a:r>
              <a:rPr lang="en-US" dirty="0"/>
              <a:t>The hypothesis</a:t>
            </a:r>
          </a:p>
        </p:txBody>
      </p:sp>
      <p:sp>
        <p:nvSpPr>
          <p:cNvPr id="5" name="TextBox 4"/>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a:p>
          <a:p>
            <a:pPr algn="ctr"/>
            <a:r>
              <a:rPr lang="en-US" dirty="0">
                <a:solidFill>
                  <a:srgbClr val="153A80"/>
                </a:solidFill>
              </a:rPr>
              <a:t>Wear shawl</a:t>
            </a:r>
          </a:p>
          <a:p>
            <a:pPr algn="ctr"/>
            <a:endParaRPr lang="en-US" dirty="0"/>
          </a:p>
        </p:txBody>
      </p:sp>
      <p:sp>
        <p:nvSpPr>
          <p:cNvPr id="6" name="TextBox 5"/>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a:solidFill>
                <a:srgbClr val="B4D2EE"/>
              </a:solidFill>
            </a:endParaRPr>
          </a:p>
          <a:p>
            <a:pPr algn="ctr"/>
            <a:r>
              <a:rPr lang="en-US" dirty="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5" idx="2"/>
            <a:endCxn id="6"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7710" y="1245709"/>
            <a:ext cx="3048000" cy="369332"/>
          </a:xfrm>
          <a:prstGeom prst="rect">
            <a:avLst/>
          </a:prstGeom>
          <a:noFill/>
        </p:spPr>
        <p:txBody>
          <a:bodyPr wrap="square" rtlCol="0">
            <a:spAutoFit/>
          </a:bodyPr>
          <a:lstStyle/>
          <a:p>
            <a:r>
              <a:rPr lang="en-US" dirty="0"/>
              <a:t>1 January 2014</a:t>
            </a:r>
          </a:p>
        </p:txBody>
      </p:sp>
    </p:spTree>
    <p:extLst>
      <p:ext uri="{BB962C8B-B14F-4D97-AF65-F5344CB8AC3E}">
        <p14:creationId xmlns:p14="http://schemas.microsoft.com/office/powerpoint/2010/main" val="423920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75789" y="365128"/>
            <a:ext cx="7886700" cy="768870"/>
          </a:xfrm>
        </p:spPr>
        <p:txBody>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US" sz="4400" b="1" dirty="0">
                <a:solidFill>
                  <a:srgbClr val="153A80"/>
                </a:solidFill>
              </a:rPr>
              <a:t>The</a:t>
            </a:r>
            <a:r>
              <a:rPr lang="en-US" dirty="0"/>
              <a:t> </a:t>
            </a:r>
            <a:r>
              <a:rPr lang="en-US" sz="4400" b="1" dirty="0">
                <a:solidFill>
                  <a:srgbClr val="153A80"/>
                </a:solidFill>
              </a:rPr>
              <a:t>counterfactual</a:t>
            </a:r>
          </a:p>
        </p:txBody>
      </p:sp>
      <p:sp>
        <p:nvSpPr>
          <p:cNvPr id="5" name="TextBox 4"/>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a:p>
          <a:p>
            <a:pPr algn="ctr"/>
            <a:r>
              <a:rPr lang="en-US" dirty="0">
                <a:solidFill>
                  <a:srgbClr val="153A80"/>
                </a:solidFill>
              </a:rPr>
              <a:t>Wear shawl</a:t>
            </a:r>
          </a:p>
          <a:p>
            <a:pPr algn="ctr"/>
            <a:endParaRPr lang="en-US" dirty="0"/>
          </a:p>
        </p:txBody>
      </p:sp>
      <p:sp>
        <p:nvSpPr>
          <p:cNvPr id="6" name="TextBox 5"/>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a:solidFill>
                <a:srgbClr val="B4D2EE"/>
              </a:solidFill>
            </a:endParaRPr>
          </a:p>
          <a:p>
            <a:pPr algn="ctr"/>
            <a:r>
              <a:rPr lang="en-US" dirty="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5" idx="2"/>
            <a:endCxn id="6"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211710" y="2743200"/>
            <a:ext cx="681980" cy="869653"/>
            <a:chOff x="3204220" y="2218731"/>
            <a:chExt cx="681980" cy="869653"/>
          </a:xfrm>
        </p:grpSpPr>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9144" t="20703" r="40401" b="20374"/>
            <a:stretch>
              <a:fillRect/>
            </a:stretch>
          </p:blipFill>
          <p:spPr bwMode="auto">
            <a:xfrm>
              <a:off x="3204220" y="2218731"/>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303909" y="2437605"/>
              <a:ext cx="224780" cy="138958"/>
            </a:xfrm>
            <a:prstGeom prst="line">
              <a:avLst/>
            </a:prstGeom>
            <a:ln w="292100">
              <a:solidFill>
                <a:schemeClr val="accent1">
                  <a:lumMod val="50000"/>
                </a:schemeClr>
              </a:solidFill>
            </a:ln>
            <a:effectLst>
              <a:softEdge rad="63500"/>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16299" y="2437605"/>
              <a:ext cx="237480" cy="69479"/>
            </a:xfrm>
            <a:prstGeom prst="line">
              <a:avLst/>
            </a:prstGeom>
            <a:ln w="10477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999" y="2472344"/>
              <a:ext cx="457201" cy="104219"/>
            </a:xfrm>
            <a:prstGeom prst="line">
              <a:avLst/>
            </a:prstGeom>
            <a:ln w="9842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87710" y="1245709"/>
            <a:ext cx="3048000" cy="369332"/>
          </a:xfrm>
          <a:prstGeom prst="rect">
            <a:avLst/>
          </a:prstGeom>
          <a:noFill/>
        </p:spPr>
        <p:txBody>
          <a:bodyPr wrap="square" rtlCol="0">
            <a:spAutoFit/>
          </a:bodyPr>
          <a:lstStyle/>
          <a:p>
            <a:r>
              <a:rPr lang="en-US" dirty="0"/>
              <a:t>1 January 2014</a:t>
            </a:r>
          </a:p>
        </p:txBody>
      </p:sp>
      <p:sp>
        <p:nvSpPr>
          <p:cNvPr id="14" name="TextBox 13"/>
          <p:cNvSpPr txBox="1"/>
          <p:nvPr/>
        </p:nvSpPr>
        <p:spPr>
          <a:xfrm>
            <a:off x="838200" y="6135707"/>
            <a:ext cx="5148943" cy="369332"/>
          </a:xfrm>
          <a:prstGeom prst="rect">
            <a:avLst/>
          </a:prstGeom>
          <a:noFill/>
        </p:spPr>
        <p:txBody>
          <a:bodyPr wrap="square" rtlCol="0">
            <a:spAutoFit/>
          </a:bodyPr>
          <a:lstStyle/>
          <a:p>
            <a:r>
              <a:rPr lang="en-US" u="sng" dirty="0"/>
              <a:t>Factual </a:t>
            </a:r>
            <a:r>
              <a:rPr lang="en-US" u="sng" dirty="0">
                <a:solidFill>
                  <a:srgbClr val="7D96AB"/>
                </a:solidFill>
              </a:rPr>
              <a:t>(if I am wearing the shawl!)</a:t>
            </a:r>
          </a:p>
        </p:txBody>
      </p:sp>
    </p:spTree>
    <p:extLst>
      <p:ext uri="{BB962C8B-B14F-4D97-AF65-F5344CB8AC3E}">
        <p14:creationId xmlns:p14="http://schemas.microsoft.com/office/powerpoint/2010/main" val="316185591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counterfactual</a:t>
            </a:r>
          </a:p>
        </p:txBody>
      </p:sp>
      <p:sp>
        <p:nvSpPr>
          <p:cNvPr id="4" name="TextBox 3"/>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a:p>
          <a:p>
            <a:pPr algn="ctr"/>
            <a:r>
              <a:rPr lang="en-US" dirty="0">
                <a:solidFill>
                  <a:srgbClr val="153A80"/>
                </a:solidFill>
              </a:rPr>
              <a:t>Wear shawl</a:t>
            </a:r>
          </a:p>
          <a:p>
            <a:pPr algn="ctr"/>
            <a:endParaRPr lang="en-US" dirty="0"/>
          </a:p>
        </p:txBody>
      </p:sp>
      <p:sp>
        <p:nvSpPr>
          <p:cNvPr id="5" name="TextBox 4"/>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a:solidFill>
                <a:srgbClr val="B4D2EE"/>
              </a:solidFill>
            </a:endParaRPr>
          </a:p>
          <a:p>
            <a:pPr algn="ctr"/>
            <a:r>
              <a:rPr lang="en-US" dirty="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4" idx="2"/>
            <a:endCxn id="5"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11710" y="2743200"/>
            <a:ext cx="681980" cy="869653"/>
            <a:chOff x="3204220" y="2218731"/>
            <a:chExt cx="681980" cy="869653"/>
          </a:xfrm>
        </p:grpSpPr>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3204220" y="2218731"/>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303909" y="2437605"/>
              <a:ext cx="224780" cy="138958"/>
            </a:xfrm>
            <a:prstGeom prst="line">
              <a:avLst/>
            </a:prstGeom>
            <a:ln w="292100">
              <a:solidFill>
                <a:schemeClr val="accent1">
                  <a:lumMod val="50000"/>
                </a:schemeClr>
              </a:solidFill>
            </a:ln>
            <a:effectLst>
              <a:softEdge rad="63500"/>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16299" y="2437605"/>
              <a:ext cx="237480" cy="69479"/>
            </a:xfrm>
            <a:prstGeom prst="line">
              <a:avLst/>
            </a:prstGeom>
            <a:ln w="10477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999" y="2472344"/>
              <a:ext cx="457201" cy="104219"/>
            </a:xfrm>
            <a:prstGeom prst="line">
              <a:avLst/>
            </a:prstGeom>
            <a:ln w="9842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87710" y="1245709"/>
            <a:ext cx="3048000" cy="369332"/>
          </a:xfrm>
          <a:prstGeom prst="rect">
            <a:avLst/>
          </a:prstGeom>
          <a:noFill/>
        </p:spPr>
        <p:txBody>
          <a:bodyPr wrap="square" rtlCol="0">
            <a:spAutoFit/>
          </a:bodyPr>
          <a:lstStyle/>
          <a:p>
            <a:r>
              <a:rPr lang="en-US" dirty="0"/>
              <a:t>1 January 2014</a:t>
            </a:r>
          </a:p>
        </p:txBody>
      </p:sp>
      <p:sp>
        <p:nvSpPr>
          <p:cNvPr id="12" name="TextBox 11"/>
          <p:cNvSpPr txBox="1"/>
          <p:nvPr/>
        </p:nvSpPr>
        <p:spPr>
          <a:xfrm>
            <a:off x="838200" y="6135707"/>
            <a:ext cx="5148943" cy="369332"/>
          </a:xfrm>
          <a:prstGeom prst="rect">
            <a:avLst/>
          </a:prstGeom>
          <a:noFill/>
        </p:spPr>
        <p:txBody>
          <a:bodyPr wrap="square" rtlCol="0">
            <a:spAutoFit/>
          </a:bodyPr>
          <a:lstStyle/>
          <a:p>
            <a:r>
              <a:rPr lang="en-US" u="sng" dirty="0"/>
              <a:t>Factual </a:t>
            </a:r>
            <a:r>
              <a:rPr lang="en-US" u="sng" dirty="0">
                <a:solidFill>
                  <a:srgbClr val="7D96AB"/>
                </a:solidFill>
              </a:rPr>
              <a:t>(if I am wearing the shawl!)</a:t>
            </a:r>
          </a:p>
        </p:txBody>
      </p:sp>
      <p:sp>
        <p:nvSpPr>
          <p:cNvPr id="13" name="TextBox 12"/>
          <p:cNvSpPr txBox="1"/>
          <p:nvPr/>
        </p:nvSpPr>
        <p:spPr>
          <a:xfrm>
            <a:off x="5713090" y="1648444"/>
            <a:ext cx="2286000" cy="923330"/>
          </a:xfrm>
          <a:prstGeom prst="rect">
            <a:avLst/>
          </a:prstGeom>
          <a:solidFill>
            <a:srgbClr val="B4D2EE"/>
          </a:solidFill>
          <a:ln>
            <a:solidFill>
              <a:schemeClr val="tx1"/>
            </a:solidFill>
          </a:ln>
        </p:spPr>
        <p:txBody>
          <a:bodyPr wrap="square" rtlCol="0">
            <a:spAutoFit/>
          </a:bodyPr>
          <a:lstStyle/>
          <a:p>
            <a:endParaRPr lang="en-US" dirty="0"/>
          </a:p>
          <a:p>
            <a:pPr algn="ctr"/>
            <a:r>
              <a:rPr lang="en-US" dirty="0">
                <a:solidFill>
                  <a:srgbClr val="153A80"/>
                </a:solidFill>
              </a:rPr>
              <a:t>Do not wear shawl</a:t>
            </a:r>
          </a:p>
          <a:p>
            <a:pPr algn="ctr"/>
            <a:endParaRPr lang="en-US" dirty="0"/>
          </a:p>
        </p:txBody>
      </p:sp>
      <p:sp>
        <p:nvSpPr>
          <p:cNvPr id="14" name="TextBox 13"/>
          <p:cNvSpPr txBox="1"/>
          <p:nvPr/>
        </p:nvSpPr>
        <p:spPr>
          <a:xfrm>
            <a:off x="5713090" y="5184226"/>
            <a:ext cx="2286000" cy="954107"/>
          </a:xfrm>
          <a:prstGeom prst="rect">
            <a:avLst/>
          </a:prstGeom>
          <a:solidFill>
            <a:srgbClr val="153A80"/>
          </a:solidFill>
          <a:ln>
            <a:solidFill>
              <a:schemeClr val="tx1"/>
            </a:solidFill>
          </a:ln>
        </p:spPr>
        <p:txBody>
          <a:bodyPr wrap="square" rtlCol="0">
            <a:spAutoFit/>
          </a:bodyPr>
          <a:lstStyle/>
          <a:p>
            <a:endParaRPr lang="en-US" sz="1000" dirty="0">
              <a:solidFill>
                <a:srgbClr val="B4D2EE"/>
              </a:solidFill>
            </a:endParaRPr>
          </a:p>
          <a:p>
            <a:pPr algn="ctr"/>
            <a:r>
              <a:rPr lang="en-US" dirty="0">
                <a:solidFill>
                  <a:srgbClr val="B4D2EE"/>
                </a:solidFill>
              </a:rPr>
              <a:t>Quality of my day = ?</a:t>
            </a:r>
          </a:p>
          <a:p>
            <a:pPr algn="ctr"/>
            <a:endParaRPr lang="en-US" sz="1000" dirty="0">
              <a:solidFill>
                <a:srgbClr val="B4D2EE"/>
              </a:solidFill>
            </a:endParaRPr>
          </a:p>
        </p:txBody>
      </p:sp>
      <p:cxnSp>
        <p:nvCxnSpPr>
          <p:cNvPr id="18" name="Straight Arrow Connector 17"/>
          <p:cNvCxnSpPr>
            <a:stCxn id="13" idx="2"/>
            <a:endCxn id="14" idx="0"/>
          </p:cNvCxnSpPr>
          <p:nvPr/>
        </p:nvCxnSpPr>
        <p:spPr>
          <a:xfrm>
            <a:off x="6856090" y="2571774"/>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7086600" y="2745826"/>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562600" y="1248335"/>
            <a:ext cx="3048000" cy="369332"/>
          </a:xfrm>
          <a:prstGeom prst="rect">
            <a:avLst/>
          </a:prstGeom>
          <a:noFill/>
        </p:spPr>
        <p:txBody>
          <a:bodyPr wrap="square" rtlCol="0">
            <a:spAutoFit/>
          </a:bodyPr>
          <a:lstStyle/>
          <a:p>
            <a:r>
              <a:rPr lang="en-US" dirty="0"/>
              <a:t>1 January 2014</a:t>
            </a:r>
          </a:p>
        </p:txBody>
      </p:sp>
      <p:sp>
        <p:nvSpPr>
          <p:cNvPr id="25" name="TextBox 24"/>
          <p:cNvSpPr txBox="1"/>
          <p:nvPr/>
        </p:nvSpPr>
        <p:spPr>
          <a:xfrm>
            <a:off x="5747657" y="6107668"/>
            <a:ext cx="5148943" cy="369332"/>
          </a:xfrm>
          <a:prstGeom prst="rect">
            <a:avLst/>
          </a:prstGeom>
          <a:noFill/>
        </p:spPr>
        <p:txBody>
          <a:bodyPr wrap="square" rtlCol="0">
            <a:spAutoFit/>
          </a:bodyPr>
          <a:lstStyle/>
          <a:p>
            <a:r>
              <a:rPr lang="en-US" i="1" u="sng" dirty="0"/>
              <a:t>Counter</a:t>
            </a:r>
            <a:r>
              <a:rPr lang="en-US" u="sng" dirty="0"/>
              <a:t>factual</a:t>
            </a:r>
          </a:p>
        </p:txBody>
      </p:sp>
    </p:spTree>
    <p:extLst>
      <p:ext uri="{BB962C8B-B14F-4D97-AF65-F5344CB8AC3E}">
        <p14:creationId xmlns:p14="http://schemas.microsoft.com/office/powerpoint/2010/main" val="338359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counterfactual</a:t>
            </a:r>
          </a:p>
        </p:txBody>
      </p:sp>
      <p:sp>
        <p:nvSpPr>
          <p:cNvPr id="4" name="TextBox 3"/>
          <p:cNvSpPr txBox="1"/>
          <p:nvPr/>
        </p:nvSpPr>
        <p:spPr>
          <a:xfrm>
            <a:off x="838200" y="1645818"/>
            <a:ext cx="2286000" cy="923330"/>
          </a:xfrm>
          <a:prstGeom prst="rect">
            <a:avLst/>
          </a:prstGeom>
          <a:solidFill>
            <a:srgbClr val="B4D2EE"/>
          </a:solidFill>
          <a:ln>
            <a:solidFill>
              <a:schemeClr val="tx1"/>
            </a:solidFill>
          </a:ln>
        </p:spPr>
        <p:txBody>
          <a:bodyPr wrap="square" rtlCol="0">
            <a:spAutoFit/>
          </a:bodyPr>
          <a:lstStyle/>
          <a:p>
            <a:endParaRPr lang="en-US" dirty="0"/>
          </a:p>
          <a:p>
            <a:pPr algn="ctr"/>
            <a:r>
              <a:rPr lang="en-US" dirty="0">
                <a:solidFill>
                  <a:srgbClr val="153A80"/>
                </a:solidFill>
              </a:rPr>
              <a:t>Wear shawl</a:t>
            </a:r>
          </a:p>
          <a:p>
            <a:pPr algn="ctr"/>
            <a:endParaRPr lang="en-US" dirty="0"/>
          </a:p>
        </p:txBody>
      </p:sp>
      <p:sp>
        <p:nvSpPr>
          <p:cNvPr id="5" name="TextBox 4"/>
          <p:cNvSpPr txBox="1"/>
          <p:nvPr/>
        </p:nvSpPr>
        <p:spPr>
          <a:xfrm>
            <a:off x="838200" y="5181600"/>
            <a:ext cx="2286000" cy="954107"/>
          </a:xfrm>
          <a:prstGeom prst="rect">
            <a:avLst/>
          </a:prstGeom>
          <a:solidFill>
            <a:srgbClr val="153A80"/>
          </a:solidFill>
          <a:ln>
            <a:solidFill>
              <a:schemeClr val="tx1"/>
            </a:solidFill>
          </a:ln>
        </p:spPr>
        <p:txBody>
          <a:bodyPr wrap="square" rtlCol="0">
            <a:spAutoFit/>
          </a:bodyPr>
          <a:lstStyle/>
          <a:p>
            <a:endParaRPr lang="en-US" sz="1000" dirty="0">
              <a:solidFill>
                <a:srgbClr val="B4D2EE"/>
              </a:solidFill>
            </a:endParaRPr>
          </a:p>
          <a:p>
            <a:pPr algn="ctr"/>
            <a:r>
              <a:rPr lang="en-US" dirty="0">
                <a:solidFill>
                  <a:srgbClr val="B4D2EE"/>
                </a:solidFill>
              </a:rPr>
              <a:t>Quality of my day = good</a:t>
            </a:r>
          </a:p>
          <a:p>
            <a:pPr algn="ctr"/>
            <a:endParaRPr lang="en-US" sz="1000" dirty="0">
              <a:solidFill>
                <a:srgbClr val="B4D2EE"/>
              </a:solidFill>
            </a:endParaRPr>
          </a:p>
        </p:txBody>
      </p:sp>
      <p:cxnSp>
        <p:nvCxnSpPr>
          <p:cNvPr id="7" name="Straight Arrow Connector 6"/>
          <p:cNvCxnSpPr>
            <a:stCxn id="4" idx="2"/>
            <a:endCxn id="5" idx="0"/>
          </p:cNvCxnSpPr>
          <p:nvPr/>
        </p:nvCxnSpPr>
        <p:spPr>
          <a:xfrm>
            <a:off x="1981200" y="2569148"/>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211710" y="2743200"/>
            <a:ext cx="681980" cy="869653"/>
            <a:chOff x="3204220" y="2218731"/>
            <a:chExt cx="681980" cy="869653"/>
          </a:xfrm>
        </p:grpSpPr>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3204220" y="2218731"/>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303909" y="2437605"/>
              <a:ext cx="224780" cy="138958"/>
            </a:xfrm>
            <a:prstGeom prst="line">
              <a:avLst/>
            </a:prstGeom>
            <a:ln w="292100">
              <a:solidFill>
                <a:schemeClr val="accent1">
                  <a:lumMod val="50000"/>
                </a:schemeClr>
              </a:solidFill>
            </a:ln>
            <a:effectLst>
              <a:softEdge rad="63500"/>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16299" y="2437605"/>
              <a:ext cx="237480" cy="69479"/>
            </a:xfrm>
            <a:prstGeom prst="line">
              <a:avLst/>
            </a:prstGeom>
            <a:ln w="10477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999" y="2472344"/>
              <a:ext cx="457201" cy="104219"/>
            </a:xfrm>
            <a:prstGeom prst="line">
              <a:avLst/>
            </a:prstGeom>
            <a:ln w="98425">
              <a:solidFill>
                <a:schemeClr val="accent1">
                  <a:lumMod val="50000"/>
                </a:schemeClr>
              </a:solidFill>
            </a:ln>
            <a:effectLst>
              <a:softEdge rad="31750"/>
            </a:effectLst>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87710" y="1245709"/>
            <a:ext cx="3048000" cy="369332"/>
          </a:xfrm>
          <a:prstGeom prst="rect">
            <a:avLst/>
          </a:prstGeom>
          <a:noFill/>
        </p:spPr>
        <p:txBody>
          <a:bodyPr wrap="square" rtlCol="0">
            <a:spAutoFit/>
          </a:bodyPr>
          <a:lstStyle/>
          <a:p>
            <a:r>
              <a:rPr lang="en-US" dirty="0"/>
              <a:t>1 January 2014</a:t>
            </a:r>
          </a:p>
        </p:txBody>
      </p:sp>
      <p:sp>
        <p:nvSpPr>
          <p:cNvPr id="12" name="TextBox 11"/>
          <p:cNvSpPr txBox="1"/>
          <p:nvPr/>
        </p:nvSpPr>
        <p:spPr>
          <a:xfrm>
            <a:off x="838200" y="6135707"/>
            <a:ext cx="5148943" cy="369332"/>
          </a:xfrm>
          <a:prstGeom prst="rect">
            <a:avLst/>
          </a:prstGeom>
          <a:noFill/>
        </p:spPr>
        <p:txBody>
          <a:bodyPr wrap="square" rtlCol="0">
            <a:spAutoFit/>
          </a:bodyPr>
          <a:lstStyle/>
          <a:p>
            <a:r>
              <a:rPr lang="en-US" u="sng" dirty="0"/>
              <a:t>Factual </a:t>
            </a:r>
            <a:r>
              <a:rPr lang="en-US" u="sng" dirty="0">
                <a:solidFill>
                  <a:srgbClr val="7D96AB"/>
                </a:solidFill>
              </a:rPr>
              <a:t>(if I am wearing the shawl!)</a:t>
            </a:r>
          </a:p>
        </p:txBody>
      </p:sp>
      <p:sp>
        <p:nvSpPr>
          <p:cNvPr id="13" name="TextBox 12"/>
          <p:cNvSpPr txBox="1"/>
          <p:nvPr/>
        </p:nvSpPr>
        <p:spPr>
          <a:xfrm>
            <a:off x="5713090" y="1648444"/>
            <a:ext cx="2286000" cy="923330"/>
          </a:xfrm>
          <a:prstGeom prst="rect">
            <a:avLst/>
          </a:prstGeom>
          <a:solidFill>
            <a:srgbClr val="B4D2EE"/>
          </a:solidFill>
          <a:ln>
            <a:solidFill>
              <a:schemeClr val="tx1"/>
            </a:solidFill>
          </a:ln>
        </p:spPr>
        <p:txBody>
          <a:bodyPr wrap="square" rtlCol="0">
            <a:spAutoFit/>
          </a:bodyPr>
          <a:lstStyle/>
          <a:p>
            <a:endParaRPr lang="en-US" dirty="0"/>
          </a:p>
          <a:p>
            <a:pPr algn="ctr"/>
            <a:r>
              <a:rPr lang="en-US" dirty="0">
                <a:solidFill>
                  <a:srgbClr val="153A80"/>
                </a:solidFill>
              </a:rPr>
              <a:t>Do not wear shawl</a:t>
            </a:r>
          </a:p>
          <a:p>
            <a:pPr algn="ctr"/>
            <a:endParaRPr lang="en-US" dirty="0"/>
          </a:p>
        </p:txBody>
      </p:sp>
      <p:sp>
        <p:nvSpPr>
          <p:cNvPr id="14" name="TextBox 13"/>
          <p:cNvSpPr txBox="1"/>
          <p:nvPr/>
        </p:nvSpPr>
        <p:spPr>
          <a:xfrm>
            <a:off x="5713090" y="5184226"/>
            <a:ext cx="2286000" cy="954107"/>
          </a:xfrm>
          <a:prstGeom prst="rect">
            <a:avLst/>
          </a:prstGeom>
          <a:solidFill>
            <a:srgbClr val="153A80"/>
          </a:solidFill>
          <a:ln>
            <a:solidFill>
              <a:schemeClr val="tx1"/>
            </a:solidFill>
          </a:ln>
        </p:spPr>
        <p:txBody>
          <a:bodyPr wrap="square" rtlCol="0">
            <a:spAutoFit/>
          </a:bodyPr>
          <a:lstStyle/>
          <a:p>
            <a:endParaRPr lang="en-US" sz="1000" dirty="0">
              <a:solidFill>
                <a:srgbClr val="B4D2EE"/>
              </a:solidFill>
            </a:endParaRPr>
          </a:p>
          <a:p>
            <a:pPr algn="ctr"/>
            <a:r>
              <a:rPr lang="en-US" dirty="0">
                <a:solidFill>
                  <a:srgbClr val="B4D2EE"/>
                </a:solidFill>
              </a:rPr>
              <a:t>Quality of my day = ?</a:t>
            </a:r>
          </a:p>
          <a:p>
            <a:pPr algn="ctr"/>
            <a:endParaRPr lang="en-US" sz="1000" dirty="0">
              <a:solidFill>
                <a:srgbClr val="B4D2EE"/>
              </a:solidFill>
            </a:endParaRPr>
          </a:p>
        </p:txBody>
      </p:sp>
      <p:cxnSp>
        <p:nvCxnSpPr>
          <p:cNvPr id="18" name="Straight Arrow Connector 17"/>
          <p:cNvCxnSpPr>
            <a:stCxn id="13" idx="2"/>
            <a:endCxn id="14" idx="0"/>
          </p:cNvCxnSpPr>
          <p:nvPr/>
        </p:nvCxnSpPr>
        <p:spPr>
          <a:xfrm>
            <a:off x="6856090" y="2571774"/>
            <a:ext cx="0" cy="26124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29144" t="20703" r="40401" b="20374"/>
          <a:stretch>
            <a:fillRect/>
          </a:stretch>
        </p:blipFill>
        <p:spPr bwMode="auto">
          <a:xfrm>
            <a:off x="7086600" y="2745826"/>
            <a:ext cx="449559" cy="86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562600" y="1248335"/>
            <a:ext cx="3048000" cy="369332"/>
          </a:xfrm>
          <a:prstGeom prst="rect">
            <a:avLst/>
          </a:prstGeom>
          <a:noFill/>
        </p:spPr>
        <p:txBody>
          <a:bodyPr wrap="square" rtlCol="0">
            <a:spAutoFit/>
          </a:bodyPr>
          <a:lstStyle/>
          <a:p>
            <a:r>
              <a:rPr lang="en-US" dirty="0"/>
              <a:t>1 January 2014</a:t>
            </a:r>
          </a:p>
        </p:txBody>
      </p:sp>
      <p:sp>
        <p:nvSpPr>
          <p:cNvPr id="25" name="TextBox 24"/>
          <p:cNvSpPr txBox="1"/>
          <p:nvPr/>
        </p:nvSpPr>
        <p:spPr>
          <a:xfrm>
            <a:off x="5747657" y="6107668"/>
            <a:ext cx="5148943" cy="369332"/>
          </a:xfrm>
          <a:prstGeom prst="rect">
            <a:avLst/>
          </a:prstGeom>
          <a:noFill/>
        </p:spPr>
        <p:txBody>
          <a:bodyPr wrap="square" rtlCol="0">
            <a:spAutoFit/>
          </a:bodyPr>
          <a:lstStyle/>
          <a:p>
            <a:r>
              <a:rPr lang="en-US" i="1" u="sng" dirty="0"/>
              <a:t>Counter</a:t>
            </a:r>
            <a:r>
              <a:rPr lang="en-US" u="sng" dirty="0"/>
              <a:t>factual</a:t>
            </a:r>
          </a:p>
        </p:txBody>
      </p:sp>
      <p:sp>
        <p:nvSpPr>
          <p:cNvPr id="3" name="TextBox 2"/>
          <p:cNvSpPr txBox="1"/>
          <p:nvPr/>
        </p:nvSpPr>
        <p:spPr>
          <a:xfrm>
            <a:off x="3352800" y="1752600"/>
            <a:ext cx="1981200" cy="3877985"/>
          </a:xfrm>
          <a:prstGeom prst="rect">
            <a:avLst/>
          </a:prstGeom>
          <a:noFill/>
        </p:spPr>
        <p:txBody>
          <a:bodyPr wrap="square" rtlCol="0">
            <a:spAutoFit/>
          </a:bodyPr>
          <a:lstStyle/>
          <a:p>
            <a:pPr marL="285750" indent="-285750">
              <a:buFont typeface="Arial" panose="020B0604020202020204" pitchFamily="34" charset="0"/>
              <a:buChar char="•"/>
            </a:pPr>
            <a:r>
              <a:rPr lang="en-US" i="1" dirty="0"/>
              <a:t>Same</a:t>
            </a:r>
            <a:r>
              <a:rPr lang="en-US" dirty="0"/>
              <a:t> day</a:t>
            </a:r>
          </a:p>
          <a:p>
            <a:endParaRPr lang="en-US" sz="500" dirty="0"/>
          </a:p>
          <a:p>
            <a:pPr marL="285750" indent="-285750">
              <a:buFont typeface="Arial" panose="020B0604020202020204" pitchFamily="34" charset="0"/>
              <a:buChar char="•"/>
            </a:pPr>
            <a:r>
              <a:rPr lang="en-US" i="1" dirty="0"/>
              <a:t>Same</a:t>
            </a:r>
            <a:r>
              <a:rPr lang="en-US" dirty="0"/>
              <a:t> wake-up time</a:t>
            </a:r>
          </a:p>
          <a:p>
            <a:endParaRPr lang="en-US" sz="500" i="1" dirty="0"/>
          </a:p>
          <a:p>
            <a:pPr marL="285750" indent="-285750">
              <a:buFont typeface="Arial" panose="020B0604020202020204" pitchFamily="34" charset="0"/>
              <a:buChar char="•"/>
            </a:pPr>
            <a:r>
              <a:rPr lang="en-US" i="1" dirty="0"/>
              <a:t>Same</a:t>
            </a:r>
            <a:r>
              <a:rPr lang="en-US" dirty="0"/>
              <a:t> outside temperature</a:t>
            </a:r>
          </a:p>
          <a:p>
            <a:pPr marL="285750" indent="-285750">
              <a:buFont typeface="Arial" panose="020B0604020202020204" pitchFamily="34" charset="0"/>
              <a:buChar char="•"/>
            </a:pPr>
            <a:endParaRPr lang="en-US" sz="500" i="1" dirty="0"/>
          </a:p>
          <a:p>
            <a:pPr marL="285750" indent="-285750">
              <a:buFont typeface="Arial" panose="020B0604020202020204" pitchFamily="34" charset="0"/>
              <a:buChar char="•"/>
            </a:pPr>
            <a:r>
              <a:rPr lang="en-US" i="1" dirty="0"/>
              <a:t>Same</a:t>
            </a:r>
            <a:r>
              <a:rPr lang="en-US" dirty="0"/>
              <a:t> breakfast</a:t>
            </a:r>
          </a:p>
          <a:p>
            <a:pPr marL="285750" indent="-285750">
              <a:buFont typeface="Arial" panose="020B0604020202020204" pitchFamily="34" charset="0"/>
              <a:buChar char="•"/>
            </a:pPr>
            <a:endParaRPr lang="en-US" sz="500" i="1" dirty="0"/>
          </a:p>
          <a:p>
            <a:pPr marL="285750" indent="-285750">
              <a:buFont typeface="Arial" panose="020B0604020202020204" pitchFamily="34" charset="0"/>
              <a:buChar char="•"/>
            </a:pPr>
            <a:r>
              <a:rPr lang="en-US" i="1" dirty="0"/>
              <a:t>Same</a:t>
            </a:r>
            <a:r>
              <a:rPr lang="en-US" dirty="0"/>
              <a:t> shower temperature</a:t>
            </a:r>
          </a:p>
          <a:p>
            <a:pPr marL="285750" indent="-285750">
              <a:buFont typeface="Arial" panose="020B0604020202020204" pitchFamily="34" charset="0"/>
              <a:buChar char="•"/>
            </a:pPr>
            <a:endParaRPr lang="en-US" sz="500" i="1" dirty="0"/>
          </a:p>
          <a:p>
            <a:pPr marL="285750" indent="-285750">
              <a:buFont typeface="Arial" panose="020B0604020202020204" pitchFamily="34" charset="0"/>
              <a:buChar char="•"/>
            </a:pPr>
            <a:r>
              <a:rPr lang="en-US" i="1" dirty="0"/>
              <a:t>Same</a:t>
            </a:r>
            <a:r>
              <a:rPr lang="en-US" dirty="0"/>
              <a:t> outfit…</a:t>
            </a:r>
          </a:p>
          <a:p>
            <a:pPr marL="285750" indent="-285750">
              <a:buFont typeface="Arial" panose="020B0604020202020204" pitchFamily="34" charset="0"/>
              <a:buChar char="•"/>
            </a:pPr>
            <a:endParaRPr lang="en-US" sz="500" dirty="0"/>
          </a:p>
          <a:p>
            <a:pPr marL="285750" indent="-285750">
              <a:buFont typeface="Arial" panose="020B0604020202020204" pitchFamily="34" charset="0"/>
              <a:buChar char="•"/>
            </a:pPr>
            <a:r>
              <a:rPr lang="en-US" b="1" dirty="0"/>
              <a:t>SAME</a:t>
            </a:r>
            <a:r>
              <a:rPr lang="en-US" dirty="0"/>
              <a:t>, </a:t>
            </a:r>
            <a:r>
              <a:rPr lang="en-US" i="1" dirty="0"/>
              <a:t>except for shawl</a:t>
            </a:r>
          </a:p>
        </p:txBody>
      </p:sp>
    </p:spTree>
    <p:extLst>
      <p:ext uri="{BB962C8B-B14F-4D97-AF65-F5344CB8AC3E}">
        <p14:creationId xmlns:p14="http://schemas.microsoft.com/office/powerpoint/2010/main" val="451382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Impact evaluator’s dilemma</a:t>
            </a:r>
          </a:p>
        </p:txBody>
      </p:sp>
      <p:sp>
        <p:nvSpPr>
          <p:cNvPr id="3" name="Content Placeholder 2"/>
          <p:cNvSpPr>
            <a:spLocks noGrp="1"/>
          </p:cNvSpPr>
          <p:nvPr>
            <p:ph sz="quarter" idx="12"/>
          </p:nvPr>
        </p:nvSpPr>
        <p:spPr/>
        <p:txBody>
          <a:bodyPr/>
          <a:lstStyle/>
          <a:p>
            <a:r>
              <a:rPr lang="en-US" sz="4000" dirty="0"/>
              <a:t>Want to observe something that can never be observed!</a:t>
            </a:r>
          </a:p>
          <a:p>
            <a:pPr marL="0" indent="0">
              <a:buNone/>
            </a:pPr>
            <a:endParaRPr lang="en-US" sz="4000" dirty="0"/>
          </a:p>
          <a:p>
            <a:r>
              <a:rPr lang="en-US" dirty="0"/>
              <a:t>Want to </a:t>
            </a:r>
            <a:r>
              <a:rPr lang="en-US" i="1" dirty="0"/>
              <a:t>compare</a:t>
            </a:r>
            <a:r>
              <a:rPr lang="en-US" dirty="0"/>
              <a:t>                                                   the </a:t>
            </a:r>
            <a:r>
              <a:rPr lang="en-US" b="1" dirty="0"/>
              <a:t>factual</a:t>
            </a:r>
            <a:r>
              <a:rPr lang="en-US" dirty="0"/>
              <a:t> (</a:t>
            </a:r>
            <a:r>
              <a:rPr lang="en-US" sz="2400" dirty="0">
                <a:solidFill>
                  <a:srgbClr val="7D96AB"/>
                </a:solidFill>
              </a:rPr>
              <a:t>what happened</a:t>
            </a:r>
            <a:r>
              <a:rPr lang="en-US" dirty="0"/>
              <a:t>) with                                     the </a:t>
            </a:r>
            <a:r>
              <a:rPr lang="en-US" b="1" dirty="0"/>
              <a:t>counterfactual</a:t>
            </a:r>
            <a:r>
              <a:rPr lang="en-US" dirty="0"/>
              <a:t> (</a:t>
            </a:r>
            <a:r>
              <a:rPr lang="en-US" sz="2400" dirty="0">
                <a:solidFill>
                  <a:srgbClr val="7D96AB"/>
                </a:solidFill>
              </a:rPr>
              <a:t>what would have happened</a:t>
            </a:r>
            <a:r>
              <a:rPr lang="en-US" dirty="0"/>
              <a:t>)                                                                                to assess </a:t>
            </a:r>
            <a:r>
              <a:rPr lang="en-US" i="1" dirty="0"/>
              <a:t>attribution</a:t>
            </a:r>
            <a:r>
              <a:rPr lang="en-US" dirty="0"/>
              <a:t>.</a:t>
            </a:r>
          </a:p>
          <a:p>
            <a:pPr lvl="1"/>
            <a:r>
              <a:rPr lang="en-US" dirty="0"/>
              <a:t>Attribution is a comparative question.</a:t>
            </a:r>
          </a:p>
        </p:txBody>
      </p:sp>
    </p:spTree>
    <p:extLst>
      <p:ext uri="{BB962C8B-B14F-4D97-AF65-F5344CB8AC3E}">
        <p14:creationId xmlns:p14="http://schemas.microsoft.com/office/powerpoint/2010/main" val="3658308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a:t>
            </a:r>
          </a:p>
        </p:txBody>
      </p:sp>
      <p:sp>
        <p:nvSpPr>
          <p:cNvPr id="3" name="Content Placeholder 2"/>
          <p:cNvSpPr>
            <a:spLocks noGrp="1"/>
          </p:cNvSpPr>
          <p:nvPr>
            <p:ph sz="quarter" idx="12"/>
          </p:nvPr>
        </p:nvSpPr>
        <p:spPr/>
        <p:txBody>
          <a:bodyPr/>
          <a:lstStyle/>
          <a:p>
            <a:pPr marL="0" indent="0">
              <a:buNone/>
            </a:pPr>
            <a:endParaRPr lang="en-US" sz="1600" dirty="0"/>
          </a:p>
          <a:p>
            <a:r>
              <a:rPr lang="en-US" dirty="0"/>
              <a:t>Approximate the counterfactual through a comparison group</a:t>
            </a:r>
          </a:p>
          <a:p>
            <a:pPr lvl="1"/>
            <a:r>
              <a:rPr lang="en-US" b="1" dirty="0"/>
              <a:t>Impact evaluation seeks to answer a causal or attribution question by using a comparison group.</a:t>
            </a:r>
          </a:p>
          <a:p>
            <a:pPr lvl="2"/>
            <a:r>
              <a:rPr lang="en-US" b="1" dirty="0">
                <a:solidFill>
                  <a:srgbClr val="4BADB5"/>
                </a:solidFill>
              </a:rPr>
              <a:t>Trick lies in constructing a comparison group that convincingly mimics the (</a:t>
            </a:r>
            <a:r>
              <a:rPr lang="en-US" b="1" i="1" dirty="0">
                <a:solidFill>
                  <a:srgbClr val="4BADB5"/>
                </a:solidFill>
              </a:rPr>
              <a:t>unobservable</a:t>
            </a:r>
            <a:r>
              <a:rPr lang="en-US" b="1" dirty="0">
                <a:solidFill>
                  <a:srgbClr val="4BADB5"/>
                </a:solidFill>
              </a:rPr>
              <a:t>) counterfactual.</a:t>
            </a:r>
          </a:p>
        </p:txBody>
      </p:sp>
    </p:spTree>
    <p:extLst>
      <p:ext uri="{BB962C8B-B14F-4D97-AF65-F5344CB8AC3E}">
        <p14:creationId xmlns:p14="http://schemas.microsoft.com/office/powerpoint/2010/main" val="216014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 glance</a:t>
            </a:r>
          </a:p>
        </p:txBody>
      </p:sp>
      <p:sp>
        <p:nvSpPr>
          <p:cNvPr id="3" name="Content Placeholder 2"/>
          <p:cNvSpPr>
            <a:spLocks noGrp="1"/>
          </p:cNvSpPr>
          <p:nvPr>
            <p:ph sz="quarter" idx="12"/>
          </p:nvPr>
        </p:nvSpPr>
        <p:spPr/>
        <p:txBody>
          <a:bodyPr/>
          <a:lstStyle/>
          <a:p>
            <a:pPr marL="457200" indent="-457200">
              <a:buFont typeface="Arial" panose="020B0604020202020204" pitchFamily="34" charset="0"/>
              <a:buChar char="•"/>
            </a:pPr>
            <a:r>
              <a:rPr lang="en-US" dirty="0"/>
              <a:t>Week 1: Introduction to impact evaluation</a:t>
            </a:r>
          </a:p>
          <a:p>
            <a:pPr marL="457200" indent="-457200">
              <a:buFont typeface="Arial" panose="020B0604020202020204" pitchFamily="34" charset="0"/>
              <a:buChar char="•"/>
            </a:pPr>
            <a:r>
              <a:rPr lang="en-US" dirty="0"/>
              <a:t>Week 2: Experimental designs – </a:t>
            </a:r>
            <a:r>
              <a:rPr lang="en-US" dirty="0" err="1"/>
              <a:t>Randomised</a:t>
            </a:r>
            <a:r>
              <a:rPr lang="en-US" dirty="0"/>
              <a:t> Control Trials</a:t>
            </a:r>
          </a:p>
          <a:p>
            <a:pPr marL="457200" indent="-457200">
              <a:buFont typeface="Arial" panose="020B0604020202020204" pitchFamily="34" charset="0"/>
              <a:buChar char="•"/>
            </a:pPr>
            <a:r>
              <a:rPr lang="en-US" dirty="0"/>
              <a:t>Week 3: Quasi-experimental designs</a:t>
            </a:r>
          </a:p>
        </p:txBody>
      </p:sp>
    </p:spTree>
    <p:extLst>
      <p:ext uri="{BB962C8B-B14F-4D97-AF65-F5344CB8AC3E}">
        <p14:creationId xmlns:p14="http://schemas.microsoft.com/office/powerpoint/2010/main" val="4142039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the comparison group</a:t>
            </a:r>
          </a:p>
        </p:txBody>
      </p:sp>
      <p:sp>
        <p:nvSpPr>
          <p:cNvPr id="3" name="Content Placeholder 2"/>
          <p:cNvSpPr>
            <a:spLocks noGrp="1"/>
          </p:cNvSpPr>
          <p:nvPr>
            <p:ph sz="quarter" idx="12"/>
          </p:nvPr>
        </p:nvSpPr>
        <p:spPr/>
        <p:txBody>
          <a:bodyPr/>
          <a:lstStyle/>
          <a:p>
            <a:r>
              <a:rPr lang="en-US" dirty="0"/>
              <a:t>Coming up with a way to approximate the counterfactual</a:t>
            </a:r>
          </a:p>
          <a:p>
            <a:pPr marL="0" indent="0">
              <a:buNone/>
            </a:pPr>
            <a:endParaRPr lang="en-US" sz="1400" dirty="0"/>
          </a:p>
          <a:p>
            <a:r>
              <a:rPr lang="en-US" dirty="0"/>
              <a:t>Relates to how the </a:t>
            </a:r>
            <a:r>
              <a:rPr lang="en-US" i="1" dirty="0" err="1"/>
              <a:t>programme</a:t>
            </a:r>
            <a:r>
              <a:rPr lang="en-US" dirty="0"/>
              <a:t> will be allocated, not what kinds of data will be collected or the sampling strategy.</a:t>
            </a:r>
          </a:p>
          <a:p>
            <a:pPr marL="0" indent="0">
              <a:buNone/>
            </a:pPr>
            <a:endParaRPr lang="en-US" sz="1400" dirty="0"/>
          </a:p>
          <a:p>
            <a:r>
              <a:rPr lang="en-US" dirty="0"/>
              <a:t>Examples:</a:t>
            </a:r>
          </a:p>
          <a:p>
            <a:pPr lvl="1"/>
            <a:r>
              <a:rPr lang="en-US" dirty="0"/>
              <a:t>Random allocation</a:t>
            </a:r>
            <a:endParaRPr lang="en-US" sz="1400" dirty="0"/>
          </a:p>
          <a:p>
            <a:pPr lvl="1"/>
            <a:r>
              <a:rPr lang="en-US" dirty="0"/>
              <a:t>Matched allocation</a:t>
            </a:r>
          </a:p>
          <a:p>
            <a:pPr lvl="1"/>
            <a:r>
              <a:rPr lang="en-US" dirty="0"/>
              <a:t>Making use of a cut-off (“discontinuity”) in evaluation</a:t>
            </a:r>
          </a:p>
        </p:txBody>
      </p:sp>
    </p:spTree>
    <p:extLst>
      <p:ext uri="{BB962C8B-B14F-4D97-AF65-F5344CB8AC3E}">
        <p14:creationId xmlns:p14="http://schemas.microsoft.com/office/powerpoint/2010/main" val="2034683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Ethics of a comparison group</a:t>
            </a:r>
          </a:p>
        </p:txBody>
      </p:sp>
      <p:sp>
        <p:nvSpPr>
          <p:cNvPr id="3" name="Content Placeholder 2"/>
          <p:cNvSpPr>
            <a:spLocks noGrp="1"/>
          </p:cNvSpPr>
          <p:nvPr>
            <p:ph sz="quarter" idx="12"/>
          </p:nvPr>
        </p:nvSpPr>
        <p:spPr/>
        <p:txBody>
          <a:bodyPr/>
          <a:lstStyle/>
          <a:p>
            <a:r>
              <a:rPr lang="en-US" sz="2000" dirty="0"/>
              <a:t>1. Do we already know how much benefit is derived from an intervention and at what cost of delivery in a relevant context (i.e. what do we know about effectiveness)?</a:t>
            </a:r>
          </a:p>
          <a:p>
            <a:pPr lvl="1"/>
            <a:r>
              <a:rPr lang="en-US" sz="1800" i="1" dirty="0">
                <a:solidFill>
                  <a:schemeClr val="bg1"/>
                </a:solidFill>
              </a:rPr>
              <a:t>If no, then a study design involving a (no-intervention) comparison group may be ethical, to answer this question before scaling up.</a:t>
            </a:r>
          </a:p>
          <a:p>
            <a:pPr marL="457200" lvl="1" indent="0">
              <a:buNone/>
            </a:pPr>
            <a:endParaRPr lang="en-US" sz="500" i="1" dirty="0"/>
          </a:p>
          <a:p>
            <a:r>
              <a:rPr lang="en-US" sz="2000" dirty="0"/>
              <a:t>2. Do we already know how well an intervention will work in a given context (i.e. the one in which we propose an evaluation)?</a:t>
            </a:r>
          </a:p>
          <a:p>
            <a:pPr lvl="1"/>
            <a:r>
              <a:rPr lang="en-US" sz="1800" i="1" dirty="0">
                <a:solidFill>
                  <a:schemeClr val="bg1"/>
                </a:solidFill>
              </a:rPr>
              <a:t>If no, then a study design involving a comparison group may indeed be ethical, before using resources to scale-up the intervention.</a:t>
            </a:r>
          </a:p>
          <a:p>
            <a:pPr marL="457200" lvl="1" indent="0">
              <a:buNone/>
            </a:pPr>
            <a:endParaRPr lang="en-US" sz="500" i="1" dirty="0"/>
          </a:p>
          <a:p>
            <a:r>
              <a:rPr lang="en-US" sz="2000" dirty="0"/>
              <a:t>3. Do resources exist to roll-out the intervention to the entire population right now?</a:t>
            </a:r>
          </a:p>
          <a:p>
            <a:pPr lvl="1"/>
            <a:r>
              <a:rPr lang="en-US" sz="1800" i="1" dirty="0">
                <a:solidFill>
                  <a:schemeClr val="bg1"/>
                </a:solidFill>
              </a:rPr>
              <a:t>If no, then a randomization procedure may be more ethical to determine who will get the intervention ‘later’ than alternative selection criteria, such as political favoritism.</a:t>
            </a:r>
          </a:p>
        </p:txBody>
      </p:sp>
    </p:spTree>
    <p:extLst>
      <p:ext uri="{BB962C8B-B14F-4D97-AF65-F5344CB8AC3E}">
        <p14:creationId xmlns:p14="http://schemas.microsoft.com/office/powerpoint/2010/main" val="417791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Ethics of a comparison group</a:t>
            </a:r>
          </a:p>
        </p:txBody>
      </p:sp>
      <p:sp>
        <p:nvSpPr>
          <p:cNvPr id="3" name="Content Placeholder 2"/>
          <p:cNvSpPr>
            <a:spLocks noGrp="1"/>
          </p:cNvSpPr>
          <p:nvPr>
            <p:ph sz="quarter" idx="12"/>
          </p:nvPr>
        </p:nvSpPr>
        <p:spPr/>
        <p:txBody>
          <a:bodyPr/>
          <a:lstStyle/>
          <a:p>
            <a:r>
              <a:rPr lang="en-US" sz="2000" dirty="0"/>
              <a:t>1. Do we already know how much benefit is derived from an intervention and at what cost of delivery in a relevant context (i.e. what do we know about effectiveness)?</a:t>
            </a:r>
          </a:p>
          <a:p>
            <a:pPr lvl="1"/>
            <a:r>
              <a:rPr lang="en-US" sz="1800" i="1" dirty="0"/>
              <a:t>If no, then a study design involving a (no-intervention) comparison group may be ethical, to answer this question before scaling up.</a:t>
            </a:r>
          </a:p>
          <a:p>
            <a:pPr marL="457200" lvl="1" indent="0">
              <a:buNone/>
            </a:pPr>
            <a:endParaRPr lang="en-US" sz="500" i="1" dirty="0"/>
          </a:p>
          <a:p>
            <a:r>
              <a:rPr lang="en-US" sz="2000" dirty="0"/>
              <a:t>2. Do we already know how well an intervention will work in a given context (i.e. the one in which we propose an evaluation)?</a:t>
            </a:r>
          </a:p>
          <a:p>
            <a:pPr lvl="1"/>
            <a:r>
              <a:rPr lang="en-US" sz="1800" i="1" dirty="0">
                <a:solidFill>
                  <a:schemeClr val="bg1"/>
                </a:solidFill>
              </a:rPr>
              <a:t>If no, then a study design involving a comparison group may indeed be ethical, before using resources to scale-up the intervention.</a:t>
            </a:r>
          </a:p>
          <a:p>
            <a:pPr marL="457200" lvl="1" indent="0">
              <a:buNone/>
            </a:pPr>
            <a:endParaRPr lang="en-US" sz="500" i="1" dirty="0"/>
          </a:p>
          <a:p>
            <a:r>
              <a:rPr lang="en-US" sz="2000" dirty="0"/>
              <a:t>3. Do resources exist to roll-out the intervention to the entire population right now?</a:t>
            </a:r>
          </a:p>
          <a:p>
            <a:pPr lvl="1"/>
            <a:r>
              <a:rPr lang="en-US" sz="1800" i="1" dirty="0">
                <a:solidFill>
                  <a:schemeClr val="bg1"/>
                </a:solidFill>
              </a:rPr>
              <a:t>If no, then a randomization procedure may be more ethical to determine who will get the intervention ‘later’ than alternative selection criteria, such as political favoritism.</a:t>
            </a:r>
          </a:p>
        </p:txBody>
      </p:sp>
    </p:spTree>
    <p:extLst>
      <p:ext uri="{BB962C8B-B14F-4D97-AF65-F5344CB8AC3E}">
        <p14:creationId xmlns:p14="http://schemas.microsoft.com/office/powerpoint/2010/main" val="1631007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Ethics of a comparison group</a:t>
            </a:r>
          </a:p>
        </p:txBody>
      </p:sp>
      <p:sp>
        <p:nvSpPr>
          <p:cNvPr id="3" name="Content Placeholder 2"/>
          <p:cNvSpPr>
            <a:spLocks noGrp="1"/>
          </p:cNvSpPr>
          <p:nvPr>
            <p:ph sz="quarter" idx="12"/>
          </p:nvPr>
        </p:nvSpPr>
        <p:spPr/>
        <p:txBody>
          <a:bodyPr/>
          <a:lstStyle/>
          <a:p>
            <a:r>
              <a:rPr lang="en-US" sz="2000" dirty="0"/>
              <a:t>1. Do we already know how much benefit is derived from an intervention and at what cost of delivery in a relevant context (i.e. what do we know about effectiveness)?</a:t>
            </a:r>
          </a:p>
          <a:p>
            <a:pPr lvl="1"/>
            <a:r>
              <a:rPr lang="en-US" sz="1800" i="1" dirty="0">
                <a:solidFill>
                  <a:srgbClr val="B4D2EE"/>
                </a:solidFill>
              </a:rPr>
              <a:t>If no, then a study design involving a (no-intervention) comparison group may be ethical, to answer this question before scaling up.</a:t>
            </a:r>
          </a:p>
          <a:p>
            <a:pPr marL="457200" lvl="1" indent="0">
              <a:buNone/>
            </a:pPr>
            <a:endParaRPr lang="en-US" sz="500" i="1" dirty="0"/>
          </a:p>
          <a:p>
            <a:r>
              <a:rPr lang="en-US" sz="2000" dirty="0"/>
              <a:t>2. Do we already know how well an intervention will work in a given context (i.e. the one in which we propose an evaluation)?</a:t>
            </a:r>
          </a:p>
          <a:p>
            <a:pPr lvl="1"/>
            <a:r>
              <a:rPr lang="en-US" sz="1800" i="1" dirty="0"/>
              <a:t>If no, then a study design involving a comparison group may indeed be ethical, before using resources to scale-up the intervention.</a:t>
            </a:r>
          </a:p>
          <a:p>
            <a:pPr marL="457200" lvl="1" indent="0">
              <a:buNone/>
            </a:pPr>
            <a:endParaRPr lang="en-US" sz="500" i="1" dirty="0"/>
          </a:p>
          <a:p>
            <a:r>
              <a:rPr lang="en-US" sz="2000" dirty="0"/>
              <a:t>3. Do resources exist to roll-out the intervention to the entire population right now?</a:t>
            </a:r>
          </a:p>
          <a:p>
            <a:pPr lvl="1"/>
            <a:r>
              <a:rPr lang="en-US" sz="1800" i="1" dirty="0">
                <a:solidFill>
                  <a:schemeClr val="bg1"/>
                </a:solidFill>
              </a:rPr>
              <a:t>If no, then a randomization procedure may be more ethical to determine who will get the intervention ‘later’ than alternative selection criteria, such as political favoritism.</a:t>
            </a:r>
          </a:p>
        </p:txBody>
      </p:sp>
    </p:spTree>
    <p:extLst>
      <p:ext uri="{BB962C8B-B14F-4D97-AF65-F5344CB8AC3E}">
        <p14:creationId xmlns:p14="http://schemas.microsoft.com/office/powerpoint/2010/main" val="1397977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Ethics of a comparison group</a:t>
            </a:r>
          </a:p>
        </p:txBody>
      </p:sp>
      <p:sp>
        <p:nvSpPr>
          <p:cNvPr id="3" name="Content Placeholder 2"/>
          <p:cNvSpPr>
            <a:spLocks noGrp="1"/>
          </p:cNvSpPr>
          <p:nvPr>
            <p:ph sz="quarter" idx="12"/>
          </p:nvPr>
        </p:nvSpPr>
        <p:spPr/>
        <p:txBody>
          <a:bodyPr/>
          <a:lstStyle/>
          <a:p>
            <a:r>
              <a:rPr lang="en-US" sz="2000" dirty="0"/>
              <a:t>1. Do we already know how much benefit is derived from an intervention and at what cost of delivery in a relevant context (i.e. what do we know about effectiveness)?</a:t>
            </a:r>
          </a:p>
          <a:p>
            <a:pPr lvl="1"/>
            <a:r>
              <a:rPr lang="en-US" sz="1800" i="1" dirty="0">
                <a:solidFill>
                  <a:srgbClr val="B4D2EE"/>
                </a:solidFill>
              </a:rPr>
              <a:t>If no, then a study design involving a (no-intervention) comparison group may be ethical, to answer this question before scaling up.</a:t>
            </a:r>
          </a:p>
          <a:p>
            <a:pPr marL="457200" lvl="1" indent="0">
              <a:buNone/>
            </a:pPr>
            <a:endParaRPr lang="en-US" sz="500" i="1" dirty="0"/>
          </a:p>
          <a:p>
            <a:r>
              <a:rPr lang="en-US" sz="2000" dirty="0"/>
              <a:t>2. Do we already know how well an intervention will work in a given context (i.e. the one in which we propose an evaluation)?</a:t>
            </a:r>
          </a:p>
          <a:p>
            <a:pPr lvl="1"/>
            <a:r>
              <a:rPr lang="en-US" sz="1800" i="1" dirty="0">
                <a:solidFill>
                  <a:srgbClr val="B4D2EE"/>
                </a:solidFill>
              </a:rPr>
              <a:t>If no, then a study design involving a comparison group may indeed be ethical, before using resources to scale-up the intervention.</a:t>
            </a:r>
          </a:p>
          <a:p>
            <a:pPr marL="457200" lvl="1" indent="0">
              <a:buNone/>
            </a:pPr>
            <a:endParaRPr lang="en-US" sz="500" i="1" dirty="0"/>
          </a:p>
          <a:p>
            <a:r>
              <a:rPr lang="en-US" sz="2000" dirty="0"/>
              <a:t>3. Do resources exist to roll-out the intervention to the entire population right now?</a:t>
            </a:r>
          </a:p>
          <a:p>
            <a:pPr lvl="1"/>
            <a:r>
              <a:rPr lang="en-US" sz="1800" i="1" dirty="0"/>
              <a:t>If no, then a randomization procedure may be more ethical to determine who will get the intervention ‘later’ than alternative selection criteria, such as political favoritism.</a:t>
            </a:r>
          </a:p>
        </p:txBody>
      </p:sp>
    </p:spTree>
    <p:extLst>
      <p:ext uri="{BB962C8B-B14F-4D97-AF65-F5344CB8AC3E}">
        <p14:creationId xmlns:p14="http://schemas.microsoft.com/office/powerpoint/2010/main" val="767028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618A3A4-02A4-44E6-A57E-4D7DAA2A0A50}"/>
              </a:ext>
            </a:extLst>
          </p:cNvPr>
          <p:cNvSpPr/>
          <p:nvPr/>
        </p:nvSpPr>
        <p:spPr>
          <a:xfrm>
            <a:off x="6594125" y="1884227"/>
            <a:ext cx="2355911" cy="2432440"/>
          </a:xfrm>
          <a:prstGeom prst="roundRect">
            <a:avLst>
              <a:gd name="adj" fmla="val 591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Family with boy">
            <a:extLst>
              <a:ext uri="{FF2B5EF4-FFF2-40B4-BE49-F238E27FC236}">
                <a16:creationId xmlns:a16="http://schemas.microsoft.com/office/drawing/2014/main" id="{4D4DDBDC-FA67-4911-92B6-B9DF5E449F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80796" y="3781449"/>
            <a:ext cx="914400" cy="914400"/>
          </a:xfrm>
          <a:prstGeom prst="rect">
            <a:avLst/>
          </a:prstGeom>
        </p:spPr>
      </p:pic>
      <p:pic>
        <p:nvPicPr>
          <p:cNvPr id="41" name="Graphic 40" descr="Man">
            <a:extLst>
              <a:ext uri="{FF2B5EF4-FFF2-40B4-BE49-F238E27FC236}">
                <a16:creationId xmlns:a16="http://schemas.microsoft.com/office/drawing/2014/main" id="{37DCC79E-0084-41B1-957E-11450BF1D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392720" y="3735901"/>
            <a:ext cx="914400" cy="914400"/>
          </a:xfrm>
          <a:prstGeom prst="rect">
            <a:avLst/>
          </a:prstGeom>
        </p:spPr>
      </p:pic>
      <p:pic>
        <p:nvPicPr>
          <p:cNvPr id="42" name="Graphic 41" descr="Woman">
            <a:extLst>
              <a:ext uri="{FF2B5EF4-FFF2-40B4-BE49-F238E27FC236}">
                <a16:creationId xmlns:a16="http://schemas.microsoft.com/office/drawing/2014/main" id="{91835FFC-8812-4CC4-BD75-E0E3A83C9D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392720" y="2755023"/>
            <a:ext cx="914400" cy="914400"/>
          </a:xfrm>
          <a:prstGeom prst="rect">
            <a:avLst/>
          </a:prstGeom>
        </p:spPr>
      </p:pic>
      <p:pic>
        <p:nvPicPr>
          <p:cNvPr id="43" name="Graphic 42" descr="Walk">
            <a:extLst>
              <a:ext uri="{FF2B5EF4-FFF2-40B4-BE49-F238E27FC236}">
                <a16:creationId xmlns:a16="http://schemas.microsoft.com/office/drawing/2014/main" id="{F2228408-3EA5-4B0A-8337-4AD32747CD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146165" y="2770013"/>
            <a:ext cx="914400" cy="914400"/>
          </a:xfrm>
          <a:prstGeom prst="rect">
            <a:avLst/>
          </a:prstGeom>
        </p:spPr>
      </p:pic>
      <p:sp>
        <p:nvSpPr>
          <p:cNvPr id="4" name="Rectangle 3">
            <a:extLst>
              <a:ext uri="{FF2B5EF4-FFF2-40B4-BE49-F238E27FC236}">
                <a16:creationId xmlns:a16="http://schemas.microsoft.com/office/drawing/2014/main" id="{FC5EC902-199A-434D-8657-B401F7CA180F}"/>
              </a:ext>
            </a:extLst>
          </p:cNvPr>
          <p:cNvSpPr/>
          <p:nvPr/>
        </p:nvSpPr>
        <p:spPr>
          <a:xfrm>
            <a:off x="4496166" y="2736379"/>
            <a:ext cx="1662800" cy="1987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840AF372-0D19-4F4B-8483-8BA87BC0F323}"/>
              </a:ext>
            </a:extLst>
          </p:cNvPr>
          <p:cNvSpPr/>
          <p:nvPr/>
        </p:nvSpPr>
        <p:spPr>
          <a:xfrm flipV="1">
            <a:off x="-4954808" y="4546934"/>
            <a:ext cx="12859043" cy="1408357"/>
          </a:xfrm>
          <a:prstGeom prst="arc">
            <a:avLst>
              <a:gd name="adj1" fmla="val 16200000"/>
              <a:gd name="adj2" fmla="val 21515196"/>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19129628-5E6A-4B8E-A106-AAF893982BD0}"/>
              </a:ext>
            </a:extLst>
          </p:cNvPr>
          <p:cNvSpPr/>
          <p:nvPr/>
        </p:nvSpPr>
        <p:spPr>
          <a:xfrm flipV="1">
            <a:off x="-4961741" y="4546928"/>
            <a:ext cx="12859043" cy="1408357"/>
          </a:xfrm>
          <a:prstGeom prst="arc">
            <a:avLst>
              <a:gd name="adj1" fmla="val 16200000"/>
              <a:gd name="adj2" fmla="val 2151519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6368122B-9A47-4A13-9705-3FCAB6ECEF1D}"/>
              </a:ext>
            </a:extLst>
          </p:cNvPr>
          <p:cNvSpPr/>
          <p:nvPr/>
        </p:nvSpPr>
        <p:spPr>
          <a:xfrm flipV="1">
            <a:off x="-4961741" y="1995395"/>
            <a:ext cx="12859043" cy="3957385"/>
          </a:xfrm>
          <a:prstGeom prst="arc">
            <a:avLst>
              <a:gd name="adj1" fmla="val 16200000"/>
              <a:gd name="adj2" fmla="val 2134424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DB2837C6-C91A-4D0F-8698-AFB481A47E0D}"/>
              </a:ext>
            </a:extLst>
          </p:cNvPr>
          <p:cNvSpPr>
            <a:spLocks noGrp="1"/>
          </p:cNvSpPr>
          <p:nvPr>
            <p:ph type="title"/>
          </p:nvPr>
        </p:nvSpPr>
        <p:spPr>
          <a:xfrm>
            <a:off x="834498" y="274638"/>
            <a:ext cx="7886700" cy="660276"/>
          </a:xfrm>
        </p:spPr>
        <p:txBody>
          <a:bodyPr/>
          <a:lstStyle/>
          <a:p>
            <a:r>
              <a:rPr lang="en-US" dirty="0"/>
              <a:t>How do we measure what works?</a:t>
            </a:r>
          </a:p>
        </p:txBody>
      </p:sp>
      <p:cxnSp>
        <p:nvCxnSpPr>
          <p:cNvPr id="5" name="Straight Arrow Connector 4">
            <a:extLst>
              <a:ext uri="{FF2B5EF4-FFF2-40B4-BE49-F238E27FC236}">
                <a16:creationId xmlns:a16="http://schemas.microsoft.com/office/drawing/2014/main" id="{A6D7BB4F-EECD-428D-A6FE-0DDA2133DBF8}"/>
              </a:ext>
            </a:extLst>
          </p:cNvPr>
          <p:cNvCxnSpPr>
            <a:cxnSpLocks/>
          </p:cNvCxnSpPr>
          <p:nvPr/>
        </p:nvCxnSpPr>
        <p:spPr>
          <a:xfrm flipV="1">
            <a:off x="1439058" y="2686982"/>
            <a:ext cx="0" cy="353393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68FE52-CECB-4ABF-9173-501C61620DEA}"/>
              </a:ext>
            </a:extLst>
          </p:cNvPr>
          <p:cNvCxnSpPr>
            <a:cxnSpLocks/>
          </p:cNvCxnSpPr>
          <p:nvPr/>
        </p:nvCxnSpPr>
        <p:spPr>
          <a:xfrm flipV="1">
            <a:off x="1409078" y="6190933"/>
            <a:ext cx="6488243"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Family with boy">
            <a:extLst>
              <a:ext uri="{FF2B5EF4-FFF2-40B4-BE49-F238E27FC236}">
                <a16:creationId xmlns:a16="http://schemas.microsoft.com/office/drawing/2014/main" id="{EB190D78-1A7D-48E3-A9E2-E0199E4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77540" y="3762805"/>
            <a:ext cx="914400" cy="914400"/>
          </a:xfrm>
          <a:prstGeom prst="rect">
            <a:avLst/>
          </a:prstGeom>
        </p:spPr>
      </p:pic>
      <p:pic>
        <p:nvPicPr>
          <p:cNvPr id="14" name="Graphic 13" descr="Man">
            <a:extLst>
              <a:ext uri="{FF2B5EF4-FFF2-40B4-BE49-F238E27FC236}">
                <a16:creationId xmlns:a16="http://schemas.microsoft.com/office/drawing/2014/main" id="{381E6EC7-F8EC-4441-A79D-C5DE1B5CDC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989464" y="3717257"/>
            <a:ext cx="914400" cy="914400"/>
          </a:xfrm>
          <a:prstGeom prst="rect">
            <a:avLst/>
          </a:prstGeom>
        </p:spPr>
      </p:pic>
      <p:pic>
        <p:nvPicPr>
          <p:cNvPr id="16" name="Graphic 15" descr="Woman with cane">
            <a:extLst>
              <a:ext uri="{FF2B5EF4-FFF2-40B4-BE49-F238E27FC236}">
                <a16:creationId xmlns:a16="http://schemas.microsoft.com/office/drawing/2014/main" id="{6D026F01-22B8-4FB0-875D-7CE85B12CB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029726" y="2762123"/>
            <a:ext cx="914400" cy="914400"/>
          </a:xfrm>
          <a:prstGeom prst="rect">
            <a:avLst/>
          </a:prstGeom>
        </p:spPr>
      </p:pic>
      <p:pic>
        <p:nvPicPr>
          <p:cNvPr id="18" name="Graphic 17" descr="Man with baby">
            <a:extLst>
              <a:ext uri="{FF2B5EF4-FFF2-40B4-BE49-F238E27FC236}">
                <a16:creationId xmlns:a16="http://schemas.microsoft.com/office/drawing/2014/main" id="{8D1D45B9-2CAD-4B69-941E-00756DEB9E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4414923" y="2751369"/>
            <a:ext cx="914400" cy="914400"/>
          </a:xfrm>
          <a:prstGeom prst="rect">
            <a:avLst/>
          </a:prstGeom>
        </p:spPr>
      </p:pic>
      <p:pic>
        <p:nvPicPr>
          <p:cNvPr id="20" name="Graphic 19" descr="Pregnant lady">
            <a:extLst>
              <a:ext uri="{FF2B5EF4-FFF2-40B4-BE49-F238E27FC236}">
                <a16:creationId xmlns:a16="http://schemas.microsoft.com/office/drawing/2014/main" id="{C852D385-7386-4B65-93CE-69CA68B41D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4346964" y="3750762"/>
            <a:ext cx="914400" cy="914400"/>
          </a:xfrm>
          <a:prstGeom prst="rect">
            <a:avLst/>
          </a:prstGeom>
        </p:spPr>
      </p:pic>
      <p:pic>
        <p:nvPicPr>
          <p:cNvPr id="22" name="Graphic 21" descr="Woman">
            <a:extLst>
              <a:ext uri="{FF2B5EF4-FFF2-40B4-BE49-F238E27FC236}">
                <a16:creationId xmlns:a16="http://schemas.microsoft.com/office/drawing/2014/main" id="{B6D67A28-53D4-44EC-8136-568F0540E4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1989464" y="2736379"/>
            <a:ext cx="914400" cy="914400"/>
          </a:xfrm>
          <a:prstGeom prst="rect">
            <a:avLst/>
          </a:prstGeom>
        </p:spPr>
      </p:pic>
      <p:pic>
        <p:nvPicPr>
          <p:cNvPr id="24" name="Graphic 23" descr="Walk">
            <a:extLst>
              <a:ext uri="{FF2B5EF4-FFF2-40B4-BE49-F238E27FC236}">
                <a16:creationId xmlns:a16="http://schemas.microsoft.com/office/drawing/2014/main" id="{B50B3655-8971-428D-B709-5E7A88D8B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2742909" y="2751369"/>
            <a:ext cx="914400" cy="914400"/>
          </a:xfrm>
          <a:prstGeom prst="rect">
            <a:avLst/>
          </a:prstGeom>
        </p:spPr>
      </p:pic>
      <p:pic>
        <p:nvPicPr>
          <p:cNvPr id="25" name="Graphic 24" descr="Woman">
            <a:extLst>
              <a:ext uri="{FF2B5EF4-FFF2-40B4-BE49-F238E27FC236}">
                <a16:creationId xmlns:a16="http://schemas.microsoft.com/office/drawing/2014/main" id="{BEF8BFC5-D7E0-406C-94A0-A219979BD2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244566" y="3748257"/>
            <a:ext cx="914400" cy="914400"/>
          </a:xfrm>
          <a:prstGeom prst="rect">
            <a:avLst/>
          </a:prstGeom>
        </p:spPr>
      </p:pic>
      <p:pic>
        <p:nvPicPr>
          <p:cNvPr id="26" name="Graphic 25" descr="Man">
            <a:extLst>
              <a:ext uri="{FF2B5EF4-FFF2-40B4-BE49-F238E27FC236}">
                <a16:creationId xmlns:a16="http://schemas.microsoft.com/office/drawing/2014/main" id="{2C77BF5C-1516-480E-B99D-5E0901774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780701" y="3747815"/>
            <a:ext cx="914400" cy="914400"/>
          </a:xfrm>
          <a:prstGeom prst="rect">
            <a:avLst/>
          </a:prstGeom>
        </p:spPr>
      </p:pic>
      <p:sp>
        <p:nvSpPr>
          <p:cNvPr id="44" name="Rectangle: Rounded Corners 43">
            <a:extLst>
              <a:ext uri="{FF2B5EF4-FFF2-40B4-BE49-F238E27FC236}">
                <a16:creationId xmlns:a16="http://schemas.microsoft.com/office/drawing/2014/main" id="{E6E031F8-DBEE-427D-A8CB-6A7A86635BD5}"/>
              </a:ext>
            </a:extLst>
          </p:cNvPr>
          <p:cNvSpPr/>
          <p:nvPr/>
        </p:nvSpPr>
        <p:spPr>
          <a:xfrm>
            <a:off x="4403364" y="2621831"/>
            <a:ext cx="1847419" cy="2199806"/>
          </a:xfrm>
          <a:prstGeom prst="roundRect">
            <a:avLst>
              <a:gd name="adj" fmla="val 9623"/>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A1965C9-9873-45C7-8FCF-E24112294E1F}"/>
              </a:ext>
            </a:extLst>
          </p:cNvPr>
          <p:cNvSpPr/>
          <p:nvPr/>
        </p:nvSpPr>
        <p:spPr>
          <a:xfrm>
            <a:off x="1989463" y="2599372"/>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9CCEC664-2BA0-4446-99FD-0575C26E4A5C}"/>
              </a:ext>
            </a:extLst>
          </p:cNvPr>
          <p:cNvSpPr/>
          <p:nvPr/>
        </p:nvSpPr>
        <p:spPr>
          <a:xfrm>
            <a:off x="4405613" y="2624728"/>
            <a:ext cx="1847419" cy="2199806"/>
          </a:xfrm>
          <a:prstGeom prst="roundRect">
            <a:avLst>
              <a:gd name="adj" fmla="val 962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5894BAD-DC40-489D-A898-1B7651ACC306}"/>
              </a:ext>
            </a:extLst>
          </p:cNvPr>
          <p:cNvSpPr/>
          <p:nvPr/>
        </p:nvSpPr>
        <p:spPr>
          <a:xfrm>
            <a:off x="1989463" y="2603467"/>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C08D2BA-E488-4F91-B6E1-2158F7F0B9DA}"/>
              </a:ext>
            </a:extLst>
          </p:cNvPr>
          <p:cNvCxnSpPr/>
          <p:nvPr/>
        </p:nvCxnSpPr>
        <p:spPr>
          <a:xfrm>
            <a:off x="7390151" y="4813543"/>
            <a:ext cx="0" cy="64457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3586900-3562-44F1-B2D7-C88C765AF0DF}"/>
              </a:ext>
            </a:extLst>
          </p:cNvPr>
          <p:cNvSpPr txBox="1"/>
          <p:nvPr/>
        </p:nvSpPr>
        <p:spPr>
          <a:xfrm>
            <a:off x="7492926" y="4659504"/>
            <a:ext cx="926050" cy="646331"/>
          </a:xfrm>
          <a:prstGeom prst="rect">
            <a:avLst/>
          </a:prstGeom>
          <a:noFill/>
        </p:spPr>
        <p:txBody>
          <a:bodyPr wrap="square" rtlCol="0">
            <a:spAutoFit/>
          </a:bodyPr>
          <a:lstStyle/>
          <a:p>
            <a:r>
              <a:rPr lang="en-US" sz="3600" dirty="0"/>
              <a:t>?</a:t>
            </a:r>
          </a:p>
        </p:txBody>
      </p:sp>
      <p:sp>
        <p:nvSpPr>
          <p:cNvPr id="36" name="TextBox 35">
            <a:extLst>
              <a:ext uri="{FF2B5EF4-FFF2-40B4-BE49-F238E27FC236}">
                <a16:creationId xmlns:a16="http://schemas.microsoft.com/office/drawing/2014/main" id="{831A1065-8E78-4A5E-9B10-49F7E3A3B8FC}"/>
              </a:ext>
            </a:extLst>
          </p:cNvPr>
          <p:cNvSpPr txBox="1"/>
          <p:nvPr/>
        </p:nvSpPr>
        <p:spPr>
          <a:xfrm>
            <a:off x="3923948" y="3432132"/>
            <a:ext cx="508448" cy="400110"/>
          </a:xfrm>
          <a:prstGeom prst="rect">
            <a:avLst/>
          </a:prstGeom>
          <a:noFill/>
        </p:spPr>
        <p:txBody>
          <a:bodyPr wrap="square" rtlCol="0">
            <a:spAutoFit/>
          </a:bodyPr>
          <a:lstStyle/>
          <a:p>
            <a:r>
              <a:rPr lang="en-US" sz="2000" dirty="0"/>
              <a:t>vs.</a:t>
            </a:r>
          </a:p>
        </p:txBody>
      </p:sp>
      <p:sp>
        <p:nvSpPr>
          <p:cNvPr id="37" name="TextBox 36">
            <a:extLst>
              <a:ext uri="{FF2B5EF4-FFF2-40B4-BE49-F238E27FC236}">
                <a16:creationId xmlns:a16="http://schemas.microsoft.com/office/drawing/2014/main" id="{38573058-5EE8-45F6-AB4F-716CC92C4200}"/>
              </a:ext>
            </a:extLst>
          </p:cNvPr>
          <p:cNvSpPr txBox="1"/>
          <p:nvPr/>
        </p:nvSpPr>
        <p:spPr>
          <a:xfrm>
            <a:off x="1625659" y="1587789"/>
            <a:ext cx="5261269" cy="584775"/>
          </a:xfrm>
          <a:prstGeom prst="rect">
            <a:avLst/>
          </a:prstGeom>
          <a:noFill/>
        </p:spPr>
        <p:txBody>
          <a:bodyPr wrap="square" rtlCol="0">
            <a:spAutoFit/>
          </a:bodyPr>
          <a:lstStyle/>
          <a:p>
            <a:pPr algn="ctr"/>
            <a:endParaRPr lang="en-US" sz="1400" b="1" dirty="0"/>
          </a:p>
          <a:p>
            <a:pPr algn="ctr"/>
            <a:r>
              <a:rPr lang="en-US" b="1" dirty="0"/>
              <a:t>Fundamental problem of causal inference</a:t>
            </a:r>
          </a:p>
        </p:txBody>
      </p:sp>
      <p:sp>
        <p:nvSpPr>
          <p:cNvPr id="38" name="Left Brace 37">
            <a:extLst>
              <a:ext uri="{FF2B5EF4-FFF2-40B4-BE49-F238E27FC236}">
                <a16:creationId xmlns:a16="http://schemas.microsoft.com/office/drawing/2014/main" id="{8258B465-9106-4585-9FBE-A4A025AEC539}"/>
              </a:ext>
            </a:extLst>
          </p:cNvPr>
          <p:cNvSpPr/>
          <p:nvPr/>
        </p:nvSpPr>
        <p:spPr>
          <a:xfrm rot="5400000">
            <a:off x="3953441" y="194275"/>
            <a:ext cx="291614" cy="4427485"/>
          </a:xfrm>
          <a:prstGeom prst="leftBrace">
            <a:avLst>
              <a:gd name="adj1" fmla="val 4814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925B3AA-BD4E-4360-8B5A-04100DB74A2C}"/>
              </a:ext>
            </a:extLst>
          </p:cNvPr>
          <p:cNvSpPr txBox="1"/>
          <p:nvPr/>
        </p:nvSpPr>
        <p:spPr>
          <a:xfrm>
            <a:off x="6981702" y="6230278"/>
            <a:ext cx="1549867" cy="369332"/>
          </a:xfrm>
          <a:prstGeom prst="rect">
            <a:avLst/>
          </a:prstGeom>
          <a:noFill/>
        </p:spPr>
        <p:txBody>
          <a:bodyPr wrap="square" rtlCol="0">
            <a:spAutoFit/>
          </a:bodyPr>
          <a:lstStyle/>
          <a:p>
            <a:r>
              <a:rPr lang="en-US" dirty="0"/>
              <a:t>Time</a:t>
            </a:r>
          </a:p>
        </p:txBody>
      </p:sp>
      <p:sp>
        <p:nvSpPr>
          <p:cNvPr id="40" name="TextBox 39">
            <a:extLst>
              <a:ext uri="{FF2B5EF4-FFF2-40B4-BE49-F238E27FC236}">
                <a16:creationId xmlns:a16="http://schemas.microsoft.com/office/drawing/2014/main" id="{EA16F9B6-6E2D-411C-B744-0A6C7D29EB5F}"/>
              </a:ext>
            </a:extLst>
          </p:cNvPr>
          <p:cNvSpPr txBox="1"/>
          <p:nvPr/>
        </p:nvSpPr>
        <p:spPr>
          <a:xfrm rot="16200000">
            <a:off x="432034" y="2920097"/>
            <a:ext cx="1549867" cy="369332"/>
          </a:xfrm>
          <a:prstGeom prst="rect">
            <a:avLst/>
          </a:prstGeom>
          <a:noFill/>
        </p:spPr>
        <p:txBody>
          <a:bodyPr wrap="square" rtlCol="0">
            <a:spAutoFit/>
          </a:bodyPr>
          <a:lstStyle/>
          <a:p>
            <a:r>
              <a:rPr lang="en-US" dirty="0"/>
              <a:t>Outcome</a:t>
            </a:r>
          </a:p>
        </p:txBody>
      </p:sp>
      <p:sp>
        <p:nvSpPr>
          <p:cNvPr id="2" name="Content Placeholder 1">
            <a:extLst>
              <a:ext uri="{FF2B5EF4-FFF2-40B4-BE49-F238E27FC236}">
                <a16:creationId xmlns:a16="http://schemas.microsoft.com/office/drawing/2014/main" id="{5D432F3C-7CF5-4140-A2BA-A95F62E6DA5B}"/>
              </a:ext>
            </a:extLst>
          </p:cNvPr>
          <p:cNvSpPr>
            <a:spLocks noGrp="1"/>
          </p:cNvSpPr>
          <p:nvPr>
            <p:ph sz="quarter" idx="10"/>
          </p:nvPr>
        </p:nvSpPr>
        <p:spPr>
          <a:xfrm>
            <a:off x="1261535" y="934914"/>
            <a:ext cx="7459663" cy="722852"/>
          </a:xfrm>
          <a:solidFill>
            <a:schemeClr val="bg1"/>
          </a:solidFill>
        </p:spPr>
        <p:txBody>
          <a:bodyPr/>
          <a:lstStyle/>
          <a:p>
            <a:r>
              <a:rPr lang="en-US" sz="2000" dirty="0"/>
              <a:t>Quantify changes in targeted outcomes that are </a:t>
            </a:r>
            <a:r>
              <a:rPr lang="en-US" sz="2000" i="1" dirty="0"/>
              <a:t>attributable</a:t>
            </a:r>
            <a:r>
              <a:rPr lang="en-US" sz="2000" dirty="0"/>
              <a:t> to the intervention (i.e., would not have otherwise happened)</a:t>
            </a:r>
          </a:p>
        </p:txBody>
      </p:sp>
      <p:sp>
        <p:nvSpPr>
          <p:cNvPr id="46" name="TextBox 45">
            <a:extLst>
              <a:ext uri="{FF2B5EF4-FFF2-40B4-BE49-F238E27FC236}">
                <a16:creationId xmlns:a16="http://schemas.microsoft.com/office/drawing/2014/main" id="{2E9DC9F1-1C48-4924-90DB-F927ED92C16C}"/>
              </a:ext>
            </a:extLst>
          </p:cNvPr>
          <p:cNvSpPr txBox="1"/>
          <p:nvPr/>
        </p:nvSpPr>
        <p:spPr>
          <a:xfrm>
            <a:off x="7727922" y="4243319"/>
            <a:ext cx="1416077" cy="646331"/>
          </a:xfrm>
          <a:prstGeom prst="rect">
            <a:avLst/>
          </a:prstGeom>
          <a:noFill/>
        </p:spPr>
        <p:txBody>
          <a:bodyPr wrap="square" rtlCol="0">
            <a:spAutoFit/>
          </a:bodyPr>
          <a:lstStyle/>
          <a:p>
            <a:r>
              <a:rPr lang="en-US" dirty="0"/>
              <a:t>With intervention</a:t>
            </a:r>
          </a:p>
        </p:txBody>
      </p:sp>
      <p:sp>
        <p:nvSpPr>
          <p:cNvPr id="47" name="TextBox 46">
            <a:extLst>
              <a:ext uri="{FF2B5EF4-FFF2-40B4-BE49-F238E27FC236}">
                <a16:creationId xmlns:a16="http://schemas.microsoft.com/office/drawing/2014/main" id="{332CBE53-4065-4766-923C-E6234B9A9084}"/>
              </a:ext>
            </a:extLst>
          </p:cNvPr>
          <p:cNvSpPr txBox="1"/>
          <p:nvPr/>
        </p:nvSpPr>
        <p:spPr>
          <a:xfrm>
            <a:off x="7753762" y="5232487"/>
            <a:ext cx="1471353" cy="646331"/>
          </a:xfrm>
          <a:prstGeom prst="rect">
            <a:avLst/>
          </a:prstGeom>
          <a:noFill/>
        </p:spPr>
        <p:txBody>
          <a:bodyPr wrap="square" rtlCol="0">
            <a:spAutoFit/>
          </a:bodyPr>
          <a:lstStyle/>
          <a:p>
            <a:r>
              <a:rPr lang="en-US" dirty="0"/>
              <a:t>Without intervention</a:t>
            </a:r>
          </a:p>
        </p:txBody>
      </p:sp>
      <p:sp>
        <p:nvSpPr>
          <p:cNvPr id="6" name="TextBox 5">
            <a:extLst>
              <a:ext uri="{FF2B5EF4-FFF2-40B4-BE49-F238E27FC236}">
                <a16:creationId xmlns:a16="http://schemas.microsoft.com/office/drawing/2014/main" id="{843AB3E4-36EC-416B-8693-DD96989331BF}"/>
              </a:ext>
            </a:extLst>
          </p:cNvPr>
          <p:cNvSpPr txBox="1"/>
          <p:nvPr/>
        </p:nvSpPr>
        <p:spPr>
          <a:xfrm>
            <a:off x="6628081" y="1884227"/>
            <a:ext cx="2251364" cy="1846659"/>
          </a:xfrm>
          <a:prstGeom prst="rect">
            <a:avLst/>
          </a:prstGeom>
          <a:noFill/>
        </p:spPr>
        <p:txBody>
          <a:bodyPr wrap="square" rtlCol="0">
            <a:spAutoFit/>
          </a:bodyPr>
          <a:lstStyle/>
          <a:p>
            <a:r>
              <a:rPr lang="en-US" b="1" dirty="0"/>
              <a:t>Methods:</a:t>
            </a:r>
          </a:p>
          <a:p>
            <a:r>
              <a:rPr lang="en-US" sz="1600" dirty="0"/>
              <a:t>-Randomized contr. trials</a:t>
            </a:r>
          </a:p>
          <a:p>
            <a:r>
              <a:rPr lang="en-US" sz="1600" dirty="0"/>
              <a:t>-Instrumental variables</a:t>
            </a:r>
          </a:p>
          <a:p>
            <a:r>
              <a:rPr lang="en-US" sz="1600" dirty="0"/>
              <a:t>-Regression discontinuity</a:t>
            </a:r>
          </a:p>
          <a:p>
            <a:r>
              <a:rPr lang="en-US" sz="1600" dirty="0"/>
              <a:t>-Propensity score matching</a:t>
            </a:r>
          </a:p>
          <a:p>
            <a:r>
              <a:rPr lang="en-US" sz="1600" dirty="0"/>
              <a:t>-Etc.</a:t>
            </a:r>
          </a:p>
        </p:txBody>
      </p:sp>
      <p:sp>
        <p:nvSpPr>
          <p:cNvPr id="48" name="TextBox 47">
            <a:extLst>
              <a:ext uri="{FF2B5EF4-FFF2-40B4-BE49-F238E27FC236}">
                <a16:creationId xmlns:a16="http://schemas.microsoft.com/office/drawing/2014/main" id="{F2EAD584-A3C3-4026-8A32-296729D887BC}"/>
              </a:ext>
            </a:extLst>
          </p:cNvPr>
          <p:cNvSpPr txBox="1"/>
          <p:nvPr/>
        </p:nvSpPr>
        <p:spPr>
          <a:xfrm>
            <a:off x="153311" y="154804"/>
            <a:ext cx="591329"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97375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xit" presetSubtype="0" fill="hold" grpId="0" nodeType="withEffect">
                                  <p:stCondLst>
                                    <p:cond delay="0"/>
                                  </p:stCondLst>
                                  <p:childTnLst>
                                    <p:animEffect transition="out" filter="fade">
                                      <p:cBhvr>
                                        <p:cTn id="45" dur="500"/>
                                        <p:tgtEl>
                                          <p:spTgt spid="28"/>
                                        </p:tgtEl>
                                      </p:cBhvr>
                                    </p:animEffect>
                                    <p:set>
                                      <p:cBhvr>
                                        <p:cTn id="46" dur="1" fill="hold">
                                          <p:stCondLst>
                                            <p:cond delay="499"/>
                                          </p:stCondLst>
                                        </p:cTn>
                                        <p:tgtEl>
                                          <p:spTgt spid="28"/>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par>
                                <p:cTn id="50" presetID="10" presetClass="exit" presetSubtype="0" fill="hold" grpId="0"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45" grpId="0" animBg="1"/>
      <p:bldP spid="10" grpId="0" animBg="1"/>
      <p:bldP spid="44" grpId="0" animBg="1"/>
      <p:bldP spid="28" grpId="0" animBg="1"/>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1072055" y="2157905"/>
            <a:ext cx="7886700" cy="3556382"/>
          </a:xfrm>
          <a:prstGeom prst="rect">
            <a:avLst/>
          </a:prstGeom>
        </p:spPr>
        <p:txBody>
          <a:bodyPr>
            <a:normAutofit lnSpcReduction="10000"/>
          </a:bodyPr>
          <a:lstStyle/>
          <a:p>
            <a:pPr eaLnBrk="1" hangingPunct="1"/>
            <a:r>
              <a:rPr lang="en-US" sz="2100" dirty="0">
                <a:ea typeface="ＭＳ Ｐゴシック" pitchFamily="34" charset="-128"/>
              </a:rPr>
              <a:t>Rigorous impact evaluations use experimental or quasi-experimental methods to construct a counterfactual designed to overcome </a:t>
            </a:r>
            <a:r>
              <a:rPr lang="en-US" sz="2100" dirty="0">
                <a:solidFill>
                  <a:srgbClr val="FF0000"/>
                </a:solidFill>
                <a:ea typeface="ＭＳ Ｐゴシック" pitchFamily="34" charset="-128"/>
              </a:rPr>
              <a:t>selection bias </a:t>
            </a:r>
            <a:r>
              <a:rPr lang="en-US" sz="2100" dirty="0">
                <a:ea typeface="ＭＳ Ｐゴシック" pitchFamily="34" charset="-128"/>
              </a:rPr>
              <a:t>and to control for </a:t>
            </a:r>
            <a:r>
              <a:rPr lang="en-US" sz="2100" dirty="0">
                <a:solidFill>
                  <a:srgbClr val="FF0000"/>
                </a:solidFill>
                <a:ea typeface="ＭＳ Ｐゴシック" pitchFamily="34" charset="-128"/>
              </a:rPr>
              <a:t>confounding factors</a:t>
            </a:r>
            <a:r>
              <a:rPr lang="en-US" sz="2100" dirty="0">
                <a:ea typeface="ＭＳ Ｐゴシック" pitchFamily="34" charset="-128"/>
              </a:rPr>
              <a:t>.</a:t>
            </a:r>
          </a:p>
          <a:p>
            <a:pPr eaLnBrk="1" hangingPunct="1"/>
            <a:r>
              <a:rPr lang="en-US" sz="2100" dirty="0">
                <a:ea typeface="ＭＳ Ｐゴシック" pitchFamily="34" charset="-128"/>
              </a:rPr>
              <a:t>Experimental design </a:t>
            </a:r>
          </a:p>
          <a:p>
            <a:pPr lvl="1" eaLnBrk="1" hangingPunct="1"/>
            <a:r>
              <a:rPr lang="en-US" sz="1800" dirty="0">
                <a:ea typeface="ＭＳ Ｐゴシック" pitchFamily="34" charset="-128"/>
              </a:rPr>
              <a:t>Randomized controlled trials. </a:t>
            </a:r>
          </a:p>
          <a:p>
            <a:pPr eaLnBrk="1" hangingPunct="1"/>
            <a:r>
              <a:rPr lang="en-US" sz="2100" dirty="0">
                <a:ea typeface="ＭＳ Ｐゴシック" pitchFamily="34" charset="-128"/>
              </a:rPr>
              <a:t>Quasi-experimental design </a:t>
            </a:r>
          </a:p>
          <a:p>
            <a:pPr lvl="1"/>
            <a:r>
              <a:rPr lang="en-US" sz="1800" dirty="0">
                <a:ea typeface="ＭＳ Ｐゴシック" pitchFamily="34" charset="-128"/>
              </a:rPr>
              <a:t>Control strategies (differences-in-differences and matching)—</a:t>
            </a:r>
            <a:r>
              <a:rPr lang="en-US" dirty="0"/>
              <a:t>can be applied when we don’t know the program assignment rules. </a:t>
            </a:r>
            <a:endParaRPr lang="en-US" sz="1800" dirty="0">
              <a:ea typeface="ＭＳ Ｐゴシック" pitchFamily="34" charset="-128"/>
            </a:endParaRPr>
          </a:p>
          <a:p>
            <a:pPr lvl="1"/>
            <a:r>
              <a:rPr lang="en-US" altLang="ja-JP" sz="1800" dirty="0">
                <a:ea typeface="ＭＳ Ｐゴシック" pitchFamily="34" charset="-128"/>
              </a:rPr>
              <a:t>Regression discontinuity designs and </a:t>
            </a:r>
            <a:r>
              <a:rPr lang="ja-JP" altLang="en-US" sz="1800" dirty="0"/>
              <a:t>“</a:t>
            </a:r>
            <a:r>
              <a:rPr lang="en-US" altLang="ja-JP" sz="1800" dirty="0"/>
              <a:t>natural experiments</a:t>
            </a:r>
            <a:r>
              <a:rPr lang="ja-JP" altLang="en-US" sz="1800" dirty="0"/>
              <a:t>”</a:t>
            </a:r>
            <a:r>
              <a:rPr lang="en-US" altLang="ja-JP" sz="1800" dirty="0"/>
              <a:t> </a:t>
            </a:r>
            <a:r>
              <a:rPr lang="en-US" altLang="ja-JP" sz="1800" dirty="0">
                <a:ea typeface="ＭＳ Ｐゴシック" pitchFamily="34" charset="-128"/>
              </a:rPr>
              <a:t>exploit haphazard events or randomness in selection processes.</a:t>
            </a:r>
            <a:endParaRPr lang="en-US" sz="1800" dirty="0">
              <a:ea typeface="ＭＳ Ｐゴシック" pitchFamily="34" charset="-128"/>
            </a:endParaRPr>
          </a:p>
        </p:txBody>
      </p:sp>
      <p:sp>
        <p:nvSpPr>
          <p:cNvPr id="4" name="Rectangle 2"/>
          <p:cNvSpPr txBox="1">
            <a:spLocks noRot="1" noChangeArrowheads="1"/>
          </p:cNvSpPr>
          <p:nvPr/>
        </p:nvSpPr>
        <p:spPr>
          <a:xfrm>
            <a:off x="1087820" y="1243506"/>
            <a:ext cx="6382941" cy="561184"/>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defRPr/>
            </a:pPr>
            <a:r>
              <a:rPr lang="en-GB" sz="3600" b="1" dirty="0">
                <a:solidFill>
                  <a:srgbClr val="002060"/>
                </a:solidFill>
                <a:latin typeface="Arial" panose="020B0604020202020204" pitchFamily="34" charset="0"/>
                <a:cs typeface="Arial" panose="020B0604020202020204" pitchFamily="34" charset="0"/>
              </a:rPr>
              <a:t>Methods Summary </a:t>
            </a:r>
          </a:p>
        </p:txBody>
      </p:sp>
      <p:sp>
        <p:nvSpPr>
          <p:cNvPr id="5" name="TextBox 4">
            <a:extLst>
              <a:ext uri="{FF2B5EF4-FFF2-40B4-BE49-F238E27FC236}">
                <a16:creationId xmlns:a16="http://schemas.microsoft.com/office/drawing/2014/main" id="{BA84FA18-8918-46FA-A954-E6E1325AF587}"/>
              </a:ext>
            </a:extLst>
          </p:cNvPr>
          <p:cNvSpPr txBox="1"/>
          <p:nvPr/>
        </p:nvSpPr>
        <p:spPr>
          <a:xfrm>
            <a:off x="153311" y="154804"/>
            <a:ext cx="591329" cy="369332"/>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278593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3600" b="1" dirty="0">
                <a:solidFill>
                  <a:srgbClr val="C00000"/>
                </a:solidFill>
              </a:rPr>
              <a:t>Experimental design: Randomized Control Trials</a:t>
            </a:r>
            <a:endParaRPr lang="en-US" sz="3600" b="1" dirty="0">
              <a:solidFill>
                <a:srgbClr val="C00000"/>
              </a:solidFill>
              <a:ea typeface="ＭＳ Ｐゴシック" pitchFamily="34" charset="-128"/>
            </a:endParaRPr>
          </a:p>
        </p:txBody>
      </p:sp>
      <p:sp>
        <p:nvSpPr>
          <p:cNvPr id="30721" name="Content Placeholder 2"/>
          <p:cNvSpPr>
            <a:spLocks noGrp="1"/>
          </p:cNvSpPr>
          <p:nvPr>
            <p:ph sz="quarter" idx="12"/>
          </p:nvPr>
        </p:nvSpPr>
        <p:spPr>
          <a:xfrm>
            <a:off x="1150634" y="1768106"/>
            <a:ext cx="7993366" cy="2572400"/>
          </a:xfrm>
        </p:spPr>
        <p:txBody>
          <a:bodyPr/>
          <a:lstStyle/>
          <a:p>
            <a:pPr eaLnBrk="1" hangingPunct="1"/>
            <a:r>
              <a:rPr lang="en-US" sz="2100" dirty="0">
                <a:ea typeface="ＭＳ Ｐゴシック" pitchFamily="34" charset="-128"/>
              </a:rPr>
              <a:t>A </a:t>
            </a:r>
            <a:r>
              <a:rPr lang="ja-JP" altLang="en-US" sz="2100" dirty="0">
                <a:ea typeface="ＭＳ Ｐゴシック" pitchFamily="34" charset="-128"/>
              </a:rPr>
              <a:t>“</a:t>
            </a:r>
            <a:r>
              <a:rPr lang="en-US" altLang="ja-JP" sz="2100" dirty="0">
                <a:ea typeface="ＭＳ Ｐゴシック" pitchFamily="34" charset="-128"/>
              </a:rPr>
              <a:t>randomized control trial</a:t>
            </a:r>
            <a:r>
              <a:rPr lang="ja-JP" altLang="en-US" sz="2100" dirty="0">
                <a:ea typeface="ＭＳ Ｐゴシック" pitchFamily="34" charset="-128"/>
              </a:rPr>
              <a:t>”</a:t>
            </a:r>
            <a:r>
              <a:rPr lang="en-US" altLang="ja-JP" sz="2100" dirty="0">
                <a:ea typeface="ＭＳ Ｐゴシック" pitchFamily="34" charset="-128"/>
              </a:rPr>
              <a:t> (RCT) </a:t>
            </a:r>
            <a:r>
              <a:rPr lang="en-US" altLang="ja-JP" sz="2100" dirty="0">
                <a:solidFill>
                  <a:srgbClr val="FF0000"/>
                </a:solidFill>
                <a:ea typeface="ＭＳ Ｐゴシック" pitchFamily="34" charset="-128"/>
              </a:rPr>
              <a:t>randomly assigns</a:t>
            </a:r>
            <a:r>
              <a:rPr lang="en-US" altLang="ja-JP" sz="2100" dirty="0">
                <a:ea typeface="ＭＳ Ｐゴシック" pitchFamily="34" charset="-128"/>
              </a:rPr>
              <a:t> units to </a:t>
            </a:r>
            <a:r>
              <a:rPr lang="ja-JP" altLang="en-US" sz="2100" dirty="0">
                <a:ea typeface="ＭＳ Ｐゴシック" pitchFamily="34" charset="-128"/>
              </a:rPr>
              <a:t>“</a:t>
            </a:r>
            <a:r>
              <a:rPr lang="en-US" altLang="ja-JP" sz="2100" dirty="0">
                <a:ea typeface="ＭＳ Ｐゴシック" pitchFamily="34" charset="-128"/>
              </a:rPr>
              <a:t>treatment</a:t>
            </a:r>
            <a:r>
              <a:rPr lang="ja-JP" altLang="en-US" sz="2100" dirty="0">
                <a:ea typeface="ＭＳ Ｐゴシック" pitchFamily="34" charset="-128"/>
              </a:rPr>
              <a:t>”</a:t>
            </a:r>
            <a:r>
              <a:rPr lang="en-US" altLang="ja-JP" sz="2100" dirty="0">
                <a:ea typeface="ＭＳ Ｐゴシック" pitchFamily="34" charset="-128"/>
              </a:rPr>
              <a:t> and </a:t>
            </a:r>
            <a:r>
              <a:rPr lang="ja-JP" altLang="en-US" sz="2100" dirty="0">
                <a:ea typeface="ＭＳ Ｐゴシック" pitchFamily="34" charset="-128"/>
              </a:rPr>
              <a:t>“</a:t>
            </a:r>
            <a:r>
              <a:rPr lang="en-US" altLang="ja-JP" sz="2100" dirty="0">
                <a:ea typeface="ＭＳ Ｐゴシック" pitchFamily="34" charset="-128"/>
              </a:rPr>
              <a:t>control</a:t>
            </a:r>
            <a:r>
              <a:rPr lang="ja-JP" altLang="en-US" sz="2100" dirty="0">
                <a:ea typeface="ＭＳ Ｐゴシック" pitchFamily="34" charset="-128"/>
              </a:rPr>
              <a:t>”</a:t>
            </a:r>
            <a:r>
              <a:rPr lang="en-US" altLang="ja-JP" sz="2100" dirty="0">
                <a:ea typeface="ＭＳ Ｐゴシック" pitchFamily="34" charset="-128"/>
              </a:rPr>
              <a:t> and then compares outcomes across these groups.</a:t>
            </a:r>
          </a:p>
        </p:txBody>
      </p:sp>
      <p:sp>
        <p:nvSpPr>
          <p:cNvPr id="5" name="Content Placeholder 2"/>
          <p:cNvSpPr txBox="1">
            <a:spLocks/>
          </p:cNvSpPr>
          <p:nvPr/>
        </p:nvSpPr>
        <p:spPr>
          <a:xfrm>
            <a:off x="897806" y="3087620"/>
            <a:ext cx="7993366" cy="4680000"/>
          </a:xfrm>
          <a:prstGeom prst="rect">
            <a:avLst/>
          </a:prstGeom>
        </p:spPr>
        <p:txBody>
          <a:bodyPr>
            <a:normAutofit/>
          </a:bodyPr>
          <a:lstStyle>
            <a:lvl1pPr marL="0" indent="0" algn="l" defTabSz="342900" rtl="0" eaLnBrk="1" latinLnBrk="0" hangingPunct="1">
              <a:spcBef>
                <a:spcPct val="20000"/>
              </a:spcBef>
              <a:buFont typeface="Arial"/>
              <a:buNone/>
              <a:defRPr lang="en-US" sz="2800" kern="1200" baseline="0" dirty="0" smtClean="0">
                <a:solidFill>
                  <a:srgbClr val="153A80"/>
                </a:solidFill>
                <a:latin typeface="+mn-lt"/>
                <a:ea typeface="+mn-ea"/>
                <a:cs typeface="+mn-cs"/>
              </a:defRPr>
            </a:lvl1pPr>
            <a:lvl2pPr marL="557213" indent="-214313" algn="l" defTabSz="342900" rtl="0" eaLnBrk="1" latinLnBrk="0" hangingPunct="1">
              <a:spcBef>
                <a:spcPct val="20000"/>
              </a:spcBef>
              <a:buFont typeface="Arial" panose="020B0604020202020204" pitchFamily="34" charset="0"/>
              <a:buChar char="•"/>
              <a:defRPr lang="en-US" sz="2400" kern="1200" baseline="0" dirty="0" smtClean="0">
                <a:solidFill>
                  <a:srgbClr val="153A80"/>
                </a:solidFill>
                <a:latin typeface="+mn-lt"/>
                <a:ea typeface="+mn-ea"/>
                <a:cs typeface="+mn-cs"/>
              </a:defRPr>
            </a:lvl2pPr>
            <a:lvl3pPr marL="857250" indent="-171450" algn="l" defTabSz="342900" rtl="0" eaLnBrk="1" latinLnBrk="0" hangingPunct="1">
              <a:spcBef>
                <a:spcPct val="20000"/>
              </a:spcBef>
              <a:buFont typeface="Arial"/>
              <a:buChar char="•"/>
              <a:defRPr lang="en-US" sz="2000" kern="1200" baseline="0" dirty="0" smtClean="0">
                <a:solidFill>
                  <a:srgbClr val="153A80"/>
                </a:solidFill>
                <a:latin typeface="+mn-lt"/>
                <a:ea typeface="+mn-ea"/>
                <a:cs typeface="+mn-cs"/>
              </a:defRPr>
            </a:lvl3pPr>
            <a:lvl4pPr marL="1200150" indent="-171450" algn="l" defTabSz="342900" rtl="0" eaLnBrk="1" latinLnBrk="0" hangingPunct="1">
              <a:spcBef>
                <a:spcPct val="20000"/>
              </a:spcBef>
              <a:buFont typeface="Arial" panose="020B0604020202020204" pitchFamily="34" charset="0"/>
              <a:buChar char="•"/>
              <a:defRPr lang="en-US" sz="1800" kern="1200" baseline="0" dirty="0" smtClean="0">
                <a:solidFill>
                  <a:srgbClr val="153A80"/>
                </a:solidFill>
                <a:latin typeface="+mn-lt"/>
                <a:ea typeface="+mn-ea"/>
                <a:cs typeface="+mn-cs"/>
              </a:defRPr>
            </a:lvl4pPr>
            <a:lvl5pPr marL="1543050" indent="-171450" algn="l" defTabSz="342900" rtl="0" eaLnBrk="1" latinLnBrk="0" hangingPunct="1">
              <a:spcBef>
                <a:spcPct val="20000"/>
              </a:spcBef>
              <a:buFont typeface="Arial" panose="020B0604020202020204" pitchFamily="34" charset="0"/>
              <a:buChar char="•"/>
              <a:defRPr lang="en-GB" sz="1800" kern="1200" dirty="0">
                <a:solidFill>
                  <a:srgbClr val="153A8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nSpc>
                <a:spcPct val="95000"/>
              </a:lnSpc>
              <a:spcBef>
                <a:spcPts val="450"/>
              </a:spcBef>
              <a:spcAft>
                <a:spcPts val="450"/>
              </a:spcAft>
              <a:buNone/>
              <a:defRPr/>
            </a:pPr>
            <a:r>
              <a:rPr lang="en-US" sz="2100" b="1" dirty="0"/>
              <a:t>Different names of RCTs</a:t>
            </a:r>
          </a:p>
          <a:p>
            <a:pPr lvl="1">
              <a:lnSpc>
                <a:spcPct val="95000"/>
              </a:lnSpc>
              <a:spcBef>
                <a:spcPts val="450"/>
              </a:spcBef>
              <a:spcAft>
                <a:spcPts val="450"/>
              </a:spcAft>
              <a:defRPr/>
            </a:pPr>
            <a:r>
              <a:rPr lang="en-US" sz="2100" dirty="0"/>
              <a:t>Experimental evaluation</a:t>
            </a:r>
          </a:p>
          <a:p>
            <a:pPr lvl="1">
              <a:lnSpc>
                <a:spcPct val="95000"/>
              </a:lnSpc>
              <a:spcBef>
                <a:spcPts val="450"/>
              </a:spcBef>
              <a:spcAft>
                <a:spcPts val="450"/>
              </a:spcAft>
              <a:defRPr/>
            </a:pPr>
            <a:r>
              <a:rPr lang="en-US" sz="2100" dirty="0"/>
              <a:t>Random assignment studies</a:t>
            </a:r>
          </a:p>
          <a:p>
            <a:pPr lvl="1">
              <a:lnSpc>
                <a:spcPct val="95000"/>
              </a:lnSpc>
              <a:spcBef>
                <a:spcPts val="450"/>
              </a:spcBef>
              <a:spcAft>
                <a:spcPts val="450"/>
              </a:spcAft>
              <a:defRPr/>
            </a:pPr>
            <a:r>
              <a:rPr lang="en-US" sz="2100" dirty="0"/>
              <a:t>Randomized field trials</a:t>
            </a:r>
          </a:p>
          <a:p>
            <a:pPr lvl="1">
              <a:lnSpc>
                <a:spcPct val="95000"/>
              </a:lnSpc>
              <a:spcBef>
                <a:spcPts val="450"/>
              </a:spcBef>
              <a:spcAft>
                <a:spcPts val="450"/>
              </a:spcAft>
              <a:defRPr/>
            </a:pPr>
            <a:r>
              <a:rPr lang="en-US" sz="2100" dirty="0"/>
              <a:t>Field experiments</a:t>
            </a:r>
          </a:p>
          <a:p>
            <a:pPr lvl="1">
              <a:lnSpc>
                <a:spcPct val="95000"/>
              </a:lnSpc>
              <a:spcBef>
                <a:spcPts val="450"/>
              </a:spcBef>
              <a:spcAft>
                <a:spcPts val="450"/>
              </a:spcAft>
              <a:defRPr/>
            </a:pPr>
            <a:r>
              <a:rPr lang="en-US" sz="2100" dirty="0"/>
              <a:t>Social experiments</a:t>
            </a:r>
          </a:p>
          <a:p>
            <a:pPr lvl="1">
              <a:lnSpc>
                <a:spcPct val="95000"/>
              </a:lnSpc>
              <a:spcBef>
                <a:spcPts val="450"/>
              </a:spcBef>
              <a:spcAft>
                <a:spcPts val="450"/>
              </a:spcAft>
              <a:defRPr/>
            </a:pPr>
            <a:r>
              <a:rPr lang="en-US" sz="2100" dirty="0"/>
              <a:t>Randomized controlled experiments</a:t>
            </a:r>
          </a:p>
          <a:p>
            <a:pPr>
              <a:spcAft>
                <a:spcPts val="450"/>
              </a:spcAft>
            </a:pPr>
            <a:endParaRPr lang="en-US" sz="2100" dirty="0"/>
          </a:p>
        </p:txBody>
      </p:sp>
      <p:sp>
        <p:nvSpPr>
          <p:cNvPr id="6" name="TextBox 5">
            <a:extLst>
              <a:ext uri="{FF2B5EF4-FFF2-40B4-BE49-F238E27FC236}">
                <a16:creationId xmlns:a16="http://schemas.microsoft.com/office/drawing/2014/main" id="{AD6B2FA6-AF3F-488F-B90F-B36E6A41D3AF}"/>
              </a:ext>
            </a:extLst>
          </p:cNvPr>
          <p:cNvSpPr txBox="1"/>
          <p:nvPr/>
        </p:nvSpPr>
        <p:spPr>
          <a:xfrm>
            <a:off x="153311" y="154804"/>
            <a:ext cx="744495" cy="369332"/>
          </a:xfrm>
          <a:prstGeom prst="rect">
            <a:avLst/>
          </a:prstGeom>
          <a:noFill/>
        </p:spPr>
        <p:txBody>
          <a:bodyPr wrap="square" rtlCol="0">
            <a:spAutoFit/>
          </a:bodyPr>
          <a:lstStyle/>
          <a:p>
            <a:r>
              <a:rPr lang="en-US" dirty="0"/>
              <a:t>1.5.1</a:t>
            </a:r>
          </a:p>
        </p:txBody>
      </p:sp>
    </p:spTree>
    <p:extLst>
      <p:ext uri="{BB962C8B-B14F-4D97-AF65-F5344CB8AC3E}">
        <p14:creationId xmlns:p14="http://schemas.microsoft.com/office/powerpoint/2010/main" val="4132333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3600" b="1" dirty="0">
                <a:solidFill>
                  <a:srgbClr val="C00000"/>
                </a:solidFill>
                <a:ea typeface="ＭＳ Ｐゴシック" pitchFamily="34" charset="-128"/>
              </a:rPr>
              <a:t>Quasi-experimental evaluations</a:t>
            </a:r>
          </a:p>
        </p:txBody>
      </p:sp>
      <p:sp>
        <p:nvSpPr>
          <p:cNvPr id="5" name="Content Placeholder 2"/>
          <p:cNvSpPr>
            <a:spLocks noGrp="1"/>
          </p:cNvSpPr>
          <p:nvPr>
            <p:ph sz="quarter" idx="12"/>
          </p:nvPr>
        </p:nvSpPr>
        <p:spPr/>
        <p:txBody>
          <a:bodyPr>
            <a:normAutofit/>
          </a:bodyPr>
          <a:lstStyle/>
          <a:p>
            <a:pPr marL="0" indent="0">
              <a:buNone/>
            </a:pPr>
            <a:r>
              <a:rPr lang="en-US" sz="2400" dirty="0">
                <a:ea typeface="ＭＳ Ｐゴシック" pitchFamily="34" charset="-128"/>
              </a:rPr>
              <a:t>Three main classes</a:t>
            </a:r>
          </a:p>
          <a:p>
            <a:pPr marL="602456" lvl="1" indent="-396479"/>
            <a:r>
              <a:rPr lang="ja-JP" altLang="en-US" sz="2100" dirty="0">
                <a:ea typeface="ＭＳ Ｐゴシック" pitchFamily="34" charset="-128"/>
              </a:rPr>
              <a:t>“</a:t>
            </a:r>
            <a:r>
              <a:rPr lang="en-US" altLang="ja-JP" sz="2100" dirty="0">
                <a:ea typeface="ＭＳ Ｐゴシック" pitchFamily="34" charset="-128"/>
              </a:rPr>
              <a:t>Control strategy</a:t>
            </a:r>
            <a:r>
              <a:rPr lang="ja-JP" altLang="en-US" sz="2100" dirty="0">
                <a:ea typeface="ＭＳ Ｐゴシック" pitchFamily="34" charset="-128"/>
              </a:rPr>
              <a:t>”</a:t>
            </a:r>
            <a:r>
              <a:rPr lang="en-US" altLang="ja-JP" sz="2100" dirty="0">
                <a:ea typeface="ＭＳ Ｐゴシック" pitchFamily="34" charset="-128"/>
              </a:rPr>
              <a:t> designs operate on the assumption of </a:t>
            </a:r>
            <a:r>
              <a:rPr lang="ja-JP" altLang="en-US" sz="2100" dirty="0">
                <a:ea typeface="ＭＳ Ｐゴシック" pitchFamily="34" charset="-128"/>
              </a:rPr>
              <a:t>“</a:t>
            </a:r>
            <a:r>
              <a:rPr lang="en-US" altLang="ja-JP" sz="2100" dirty="0">
                <a:ea typeface="ＭＳ Ｐゴシック" pitchFamily="34" charset="-128"/>
              </a:rPr>
              <a:t>selection on observables</a:t>
            </a:r>
            <a:r>
              <a:rPr lang="ja-JP" altLang="en-US" sz="2100" dirty="0">
                <a:ea typeface="ＭＳ Ｐゴシック" pitchFamily="34" charset="-128"/>
              </a:rPr>
              <a:t>”</a:t>
            </a:r>
            <a:r>
              <a:rPr lang="en-US" altLang="ja-JP" sz="2100" dirty="0">
                <a:ea typeface="ＭＳ Ｐゴシック" pitchFamily="34" charset="-128"/>
              </a:rPr>
              <a:t> to </a:t>
            </a:r>
            <a:r>
              <a:rPr lang="en-US" altLang="ja-JP" sz="2100" b="1" dirty="0">
                <a:ea typeface="ＭＳ Ｐゴシック" pitchFamily="34" charset="-128"/>
              </a:rPr>
              <a:t>construct a counterfactual </a:t>
            </a:r>
            <a:r>
              <a:rPr lang="en-US" altLang="ja-JP" sz="2100" dirty="0">
                <a:ea typeface="ＭＳ Ｐゴシック" pitchFamily="34" charset="-128"/>
              </a:rPr>
              <a:t>comparison group.</a:t>
            </a:r>
          </a:p>
          <a:p>
            <a:pPr marL="602456" lvl="1" indent="-396479"/>
            <a:r>
              <a:rPr lang="ja-JP" altLang="en-US" sz="2100" dirty="0">
                <a:ea typeface="ＭＳ Ｐゴシック" pitchFamily="34" charset="-128"/>
              </a:rPr>
              <a:t>“</a:t>
            </a:r>
            <a:r>
              <a:rPr lang="en-US" altLang="ja-JP" sz="2100" dirty="0">
                <a:ea typeface="ＭＳ Ｐゴシック" pitchFamily="34" charset="-128"/>
              </a:rPr>
              <a:t>Regression discontinuity</a:t>
            </a:r>
            <a:r>
              <a:rPr lang="ja-JP" altLang="en-US" sz="2100" dirty="0">
                <a:ea typeface="ＭＳ Ｐゴシック" pitchFamily="34" charset="-128"/>
              </a:rPr>
              <a:t>”</a:t>
            </a:r>
            <a:r>
              <a:rPr lang="en-US" altLang="ja-JP" sz="2100" dirty="0">
                <a:ea typeface="ＭＳ Ｐゴシック" pitchFamily="34" charset="-128"/>
              </a:rPr>
              <a:t> studies exploit situations where programs are assigned based on a cut-off in an index.</a:t>
            </a:r>
          </a:p>
          <a:p>
            <a:pPr marL="602456" lvl="1" indent="-396479"/>
            <a:r>
              <a:rPr lang="ja-JP" altLang="en-US" sz="2100" dirty="0">
                <a:ea typeface="ＭＳ Ｐゴシック" pitchFamily="34" charset="-128"/>
              </a:rPr>
              <a:t>“</a:t>
            </a:r>
            <a:r>
              <a:rPr lang="en-US" altLang="ja-JP" sz="2100" dirty="0">
                <a:ea typeface="ＭＳ Ｐゴシック" pitchFamily="34" charset="-128"/>
              </a:rPr>
              <a:t>Natural experiment</a:t>
            </a:r>
            <a:r>
              <a:rPr lang="ja-JP" altLang="en-US" sz="2100" dirty="0">
                <a:ea typeface="ＭＳ Ｐゴシック" pitchFamily="34" charset="-128"/>
              </a:rPr>
              <a:t>”</a:t>
            </a:r>
            <a:r>
              <a:rPr lang="en-US" altLang="ja-JP" sz="2100" dirty="0">
                <a:ea typeface="ＭＳ Ｐゴシック" pitchFamily="34" charset="-128"/>
              </a:rPr>
              <a:t> designs exploit incidental or accidental haphazardness in assignment to approximate randomized experiments.</a:t>
            </a:r>
          </a:p>
          <a:p>
            <a:endParaRPr lang="en-US" sz="2100" dirty="0"/>
          </a:p>
        </p:txBody>
      </p:sp>
      <p:sp>
        <p:nvSpPr>
          <p:cNvPr id="4" name="TextBox 3">
            <a:extLst>
              <a:ext uri="{FF2B5EF4-FFF2-40B4-BE49-F238E27FC236}">
                <a16:creationId xmlns:a16="http://schemas.microsoft.com/office/drawing/2014/main" id="{C4F64003-0C35-4EA6-B9E7-8FD799633A90}"/>
              </a:ext>
            </a:extLst>
          </p:cNvPr>
          <p:cNvSpPr txBox="1"/>
          <p:nvPr/>
        </p:nvSpPr>
        <p:spPr>
          <a:xfrm>
            <a:off x="153311" y="154804"/>
            <a:ext cx="744495" cy="369332"/>
          </a:xfrm>
          <a:prstGeom prst="rect">
            <a:avLst/>
          </a:prstGeom>
          <a:noFill/>
        </p:spPr>
        <p:txBody>
          <a:bodyPr wrap="square" rtlCol="0">
            <a:spAutoFit/>
          </a:bodyPr>
          <a:lstStyle/>
          <a:p>
            <a:r>
              <a:rPr lang="en-US" dirty="0"/>
              <a:t>1.5.2</a:t>
            </a:r>
          </a:p>
        </p:txBody>
      </p:sp>
    </p:spTree>
    <p:extLst>
      <p:ext uri="{BB962C8B-B14F-4D97-AF65-F5344CB8AC3E}">
        <p14:creationId xmlns:p14="http://schemas.microsoft.com/office/powerpoint/2010/main" val="412945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rPr>
              <a:t>Qualitative and Mixed methods</a:t>
            </a:r>
          </a:p>
        </p:txBody>
      </p:sp>
      <p:sp>
        <p:nvSpPr>
          <p:cNvPr id="3" name="Content Placeholder 2"/>
          <p:cNvSpPr>
            <a:spLocks noGrp="1"/>
          </p:cNvSpPr>
          <p:nvPr>
            <p:ph sz="quarter" idx="12"/>
          </p:nvPr>
        </p:nvSpPr>
        <p:spPr/>
        <p:txBody>
          <a:bodyPr>
            <a:normAutofit/>
          </a:bodyPr>
          <a:lstStyle/>
          <a:p>
            <a:pPr>
              <a:spcAft>
                <a:spcPts val="450"/>
              </a:spcAft>
            </a:pPr>
            <a:r>
              <a:rPr lang="en-IN" sz="2100" dirty="0"/>
              <a:t>Combines the breadth of quantitative evaluation methods with the depth of qualitative evaluation </a:t>
            </a:r>
          </a:p>
          <a:p>
            <a:pPr>
              <a:spcAft>
                <a:spcPts val="450"/>
              </a:spcAft>
            </a:pPr>
            <a:r>
              <a:rPr lang="en-IN" sz="2100" dirty="0"/>
              <a:t>Offers distinct benefits </a:t>
            </a:r>
          </a:p>
          <a:p>
            <a:pPr lvl="1">
              <a:spcAft>
                <a:spcPts val="450"/>
              </a:spcAft>
            </a:pPr>
            <a:r>
              <a:rPr lang="en-IN" sz="1800" dirty="0"/>
              <a:t>Context</a:t>
            </a:r>
          </a:p>
          <a:p>
            <a:pPr lvl="1">
              <a:spcAft>
                <a:spcPts val="450"/>
              </a:spcAft>
            </a:pPr>
            <a:r>
              <a:rPr lang="en-IN" sz="1800" dirty="0"/>
              <a:t>Behavioural change</a:t>
            </a:r>
          </a:p>
          <a:p>
            <a:pPr lvl="1">
              <a:spcAft>
                <a:spcPts val="450"/>
              </a:spcAft>
            </a:pPr>
            <a:r>
              <a:rPr lang="en-IN" sz="1800" dirty="0"/>
              <a:t>how the project affects different groups</a:t>
            </a:r>
          </a:p>
          <a:p>
            <a:pPr lvl="1">
              <a:spcAft>
                <a:spcPts val="450"/>
              </a:spcAft>
            </a:pPr>
            <a:r>
              <a:rPr lang="en-IN" sz="1800" dirty="0"/>
              <a:t>Triangulation</a:t>
            </a:r>
            <a:endParaRPr lang="en-US" sz="1800" dirty="0"/>
          </a:p>
        </p:txBody>
      </p:sp>
      <p:sp>
        <p:nvSpPr>
          <p:cNvPr id="4" name="TextBox 3">
            <a:extLst>
              <a:ext uri="{FF2B5EF4-FFF2-40B4-BE49-F238E27FC236}">
                <a16:creationId xmlns:a16="http://schemas.microsoft.com/office/drawing/2014/main" id="{28A1AD57-9CBE-4120-8DAC-50B213D201EE}"/>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374201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Schedule</a:t>
            </a:r>
          </a:p>
        </p:txBody>
      </p:sp>
      <p:sp>
        <p:nvSpPr>
          <p:cNvPr id="6" name="Rectangle 1"/>
          <p:cNvSpPr>
            <a:spLocks noChangeArrowheads="1"/>
          </p:cNvSpPr>
          <p:nvPr/>
        </p:nvSpPr>
        <p:spPr bwMode="auto">
          <a:xfrm>
            <a:off x="858794" y="3516932"/>
            <a:ext cx="85199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3413423276"/>
              </p:ext>
            </p:extLst>
          </p:nvPr>
        </p:nvGraphicFramePr>
        <p:xfrm>
          <a:off x="1247836" y="941173"/>
          <a:ext cx="7367674" cy="4911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835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A6534E-5BB4-475B-B996-BC4A54268982}"/>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49DE618E-9387-47CC-A969-41C4ADCDC241}"/>
              </a:ext>
            </a:extLst>
          </p:cNvPr>
          <p:cNvPicPr>
            <a:picLocks noChangeAspect="1"/>
          </p:cNvPicPr>
          <p:nvPr/>
        </p:nvPicPr>
        <p:blipFill>
          <a:blip r:embed="rId3"/>
          <a:stretch>
            <a:fillRect/>
          </a:stretch>
        </p:blipFill>
        <p:spPr>
          <a:xfrm>
            <a:off x="2417131" y="1388291"/>
            <a:ext cx="4721434" cy="4081417"/>
          </a:xfrm>
          <a:prstGeom prst="rect">
            <a:avLst/>
          </a:prstGeom>
        </p:spPr>
      </p:pic>
      <p:sp>
        <p:nvSpPr>
          <p:cNvPr id="5" name="Rectangle 4">
            <a:extLst>
              <a:ext uri="{FF2B5EF4-FFF2-40B4-BE49-F238E27FC236}">
                <a16:creationId xmlns:a16="http://schemas.microsoft.com/office/drawing/2014/main" id="{08F98935-C0C2-4D79-9521-DA35328C20E5}"/>
              </a:ext>
            </a:extLst>
          </p:cNvPr>
          <p:cNvSpPr/>
          <p:nvPr/>
        </p:nvSpPr>
        <p:spPr>
          <a:xfrm>
            <a:off x="834498" y="6550223"/>
            <a:ext cx="6825244" cy="276999"/>
          </a:xfrm>
          <a:prstGeom prst="rect">
            <a:avLst/>
          </a:prstGeom>
        </p:spPr>
        <p:txBody>
          <a:bodyPr wrap="square">
            <a:spAutoFit/>
          </a:bodyPr>
          <a:lstStyle/>
          <a:p>
            <a:r>
              <a:rPr lang="en-US" sz="1200" dirty="0">
                <a:hlinkClick r:id="rId4"/>
              </a:rPr>
              <a:t>https://chance.amstat.org/2018/02/mixed-methods/</a:t>
            </a:r>
            <a:endParaRPr lang="en-US" sz="1200" dirty="0"/>
          </a:p>
        </p:txBody>
      </p:sp>
      <p:sp>
        <p:nvSpPr>
          <p:cNvPr id="6" name="Rectangle 5">
            <a:extLst>
              <a:ext uri="{FF2B5EF4-FFF2-40B4-BE49-F238E27FC236}">
                <a16:creationId xmlns:a16="http://schemas.microsoft.com/office/drawing/2014/main" id="{AE8337F0-AA1A-4C24-BDB4-696F3C7C4F72}"/>
              </a:ext>
            </a:extLst>
          </p:cNvPr>
          <p:cNvSpPr/>
          <p:nvPr/>
        </p:nvSpPr>
        <p:spPr>
          <a:xfrm>
            <a:off x="5964166" y="6084744"/>
            <a:ext cx="1872051" cy="276999"/>
          </a:xfrm>
          <a:prstGeom prst="rect">
            <a:avLst/>
          </a:prstGeom>
        </p:spPr>
        <p:txBody>
          <a:bodyPr wrap="none">
            <a:spAutoFit/>
          </a:bodyPr>
          <a:lstStyle/>
          <a:p>
            <a:r>
              <a:rPr lang="en-US" sz="1200" dirty="0"/>
              <a:t>Illustration by Patrick </a:t>
            </a:r>
            <a:r>
              <a:rPr lang="en-US" sz="1200" dirty="0" err="1"/>
              <a:t>Vinck</a:t>
            </a:r>
            <a:endParaRPr lang="en-US" sz="1200" dirty="0"/>
          </a:p>
        </p:txBody>
      </p:sp>
      <p:sp>
        <p:nvSpPr>
          <p:cNvPr id="7" name="Rectangle 6">
            <a:extLst>
              <a:ext uri="{FF2B5EF4-FFF2-40B4-BE49-F238E27FC236}">
                <a16:creationId xmlns:a16="http://schemas.microsoft.com/office/drawing/2014/main" id="{D384FD01-9E8B-4B39-A76D-8D6E9A592B90}"/>
              </a:ext>
            </a:extLst>
          </p:cNvPr>
          <p:cNvSpPr/>
          <p:nvPr/>
        </p:nvSpPr>
        <p:spPr>
          <a:xfrm>
            <a:off x="2491848" y="5438413"/>
            <a:ext cx="4572000" cy="646331"/>
          </a:xfrm>
          <a:prstGeom prst="rect">
            <a:avLst/>
          </a:prstGeom>
        </p:spPr>
        <p:txBody>
          <a:bodyPr>
            <a:spAutoFit/>
          </a:bodyPr>
          <a:lstStyle/>
          <a:p>
            <a:r>
              <a:rPr lang="en-US" b="1" dirty="0">
                <a:latin typeface="Arial" panose="020B0604020202020204" pitchFamily="34" charset="0"/>
                <a:cs typeface="Arial" panose="020B0604020202020204" pitchFamily="34" charset="0"/>
              </a:rPr>
              <a:t>“Mixing these methods should be safe.”</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5122BB8-2A7B-44B9-BE22-B24225203135}"/>
              </a:ext>
            </a:extLst>
          </p:cNvPr>
          <p:cNvSpPr txBox="1"/>
          <p:nvPr/>
        </p:nvSpPr>
        <p:spPr>
          <a:xfrm>
            <a:off x="6370703" y="3739229"/>
            <a:ext cx="1124262" cy="369332"/>
          </a:xfrm>
          <a:prstGeom prst="rect">
            <a:avLst/>
          </a:prstGeom>
          <a:noFill/>
        </p:spPr>
        <p:txBody>
          <a:bodyPr wrap="square" rtlCol="0">
            <a:spAutoFit/>
          </a:bodyPr>
          <a:lstStyle/>
          <a:p>
            <a:r>
              <a:rPr lang="en-US" dirty="0"/>
              <a:t>“QUAL”</a:t>
            </a:r>
          </a:p>
        </p:txBody>
      </p:sp>
      <p:sp>
        <p:nvSpPr>
          <p:cNvPr id="9" name="TextBox 8">
            <a:extLst>
              <a:ext uri="{FF2B5EF4-FFF2-40B4-BE49-F238E27FC236}">
                <a16:creationId xmlns:a16="http://schemas.microsoft.com/office/drawing/2014/main" id="{F2E418E8-DEA5-4D49-AD3D-2AB1452D418B}"/>
              </a:ext>
            </a:extLst>
          </p:cNvPr>
          <p:cNvSpPr txBox="1"/>
          <p:nvPr/>
        </p:nvSpPr>
        <p:spPr>
          <a:xfrm>
            <a:off x="2166942" y="3582402"/>
            <a:ext cx="1124262" cy="369332"/>
          </a:xfrm>
          <a:prstGeom prst="rect">
            <a:avLst/>
          </a:prstGeom>
          <a:noFill/>
        </p:spPr>
        <p:txBody>
          <a:bodyPr wrap="square" rtlCol="0">
            <a:spAutoFit/>
          </a:bodyPr>
          <a:lstStyle/>
          <a:p>
            <a:r>
              <a:rPr lang="en-US" dirty="0"/>
              <a:t>“QUANT”</a:t>
            </a: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4CCDA38F-9910-4A06-8322-2F8812A57C25}"/>
                  </a:ext>
                </a:extLst>
              </p14:cNvPr>
              <p14:cNvContentPartPr/>
              <p14:nvPr/>
            </p14:nvContentPartPr>
            <p14:xfrm>
              <a:off x="3586710" y="3923895"/>
              <a:ext cx="3960" cy="360"/>
            </p14:xfrm>
          </p:contentPart>
        </mc:Choice>
        <mc:Fallback xmlns="">
          <p:pic>
            <p:nvPicPr>
              <p:cNvPr id="11" name="Ink 10">
                <a:extLst>
                  <a:ext uri="{FF2B5EF4-FFF2-40B4-BE49-F238E27FC236}">
                    <a16:creationId xmlns:a16="http://schemas.microsoft.com/office/drawing/2014/main" id="{4CCDA38F-9910-4A06-8322-2F8812A57C25}"/>
                  </a:ext>
                </a:extLst>
              </p:cNvPr>
              <p:cNvPicPr/>
              <p:nvPr/>
            </p:nvPicPr>
            <p:blipFill>
              <a:blip r:embed="rId6"/>
              <a:stretch>
                <a:fillRect/>
              </a:stretch>
            </p:blipFill>
            <p:spPr>
              <a:xfrm>
                <a:off x="3568710" y="3888255"/>
                <a:ext cx="39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CDD8FCB8-5E83-4F98-8631-F4DDD6F05A80}"/>
                  </a:ext>
                </a:extLst>
              </p14:cNvPr>
              <p14:cNvContentPartPr/>
              <p14:nvPr/>
            </p14:nvContentPartPr>
            <p14:xfrm>
              <a:off x="3586080" y="3930375"/>
              <a:ext cx="1800" cy="360"/>
            </p14:xfrm>
          </p:contentPart>
        </mc:Choice>
        <mc:Fallback xmlns="">
          <p:pic>
            <p:nvPicPr>
              <p:cNvPr id="13" name="Ink 12">
                <a:extLst>
                  <a:ext uri="{FF2B5EF4-FFF2-40B4-BE49-F238E27FC236}">
                    <a16:creationId xmlns:a16="http://schemas.microsoft.com/office/drawing/2014/main" id="{CDD8FCB8-5E83-4F98-8631-F4DDD6F05A80}"/>
                  </a:ext>
                </a:extLst>
              </p:cNvPr>
              <p:cNvPicPr/>
              <p:nvPr/>
            </p:nvPicPr>
            <p:blipFill>
              <a:blip r:embed="rId8"/>
              <a:stretch>
                <a:fillRect/>
              </a:stretch>
            </p:blipFill>
            <p:spPr>
              <a:xfrm>
                <a:off x="3568440" y="3894375"/>
                <a:ext cx="37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EC64E5C5-4066-4752-873E-B275DE890C78}"/>
                  </a:ext>
                </a:extLst>
              </p14:cNvPr>
              <p14:cNvContentPartPr/>
              <p14:nvPr/>
            </p14:nvContentPartPr>
            <p14:xfrm>
              <a:off x="3495360" y="3868815"/>
              <a:ext cx="223200" cy="113400"/>
            </p14:xfrm>
          </p:contentPart>
        </mc:Choice>
        <mc:Fallback xmlns="">
          <p:pic>
            <p:nvPicPr>
              <p:cNvPr id="14" name="Ink 13">
                <a:extLst>
                  <a:ext uri="{FF2B5EF4-FFF2-40B4-BE49-F238E27FC236}">
                    <a16:creationId xmlns:a16="http://schemas.microsoft.com/office/drawing/2014/main" id="{EC64E5C5-4066-4752-873E-B275DE890C78}"/>
                  </a:ext>
                </a:extLst>
              </p:cNvPr>
              <p:cNvPicPr/>
              <p:nvPr/>
            </p:nvPicPr>
            <p:blipFill>
              <a:blip r:embed="rId10"/>
              <a:stretch>
                <a:fillRect/>
              </a:stretch>
            </p:blipFill>
            <p:spPr>
              <a:xfrm>
                <a:off x="3477360" y="3832815"/>
                <a:ext cx="2588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8B475300-BBF8-470D-8106-BCA59FD7B835}"/>
                  </a:ext>
                </a:extLst>
              </p14:cNvPr>
              <p14:cNvContentPartPr/>
              <p14:nvPr/>
            </p14:nvContentPartPr>
            <p14:xfrm>
              <a:off x="3604440" y="3809775"/>
              <a:ext cx="536760" cy="149040"/>
            </p14:xfrm>
          </p:contentPart>
        </mc:Choice>
        <mc:Fallback xmlns="">
          <p:pic>
            <p:nvPicPr>
              <p:cNvPr id="15" name="Ink 14">
                <a:extLst>
                  <a:ext uri="{FF2B5EF4-FFF2-40B4-BE49-F238E27FC236}">
                    <a16:creationId xmlns:a16="http://schemas.microsoft.com/office/drawing/2014/main" id="{8B475300-BBF8-470D-8106-BCA59FD7B835}"/>
                  </a:ext>
                </a:extLst>
              </p:cNvPr>
              <p:cNvPicPr/>
              <p:nvPr/>
            </p:nvPicPr>
            <p:blipFill>
              <a:blip r:embed="rId12"/>
              <a:stretch>
                <a:fillRect/>
              </a:stretch>
            </p:blipFill>
            <p:spPr>
              <a:xfrm>
                <a:off x="3586440" y="3774135"/>
                <a:ext cx="572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6FFB6058-DCA4-4064-A5D8-49F6B5067DB0}"/>
                  </a:ext>
                </a:extLst>
              </p14:cNvPr>
              <p14:cNvContentPartPr/>
              <p14:nvPr/>
            </p14:nvContentPartPr>
            <p14:xfrm>
              <a:off x="4082520" y="3802215"/>
              <a:ext cx="88920" cy="11160"/>
            </p14:xfrm>
          </p:contentPart>
        </mc:Choice>
        <mc:Fallback xmlns="">
          <p:pic>
            <p:nvPicPr>
              <p:cNvPr id="16" name="Ink 15">
                <a:extLst>
                  <a:ext uri="{FF2B5EF4-FFF2-40B4-BE49-F238E27FC236}">
                    <a16:creationId xmlns:a16="http://schemas.microsoft.com/office/drawing/2014/main" id="{6FFB6058-DCA4-4064-A5D8-49F6B5067DB0}"/>
                  </a:ext>
                </a:extLst>
              </p:cNvPr>
              <p:cNvPicPr/>
              <p:nvPr/>
            </p:nvPicPr>
            <p:blipFill>
              <a:blip r:embed="rId14"/>
              <a:stretch>
                <a:fillRect/>
              </a:stretch>
            </p:blipFill>
            <p:spPr>
              <a:xfrm>
                <a:off x="4064880" y="3766215"/>
                <a:ext cx="1245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6BF13B1D-7609-45DC-9309-68F9C1978847}"/>
                  </a:ext>
                </a:extLst>
              </p14:cNvPr>
              <p14:cNvContentPartPr/>
              <p14:nvPr/>
            </p14:nvContentPartPr>
            <p14:xfrm>
              <a:off x="4197000" y="3811575"/>
              <a:ext cx="360" cy="1440"/>
            </p14:xfrm>
          </p:contentPart>
        </mc:Choice>
        <mc:Fallback xmlns="">
          <p:pic>
            <p:nvPicPr>
              <p:cNvPr id="17" name="Ink 16">
                <a:extLst>
                  <a:ext uri="{FF2B5EF4-FFF2-40B4-BE49-F238E27FC236}">
                    <a16:creationId xmlns:a16="http://schemas.microsoft.com/office/drawing/2014/main" id="{6BF13B1D-7609-45DC-9309-68F9C1978847}"/>
                  </a:ext>
                </a:extLst>
              </p:cNvPr>
              <p:cNvPicPr/>
              <p:nvPr/>
            </p:nvPicPr>
            <p:blipFill>
              <a:blip r:embed="rId8"/>
              <a:stretch>
                <a:fillRect/>
              </a:stretch>
            </p:blipFill>
            <p:spPr>
              <a:xfrm>
                <a:off x="4179360" y="3775935"/>
                <a:ext cx="360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D039D609-F3AF-4581-BB83-C29D5E48AB56}"/>
                  </a:ext>
                </a:extLst>
              </p14:cNvPr>
              <p14:cNvContentPartPr/>
              <p14:nvPr/>
            </p14:nvContentPartPr>
            <p14:xfrm>
              <a:off x="4219320" y="3806535"/>
              <a:ext cx="1800" cy="2520"/>
            </p14:xfrm>
          </p:contentPart>
        </mc:Choice>
        <mc:Fallback xmlns="">
          <p:pic>
            <p:nvPicPr>
              <p:cNvPr id="18" name="Ink 17">
                <a:extLst>
                  <a:ext uri="{FF2B5EF4-FFF2-40B4-BE49-F238E27FC236}">
                    <a16:creationId xmlns:a16="http://schemas.microsoft.com/office/drawing/2014/main" id="{D039D609-F3AF-4581-BB83-C29D5E48AB56}"/>
                  </a:ext>
                </a:extLst>
              </p:cNvPr>
              <p:cNvPicPr/>
              <p:nvPr/>
            </p:nvPicPr>
            <p:blipFill>
              <a:blip r:embed="rId17"/>
              <a:stretch>
                <a:fillRect/>
              </a:stretch>
            </p:blipFill>
            <p:spPr>
              <a:xfrm>
                <a:off x="4201320" y="3770535"/>
                <a:ext cx="374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F9CDB514-A9D4-4231-9D85-12F4DC7D2D99}"/>
                  </a:ext>
                </a:extLst>
              </p14:cNvPr>
              <p14:cNvContentPartPr/>
              <p14:nvPr/>
            </p14:nvContentPartPr>
            <p14:xfrm>
              <a:off x="4244520" y="3806535"/>
              <a:ext cx="3600" cy="360"/>
            </p14:xfrm>
          </p:contentPart>
        </mc:Choice>
        <mc:Fallback xmlns="">
          <p:pic>
            <p:nvPicPr>
              <p:cNvPr id="19" name="Ink 18">
                <a:extLst>
                  <a:ext uri="{FF2B5EF4-FFF2-40B4-BE49-F238E27FC236}">
                    <a16:creationId xmlns:a16="http://schemas.microsoft.com/office/drawing/2014/main" id="{F9CDB514-A9D4-4231-9D85-12F4DC7D2D99}"/>
                  </a:ext>
                </a:extLst>
              </p:cNvPr>
              <p:cNvPicPr/>
              <p:nvPr/>
            </p:nvPicPr>
            <p:blipFill>
              <a:blip r:embed="rId19"/>
              <a:stretch>
                <a:fillRect/>
              </a:stretch>
            </p:blipFill>
            <p:spPr>
              <a:xfrm>
                <a:off x="4226880" y="3770535"/>
                <a:ext cx="392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B36C44F-6DF6-4B1E-A11C-EF980EDC117B}"/>
                  </a:ext>
                </a:extLst>
              </p14:cNvPr>
              <p14:cNvContentPartPr/>
              <p14:nvPr/>
            </p14:nvContentPartPr>
            <p14:xfrm>
              <a:off x="4273320" y="3803295"/>
              <a:ext cx="360" cy="360"/>
            </p14:xfrm>
          </p:contentPart>
        </mc:Choice>
        <mc:Fallback xmlns="">
          <p:pic>
            <p:nvPicPr>
              <p:cNvPr id="20" name="Ink 19">
                <a:extLst>
                  <a:ext uri="{FF2B5EF4-FFF2-40B4-BE49-F238E27FC236}">
                    <a16:creationId xmlns:a16="http://schemas.microsoft.com/office/drawing/2014/main" id="{BB36C44F-6DF6-4B1E-A11C-EF980EDC117B}"/>
                  </a:ext>
                </a:extLst>
              </p:cNvPr>
              <p:cNvPicPr/>
              <p:nvPr/>
            </p:nvPicPr>
            <p:blipFill>
              <a:blip r:embed="rId8"/>
              <a:stretch>
                <a:fillRect/>
              </a:stretch>
            </p:blipFill>
            <p:spPr>
              <a:xfrm>
                <a:off x="4255320" y="3767655"/>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8C2C656B-B7D3-40FC-8F6A-2C63D1F72299}"/>
                  </a:ext>
                </a:extLst>
              </p14:cNvPr>
              <p14:cNvContentPartPr/>
              <p14:nvPr/>
            </p14:nvContentPartPr>
            <p14:xfrm>
              <a:off x="4298520" y="3803295"/>
              <a:ext cx="360" cy="360"/>
            </p14:xfrm>
          </p:contentPart>
        </mc:Choice>
        <mc:Fallback xmlns="">
          <p:pic>
            <p:nvPicPr>
              <p:cNvPr id="21" name="Ink 20">
                <a:extLst>
                  <a:ext uri="{FF2B5EF4-FFF2-40B4-BE49-F238E27FC236}">
                    <a16:creationId xmlns:a16="http://schemas.microsoft.com/office/drawing/2014/main" id="{8C2C656B-B7D3-40FC-8F6A-2C63D1F72299}"/>
                  </a:ext>
                </a:extLst>
              </p:cNvPr>
              <p:cNvPicPr/>
              <p:nvPr/>
            </p:nvPicPr>
            <p:blipFill>
              <a:blip r:embed="rId8"/>
              <a:stretch>
                <a:fillRect/>
              </a:stretch>
            </p:blipFill>
            <p:spPr>
              <a:xfrm>
                <a:off x="4280880" y="3767655"/>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5FBD0FD-973E-4BF2-95DC-B39BE955BAC2}"/>
                  </a:ext>
                </a:extLst>
              </p14:cNvPr>
              <p14:cNvContentPartPr/>
              <p14:nvPr/>
            </p14:nvContentPartPr>
            <p14:xfrm>
              <a:off x="5138426" y="4077986"/>
              <a:ext cx="1440" cy="5760"/>
            </p14:xfrm>
          </p:contentPart>
        </mc:Choice>
        <mc:Fallback xmlns="">
          <p:pic>
            <p:nvPicPr>
              <p:cNvPr id="22" name="Ink 21">
                <a:extLst>
                  <a:ext uri="{FF2B5EF4-FFF2-40B4-BE49-F238E27FC236}">
                    <a16:creationId xmlns:a16="http://schemas.microsoft.com/office/drawing/2014/main" id="{55FBD0FD-973E-4BF2-95DC-B39BE955BAC2}"/>
                  </a:ext>
                </a:extLst>
              </p:cNvPr>
              <p:cNvPicPr/>
              <p:nvPr/>
            </p:nvPicPr>
            <p:blipFill>
              <a:blip r:embed="rId23"/>
              <a:stretch>
                <a:fillRect/>
              </a:stretch>
            </p:blipFill>
            <p:spPr>
              <a:xfrm>
                <a:off x="5120786" y="4042346"/>
                <a:ext cx="370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5B6737DD-A7F8-4660-8F78-2356919FEBB0}"/>
                  </a:ext>
                </a:extLst>
              </p14:cNvPr>
              <p14:cNvContentPartPr/>
              <p14:nvPr/>
            </p14:nvContentPartPr>
            <p14:xfrm>
              <a:off x="5164706" y="4050266"/>
              <a:ext cx="360" cy="360"/>
            </p14:xfrm>
          </p:contentPart>
        </mc:Choice>
        <mc:Fallback xmlns="">
          <p:pic>
            <p:nvPicPr>
              <p:cNvPr id="23" name="Ink 22">
                <a:extLst>
                  <a:ext uri="{FF2B5EF4-FFF2-40B4-BE49-F238E27FC236}">
                    <a16:creationId xmlns:a16="http://schemas.microsoft.com/office/drawing/2014/main" id="{5B6737DD-A7F8-4660-8F78-2356919FEBB0}"/>
                  </a:ext>
                </a:extLst>
              </p:cNvPr>
              <p:cNvPicPr/>
              <p:nvPr/>
            </p:nvPicPr>
            <p:blipFill>
              <a:blip r:embed="rId25"/>
              <a:stretch>
                <a:fillRect/>
              </a:stretch>
            </p:blipFill>
            <p:spPr>
              <a:xfrm>
                <a:off x="5146706" y="4014626"/>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880ACAE3-5F86-4DC7-B838-C13E52B6964B}"/>
                  </a:ext>
                </a:extLst>
              </p14:cNvPr>
              <p14:cNvContentPartPr/>
              <p14:nvPr/>
            </p14:nvContentPartPr>
            <p14:xfrm>
              <a:off x="4808306" y="4028666"/>
              <a:ext cx="757080" cy="107640"/>
            </p14:xfrm>
          </p:contentPart>
        </mc:Choice>
        <mc:Fallback xmlns="">
          <p:pic>
            <p:nvPicPr>
              <p:cNvPr id="24" name="Ink 23">
                <a:extLst>
                  <a:ext uri="{FF2B5EF4-FFF2-40B4-BE49-F238E27FC236}">
                    <a16:creationId xmlns:a16="http://schemas.microsoft.com/office/drawing/2014/main" id="{880ACAE3-5F86-4DC7-B838-C13E52B6964B}"/>
                  </a:ext>
                </a:extLst>
              </p:cNvPr>
              <p:cNvPicPr/>
              <p:nvPr/>
            </p:nvPicPr>
            <p:blipFill>
              <a:blip r:embed="rId27"/>
              <a:stretch>
                <a:fillRect/>
              </a:stretch>
            </p:blipFill>
            <p:spPr>
              <a:xfrm>
                <a:off x="4790666" y="3993026"/>
                <a:ext cx="792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FFC0FB8F-1D6A-40E0-A006-4BB2344FEF1F}"/>
                  </a:ext>
                </a:extLst>
              </p14:cNvPr>
              <p14:cNvContentPartPr/>
              <p14:nvPr/>
            </p14:nvContentPartPr>
            <p14:xfrm>
              <a:off x="4774826" y="4074026"/>
              <a:ext cx="14040" cy="360"/>
            </p14:xfrm>
          </p:contentPart>
        </mc:Choice>
        <mc:Fallback xmlns="">
          <p:pic>
            <p:nvPicPr>
              <p:cNvPr id="25" name="Ink 24">
                <a:extLst>
                  <a:ext uri="{FF2B5EF4-FFF2-40B4-BE49-F238E27FC236}">
                    <a16:creationId xmlns:a16="http://schemas.microsoft.com/office/drawing/2014/main" id="{FFC0FB8F-1D6A-40E0-A006-4BB2344FEF1F}"/>
                  </a:ext>
                </a:extLst>
              </p:cNvPr>
              <p:cNvPicPr/>
              <p:nvPr/>
            </p:nvPicPr>
            <p:blipFill>
              <a:blip r:embed="rId29"/>
              <a:stretch>
                <a:fillRect/>
              </a:stretch>
            </p:blipFill>
            <p:spPr>
              <a:xfrm>
                <a:off x="4756826" y="4038386"/>
                <a:ext cx="496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F699B6AC-0A3A-4979-AB40-D7F2234F5BF5}"/>
                  </a:ext>
                </a:extLst>
              </p14:cNvPr>
              <p14:cNvContentPartPr/>
              <p14:nvPr/>
            </p14:nvContentPartPr>
            <p14:xfrm>
              <a:off x="4726946" y="4076546"/>
              <a:ext cx="4680" cy="360"/>
            </p14:xfrm>
          </p:contentPart>
        </mc:Choice>
        <mc:Fallback xmlns="">
          <p:pic>
            <p:nvPicPr>
              <p:cNvPr id="26" name="Ink 25">
                <a:extLst>
                  <a:ext uri="{FF2B5EF4-FFF2-40B4-BE49-F238E27FC236}">
                    <a16:creationId xmlns:a16="http://schemas.microsoft.com/office/drawing/2014/main" id="{F699B6AC-0A3A-4979-AB40-D7F2234F5BF5}"/>
                  </a:ext>
                </a:extLst>
              </p:cNvPr>
              <p:cNvPicPr/>
              <p:nvPr/>
            </p:nvPicPr>
            <p:blipFill>
              <a:blip r:embed="rId31"/>
              <a:stretch>
                <a:fillRect/>
              </a:stretch>
            </p:blipFill>
            <p:spPr>
              <a:xfrm>
                <a:off x="4709306" y="4040546"/>
                <a:ext cx="4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D60626B6-CB4D-4CA6-9AC7-275B388034C8}"/>
                  </a:ext>
                </a:extLst>
              </p14:cNvPr>
              <p14:cNvContentPartPr/>
              <p14:nvPr/>
            </p14:nvContentPartPr>
            <p14:xfrm>
              <a:off x="4760066" y="4066826"/>
              <a:ext cx="300240" cy="33480"/>
            </p14:xfrm>
          </p:contentPart>
        </mc:Choice>
        <mc:Fallback xmlns="">
          <p:pic>
            <p:nvPicPr>
              <p:cNvPr id="27" name="Ink 26">
                <a:extLst>
                  <a:ext uri="{FF2B5EF4-FFF2-40B4-BE49-F238E27FC236}">
                    <a16:creationId xmlns:a16="http://schemas.microsoft.com/office/drawing/2014/main" id="{D60626B6-CB4D-4CA6-9AC7-275B388034C8}"/>
                  </a:ext>
                </a:extLst>
              </p:cNvPr>
              <p:cNvPicPr/>
              <p:nvPr/>
            </p:nvPicPr>
            <p:blipFill>
              <a:blip r:embed="rId33"/>
              <a:stretch>
                <a:fillRect/>
              </a:stretch>
            </p:blipFill>
            <p:spPr>
              <a:xfrm>
                <a:off x="4742066" y="4031186"/>
                <a:ext cx="335880" cy="105120"/>
              </a:xfrm>
              <a:prstGeom prst="rect">
                <a:avLst/>
              </a:prstGeom>
            </p:spPr>
          </p:pic>
        </mc:Fallback>
      </mc:AlternateContent>
      <p:sp>
        <p:nvSpPr>
          <p:cNvPr id="32" name="Title 2">
            <a:extLst>
              <a:ext uri="{FF2B5EF4-FFF2-40B4-BE49-F238E27FC236}">
                <a16:creationId xmlns:a16="http://schemas.microsoft.com/office/drawing/2014/main" id="{D451FC91-8022-4E06-BA55-C868EE363D87}"/>
              </a:ext>
            </a:extLst>
          </p:cNvPr>
          <p:cNvSpPr txBox="1">
            <a:spLocks/>
          </p:cNvSpPr>
          <p:nvPr/>
        </p:nvSpPr>
        <p:spPr>
          <a:xfrm>
            <a:off x="966836" y="320201"/>
            <a:ext cx="7886700" cy="774674"/>
          </a:xfrm>
          <a:prstGeom prst="rect">
            <a:avLst/>
          </a:prstGeom>
        </p:spPr>
        <p:txBody>
          <a:bodyPr>
            <a:normAutofit lnSpcReduction="10000"/>
          </a:bodyPr>
          <a:lstStyle>
            <a:lvl1pPr algn="l" defTabSz="914400" rtl="0" eaLnBrk="1" latinLnBrk="0" hangingPunct="1">
              <a:lnSpc>
                <a:spcPct val="90000"/>
              </a:lnSpc>
              <a:spcBef>
                <a:spcPct val="0"/>
              </a:spcBef>
              <a:buNone/>
              <a:defRPr lang="en-US" sz="2600" b="1" kern="1200" dirty="0">
                <a:solidFill>
                  <a:srgbClr val="002060"/>
                </a:solidFill>
                <a:latin typeface="Arial" panose="020B0604020202020204" pitchFamily="34" charset="0"/>
                <a:ea typeface="+mj-ea"/>
                <a:cs typeface="Arial" panose="020B0604020202020204" pitchFamily="34" charset="0"/>
              </a:defRPr>
            </a:lvl1pPr>
          </a:lstStyle>
          <a:p>
            <a:r>
              <a:rPr lang="en-US" dirty="0"/>
              <a:t>There is growing interest in mixed methods impact evaluations</a:t>
            </a:r>
          </a:p>
        </p:txBody>
      </p:sp>
      <p:sp>
        <p:nvSpPr>
          <p:cNvPr id="28" name="TextBox 27">
            <a:extLst>
              <a:ext uri="{FF2B5EF4-FFF2-40B4-BE49-F238E27FC236}">
                <a16:creationId xmlns:a16="http://schemas.microsoft.com/office/drawing/2014/main" id="{97F61436-5B5E-4045-B2DA-54E337AABDA9}"/>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3849474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2EF255-0965-43B9-99B0-8F355CAE1C76}"/>
              </a:ext>
            </a:extLst>
          </p:cNvPr>
          <p:cNvSpPr>
            <a:spLocks noGrp="1"/>
          </p:cNvSpPr>
          <p:nvPr>
            <p:ph sz="quarter" idx="10"/>
          </p:nvPr>
        </p:nvSpPr>
        <p:spPr>
          <a:xfrm>
            <a:off x="1136916" y="1600199"/>
            <a:ext cx="4664287" cy="4523509"/>
          </a:xfrm>
        </p:spPr>
        <p:txBody>
          <a:bodyPr/>
          <a:lstStyle/>
          <a:p>
            <a:r>
              <a:rPr lang="en-US" sz="2400" dirty="0"/>
              <a:t>E.g., 2018 CEDIL and 3ie “Mixing and matching” report, highlighting:</a:t>
            </a:r>
          </a:p>
          <a:p>
            <a:endParaRPr lang="en-US" sz="2400" dirty="0"/>
          </a:p>
          <a:p>
            <a:pPr lvl="1"/>
            <a:r>
              <a:rPr lang="en-US" sz="2000" b="1" u="sng" dirty="0"/>
              <a:t>Good practices </a:t>
            </a:r>
            <a:r>
              <a:rPr lang="en-US" sz="2000" dirty="0"/>
              <a:t>for integrating qualitative methods into quantitative impact evaluations and systematic reviews</a:t>
            </a:r>
          </a:p>
          <a:p>
            <a:pPr lvl="1"/>
            <a:endParaRPr lang="en-US" sz="2000" dirty="0"/>
          </a:p>
          <a:p>
            <a:pPr lvl="1"/>
            <a:r>
              <a:rPr lang="en-US" sz="2000" dirty="0"/>
              <a:t>Examples of specific</a:t>
            </a:r>
            <a:r>
              <a:rPr lang="en-US" sz="2000" b="1" u="sng" dirty="0"/>
              <a:t> applications</a:t>
            </a:r>
            <a:r>
              <a:rPr lang="en-US" sz="2000" b="1" dirty="0"/>
              <a:t> </a:t>
            </a:r>
            <a:r>
              <a:rPr lang="en-US" sz="2000" dirty="0"/>
              <a:t>of qualitative evidence in mixed methods impact evaluations</a:t>
            </a:r>
          </a:p>
          <a:p>
            <a:pPr marL="0" indent="0">
              <a:buNone/>
            </a:pPr>
            <a:endParaRPr lang="en-US" sz="2400" dirty="0"/>
          </a:p>
        </p:txBody>
      </p:sp>
      <p:sp>
        <p:nvSpPr>
          <p:cNvPr id="3" name="Title 2">
            <a:extLst>
              <a:ext uri="{FF2B5EF4-FFF2-40B4-BE49-F238E27FC236}">
                <a16:creationId xmlns:a16="http://schemas.microsoft.com/office/drawing/2014/main" id="{9E2E8337-A4B0-47ED-A4C1-08BDC046AE42}"/>
              </a:ext>
            </a:extLst>
          </p:cNvPr>
          <p:cNvSpPr>
            <a:spLocks noGrp="1"/>
          </p:cNvSpPr>
          <p:nvPr>
            <p:ph type="title"/>
          </p:nvPr>
        </p:nvSpPr>
        <p:spPr>
          <a:xfrm>
            <a:off x="925938" y="329868"/>
            <a:ext cx="7859922" cy="885825"/>
          </a:xfrm>
        </p:spPr>
        <p:txBody>
          <a:bodyPr/>
          <a:lstStyle/>
          <a:p>
            <a:r>
              <a:rPr lang="en-US" dirty="0"/>
              <a:t>Valuable experiences and lessons are emerging</a:t>
            </a:r>
          </a:p>
        </p:txBody>
      </p:sp>
      <p:pic>
        <p:nvPicPr>
          <p:cNvPr id="5" name="Picture 4">
            <a:extLst>
              <a:ext uri="{FF2B5EF4-FFF2-40B4-BE49-F238E27FC236}">
                <a16:creationId xmlns:a16="http://schemas.microsoft.com/office/drawing/2014/main" id="{C422E4D1-F4C0-4381-AEEC-0CC248BD2823}"/>
              </a:ext>
            </a:extLst>
          </p:cNvPr>
          <p:cNvPicPr>
            <a:picLocks noChangeAspect="1"/>
          </p:cNvPicPr>
          <p:nvPr/>
        </p:nvPicPr>
        <p:blipFill>
          <a:blip r:embed="rId3"/>
          <a:stretch>
            <a:fillRect/>
          </a:stretch>
        </p:blipFill>
        <p:spPr>
          <a:xfrm>
            <a:off x="5801203" y="1519762"/>
            <a:ext cx="2897403" cy="4097338"/>
          </a:xfrm>
          <a:prstGeom prst="rect">
            <a:avLst/>
          </a:prstGeom>
          <a:effectLst>
            <a:outerShdw blurRad="88900" dist="38100" dir="8100000" sx="101000" sy="101000" algn="tr" rotWithShape="0">
              <a:prstClr val="black">
                <a:alpha val="40000"/>
              </a:prstClr>
            </a:outerShdw>
          </a:effectLst>
        </p:spPr>
      </p:pic>
      <p:sp>
        <p:nvSpPr>
          <p:cNvPr id="6" name="TextBox 5">
            <a:extLst>
              <a:ext uri="{FF2B5EF4-FFF2-40B4-BE49-F238E27FC236}">
                <a16:creationId xmlns:a16="http://schemas.microsoft.com/office/drawing/2014/main" id="{AD722788-DDE8-42C7-B0F5-DBD22A190788}"/>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3789441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225A0-98AF-40AD-914C-F35FA55D59A7}"/>
              </a:ext>
            </a:extLst>
          </p:cNvPr>
          <p:cNvSpPr>
            <a:spLocks noGrp="1"/>
          </p:cNvSpPr>
          <p:nvPr>
            <p:ph type="title"/>
          </p:nvPr>
        </p:nvSpPr>
        <p:spPr>
          <a:xfrm>
            <a:off x="849738" y="321845"/>
            <a:ext cx="8141862" cy="584935"/>
          </a:xfrm>
        </p:spPr>
        <p:txBody>
          <a:bodyPr>
            <a:normAutofit/>
          </a:bodyPr>
          <a:lstStyle/>
          <a:p>
            <a:r>
              <a:rPr lang="en-US" dirty="0"/>
              <a:t>Research is moving beyond outdated perceptions</a:t>
            </a:r>
          </a:p>
        </p:txBody>
      </p:sp>
      <p:pic>
        <p:nvPicPr>
          <p:cNvPr id="3074" name="Picture 2">
            <a:extLst>
              <a:ext uri="{FF2B5EF4-FFF2-40B4-BE49-F238E27FC236}">
                <a16:creationId xmlns:a16="http://schemas.microsoft.com/office/drawing/2014/main" id="{9657D0D9-B161-4325-BFA1-9B6A43C3B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701" y="1448474"/>
            <a:ext cx="5816158" cy="43621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4F006C0-4ECF-4ACD-B888-CD5BE6332E8A}"/>
              </a:ext>
            </a:extLst>
          </p:cNvPr>
          <p:cNvSpPr/>
          <p:nvPr/>
        </p:nvSpPr>
        <p:spPr>
          <a:xfrm>
            <a:off x="849738" y="6536155"/>
            <a:ext cx="6186492" cy="261610"/>
          </a:xfrm>
          <a:prstGeom prst="rect">
            <a:avLst/>
          </a:prstGeom>
        </p:spPr>
        <p:txBody>
          <a:bodyPr wrap="square">
            <a:spAutoFit/>
          </a:bodyPr>
          <a:lstStyle/>
          <a:p>
            <a:r>
              <a:rPr lang="en-US" sz="1100" dirty="0">
                <a:hlinkClick r:id="rId4"/>
              </a:rPr>
              <a:t>http://freshspectrum.com/wp-content/uploads/2014/12/Real-Evidence-1024x768.png</a:t>
            </a:r>
            <a:endParaRPr lang="en-US" sz="1100" dirty="0"/>
          </a:p>
        </p:txBody>
      </p:sp>
      <p:sp>
        <p:nvSpPr>
          <p:cNvPr id="5" name="TextBox 4">
            <a:extLst>
              <a:ext uri="{FF2B5EF4-FFF2-40B4-BE49-F238E27FC236}">
                <a16:creationId xmlns:a16="http://schemas.microsoft.com/office/drawing/2014/main" id="{B6821AA0-3523-4E5F-9738-697935E090A4}"/>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1472944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2EF255-0965-43B9-99B0-8F355CAE1C76}"/>
              </a:ext>
            </a:extLst>
          </p:cNvPr>
          <p:cNvSpPr>
            <a:spLocks noGrp="1"/>
          </p:cNvSpPr>
          <p:nvPr>
            <p:ph sz="quarter" idx="10"/>
          </p:nvPr>
        </p:nvSpPr>
        <p:spPr/>
        <p:txBody>
          <a:bodyPr/>
          <a:lstStyle/>
          <a:p>
            <a:r>
              <a:rPr lang="en-US" dirty="0"/>
              <a:t>Rigorous application of each method individually</a:t>
            </a:r>
          </a:p>
          <a:p>
            <a:r>
              <a:rPr lang="en-US" dirty="0"/>
              <a:t>Clear rationale for the integration of methods at key stages of the evaluation</a:t>
            </a:r>
          </a:p>
          <a:p>
            <a:r>
              <a:rPr lang="en-US" dirty="0"/>
              <a:t>Multidisciplinary teams with a shared evaluation approach</a:t>
            </a:r>
          </a:p>
          <a:p>
            <a:r>
              <a:rPr lang="en-US" dirty="0"/>
              <a:t>Adequate documentation (e.g., within the main report supplementary reports, appendices, etc.)</a:t>
            </a:r>
          </a:p>
          <a:p>
            <a:r>
              <a:rPr lang="en-US" dirty="0"/>
              <a:t>Acknowledge limitations of the integration and reflect on the transferability of findings and their policy implications</a:t>
            </a:r>
          </a:p>
        </p:txBody>
      </p:sp>
      <p:sp>
        <p:nvSpPr>
          <p:cNvPr id="3" name="Title 2">
            <a:extLst>
              <a:ext uri="{FF2B5EF4-FFF2-40B4-BE49-F238E27FC236}">
                <a16:creationId xmlns:a16="http://schemas.microsoft.com/office/drawing/2014/main" id="{9E2E8337-A4B0-47ED-A4C1-08BDC046AE42}"/>
              </a:ext>
            </a:extLst>
          </p:cNvPr>
          <p:cNvSpPr>
            <a:spLocks noGrp="1"/>
          </p:cNvSpPr>
          <p:nvPr>
            <p:ph type="title"/>
          </p:nvPr>
        </p:nvSpPr>
        <p:spPr/>
        <p:txBody>
          <a:bodyPr/>
          <a:lstStyle/>
          <a:p>
            <a:r>
              <a:rPr lang="en-US" dirty="0"/>
              <a:t>Good practices for using qualitative evidence in quantitative impact evaluations</a:t>
            </a:r>
          </a:p>
        </p:txBody>
      </p:sp>
      <p:sp>
        <p:nvSpPr>
          <p:cNvPr id="4" name="TextBox 3">
            <a:extLst>
              <a:ext uri="{FF2B5EF4-FFF2-40B4-BE49-F238E27FC236}">
                <a16:creationId xmlns:a16="http://schemas.microsoft.com/office/drawing/2014/main" id="{668CFD6B-DBC6-4426-93CA-ADED07D3D1B2}"/>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4186037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7AFC72E-63BB-4CE6-B0E8-EAB3742A3B0D}"/>
              </a:ext>
            </a:extLst>
          </p:cNvPr>
          <p:cNvGraphicFramePr>
            <a:graphicFrameLocks noGrp="1"/>
          </p:cNvGraphicFramePr>
          <p:nvPr>
            <p:ph sz="quarter" idx="10"/>
          </p:nvPr>
        </p:nvGraphicFramePr>
        <p:xfrm>
          <a:off x="1135063" y="894230"/>
          <a:ext cx="7459662" cy="5661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5A48417B-1B7B-4784-9646-F2E0C1FD8A04}"/>
              </a:ext>
            </a:extLst>
          </p:cNvPr>
          <p:cNvSpPr>
            <a:spLocks noGrp="1"/>
          </p:cNvSpPr>
          <p:nvPr>
            <p:ph type="title"/>
          </p:nvPr>
        </p:nvSpPr>
        <p:spPr>
          <a:xfrm>
            <a:off x="834498" y="274638"/>
            <a:ext cx="8309502" cy="599422"/>
          </a:xfrm>
        </p:spPr>
        <p:txBody>
          <a:bodyPr>
            <a:normAutofit/>
          </a:bodyPr>
          <a:lstStyle/>
          <a:p>
            <a:r>
              <a:rPr lang="en-US" dirty="0"/>
              <a:t>Applications of qualitative evidence by study phase</a:t>
            </a:r>
          </a:p>
        </p:txBody>
      </p:sp>
      <p:sp>
        <p:nvSpPr>
          <p:cNvPr id="5" name="TextBox 4">
            <a:extLst>
              <a:ext uri="{FF2B5EF4-FFF2-40B4-BE49-F238E27FC236}">
                <a16:creationId xmlns:a16="http://schemas.microsoft.com/office/drawing/2014/main" id="{EBF50BB4-86DE-4839-A859-E07A67A589E0}"/>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2274133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870E4-FE8D-496C-9FF6-0B4ABB5F2A91}"/>
              </a:ext>
            </a:extLst>
          </p:cNvPr>
          <p:cNvSpPr>
            <a:spLocks noGrp="1"/>
          </p:cNvSpPr>
          <p:nvPr>
            <p:ph type="title"/>
          </p:nvPr>
        </p:nvSpPr>
        <p:spPr>
          <a:xfrm>
            <a:off x="1117158" y="308503"/>
            <a:ext cx="7886700" cy="741363"/>
          </a:xfrm>
        </p:spPr>
        <p:txBody>
          <a:bodyPr/>
          <a:lstStyle/>
          <a:p>
            <a:r>
              <a:rPr lang="en-US" dirty="0"/>
              <a:t>Examples from the field</a:t>
            </a:r>
          </a:p>
        </p:txBody>
      </p:sp>
      <p:graphicFrame>
        <p:nvGraphicFramePr>
          <p:cNvPr id="4" name="Table 3">
            <a:extLst>
              <a:ext uri="{FF2B5EF4-FFF2-40B4-BE49-F238E27FC236}">
                <a16:creationId xmlns:a16="http://schemas.microsoft.com/office/drawing/2014/main" id="{3CDCDE02-87D9-49B4-B9B7-40BAFC6AEDE0}"/>
              </a:ext>
            </a:extLst>
          </p:cNvPr>
          <p:cNvGraphicFramePr>
            <a:graphicFrameLocks noGrp="1"/>
          </p:cNvGraphicFramePr>
          <p:nvPr>
            <p:extLst>
              <p:ext uri="{D42A27DB-BD31-4B8C-83A1-F6EECF244321}">
                <p14:modId xmlns:p14="http://schemas.microsoft.com/office/powerpoint/2010/main" val="741820978"/>
              </p:ext>
            </p:extLst>
          </p:nvPr>
        </p:nvGraphicFramePr>
        <p:xfrm>
          <a:off x="1117158" y="909320"/>
          <a:ext cx="7778487" cy="5242560"/>
        </p:xfrm>
        <a:graphic>
          <a:graphicData uri="http://schemas.openxmlformats.org/drawingml/2006/table">
            <a:tbl>
              <a:tblPr firstRow="1" bandRow="1">
                <a:tableStyleId>{5C22544A-7EE6-4342-B048-85BDC9FD1C3A}</a:tableStyleId>
              </a:tblPr>
              <a:tblGrid>
                <a:gridCol w="1007477">
                  <a:extLst>
                    <a:ext uri="{9D8B030D-6E8A-4147-A177-3AD203B41FA5}">
                      <a16:colId xmlns:a16="http://schemas.microsoft.com/office/drawing/2014/main" val="2883794613"/>
                    </a:ext>
                  </a:extLst>
                </a:gridCol>
                <a:gridCol w="1122830">
                  <a:extLst>
                    <a:ext uri="{9D8B030D-6E8A-4147-A177-3AD203B41FA5}">
                      <a16:colId xmlns:a16="http://schemas.microsoft.com/office/drawing/2014/main" val="1351008194"/>
                    </a:ext>
                  </a:extLst>
                </a:gridCol>
                <a:gridCol w="1680882">
                  <a:extLst>
                    <a:ext uri="{9D8B030D-6E8A-4147-A177-3AD203B41FA5}">
                      <a16:colId xmlns:a16="http://schemas.microsoft.com/office/drawing/2014/main" val="1116882360"/>
                    </a:ext>
                  </a:extLst>
                </a:gridCol>
                <a:gridCol w="1775012">
                  <a:extLst>
                    <a:ext uri="{9D8B030D-6E8A-4147-A177-3AD203B41FA5}">
                      <a16:colId xmlns:a16="http://schemas.microsoft.com/office/drawing/2014/main" val="2841388828"/>
                    </a:ext>
                  </a:extLst>
                </a:gridCol>
                <a:gridCol w="2192286">
                  <a:extLst>
                    <a:ext uri="{9D8B030D-6E8A-4147-A177-3AD203B41FA5}">
                      <a16:colId xmlns:a16="http://schemas.microsoft.com/office/drawing/2014/main" val="268786625"/>
                    </a:ext>
                  </a:extLst>
                </a:gridCol>
              </a:tblGrid>
              <a:tr h="370840">
                <a:tc>
                  <a:txBody>
                    <a:bodyPr/>
                    <a:lstStyle/>
                    <a:p>
                      <a:r>
                        <a:rPr lang="en-US" sz="1600" dirty="0"/>
                        <a:t>Country</a:t>
                      </a:r>
                    </a:p>
                  </a:txBody>
                  <a:tcPr/>
                </a:tc>
                <a:tc>
                  <a:txBody>
                    <a:bodyPr/>
                    <a:lstStyle/>
                    <a:p>
                      <a:r>
                        <a:rPr lang="en-US" sz="1600" dirty="0"/>
                        <a:t>Topic(s)</a:t>
                      </a:r>
                    </a:p>
                  </a:txBody>
                  <a:tcPr/>
                </a:tc>
                <a:tc>
                  <a:txBody>
                    <a:bodyPr/>
                    <a:lstStyle/>
                    <a:p>
                      <a:r>
                        <a:rPr lang="en-US" sz="1600" dirty="0"/>
                        <a:t>Qual purpose(s)</a:t>
                      </a:r>
                    </a:p>
                  </a:txBody>
                  <a:tcPr/>
                </a:tc>
                <a:tc>
                  <a:txBody>
                    <a:bodyPr/>
                    <a:lstStyle/>
                    <a:p>
                      <a:r>
                        <a:rPr lang="en-US" sz="1600" dirty="0"/>
                        <a:t>Qual method(s)</a:t>
                      </a:r>
                    </a:p>
                  </a:txBody>
                  <a:tcPr/>
                </a:tc>
                <a:tc>
                  <a:txBody>
                    <a:bodyPr/>
                    <a:lstStyle/>
                    <a:p>
                      <a:r>
                        <a:rPr lang="en-US" sz="1600" dirty="0"/>
                        <a:t>Contribution</a:t>
                      </a:r>
                    </a:p>
                  </a:txBody>
                  <a:tcPr/>
                </a:tc>
                <a:extLst>
                  <a:ext uri="{0D108BD9-81ED-4DB2-BD59-A6C34878D82A}">
                    <a16:rowId xmlns:a16="http://schemas.microsoft.com/office/drawing/2014/main" val="2486005612"/>
                  </a:ext>
                </a:extLst>
              </a:tr>
              <a:tr h="370840">
                <a:tc>
                  <a:txBody>
                    <a:bodyPr/>
                    <a:lstStyle/>
                    <a:p>
                      <a:r>
                        <a:rPr lang="en-US" sz="1200" b="0" dirty="0"/>
                        <a:t>Zambia</a:t>
                      </a:r>
                    </a:p>
                  </a:txBody>
                  <a:tcPr/>
                </a:tc>
                <a:tc>
                  <a:txBody>
                    <a:bodyPr/>
                    <a:lstStyle/>
                    <a:p>
                      <a:r>
                        <a:rPr lang="en-US" sz="1200" b="0" dirty="0"/>
                        <a:t>Gender, Empowerment</a:t>
                      </a:r>
                    </a:p>
                  </a:txBody>
                  <a:tcPr/>
                </a:tc>
                <a:tc>
                  <a:txBody>
                    <a:bodyPr/>
                    <a:lstStyle/>
                    <a:p>
                      <a:r>
                        <a:rPr lang="en-US" sz="1200" b="0" dirty="0"/>
                        <a:t>Context, triangulation, critique measures</a:t>
                      </a:r>
                    </a:p>
                  </a:txBody>
                  <a:tcPr/>
                </a:tc>
                <a:tc>
                  <a:txBody>
                    <a:bodyPr/>
                    <a:lstStyle/>
                    <a:p>
                      <a:r>
                        <a:rPr lang="en-US" sz="1200" b="0" dirty="0"/>
                        <a:t>In-depth interviews</a:t>
                      </a:r>
                    </a:p>
                  </a:txBody>
                  <a:tcPr/>
                </a:tc>
                <a:tc>
                  <a:txBody>
                    <a:bodyPr/>
                    <a:lstStyle/>
                    <a:p>
                      <a:r>
                        <a:rPr lang="en-US" sz="1200" b="0" dirty="0"/>
                        <a:t>Insights on quant measures of female bargaining power</a:t>
                      </a:r>
                    </a:p>
                    <a:p>
                      <a:endParaRPr lang="en-US" sz="1200" b="0" dirty="0"/>
                    </a:p>
                  </a:txBody>
                  <a:tcPr/>
                </a:tc>
                <a:extLst>
                  <a:ext uri="{0D108BD9-81ED-4DB2-BD59-A6C34878D82A}">
                    <a16:rowId xmlns:a16="http://schemas.microsoft.com/office/drawing/2014/main" val="1236527764"/>
                  </a:ext>
                </a:extLst>
              </a:tr>
              <a:tr h="428978">
                <a:tc>
                  <a:txBody>
                    <a:bodyPr/>
                    <a:lstStyle/>
                    <a:p>
                      <a:r>
                        <a:rPr lang="en-US" sz="1200" b="0" dirty="0"/>
                        <a:t>Bangladesh</a:t>
                      </a:r>
                    </a:p>
                  </a:txBody>
                  <a:tcPr/>
                </a:tc>
                <a:tc>
                  <a:txBody>
                    <a:bodyPr/>
                    <a:lstStyle/>
                    <a:p>
                      <a:r>
                        <a:rPr lang="en-US" sz="1200" b="0" dirty="0"/>
                        <a:t>Nutrition, Livelihoods</a:t>
                      </a:r>
                    </a:p>
                  </a:txBody>
                  <a:tcPr/>
                </a:tc>
                <a:tc>
                  <a:txBody>
                    <a:bodyPr/>
                    <a:lstStyle/>
                    <a:p>
                      <a:r>
                        <a:rPr lang="en-US" sz="1200" b="0" dirty="0"/>
                        <a:t>Inform study design</a:t>
                      </a:r>
                    </a:p>
                  </a:txBody>
                  <a:tcPr/>
                </a:tc>
                <a:tc>
                  <a:txBody>
                    <a:bodyPr/>
                    <a:lstStyle/>
                    <a:p>
                      <a:r>
                        <a:rPr lang="en-US" sz="1200" b="0" dirty="0"/>
                        <a:t>(Reviewing prior) anthropological research</a:t>
                      </a:r>
                    </a:p>
                  </a:txBody>
                  <a:tcPr/>
                </a:tc>
                <a:tc>
                  <a:txBody>
                    <a:bodyPr/>
                    <a:lstStyle/>
                    <a:p>
                      <a:r>
                        <a:rPr lang="en-US" sz="1200" b="0" dirty="0"/>
                        <a:t>Conduct quantitative analysis with qualitative insight</a:t>
                      </a:r>
                    </a:p>
                    <a:p>
                      <a:endParaRPr lang="en-US" sz="1200" b="0" dirty="0"/>
                    </a:p>
                  </a:txBody>
                  <a:tcPr/>
                </a:tc>
                <a:extLst>
                  <a:ext uri="{0D108BD9-81ED-4DB2-BD59-A6C34878D82A}">
                    <a16:rowId xmlns:a16="http://schemas.microsoft.com/office/drawing/2014/main" val="1239231093"/>
                  </a:ext>
                </a:extLst>
              </a:tr>
              <a:tr h="370840">
                <a:tc>
                  <a:txBody>
                    <a:bodyPr/>
                    <a:lstStyle/>
                    <a:p>
                      <a:r>
                        <a:rPr lang="en-US" sz="1200" b="0" dirty="0"/>
                        <a:t>India</a:t>
                      </a:r>
                    </a:p>
                  </a:txBody>
                  <a:tcPr/>
                </a:tc>
                <a:tc>
                  <a:txBody>
                    <a:bodyPr/>
                    <a:lstStyle/>
                    <a:p>
                      <a:r>
                        <a:rPr lang="en-US" sz="1200" b="0" dirty="0"/>
                        <a:t>Health</a:t>
                      </a:r>
                    </a:p>
                  </a:txBody>
                  <a:tcPr/>
                </a:tc>
                <a:tc>
                  <a:txBody>
                    <a:bodyPr/>
                    <a:lstStyle/>
                    <a:p>
                      <a:r>
                        <a:rPr lang="en-US" sz="1200" b="0" dirty="0"/>
                        <a:t>Implementation fidelity, root cause analysis</a:t>
                      </a:r>
                    </a:p>
                  </a:txBody>
                  <a:tcPr/>
                </a:tc>
                <a:tc>
                  <a:txBody>
                    <a:bodyPr/>
                    <a:lstStyle/>
                    <a:p>
                      <a:r>
                        <a:rPr lang="en-US" sz="1200" b="0" dirty="0"/>
                        <a:t>Focus group discussions, observation, field notes</a:t>
                      </a:r>
                    </a:p>
                  </a:txBody>
                  <a:tcPr/>
                </a:tc>
                <a:tc>
                  <a:txBody>
                    <a:bodyPr/>
                    <a:lstStyle/>
                    <a:p>
                      <a:r>
                        <a:rPr lang="en-US" sz="1200" b="0" dirty="0"/>
                        <a:t>More nuanced </a:t>
                      </a:r>
                      <a:r>
                        <a:rPr lang="en-US" sz="1200" b="0" dirty="0" err="1"/>
                        <a:t>ToC</a:t>
                      </a:r>
                      <a:r>
                        <a:rPr lang="en-US" sz="1200" b="0" dirty="0"/>
                        <a:t>, incl. supply-side constraints, heterogeneity</a:t>
                      </a:r>
                    </a:p>
                    <a:p>
                      <a:endParaRPr lang="en-US" sz="1200" b="0" dirty="0"/>
                    </a:p>
                  </a:txBody>
                  <a:tcPr/>
                </a:tc>
                <a:extLst>
                  <a:ext uri="{0D108BD9-81ED-4DB2-BD59-A6C34878D82A}">
                    <a16:rowId xmlns:a16="http://schemas.microsoft.com/office/drawing/2014/main" val="3427482640"/>
                  </a:ext>
                </a:extLst>
              </a:tr>
              <a:tr h="370840">
                <a:tc>
                  <a:txBody>
                    <a:bodyPr/>
                    <a:lstStyle/>
                    <a:p>
                      <a:r>
                        <a:rPr lang="en-US" sz="1200" b="0" dirty="0"/>
                        <a:t>Vietnam</a:t>
                      </a:r>
                    </a:p>
                  </a:txBody>
                  <a:tcPr/>
                </a:tc>
                <a:tc>
                  <a:txBody>
                    <a:bodyPr/>
                    <a:lstStyle/>
                    <a:p>
                      <a:r>
                        <a:rPr lang="en-US" sz="1200" b="0" dirty="0"/>
                        <a:t>Gender, Empowerment</a:t>
                      </a:r>
                    </a:p>
                  </a:txBody>
                  <a:tcPr/>
                </a:tc>
                <a:tc>
                  <a:txBody>
                    <a:bodyPr/>
                    <a:lstStyle/>
                    <a:p>
                      <a:r>
                        <a:rPr lang="en-US" sz="1200" b="0" dirty="0"/>
                        <a:t>Compare beneficiary/ staff views quant v. qual</a:t>
                      </a:r>
                    </a:p>
                  </a:txBody>
                  <a:tcPr/>
                </a:tc>
                <a:tc>
                  <a:txBody>
                    <a:bodyPr/>
                    <a:lstStyle/>
                    <a:p>
                      <a:r>
                        <a:rPr lang="en-US" sz="1200" b="0" dirty="0"/>
                        <a:t>In-depth interviews, focus group discussions</a:t>
                      </a:r>
                    </a:p>
                  </a:txBody>
                  <a:tcPr/>
                </a:tc>
                <a:tc>
                  <a:txBody>
                    <a:bodyPr/>
                    <a:lstStyle/>
                    <a:p>
                      <a:r>
                        <a:rPr lang="en-US" sz="1200" b="0" dirty="0"/>
                        <a:t>Beneficiary suggestions for improving intervention design</a:t>
                      </a:r>
                    </a:p>
                    <a:p>
                      <a:endParaRPr lang="en-US" sz="1200" b="0" dirty="0"/>
                    </a:p>
                  </a:txBody>
                  <a:tcPr/>
                </a:tc>
                <a:extLst>
                  <a:ext uri="{0D108BD9-81ED-4DB2-BD59-A6C34878D82A}">
                    <a16:rowId xmlns:a16="http://schemas.microsoft.com/office/drawing/2014/main" val="4151052664"/>
                  </a:ext>
                </a:extLst>
              </a:tr>
              <a:tr h="370840">
                <a:tc>
                  <a:txBody>
                    <a:bodyPr/>
                    <a:lstStyle/>
                    <a:p>
                      <a:r>
                        <a:rPr lang="en-US" sz="1200" b="0" dirty="0"/>
                        <a:t>Mexico</a:t>
                      </a:r>
                    </a:p>
                  </a:txBody>
                  <a:tcPr/>
                </a:tc>
                <a:tc>
                  <a:txBody>
                    <a:bodyPr/>
                    <a:lstStyle/>
                    <a:p>
                      <a:r>
                        <a:rPr lang="en-US" sz="1200" b="0" dirty="0"/>
                        <a:t>Early child development</a:t>
                      </a:r>
                    </a:p>
                  </a:txBody>
                  <a:tcPr/>
                </a:tc>
                <a:tc>
                  <a:txBody>
                    <a:bodyPr/>
                    <a:lstStyle/>
                    <a:p>
                      <a:r>
                        <a:rPr lang="en-US" sz="1200" b="0" dirty="0"/>
                        <a:t>Beneficiary perceptions, results interpretation</a:t>
                      </a:r>
                    </a:p>
                  </a:txBody>
                  <a:tcPr/>
                </a:tc>
                <a:tc>
                  <a:txBody>
                    <a:bodyPr/>
                    <a:lstStyle/>
                    <a:p>
                      <a:r>
                        <a:rPr lang="en-US" sz="1200" b="0" dirty="0"/>
                        <a:t>Interviews, focus group discussions</a:t>
                      </a:r>
                    </a:p>
                  </a:txBody>
                  <a:tcPr/>
                </a:tc>
                <a:tc>
                  <a:txBody>
                    <a:bodyPr/>
                    <a:lstStyle/>
                    <a:p>
                      <a:r>
                        <a:rPr lang="en-US" sz="1200" b="0" dirty="0"/>
                        <a:t>Insights to refine intervention, improve public understanding</a:t>
                      </a:r>
                    </a:p>
                    <a:p>
                      <a:endParaRPr lang="en-US" sz="1200" b="0" dirty="0"/>
                    </a:p>
                  </a:txBody>
                  <a:tcPr/>
                </a:tc>
                <a:extLst>
                  <a:ext uri="{0D108BD9-81ED-4DB2-BD59-A6C34878D82A}">
                    <a16:rowId xmlns:a16="http://schemas.microsoft.com/office/drawing/2014/main" val="2350291993"/>
                  </a:ext>
                </a:extLst>
              </a:tr>
              <a:tr h="370840">
                <a:tc>
                  <a:txBody>
                    <a:bodyPr/>
                    <a:lstStyle/>
                    <a:p>
                      <a:r>
                        <a:rPr lang="en-US" sz="1200" b="0" dirty="0"/>
                        <a:t>Cambodia</a:t>
                      </a:r>
                    </a:p>
                  </a:txBody>
                  <a:tcPr/>
                </a:tc>
                <a:tc>
                  <a:txBody>
                    <a:bodyPr/>
                    <a:lstStyle/>
                    <a:p>
                      <a:r>
                        <a:rPr lang="en-US" sz="1200" b="0" dirty="0"/>
                        <a:t>Nutrition</a:t>
                      </a:r>
                    </a:p>
                  </a:txBody>
                  <a:tcPr/>
                </a:tc>
                <a:tc>
                  <a:txBody>
                    <a:bodyPr/>
                    <a:lstStyle/>
                    <a:p>
                      <a:r>
                        <a:rPr lang="en-US" sz="1200" b="0" dirty="0"/>
                        <a:t>Inform analysis, causal assumptions</a:t>
                      </a:r>
                    </a:p>
                  </a:txBody>
                  <a:tcPr/>
                </a:tc>
                <a:tc>
                  <a:txBody>
                    <a:bodyPr/>
                    <a:lstStyle/>
                    <a:p>
                      <a:r>
                        <a:rPr lang="en-US" sz="1200" b="0" dirty="0"/>
                        <a:t>Stakeholder interviews, tracer interviews</a:t>
                      </a:r>
                    </a:p>
                  </a:txBody>
                  <a:tcPr/>
                </a:tc>
                <a:tc>
                  <a:txBody>
                    <a:bodyPr/>
                    <a:lstStyle/>
                    <a:p>
                      <a:r>
                        <a:rPr lang="en-US" sz="1200" b="0" dirty="0"/>
                        <a:t>Alternative perspectives on  quant findings</a:t>
                      </a:r>
                    </a:p>
                    <a:p>
                      <a:endParaRPr lang="en-US" sz="1200" b="0" dirty="0"/>
                    </a:p>
                  </a:txBody>
                  <a:tcPr/>
                </a:tc>
                <a:extLst>
                  <a:ext uri="{0D108BD9-81ED-4DB2-BD59-A6C34878D82A}">
                    <a16:rowId xmlns:a16="http://schemas.microsoft.com/office/drawing/2014/main" val="1727253579"/>
                  </a:ext>
                </a:extLst>
              </a:tr>
              <a:tr h="370840">
                <a:tc>
                  <a:txBody>
                    <a:bodyPr/>
                    <a:lstStyle/>
                    <a:p>
                      <a:r>
                        <a:rPr lang="en-US" sz="1200" b="0" dirty="0"/>
                        <a:t>China</a:t>
                      </a:r>
                    </a:p>
                  </a:txBody>
                  <a:tcPr/>
                </a:tc>
                <a:tc>
                  <a:txBody>
                    <a:bodyPr/>
                    <a:lstStyle/>
                    <a:p>
                      <a:r>
                        <a:rPr lang="en-US" sz="1200" b="0" dirty="0"/>
                        <a:t>Education</a:t>
                      </a:r>
                    </a:p>
                  </a:txBody>
                  <a:tcPr/>
                </a:tc>
                <a:tc>
                  <a:txBody>
                    <a:bodyPr/>
                    <a:lstStyle/>
                    <a:p>
                      <a:r>
                        <a:rPr lang="en-US" sz="1200" b="0" dirty="0"/>
                        <a:t>Implementation fidelity</a:t>
                      </a:r>
                    </a:p>
                  </a:txBody>
                  <a:tcPr/>
                </a:tc>
                <a:tc>
                  <a:txBody>
                    <a:bodyPr/>
                    <a:lstStyle/>
                    <a:p>
                      <a:r>
                        <a:rPr lang="en-US" sz="1200" b="0" dirty="0"/>
                        <a:t>Interviews</a:t>
                      </a:r>
                    </a:p>
                  </a:txBody>
                  <a:tcPr/>
                </a:tc>
                <a:tc>
                  <a:txBody>
                    <a:bodyPr/>
                    <a:lstStyle/>
                    <a:p>
                      <a:r>
                        <a:rPr lang="en-US" sz="1200" b="0" dirty="0"/>
                        <a:t>Observed non-compliance, informing findings</a:t>
                      </a:r>
                    </a:p>
                    <a:p>
                      <a:endParaRPr lang="en-US" sz="1200" b="0" dirty="0"/>
                    </a:p>
                  </a:txBody>
                  <a:tcPr/>
                </a:tc>
                <a:extLst>
                  <a:ext uri="{0D108BD9-81ED-4DB2-BD59-A6C34878D82A}">
                    <a16:rowId xmlns:a16="http://schemas.microsoft.com/office/drawing/2014/main" val="3763405919"/>
                  </a:ext>
                </a:extLst>
              </a:tr>
            </a:tbl>
          </a:graphicData>
        </a:graphic>
      </p:graphicFrame>
      <p:sp>
        <p:nvSpPr>
          <p:cNvPr id="5" name="TextBox 4">
            <a:extLst>
              <a:ext uri="{FF2B5EF4-FFF2-40B4-BE49-F238E27FC236}">
                <a16:creationId xmlns:a16="http://schemas.microsoft.com/office/drawing/2014/main" id="{834165BE-52EF-45DE-B750-3F1DBD1A28EE}"/>
              </a:ext>
            </a:extLst>
          </p:cNvPr>
          <p:cNvSpPr txBox="1"/>
          <p:nvPr/>
        </p:nvSpPr>
        <p:spPr>
          <a:xfrm>
            <a:off x="153311" y="154804"/>
            <a:ext cx="744495" cy="369332"/>
          </a:xfrm>
          <a:prstGeom prst="rect">
            <a:avLst/>
          </a:prstGeom>
          <a:noFill/>
        </p:spPr>
        <p:txBody>
          <a:bodyPr wrap="square" rtlCol="0">
            <a:spAutoFit/>
          </a:bodyPr>
          <a:lstStyle/>
          <a:p>
            <a:r>
              <a:rPr lang="en-US" dirty="0"/>
              <a:t>1.5.3</a:t>
            </a:r>
          </a:p>
        </p:txBody>
      </p:sp>
    </p:spTree>
    <p:extLst>
      <p:ext uri="{BB962C8B-B14F-4D97-AF65-F5344CB8AC3E}">
        <p14:creationId xmlns:p14="http://schemas.microsoft.com/office/powerpoint/2010/main" val="1014856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47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 agenda</a:t>
            </a:r>
          </a:p>
        </p:txBody>
      </p:sp>
      <p:graphicFrame>
        <p:nvGraphicFramePr>
          <p:cNvPr id="5" name="Table 4"/>
          <p:cNvGraphicFramePr>
            <a:graphicFrameLocks noGrp="1"/>
          </p:cNvGraphicFramePr>
          <p:nvPr>
            <p:extLst>
              <p:ext uri="{D42A27DB-BD31-4B8C-83A1-F6EECF244321}">
                <p14:modId xmlns:p14="http://schemas.microsoft.com/office/powerpoint/2010/main" val="317550895"/>
              </p:ext>
            </p:extLst>
          </p:nvPr>
        </p:nvGraphicFramePr>
        <p:xfrm>
          <a:off x="1519881" y="982134"/>
          <a:ext cx="6413157" cy="5722932"/>
        </p:xfrm>
        <a:graphic>
          <a:graphicData uri="http://schemas.openxmlformats.org/drawingml/2006/table">
            <a:tbl>
              <a:tblPr>
                <a:tableStyleId>{2D5ABB26-0587-4C30-8999-92F81FD0307C}</a:tableStyleId>
              </a:tblPr>
              <a:tblGrid>
                <a:gridCol w="1557040">
                  <a:extLst>
                    <a:ext uri="{9D8B030D-6E8A-4147-A177-3AD203B41FA5}">
                      <a16:colId xmlns:a16="http://schemas.microsoft.com/office/drawing/2014/main" val="1365253435"/>
                    </a:ext>
                  </a:extLst>
                </a:gridCol>
                <a:gridCol w="4856117">
                  <a:extLst>
                    <a:ext uri="{9D8B030D-6E8A-4147-A177-3AD203B41FA5}">
                      <a16:colId xmlns:a16="http://schemas.microsoft.com/office/drawing/2014/main" val="2456213039"/>
                    </a:ext>
                  </a:extLst>
                </a:gridCol>
              </a:tblGrid>
              <a:tr h="352833">
                <a:tc>
                  <a:txBody>
                    <a:bodyPr/>
                    <a:lstStyle/>
                    <a:p>
                      <a:pPr marL="0" marR="0">
                        <a:lnSpc>
                          <a:spcPct val="115000"/>
                        </a:lnSpc>
                        <a:spcBef>
                          <a:spcPts val="0"/>
                        </a:spcBef>
                        <a:spcAft>
                          <a:spcPts val="0"/>
                        </a:spcAft>
                      </a:pPr>
                      <a:r>
                        <a:rPr lang="en-US" sz="1400" b="1" dirty="0">
                          <a:effectLst/>
                        </a:rPr>
                        <a:t>Time</a:t>
                      </a:r>
                      <a:endParaRPr lang="en-US" sz="2400" b="1" dirty="0">
                        <a:effectLst/>
                        <a:latin typeface="Arial" panose="020B0604020202020204" pitchFamily="34" charset="0"/>
                        <a:ea typeface="Arial" panose="020B0604020202020204" pitchFamily="34" charset="0"/>
                      </a:endParaRPr>
                    </a:p>
                  </a:txBody>
                  <a:tcPr marL="76759" marR="76759" marT="76759" marB="76759">
                    <a:solidFill>
                      <a:srgbClr val="B4D2EE"/>
                    </a:solidFill>
                  </a:tcPr>
                </a:tc>
                <a:tc>
                  <a:txBody>
                    <a:bodyPr/>
                    <a:lstStyle/>
                    <a:p>
                      <a:pPr marL="0" marR="0">
                        <a:lnSpc>
                          <a:spcPct val="115000"/>
                        </a:lnSpc>
                        <a:spcBef>
                          <a:spcPts val="0"/>
                        </a:spcBef>
                        <a:spcAft>
                          <a:spcPts val="0"/>
                        </a:spcAft>
                      </a:pPr>
                      <a:r>
                        <a:rPr lang="en-US" sz="1400" b="1" dirty="0">
                          <a:effectLst/>
                        </a:rPr>
                        <a:t>Agenda item</a:t>
                      </a:r>
                      <a:endParaRPr lang="en-US" sz="2400" b="1" dirty="0">
                        <a:effectLst/>
                        <a:latin typeface="Arial" panose="020B0604020202020204" pitchFamily="34" charset="0"/>
                        <a:ea typeface="Arial" panose="020B0604020202020204" pitchFamily="34" charset="0"/>
                      </a:endParaRPr>
                    </a:p>
                  </a:txBody>
                  <a:tcPr marL="76759" marR="76759" marT="76759" marB="76759">
                    <a:solidFill>
                      <a:srgbClr val="B4D2EE"/>
                    </a:solidFill>
                  </a:tcPr>
                </a:tc>
                <a:extLst>
                  <a:ext uri="{0D108BD9-81ED-4DB2-BD59-A6C34878D82A}">
                    <a16:rowId xmlns:a16="http://schemas.microsoft.com/office/drawing/2014/main" val="1241928739"/>
                  </a:ext>
                </a:extLst>
              </a:tr>
              <a:tr h="352833">
                <a:tc>
                  <a:txBody>
                    <a:bodyPr/>
                    <a:lstStyle/>
                    <a:p>
                      <a:pPr marL="0" marR="0">
                        <a:lnSpc>
                          <a:spcPct val="115000"/>
                        </a:lnSpc>
                        <a:spcBef>
                          <a:spcPts val="0"/>
                        </a:spcBef>
                        <a:spcAft>
                          <a:spcPts val="0"/>
                        </a:spcAft>
                      </a:pPr>
                      <a:r>
                        <a:rPr lang="en-US" sz="1400" dirty="0">
                          <a:effectLst/>
                        </a:rPr>
                        <a:t>10 min</a:t>
                      </a:r>
                      <a:endParaRPr lang="en-US" sz="2400" dirty="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dirty="0">
                          <a:effectLst/>
                        </a:rPr>
                        <a:t>Welcome and introductions</a:t>
                      </a:r>
                      <a:endParaRPr lang="en-US" sz="2400" dirty="0">
                        <a:effectLst/>
                        <a:latin typeface="Arial" panose="020B0604020202020204" pitchFamily="34" charset="0"/>
                        <a:ea typeface="Arial" panose="020B0604020202020204" pitchFamily="34" charset="0"/>
                      </a:endParaRPr>
                    </a:p>
                  </a:txBody>
                  <a:tcPr marL="76759" marR="76759" marT="76759" marB="76759"/>
                </a:tc>
                <a:extLst>
                  <a:ext uri="{0D108BD9-81ED-4DB2-BD59-A6C34878D82A}">
                    <a16:rowId xmlns:a16="http://schemas.microsoft.com/office/drawing/2014/main" val="828789730"/>
                  </a:ext>
                </a:extLst>
              </a:tr>
              <a:tr h="352833">
                <a:tc>
                  <a:txBody>
                    <a:bodyPr/>
                    <a:lstStyle/>
                    <a:p>
                      <a:pPr marL="0" marR="0">
                        <a:lnSpc>
                          <a:spcPct val="115000"/>
                        </a:lnSpc>
                        <a:spcBef>
                          <a:spcPts val="0"/>
                        </a:spcBef>
                        <a:spcAft>
                          <a:spcPts val="0"/>
                        </a:spcAft>
                      </a:pPr>
                      <a:r>
                        <a:rPr lang="en-US" sz="1400" dirty="0">
                          <a:effectLst/>
                        </a:rPr>
                        <a:t>5 min</a:t>
                      </a:r>
                      <a:endParaRPr lang="en-US" sz="2400" dirty="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dirty="0">
                          <a:effectLst/>
                        </a:rPr>
                        <a:t>Overview of workshop objectives and weekly</a:t>
                      </a:r>
                      <a:r>
                        <a:rPr lang="en-US" sz="1400" baseline="0" dirty="0">
                          <a:effectLst/>
                        </a:rPr>
                        <a:t> schedule</a:t>
                      </a:r>
                      <a:endParaRPr lang="en-US" sz="2400" dirty="0">
                        <a:effectLst/>
                        <a:latin typeface="Arial" panose="020B0604020202020204" pitchFamily="34" charset="0"/>
                        <a:ea typeface="Arial" panose="020B0604020202020204" pitchFamily="34" charset="0"/>
                      </a:endParaRPr>
                    </a:p>
                  </a:txBody>
                  <a:tcPr marL="76759" marR="76759" marT="76759" marB="76759"/>
                </a:tc>
                <a:extLst>
                  <a:ext uri="{0D108BD9-81ED-4DB2-BD59-A6C34878D82A}">
                    <a16:rowId xmlns:a16="http://schemas.microsoft.com/office/drawing/2014/main" val="2890281277"/>
                  </a:ext>
                </a:extLst>
              </a:tr>
              <a:tr h="943220">
                <a:tc>
                  <a:txBody>
                    <a:bodyPr/>
                    <a:lstStyle/>
                    <a:p>
                      <a:pPr marL="0" marR="0">
                        <a:lnSpc>
                          <a:spcPct val="115000"/>
                        </a:lnSpc>
                        <a:spcBef>
                          <a:spcPts val="0"/>
                        </a:spcBef>
                        <a:spcAft>
                          <a:spcPts val="0"/>
                        </a:spcAft>
                      </a:pPr>
                      <a:r>
                        <a:rPr lang="en-US" sz="1400">
                          <a:effectLst/>
                        </a:rPr>
                        <a:t>40 min</a:t>
                      </a:r>
                      <a:endParaRPr lang="en-US" sz="240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dirty="0">
                          <a:effectLst/>
                        </a:rPr>
                        <a:t>1st Session:</a:t>
                      </a:r>
                      <a:endParaRPr lang="en-US" sz="2400" dirty="0">
                        <a:effectLst/>
                      </a:endParaRP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rPr>
                        <a:t>1.1 Why evaluate? Value proposition(s) for IE</a:t>
                      </a: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rPr>
                        <a:t>1.2 Causal attribution and the counterfactual</a:t>
                      </a: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rPr>
                        <a:t>1.3 IE vs M&amp;E</a:t>
                      </a: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rPr>
                        <a:t>1.4 Theory of change</a:t>
                      </a:r>
                    </a:p>
                  </a:txBody>
                  <a:tcPr marL="76759" marR="76759" marT="76759" marB="76759"/>
                </a:tc>
                <a:extLst>
                  <a:ext uri="{0D108BD9-81ED-4DB2-BD59-A6C34878D82A}">
                    <a16:rowId xmlns:a16="http://schemas.microsoft.com/office/drawing/2014/main" val="4175873393"/>
                  </a:ext>
                </a:extLst>
              </a:tr>
              <a:tr h="352833">
                <a:tc>
                  <a:txBody>
                    <a:bodyPr/>
                    <a:lstStyle/>
                    <a:p>
                      <a:pPr marL="0" marR="0">
                        <a:lnSpc>
                          <a:spcPct val="115000"/>
                        </a:lnSpc>
                        <a:spcBef>
                          <a:spcPts val="0"/>
                        </a:spcBef>
                        <a:spcAft>
                          <a:spcPts val="0"/>
                        </a:spcAft>
                      </a:pPr>
                      <a:r>
                        <a:rPr lang="en-US" sz="1400">
                          <a:effectLst/>
                        </a:rPr>
                        <a:t>10 min</a:t>
                      </a:r>
                      <a:endParaRPr lang="en-US" sz="240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a:effectLst/>
                        </a:rPr>
                        <a:t>BREAK</a:t>
                      </a:r>
                      <a:endParaRPr lang="en-US" sz="2400">
                        <a:effectLst/>
                        <a:latin typeface="Arial" panose="020B0604020202020204" pitchFamily="34" charset="0"/>
                        <a:ea typeface="Arial" panose="020B0604020202020204" pitchFamily="34" charset="0"/>
                      </a:endParaRPr>
                    </a:p>
                  </a:txBody>
                  <a:tcPr marL="76759" marR="76759" marT="76759" marB="76759"/>
                </a:tc>
                <a:extLst>
                  <a:ext uri="{0D108BD9-81ED-4DB2-BD59-A6C34878D82A}">
                    <a16:rowId xmlns:a16="http://schemas.microsoft.com/office/drawing/2014/main" val="820160743"/>
                  </a:ext>
                </a:extLst>
              </a:tr>
              <a:tr h="943220">
                <a:tc>
                  <a:txBody>
                    <a:bodyPr/>
                    <a:lstStyle/>
                    <a:p>
                      <a:pPr marL="0" marR="0">
                        <a:lnSpc>
                          <a:spcPct val="115000"/>
                        </a:lnSpc>
                        <a:spcBef>
                          <a:spcPts val="0"/>
                        </a:spcBef>
                        <a:spcAft>
                          <a:spcPts val="0"/>
                        </a:spcAft>
                      </a:pPr>
                      <a:r>
                        <a:rPr lang="en-US" sz="1400">
                          <a:effectLst/>
                        </a:rPr>
                        <a:t>30 min</a:t>
                      </a:r>
                      <a:endParaRPr lang="en-US" sz="240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dirty="0">
                          <a:effectLst/>
                        </a:rPr>
                        <a:t>2nd Session: </a:t>
                      </a:r>
                      <a:endParaRPr lang="en-US" sz="2400" dirty="0">
                        <a:effectLst/>
                      </a:endParaRP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latin typeface="Arial" panose="020B0604020202020204" pitchFamily="34" charset="0"/>
                          <a:ea typeface="Arial" panose="020B0604020202020204" pitchFamily="34" charset="0"/>
                        </a:rPr>
                        <a:t>1.5 Research designs and methods</a:t>
                      </a: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latin typeface="Arial" panose="020B0604020202020204" pitchFamily="34" charset="0"/>
                          <a:ea typeface="Arial" panose="020B0604020202020204" pitchFamily="34" charset="0"/>
                        </a:rPr>
                        <a:t>1.5.1 Experimental designs</a:t>
                      </a: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latin typeface="Arial" panose="020B0604020202020204" pitchFamily="34" charset="0"/>
                          <a:ea typeface="Arial" panose="020B0604020202020204" pitchFamily="34" charset="0"/>
                        </a:rPr>
                        <a:t>1.5.2 Quasi-experimental designs</a:t>
                      </a: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latin typeface="Arial" panose="020B0604020202020204" pitchFamily="34" charset="0"/>
                          <a:ea typeface="Arial" panose="020B0604020202020204" pitchFamily="34" charset="0"/>
                        </a:rPr>
                        <a:t>1.5.3 Mixed methods</a:t>
                      </a:r>
                    </a:p>
                    <a:p>
                      <a:pPr marL="342900" marR="0" lvl="0" indent="-342900" algn="l" defTabSz="3429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400" u="none" strike="noStrike" dirty="0">
                          <a:effectLst/>
                          <a:latin typeface="Arial" panose="020B0604020202020204" pitchFamily="34" charset="0"/>
                          <a:ea typeface="Arial" panose="020B0604020202020204" pitchFamily="34" charset="0"/>
                        </a:rPr>
                        <a:t>1.6 Planning considerations for impact evaluations</a:t>
                      </a:r>
                    </a:p>
                  </a:txBody>
                  <a:tcPr marL="76759" marR="76759" marT="76759" marB="76759"/>
                </a:tc>
                <a:extLst>
                  <a:ext uri="{0D108BD9-81ED-4DB2-BD59-A6C34878D82A}">
                    <a16:rowId xmlns:a16="http://schemas.microsoft.com/office/drawing/2014/main" val="1677125481"/>
                  </a:ext>
                </a:extLst>
              </a:tr>
              <a:tr h="743377">
                <a:tc>
                  <a:txBody>
                    <a:bodyPr/>
                    <a:lstStyle/>
                    <a:p>
                      <a:pPr marL="0" marR="0">
                        <a:lnSpc>
                          <a:spcPct val="115000"/>
                        </a:lnSpc>
                        <a:spcBef>
                          <a:spcPts val="0"/>
                        </a:spcBef>
                        <a:spcAft>
                          <a:spcPts val="0"/>
                        </a:spcAft>
                      </a:pPr>
                      <a:r>
                        <a:rPr lang="en-US" sz="1400">
                          <a:effectLst/>
                        </a:rPr>
                        <a:t>10 min</a:t>
                      </a:r>
                      <a:endParaRPr lang="en-US" sz="240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dirty="0">
                          <a:effectLst/>
                        </a:rPr>
                        <a:t>Presentation of self-directed study, including:</a:t>
                      </a:r>
                      <a:endParaRPr lang="en-US" sz="2400" dirty="0">
                        <a:effectLst/>
                      </a:endParaRP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rPr>
                        <a:t>Case studies</a:t>
                      </a:r>
                      <a:endParaRPr lang="en-US" sz="2400" u="none" strike="noStrike" dirty="0">
                        <a:effectLst/>
                      </a:endParaRPr>
                    </a:p>
                    <a:p>
                      <a:pPr marL="342900" marR="0" lvl="0" indent="-342900">
                        <a:lnSpc>
                          <a:spcPct val="115000"/>
                        </a:lnSpc>
                        <a:spcBef>
                          <a:spcPts val="0"/>
                        </a:spcBef>
                        <a:spcAft>
                          <a:spcPts val="0"/>
                        </a:spcAft>
                        <a:buFont typeface="Arial" panose="020B0604020202020204" pitchFamily="34" charset="0"/>
                        <a:buChar char="●"/>
                      </a:pPr>
                      <a:r>
                        <a:rPr lang="en-US" sz="1400" u="none" strike="noStrike" dirty="0">
                          <a:effectLst/>
                        </a:rPr>
                        <a:t>Hands-on exercise</a:t>
                      </a:r>
                      <a:endParaRPr lang="en-US" sz="2400" u="none" strike="noStrike" dirty="0">
                        <a:effectLst/>
                        <a:latin typeface="Arial" panose="020B0604020202020204" pitchFamily="34" charset="0"/>
                        <a:ea typeface="Arial" panose="020B0604020202020204" pitchFamily="34" charset="0"/>
                      </a:endParaRPr>
                    </a:p>
                  </a:txBody>
                  <a:tcPr marL="76759" marR="76759" marT="76759" marB="76759"/>
                </a:tc>
                <a:extLst>
                  <a:ext uri="{0D108BD9-81ED-4DB2-BD59-A6C34878D82A}">
                    <a16:rowId xmlns:a16="http://schemas.microsoft.com/office/drawing/2014/main" val="2534553493"/>
                  </a:ext>
                </a:extLst>
              </a:tr>
              <a:tr h="352833">
                <a:tc>
                  <a:txBody>
                    <a:bodyPr/>
                    <a:lstStyle/>
                    <a:p>
                      <a:pPr marL="0" marR="0">
                        <a:lnSpc>
                          <a:spcPct val="115000"/>
                        </a:lnSpc>
                        <a:spcBef>
                          <a:spcPts val="0"/>
                        </a:spcBef>
                        <a:spcAft>
                          <a:spcPts val="0"/>
                        </a:spcAft>
                      </a:pPr>
                      <a:r>
                        <a:rPr lang="en-US" sz="1400">
                          <a:effectLst/>
                        </a:rPr>
                        <a:t>10 min</a:t>
                      </a:r>
                      <a:endParaRPr lang="en-US" sz="2400">
                        <a:effectLst/>
                        <a:latin typeface="Arial" panose="020B0604020202020204" pitchFamily="34" charset="0"/>
                        <a:ea typeface="Arial" panose="020B0604020202020204" pitchFamily="34" charset="0"/>
                      </a:endParaRPr>
                    </a:p>
                  </a:txBody>
                  <a:tcPr marL="76759" marR="76759" marT="76759" marB="76759"/>
                </a:tc>
                <a:tc>
                  <a:txBody>
                    <a:bodyPr/>
                    <a:lstStyle/>
                    <a:p>
                      <a:pPr marL="0" marR="0">
                        <a:lnSpc>
                          <a:spcPct val="115000"/>
                        </a:lnSpc>
                        <a:spcBef>
                          <a:spcPts val="0"/>
                        </a:spcBef>
                        <a:spcAft>
                          <a:spcPts val="0"/>
                        </a:spcAft>
                      </a:pPr>
                      <a:r>
                        <a:rPr lang="en-US" sz="1400" dirty="0">
                          <a:effectLst/>
                        </a:rPr>
                        <a:t>Questions/clarifications and closing</a:t>
                      </a:r>
                      <a:endParaRPr lang="en-US" sz="2400" dirty="0">
                        <a:effectLst/>
                        <a:latin typeface="Arial" panose="020B0604020202020204" pitchFamily="34" charset="0"/>
                        <a:ea typeface="Arial" panose="020B0604020202020204" pitchFamily="34" charset="0"/>
                      </a:endParaRPr>
                    </a:p>
                  </a:txBody>
                  <a:tcPr marL="76759" marR="76759" marT="76759" marB="76759"/>
                </a:tc>
                <a:extLst>
                  <a:ext uri="{0D108BD9-81ED-4DB2-BD59-A6C34878D82A}">
                    <a16:rowId xmlns:a16="http://schemas.microsoft.com/office/drawing/2014/main" val="3998385231"/>
                  </a:ext>
                </a:extLst>
              </a:tr>
            </a:tbl>
          </a:graphicData>
        </a:graphic>
      </p:graphicFrame>
    </p:spTree>
    <p:extLst>
      <p:ext uri="{BB962C8B-B14F-4D97-AF65-F5344CB8AC3E}">
        <p14:creationId xmlns:p14="http://schemas.microsoft.com/office/powerpoint/2010/main" val="369578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IN" sz="3000" dirty="0">
                <a:ea typeface="+mn-ea"/>
              </a:rPr>
              <a:t>Why Evaluate?</a:t>
            </a:r>
          </a:p>
        </p:txBody>
      </p:sp>
      <p:sp>
        <p:nvSpPr>
          <p:cNvPr id="4" name="Rectangle 3"/>
          <p:cNvSpPr/>
          <p:nvPr/>
        </p:nvSpPr>
        <p:spPr>
          <a:xfrm>
            <a:off x="821298" y="1201596"/>
            <a:ext cx="8219747" cy="3477747"/>
          </a:xfrm>
          <a:prstGeom prst="rect">
            <a:avLst/>
          </a:prstGeom>
        </p:spPr>
        <p:txBody>
          <a:bodyPr wrap="square">
            <a:spAutoFit/>
          </a:bodyPr>
          <a:lstStyle/>
          <a:p>
            <a:pPr>
              <a:lnSpc>
                <a:spcPct val="107000"/>
              </a:lnSpc>
              <a:spcBef>
                <a:spcPts val="450"/>
              </a:spcBef>
              <a:spcAft>
                <a:spcPts val="900"/>
              </a:spcAft>
            </a:pPr>
            <a:r>
              <a:rPr lang="en-IN" dirty="0">
                <a:ea typeface="Calibri" panose="020F0502020204030204" pitchFamily="34" charset="0"/>
                <a:cs typeface="Times New Roman" panose="02020603050405020304" pitchFamily="18" charset="0"/>
              </a:rPr>
              <a:t>E.g. increasing enrolment in schools: </a:t>
            </a:r>
          </a:p>
          <a:p>
            <a:pPr marL="602456" indent="-257175">
              <a:lnSpc>
                <a:spcPct val="107000"/>
              </a:lnSpc>
              <a:spcBef>
                <a:spcPts val="450"/>
              </a:spcBef>
              <a:spcAft>
                <a:spcPts val="900"/>
              </a:spcAft>
              <a:buFont typeface="Courier New" panose="02070309020205020404" pitchFamily="49" charset="0"/>
              <a:buChar char="o"/>
            </a:pPr>
            <a:r>
              <a:rPr lang="en-IN" dirty="0">
                <a:ea typeface="Calibri" panose="020F0502020204030204" pitchFamily="34" charset="0"/>
                <a:cs typeface="Times New Roman" panose="02020603050405020304" pitchFamily="18" charset="0"/>
              </a:rPr>
              <a:t>supply side is the problem: build more school buildings and hire more teachers</a:t>
            </a:r>
          </a:p>
          <a:p>
            <a:pPr marL="602456" indent="-257175">
              <a:lnSpc>
                <a:spcPct val="107000"/>
              </a:lnSpc>
              <a:spcBef>
                <a:spcPts val="450"/>
              </a:spcBef>
              <a:spcAft>
                <a:spcPts val="900"/>
              </a:spcAft>
              <a:buFont typeface="Courier New" panose="02070309020205020404" pitchFamily="49" charset="0"/>
              <a:buChar char="o"/>
            </a:pPr>
            <a:r>
              <a:rPr lang="en-IN" dirty="0">
                <a:ea typeface="Calibri" panose="020F0502020204030204" pitchFamily="34" charset="0"/>
                <a:cs typeface="Times New Roman" panose="02020603050405020304" pitchFamily="18" charset="0"/>
              </a:rPr>
              <a:t>demand side problems: provide books, uniforms, meals, etc. to reduce the cost of going to schools </a:t>
            </a:r>
          </a:p>
          <a:p>
            <a:pPr marL="602456" indent="-257175">
              <a:lnSpc>
                <a:spcPct val="107000"/>
              </a:lnSpc>
              <a:spcBef>
                <a:spcPts val="450"/>
              </a:spcBef>
              <a:spcAft>
                <a:spcPts val="900"/>
              </a:spcAft>
              <a:buFont typeface="Courier New" panose="02070309020205020404" pitchFamily="49" charset="0"/>
              <a:buChar char="o"/>
            </a:pPr>
            <a:r>
              <a:rPr lang="en-IN" dirty="0">
                <a:ea typeface="Calibri" panose="020F0502020204030204" pitchFamily="34" charset="0"/>
                <a:cs typeface="Times New Roman" panose="02020603050405020304" pitchFamily="18" charset="0"/>
              </a:rPr>
              <a:t>what else: deworming worked better than anything else; but it is not context neutral  </a:t>
            </a:r>
          </a:p>
          <a:p>
            <a:pPr>
              <a:lnSpc>
                <a:spcPct val="107000"/>
              </a:lnSpc>
              <a:spcBef>
                <a:spcPts val="450"/>
              </a:spcBef>
              <a:spcAft>
                <a:spcPts val="900"/>
              </a:spcAft>
            </a:pPr>
            <a:r>
              <a:rPr lang="en-IN" dirty="0">
                <a:ea typeface="Calibri" panose="020F0502020204030204" pitchFamily="34" charset="0"/>
                <a:cs typeface="Times New Roman" panose="02020603050405020304" pitchFamily="18" charset="0"/>
              </a:rPr>
              <a:t>Evaluation is key to figure out what approaches are working and why, and what contextual factors are critical to achieving desired outcomes.</a:t>
            </a:r>
          </a:p>
        </p:txBody>
      </p:sp>
      <p:sp>
        <p:nvSpPr>
          <p:cNvPr id="2" name="TextBox 1">
            <a:extLst>
              <a:ext uri="{FF2B5EF4-FFF2-40B4-BE49-F238E27FC236}">
                <a16:creationId xmlns:a16="http://schemas.microsoft.com/office/drawing/2014/main" id="{A579E23F-0C35-4447-85C0-B0F33D2D6C13}"/>
              </a:ext>
            </a:extLst>
          </p:cNvPr>
          <p:cNvSpPr txBox="1"/>
          <p:nvPr/>
        </p:nvSpPr>
        <p:spPr>
          <a:xfrm>
            <a:off x="153311" y="154804"/>
            <a:ext cx="591329"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99299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a:ea typeface="+mn-ea"/>
              </a:rPr>
              <a:t>Why Evaluate…</a:t>
            </a:r>
          </a:p>
        </p:txBody>
      </p:sp>
      <p:sp>
        <p:nvSpPr>
          <p:cNvPr id="3" name="Rectangle 2"/>
          <p:cNvSpPr/>
          <p:nvPr/>
        </p:nvSpPr>
        <p:spPr>
          <a:xfrm>
            <a:off x="971172" y="1143723"/>
            <a:ext cx="7744565" cy="3980577"/>
          </a:xfrm>
          <a:prstGeom prst="rect">
            <a:avLst/>
          </a:prstGeom>
        </p:spPr>
        <p:txBody>
          <a:bodyPr wrap="square">
            <a:spAutoFit/>
          </a:bodyPr>
          <a:lstStyle/>
          <a:p>
            <a:pPr marL="342900" indent="-342900">
              <a:spcBef>
                <a:spcPts val="450"/>
              </a:spcBef>
              <a:spcAft>
                <a:spcPts val="900"/>
              </a:spcAft>
              <a:buFont typeface="Arial" panose="020B0604020202020204" pitchFamily="34" charset="0"/>
              <a:buChar char="•"/>
            </a:pPr>
            <a:r>
              <a:rPr lang="en-IN" sz="2100" dirty="0"/>
              <a:t>Inform budget allocations</a:t>
            </a:r>
          </a:p>
          <a:p>
            <a:pPr marL="685800" lvl="1" indent="-342900">
              <a:spcBef>
                <a:spcPts val="450"/>
              </a:spcBef>
              <a:spcAft>
                <a:spcPts val="900"/>
              </a:spcAft>
              <a:buFont typeface="Arial" panose="020B0604020202020204" pitchFamily="34" charset="0"/>
              <a:buChar char="•"/>
            </a:pPr>
            <a:r>
              <a:rPr lang="en-IN" dirty="0"/>
              <a:t>To continue, expand or reduce budget allocation to a programme </a:t>
            </a:r>
          </a:p>
          <a:p>
            <a:pPr marL="685800" lvl="1" indent="-342900">
              <a:spcBef>
                <a:spcPts val="450"/>
              </a:spcBef>
              <a:spcAft>
                <a:spcPts val="900"/>
              </a:spcAft>
              <a:buFont typeface="Arial" panose="020B0604020202020204" pitchFamily="34" charset="0"/>
              <a:buChar char="•"/>
            </a:pPr>
            <a:r>
              <a:rPr lang="en-IN" dirty="0"/>
              <a:t>Convincing the citizens that the investments have positive returns</a:t>
            </a:r>
          </a:p>
          <a:p>
            <a:pPr marL="342900" indent="-342900">
              <a:spcBef>
                <a:spcPts val="450"/>
              </a:spcBef>
              <a:spcAft>
                <a:spcPts val="900"/>
              </a:spcAft>
              <a:buFont typeface="Arial" panose="020B0604020202020204" pitchFamily="34" charset="0"/>
              <a:buChar char="•"/>
            </a:pPr>
            <a:r>
              <a:rPr lang="en-IN" sz="2100" dirty="0"/>
              <a:t>Political Sustainability (or break with “bad” policies of past)</a:t>
            </a:r>
          </a:p>
          <a:p>
            <a:pPr marL="685800" lvl="1" indent="-342900">
              <a:spcBef>
                <a:spcPts val="450"/>
              </a:spcBef>
              <a:spcAft>
                <a:spcPts val="900"/>
              </a:spcAft>
              <a:buFont typeface="Arial" panose="020B0604020202020204" pitchFamily="34" charset="0"/>
              <a:buChar char="•"/>
            </a:pPr>
            <a:r>
              <a:rPr lang="en-IN" dirty="0" err="1"/>
              <a:t>E.g</a:t>
            </a:r>
            <a:r>
              <a:rPr lang="en-IN" dirty="0"/>
              <a:t> </a:t>
            </a:r>
            <a:r>
              <a:rPr lang="en-IN" dirty="0" err="1"/>
              <a:t>Progresa</a:t>
            </a:r>
            <a:r>
              <a:rPr lang="en-IN" dirty="0"/>
              <a:t> / </a:t>
            </a:r>
            <a:r>
              <a:rPr lang="en-IN" dirty="0" err="1"/>
              <a:t>Oportunidades</a:t>
            </a:r>
            <a:r>
              <a:rPr lang="en-IN" dirty="0"/>
              <a:t> Conditional Cash Transfer Program in Mexico</a:t>
            </a:r>
          </a:p>
          <a:p>
            <a:pPr marL="685800" lvl="1" indent="-342900">
              <a:spcBef>
                <a:spcPts val="450"/>
              </a:spcBef>
              <a:spcAft>
                <a:spcPts val="900"/>
              </a:spcAft>
              <a:buFont typeface="Arial" panose="020B0604020202020204" pitchFamily="34" charset="0"/>
              <a:buChar char="•"/>
            </a:pPr>
            <a:r>
              <a:rPr lang="en-IN" dirty="0"/>
              <a:t>South Africa Youth Subsidy programme </a:t>
            </a:r>
          </a:p>
          <a:p>
            <a:pPr marL="342900" indent="-342900">
              <a:spcBef>
                <a:spcPts val="450"/>
              </a:spcBef>
              <a:spcAft>
                <a:spcPts val="900"/>
              </a:spcAft>
              <a:buFont typeface="Arial" panose="020B0604020202020204" pitchFamily="34" charset="0"/>
              <a:buChar char="•"/>
            </a:pPr>
            <a:r>
              <a:rPr lang="en-IN" sz="2100" dirty="0"/>
              <a:t>Improve Resource Allocations</a:t>
            </a:r>
          </a:p>
          <a:p>
            <a:pPr marL="685800" lvl="1" indent="-342900">
              <a:spcBef>
                <a:spcPts val="450"/>
              </a:spcBef>
              <a:spcAft>
                <a:spcPts val="900"/>
              </a:spcAft>
              <a:buFont typeface="Arial" panose="020B0604020202020204" pitchFamily="34" charset="0"/>
              <a:buChar char="•"/>
            </a:pPr>
            <a:r>
              <a:rPr lang="en-IN" dirty="0" err="1"/>
              <a:t>E.g</a:t>
            </a:r>
            <a:r>
              <a:rPr lang="en-IN" dirty="0"/>
              <a:t> Family Planning and Fertility in Indonesia</a:t>
            </a:r>
          </a:p>
        </p:txBody>
      </p:sp>
      <p:sp>
        <p:nvSpPr>
          <p:cNvPr id="4" name="TextBox 3">
            <a:extLst>
              <a:ext uri="{FF2B5EF4-FFF2-40B4-BE49-F238E27FC236}">
                <a16:creationId xmlns:a16="http://schemas.microsoft.com/office/drawing/2014/main" id="{97A68B55-663D-47DA-B318-9F00C5F0B510}"/>
              </a:ext>
            </a:extLst>
          </p:cNvPr>
          <p:cNvSpPr txBox="1"/>
          <p:nvPr/>
        </p:nvSpPr>
        <p:spPr>
          <a:xfrm>
            <a:off x="153311" y="154804"/>
            <a:ext cx="591329"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70353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c 9">
            <a:extLst>
              <a:ext uri="{FF2B5EF4-FFF2-40B4-BE49-F238E27FC236}">
                <a16:creationId xmlns:a16="http://schemas.microsoft.com/office/drawing/2014/main" id="{19129628-5E6A-4B8E-A106-AAF893982BD0}"/>
              </a:ext>
            </a:extLst>
          </p:cNvPr>
          <p:cNvSpPr/>
          <p:nvPr/>
        </p:nvSpPr>
        <p:spPr>
          <a:xfrm flipV="1">
            <a:off x="-4961741" y="4546928"/>
            <a:ext cx="12859043" cy="1408357"/>
          </a:xfrm>
          <a:prstGeom prst="arc">
            <a:avLst>
              <a:gd name="adj1" fmla="val 16200000"/>
              <a:gd name="adj2" fmla="val 2151519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6368122B-9A47-4A13-9705-3FCAB6ECEF1D}"/>
              </a:ext>
            </a:extLst>
          </p:cNvPr>
          <p:cNvSpPr/>
          <p:nvPr/>
        </p:nvSpPr>
        <p:spPr>
          <a:xfrm flipV="1">
            <a:off x="-4961741" y="1995395"/>
            <a:ext cx="12859043" cy="3957385"/>
          </a:xfrm>
          <a:prstGeom prst="arc">
            <a:avLst>
              <a:gd name="adj1" fmla="val 16200000"/>
              <a:gd name="adj2" fmla="val 2134424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DB2837C6-C91A-4D0F-8698-AFB481A47E0D}"/>
              </a:ext>
            </a:extLst>
          </p:cNvPr>
          <p:cNvSpPr>
            <a:spLocks noGrp="1"/>
          </p:cNvSpPr>
          <p:nvPr>
            <p:ph type="title"/>
          </p:nvPr>
        </p:nvSpPr>
        <p:spPr>
          <a:xfrm>
            <a:off x="834498" y="274638"/>
            <a:ext cx="7886700" cy="660276"/>
          </a:xfrm>
        </p:spPr>
        <p:txBody>
          <a:bodyPr/>
          <a:lstStyle/>
          <a:p>
            <a:r>
              <a:rPr lang="en-US" dirty="0"/>
              <a:t>What do we mean by </a:t>
            </a:r>
            <a:r>
              <a:rPr lang="en-US" i="1" u="sng" dirty="0"/>
              <a:t>impact</a:t>
            </a:r>
            <a:r>
              <a:rPr lang="en-US" dirty="0"/>
              <a:t> evaluation?</a:t>
            </a:r>
          </a:p>
        </p:txBody>
      </p:sp>
      <p:cxnSp>
        <p:nvCxnSpPr>
          <p:cNvPr id="5" name="Straight Arrow Connector 4">
            <a:extLst>
              <a:ext uri="{FF2B5EF4-FFF2-40B4-BE49-F238E27FC236}">
                <a16:creationId xmlns:a16="http://schemas.microsoft.com/office/drawing/2014/main" id="{A6D7BB4F-EECD-428D-A6FE-0DDA2133DBF8}"/>
              </a:ext>
            </a:extLst>
          </p:cNvPr>
          <p:cNvCxnSpPr>
            <a:cxnSpLocks/>
          </p:cNvCxnSpPr>
          <p:nvPr/>
        </p:nvCxnSpPr>
        <p:spPr>
          <a:xfrm flipV="1">
            <a:off x="1439058" y="2686982"/>
            <a:ext cx="0" cy="353393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768FE52-CECB-4ABF-9173-501C61620DEA}"/>
              </a:ext>
            </a:extLst>
          </p:cNvPr>
          <p:cNvCxnSpPr>
            <a:cxnSpLocks/>
          </p:cNvCxnSpPr>
          <p:nvPr/>
        </p:nvCxnSpPr>
        <p:spPr>
          <a:xfrm flipV="1">
            <a:off x="1409078" y="6190933"/>
            <a:ext cx="6488243"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Family with boy">
            <a:extLst>
              <a:ext uri="{FF2B5EF4-FFF2-40B4-BE49-F238E27FC236}">
                <a16:creationId xmlns:a16="http://schemas.microsoft.com/office/drawing/2014/main" id="{EB190D78-1A7D-48E3-A9E2-E0199E4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77540" y="3762805"/>
            <a:ext cx="914400" cy="914400"/>
          </a:xfrm>
          <a:prstGeom prst="rect">
            <a:avLst/>
          </a:prstGeom>
        </p:spPr>
      </p:pic>
      <p:pic>
        <p:nvPicPr>
          <p:cNvPr id="14" name="Graphic 13" descr="Man">
            <a:extLst>
              <a:ext uri="{FF2B5EF4-FFF2-40B4-BE49-F238E27FC236}">
                <a16:creationId xmlns:a16="http://schemas.microsoft.com/office/drawing/2014/main" id="{381E6EC7-F8EC-4441-A79D-C5DE1B5CDC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989464" y="3717257"/>
            <a:ext cx="914400" cy="914400"/>
          </a:xfrm>
          <a:prstGeom prst="rect">
            <a:avLst/>
          </a:prstGeom>
        </p:spPr>
      </p:pic>
      <p:pic>
        <p:nvPicPr>
          <p:cNvPr id="16" name="Graphic 15" descr="Woman with cane">
            <a:extLst>
              <a:ext uri="{FF2B5EF4-FFF2-40B4-BE49-F238E27FC236}">
                <a16:creationId xmlns:a16="http://schemas.microsoft.com/office/drawing/2014/main" id="{6D026F01-22B8-4FB0-875D-7CE85B12CB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029726" y="2762123"/>
            <a:ext cx="914400" cy="914400"/>
          </a:xfrm>
          <a:prstGeom prst="rect">
            <a:avLst/>
          </a:prstGeom>
        </p:spPr>
      </p:pic>
      <p:pic>
        <p:nvPicPr>
          <p:cNvPr id="18" name="Graphic 17" descr="Man with baby">
            <a:extLst>
              <a:ext uri="{FF2B5EF4-FFF2-40B4-BE49-F238E27FC236}">
                <a16:creationId xmlns:a16="http://schemas.microsoft.com/office/drawing/2014/main" id="{8D1D45B9-2CAD-4B69-941E-00756DEB9E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414923" y="2751369"/>
            <a:ext cx="914400" cy="914400"/>
          </a:xfrm>
          <a:prstGeom prst="rect">
            <a:avLst/>
          </a:prstGeom>
        </p:spPr>
      </p:pic>
      <p:pic>
        <p:nvPicPr>
          <p:cNvPr id="20" name="Graphic 19" descr="Pregnant lady">
            <a:extLst>
              <a:ext uri="{FF2B5EF4-FFF2-40B4-BE49-F238E27FC236}">
                <a16:creationId xmlns:a16="http://schemas.microsoft.com/office/drawing/2014/main" id="{C852D385-7386-4B65-93CE-69CA68B41DA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4346964" y="3750762"/>
            <a:ext cx="914400" cy="914400"/>
          </a:xfrm>
          <a:prstGeom prst="rect">
            <a:avLst/>
          </a:prstGeom>
        </p:spPr>
      </p:pic>
      <p:pic>
        <p:nvPicPr>
          <p:cNvPr id="22" name="Graphic 21" descr="Woman">
            <a:extLst>
              <a:ext uri="{FF2B5EF4-FFF2-40B4-BE49-F238E27FC236}">
                <a16:creationId xmlns:a16="http://schemas.microsoft.com/office/drawing/2014/main" id="{B6D67A28-53D4-44EC-8136-568F0540E4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1989464" y="2736379"/>
            <a:ext cx="914400" cy="914400"/>
          </a:xfrm>
          <a:prstGeom prst="rect">
            <a:avLst/>
          </a:prstGeom>
        </p:spPr>
      </p:pic>
      <p:pic>
        <p:nvPicPr>
          <p:cNvPr id="24" name="Graphic 23" descr="Walk">
            <a:extLst>
              <a:ext uri="{FF2B5EF4-FFF2-40B4-BE49-F238E27FC236}">
                <a16:creationId xmlns:a16="http://schemas.microsoft.com/office/drawing/2014/main" id="{B50B3655-8971-428D-B709-5E7A88D8BF8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2742909" y="2751369"/>
            <a:ext cx="914400" cy="914400"/>
          </a:xfrm>
          <a:prstGeom prst="rect">
            <a:avLst/>
          </a:prstGeom>
        </p:spPr>
      </p:pic>
      <p:pic>
        <p:nvPicPr>
          <p:cNvPr id="25" name="Graphic 24" descr="Woman">
            <a:extLst>
              <a:ext uri="{FF2B5EF4-FFF2-40B4-BE49-F238E27FC236}">
                <a16:creationId xmlns:a16="http://schemas.microsoft.com/office/drawing/2014/main" id="{BEF8BFC5-D7E0-406C-94A0-A219979BD2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5244566" y="3748257"/>
            <a:ext cx="914400" cy="914400"/>
          </a:xfrm>
          <a:prstGeom prst="rect">
            <a:avLst/>
          </a:prstGeom>
        </p:spPr>
      </p:pic>
      <p:pic>
        <p:nvPicPr>
          <p:cNvPr id="26" name="Graphic 25" descr="Man">
            <a:extLst>
              <a:ext uri="{FF2B5EF4-FFF2-40B4-BE49-F238E27FC236}">
                <a16:creationId xmlns:a16="http://schemas.microsoft.com/office/drawing/2014/main" id="{2C77BF5C-1516-480E-B99D-5E0901774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780701" y="3747815"/>
            <a:ext cx="914400" cy="914400"/>
          </a:xfrm>
          <a:prstGeom prst="rect">
            <a:avLst/>
          </a:prstGeom>
        </p:spPr>
      </p:pic>
      <p:sp>
        <p:nvSpPr>
          <p:cNvPr id="27" name="Rectangle: Rounded Corners 26">
            <a:extLst>
              <a:ext uri="{FF2B5EF4-FFF2-40B4-BE49-F238E27FC236}">
                <a16:creationId xmlns:a16="http://schemas.microsoft.com/office/drawing/2014/main" id="{FA1965C9-9873-45C7-8FCF-E24112294E1F}"/>
              </a:ext>
            </a:extLst>
          </p:cNvPr>
          <p:cNvSpPr/>
          <p:nvPr/>
        </p:nvSpPr>
        <p:spPr>
          <a:xfrm>
            <a:off x="1989463" y="2599372"/>
            <a:ext cx="1847419" cy="2199806"/>
          </a:xfrm>
          <a:prstGeom prst="roundRect">
            <a:avLst>
              <a:gd name="adj" fmla="val 962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9CCEC664-2BA0-4446-99FD-0575C26E4A5C}"/>
              </a:ext>
            </a:extLst>
          </p:cNvPr>
          <p:cNvSpPr/>
          <p:nvPr/>
        </p:nvSpPr>
        <p:spPr>
          <a:xfrm>
            <a:off x="4405613" y="2617354"/>
            <a:ext cx="1847419" cy="2199806"/>
          </a:xfrm>
          <a:prstGeom prst="roundRect">
            <a:avLst>
              <a:gd name="adj" fmla="val 962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5894BAD-DC40-489D-A898-1B7651ACC306}"/>
              </a:ext>
            </a:extLst>
          </p:cNvPr>
          <p:cNvSpPr/>
          <p:nvPr/>
        </p:nvSpPr>
        <p:spPr>
          <a:xfrm>
            <a:off x="1989463" y="2603467"/>
            <a:ext cx="1847419" cy="2199806"/>
          </a:xfrm>
          <a:prstGeom prst="roundRect">
            <a:avLst>
              <a:gd name="adj" fmla="val 962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C08D2BA-E488-4F91-B6E1-2158F7F0B9DA}"/>
              </a:ext>
            </a:extLst>
          </p:cNvPr>
          <p:cNvCxnSpPr/>
          <p:nvPr/>
        </p:nvCxnSpPr>
        <p:spPr>
          <a:xfrm>
            <a:off x="7390151" y="4813543"/>
            <a:ext cx="0" cy="64457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3586900-3562-44F1-B2D7-C88C765AF0DF}"/>
              </a:ext>
            </a:extLst>
          </p:cNvPr>
          <p:cNvSpPr txBox="1"/>
          <p:nvPr/>
        </p:nvSpPr>
        <p:spPr>
          <a:xfrm>
            <a:off x="7492926" y="4659504"/>
            <a:ext cx="926050" cy="646331"/>
          </a:xfrm>
          <a:prstGeom prst="rect">
            <a:avLst/>
          </a:prstGeom>
          <a:noFill/>
        </p:spPr>
        <p:txBody>
          <a:bodyPr wrap="square" rtlCol="0">
            <a:spAutoFit/>
          </a:bodyPr>
          <a:lstStyle/>
          <a:p>
            <a:r>
              <a:rPr lang="en-US" sz="3600" dirty="0"/>
              <a:t>?</a:t>
            </a:r>
          </a:p>
        </p:txBody>
      </p:sp>
      <p:sp>
        <p:nvSpPr>
          <p:cNvPr id="34" name="TextBox 33">
            <a:extLst>
              <a:ext uri="{FF2B5EF4-FFF2-40B4-BE49-F238E27FC236}">
                <a16:creationId xmlns:a16="http://schemas.microsoft.com/office/drawing/2014/main" id="{00E0CBB7-3C88-4569-9C7E-9C0901B2B630}"/>
              </a:ext>
            </a:extLst>
          </p:cNvPr>
          <p:cNvSpPr txBox="1"/>
          <p:nvPr/>
        </p:nvSpPr>
        <p:spPr>
          <a:xfrm>
            <a:off x="7727922" y="4243319"/>
            <a:ext cx="1409273" cy="646331"/>
          </a:xfrm>
          <a:prstGeom prst="rect">
            <a:avLst/>
          </a:prstGeom>
          <a:noFill/>
        </p:spPr>
        <p:txBody>
          <a:bodyPr wrap="square" rtlCol="0">
            <a:spAutoFit/>
          </a:bodyPr>
          <a:lstStyle/>
          <a:p>
            <a:r>
              <a:rPr lang="en-US" dirty="0"/>
              <a:t>With intervention</a:t>
            </a:r>
          </a:p>
        </p:txBody>
      </p:sp>
      <p:sp>
        <p:nvSpPr>
          <p:cNvPr id="35" name="TextBox 34">
            <a:extLst>
              <a:ext uri="{FF2B5EF4-FFF2-40B4-BE49-F238E27FC236}">
                <a16:creationId xmlns:a16="http://schemas.microsoft.com/office/drawing/2014/main" id="{A94A8C45-7F85-44B6-BB7A-4915036BE1CC}"/>
              </a:ext>
            </a:extLst>
          </p:cNvPr>
          <p:cNvSpPr txBox="1"/>
          <p:nvPr/>
        </p:nvSpPr>
        <p:spPr>
          <a:xfrm>
            <a:off x="7753762" y="5232487"/>
            <a:ext cx="1515599" cy="646331"/>
          </a:xfrm>
          <a:prstGeom prst="rect">
            <a:avLst/>
          </a:prstGeom>
          <a:noFill/>
        </p:spPr>
        <p:txBody>
          <a:bodyPr wrap="square" rtlCol="0">
            <a:spAutoFit/>
          </a:bodyPr>
          <a:lstStyle/>
          <a:p>
            <a:r>
              <a:rPr lang="en-US" dirty="0"/>
              <a:t>Without intervention</a:t>
            </a:r>
          </a:p>
        </p:txBody>
      </p:sp>
      <p:sp>
        <p:nvSpPr>
          <p:cNvPr id="36" name="TextBox 35">
            <a:extLst>
              <a:ext uri="{FF2B5EF4-FFF2-40B4-BE49-F238E27FC236}">
                <a16:creationId xmlns:a16="http://schemas.microsoft.com/office/drawing/2014/main" id="{831A1065-8E78-4A5E-9B10-49F7E3A3B8FC}"/>
              </a:ext>
            </a:extLst>
          </p:cNvPr>
          <p:cNvSpPr txBox="1"/>
          <p:nvPr/>
        </p:nvSpPr>
        <p:spPr>
          <a:xfrm>
            <a:off x="3923948" y="3432132"/>
            <a:ext cx="556068" cy="400110"/>
          </a:xfrm>
          <a:prstGeom prst="rect">
            <a:avLst/>
          </a:prstGeom>
          <a:noFill/>
        </p:spPr>
        <p:txBody>
          <a:bodyPr wrap="square" rtlCol="0">
            <a:spAutoFit/>
          </a:bodyPr>
          <a:lstStyle/>
          <a:p>
            <a:r>
              <a:rPr lang="en-US" sz="2000" dirty="0"/>
              <a:t>vs.</a:t>
            </a:r>
          </a:p>
        </p:txBody>
      </p:sp>
      <p:sp>
        <p:nvSpPr>
          <p:cNvPr id="37" name="TextBox 36">
            <a:extLst>
              <a:ext uri="{FF2B5EF4-FFF2-40B4-BE49-F238E27FC236}">
                <a16:creationId xmlns:a16="http://schemas.microsoft.com/office/drawing/2014/main" id="{38573058-5EE8-45F6-AB4F-716CC92C4200}"/>
              </a:ext>
            </a:extLst>
          </p:cNvPr>
          <p:cNvSpPr txBox="1"/>
          <p:nvPr/>
        </p:nvSpPr>
        <p:spPr>
          <a:xfrm>
            <a:off x="1625659" y="1587789"/>
            <a:ext cx="5261269" cy="584775"/>
          </a:xfrm>
          <a:prstGeom prst="rect">
            <a:avLst/>
          </a:prstGeom>
          <a:solidFill>
            <a:schemeClr val="bg1"/>
          </a:solidFill>
        </p:spPr>
        <p:txBody>
          <a:bodyPr wrap="square" rtlCol="0">
            <a:spAutoFit/>
          </a:bodyPr>
          <a:lstStyle/>
          <a:p>
            <a:pPr algn="ctr"/>
            <a:endParaRPr lang="en-US" sz="1400" b="1" dirty="0"/>
          </a:p>
          <a:p>
            <a:pPr algn="ctr"/>
            <a:r>
              <a:rPr lang="en-US" b="1" dirty="0"/>
              <a:t>Fundamental problem of causal inference</a:t>
            </a:r>
          </a:p>
        </p:txBody>
      </p:sp>
      <p:sp>
        <p:nvSpPr>
          <p:cNvPr id="38" name="Left Brace 37">
            <a:extLst>
              <a:ext uri="{FF2B5EF4-FFF2-40B4-BE49-F238E27FC236}">
                <a16:creationId xmlns:a16="http://schemas.microsoft.com/office/drawing/2014/main" id="{8258B465-9106-4585-9FBE-A4A025AEC539}"/>
              </a:ext>
            </a:extLst>
          </p:cNvPr>
          <p:cNvSpPr/>
          <p:nvPr/>
        </p:nvSpPr>
        <p:spPr>
          <a:xfrm rot="5400000">
            <a:off x="3953441" y="194275"/>
            <a:ext cx="291614" cy="4427485"/>
          </a:xfrm>
          <a:prstGeom prst="leftBrace">
            <a:avLst>
              <a:gd name="adj1" fmla="val 4814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925B3AA-BD4E-4360-8B5A-04100DB74A2C}"/>
              </a:ext>
            </a:extLst>
          </p:cNvPr>
          <p:cNvSpPr txBox="1"/>
          <p:nvPr/>
        </p:nvSpPr>
        <p:spPr>
          <a:xfrm>
            <a:off x="6981702" y="6230278"/>
            <a:ext cx="1549867" cy="369332"/>
          </a:xfrm>
          <a:prstGeom prst="rect">
            <a:avLst/>
          </a:prstGeom>
          <a:noFill/>
        </p:spPr>
        <p:txBody>
          <a:bodyPr wrap="square" rtlCol="0">
            <a:spAutoFit/>
          </a:bodyPr>
          <a:lstStyle/>
          <a:p>
            <a:r>
              <a:rPr lang="en-US" dirty="0"/>
              <a:t>Time</a:t>
            </a:r>
          </a:p>
        </p:txBody>
      </p:sp>
      <p:sp>
        <p:nvSpPr>
          <p:cNvPr id="40" name="TextBox 39">
            <a:extLst>
              <a:ext uri="{FF2B5EF4-FFF2-40B4-BE49-F238E27FC236}">
                <a16:creationId xmlns:a16="http://schemas.microsoft.com/office/drawing/2014/main" id="{EA16F9B6-6E2D-411C-B744-0A6C7D29EB5F}"/>
              </a:ext>
            </a:extLst>
          </p:cNvPr>
          <p:cNvSpPr txBox="1"/>
          <p:nvPr/>
        </p:nvSpPr>
        <p:spPr>
          <a:xfrm rot="16200000">
            <a:off x="432034" y="2920097"/>
            <a:ext cx="1549867" cy="369332"/>
          </a:xfrm>
          <a:prstGeom prst="rect">
            <a:avLst/>
          </a:prstGeom>
          <a:noFill/>
        </p:spPr>
        <p:txBody>
          <a:bodyPr wrap="square" rtlCol="0">
            <a:spAutoFit/>
          </a:bodyPr>
          <a:lstStyle/>
          <a:p>
            <a:r>
              <a:rPr lang="en-US" dirty="0"/>
              <a:t>Outcome</a:t>
            </a:r>
          </a:p>
        </p:txBody>
      </p:sp>
      <p:sp>
        <p:nvSpPr>
          <p:cNvPr id="2" name="Content Placeholder 1">
            <a:extLst>
              <a:ext uri="{FF2B5EF4-FFF2-40B4-BE49-F238E27FC236}">
                <a16:creationId xmlns:a16="http://schemas.microsoft.com/office/drawing/2014/main" id="{5D432F3C-7CF5-4140-A2BA-A95F62E6DA5B}"/>
              </a:ext>
            </a:extLst>
          </p:cNvPr>
          <p:cNvSpPr>
            <a:spLocks noGrp="1"/>
          </p:cNvSpPr>
          <p:nvPr>
            <p:ph sz="quarter" idx="10"/>
          </p:nvPr>
        </p:nvSpPr>
        <p:spPr>
          <a:xfrm>
            <a:off x="1261535" y="934914"/>
            <a:ext cx="7459663" cy="722852"/>
          </a:xfrm>
          <a:solidFill>
            <a:schemeClr val="bg1"/>
          </a:solidFill>
        </p:spPr>
        <p:txBody>
          <a:bodyPr/>
          <a:lstStyle/>
          <a:p>
            <a:r>
              <a:rPr lang="en-US" sz="2000" dirty="0"/>
              <a:t>Quantify changes in targeted outcomes that are </a:t>
            </a:r>
            <a:r>
              <a:rPr lang="en-US" sz="2000" i="1" dirty="0"/>
              <a:t>attributable</a:t>
            </a:r>
            <a:r>
              <a:rPr lang="en-US" sz="2000" dirty="0"/>
              <a:t> to the intervention (i.e., would not have otherwise happened)</a:t>
            </a:r>
          </a:p>
        </p:txBody>
      </p:sp>
      <p:sp>
        <p:nvSpPr>
          <p:cNvPr id="30" name="TextBox 29">
            <a:extLst>
              <a:ext uri="{FF2B5EF4-FFF2-40B4-BE49-F238E27FC236}">
                <a16:creationId xmlns:a16="http://schemas.microsoft.com/office/drawing/2014/main" id="{0A426E47-198B-4B0C-99A2-BE8A7B619C73}"/>
              </a:ext>
            </a:extLst>
          </p:cNvPr>
          <p:cNvSpPr txBox="1"/>
          <p:nvPr/>
        </p:nvSpPr>
        <p:spPr>
          <a:xfrm>
            <a:off x="153311" y="154804"/>
            <a:ext cx="591329"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178512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7" grpId="1" animBg="1"/>
      <p:bldP spid="28" grpId="0" animBg="1"/>
      <p:bldP spid="29" grpId="0" animBg="1"/>
      <p:bldP spid="29" grpId="1" animBg="1"/>
      <p:bldP spid="33" grpId="0"/>
      <p:bldP spid="34" grpId="0"/>
      <p:bldP spid="36" grpId="0"/>
      <p:bldP spid="37" grpId="0"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ie-ppt-template-Jan19-top" id="{890C4D3D-542E-4B36-9038-23289E7A4BA0}" vid="{2CB86029-F8E7-4EBE-895D-1C2CC2165C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7377</TotalTime>
  <Words>6466</Words>
  <Application>Microsoft Office PowerPoint</Application>
  <PresentationFormat>On-screen Show (4:3)</PresentationFormat>
  <Paragraphs>672</Paragraphs>
  <Slides>56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ＭＳ Ｐゴシック</vt:lpstr>
      <vt:lpstr>Arial</vt:lpstr>
      <vt:lpstr>Calibri</vt:lpstr>
      <vt:lpstr>Courier New</vt:lpstr>
      <vt:lpstr>Times New Roman</vt:lpstr>
      <vt:lpstr>Univers-Condensed</vt:lpstr>
      <vt:lpstr>Wingdings</vt:lpstr>
      <vt:lpstr>Office Theme</vt:lpstr>
      <vt:lpstr>PowerPoint Presentation</vt:lpstr>
      <vt:lpstr>PowerPoint Presentation</vt:lpstr>
      <vt:lpstr>Course objectives</vt:lpstr>
      <vt:lpstr>Modules at a glance</vt:lpstr>
      <vt:lpstr>Weekly Schedule</vt:lpstr>
      <vt:lpstr>Session agenda</vt:lpstr>
      <vt:lpstr>Why Evaluate?</vt:lpstr>
      <vt:lpstr>Why Evaluate…</vt:lpstr>
      <vt:lpstr>What do we mean by impact evaluation?</vt:lpstr>
      <vt:lpstr>What is Impact Evaluation </vt:lpstr>
      <vt:lpstr>Prospective vs retrospective IE</vt:lpstr>
      <vt:lpstr>What is the difference between M&amp;E and IE? </vt:lpstr>
      <vt:lpstr>M&amp;E vs. IE…</vt:lpstr>
      <vt:lpstr>What is a ToC?</vt:lpstr>
      <vt:lpstr>Why do we need it?</vt:lpstr>
      <vt:lpstr>Elements of ToC</vt:lpstr>
      <vt:lpstr>Theory of Change: School vouchers</vt:lpstr>
      <vt:lpstr>PowerPoint Presentation</vt:lpstr>
      <vt:lpstr>PowerPoint Presentation</vt:lpstr>
      <vt:lpstr>PowerPoint Presentation</vt:lpstr>
      <vt:lpstr>Transmission route and assumptions…</vt:lpstr>
      <vt:lpstr>How do we measure what works?</vt:lpstr>
      <vt:lpstr>Impact Evaluation</vt:lpstr>
      <vt:lpstr>Impact Evaluation</vt:lpstr>
      <vt:lpstr>Impact Evaluations</vt:lpstr>
      <vt:lpstr>Impact Evaluations</vt:lpstr>
      <vt:lpstr>Impact Evaluations</vt:lpstr>
      <vt:lpstr>SUTVA: Stable Unit Treatment Values Assumption</vt:lpstr>
      <vt:lpstr>Correlation does not mean causation</vt:lpstr>
      <vt:lpstr>The big IE question (3 ways)</vt:lpstr>
      <vt:lpstr>The big IE question (3 ways)</vt:lpstr>
      <vt:lpstr>The big IE question (3 ways)</vt:lpstr>
      <vt:lpstr>The other big question</vt:lpstr>
      <vt:lpstr>The hypothesis</vt:lpstr>
      <vt:lpstr>PowerPoint Presentation</vt:lpstr>
      <vt:lpstr>The counterfactual</vt:lpstr>
      <vt:lpstr>The counterfactual</vt:lpstr>
      <vt:lpstr>Impact evaluator’s dilemma</vt:lpstr>
      <vt:lpstr>What to do?</vt:lpstr>
      <vt:lpstr>Creating the comparison group</vt:lpstr>
      <vt:lpstr>Ethics of a comparison group</vt:lpstr>
      <vt:lpstr>Ethics of a comparison group</vt:lpstr>
      <vt:lpstr>Ethics of a comparison group</vt:lpstr>
      <vt:lpstr>Ethics of a comparison group</vt:lpstr>
      <vt:lpstr>How do we measure what works?</vt:lpstr>
      <vt:lpstr>PowerPoint Presentation</vt:lpstr>
      <vt:lpstr>Experimental design: Randomized Control Trials</vt:lpstr>
      <vt:lpstr>Quasi-experimental evaluations</vt:lpstr>
      <vt:lpstr>Qualitative and Mixed methods</vt:lpstr>
      <vt:lpstr> </vt:lpstr>
      <vt:lpstr>Valuable experiences and lessons are emerging</vt:lpstr>
      <vt:lpstr>Research is moving beyond outdated perceptions</vt:lpstr>
      <vt:lpstr>Good practices for using qualitative evidence in quantitative impact evaluations</vt:lpstr>
      <vt:lpstr>Applications of qualitative evidence by study phase</vt:lpstr>
      <vt:lpstr>Examples from the field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Sridevi Prasad</dc:creator>
  <cp:lastModifiedBy>Sridevi Prasad</cp:lastModifiedBy>
  <cp:revision>63</cp:revision>
  <dcterms:created xsi:type="dcterms:W3CDTF">2020-08-25T20:57:23Z</dcterms:created>
  <dcterms:modified xsi:type="dcterms:W3CDTF">2020-10-09T19:11:35Z</dcterms:modified>
</cp:coreProperties>
</file>