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9.xml" ContentType="application/vnd.openxmlformats-officedocument.presentationml.notesSlide+xml"/>
  <Override PartName="/ppt/comments/comment1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06" r:id="rId2"/>
    <p:sldId id="308" r:id="rId3"/>
    <p:sldId id="309" r:id="rId4"/>
    <p:sldId id="310" r:id="rId5"/>
    <p:sldId id="322" r:id="rId6"/>
    <p:sldId id="312" r:id="rId7"/>
    <p:sldId id="362" r:id="rId8"/>
    <p:sldId id="363" r:id="rId9"/>
    <p:sldId id="381" r:id="rId10"/>
    <p:sldId id="324" r:id="rId11"/>
    <p:sldId id="365" r:id="rId12"/>
    <p:sldId id="360" r:id="rId13"/>
    <p:sldId id="361" r:id="rId14"/>
    <p:sldId id="367" r:id="rId15"/>
    <p:sldId id="368" r:id="rId16"/>
    <p:sldId id="369" r:id="rId17"/>
    <p:sldId id="370" r:id="rId18"/>
    <p:sldId id="371" r:id="rId19"/>
    <p:sldId id="372" r:id="rId20"/>
    <p:sldId id="373" r:id="rId21"/>
    <p:sldId id="374" r:id="rId22"/>
    <p:sldId id="385" r:id="rId23"/>
    <p:sldId id="325" r:id="rId24"/>
    <p:sldId id="326" r:id="rId25"/>
    <p:sldId id="327" r:id="rId26"/>
    <p:sldId id="328" r:id="rId27"/>
    <p:sldId id="329" r:id="rId28"/>
    <p:sldId id="323" r:id="rId29"/>
    <p:sldId id="351" r:id="rId30"/>
    <p:sldId id="352" r:id="rId31"/>
    <p:sldId id="353" r:id="rId32"/>
    <p:sldId id="354" r:id="rId33"/>
    <p:sldId id="355" r:id="rId34"/>
    <p:sldId id="356" r:id="rId35"/>
    <p:sldId id="357" r:id="rId36"/>
    <p:sldId id="336" r:id="rId37"/>
    <p:sldId id="337" r:id="rId38"/>
    <p:sldId id="339" r:id="rId39"/>
    <p:sldId id="345" r:id="rId40"/>
    <p:sldId id="346" r:id="rId41"/>
    <p:sldId id="347" r:id="rId42"/>
    <p:sldId id="348" r:id="rId43"/>
    <p:sldId id="349" r:id="rId44"/>
    <p:sldId id="350" r:id="rId45"/>
    <p:sldId id="384" r:id="rId46"/>
    <p:sldId id="359" r:id="rId47"/>
    <p:sldId id="375" r:id="rId48"/>
    <p:sldId id="377" r:id="rId49"/>
    <p:sldId id="378" r:id="rId50"/>
    <p:sldId id="386" r:id="rId51"/>
    <p:sldId id="387" r:id="rId52"/>
    <p:sldId id="388" r:id="rId53"/>
    <p:sldId id="389" r:id="rId54"/>
    <p:sldId id="399" r:id="rId55"/>
    <p:sldId id="400" r:id="rId56"/>
    <p:sldId id="30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7" userDrawn="1">
          <p15:clr>
            <a:srgbClr val="A4A3A4"/>
          </p15:clr>
        </p15:guide>
        <p15:guide id="2" pos="543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devi Prasad" initials="SP" lastIdx="28" clrIdx="0">
    <p:extLst>
      <p:ext uri="{19B8F6BF-5375-455C-9EA6-DF929625EA0E}">
        <p15:presenceInfo xmlns:p15="http://schemas.microsoft.com/office/powerpoint/2012/main" userId="Sridevi Pras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A80"/>
    <a:srgbClr val="B4D2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33" autoAdjust="0"/>
  </p:normalViewPr>
  <p:slideViewPr>
    <p:cSldViewPr snapToGrid="0" snapToObjects="1" showGuides="1">
      <p:cViewPr varScale="1">
        <p:scale>
          <a:sx n="82" d="100"/>
          <a:sy n="82" d="100"/>
        </p:scale>
        <p:origin x="1266" y="78"/>
      </p:cViewPr>
      <p:guideLst>
        <p:guide orient="horz" pos="737"/>
        <p:guide pos="54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371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2T14:54:14.426" idx="27">
    <p:pos x="10" y="10"/>
    <p:text>Think about adding in a slide as well to distinguish the different types of evaluation (IE vs process vs formative) + bring in mixed methods</p:text>
    <p:extLst>
      <p:ext uri="{C676402C-5697-4E1C-873F-D02D1690AC5C}">
        <p15:threadingInfo xmlns:p15="http://schemas.microsoft.com/office/powerpoint/2012/main" timeZoneBias="240"/>
      </p:ext>
    </p:extLst>
  </p:cm>
  <p:cm authorId="1" dt="2020-09-29T19:13:39.517" idx="28">
    <p:pos x="106" y="106"/>
    <p:text>Also need to cover SUTVA &amp; bring in evaluation decision tree that Anca found for QED</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8-25T18:47:53.113" idx="21">
    <p:pos x="10" y="10"/>
    <p:text>From "Counterfactual 2015_23Feb" unknown author</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8-25T18:47:55.905" idx="22">
    <p:pos x="10" y="10"/>
    <p:text>From "Counterfactual 2015_23Feb" unknown author</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8-25T18:47:59.805" idx="23">
    <p:pos x="10" y="10"/>
    <p:text>From "Counterfactual 2015_23Feb" unknown author</p:text>
    <p:extLst>
      <p:ext uri="{C676402C-5697-4E1C-873F-D02D1690AC5C}">
        <p15:threadingInfo xmlns:p15="http://schemas.microsoft.com/office/powerpoint/2012/main" timeZoneBias="2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8-25T18:48:02.287" idx="24">
    <p:pos x="10" y="10"/>
    <p:text>From "Counterfactual 2015_23Feb" unknown author</p:text>
    <p:extLst>
      <p:ext uri="{C676402C-5697-4E1C-873F-D02D1690AC5C}">
        <p15:threadingInfo xmlns:p15="http://schemas.microsoft.com/office/powerpoint/2012/main" timeZoneBias="2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8-25T18:48:04.302" idx="25">
    <p:pos x="10" y="10"/>
    <p:text>From "Counterfactual 2015_23Feb" unknown author</p:text>
    <p:extLst>
      <p:ext uri="{C676402C-5697-4E1C-873F-D02D1690AC5C}">
        <p15:threadingInfo xmlns:p15="http://schemas.microsoft.com/office/powerpoint/2012/main" timeZoneBias="2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8-25T18:48:07.022" idx="26">
    <p:pos x="10" y="10"/>
    <p:text>From "Counterfactual 2015_23Feb" unknown author</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25T18:45:08.976" idx="1">
    <p:pos x="10" y="10"/>
    <p:text>From Diana Lopez-Avila's Intro to IE training for EvalMENA</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8-25T18:45:26.045" idx="2">
    <p:pos x="10" y="10"/>
    <p:text>From Diana Lopez-Avila's Intro to IE training for EvalMENA</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8-25T18:45:28.843" idx="3">
    <p:pos x="10" y="10"/>
    <p:text>From Diana Lopez-Avila's Intro to IE training for EvalMENA</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8-25T18:45:31.307" idx="4">
    <p:pos x="10" y="10"/>
    <p:text>From Diana Lopez-Avila's Intro to IE training for EvalMENA</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8-25T18:45:33.627" idx="5">
    <p:pos x="10" y="10"/>
    <p:text>From Diana Lopez-Avila's Intro to IE training for EvalMENA</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8-25T18:47:20.168" idx="12">
    <p:pos x="10" y="10"/>
    <p:text>From "Counterfactual 2015_23Feb" unknown author</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8-25T18:47:22.833" idx="13">
    <p:pos x="10" y="10"/>
    <p:text>From "Counterfactual 2015_23Feb" unknown author</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8-25T18:47:30.254" idx="15">
    <p:pos x="10" y="10"/>
    <p:text>From "Counterfactual 2015_23Feb" unknown author</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42373-DCC3-45DF-8FD9-E7247BC726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E5F24E7-AC9B-4DEA-BD02-3640CB274337}">
      <dgm:prSet phldrT="[Text]"/>
      <dgm:spPr/>
      <dgm:t>
        <a:bodyPr/>
        <a:lstStyle/>
        <a:p>
          <a:r>
            <a:rPr lang="en-US" dirty="0" smtClean="0"/>
            <a:t>Monday</a:t>
          </a:r>
          <a:endParaRPr lang="en-US" dirty="0"/>
        </a:p>
      </dgm:t>
    </dgm:pt>
    <dgm:pt modelId="{57F278C2-3E6D-4AB1-B880-1D880FB444DA}" type="parTrans" cxnId="{466E140A-9FF6-497A-9C89-B749CE13AE6A}">
      <dgm:prSet/>
      <dgm:spPr/>
      <dgm:t>
        <a:bodyPr/>
        <a:lstStyle/>
        <a:p>
          <a:endParaRPr lang="en-US"/>
        </a:p>
      </dgm:t>
    </dgm:pt>
    <dgm:pt modelId="{8E550C01-7588-4A8C-B726-748DA0B119DC}" type="sibTrans" cxnId="{466E140A-9FF6-497A-9C89-B749CE13AE6A}">
      <dgm:prSet/>
      <dgm:spPr/>
      <dgm:t>
        <a:bodyPr/>
        <a:lstStyle/>
        <a:p>
          <a:endParaRPr lang="en-US"/>
        </a:p>
      </dgm:t>
    </dgm:pt>
    <dgm:pt modelId="{65A5F577-91B0-4722-AD57-B01D83503E2E}">
      <dgm:prSet phldrT="[Text]"/>
      <dgm:spPr/>
      <dgm:t>
        <a:bodyPr/>
        <a:lstStyle/>
        <a:p>
          <a:r>
            <a:rPr lang="en-US" dirty="0" smtClean="0"/>
            <a:t>Deadline for completing module pre-test</a:t>
          </a:r>
          <a:endParaRPr lang="en-US" dirty="0"/>
        </a:p>
      </dgm:t>
    </dgm:pt>
    <dgm:pt modelId="{8394C9CE-FA90-4FE2-AD36-8F5E49E4BA25}" type="parTrans" cxnId="{338824CE-D460-4577-85C4-0F285172A98F}">
      <dgm:prSet/>
      <dgm:spPr/>
      <dgm:t>
        <a:bodyPr/>
        <a:lstStyle/>
        <a:p>
          <a:endParaRPr lang="en-US"/>
        </a:p>
      </dgm:t>
    </dgm:pt>
    <dgm:pt modelId="{C4F3E0CD-9D37-4714-A524-833B036A9C52}" type="sibTrans" cxnId="{338824CE-D460-4577-85C4-0F285172A98F}">
      <dgm:prSet/>
      <dgm:spPr/>
      <dgm:t>
        <a:bodyPr/>
        <a:lstStyle/>
        <a:p>
          <a:endParaRPr lang="en-US"/>
        </a:p>
      </dgm:t>
    </dgm:pt>
    <dgm:pt modelId="{1CD3CFD3-0F1D-42EC-B81F-02AB87070C51}">
      <dgm:prSet phldrT="[Text]"/>
      <dgm:spPr/>
      <dgm:t>
        <a:bodyPr/>
        <a:lstStyle/>
        <a:p>
          <a:r>
            <a:rPr lang="en-US" dirty="0" smtClean="0"/>
            <a:t>2 hr. webinar to present module content</a:t>
          </a:r>
          <a:endParaRPr lang="en-US" dirty="0"/>
        </a:p>
      </dgm:t>
    </dgm:pt>
    <dgm:pt modelId="{9B014132-5566-4595-B611-0BA8CE9B8545}" type="parTrans" cxnId="{D4FCF63C-6217-47EA-ADF0-EAC69176D071}">
      <dgm:prSet/>
      <dgm:spPr/>
      <dgm:t>
        <a:bodyPr/>
        <a:lstStyle/>
        <a:p>
          <a:endParaRPr lang="en-US"/>
        </a:p>
      </dgm:t>
    </dgm:pt>
    <dgm:pt modelId="{925C68EF-15DF-4609-BB7F-B178B6BA8C95}" type="sibTrans" cxnId="{D4FCF63C-6217-47EA-ADF0-EAC69176D071}">
      <dgm:prSet/>
      <dgm:spPr/>
      <dgm:t>
        <a:bodyPr/>
        <a:lstStyle/>
        <a:p>
          <a:endParaRPr lang="en-US"/>
        </a:p>
      </dgm:t>
    </dgm:pt>
    <dgm:pt modelId="{F55B87C0-2DE7-4FEE-A6F9-A69C89A45B1F}">
      <dgm:prSet phldrT="[Text]"/>
      <dgm:spPr/>
      <dgm:t>
        <a:bodyPr/>
        <a:lstStyle/>
        <a:p>
          <a:r>
            <a:rPr lang="en-US" dirty="0" smtClean="0"/>
            <a:t>Tuesday</a:t>
          </a:r>
          <a:endParaRPr lang="en-US" dirty="0"/>
        </a:p>
      </dgm:t>
    </dgm:pt>
    <dgm:pt modelId="{0C433708-B296-4445-9D2A-20CC95FE5671}" type="parTrans" cxnId="{8662876B-7056-43C7-8CDF-0BA0256EBBDA}">
      <dgm:prSet/>
      <dgm:spPr/>
      <dgm:t>
        <a:bodyPr/>
        <a:lstStyle/>
        <a:p>
          <a:endParaRPr lang="en-US"/>
        </a:p>
      </dgm:t>
    </dgm:pt>
    <dgm:pt modelId="{8DC7B917-6C1C-48CC-95DA-53B15B11E9BB}" type="sibTrans" cxnId="{8662876B-7056-43C7-8CDF-0BA0256EBBDA}">
      <dgm:prSet/>
      <dgm:spPr/>
      <dgm:t>
        <a:bodyPr/>
        <a:lstStyle/>
        <a:p>
          <a:endParaRPr lang="en-US"/>
        </a:p>
      </dgm:t>
    </dgm:pt>
    <dgm:pt modelId="{6615F9AA-923C-4E46-9894-D7E5A82249C3}">
      <dgm:prSet phldrT="[Text]"/>
      <dgm:spPr/>
      <dgm:t>
        <a:bodyPr/>
        <a:lstStyle/>
        <a:p>
          <a:r>
            <a:rPr lang="en-US" dirty="0" smtClean="0"/>
            <a:t>Self-directed study, including: 1) Case studies; 2) Hands-on exercise</a:t>
          </a:r>
          <a:endParaRPr lang="en-US" dirty="0"/>
        </a:p>
      </dgm:t>
    </dgm:pt>
    <dgm:pt modelId="{12883F7F-574B-4024-B2F9-5FE861B70405}" type="parTrans" cxnId="{88F5A8CE-59E9-4042-809B-3BC4C5014C6E}">
      <dgm:prSet/>
      <dgm:spPr/>
      <dgm:t>
        <a:bodyPr/>
        <a:lstStyle/>
        <a:p>
          <a:endParaRPr lang="en-US"/>
        </a:p>
      </dgm:t>
    </dgm:pt>
    <dgm:pt modelId="{8710EB75-F0DE-4019-9135-484B3E5C36FD}" type="sibTrans" cxnId="{88F5A8CE-59E9-4042-809B-3BC4C5014C6E}">
      <dgm:prSet/>
      <dgm:spPr/>
      <dgm:t>
        <a:bodyPr/>
        <a:lstStyle/>
        <a:p>
          <a:endParaRPr lang="en-US"/>
        </a:p>
      </dgm:t>
    </dgm:pt>
    <dgm:pt modelId="{FE038DD8-42ED-453C-ABED-91432D6E6D33}">
      <dgm:prSet phldrT="[Text]"/>
      <dgm:spPr/>
      <dgm:t>
        <a:bodyPr/>
        <a:lstStyle/>
        <a:p>
          <a:r>
            <a:rPr lang="en-US" dirty="0" smtClean="0"/>
            <a:t>Wednesday</a:t>
          </a:r>
          <a:endParaRPr lang="en-US" dirty="0"/>
        </a:p>
      </dgm:t>
    </dgm:pt>
    <dgm:pt modelId="{58CD82D6-F283-4380-BABB-80E6D479FCA5}" type="parTrans" cxnId="{8D57F7B5-CF6B-4D4F-A716-CF499BF5856E}">
      <dgm:prSet/>
      <dgm:spPr/>
      <dgm:t>
        <a:bodyPr/>
        <a:lstStyle/>
        <a:p>
          <a:endParaRPr lang="en-US"/>
        </a:p>
      </dgm:t>
    </dgm:pt>
    <dgm:pt modelId="{CB5E7488-6733-4292-BC78-7E4E48E6EE93}" type="sibTrans" cxnId="{8D57F7B5-CF6B-4D4F-A716-CF499BF5856E}">
      <dgm:prSet/>
      <dgm:spPr/>
      <dgm:t>
        <a:bodyPr/>
        <a:lstStyle/>
        <a:p>
          <a:endParaRPr lang="en-US"/>
        </a:p>
      </dgm:t>
    </dgm:pt>
    <dgm:pt modelId="{FF0C8DB0-02CB-42A4-B2B0-159F4ACD24D6}">
      <dgm:prSet phldrT="[Text]"/>
      <dgm:spPr/>
      <dgm:t>
        <a:bodyPr/>
        <a:lstStyle/>
        <a:p>
          <a:r>
            <a:rPr lang="en-US" dirty="0" smtClean="0"/>
            <a:t>Self-directed study</a:t>
          </a:r>
          <a:endParaRPr lang="en-US" dirty="0"/>
        </a:p>
      </dgm:t>
    </dgm:pt>
    <dgm:pt modelId="{9C910D2E-8064-48C6-A1C2-9471AE6E746F}" type="parTrans" cxnId="{5F5C327E-3F82-4F54-9E8C-3C4AEBB606D6}">
      <dgm:prSet/>
      <dgm:spPr/>
      <dgm:t>
        <a:bodyPr/>
        <a:lstStyle/>
        <a:p>
          <a:endParaRPr lang="en-US"/>
        </a:p>
      </dgm:t>
    </dgm:pt>
    <dgm:pt modelId="{6E0018CA-1A18-4F12-A5FC-32497C9F7EAC}" type="sibTrans" cxnId="{5F5C327E-3F82-4F54-9E8C-3C4AEBB606D6}">
      <dgm:prSet/>
      <dgm:spPr/>
      <dgm:t>
        <a:bodyPr/>
        <a:lstStyle/>
        <a:p>
          <a:endParaRPr lang="en-US"/>
        </a:p>
      </dgm:t>
    </dgm:pt>
    <dgm:pt modelId="{B579E565-F546-4F54-A165-12EE913EFEA4}">
      <dgm:prSet phldrT="[Text]"/>
      <dgm:spPr/>
      <dgm:t>
        <a:bodyPr/>
        <a:lstStyle/>
        <a:p>
          <a:r>
            <a:rPr lang="en-US" dirty="0" smtClean="0"/>
            <a:t>Thursday</a:t>
          </a:r>
          <a:endParaRPr lang="en-US" dirty="0"/>
        </a:p>
      </dgm:t>
    </dgm:pt>
    <dgm:pt modelId="{B646B3BD-1BCD-46DB-8B57-CFFC124550BB}" type="parTrans" cxnId="{772702FC-E10E-49D2-BFEE-58A83901AA06}">
      <dgm:prSet/>
      <dgm:spPr/>
      <dgm:t>
        <a:bodyPr/>
        <a:lstStyle/>
        <a:p>
          <a:endParaRPr lang="en-US"/>
        </a:p>
      </dgm:t>
    </dgm:pt>
    <dgm:pt modelId="{44097641-AB3D-422D-B6FC-F0A3A3868ED5}" type="sibTrans" cxnId="{772702FC-E10E-49D2-BFEE-58A83901AA06}">
      <dgm:prSet/>
      <dgm:spPr/>
      <dgm:t>
        <a:bodyPr/>
        <a:lstStyle/>
        <a:p>
          <a:endParaRPr lang="en-US"/>
        </a:p>
      </dgm:t>
    </dgm:pt>
    <dgm:pt modelId="{30EE6F3E-AE21-4AC1-A06F-03D7427DD988}">
      <dgm:prSet phldrT="[Text]"/>
      <dgm:spPr/>
      <dgm:t>
        <a:bodyPr/>
        <a:lstStyle/>
        <a:p>
          <a:r>
            <a:rPr lang="en-US" dirty="0" smtClean="0"/>
            <a:t>Friday</a:t>
          </a:r>
          <a:endParaRPr lang="en-US" dirty="0"/>
        </a:p>
      </dgm:t>
    </dgm:pt>
    <dgm:pt modelId="{433F66E9-9E54-4638-A51E-8D2695888D4F}" type="parTrans" cxnId="{2793AFCF-29F9-4978-978B-77C7CA442448}">
      <dgm:prSet/>
      <dgm:spPr/>
      <dgm:t>
        <a:bodyPr/>
        <a:lstStyle/>
        <a:p>
          <a:endParaRPr lang="en-US"/>
        </a:p>
      </dgm:t>
    </dgm:pt>
    <dgm:pt modelId="{B371A6C8-2D9F-4572-8DEF-FD4A0CC31463}" type="sibTrans" cxnId="{2793AFCF-29F9-4978-978B-77C7CA442448}">
      <dgm:prSet/>
      <dgm:spPr/>
      <dgm:t>
        <a:bodyPr/>
        <a:lstStyle/>
        <a:p>
          <a:endParaRPr lang="en-US"/>
        </a:p>
      </dgm:t>
    </dgm:pt>
    <dgm:pt modelId="{460AA9C9-0CBA-4A5C-BA99-BFBFBF856D9A}">
      <dgm:prSet phldrT="[Text]"/>
      <dgm:spPr/>
      <dgm:t>
        <a:bodyPr/>
        <a:lstStyle/>
        <a:p>
          <a:r>
            <a:rPr lang="en-US" dirty="0" smtClean="0"/>
            <a:t>Hands-on exercise assigned</a:t>
          </a:r>
          <a:endParaRPr lang="en-US" dirty="0"/>
        </a:p>
      </dgm:t>
    </dgm:pt>
    <dgm:pt modelId="{C6BD83D9-7312-475A-8A73-D7233251EF57}" type="parTrans" cxnId="{FABA74DA-D829-4D6D-A9D5-EA8E075BB011}">
      <dgm:prSet/>
      <dgm:spPr/>
      <dgm:t>
        <a:bodyPr/>
        <a:lstStyle/>
        <a:p>
          <a:endParaRPr lang="en-US"/>
        </a:p>
      </dgm:t>
    </dgm:pt>
    <dgm:pt modelId="{869C8CBA-49E9-47FC-93BD-DB05A7B1BEB3}" type="sibTrans" cxnId="{FABA74DA-D829-4D6D-A9D5-EA8E075BB011}">
      <dgm:prSet/>
      <dgm:spPr/>
      <dgm:t>
        <a:bodyPr/>
        <a:lstStyle/>
        <a:p>
          <a:endParaRPr lang="en-US"/>
        </a:p>
      </dgm:t>
    </dgm:pt>
    <dgm:pt modelId="{1F12374D-2A77-4551-B38C-D5F5C6EF17E7}">
      <dgm:prSet phldrT="[Text]"/>
      <dgm:spPr/>
      <dgm:t>
        <a:bodyPr/>
        <a:lstStyle/>
        <a:p>
          <a:r>
            <a:rPr lang="en-US" dirty="0" smtClean="0"/>
            <a:t>Participants submit questions to facilitators by COB local time</a:t>
          </a:r>
          <a:endParaRPr lang="en-US" dirty="0"/>
        </a:p>
      </dgm:t>
    </dgm:pt>
    <dgm:pt modelId="{AB5D4AD7-6364-4D9C-9E45-B63850C076E3}" type="parTrans" cxnId="{E01D27C1-7BA4-4CCC-B01E-3491F2E78F4C}">
      <dgm:prSet/>
      <dgm:spPr/>
      <dgm:t>
        <a:bodyPr/>
        <a:lstStyle/>
        <a:p>
          <a:endParaRPr lang="en-US"/>
        </a:p>
      </dgm:t>
    </dgm:pt>
    <dgm:pt modelId="{A3B6A220-F0B2-4272-A95B-3B29C2F1E93A}" type="sibTrans" cxnId="{E01D27C1-7BA4-4CCC-B01E-3491F2E78F4C}">
      <dgm:prSet/>
      <dgm:spPr/>
      <dgm:t>
        <a:bodyPr/>
        <a:lstStyle/>
        <a:p>
          <a:endParaRPr lang="en-US"/>
        </a:p>
      </dgm:t>
    </dgm:pt>
    <dgm:pt modelId="{490CC315-813D-4048-85D4-9A1BDAD7263E}">
      <dgm:prSet phldrT="[Text]"/>
      <dgm:spPr/>
      <dgm:t>
        <a:bodyPr/>
        <a:lstStyle/>
        <a:p>
          <a:r>
            <a:rPr lang="en-US" dirty="0" smtClean="0"/>
            <a:t>Self-directed study</a:t>
          </a:r>
          <a:endParaRPr lang="en-US" dirty="0"/>
        </a:p>
      </dgm:t>
    </dgm:pt>
    <dgm:pt modelId="{E314AE27-D57B-4BC1-92FE-0ACDB4EBC6C4}" type="parTrans" cxnId="{628F96AB-3B8D-468F-A286-B9E703F475E4}">
      <dgm:prSet/>
      <dgm:spPr/>
      <dgm:t>
        <a:bodyPr/>
        <a:lstStyle/>
        <a:p>
          <a:endParaRPr lang="en-US"/>
        </a:p>
      </dgm:t>
    </dgm:pt>
    <dgm:pt modelId="{D2A50CCF-441E-44D4-86AF-B43F3A6C29AD}" type="sibTrans" cxnId="{628F96AB-3B8D-468F-A286-B9E703F475E4}">
      <dgm:prSet/>
      <dgm:spPr/>
      <dgm:t>
        <a:bodyPr/>
        <a:lstStyle/>
        <a:p>
          <a:endParaRPr lang="en-US"/>
        </a:p>
      </dgm:t>
    </dgm:pt>
    <dgm:pt modelId="{BD55063A-2471-4757-B620-942F7D3E1CB8}">
      <dgm:prSet phldrT="[Text]"/>
      <dgm:spPr/>
      <dgm:t>
        <a:bodyPr/>
        <a:lstStyle/>
        <a:p>
          <a:r>
            <a:rPr lang="en-US" dirty="0" smtClean="0"/>
            <a:t>Submit hands-on exercise by COB local time</a:t>
          </a:r>
          <a:endParaRPr lang="en-US" dirty="0"/>
        </a:p>
      </dgm:t>
    </dgm:pt>
    <dgm:pt modelId="{0A025286-0313-4FAE-9A5D-4F10D2C71BDF}" type="parTrans" cxnId="{65DFC8F6-E525-44B0-A83E-325661797144}">
      <dgm:prSet/>
      <dgm:spPr/>
      <dgm:t>
        <a:bodyPr/>
        <a:lstStyle/>
        <a:p>
          <a:endParaRPr lang="en-US"/>
        </a:p>
      </dgm:t>
    </dgm:pt>
    <dgm:pt modelId="{66135E62-441C-4D53-8DDA-DDBD856F7D73}" type="sibTrans" cxnId="{65DFC8F6-E525-44B0-A83E-325661797144}">
      <dgm:prSet/>
      <dgm:spPr/>
      <dgm:t>
        <a:bodyPr/>
        <a:lstStyle/>
        <a:p>
          <a:endParaRPr lang="en-US"/>
        </a:p>
      </dgm:t>
    </dgm:pt>
    <dgm:pt modelId="{71969D07-BA0C-4CC4-9B4F-51FC2AC5FF8F}">
      <dgm:prSet phldrT="[Text]"/>
      <dgm:spPr/>
      <dgm:t>
        <a:bodyPr/>
        <a:lstStyle/>
        <a:p>
          <a:r>
            <a:rPr lang="en-US" dirty="0" smtClean="0"/>
            <a:t>Submit assessment by COB local time</a:t>
          </a:r>
          <a:endParaRPr lang="en-US" dirty="0"/>
        </a:p>
      </dgm:t>
    </dgm:pt>
    <dgm:pt modelId="{DDDFCEF5-1A4F-4698-A019-ABF8D2D94F87}" type="parTrans" cxnId="{D35516D4-DB69-4FA1-B056-B5C2B25B4168}">
      <dgm:prSet/>
      <dgm:spPr/>
      <dgm:t>
        <a:bodyPr/>
        <a:lstStyle/>
        <a:p>
          <a:endParaRPr lang="en-US"/>
        </a:p>
      </dgm:t>
    </dgm:pt>
    <dgm:pt modelId="{E722477B-3E73-45D7-9EB9-8AA9B4BFCACA}" type="sibTrans" cxnId="{D35516D4-DB69-4FA1-B056-B5C2B25B4168}">
      <dgm:prSet/>
      <dgm:spPr/>
      <dgm:t>
        <a:bodyPr/>
        <a:lstStyle/>
        <a:p>
          <a:endParaRPr lang="en-US"/>
        </a:p>
      </dgm:t>
    </dgm:pt>
    <dgm:pt modelId="{A07E74EC-A14D-421F-811B-BE2B975F954A}">
      <dgm:prSet phldrT="[Text]"/>
      <dgm:spPr/>
      <dgm:t>
        <a:bodyPr/>
        <a:lstStyle/>
        <a:p>
          <a:r>
            <a:rPr lang="en-US" dirty="0" smtClean="0"/>
            <a:t>1 hr. webinar for Q&amp;A, including: 1) submitted questions; 2) hands-on exercise; 3) assessment answers</a:t>
          </a:r>
          <a:endParaRPr lang="en-US" dirty="0"/>
        </a:p>
      </dgm:t>
    </dgm:pt>
    <dgm:pt modelId="{80CEC389-D9F8-430E-9C33-FD3AF4ED4BBB}" type="parTrans" cxnId="{BE86B7A0-7561-4B09-9CB3-A08D4A9DB30A}">
      <dgm:prSet/>
      <dgm:spPr/>
      <dgm:t>
        <a:bodyPr/>
        <a:lstStyle/>
        <a:p>
          <a:endParaRPr lang="en-US"/>
        </a:p>
      </dgm:t>
    </dgm:pt>
    <dgm:pt modelId="{7978D833-FB9C-402D-AA39-61FAD693923C}" type="sibTrans" cxnId="{BE86B7A0-7561-4B09-9CB3-A08D4A9DB30A}">
      <dgm:prSet/>
      <dgm:spPr/>
      <dgm:t>
        <a:bodyPr/>
        <a:lstStyle/>
        <a:p>
          <a:endParaRPr lang="en-US"/>
        </a:p>
      </dgm:t>
    </dgm:pt>
    <dgm:pt modelId="{22FC0517-C5AC-481E-B4A7-2650C0BC1D4F}" type="pres">
      <dgm:prSet presAssocID="{EF442373-DCC3-45DF-8FD9-E7247BC72623}" presName="Name0" presStyleCnt="0">
        <dgm:presLayoutVars>
          <dgm:dir/>
          <dgm:animLvl val="lvl"/>
          <dgm:resizeHandles val="exact"/>
        </dgm:presLayoutVars>
      </dgm:prSet>
      <dgm:spPr/>
      <dgm:t>
        <a:bodyPr/>
        <a:lstStyle/>
        <a:p>
          <a:endParaRPr lang="en-US"/>
        </a:p>
      </dgm:t>
    </dgm:pt>
    <dgm:pt modelId="{0AA95CAA-4424-4A9B-BEF6-6E9DC4754AC2}" type="pres">
      <dgm:prSet presAssocID="{DE5F24E7-AC9B-4DEA-BD02-3640CB274337}" presName="composite" presStyleCnt="0"/>
      <dgm:spPr/>
    </dgm:pt>
    <dgm:pt modelId="{94D3F8E1-FE2D-4F9E-96BB-CD273EC1D26A}" type="pres">
      <dgm:prSet presAssocID="{DE5F24E7-AC9B-4DEA-BD02-3640CB274337}" presName="parTx" presStyleLbl="alignNode1" presStyleIdx="0" presStyleCnt="5">
        <dgm:presLayoutVars>
          <dgm:chMax val="0"/>
          <dgm:chPref val="0"/>
          <dgm:bulletEnabled val="1"/>
        </dgm:presLayoutVars>
      </dgm:prSet>
      <dgm:spPr/>
      <dgm:t>
        <a:bodyPr/>
        <a:lstStyle/>
        <a:p>
          <a:endParaRPr lang="en-US"/>
        </a:p>
      </dgm:t>
    </dgm:pt>
    <dgm:pt modelId="{B71F3812-F428-43B8-8730-8B04B1BF885E}" type="pres">
      <dgm:prSet presAssocID="{DE5F24E7-AC9B-4DEA-BD02-3640CB274337}" presName="desTx" presStyleLbl="alignAccFollowNode1" presStyleIdx="0" presStyleCnt="5">
        <dgm:presLayoutVars>
          <dgm:bulletEnabled val="1"/>
        </dgm:presLayoutVars>
      </dgm:prSet>
      <dgm:spPr/>
      <dgm:t>
        <a:bodyPr/>
        <a:lstStyle/>
        <a:p>
          <a:endParaRPr lang="en-US"/>
        </a:p>
      </dgm:t>
    </dgm:pt>
    <dgm:pt modelId="{56AA83B6-5243-49D2-B025-FEBB60B8AD8B}" type="pres">
      <dgm:prSet presAssocID="{8E550C01-7588-4A8C-B726-748DA0B119DC}" presName="space" presStyleCnt="0"/>
      <dgm:spPr/>
    </dgm:pt>
    <dgm:pt modelId="{E300C4C5-9F0F-4173-8AE1-947C45CB84D2}" type="pres">
      <dgm:prSet presAssocID="{F55B87C0-2DE7-4FEE-A6F9-A69C89A45B1F}" presName="composite" presStyleCnt="0"/>
      <dgm:spPr/>
    </dgm:pt>
    <dgm:pt modelId="{78613A60-AD37-4DDC-8265-062BCDE86A3F}" type="pres">
      <dgm:prSet presAssocID="{F55B87C0-2DE7-4FEE-A6F9-A69C89A45B1F}" presName="parTx" presStyleLbl="alignNode1" presStyleIdx="1" presStyleCnt="5">
        <dgm:presLayoutVars>
          <dgm:chMax val="0"/>
          <dgm:chPref val="0"/>
          <dgm:bulletEnabled val="1"/>
        </dgm:presLayoutVars>
      </dgm:prSet>
      <dgm:spPr/>
      <dgm:t>
        <a:bodyPr/>
        <a:lstStyle/>
        <a:p>
          <a:endParaRPr lang="en-US"/>
        </a:p>
      </dgm:t>
    </dgm:pt>
    <dgm:pt modelId="{E47F7DBA-6C30-4EC1-A178-6A82F2B4F9CE}" type="pres">
      <dgm:prSet presAssocID="{F55B87C0-2DE7-4FEE-A6F9-A69C89A45B1F}" presName="desTx" presStyleLbl="alignAccFollowNode1" presStyleIdx="1" presStyleCnt="5">
        <dgm:presLayoutVars>
          <dgm:bulletEnabled val="1"/>
        </dgm:presLayoutVars>
      </dgm:prSet>
      <dgm:spPr/>
      <dgm:t>
        <a:bodyPr/>
        <a:lstStyle/>
        <a:p>
          <a:endParaRPr lang="en-US"/>
        </a:p>
      </dgm:t>
    </dgm:pt>
    <dgm:pt modelId="{4D72C5DF-A182-4399-A7FD-A43D7C36816D}" type="pres">
      <dgm:prSet presAssocID="{8DC7B917-6C1C-48CC-95DA-53B15B11E9BB}" presName="space" presStyleCnt="0"/>
      <dgm:spPr/>
    </dgm:pt>
    <dgm:pt modelId="{0F073DE9-8013-461B-A452-CC956EE4A687}" type="pres">
      <dgm:prSet presAssocID="{FE038DD8-42ED-453C-ABED-91432D6E6D33}" presName="composite" presStyleCnt="0"/>
      <dgm:spPr/>
    </dgm:pt>
    <dgm:pt modelId="{4FE2F1AC-5CB7-4539-BBC4-F02CC136EE30}" type="pres">
      <dgm:prSet presAssocID="{FE038DD8-42ED-453C-ABED-91432D6E6D33}" presName="parTx" presStyleLbl="alignNode1" presStyleIdx="2" presStyleCnt="5">
        <dgm:presLayoutVars>
          <dgm:chMax val="0"/>
          <dgm:chPref val="0"/>
          <dgm:bulletEnabled val="1"/>
        </dgm:presLayoutVars>
      </dgm:prSet>
      <dgm:spPr/>
      <dgm:t>
        <a:bodyPr/>
        <a:lstStyle/>
        <a:p>
          <a:endParaRPr lang="en-US"/>
        </a:p>
      </dgm:t>
    </dgm:pt>
    <dgm:pt modelId="{413BA7F2-DDE3-4D7F-BEC2-59BFC82AB4E2}" type="pres">
      <dgm:prSet presAssocID="{FE038DD8-42ED-453C-ABED-91432D6E6D33}" presName="desTx" presStyleLbl="alignAccFollowNode1" presStyleIdx="2" presStyleCnt="5">
        <dgm:presLayoutVars>
          <dgm:bulletEnabled val="1"/>
        </dgm:presLayoutVars>
      </dgm:prSet>
      <dgm:spPr/>
      <dgm:t>
        <a:bodyPr/>
        <a:lstStyle/>
        <a:p>
          <a:endParaRPr lang="en-US"/>
        </a:p>
      </dgm:t>
    </dgm:pt>
    <dgm:pt modelId="{C037946B-80AA-4195-8EBC-86CA55519B95}" type="pres">
      <dgm:prSet presAssocID="{CB5E7488-6733-4292-BC78-7E4E48E6EE93}" presName="space" presStyleCnt="0"/>
      <dgm:spPr/>
    </dgm:pt>
    <dgm:pt modelId="{0152FB19-DED4-4985-866F-87A9E60FA6B9}" type="pres">
      <dgm:prSet presAssocID="{B579E565-F546-4F54-A165-12EE913EFEA4}" presName="composite" presStyleCnt="0"/>
      <dgm:spPr/>
    </dgm:pt>
    <dgm:pt modelId="{5CBCC684-748B-421C-820A-A060A016FF81}" type="pres">
      <dgm:prSet presAssocID="{B579E565-F546-4F54-A165-12EE913EFEA4}" presName="parTx" presStyleLbl="alignNode1" presStyleIdx="3" presStyleCnt="5">
        <dgm:presLayoutVars>
          <dgm:chMax val="0"/>
          <dgm:chPref val="0"/>
          <dgm:bulletEnabled val="1"/>
        </dgm:presLayoutVars>
      </dgm:prSet>
      <dgm:spPr/>
      <dgm:t>
        <a:bodyPr/>
        <a:lstStyle/>
        <a:p>
          <a:endParaRPr lang="en-US"/>
        </a:p>
      </dgm:t>
    </dgm:pt>
    <dgm:pt modelId="{2A5032D6-CC35-4982-B650-9755E752D97F}" type="pres">
      <dgm:prSet presAssocID="{B579E565-F546-4F54-A165-12EE913EFEA4}" presName="desTx" presStyleLbl="alignAccFollowNode1" presStyleIdx="3" presStyleCnt="5">
        <dgm:presLayoutVars>
          <dgm:bulletEnabled val="1"/>
        </dgm:presLayoutVars>
      </dgm:prSet>
      <dgm:spPr/>
      <dgm:t>
        <a:bodyPr/>
        <a:lstStyle/>
        <a:p>
          <a:endParaRPr lang="en-US"/>
        </a:p>
      </dgm:t>
    </dgm:pt>
    <dgm:pt modelId="{A5B2A7F4-E9C8-4B46-8968-59CC65D0F043}" type="pres">
      <dgm:prSet presAssocID="{44097641-AB3D-422D-B6FC-F0A3A3868ED5}" presName="space" presStyleCnt="0"/>
      <dgm:spPr/>
    </dgm:pt>
    <dgm:pt modelId="{470F76A5-D4F9-416F-A1B9-C96938EC93FA}" type="pres">
      <dgm:prSet presAssocID="{30EE6F3E-AE21-4AC1-A06F-03D7427DD988}" presName="composite" presStyleCnt="0"/>
      <dgm:spPr/>
    </dgm:pt>
    <dgm:pt modelId="{036CFE86-D41C-474C-807C-8A0010A730D9}" type="pres">
      <dgm:prSet presAssocID="{30EE6F3E-AE21-4AC1-A06F-03D7427DD988}" presName="parTx" presStyleLbl="alignNode1" presStyleIdx="4" presStyleCnt="5">
        <dgm:presLayoutVars>
          <dgm:chMax val="0"/>
          <dgm:chPref val="0"/>
          <dgm:bulletEnabled val="1"/>
        </dgm:presLayoutVars>
      </dgm:prSet>
      <dgm:spPr/>
      <dgm:t>
        <a:bodyPr/>
        <a:lstStyle/>
        <a:p>
          <a:endParaRPr lang="en-US"/>
        </a:p>
      </dgm:t>
    </dgm:pt>
    <dgm:pt modelId="{DBA71293-B4B5-40A5-AD57-0578F4482F8D}" type="pres">
      <dgm:prSet presAssocID="{30EE6F3E-AE21-4AC1-A06F-03D7427DD988}" presName="desTx" presStyleLbl="alignAccFollowNode1" presStyleIdx="4" presStyleCnt="5">
        <dgm:presLayoutVars>
          <dgm:bulletEnabled val="1"/>
        </dgm:presLayoutVars>
      </dgm:prSet>
      <dgm:spPr/>
      <dgm:t>
        <a:bodyPr/>
        <a:lstStyle/>
        <a:p>
          <a:endParaRPr lang="en-US"/>
        </a:p>
      </dgm:t>
    </dgm:pt>
  </dgm:ptLst>
  <dgm:cxnLst>
    <dgm:cxn modelId="{8D57F7B5-CF6B-4D4F-A716-CF499BF5856E}" srcId="{EF442373-DCC3-45DF-8FD9-E7247BC72623}" destId="{FE038DD8-42ED-453C-ABED-91432D6E6D33}" srcOrd="2" destOrd="0" parTransId="{58CD82D6-F283-4380-BABB-80E6D479FCA5}" sibTransId="{CB5E7488-6733-4292-BC78-7E4E48E6EE93}"/>
    <dgm:cxn modelId="{E0ADDFBF-2FF5-4505-9571-B20B48C0C2B1}" type="presOf" srcId="{FE038DD8-42ED-453C-ABED-91432D6E6D33}" destId="{4FE2F1AC-5CB7-4539-BBC4-F02CC136EE30}" srcOrd="0" destOrd="0" presId="urn:microsoft.com/office/officeart/2005/8/layout/hList1"/>
    <dgm:cxn modelId="{959EA417-D621-4878-9A0C-A0CB6BFA5F69}" type="presOf" srcId="{1CD3CFD3-0F1D-42EC-B81F-02AB87070C51}" destId="{B71F3812-F428-43B8-8730-8B04B1BF885E}" srcOrd="0" destOrd="1" presId="urn:microsoft.com/office/officeart/2005/8/layout/hList1"/>
    <dgm:cxn modelId="{466E140A-9FF6-497A-9C89-B749CE13AE6A}" srcId="{EF442373-DCC3-45DF-8FD9-E7247BC72623}" destId="{DE5F24E7-AC9B-4DEA-BD02-3640CB274337}" srcOrd="0" destOrd="0" parTransId="{57F278C2-3E6D-4AB1-B880-1D880FB444DA}" sibTransId="{8E550C01-7588-4A8C-B726-748DA0B119DC}"/>
    <dgm:cxn modelId="{88F5A8CE-59E9-4042-809B-3BC4C5014C6E}" srcId="{F55B87C0-2DE7-4FEE-A6F9-A69C89A45B1F}" destId="{6615F9AA-923C-4E46-9894-D7E5A82249C3}" srcOrd="0" destOrd="0" parTransId="{12883F7F-574B-4024-B2F9-5FE861B70405}" sibTransId="{8710EB75-F0DE-4019-9135-484B3E5C36FD}"/>
    <dgm:cxn modelId="{338824CE-D460-4577-85C4-0F285172A98F}" srcId="{DE5F24E7-AC9B-4DEA-BD02-3640CB274337}" destId="{65A5F577-91B0-4722-AD57-B01D83503E2E}" srcOrd="0" destOrd="0" parTransId="{8394C9CE-FA90-4FE2-AD36-8F5E49E4BA25}" sibTransId="{C4F3E0CD-9D37-4714-A524-833B036A9C52}"/>
    <dgm:cxn modelId="{605DB7D2-CDB1-4577-AB9E-E99D310886C7}" type="presOf" srcId="{30EE6F3E-AE21-4AC1-A06F-03D7427DD988}" destId="{036CFE86-D41C-474C-807C-8A0010A730D9}" srcOrd="0" destOrd="0" presId="urn:microsoft.com/office/officeart/2005/8/layout/hList1"/>
    <dgm:cxn modelId="{D35516D4-DB69-4FA1-B056-B5C2B25B4168}" srcId="{B579E565-F546-4F54-A165-12EE913EFEA4}" destId="{71969D07-BA0C-4CC4-9B4F-51FC2AC5FF8F}" srcOrd="2" destOrd="0" parTransId="{DDDFCEF5-1A4F-4698-A019-ABF8D2D94F87}" sibTransId="{E722477B-3E73-45D7-9EB9-8AA9B4BFCACA}"/>
    <dgm:cxn modelId="{541588AC-0CA0-47AE-86F3-15CCF9FA8606}" type="presOf" srcId="{65A5F577-91B0-4722-AD57-B01D83503E2E}" destId="{B71F3812-F428-43B8-8730-8B04B1BF885E}" srcOrd="0" destOrd="0" presId="urn:microsoft.com/office/officeart/2005/8/layout/hList1"/>
    <dgm:cxn modelId="{E8B57D65-1099-4962-8289-599C95BB2D05}" type="presOf" srcId="{EF442373-DCC3-45DF-8FD9-E7247BC72623}" destId="{22FC0517-C5AC-481E-B4A7-2650C0BC1D4F}" srcOrd="0" destOrd="0" presId="urn:microsoft.com/office/officeart/2005/8/layout/hList1"/>
    <dgm:cxn modelId="{B83269A3-7A6D-435D-A18B-987FB8380C39}" type="presOf" srcId="{BD55063A-2471-4757-B620-942F7D3E1CB8}" destId="{2A5032D6-CC35-4982-B650-9755E752D97F}" srcOrd="0" destOrd="1" presId="urn:microsoft.com/office/officeart/2005/8/layout/hList1"/>
    <dgm:cxn modelId="{628F96AB-3B8D-468F-A286-B9E703F475E4}" srcId="{B579E565-F546-4F54-A165-12EE913EFEA4}" destId="{490CC315-813D-4048-85D4-9A1BDAD7263E}" srcOrd="0" destOrd="0" parTransId="{E314AE27-D57B-4BC1-92FE-0ACDB4EBC6C4}" sibTransId="{D2A50CCF-441E-44D4-86AF-B43F3A6C29AD}"/>
    <dgm:cxn modelId="{FABA74DA-D829-4D6D-A9D5-EA8E075BB011}" srcId="{DE5F24E7-AC9B-4DEA-BD02-3640CB274337}" destId="{460AA9C9-0CBA-4A5C-BA99-BFBFBF856D9A}" srcOrd="2" destOrd="0" parTransId="{C6BD83D9-7312-475A-8A73-D7233251EF57}" sibTransId="{869C8CBA-49E9-47FC-93BD-DB05A7B1BEB3}"/>
    <dgm:cxn modelId="{7A5635D6-5CB9-4D78-9567-C1FB560F7FEF}" type="presOf" srcId="{A07E74EC-A14D-421F-811B-BE2B975F954A}" destId="{DBA71293-B4B5-40A5-AD57-0578F4482F8D}" srcOrd="0" destOrd="0" presId="urn:microsoft.com/office/officeart/2005/8/layout/hList1"/>
    <dgm:cxn modelId="{12153888-CFCA-4951-86EB-008B81C92493}" type="presOf" srcId="{71969D07-BA0C-4CC4-9B4F-51FC2AC5FF8F}" destId="{2A5032D6-CC35-4982-B650-9755E752D97F}" srcOrd="0" destOrd="2" presId="urn:microsoft.com/office/officeart/2005/8/layout/hList1"/>
    <dgm:cxn modelId="{C09B3EB1-5872-4416-8F10-7178A2B84C5F}" type="presOf" srcId="{F55B87C0-2DE7-4FEE-A6F9-A69C89A45B1F}" destId="{78613A60-AD37-4DDC-8265-062BCDE86A3F}" srcOrd="0" destOrd="0" presId="urn:microsoft.com/office/officeart/2005/8/layout/hList1"/>
    <dgm:cxn modelId="{65DFC8F6-E525-44B0-A83E-325661797144}" srcId="{B579E565-F546-4F54-A165-12EE913EFEA4}" destId="{BD55063A-2471-4757-B620-942F7D3E1CB8}" srcOrd="1" destOrd="0" parTransId="{0A025286-0313-4FAE-9A5D-4F10D2C71BDF}" sibTransId="{66135E62-441C-4D53-8DDA-DDBD856F7D73}"/>
    <dgm:cxn modelId="{5F5C327E-3F82-4F54-9E8C-3C4AEBB606D6}" srcId="{FE038DD8-42ED-453C-ABED-91432D6E6D33}" destId="{FF0C8DB0-02CB-42A4-B2B0-159F4ACD24D6}" srcOrd="0" destOrd="0" parTransId="{9C910D2E-8064-48C6-A1C2-9471AE6E746F}" sibTransId="{6E0018CA-1A18-4F12-A5FC-32497C9F7EAC}"/>
    <dgm:cxn modelId="{E01D27C1-7BA4-4CCC-B01E-3491F2E78F4C}" srcId="{FE038DD8-42ED-453C-ABED-91432D6E6D33}" destId="{1F12374D-2A77-4551-B38C-D5F5C6EF17E7}" srcOrd="1" destOrd="0" parTransId="{AB5D4AD7-6364-4D9C-9E45-B63850C076E3}" sibTransId="{A3B6A220-F0B2-4272-A95B-3B29C2F1E93A}"/>
    <dgm:cxn modelId="{547655B1-373D-47B1-B6C9-A7B28F4CCF2E}" type="presOf" srcId="{490CC315-813D-4048-85D4-9A1BDAD7263E}" destId="{2A5032D6-CC35-4982-B650-9755E752D97F}" srcOrd="0" destOrd="0" presId="urn:microsoft.com/office/officeart/2005/8/layout/hList1"/>
    <dgm:cxn modelId="{772702FC-E10E-49D2-BFEE-58A83901AA06}" srcId="{EF442373-DCC3-45DF-8FD9-E7247BC72623}" destId="{B579E565-F546-4F54-A165-12EE913EFEA4}" srcOrd="3" destOrd="0" parTransId="{B646B3BD-1BCD-46DB-8B57-CFFC124550BB}" sibTransId="{44097641-AB3D-422D-B6FC-F0A3A3868ED5}"/>
    <dgm:cxn modelId="{8E4951B0-119F-4C3E-9DDC-16AA99D42930}" type="presOf" srcId="{FF0C8DB0-02CB-42A4-B2B0-159F4ACD24D6}" destId="{413BA7F2-DDE3-4D7F-BEC2-59BFC82AB4E2}" srcOrd="0" destOrd="0" presId="urn:microsoft.com/office/officeart/2005/8/layout/hList1"/>
    <dgm:cxn modelId="{D4FCF63C-6217-47EA-ADF0-EAC69176D071}" srcId="{DE5F24E7-AC9B-4DEA-BD02-3640CB274337}" destId="{1CD3CFD3-0F1D-42EC-B81F-02AB87070C51}" srcOrd="1" destOrd="0" parTransId="{9B014132-5566-4595-B611-0BA8CE9B8545}" sibTransId="{925C68EF-15DF-4609-BB7F-B178B6BA8C95}"/>
    <dgm:cxn modelId="{CE8C273D-A955-4D96-90BE-3A0D38EF1683}" type="presOf" srcId="{6615F9AA-923C-4E46-9894-D7E5A82249C3}" destId="{E47F7DBA-6C30-4EC1-A178-6A82F2B4F9CE}" srcOrd="0" destOrd="0" presId="urn:microsoft.com/office/officeart/2005/8/layout/hList1"/>
    <dgm:cxn modelId="{15AA2781-B426-4611-8FBF-1C22DAA8A9EB}" type="presOf" srcId="{B579E565-F546-4F54-A165-12EE913EFEA4}" destId="{5CBCC684-748B-421C-820A-A060A016FF81}" srcOrd="0" destOrd="0" presId="urn:microsoft.com/office/officeart/2005/8/layout/hList1"/>
    <dgm:cxn modelId="{E3938E0A-B29E-4992-BEA7-6EC635C95188}" type="presOf" srcId="{DE5F24E7-AC9B-4DEA-BD02-3640CB274337}" destId="{94D3F8E1-FE2D-4F9E-96BB-CD273EC1D26A}" srcOrd="0" destOrd="0" presId="urn:microsoft.com/office/officeart/2005/8/layout/hList1"/>
    <dgm:cxn modelId="{5D066E8B-303D-4727-BDF9-9B5C9D82B58F}" type="presOf" srcId="{460AA9C9-0CBA-4A5C-BA99-BFBFBF856D9A}" destId="{B71F3812-F428-43B8-8730-8B04B1BF885E}" srcOrd="0" destOrd="2" presId="urn:microsoft.com/office/officeart/2005/8/layout/hList1"/>
    <dgm:cxn modelId="{8662876B-7056-43C7-8CDF-0BA0256EBBDA}" srcId="{EF442373-DCC3-45DF-8FD9-E7247BC72623}" destId="{F55B87C0-2DE7-4FEE-A6F9-A69C89A45B1F}" srcOrd="1" destOrd="0" parTransId="{0C433708-B296-4445-9D2A-20CC95FE5671}" sibTransId="{8DC7B917-6C1C-48CC-95DA-53B15B11E9BB}"/>
    <dgm:cxn modelId="{A5E22319-32EC-4247-A205-C9AE754084D0}" type="presOf" srcId="{1F12374D-2A77-4551-B38C-D5F5C6EF17E7}" destId="{413BA7F2-DDE3-4D7F-BEC2-59BFC82AB4E2}" srcOrd="0" destOrd="1" presId="urn:microsoft.com/office/officeart/2005/8/layout/hList1"/>
    <dgm:cxn modelId="{BE86B7A0-7561-4B09-9CB3-A08D4A9DB30A}" srcId="{30EE6F3E-AE21-4AC1-A06F-03D7427DD988}" destId="{A07E74EC-A14D-421F-811B-BE2B975F954A}" srcOrd="0" destOrd="0" parTransId="{80CEC389-D9F8-430E-9C33-FD3AF4ED4BBB}" sibTransId="{7978D833-FB9C-402D-AA39-61FAD693923C}"/>
    <dgm:cxn modelId="{2793AFCF-29F9-4978-978B-77C7CA442448}" srcId="{EF442373-DCC3-45DF-8FD9-E7247BC72623}" destId="{30EE6F3E-AE21-4AC1-A06F-03D7427DD988}" srcOrd="4" destOrd="0" parTransId="{433F66E9-9E54-4638-A51E-8D2695888D4F}" sibTransId="{B371A6C8-2D9F-4572-8DEF-FD4A0CC31463}"/>
    <dgm:cxn modelId="{8B8DFD48-1371-44B4-ABE8-6AFF7814DD2C}" type="presParOf" srcId="{22FC0517-C5AC-481E-B4A7-2650C0BC1D4F}" destId="{0AA95CAA-4424-4A9B-BEF6-6E9DC4754AC2}" srcOrd="0" destOrd="0" presId="urn:microsoft.com/office/officeart/2005/8/layout/hList1"/>
    <dgm:cxn modelId="{33CE44C8-B093-40F7-BE82-081D962E72C9}" type="presParOf" srcId="{0AA95CAA-4424-4A9B-BEF6-6E9DC4754AC2}" destId="{94D3F8E1-FE2D-4F9E-96BB-CD273EC1D26A}" srcOrd="0" destOrd="0" presId="urn:microsoft.com/office/officeart/2005/8/layout/hList1"/>
    <dgm:cxn modelId="{9408082B-304F-448A-A004-337FD01CF0C7}" type="presParOf" srcId="{0AA95CAA-4424-4A9B-BEF6-6E9DC4754AC2}" destId="{B71F3812-F428-43B8-8730-8B04B1BF885E}" srcOrd="1" destOrd="0" presId="urn:microsoft.com/office/officeart/2005/8/layout/hList1"/>
    <dgm:cxn modelId="{B04E1979-4C99-4C0E-B4D9-65212721B402}" type="presParOf" srcId="{22FC0517-C5AC-481E-B4A7-2650C0BC1D4F}" destId="{56AA83B6-5243-49D2-B025-FEBB60B8AD8B}" srcOrd="1" destOrd="0" presId="urn:microsoft.com/office/officeart/2005/8/layout/hList1"/>
    <dgm:cxn modelId="{78FD378A-8094-4EE6-B848-029C15A802CC}" type="presParOf" srcId="{22FC0517-C5AC-481E-B4A7-2650C0BC1D4F}" destId="{E300C4C5-9F0F-4173-8AE1-947C45CB84D2}" srcOrd="2" destOrd="0" presId="urn:microsoft.com/office/officeart/2005/8/layout/hList1"/>
    <dgm:cxn modelId="{1F2823E5-8776-4DFD-9751-00CD629F41A1}" type="presParOf" srcId="{E300C4C5-9F0F-4173-8AE1-947C45CB84D2}" destId="{78613A60-AD37-4DDC-8265-062BCDE86A3F}" srcOrd="0" destOrd="0" presId="urn:microsoft.com/office/officeart/2005/8/layout/hList1"/>
    <dgm:cxn modelId="{2DED5BE1-0BF5-4535-860E-297399A5CF3A}" type="presParOf" srcId="{E300C4C5-9F0F-4173-8AE1-947C45CB84D2}" destId="{E47F7DBA-6C30-4EC1-A178-6A82F2B4F9CE}" srcOrd="1" destOrd="0" presId="urn:microsoft.com/office/officeart/2005/8/layout/hList1"/>
    <dgm:cxn modelId="{05A1C226-2518-4352-B141-403D197ED6DB}" type="presParOf" srcId="{22FC0517-C5AC-481E-B4A7-2650C0BC1D4F}" destId="{4D72C5DF-A182-4399-A7FD-A43D7C36816D}" srcOrd="3" destOrd="0" presId="urn:microsoft.com/office/officeart/2005/8/layout/hList1"/>
    <dgm:cxn modelId="{6B593997-86BA-424A-BDC6-0DBF86C0E908}" type="presParOf" srcId="{22FC0517-C5AC-481E-B4A7-2650C0BC1D4F}" destId="{0F073DE9-8013-461B-A452-CC956EE4A687}" srcOrd="4" destOrd="0" presId="urn:microsoft.com/office/officeart/2005/8/layout/hList1"/>
    <dgm:cxn modelId="{0C8D9FEC-F1FB-453B-A0EA-09BE130B3A8C}" type="presParOf" srcId="{0F073DE9-8013-461B-A452-CC956EE4A687}" destId="{4FE2F1AC-5CB7-4539-BBC4-F02CC136EE30}" srcOrd="0" destOrd="0" presId="urn:microsoft.com/office/officeart/2005/8/layout/hList1"/>
    <dgm:cxn modelId="{B9FF4624-D2A0-46CD-AB13-6B6C16949912}" type="presParOf" srcId="{0F073DE9-8013-461B-A452-CC956EE4A687}" destId="{413BA7F2-DDE3-4D7F-BEC2-59BFC82AB4E2}" srcOrd="1" destOrd="0" presId="urn:microsoft.com/office/officeart/2005/8/layout/hList1"/>
    <dgm:cxn modelId="{E7D6848B-842D-467D-A65A-5E4B32582F2F}" type="presParOf" srcId="{22FC0517-C5AC-481E-B4A7-2650C0BC1D4F}" destId="{C037946B-80AA-4195-8EBC-86CA55519B95}" srcOrd="5" destOrd="0" presId="urn:microsoft.com/office/officeart/2005/8/layout/hList1"/>
    <dgm:cxn modelId="{E1A5CBD5-F594-492C-BE27-EEFAC17B7D54}" type="presParOf" srcId="{22FC0517-C5AC-481E-B4A7-2650C0BC1D4F}" destId="{0152FB19-DED4-4985-866F-87A9E60FA6B9}" srcOrd="6" destOrd="0" presId="urn:microsoft.com/office/officeart/2005/8/layout/hList1"/>
    <dgm:cxn modelId="{1541D97E-1691-4F23-BEAE-1F8D38A75C8D}" type="presParOf" srcId="{0152FB19-DED4-4985-866F-87A9E60FA6B9}" destId="{5CBCC684-748B-421C-820A-A060A016FF81}" srcOrd="0" destOrd="0" presId="urn:microsoft.com/office/officeart/2005/8/layout/hList1"/>
    <dgm:cxn modelId="{A8EC4EB8-D72F-48CE-A80C-B1645AF0E014}" type="presParOf" srcId="{0152FB19-DED4-4985-866F-87A9E60FA6B9}" destId="{2A5032D6-CC35-4982-B650-9755E752D97F}" srcOrd="1" destOrd="0" presId="urn:microsoft.com/office/officeart/2005/8/layout/hList1"/>
    <dgm:cxn modelId="{95B805BB-D4F6-4A85-83D8-C13FD11E7A66}" type="presParOf" srcId="{22FC0517-C5AC-481E-B4A7-2650C0BC1D4F}" destId="{A5B2A7F4-E9C8-4B46-8968-59CC65D0F043}" srcOrd="7" destOrd="0" presId="urn:microsoft.com/office/officeart/2005/8/layout/hList1"/>
    <dgm:cxn modelId="{7F066C14-C3E7-429E-B696-BA4FE4B2B279}" type="presParOf" srcId="{22FC0517-C5AC-481E-B4A7-2650C0BC1D4F}" destId="{470F76A5-D4F9-416F-A1B9-C96938EC93FA}" srcOrd="8" destOrd="0" presId="urn:microsoft.com/office/officeart/2005/8/layout/hList1"/>
    <dgm:cxn modelId="{7281BC81-407D-4E28-8534-3BCE3D4664B1}" type="presParOf" srcId="{470F76A5-D4F9-416F-A1B9-C96938EC93FA}" destId="{036CFE86-D41C-474C-807C-8A0010A730D9}" srcOrd="0" destOrd="0" presId="urn:microsoft.com/office/officeart/2005/8/layout/hList1"/>
    <dgm:cxn modelId="{C207667B-F167-4137-9BD6-4CF7BFF22911}" type="presParOf" srcId="{470F76A5-D4F9-416F-A1B9-C96938EC93FA}" destId="{DBA71293-B4B5-40A5-AD57-0578F4482F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2BAD2-333E-40BA-A433-2D25F0AEFE1D}" type="doc">
      <dgm:prSet loTypeId="urn:microsoft.com/office/officeart/2005/8/layout/chevron2" loCatId="process" qsTypeId="urn:microsoft.com/office/officeart/2005/8/quickstyle/simple1" qsCatId="simple" csTypeId="urn:microsoft.com/office/officeart/2005/8/colors/accent1_3" csCatId="accent1" phldr="1"/>
      <dgm:spPr/>
      <dgm:t>
        <a:bodyPr/>
        <a:lstStyle/>
        <a:p>
          <a:endParaRPr lang="en-US"/>
        </a:p>
      </dgm:t>
    </dgm:pt>
    <dgm:pt modelId="{0B9DDDD6-813F-4F92-8EBF-6D39764E7DC4}">
      <dgm:prSet phldrT="[Text]"/>
      <dgm:spPr/>
      <dgm:t>
        <a:bodyPr/>
        <a:lstStyle/>
        <a:p>
          <a:r>
            <a:rPr lang="en-US" dirty="0"/>
            <a:t>Plan</a:t>
          </a:r>
        </a:p>
      </dgm:t>
    </dgm:pt>
    <dgm:pt modelId="{8939305C-DF87-4CA5-AA1A-393F18E98024}" type="parTrans" cxnId="{9A38C310-5F74-4106-9E9A-2952491913BE}">
      <dgm:prSet/>
      <dgm:spPr/>
      <dgm:t>
        <a:bodyPr/>
        <a:lstStyle/>
        <a:p>
          <a:endParaRPr lang="en-US"/>
        </a:p>
      </dgm:t>
    </dgm:pt>
    <dgm:pt modelId="{96D42E06-D457-4D41-9076-8B7E949A515D}" type="sibTrans" cxnId="{9A38C310-5F74-4106-9E9A-2952491913BE}">
      <dgm:prSet/>
      <dgm:spPr/>
      <dgm:t>
        <a:bodyPr/>
        <a:lstStyle/>
        <a:p>
          <a:endParaRPr lang="en-US"/>
        </a:p>
      </dgm:t>
    </dgm:pt>
    <dgm:pt modelId="{96F31D13-737D-4F14-B32E-8036F074AD05}">
      <dgm:prSet phldrT="[Text]"/>
      <dgm:spPr/>
      <dgm:t>
        <a:bodyPr/>
        <a:lstStyle/>
        <a:p>
          <a:r>
            <a:rPr lang="en-US" dirty="0"/>
            <a:t>Generate/refine theory</a:t>
          </a:r>
        </a:p>
      </dgm:t>
    </dgm:pt>
    <dgm:pt modelId="{40F5D0A4-616D-4647-AEC3-94D1962F05FE}" type="parTrans" cxnId="{FED41E8B-3DA7-4C7F-9527-7B52A3A65687}">
      <dgm:prSet/>
      <dgm:spPr/>
      <dgm:t>
        <a:bodyPr/>
        <a:lstStyle/>
        <a:p>
          <a:endParaRPr lang="en-US"/>
        </a:p>
      </dgm:t>
    </dgm:pt>
    <dgm:pt modelId="{815E2939-7B03-4C99-9B81-1200CD8F7D05}" type="sibTrans" cxnId="{FED41E8B-3DA7-4C7F-9527-7B52A3A65687}">
      <dgm:prSet/>
      <dgm:spPr/>
      <dgm:t>
        <a:bodyPr/>
        <a:lstStyle/>
        <a:p>
          <a:endParaRPr lang="en-US"/>
        </a:p>
      </dgm:t>
    </dgm:pt>
    <dgm:pt modelId="{EBC1B34A-59B0-4A44-A68E-0E654E1AD9AD}">
      <dgm:prSet phldrT="[Text]"/>
      <dgm:spPr/>
      <dgm:t>
        <a:bodyPr/>
        <a:lstStyle/>
        <a:p>
          <a:r>
            <a:rPr lang="en-US" dirty="0"/>
            <a:t>Conduct</a:t>
          </a:r>
        </a:p>
      </dgm:t>
    </dgm:pt>
    <dgm:pt modelId="{6A23FBAF-6185-4194-B783-2E07D7527F7B}" type="parTrans" cxnId="{301DD3FB-99A7-47B2-8950-F4B1064E5EC1}">
      <dgm:prSet/>
      <dgm:spPr/>
      <dgm:t>
        <a:bodyPr/>
        <a:lstStyle/>
        <a:p>
          <a:endParaRPr lang="en-US"/>
        </a:p>
      </dgm:t>
    </dgm:pt>
    <dgm:pt modelId="{320FCD25-233A-4911-9218-0E90E2793AA4}" type="sibTrans" cxnId="{301DD3FB-99A7-47B2-8950-F4B1064E5EC1}">
      <dgm:prSet/>
      <dgm:spPr/>
      <dgm:t>
        <a:bodyPr/>
        <a:lstStyle/>
        <a:p>
          <a:endParaRPr lang="en-US"/>
        </a:p>
      </dgm:t>
    </dgm:pt>
    <dgm:pt modelId="{7A877ACF-AA14-4950-9161-D3D56C8BCA4E}">
      <dgm:prSet phldrT="[Text]"/>
      <dgm:spPr/>
      <dgm:t>
        <a:bodyPr/>
        <a:lstStyle/>
        <a:p>
          <a:r>
            <a:rPr lang="en-US" dirty="0"/>
            <a:t>Validate or triangulate quantitative findings</a:t>
          </a:r>
        </a:p>
      </dgm:t>
    </dgm:pt>
    <dgm:pt modelId="{B605C4BF-1E66-4DB1-8119-E6842110F338}" type="parTrans" cxnId="{4F4A28CF-2542-4E47-91CF-F04B904C5459}">
      <dgm:prSet/>
      <dgm:spPr/>
      <dgm:t>
        <a:bodyPr/>
        <a:lstStyle/>
        <a:p>
          <a:endParaRPr lang="en-US"/>
        </a:p>
      </dgm:t>
    </dgm:pt>
    <dgm:pt modelId="{02FEEB43-6618-442D-B5AB-8FFB89FA3B29}" type="sibTrans" cxnId="{4F4A28CF-2542-4E47-91CF-F04B904C5459}">
      <dgm:prSet/>
      <dgm:spPr/>
      <dgm:t>
        <a:bodyPr/>
        <a:lstStyle/>
        <a:p>
          <a:endParaRPr lang="en-US"/>
        </a:p>
      </dgm:t>
    </dgm:pt>
    <dgm:pt modelId="{7CF95F94-04BD-45F6-B77F-701B2CAC521A}">
      <dgm:prSet phldrT="[Text]"/>
      <dgm:spPr/>
      <dgm:t>
        <a:bodyPr/>
        <a:lstStyle/>
        <a:p>
          <a:r>
            <a:rPr lang="en-US" dirty="0"/>
            <a:t>Interpret</a:t>
          </a:r>
        </a:p>
      </dgm:t>
    </dgm:pt>
    <dgm:pt modelId="{04B20DCF-7259-4A5A-B31A-F9FD3B6FB713}" type="parTrans" cxnId="{0B9A59BB-9BF1-426B-88F5-5612B2D97A98}">
      <dgm:prSet/>
      <dgm:spPr/>
      <dgm:t>
        <a:bodyPr/>
        <a:lstStyle/>
        <a:p>
          <a:endParaRPr lang="en-US"/>
        </a:p>
      </dgm:t>
    </dgm:pt>
    <dgm:pt modelId="{7B273EA3-1011-4859-B363-691EA81E9D2A}" type="sibTrans" cxnId="{0B9A59BB-9BF1-426B-88F5-5612B2D97A98}">
      <dgm:prSet/>
      <dgm:spPr/>
      <dgm:t>
        <a:bodyPr/>
        <a:lstStyle/>
        <a:p>
          <a:endParaRPr lang="en-US"/>
        </a:p>
      </dgm:t>
    </dgm:pt>
    <dgm:pt modelId="{E1F14E47-638A-4BC5-88EE-CC3117FA5923}">
      <dgm:prSet phldrT="[Text]"/>
      <dgm:spPr/>
      <dgm:t>
        <a:bodyPr/>
        <a:lstStyle/>
        <a:p>
          <a:r>
            <a:rPr lang="en-US" dirty="0"/>
            <a:t>Add contextual understanding to findings</a:t>
          </a:r>
        </a:p>
      </dgm:t>
    </dgm:pt>
    <dgm:pt modelId="{7B69C7C7-2C79-4C92-BA58-635A0ACDDF89}" type="parTrans" cxnId="{024875E4-2D4F-4B98-AF99-B164DB4A1FBA}">
      <dgm:prSet/>
      <dgm:spPr/>
      <dgm:t>
        <a:bodyPr/>
        <a:lstStyle/>
        <a:p>
          <a:endParaRPr lang="en-US"/>
        </a:p>
      </dgm:t>
    </dgm:pt>
    <dgm:pt modelId="{C5EC57DD-11E1-4978-993B-F0068AD49A51}" type="sibTrans" cxnId="{024875E4-2D4F-4B98-AF99-B164DB4A1FBA}">
      <dgm:prSet/>
      <dgm:spPr/>
      <dgm:t>
        <a:bodyPr/>
        <a:lstStyle/>
        <a:p>
          <a:endParaRPr lang="en-US"/>
        </a:p>
      </dgm:t>
    </dgm:pt>
    <dgm:pt modelId="{7C9B1C78-D783-4CA4-8415-E236A9D401B4}">
      <dgm:prSet/>
      <dgm:spPr/>
      <dgm:t>
        <a:bodyPr/>
        <a:lstStyle/>
        <a:p>
          <a:r>
            <a:rPr lang="en-US" dirty="0"/>
            <a:t>Inform research questions to be asked</a:t>
          </a:r>
        </a:p>
      </dgm:t>
    </dgm:pt>
    <dgm:pt modelId="{2830BEF7-BB11-43D2-8485-E22447A22516}" type="parTrans" cxnId="{C79F58FB-3E26-4AC9-A072-13C57081A89C}">
      <dgm:prSet/>
      <dgm:spPr/>
      <dgm:t>
        <a:bodyPr/>
        <a:lstStyle/>
        <a:p>
          <a:endParaRPr lang="en-US"/>
        </a:p>
      </dgm:t>
    </dgm:pt>
    <dgm:pt modelId="{7094F56E-4D44-4B6D-822A-E0A36466707E}" type="sibTrans" cxnId="{C79F58FB-3E26-4AC9-A072-13C57081A89C}">
      <dgm:prSet/>
      <dgm:spPr/>
      <dgm:t>
        <a:bodyPr/>
        <a:lstStyle/>
        <a:p>
          <a:endParaRPr lang="en-US"/>
        </a:p>
      </dgm:t>
    </dgm:pt>
    <dgm:pt modelId="{CD8903B9-6D99-49F8-868E-04918A966416}">
      <dgm:prSet/>
      <dgm:spPr/>
      <dgm:t>
        <a:bodyPr/>
        <a:lstStyle/>
        <a:p>
          <a:r>
            <a:rPr lang="en-US" dirty="0"/>
            <a:t>Choose research design, identification strategy</a:t>
          </a:r>
        </a:p>
      </dgm:t>
    </dgm:pt>
    <dgm:pt modelId="{2B1A6DCC-81AE-40E1-BA3F-DBA4B9A23885}" type="parTrans" cxnId="{F0ADEC71-4578-4891-9617-EA8461EFBB59}">
      <dgm:prSet/>
      <dgm:spPr/>
      <dgm:t>
        <a:bodyPr/>
        <a:lstStyle/>
        <a:p>
          <a:endParaRPr lang="en-US"/>
        </a:p>
      </dgm:t>
    </dgm:pt>
    <dgm:pt modelId="{01153AE8-FDF8-43F1-8EB8-1E12D8EEC2AF}" type="sibTrans" cxnId="{F0ADEC71-4578-4891-9617-EA8461EFBB59}">
      <dgm:prSet/>
      <dgm:spPr/>
      <dgm:t>
        <a:bodyPr/>
        <a:lstStyle/>
        <a:p>
          <a:endParaRPr lang="en-US"/>
        </a:p>
      </dgm:t>
    </dgm:pt>
    <dgm:pt modelId="{AC1CC8AB-E791-499A-BBFD-412F6899930E}">
      <dgm:prSet/>
      <dgm:spPr/>
      <dgm:t>
        <a:bodyPr/>
        <a:lstStyle/>
        <a:p>
          <a:r>
            <a:rPr lang="en-US" dirty="0"/>
            <a:t>Design data collection approach, instruments</a:t>
          </a:r>
        </a:p>
      </dgm:t>
    </dgm:pt>
    <dgm:pt modelId="{98119E8E-7346-4C82-BA82-B96FD7130559}" type="parTrans" cxnId="{C3A103F3-A626-4F7E-9EE9-DD5BE30C2E0E}">
      <dgm:prSet/>
      <dgm:spPr/>
      <dgm:t>
        <a:bodyPr/>
        <a:lstStyle/>
        <a:p>
          <a:endParaRPr lang="en-US"/>
        </a:p>
      </dgm:t>
    </dgm:pt>
    <dgm:pt modelId="{F8AF53DA-8826-4043-8950-E6D06AE15829}" type="sibTrans" cxnId="{C3A103F3-A626-4F7E-9EE9-DD5BE30C2E0E}">
      <dgm:prSet/>
      <dgm:spPr/>
      <dgm:t>
        <a:bodyPr/>
        <a:lstStyle/>
        <a:p>
          <a:endParaRPr lang="en-US"/>
        </a:p>
      </dgm:t>
    </dgm:pt>
    <dgm:pt modelId="{E69E2639-68C3-4BCA-B6C3-7D48B0394A7B}">
      <dgm:prSet/>
      <dgm:spPr/>
      <dgm:t>
        <a:bodyPr/>
        <a:lstStyle/>
        <a:p>
          <a:r>
            <a:rPr lang="en-US" dirty="0"/>
            <a:t>Investigate assumptions (e.g., about the Theory of Change)</a:t>
          </a:r>
        </a:p>
      </dgm:t>
    </dgm:pt>
    <dgm:pt modelId="{B8E574B3-AFBC-4A40-BF7E-43E25B8F2DDB}" type="parTrans" cxnId="{AFDEEC4C-4591-413A-943C-2FA36443E4CB}">
      <dgm:prSet/>
      <dgm:spPr/>
      <dgm:t>
        <a:bodyPr/>
        <a:lstStyle/>
        <a:p>
          <a:endParaRPr lang="en-US"/>
        </a:p>
      </dgm:t>
    </dgm:pt>
    <dgm:pt modelId="{E539804E-DF34-4273-81FB-23F6E8F8789F}" type="sibTrans" cxnId="{AFDEEC4C-4591-413A-943C-2FA36443E4CB}">
      <dgm:prSet/>
      <dgm:spPr/>
      <dgm:t>
        <a:bodyPr/>
        <a:lstStyle/>
        <a:p>
          <a:endParaRPr lang="en-US"/>
        </a:p>
      </dgm:t>
    </dgm:pt>
    <dgm:pt modelId="{F027A467-3A42-47AA-AE34-16E528341DE8}">
      <dgm:prSet/>
      <dgm:spPr/>
      <dgm:t>
        <a:bodyPr/>
        <a:lstStyle/>
        <a:p>
          <a:r>
            <a:rPr lang="en-US" dirty="0"/>
            <a:t>Learn about population/beneficiary experiences</a:t>
          </a:r>
        </a:p>
      </dgm:t>
    </dgm:pt>
    <dgm:pt modelId="{C8AB7BD1-9137-4EAF-ACFD-067467A4C970}" type="parTrans" cxnId="{A00D52C0-9A86-491F-BD57-E195019C2801}">
      <dgm:prSet/>
      <dgm:spPr/>
      <dgm:t>
        <a:bodyPr/>
        <a:lstStyle/>
        <a:p>
          <a:endParaRPr lang="en-US"/>
        </a:p>
      </dgm:t>
    </dgm:pt>
    <dgm:pt modelId="{9B2348C8-6C5C-48DF-8649-22BC1841627A}" type="sibTrans" cxnId="{A00D52C0-9A86-491F-BD57-E195019C2801}">
      <dgm:prSet/>
      <dgm:spPr/>
      <dgm:t>
        <a:bodyPr/>
        <a:lstStyle/>
        <a:p>
          <a:endParaRPr lang="en-US"/>
        </a:p>
      </dgm:t>
    </dgm:pt>
    <dgm:pt modelId="{A6F9E0EC-D791-4ECD-8DB3-1FC575FC7446}">
      <dgm:prSet/>
      <dgm:spPr/>
      <dgm:t>
        <a:bodyPr/>
        <a:lstStyle/>
        <a:p>
          <a:r>
            <a:rPr lang="en-US" dirty="0"/>
            <a:t>Identify heterogeneity, unintended consequences</a:t>
          </a:r>
        </a:p>
      </dgm:t>
    </dgm:pt>
    <dgm:pt modelId="{41327262-45C8-4475-9DD5-82955BFCE9E9}" type="parTrans" cxnId="{FEC3F3AC-49E4-40B7-98E5-7E6C0759FF19}">
      <dgm:prSet/>
      <dgm:spPr/>
      <dgm:t>
        <a:bodyPr/>
        <a:lstStyle/>
        <a:p>
          <a:endParaRPr lang="en-US"/>
        </a:p>
      </dgm:t>
    </dgm:pt>
    <dgm:pt modelId="{659D8B73-4869-445D-86A9-61612439CF44}" type="sibTrans" cxnId="{FEC3F3AC-49E4-40B7-98E5-7E6C0759FF19}">
      <dgm:prSet/>
      <dgm:spPr/>
      <dgm:t>
        <a:bodyPr/>
        <a:lstStyle/>
        <a:p>
          <a:endParaRPr lang="en-US"/>
        </a:p>
      </dgm:t>
    </dgm:pt>
    <dgm:pt modelId="{0EB1ADC1-C39E-4BD7-839F-4A40A698915C}">
      <dgm:prSet/>
      <dgm:spPr/>
      <dgm:t>
        <a:bodyPr/>
        <a:lstStyle/>
        <a:p>
          <a:r>
            <a:rPr lang="en-US" dirty="0"/>
            <a:t>Formulate better policy recommendations</a:t>
          </a:r>
        </a:p>
      </dgm:t>
    </dgm:pt>
    <dgm:pt modelId="{168676D6-683D-4636-8C2E-C8CA842118B5}" type="parTrans" cxnId="{6A5230DE-5F60-464F-AC54-01B951532DF7}">
      <dgm:prSet/>
      <dgm:spPr/>
      <dgm:t>
        <a:bodyPr/>
        <a:lstStyle/>
        <a:p>
          <a:endParaRPr lang="en-US"/>
        </a:p>
      </dgm:t>
    </dgm:pt>
    <dgm:pt modelId="{D5D0E4AE-3EFF-45A1-8C82-C548102D346B}" type="sibTrans" cxnId="{6A5230DE-5F60-464F-AC54-01B951532DF7}">
      <dgm:prSet/>
      <dgm:spPr/>
      <dgm:t>
        <a:bodyPr/>
        <a:lstStyle/>
        <a:p>
          <a:endParaRPr lang="en-US"/>
        </a:p>
      </dgm:t>
    </dgm:pt>
    <dgm:pt modelId="{7D607079-94C1-4AE6-B702-7E3F83E831CD}">
      <dgm:prSet/>
      <dgm:spPr/>
      <dgm:t>
        <a:bodyPr/>
        <a:lstStyle/>
        <a:p>
          <a:r>
            <a:rPr lang="en-US" dirty="0"/>
            <a:t>External validity/transferability to other contexts</a:t>
          </a:r>
        </a:p>
      </dgm:t>
    </dgm:pt>
    <dgm:pt modelId="{49234390-9A88-4165-8E02-050E00C3D6AA}" type="parTrans" cxnId="{4DADD3A6-E58D-4158-8B44-4AC70A724171}">
      <dgm:prSet/>
      <dgm:spPr/>
      <dgm:t>
        <a:bodyPr/>
        <a:lstStyle/>
        <a:p>
          <a:endParaRPr lang="en-US"/>
        </a:p>
      </dgm:t>
    </dgm:pt>
    <dgm:pt modelId="{69312D54-9263-4823-84B5-A1E377C4A9B3}" type="sibTrans" cxnId="{4DADD3A6-E58D-4158-8B44-4AC70A724171}">
      <dgm:prSet/>
      <dgm:spPr/>
      <dgm:t>
        <a:bodyPr/>
        <a:lstStyle/>
        <a:p>
          <a:endParaRPr lang="en-US"/>
        </a:p>
      </dgm:t>
    </dgm:pt>
    <dgm:pt modelId="{F810156C-F2E6-4174-8352-30E8E3C48EE3}">
      <dgm:prSet/>
      <dgm:spPr/>
      <dgm:t>
        <a:bodyPr/>
        <a:lstStyle/>
        <a:p>
          <a:r>
            <a:rPr lang="en-US" dirty="0"/>
            <a:t>Raise new questions to guide future research</a:t>
          </a:r>
        </a:p>
      </dgm:t>
    </dgm:pt>
    <dgm:pt modelId="{2D526FC6-164E-4322-BDA9-91A3D3975BCD}" type="parTrans" cxnId="{C394B2F8-5826-42C0-A110-352078D2EB61}">
      <dgm:prSet/>
      <dgm:spPr/>
      <dgm:t>
        <a:bodyPr/>
        <a:lstStyle/>
        <a:p>
          <a:endParaRPr lang="en-US"/>
        </a:p>
      </dgm:t>
    </dgm:pt>
    <dgm:pt modelId="{15D7F20C-F474-46BD-99D2-8AC84C4E3C64}" type="sibTrans" cxnId="{C394B2F8-5826-42C0-A110-352078D2EB61}">
      <dgm:prSet/>
      <dgm:spPr/>
      <dgm:t>
        <a:bodyPr/>
        <a:lstStyle/>
        <a:p>
          <a:endParaRPr lang="en-US"/>
        </a:p>
      </dgm:t>
    </dgm:pt>
    <dgm:pt modelId="{88134836-BF5D-4492-B148-F69689C0EF19}" type="pres">
      <dgm:prSet presAssocID="{FE92BAD2-333E-40BA-A433-2D25F0AEFE1D}" presName="linearFlow" presStyleCnt="0">
        <dgm:presLayoutVars>
          <dgm:dir/>
          <dgm:animLvl val="lvl"/>
          <dgm:resizeHandles val="exact"/>
        </dgm:presLayoutVars>
      </dgm:prSet>
      <dgm:spPr/>
      <dgm:t>
        <a:bodyPr/>
        <a:lstStyle/>
        <a:p>
          <a:endParaRPr lang="en-US"/>
        </a:p>
      </dgm:t>
    </dgm:pt>
    <dgm:pt modelId="{381A1DA0-D368-45E5-9BAA-ED34427BF9AA}" type="pres">
      <dgm:prSet presAssocID="{0B9DDDD6-813F-4F92-8EBF-6D39764E7DC4}" presName="composite" presStyleCnt="0"/>
      <dgm:spPr/>
    </dgm:pt>
    <dgm:pt modelId="{9731FB75-5F59-4B20-8961-BC8181138B98}" type="pres">
      <dgm:prSet presAssocID="{0B9DDDD6-813F-4F92-8EBF-6D39764E7DC4}" presName="parentText" presStyleLbl="alignNode1" presStyleIdx="0" presStyleCnt="3">
        <dgm:presLayoutVars>
          <dgm:chMax val="1"/>
          <dgm:bulletEnabled val="1"/>
        </dgm:presLayoutVars>
      </dgm:prSet>
      <dgm:spPr/>
      <dgm:t>
        <a:bodyPr/>
        <a:lstStyle/>
        <a:p>
          <a:endParaRPr lang="en-US"/>
        </a:p>
      </dgm:t>
    </dgm:pt>
    <dgm:pt modelId="{9240871B-C8EB-4921-AFE8-2DB33456D517}" type="pres">
      <dgm:prSet presAssocID="{0B9DDDD6-813F-4F92-8EBF-6D39764E7DC4}" presName="descendantText" presStyleLbl="alignAcc1" presStyleIdx="0" presStyleCnt="3">
        <dgm:presLayoutVars>
          <dgm:bulletEnabled val="1"/>
        </dgm:presLayoutVars>
      </dgm:prSet>
      <dgm:spPr/>
      <dgm:t>
        <a:bodyPr/>
        <a:lstStyle/>
        <a:p>
          <a:endParaRPr lang="en-US"/>
        </a:p>
      </dgm:t>
    </dgm:pt>
    <dgm:pt modelId="{68A62D17-8E0A-4293-888A-6A9CDF0208EA}" type="pres">
      <dgm:prSet presAssocID="{96D42E06-D457-4D41-9076-8B7E949A515D}" presName="sp" presStyleCnt="0"/>
      <dgm:spPr/>
    </dgm:pt>
    <dgm:pt modelId="{0917A1D9-CC39-4D14-A214-DAD728965F1A}" type="pres">
      <dgm:prSet presAssocID="{EBC1B34A-59B0-4A44-A68E-0E654E1AD9AD}" presName="composite" presStyleCnt="0"/>
      <dgm:spPr/>
    </dgm:pt>
    <dgm:pt modelId="{78BE57BE-CF5B-40E5-8282-2997F198554C}" type="pres">
      <dgm:prSet presAssocID="{EBC1B34A-59B0-4A44-A68E-0E654E1AD9AD}" presName="parentText" presStyleLbl="alignNode1" presStyleIdx="1" presStyleCnt="3" custLinFactNeighborY="0">
        <dgm:presLayoutVars>
          <dgm:chMax val="1"/>
          <dgm:bulletEnabled val="1"/>
        </dgm:presLayoutVars>
      </dgm:prSet>
      <dgm:spPr/>
      <dgm:t>
        <a:bodyPr/>
        <a:lstStyle/>
        <a:p>
          <a:endParaRPr lang="en-US"/>
        </a:p>
      </dgm:t>
    </dgm:pt>
    <dgm:pt modelId="{0A120474-F937-4493-B1C8-A93F99A9E313}" type="pres">
      <dgm:prSet presAssocID="{EBC1B34A-59B0-4A44-A68E-0E654E1AD9AD}" presName="descendantText" presStyleLbl="alignAcc1" presStyleIdx="1" presStyleCnt="3">
        <dgm:presLayoutVars>
          <dgm:bulletEnabled val="1"/>
        </dgm:presLayoutVars>
      </dgm:prSet>
      <dgm:spPr/>
      <dgm:t>
        <a:bodyPr/>
        <a:lstStyle/>
        <a:p>
          <a:endParaRPr lang="en-US"/>
        </a:p>
      </dgm:t>
    </dgm:pt>
    <dgm:pt modelId="{0F988267-1D16-49AB-97B2-E37640765306}" type="pres">
      <dgm:prSet presAssocID="{320FCD25-233A-4911-9218-0E90E2793AA4}" presName="sp" presStyleCnt="0"/>
      <dgm:spPr/>
    </dgm:pt>
    <dgm:pt modelId="{4A253F84-FC3D-4A0B-9130-A5ED034102B7}" type="pres">
      <dgm:prSet presAssocID="{7CF95F94-04BD-45F6-B77F-701B2CAC521A}" presName="composite" presStyleCnt="0"/>
      <dgm:spPr/>
    </dgm:pt>
    <dgm:pt modelId="{C8967672-2ACD-4F1A-B929-DB70FDE101BF}" type="pres">
      <dgm:prSet presAssocID="{7CF95F94-04BD-45F6-B77F-701B2CAC521A}" presName="parentText" presStyleLbl="alignNode1" presStyleIdx="2" presStyleCnt="3">
        <dgm:presLayoutVars>
          <dgm:chMax val="1"/>
          <dgm:bulletEnabled val="1"/>
        </dgm:presLayoutVars>
      </dgm:prSet>
      <dgm:spPr/>
      <dgm:t>
        <a:bodyPr/>
        <a:lstStyle/>
        <a:p>
          <a:endParaRPr lang="en-US"/>
        </a:p>
      </dgm:t>
    </dgm:pt>
    <dgm:pt modelId="{CC69FB3F-7043-4203-981D-C6641D5393E3}" type="pres">
      <dgm:prSet presAssocID="{7CF95F94-04BD-45F6-B77F-701B2CAC521A}" presName="descendantText" presStyleLbl="alignAcc1" presStyleIdx="2" presStyleCnt="3">
        <dgm:presLayoutVars>
          <dgm:bulletEnabled val="1"/>
        </dgm:presLayoutVars>
      </dgm:prSet>
      <dgm:spPr/>
      <dgm:t>
        <a:bodyPr/>
        <a:lstStyle/>
        <a:p>
          <a:endParaRPr lang="en-US"/>
        </a:p>
      </dgm:t>
    </dgm:pt>
  </dgm:ptLst>
  <dgm:cxnLst>
    <dgm:cxn modelId="{AECD3AF6-1071-4A56-B251-240114D7F9D1}" type="presOf" srcId="{0EB1ADC1-C39E-4BD7-839F-4A40A698915C}" destId="{CC69FB3F-7043-4203-981D-C6641D5393E3}" srcOrd="0" destOrd="1" presId="urn:microsoft.com/office/officeart/2005/8/layout/chevron2"/>
    <dgm:cxn modelId="{281C9F9E-22CB-4231-B9B8-F6B84407F5E0}" type="presOf" srcId="{7A877ACF-AA14-4950-9161-D3D56C8BCA4E}" destId="{0A120474-F937-4493-B1C8-A93F99A9E313}" srcOrd="0" destOrd="0" presId="urn:microsoft.com/office/officeart/2005/8/layout/chevron2"/>
    <dgm:cxn modelId="{784188D0-95AB-41EC-ACAD-8EE0E2ABB6EA}" type="presOf" srcId="{CD8903B9-6D99-49F8-868E-04918A966416}" destId="{9240871B-C8EB-4921-AFE8-2DB33456D517}" srcOrd="0" destOrd="2" presId="urn:microsoft.com/office/officeart/2005/8/layout/chevron2"/>
    <dgm:cxn modelId="{F68E6E6C-9219-429E-8A56-2B8312094D9C}" type="presOf" srcId="{AC1CC8AB-E791-499A-BBFD-412F6899930E}" destId="{9240871B-C8EB-4921-AFE8-2DB33456D517}" srcOrd="0" destOrd="3" presId="urn:microsoft.com/office/officeart/2005/8/layout/chevron2"/>
    <dgm:cxn modelId="{AFDEEC4C-4591-413A-943C-2FA36443E4CB}" srcId="{EBC1B34A-59B0-4A44-A68E-0E654E1AD9AD}" destId="{E69E2639-68C3-4BCA-B6C3-7D48B0394A7B}" srcOrd="1" destOrd="0" parTransId="{B8E574B3-AFBC-4A40-BF7E-43E25B8F2DDB}" sibTransId="{E539804E-DF34-4273-81FB-23F6E8F8789F}"/>
    <dgm:cxn modelId="{F0ADEC71-4578-4891-9617-EA8461EFBB59}" srcId="{0B9DDDD6-813F-4F92-8EBF-6D39764E7DC4}" destId="{CD8903B9-6D99-49F8-868E-04918A966416}" srcOrd="2" destOrd="0" parTransId="{2B1A6DCC-81AE-40E1-BA3F-DBA4B9A23885}" sibTransId="{01153AE8-FDF8-43F1-8EB8-1E12D8EEC2AF}"/>
    <dgm:cxn modelId="{A00D52C0-9A86-491F-BD57-E195019C2801}" srcId="{EBC1B34A-59B0-4A44-A68E-0E654E1AD9AD}" destId="{F027A467-3A42-47AA-AE34-16E528341DE8}" srcOrd="2" destOrd="0" parTransId="{C8AB7BD1-9137-4EAF-ACFD-067467A4C970}" sibTransId="{9B2348C8-6C5C-48DF-8649-22BC1841627A}"/>
    <dgm:cxn modelId="{B7CA0AFA-EE5B-4CA7-8504-A96DA103F038}" type="presOf" srcId="{E69E2639-68C3-4BCA-B6C3-7D48B0394A7B}" destId="{0A120474-F937-4493-B1C8-A93F99A9E313}" srcOrd="0" destOrd="1" presId="urn:microsoft.com/office/officeart/2005/8/layout/chevron2"/>
    <dgm:cxn modelId="{BC683352-DA2E-4CC5-A53F-A28135D1208B}" type="presOf" srcId="{7C9B1C78-D783-4CA4-8415-E236A9D401B4}" destId="{9240871B-C8EB-4921-AFE8-2DB33456D517}" srcOrd="0" destOrd="1" presId="urn:microsoft.com/office/officeart/2005/8/layout/chevron2"/>
    <dgm:cxn modelId="{28D5A9BA-8892-4F98-A1E3-5D428FC59E3A}" type="presOf" srcId="{FE92BAD2-333E-40BA-A433-2D25F0AEFE1D}" destId="{88134836-BF5D-4492-B148-F69689C0EF19}" srcOrd="0" destOrd="0" presId="urn:microsoft.com/office/officeart/2005/8/layout/chevron2"/>
    <dgm:cxn modelId="{6A5230DE-5F60-464F-AC54-01B951532DF7}" srcId="{7CF95F94-04BD-45F6-B77F-701B2CAC521A}" destId="{0EB1ADC1-C39E-4BD7-839F-4A40A698915C}" srcOrd="1" destOrd="0" parTransId="{168676D6-683D-4636-8C2E-C8CA842118B5}" sibTransId="{D5D0E4AE-3EFF-45A1-8C82-C548102D346B}"/>
    <dgm:cxn modelId="{4F4A28CF-2542-4E47-91CF-F04B904C5459}" srcId="{EBC1B34A-59B0-4A44-A68E-0E654E1AD9AD}" destId="{7A877ACF-AA14-4950-9161-D3D56C8BCA4E}" srcOrd="0" destOrd="0" parTransId="{B605C4BF-1E66-4DB1-8119-E6842110F338}" sibTransId="{02FEEB43-6618-442D-B5AB-8FFB89FA3B29}"/>
    <dgm:cxn modelId="{57AD26F9-79A8-4ABE-952C-069DFAC169B3}" type="presOf" srcId="{0B9DDDD6-813F-4F92-8EBF-6D39764E7DC4}" destId="{9731FB75-5F59-4B20-8961-BC8181138B98}" srcOrd="0" destOrd="0" presId="urn:microsoft.com/office/officeart/2005/8/layout/chevron2"/>
    <dgm:cxn modelId="{C98E0DA2-1679-4DBA-89C6-3733EB31A0AE}" type="presOf" srcId="{7D607079-94C1-4AE6-B702-7E3F83E831CD}" destId="{CC69FB3F-7043-4203-981D-C6641D5393E3}" srcOrd="0" destOrd="2" presId="urn:microsoft.com/office/officeart/2005/8/layout/chevron2"/>
    <dgm:cxn modelId="{3D929EA5-E5A7-4763-9E5E-583F30FF2111}" type="presOf" srcId="{A6F9E0EC-D791-4ECD-8DB3-1FC575FC7446}" destId="{0A120474-F937-4493-B1C8-A93F99A9E313}" srcOrd="0" destOrd="3" presId="urn:microsoft.com/office/officeart/2005/8/layout/chevron2"/>
    <dgm:cxn modelId="{095526C6-AE91-4537-A033-CF06FB4BEAC9}" type="presOf" srcId="{EBC1B34A-59B0-4A44-A68E-0E654E1AD9AD}" destId="{78BE57BE-CF5B-40E5-8282-2997F198554C}" srcOrd="0" destOrd="0" presId="urn:microsoft.com/office/officeart/2005/8/layout/chevron2"/>
    <dgm:cxn modelId="{0B9A59BB-9BF1-426B-88F5-5612B2D97A98}" srcId="{FE92BAD2-333E-40BA-A433-2D25F0AEFE1D}" destId="{7CF95F94-04BD-45F6-B77F-701B2CAC521A}" srcOrd="2" destOrd="0" parTransId="{04B20DCF-7259-4A5A-B31A-F9FD3B6FB713}" sibTransId="{7B273EA3-1011-4859-B363-691EA81E9D2A}"/>
    <dgm:cxn modelId="{426B576D-5EA4-4D86-BFA1-B88048E633C5}" type="presOf" srcId="{E1F14E47-638A-4BC5-88EE-CC3117FA5923}" destId="{CC69FB3F-7043-4203-981D-C6641D5393E3}" srcOrd="0" destOrd="0" presId="urn:microsoft.com/office/officeart/2005/8/layout/chevron2"/>
    <dgm:cxn modelId="{2E8303BB-153F-4E77-8065-E0134F455DEC}" type="presOf" srcId="{F027A467-3A42-47AA-AE34-16E528341DE8}" destId="{0A120474-F937-4493-B1C8-A93F99A9E313}" srcOrd="0" destOrd="2" presId="urn:microsoft.com/office/officeart/2005/8/layout/chevron2"/>
    <dgm:cxn modelId="{C79F58FB-3E26-4AC9-A072-13C57081A89C}" srcId="{0B9DDDD6-813F-4F92-8EBF-6D39764E7DC4}" destId="{7C9B1C78-D783-4CA4-8415-E236A9D401B4}" srcOrd="1" destOrd="0" parTransId="{2830BEF7-BB11-43D2-8485-E22447A22516}" sibTransId="{7094F56E-4D44-4B6D-822A-E0A36466707E}"/>
    <dgm:cxn modelId="{FEC3F3AC-49E4-40B7-98E5-7E6C0759FF19}" srcId="{EBC1B34A-59B0-4A44-A68E-0E654E1AD9AD}" destId="{A6F9E0EC-D791-4ECD-8DB3-1FC575FC7446}" srcOrd="3" destOrd="0" parTransId="{41327262-45C8-4475-9DD5-82955BFCE9E9}" sibTransId="{659D8B73-4869-445D-86A9-61612439CF44}"/>
    <dgm:cxn modelId="{024875E4-2D4F-4B98-AF99-B164DB4A1FBA}" srcId="{7CF95F94-04BD-45F6-B77F-701B2CAC521A}" destId="{E1F14E47-638A-4BC5-88EE-CC3117FA5923}" srcOrd="0" destOrd="0" parTransId="{7B69C7C7-2C79-4C92-BA58-635A0ACDDF89}" sibTransId="{C5EC57DD-11E1-4978-993B-F0068AD49A51}"/>
    <dgm:cxn modelId="{C394B2F8-5826-42C0-A110-352078D2EB61}" srcId="{7CF95F94-04BD-45F6-B77F-701B2CAC521A}" destId="{F810156C-F2E6-4174-8352-30E8E3C48EE3}" srcOrd="3" destOrd="0" parTransId="{2D526FC6-164E-4322-BDA9-91A3D3975BCD}" sibTransId="{15D7F20C-F474-46BD-99D2-8AC84C4E3C64}"/>
    <dgm:cxn modelId="{9A38C310-5F74-4106-9E9A-2952491913BE}" srcId="{FE92BAD2-333E-40BA-A433-2D25F0AEFE1D}" destId="{0B9DDDD6-813F-4F92-8EBF-6D39764E7DC4}" srcOrd="0" destOrd="0" parTransId="{8939305C-DF87-4CA5-AA1A-393F18E98024}" sibTransId="{96D42E06-D457-4D41-9076-8B7E949A515D}"/>
    <dgm:cxn modelId="{FED41E8B-3DA7-4C7F-9527-7B52A3A65687}" srcId="{0B9DDDD6-813F-4F92-8EBF-6D39764E7DC4}" destId="{96F31D13-737D-4F14-B32E-8036F074AD05}" srcOrd="0" destOrd="0" parTransId="{40F5D0A4-616D-4647-AEC3-94D1962F05FE}" sibTransId="{815E2939-7B03-4C99-9B81-1200CD8F7D05}"/>
    <dgm:cxn modelId="{4DADD3A6-E58D-4158-8B44-4AC70A724171}" srcId="{7CF95F94-04BD-45F6-B77F-701B2CAC521A}" destId="{7D607079-94C1-4AE6-B702-7E3F83E831CD}" srcOrd="2" destOrd="0" parTransId="{49234390-9A88-4165-8E02-050E00C3D6AA}" sibTransId="{69312D54-9263-4823-84B5-A1E377C4A9B3}"/>
    <dgm:cxn modelId="{3065AD0C-32BB-4986-A293-EE40F943B24E}" type="presOf" srcId="{F810156C-F2E6-4174-8352-30E8E3C48EE3}" destId="{CC69FB3F-7043-4203-981D-C6641D5393E3}" srcOrd="0" destOrd="3" presId="urn:microsoft.com/office/officeart/2005/8/layout/chevron2"/>
    <dgm:cxn modelId="{46F38317-A4DC-4621-AF83-613DA37A408A}" type="presOf" srcId="{96F31D13-737D-4F14-B32E-8036F074AD05}" destId="{9240871B-C8EB-4921-AFE8-2DB33456D517}" srcOrd="0" destOrd="0" presId="urn:microsoft.com/office/officeart/2005/8/layout/chevron2"/>
    <dgm:cxn modelId="{C8678DD4-A5DC-4109-AEF2-3A1462F5E25B}" type="presOf" srcId="{7CF95F94-04BD-45F6-B77F-701B2CAC521A}" destId="{C8967672-2ACD-4F1A-B929-DB70FDE101BF}" srcOrd="0" destOrd="0" presId="urn:microsoft.com/office/officeart/2005/8/layout/chevron2"/>
    <dgm:cxn modelId="{301DD3FB-99A7-47B2-8950-F4B1064E5EC1}" srcId="{FE92BAD2-333E-40BA-A433-2D25F0AEFE1D}" destId="{EBC1B34A-59B0-4A44-A68E-0E654E1AD9AD}" srcOrd="1" destOrd="0" parTransId="{6A23FBAF-6185-4194-B783-2E07D7527F7B}" sibTransId="{320FCD25-233A-4911-9218-0E90E2793AA4}"/>
    <dgm:cxn modelId="{C3A103F3-A626-4F7E-9EE9-DD5BE30C2E0E}" srcId="{0B9DDDD6-813F-4F92-8EBF-6D39764E7DC4}" destId="{AC1CC8AB-E791-499A-BBFD-412F6899930E}" srcOrd="3" destOrd="0" parTransId="{98119E8E-7346-4C82-BA82-B96FD7130559}" sibTransId="{F8AF53DA-8826-4043-8950-E6D06AE15829}"/>
    <dgm:cxn modelId="{3D1F2754-5ED0-4734-94DD-06DEA22F3354}" type="presParOf" srcId="{88134836-BF5D-4492-B148-F69689C0EF19}" destId="{381A1DA0-D368-45E5-9BAA-ED34427BF9AA}" srcOrd="0" destOrd="0" presId="urn:microsoft.com/office/officeart/2005/8/layout/chevron2"/>
    <dgm:cxn modelId="{63DFD4E0-7B0F-4C89-8D31-513C8912BEFC}" type="presParOf" srcId="{381A1DA0-D368-45E5-9BAA-ED34427BF9AA}" destId="{9731FB75-5F59-4B20-8961-BC8181138B98}" srcOrd="0" destOrd="0" presId="urn:microsoft.com/office/officeart/2005/8/layout/chevron2"/>
    <dgm:cxn modelId="{C7A10971-719E-428A-8A76-07DAA0A297F7}" type="presParOf" srcId="{381A1DA0-D368-45E5-9BAA-ED34427BF9AA}" destId="{9240871B-C8EB-4921-AFE8-2DB33456D517}" srcOrd="1" destOrd="0" presId="urn:microsoft.com/office/officeart/2005/8/layout/chevron2"/>
    <dgm:cxn modelId="{0608DF0D-285D-48CE-B7B6-43EA9213F759}" type="presParOf" srcId="{88134836-BF5D-4492-B148-F69689C0EF19}" destId="{68A62D17-8E0A-4293-888A-6A9CDF0208EA}" srcOrd="1" destOrd="0" presId="urn:microsoft.com/office/officeart/2005/8/layout/chevron2"/>
    <dgm:cxn modelId="{17B89252-B67E-4A3E-840B-F75347EDB4DE}" type="presParOf" srcId="{88134836-BF5D-4492-B148-F69689C0EF19}" destId="{0917A1D9-CC39-4D14-A214-DAD728965F1A}" srcOrd="2" destOrd="0" presId="urn:microsoft.com/office/officeart/2005/8/layout/chevron2"/>
    <dgm:cxn modelId="{5431FC0C-6049-4E69-9C61-5D4C65FD6B3F}" type="presParOf" srcId="{0917A1D9-CC39-4D14-A214-DAD728965F1A}" destId="{78BE57BE-CF5B-40E5-8282-2997F198554C}" srcOrd="0" destOrd="0" presId="urn:microsoft.com/office/officeart/2005/8/layout/chevron2"/>
    <dgm:cxn modelId="{B47FCEA8-4444-4A74-B47A-1995ED462B28}" type="presParOf" srcId="{0917A1D9-CC39-4D14-A214-DAD728965F1A}" destId="{0A120474-F937-4493-B1C8-A93F99A9E313}" srcOrd="1" destOrd="0" presId="urn:microsoft.com/office/officeart/2005/8/layout/chevron2"/>
    <dgm:cxn modelId="{9525598D-2AA1-4D6F-92AE-694DA1E4329F}" type="presParOf" srcId="{88134836-BF5D-4492-B148-F69689C0EF19}" destId="{0F988267-1D16-49AB-97B2-E37640765306}" srcOrd="3" destOrd="0" presId="urn:microsoft.com/office/officeart/2005/8/layout/chevron2"/>
    <dgm:cxn modelId="{20E14295-B3EA-42BF-A560-85FFB0CCF641}" type="presParOf" srcId="{88134836-BF5D-4492-B148-F69689C0EF19}" destId="{4A253F84-FC3D-4A0B-9130-A5ED034102B7}" srcOrd="4" destOrd="0" presId="urn:microsoft.com/office/officeart/2005/8/layout/chevron2"/>
    <dgm:cxn modelId="{CA574AD8-54E6-4B5C-A1B2-3AF47DC75C20}" type="presParOf" srcId="{4A253F84-FC3D-4A0B-9130-A5ED034102B7}" destId="{C8967672-2ACD-4F1A-B929-DB70FDE101BF}" srcOrd="0" destOrd="0" presId="urn:microsoft.com/office/officeart/2005/8/layout/chevron2"/>
    <dgm:cxn modelId="{82F37182-A580-41B8-AE03-C01630BF68BF}" type="presParOf" srcId="{4A253F84-FC3D-4A0B-9130-A5ED034102B7}" destId="{CC69FB3F-7043-4203-981D-C6641D5393E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3F8E1-FE2D-4F9E-96BB-CD273EC1D26A}">
      <dsp:nvSpPr>
        <dsp:cNvPr id="0" name=""/>
        <dsp:cNvSpPr/>
      </dsp:nvSpPr>
      <dsp:spPr>
        <a:xfrm>
          <a:off x="3453" y="798765"/>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Monday</a:t>
          </a:r>
          <a:endParaRPr lang="en-US" sz="1500" kern="1200" dirty="0"/>
        </a:p>
      </dsp:txBody>
      <dsp:txXfrm>
        <a:off x="3453" y="798765"/>
        <a:ext cx="1323878" cy="432000"/>
      </dsp:txXfrm>
    </dsp:sp>
    <dsp:sp modelId="{B71F3812-F428-43B8-8730-8B04B1BF885E}">
      <dsp:nvSpPr>
        <dsp:cNvPr id="0" name=""/>
        <dsp:cNvSpPr/>
      </dsp:nvSpPr>
      <dsp:spPr>
        <a:xfrm>
          <a:off x="3453" y="1230765"/>
          <a:ext cx="1323878" cy="2882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Deadline for completing module pre-test</a:t>
          </a:r>
          <a:endParaRPr lang="en-US" sz="1500" kern="1200" dirty="0"/>
        </a:p>
        <a:p>
          <a:pPr marL="114300" lvl="1" indent="-114300" algn="l" defTabSz="666750">
            <a:lnSpc>
              <a:spcPct val="90000"/>
            </a:lnSpc>
            <a:spcBef>
              <a:spcPct val="0"/>
            </a:spcBef>
            <a:spcAft>
              <a:spcPct val="15000"/>
            </a:spcAft>
            <a:buChar char="••"/>
          </a:pPr>
          <a:r>
            <a:rPr lang="en-US" sz="1500" kern="1200" dirty="0" smtClean="0"/>
            <a:t>2 hr. webinar to present module content</a:t>
          </a:r>
          <a:endParaRPr lang="en-US" sz="1500" kern="1200" dirty="0"/>
        </a:p>
        <a:p>
          <a:pPr marL="114300" lvl="1" indent="-114300" algn="l" defTabSz="666750">
            <a:lnSpc>
              <a:spcPct val="90000"/>
            </a:lnSpc>
            <a:spcBef>
              <a:spcPct val="0"/>
            </a:spcBef>
            <a:spcAft>
              <a:spcPct val="15000"/>
            </a:spcAft>
            <a:buChar char="••"/>
          </a:pPr>
          <a:r>
            <a:rPr lang="en-US" sz="1500" kern="1200" dirty="0" smtClean="0"/>
            <a:t>Hands-on exercise assigned</a:t>
          </a:r>
          <a:endParaRPr lang="en-US" sz="1500" kern="1200" dirty="0"/>
        </a:p>
      </dsp:txBody>
      <dsp:txXfrm>
        <a:off x="3453" y="1230765"/>
        <a:ext cx="1323878" cy="2882250"/>
      </dsp:txXfrm>
    </dsp:sp>
    <dsp:sp modelId="{78613A60-AD37-4DDC-8265-062BCDE86A3F}">
      <dsp:nvSpPr>
        <dsp:cNvPr id="0" name=""/>
        <dsp:cNvSpPr/>
      </dsp:nvSpPr>
      <dsp:spPr>
        <a:xfrm>
          <a:off x="1512675" y="798765"/>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Tuesday</a:t>
          </a:r>
          <a:endParaRPr lang="en-US" sz="1500" kern="1200" dirty="0"/>
        </a:p>
      </dsp:txBody>
      <dsp:txXfrm>
        <a:off x="1512675" y="798765"/>
        <a:ext cx="1323878" cy="432000"/>
      </dsp:txXfrm>
    </dsp:sp>
    <dsp:sp modelId="{E47F7DBA-6C30-4EC1-A178-6A82F2B4F9CE}">
      <dsp:nvSpPr>
        <dsp:cNvPr id="0" name=""/>
        <dsp:cNvSpPr/>
      </dsp:nvSpPr>
      <dsp:spPr>
        <a:xfrm>
          <a:off x="1512675" y="1230765"/>
          <a:ext cx="1323878" cy="2882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Self-directed study, including: 1) Case studies; 2) Hands-on exercise</a:t>
          </a:r>
          <a:endParaRPr lang="en-US" sz="1500" kern="1200" dirty="0"/>
        </a:p>
      </dsp:txBody>
      <dsp:txXfrm>
        <a:off x="1512675" y="1230765"/>
        <a:ext cx="1323878" cy="2882250"/>
      </dsp:txXfrm>
    </dsp:sp>
    <dsp:sp modelId="{4FE2F1AC-5CB7-4539-BBC4-F02CC136EE30}">
      <dsp:nvSpPr>
        <dsp:cNvPr id="0" name=""/>
        <dsp:cNvSpPr/>
      </dsp:nvSpPr>
      <dsp:spPr>
        <a:xfrm>
          <a:off x="3021897" y="798765"/>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Wednesday</a:t>
          </a:r>
          <a:endParaRPr lang="en-US" sz="1500" kern="1200" dirty="0"/>
        </a:p>
      </dsp:txBody>
      <dsp:txXfrm>
        <a:off x="3021897" y="798765"/>
        <a:ext cx="1323878" cy="432000"/>
      </dsp:txXfrm>
    </dsp:sp>
    <dsp:sp modelId="{413BA7F2-DDE3-4D7F-BEC2-59BFC82AB4E2}">
      <dsp:nvSpPr>
        <dsp:cNvPr id="0" name=""/>
        <dsp:cNvSpPr/>
      </dsp:nvSpPr>
      <dsp:spPr>
        <a:xfrm>
          <a:off x="3021897" y="1230765"/>
          <a:ext cx="1323878" cy="2882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Self-directed study</a:t>
          </a:r>
          <a:endParaRPr lang="en-US" sz="1500" kern="1200" dirty="0"/>
        </a:p>
        <a:p>
          <a:pPr marL="114300" lvl="1" indent="-114300" algn="l" defTabSz="666750">
            <a:lnSpc>
              <a:spcPct val="90000"/>
            </a:lnSpc>
            <a:spcBef>
              <a:spcPct val="0"/>
            </a:spcBef>
            <a:spcAft>
              <a:spcPct val="15000"/>
            </a:spcAft>
            <a:buChar char="••"/>
          </a:pPr>
          <a:r>
            <a:rPr lang="en-US" sz="1500" kern="1200" dirty="0" smtClean="0"/>
            <a:t>Participants submit questions to facilitators by COB local time</a:t>
          </a:r>
          <a:endParaRPr lang="en-US" sz="1500" kern="1200" dirty="0"/>
        </a:p>
      </dsp:txBody>
      <dsp:txXfrm>
        <a:off x="3021897" y="1230765"/>
        <a:ext cx="1323878" cy="2882250"/>
      </dsp:txXfrm>
    </dsp:sp>
    <dsp:sp modelId="{5CBCC684-748B-421C-820A-A060A016FF81}">
      <dsp:nvSpPr>
        <dsp:cNvPr id="0" name=""/>
        <dsp:cNvSpPr/>
      </dsp:nvSpPr>
      <dsp:spPr>
        <a:xfrm>
          <a:off x="4531119" y="798765"/>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Thursday</a:t>
          </a:r>
          <a:endParaRPr lang="en-US" sz="1500" kern="1200" dirty="0"/>
        </a:p>
      </dsp:txBody>
      <dsp:txXfrm>
        <a:off x="4531119" y="798765"/>
        <a:ext cx="1323878" cy="432000"/>
      </dsp:txXfrm>
    </dsp:sp>
    <dsp:sp modelId="{2A5032D6-CC35-4982-B650-9755E752D97F}">
      <dsp:nvSpPr>
        <dsp:cNvPr id="0" name=""/>
        <dsp:cNvSpPr/>
      </dsp:nvSpPr>
      <dsp:spPr>
        <a:xfrm>
          <a:off x="4531119" y="1230765"/>
          <a:ext cx="1323878" cy="2882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Self-directed study</a:t>
          </a:r>
          <a:endParaRPr lang="en-US" sz="1500" kern="1200" dirty="0"/>
        </a:p>
        <a:p>
          <a:pPr marL="114300" lvl="1" indent="-114300" algn="l" defTabSz="666750">
            <a:lnSpc>
              <a:spcPct val="90000"/>
            </a:lnSpc>
            <a:spcBef>
              <a:spcPct val="0"/>
            </a:spcBef>
            <a:spcAft>
              <a:spcPct val="15000"/>
            </a:spcAft>
            <a:buChar char="••"/>
          </a:pPr>
          <a:r>
            <a:rPr lang="en-US" sz="1500" kern="1200" dirty="0" smtClean="0"/>
            <a:t>Submit hands-on exercise by COB local time</a:t>
          </a:r>
          <a:endParaRPr lang="en-US" sz="1500" kern="1200" dirty="0"/>
        </a:p>
        <a:p>
          <a:pPr marL="114300" lvl="1" indent="-114300" algn="l" defTabSz="666750">
            <a:lnSpc>
              <a:spcPct val="90000"/>
            </a:lnSpc>
            <a:spcBef>
              <a:spcPct val="0"/>
            </a:spcBef>
            <a:spcAft>
              <a:spcPct val="15000"/>
            </a:spcAft>
            <a:buChar char="••"/>
          </a:pPr>
          <a:r>
            <a:rPr lang="en-US" sz="1500" kern="1200" dirty="0" smtClean="0"/>
            <a:t>Submit assessment by COB local time</a:t>
          </a:r>
          <a:endParaRPr lang="en-US" sz="1500" kern="1200" dirty="0"/>
        </a:p>
      </dsp:txBody>
      <dsp:txXfrm>
        <a:off x="4531119" y="1230765"/>
        <a:ext cx="1323878" cy="2882250"/>
      </dsp:txXfrm>
    </dsp:sp>
    <dsp:sp modelId="{036CFE86-D41C-474C-807C-8A0010A730D9}">
      <dsp:nvSpPr>
        <dsp:cNvPr id="0" name=""/>
        <dsp:cNvSpPr/>
      </dsp:nvSpPr>
      <dsp:spPr>
        <a:xfrm>
          <a:off x="6040341" y="798765"/>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Friday</a:t>
          </a:r>
          <a:endParaRPr lang="en-US" sz="1500" kern="1200" dirty="0"/>
        </a:p>
      </dsp:txBody>
      <dsp:txXfrm>
        <a:off x="6040341" y="798765"/>
        <a:ext cx="1323878" cy="432000"/>
      </dsp:txXfrm>
    </dsp:sp>
    <dsp:sp modelId="{DBA71293-B4B5-40A5-AD57-0578F4482F8D}">
      <dsp:nvSpPr>
        <dsp:cNvPr id="0" name=""/>
        <dsp:cNvSpPr/>
      </dsp:nvSpPr>
      <dsp:spPr>
        <a:xfrm>
          <a:off x="6040341" y="1230765"/>
          <a:ext cx="1323878" cy="2882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1 hr. webinar for Q&amp;A, including: 1) submitted questions; 2) hands-on exercise; 3) assessment answers</a:t>
          </a:r>
          <a:endParaRPr lang="en-US" sz="1500" kern="1200" dirty="0"/>
        </a:p>
      </dsp:txBody>
      <dsp:txXfrm>
        <a:off x="6040341" y="1230765"/>
        <a:ext cx="1323878" cy="2882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1FB75-5F59-4B20-8961-BC8181138B98}">
      <dsp:nvSpPr>
        <dsp:cNvPr id="0" name=""/>
        <dsp:cNvSpPr/>
      </dsp:nvSpPr>
      <dsp:spPr>
        <a:xfrm rot="5400000">
          <a:off x="-301857" y="304305"/>
          <a:ext cx="2012383" cy="1408668"/>
        </a:xfrm>
        <a:prstGeom prst="chevron">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Plan</a:t>
          </a:r>
        </a:p>
      </dsp:txBody>
      <dsp:txXfrm rot="-5400000">
        <a:off x="1" y="706781"/>
        <a:ext cx="1408668" cy="603715"/>
      </dsp:txXfrm>
    </dsp:sp>
    <dsp:sp modelId="{9240871B-C8EB-4921-AFE8-2DB33456D517}">
      <dsp:nvSpPr>
        <dsp:cNvPr id="0" name=""/>
        <dsp:cNvSpPr/>
      </dsp:nvSpPr>
      <dsp:spPr>
        <a:xfrm rot="5400000">
          <a:off x="3780140" y="-2369024"/>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Generate/refine theory</a:t>
          </a:r>
        </a:p>
        <a:p>
          <a:pPr marL="171450" lvl="1" indent="-171450" algn="l" defTabSz="711200">
            <a:lnSpc>
              <a:spcPct val="90000"/>
            </a:lnSpc>
            <a:spcBef>
              <a:spcPct val="0"/>
            </a:spcBef>
            <a:spcAft>
              <a:spcPct val="15000"/>
            </a:spcAft>
            <a:buChar char="••"/>
          </a:pPr>
          <a:r>
            <a:rPr lang="en-US" sz="1600" kern="1200" dirty="0"/>
            <a:t>Inform research questions to be asked</a:t>
          </a:r>
        </a:p>
        <a:p>
          <a:pPr marL="171450" lvl="1" indent="-171450" algn="l" defTabSz="711200">
            <a:lnSpc>
              <a:spcPct val="90000"/>
            </a:lnSpc>
            <a:spcBef>
              <a:spcPct val="0"/>
            </a:spcBef>
            <a:spcAft>
              <a:spcPct val="15000"/>
            </a:spcAft>
            <a:buChar char="••"/>
          </a:pPr>
          <a:r>
            <a:rPr lang="en-US" sz="1600" kern="1200" dirty="0"/>
            <a:t>Choose research design, identification strategy</a:t>
          </a:r>
        </a:p>
        <a:p>
          <a:pPr marL="171450" lvl="1" indent="-171450" algn="l" defTabSz="711200">
            <a:lnSpc>
              <a:spcPct val="90000"/>
            </a:lnSpc>
            <a:spcBef>
              <a:spcPct val="0"/>
            </a:spcBef>
            <a:spcAft>
              <a:spcPct val="15000"/>
            </a:spcAft>
            <a:buChar char="••"/>
          </a:pPr>
          <a:r>
            <a:rPr lang="en-US" sz="1600" kern="1200" dirty="0"/>
            <a:t>Design data collection approach, instruments</a:t>
          </a:r>
        </a:p>
      </dsp:txBody>
      <dsp:txXfrm rot="-5400000">
        <a:off x="1408668" y="66302"/>
        <a:ext cx="5987139" cy="1180341"/>
      </dsp:txXfrm>
    </dsp:sp>
    <dsp:sp modelId="{78BE57BE-CF5B-40E5-8282-2997F198554C}">
      <dsp:nvSpPr>
        <dsp:cNvPr id="0" name=""/>
        <dsp:cNvSpPr/>
      </dsp:nvSpPr>
      <dsp:spPr>
        <a:xfrm rot="5400000">
          <a:off x="-301857" y="2126271"/>
          <a:ext cx="2012383" cy="1408668"/>
        </a:xfrm>
        <a:prstGeom prst="chevron">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Conduct</a:t>
          </a:r>
        </a:p>
      </dsp:txBody>
      <dsp:txXfrm rot="-5400000">
        <a:off x="1" y="2528747"/>
        <a:ext cx="1408668" cy="603715"/>
      </dsp:txXfrm>
    </dsp:sp>
    <dsp:sp modelId="{0A120474-F937-4493-B1C8-A93F99A9E313}">
      <dsp:nvSpPr>
        <dsp:cNvPr id="0" name=""/>
        <dsp:cNvSpPr/>
      </dsp:nvSpPr>
      <dsp:spPr>
        <a:xfrm rot="5400000">
          <a:off x="3780140" y="-547058"/>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Validate or triangulate quantitative findings</a:t>
          </a:r>
        </a:p>
        <a:p>
          <a:pPr marL="171450" lvl="1" indent="-171450" algn="l" defTabSz="711200">
            <a:lnSpc>
              <a:spcPct val="90000"/>
            </a:lnSpc>
            <a:spcBef>
              <a:spcPct val="0"/>
            </a:spcBef>
            <a:spcAft>
              <a:spcPct val="15000"/>
            </a:spcAft>
            <a:buChar char="••"/>
          </a:pPr>
          <a:r>
            <a:rPr lang="en-US" sz="1600" kern="1200" dirty="0"/>
            <a:t>Investigate assumptions (e.g., about the Theory of Change)</a:t>
          </a:r>
        </a:p>
        <a:p>
          <a:pPr marL="171450" lvl="1" indent="-171450" algn="l" defTabSz="711200">
            <a:lnSpc>
              <a:spcPct val="90000"/>
            </a:lnSpc>
            <a:spcBef>
              <a:spcPct val="0"/>
            </a:spcBef>
            <a:spcAft>
              <a:spcPct val="15000"/>
            </a:spcAft>
            <a:buChar char="••"/>
          </a:pPr>
          <a:r>
            <a:rPr lang="en-US" sz="1600" kern="1200" dirty="0"/>
            <a:t>Learn about population/beneficiary experiences</a:t>
          </a:r>
        </a:p>
        <a:p>
          <a:pPr marL="171450" lvl="1" indent="-171450" algn="l" defTabSz="711200">
            <a:lnSpc>
              <a:spcPct val="90000"/>
            </a:lnSpc>
            <a:spcBef>
              <a:spcPct val="0"/>
            </a:spcBef>
            <a:spcAft>
              <a:spcPct val="15000"/>
            </a:spcAft>
            <a:buChar char="••"/>
          </a:pPr>
          <a:r>
            <a:rPr lang="en-US" sz="1600" kern="1200" dirty="0"/>
            <a:t>Identify heterogeneity, unintended consequences</a:t>
          </a:r>
        </a:p>
      </dsp:txBody>
      <dsp:txXfrm rot="-5400000">
        <a:off x="1408668" y="1888268"/>
        <a:ext cx="5987139" cy="1180341"/>
      </dsp:txXfrm>
    </dsp:sp>
    <dsp:sp modelId="{C8967672-2ACD-4F1A-B929-DB70FDE101BF}">
      <dsp:nvSpPr>
        <dsp:cNvPr id="0" name=""/>
        <dsp:cNvSpPr/>
      </dsp:nvSpPr>
      <dsp:spPr>
        <a:xfrm rot="5400000">
          <a:off x="-301857" y="3948237"/>
          <a:ext cx="2012383" cy="1408668"/>
        </a:xfrm>
        <a:prstGeom prst="chevron">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Interpret</a:t>
          </a:r>
        </a:p>
      </dsp:txBody>
      <dsp:txXfrm rot="-5400000">
        <a:off x="1" y="4350713"/>
        <a:ext cx="1408668" cy="603715"/>
      </dsp:txXfrm>
    </dsp:sp>
    <dsp:sp modelId="{CC69FB3F-7043-4203-981D-C6641D5393E3}">
      <dsp:nvSpPr>
        <dsp:cNvPr id="0" name=""/>
        <dsp:cNvSpPr/>
      </dsp:nvSpPr>
      <dsp:spPr>
        <a:xfrm rot="5400000">
          <a:off x="3780140" y="1274907"/>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Add contextual understanding to findings</a:t>
          </a:r>
        </a:p>
        <a:p>
          <a:pPr marL="171450" lvl="1" indent="-171450" algn="l" defTabSz="711200">
            <a:lnSpc>
              <a:spcPct val="90000"/>
            </a:lnSpc>
            <a:spcBef>
              <a:spcPct val="0"/>
            </a:spcBef>
            <a:spcAft>
              <a:spcPct val="15000"/>
            </a:spcAft>
            <a:buChar char="••"/>
          </a:pPr>
          <a:r>
            <a:rPr lang="en-US" sz="1600" kern="1200" dirty="0"/>
            <a:t>Formulate better policy recommendations</a:t>
          </a:r>
        </a:p>
        <a:p>
          <a:pPr marL="171450" lvl="1" indent="-171450" algn="l" defTabSz="711200">
            <a:lnSpc>
              <a:spcPct val="90000"/>
            </a:lnSpc>
            <a:spcBef>
              <a:spcPct val="0"/>
            </a:spcBef>
            <a:spcAft>
              <a:spcPct val="15000"/>
            </a:spcAft>
            <a:buChar char="••"/>
          </a:pPr>
          <a:r>
            <a:rPr lang="en-US" sz="1600" kern="1200" dirty="0"/>
            <a:t>External validity/transferability to other contexts</a:t>
          </a:r>
        </a:p>
        <a:p>
          <a:pPr marL="171450" lvl="1" indent="-171450" algn="l" defTabSz="711200">
            <a:lnSpc>
              <a:spcPct val="90000"/>
            </a:lnSpc>
            <a:spcBef>
              <a:spcPct val="0"/>
            </a:spcBef>
            <a:spcAft>
              <a:spcPct val="15000"/>
            </a:spcAft>
            <a:buChar char="••"/>
          </a:pPr>
          <a:r>
            <a:rPr lang="en-US" sz="1600" kern="1200" dirty="0"/>
            <a:t>Raise new questions to guide future research</a:t>
          </a:r>
        </a:p>
      </dsp:txBody>
      <dsp:txXfrm rot="-5400000">
        <a:off x="1408668" y="3710233"/>
        <a:ext cx="5987139" cy="118034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332D4E-916F-44DB-A310-4661C3690AE5}" type="datetimeFigureOut">
              <a:rPr lang="en-US" smtClean="0"/>
              <a:t>10/6/2020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B7398F-7B38-424F-A0BB-44D68D11731E}" type="slidenum">
              <a:rPr lang="en-US" smtClean="0"/>
              <a:t>‹#›</a:t>
            </a:fld>
            <a:endParaRPr lang="en-US"/>
          </a:p>
        </p:txBody>
      </p:sp>
    </p:spTree>
    <p:extLst>
      <p:ext uri="{BB962C8B-B14F-4D97-AF65-F5344CB8AC3E}">
        <p14:creationId xmlns:p14="http://schemas.microsoft.com/office/powerpoint/2010/main" val="17405798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17.26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11 1,'-5'0,"-1"0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9.41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23.89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16,'0'-1,"0"-2,0-1,1 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24.34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12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997 1,'2'5,"1"1,0 0,0-1,0 0,1 0,-1 0,1 0,0 0,1-1,-1 0,1 0,0 0,0 0,0-1,0 0,1 0,-1 0,1-1,0 0,-1 0,1 0,0-1,0 0,1 0,-1 0,0-1,0 0,0 0,0 0,4-2,26 8,123-21,-108 0,-47 12,1 1,-1 1,0-1,1 0,-1 1,1 0,-1 0,1 1,0-1,-1 1,1 0,0 0,-1 0,1 1,0 0,-1 0,1 0,-1 0,2 1,139 24,-44-7,59 12,38 27,-199-57,0-1,-1 1,1-1,0 1,0-1,-1 1,1 0,0 0,0-1,0 1,0 0,0 0,0 0,0 0,0 1,0-1,1 0,-1 0,0 0,1 1,-1-1,1 0,-1 1,1-1,0 0,-1 1,1-1,0 1,0-1,0 0,0 1,0-1,0 0,1 1,-1-1,0 1,1-1,-1 0,1 1,-1-1,1 0,0 0,0 0,-1 1,1-1,0 0,0 0,0 0,0 0,0 0,0-1,0 1,1 0,-1 0,0-1,0 1,1-1,-1 1,0-1,1 1,-1-1,0 0,1 0,0 1,-115 41,-132-69,-79 27,46-66,132 66,36-11,108 11,-1 0,1 0,0 0,0-1,0 1,0-1,0 0,0 0,0 1,0-1,0 0,0-1,0 1,1 0,-1-1,0 1,1 0,-1-1,1 0,0 1,-1-1,1 0,0 0,0 0,0 0,0 0,0 0,1 0,-1 0,1 0,-1 0,1 0,0 0,0-1,0 1,0 0,0 0,0 0,1 0,-1 0,1-1,-1 1,1 0,0 0,0 0,0 0,0 0,-1-7,-27 32,19-19,1 0,-1 0,0-1,0 0,-1-1,1 1,0-2,-1 1,0-1,1 0,-1-1,0 0,1 0,-1-1,1 0,-7-2,11 2,0 0,0 0,1-1,-1 1,1-1,-1 0,1 0,0 0,0-1,0 1,0-1,0 0,0 1,1-1,-1 0,1-1,0 1,0 0,0-1,0 1,1-1,-1 1,1-1,0 0,0 0,1 1,-1-1,0-3,2 6,-1-1,1 1,-1 0,0-1,0 1,1-1,-1 1,0 0,0-1,0 1,-1-1,1 1,0 0,-1-1,1 1,0 0,-1-1,1 1,-1 0,0 0,0 0,1-1,-1 1,0 0,0 0,0 0,0 0,0 0,0 1,0-1,0 0,-1 0,1 1,0-1,0 0,-1 1,1 0,0-1,-1 1,1 0,0-1,-1 1,1 0,-1 0,1 0,0 0,-1 1,1-1,-1 0,1 0,0 1,-1-1,1 1,0-1,0 1,-1 0,1-1,0 1,0 0,0 0,-1 0,-6 4,0-1,-1 0,0-1,0 0,0-1,0 0,0 0,0-1,-1 0,1 0,-1-1,1-1,0 1,-1-2,-2 0,-25 1,12 2,22 0,1 0,-1-1,0 1,1 0,-1-1,0 1,0-1,1 0,-1 0,0 0,0 0,1-1,-1 1,0-1,1 1,-1-1,0 0,1 0,-1 0,1 0,0-1,-1 1,1-1,0 1,0-1,0 0,0 0,0 0,0 0,0 0,1-1,-1 1,1 0,0-1,-1 1,1-1,0 1,0-1,1 0,-1-1,-84 11,-66 26,140-16,10-13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52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38 1,'-1'0,"-2"0,-1 0,-1 0,-1 0,0 0,-1 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90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13 0,'-1'0,"-2"0,-1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5.75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54,'138'-27,"122"1,-89 71,-67-8,50-27,-148-10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39.97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5 0,'-2'0,"0"0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44.46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115 66,'-2'-1,"0"-1,0 1,-1 0,1 0,-1 0,1 1,0-1,-1 0,1 1,-1 0,1-1,-1 1,0 0,1 0,-1 1,1-1,-1 0,1 1,-1 0,1 0,0-1,-1 1,1 0,0 1,0-1,-1 0,1 1,0-1,0 1,1 0,-1 0,0-1,0 1,1 0,-1 0,1 1,0-1,0 0,0 0,0 1,0-1,-1 3,-24 163,29-165,-1 1,0-1,1 0,0 0,0 0,0 0,0-1,0 1,1-1,-1 0,1 1,-1-2,1 1,0 0,0-1,-1 0,1 0,0 0,0 0,1-1,-1 1,0-1,0 0,0 0,0-1,0 1,0-1,0 0,0 0,0 0,0 0,1-2,12 2,146-37,-164 38,1 0,-1 0,0 0,1 0,-1 0,0 0,1 0,-1 0,0-1,1 1,-1 0,0-1,1 1,-1 0,1-1,-1 1,1 0,-1-1,1 1,-1-1,1 1,-1-1,1 1,0-1,-1 0,1 1,0-1,0 1,-1-1,1 0,0 1,0-1,0 0,0 1,0-1,0 0,0 1,0-1,0 0,0 1,0-1,0 0,0 1,0-1,1 0,-1 1,0-1,0 1,1-1,-1 0,1 1,-1-1,0 1,1-1,-1 1,1-1,-1 1,1 0,-1-1,1 1,0-1,-1 1,1 0,-1 0,1-1,-57-20,51 20,1 0,-1 0,0-1,1 1,-1-1,1 0,0-1,-1 1,1-1,0 0,0 0,1 0,-1-1,1 1,-1-1,1 0,0 0,1 0,-1 0,1 0,0-1,0 1,0-1,0 1,1-1,0 0,0 0,0 1,0-1,1 0,0 0,0 0,0 0,1 0,0 0,-1 1,2-1,-1 0,1-1,-1 3,0 1,0-1,1 0,-1 0,1 1,-1-1,1 1,0 0,0-1,0 1,0 0,1 0,-1 0,0 1,1-1,0 0,-1 1,1 0,0-1,0 1,-1 0,1 1,0-1,0 0,0 1,0 0,0-1,0 1,0 0,0 1,0-1,0 0,0 1,0 0,0 0,100 35,41-19,-103-91,15 114,-24-20,-27-17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4.49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6 371,'59'-15,"181"13,-212 7,-52-2,-201 5,218-8,3 0,1 0,0-1,0 1,-1 0,1 1,0-1,0 1,-1-1,1 1,0 0,0 0,0 0,0 0,0 1,0 0,0-1,0 1,1 0,-1 0,1 0,-1 1,1-1,0 0,0 1,-2 2,7-3,-1-1,0 0,1 0,-1 0,1 0,-1 0,1-1,0 1,-1-1,1 0,0 1,-1-1,1 0,0-1,-1 1,1 0,-1-1,1 1,0-1,-1 0,1 0,-1 0,1 0,-1-1,0 1,2-2,206-69,-53 25,-108 12,-42 29,1-1,-1 1,1 1,1-1,-1 1,1 1,0 0,0 0,0 1,0 0,1 0,-1 1,1 0,-1 1,8 0,189-22,-204 23,0 0,-1 0,1 0,0-1,0 1,-1 0,1-1,0 0,-1 1,1-1,0 0,-1 0,1 0,-1 0,0 0,1 0,-1-1,0 1,1 0,-1-1,0 1,0-1,0 1,0-1,-1 1,1-1,0 0,-1 1,1-1,-1 0,1 0,-1 1,0-1,0 0,0 0,0 0,2-9,1 9,-1 1,1-1,-1 1,1-1,0 1,0 0,-1 0,1 0,0 0,0 0,0 1,0-1,0 1,0 0,0 0,0 0,1 0,-1 1,0-1,0 1,-1 0,1 0,0 0,0 0,0 0,0 1,28 2,114-4,-143-1,0 0,-1 0,1-1,0 1,-1 0,1 0,-1-1,1 1,-1-1,1 0,-1 1,0-1,0 0,0 0,0 0,0 0,0 1,-1-1,1 0,-1-1,1 1,-1 0,0 0,0 0,0 0,0 0,0 0,0 0,0 0,-1-1,13-41,37 55,181-28,-224 17,25 2,-50 17,2-9,-1 1,0-2,0-1,-1 0,0-1,0-1,0-1,-1-1,0 0,-14 0,-108 43,72-15,-45 7,-55 25,134-53,0-3,-1 0,0-3,0-1,0-1,0-3,-13-1,31 4,17-1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6.05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30,'90'-10,"-55"2,-29 5,0 1,0 1,0-1,0 1,0 0,0 0,0 0,0 1,0 0,0 0,0 1,0 0,0 0,0 0,0 1,0 0,0 0,0 0,-2 3,-1-1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6.51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4,'0'-1,"0"-1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7.35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0,'0'2,"2"0,0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7.89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0,'1'0,"3"0,0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8.49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23B79-B2CC-6E46-AA78-19A5D951668E}" type="datetimeFigureOut">
              <a:rPr lang="en-US" smtClean="0"/>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4F578-75B6-A646-BEDC-2C8F1D1AE67E}" type="slidenum">
              <a:rPr lang="en-US" smtClean="0"/>
              <a:t>‹#›</a:t>
            </a:fld>
            <a:endParaRPr lang="en-US"/>
          </a:p>
        </p:txBody>
      </p:sp>
    </p:spTree>
    <p:extLst>
      <p:ext uri="{BB962C8B-B14F-4D97-AF65-F5344CB8AC3E}">
        <p14:creationId xmlns:p14="http://schemas.microsoft.com/office/powerpoint/2010/main" val="17225814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1</a:t>
            </a:fld>
            <a:endParaRPr lang="en-US"/>
          </a:p>
        </p:txBody>
      </p:sp>
    </p:spTree>
    <p:extLst>
      <p:ext uri="{BB962C8B-B14F-4D97-AF65-F5344CB8AC3E}">
        <p14:creationId xmlns:p14="http://schemas.microsoft.com/office/powerpoint/2010/main" val="3835324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Randomized controlled trials are the methodologically “cleanest” way to establish a counterfactual so we can compare “apples with apples”, but this is sometimes impractical or not feasible</a:t>
            </a:r>
          </a:p>
          <a:p>
            <a:endParaRPr lang="en-US" dirty="0"/>
          </a:p>
          <a:p>
            <a:r>
              <a:rPr lang="en-US" dirty="0"/>
              <a:t>A variety of quantitative non-experimental methods address the same fundamental need for comparability:</a:t>
            </a:r>
          </a:p>
          <a:p>
            <a:pPr lvl="1"/>
            <a:r>
              <a:rPr lang="en-US" dirty="0"/>
              <a:t>Difference-in-difference</a:t>
            </a:r>
          </a:p>
          <a:p>
            <a:pPr lvl="1"/>
            <a:r>
              <a:rPr lang="en-US" dirty="0"/>
              <a:t>Instrumental variables</a:t>
            </a:r>
          </a:p>
          <a:p>
            <a:pPr lvl="1"/>
            <a:r>
              <a:rPr lang="en-US" dirty="0"/>
              <a:t>Regression discontinuity</a:t>
            </a:r>
          </a:p>
          <a:p>
            <a:pPr lvl="1"/>
            <a:r>
              <a:rPr lang="en-US" dirty="0"/>
              <a:t>Propensity score matching</a:t>
            </a:r>
          </a:p>
          <a:p>
            <a:pPr lvl="1"/>
            <a:r>
              <a:rPr lang="en-US" dirty="0"/>
              <a:t>Etc.</a:t>
            </a:r>
          </a:p>
          <a:p>
            <a:pPr lvl="1"/>
            <a:endParaRPr lang="en-US" dirty="0"/>
          </a:p>
          <a:p>
            <a:r>
              <a:rPr lang="en-US" dirty="0"/>
              <a:t>But these methods only tell part of the story</a:t>
            </a:r>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45</a:t>
            </a:fld>
            <a:endParaRPr lang="en-GB"/>
          </a:p>
        </p:txBody>
      </p:sp>
    </p:spTree>
    <p:extLst>
      <p:ext uri="{BB962C8B-B14F-4D97-AF65-F5344CB8AC3E}">
        <p14:creationId xmlns:p14="http://schemas.microsoft.com/office/powerpoint/2010/main" val="4392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27E272-0D5B-BC4E-8FAC-9B8546DA2EF4}" type="slidenum">
              <a:rPr lang="en-US" smtClean="0"/>
              <a:pPr/>
              <a:t>46</a:t>
            </a:fld>
            <a:endParaRPr lang="en-US"/>
          </a:p>
        </p:txBody>
      </p:sp>
    </p:spTree>
    <p:extLst>
      <p:ext uri="{BB962C8B-B14F-4D97-AF65-F5344CB8AC3E}">
        <p14:creationId xmlns:p14="http://schemas.microsoft.com/office/powerpoint/2010/main" val="777543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a:t>
            </a:r>
          </a:p>
          <a:p>
            <a:endParaRPr lang="en-US" dirty="0"/>
          </a:p>
          <a:p>
            <a:r>
              <a:rPr lang="en-US" dirty="0"/>
              <a:t>There has been a substantial increase in the level of interest and number of publications on mixed methods in the past ten years or so, including empirical papers, theoretical papers, practical guidelines, sample protocols, design typologies, and so forth.</a:t>
            </a:r>
          </a:p>
          <a:p>
            <a:endParaRPr lang="en-US" dirty="0"/>
          </a:p>
          <a:p>
            <a:r>
              <a:rPr lang="en-US" dirty="0"/>
              <a:t>One of the key messages coming out consistently is that “mixed methods” means much more than just adding a quantitative method to a qualitative study or vice versa. Though people sometimes initially think of mixed methods as something that is inherently valuable because you are bringing together different and complementary methods with different strengths and weaknesses – so naturally you’ll end up with more valid or insightful findings. Unfortunately that’s not the case and mixed methods studies are often more difficult, expensive, and time-consuming than single-paradigm studies because you have to ensure rigor with each method and also develop a rigorous design and approach for integrating the methods.</a:t>
            </a:r>
          </a:p>
          <a:p>
            <a:endParaRPr lang="en-US" dirty="0"/>
          </a:p>
          <a:p>
            <a:r>
              <a:rPr lang="en-US" dirty="0"/>
              <a:t>Potential pitfalls: e.g., </a:t>
            </a:r>
          </a:p>
          <a:p>
            <a:pPr marL="228600" indent="-228600">
              <a:buAutoNum type="arabicParenR"/>
            </a:pPr>
            <a:r>
              <a:rPr lang="en-US" dirty="0"/>
              <a:t>conducting some interviews and focus groups alongside quantitative data collection and then cherry-picking quotes to explain why an effect was observed or why it was not observed (may be partly due inadequate description of the settings, methods used to collect and analyze the data, examining rival hypotheses, looking for negative evidence, no justification for sampling, etc.)</a:t>
            </a:r>
          </a:p>
          <a:p>
            <a:pPr marL="228600" indent="-228600">
              <a:buAutoNum type="arabicParenR"/>
            </a:pPr>
            <a:r>
              <a:rPr lang="en-US" dirty="0"/>
              <a:t>Trying to quantize some qualitative data and then try to test for statistically significant differences between two or more groups in a small sample of data</a:t>
            </a:r>
          </a:p>
          <a:p>
            <a:endParaRPr lang="en-US" dirty="0"/>
          </a:p>
          <a:p>
            <a:r>
              <a:rPr lang="en-US" dirty="0"/>
              <a:t>In short, mixing methods has to be done carefully and requires adequate training.</a:t>
            </a:r>
          </a:p>
        </p:txBody>
      </p:sp>
      <p:sp>
        <p:nvSpPr>
          <p:cNvPr id="4" name="Slide Number Placeholder 3"/>
          <p:cNvSpPr>
            <a:spLocks noGrp="1"/>
          </p:cNvSpPr>
          <p:nvPr>
            <p:ph type="sldNum" sz="quarter" idx="5"/>
          </p:nvPr>
        </p:nvSpPr>
        <p:spPr/>
        <p:txBody>
          <a:bodyPr/>
          <a:lstStyle/>
          <a:p>
            <a:fld id="{89EF64B1-9061-40A8-A955-3D40E91A746B}" type="slidenum">
              <a:rPr lang="en-GB" smtClean="0"/>
              <a:pPr/>
              <a:t>50</a:t>
            </a:fld>
            <a:endParaRPr lang="en-GB"/>
          </a:p>
        </p:txBody>
      </p:sp>
    </p:spTree>
    <p:extLst>
      <p:ext uri="{BB962C8B-B14F-4D97-AF65-F5344CB8AC3E}">
        <p14:creationId xmlns:p14="http://schemas.microsoft.com/office/powerpoint/2010/main" val="2721732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This CEDIL/3ie paper reviews recent work done to incorporate qualitative methods in impact eval., brings in expert opinion, outlines lessons for the way forward</a:t>
            </a:r>
          </a:p>
        </p:txBody>
      </p:sp>
      <p:sp>
        <p:nvSpPr>
          <p:cNvPr id="4" name="Slide Number Placeholder 3"/>
          <p:cNvSpPr>
            <a:spLocks noGrp="1"/>
          </p:cNvSpPr>
          <p:nvPr>
            <p:ph type="sldNum" sz="quarter" idx="5"/>
          </p:nvPr>
        </p:nvSpPr>
        <p:spPr/>
        <p:txBody>
          <a:bodyPr/>
          <a:lstStyle/>
          <a:p>
            <a:fld id="{89EF64B1-9061-40A8-A955-3D40E91A746B}" type="slidenum">
              <a:rPr lang="en-GB" smtClean="0"/>
              <a:pPr/>
              <a:t>51</a:t>
            </a:fld>
            <a:endParaRPr lang="en-GB"/>
          </a:p>
        </p:txBody>
      </p:sp>
    </p:spTree>
    <p:extLst>
      <p:ext uri="{BB962C8B-B14F-4D97-AF65-F5344CB8AC3E}">
        <p14:creationId xmlns:p14="http://schemas.microsoft.com/office/powerpoint/2010/main" val="294804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 for this slide: One of the points noted in the introduction of the CEDIL report is that – like this slide - it still unfortunately common for authors to call their quantitative studies “mixed methods” when what all they are actually doing is adding qualitative quotes to justify findings from the quantitative analysis – or to spice up a presentation or report.</a:t>
            </a:r>
          </a:p>
        </p:txBody>
      </p:sp>
      <p:sp>
        <p:nvSpPr>
          <p:cNvPr id="4" name="Slide Number Placeholder 3"/>
          <p:cNvSpPr>
            <a:spLocks noGrp="1"/>
          </p:cNvSpPr>
          <p:nvPr>
            <p:ph type="sldNum" sz="quarter" idx="5"/>
          </p:nvPr>
        </p:nvSpPr>
        <p:spPr/>
        <p:txBody>
          <a:bodyPr/>
          <a:lstStyle/>
          <a:p>
            <a:fld id="{89EF64B1-9061-40A8-A955-3D40E91A746B}" type="slidenum">
              <a:rPr lang="en-GB" smtClean="0"/>
              <a:pPr/>
              <a:t>52</a:t>
            </a:fld>
            <a:endParaRPr lang="en-GB"/>
          </a:p>
        </p:txBody>
      </p:sp>
    </p:spTree>
    <p:extLst>
      <p:ext uri="{BB962C8B-B14F-4D97-AF65-F5344CB8AC3E}">
        <p14:creationId xmlns:p14="http://schemas.microsoft.com/office/powerpoint/2010/main" val="2273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summarize key points from the CEDIL/3ie paper</a:t>
            </a:r>
          </a:p>
        </p:txBody>
      </p:sp>
      <p:sp>
        <p:nvSpPr>
          <p:cNvPr id="4" name="Slide Number Placeholder 3"/>
          <p:cNvSpPr>
            <a:spLocks noGrp="1"/>
          </p:cNvSpPr>
          <p:nvPr>
            <p:ph type="sldNum" sz="quarter" idx="5"/>
          </p:nvPr>
        </p:nvSpPr>
        <p:spPr/>
        <p:txBody>
          <a:bodyPr/>
          <a:lstStyle/>
          <a:p>
            <a:fld id="{89EF64B1-9061-40A8-A955-3D40E91A746B}" type="slidenum">
              <a:rPr lang="en-GB" smtClean="0"/>
              <a:pPr/>
              <a:t>53</a:t>
            </a:fld>
            <a:endParaRPr lang="en-GB"/>
          </a:p>
        </p:txBody>
      </p:sp>
    </p:spTree>
    <p:extLst>
      <p:ext uri="{BB962C8B-B14F-4D97-AF65-F5344CB8AC3E}">
        <p14:creationId xmlns:p14="http://schemas.microsoft.com/office/powerpoint/2010/main" val="213534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54</a:t>
            </a:fld>
            <a:endParaRPr lang="en-GB"/>
          </a:p>
        </p:txBody>
      </p:sp>
    </p:spTree>
    <p:extLst>
      <p:ext uri="{BB962C8B-B14F-4D97-AF65-F5344CB8AC3E}">
        <p14:creationId xmlns:p14="http://schemas.microsoft.com/office/powerpoint/2010/main" val="592313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of examples to be filled in from examples shared by 3ie staff and from the underlying papers in the CEDIL paper. Possibly other sources.</a:t>
            </a:r>
          </a:p>
          <a:p>
            <a:endParaRPr lang="en-US" dirty="0"/>
          </a:p>
          <a:p>
            <a:r>
              <a:rPr lang="en-US" dirty="0"/>
              <a:t>Uttar Pradesh, India:</a:t>
            </a:r>
          </a:p>
          <a:p>
            <a:r>
              <a:rPr lang="en-US" dirty="0"/>
              <a:t>-Community-led video education to increase vaccination coverage</a:t>
            </a:r>
          </a:p>
          <a:p>
            <a:r>
              <a:rPr lang="en-US" dirty="0"/>
              <a:t>-Mixed methods RCT</a:t>
            </a:r>
          </a:p>
          <a:p>
            <a:r>
              <a:rPr lang="en-US" dirty="0"/>
              <a:t>-FGDs, observation based on </a:t>
            </a:r>
            <a:r>
              <a:rPr lang="en-US" dirty="0" err="1"/>
              <a:t>ToC</a:t>
            </a:r>
            <a:endParaRPr lang="en-US" dirty="0"/>
          </a:p>
          <a:p>
            <a:r>
              <a:rPr lang="en-US" dirty="0"/>
              <a:t>-Qualitative data were collected using semi-structured instruments designed for both FGDs and interviews, separately for health workers, mothers, and community members. Instruments were designed based on the study TOC and continually updated to reflect data collected</a:t>
            </a:r>
          </a:p>
          <a:p>
            <a:r>
              <a:rPr lang="en-US" dirty="0"/>
              <a:t>-The intervention explicitly sought to change knowledge, attitudes, beliefs, and norms about immunization, which at baseline we believed to be significant constraints to immunization. The updated TOC and our findings illustrate that these may not have been the most significant constraints, or they cannot be addressed in isolation. </a:t>
            </a:r>
          </a:p>
          <a:p>
            <a:r>
              <a:rPr lang="en-US" dirty="0"/>
              <a:t>-Results of in-depth probing during FGDs and ASHA interviews suggest this belief continues to persist in some sub-communities in this district and is more strongly held among older generations, who tend to be decision-makers in traditional households, as well as in Muslim communities. </a:t>
            </a:r>
          </a:p>
          <a:p>
            <a:endParaRPr lang="en-US" dirty="0"/>
          </a:p>
          <a:p>
            <a:r>
              <a:rPr lang="en-US" dirty="0"/>
              <a:t>Zambia:</a:t>
            </a:r>
          </a:p>
          <a:p>
            <a:r>
              <a:rPr lang="en-US" dirty="0"/>
              <a:t>-Women’s empowerment (child grant program); a poverty-targeted, unconditional transfer given to mothers or primary caregivers of young children aged zero to five.</a:t>
            </a:r>
          </a:p>
          <a:p>
            <a:r>
              <a:rPr lang="en-US" dirty="0"/>
              <a:t>-The qualitative component consisted of 30 IDIs with women and 10 IDIs with male partners or other decision makers in the household of the women interviewed, collected at one point in time in the </a:t>
            </a:r>
            <a:r>
              <a:rPr lang="en-US" dirty="0" err="1"/>
              <a:t>Kaputa</a:t>
            </a:r>
            <a:r>
              <a:rPr lang="en-US" dirty="0"/>
              <a:t> District</a:t>
            </a:r>
          </a:p>
          <a:p>
            <a:r>
              <a:rPr lang="en-US" dirty="0"/>
              <a:t>-The women and their partners were purposefully sampled from the longitudinal quantitative sample stratified on three indicators: (1) marital status (married and cohabiting versus unmarried), 6 (2) changes in quantitative measures of decision making over time (as a proxy for changes in women’s empowerment), and (3) treatment or control </a:t>
            </a:r>
            <a:r>
              <a:rPr lang="en-US" dirty="0" err="1"/>
              <a:t>grou</a:t>
            </a:r>
            <a:endParaRPr lang="en-US" dirty="0"/>
          </a:p>
          <a:p>
            <a:r>
              <a:rPr lang="en-US" dirty="0"/>
              <a:t>-</a:t>
            </a:r>
            <a:r>
              <a:rPr lang="en-US" sz="1200" b="0" i="0" u="none" strike="noStrike" kern="1200" baseline="0" dirty="0">
                <a:solidFill>
                  <a:schemeClr val="tx1"/>
                </a:solidFill>
                <a:latin typeface="+mn-lt"/>
                <a:ea typeface="+mn-ea"/>
                <a:cs typeface="+mn-cs"/>
              </a:rPr>
              <a:t>The combined methods show that there is significant room</a:t>
            </a:r>
          </a:p>
          <a:p>
            <a:r>
              <a:rPr lang="en-US" sz="1200" b="0" i="0" u="none" strike="noStrike" kern="1200" baseline="0" dirty="0">
                <a:solidFill>
                  <a:schemeClr val="tx1"/>
                </a:solidFill>
                <a:latin typeface="+mn-lt"/>
                <a:ea typeface="+mn-ea"/>
                <a:cs typeface="+mn-cs"/>
              </a:rPr>
              <a:t>for improvement of measurement of empowerment, including</a:t>
            </a:r>
          </a:p>
          <a:p>
            <a:r>
              <a:rPr lang="en-US" sz="1200" b="0" i="0" u="none" strike="noStrike" kern="1200" baseline="0" dirty="0">
                <a:solidFill>
                  <a:schemeClr val="tx1"/>
                </a:solidFill>
                <a:latin typeface="+mn-lt"/>
                <a:ea typeface="+mn-ea"/>
                <a:cs typeface="+mn-cs"/>
              </a:rPr>
              <a:t>of women’s decision-making indicators. In particular, findings</a:t>
            </a:r>
          </a:p>
          <a:p>
            <a:r>
              <a:rPr lang="en-US" sz="1200" b="0" i="0" u="none" strike="noStrike" kern="1200" baseline="0" dirty="0">
                <a:solidFill>
                  <a:schemeClr val="tx1"/>
                </a:solidFill>
                <a:latin typeface="+mn-lt"/>
                <a:ea typeface="+mn-ea"/>
                <a:cs typeface="+mn-cs"/>
              </a:rPr>
              <a:t>show that although women often state they make decisions</a:t>
            </a:r>
          </a:p>
          <a:p>
            <a:r>
              <a:rPr lang="en-US" sz="1200" b="0" i="0" u="none" strike="noStrike" kern="1200" baseline="0" dirty="0">
                <a:solidFill>
                  <a:schemeClr val="tx1"/>
                </a:solidFill>
                <a:latin typeface="+mn-lt"/>
                <a:ea typeface="+mn-ea"/>
                <a:cs typeface="+mn-cs"/>
              </a:rPr>
              <a:t>(either solely or jointly), they also acknowledge that if there</a:t>
            </a:r>
          </a:p>
          <a:p>
            <a:r>
              <a:rPr lang="en-US" sz="1200" b="0" i="0" u="none" strike="noStrike" kern="1200" baseline="0" dirty="0">
                <a:solidFill>
                  <a:schemeClr val="tx1"/>
                </a:solidFill>
                <a:latin typeface="+mn-lt"/>
                <a:ea typeface="+mn-ea"/>
                <a:cs typeface="+mn-cs"/>
              </a:rPr>
              <a:t>is a disagreement or difference of opinion women’s preferences</a:t>
            </a:r>
          </a:p>
          <a:p>
            <a:r>
              <a:rPr lang="en-US" sz="1200" b="0" i="0" u="none" strike="noStrike" kern="1200" baseline="0" dirty="0">
                <a:solidFill>
                  <a:schemeClr val="tx1"/>
                </a:solidFill>
                <a:latin typeface="+mn-lt"/>
                <a:ea typeface="+mn-ea"/>
                <a:cs typeface="+mn-cs"/>
              </a:rPr>
              <a:t>are often second to men’s, calling into question the validity of</a:t>
            </a:r>
          </a:p>
          <a:p>
            <a:r>
              <a:rPr lang="en-US" sz="1200" b="0" i="0" u="none" strike="noStrike" kern="1200" baseline="0" dirty="0">
                <a:solidFill>
                  <a:schemeClr val="tx1"/>
                </a:solidFill>
                <a:latin typeface="+mn-lt"/>
                <a:ea typeface="+mn-ea"/>
                <a:cs typeface="+mn-cs"/>
              </a:rPr>
              <a:t>empirical measures to accurately capture the concept of ‘‘the</a:t>
            </a:r>
          </a:p>
          <a:p>
            <a:r>
              <a:rPr lang="en-US" sz="1200" b="0" i="0" u="none" strike="noStrike" kern="1200" baseline="0" dirty="0">
                <a:solidFill>
                  <a:schemeClr val="tx1"/>
                </a:solidFill>
                <a:latin typeface="+mn-lt"/>
                <a:ea typeface="+mn-ea"/>
                <a:cs typeface="+mn-cs"/>
              </a:rPr>
              <a:t>ultimate decision maker.” In addition, research suggests that</a:t>
            </a:r>
          </a:p>
          <a:p>
            <a:r>
              <a:rPr lang="en-US" sz="1200" b="0" i="0" u="none" strike="noStrike" kern="1200" baseline="0" dirty="0">
                <a:solidFill>
                  <a:schemeClr val="tx1"/>
                </a:solidFill>
                <a:latin typeface="+mn-lt"/>
                <a:ea typeface="+mn-ea"/>
                <a:cs typeface="+mn-cs"/>
              </a:rPr>
              <a:t>men and women differ in their perceptions of decision making,</a:t>
            </a:r>
          </a:p>
          <a:p>
            <a:r>
              <a:rPr lang="en-US" sz="1200" b="0" i="0" u="none" strike="noStrike" kern="1200" baseline="0" dirty="0">
                <a:solidFill>
                  <a:schemeClr val="tx1"/>
                </a:solidFill>
                <a:latin typeface="+mn-lt"/>
                <a:ea typeface="+mn-ea"/>
                <a:cs typeface="+mn-cs"/>
              </a:rPr>
              <a:t>indicating a divergence of opinion or other sources of bias</a:t>
            </a:r>
          </a:p>
          <a:p>
            <a:r>
              <a:rPr lang="en-US" sz="1200" b="0" i="0" u="none" strike="noStrike" kern="1200" baseline="0" dirty="0">
                <a:solidFill>
                  <a:schemeClr val="tx1"/>
                </a:solidFill>
                <a:latin typeface="+mn-lt"/>
                <a:ea typeface="+mn-ea"/>
                <a:cs typeface="+mn-cs"/>
              </a:rPr>
              <a:t>with creates conflicting reports</a:t>
            </a:r>
            <a:endParaRPr lang="en-US" dirty="0"/>
          </a:p>
          <a:p>
            <a:endParaRPr lang="en-US" dirty="0"/>
          </a:p>
          <a:p>
            <a:r>
              <a:rPr lang="en-US" dirty="0"/>
              <a:t>Mexico (Cardenas):</a:t>
            </a:r>
          </a:p>
          <a:p>
            <a:r>
              <a:rPr lang="en-US" dirty="0"/>
              <a:t>-many of the beneficiaries were participating, without having enough information about the benefits they and their children could receive, because acquaintances had recommended it.</a:t>
            </a:r>
          </a:p>
          <a:p>
            <a:r>
              <a:rPr lang="en-US" dirty="0"/>
              <a:t>-Implementation of the PEI for almost two decades without an impact evaluation has resulted in the </a:t>
            </a:r>
            <a:r>
              <a:rPr lang="en-US" dirty="0" err="1"/>
              <a:t>institutionalisation</a:t>
            </a:r>
            <a:r>
              <a:rPr lang="en-US" dirty="0"/>
              <a:t> of practices and criteria without adequate evidence to support them. Based on the information collected (qualitative and quantitative), the interpretation of findings and interactions with public officials, we identified the following implications as key aspects to be considered in a potential redesign of the </a:t>
            </a:r>
            <a:r>
              <a:rPr lang="en-US" dirty="0" err="1"/>
              <a:t>programme</a:t>
            </a:r>
            <a:endParaRPr lang="en-US" dirty="0"/>
          </a:p>
          <a:p>
            <a:endParaRPr lang="en-US" dirty="0"/>
          </a:p>
          <a:p>
            <a:r>
              <a:rPr lang="en-US" dirty="0"/>
              <a:t>Cambodia (DARA):</a:t>
            </a:r>
          </a:p>
          <a:p>
            <a:r>
              <a:rPr lang="en-US" dirty="0"/>
              <a:t>-At the household level, food consumption was </a:t>
            </a:r>
            <a:r>
              <a:rPr lang="en-US" dirty="0" err="1"/>
              <a:t>analysed</a:t>
            </a:r>
            <a:r>
              <a:rPr lang="en-US" dirty="0"/>
              <a:t> through the IDDS for THR beneficiaries only. This indicator doesn’t show a significant positive effect of the </a:t>
            </a:r>
            <a:r>
              <a:rPr lang="en-US" dirty="0" err="1"/>
              <a:t>programme</a:t>
            </a:r>
            <a:r>
              <a:rPr lang="en-US" dirty="0"/>
              <a:t>. However, it is believed that the period the survey was carried out negatively influenced the results. Qualitative interviews showed that THR allows beneficiaries to mitigate the loss of diet diversity they experience during the lean season. It is, therefore, a positive impact on the reduction of negative coping strategies.</a:t>
            </a:r>
          </a:p>
          <a:p>
            <a:r>
              <a:rPr lang="en-US" dirty="0"/>
              <a:t>-The study revealed higher asset scores for beneficiaries than for non beneficiaries, and lower representation of beneficiaries into the two poorest categories of households, in benefit of the two wealthiest ones. However, according to qualitative interviews, this difference is more likely to be due to a reduction of the sale of assets, as a coping strategy, than to an investment of eventual food savings or extra income in assets</a:t>
            </a:r>
          </a:p>
          <a:p>
            <a:r>
              <a:rPr lang="en-US" dirty="0"/>
              <a:t>-The qualitative data collection mainly focused on interviews with stakeholder and focus group discussions. Stakeholder interviews include staff from relevant line ministries, UN, NGO and the donor community. The purpose of these interviews is to collect data on more strategic issues that affect school feeding, such as national development plans, sectoral strategies or other specific interventions that may affect the school feeding interventions. The focus groups discussions will target both beneficiaries living in targeted communes and non-beneficiaries (within control groups). The purpose of these discussions is to understand and explain the causalities and assumptions of the school feeding </a:t>
            </a:r>
            <a:r>
              <a:rPr lang="en-US" dirty="0" err="1"/>
              <a:t>programme</a:t>
            </a:r>
            <a:r>
              <a:rPr lang="en-US" dirty="0"/>
              <a:t>, i.e. why is it successful, why do children attend school, to what extend does it have an effect on household economies and how does that affect dispositions related to education, etc. Topics and interview guides relate to the five categories of the household survey questionnaire (See Annex 7 for Topics list). Tracer interviews will be conducted with household members that have graduated successfully form primary education cycles. The purpose of this interview-approach is to „trace‟ the importance of school feeding among graduates.</a:t>
            </a:r>
          </a:p>
          <a:p>
            <a:endParaRPr lang="en-US" dirty="0"/>
          </a:p>
          <a:p>
            <a:r>
              <a:rPr lang="en-US" dirty="0"/>
              <a:t>Vietnam:</a:t>
            </a:r>
          </a:p>
          <a:p>
            <a:r>
              <a:rPr lang="en-US" dirty="0"/>
              <a:t>-women in both training conditions indicated that without the participation of their husbands the relational dynamics would not change. Similar ideas were expressed by the TYM staff who appreciated the training in general but also underscored the importance of involving the husbands in the offered training to encourage active participation in the training sessions, the application of the taught knowledge and skills, and gender equality.</a:t>
            </a:r>
          </a:p>
          <a:p>
            <a:endParaRPr lang="en-US" dirty="0"/>
          </a:p>
          <a:p>
            <a:r>
              <a:rPr lang="en-US" dirty="0"/>
              <a:t>Bangladesh (White 2009):</a:t>
            </a:r>
          </a:p>
          <a:p>
            <a:r>
              <a:rPr lang="en-US" sz="1200" b="0" i="0" u="none" strike="noStrike" kern="1200" baseline="0" dirty="0">
                <a:solidFill>
                  <a:schemeClr val="tx1"/>
                </a:solidFill>
                <a:latin typeface="+mn-lt"/>
                <a:ea typeface="+mn-ea"/>
                <a:cs typeface="+mn-cs"/>
              </a:rPr>
              <a:t>First, use of qualitative data means a wide range of activities, not just arranging for some focus groups (in my view one of the weaker forms of qualitative data, unless done really well). It includes, for example, reading of anthropological and political literature of the intervention context to inform evaluation design. In the Bangladesh case, identification of the ‘mother- in- law’ effect came from reading </a:t>
            </a:r>
            <a:r>
              <a:rPr lang="en-US" sz="1200" b="0" i="0" u="none" strike="noStrike" kern="1200" baseline="0" dirty="0" err="1">
                <a:solidFill>
                  <a:schemeClr val="tx1"/>
                </a:solidFill>
                <a:latin typeface="+mn-lt"/>
                <a:ea typeface="+mn-ea"/>
                <a:cs typeface="+mn-cs"/>
              </a:rPr>
              <a:t>anthropolo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gical</a:t>
            </a:r>
            <a:r>
              <a:rPr lang="en-US" sz="1200" b="0" i="0" u="none" strike="noStrike" kern="1200" baseline="0" dirty="0">
                <a:solidFill>
                  <a:schemeClr val="tx1"/>
                </a:solidFill>
                <a:latin typeface="+mn-lt"/>
                <a:ea typeface="+mn-ea"/>
                <a:cs typeface="+mn-cs"/>
              </a:rPr>
              <a:t> literature (notably White, 1992). This insight led us to unpack the household roster section of the questionnaire to identify those women living with their mother in law (e.g. daughter-in- law of household head, where spouse of household head also pre sent, spouse of household head, where mother of head also present, and sister- in- law of household head, where mother of head also present), and so carry out quantitative analysis informed by a qualitative insight. Second, the people targeted have to be the right ones. The program targeted the mothers of young children. But mothers are frequently not the decision makers, and rarely the sole decision makers, with respect to the health and nutrition of their children. For a start, women do not go to market in rural Bangladesh; it is men who do the shopping. And for women in joint households – meaning they live with their mother- in- law – as a sizeable minority do, then the mother-in- law heads the women’s domain. Indeed, project participation rates are significantly lower for women living with their mother- in-law in more conservative parts of the country.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55</a:t>
            </a:fld>
            <a:endParaRPr lang="en-GB"/>
          </a:p>
        </p:txBody>
      </p:sp>
    </p:spTree>
    <p:extLst>
      <p:ext uri="{BB962C8B-B14F-4D97-AF65-F5344CB8AC3E}">
        <p14:creationId xmlns:p14="http://schemas.microsoft.com/office/powerpoint/2010/main" val="46387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3ie is a member-based international NGO established in 2008, promoting evidence-informed development policies and </a:t>
            </a:r>
            <a:r>
              <a:rPr lang="en-US" dirty="0" err="1" smtClean="0"/>
              <a:t>programmes</a:t>
            </a:r>
            <a:r>
              <a:rPr lang="en-US" dirty="0" smtClean="0"/>
              <a:t>.</a:t>
            </a:r>
            <a:r>
              <a:rPr lang="en-US" baseline="0" dirty="0" smtClean="0"/>
              <a:t> </a:t>
            </a:r>
            <a:r>
              <a:rPr lang="en-US" dirty="0" smtClean="0"/>
              <a:t> As an </a:t>
            </a:r>
            <a:r>
              <a:rPr lang="en-US" dirty="0" err="1" smtClean="0"/>
              <a:t>organisation</a:t>
            </a:r>
            <a:r>
              <a:rPr lang="en-US" dirty="0" smtClean="0"/>
              <a:t>, we believe evidence-informed decision-making will make development more effective and help improve the lives of poor people. </a:t>
            </a:r>
          </a:p>
          <a:p>
            <a:endParaRPr lang="en-US" baseline="0" dirty="0" smtClean="0"/>
          </a:p>
          <a:p>
            <a:r>
              <a:rPr lang="en-US" b="1" baseline="0" dirty="0" smtClean="0"/>
              <a:t>Note:  We are an NGO registered in the US.  We have offices in Delhi, London and Washington, DC.  </a:t>
            </a:r>
            <a:r>
              <a:rPr lang="en-US" b="1" u="sng" baseline="0" dirty="0" smtClean="0"/>
              <a:t>You CANNOT say that Delhi is our main or head office for legal reasons</a:t>
            </a:r>
            <a:r>
              <a:rPr lang="en-US" b="1" baseline="0" dirty="0" smtClean="0"/>
              <a:t>.</a:t>
            </a:r>
          </a:p>
          <a:p>
            <a:endParaRPr lang="en-US" baseline="0" dirty="0" smtClean="0"/>
          </a:p>
          <a:p>
            <a:r>
              <a:rPr lang="en-US" i="1" baseline="0" dirty="0" smtClean="0"/>
              <a:t>The points below provide details you can use to describe 3ie while using this slide.  </a:t>
            </a:r>
          </a:p>
          <a:p>
            <a:endParaRPr lang="en-US" i="1"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i="1" baseline="0" dirty="0" smtClean="0"/>
              <a:t>Please remember</a:t>
            </a:r>
            <a:r>
              <a:rPr lang="en-US" i="1" baseline="0" dirty="0" smtClean="0"/>
              <a:t>: What you say should be tailored to your specific audience.  How you expand on what 3ie does should depend on your audience and the context or purpose of your presentation at that particular meeting.  The description in the ‘Who we are’ slide is the minimum required to describe 3ie at the start of every presentation.  This one slide should take approximately 30 seconds to a minute to paraphrase.  You can change the order of the information.  However, you should not forget to mention that </a:t>
            </a:r>
            <a:r>
              <a:rPr lang="en-US" i="1" u="sng" baseline="0" dirty="0" smtClean="0"/>
              <a:t>we are primarily a funder</a:t>
            </a:r>
            <a:r>
              <a:rPr lang="en-US" i="1" baseline="0" dirty="0" smtClean="0"/>
              <a:t>, even if you choose to </a:t>
            </a:r>
            <a:r>
              <a:rPr lang="en-US" i="1" baseline="0" dirty="0" err="1" smtClean="0"/>
              <a:t>emphasise</a:t>
            </a:r>
            <a:r>
              <a:rPr lang="en-US" i="1" baseline="0" dirty="0" smtClean="0"/>
              <a:t> other aspects of what we do.  You can choose to include more slides with further details on our work. We encourage you to decide how much detail to include depending on the audience and the time available for the presentation. </a:t>
            </a:r>
            <a:endParaRPr lang="en-IN" sz="1200" kern="1200" dirty="0" smtClean="0">
              <a:solidFill>
                <a:schemeClr val="tx1"/>
              </a:solidFill>
              <a:latin typeface="+mn-lt"/>
              <a:ea typeface="+mn-ea"/>
              <a:cs typeface="+mn-cs"/>
            </a:endParaRPr>
          </a:p>
          <a:p>
            <a:endParaRPr lang="en-US" dirty="0" smtClean="0"/>
          </a:p>
          <a:p>
            <a:r>
              <a:rPr lang="en-US" dirty="0" smtClean="0"/>
              <a:t>Given below some</a:t>
            </a:r>
            <a:r>
              <a:rPr lang="en-US" baseline="0" dirty="0" smtClean="0"/>
              <a:t> suggestions for more details that can be added to your slides: </a:t>
            </a:r>
          </a:p>
          <a:p>
            <a:endParaRPr lang="en-US" dirty="0" smtClean="0"/>
          </a:p>
          <a:p>
            <a:r>
              <a:rPr lang="en-US" dirty="0" smtClean="0"/>
              <a:t>We are primarily</a:t>
            </a:r>
            <a:r>
              <a:rPr lang="en-US" baseline="0" dirty="0" smtClean="0"/>
              <a:t> a </a:t>
            </a:r>
            <a:r>
              <a:rPr lang="en-US" dirty="0" smtClean="0"/>
              <a:t>grant maker</a:t>
            </a:r>
            <a:r>
              <a:rPr lang="en-US" baseline="0" dirty="0" smtClean="0"/>
              <a:t> set up by major development donors to help fill the large gaps in quality evidence available for international development decision-making.  </a:t>
            </a:r>
          </a:p>
          <a:p>
            <a:endParaRPr lang="en-US" baseline="0" dirty="0" smtClean="0"/>
          </a:p>
          <a:p>
            <a:r>
              <a:rPr lang="en-US" baseline="0" dirty="0" smtClean="0"/>
              <a:t>W</a:t>
            </a:r>
            <a:r>
              <a:rPr lang="en-US" dirty="0" smtClean="0"/>
              <a:t>e fund</a:t>
            </a:r>
            <a:r>
              <a:rPr lang="en-US" baseline="0" dirty="0" smtClean="0"/>
              <a:t> impact evaluations, systematic reviews, evidence syntheses (such as the 2013 study on education outcomes and the forthcoming paper on community-driven development evidence) evidence gap maps and replication studies focused on low- and middle-income countries. </a:t>
            </a:r>
          </a:p>
          <a:p>
            <a:endParaRPr lang="en-US" baseline="0" dirty="0" smtClean="0"/>
          </a:p>
          <a:p>
            <a:r>
              <a:rPr lang="en-US" baseline="0" dirty="0" smtClean="0"/>
              <a:t>We set high standards in terms of our grant making. We f</a:t>
            </a:r>
            <a:r>
              <a:rPr lang="en-GB" sz="1200" dirty="0" smtClean="0"/>
              <a:t>und experimental</a:t>
            </a:r>
            <a:r>
              <a:rPr lang="en-GB" sz="1200" baseline="0" dirty="0" smtClean="0"/>
              <a:t> and quasi-experimental impact evaluations </a:t>
            </a:r>
            <a:r>
              <a:rPr lang="en-GB" sz="1200" dirty="0" smtClean="0"/>
              <a:t>that are policy-relevant,</a:t>
            </a:r>
            <a:r>
              <a:rPr lang="en-GB" sz="1200" baseline="0" dirty="0" smtClean="0"/>
              <a:t> </a:t>
            </a:r>
            <a:r>
              <a:rPr lang="en-GB" sz="1200" dirty="0" smtClean="0"/>
              <a:t>use innovative approaches, are gender responsive and equity focussed. We fund mixed-method </a:t>
            </a:r>
            <a:r>
              <a:rPr lang="en-US" sz="1200" dirty="0" smtClean="0"/>
              <a:t>studies that </a:t>
            </a:r>
            <a:r>
              <a:rPr lang="en-US" baseline="0" dirty="0" smtClean="0"/>
              <a:t>draw on quantitative and qualitative research and answer the question of what works, what doesn’t, for whom, how and at what cost.  We are </a:t>
            </a:r>
            <a:r>
              <a:rPr lang="en-US" baseline="0" dirty="0" err="1" smtClean="0"/>
              <a:t>alsoleaders</a:t>
            </a:r>
            <a:r>
              <a:rPr lang="en-US" baseline="0" dirty="0" smtClean="0"/>
              <a:t> in funding and producing systematic reviews. </a:t>
            </a:r>
          </a:p>
          <a:p>
            <a:endParaRPr lang="en-US" baseline="0" dirty="0" smtClean="0"/>
          </a:p>
          <a:p>
            <a:r>
              <a:rPr lang="en-US" baseline="0" dirty="0" smtClean="0"/>
              <a:t>At the end of December 2015, </a:t>
            </a:r>
            <a:r>
              <a:rPr lang="en-US" sz="1200" kern="1200" dirty="0" smtClean="0">
                <a:solidFill>
                  <a:schemeClr val="tx1"/>
                </a:solidFill>
                <a:effectLst/>
                <a:latin typeface="+mn-lt"/>
                <a:ea typeface="+mn-ea"/>
                <a:cs typeface="+mn-cs"/>
              </a:rPr>
              <a:t>3ie had funded </a:t>
            </a:r>
            <a:r>
              <a:rPr lang="en-US" sz="1200" b="1" kern="1200" dirty="0" smtClean="0">
                <a:solidFill>
                  <a:schemeClr val="tx1"/>
                </a:solidFill>
                <a:effectLst/>
                <a:latin typeface="+mn-lt"/>
                <a:ea typeface="+mn-ea"/>
                <a:cs typeface="+mn-cs"/>
              </a:rPr>
              <a:t>174</a:t>
            </a:r>
            <a:r>
              <a:rPr lang="en-US" sz="1200" kern="1200" dirty="0" smtClean="0">
                <a:solidFill>
                  <a:schemeClr val="tx1"/>
                </a:solidFill>
                <a:effectLst/>
                <a:latin typeface="+mn-lt"/>
                <a:ea typeface="+mn-ea"/>
                <a:cs typeface="+mn-cs"/>
              </a:rPr>
              <a:t> impact evaluations in </a:t>
            </a:r>
            <a:r>
              <a:rPr lang="en-US" sz="1200" b="1" kern="1200" dirty="0" smtClean="0">
                <a:solidFill>
                  <a:schemeClr val="tx1"/>
                </a:solidFill>
                <a:effectLst/>
                <a:latin typeface="+mn-lt"/>
                <a:ea typeface="+mn-ea"/>
                <a:cs typeface="+mn-cs"/>
              </a:rPr>
              <a:t>58</a:t>
            </a:r>
            <a:r>
              <a:rPr lang="en-US" sz="1200" kern="1200" dirty="0" smtClean="0">
                <a:solidFill>
                  <a:schemeClr val="tx1"/>
                </a:solidFill>
                <a:effectLst/>
                <a:latin typeface="+mn-lt"/>
                <a:ea typeface="+mn-ea"/>
                <a:cs typeface="+mn-cs"/>
              </a:rPr>
              <a:t> countries.</a:t>
            </a:r>
            <a:r>
              <a:rPr lang="en-US" sz="1200" kern="1200" baseline="0" dirty="0" smtClean="0">
                <a:solidFill>
                  <a:schemeClr val="tx1"/>
                </a:solidFill>
                <a:effectLst/>
                <a:latin typeface="+mn-lt"/>
                <a:ea typeface="+mn-ea"/>
                <a:cs typeface="+mn-cs"/>
              </a:rPr>
              <a:t> We had also funded </a:t>
            </a:r>
            <a:r>
              <a:rPr lang="en-US" sz="1200" b="1" kern="1200" dirty="0" smtClean="0">
                <a:solidFill>
                  <a:schemeClr val="tx1"/>
                </a:solidFill>
                <a:effectLst/>
                <a:latin typeface="+mn-lt"/>
                <a:ea typeface="+mn-ea"/>
                <a:cs typeface="+mn-cs"/>
              </a:rPr>
              <a:t>38</a:t>
            </a:r>
            <a:r>
              <a:rPr lang="en-US" sz="1200" kern="1200" dirty="0" smtClean="0">
                <a:solidFill>
                  <a:schemeClr val="tx1"/>
                </a:solidFill>
                <a:effectLst/>
                <a:latin typeface="+mn-lt"/>
                <a:ea typeface="+mn-ea"/>
                <a:cs typeface="+mn-cs"/>
              </a:rPr>
              <a:t> systematic reviews and </a:t>
            </a:r>
            <a:r>
              <a:rPr lang="en-US" sz="1200" b="1" kern="1200" dirty="0" smtClean="0">
                <a:solidFill>
                  <a:schemeClr val="tx1"/>
                </a:solidFill>
                <a:effectLst/>
                <a:latin typeface="+mn-lt"/>
                <a:ea typeface="+mn-ea"/>
                <a:cs typeface="+mn-cs"/>
              </a:rPr>
              <a:t>16</a:t>
            </a:r>
            <a:r>
              <a:rPr lang="en-US" sz="1200" kern="1200" dirty="0" smtClean="0">
                <a:solidFill>
                  <a:schemeClr val="tx1"/>
                </a:solidFill>
                <a:effectLst/>
                <a:latin typeface="+mn-lt"/>
                <a:ea typeface="+mn-ea"/>
                <a:cs typeface="+mn-cs"/>
              </a:rPr>
              <a:t> replication studies in international development</a:t>
            </a:r>
            <a:r>
              <a:rPr lang="en-US" sz="1200" b="1" kern="120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 </a:t>
            </a:r>
            <a:r>
              <a:rPr lang="en-US" sz="1200" b="1" i="1" kern="1200" baseline="0" dirty="0" smtClean="0">
                <a:solidFill>
                  <a:schemeClr val="tx1"/>
                </a:solidFill>
                <a:effectLst/>
                <a:latin typeface="+mn-lt"/>
                <a:ea typeface="+mn-ea"/>
                <a:cs typeface="+mn-cs"/>
              </a:rPr>
              <a:t>(Please make sure you get updated numbers. </a:t>
            </a:r>
            <a:r>
              <a:rPr lang="en-IN" sz="1200" b="1" kern="1200" dirty="0" smtClean="0">
                <a:solidFill>
                  <a:schemeClr val="tx1"/>
                </a:solidFill>
                <a:latin typeface="+mn-lt"/>
                <a:ea typeface="+mn-ea"/>
                <a:cs typeface="+mn-cs"/>
              </a:rPr>
              <a:t>We update before each board meeting, for the annual reporting (these are the numbers as of the end of December each year) and before DFID’s annual review, usually in August.  You can get updated numbers from Ditto or Deeksha.</a:t>
            </a:r>
            <a:endParaRPr lang="en-US" b="1" i="1" dirty="0" smtClean="0"/>
          </a:p>
          <a:p>
            <a:endParaRPr lang="en-US" dirty="0" smtClean="0"/>
          </a:p>
          <a:p>
            <a:r>
              <a:rPr lang="en-US" dirty="0" smtClean="0"/>
              <a:t>We convene</a:t>
            </a:r>
            <a:r>
              <a:rPr lang="en-US" baseline="0" dirty="0" smtClean="0"/>
              <a:t> forums for building the capacity for evaluation and for promoting conversations and collaborations between researchers, </a:t>
            </a:r>
            <a:r>
              <a:rPr lang="en-US" baseline="0" dirty="0" err="1" smtClean="0"/>
              <a:t>programme</a:t>
            </a:r>
            <a:r>
              <a:rPr lang="en-US" baseline="0" dirty="0" smtClean="0"/>
              <a:t> managers and policymakers.  We </a:t>
            </a:r>
            <a:r>
              <a:rPr lang="en-US" baseline="0" dirty="0" err="1" smtClean="0"/>
              <a:t>organise</a:t>
            </a:r>
            <a:r>
              <a:rPr lang="en-US" baseline="0" dirty="0" smtClean="0"/>
              <a:t> international conferences, seminars and workshops around various aspects of impact evaluations. We also have a significant online presence for sustained and deep engagement with our stakeholders. We engage very closely with our members who form a diverse community united by the commitment to use evidence for the improvement of development policies and </a:t>
            </a:r>
            <a:r>
              <a:rPr lang="en-US" baseline="0" dirty="0" err="1" smtClean="0"/>
              <a:t>programmes</a:t>
            </a:r>
            <a:r>
              <a:rPr lang="en-US" baseline="0" dirty="0" smtClean="0"/>
              <a:t>. Our members are public and private donors, NGOs, and government agencies from low- and middle-income countries.</a:t>
            </a:r>
          </a:p>
          <a:p>
            <a:endParaRPr lang="en-US" baseline="0" dirty="0" smtClean="0"/>
          </a:p>
          <a:p>
            <a:r>
              <a:rPr lang="en-US" baseline="0" dirty="0" smtClean="0"/>
              <a:t>We produce a range of knowledge products</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--scoping papers and evidence gap maps that inform how we develop and fund our grant-making and determine funding priorities for the organisation.</a:t>
            </a:r>
          </a:p>
          <a:p>
            <a:r>
              <a:rPr lang="en-GB" sz="1200" kern="1200" dirty="0" smtClean="0">
                <a:solidFill>
                  <a:schemeClr val="tx1"/>
                </a:solidFill>
                <a:latin typeface="+mn-lt"/>
                <a:ea typeface="+mn-ea"/>
                <a:cs typeface="+mn-cs"/>
              </a:rPr>
              <a:t>--</a:t>
            </a:r>
            <a:r>
              <a:rPr lang="en-IN" sz="1200" kern="1200" dirty="0" smtClean="0">
                <a:solidFill>
                  <a:schemeClr val="tx1"/>
                </a:solidFill>
                <a:latin typeface="+mn-lt"/>
                <a:ea typeface="+mn-ea"/>
                <a:cs typeface="+mn-cs"/>
              </a:rPr>
              <a:t> impact evaluation report series</a:t>
            </a:r>
          </a:p>
          <a:p>
            <a:r>
              <a:rPr lang="en-GB" sz="1200" kern="1200" dirty="0" smtClean="0">
                <a:solidFill>
                  <a:schemeClr val="tx1"/>
                </a:solidFill>
                <a:latin typeface="+mn-lt"/>
                <a:ea typeface="+mn-ea"/>
                <a:cs typeface="+mn-cs"/>
              </a:rPr>
              <a:t>--systematic reviews and systematic review summary series</a:t>
            </a:r>
          </a:p>
          <a:p>
            <a:r>
              <a:rPr lang="en-GB" sz="1200" kern="1200" dirty="0" smtClean="0">
                <a:solidFill>
                  <a:schemeClr val="tx1"/>
                </a:solidFill>
                <a:latin typeface="+mn-lt"/>
                <a:ea typeface="+mn-ea"/>
                <a:cs typeface="+mn-cs"/>
              </a:rPr>
              <a:t>--replication report series</a:t>
            </a:r>
          </a:p>
          <a:p>
            <a:r>
              <a:rPr lang="en-IN" sz="1200" kern="1200" dirty="0" smtClean="0">
                <a:solidFill>
                  <a:schemeClr val="tx1"/>
                </a:solidFill>
                <a:latin typeface="+mn-lt"/>
                <a:ea typeface="+mn-ea"/>
                <a:cs typeface="+mn-cs"/>
              </a:rPr>
              <a:t>--expert guidance and resources for each of our main audiences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We also maintain and update the following databases:</a:t>
            </a:r>
          </a:p>
          <a:p>
            <a:r>
              <a:rPr lang="en-IN" sz="1200" kern="1200" dirty="0" smtClean="0">
                <a:solidFill>
                  <a:schemeClr val="tx1"/>
                </a:solidFill>
                <a:latin typeface="+mn-lt"/>
                <a:ea typeface="+mn-ea"/>
                <a:cs typeface="+mn-cs"/>
              </a:rPr>
              <a:t>--The Impact Evaluation Repository,</a:t>
            </a:r>
            <a:r>
              <a:rPr lang="en-IN" sz="1200" kern="1200" baseline="0" dirty="0" smtClean="0">
                <a:solidFill>
                  <a:schemeClr val="tx1"/>
                </a:solidFill>
                <a:latin typeface="+mn-lt"/>
                <a:ea typeface="+mn-ea"/>
                <a:cs typeface="+mn-cs"/>
              </a:rPr>
              <a:t> which is the </a:t>
            </a:r>
            <a:r>
              <a:rPr lang="en-IN" sz="1200" kern="1200" dirty="0" smtClean="0">
                <a:solidFill>
                  <a:schemeClr val="tx1"/>
                </a:solidFill>
                <a:latin typeface="+mn-lt"/>
                <a:ea typeface="+mn-ea"/>
                <a:cs typeface="+mn-cs"/>
              </a:rPr>
              <a:t>world's largest repository of high-quality impact evaluations.</a:t>
            </a:r>
            <a:r>
              <a:rPr lang="en-IN" sz="1200" kern="1200" baseline="0" dirty="0" smtClean="0">
                <a:solidFill>
                  <a:schemeClr val="tx1"/>
                </a:solidFill>
                <a:latin typeface="+mn-lt"/>
                <a:ea typeface="+mn-ea"/>
                <a:cs typeface="+mn-cs"/>
              </a:rPr>
              <a:t> It will also include impact evaluations in languages other than English. </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 growing database of systematic reviews of international development evidence.</a:t>
            </a:r>
          </a:p>
          <a:p>
            <a:r>
              <a:rPr lang="en-GB" sz="1200" kern="1200" dirty="0" smtClean="0">
                <a:solidFill>
                  <a:schemeClr val="tx1"/>
                </a:solidFill>
                <a:latin typeface="+mn-lt"/>
                <a:ea typeface="+mn-ea"/>
                <a:cs typeface="+mn-cs"/>
              </a:rPr>
              <a:t>-- An impact evaluation registry</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You</a:t>
            </a:r>
            <a:r>
              <a:rPr lang="en-GB" sz="1200" kern="1200" baseline="0" dirty="0" smtClean="0">
                <a:solidFill>
                  <a:schemeClr val="tx1"/>
                </a:solidFill>
                <a:latin typeface="+mn-lt"/>
                <a:ea typeface="+mn-ea"/>
                <a:cs typeface="+mn-cs"/>
              </a:rPr>
              <a:t> can also mention that the 3ie website is our primary mode of communication and engagement with various audiences, including our members, other stakeholders and public at large. 3ie’s blog is called Evidence Matters. </a:t>
            </a:r>
            <a:endParaRPr lang="en-GB"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24F578-75B6-A646-BEDC-2C8F1D1AE67E}" type="slidenum">
              <a:rPr lang="en-US" smtClean="0"/>
              <a:t>2</a:t>
            </a:fld>
            <a:endParaRPr lang="en-US"/>
          </a:p>
        </p:txBody>
      </p:sp>
    </p:spTree>
    <p:extLst>
      <p:ext uri="{BB962C8B-B14F-4D97-AF65-F5344CB8AC3E}">
        <p14:creationId xmlns:p14="http://schemas.microsoft.com/office/powerpoint/2010/main" val="190638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27E272-0D5B-BC4E-8FAC-9B8546DA2EF4}" type="slidenum">
              <a:rPr lang="en-US" smtClean="0"/>
              <a:pPr/>
              <a:t>7</a:t>
            </a:fld>
            <a:endParaRPr lang="en-US"/>
          </a:p>
        </p:txBody>
      </p:sp>
    </p:spTree>
    <p:extLst>
      <p:ext uri="{BB962C8B-B14F-4D97-AF65-F5344CB8AC3E}">
        <p14:creationId xmlns:p14="http://schemas.microsoft.com/office/powerpoint/2010/main" val="398835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(follows along with animation):</a:t>
            </a:r>
          </a:p>
          <a:p>
            <a:endParaRPr lang="en-US" dirty="0"/>
          </a:p>
          <a:p>
            <a:r>
              <a:rPr lang="en-US" dirty="0"/>
              <a:t>Here we want to clarify what we mean by impact evaluation to make sure we’re all on the same page. This will already be familiar to some of you, so I will keep it brief.</a:t>
            </a:r>
          </a:p>
          <a:p>
            <a:endParaRPr lang="en-US" dirty="0"/>
          </a:p>
          <a:p>
            <a:r>
              <a:rPr lang="en-US" dirty="0"/>
              <a:t>The group on the left represents our target population. We want to measure the impact of a particular impact on this group.</a:t>
            </a:r>
          </a:p>
          <a:p>
            <a:endParaRPr lang="en-US" dirty="0"/>
          </a:p>
          <a:p>
            <a:r>
              <a:rPr lang="en-US" dirty="0"/>
              <a:t>Ideally, we’d like to be able to compare outcomes for this group when they receive the intervention (blue outline) to the same group if they didn’t receive the intervention (orange outline) (i.e., the counterfactual).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we can’t observe both at the same time, which is the fundamental problem of causal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end up comparing outcomes between different groups of people. Consequently, we have to try to manage selection bias in order to make sure we are comparing “apples with apples” to the maximum extent possible.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9</a:t>
            </a:fld>
            <a:endParaRPr lang="en-GB"/>
          </a:p>
        </p:txBody>
      </p:sp>
    </p:spTree>
    <p:extLst>
      <p:ext uri="{BB962C8B-B14F-4D97-AF65-F5344CB8AC3E}">
        <p14:creationId xmlns:p14="http://schemas.microsoft.com/office/powerpoint/2010/main" val="174813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How do we know if the programme was responsible for the change in the outcome? For ex, after a job training, a trainee’s income might have gone up, but it could be attributed to her effort, benign market conditions or numerous other factors.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How do we identify the change attributable only to the programme? </a:t>
            </a:r>
          </a:p>
          <a:p>
            <a:endParaRPr lang="en-GB" dirty="0"/>
          </a:p>
        </p:txBody>
      </p:sp>
      <p:sp>
        <p:nvSpPr>
          <p:cNvPr id="4" name="Slide Number Placeholder 3"/>
          <p:cNvSpPr>
            <a:spLocks noGrp="1"/>
          </p:cNvSpPr>
          <p:nvPr>
            <p:ph type="sldNum" sz="quarter" idx="10"/>
          </p:nvPr>
        </p:nvSpPr>
        <p:spPr/>
        <p:txBody>
          <a:bodyPr/>
          <a:lstStyle/>
          <a:p>
            <a:fld id="{C6E8DA07-FA10-47BE-AFD2-E40E5483417E}" type="slidenum">
              <a:rPr lang="en-IN" smtClean="0"/>
              <a:t>10</a:t>
            </a:fld>
            <a:endParaRPr lang="en-IN"/>
          </a:p>
        </p:txBody>
      </p:sp>
    </p:spTree>
    <p:extLst>
      <p:ext uri="{BB962C8B-B14F-4D97-AF65-F5344CB8AC3E}">
        <p14:creationId xmlns:p14="http://schemas.microsoft.com/office/powerpoint/2010/main" val="1028122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seek to understand and describe why, how, and in what contexts those changes occur.</a:t>
            </a:r>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22</a:t>
            </a:fld>
            <a:endParaRPr lang="en-GB"/>
          </a:p>
        </p:txBody>
      </p:sp>
    </p:spTree>
    <p:extLst>
      <p:ext uri="{BB962C8B-B14F-4D97-AF65-F5344CB8AC3E}">
        <p14:creationId xmlns:p14="http://schemas.microsoft.com/office/powerpoint/2010/main" val="2293275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SUTVA requires that the response of a particular unit depends only on the treatment to which he himself was assigned, not the treatments of others around him. </a:t>
            </a:r>
            <a:endParaRPr lang="en-US" dirty="0" smtClean="0"/>
          </a:p>
          <a:p>
            <a:endParaRPr lang="en-US" dirty="0" smtClean="0"/>
          </a:p>
          <a:p>
            <a:r>
              <a:rPr lang="en-US" dirty="0" smtClean="0"/>
              <a:t>Think of</a:t>
            </a:r>
            <a:r>
              <a:rPr lang="en-US" baseline="0" dirty="0" smtClean="0"/>
              <a:t> examples for which each component does not hold:</a:t>
            </a:r>
          </a:p>
          <a:p>
            <a:endParaRPr lang="en-US" baseline="0" dirty="0" smtClean="0"/>
          </a:p>
          <a:p>
            <a:r>
              <a:rPr lang="en-US" sz="1200" b="0" i="0" kern="1200" dirty="0" smtClean="0">
                <a:solidFill>
                  <a:schemeClr val="tx1"/>
                </a:solidFill>
                <a:effectLst/>
                <a:latin typeface="+mn-lt"/>
                <a:ea typeface="+mn-ea"/>
                <a:cs typeface="+mn-cs"/>
              </a:rPr>
              <a:t>Students assigned to attend a tutoring program to improve their grades might interact with other students in their school who were not assigned to the tutoring program and influence the grades of these control students. To enable causal inference, the analysis might be completed at the school level rather than the individual level.</a:t>
            </a:r>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28</a:t>
            </a:fld>
            <a:endParaRPr lang="en-US"/>
          </a:p>
        </p:txBody>
      </p:sp>
    </p:spTree>
    <p:extLst>
      <p:ext uri="{BB962C8B-B14F-4D97-AF65-F5344CB8AC3E}">
        <p14:creationId xmlns:p14="http://schemas.microsoft.com/office/powerpoint/2010/main" val="247905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does not mean causation.</a:t>
            </a:r>
          </a:p>
          <a:p>
            <a:endParaRPr lang="en-US" dirty="0" smtClean="0"/>
          </a:p>
          <a:p>
            <a:r>
              <a:rPr lang="en-US" dirty="0" smtClean="0"/>
              <a:t>In</a:t>
            </a:r>
            <a:r>
              <a:rPr lang="en-US" baseline="0" dirty="0" smtClean="0"/>
              <a:t> both these examples the variables are highly correlated, but there is no explainable cause and effect relationship between them. </a:t>
            </a:r>
          </a:p>
          <a:p>
            <a:endParaRPr lang="en-US" baseline="0" dirty="0" smtClean="0"/>
          </a:p>
          <a:p>
            <a:r>
              <a:rPr lang="en-US" sz="1200" b="0" i="0" kern="1200" dirty="0" smtClean="0">
                <a:solidFill>
                  <a:schemeClr val="tx1"/>
                </a:solidFill>
                <a:effectLst/>
                <a:latin typeface="+mn-lt"/>
                <a:ea typeface="+mn-ea"/>
                <a:cs typeface="+mn-cs"/>
              </a:rPr>
              <a:t>In the absence of experimental evidence, it is very difficult to know whether the higher earnings observed better-educated workers are caused by their higher education, or whether individuals with greater earning capacity have chosen to acquire more schooling.</a:t>
            </a:r>
          </a:p>
          <a:p>
            <a:r>
              <a:rPr lang="en-US" sz="1200" b="0" i="0" kern="1200" dirty="0" smtClean="0">
                <a:solidFill>
                  <a:schemeClr val="tx1"/>
                </a:solidFill>
                <a:effectLst/>
                <a:latin typeface="+mn-lt"/>
                <a:ea typeface="+mn-ea"/>
                <a:cs typeface="+mn-cs"/>
              </a:rPr>
              <a:t>— David Card, The causal effect of education in earnings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say X causes Y, we need to be sure</a:t>
            </a:r>
            <a:r>
              <a:rPr lang="en-US" sz="1200" b="0" i="0" kern="1200" baseline="0" dirty="0" smtClean="0">
                <a:solidFill>
                  <a:schemeClr val="tx1"/>
                </a:solidFill>
                <a:effectLst/>
                <a:latin typeface="+mn-lt"/>
                <a:ea typeface="+mn-ea"/>
                <a:cs typeface="+mn-cs"/>
              </a:rPr>
              <a:t> that there aren’t any other confounding factors that can make the relationship endogenous.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29</a:t>
            </a:fld>
            <a:endParaRPr lang="en-US"/>
          </a:p>
        </p:txBody>
      </p:sp>
    </p:spTree>
    <p:extLst>
      <p:ext uri="{BB962C8B-B14F-4D97-AF65-F5344CB8AC3E}">
        <p14:creationId xmlns:p14="http://schemas.microsoft.com/office/powerpoint/2010/main" val="403945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44</a:t>
            </a:fld>
            <a:endParaRPr lang="en-US"/>
          </a:p>
        </p:txBody>
      </p:sp>
    </p:spTree>
    <p:extLst>
      <p:ext uri="{BB962C8B-B14F-4D97-AF65-F5344CB8AC3E}">
        <p14:creationId xmlns:p14="http://schemas.microsoft.com/office/powerpoint/2010/main" val="2977390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1058334" y="1337733"/>
            <a:ext cx="184731" cy="300082"/>
          </a:xfrm>
          <a:prstGeom prst="rect">
            <a:avLst/>
          </a:prstGeom>
          <a:noFill/>
        </p:spPr>
        <p:txBody>
          <a:bodyPr wrap="none" rtlCol="0">
            <a:spAutoFit/>
          </a:bodyPr>
          <a:lstStyle/>
          <a:p>
            <a:endParaRPr lang="en-US" sz="1350" dirty="0"/>
          </a:p>
        </p:txBody>
      </p:sp>
      <p:sp>
        <p:nvSpPr>
          <p:cNvPr id="5" name="Title Placeholder 1"/>
          <p:cNvSpPr>
            <a:spLocks noGrp="1"/>
          </p:cNvSpPr>
          <p:nvPr>
            <p:ph type="title" hasCustomPrompt="1"/>
          </p:nvPr>
        </p:nvSpPr>
        <p:spPr>
          <a:xfrm>
            <a:off x="966387"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3" name="Text Placeholder 2"/>
          <p:cNvSpPr>
            <a:spLocks noGrp="1"/>
          </p:cNvSpPr>
          <p:nvPr>
            <p:ph type="body" sz="quarter" idx="11" hasCustomPrompt="1"/>
          </p:nvPr>
        </p:nvSpPr>
        <p:spPr>
          <a:xfrm>
            <a:off x="966387" y="1138858"/>
            <a:ext cx="7920000" cy="4612462"/>
          </a:xfrm>
          <a:prstGeom prst="rect">
            <a:avLst/>
          </a:prstGeom>
        </p:spPr>
        <p:txBody>
          <a:bodyPr/>
          <a:lstStyle>
            <a:lvl1pPr marL="0" indent="0">
              <a:buNone/>
              <a:tabLst/>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869932884"/>
      </p:ext>
    </p:extLst>
  </p:cSld>
  <p:clrMapOvr>
    <a:masterClrMapping/>
  </p:clrMapOvr>
  <p:extLst mod="1">
    <p:ext uri="{DCECCB84-F9BA-43D5-87BE-67443E8EF086}">
      <p15:sldGuideLst xmlns:p15="http://schemas.microsoft.com/office/powerpoint/2012/main">
        <p15:guide id="1" orient="horz" pos="3702" userDrawn="1">
          <p15:clr>
            <a:srgbClr val="FBAE40"/>
          </p15:clr>
        </p15:guide>
        <p15:guide id="2" pos="5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redits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920743" y="154804"/>
            <a:ext cx="78867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Credits</a:t>
            </a:r>
            <a:endParaRPr lang="en-US" dirty="0"/>
          </a:p>
        </p:txBody>
      </p:sp>
      <p:sp>
        <p:nvSpPr>
          <p:cNvPr id="4" name="Text Placeholder 2"/>
          <p:cNvSpPr>
            <a:spLocks noGrp="1"/>
          </p:cNvSpPr>
          <p:nvPr>
            <p:ph type="body" sz="quarter" idx="11" hasCustomPrompt="1"/>
          </p:nvPr>
        </p:nvSpPr>
        <p:spPr>
          <a:xfrm>
            <a:off x="966387" y="1138858"/>
            <a:ext cx="7920000" cy="4612462"/>
          </a:xfrm>
          <a:prstGeom prst="rect">
            <a:avLst/>
          </a:prstGeom>
        </p:spPr>
        <p:txBody>
          <a:bodyPr/>
          <a:lstStyle>
            <a:lvl1pPr marL="0" indent="0">
              <a:buNone/>
              <a:tabLst/>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46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52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 TITLE SLID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9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5789" y="365127"/>
            <a:ext cx="7886700"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67316" y="1825625"/>
            <a:ext cx="7886700" cy="4351338"/>
          </a:xfrm>
        </p:spPr>
        <p:txBody>
          <a:bodyPr/>
          <a:lstStyle>
            <a:lvl1pPr>
              <a:defRPr sz="1650" baseline="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693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left_strip_66px_bigg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38200" cy="6858000"/>
          </a:xfrm>
          <a:prstGeom prst="rect">
            <a:avLst/>
          </a:prstGeom>
        </p:spPr>
      </p:pic>
      <p:pic>
        <p:nvPicPr>
          <p:cNvPr id="9" name="Picture 8" descr="3ie rev+line marque 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50018" y="5958711"/>
            <a:ext cx="590215" cy="715556"/>
          </a:xfrm>
          <a:prstGeom prst="rect">
            <a:avLst/>
          </a:prstGeom>
        </p:spPr>
      </p:pic>
      <p:sp>
        <p:nvSpPr>
          <p:cNvPr id="8" name="Content Placeholder 7"/>
          <p:cNvSpPr>
            <a:spLocks noGrp="1"/>
          </p:cNvSpPr>
          <p:nvPr>
            <p:ph sz="quarter" idx="10" hasCustomPrompt="1"/>
          </p:nvPr>
        </p:nvSpPr>
        <p:spPr>
          <a:xfrm>
            <a:off x="1134533" y="1600200"/>
            <a:ext cx="7459663" cy="4097338"/>
          </a:xfrm>
          <a:prstGeom prst="rect">
            <a:avLst/>
          </a:prstGeom>
        </p:spPr>
        <p:txBody>
          <a:bodyPr/>
          <a:lstStyle>
            <a:lvl1pPr>
              <a:defRPr sz="2200" baseline="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First level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834498" y="274637"/>
            <a:ext cx="7886700" cy="1325563"/>
          </a:xfrm>
          <a:prstGeom prst="rect">
            <a:avLst/>
          </a:prstGeom>
        </p:spPr>
        <p:txBody>
          <a:bodyPr>
            <a:normAutofit/>
          </a:bodyPr>
          <a:lstStyle>
            <a:lvl1pPr algn="l" defTabSz="914400" rtl="0" eaLnBrk="1" latinLnBrk="0" hangingPunct="1">
              <a:lnSpc>
                <a:spcPct val="90000"/>
              </a:lnSpc>
              <a:spcBef>
                <a:spcPct val="0"/>
              </a:spcBef>
              <a:buNone/>
              <a:defRPr lang="en-US" sz="2600" b="1" kern="1200" dirty="0">
                <a:solidFill>
                  <a:srgbClr val="002060"/>
                </a:solidFill>
                <a:latin typeface="Arial" panose="020B0604020202020204" pitchFamily="34" charset="0"/>
                <a:ea typeface="+mj-ea"/>
                <a:cs typeface="Arial" panose="020B0604020202020204" pitchFamily="34" charset="0"/>
              </a:defRPr>
            </a:lvl1pPr>
          </a:lstStyle>
          <a:p>
            <a:r>
              <a:rPr lang="en-US" dirty="0" smtClean="0"/>
              <a:t>Title of the slide</a:t>
            </a:r>
            <a:endParaRPr lang="en-US" dirty="0"/>
          </a:p>
        </p:txBody>
      </p:sp>
    </p:spTree>
    <p:extLst>
      <p:ext uri="{BB962C8B-B14F-4D97-AF65-F5344CB8AC3E}">
        <p14:creationId xmlns:p14="http://schemas.microsoft.com/office/powerpoint/2010/main" val="35348139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3" name="Picture 2" descr="left_strip_66px_bigg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38200" cy="6858000"/>
          </a:xfrm>
          <a:prstGeom prst="rect">
            <a:avLst/>
          </a:prstGeom>
        </p:spPr>
      </p:pic>
      <p:pic>
        <p:nvPicPr>
          <p:cNvPr id="4" name="Picture 3" descr="3ie rev+line marque 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50019" y="5958711"/>
            <a:ext cx="590215" cy="715556"/>
          </a:xfrm>
          <a:prstGeom prst="rect">
            <a:avLst/>
          </a:prstGeom>
        </p:spPr>
      </p:pic>
    </p:spTree>
    <p:extLst>
      <p:ext uri="{BB962C8B-B14F-4D97-AF65-F5344CB8AC3E}">
        <p14:creationId xmlns:p14="http://schemas.microsoft.com/office/powerpoint/2010/main" val="2717698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1058334" y="1337733"/>
            <a:ext cx="184731" cy="300082"/>
          </a:xfrm>
          <a:prstGeom prst="rect">
            <a:avLst/>
          </a:prstGeom>
          <a:noFill/>
        </p:spPr>
        <p:txBody>
          <a:bodyPr wrap="none" rtlCol="0">
            <a:spAutoFit/>
          </a:bodyPr>
          <a:lstStyle/>
          <a:p>
            <a:endParaRPr lang="en-US" sz="1350" dirty="0"/>
          </a:p>
        </p:txBody>
      </p:sp>
      <p:sp>
        <p:nvSpPr>
          <p:cNvPr id="5" name="Title Placeholder 1"/>
          <p:cNvSpPr>
            <a:spLocks noGrp="1"/>
          </p:cNvSpPr>
          <p:nvPr>
            <p:ph type="title" hasCustomPrompt="1"/>
          </p:nvPr>
        </p:nvSpPr>
        <p:spPr>
          <a:xfrm>
            <a:off x="971172"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16" name="Content Placeholder 15"/>
          <p:cNvSpPr>
            <a:spLocks noGrp="1"/>
          </p:cNvSpPr>
          <p:nvPr>
            <p:ph sz="quarter" idx="12" hasCustomPrompt="1"/>
          </p:nvPr>
        </p:nvSpPr>
        <p:spPr>
          <a:xfrm>
            <a:off x="971172" y="1200947"/>
            <a:ext cx="7993366"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0443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971673"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5" name="Text Placeholder 2"/>
          <p:cNvSpPr>
            <a:spLocks noGrp="1"/>
          </p:cNvSpPr>
          <p:nvPr>
            <p:ph type="body" sz="quarter" idx="12" hasCustomPrompt="1"/>
          </p:nvPr>
        </p:nvSpPr>
        <p:spPr>
          <a:xfrm>
            <a:off x="966387" y="1138858"/>
            <a:ext cx="3947445" cy="4612462"/>
          </a:xfrm>
          <a:prstGeom prst="rect">
            <a:avLst/>
          </a:prstGeom>
        </p:spPr>
        <p:txBody>
          <a:bodyPr/>
          <a:lstStyle>
            <a:lvl1pPr marL="0" indent="0">
              <a:buNone/>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15"/>
          <p:cNvSpPr>
            <a:spLocks noGrp="1"/>
          </p:cNvSpPr>
          <p:nvPr>
            <p:ph sz="quarter" idx="13" hasCustomPrompt="1"/>
          </p:nvPr>
        </p:nvSpPr>
        <p:spPr>
          <a:xfrm>
            <a:off x="4982198" y="1141125"/>
            <a:ext cx="3982340" cy="4610195"/>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0182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971731"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7" name="Content Placeholder 15"/>
          <p:cNvSpPr>
            <a:spLocks noGrp="1"/>
          </p:cNvSpPr>
          <p:nvPr>
            <p:ph sz="quarter" idx="13" hasCustomPrompt="1"/>
          </p:nvPr>
        </p:nvSpPr>
        <p:spPr>
          <a:xfrm>
            <a:off x="971172" y="1149671"/>
            <a:ext cx="3968297"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Content Placeholder 15"/>
          <p:cNvSpPr>
            <a:spLocks noGrp="1"/>
          </p:cNvSpPr>
          <p:nvPr>
            <p:ph sz="quarter" idx="14" hasCustomPrompt="1"/>
          </p:nvPr>
        </p:nvSpPr>
        <p:spPr>
          <a:xfrm>
            <a:off x="5020454" y="1135690"/>
            <a:ext cx="3968297"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42280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2"/>
          <p:cNvSpPr>
            <a:spLocks noGrp="1"/>
          </p:cNvSpPr>
          <p:nvPr>
            <p:ph type="body" idx="10"/>
          </p:nvPr>
        </p:nvSpPr>
        <p:spPr>
          <a:xfrm>
            <a:off x="983880" y="1143301"/>
            <a:ext cx="3868737" cy="823912"/>
          </a:xfrm>
          <a:prstGeom prst="rect">
            <a:avLst/>
          </a:prstGeom>
        </p:spPr>
        <p:txBody>
          <a:bodyPr anchor="b"/>
          <a:lstStyle>
            <a:lvl1pPr marL="0" indent="0">
              <a:buNone/>
              <a:defRPr lang="en-US" sz="2400" b="1" kern="1200" dirty="0" smtClean="0">
                <a:solidFill>
                  <a:srgbClr val="153A80"/>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9" name="Text Placeholder 4"/>
          <p:cNvSpPr>
            <a:spLocks noGrp="1"/>
          </p:cNvSpPr>
          <p:nvPr>
            <p:ph type="body" sz="quarter" idx="3"/>
          </p:nvPr>
        </p:nvSpPr>
        <p:spPr>
          <a:xfrm>
            <a:off x="5009296" y="1143301"/>
            <a:ext cx="3870000" cy="823912"/>
          </a:xfrm>
          <a:prstGeom prst="rect">
            <a:avLst/>
          </a:prstGeom>
        </p:spPr>
        <p:txBody>
          <a:bodyPr anchor="b"/>
          <a:lstStyle>
            <a:lvl1pPr marL="0" indent="0">
              <a:buNone/>
              <a:defRPr lang="en-US" sz="2400" b="1" kern="1200" dirty="0" smtClean="0">
                <a:solidFill>
                  <a:srgbClr val="153A80"/>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342900" rtl="0" eaLnBrk="1" latinLnBrk="0" hangingPunct="1">
              <a:spcBef>
                <a:spcPct val="20000"/>
              </a:spcBef>
              <a:buFont typeface="Arial"/>
              <a:buNone/>
            </a:pPr>
            <a:r>
              <a:rPr lang="en-US" smtClean="0"/>
              <a:t>Edit Master text styles</a:t>
            </a:r>
          </a:p>
        </p:txBody>
      </p:sp>
      <p:sp>
        <p:nvSpPr>
          <p:cNvPr id="7" name="Title Placeholder 1"/>
          <p:cNvSpPr>
            <a:spLocks noGrp="1"/>
          </p:cNvSpPr>
          <p:nvPr>
            <p:ph type="title" hasCustomPrompt="1"/>
          </p:nvPr>
        </p:nvSpPr>
        <p:spPr>
          <a:xfrm>
            <a:off x="1000255" y="154804"/>
            <a:ext cx="78867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8" name="Content Placeholder 15"/>
          <p:cNvSpPr>
            <a:spLocks noGrp="1"/>
          </p:cNvSpPr>
          <p:nvPr>
            <p:ph sz="quarter" idx="13" hasCustomPrompt="1"/>
          </p:nvPr>
        </p:nvSpPr>
        <p:spPr>
          <a:xfrm>
            <a:off x="971172" y="2118413"/>
            <a:ext cx="3881445" cy="3711257"/>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15"/>
          <p:cNvSpPr>
            <a:spLocks noGrp="1"/>
          </p:cNvSpPr>
          <p:nvPr>
            <p:ph sz="quarter" idx="14" hasCustomPrompt="1"/>
          </p:nvPr>
        </p:nvSpPr>
        <p:spPr>
          <a:xfrm>
            <a:off x="5009296" y="2128380"/>
            <a:ext cx="3877659" cy="3711257"/>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78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1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able Placeholder 2"/>
          <p:cNvSpPr>
            <a:spLocks noGrp="1"/>
          </p:cNvSpPr>
          <p:nvPr>
            <p:ph type="tbl" sz="quarter" idx="10"/>
          </p:nvPr>
        </p:nvSpPr>
        <p:spPr>
          <a:xfrm>
            <a:off x="973138" y="1141690"/>
            <a:ext cx="7920000" cy="4680000"/>
          </a:xfrm>
          <a:prstGeom prst="rect">
            <a:avLst/>
          </a:prstGeom>
        </p:spPr>
        <p:txBody>
          <a:bodyPr tIns="144000" bIns="144000"/>
          <a:lstStyle>
            <a:lvl1pPr>
              <a:defRPr lang="en-US" sz="1650" kern="1200" dirty="0">
                <a:solidFill>
                  <a:srgbClr val="153A80"/>
                </a:solidFill>
                <a:latin typeface="+mn-lt"/>
                <a:ea typeface="+mn-ea"/>
                <a:cs typeface="+mn-cs"/>
              </a:defRPr>
            </a:lvl1pPr>
          </a:lstStyle>
          <a:p>
            <a:pPr marL="171450" lvl="0" indent="0" algn="l" defTabSz="342900" rtl="0" eaLnBrk="1" latinLnBrk="0" hangingPunct="1">
              <a:lnSpc>
                <a:spcPts val="1800"/>
              </a:lnSpc>
              <a:spcBef>
                <a:spcPts val="600"/>
              </a:spcBef>
              <a:spcAft>
                <a:spcPts val="600"/>
              </a:spcAft>
              <a:buFontTx/>
              <a:buNone/>
            </a:pPr>
            <a:r>
              <a:rPr lang="en-US" smtClean="0"/>
              <a:t>Click icon to add table</a:t>
            </a:r>
            <a:endParaRPr lang="en-US" dirty="0"/>
          </a:p>
        </p:txBody>
      </p:sp>
      <p:sp>
        <p:nvSpPr>
          <p:cNvPr id="4" name="Title Placeholder 1"/>
          <p:cNvSpPr>
            <a:spLocks noGrp="1"/>
          </p:cNvSpPr>
          <p:nvPr>
            <p:ph type="title" hasCustomPrompt="1"/>
          </p:nvPr>
        </p:nvSpPr>
        <p:spPr>
          <a:xfrm>
            <a:off x="973751"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Tree>
    <p:extLst>
      <p:ext uri="{BB962C8B-B14F-4D97-AF65-F5344CB8AC3E}">
        <p14:creationId xmlns:p14="http://schemas.microsoft.com/office/powerpoint/2010/main" val="202191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87003" y="154804"/>
            <a:ext cx="3016800" cy="1602000"/>
          </a:xfrm>
          <a:prstGeom prst="rect">
            <a:avLst/>
          </a:prstGeom>
        </p:spPr>
        <p:txBody>
          <a:bodyPr vert="horz" lIns="91440" tIns="45720" rIns="91440" bIns="45720" rtlCol="0" anchor="ctr">
            <a:noAutofit/>
          </a:bodyPr>
          <a:lstStyle>
            <a:lvl1pPr algn="l">
              <a:defRPr sz="3200" b="1">
                <a:solidFill>
                  <a:srgbClr val="153A80"/>
                </a:solidFill>
              </a:defRPr>
            </a:lvl1pPr>
          </a:lstStyle>
          <a:p>
            <a:r>
              <a:rPr lang="en-GB" dirty="0"/>
              <a:t>Slide heading (click to edit)</a:t>
            </a:r>
            <a:endParaRPr lang="en-US" dirty="0"/>
          </a:p>
        </p:txBody>
      </p:sp>
      <p:sp>
        <p:nvSpPr>
          <p:cNvPr id="6" name="Content Placeholder 15"/>
          <p:cNvSpPr>
            <a:spLocks noGrp="1"/>
          </p:cNvSpPr>
          <p:nvPr>
            <p:ph sz="quarter" idx="14" hasCustomPrompt="1"/>
          </p:nvPr>
        </p:nvSpPr>
        <p:spPr>
          <a:xfrm>
            <a:off x="971172" y="2015864"/>
            <a:ext cx="3032631" cy="3821458"/>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15"/>
          <p:cNvSpPr>
            <a:spLocks noGrp="1"/>
          </p:cNvSpPr>
          <p:nvPr>
            <p:ph sz="quarter" idx="13" hasCustomPrompt="1"/>
          </p:nvPr>
        </p:nvSpPr>
        <p:spPr>
          <a:xfrm>
            <a:off x="4227119" y="170952"/>
            <a:ext cx="3881445" cy="566637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54842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p:nvPr>
        </p:nvSpPr>
        <p:spPr>
          <a:xfrm>
            <a:off x="4184121" y="708623"/>
            <a:ext cx="4714345" cy="5124447"/>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6" name="Title Placeholder 1"/>
          <p:cNvSpPr>
            <a:spLocks noGrp="1"/>
          </p:cNvSpPr>
          <p:nvPr>
            <p:ph type="title" hasCustomPrompt="1"/>
          </p:nvPr>
        </p:nvSpPr>
        <p:spPr>
          <a:xfrm>
            <a:off x="963062" y="225287"/>
            <a:ext cx="3016800" cy="1603513"/>
          </a:xfrm>
          <a:prstGeom prst="rect">
            <a:avLst/>
          </a:prstGeom>
        </p:spPr>
        <p:txBody>
          <a:bodyPr vert="horz" lIns="91440" tIns="45720" rIns="91440" bIns="45720" rtlCol="0" anchor="ctr">
            <a:noAutofit/>
          </a:bodyPr>
          <a:lstStyle>
            <a:lvl1pPr algn="l">
              <a:defRPr sz="3200" b="1">
                <a:solidFill>
                  <a:srgbClr val="153A80"/>
                </a:solidFill>
              </a:defRPr>
            </a:lvl1pPr>
          </a:lstStyle>
          <a:p>
            <a:r>
              <a:rPr lang="en-GB" dirty="0"/>
              <a:t>Slide heading (click to edit)</a:t>
            </a:r>
            <a:endParaRPr lang="en-US" dirty="0"/>
          </a:p>
        </p:txBody>
      </p:sp>
      <p:sp>
        <p:nvSpPr>
          <p:cNvPr id="7" name="Content Placeholder 15"/>
          <p:cNvSpPr>
            <a:spLocks noGrp="1"/>
          </p:cNvSpPr>
          <p:nvPr>
            <p:ph sz="quarter" idx="13" hasCustomPrompt="1"/>
          </p:nvPr>
        </p:nvSpPr>
        <p:spPr>
          <a:xfrm>
            <a:off x="963063" y="2020670"/>
            <a:ext cx="3016800" cy="38124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smtClean="0"/>
              <a:t>Level 1 heading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36098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462344"/>
      </p:ext>
    </p:extLst>
  </p:cSld>
  <p:clrMap bg1="lt1" tx1="dk1" bg2="lt2" tx2="dk2" accent1="accent1" accent2="accent2" accent3="accent3" accent4="accent4" accent5="accent5" accent6="accent6" hlink="hlink" folHlink="folHlink"/>
  <p:sldLayoutIdLst>
    <p:sldLayoutId id="2147483708" r:id="rId1"/>
    <p:sldLayoutId id="2147483712" r:id="rId2"/>
    <p:sldLayoutId id="2147483690" r:id="rId3"/>
    <p:sldLayoutId id="2147483691" r:id="rId4"/>
    <p:sldLayoutId id="2147483692" r:id="rId5"/>
    <p:sldLayoutId id="2147483693" r:id="rId6"/>
    <p:sldLayoutId id="2147483709" r:id="rId7"/>
    <p:sldLayoutId id="2147483694" r:id="rId8"/>
    <p:sldLayoutId id="2147483707" r:id="rId9"/>
    <p:sldLayoutId id="2147483714" r:id="rId10"/>
    <p:sldLayoutId id="2147483710" r:id="rId11"/>
    <p:sldLayoutId id="2147483649" r:id="rId12"/>
    <p:sldLayoutId id="2147483715" r:id="rId13"/>
    <p:sldLayoutId id="2147483716" r:id="rId14"/>
    <p:sldLayoutId id="2147483717" r:id="rId15"/>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7.png"/><Relationship Id="rId10" Type="http://schemas.openxmlformats.org/officeDocument/2006/relationships/image" Target="../media/image24.svg"/><Relationship Id="rId4" Type="http://schemas.openxmlformats.org/officeDocument/2006/relationships/image" Target="../media/image12.sv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0.xml"/><Relationship Id="rId16" Type="http://schemas.openxmlformats.org/officeDocument/2006/relationships/image" Target="../media/image20.svg"/><Relationship Id="rId1" Type="http://schemas.openxmlformats.org/officeDocument/2006/relationships/slideLayout" Target="../slideLayouts/slideLayout14.xml"/><Relationship Id="rId6" Type="http://schemas.openxmlformats.org/officeDocument/2006/relationships/image" Target="../media/image14.svg"/><Relationship Id="rId11" Type="http://schemas.openxmlformats.org/officeDocument/2006/relationships/image" Target="../media/image8.png"/><Relationship Id="rId5" Type="http://schemas.openxmlformats.org/officeDocument/2006/relationships/image" Target="../media/image7.png"/><Relationship Id="rId1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2.svg"/><Relationship Id="rId9" Type="http://schemas.openxmlformats.org/officeDocument/2006/relationships/image" Target="../media/image12.png"/><Relationship Id="rId14" Type="http://schemas.openxmlformats.org/officeDocument/2006/relationships/image" Target="../media/image18.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customXml" Target="../ink/ink13.xml"/><Relationship Id="rId3" Type="http://schemas.openxmlformats.org/officeDocument/2006/relationships/image" Target="../media/image23.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image" Target="../media/image29.png"/><Relationship Id="rId17" Type="http://schemas.openxmlformats.org/officeDocument/2006/relationships/image" Target="../media/image31.png"/><Relationship Id="rId25" Type="http://schemas.openxmlformats.org/officeDocument/2006/relationships/image" Target="../media/image34.png"/><Relationship Id="rId33" Type="http://schemas.openxmlformats.org/officeDocument/2006/relationships/image" Target="../media/image38.png"/><Relationship Id="rId2" Type="http://schemas.openxmlformats.org/officeDocument/2006/relationships/notesSlide" Target="../notesSlides/notesSlide12.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6.png"/><Relationship Id="rId1" Type="http://schemas.openxmlformats.org/officeDocument/2006/relationships/slideLayout" Target="../slideLayouts/slideLayout14.xml"/><Relationship Id="rId6" Type="http://schemas.openxmlformats.org/officeDocument/2006/relationships/image" Target="../media/image26.png"/><Relationship Id="rId11" Type="http://schemas.openxmlformats.org/officeDocument/2006/relationships/customXml" Target="../ink/ink4.xml"/><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image" Target="../media/image33.png"/><Relationship Id="rId28" Type="http://schemas.openxmlformats.org/officeDocument/2006/relationships/customXml" Target="../ink/ink14.xml"/><Relationship Id="rId10" Type="http://schemas.openxmlformats.org/officeDocument/2006/relationships/image" Target="../media/image28.png"/><Relationship Id="rId19" Type="http://schemas.openxmlformats.org/officeDocument/2006/relationships/image" Target="../media/image32.png"/><Relationship Id="rId31" Type="http://schemas.openxmlformats.org/officeDocument/2006/relationships/image" Target="../media/image37.png"/><Relationship Id="rId4" Type="http://schemas.openxmlformats.org/officeDocument/2006/relationships/hyperlink" Target="https://chance.amstat.org/2018/02/mixed-methods/" TargetMode="External"/><Relationship Id="rId9" Type="http://schemas.openxmlformats.org/officeDocument/2006/relationships/customXml" Target="../ink/ink3.xml"/><Relationship Id="rId14" Type="http://schemas.openxmlformats.org/officeDocument/2006/relationships/image" Target="../media/image30.png"/><Relationship Id="rId22" Type="http://schemas.openxmlformats.org/officeDocument/2006/relationships/customXml" Target="../ink/ink11.xml"/><Relationship Id="rId27" Type="http://schemas.openxmlformats.org/officeDocument/2006/relationships/image" Target="../media/image35.png"/><Relationship Id="rId30" Type="http://schemas.openxmlformats.org/officeDocument/2006/relationships/customXml" Target="../ink/ink15.xml"/><Relationship Id="rId8"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hyperlink" Target="http://freshspectrum.com/wp-content/uploads/2014/12/Real-Evidence-1024x768.pn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20.svg"/><Relationship Id="rId2" Type="http://schemas.openxmlformats.org/officeDocument/2006/relationships/notesSlide" Target="../notesSlides/notesSlide4.xml"/><Relationship Id="rId16" Type="http://schemas.openxmlformats.org/officeDocument/2006/relationships/image" Target="../media/image24.svg"/><Relationship Id="rId1" Type="http://schemas.openxmlformats.org/officeDocument/2006/relationships/slideLayout" Target="../slideLayouts/slideLayout14.xml"/><Relationship Id="rId6" Type="http://schemas.openxmlformats.org/officeDocument/2006/relationships/image" Target="../media/image14.svg"/><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9.pn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6423" y="2641673"/>
            <a:ext cx="7971671" cy="3603278"/>
          </a:xfrm>
          <a:prstGeom prst="rect">
            <a:avLst/>
          </a:prstGeom>
        </p:spPr>
        <p:txBody>
          <a:bodyPr vert="horz" lIns="0" tIns="0" rIns="0" bIns="0" rtlCol="0" anchor="t" anchorCtr="0">
            <a:noAutofit/>
          </a:bodyPr>
          <a:lstStyle>
            <a:lvl1pPr algn="l" defTabSz="457200" rtl="0" eaLnBrk="1" latinLnBrk="0" hangingPunct="1">
              <a:lnSpc>
                <a:spcPts val="3600"/>
              </a:lnSpc>
              <a:spcBef>
                <a:spcPct val="0"/>
              </a:spcBef>
              <a:buNone/>
              <a:defRPr sz="3200" b="1" kern="1200">
                <a:solidFill>
                  <a:srgbClr val="153A80"/>
                </a:solidFill>
                <a:latin typeface="+mj-lt"/>
                <a:ea typeface="+mj-ea"/>
                <a:cs typeface="+mj-cs"/>
              </a:defRPr>
            </a:lvl1pPr>
          </a:lstStyle>
          <a:p>
            <a:pPr>
              <a:lnSpc>
                <a:spcPts val="3800"/>
              </a:lnSpc>
              <a:spcAft>
                <a:spcPts val="1350"/>
              </a:spcAft>
            </a:pPr>
            <a:r>
              <a:rPr lang="en-GB" dirty="0" smtClean="0"/>
              <a:t>Introduction to Impact Evaluations</a:t>
            </a:r>
            <a:br>
              <a:rPr lang="en-GB" dirty="0" smtClean="0"/>
            </a:br>
            <a:r>
              <a:rPr lang="en-GB" sz="2400" b="0" dirty="0" smtClean="0"/>
              <a:t>Subtitle</a:t>
            </a:r>
          </a:p>
          <a:p>
            <a:pPr>
              <a:spcAft>
                <a:spcPts val="1350"/>
              </a:spcAft>
            </a:pPr>
            <a:endParaRPr lang="en-GB" sz="2400" dirty="0" smtClean="0"/>
          </a:p>
          <a:p>
            <a:pPr>
              <a:lnSpc>
                <a:spcPts val="2100"/>
              </a:lnSpc>
            </a:pPr>
            <a:r>
              <a:rPr lang="en-GB" sz="1800" dirty="0" smtClean="0">
                <a:latin typeface="Arial" panose="020B0604020202020204" pitchFamily="34" charset="0"/>
                <a:cs typeface="Arial" panose="020B0604020202020204" pitchFamily="34" charset="0"/>
              </a:rPr>
              <a:t>XX instructor name</a:t>
            </a:r>
            <a:endParaRPr lang="en-GB" sz="1800" dirty="0">
              <a:latin typeface="Arial" panose="020B0604020202020204" pitchFamily="34" charset="0"/>
              <a:cs typeface="Arial" panose="020B0604020202020204" pitchFamily="34" charset="0"/>
            </a:endParaRPr>
          </a:p>
          <a:p>
            <a:pPr>
              <a:lnSpc>
                <a:spcPts val="2100"/>
              </a:lnSpc>
            </a:pPr>
            <a:r>
              <a:rPr lang="en-GB" sz="1800" b="0" dirty="0">
                <a:latin typeface="Arial" panose="020B0604020202020204" pitchFamily="34" charset="0"/>
                <a:cs typeface="Arial" panose="020B0604020202020204" pitchFamily="34" charset="0"/>
              </a:rPr>
              <a:t>Your </a:t>
            </a:r>
            <a:r>
              <a:rPr lang="en-GB" sz="1800" b="0" dirty="0" smtClean="0">
                <a:latin typeface="Arial" panose="020B0604020202020204" pitchFamily="34" charset="0"/>
                <a:cs typeface="Arial" panose="020B0604020202020204" pitchFamily="34" charset="0"/>
              </a:rPr>
              <a:t>title, 3ie</a:t>
            </a:r>
          </a:p>
          <a:p>
            <a:pPr>
              <a:lnSpc>
                <a:spcPts val="2100"/>
              </a:lnSpc>
            </a:pPr>
            <a:endParaRPr lang="en-GB" sz="1800" b="0" dirty="0" smtClean="0">
              <a:latin typeface="Arial" panose="020B0604020202020204" pitchFamily="34" charset="0"/>
              <a:cs typeface="Arial" panose="020B0604020202020204" pitchFamily="34" charset="0"/>
            </a:endParaRPr>
          </a:p>
          <a:p>
            <a:pPr>
              <a:lnSpc>
                <a:spcPts val="2100"/>
              </a:lnSpc>
            </a:pPr>
            <a:r>
              <a:rPr lang="en-GB" sz="1600" b="0" dirty="0" smtClean="0">
                <a:latin typeface="Arial" panose="020B0604020202020204" pitchFamily="34" charset="0"/>
                <a:cs typeface="Arial" panose="020B0604020202020204" pitchFamily="34" charset="0"/>
              </a:rPr>
              <a:t>APHRC Virtual Training Session</a:t>
            </a:r>
          </a:p>
          <a:p>
            <a:pPr>
              <a:lnSpc>
                <a:spcPts val="2100"/>
              </a:lnSpc>
            </a:pPr>
            <a:r>
              <a:rPr lang="en-IN" sz="1600" b="0" dirty="0" smtClean="0">
                <a:latin typeface="Arial" panose="020B0604020202020204" pitchFamily="34" charset="0"/>
                <a:cs typeface="Arial" panose="020B0604020202020204" pitchFamily="34" charset="0"/>
              </a:rPr>
              <a:t>Session 1 - Introduction</a:t>
            </a:r>
            <a:endParaRPr lang="en-GB" sz="1600" b="0" dirty="0">
              <a:latin typeface="Arial" panose="020B0604020202020204" pitchFamily="34" charset="0"/>
              <a:cs typeface="Arial" panose="020B0604020202020204" pitchFamily="34" charset="0"/>
            </a:endParaRPr>
          </a:p>
          <a:p>
            <a:pPr>
              <a:lnSpc>
                <a:spcPts val="2100"/>
              </a:lnSpc>
            </a:pPr>
            <a:r>
              <a:rPr lang="en-GB" sz="1600" b="0" dirty="0" smtClean="0">
                <a:latin typeface="Arial" panose="020B0604020202020204" pitchFamily="34" charset="0"/>
                <a:cs typeface="Arial" panose="020B0604020202020204" pitchFamily="34" charset="0"/>
              </a:rPr>
              <a:t>XX date</a:t>
            </a:r>
            <a:endParaRPr lang="en-GB" sz="1600" b="0" dirty="0">
              <a:latin typeface="Arial" panose="020B0604020202020204" pitchFamily="34" charset="0"/>
              <a:cs typeface="Arial" panose="020B0604020202020204" pitchFamily="34" charset="0"/>
            </a:endParaRPr>
          </a:p>
          <a:p>
            <a:pPr>
              <a:lnSpc>
                <a:spcPts val="2100"/>
              </a:lnSpc>
            </a:pPr>
            <a:endParaRPr lang="en-GB" sz="1800" b="0" dirty="0">
              <a:latin typeface="Arial" panose="020B0604020202020204" pitchFamily="34" charset="0"/>
              <a:cs typeface="Arial" panose="020B0604020202020204" pitchFamily="34" charset="0"/>
            </a:endParaRPr>
          </a:p>
          <a:p>
            <a:pPr>
              <a:lnSpc>
                <a:spcPts val="1575"/>
              </a:lnSpc>
            </a:pPr>
            <a:endParaRPr lang="en-GB" sz="1400" b="0" dirty="0" smtClean="0"/>
          </a:p>
          <a:p>
            <a:pPr>
              <a:lnSpc>
                <a:spcPts val="1575"/>
              </a:lnSpc>
            </a:pPr>
            <a:endParaRPr lang="en-GB" sz="1400" b="0" dirty="0"/>
          </a:p>
        </p:txBody>
      </p:sp>
    </p:spTree>
    <p:extLst>
      <p:ext uri="{BB962C8B-B14F-4D97-AF65-F5344CB8AC3E}">
        <p14:creationId xmlns:p14="http://schemas.microsoft.com/office/powerpoint/2010/main" val="4017158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sz="3000" dirty="0">
                <a:solidFill>
                  <a:srgbClr val="153A80"/>
                </a:solidFill>
                <a:ea typeface="+mn-ea"/>
              </a:rPr>
              <a:t>What is Impact Evaluation </a:t>
            </a:r>
          </a:p>
        </p:txBody>
      </p:sp>
      <p:sp>
        <p:nvSpPr>
          <p:cNvPr id="3" name="Content Placeholder 2"/>
          <p:cNvSpPr>
            <a:spLocks noGrp="1"/>
          </p:cNvSpPr>
          <p:nvPr>
            <p:ph sz="quarter" idx="12"/>
          </p:nvPr>
        </p:nvSpPr>
        <p:spPr/>
        <p:txBody>
          <a:bodyPr>
            <a:noAutofit/>
          </a:bodyPr>
          <a:lstStyle/>
          <a:p>
            <a:pPr marL="0" indent="0">
              <a:buNone/>
            </a:pPr>
            <a:r>
              <a:rPr lang="en-IN" sz="2100" dirty="0"/>
              <a:t>The holy grail statement:</a:t>
            </a:r>
          </a:p>
          <a:p>
            <a:pPr marL="0" indent="0">
              <a:buNone/>
            </a:pPr>
            <a:endParaRPr lang="en-IN" sz="2100" dirty="0"/>
          </a:p>
          <a:p>
            <a:pPr marL="0" indent="0" algn="ctr">
              <a:buNone/>
            </a:pPr>
            <a:r>
              <a:rPr lang="en-IN" sz="2400" dirty="0"/>
              <a:t>A </a:t>
            </a:r>
            <a:r>
              <a:rPr lang="en-IN" sz="2400" i="1" dirty="0">
                <a:solidFill>
                  <a:srgbClr val="FF0000"/>
                </a:solidFill>
              </a:rPr>
              <a:t>xx </a:t>
            </a:r>
            <a:r>
              <a:rPr lang="en-IN" sz="2400" dirty="0"/>
              <a:t>program </a:t>
            </a:r>
            <a:r>
              <a:rPr lang="en-IN" sz="2400" i="1" u="sng" dirty="0">
                <a:solidFill>
                  <a:srgbClr val="FF0000"/>
                </a:solidFill>
              </a:rPr>
              <a:t>caused</a:t>
            </a:r>
            <a:r>
              <a:rPr lang="en-IN" sz="2400" dirty="0"/>
              <a:t> an </a:t>
            </a:r>
            <a:r>
              <a:rPr lang="en-IN" sz="2400" u="sng" dirty="0">
                <a:solidFill>
                  <a:srgbClr val="FF0000"/>
                </a:solidFill>
              </a:rPr>
              <a:t>x%</a:t>
            </a:r>
            <a:r>
              <a:rPr lang="en-IN" sz="2400" i="1" dirty="0"/>
              <a:t> </a:t>
            </a:r>
            <a:r>
              <a:rPr lang="en-IN" sz="2400" i="1" u="sng" dirty="0">
                <a:solidFill>
                  <a:srgbClr val="FF0000"/>
                </a:solidFill>
              </a:rPr>
              <a:t>increase</a:t>
            </a:r>
            <a:r>
              <a:rPr lang="en-IN" sz="2400" i="1" dirty="0"/>
              <a:t> (amount of change and direction of change) </a:t>
            </a:r>
            <a:r>
              <a:rPr lang="en-IN" sz="2400" dirty="0"/>
              <a:t>in the </a:t>
            </a:r>
            <a:r>
              <a:rPr lang="en-IN" sz="2400" i="1" dirty="0">
                <a:solidFill>
                  <a:srgbClr val="FF0000"/>
                </a:solidFill>
              </a:rPr>
              <a:t>outcome </a:t>
            </a:r>
            <a:r>
              <a:rPr lang="en-IN" sz="2400" dirty="0"/>
              <a:t>for the </a:t>
            </a:r>
            <a:r>
              <a:rPr lang="en-IN" sz="2400" i="1" dirty="0">
                <a:solidFill>
                  <a:srgbClr val="FF0000"/>
                </a:solidFill>
              </a:rPr>
              <a:t>beneficiaries</a:t>
            </a:r>
            <a:r>
              <a:rPr lang="en-IN" sz="2400" dirty="0"/>
              <a:t>.</a:t>
            </a:r>
            <a:endParaRPr lang="en-US" altLang="en-US" sz="2400" dirty="0"/>
          </a:p>
        </p:txBody>
      </p:sp>
    </p:spTree>
    <p:extLst>
      <p:ext uri="{BB962C8B-B14F-4D97-AF65-F5344CB8AC3E}">
        <p14:creationId xmlns:p14="http://schemas.microsoft.com/office/powerpoint/2010/main" val="32427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Prospective vs retrospective IE</a:t>
            </a:r>
            <a:endParaRPr lang="en-US" dirty="0"/>
          </a:p>
        </p:txBody>
      </p:sp>
      <p:sp>
        <p:nvSpPr>
          <p:cNvPr id="4" name="Content Placeholder 3"/>
          <p:cNvSpPr>
            <a:spLocks noGrp="1"/>
          </p:cNvSpPr>
          <p:nvPr>
            <p:ph sz="quarter" idx="12"/>
          </p:nvPr>
        </p:nvSpPr>
        <p:spPr>
          <a:xfrm>
            <a:off x="971172" y="1225104"/>
            <a:ext cx="7993366" cy="4680000"/>
          </a:xfrm>
        </p:spPr>
        <p:txBody>
          <a:bodyPr/>
          <a:lstStyle/>
          <a:p>
            <a:r>
              <a:rPr lang="en-US" dirty="0" smtClean="0">
                <a:solidFill>
                  <a:schemeClr val="tx1"/>
                </a:solidFill>
              </a:rPr>
              <a:t>Prospective IE</a:t>
            </a:r>
          </a:p>
          <a:p>
            <a:r>
              <a:rPr lang="en-US" dirty="0">
                <a:solidFill>
                  <a:schemeClr val="tx1"/>
                </a:solidFill>
              </a:rPr>
              <a:t>	</a:t>
            </a:r>
            <a:r>
              <a:rPr lang="en-US" sz="2400" dirty="0" smtClean="0">
                <a:solidFill>
                  <a:schemeClr val="tx1"/>
                </a:solidFill>
              </a:rPr>
              <a:t>Begins at the design phase and information is collected to assess the impact of the program. Information is collected from the beneficiaries and non-beneficiaries before and after the intervention occurs.</a:t>
            </a:r>
            <a:endParaRPr lang="en-US" dirty="0" smtClean="0">
              <a:solidFill>
                <a:schemeClr val="tx1"/>
              </a:solidFill>
            </a:endParaRPr>
          </a:p>
          <a:p>
            <a:r>
              <a:rPr lang="en-US" dirty="0" smtClean="0">
                <a:solidFill>
                  <a:schemeClr val="tx1"/>
                </a:solidFill>
              </a:rPr>
              <a:t>Retrospective IE</a:t>
            </a:r>
          </a:p>
          <a:p>
            <a:r>
              <a:rPr lang="en-US" dirty="0">
                <a:solidFill>
                  <a:schemeClr val="tx1"/>
                </a:solidFill>
              </a:rPr>
              <a:t>	</a:t>
            </a:r>
            <a:r>
              <a:rPr lang="en-US" sz="2400" dirty="0">
                <a:solidFill>
                  <a:schemeClr val="tx1"/>
                </a:solidFill>
              </a:rPr>
              <a:t>These are conducted after the implementation has been completed. These evaluations exploit existing data sets and collect information close to the existing dataset post implementation for better comparability.</a:t>
            </a:r>
          </a:p>
        </p:txBody>
      </p:sp>
    </p:spTree>
    <p:extLst>
      <p:ext uri="{BB962C8B-B14F-4D97-AF65-F5344CB8AC3E}">
        <p14:creationId xmlns:p14="http://schemas.microsoft.com/office/powerpoint/2010/main" val="370138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3000" dirty="0" smtClean="0">
                <a:ea typeface="+mn-ea"/>
              </a:rPr>
              <a:t>What is the difference between M&amp;E and IE?</a:t>
            </a:r>
            <a:r>
              <a:rPr lang="en-US" altLang="en-US" sz="3000" dirty="0">
                <a:ea typeface="+mn-ea"/>
              </a:rPr>
              <a:t/>
            </a:r>
            <a:br>
              <a:rPr lang="en-US" altLang="en-US" sz="3000" dirty="0">
                <a:ea typeface="+mn-ea"/>
              </a:rPr>
            </a:br>
            <a:endParaRPr lang="en-US" altLang="en-US" sz="3000" dirty="0">
              <a:ea typeface="+mn-ea"/>
            </a:endParaRPr>
          </a:p>
        </p:txBody>
      </p:sp>
      <p:sp>
        <p:nvSpPr>
          <p:cNvPr id="3" name="Content Placeholder 2"/>
          <p:cNvSpPr>
            <a:spLocks noGrp="1"/>
          </p:cNvSpPr>
          <p:nvPr>
            <p:ph sz="quarter" idx="12"/>
          </p:nvPr>
        </p:nvSpPr>
        <p:spPr>
          <a:xfrm>
            <a:off x="934489" y="1582912"/>
            <a:ext cx="7993366" cy="4680000"/>
          </a:xfrm>
          <a:prstGeom prst="rect">
            <a:avLst/>
          </a:prstGeom>
        </p:spPr>
        <p:txBody>
          <a:bodyPr>
            <a:normAutofit fontScale="92500" lnSpcReduction="10000"/>
          </a:bodyPr>
          <a:lstStyle/>
          <a:p>
            <a:pPr marL="342900" indent="-342900">
              <a:spcAft>
                <a:spcPts val="450"/>
              </a:spcAft>
              <a:buFont typeface="Arial" panose="020B0604020202020204" pitchFamily="34" charset="0"/>
              <a:buChar char="•"/>
              <a:defRPr/>
            </a:pPr>
            <a:r>
              <a:rPr lang="en-US" sz="2600" b="1" dirty="0">
                <a:solidFill>
                  <a:schemeClr val="tx1"/>
                </a:solidFill>
              </a:rPr>
              <a:t>Monitoring &amp; Process Evaluation</a:t>
            </a:r>
          </a:p>
          <a:p>
            <a:pPr marL="402431" indent="-272654">
              <a:spcAft>
                <a:spcPts val="450"/>
              </a:spcAft>
              <a:defRPr/>
            </a:pPr>
            <a:r>
              <a:rPr lang="en-US" sz="2400" dirty="0">
                <a:solidFill>
                  <a:schemeClr val="tx1"/>
                </a:solidFill>
                <a:cs typeface="Arial" pitchFamily="34" charset="0"/>
              </a:rPr>
              <a:t>Is programme targeting the right </a:t>
            </a:r>
            <a:r>
              <a:rPr lang="en-US" sz="2400" dirty="0" smtClean="0">
                <a:solidFill>
                  <a:schemeClr val="tx1"/>
                </a:solidFill>
                <a:cs typeface="Arial" pitchFamily="34" charset="0"/>
              </a:rPr>
              <a:t>beneficiaries and implemented </a:t>
            </a:r>
            <a:r>
              <a:rPr lang="en-US" sz="2400" dirty="0">
                <a:solidFill>
                  <a:schemeClr val="tx1"/>
                </a:solidFill>
                <a:cs typeface="Arial" pitchFamily="34" charset="0"/>
              </a:rPr>
              <a:t>as efficiently as </a:t>
            </a:r>
            <a:r>
              <a:rPr lang="en-US" sz="2400" dirty="0" smtClean="0">
                <a:solidFill>
                  <a:schemeClr val="tx1"/>
                </a:solidFill>
                <a:cs typeface="Arial" pitchFamily="34" charset="0"/>
              </a:rPr>
              <a:t>planned?</a:t>
            </a:r>
          </a:p>
          <a:p>
            <a:pPr marL="402431" indent="-272654">
              <a:spcAft>
                <a:spcPts val="450"/>
              </a:spcAft>
              <a:defRPr/>
            </a:pPr>
            <a:endParaRPr lang="en-US" sz="2400" dirty="0" smtClean="0">
              <a:solidFill>
                <a:schemeClr val="tx1"/>
              </a:solidFill>
              <a:cs typeface="Arial" pitchFamily="34" charset="0"/>
            </a:endParaRPr>
          </a:p>
          <a:p>
            <a:pPr marL="472677" indent="-342900">
              <a:spcAft>
                <a:spcPts val="450"/>
              </a:spcAft>
              <a:buFont typeface="Arial" panose="020B0604020202020204" pitchFamily="34" charset="0"/>
              <a:buChar char="•"/>
              <a:defRPr/>
            </a:pPr>
            <a:r>
              <a:rPr lang="en-US" sz="2600" b="1" dirty="0" smtClean="0">
                <a:solidFill>
                  <a:schemeClr val="tx1"/>
                </a:solidFill>
              </a:rPr>
              <a:t>Impact </a:t>
            </a:r>
            <a:r>
              <a:rPr lang="en-US" sz="2600" b="1" dirty="0">
                <a:solidFill>
                  <a:schemeClr val="tx1"/>
                </a:solidFill>
              </a:rPr>
              <a:t>Evaluation</a:t>
            </a:r>
          </a:p>
          <a:p>
            <a:pPr marL="402431" indent="-267891">
              <a:spcAft>
                <a:spcPts val="450"/>
              </a:spcAft>
              <a:defRPr/>
            </a:pPr>
            <a:r>
              <a:rPr lang="en-US" sz="2400" dirty="0" smtClean="0">
                <a:solidFill>
                  <a:schemeClr val="tx1"/>
                </a:solidFill>
              </a:rPr>
              <a:t>What was the change in the outcome that could be attributed to the programme?</a:t>
            </a:r>
          </a:p>
          <a:p>
            <a:pPr marL="402431" indent="-267891">
              <a:spcAft>
                <a:spcPts val="450"/>
              </a:spcAft>
              <a:defRPr/>
            </a:pPr>
            <a:r>
              <a:rPr lang="en-US" sz="2400" dirty="0" smtClean="0">
                <a:solidFill>
                  <a:schemeClr val="tx1"/>
                </a:solidFill>
              </a:rPr>
              <a:t>If there are alternative programme designs are available which one has the highest impact? Which one is the most cost-effective?</a:t>
            </a:r>
          </a:p>
          <a:p>
            <a:pPr marL="402431" indent="-267891">
              <a:spcAft>
                <a:spcPts val="450"/>
              </a:spcAft>
              <a:defRPr/>
            </a:pPr>
            <a:r>
              <a:rPr lang="en-US" sz="2400" dirty="0" smtClean="0">
                <a:solidFill>
                  <a:schemeClr val="tx1"/>
                </a:solidFill>
              </a:rPr>
              <a:t>Is there any heterogeneity in impact (e.g. females, poor, minorities)?</a:t>
            </a:r>
            <a:endParaRPr lang="en-US" sz="2400" dirty="0">
              <a:solidFill>
                <a:schemeClr val="tx1"/>
              </a:solidFill>
            </a:endParaRPr>
          </a:p>
        </p:txBody>
      </p:sp>
    </p:spTree>
    <p:extLst>
      <p:ext uri="{BB962C8B-B14F-4D97-AF65-F5344CB8AC3E}">
        <p14:creationId xmlns:p14="http://schemas.microsoft.com/office/powerpoint/2010/main" val="395166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tbl" sz="quarter" idx="10"/>
            <p:extLst>
              <p:ext uri="{D42A27DB-BD31-4B8C-83A1-F6EECF244321}">
                <p14:modId xmlns:p14="http://schemas.microsoft.com/office/powerpoint/2010/main" val="1327258243"/>
              </p:ext>
            </p:extLst>
          </p:nvPr>
        </p:nvGraphicFramePr>
        <p:xfrm>
          <a:off x="973138" y="1141413"/>
          <a:ext cx="7920038" cy="3922369"/>
        </p:xfrm>
        <a:graphic>
          <a:graphicData uri="http://schemas.openxmlformats.org/drawingml/2006/table">
            <a:tbl>
              <a:tblPr firstRow="1" bandRow="1">
                <a:tableStyleId>{5C22544A-7EE6-4342-B048-85BDC9FD1C3A}</a:tableStyleId>
              </a:tblPr>
              <a:tblGrid>
                <a:gridCol w="1833342">
                  <a:extLst>
                    <a:ext uri="{9D8B030D-6E8A-4147-A177-3AD203B41FA5}">
                      <a16:colId xmlns:a16="http://schemas.microsoft.com/office/drawing/2014/main" val="20000"/>
                    </a:ext>
                  </a:extLst>
                </a:gridCol>
                <a:gridCol w="2933348">
                  <a:extLst>
                    <a:ext uri="{9D8B030D-6E8A-4147-A177-3AD203B41FA5}">
                      <a16:colId xmlns:a16="http://schemas.microsoft.com/office/drawing/2014/main" val="20001"/>
                    </a:ext>
                  </a:extLst>
                </a:gridCol>
                <a:gridCol w="3153348">
                  <a:extLst>
                    <a:ext uri="{9D8B030D-6E8A-4147-A177-3AD203B41FA5}">
                      <a16:colId xmlns:a16="http://schemas.microsoft.com/office/drawing/2014/main" val="20002"/>
                    </a:ext>
                  </a:extLst>
                </a:gridCol>
              </a:tblGrid>
              <a:tr h="373608">
                <a:tc>
                  <a:txBody>
                    <a:bodyPr/>
                    <a:lstStyle/>
                    <a:p>
                      <a:endParaRPr lang="en-US" sz="1800" b="1" dirty="0"/>
                    </a:p>
                  </a:txBody>
                  <a:tcPr marL="68870" marR="68870" marT="34290" marB="34290"/>
                </a:tc>
                <a:tc>
                  <a:txBody>
                    <a:bodyPr/>
                    <a:lstStyle/>
                    <a:p>
                      <a:r>
                        <a:rPr lang="en-US" sz="1800" dirty="0" smtClean="0"/>
                        <a:t>Monitoring</a:t>
                      </a:r>
                      <a:endParaRPr lang="en-US" sz="1800" b="1" dirty="0"/>
                    </a:p>
                  </a:txBody>
                  <a:tcPr marL="68870" marR="68870" marT="34290" marB="34290"/>
                </a:tc>
                <a:tc>
                  <a:txBody>
                    <a:bodyPr/>
                    <a:lstStyle/>
                    <a:p>
                      <a:r>
                        <a:rPr lang="en-US" sz="1800" dirty="0" smtClean="0"/>
                        <a:t>Impact</a:t>
                      </a:r>
                      <a:r>
                        <a:rPr lang="en-US" sz="1800" baseline="0" dirty="0" smtClean="0"/>
                        <a:t> Evaluation</a:t>
                      </a:r>
                      <a:endParaRPr lang="en-US" sz="1800" b="1" dirty="0"/>
                    </a:p>
                  </a:txBody>
                  <a:tcPr marL="68870" marR="68870" marT="34290" marB="34290"/>
                </a:tc>
                <a:extLst>
                  <a:ext uri="{0D108BD9-81ED-4DB2-BD59-A6C34878D82A}">
                    <a16:rowId xmlns:a16="http://schemas.microsoft.com/office/drawing/2014/main" val="10000"/>
                  </a:ext>
                </a:extLst>
              </a:tr>
              <a:tr h="373608">
                <a:tc>
                  <a:txBody>
                    <a:bodyPr/>
                    <a:lstStyle/>
                    <a:p>
                      <a:r>
                        <a:rPr lang="en-US" sz="1800" dirty="0" smtClean="0"/>
                        <a:t>Frequency</a:t>
                      </a:r>
                      <a:endParaRPr lang="en-US" sz="1800" dirty="0"/>
                    </a:p>
                  </a:txBody>
                  <a:tcPr marL="68870" marR="68870" marT="34290" marB="34290"/>
                </a:tc>
                <a:tc>
                  <a:txBody>
                    <a:bodyPr/>
                    <a:lstStyle/>
                    <a:p>
                      <a:r>
                        <a:rPr lang="en-US" sz="1800" dirty="0" smtClean="0"/>
                        <a:t>Regular, continuous</a:t>
                      </a:r>
                      <a:endParaRPr lang="en-US" sz="1800" dirty="0"/>
                    </a:p>
                  </a:txBody>
                  <a:tcPr marL="68870" marR="68870" marT="34290" marB="34290"/>
                </a:tc>
                <a:tc>
                  <a:txBody>
                    <a:bodyPr/>
                    <a:lstStyle/>
                    <a:p>
                      <a:r>
                        <a:rPr lang="en-US" sz="1800" dirty="0" smtClean="0"/>
                        <a:t>Periodic</a:t>
                      </a:r>
                      <a:endParaRPr lang="en-US" sz="1800" dirty="0"/>
                    </a:p>
                  </a:txBody>
                  <a:tcPr marL="68870" marR="68870" marT="34290" marB="34290"/>
                </a:tc>
                <a:extLst>
                  <a:ext uri="{0D108BD9-81ED-4DB2-BD59-A6C34878D82A}">
                    <a16:rowId xmlns:a16="http://schemas.microsoft.com/office/drawing/2014/main" val="10001"/>
                  </a:ext>
                </a:extLst>
              </a:tr>
              <a:tr h="644857">
                <a:tc>
                  <a:txBody>
                    <a:bodyPr/>
                    <a:lstStyle/>
                    <a:p>
                      <a:r>
                        <a:rPr lang="en-US" sz="1800" dirty="0" smtClean="0"/>
                        <a:t>Coverage</a:t>
                      </a:r>
                      <a:endParaRPr lang="en-US" sz="1800" dirty="0"/>
                    </a:p>
                  </a:txBody>
                  <a:tcPr marL="68870" marR="68870" marT="34290" marB="34290"/>
                </a:tc>
                <a:tc>
                  <a:txBody>
                    <a:bodyPr/>
                    <a:lstStyle/>
                    <a:p>
                      <a:r>
                        <a:rPr lang="en-US" sz="1800" dirty="0" smtClean="0"/>
                        <a:t>All programmes</a:t>
                      </a:r>
                      <a:endParaRPr lang="en-US" sz="1800" dirty="0"/>
                    </a:p>
                  </a:txBody>
                  <a:tcPr marL="68870" marR="68870" marT="34290" marB="34290"/>
                </a:tc>
                <a:tc>
                  <a:txBody>
                    <a:bodyPr/>
                    <a:lstStyle/>
                    <a:p>
                      <a:r>
                        <a:rPr lang="en-US" sz="1800" dirty="0" smtClean="0"/>
                        <a:t>Selected programmes,</a:t>
                      </a:r>
                      <a:r>
                        <a:rPr lang="en-US" sz="1800" baseline="0" dirty="0" smtClean="0"/>
                        <a:t> aspects</a:t>
                      </a:r>
                      <a:endParaRPr lang="en-US" sz="1800" dirty="0"/>
                    </a:p>
                  </a:txBody>
                  <a:tcPr marL="68870" marR="68870" marT="34290" marB="34290"/>
                </a:tc>
                <a:extLst>
                  <a:ext uri="{0D108BD9-81ED-4DB2-BD59-A6C34878D82A}">
                    <a16:rowId xmlns:a16="http://schemas.microsoft.com/office/drawing/2014/main" val="10002"/>
                  </a:ext>
                </a:extLst>
              </a:tr>
              <a:tr h="373608">
                <a:tc>
                  <a:txBody>
                    <a:bodyPr/>
                    <a:lstStyle/>
                    <a:p>
                      <a:r>
                        <a:rPr lang="en-US" sz="1800" dirty="0" smtClean="0"/>
                        <a:t>Data</a:t>
                      </a:r>
                      <a:endParaRPr lang="en-US" sz="1800" dirty="0"/>
                    </a:p>
                  </a:txBody>
                  <a:tcPr marL="68870" marR="68870" marT="34290" marB="34290"/>
                </a:tc>
                <a:tc>
                  <a:txBody>
                    <a:bodyPr/>
                    <a:lstStyle/>
                    <a:p>
                      <a:r>
                        <a:rPr lang="en-US" sz="1800" dirty="0" smtClean="0"/>
                        <a:t>Universal</a:t>
                      </a:r>
                      <a:endParaRPr lang="en-US" sz="1800" dirty="0"/>
                    </a:p>
                  </a:txBody>
                  <a:tcPr marL="68870" marR="68870" marT="34290" marB="34290"/>
                </a:tc>
                <a:tc>
                  <a:txBody>
                    <a:bodyPr/>
                    <a:lstStyle/>
                    <a:p>
                      <a:r>
                        <a:rPr lang="en-US" sz="1800" dirty="0" smtClean="0"/>
                        <a:t>Sample based</a:t>
                      </a:r>
                      <a:endParaRPr lang="en-US" sz="1800" dirty="0"/>
                    </a:p>
                  </a:txBody>
                  <a:tcPr marL="68870" marR="68870" marT="34290" marB="34290"/>
                </a:tc>
                <a:extLst>
                  <a:ext uri="{0D108BD9-81ED-4DB2-BD59-A6C34878D82A}">
                    <a16:rowId xmlns:a16="http://schemas.microsoft.com/office/drawing/2014/main" val="10003"/>
                  </a:ext>
                </a:extLst>
              </a:tr>
              <a:tr h="891540">
                <a:tc>
                  <a:txBody>
                    <a:bodyPr/>
                    <a:lstStyle/>
                    <a:p>
                      <a:r>
                        <a:rPr lang="en-US" sz="1800" dirty="0" smtClean="0"/>
                        <a:t>Depth of</a:t>
                      </a:r>
                      <a:r>
                        <a:rPr lang="en-US" sz="1800" baseline="0" dirty="0" smtClean="0"/>
                        <a:t> information </a:t>
                      </a:r>
                      <a:endParaRPr lang="en-US" sz="1800" dirty="0"/>
                    </a:p>
                  </a:txBody>
                  <a:tcPr marL="68870" marR="68870" marT="34290" marB="34290"/>
                </a:tc>
                <a:tc>
                  <a:txBody>
                    <a:bodyPr/>
                    <a:lstStyle/>
                    <a:p>
                      <a:r>
                        <a:rPr lang="en-US" sz="1800" dirty="0" smtClean="0"/>
                        <a:t>Tracks implementation, looks at what</a:t>
                      </a:r>
                      <a:endParaRPr lang="en-US" sz="1800" dirty="0"/>
                    </a:p>
                  </a:txBody>
                  <a:tcPr marL="68870" marR="68870" marT="34290" marB="34290"/>
                </a:tc>
                <a:tc>
                  <a:txBody>
                    <a:bodyPr/>
                    <a:lstStyle/>
                    <a:p>
                      <a:r>
                        <a:rPr lang="en-US" sz="1800" dirty="0" smtClean="0"/>
                        <a:t>Tailored, often to performance</a:t>
                      </a:r>
                      <a:r>
                        <a:rPr lang="en-US" sz="1800" baseline="0" dirty="0" smtClean="0"/>
                        <a:t> and impact/WHY</a:t>
                      </a:r>
                      <a:endParaRPr lang="en-US" sz="1800" dirty="0"/>
                    </a:p>
                  </a:txBody>
                  <a:tcPr marL="68870" marR="68870" marT="34290" marB="34290"/>
                </a:tc>
                <a:extLst>
                  <a:ext uri="{0D108BD9-81ED-4DB2-BD59-A6C34878D82A}">
                    <a16:rowId xmlns:a16="http://schemas.microsoft.com/office/drawing/2014/main" val="10004"/>
                  </a:ext>
                </a:extLst>
              </a:tr>
              <a:tr h="373608">
                <a:tc>
                  <a:txBody>
                    <a:bodyPr/>
                    <a:lstStyle/>
                    <a:p>
                      <a:r>
                        <a:rPr lang="en-US" sz="1800" dirty="0" smtClean="0"/>
                        <a:t>Cost</a:t>
                      </a:r>
                      <a:endParaRPr lang="en-US" sz="1800" dirty="0"/>
                    </a:p>
                  </a:txBody>
                  <a:tcPr marL="68870" marR="68870" marT="34290" marB="34290"/>
                </a:tc>
                <a:tc>
                  <a:txBody>
                    <a:bodyPr/>
                    <a:lstStyle/>
                    <a:p>
                      <a:r>
                        <a:rPr lang="en-US" sz="1800" dirty="0" smtClean="0"/>
                        <a:t>Cost spread out</a:t>
                      </a:r>
                      <a:endParaRPr lang="en-US" sz="1800" dirty="0"/>
                    </a:p>
                  </a:txBody>
                  <a:tcPr marL="68870" marR="68870" marT="34290" marB="34290"/>
                </a:tc>
                <a:tc>
                  <a:txBody>
                    <a:bodyPr/>
                    <a:lstStyle/>
                    <a:p>
                      <a:r>
                        <a:rPr lang="en-US" sz="1800" dirty="0" smtClean="0"/>
                        <a:t>Can be high</a:t>
                      </a:r>
                      <a:endParaRPr lang="en-US" sz="1800" dirty="0"/>
                    </a:p>
                  </a:txBody>
                  <a:tcPr marL="68870" marR="68870" marT="34290" marB="34290"/>
                </a:tc>
                <a:extLst>
                  <a:ext uri="{0D108BD9-81ED-4DB2-BD59-A6C34878D82A}">
                    <a16:rowId xmlns:a16="http://schemas.microsoft.com/office/drawing/2014/main" val="10005"/>
                  </a:ext>
                </a:extLst>
              </a:tr>
              <a:tr h="891540">
                <a:tc>
                  <a:txBody>
                    <a:bodyPr/>
                    <a:lstStyle/>
                    <a:p>
                      <a:r>
                        <a:rPr lang="en-US" sz="1800" dirty="0" smtClean="0"/>
                        <a:t>Utility</a:t>
                      </a:r>
                      <a:endParaRPr lang="en-US" sz="1800" dirty="0"/>
                    </a:p>
                  </a:txBody>
                  <a:tcPr marL="68870" marR="68870" marT="34290" marB="34290"/>
                </a:tc>
                <a:tc>
                  <a:txBody>
                    <a:bodyPr/>
                    <a:lstStyle/>
                    <a:p>
                      <a:r>
                        <a:rPr lang="en-US" sz="1800" dirty="0" smtClean="0"/>
                        <a:t>Continuous programme improvement, management</a:t>
                      </a:r>
                      <a:endParaRPr lang="en-US" sz="1800" dirty="0"/>
                    </a:p>
                  </a:txBody>
                  <a:tcPr marL="68870" marR="68870" marT="34290" marB="34290"/>
                </a:tc>
                <a:tc>
                  <a:txBody>
                    <a:bodyPr/>
                    <a:lstStyle/>
                    <a:p>
                      <a:r>
                        <a:rPr lang="en-US" sz="1800" dirty="0" smtClean="0"/>
                        <a:t>Major programme</a:t>
                      </a:r>
                      <a:r>
                        <a:rPr lang="en-US" sz="1800" baseline="0" dirty="0" smtClean="0"/>
                        <a:t> decisions</a:t>
                      </a:r>
                      <a:endParaRPr lang="en-US" sz="1800" dirty="0"/>
                    </a:p>
                  </a:txBody>
                  <a:tcPr marL="68870" marR="68870" marT="34290" marB="34290"/>
                </a:tc>
                <a:extLst>
                  <a:ext uri="{0D108BD9-81ED-4DB2-BD59-A6C34878D82A}">
                    <a16:rowId xmlns:a16="http://schemas.microsoft.com/office/drawing/2014/main" val="10006"/>
                  </a:ext>
                </a:extLst>
              </a:tr>
            </a:tbl>
          </a:graphicData>
        </a:graphic>
      </p:graphicFrame>
      <p:sp>
        <p:nvSpPr>
          <p:cNvPr id="163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sz="3000" dirty="0">
                <a:ea typeface="+mn-ea"/>
              </a:rPr>
              <a:t>M&amp;E vs. IE…</a:t>
            </a:r>
          </a:p>
        </p:txBody>
      </p:sp>
    </p:spTree>
    <p:extLst>
      <p:ext uri="{BB962C8B-B14F-4D97-AF65-F5344CB8AC3E}">
        <p14:creationId xmlns:p14="http://schemas.microsoft.com/office/powerpoint/2010/main" val="3392163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normAutofit/>
          </a:bodyPr>
          <a:lstStyle/>
          <a:p>
            <a:pPr>
              <a:defRPr/>
            </a:pPr>
            <a:r>
              <a:rPr lang="en-US" altLang="en-US" sz="3000" dirty="0">
                <a:ea typeface="+mn-ea"/>
              </a:rPr>
              <a:t>What is a </a:t>
            </a:r>
            <a:r>
              <a:rPr lang="en-US" altLang="en-US" sz="3000" dirty="0" err="1">
                <a:ea typeface="+mn-ea"/>
              </a:rPr>
              <a:t>ToC</a:t>
            </a:r>
            <a:r>
              <a:rPr lang="en-US" altLang="en-US" sz="3000" dirty="0">
                <a:ea typeface="+mn-ea"/>
              </a:rPr>
              <a:t>?</a:t>
            </a:r>
          </a:p>
        </p:txBody>
      </p:sp>
      <p:sp>
        <p:nvSpPr>
          <p:cNvPr id="8195" name="Content Placeholder 5"/>
          <p:cNvSpPr>
            <a:spLocks noGrp="1"/>
          </p:cNvSpPr>
          <p:nvPr>
            <p:ph sz="quarter" idx="12"/>
          </p:nvPr>
        </p:nvSpPr>
        <p:spPr/>
        <p:txBody>
          <a:bodyPr>
            <a:normAutofit/>
          </a:bodyPr>
          <a:lstStyle/>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Describes how an intervention is supposed to deliver the desired results</a:t>
            </a:r>
          </a:p>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Provides the causal logic of how and why a particular project, program, or policy will reach its intended outcomes </a:t>
            </a:r>
            <a:r>
              <a:rPr lang="en-US" altLang="en-US" sz="2100" dirty="0"/>
              <a:t>in a given context</a:t>
            </a:r>
            <a:endParaRPr lang="en-IN" altLang="en-US" sz="2100" dirty="0"/>
          </a:p>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Spells out the conditions and assumptions needed for the change to take place</a:t>
            </a:r>
            <a:endParaRPr lang="en-US" altLang="en-US" sz="2100" dirty="0"/>
          </a:p>
        </p:txBody>
      </p:sp>
    </p:spTree>
    <p:extLst>
      <p:ext uri="{BB962C8B-B14F-4D97-AF65-F5344CB8AC3E}">
        <p14:creationId xmlns:p14="http://schemas.microsoft.com/office/powerpoint/2010/main" val="9844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defRPr/>
            </a:pPr>
            <a:r>
              <a:rPr lang="en-US" altLang="en-US" sz="3000" dirty="0">
                <a:ea typeface="+mn-ea"/>
              </a:rPr>
              <a:t>Why do we need it?</a:t>
            </a:r>
          </a:p>
        </p:txBody>
      </p:sp>
      <p:sp>
        <p:nvSpPr>
          <p:cNvPr id="9219" name="Content Placeholder 2"/>
          <p:cNvSpPr>
            <a:spLocks noGrp="1"/>
          </p:cNvSpPr>
          <p:nvPr>
            <p:ph sz="quarter" idx="12"/>
          </p:nvPr>
        </p:nvSpPr>
        <p:spPr/>
        <p:txBody>
          <a:bodyPr>
            <a:normAutofit/>
          </a:bodyPr>
          <a:lstStyle/>
          <a:p>
            <a:pPr marL="402431" indent="-272654">
              <a:spcBef>
                <a:spcPts val="450"/>
              </a:spcBef>
              <a:spcAft>
                <a:spcPts val="900"/>
              </a:spcAft>
              <a:buClr>
                <a:schemeClr val="tx1"/>
              </a:buClr>
              <a:buFont typeface="Arial" panose="020B0604020202020204" pitchFamily="34" charset="0"/>
              <a:buChar char="•"/>
            </a:pPr>
            <a:r>
              <a:rPr lang="en-US" altLang="en-US" sz="1950" dirty="0"/>
              <a:t>To develop a causal pathway </a:t>
            </a:r>
            <a:r>
              <a:rPr lang="en-US" altLang="en-US" sz="1950" b="1" dirty="0"/>
              <a:t>to identify necessary and sufficient outcomes</a:t>
            </a:r>
            <a:r>
              <a:rPr lang="en-US" altLang="en-US" sz="1950" dirty="0"/>
              <a:t> needed to achieve a goal</a:t>
            </a:r>
          </a:p>
          <a:p>
            <a:pPr marL="402431" indent="-272654">
              <a:spcBef>
                <a:spcPts val="450"/>
              </a:spcBef>
              <a:spcAft>
                <a:spcPts val="900"/>
              </a:spcAft>
              <a:buClr>
                <a:schemeClr val="tx1"/>
              </a:buClr>
              <a:buFont typeface="Arial" panose="020B0604020202020204" pitchFamily="34" charset="0"/>
              <a:buChar char="•"/>
            </a:pPr>
            <a:r>
              <a:rPr lang="en-US" altLang="en-US" sz="1950" dirty="0"/>
              <a:t>To develop a roadmap that shows </a:t>
            </a:r>
            <a:r>
              <a:rPr lang="en-US" altLang="en-US" sz="1950" b="1" dirty="0"/>
              <a:t>how a set of actions would help </a:t>
            </a:r>
            <a:r>
              <a:rPr lang="en-US" altLang="en-US" sz="1950" dirty="0"/>
              <a:t>achieve a goal</a:t>
            </a:r>
          </a:p>
          <a:p>
            <a:pPr marL="402431" indent="-272654">
              <a:spcBef>
                <a:spcPts val="450"/>
              </a:spcBef>
              <a:spcAft>
                <a:spcPts val="900"/>
              </a:spcAft>
              <a:buClr>
                <a:schemeClr val="tx1"/>
              </a:buClr>
              <a:buFont typeface="Arial" panose="020B0604020202020204" pitchFamily="34" charset="0"/>
              <a:buChar char="•"/>
            </a:pPr>
            <a:r>
              <a:rPr lang="en-US" altLang="en-US" sz="1950" dirty="0"/>
              <a:t>To identify and highlight interventions and </a:t>
            </a:r>
            <a:r>
              <a:rPr lang="en-US" altLang="en-US" sz="1950" b="1" dirty="0"/>
              <a:t>assumptions</a:t>
            </a:r>
            <a:r>
              <a:rPr lang="en-US" altLang="en-US" sz="1950" dirty="0"/>
              <a:t> that are critical to produce an outcome </a:t>
            </a:r>
          </a:p>
          <a:p>
            <a:pPr marL="402431" indent="-272654">
              <a:spcBef>
                <a:spcPts val="450"/>
              </a:spcBef>
              <a:spcAft>
                <a:spcPts val="900"/>
              </a:spcAft>
              <a:buClr>
                <a:schemeClr val="tx1"/>
              </a:buClr>
              <a:buFont typeface="Arial" panose="020B0604020202020204" pitchFamily="34" charset="0"/>
              <a:buChar char="•"/>
            </a:pPr>
            <a:r>
              <a:rPr lang="en-US" altLang="en-US" sz="1950" dirty="0"/>
              <a:t>To identify critical areas addressed by </a:t>
            </a:r>
            <a:r>
              <a:rPr lang="en-US" altLang="en-US" sz="1950" b="1" dirty="0"/>
              <a:t>external actors </a:t>
            </a:r>
            <a:r>
              <a:rPr lang="en-US" altLang="en-US" sz="1950" dirty="0"/>
              <a:t>and how the project will link to them</a:t>
            </a:r>
          </a:p>
          <a:p>
            <a:pPr marL="402431" indent="-272654">
              <a:spcBef>
                <a:spcPts val="450"/>
              </a:spcBef>
              <a:spcAft>
                <a:spcPts val="900"/>
              </a:spcAft>
              <a:buNone/>
            </a:pPr>
            <a:endParaRPr lang="en-US" altLang="en-US" dirty="0" smtClean="0"/>
          </a:p>
        </p:txBody>
      </p:sp>
    </p:spTree>
    <p:extLst>
      <p:ext uri="{BB962C8B-B14F-4D97-AF65-F5344CB8AC3E}">
        <p14:creationId xmlns:p14="http://schemas.microsoft.com/office/powerpoint/2010/main" val="2257064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sz="3000" dirty="0">
                <a:ea typeface="+mn-ea"/>
              </a:rPr>
              <a:t>Elements of ToC</a:t>
            </a:r>
          </a:p>
        </p:txBody>
      </p:sp>
      <p:sp>
        <p:nvSpPr>
          <p:cNvPr id="3" name="Rectangle 2"/>
          <p:cNvSpPr/>
          <p:nvPr/>
        </p:nvSpPr>
        <p:spPr>
          <a:xfrm>
            <a:off x="816372" y="982134"/>
            <a:ext cx="7737319" cy="5243102"/>
          </a:xfrm>
          <a:prstGeom prst="rect">
            <a:avLst/>
          </a:prstGeom>
        </p:spPr>
        <p:txBody>
          <a:bodyPr wrap="square">
            <a:spAutoFit/>
          </a:bodyPr>
          <a:lstStyle/>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Inputs</a:t>
            </a:r>
            <a:r>
              <a:rPr lang="en-IN" dirty="0">
                <a:ea typeface="Calibri" panose="020F0502020204030204" pitchFamily="34" charset="0"/>
                <a:cs typeface="Univers-Condensed"/>
              </a:rPr>
              <a:t>: Resources at the disposal of the project, including staff and budget</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Activities</a:t>
            </a:r>
            <a:r>
              <a:rPr lang="en-IN" dirty="0">
                <a:ea typeface="Calibri" panose="020F0502020204030204" pitchFamily="34" charset="0"/>
                <a:cs typeface="Univers-Condensed"/>
              </a:rPr>
              <a:t>: Actions taken or work performed to convert inputs into outputs</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Outputs</a:t>
            </a:r>
            <a:r>
              <a:rPr lang="en-IN" dirty="0">
                <a:ea typeface="Calibri" panose="020F0502020204030204" pitchFamily="34" charset="0"/>
                <a:cs typeface="Univers-Condensed"/>
              </a:rPr>
              <a:t>: The tangible goods and services that the project activities produce (They are directly under the control of the implementing agency.)</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Outcomes</a:t>
            </a:r>
            <a:r>
              <a:rPr lang="en-IN" dirty="0">
                <a:ea typeface="Calibri" panose="020F0502020204030204" pitchFamily="34" charset="0"/>
                <a:cs typeface="Univers-Condensed"/>
              </a:rPr>
              <a:t>: Results likely to be achieved once the beneficiary population uses the project outputs (They are usually achieved in the short-to-medium term.)</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Final outcomes</a:t>
            </a:r>
            <a:r>
              <a:rPr lang="en-IN" dirty="0">
                <a:ea typeface="Calibri" panose="020F0502020204030204" pitchFamily="34" charset="0"/>
                <a:cs typeface="Univers-Condensed"/>
              </a:rPr>
              <a:t>: The final project goals (They can be influenced by multiple factors and are typically achieved over a longer period of time.)</a:t>
            </a:r>
            <a:endParaRPr lang="en-IN" dirty="0">
              <a:ea typeface="Calibri" panose="020F0502020204030204" pitchFamily="34" charset="0"/>
              <a:cs typeface="Times New Roman" panose="02020603050405020304" pitchFamily="18" charset="0"/>
            </a:endParaRPr>
          </a:p>
          <a:p>
            <a:pPr marL="402431" lvl="1"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Assumptions and risks </a:t>
            </a:r>
            <a:r>
              <a:rPr lang="en-IN" dirty="0">
                <a:ea typeface="Calibri" panose="020F0502020204030204" pitchFamily="34" charset="0"/>
                <a:cs typeface="Univers-Condensed"/>
              </a:rPr>
              <a:t>include any evidence from the literature on the conditions under which the hypothesised causal logical will hold.</a:t>
            </a:r>
            <a:endParaRPr lang="en-IN"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87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defRPr/>
            </a:pPr>
            <a:r>
              <a:rPr lang="en-US" altLang="en-US" sz="3000" dirty="0">
                <a:ea typeface="+mn-ea"/>
              </a:rPr>
              <a:t>Theory of Change: School vouchers</a:t>
            </a:r>
          </a:p>
        </p:txBody>
      </p:sp>
      <p:grpSp>
        <p:nvGrpSpPr>
          <p:cNvPr id="3" name="Group 2"/>
          <p:cNvGrpSpPr/>
          <p:nvPr/>
        </p:nvGrpSpPr>
        <p:grpSpPr>
          <a:xfrm>
            <a:off x="1339770" y="1221431"/>
            <a:ext cx="6698457" cy="3762675"/>
            <a:chOff x="1143000" y="2091928"/>
            <a:chExt cx="6698457" cy="3762675"/>
          </a:xfrm>
        </p:grpSpPr>
        <p:cxnSp>
          <p:nvCxnSpPr>
            <p:cNvPr id="40" name="Straight Connector 39"/>
            <p:cNvCxnSpPr/>
            <p:nvPr/>
          </p:nvCxnSpPr>
          <p:spPr>
            <a:xfrm rot="10800000">
              <a:off x="5437586" y="2915841"/>
              <a:ext cx="172640" cy="3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928122" y="2480072"/>
              <a:ext cx="956072" cy="71199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Higher test scores</a:t>
              </a:r>
            </a:p>
          </p:txBody>
        </p:sp>
        <p:sp>
          <p:nvSpPr>
            <p:cNvPr id="29" name="Rectangle 28"/>
            <p:cNvSpPr/>
            <p:nvPr/>
          </p:nvSpPr>
          <p:spPr>
            <a:xfrm>
              <a:off x="4280298" y="2091928"/>
              <a:ext cx="1329928"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Students gain more knowledge in private schools than they would in public</a:t>
              </a:r>
            </a:p>
          </p:txBody>
        </p:sp>
        <p:sp>
          <p:nvSpPr>
            <p:cNvPr id="32" name="Rectangle 31"/>
            <p:cNvSpPr/>
            <p:nvPr/>
          </p:nvSpPr>
          <p:spPr>
            <a:xfrm>
              <a:off x="2631281" y="2466976"/>
              <a:ext cx="1328738" cy="72509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Students Attend Private School</a:t>
              </a:r>
            </a:p>
          </p:txBody>
        </p:sp>
        <p:sp>
          <p:nvSpPr>
            <p:cNvPr id="33" name="Rectangle 32"/>
            <p:cNvSpPr/>
            <p:nvPr/>
          </p:nvSpPr>
          <p:spPr>
            <a:xfrm>
              <a:off x="1143000" y="2457450"/>
              <a:ext cx="1128713" cy="645319"/>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Voucher Scheme Established</a:t>
              </a:r>
            </a:p>
          </p:txBody>
        </p:sp>
        <p:cxnSp>
          <p:nvCxnSpPr>
            <p:cNvPr id="38" name="Straight Connector 37"/>
            <p:cNvCxnSpPr/>
            <p:nvPr/>
          </p:nvCxnSpPr>
          <p:spPr>
            <a:xfrm flipV="1">
              <a:off x="2295526" y="2707480"/>
              <a:ext cx="335756" cy="4763"/>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endCxn id="29" idx="1"/>
            </p:cNvCxnSpPr>
            <p:nvPr/>
          </p:nvCxnSpPr>
          <p:spPr>
            <a:xfrm flipV="1">
              <a:off x="3960019" y="2762251"/>
              <a:ext cx="320279" cy="11906"/>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10226" y="2725340"/>
              <a:ext cx="317897"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84194" y="3432572"/>
              <a:ext cx="957263" cy="75009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Better life (income etc.)</a:t>
              </a:r>
            </a:p>
          </p:txBody>
        </p:sp>
        <p:cxnSp>
          <p:nvCxnSpPr>
            <p:cNvPr id="22" name="Straight Connector 21"/>
            <p:cNvCxnSpPr/>
            <p:nvPr/>
          </p:nvCxnSpPr>
          <p:spPr>
            <a:xfrm>
              <a:off x="6884194" y="2738437"/>
              <a:ext cx="319088"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03281" y="2762249"/>
              <a:ext cx="0" cy="68103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6" name="Picture 15" descr="https://encrypted-tbn3.gstatic.com/images?q=tbn:ANd9GcSwHkIxMD8iwbaqOIFsENcgyWIeyOUjDIcZx9qE6PmRmVtMWjaX"/>
            <p:cNvPicPr/>
            <p:nvPr/>
          </p:nvPicPr>
          <p:blipFill>
            <a:blip r:embed="rId2">
              <a:extLst>
                <a:ext uri="{28A0092B-C50C-407E-A947-70E740481C1C}">
                  <a14:useLocalDpi xmlns:a14="http://schemas.microsoft.com/office/drawing/2010/main" val="0"/>
                </a:ext>
              </a:extLst>
            </a:blip>
            <a:srcRect/>
            <a:stretch>
              <a:fillRect/>
            </a:stretch>
          </p:blipFill>
          <p:spPr bwMode="auto">
            <a:xfrm>
              <a:off x="1532931" y="3480020"/>
              <a:ext cx="4236244" cy="2374583"/>
            </a:xfrm>
            <a:prstGeom prst="rect">
              <a:avLst/>
            </a:prstGeom>
            <a:noFill/>
            <a:ln>
              <a:noFill/>
            </a:ln>
          </p:spPr>
        </p:pic>
      </p:grpSp>
    </p:spTree>
    <p:extLst>
      <p:ext uri="{BB962C8B-B14F-4D97-AF65-F5344CB8AC3E}">
        <p14:creationId xmlns:p14="http://schemas.microsoft.com/office/powerpoint/2010/main" val="68914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50720" y="1922861"/>
            <a:ext cx="1870472" cy="69651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Attend Private School</a:t>
            </a:r>
          </a:p>
        </p:txBody>
      </p:sp>
      <p:sp>
        <p:nvSpPr>
          <p:cNvPr id="33" name="Rectangle 32"/>
          <p:cNvSpPr/>
          <p:nvPr/>
        </p:nvSpPr>
        <p:spPr>
          <a:xfrm>
            <a:off x="1744267" y="1933575"/>
            <a:ext cx="1982390" cy="69651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Voucher Scheme Established</a:t>
            </a:r>
          </a:p>
        </p:txBody>
      </p:sp>
      <p:cxnSp>
        <p:nvCxnSpPr>
          <p:cNvPr id="38" name="Straight Connector 37"/>
          <p:cNvCxnSpPr/>
          <p:nvPr/>
        </p:nvCxnSpPr>
        <p:spPr>
          <a:xfrm flipV="1">
            <a:off x="3726656" y="2182417"/>
            <a:ext cx="2024063" cy="1071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83" name="Line 11"/>
          <p:cNvSpPr>
            <a:spLocks noChangeShapeType="1"/>
          </p:cNvSpPr>
          <p:nvPr/>
        </p:nvSpPr>
        <p:spPr bwMode="auto">
          <a:xfrm>
            <a:off x="4562475" y="2182417"/>
            <a:ext cx="0" cy="3738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84" name="Line 12"/>
          <p:cNvSpPr>
            <a:spLocks noChangeShapeType="1"/>
          </p:cNvSpPr>
          <p:nvPr/>
        </p:nvSpPr>
        <p:spPr bwMode="auto">
          <a:xfrm>
            <a:off x="3961210" y="4466035"/>
            <a:ext cx="1162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cxnSp>
        <p:nvCxnSpPr>
          <p:cNvPr id="3085" name="AutoShape 13"/>
          <p:cNvCxnSpPr>
            <a:cxnSpLocks noChangeShapeType="1"/>
            <a:endCxn id="3086" idx="1"/>
          </p:cNvCxnSpPr>
          <p:nvPr/>
        </p:nvCxnSpPr>
        <p:spPr bwMode="auto">
          <a:xfrm>
            <a:off x="3726657" y="3579019"/>
            <a:ext cx="835819" cy="8870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86" name="Line 14"/>
          <p:cNvSpPr>
            <a:spLocks noChangeShapeType="1"/>
          </p:cNvSpPr>
          <p:nvPr/>
        </p:nvSpPr>
        <p:spPr bwMode="auto">
          <a:xfrm flipH="1">
            <a:off x="4562475" y="3579019"/>
            <a:ext cx="810816" cy="8870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87" name="Text Box 16"/>
          <p:cNvSpPr txBox="1">
            <a:spLocks noChangeArrowheads="1"/>
          </p:cNvSpPr>
          <p:nvPr/>
        </p:nvSpPr>
        <p:spPr bwMode="auto">
          <a:xfrm>
            <a:off x="5393533" y="4223148"/>
            <a:ext cx="13275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Students attend class</a:t>
            </a:r>
          </a:p>
        </p:txBody>
      </p:sp>
      <p:sp>
        <p:nvSpPr>
          <p:cNvPr id="3088" name="Text Box 18"/>
          <p:cNvSpPr txBox="1">
            <a:spLocks noChangeArrowheads="1"/>
          </p:cNvSpPr>
          <p:nvPr/>
        </p:nvSpPr>
        <p:spPr bwMode="auto">
          <a:xfrm>
            <a:off x="2611041" y="4992292"/>
            <a:ext cx="425648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Students/parents do not prefer to keep children in public school; e.g. due to distance, discrimination, etc</a:t>
            </a:r>
            <a:r>
              <a:rPr lang="en-US" altLang="en-US" sz="750"/>
              <a:t>.</a:t>
            </a:r>
          </a:p>
        </p:txBody>
      </p:sp>
      <p:sp>
        <p:nvSpPr>
          <p:cNvPr id="3089" name="Text Box 19"/>
          <p:cNvSpPr txBox="1">
            <a:spLocks noChangeArrowheads="1"/>
          </p:cNvSpPr>
          <p:nvPr/>
        </p:nvSpPr>
        <p:spPr bwMode="auto">
          <a:xfrm>
            <a:off x="5289949" y="3223024"/>
            <a:ext cx="246816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Children do not drop out in favor of employment, housework, etc</a:t>
            </a:r>
            <a:r>
              <a:rPr lang="en-US" altLang="en-US" sz="750"/>
              <a:t>.</a:t>
            </a:r>
          </a:p>
        </p:txBody>
      </p:sp>
      <p:sp>
        <p:nvSpPr>
          <p:cNvPr id="3090" name="Text Box 20"/>
          <p:cNvSpPr txBox="1">
            <a:spLocks noChangeArrowheads="1"/>
          </p:cNvSpPr>
          <p:nvPr/>
        </p:nvSpPr>
        <p:spPr bwMode="auto">
          <a:xfrm>
            <a:off x="1331120" y="4202908"/>
            <a:ext cx="244078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Vouchers provide sufficient incentive for private school attendance</a:t>
            </a:r>
          </a:p>
        </p:txBody>
      </p:sp>
      <p:sp>
        <p:nvSpPr>
          <p:cNvPr id="3091" name="Text Box 21"/>
          <p:cNvSpPr txBox="1">
            <a:spLocks noChangeArrowheads="1"/>
          </p:cNvSpPr>
          <p:nvPr/>
        </p:nvSpPr>
        <p:spPr bwMode="auto">
          <a:xfrm>
            <a:off x="3726656" y="2653903"/>
            <a:ext cx="193000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Effective targeting mechanism</a:t>
            </a:r>
          </a:p>
        </p:txBody>
      </p:sp>
      <p:sp>
        <p:nvSpPr>
          <p:cNvPr id="3092" name="Line 22"/>
          <p:cNvSpPr>
            <a:spLocks noChangeShapeType="1"/>
          </p:cNvSpPr>
          <p:nvPr/>
        </p:nvSpPr>
        <p:spPr bwMode="auto">
          <a:xfrm flipH="1">
            <a:off x="4562475" y="4466035"/>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7" name="Line 11"/>
          <p:cNvSpPr>
            <a:spLocks noChangeShapeType="1"/>
          </p:cNvSpPr>
          <p:nvPr/>
        </p:nvSpPr>
        <p:spPr bwMode="auto">
          <a:xfrm>
            <a:off x="4542236" y="3223023"/>
            <a:ext cx="20240" cy="13108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 name="TextBox 8"/>
          <p:cNvSpPr txBox="1">
            <a:spLocks noChangeArrowheads="1"/>
          </p:cNvSpPr>
          <p:nvPr/>
        </p:nvSpPr>
        <p:spPr bwMode="auto">
          <a:xfrm>
            <a:off x="1987155" y="3084910"/>
            <a:ext cx="19740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Parents know about the programme</a:t>
            </a:r>
          </a:p>
        </p:txBody>
      </p:sp>
      <p:cxnSp>
        <p:nvCxnSpPr>
          <p:cNvPr id="34" name="AutoShape 13"/>
          <p:cNvCxnSpPr>
            <a:cxnSpLocks noChangeShapeType="1"/>
          </p:cNvCxnSpPr>
          <p:nvPr/>
        </p:nvCxnSpPr>
        <p:spPr bwMode="auto">
          <a:xfrm>
            <a:off x="3337322" y="4023122"/>
            <a:ext cx="1128713" cy="4333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507333" y="3777853"/>
            <a:ext cx="2088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Vouchers distributed</a:t>
            </a:r>
          </a:p>
        </p:txBody>
      </p:sp>
      <p:sp>
        <p:nvSpPr>
          <p:cNvPr id="21" name="Title 1"/>
          <p:cNvSpPr txBox="1">
            <a:spLocks/>
          </p:cNvSpPr>
          <p:nvPr/>
        </p:nvSpPr>
        <p:spPr bwMode="auto">
          <a:xfrm>
            <a:off x="948333" y="188407"/>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defTabSz="342900">
              <a:defRPr/>
            </a:pPr>
            <a:r>
              <a:rPr lang="en-US" altLang="en-US" sz="3000" b="1" dirty="0">
                <a:solidFill>
                  <a:srgbClr val="153A80"/>
                </a:solidFill>
                <a:ea typeface="+mn-ea"/>
              </a:rPr>
              <a:t>Transmission route and assumptions</a:t>
            </a:r>
          </a:p>
        </p:txBody>
      </p:sp>
    </p:spTree>
    <p:extLst>
      <p:ext uri="{BB962C8B-B14F-4D97-AF65-F5344CB8AC3E}">
        <p14:creationId xmlns:p14="http://schemas.microsoft.com/office/powerpoint/2010/main" val="107287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9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nimBg="1"/>
      <p:bldP spid="3084" grpId="0" animBg="1"/>
      <p:bldP spid="3086" grpId="0" animBg="1"/>
      <p:bldP spid="3087" grpId="0"/>
      <p:bldP spid="3088" grpId="0"/>
      <p:bldP spid="3089" grpId="0"/>
      <p:bldP spid="3090" grpId="0"/>
      <p:bldP spid="3091" grpId="0"/>
      <p:bldP spid="3092" grpId="0" animBg="1"/>
      <p:bldP spid="27" grpId="0" animBg="1"/>
      <p:bldP spid="9"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rot="10800000">
            <a:off x="5437586" y="2524126"/>
            <a:ext cx="172640" cy="3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801792" y="1730123"/>
            <a:ext cx="2565797"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gain more knowledge in private schools than they would in public</a:t>
            </a:r>
          </a:p>
        </p:txBody>
      </p:sp>
      <p:sp>
        <p:nvSpPr>
          <p:cNvPr id="32" name="Rectangle 31"/>
          <p:cNvSpPr/>
          <p:nvPr/>
        </p:nvSpPr>
        <p:spPr>
          <a:xfrm>
            <a:off x="1331119" y="1968700"/>
            <a:ext cx="1872854" cy="71675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Attend Private School</a:t>
            </a:r>
          </a:p>
        </p:txBody>
      </p:sp>
      <p:cxnSp>
        <p:nvCxnSpPr>
          <p:cNvPr id="2" name="Straight Connector 73"/>
          <p:cNvCxnSpPr>
            <a:stCxn id="32" idx="3"/>
          </p:cNvCxnSpPr>
          <p:nvPr/>
        </p:nvCxnSpPr>
        <p:spPr>
          <a:xfrm>
            <a:off x="3203973" y="2327076"/>
            <a:ext cx="1597819"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07" name="Line 11"/>
          <p:cNvSpPr>
            <a:spLocks noChangeShapeType="1"/>
          </p:cNvSpPr>
          <p:nvPr/>
        </p:nvSpPr>
        <p:spPr bwMode="auto">
          <a:xfrm flipH="1">
            <a:off x="4064795" y="2385090"/>
            <a:ext cx="10715" cy="10025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08" name="Line 12"/>
          <p:cNvSpPr>
            <a:spLocks noChangeShapeType="1"/>
          </p:cNvSpPr>
          <p:nvPr/>
        </p:nvSpPr>
        <p:spPr bwMode="auto">
          <a:xfrm>
            <a:off x="3173016" y="385405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cxnSp>
        <p:nvCxnSpPr>
          <p:cNvPr id="4109" name="AutoShape 13"/>
          <p:cNvCxnSpPr>
            <a:cxnSpLocks noChangeShapeType="1"/>
          </p:cNvCxnSpPr>
          <p:nvPr/>
        </p:nvCxnSpPr>
        <p:spPr bwMode="auto">
          <a:xfrm>
            <a:off x="4492228" y="4086226"/>
            <a:ext cx="336947" cy="7179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10" name="Line 14"/>
          <p:cNvSpPr>
            <a:spLocks noChangeShapeType="1"/>
          </p:cNvSpPr>
          <p:nvPr/>
        </p:nvSpPr>
        <p:spPr bwMode="auto">
          <a:xfrm flipH="1">
            <a:off x="3751660" y="4164808"/>
            <a:ext cx="323850" cy="3167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1" name="Text Box 18"/>
          <p:cNvSpPr txBox="1">
            <a:spLocks noChangeArrowheads="1"/>
          </p:cNvSpPr>
          <p:nvPr/>
        </p:nvSpPr>
        <p:spPr bwMode="auto">
          <a:xfrm>
            <a:off x="1696642" y="3608785"/>
            <a:ext cx="128349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discipline</a:t>
            </a:r>
          </a:p>
        </p:txBody>
      </p:sp>
      <p:sp>
        <p:nvSpPr>
          <p:cNvPr id="4112" name="Text Box 19"/>
          <p:cNvSpPr txBox="1">
            <a:spLocks noChangeArrowheads="1"/>
          </p:cNvSpPr>
          <p:nvPr/>
        </p:nvSpPr>
        <p:spPr bwMode="auto">
          <a:xfrm>
            <a:off x="3530205" y="3505201"/>
            <a:ext cx="113109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Private schools are better</a:t>
            </a:r>
          </a:p>
        </p:txBody>
      </p:sp>
      <p:sp>
        <p:nvSpPr>
          <p:cNvPr id="4113" name="Text Box 20"/>
          <p:cNvSpPr txBox="1">
            <a:spLocks noChangeArrowheads="1"/>
          </p:cNvSpPr>
          <p:nvPr/>
        </p:nvSpPr>
        <p:spPr bwMode="auto">
          <a:xfrm>
            <a:off x="1966914" y="2884885"/>
            <a:ext cx="170378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Smaller student/teacher ratio</a:t>
            </a:r>
          </a:p>
        </p:txBody>
      </p:sp>
      <p:sp>
        <p:nvSpPr>
          <p:cNvPr id="4114" name="Text Box 21"/>
          <p:cNvSpPr txBox="1">
            <a:spLocks noChangeArrowheads="1"/>
          </p:cNvSpPr>
          <p:nvPr/>
        </p:nvSpPr>
        <p:spPr bwMode="auto">
          <a:xfrm>
            <a:off x="2737247" y="4319589"/>
            <a:ext cx="9334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teachers</a:t>
            </a:r>
          </a:p>
        </p:txBody>
      </p:sp>
      <p:sp>
        <p:nvSpPr>
          <p:cNvPr id="4115" name="Text Box 22"/>
          <p:cNvSpPr txBox="1">
            <a:spLocks noChangeArrowheads="1"/>
          </p:cNvSpPr>
          <p:nvPr/>
        </p:nvSpPr>
        <p:spPr bwMode="auto">
          <a:xfrm>
            <a:off x="4591050" y="4831558"/>
            <a:ext cx="199667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facilities – toilets, water, fans, desks, chalkboards, etc</a:t>
            </a:r>
            <a:r>
              <a:rPr lang="en-US" altLang="en-US" sz="750"/>
              <a:t>.</a:t>
            </a:r>
          </a:p>
        </p:txBody>
      </p:sp>
      <p:cxnSp>
        <p:nvCxnSpPr>
          <p:cNvPr id="4116" name="AutoShape 24"/>
          <p:cNvCxnSpPr>
            <a:cxnSpLocks noChangeShapeType="1"/>
          </p:cNvCxnSpPr>
          <p:nvPr/>
        </p:nvCxnSpPr>
        <p:spPr bwMode="auto">
          <a:xfrm>
            <a:off x="3530204" y="3343275"/>
            <a:ext cx="200025" cy="2059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17" name="Line 25"/>
          <p:cNvSpPr>
            <a:spLocks noChangeShapeType="1"/>
          </p:cNvSpPr>
          <p:nvPr/>
        </p:nvSpPr>
        <p:spPr bwMode="auto">
          <a:xfrm>
            <a:off x="4600575" y="3926682"/>
            <a:ext cx="561975" cy="1988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8" name="Line 26"/>
          <p:cNvSpPr>
            <a:spLocks noChangeShapeType="1"/>
          </p:cNvSpPr>
          <p:nvPr/>
        </p:nvSpPr>
        <p:spPr bwMode="auto">
          <a:xfrm flipH="1">
            <a:off x="4581525" y="3549253"/>
            <a:ext cx="686991" cy="232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9" name="Line 27"/>
          <p:cNvSpPr>
            <a:spLocks noChangeShapeType="1"/>
          </p:cNvSpPr>
          <p:nvPr/>
        </p:nvSpPr>
        <p:spPr bwMode="auto">
          <a:xfrm flipH="1">
            <a:off x="2475310" y="4483894"/>
            <a:ext cx="261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20" name="Line 28"/>
          <p:cNvSpPr>
            <a:spLocks noChangeShapeType="1"/>
          </p:cNvSpPr>
          <p:nvPr/>
        </p:nvSpPr>
        <p:spPr bwMode="auto">
          <a:xfrm flipH="1">
            <a:off x="3283744" y="4804172"/>
            <a:ext cx="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21" name="Text Box 29"/>
          <p:cNvSpPr txBox="1">
            <a:spLocks noChangeArrowheads="1"/>
          </p:cNvSpPr>
          <p:nvPr/>
        </p:nvSpPr>
        <p:spPr bwMode="auto">
          <a:xfrm>
            <a:off x="1470424" y="4335066"/>
            <a:ext cx="109656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More training</a:t>
            </a:r>
          </a:p>
        </p:txBody>
      </p:sp>
      <p:sp>
        <p:nvSpPr>
          <p:cNvPr id="4122" name="Text Box 30"/>
          <p:cNvSpPr txBox="1">
            <a:spLocks noChangeArrowheads="1"/>
          </p:cNvSpPr>
          <p:nvPr/>
        </p:nvSpPr>
        <p:spPr bwMode="auto">
          <a:xfrm>
            <a:off x="2756297" y="5281614"/>
            <a:ext cx="12132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Teacher attendance</a:t>
            </a:r>
          </a:p>
        </p:txBody>
      </p:sp>
      <p:sp>
        <p:nvSpPr>
          <p:cNvPr id="4123" name="Text Box 31"/>
          <p:cNvSpPr txBox="1">
            <a:spLocks noChangeArrowheads="1"/>
          </p:cNvSpPr>
          <p:nvPr/>
        </p:nvSpPr>
        <p:spPr bwMode="auto">
          <a:xfrm>
            <a:off x="5145882" y="3988595"/>
            <a:ext cx="131206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Higher performing classmates</a:t>
            </a:r>
          </a:p>
        </p:txBody>
      </p:sp>
      <p:sp>
        <p:nvSpPr>
          <p:cNvPr id="4124" name="Text Box 32"/>
          <p:cNvSpPr txBox="1">
            <a:spLocks noChangeArrowheads="1"/>
          </p:cNvSpPr>
          <p:nvPr/>
        </p:nvSpPr>
        <p:spPr bwMode="auto">
          <a:xfrm>
            <a:off x="5104211" y="3296842"/>
            <a:ext cx="161567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More parental involvement</a:t>
            </a:r>
          </a:p>
        </p:txBody>
      </p:sp>
      <p:sp>
        <p:nvSpPr>
          <p:cNvPr id="7" name="TextBox 6"/>
          <p:cNvSpPr txBox="1">
            <a:spLocks noChangeArrowheads="1"/>
          </p:cNvSpPr>
          <p:nvPr/>
        </p:nvSpPr>
        <p:spPr bwMode="auto">
          <a:xfrm>
            <a:off x="1470422" y="5104211"/>
            <a:ext cx="13477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Better motivated and monitored</a:t>
            </a:r>
          </a:p>
        </p:txBody>
      </p:sp>
      <p:sp>
        <p:nvSpPr>
          <p:cNvPr id="34" name="Line 28"/>
          <p:cNvSpPr>
            <a:spLocks noChangeShapeType="1"/>
          </p:cNvSpPr>
          <p:nvPr/>
        </p:nvSpPr>
        <p:spPr bwMode="auto">
          <a:xfrm flipH="1">
            <a:off x="2338389" y="4804174"/>
            <a:ext cx="479822" cy="477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7" name="Title 1"/>
          <p:cNvSpPr txBox="1">
            <a:spLocks/>
          </p:cNvSpPr>
          <p:nvPr/>
        </p:nvSpPr>
        <p:spPr bwMode="auto">
          <a:xfrm>
            <a:off x="1058467" y="242954"/>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en-US" sz="3000" b="1" dirty="0">
                <a:solidFill>
                  <a:srgbClr val="153A80"/>
                </a:solidFill>
                <a:ea typeface="+mn-ea"/>
              </a:rPr>
              <a:t>Transmission route and assumptions…</a:t>
            </a:r>
          </a:p>
        </p:txBody>
      </p:sp>
    </p:spTree>
    <p:extLst>
      <p:ext uri="{BB962C8B-B14F-4D97-AF65-F5344CB8AC3E}">
        <p14:creationId xmlns:p14="http://schemas.microsoft.com/office/powerpoint/2010/main" val="865037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1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2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2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animBg="1"/>
      <p:bldP spid="4108" grpId="0" animBg="1"/>
      <p:bldP spid="4110" grpId="0" animBg="1"/>
      <p:bldP spid="4111" grpId="0"/>
      <p:bldP spid="4112" grpId="0"/>
      <p:bldP spid="4113" grpId="0"/>
      <p:bldP spid="4114" grpId="0"/>
      <p:bldP spid="4115" grpId="0"/>
      <p:bldP spid="4117" grpId="0" animBg="1"/>
      <p:bldP spid="4118" grpId="0" animBg="1"/>
      <p:bldP spid="4119" grpId="0" animBg="1"/>
      <p:bldP spid="4120" grpId="0" animBg="1"/>
      <p:bldP spid="4121" grpId="0"/>
      <p:bldP spid="4122" grpId="0"/>
      <p:bldP spid="4123" grpId="0"/>
      <p:bldP spid="4124" grpId="0"/>
      <p:bldP spid="7"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8" y="299744"/>
            <a:ext cx="7210927" cy="6971139"/>
          </a:xfrm>
          <a:prstGeom prst="rect">
            <a:avLst/>
          </a:prstGeom>
          <a:noFill/>
        </p:spPr>
        <p:txBody>
          <a:bodyPr wrap="square" rtlCol="0">
            <a:spAutoFit/>
          </a:bodyPr>
          <a:lstStyle/>
          <a:p>
            <a:pPr algn="l" defTabSz="342900" rtl="0" eaLnBrk="1" latinLnBrk="0" hangingPunct="1">
              <a:spcBef>
                <a:spcPct val="0"/>
              </a:spcBef>
              <a:buNone/>
            </a:pPr>
            <a:r>
              <a:rPr lang="en-GB" sz="4400" b="1" kern="1200" dirty="0" smtClean="0">
                <a:solidFill>
                  <a:srgbClr val="153A80"/>
                </a:solidFill>
                <a:latin typeface="+mj-lt"/>
                <a:ea typeface="+mj-ea"/>
                <a:cs typeface="+mj-cs"/>
              </a:rPr>
              <a:t>Who we are &amp; what we do</a:t>
            </a:r>
          </a:p>
          <a:p>
            <a:r>
              <a:rPr lang="en-GB" sz="2200" b="1" dirty="0" smtClean="0">
                <a:solidFill>
                  <a:schemeClr val="tx2"/>
                </a:solidFill>
              </a:rPr>
              <a:t>3ie </a:t>
            </a:r>
            <a:r>
              <a:rPr lang="en-GB" sz="2200" dirty="0" smtClean="0"/>
              <a:t>is a member-based international NGO promoting evidence-informed development policies and programmes</a:t>
            </a:r>
            <a:r>
              <a:rPr lang="en-GB" sz="2400" dirty="0" smtClean="0"/>
              <a:t>. </a:t>
            </a:r>
            <a:br>
              <a:rPr lang="en-GB" sz="2400" dirty="0" smtClean="0"/>
            </a:br>
            <a:endParaRPr lang="en-GB" sz="2000" dirty="0" smtClean="0"/>
          </a:p>
          <a:p>
            <a:pPr marL="342900" indent="-342900">
              <a:lnSpc>
                <a:spcPts val="2700"/>
              </a:lnSpc>
              <a:buClr>
                <a:srgbClr val="153A80"/>
              </a:buClr>
              <a:buFont typeface="Wingdings" panose="05000000000000000000" pitchFamily="2" charset="2"/>
              <a:buChar char="§"/>
              <a:defRPr/>
            </a:pPr>
            <a:r>
              <a:rPr lang="en-GB" sz="2200" b="1" dirty="0" smtClean="0"/>
              <a:t>Grant maker and standard setter </a:t>
            </a:r>
            <a:r>
              <a:rPr lang="en-GB" sz="2200" dirty="0" smtClean="0"/>
              <a:t>for policy-relevant impact evaluations, systematic reviews, evidence gap maps, evidence syntheses and replication studies focussed on low- and middle-income countries</a:t>
            </a:r>
          </a:p>
          <a:p>
            <a:pPr>
              <a:lnSpc>
                <a:spcPts val="2200"/>
              </a:lnSpc>
              <a:buClr>
                <a:srgbClr val="153A80"/>
              </a:buClr>
              <a:defRPr/>
            </a:pPr>
            <a:endParaRPr lang="en-GB" sz="2200" dirty="0"/>
          </a:p>
          <a:p>
            <a:pPr marL="342900" indent="-342900">
              <a:lnSpc>
                <a:spcPts val="2700"/>
              </a:lnSpc>
              <a:buClr>
                <a:srgbClr val="153A80"/>
              </a:buClr>
              <a:buFont typeface="Wingdings" panose="05000000000000000000" pitchFamily="2" charset="2"/>
              <a:buChar char="§"/>
              <a:defRPr/>
            </a:pPr>
            <a:r>
              <a:rPr lang="en-GB" sz="2200" b="1" dirty="0" smtClean="0"/>
              <a:t>Convener</a:t>
            </a:r>
            <a:r>
              <a:rPr lang="en-GB" sz="2200" dirty="0" smtClean="0"/>
              <a:t> of forums to build a culture of evaluation, capacity to undertake impact evaluations and reviews and commitment to evidence-informed decision-making</a:t>
            </a:r>
          </a:p>
          <a:p>
            <a:pPr marL="342900" indent="-342900">
              <a:lnSpc>
                <a:spcPts val="2200"/>
              </a:lnSpc>
              <a:buClr>
                <a:srgbClr val="153A80"/>
              </a:buClr>
              <a:buFont typeface="Wingdings" panose="05000000000000000000" pitchFamily="2" charset="2"/>
              <a:buChar char="§"/>
              <a:defRPr/>
            </a:pPr>
            <a:endParaRPr lang="en-GB" kern="1200" dirty="0">
              <a:solidFill>
                <a:schemeClr val="tx1"/>
              </a:solidFill>
              <a:effectLst/>
            </a:endParaRPr>
          </a:p>
          <a:p>
            <a:pPr marL="342900" indent="-342900">
              <a:lnSpc>
                <a:spcPts val="2700"/>
              </a:lnSpc>
              <a:buClr>
                <a:srgbClr val="153A80"/>
              </a:buClr>
              <a:buFont typeface="Wingdings" panose="05000000000000000000" pitchFamily="2" charset="2"/>
              <a:buChar char="§"/>
              <a:defRPr/>
            </a:pPr>
            <a:r>
              <a:rPr lang="en-GB" sz="2200" b="1" dirty="0" smtClean="0"/>
              <a:t>Producer</a:t>
            </a:r>
            <a:r>
              <a:rPr lang="en-GB" sz="2200" dirty="0" smtClean="0"/>
              <a:t> of knowledge products for policymakers, programme managers, researchers, civil society, </a:t>
            </a:r>
          </a:p>
          <a:p>
            <a:pPr marL="360363">
              <a:lnSpc>
                <a:spcPts val="2700"/>
              </a:lnSpc>
              <a:buClr>
                <a:srgbClr val="153A80"/>
              </a:buClr>
              <a:defRPr/>
            </a:pPr>
            <a:r>
              <a:rPr lang="en-GB" sz="2200" dirty="0" smtClean="0"/>
              <a:t>the media and donors</a:t>
            </a:r>
            <a:endParaRPr lang="en-GB" sz="2200" kern="1200" dirty="0" smtClean="0">
              <a:solidFill>
                <a:schemeClr val="tx1"/>
              </a:solidFill>
              <a:effectLst/>
            </a:endParaRPr>
          </a:p>
          <a:p>
            <a:pPr marR="0" algn="l" defTabSz="457200" rtl="0" eaLnBrk="1" fontAlgn="auto" latinLnBrk="0" hangingPunct="1">
              <a:lnSpc>
                <a:spcPts val="2700"/>
              </a:lnSpc>
              <a:spcBef>
                <a:spcPts val="0"/>
              </a:spcBef>
              <a:spcAft>
                <a:spcPts val="0"/>
              </a:spcAft>
              <a:buClr>
                <a:srgbClr val="153A80"/>
              </a:buClr>
              <a:buSzTx/>
              <a:tabLst/>
              <a:defRPr/>
            </a:pPr>
            <a:endParaRPr lang="en-GB" sz="1800" kern="1200" dirty="0" smtClean="0">
              <a:solidFill>
                <a:schemeClr val="tx1"/>
              </a:solidFill>
              <a:effectLst/>
            </a:endParaRPr>
          </a:p>
        </p:txBody>
      </p:sp>
    </p:spTree>
    <p:extLst>
      <p:ext uri="{BB962C8B-B14F-4D97-AF65-F5344CB8AC3E}">
        <p14:creationId xmlns:p14="http://schemas.microsoft.com/office/powerpoint/2010/main" val="3992275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416155" y="2246711"/>
            <a:ext cx="1677590" cy="634603"/>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Higher test scores</a:t>
            </a:r>
          </a:p>
        </p:txBody>
      </p:sp>
      <p:sp>
        <p:nvSpPr>
          <p:cNvPr id="29" name="Rectangle 28"/>
          <p:cNvSpPr/>
          <p:nvPr/>
        </p:nvSpPr>
        <p:spPr>
          <a:xfrm>
            <a:off x="1428751" y="1895476"/>
            <a:ext cx="2351485"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gain more knowledge in private schools than they would in public</a:t>
            </a:r>
          </a:p>
        </p:txBody>
      </p:sp>
      <p:cxnSp>
        <p:nvCxnSpPr>
          <p:cNvPr id="2" name="Straight Connector 73"/>
          <p:cNvCxnSpPr>
            <a:endCxn id="28" idx="1"/>
          </p:cNvCxnSpPr>
          <p:nvPr/>
        </p:nvCxnSpPr>
        <p:spPr>
          <a:xfrm flipV="1">
            <a:off x="3780236" y="2564606"/>
            <a:ext cx="1635919" cy="1191"/>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390" name="Line 11"/>
          <p:cNvSpPr>
            <a:spLocks noChangeShapeType="1"/>
          </p:cNvSpPr>
          <p:nvPr/>
        </p:nvSpPr>
        <p:spPr bwMode="auto">
          <a:xfrm>
            <a:off x="4681538" y="2565797"/>
            <a:ext cx="0" cy="1637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32" name="Text Box 15"/>
          <p:cNvSpPr txBox="1">
            <a:spLocks noChangeArrowheads="1"/>
          </p:cNvSpPr>
          <p:nvPr/>
        </p:nvSpPr>
        <p:spPr bwMode="auto">
          <a:xfrm>
            <a:off x="6010276" y="4202907"/>
            <a:ext cx="160734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Test accurately measures student knowledge</a:t>
            </a:r>
          </a:p>
        </p:txBody>
      </p:sp>
      <p:sp>
        <p:nvSpPr>
          <p:cNvPr id="14" name="Line 11"/>
          <p:cNvSpPr>
            <a:spLocks noChangeShapeType="1"/>
          </p:cNvSpPr>
          <p:nvPr/>
        </p:nvSpPr>
        <p:spPr bwMode="auto">
          <a:xfrm>
            <a:off x="2809876" y="3693319"/>
            <a:ext cx="40040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 name="TextBox 3"/>
          <p:cNvSpPr txBox="1">
            <a:spLocks noChangeArrowheads="1"/>
          </p:cNvSpPr>
          <p:nvPr/>
        </p:nvSpPr>
        <p:spPr bwMode="auto">
          <a:xfrm>
            <a:off x="1678782" y="4295776"/>
            <a:ext cx="1846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Home environment conducive to studying</a:t>
            </a:r>
          </a:p>
        </p:txBody>
      </p:sp>
      <p:sp>
        <p:nvSpPr>
          <p:cNvPr id="5" name="TextBox 4"/>
          <p:cNvSpPr txBox="1">
            <a:spLocks noChangeArrowheads="1"/>
          </p:cNvSpPr>
          <p:nvPr/>
        </p:nvSpPr>
        <p:spPr bwMode="auto">
          <a:xfrm>
            <a:off x="4044555" y="4306492"/>
            <a:ext cx="167759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Parents can afford extra classes</a:t>
            </a:r>
          </a:p>
        </p:txBody>
      </p:sp>
      <p:sp>
        <p:nvSpPr>
          <p:cNvPr id="17" name="Line 11"/>
          <p:cNvSpPr>
            <a:spLocks noChangeShapeType="1"/>
          </p:cNvSpPr>
          <p:nvPr/>
        </p:nvSpPr>
        <p:spPr bwMode="auto">
          <a:xfrm>
            <a:off x="4681538" y="2565797"/>
            <a:ext cx="0" cy="11275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 name="Line 11"/>
          <p:cNvSpPr>
            <a:spLocks noChangeShapeType="1"/>
          </p:cNvSpPr>
          <p:nvPr/>
        </p:nvSpPr>
        <p:spPr bwMode="auto">
          <a:xfrm>
            <a:off x="2809875" y="3693319"/>
            <a:ext cx="0" cy="563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9" name="Line 11"/>
          <p:cNvSpPr>
            <a:spLocks noChangeShapeType="1"/>
          </p:cNvSpPr>
          <p:nvPr/>
        </p:nvSpPr>
        <p:spPr bwMode="auto">
          <a:xfrm>
            <a:off x="6813947" y="3693319"/>
            <a:ext cx="0" cy="509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5" name="Title 1"/>
          <p:cNvSpPr txBox="1">
            <a:spLocks/>
          </p:cNvSpPr>
          <p:nvPr/>
        </p:nvSpPr>
        <p:spPr bwMode="auto">
          <a:xfrm>
            <a:off x="1140025" y="196454"/>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en-US" sz="3000" b="1" dirty="0">
                <a:solidFill>
                  <a:srgbClr val="153A80"/>
                </a:solidFill>
                <a:ea typeface="+mn-ea"/>
              </a:rPr>
              <a:t>Transmission route and assumptions…</a:t>
            </a:r>
          </a:p>
        </p:txBody>
      </p:sp>
    </p:spTree>
    <p:extLst>
      <p:ext uri="{BB962C8B-B14F-4D97-AF65-F5344CB8AC3E}">
        <p14:creationId xmlns:p14="http://schemas.microsoft.com/office/powerpoint/2010/main" val="4000176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14" grpId="0" animBg="1"/>
      <p:bldP spid="4" grpId="0"/>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r>
              <a:rPr lang="en-US" altLang="en-US" sz="3000" spc="-100" dirty="0">
                <a:ea typeface="+mn-ea"/>
              </a:rPr>
              <a:t>Transmission route and assumptions…</a:t>
            </a:r>
          </a:p>
        </p:txBody>
      </p:sp>
      <p:grpSp>
        <p:nvGrpSpPr>
          <p:cNvPr id="6" name="Group 5"/>
          <p:cNvGrpSpPr/>
          <p:nvPr/>
        </p:nvGrpSpPr>
        <p:grpSpPr>
          <a:xfrm>
            <a:off x="1603771" y="1587698"/>
            <a:ext cx="6394335" cy="3852403"/>
            <a:chOff x="1603771" y="2511028"/>
            <a:chExt cx="5806679" cy="3374827"/>
          </a:xfrm>
        </p:grpSpPr>
        <p:sp>
          <p:nvSpPr>
            <p:cNvPr id="28" name="Rectangle 27"/>
            <p:cNvSpPr/>
            <p:nvPr/>
          </p:nvSpPr>
          <p:spPr>
            <a:xfrm>
              <a:off x="1603771" y="2511028"/>
              <a:ext cx="1596629" cy="59412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Higher test scores</a:t>
              </a:r>
            </a:p>
          </p:txBody>
        </p:sp>
        <p:sp>
          <p:nvSpPr>
            <p:cNvPr id="21" name="Rectangle 20"/>
            <p:cNvSpPr/>
            <p:nvPr/>
          </p:nvSpPr>
          <p:spPr>
            <a:xfrm>
              <a:off x="5598319" y="2511028"/>
              <a:ext cx="1812131" cy="59412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Better life (income etc.)</a:t>
              </a:r>
            </a:p>
          </p:txBody>
        </p:sp>
        <p:cxnSp>
          <p:nvCxnSpPr>
            <p:cNvPr id="22" name="Straight Connector 21"/>
            <p:cNvCxnSpPr>
              <a:endCxn id="21" idx="1"/>
            </p:cNvCxnSpPr>
            <p:nvPr/>
          </p:nvCxnSpPr>
          <p:spPr>
            <a:xfrm>
              <a:off x="3200400" y="2800350"/>
              <a:ext cx="2397919" cy="833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Line 11"/>
            <p:cNvSpPr>
              <a:spLocks noChangeShapeType="1"/>
            </p:cNvSpPr>
            <p:nvPr/>
          </p:nvSpPr>
          <p:spPr bwMode="auto">
            <a:xfrm>
              <a:off x="4399358" y="2800350"/>
              <a:ext cx="0" cy="2056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7" name="Line 11"/>
            <p:cNvSpPr>
              <a:spLocks noChangeShapeType="1"/>
            </p:cNvSpPr>
            <p:nvPr/>
          </p:nvSpPr>
          <p:spPr bwMode="auto">
            <a:xfrm>
              <a:off x="2620566" y="4189809"/>
              <a:ext cx="40040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 name="Line 11"/>
            <p:cNvSpPr>
              <a:spLocks noChangeShapeType="1"/>
            </p:cNvSpPr>
            <p:nvPr/>
          </p:nvSpPr>
          <p:spPr bwMode="auto">
            <a:xfrm>
              <a:off x="2620565" y="4189810"/>
              <a:ext cx="0" cy="564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 name="TextBox 2"/>
            <p:cNvSpPr txBox="1">
              <a:spLocks noChangeArrowheads="1"/>
            </p:cNvSpPr>
            <p:nvPr/>
          </p:nvSpPr>
          <p:spPr bwMode="auto">
            <a:xfrm>
              <a:off x="3844527" y="4962525"/>
              <a:ext cx="129063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dirty="0"/>
                <a:t>Meritocracy in hiring</a:t>
              </a:r>
            </a:p>
          </p:txBody>
        </p:sp>
        <p:sp>
          <p:nvSpPr>
            <p:cNvPr id="4" name="TextBox 3"/>
            <p:cNvSpPr txBox="1">
              <a:spLocks noChangeArrowheads="1"/>
            </p:cNvSpPr>
            <p:nvPr/>
          </p:nvSpPr>
          <p:spPr bwMode="auto">
            <a:xfrm>
              <a:off x="1924051" y="4962525"/>
              <a:ext cx="157281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Test scores are valued by employers</a:t>
              </a:r>
            </a:p>
          </p:txBody>
        </p:sp>
        <p:sp>
          <p:nvSpPr>
            <p:cNvPr id="20" name="Line 11"/>
            <p:cNvSpPr>
              <a:spLocks noChangeShapeType="1"/>
            </p:cNvSpPr>
            <p:nvPr/>
          </p:nvSpPr>
          <p:spPr bwMode="auto">
            <a:xfrm>
              <a:off x="6624637" y="4189810"/>
              <a:ext cx="0" cy="564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 name="TextBox 4"/>
            <p:cNvSpPr txBox="1">
              <a:spLocks noChangeArrowheads="1"/>
            </p:cNvSpPr>
            <p:nvPr/>
          </p:nvSpPr>
          <p:spPr bwMode="auto">
            <a:xfrm>
              <a:off x="6251971" y="4962525"/>
              <a:ext cx="11584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Education imparts other life skills</a:t>
              </a:r>
            </a:p>
          </p:txBody>
        </p:sp>
      </p:grpSp>
    </p:spTree>
    <p:extLst>
      <p:ext uri="{BB962C8B-B14F-4D97-AF65-F5344CB8AC3E}">
        <p14:creationId xmlns:p14="http://schemas.microsoft.com/office/powerpoint/2010/main" val="3247270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8213485-7CCB-4B84-8F22-A8D869E713C9}"/>
              </a:ext>
            </a:extLst>
          </p:cNvPr>
          <p:cNvSpPr/>
          <p:nvPr/>
        </p:nvSpPr>
        <p:spPr>
          <a:xfrm>
            <a:off x="1391634" y="2329829"/>
            <a:ext cx="7329564" cy="3593257"/>
          </a:xfrm>
          <a:prstGeom prst="roundRect">
            <a:avLst>
              <a:gd name="adj" fmla="val 475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Family with boy">
            <a:extLst>
              <a:ext uri="{FF2B5EF4-FFF2-40B4-BE49-F238E27FC236}">
                <a16:creationId xmlns:a16="http://schemas.microsoft.com/office/drawing/2014/main" id="{4D4DDBDC-FA67-4911-92B6-B9DF5E449F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0796" y="3781449"/>
            <a:ext cx="914400" cy="914400"/>
          </a:xfrm>
          <a:prstGeom prst="rect">
            <a:avLst/>
          </a:prstGeom>
        </p:spPr>
      </p:pic>
      <p:pic>
        <p:nvPicPr>
          <p:cNvPr id="41" name="Graphic 40" descr="Man">
            <a:extLst>
              <a:ext uri="{FF2B5EF4-FFF2-40B4-BE49-F238E27FC236}">
                <a16:creationId xmlns:a16="http://schemas.microsoft.com/office/drawing/2014/main" id="{37DCC79E-0084-41B1-957E-11450BF1D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392720" y="3735901"/>
            <a:ext cx="914400" cy="914400"/>
          </a:xfrm>
          <a:prstGeom prst="rect">
            <a:avLst/>
          </a:prstGeom>
        </p:spPr>
      </p:pic>
      <p:pic>
        <p:nvPicPr>
          <p:cNvPr id="42" name="Graphic 41" descr="Woman">
            <a:extLst>
              <a:ext uri="{FF2B5EF4-FFF2-40B4-BE49-F238E27FC236}">
                <a16:creationId xmlns:a16="http://schemas.microsoft.com/office/drawing/2014/main" id="{91835FFC-8812-4CC4-BD75-E0E3A83C9D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4392720" y="2755023"/>
            <a:ext cx="914400" cy="914400"/>
          </a:xfrm>
          <a:prstGeom prst="rect">
            <a:avLst/>
          </a:prstGeom>
        </p:spPr>
      </p:pic>
      <p:pic>
        <p:nvPicPr>
          <p:cNvPr id="43" name="Graphic 42" descr="Walk">
            <a:extLst>
              <a:ext uri="{FF2B5EF4-FFF2-40B4-BE49-F238E27FC236}">
                <a16:creationId xmlns:a16="http://schemas.microsoft.com/office/drawing/2014/main" id="{F2228408-3EA5-4B0A-8337-4AD32747CD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146165" y="2770013"/>
            <a:ext cx="914400" cy="914400"/>
          </a:xfrm>
          <a:prstGeom prst="rect">
            <a:avLst/>
          </a:prstGeom>
        </p:spPr>
      </p:pic>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How do we measure what works?</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989464" y="3717257"/>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2742909" y="2751369"/>
            <a:ext cx="914400" cy="914400"/>
          </a:xfrm>
          <a:prstGeom prst="rect">
            <a:avLst/>
          </a:prstGeom>
        </p:spPr>
      </p:pic>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485152" cy="400110"/>
          </a:xfrm>
          <a:prstGeom prst="rect">
            <a:avLst/>
          </a:prstGeom>
          <a:noFill/>
        </p:spPr>
        <p:txBody>
          <a:bodyPr wrap="square" rtlCol="0">
            <a:spAutoFit/>
          </a:bodyPr>
          <a:lstStyle/>
          <a:p>
            <a:r>
              <a:rPr lang="en-US" sz="2000" dirty="0"/>
              <a:t>vs.</a:t>
            </a:r>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
        <p:nvSpPr>
          <p:cNvPr id="44" name="Rectangle: Rounded Corners 43">
            <a:extLst>
              <a:ext uri="{FF2B5EF4-FFF2-40B4-BE49-F238E27FC236}">
                <a16:creationId xmlns:a16="http://schemas.microsoft.com/office/drawing/2014/main" id="{E6E031F8-DBEE-427D-A8CB-6A7A86635BD5}"/>
              </a:ext>
            </a:extLst>
          </p:cNvPr>
          <p:cNvSpPr/>
          <p:nvPr/>
        </p:nvSpPr>
        <p:spPr>
          <a:xfrm>
            <a:off x="4403364" y="2621831"/>
            <a:ext cx="1847419" cy="2199806"/>
          </a:xfrm>
          <a:prstGeom prst="roundRect">
            <a:avLst>
              <a:gd name="adj" fmla="val 9623"/>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840AF372-0D19-4F4B-8483-8BA87BC0F323}"/>
              </a:ext>
            </a:extLst>
          </p:cNvPr>
          <p:cNvSpPr/>
          <p:nvPr/>
        </p:nvSpPr>
        <p:spPr>
          <a:xfrm flipV="1">
            <a:off x="-4954808" y="4546934"/>
            <a:ext cx="12859043" cy="1408357"/>
          </a:xfrm>
          <a:prstGeom prst="arc">
            <a:avLst>
              <a:gd name="adj1" fmla="val 16200000"/>
              <a:gd name="adj2" fmla="val 21515196"/>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2E9DC9F1-1C48-4924-90DB-F927ED92C16C}"/>
              </a:ext>
            </a:extLst>
          </p:cNvPr>
          <p:cNvSpPr txBox="1"/>
          <p:nvPr/>
        </p:nvSpPr>
        <p:spPr>
          <a:xfrm>
            <a:off x="7727923" y="4243319"/>
            <a:ext cx="1330426" cy="646331"/>
          </a:xfrm>
          <a:prstGeom prst="rect">
            <a:avLst/>
          </a:prstGeom>
          <a:noFill/>
        </p:spPr>
        <p:txBody>
          <a:bodyPr wrap="square" rtlCol="0">
            <a:spAutoFit/>
          </a:bodyPr>
          <a:lstStyle/>
          <a:p>
            <a:r>
              <a:rPr lang="en-US" dirty="0"/>
              <a:t>With intervention</a:t>
            </a:r>
          </a:p>
        </p:txBody>
      </p:sp>
      <p:sp>
        <p:nvSpPr>
          <p:cNvPr id="47" name="TextBox 46">
            <a:extLst>
              <a:ext uri="{FF2B5EF4-FFF2-40B4-BE49-F238E27FC236}">
                <a16:creationId xmlns:a16="http://schemas.microsoft.com/office/drawing/2014/main" id="{332CBE53-4065-4766-923C-E6234B9A9084}"/>
              </a:ext>
            </a:extLst>
          </p:cNvPr>
          <p:cNvSpPr txBox="1"/>
          <p:nvPr/>
        </p:nvSpPr>
        <p:spPr>
          <a:xfrm>
            <a:off x="7753763" y="5232487"/>
            <a:ext cx="1330426" cy="646331"/>
          </a:xfrm>
          <a:prstGeom prst="rect">
            <a:avLst/>
          </a:prstGeom>
          <a:noFill/>
        </p:spPr>
        <p:txBody>
          <a:bodyPr wrap="square" rtlCol="0">
            <a:spAutoFit/>
          </a:bodyPr>
          <a:lstStyle/>
          <a:p>
            <a:r>
              <a:rPr lang="en-US" dirty="0"/>
              <a:t>Without intervention</a:t>
            </a:r>
          </a:p>
        </p:txBody>
      </p:sp>
      <p:sp>
        <p:nvSpPr>
          <p:cNvPr id="48" name="Content Placeholder 1">
            <a:extLst>
              <a:ext uri="{FF2B5EF4-FFF2-40B4-BE49-F238E27FC236}">
                <a16:creationId xmlns:a16="http://schemas.microsoft.com/office/drawing/2014/main" id="{CE2BA335-B378-4061-B5CB-60C29D5D2C71}"/>
              </a:ext>
            </a:extLst>
          </p:cNvPr>
          <p:cNvSpPr txBox="1">
            <a:spLocks/>
          </p:cNvSpPr>
          <p:nvPr/>
        </p:nvSpPr>
        <p:spPr>
          <a:xfrm>
            <a:off x="1267480" y="1592890"/>
            <a:ext cx="7620212" cy="66172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Seek to understand and describe why, how, and in what contexts those changes occur, learn about unmeasured factors</a:t>
            </a:r>
          </a:p>
        </p:txBody>
      </p:sp>
      <p:sp>
        <p:nvSpPr>
          <p:cNvPr id="13" name="TextBox 12">
            <a:extLst>
              <a:ext uri="{FF2B5EF4-FFF2-40B4-BE49-F238E27FC236}">
                <a16:creationId xmlns:a16="http://schemas.microsoft.com/office/drawing/2014/main" id="{F1360576-C2E8-470B-8045-770E3DD94019}"/>
              </a:ext>
            </a:extLst>
          </p:cNvPr>
          <p:cNvSpPr txBox="1"/>
          <p:nvPr/>
        </p:nvSpPr>
        <p:spPr>
          <a:xfrm>
            <a:off x="6436821" y="2614970"/>
            <a:ext cx="218033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Context (e.g., social, political, economic)</a:t>
            </a:r>
          </a:p>
          <a:p>
            <a:pPr marL="285750" indent="-285750">
              <a:buFont typeface="Arial" panose="020B0604020202020204" pitchFamily="34" charset="0"/>
              <a:buChar char="•"/>
            </a:pPr>
            <a:r>
              <a:rPr lang="en-US" sz="1600" dirty="0"/>
              <a:t>Motivations</a:t>
            </a:r>
          </a:p>
          <a:p>
            <a:pPr marL="285750" indent="-285750">
              <a:buFont typeface="Arial" panose="020B0604020202020204" pitchFamily="34" charset="0"/>
              <a:buChar char="•"/>
            </a:pPr>
            <a:r>
              <a:rPr lang="en-US" sz="1600" dirty="0"/>
              <a:t>Experiences</a:t>
            </a:r>
          </a:p>
          <a:p>
            <a:pPr marL="285750" indent="-285750">
              <a:buFont typeface="Arial" panose="020B0604020202020204" pitchFamily="34" charset="0"/>
              <a:buChar char="•"/>
            </a:pPr>
            <a:r>
              <a:rPr lang="en-US" sz="1600" dirty="0"/>
              <a:t>Unintended consequences</a:t>
            </a:r>
          </a:p>
          <a:p>
            <a:pPr marL="285750" indent="-285750">
              <a:buFont typeface="Arial" panose="020B0604020202020204" pitchFamily="34" charset="0"/>
              <a:buChar char="•"/>
            </a:pPr>
            <a:r>
              <a:rPr lang="en-US" sz="1600" dirty="0"/>
              <a:t>Complexity</a:t>
            </a:r>
          </a:p>
          <a:p>
            <a:pPr marL="285750" indent="-285750">
              <a:buFont typeface="Arial" panose="020B0604020202020204" pitchFamily="34" charset="0"/>
              <a:buChar char="•"/>
            </a:pPr>
            <a:r>
              <a:rPr lang="en-US" sz="1600" dirty="0"/>
              <a:t>Etc.</a:t>
            </a:r>
          </a:p>
        </p:txBody>
      </p:sp>
    </p:spTree>
    <p:extLst>
      <p:ext uri="{BB962C8B-B14F-4D97-AF65-F5344CB8AC3E}">
        <p14:creationId xmlns:p14="http://schemas.microsoft.com/office/powerpoint/2010/main" val="366647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 fill="hold"/>
                                        <p:tgtEl>
                                          <p:spTgt spid="2">
                                            <p:txEl>
                                              <p:pRg st="0" end="0"/>
                                            </p:txEl>
                                          </p:spTgt>
                                        </p:tgtEl>
                                        <p:attrNameLst>
                                          <p:attrName>style.color</p:attrName>
                                        </p:attrNameLst>
                                      </p:cBhvr>
                                      <p:to>
                                        <a:schemeClr val="bg2"/>
                                      </p:to>
                                    </p:animClr>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33" grpId="0"/>
      <p:bldP spid="39" grpId="0"/>
      <p:bldP spid="40" grpId="0"/>
      <p:bldP spid="2" grpId="0" build="p"/>
      <p:bldP spid="45" grpId="0" animBg="1"/>
      <p:bldP spid="46" grpId="0"/>
      <p:bldP spid="4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4498" y="274637"/>
            <a:ext cx="7886700" cy="604137"/>
          </a:xfrm>
        </p:spPr>
        <p:txBody>
          <a:bodyPr/>
          <a:lstStyle/>
          <a:p>
            <a:r>
              <a:rPr lang="en-IN" dirty="0" smtClean="0"/>
              <a:t>Impact Evaluation</a:t>
            </a:r>
            <a:endParaRPr lang="en-IN" dirty="0"/>
          </a:p>
        </p:txBody>
      </p:sp>
      <p:sp>
        <p:nvSpPr>
          <p:cNvPr id="4" name="Content Placeholder 3"/>
          <p:cNvSpPr>
            <a:spLocks noGrp="1"/>
          </p:cNvSpPr>
          <p:nvPr>
            <p:ph sz="quarter" idx="10"/>
          </p:nvPr>
        </p:nvSpPr>
        <p:spPr>
          <a:xfrm>
            <a:off x="2612952" y="890879"/>
            <a:ext cx="3641719" cy="1591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smtClean="0">
                <a:solidFill>
                  <a:srgbClr val="153A80"/>
                </a:solidFill>
                <a:latin typeface="Arial" pitchFamily="34" charset="0"/>
                <a:cs typeface="Arial" pitchFamily="34" charset="0"/>
              </a:rPr>
              <a:t>What is the impact, or causal effect, of a program on an outcome of interest?</a:t>
            </a:r>
          </a:p>
        </p:txBody>
      </p:sp>
      <p:sp>
        <p:nvSpPr>
          <p:cNvPr id="5" name="Content Placeholder 3"/>
          <p:cNvSpPr txBox="1">
            <a:spLocks/>
          </p:cNvSpPr>
          <p:nvPr/>
        </p:nvSpPr>
        <p:spPr>
          <a:xfrm>
            <a:off x="1191834" y="3023320"/>
            <a:ext cx="2038236" cy="9193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b="1" dirty="0" smtClean="0">
                <a:solidFill>
                  <a:srgbClr val="153A80"/>
                </a:solidFill>
              </a:rPr>
              <a:t>Causality</a:t>
            </a:r>
          </a:p>
        </p:txBody>
      </p:sp>
      <p:sp>
        <p:nvSpPr>
          <p:cNvPr id="6" name="Content Placeholder 3"/>
          <p:cNvSpPr txBox="1">
            <a:spLocks/>
          </p:cNvSpPr>
          <p:nvPr/>
        </p:nvSpPr>
        <p:spPr>
          <a:xfrm>
            <a:off x="4433812" y="2803352"/>
            <a:ext cx="3950163" cy="135930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b="1" dirty="0" smtClean="0">
                <a:solidFill>
                  <a:srgbClr val="153A80"/>
                </a:solidFill>
              </a:rPr>
              <a:t>The change observed in an outcome should be attributable only to the program</a:t>
            </a:r>
          </a:p>
        </p:txBody>
      </p:sp>
      <p:sp>
        <p:nvSpPr>
          <p:cNvPr id="7" name="Content Placeholder 3"/>
          <p:cNvSpPr txBox="1">
            <a:spLocks/>
          </p:cNvSpPr>
          <p:nvPr/>
        </p:nvSpPr>
        <p:spPr>
          <a:xfrm>
            <a:off x="2517550" y="4476996"/>
            <a:ext cx="3586348" cy="12112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b="1" dirty="0">
                <a:solidFill>
                  <a:srgbClr val="153A80"/>
                </a:solidFill>
              </a:rPr>
              <a:t>How to find a good counterfactual</a:t>
            </a:r>
            <a:r>
              <a:rPr lang="en-IN" b="1" dirty="0" smtClean="0">
                <a:solidFill>
                  <a:srgbClr val="153A80"/>
                </a:solidFill>
              </a:rPr>
              <a:t>?</a:t>
            </a:r>
            <a:endParaRPr lang="en-IN" b="1" dirty="0">
              <a:solidFill>
                <a:srgbClr val="153A80"/>
              </a:solidFill>
            </a:endParaRPr>
          </a:p>
        </p:txBody>
      </p:sp>
    </p:spTree>
    <p:extLst>
      <p:ext uri="{BB962C8B-B14F-4D97-AF65-F5344CB8AC3E}">
        <p14:creationId xmlns:p14="http://schemas.microsoft.com/office/powerpoint/2010/main" val="2987080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063281" y="831274"/>
            <a:ext cx="7459663" cy="2195262"/>
          </a:xfrm>
        </p:spPr>
        <p:txBody>
          <a:bodyPr/>
          <a:lstStyle/>
          <a:p>
            <a:r>
              <a:rPr lang="en-IN" sz="2400" dirty="0" smtClean="0"/>
              <a:t>What is a </a:t>
            </a:r>
            <a:r>
              <a:rPr lang="en-IN" sz="2400" b="1" dirty="0" smtClean="0">
                <a:solidFill>
                  <a:srgbClr val="0070C0"/>
                </a:solidFill>
              </a:rPr>
              <a:t>counterfactual?</a:t>
            </a:r>
          </a:p>
          <a:p>
            <a:pPr lvl="1"/>
            <a:r>
              <a:rPr lang="en-IN" sz="2000" dirty="0" smtClean="0"/>
              <a:t>An </a:t>
            </a:r>
            <a:r>
              <a:rPr lang="en-IN" sz="2000" dirty="0"/>
              <a:t>estimate of what the outcome (Y) would have been for a program participant in the absence of the program (P</a:t>
            </a:r>
            <a:r>
              <a:rPr lang="en-IN" sz="2000" dirty="0" smtClean="0"/>
              <a:t>).</a:t>
            </a:r>
          </a:p>
          <a:p>
            <a:pPr lvl="1"/>
            <a:r>
              <a:rPr lang="en-IN" sz="2000" dirty="0" smtClean="0"/>
              <a:t>A valid comparison group has, on average, the same characteristics as the treatment group</a:t>
            </a:r>
            <a:r>
              <a:rPr lang="en-IN" sz="2000" b="1" dirty="0" smtClean="0">
                <a:solidFill>
                  <a:srgbClr val="0070C0"/>
                </a:solidFill>
              </a:rPr>
              <a:t>;</a:t>
            </a:r>
            <a:r>
              <a:rPr lang="en-IN" sz="2000" b="1" dirty="0" smtClean="0">
                <a:solidFill>
                  <a:srgbClr val="FF0000"/>
                </a:solidFill>
              </a:rPr>
              <a:t> </a:t>
            </a:r>
            <a:r>
              <a:rPr lang="en-IN" sz="2000" b="1" dirty="0" smtClean="0">
                <a:solidFill>
                  <a:srgbClr val="0070C0"/>
                </a:solidFill>
              </a:rPr>
              <a:t>EXPECT for the fact that the treatment group has received the program</a:t>
            </a:r>
            <a:endParaRPr lang="en-IN" sz="2000" b="1" dirty="0">
              <a:solidFill>
                <a:srgbClr val="0070C0"/>
              </a:solidFill>
            </a:endParaRPr>
          </a:p>
          <a:p>
            <a:endParaRPr lang="en-IN" dirty="0"/>
          </a:p>
        </p:txBody>
      </p:sp>
      <p:sp>
        <p:nvSpPr>
          <p:cNvPr id="3" name="Title 2"/>
          <p:cNvSpPr>
            <a:spLocks noGrp="1"/>
          </p:cNvSpPr>
          <p:nvPr>
            <p:ph type="title"/>
          </p:nvPr>
        </p:nvSpPr>
        <p:spPr>
          <a:xfrm>
            <a:off x="834498" y="274638"/>
            <a:ext cx="7886700" cy="758516"/>
          </a:xfrm>
        </p:spPr>
        <p:txBody>
          <a:bodyPr/>
          <a:lstStyle/>
          <a:p>
            <a:r>
              <a:rPr lang="en-IN" dirty="0" smtClean="0"/>
              <a:t>Impact Evaluation</a:t>
            </a:r>
            <a:endParaRPr lang="en-IN" dirty="0"/>
          </a:p>
        </p:txBody>
      </p:sp>
      <p:sp>
        <p:nvSpPr>
          <p:cNvPr id="6" name="Rectangle 5"/>
          <p:cNvSpPr/>
          <p:nvPr/>
        </p:nvSpPr>
        <p:spPr>
          <a:xfrm>
            <a:off x="1249251" y="3258355"/>
            <a:ext cx="2949262" cy="2511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163" y="342900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9104" y="3335994"/>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3163" y="4192795"/>
            <a:ext cx="561427" cy="7140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61398" y="3258721"/>
            <a:ext cx="2949262" cy="2511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1954" y="4260565"/>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2255" y="4963469"/>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0490" y="3478670"/>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9729" y="3546509"/>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0436" y="504560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6345" y="4322634"/>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156" y="505668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285" y="3488394"/>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1398" y="4026218"/>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4569" y="4847039"/>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577" y="3380244"/>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080" y="4906851"/>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4873" y="4299065"/>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4968" y="3493508"/>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1715" y="5091577"/>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3859" y="4416622"/>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5501" y="4199089"/>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0134" y="3689348"/>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9560" y="3812491"/>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97429" y="3918257"/>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7676" y="3880573"/>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534" y="4560674"/>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2895" y="4591173"/>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1156" y="4664792"/>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7" descr="C:\Users\davila\AppData\Local\Microsoft\Windows\Temporary Internet Files\Content.IE5\O9R34HY7\Tools-spanner-hammer.svg[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68746" y="5259010"/>
            <a:ext cx="41081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2711" y="5399849"/>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7219" y="5307024"/>
            <a:ext cx="427454" cy="42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137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Impact Evaluations</a:t>
            </a:r>
            <a:endParaRPr lang="en-IN" dirty="0"/>
          </a:p>
        </p:txBody>
      </p:sp>
      <p:sp>
        <p:nvSpPr>
          <p:cNvPr id="4" name="Content Placeholder 3"/>
          <p:cNvSpPr>
            <a:spLocks noGrp="1"/>
          </p:cNvSpPr>
          <p:nvPr>
            <p:ph sz="quarter" idx="10"/>
          </p:nvPr>
        </p:nvSpPr>
        <p:spPr>
          <a:xfrm>
            <a:off x="1134533" y="2158325"/>
            <a:ext cx="3093083" cy="2508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smtClean="0">
                <a:solidFill>
                  <a:srgbClr val="153A80"/>
                </a:solidFill>
                <a:latin typeface="Arial" pitchFamily="34" charset="0"/>
                <a:cs typeface="Arial" pitchFamily="34" charset="0"/>
              </a:rPr>
              <a:t>How can Impact Evaluations inform policy makers?</a:t>
            </a:r>
          </a:p>
        </p:txBody>
      </p:sp>
      <p:sp>
        <p:nvSpPr>
          <p:cNvPr id="6" name="Content Placeholder 3"/>
          <p:cNvSpPr txBox="1">
            <a:spLocks/>
          </p:cNvSpPr>
          <p:nvPr/>
        </p:nvSpPr>
        <p:spPr>
          <a:xfrm>
            <a:off x="4956312" y="945045"/>
            <a:ext cx="3154535" cy="158290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Is a given </a:t>
            </a:r>
            <a:r>
              <a:rPr lang="en-IN" dirty="0" smtClean="0">
                <a:solidFill>
                  <a:srgbClr val="153A80"/>
                </a:solidFill>
              </a:rPr>
              <a:t>program effective </a:t>
            </a:r>
            <a:r>
              <a:rPr lang="en-IN" dirty="0">
                <a:solidFill>
                  <a:srgbClr val="153A80"/>
                </a:solidFill>
              </a:rPr>
              <a:t>compared to the absence of the program?</a:t>
            </a:r>
          </a:p>
        </p:txBody>
      </p:sp>
      <p:sp>
        <p:nvSpPr>
          <p:cNvPr id="7" name="Content Placeholder 3"/>
          <p:cNvSpPr txBox="1">
            <a:spLocks/>
          </p:cNvSpPr>
          <p:nvPr/>
        </p:nvSpPr>
        <p:spPr>
          <a:xfrm>
            <a:off x="4847458" y="3733692"/>
            <a:ext cx="3263389" cy="158290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When a program can be implemented in </a:t>
            </a:r>
            <a:r>
              <a:rPr lang="en-IN" dirty="0" smtClean="0">
                <a:solidFill>
                  <a:srgbClr val="153A80"/>
                </a:solidFill>
              </a:rPr>
              <a:t>several ways</a:t>
            </a:r>
            <a:r>
              <a:rPr lang="en-IN" dirty="0">
                <a:solidFill>
                  <a:srgbClr val="153A80"/>
                </a:solidFill>
              </a:rPr>
              <a:t>, which one is the most </a:t>
            </a:r>
            <a:r>
              <a:rPr lang="en-IN" dirty="0" smtClean="0">
                <a:solidFill>
                  <a:srgbClr val="153A80"/>
                </a:solidFill>
              </a:rPr>
              <a:t>effective</a:t>
            </a:r>
            <a:r>
              <a:rPr lang="en-IN" dirty="0">
                <a:solidFill>
                  <a:srgbClr val="153A80"/>
                </a:solidFill>
              </a:rPr>
              <a:t>?</a:t>
            </a:r>
          </a:p>
        </p:txBody>
      </p:sp>
    </p:spTree>
    <p:extLst>
      <p:ext uri="{BB962C8B-B14F-4D97-AF65-F5344CB8AC3E}">
        <p14:creationId xmlns:p14="http://schemas.microsoft.com/office/powerpoint/2010/main" val="1681458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Impact Evaluations</a:t>
            </a:r>
            <a:endParaRPr lang="en-IN" dirty="0"/>
          </a:p>
        </p:txBody>
      </p:sp>
      <p:sp>
        <p:nvSpPr>
          <p:cNvPr id="4" name="Content Placeholder 3"/>
          <p:cNvSpPr>
            <a:spLocks noGrp="1"/>
          </p:cNvSpPr>
          <p:nvPr>
            <p:ph sz="quarter" idx="10"/>
          </p:nvPr>
        </p:nvSpPr>
        <p:spPr>
          <a:xfrm>
            <a:off x="1134533" y="2407700"/>
            <a:ext cx="3128709" cy="1903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smtClean="0">
                <a:solidFill>
                  <a:srgbClr val="153A80"/>
                </a:solidFill>
                <a:latin typeface="Arial" pitchFamily="34" charset="0"/>
                <a:cs typeface="Arial" pitchFamily="34" charset="0"/>
              </a:rPr>
              <a:t>When to evaluate a program?</a:t>
            </a:r>
          </a:p>
        </p:txBody>
      </p:sp>
      <p:sp>
        <p:nvSpPr>
          <p:cNvPr id="6" name="Content Placeholder 3"/>
          <p:cNvSpPr txBox="1">
            <a:spLocks/>
          </p:cNvSpPr>
          <p:nvPr/>
        </p:nvSpPr>
        <p:spPr>
          <a:xfrm>
            <a:off x="4968187" y="711004"/>
            <a:ext cx="2669623" cy="99063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Is the project innovative?</a:t>
            </a:r>
            <a:endParaRPr lang="en-IN" dirty="0">
              <a:solidFill>
                <a:srgbClr val="153A80"/>
              </a:solidFill>
            </a:endParaRPr>
          </a:p>
        </p:txBody>
      </p:sp>
      <p:sp>
        <p:nvSpPr>
          <p:cNvPr id="7" name="Content Placeholder 3"/>
          <p:cNvSpPr txBox="1">
            <a:spLocks/>
          </p:cNvSpPr>
          <p:nvPr/>
        </p:nvSpPr>
        <p:spPr>
          <a:xfrm>
            <a:off x="4956312" y="2154294"/>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Can the project be replicable?</a:t>
            </a:r>
            <a:endParaRPr lang="en-IN" dirty="0">
              <a:solidFill>
                <a:srgbClr val="153A80"/>
              </a:solidFill>
            </a:endParaRPr>
          </a:p>
        </p:txBody>
      </p:sp>
      <p:sp>
        <p:nvSpPr>
          <p:cNvPr id="8" name="Content Placeholder 3"/>
          <p:cNvSpPr txBox="1">
            <a:spLocks/>
          </p:cNvSpPr>
          <p:nvPr/>
        </p:nvSpPr>
        <p:spPr>
          <a:xfrm>
            <a:off x="4956311" y="3731693"/>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Is the research question filling a knowledge gap?</a:t>
            </a:r>
            <a:endParaRPr lang="en-IN" dirty="0">
              <a:solidFill>
                <a:srgbClr val="153A80"/>
              </a:solidFill>
            </a:endParaRPr>
          </a:p>
        </p:txBody>
      </p:sp>
      <p:sp>
        <p:nvSpPr>
          <p:cNvPr id="9" name="Content Placeholder 3"/>
          <p:cNvSpPr txBox="1">
            <a:spLocks/>
          </p:cNvSpPr>
          <p:nvPr/>
        </p:nvSpPr>
        <p:spPr>
          <a:xfrm>
            <a:off x="5039439" y="5324992"/>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Are the results relevant for policy makers?</a:t>
            </a:r>
            <a:endParaRPr lang="en-IN" dirty="0">
              <a:solidFill>
                <a:srgbClr val="153A80"/>
              </a:solidFill>
            </a:endParaRPr>
          </a:p>
        </p:txBody>
      </p:sp>
    </p:spTree>
    <p:extLst>
      <p:ext uri="{BB962C8B-B14F-4D97-AF65-F5344CB8AC3E}">
        <p14:creationId xmlns:p14="http://schemas.microsoft.com/office/powerpoint/2010/main" val="3800070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Impact Evaluations</a:t>
            </a:r>
            <a:endParaRPr lang="en-IN" dirty="0"/>
          </a:p>
        </p:txBody>
      </p:sp>
      <p:sp>
        <p:nvSpPr>
          <p:cNvPr id="4" name="Content Placeholder 3"/>
          <p:cNvSpPr>
            <a:spLocks noGrp="1"/>
          </p:cNvSpPr>
          <p:nvPr>
            <p:ph sz="quarter" idx="10"/>
          </p:nvPr>
        </p:nvSpPr>
        <p:spPr>
          <a:xfrm>
            <a:off x="2965809" y="2732520"/>
            <a:ext cx="2954803" cy="16170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indent="0" algn="ctr">
              <a:buNone/>
            </a:pPr>
            <a:r>
              <a:rPr lang="en-IN" sz="2200" b="1" dirty="0" smtClean="0">
                <a:solidFill>
                  <a:srgbClr val="153A80"/>
                </a:solidFill>
                <a:latin typeface="Arial" pitchFamily="34" charset="0"/>
                <a:cs typeface="Arial" pitchFamily="34" charset="0"/>
              </a:rPr>
              <a:t>Which Questions Need an Impact Evaluation?</a:t>
            </a:r>
          </a:p>
        </p:txBody>
      </p:sp>
      <p:sp>
        <p:nvSpPr>
          <p:cNvPr id="6" name="Content Placeholder 3"/>
          <p:cNvSpPr txBox="1">
            <a:spLocks/>
          </p:cNvSpPr>
          <p:nvPr/>
        </p:nvSpPr>
        <p:spPr>
          <a:xfrm>
            <a:off x="370428" y="3596075"/>
            <a:ext cx="2264534"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What is the impact of the program?</a:t>
            </a:r>
            <a:endParaRPr lang="en-IN" dirty="0">
              <a:solidFill>
                <a:srgbClr val="153A80"/>
              </a:solidFill>
            </a:endParaRPr>
          </a:p>
        </p:txBody>
      </p:sp>
      <p:sp>
        <p:nvSpPr>
          <p:cNvPr id="10" name="Content Placeholder 3"/>
          <p:cNvSpPr txBox="1">
            <a:spLocks/>
          </p:cNvSpPr>
          <p:nvPr/>
        </p:nvSpPr>
        <p:spPr>
          <a:xfrm>
            <a:off x="1523246" y="5043655"/>
            <a:ext cx="2490829"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Which elements of the program matter the most?</a:t>
            </a:r>
            <a:endParaRPr lang="en-IN" dirty="0">
              <a:solidFill>
                <a:srgbClr val="153A80"/>
              </a:solidFill>
            </a:endParaRPr>
          </a:p>
        </p:txBody>
      </p:sp>
      <p:sp>
        <p:nvSpPr>
          <p:cNvPr id="11" name="Content Placeholder 3"/>
          <p:cNvSpPr txBox="1">
            <a:spLocks/>
          </p:cNvSpPr>
          <p:nvPr/>
        </p:nvSpPr>
        <p:spPr>
          <a:xfrm>
            <a:off x="4742525" y="4939300"/>
            <a:ext cx="2866464" cy="1199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Which of two alternative strategies brings more benefits?</a:t>
            </a:r>
            <a:endParaRPr lang="en-IN" dirty="0">
              <a:solidFill>
                <a:srgbClr val="153A80"/>
              </a:solidFill>
            </a:endParaRPr>
          </a:p>
        </p:txBody>
      </p:sp>
      <p:sp>
        <p:nvSpPr>
          <p:cNvPr id="12" name="Content Placeholder 3"/>
          <p:cNvSpPr txBox="1">
            <a:spLocks/>
          </p:cNvSpPr>
          <p:nvPr/>
        </p:nvSpPr>
        <p:spPr>
          <a:xfrm>
            <a:off x="3645358" y="976971"/>
            <a:ext cx="2669623"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Which elements of the program matter the most?</a:t>
            </a:r>
            <a:endParaRPr lang="en-IN" dirty="0">
              <a:solidFill>
                <a:srgbClr val="153A80"/>
              </a:solidFill>
            </a:endParaRPr>
          </a:p>
        </p:txBody>
      </p:sp>
      <p:sp>
        <p:nvSpPr>
          <p:cNvPr id="13" name="Content Placeholder 3"/>
          <p:cNvSpPr txBox="1">
            <a:spLocks/>
          </p:cNvSpPr>
          <p:nvPr/>
        </p:nvSpPr>
        <p:spPr>
          <a:xfrm>
            <a:off x="521616" y="1316376"/>
            <a:ext cx="2861532" cy="13024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Are results transferable from one context to another?</a:t>
            </a:r>
            <a:endParaRPr lang="en-IN" dirty="0">
              <a:solidFill>
                <a:srgbClr val="153A80"/>
              </a:solidFill>
            </a:endParaRPr>
          </a:p>
        </p:txBody>
      </p:sp>
      <p:sp>
        <p:nvSpPr>
          <p:cNvPr id="14" name="Content Placeholder 3"/>
          <p:cNvSpPr txBox="1">
            <a:spLocks/>
          </p:cNvSpPr>
          <p:nvPr/>
        </p:nvSpPr>
        <p:spPr>
          <a:xfrm>
            <a:off x="6274177" y="2123516"/>
            <a:ext cx="2669623" cy="15984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smtClean="0">
                <a:solidFill>
                  <a:srgbClr val="153A80"/>
                </a:solidFill>
              </a:rPr>
              <a:t>Is better to address all problems simultaneously or one at a time?</a:t>
            </a:r>
            <a:endParaRPr lang="en-IN" dirty="0">
              <a:solidFill>
                <a:srgbClr val="153A80"/>
              </a:solidFill>
            </a:endParaRPr>
          </a:p>
        </p:txBody>
      </p:sp>
    </p:spTree>
    <p:extLst>
      <p:ext uri="{BB962C8B-B14F-4D97-AF65-F5344CB8AC3E}">
        <p14:creationId xmlns:p14="http://schemas.microsoft.com/office/powerpoint/2010/main" val="2850703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172" y="397872"/>
            <a:ext cx="7920000" cy="827330"/>
          </a:xfrm>
        </p:spPr>
        <p:txBody>
          <a:bodyPr>
            <a:noAutofit/>
          </a:bodyPr>
          <a:lstStyle/>
          <a:p>
            <a:r>
              <a:rPr lang="en-US" sz="3200" dirty="0" smtClean="0"/>
              <a:t>SUTVA: </a:t>
            </a:r>
            <a:r>
              <a:rPr lang="en-US" sz="3200" b="0" dirty="0" smtClean="0"/>
              <a:t>Stable </a:t>
            </a:r>
            <a:r>
              <a:rPr lang="en-US" sz="3200" b="0" dirty="0"/>
              <a:t>Unit Treatment Values Assumption</a:t>
            </a:r>
            <a:endParaRPr lang="en-US" sz="3200" dirty="0"/>
          </a:p>
        </p:txBody>
      </p:sp>
      <p:sp>
        <p:nvSpPr>
          <p:cNvPr id="3" name="Content Placeholder 2"/>
          <p:cNvSpPr>
            <a:spLocks noGrp="1"/>
          </p:cNvSpPr>
          <p:nvPr>
            <p:ph sz="quarter" idx="12"/>
          </p:nvPr>
        </p:nvSpPr>
        <p:spPr>
          <a:xfrm>
            <a:off x="971172" y="2277392"/>
            <a:ext cx="7993366" cy="2942790"/>
          </a:xfrm>
        </p:spPr>
        <p:txBody>
          <a:bodyPr/>
          <a:lstStyle/>
          <a:p>
            <a:pPr marL="514350" indent="-514350">
              <a:buAutoNum type="arabicPeriod"/>
            </a:pPr>
            <a:r>
              <a:rPr lang="en-US" dirty="0" smtClean="0"/>
              <a:t>No interference. An individual’s potential outcomes are not affected by other individuals’ exposure to treatment</a:t>
            </a:r>
          </a:p>
          <a:p>
            <a:pPr marL="514350" indent="-514350">
              <a:buAutoNum type="arabicPeriod"/>
            </a:pPr>
            <a:r>
              <a:rPr lang="en-US" dirty="0" smtClean="0"/>
              <a:t>For each individual, there is a single version of treatment. (potential outcomes must be well defined</a:t>
            </a:r>
            <a:endParaRPr lang="en-US" dirty="0"/>
          </a:p>
        </p:txBody>
      </p:sp>
    </p:spTree>
    <p:extLst>
      <p:ext uri="{BB962C8B-B14F-4D97-AF65-F5344CB8AC3E}">
        <p14:creationId xmlns:p14="http://schemas.microsoft.com/office/powerpoint/2010/main" val="3062141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Correlation does not mean causation</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160" y="982134"/>
            <a:ext cx="6684023" cy="26350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160" y="4039675"/>
            <a:ext cx="6684023" cy="2635048"/>
          </a:xfrm>
          <a:prstGeom prst="rect">
            <a:avLst/>
          </a:prstGeom>
        </p:spPr>
      </p:pic>
    </p:spTree>
    <p:extLst>
      <p:ext uri="{BB962C8B-B14F-4D97-AF65-F5344CB8AC3E}">
        <p14:creationId xmlns:p14="http://schemas.microsoft.com/office/powerpoint/2010/main" val="242066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objectives</a:t>
            </a:r>
            <a:endParaRPr lang="en-GB"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GB" dirty="0" smtClean="0"/>
              <a:t>XX blah</a:t>
            </a:r>
            <a:endParaRPr lang="en-GB" dirty="0"/>
          </a:p>
        </p:txBody>
      </p:sp>
    </p:spTree>
    <p:extLst>
      <p:ext uri="{BB962C8B-B14F-4D97-AF65-F5344CB8AC3E}">
        <p14:creationId xmlns:p14="http://schemas.microsoft.com/office/powerpoint/2010/main" val="4080069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75789" y="365127"/>
            <a:ext cx="7886700" cy="1325563"/>
          </a:xfrm>
        </p:spPr>
        <p:txBody>
          <a:bodyPr/>
          <a:lstStyle/>
          <a:p>
            <a:r>
              <a:rPr lang="en-US" dirty="0" smtClean="0"/>
              <a:t>The big IE question (3 ways)</a:t>
            </a:r>
            <a:endParaRPr lang="en-US" dirty="0"/>
          </a:p>
        </p:txBody>
      </p:sp>
      <p:sp>
        <p:nvSpPr>
          <p:cNvPr id="7" name="Content Placeholder 2"/>
          <p:cNvSpPr>
            <a:spLocks noGrp="1"/>
          </p:cNvSpPr>
          <p:nvPr>
            <p:ph idx="4294967295"/>
          </p:nvPr>
        </p:nvSpPr>
        <p:spPr>
          <a:xfrm>
            <a:off x="967316" y="1825625"/>
            <a:ext cx="7886700" cy="4351338"/>
          </a:xfrm>
        </p:spPr>
        <p:txBody>
          <a:bodyPr/>
          <a:lstStyle/>
          <a:p>
            <a:r>
              <a:rPr lang="en-US" dirty="0" smtClean="0"/>
              <a:t>How do I know my </a:t>
            </a:r>
            <a:r>
              <a:rPr lang="en-US" dirty="0" err="1" smtClean="0"/>
              <a:t>programme</a:t>
            </a:r>
            <a:r>
              <a:rPr lang="en-US" dirty="0" smtClean="0"/>
              <a:t> </a:t>
            </a:r>
            <a:r>
              <a:rPr lang="en-US" i="1" dirty="0" smtClean="0"/>
              <a:t>caused</a:t>
            </a:r>
            <a:r>
              <a:rPr lang="en-US" dirty="0" smtClean="0"/>
              <a:t> observed changes in outcomes?</a:t>
            </a:r>
          </a:p>
          <a:p>
            <a:pPr marL="0" indent="0">
              <a:buNone/>
            </a:pPr>
            <a:endParaRPr lang="en-US" sz="1400" dirty="0" smtClean="0">
              <a:solidFill>
                <a:srgbClr val="7D96AB"/>
              </a:solidFill>
            </a:endParaRPr>
          </a:p>
          <a:p>
            <a:r>
              <a:rPr lang="en-US" dirty="0" smtClean="0">
                <a:solidFill>
                  <a:schemeClr val="bg1"/>
                </a:solidFill>
              </a:rPr>
              <a:t>To what extent can I </a:t>
            </a:r>
            <a:r>
              <a:rPr lang="en-US" i="1" dirty="0" smtClean="0">
                <a:solidFill>
                  <a:schemeClr val="bg1"/>
                </a:solidFill>
              </a:rPr>
              <a:t>attribute</a:t>
            </a:r>
            <a:r>
              <a:rPr lang="en-US" dirty="0" smtClean="0">
                <a:solidFill>
                  <a:schemeClr val="bg1"/>
                </a:solidFill>
              </a:rPr>
              <a:t> observed changes in outcomes to my </a:t>
            </a:r>
            <a:r>
              <a:rPr lang="en-US" dirty="0" err="1" smtClean="0">
                <a:solidFill>
                  <a:schemeClr val="bg1"/>
                </a:solidFill>
              </a:rPr>
              <a:t>programme</a:t>
            </a:r>
            <a:r>
              <a:rPr lang="en-US" dirty="0" smtClean="0">
                <a:solidFill>
                  <a:schemeClr val="bg1"/>
                </a:solidFill>
              </a:rPr>
              <a:t>?</a:t>
            </a:r>
          </a:p>
          <a:p>
            <a:pPr marL="0" indent="0">
              <a:buNone/>
            </a:pPr>
            <a:endParaRPr lang="en-US" sz="1400" dirty="0" smtClean="0">
              <a:solidFill>
                <a:schemeClr val="bg1"/>
              </a:solidFill>
            </a:endParaRPr>
          </a:p>
          <a:p>
            <a:r>
              <a:rPr lang="en-US" dirty="0" smtClean="0">
                <a:solidFill>
                  <a:schemeClr val="bg1"/>
                </a:solidFill>
              </a:rPr>
              <a:t>Would the changes I observed in outcomes have </a:t>
            </a:r>
            <a:r>
              <a:rPr lang="en-US" i="1" dirty="0" smtClean="0">
                <a:solidFill>
                  <a:schemeClr val="bg1"/>
                </a:solidFill>
              </a:rPr>
              <a:t>occurred in the absence </a:t>
            </a:r>
            <a:r>
              <a:rPr lang="en-US" dirty="0" smtClean="0">
                <a:solidFill>
                  <a:schemeClr val="bg1"/>
                </a:solidFill>
              </a:rPr>
              <a:t>of my </a:t>
            </a:r>
            <a:r>
              <a:rPr lang="en-US" dirty="0" err="1" smtClean="0">
                <a:solidFill>
                  <a:schemeClr val="bg1"/>
                </a:solidFill>
              </a:rPr>
              <a:t>programme</a:t>
            </a:r>
            <a:r>
              <a:rPr lang="en-US" dirty="0" smtClean="0">
                <a:solidFill>
                  <a:schemeClr val="bg1"/>
                </a:solidFill>
              </a:rPr>
              <a:t>?</a:t>
            </a:r>
          </a:p>
          <a:p>
            <a:pPr marL="0" indent="0">
              <a:buNone/>
            </a:pPr>
            <a:endParaRPr lang="en-US" sz="1400" dirty="0" smtClean="0"/>
          </a:p>
          <a:p>
            <a:r>
              <a:rPr lang="en-US" dirty="0" smtClean="0">
                <a:solidFill>
                  <a:srgbClr val="153A80"/>
                </a:solidFill>
                <a:sym typeface="Wingdings" panose="05000000000000000000" pitchFamily="2" charset="2"/>
              </a:rPr>
              <a:t> Impact evaluation (IE) is way to answer these questions, providing causal evidence</a:t>
            </a:r>
            <a:endParaRPr lang="en-US" dirty="0" smtClean="0">
              <a:solidFill>
                <a:srgbClr val="153A80"/>
              </a:solidFill>
            </a:endParaRPr>
          </a:p>
          <a:p>
            <a:endParaRPr lang="en-US" dirty="0" smtClean="0"/>
          </a:p>
          <a:p>
            <a:endParaRPr lang="en-US" dirty="0"/>
          </a:p>
        </p:txBody>
      </p:sp>
    </p:spTree>
    <p:extLst>
      <p:ext uri="{BB962C8B-B14F-4D97-AF65-F5344CB8AC3E}">
        <p14:creationId xmlns:p14="http://schemas.microsoft.com/office/powerpoint/2010/main" val="1122148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316" y="145208"/>
            <a:ext cx="7886700" cy="1325563"/>
          </a:xfrm>
        </p:spPr>
        <p:txBody>
          <a:bodyPr/>
          <a:lstStyle/>
          <a:p>
            <a:r>
              <a:rPr lang="en-US" dirty="0" smtClean="0"/>
              <a:t>The big IE question (3 ways)</a:t>
            </a:r>
            <a:endParaRPr lang="en-US" dirty="0"/>
          </a:p>
        </p:txBody>
      </p:sp>
      <p:sp>
        <p:nvSpPr>
          <p:cNvPr id="5" name="Content Placeholder 2"/>
          <p:cNvSpPr>
            <a:spLocks noGrp="1"/>
          </p:cNvSpPr>
          <p:nvPr>
            <p:ph idx="4294967295"/>
          </p:nvPr>
        </p:nvSpPr>
        <p:spPr>
          <a:xfrm>
            <a:off x="958843" y="1605706"/>
            <a:ext cx="7886700" cy="4351338"/>
          </a:xfrm>
        </p:spPr>
        <p:txBody>
          <a:bodyPr/>
          <a:lstStyle/>
          <a:p>
            <a:r>
              <a:rPr lang="en-US" dirty="0" smtClean="0">
                <a:solidFill>
                  <a:srgbClr val="7D96AB"/>
                </a:solidFill>
              </a:rPr>
              <a:t>How do I know my </a:t>
            </a:r>
            <a:r>
              <a:rPr lang="en-US" dirty="0" err="1" smtClean="0">
                <a:solidFill>
                  <a:srgbClr val="7D96AB"/>
                </a:solidFill>
              </a:rPr>
              <a:t>programme</a:t>
            </a:r>
            <a:r>
              <a:rPr lang="en-US" dirty="0" smtClean="0">
                <a:solidFill>
                  <a:srgbClr val="7D96AB"/>
                </a:solidFill>
              </a:rPr>
              <a:t> </a:t>
            </a:r>
            <a:r>
              <a:rPr lang="en-US" i="1" dirty="0" smtClean="0">
                <a:solidFill>
                  <a:srgbClr val="7D96AB"/>
                </a:solidFill>
              </a:rPr>
              <a:t>caused</a:t>
            </a:r>
            <a:r>
              <a:rPr lang="en-US" dirty="0" smtClean="0">
                <a:solidFill>
                  <a:srgbClr val="7D96AB"/>
                </a:solidFill>
              </a:rPr>
              <a:t> observed changes in outcomes?</a:t>
            </a:r>
          </a:p>
          <a:p>
            <a:pPr marL="0" indent="0">
              <a:buNone/>
            </a:pPr>
            <a:endParaRPr lang="en-US" sz="1400" dirty="0" smtClean="0">
              <a:solidFill>
                <a:srgbClr val="7D96AB"/>
              </a:solidFill>
            </a:endParaRPr>
          </a:p>
          <a:p>
            <a:r>
              <a:rPr lang="en-US" dirty="0" smtClean="0"/>
              <a:t>To what extent can I </a:t>
            </a:r>
            <a:r>
              <a:rPr lang="en-US" i="1" dirty="0" smtClean="0"/>
              <a:t>attribute</a:t>
            </a:r>
            <a:r>
              <a:rPr lang="en-US" dirty="0" smtClean="0"/>
              <a:t> observed changes in outcomes to my </a:t>
            </a:r>
            <a:r>
              <a:rPr lang="en-US" dirty="0" err="1" smtClean="0"/>
              <a:t>programme</a:t>
            </a:r>
            <a:r>
              <a:rPr lang="en-US" dirty="0" smtClean="0"/>
              <a:t>?</a:t>
            </a:r>
          </a:p>
          <a:p>
            <a:pPr marL="0" indent="0">
              <a:buNone/>
            </a:pPr>
            <a:endParaRPr lang="en-US" sz="1400" dirty="0" smtClean="0"/>
          </a:p>
          <a:p>
            <a:r>
              <a:rPr lang="en-US" dirty="0" smtClean="0">
                <a:solidFill>
                  <a:schemeClr val="bg1"/>
                </a:solidFill>
              </a:rPr>
              <a:t>Would the changes I observed in outcomes have </a:t>
            </a:r>
            <a:r>
              <a:rPr lang="en-US" i="1" dirty="0" smtClean="0">
                <a:solidFill>
                  <a:schemeClr val="bg1"/>
                </a:solidFill>
              </a:rPr>
              <a:t>occurred in the absence </a:t>
            </a:r>
            <a:r>
              <a:rPr lang="en-US" dirty="0" smtClean="0">
                <a:solidFill>
                  <a:schemeClr val="bg1"/>
                </a:solidFill>
              </a:rPr>
              <a:t>of my </a:t>
            </a:r>
            <a:r>
              <a:rPr lang="en-US" dirty="0" err="1" smtClean="0">
                <a:solidFill>
                  <a:schemeClr val="bg1"/>
                </a:solidFill>
              </a:rPr>
              <a:t>programme</a:t>
            </a:r>
            <a:r>
              <a:rPr lang="en-US" dirty="0" smtClean="0">
                <a:solidFill>
                  <a:schemeClr val="bg1"/>
                </a:solidFill>
              </a:rPr>
              <a:t>?</a:t>
            </a:r>
          </a:p>
          <a:p>
            <a:pPr marL="0" indent="0">
              <a:buNone/>
            </a:pPr>
            <a:endParaRPr lang="en-US" sz="1400" dirty="0" smtClean="0"/>
          </a:p>
          <a:p>
            <a:r>
              <a:rPr lang="en-US" dirty="0" smtClean="0">
                <a:solidFill>
                  <a:srgbClr val="153A80"/>
                </a:solidFill>
                <a:sym typeface="Wingdings" panose="05000000000000000000" pitchFamily="2" charset="2"/>
              </a:rPr>
              <a:t> Impact evaluation (IE) is way to answer these questions, providing causal evidence</a:t>
            </a:r>
            <a:endParaRPr lang="en-US" dirty="0" smtClean="0">
              <a:solidFill>
                <a:srgbClr val="153A80"/>
              </a:solidFill>
            </a:endParaRPr>
          </a:p>
          <a:p>
            <a:endParaRPr lang="en-US" dirty="0" smtClean="0"/>
          </a:p>
          <a:p>
            <a:endParaRPr lang="en-US" dirty="0"/>
          </a:p>
        </p:txBody>
      </p:sp>
    </p:spTree>
    <p:extLst>
      <p:ext uri="{BB962C8B-B14F-4D97-AF65-F5344CB8AC3E}">
        <p14:creationId xmlns:p14="http://schemas.microsoft.com/office/powerpoint/2010/main" val="2290995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5789" y="365127"/>
            <a:ext cx="7886700" cy="1325563"/>
          </a:xfrm>
        </p:spPr>
        <p:txBody>
          <a:bodyPr/>
          <a:lstStyle/>
          <a:p>
            <a:r>
              <a:rPr lang="en-US" dirty="0" smtClean="0"/>
              <a:t>The big IE question (3 ways)</a:t>
            </a:r>
            <a:endParaRPr lang="en-US" dirty="0"/>
          </a:p>
        </p:txBody>
      </p:sp>
      <p:sp>
        <p:nvSpPr>
          <p:cNvPr id="5" name="Content Placeholder 2"/>
          <p:cNvSpPr>
            <a:spLocks noGrp="1"/>
          </p:cNvSpPr>
          <p:nvPr>
            <p:ph idx="4294967295"/>
          </p:nvPr>
        </p:nvSpPr>
        <p:spPr>
          <a:xfrm>
            <a:off x="967316" y="1825625"/>
            <a:ext cx="7886700" cy="4351338"/>
          </a:xfrm>
        </p:spPr>
        <p:txBody>
          <a:bodyPr/>
          <a:lstStyle/>
          <a:p>
            <a:r>
              <a:rPr lang="en-US" dirty="0" smtClean="0">
                <a:solidFill>
                  <a:srgbClr val="7D96AB"/>
                </a:solidFill>
              </a:rPr>
              <a:t>How do I know my </a:t>
            </a:r>
            <a:r>
              <a:rPr lang="en-US" dirty="0" err="1" smtClean="0">
                <a:solidFill>
                  <a:srgbClr val="7D96AB"/>
                </a:solidFill>
              </a:rPr>
              <a:t>programme</a:t>
            </a:r>
            <a:r>
              <a:rPr lang="en-US" dirty="0" smtClean="0">
                <a:solidFill>
                  <a:srgbClr val="7D96AB"/>
                </a:solidFill>
              </a:rPr>
              <a:t> </a:t>
            </a:r>
            <a:r>
              <a:rPr lang="en-US" i="1" dirty="0" smtClean="0">
                <a:solidFill>
                  <a:srgbClr val="7D96AB"/>
                </a:solidFill>
              </a:rPr>
              <a:t>caused</a:t>
            </a:r>
            <a:r>
              <a:rPr lang="en-US" dirty="0" smtClean="0">
                <a:solidFill>
                  <a:srgbClr val="7D96AB"/>
                </a:solidFill>
              </a:rPr>
              <a:t> observed changes in outcomes?</a:t>
            </a:r>
          </a:p>
          <a:p>
            <a:pPr marL="0" indent="0">
              <a:buNone/>
            </a:pPr>
            <a:endParaRPr lang="en-US" sz="1400" dirty="0" smtClean="0">
              <a:solidFill>
                <a:srgbClr val="7D96AB"/>
              </a:solidFill>
            </a:endParaRPr>
          </a:p>
          <a:p>
            <a:r>
              <a:rPr lang="en-US" dirty="0" smtClean="0">
                <a:solidFill>
                  <a:srgbClr val="7D96AB"/>
                </a:solidFill>
              </a:rPr>
              <a:t>To what extent can I </a:t>
            </a:r>
            <a:r>
              <a:rPr lang="en-US" i="1" dirty="0" smtClean="0">
                <a:solidFill>
                  <a:srgbClr val="7D96AB"/>
                </a:solidFill>
              </a:rPr>
              <a:t>attribute</a:t>
            </a:r>
            <a:r>
              <a:rPr lang="en-US" dirty="0" smtClean="0">
                <a:solidFill>
                  <a:srgbClr val="7D96AB"/>
                </a:solidFill>
              </a:rPr>
              <a:t> observed changes in outcomes to my </a:t>
            </a:r>
            <a:r>
              <a:rPr lang="en-US" dirty="0" err="1" smtClean="0">
                <a:solidFill>
                  <a:srgbClr val="7D96AB"/>
                </a:solidFill>
              </a:rPr>
              <a:t>programme</a:t>
            </a:r>
            <a:r>
              <a:rPr lang="en-US" dirty="0" smtClean="0">
                <a:solidFill>
                  <a:srgbClr val="7D96AB"/>
                </a:solidFill>
              </a:rPr>
              <a:t>?</a:t>
            </a:r>
          </a:p>
          <a:p>
            <a:pPr marL="0" indent="0">
              <a:buNone/>
            </a:pPr>
            <a:endParaRPr lang="en-US" sz="1400" dirty="0" smtClean="0"/>
          </a:p>
          <a:p>
            <a:r>
              <a:rPr lang="en-US" dirty="0" smtClean="0"/>
              <a:t>Would the changes I observed in outcomes have </a:t>
            </a:r>
            <a:r>
              <a:rPr lang="en-US" i="1" dirty="0" smtClean="0"/>
              <a:t>occurred in the absence </a:t>
            </a:r>
            <a:r>
              <a:rPr lang="en-US" dirty="0" smtClean="0"/>
              <a:t>of my </a:t>
            </a:r>
            <a:r>
              <a:rPr lang="en-US" dirty="0" err="1" smtClean="0"/>
              <a:t>programme</a:t>
            </a:r>
            <a:r>
              <a:rPr lang="en-US" dirty="0" smtClean="0"/>
              <a:t>?</a:t>
            </a:r>
          </a:p>
          <a:p>
            <a:pPr marL="0" indent="0">
              <a:buNone/>
            </a:pPr>
            <a:endParaRPr lang="en-US" sz="1400" dirty="0" smtClean="0"/>
          </a:p>
          <a:p>
            <a:r>
              <a:rPr lang="en-US" dirty="0" smtClean="0">
                <a:solidFill>
                  <a:srgbClr val="153A80"/>
                </a:solidFill>
                <a:sym typeface="Wingdings" panose="05000000000000000000" pitchFamily="2" charset="2"/>
              </a:rPr>
              <a:t> Impact evaluation (IE) is way to answer these questions, providing causal evidence</a:t>
            </a:r>
            <a:endParaRPr lang="en-US" dirty="0" smtClean="0">
              <a:solidFill>
                <a:srgbClr val="153A80"/>
              </a:solidFill>
            </a:endParaRPr>
          </a:p>
          <a:p>
            <a:endParaRPr lang="en-US" dirty="0" smtClean="0"/>
          </a:p>
          <a:p>
            <a:endParaRPr lang="en-US" dirty="0"/>
          </a:p>
        </p:txBody>
      </p:sp>
    </p:spTree>
    <p:extLst>
      <p:ext uri="{BB962C8B-B14F-4D97-AF65-F5344CB8AC3E}">
        <p14:creationId xmlns:p14="http://schemas.microsoft.com/office/powerpoint/2010/main" val="3832388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5789" y="365127"/>
            <a:ext cx="7886700" cy="1325563"/>
          </a:xfrm>
        </p:spPr>
        <p:txBody>
          <a:bodyPr/>
          <a:lstStyle/>
          <a:p>
            <a:r>
              <a:rPr lang="en-US" dirty="0" smtClean="0"/>
              <a:t>The other big question</a:t>
            </a:r>
            <a:endParaRPr lang="en-US" dirty="0"/>
          </a:p>
        </p:txBody>
      </p:sp>
      <p:sp>
        <p:nvSpPr>
          <p:cNvPr id="5" name="Content Placeholder 2"/>
          <p:cNvSpPr>
            <a:spLocks noGrp="1"/>
          </p:cNvSpPr>
          <p:nvPr>
            <p:ph idx="4294967295"/>
          </p:nvPr>
        </p:nvSpPr>
        <p:spPr>
          <a:xfrm>
            <a:off x="967316" y="1825625"/>
            <a:ext cx="7886700" cy="4351338"/>
          </a:xfrm>
        </p:spPr>
        <p:txBody>
          <a:bodyPr/>
          <a:lstStyle/>
          <a:p>
            <a:r>
              <a:rPr lang="en-US" sz="3200" dirty="0" smtClean="0"/>
              <a:t>How was my morning today?</a:t>
            </a:r>
          </a:p>
          <a:p>
            <a:pPr marL="0" indent="0">
              <a:buNone/>
            </a:pPr>
            <a:endParaRPr lang="en-US" sz="3200" dirty="0" smtClean="0"/>
          </a:p>
          <a:p>
            <a:r>
              <a:rPr lang="en-US" sz="3200" i="1" dirty="0" smtClean="0">
                <a:solidFill>
                  <a:srgbClr val="153A80"/>
                </a:solidFill>
              </a:rPr>
              <a:t>If I had a good morning, would I know what caused it?</a:t>
            </a:r>
          </a:p>
          <a:p>
            <a:pPr lvl="1"/>
            <a:r>
              <a:rPr lang="en-US" dirty="0" smtClean="0"/>
              <a:t>Working hypothesis: wearing a particular shawl causes me to have a good morning, i.e., any morning I wear the shawl will be good </a:t>
            </a:r>
            <a:endParaRPr lang="en-US" dirty="0">
              <a:solidFill>
                <a:srgbClr val="153A80"/>
              </a:solidFill>
            </a:endParaRPr>
          </a:p>
        </p:txBody>
      </p:sp>
    </p:spTree>
    <p:extLst>
      <p:ext uri="{BB962C8B-B14F-4D97-AF65-F5344CB8AC3E}">
        <p14:creationId xmlns:p14="http://schemas.microsoft.com/office/powerpoint/2010/main" val="2629143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1535" y="28929"/>
            <a:ext cx="7886700" cy="1325563"/>
          </a:xfrm>
        </p:spPr>
        <p:txBody>
          <a:bodyPr/>
          <a:lstStyle/>
          <a:p>
            <a:pPr algn="ctr"/>
            <a:r>
              <a:rPr lang="en-US" dirty="0" smtClean="0"/>
              <a:t>The hypothesis</a:t>
            </a:r>
            <a:endParaRPr lang="en-US" dirty="0"/>
          </a:p>
        </p:txBody>
      </p:sp>
      <p:sp>
        <p:nvSpPr>
          <p:cNvPr id="5" name="TextBox 4"/>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Wear shawl</a:t>
            </a:r>
          </a:p>
          <a:p>
            <a:pPr algn="ctr"/>
            <a:endParaRPr lang="en-US" dirty="0"/>
          </a:p>
        </p:txBody>
      </p:sp>
      <p:sp>
        <p:nvSpPr>
          <p:cNvPr id="6" name="TextBox 5"/>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5" idx="2"/>
            <a:endCxn id="6"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7710" y="1245709"/>
            <a:ext cx="3048000" cy="369332"/>
          </a:xfrm>
          <a:prstGeom prst="rect">
            <a:avLst/>
          </a:prstGeom>
          <a:noFill/>
        </p:spPr>
        <p:txBody>
          <a:bodyPr wrap="square" rtlCol="0">
            <a:spAutoFit/>
          </a:bodyPr>
          <a:lstStyle/>
          <a:p>
            <a:r>
              <a:rPr lang="en-US" dirty="0" smtClean="0"/>
              <a:t>1 January 2014</a:t>
            </a:r>
            <a:endParaRPr lang="en-US" dirty="0"/>
          </a:p>
        </p:txBody>
      </p:sp>
    </p:spTree>
    <p:extLst>
      <p:ext uri="{BB962C8B-B14F-4D97-AF65-F5344CB8AC3E}">
        <p14:creationId xmlns:p14="http://schemas.microsoft.com/office/powerpoint/2010/main" val="4239209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75789" y="365128"/>
            <a:ext cx="7886700" cy="768870"/>
          </a:xfrm>
        </p:spPr>
        <p:txBody>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sz="4400" b="1" dirty="0">
                <a:solidFill>
                  <a:srgbClr val="153A80"/>
                </a:solidFill>
              </a:rPr>
              <a:t>The</a:t>
            </a:r>
            <a:r>
              <a:rPr lang="en-US" dirty="0" smtClean="0"/>
              <a:t> </a:t>
            </a:r>
            <a:r>
              <a:rPr lang="en-US" sz="4400" b="1" dirty="0">
                <a:solidFill>
                  <a:srgbClr val="153A80"/>
                </a:solidFill>
              </a:rPr>
              <a:t>counterfactual</a:t>
            </a:r>
          </a:p>
        </p:txBody>
      </p:sp>
      <p:sp>
        <p:nvSpPr>
          <p:cNvPr id="5" name="TextBox 4"/>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Wear shawl</a:t>
            </a:r>
          </a:p>
          <a:p>
            <a:pPr algn="ctr"/>
            <a:endParaRPr lang="en-US" dirty="0"/>
          </a:p>
        </p:txBody>
      </p:sp>
      <p:sp>
        <p:nvSpPr>
          <p:cNvPr id="6" name="TextBox 5"/>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5" idx="2"/>
            <a:endCxn id="6"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211710" y="2743200"/>
            <a:ext cx="681980" cy="869653"/>
            <a:chOff x="3204220" y="2218731"/>
            <a:chExt cx="681980" cy="869653"/>
          </a:xfrm>
        </p:grpSpPr>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87710" y="1245709"/>
            <a:ext cx="3048000" cy="369332"/>
          </a:xfrm>
          <a:prstGeom prst="rect">
            <a:avLst/>
          </a:prstGeom>
          <a:noFill/>
        </p:spPr>
        <p:txBody>
          <a:bodyPr wrap="square" rtlCol="0">
            <a:spAutoFit/>
          </a:bodyPr>
          <a:lstStyle/>
          <a:p>
            <a:r>
              <a:rPr lang="en-US" dirty="0" smtClean="0"/>
              <a:t>1 January 2014</a:t>
            </a:r>
            <a:endParaRPr lang="en-US" dirty="0"/>
          </a:p>
        </p:txBody>
      </p:sp>
      <p:sp>
        <p:nvSpPr>
          <p:cNvPr id="14" name="TextBox 13"/>
          <p:cNvSpPr txBox="1"/>
          <p:nvPr/>
        </p:nvSpPr>
        <p:spPr>
          <a:xfrm>
            <a:off x="838200" y="6135707"/>
            <a:ext cx="5148943" cy="369332"/>
          </a:xfrm>
          <a:prstGeom prst="rect">
            <a:avLst/>
          </a:prstGeom>
          <a:noFill/>
        </p:spPr>
        <p:txBody>
          <a:bodyPr wrap="square" rtlCol="0">
            <a:spAutoFit/>
          </a:bodyPr>
          <a:lstStyle/>
          <a:p>
            <a:r>
              <a:rPr lang="en-US" u="sng" dirty="0" smtClean="0"/>
              <a:t>Factual </a:t>
            </a:r>
            <a:r>
              <a:rPr lang="en-US" u="sng" dirty="0" smtClean="0">
                <a:solidFill>
                  <a:srgbClr val="7D96AB"/>
                </a:solidFill>
              </a:rPr>
              <a:t>(if I am wearing the shawl!)</a:t>
            </a:r>
            <a:endParaRPr lang="en-US" u="sng" dirty="0">
              <a:solidFill>
                <a:srgbClr val="7D96AB"/>
              </a:solidFill>
            </a:endParaRPr>
          </a:p>
        </p:txBody>
      </p:sp>
    </p:spTree>
    <p:extLst>
      <p:ext uri="{BB962C8B-B14F-4D97-AF65-F5344CB8AC3E}">
        <p14:creationId xmlns:p14="http://schemas.microsoft.com/office/powerpoint/2010/main" val="31618559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counterfactual</a:t>
            </a:r>
          </a:p>
        </p:txBody>
      </p:sp>
      <p:sp>
        <p:nvSpPr>
          <p:cNvPr id="4" name="TextBox 3"/>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Wear shawl</a:t>
            </a:r>
          </a:p>
          <a:p>
            <a:pPr algn="ctr"/>
            <a:endParaRPr lang="en-US" dirty="0"/>
          </a:p>
        </p:txBody>
      </p:sp>
      <p:sp>
        <p:nvSpPr>
          <p:cNvPr id="5" name="TextBox 4"/>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4" idx="2"/>
            <a:endCxn id="5"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11710" y="2743200"/>
            <a:ext cx="681980" cy="869653"/>
            <a:chOff x="3204220" y="2218731"/>
            <a:chExt cx="681980" cy="869653"/>
          </a:xfrm>
        </p:grpSpPr>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7710" y="1245709"/>
            <a:ext cx="3048000" cy="369332"/>
          </a:xfrm>
          <a:prstGeom prst="rect">
            <a:avLst/>
          </a:prstGeom>
          <a:noFill/>
        </p:spPr>
        <p:txBody>
          <a:bodyPr wrap="square" rtlCol="0">
            <a:spAutoFit/>
          </a:bodyPr>
          <a:lstStyle/>
          <a:p>
            <a:r>
              <a:rPr lang="en-US" dirty="0" smtClean="0"/>
              <a:t>1 January 2014</a:t>
            </a:r>
            <a:endParaRPr lang="en-US" dirty="0"/>
          </a:p>
        </p:txBody>
      </p:sp>
      <p:sp>
        <p:nvSpPr>
          <p:cNvPr id="12" name="TextBox 11"/>
          <p:cNvSpPr txBox="1"/>
          <p:nvPr/>
        </p:nvSpPr>
        <p:spPr>
          <a:xfrm>
            <a:off x="838200" y="6135707"/>
            <a:ext cx="5148943" cy="369332"/>
          </a:xfrm>
          <a:prstGeom prst="rect">
            <a:avLst/>
          </a:prstGeom>
          <a:noFill/>
        </p:spPr>
        <p:txBody>
          <a:bodyPr wrap="square" rtlCol="0">
            <a:spAutoFit/>
          </a:bodyPr>
          <a:lstStyle/>
          <a:p>
            <a:r>
              <a:rPr lang="en-US" u="sng" dirty="0" smtClean="0"/>
              <a:t>Factual </a:t>
            </a:r>
            <a:r>
              <a:rPr lang="en-US" u="sng" dirty="0" smtClean="0">
                <a:solidFill>
                  <a:srgbClr val="7D96AB"/>
                </a:solidFill>
              </a:rPr>
              <a:t>(if I am wearing the shawl!)</a:t>
            </a:r>
            <a:endParaRPr lang="en-US" u="sng" dirty="0">
              <a:solidFill>
                <a:srgbClr val="7D96AB"/>
              </a:solidFill>
            </a:endParaRPr>
          </a:p>
        </p:txBody>
      </p:sp>
      <p:sp>
        <p:nvSpPr>
          <p:cNvPr id="13" name="TextBox 12"/>
          <p:cNvSpPr txBox="1"/>
          <p:nvPr/>
        </p:nvSpPr>
        <p:spPr>
          <a:xfrm>
            <a:off x="5713090" y="1648444"/>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Do not wear shawl</a:t>
            </a:r>
          </a:p>
          <a:p>
            <a:pPr algn="ctr"/>
            <a:endParaRPr lang="en-US" dirty="0"/>
          </a:p>
        </p:txBody>
      </p:sp>
      <p:sp>
        <p:nvSpPr>
          <p:cNvPr id="14" name="TextBox 13"/>
          <p:cNvSpPr txBox="1"/>
          <p:nvPr/>
        </p:nvSpPr>
        <p:spPr>
          <a:xfrm>
            <a:off x="5713090" y="5184226"/>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a:t>
            </a:r>
          </a:p>
          <a:p>
            <a:pPr algn="ctr"/>
            <a:endParaRPr lang="en-US" sz="1000" dirty="0">
              <a:solidFill>
                <a:srgbClr val="B4D2EE"/>
              </a:solidFill>
            </a:endParaRPr>
          </a:p>
        </p:txBody>
      </p:sp>
      <p:cxnSp>
        <p:nvCxnSpPr>
          <p:cNvPr id="18" name="Straight Arrow Connector 17"/>
          <p:cNvCxnSpPr>
            <a:stCxn id="13" idx="2"/>
            <a:endCxn id="14" idx="0"/>
          </p:cNvCxnSpPr>
          <p:nvPr/>
        </p:nvCxnSpPr>
        <p:spPr>
          <a:xfrm>
            <a:off x="6856090" y="2571774"/>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7086600" y="2745826"/>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562600" y="1248335"/>
            <a:ext cx="3048000" cy="369332"/>
          </a:xfrm>
          <a:prstGeom prst="rect">
            <a:avLst/>
          </a:prstGeom>
          <a:noFill/>
        </p:spPr>
        <p:txBody>
          <a:bodyPr wrap="square" rtlCol="0">
            <a:spAutoFit/>
          </a:bodyPr>
          <a:lstStyle/>
          <a:p>
            <a:r>
              <a:rPr lang="en-US" dirty="0" smtClean="0"/>
              <a:t>1 January 2014</a:t>
            </a:r>
            <a:endParaRPr lang="en-US" dirty="0"/>
          </a:p>
        </p:txBody>
      </p:sp>
      <p:sp>
        <p:nvSpPr>
          <p:cNvPr id="25" name="TextBox 24"/>
          <p:cNvSpPr txBox="1"/>
          <p:nvPr/>
        </p:nvSpPr>
        <p:spPr>
          <a:xfrm>
            <a:off x="5747657" y="6107668"/>
            <a:ext cx="5148943" cy="369332"/>
          </a:xfrm>
          <a:prstGeom prst="rect">
            <a:avLst/>
          </a:prstGeom>
          <a:noFill/>
        </p:spPr>
        <p:txBody>
          <a:bodyPr wrap="square" rtlCol="0">
            <a:spAutoFit/>
          </a:bodyPr>
          <a:lstStyle/>
          <a:p>
            <a:r>
              <a:rPr lang="en-US" i="1" u="sng" dirty="0" smtClean="0"/>
              <a:t>Counter</a:t>
            </a:r>
            <a:r>
              <a:rPr lang="en-US" u="sng" dirty="0" smtClean="0"/>
              <a:t>factual</a:t>
            </a:r>
            <a:endParaRPr lang="en-US" u="sng" dirty="0"/>
          </a:p>
        </p:txBody>
      </p:sp>
    </p:spTree>
    <p:extLst>
      <p:ext uri="{BB962C8B-B14F-4D97-AF65-F5344CB8AC3E}">
        <p14:creationId xmlns:p14="http://schemas.microsoft.com/office/powerpoint/2010/main" val="3383596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counterfactual</a:t>
            </a:r>
          </a:p>
        </p:txBody>
      </p:sp>
      <p:sp>
        <p:nvSpPr>
          <p:cNvPr id="4" name="TextBox 3"/>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Wear shawl</a:t>
            </a:r>
          </a:p>
          <a:p>
            <a:pPr algn="ctr"/>
            <a:endParaRPr lang="en-US" dirty="0"/>
          </a:p>
        </p:txBody>
      </p:sp>
      <p:sp>
        <p:nvSpPr>
          <p:cNvPr id="5" name="TextBox 4"/>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4" idx="2"/>
            <a:endCxn id="5"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11710" y="2743200"/>
            <a:ext cx="681980" cy="869653"/>
            <a:chOff x="3204220" y="2218731"/>
            <a:chExt cx="681980" cy="869653"/>
          </a:xfrm>
        </p:grpSpPr>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7710" y="1245709"/>
            <a:ext cx="3048000" cy="369332"/>
          </a:xfrm>
          <a:prstGeom prst="rect">
            <a:avLst/>
          </a:prstGeom>
          <a:noFill/>
        </p:spPr>
        <p:txBody>
          <a:bodyPr wrap="square" rtlCol="0">
            <a:spAutoFit/>
          </a:bodyPr>
          <a:lstStyle/>
          <a:p>
            <a:r>
              <a:rPr lang="en-US" dirty="0" smtClean="0"/>
              <a:t>1 January 2014</a:t>
            </a:r>
            <a:endParaRPr lang="en-US" dirty="0"/>
          </a:p>
        </p:txBody>
      </p:sp>
      <p:sp>
        <p:nvSpPr>
          <p:cNvPr id="12" name="TextBox 11"/>
          <p:cNvSpPr txBox="1"/>
          <p:nvPr/>
        </p:nvSpPr>
        <p:spPr>
          <a:xfrm>
            <a:off x="838200" y="6135707"/>
            <a:ext cx="5148943" cy="369332"/>
          </a:xfrm>
          <a:prstGeom prst="rect">
            <a:avLst/>
          </a:prstGeom>
          <a:noFill/>
        </p:spPr>
        <p:txBody>
          <a:bodyPr wrap="square" rtlCol="0">
            <a:spAutoFit/>
          </a:bodyPr>
          <a:lstStyle/>
          <a:p>
            <a:r>
              <a:rPr lang="en-US" u="sng" dirty="0" smtClean="0"/>
              <a:t>Factual </a:t>
            </a:r>
            <a:r>
              <a:rPr lang="en-US" u="sng" dirty="0" smtClean="0">
                <a:solidFill>
                  <a:srgbClr val="7D96AB"/>
                </a:solidFill>
              </a:rPr>
              <a:t>(if I am wearing the shawl!)</a:t>
            </a:r>
            <a:endParaRPr lang="en-US" u="sng" dirty="0">
              <a:solidFill>
                <a:srgbClr val="7D96AB"/>
              </a:solidFill>
            </a:endParaRPr>
          </a:p>
        </p:txBody>
      </p:sp>
      <p:sp>
        <p:nvSpPr>
          <p:cNvPr id="13" name="TextBox 12"/>
          <p:cNvSpPr txBox="1"/>
          <p:nvPr/>
        </p:nvSpPr>
        <p:spPr>
          <a:xfrm>
            <a:off x="5713090" y="1648444"/>
            <a:ext cx="2286000" cy="923330"/>
          </a:xfrm>
          <a:prstGeom prst="rect">
            <a:avLst/>
          </a:prstGeom>
          <a:solidFill>
            <a:srgbClr val="B4D2EE"/>
          </a:solidFill>
          <a:ln>
            <a:solidFill>
              <a:schemeClr val="tx1"/>
            </a:solidFill>
          </a:ln>
        </p:spPr>
        <p:txBody>
          <a:bodyPr wrap="square" rtlCol="0">
            <a:spAutoFit/>
          </a:bodyPr>
          <a:lstStyle/>
          <a:p>
            <a:endParaRPr lang="en-US" dirty="0" smtClean="0"/>
          </a:p>
          <a:p>
            <a:pPr algn="ctr"/>
            <a:r>
              <a:rPr lang="en-US" dirty="0" smtClean="0">
                <a:solidFill>
                  <a:srgbClr val="153A80"/>
                </a:solidFill>
              </a:rPr>
              <a:t>Do not wear shawl</a:t>
            </a:r>
          </a:p>
          <a:p>
            <a:pPr algn="ctr"/>
            <a:endParaRPr lang="en-US" dirty="0"/>
          </a:p>
        </p:txBody>
      </p:sp>
      <p:sp>
        <p:nvSpPr>
          <p:cNvPr id="14" name="TextBox 13"/>
          <p:cNvSpPr txBox="1"/>
          <p:nvPr/>
        </p:nvSpPr>
        <p:spPr>
          <a:xfrm>
            <a:off x="5713090" y="5184226"/>
            <a:ext cx="2286000" cy="954107"/>
          </a:xfrm>
          <a:prstGeom prst="rect">
            <a:avLst/>
          </a:prstGeom>
          <a:solidFill>
            <a:srgbClr val="153A80"/>
          </a:solidFill>
          <a:ln>
            <a:solidFill>
              <a:schemeClr val="tx1"/>
            </a:solidFill>
          </a:ln>
        </p:spPr>
        <p:txBody>
          <a:bodyPr wrap="square" rtlCol="0">
            <a:spAutoFit/>
          </a:bodyPr>
          <a:lstStyle/>
          <a:p>
            <a:endParaRPr lang="en-US" sz="1000" dirty="0" smtClean="0">
              <a:solidFill>
                <a:srgbClr val="B4D2EE"/>
              </a:solidFill>
            </a:endParaRPr>
          </a:p>
          <a:p>
            <a:pPr algn="ctr"/>
            <a:r>
              <a:rPr lang="en-US" dirty="0" smtClean="0">
                <a:solidFill>
                  <a:srgbClr val="B4D2EE"/>
                </a:solidFill>
              </a:rPr>
              <a:t>Quality of my day = ?</a:t>
            </a:r>
          </a:p>
          <a:p>
            <a:pPr algn="ctr"/>
            <a:endParaRPr lang="en-US" sz="1000" dirty="0">
              <a:solidFill>
                <a:srgbClr val="B4D2EE"/>
              </a:solidFill>
            </a:endParaRPr>
          </a:p>
        </p:txBody>
      </p:sp>
      <p:cxnSp>
        <p:nvCxnSpPr>
          <p:cNvPr id="18" name="Straight Arrow Connector 17"/>
          <p:cNvCxnSpPr>
            <a:stCxn id="13" idx="2"/>
            <a:endCxn id="14" idx="0"/>
          </p:cNvCxnSpPr>
          <p:nvPr/>
        </p:nvCxnSpPr>
        <p:spPr>
          <a:xfrm>
            <a:off x="6856090" y="2571774"/>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7086600" y="2745826"/>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562600" y="1248335"/>
            <a:ext cx="3048000" cy="369332"/>
          </a:xfrm>
          <a:prstGeom prst="rect">
            <a:avLst/>
          </a:prstGeom>
          <a:noFill/>
        </p:spPr>
        <p:txBody>
          <a:bodyPr wrap="square" rtlCol="0">
            <a:spAutoFit/>
          </a:bodyPr>
          <a:lstStyle/>
          <a:p>
            <a:r>
              <a:rPr lang="en-US" dirty="0" smtClean="0"/>
              <a:t>1 January 2014</a:t>
            </a:r>
            <a:endParaRPr lang="en-US" dirty="0"/>
          </a:p>
        </p:txBody>
      </p:sp>
      <p:sp>
        <p:nvSpPr>
          <p:cNvPr id="25" name="TextBox 24"/>
          <p:cNvSpPr txBox="1"/>
          <p:nvPr/>
        </p:nvSpPr>
        <p:spPr>
          <a:xfrm>
            <a:off x="5747657" y="6107668"/>
            <a:ext cx="5148943" cy="369332"/>
          </a:xfrm>
          <a:prstGeom prst="rect">
            <a:avLst/>
          </a:prstGeom>
          <a:noFill/>
        </p:spPr>
        <p:txBody>
          <a:bodyPr wrap="square" rtlCol="0">
            <a:spAutoFit/>
          </a:bodyPr>
          <a:lstStyle/>
          <a:p>
            <a:r>
              <a:rPr lang="en-US" i="1" u="sng" dirty="0" smtClean="0"/>
              <a:t>Counter</a:t>
            </a:r>
            <a:r>
              <a:rPr lang="en-US" u="sng" dirty="0" smtClean="0"/>
              <a:t>factual</a:t>
            </a:r>
            <a:endParaRPr lang="en-US" u="sng" dirty="0"/>
          </a:p>
        </p:txBody>
      </p:sp>
      <p:sp>
        <p:nvSpPr>
          <p:cNvPr id="3" name="TextBox 2"/>
          <p:cNvSpPr txBox="1"/>
          <p:nvPr/>
        </p:nvSpPr>
        <p:spPr>
          <a:xfrm>
            <a:off x="3352800" y="1752600"/>
            <a:ext cx="1981200" cy="3877985"/>
          </a:xfrm>
          <a:prstGeom prst="rect">
            <a:avLst/>
          </a:prstGeom>
          <a:noFill/>
        </p:spPr>
        <p:txBody>
          <a:bodyPr wrap="square" rtlCol="0">
            <a:spAutoFit/>
          </a:bodyPr>
          <a:lstStyle/>
          <a:p>
            <a:pPr marL="285750" indent="-285750">
              <a:buFont typeface="Arial" panose="020B0604020202020204" pitchFamily="34" charset="0"/>
              <a:buChar char="•"/>
            </a:pPr>
            <a:r>
              <a:rPr lang="en-US" i="1" dirty="0" smtClean="0"/>
              <a:t>Same</a:t>
            </a:r>
            <a:r>
              <a:rPr lang="en-US" dirty="0" smtClean="0"/>
              <a:t> day</a:t>
            </a:r>
          </a:p>
          <a:p>
            <a:endParaRPr lang="en-US" sz="500" dirty="0" smtClean="0"/>
          </a:p>
          <a:p>
            <a:pPr marL="285750" indent="-285750">
              <a:buFont typeface="Arial" panose="020B0604020202020204" pitchFamily="34" charset="0"/>
              <a:buChar char="•"/>
            </a:pPr>
            <a:r>
              <a:rPr lang="en-US" i="1" dirty="0" smtClean="0"/>
              <a:t>Same</a:t>
            </a:r>
            <a:r>
              <a:rPr lang="en-US" dirty="0" smtClean="0"/>
              <a:t> wake-up time</a:t>
            </a:r>
          </a:p>
          <a:p>
            <a:endParaRPr lang="en-US" sz="500" i="1" dirty="0" smtClean="0"/>
          </a:p>
          <a:p>
            <a:pPr marL="285750" indent="-285750">
              <a:buFont typeface="Arial" panose="020B0604020202020204" pitchFamily="34" charset="0"/>
              <a:buChar char="•"/>
            </a:pPr>
            <a:r>
              <a:rPr lang="en-US" i="1" dirty="0" smtClean="0"/>
              <a:t>Same</a:t>
            </a:r>
            <a:r>
              <a:rPr lang="en-US" dirty="0" smtClean="0"/>
              <a:t> outside temperature</a:t>
            </a:r>
          </a:p>
          <a:p>
            <a:pPr marL="285750" indent="-285750">
              <a:buFont typeface="Arial" panose="020B0604020202020204" pitchFamily="34" charset="0"/>
              <a:buChar char="•"/>
            </a:pPr>
            <a:endParaRPr lang="en-US" sz="500" i="1" dirty="0" smtClean="0"/>
          </a:p>
          <a:p>
            <a:pPr marL="285750" indent="-285750">
              <a:buFont typeface="Arial" panose="020B0604020202020204" pitchFamily="34" charset="0"/>
              <a:buChar char="•"/>
            </a:pPr>
            <a:r>
              <a:rPr lang="en-US" i="1" dirty="0" smtClean="0"/>
              <a:t>Same</a:t>
            </a:r>
            <a:r>
              <a:rPr lang="en-US" dirty="0" smtClean="0"/>
              <a:t> breakfast</a:t>
            </a:r>
          </a:p>
          <a:p>
            <a:pPr marL="285750" indent="-285750">
              <a:buFont typeface="Arial" panose="020B0604020202020204" pitchFamily="34" charset="0"/>
              <a:buChar char="•"/>
            </a:pPr>
            <a:endParaRPr lang="en-US" sz="500" i="1" dirty="0" smtClean="0"/>
          </a:p>
          <a:p>
            <a:pPr marL="285750" indent="-285750">
              <a:buFont typeface="Arial" panose="020B0604020202020204" pitchFamily="34" charset="0"/>
              <a:buChar char="•"/>
            </a:pPr>
            <a:r>
              <a:rPr lang="en-US" i="1" dirty="0" smtClean="0"/>
              <a:t>Same</a:t>
            </a:r>
            <a:r>
              <a:rPr lang="en-US" dirty="0" smtClean="0"/>
              <a:t> shower temperature</a:t>
            </a:r>
          </a:p>
          <a:p>
            <a:pPr marL="285750" indent="-285750">
              <a:buFont typeface="Arial" panose="020B0604020202020204" pitchFamily="34" charset="0"/>
              <a:buChar char="•"/>
            </a:pPr>
            <a:endParaRPr lang="en-US" sz="500" i="1" dirty="0" smtClean="0"/>
          </a:p>
          <a:p>
            <a:pPr marL="285750" indent="-285750">
              <a:buFont typeface="Arial" panose="020B0604020202020204" pitchFamily="34" charset="0"/>
              <a:buChar char="•"/>
            </a:pPr>
            <a:r>
              <a:rPr lang="en-US" i="1" dirty="0" smtClean="0"/>
              <a:t>Same</a:t>
            </a:r>
            <a:r>
              <a:rPr lang="en-US" dirty="0" smtClean="0"/>
              <a:t> outfit…</a:t>
            </a:r>
          </a:p>
          <a:p>
            <a:pPr marL="285750" indent="-285750">
              <a:buFont typeface="Arial" panose="020B0604020202020204" pitchFamily="34" charset="0"/>
              <a:buChar char="•"/>
            </a:pPr>
            <a:endParaRPr lang="en-US" sz="500" dirty="0" smtClean="0"/>
          </a:p>
          <a:p>
            <a:pPr marL="285750" indent="-285750">
              <a:buFont typeface="Arial" panose="020B0604020202020204" pitchFamily="34" charset="0"/>
              <a:buChar char="•"/>
            </a:pPr>
            <a:r>
              <a:rPr lang="en-US" b="1" dirty="0" smtClean="0"/>
              <a:t>SAME</a:t>
            </a:r>
            <a:r>
              <a:rPr lang="en-US" dirty="0" smtClean="0"/>
              <a:t>, </a:t>
            </a:r>
            <a:r>
              <a:rPr lang="en-US" i="1" dirty="0" smtClean="0"/>
              <a:t>except for shawl</a:t>
            </a:r>
            <a:endParaRPr lang="en-US" i="1" dirty="0"/>
          </a:p>
        </p:txBody>
      </p:sp>
    </p:spTree>
    <p:extLst>
      <p:ext uri="{BB962C8B-B14F-4D97-AF65-F5344CB8AC3E}">
        <p14:creationId xmlns:p14="http://schemas.microsoft.com/office/powerpoint/2010/main" val="451382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mpact evaluator’s dilemma</a:t>
            </a:r>
            <a:endParaRPr lang="en-US" dirty="0"/>
          </a:p>
        </p:txBody>
      </p:sp>
      <p:sp>
        <p:nvSpPr>
          <p:cNvPr id="3" name="Content Placeholder 2"/>
          <p:cNvSpPr>
            <a:spLocks noGrp="1"/>
          </p:cNvSpPr>
          <p:nvPr>
            <p:ph sz="quarter" idx="12"/>
          </p:nvPr>
        </p:nvSpPr>
        <p:spPr/>
        <p:txBody>
          <a:bodyPr/>
          <a:lstStyle/>
          <a:p>
            <a:r>
              <a:rPr lang="en-US" sz="4000" dirty="0" smtClean="0"/>
              <a:t>Want to observe something that can never be observed!</a:t>
            </a:r>
          </a:p>
          <a:p>
            <a:pPr marL="0" indent="0">
              <a:buNone/>
            </a:pPr>
            <a:endParaRPr lang="en-US" sz="4000" dirty="0" smtClean="0"/>
          </a:p>
          <a:p>
            <a:r>
              <a:rPr lang="en-US" dirty="0" smtClean="0"/>
              <a:t>Want to </a:t>
            </a:r>
            <a:r>
              <a:rPr lang="en-US" i="1" dirty="0" smtClean="0"/>
              <a:t>compare</a:t>
            </a:r>
            <a:r>
              <a:rPr lang="en-US" dirty="0" smtClean="0"/>
              <a:t>                                                   the </a:t>
            </a:r>
            <a:r>
              <a:rPr lang="en-US" b="1" dirty="0" smtClean="0"/>
              <a:t>factual</a:t>
            </a:r>
            <a:r>
              <a:rPr lang="en-US" dirty="0" smtClean="0"/>
              <a:t> (</a:t>
            </a:r>
            <a:r>
              <a:rPr lang="en-US" sz="2400" dirty="0" smtClean="0">
                <a:solidFill>
                  <a:srgbClr val="7D96AB"/>
                </a:solidFill>
              </a:rPr>
              <a:t>what happened</a:t>
            </a:r>
            <a:r>
              <a:rPr lang="en-US" dirty="0" smtClean="0"/>
              <a:t>) with                                     the </a:t>
            </a:r>
            <a:r>
              <a:rPr lang="en-US" b="1" dirty="0" smtClean="0"/>
              <a:t>counterfactual</a:t>
            </a:r>
            <a:r>
              <a:rPr lang="en-US" dirty="0" smtClean="0"/>
              <a:t> (</a:t>
            </a:r>
            <a:r>
              <a:rPr lang="en-US" sz="2400" dirty="0" smtClean="0">
                <a:solidFill>
                  <a:srgbClr val="7D96AB"/>
                </a:solidFill>
              </a:rPr>
              <a:t>what would have happened</a:t>
            </a:r>
            <a:r>
              <a:rPr lang="en-US" dirty="0" smtClean="0"/>
              <a:t>)                                                                                to assess </a:t>
            </a:r>
            <a:r>
              <a:rPr lang="en-US" i="1" dirty="0" smtClean="0"/>
              <a:t>attribution</a:t>
            </a:r>
            <a:r>
              <a:rPr lang="en-US" dirty="0" smtClean="0"/>
              <a:t>.</a:t>
            </a:r>
          </a:p>
          <a:p>
            <a:pPr lvl="1"/>
            <a:r>
              <a:rPr lang="en-US" dirty="0" smtClean="0"/>
              <a:t>Attribution is a comparative question.</a:t>
            </a:r>
            <a:endParaRPr lang="en-US" dirty="0"/>
          </a:p>
        </p:txBody>
      </p:sp>
    </p:spTree>
    <p:extLst>
      <p:ext uri="{BB962C8B-B14F-4D97-AF65-F5344CB8AC3E}">
        <p14:creationId xmlns:p14="http://schemas.microsoft.com/office/powerpoint/2010/main" val="3658308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sz="quarter" idx="12"/>
          </p:nvPr>
        </p:nvSpPr>
        <p:spPr/>
        <p:txBody>
          <a:bodyPr/>
          <a:lstStyle/>
          <a:p>
            <a:pPr marL="0" indent="0">
              <a:buNone/>
            </a:pPr>
            <a:endParaRPr lang="en-US" sz="1600" dirty="0" smtClean="0"/>
          </a:p>
          <a:p>
            <a:r>
              <a:rPr lang="en-US" dirty="0" smtClean="0"/>
              <a:t>Approximate the counterfactual through a comparison group</a:t>
            </a:r>
          </a:p>
          <a:p>
            <a:pPr lvl="1"/>
            <a:r>
              <a:rPr lang="en-US" b="1" dirty="0" smtClean="0"/>
              <a:t>Impact evaluation seeks to answer a causal or attribution question by using a comparison group.</a:t>
            </a:r>
          </a:p>
          <a:p>
            <a:pPr lvl="2"/>
            <a:r>
              <a:rPr lang="en-US" b="1" dirty="0" smtClean="0">
                <a:solidFill>
                  <a:srgbClr val="4BADB5"/>
                </a:solidFill>
              </a:rPr>
              <a:t>Trick lies in constructing a comparison group that convincingly mimics the (</a:t>
            </a:r>
            <a:r>
              <a:rPr lang="en-US" b="1" i="1" dirty="0" smtClean="0">
                <a:solidFill>
                  <a:srgbClr val="4BADB5"/>
                </a:solidFill>
              </a:rPr>
              <a:t>unobservable</a:t>
            </a:r>
            <a:r>
              <a:rPr lang="en-US" b="1" dirty="0" smtClean="0">
                <a:solidFill>
                  <a:srgbClr val="4BADB5"/>
                </a:solidFill>
              </a:rPr>
              <a:t>) counterfactual.</a:t>
            </a:r>
          </a:p>
        </p:txBody>
      </p:sp>
    </p:spTree>
    <p:extLst>
      <p:ext uri="{BB962C8B-B14F-4D97-AF65-F5344CB8AC3E}">
        <p14:creationId xmlns:p14="http://schemas.microsoft.com/office/powerpoint/2010/main" val="2160142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at a glance</a:t>
            </a:r>
            <a:endParaRPr lang="en-US" dirty="0"/>
          </a:p>
        </p:txBody>
      </p:sp>
      <p:sp>
        <p:nvSpPr>
          <p:cNvPr id="3" name="Content Placeholder 2"/>
          <p:cNvSpPr>
            <a:spLocks noGrp="1"/>
          </p:cNvSpPr>
          <p:nvPr>
            <p:ph sz="quarter" idx="12"/>
          </p:nvPr>
        </p:nvSpPr>
        <p:spPr/>
        <p:txBody>
          <a:bodyPr/>
          <a:lstStyle/>
          <a:p>
            <a:pPr marL="457200" indent="-457200">
              <a:buFont typeface="Arial" panose="020B0604020202020204" pitchFamily="34" charset="0"/>
              <a:buChar char="•"/>
            </a:pPr>
            <a:r>
              <a:rPr lang="en-US" dirty="0" smtClean="0"/>
              <a:t>Week 1: Introduction to impact evaluation</a:t>
            </a:r>
          </a:p>
          <a:p>
            <a:pPr marL="457200" indent="-457200">
              <a:buFont typeface="Arial" panose="020B0604020202020204" pitchFamily="34" charset="0"/>
              <a:buChar char="•"/>
            </a:pPr>
            <a:r>
              <a:rPr lang="en-US" dirty="0" smtClean="0"/>
              <a:t>Week 2: Experimental designs – </a:t>
            </a:r>
            <a:r>
              <a:rPr lang="en-US" dirty="0" err="1" smtClean="0"/>
              <a:t>Randomised</a:t>
            </a:r>
            <a:r>
              <a:rPr lang="en-US" dirty="0" smtClean="0"/>
              <a:t> Control Trial</a:t>
            </a:r>
          </a:p>
          <a:p>
            <a:pPr marL="457200" indent="-457200">
              <a:buFont typeface="Arial" panose="020B0604020202020204" pitchFamily="34" charset="0"/>
              <a:buChar char="•"/>
            </a:pPr>
            <a:r>
              <a:rPr lang="en-US" dirty="0" smtClean="0"/>
              <a:t>Week 3: Quasi-experimental and non-experimental designs</a:t>
            </a:r>
            <a:endParaRPr lang="en-US" dirty="0"/>
          </a:p>
        </p:txBody>
      </p:sp>
    </p:spTree>
    <p:extLst>
      <p:ext uri="{BB962C8B-B14F-4D97-AF65-F5344CB8AC3E}">
        <p14:creationId xmlns:p14="http://schemas.microsoft.com/office/powerpoint/2010/main" val="4142039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the comparison group</a:t>
            </a:r>
            <a:endParaRPr lang="en-US" dirty="0"/>
          </a:p>
        </p:txBody>
      </p:sp>
      <p:sp>
        <p:nvSpPr>
          <p:cNvPr id="3" name="Content Placeholder 2"/>
          <p:cNvSpPr>
            <a:spLocks noGrp="1"/>
          </p:cNvSpPr>
          <p:nvPr>
            <p:ph sz="quarter" idx="12"/>
          </p:nvPr>
        </p:nvSpPr>
        <p:spPr/>
        <p:txBody>
          <a:bodyPr/>
          <a:lstStyle/>
          <a:p>
            <a:r>
              <a:rPr lang="en-US" dirty="0" smtClean="0"/>
              <a:t>Coming up with a way to approximate the counterfactual</a:t>
            </a:r>
          </a:p>
          <a:p>
            <a:pPr marL="0" indent="0">
              <a:buNone/>
            </a:pPr>
            <a:endParaRPr lang="en-US" sz="1400" dirty="0" smtClean="0"/>
          </a:p>
          <a:p>
            <a:r>
              <a:rPr lang="en-US" dirty="0" smtClean="0"/>
              <a:t>Relates to how the </a:t>
            </a:r>
            <a:r>
              <a:rPr lang="en-US" i="1" dirty="0" err="1" smtClean="0"/>
              <a:t>programme</a:t>
            </a:r>
            <a:r>
              <a:rPr lang="en-US" dirty="0" smtClean="0"/>
              <a:t> will be allocated, not what kinds of data will be collected or the sampling strategy.</a:t>
            </a:r>
          </a:p>
          <a:p>
            <a:pPr marL="0" indent="0">
              <a:buNone/>
            </a:pPr>
            <a:endParaRPr lang="en-US" sz="1400" dirty="0" smtClean="0"/>
          </a:p>
          <a:p>
            <a:r>
              <a:rPr lang="en-US" dirty="0" smtClean="0"/>
              <a:t>Examples:</a:t>
            </a:r>
          </a:p>
          <a:p>
            <a:pPr lvl="1"/>
            <a:r>
              <a:rPr lang="en-US" dirty="0" smtClean="0"/>
              <a:t>Random allocation</a:t>
            </a:r>
            <a:endParaRPr lang="en-US" sz="1400" dirty="0" smtClean="0"/>
          </a:p>
          <a:p>
            <a:pPr lvl="1"/>
            <a:r>
              <a:rPr lang="en-US" dirty="0" smtClean="0"/>
              <a:t>Matched allocation</a:t>
            </a:r>
          </a:p>
          <a:p>
            <a:pPr lvl="1"/>
            <a:r>
              <a:rPr lang="en-US" dirty="0" smtClean="0"/>
              <a:t>Making use of a cut-off (“discontinuity”) in evaluation</a:t>
            </a:r>
            <a:endParaRPr lang="en-US" dirty="0"/>
          </a:p>
        </p:txBody>
      </p:sp>
    </p:spTree>
    <p:extLst>
      <p:ext uri="{BB962C8B-B14F-4D97-AF65-F5344CB8AC3E}">
        <p14:creationId xmlns:p14="http://schemas.microsoft.com/office/powerpoint/2010/main" val="2034683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Ethics of a comparison group</a:t>
            </a:r>
            <a:endParaRPr lang="en-US" dirty="0"/>
          </a:p>
        </p:txBody>
      </p:sp>
      <p:sp>
        <p:nvSpPr>
          <p:cNvPr id="3" name="Content Placeholder 2"/>
          <p:cNvSpPr>
            <a:spLocks noGrp="1"/>
          </p:cNvSpPr>
          <p:nvPr>
            <p:ph sz="quarter" idx="12"/>
          </p:nvPr>
        </p:nvSpPr>
        <p:spPr/>
        <p:txBody>
          <a:bodyPr/>
          <a:lstStyle/>
          <a:p>
            <a:r>
              <a:rPr lang="en-US" sz="2000" dirty="0" smtClean="0"/>
              <a:t>1</a:t>
            </a:r>
            <a:r>
              <a:rPr lang="en-US" sz="2000" dirty="0"/>
              <a:t>. </a:t>
            </a:r>
            <a:r>
              <a:rPr lang="en-US" sz="2000" dirty="0" smtClean="0"/>
              <a:t>Do we already know how </a:t>
            </a:r>
            <a:r>
              <a:rPr lang="en-US" sz="2000" dirty="0"/>
              <a:t>much benefit </a:t>
            </a:r>
            <a:r>
              <a:rPr lang="en-US" sz="2000" dirty="0" smtClean="0"/>
              <a:t>is derived from an intervention and at </a:t>
            </a:r>
            <a:r>
              <a:rPr lang="en-US" sz="2000" dirty="0"/>
              <a:t>what </a:t>
            </a:r>
            <a:r>
              <a:rPr lang="en-US" sz="2000" dirty="0" smtClean="0"/>
              <a:t>cost of delivery in a relevant context (i.e. what do we know about effectiveness)?</a:t>
            </a:r>
          </a:p>
          <a:p>
            <a:pPr lvl="1"/>
            <a:r>
              <a:rPr lang="en-US" sz="1800" i="1" dirty="0" smtClean="0">
                <a:solidFill>
                  <a:schemeClr val="bg1"/>
                </a:solidFill>
              </a:rPr>
              <a:t>If no, then a study design involving a (no-intervention) comparison group may be ethical, to answer this question before scaling up.</a:t>
            </a:r>
          </a:p>
          <a:p>
            <a:pPr marL="457200" lvl="1" indent="0">
              <a:buNone/>
            </a:pPr>
            <a:endParaRPr lang="en-US" sz="500" i="1" dirty="0" smtClean="0"/>
          </a:p>
          <a:p>
            <a:r>
              <a:rPr lang="en-US" sz="2000" dirty="0" smtClean="0"/>
              <a:t>2. Do we already know how well an intervention will work in a given context (i.e. the one in which we propose an evaluation)?</a:t>
            </a:r>
          </a:p>
          <a:p>
            <a:pPr lvl="1"/>
            <a:r>
              <a:rPr lang="en-US" sz="1800" i="1" dirty="0" smtClean="0">
                <a:solidFill>
                  <a:schemeClr val="bg1"/>
                </a:solidFill>
              </a:rPr>
              <a:t>If no, then a study design involving a comparison group may indeed be ethical, before using resources to scale-up the intervention.</a:t>
            </a:r>
          </a:p>
          <a:p>
            <a:pPr marL="457200" lvl="1" indent="0">
              <a:buNone/>
            </a:pPr>
            <a:endParaRPr lang="en-US" sz="500" i="1" dirty="0" smtClean="0"/>
          </a:p>
          <a:p>
            <a:r>
              <a:rPr lang="en-US" sz="2000" dirty="0" smtClean="0"/>
              <a:t>3. Do resources exist to roll-out the intervention to the entire population right now?</a:t>
            </a:r>
          </a:p>
          <a:p>
            <a:pPr lvl="1"/>
            <a:r>
              <a:rPr lang="en-US" sz="1800" i="1" dirty="0" smtClean="0">
                <a:solidFill>
                  <a:schemeClr val="bg1"/>
                </a:solidFill>
              </a:rPr>
              <a:t>If no, then a randomization procedure may be more ethical to determine who will get the intervention ‘later’ than alternative selection criteria, such as political favoritism.</a:t>
            </a:r>
            <a:endParaRPr lang="en-US" sz="1800" i="1" dirty="0">
              <a:solidFill>
                <a:schemeClr val="bg1"/>
              </a:solidFill>
            </a:endParaRPr>
          </a:p>
        </p:txBody>
      </p:sp>
    </p:spTree>
    <p:extLst>
      <p:ext uri="{BB962C8B-B14F-4D97-AF65-F5344CB8AC3E}">
        <p14:creationId xmlns:p14="http://schemas.microsoft.com/office/powerpoint/2010/main" val="417791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Ethics of a comparison group</a:t>
            </a:r>
            <a:endParaRPr lang="en-US" dirty="0"/>
          </a:p>
        </p:txBody>
      </p:sp>
      <p:sp>
        <p:nvSpPr>
          <p:cNvPr id="3" name="Content Placeholder 2"/>
          <p:cNvSpPr>
            <a:spLocks noGrp="1"/>
          </p:cNvSpPr>
          <p:nvPr>
            <p:ph sz="quarter" idx="12"/>
          </p:nvPr>
        </p:nvSpPr>
        <p:spPr/>
        <p:txBody>
          <a:bodyPr/>
          <a:lstStyle/>
          <a:p>
            <a:r>
              <a:rPr lang="en-US" sz="2000" dirty="0" smtClean="0"/>
              <a:t>1</a:t>
            </a:r>
            <a:r>
              <a:rPr lang="en-US" sz="2000" dirty="0"/>
              <a:t>. </a:t>
            </a:r>
            <a:r>
              <a:rPr lang="en-US" sz="2000" dirty="0" smtClean="0"/>
              <a:t>Do we already know how </a:t>
            </a:r>
            <a:r>
              <a:rPr lang="en-US" sz="2000" dirty="0"/>
              <a:t>much benefit </a:t>
            </a:r>
            <a:r>
              <a:rPr lang="en-US" sz="2000" dirty="0" smtClean="0"/>
              <a:t>is derived from an intervention and at </a:t>
            </a:r>
            <a:r>
              <a:rPr lang="en-US" sz="2000" dirty="0"/>
              <a:t>what </a:t>
            </a:r>
            <a:r>
              <a:rPr lang="en-US" sz="2000" dirty="0" smtClean="0"/>
              <a:t>cost of delivery in a relevant context (i.e. what do we know about effectiveness)?</a:t>
            </a:r>
          </a:p>
          <a:p>
            <a:pPr lvl="1"/>
            <a:r>
              <a:rPr lang="en-US" sz="1800" i="1" dirty="0" smtClean="0"/>
              <a:t>If no, then a study design involving a (no-intervention) comparison group may be ethical, to answer this question before scaling up.</a:t>
            </a:r>
          </a:p>
          <a:p>
            <a:pPr marL="457200" lvl="1" indent="0">
              <a:buNone/>
            </a:pPr>
            <a:endParaRPr lang="en-US" sz="500" i="1" dirty="0" smtClean="0"/>
          </a:p>
          <a:p>
            <a:r>
              <a:rPr lang="en-US" sz="2000" dirty="0" smtClean="0"/>
              <a:t>2. Do we already know how well an intervention will work in a given context (i.e. the one in which we propose an evaluation)?</a:t>
            </a:r>
          </a:p>
          <a:p>
            <a:pPr lvl="1"/>
            <a:r>
              <a:rPr lang="en-US" sz="1800" i="1" dirty="0" smtClean="0">
                <a:solidFill>
                  <a:schemeClr val="bg1"/>
                </a:solidFill>
              </a:rPr>
              <a:t>If no, then a study design involving a comparison group may indeed be ethical, before using resources to scale-up the intervention.</a:t>
            </a:r>
          </a:p>
          <a:p>
            <a:pPr marL="457200" lvl="1" indent="0">
              <a:buNone/>
            </a:pPr>
            <a:endParaRPr lang="en-US" sz="500" i="1" dirty="0" smtClean="0"/>
          </a:p>
          <a:p>
            <a:r>
              <a:rPr lang="en-US" sz="2000" dirty="0" smtClean="0"/>
              <a:t>3. Do resources exist to roll-out the intervention to the entire population right now?</a:t>
            </a:r>
          </a:p>
          <a:p>
            <a:pPr lvl="1"/>
            <a:r>
              <a:rPr lang="en-US" sz="1800" i="1" dirty="0" smtClean="0">
                <a:solidFill>
                  <a:schemeClr val="bg1"/>
                </a:solidFill>
              </a:rPr>
              <a:t>If no, then a randomization procedure may be more ethical to determine who will get the intervention ‘later’ than alternative selection criteria, such as political favoritism.</a:t>
            </a:r>
            <a:endParaRPr lang="en-US" sz="1800" i="1" dirty="0">
              <a:solidFill>
                <a:schemeClr val="bg1"/>
              </a:solidFill>
            </a:endParaRPr>
          </a:p>
        </p:txBody>
      </p:sp>
    </p:spTree>
    <p:extLst>
      <p:ext uri="{BB962C8B-B14F-4D97-AF65-F5344CB8AC3E}">
        <p14:creationId xmlns:p14="http://schemas.microsoft.com/office/powerpoint/2010/main" val="1631007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Ethics of a comparison group</a:t>
            </a:r>
            <a:endParaRPr lang="en-US" dirty="0"/>
          </a:p>
        </p:txBody>
      </p:sp>
      <p:sp>
        <p:nvSpPr>
          <p:cNvPr id="3" name="Content Placeholder 2"/>
          <p:cNvSpPr>
            <a:spLocks noGrp="1"/>
          </p:cNvSpPr>
          <p:nvPr>
            <p:ph sz="quarter" idx="12"/>
          </p:nvPr>
        </p:nvSpPr>
        <p:spPr/>
        <p:txBody>
          <a:bodyPr/>
          <a:lstStyle/>
          <a:p>
            <a:r>
              <a:rPr lang="en-US" sz="2000" dirty="0" smtClean="0"/>
              <a:t>1</a:t>
            </a:r>
            <a:r>
              <a:rPr lang="en-US" sz="2000" dirty="0"/>
              <a:t>. </a:t>
            </a:r>
            <a:r>
              <a:rPr lang="en-US" sz="2000" dirty="0" smtClean="0"/>
              <a:t>Do we already know how </a:t>
            </a:r>
            <a:r>
              <a:rPr lang="en-US" sz="2000" dirty="0"/>
              <a:t>much benefit </a:t>
            </a:r>
            <a:r>
              <a:rPr lang="en-US" sz="2000" dirty="0" smtClean="0"/>
              <a:t>is derived from an intervention and at </a:t>
            </a:r>
            <a:r>
              <a:rPr lang="en-US" sz="2000" dirty="0"/>
              <a:t>what </a:t>
            </a:r>
            <a:r>
              <a:rPr lang="en-US" sz="2000" dirty="0" smtClean="0"/>
              <a:t>cost of delivery in a relevant context (i.e. what do we know about effectiveness)?</a:t>
            </a:r>
          </a:p>
          <a:p>
            <a:pPr lvl="1"/>
            <a:r>
              <a:rPr lang="en-US" sz="1800" i="1" dirty="0" smtClean="0">
                <a:solidFill>
                  <a:srgbClr val="B4D2EE"/>
                </a:solidFill>
              </a:rPr>
              <a:t>If no, then a study design involving a (no-intervention) comparison group may be ethical, to answer this question before scaling up.</a:t>
            </a:r>
          </a:p>
          <a:p>
            <a:pPr marL="457200" lvl="1" indent="0">
              <a:buNone/>
            </a:pPr>
            <a:endParaRPr lang="en-US" sz="500" i="1" dirty="0" smtClean="0"/>
          </a:p>
          <a:p>
            <a:r>
              <a:rPr lang="en-US" sz="2000" dirty="0" smtClean="0"/>
              <a:t>2. Do we already know how well an intervention will work in a given context (i.e. the one in which we propose an evaluation)?</a:t>
            </a:r>
          </a:p>
          <a:p>
            <a:pPr lvl="1"/>
            <a:r>
              <a:rPr lang="en-US" sz="1800" i="1" dirty="0" smtClean="0"/>
              <a:t>If no, then a study design involving a comparison group may indeed be ethical, before using resources to scale-up the intervention.</a:t>
            </a:r>
          </a:p>
          <a:p>
            <a:pPr marL="457200" lvl="1" indent="0">
              <a:buNone/>
            </a:pPr>
            <a:endParaRPr lang="en-US" sz="500" i="1" dirty="0" smtClean="0"/>
          </a:p>
          <a:p>
            <a:r>
              <a:rPr lang="en-US" sz="2000" dirty="0" smtClean="0"/>
              <a:t>3. Do resources exist to roll-out the intervention to the entire population right now?</a:t>
            </a:r>
          </a:p>
          <a:p>
            <a:pPr lvl="1"/>
            <a:r>
              <a:rPr lang="en-US" sz="1800" i="1" dirty="0" smtClean="0">
                <a:solidFill>
                  <a:schemeClr val="bg1"/>
                </a:solidFill>
              </a:rPr>
              <a:t>If no, then a randomization procedure may be more ethical to determine who will get the intervention ‘later’ than alternative selection criteria, such as political favoritism.</a:t>
            </a:r>
            <a:endParaRPr lang="en-US" sz="1800" i="1" dirty="0">
              <a:solidFill>
                <a:schemeClr val="bg1"/>
              </a:solidFill>
            </a:endParaRPr>
          </a:p>
        </p:txBody>
      </p:sp>
    </p:spTree>
    <p:extLst>
      <p:ext uri="{BB962C8B-B14F-4D97-AF65-F5344CB8AC3E}">
        <p14:creationId xmlns:p14="http://schemas.microsoft.com/office/powerpoint/2010/main" val="13979775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Ethics of a comparison group</a:t>
            </a:r>
            <a:endParaRPr lang="en-US" dirty="0"/>
          </a:p>
        </p:txBody>
      </p:sp>
      <p:sp>
        <p:nvSpPr>
          <p:cNvPr id="3" name="Content Placeholder 2"/>
          <p:cNvSpPr>
            <a:spLocks noGrp="1"/>
          </p:cNvSpPr>
          <p:nvPr>
            <p:ph sz="quarter" idx="12"/>
          </p:nvPr>
        </p:nvSpPr>
        <p:spPr/>
        <p:txBody>
          <a:bodyPr/>
          <a:lstStyle/>
          <a:p>
            <a:r>
              <a:rPr lang="en-US" sz="2000" dirty="0" smtClean="0"/>
              <a:t>1</a:t>
            </a:r>
            <a:r>
              <a:rPr lang="en-US" sz="2000" dirty="0"/>
              <a:t>. </a:t>
            </a:r>
            <a:r>
              <a:rPr lang="en-US" sz="2000" dirty="0" smtClean="0"/>
              <a:t>Do we already know how </a:t>
            </a:r>
            <a:r>
              <a:rPr lang="en-US" sz="2000" dirty="0"/>
              <a:t>much benefit </a:t>
            </a:r>
            <a:r>
              <a:rPr lang="en-US" sz="2000" dirty="0" smtClean="0"/>
              <a:t>is derived from an intervention and at </a:t>
            </a:r>
            <a:r>
              <a:rPr lang="en-US" sz="2000" dirty="0"/>
              <a:t>what </a:t>
            </a:r>
            <a:r>
              <a:rPr lang="en-US" sz="2000" dirty="0" smtClean="0"/>
              <a:t>cost of delivery in a relevant context (i.e. what do we know about effectiveness)?</a:t>
            </a:r>
          </a:p>
          <a:p>
            <a:pPr lvl="1"/>
            <a:r>
              <a:rPr lang="en-US" sz="1800" i="1" dirty="0" smtClean="0">
                <a:solidFill>
                  <a:srgbClr val="B4D2EE"/>
                </a:solidFill>
              </a:rPr>
              <a:t>If no, then a study design involving a (no-intervention) comparison group may be ethical, to answer this question before scaling up.</a:t>
            </a:r>
          </a:p>
          <a:p>
            <a:pPr marL="457200" lvl="1" indent="0">
              <a:buNone/>
            </a:pPr>
            <a:endParaRPr lang="en-US" sz="500" i="1" dirty="0" smtClean="0"/>
          </a:p>
          <a:p>
            <a:r>
              <a:rPr lang="en-US" sz="2000" dirty="0" smtClean="0"/>
              <a:t>2. Do we already know how well an intervention will work in a given context (i.e. the one in which we propose an evaluation)?</a:t>
            </a:r>
          </a:p>
          <a:p>
            <a:pPr lvl="1"/>
            <a:r>
              <a:rPr lang="en-US" sz="1800" i="1" dirty="0" smtClean="0">
                <a:solidFill>
                  <a:srgbClr val="B4D2EE"/>
                </a:solidFill>
              </a:rPr>
              <a:t>If no, then a study design involving a comparison group may indeed be ethical, before using resources to scale-up the intervention.</a:t>
            </a:r>
          </a:p>
          <a:p>
            <a:pPr marL="457200" lvl="1" indent="0">
              <a:buNone/>
            </a:pPr>
            <a:endParaRPr lang="en-US" sz="500" i="1" dirty="0" smtClean="0"/>
          </a:p>
          <a:p>
            <a:r>
              <a:rPr lang="en-US" sz="2000" dirty="0" smtClean="0"/>
              <a:t>3. Do resources exist to roll-out the intervention to the entire population right now?</a:t>
            </a:r>
          </a:p>
          <a:p>
            <a:pPr lvl="1"/>
            <a:r>
              <a:rPr lang="en-US" sz="1800" i="1" dirty="0" smtClean="0"/>
              <a:t>If no, then a randomization procedure may be more ethical to determine who will get the intervention ‘later’ than alternative selection criteria, such as political favoritism.</a:t>
            </a:r>
            <a:endParaRPr lang="en-US" sz="1800" i="1" dirty="0"/>
          </a:p>
        </p:txBody>
      </p:sp>
    </p:spTree>
    <p:extLst>
      <p:ext uri="{BB962C8B-B14F-4D97-AF65-F5344CB8AC3E}">
        <p14:creationId xmlns:p14="http://schemas.microsoft.com/office/powerpoint/2010/main" val="767028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618A3A4-02A4-44E6-A57E-4D7DAA2A0A50}"/>
              </a:ext>
            </a:extLst>
          </p:cNvPr>
          <p:cNvSpPr/>
          <p:nvPr/>
        </p:nvSpPr>
        <p:spPr>
          <a:xfrm>
            <a:off x="6594125" y="1884227"/>
            <a:ext cx="2355911" cy="1846659"/>
          </a:xfrm>
          <a:prstGeom prst="roundRect">
            <a:avLst>
              <a:gd name="adj" fmla="val 1060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Family with boy">
            <a:extLst>
              <a:ext uri="{FF2B5EF4-FFF2-40B4-BE49-F238E27FC236}">
                <a16:creationId xmlns:a16="http://schemas.microsoft.com/office/drawing/2014/main" id="{4D4DDBDC-FA67-4911-92B6-B9DF5E449F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0796" y="3781449"/>
            <a:ext cx="914400" cy="914400"/>
          </a:xfrm>
          <a:prstGeom prst="rect">
            <a:avLst/>
          </a:prstGeom>
        </p:spPr>
      </p:pic>
      <p:pic>
        <p:nvPicPr>
          <p:cNvPr id="41" name="Graphic 40" descr="Man">
            <a:extLst>
              <a:ext uri="{FF2B5EF4-FFF2-40B4-BE49-F238E27FC236}">
                <a16:creationId xmlns:a16="http://schemas.microsoft.com/office/drawing/2014/main" id="{37DCC79E-0084-41B1-957E-11450BF1D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392720" y="3735901"/>
            <a:ext cx="914400" cy="914400"/>
          </a:xfrm>
          <a:prstGeom prst="rect">
            <a:avLst/>
          </a:prstGeom>
        </p:spPr>
      </p:pic>
      <p:pic>
        <p:nvPicPr>
          <p:cNvPr id="42" name="Graphic 41" descr="Woman">
            <a:extLst>
              <a:ext uri="{FF2B5EF4-FFF2-40B4-BE49-F238E27FC236}">
                <a16:creationId xmlns:a16="http://schemas.microsoft.com/office/drawing/2014/main" id="{91835FFC-8812-4CC4-BD75-E0E3A83C9D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4392720" y="2755023"/>
            <a:ext cx="914400" cy="914400"/>
          </a:xfrm>
          <a:prstGeom prst="rect">
            <a:avLst/>
          </a:prstGeom>
        </p:spPr>
      </p:pic>
      <p:pic>
        <p:nvPicPr>
          <p:cNvPr id="43" name="Graphic 42" descr="Walk">
            <a:extLst>
              <a:ext uri="{FF2B5EF4-FFF2-40B4-BE49-F238E27FC236}">
                <a16:creationId xmlns:a16="http://schemas.microsoft.com/office/drawing/2014/main" id="{F2228408-3EA5-4B0A-8337-4AD32747CD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146165" y="2770013"/>
            <a:ext cx="914400" cy="914400"/>
          </a:xfrm>
          <a:prstGeom prst="rect">
            <a:avLst/>
          </a:prstGeom>
        </p:spPr>
      </p:pic>
      <p:sp>
        <p:nvSpPr>
          <p:cNvPr id="4" name="Rectangle 3">
            <a:extLst>
              <a:ext uri="{FF2B5EF4-FFF2-40B4-BE49-F238E27FC236}">
                <a16:creationId xmlns:a16="http://schemas.microsoft.com/office/drawing/2014/main" id="{FC5EC902-199A-434D-8657-B401F7CA180F}"/>
              </a:ext>
            </a:extLst>
          </p:cNvPr>
          <p:cNvSpPr/>
          <p:nvPr/>
        </p:nvSpPr>
        <p:spPr>
          <a:xfrm>
            <a:off x="4496166" y="2736379"/>
            <a:ext cx="1662800" cy="1987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19129628-5E6A-4B8E-A106-AAF893982BD0}"/>
              </a:ext>
            </a:extLst>
          </p:cNvPr>
          <p:cNvSpPr/>
          <p:nvPr/>
        </p:nvSpPr>
        <p:spPr>
          <a:xfrm flipV="1">
            <a:off x="-4961741" y="4546928"/>
            <a:ext cx="12859043" cy="1408357"/>
          </a:xfrm>
          <a:prstGeom prst="arc">
            <a:avLst>
              <a:gd name="adj1" fmla="val 16200000"/>
              <a:gd name="adj2" fmla="val 2151519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How do we measure what works?</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989464" y="3717257"/>
            <a:ext cx="914400" cy="914400"/>
          </a:xfrm>
          <a:prstGeom prst="rect">
            <a:avLst/>
          </a:prstGeom>
        </p:spPr>
      </p:pic>
      <p:pic>
        <p:nvPicPr>
          <p:cNvPr id="16" name="Graphic 15" descr="Woman with cane">
            <a:extLst>
              <a:ext uri="{FF2B5EF4-FFF2-40B4-BE49-F238E27FC236}">
                <a16:creationId xmlns:a16="http://schemas.microsoft.com/office/drawing/2014/main" id="{6D026F01-22B8-4FB0-875D-7CE85B12CB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029726" y="2762123"/>
            <a:ext cx="914400" cy="914400"/>
          </a:xfrm>
          <a:prstGeom prst="rect">
            <a:avLst/>
          </a:prstGeom>
        </p:spPr>
      </p:pic>
      <p:pic>
        <p:nvPicPr>
          <p:cNvPr id="18" name="Graphic 17" descr="Man with baby">
            <a:extLst>
              <a:ext uri="{FF2B5EF4-FFF2-40B4-BE49-F238E27FC236}">
                <a16:creationId xmlns:a16="http://schemas.microsoft.com/office/drawing/2014/main" id="{8D1D45B9-2CAD-4B69-941E-00756DEB9E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4414923" y="2751369"/>
            <a:ext cx="914400" cy="914400"/>
          </a:xfrm>
          <a:prstGeom prst="rect">
            <a:avLst/>
          </a:prstGeom>
        </p:spPr>
      </p:pic>
      <p:pic>
        <p:nvPicPr>
          <p:cNvPr id="20" name="Graphic 19" descr="Pregnant lady">
            <a:extLst>
              <a:ext uri="{FF2B5EF4-FFF2-40B4-BE49-F238E27FC236}">
                <a16:creationId xmlns:a16="http://schemas.microsoft.com/office/drawing/2014/main" id="{C852D385-7386-4B65-93CE-69CA68B41D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4346964" y="3750762"/>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2742909" y="2751369"/>
            <a:ext cx="914400" cy="914400"/>
          </a:xfrm>
          <a:prstGeom prst="rect">
            <a:avLst/>
          </a:prstGeom>
        </p:spPr>
      </p:pic>
      <p:pic>
        <p:nvPicPr>
          <p:cNvPr id="25" name="Graphic 24" descr="Woman">
            <a:extLst>
              <a:ext uri="{FF2B5EF4-FFF2-40B4-BE49-F238E27FC236}">
                <a16:creationId xmlns:a16="http://schemas.microsoft.com/office/drawing/2014/main" id="{BEF8BFC5-D7E0-406C-94A0-A219979BD2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5244566" y="3748257"/>
            <a:ext cx="914400" cy="914400"/>
          </a:xfrm>
          <a:prstGeom prst="rect">
            <a:avLst/>
          </a:prstGeom>
        </p:spPr>
      </p:pic>
      <p:pic>
        <p:nvPicPr>
          <p:cNvPr id="26" name="Graphic 25" descr="Man">
            <a:extLst>
              <a:ext uri="{FF2B5EF4-FFF2-40B4-BE49-F238E27FC236}">
                <a16:creationId xmlns:a16="http://schemas.microsoft.com/office/drawing/2014/main" id="{2C77BF5C-1516-480E-B99D-5E0901774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780701" y="3747815"/>
            <a:ext cx="914400" cy="914400"/>
          </a:xfrm>
          <a:prstGeom prst="rect">
            <a:avLst/>
          </a:prstGeom>
        </p:spPr>
      </p:pic>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CCEC664-2BA0-4446-99FD-0575C26E4A5C}"/>
              </a:ext>
            </a:extLst>
          </p:cNvPr>
          <p:cNvSpPr/>
          <p:nvPr/>
        </p:nvSpPr>
        <p:spPr>
          <a:xfrm>
            <a:off x="4405613" y="2617354"/>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485152" cy="400110"/>
          </a:xfrm>
          <a:prstGeom prst="rect">
            <a:avLst/>
          </a:prstGeom>
          <a:noFill/>
        </p:spPr>
        <p:txBody>
          <a:bodyPr wrap="square" rtlCol="0">
            <a:spAutoFit/>
          </a:bodyPr>
          <a:lstStyle/>
          <a:p>
            <a:r>
              <a:rPr lang="en-US" sz="2000" dirty="0"/>
              <a:t>vs.</a:t>
            </a:r>
          </a:p>
        </p:txBody>
      </p:sp>
      <p:sp>
        <p:nvSpPr>
          <p:cNvPr id="37" name="TextBox 36">
            <a:extLst>
              <a:ext uri="{FF2B5EF4-FFF2-40B4-BE49-F238E27FC236}">
                <a16:creationId xmlns:a16="http://schemas.microsoft.com/office/drawing/2014/main" id="{38573058-5EE8-45F6-AB4F-716CC92C4200}"/>
              </a:ext>
            </a:extLst>
          </p:cNvPr>
          <p:cNvSpPr txBox="1"/>
          <p:nvPr/>
        </p:nvSpPr>
        <p:spPr>
          <a:xfrm>
            <a:off x="1625659" y="1587789"/>
            <a:ext cx="5261269" cy="584775"/>
          </a:xfrm>
          <a:prstGeom prst="rect">
            <a:avLst/>
          </a:prstGeom>
          <a:noFill/>
        </p:spPr>
        <p:txBody>
          <a:bodyPr wrap="square" rtlCol="0">
            <a:spAutoFit/>
          </a:bodyPr>
          <a:lstStyle/>
          <a:p>
            <a:pPr algn="ctr"/>
            <a:endParaRPr lang="en-US" sz="1400" b="1" dirty="0"/>
          </a:p>
          <a:p>
            <a:pPr algn="ctr"/>
            <a:r>
              <a:rPr lang="en-US" b="1" dirty="0"/>
              <a:t>Fundamental problem of causal inference</a:t>
            </a:r>
          </a:p>
        </p:txBody>
      </p:sp>
      <p:sp>
        <p:nvSpPr>
          <p:cNvPr id="38" name="Left Brace 37">
            <a:extLst>
              <a:ext uri="{FF2B5EF4-FFF2-40B4-BE49-F238E27FC236}">
                <a16:creationId xmlns:a16="http://schemas.microsoft.com/office/drawing/2014/main" id="{8258B465-9106-4585-9FBE-A4A025AEC539}"/>
              </a:ext>
            </a:extLst>
          </p:cNvPr>
          <p:cNvSpPr/>
          <p:nvPr/>
        </p:nvSpPr>
        <p:spPr>
          <a:xfrm rot="5400000">
            <a:off x="3953441" y="194275"/>
            <a:ext cx="291614" cy="4427485"/>
          </a:xfrm>
          <a:prstGeom prst="leftBrace">
            <a:avLst>
              <a:gd name="adj1" fmla="val 4814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
        <p:nvSpPr>
          <p:cNvPr id="44" name="Rectangle: Rounded Corners 43">
            <a:extLst>
              <a:ext uri="{FF2B5EF4-FFF2-40B4-BE49-F238E27FC236}">
                <a16:creationId xmlns:a16="http://schemas.microsoft.com/office/drawing/2014/main" id="{E6E031F8-DBEE-427D-A8CB-6A7A86635BD5}"/>
              </a:ext>
            </a:extLst>
          </p:cNvPr>
          <p:cNvSpPr/>
          <p:nvPr/>
        </p:nvSpPr>
        <p:spPr>
          <a:xfrm>
            <a:off x="4403364" y="2621831"/>
            <a:ext cx="1847419" cy="2199806"/>
          </a:xfrm>
          <a:prstGeom prst="roundRect">
            <a:avLst>
              <a:gd name="adj" fmla="val 9623"/>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840AF372-0D19-4F4B-8483-8BA87BC0F323}"/>
              </a:ext>
            </a:extLst>
          </p:cNvPr>
          <p:cNvSpPr/>
          <p:nvPr/>
        </p:nvSpPr>
        <p:spPr>
          <a:xfrm flipV="1">
            <a:off x="-4954808" y="4546934"/>
            <a:ext cx="12859043" cy="1408357"/>
          </a:xfrm>
          <a:prstGeom prst="arc">
            <a:avLst>
              <a:gd name="adj1" fmla="val 16200000"/>
              <a:gd name="adj2" fmla="val 21515196"/>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2E9DC9F1-1C48-4924-90DB-F927ED92C16C}"/>
              </a:ext>
            </a:extLst>
          </p:cNvPr>
          <p:cNvSpPr txBox="1"/>
          <p:nvPr/>
        </p:nvSpPr>
        <p:spPr>
          <a:xfrm>
            <a:off x="7727923" y="4243319"/>
            <a:ext cx="1330426" cy="646331"/>
          </a:xfrm>
          <a:prstGeom prst="rect">
            <a:avLst/>
          </a:prstGeom>
          <a:noFill/>
        </p:spPr>
        <p:txBody>
          <a:bodyPr wrap="square" rtlCol="0">
            <a:spAutoFit/>
          </a:bodyPr>
          <a:lstStyle/>
          <a:p>
            <a:r>
              <a:rPr lang="en-US" dirty="0"/>
              <a:t>With intervention</a:t>
            </a:r>
          </a:p>
        </p:txBody>
      </p:sp>
      <p:sp>
        <p:nvSpPr>
          <p:cNvPr id="47" name="TextBox 46">
            <a:extLst>
              <a:ext uri="{FF2B5EF4-FFF2-40B4-BE49-F238E27FC236}">
                <a16:creationId xmlns:a16="http://schemas.microsoft.com/office/drawing/2014/main" id="{332CBE53-4065-4766-923C-E6234B9A9084}"/>
              </a:ext>
            </a:extLst>
          </p:cNvPr>
          <p:cNvSpPr txBox="1"/>
          <p:nvPr/>
        </p:nvSpPr>
        <p:spPr>
          <a:xfrm>
            <a:off x="7753763" y="5232487"/>
            <a:ext cx="1330426" cy="646331"/>
          </a:xfrm>
          <a:prstGeom prst="rect">
            <a:avLst/>
          </a:prstGeom>
          <a:noFill/>
        </p:spPr>
        <p:txBody>
          <a:bodyPr wrap="square" rtlCol="0">
            <a:spAutoFit/>
          </a:bodyPr>
          <a:lstStyle/>
          <a:p>
            <a:r>
              <a:rPr lang="en-US" dirty="0"/>
              <a:t>Without intervention</a:t>
            </a:r>
          </a:p>
        </p:txBody>
      </p:sp>
      <p:sp>
        <p:nvSpPr>
          <p:cNvPr id="6" name="TextBox 5">
            <a:extLst>
              <a:ext uri="{FF2B5EF4-FFF2-40B4-BE49-F238E27FC236}">
                <a16:creationId xmlns:a16="http://schemas.microsoft.com/office/drawing/2014/main" id="{843AB3E4-36EC-416B-8693-DD96989331BF}"/>
              </a:ext>
            </a:extLst>
          </p:cNvPr>
          <p:cNvSpPr txBox="1"/>
          <p:nvPr/>
        </p:nvSpPr>
        <p:spPr>
          <a:xfrm>
            <a:off x="6628081" y="1884227"/>
            <a:ext cx="2251364" cy="1846659"/>
          </a:xfrm>
          <a:prstGeom prst="rect">
            <a:avLst/>
          </a:prstGeom>
          <a:noFill/>
        </p:spPr>
        <p:txBody>
          <a:bodyPr wrap="square" rtlCol="0">
            <a:spAutoFit/>
          </a:bodyPr>
          <a:lstStyle/>
          <a:p>
            <a:r>
              <a:rPr lang="en-US" b="1" dirty="0"/>
              <a:t>Methods:</a:t>
            </a:r>
          </a:p>
          <a:p>
            <a:r>
              <a:rPr lang="en-US" sz="1600" dirty="0"/>
              <a:t>-Randomized contr. trials</a:t>
            </a:r>
          </a:p>
          <a:p>
            <a:r>
              <a:rPr lang="en-US" sz="1600" dirty="0"/>
              <a:t>-Instrumental variables</a:t>
            </a:r>
          </a:p>
          <a:p>
            <a:r>
              <a:rPr lang="en-US" sz="1600" dirty="0"/>
              <a:t>-Regression discontinuity</a:t>
            </a:r>
          </a:p>
          <a:p>
            <a:r>
              <a:rPr lang="en-US" sz="1600" dirty="0"/>
              <a:t>-Propensity score matching</a:t>
            </a:r>
          </a:p>
          <a:p>
            <a:r>
              <a:rPr lang="en-US" sz="1600" dirty="0"/>
              <a:t>-Etc.</a:t>
            </a:r>
          </a:p>
        </p:txBody>
      </p:sp>
    </p:spTree>
    <p:extLst>
      <p:ext uri="{BB962C8B-B14F-4D97-AF65-F5344CB8AC3E}">
        <p14:creationId xmlns:p14="http://schemas.microsoft.com/office/powerpoint/2010/main" val="297375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xit" presetSubtype="0" fill="hold" grpId="0" nodeType="withEffect">
                                  <p:stCondLst>
                                    <p:cond delay="0"/>
                                  </p:stCondLst>
                                  <p:childTnLst>
                                    <p:animEffect transition="out" filter="fade">
                                      <p:cBhvr>
                                        <p:cTn id="45" dur="500"/>
                                        <p:tgtEl>
                                          <p:spTgt spid="28"/>
                                        </p:tgtEl>
                                      </p:cBhvr>
                                    </p:animEffect>
                                    <p:set>
                                      <p:cBhvr>
                                        <p:cTn id="46" dur="1" fill="hold">
                                          <p:stCondLst>
                                            <p:cond delay="499"/>
                                          </p:stCondLst>
                                        </p:cTn>
                                        <p:tgtEl>
                                          <p:spTgt spid="28"/>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0" presetClass="exit" presetSubtype="0" fill="hold" grpId="0"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animBg="1"/>
      <p:bldP spid="28" grpId="0" animBg="1"/>
      <p:bldP spid="44" grpId="0" animBg="1"/>
      <p:bldP spid="45"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1072055" y="2157905"/>
            <a:ext cx="7886700" cy="3556382"/>
          </a:xfrm>
          <a:prstGeom prst="rect">
            <a:avLst/>
          </a:prstGeom>
        </p:spPr>
        <p:txBody>
          <a:bodyPr>
            <a:normAutofit lnSpcReduction="10000"/>
          </a:bodyPr>
          <a:lstStyle/>
          <a:p>
            <a:pPr eaLnBrk="1" hangingPunct="1"/>
            <a:r>
              <a:rPr lang="en-US" sz="2100" dirty="0">
                <a:ea typeface="ＭＳ Ｐゴシック" pitchFamily="34" charset="-128"/>
              </a:rPr>
              <a:t>Rigorous impact evaluations use experimental or quasi-experimental methods to construct a counterfactual designed to overcome </a:t>
            </a:r>
            <a:r>
              <a:rPr lang="en-US" sz="2100" dirty="0">
                <a:solidFill>
                  <a:srgbClr val="FF0000"/>
                </a:solidFill>
                <a:ea typeface="ＭＳ Ｐゴシック" pitchFamily="34" charset="-128"/>
              </a:rPr>
              <a:t>selection bias </a:t>
            </a:r>
            <a:r>
              <a:rPr lang="en-US" sz="2100" dirty="0">
                <a:ea typeface="ＭＳ Ｐゴシック" pitchFamily="34" charset="-128"/>
              </a:rPr>
              <a:t>and to control for </a:t>
            </a:r>
            <a:r>
              <a:rPr lang="en-US" sz="2100" dirty="0">
                <a:solidFill>
                  <a:srgbClr val="FF0000"/>
                </a:solidFill>
                <a:ea typeface="ＭＳ Ｐゴシック" pitchFamily="34" charset="-128"/>
              </a:rPr>
              <a:t>confounding factors</a:t>
            </a:r>
            <a:r>
              <a:rPr lang="en-US" sz="2100" dirty="0">
                <a:ea typeface="ＭＳ Ｐゴシック" pitchFamily="34" charset="-128"/>
              </a:rPr>
              <a:t>.</a:t>
            </a:r>
          </a:p>
          <a:p>
            <a:pPr eaLnBrk="1" hangingPunct="1"/>
            <a:r>
              <a:rPr lang="en-US" sz="2100" dirty="0">
                <a:ea typeface="ＭＳ Ｐゴシック" pitchFamily="34" charset="-128"/>
              </a:rPr>
              <a:t>Experimental design </a:t>
            </a:r>
          </a:p>
          <a:p>
            <a:pPr lvl="1" eaLnBrk="1" hangingPunct="1"/>
            <a:r>
              <a:rPr lang="en-US" sz="1800" dirty="0">
                <a:ea typeface="ＭＳ Ｐゴシック" pitchFamily="34" charset="-128"/>
              </a:rPr>
              <a:t>Randomized controlled trials. </a:t>
            </a:r>
          </a:p>
          <a:p>
            <a:pPr eaLnBrk="1" hangingPunct="1"/>
            <a:r>
              <a:rPr lang="en-US" sz="2100" dirty="0">
                <a:ea typeface="ＭＳ Ｐゴシック" pitchFamily="34" charset="-128"/>
              </a:rPr>
              <a:t>Quasi-experimental design </a:t>
            </a:r>
          </a:p>
          <a:p>
            <a:pPr lvl="1"/>
            <a:r>
              <a:rPr lang="en-US" sz="1800" dirty="0">
                <a:ea typeface="ＭＳ Ｐゴシック" pitchFamily="34" charset="-128"/>
              </a:rPr>
              <a:t>Control strategies (differences-in-differences and matching)—</a:t>
            </a:r>
            <a:r>
              <a:rPr lang="en-US" dirty="0" smtClean="0"/>
              <a:t>can be </a:t>
            </a:r>
            <a:r>
              <a:rPr lang="en-US" dirty="0"/>
              <a:t>applied </a:t>
            </a:r>
            <a:r>
              <a:rPr lang="en-US" dirty="0" smtClean="0"/>
              <a:t>when we don’t know the </a:t>
            </a:r>
            <a:r>
              <a:rPr lang="en-US" dirty="0"/>
              <a:t>program assignment </a:t>
            </a:r>
            <a:r>
              <a:rPr lang="en-US" dirty="0" smtClean="0"/>
              <a:t>rules. </a:t>
            </a:r>
            <a:endParaRPr lang="en-US" sz="1800" dirty="0">
              <a:ea typeface="ＭＳ Ｐゴシック" pitchFamily="34" charset="-128"/>
            </a:endParaRPr>
          </a:p>
          <a:p>
            <a:pPr lvl="1"/>
            <a:r>
              <a:rPr lang="en-US" altLang="ja-JP" sz="1800" dirty="0">
                <a:ea typeface="ＭＳ Ｐゴシック" pitchFamily="34" charset="-128"/>
              </a:rPr>
              <a:t>Regression discontinuity designs and </a:t>
            </a:r>
            <a:r>
              <a:rPr lang="ja-JP" altLang="en-US" sz="1800" dirty="0"/>
              <a:t>“</a:t>
            </a:r>
            <a:r>
              <a:rPr lang="en-US" altLang="ja-JP" sz="1800" dirty="0"/>
              <a:t>natural experiments</a:t>
            </a:r>
            <a:r>
              <a:rPr lang="ja-JP" altLang="en-US" sz="1800" dirty="0"/>
              <a:t>”</a:t>
            </a:r>
            <a:r>
              <a:rPr lang="en-US" altLang="ja-JP" sz="1800" dirty="0"/>
              <a:t> </a:t>
            </a:r>
            <a:r>
              <a:rPr lang="en-US" altLang="ja-JP" sz="1800" dirty="0">
                <a:ea typeface="ＭＳ Ｐゴシック" pitchFamily="34" charset="-128"/>
              </a:rPr>
              <a:t>exploit haphazard events or randomness in selection processes.</a:t>
            </a:r>
            <a:endParaRPr lang="en-US" sz="1800" dirty="0">
              <a:ea typeface="ＭＳ Ｐゴシック" pitchFamily="34" charset="-128"/>
            </a:endParaRPr>
          </a:p>
        </p:txBody>
      </p:sp>
      <p:sp>
        <p:nvSpPr>
          <p:cNvPr id="4" name="Rectangle 2"/>
          <p:cNvSpPr txBox="1">
            <a:spLocks noRot="1" noChangeArrowheads="1"/>
          </p:cNvSpPr>
          <p:nvPr/>
        </p:nvSpPr>
        <p:spPr>
          <a:xfrm>
            <a:off x="1087820" y="1243506"/>
            <a:ext cx="6382941" cy="561184"/>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defRPr/>
            </a:pPr>
            <a:r>
              <a:rPr lang="en-GB" sz="3600" b="1" dirty="0" smtClean="0">
                <a:solidFill>
                  <a:srgbClr val="002060"/>
                </a:solidFill>
                <a:latin typeface="Arial" panose="020B0604020202020204" pitchFamily="34" charset="0"/>
                <a:cs typeface="Arial" panose="020B0604020202020204" pitchFamily="34" charset="0"/>
              </a:rPr>
              <a:t>Methods Summary </a:t>
            </a:r>
            <a:endParaRPr lang="en-GB" sz="3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9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3600" b="1" dirty="0" smtClean="0">
                <a:solidFill>
                  <a:srgbClr val="C00000"/>
                </a:solidFill>
              </a:rPr>
              <a:t>Experimental design: Randomized </a:t>
            </a:r>
            <a:r>
              <a:rPr lang="en-US" sz="3600" b="1" dirty="0">
                <a:solidFill>
                  <a:srgbClr val="C00000"/>
                </a:solidFill>
              </a:rPr>
              <a:t>Control </a:t>
            </a:r>
            <a:r>
              <a:rPr lang="en-US" sz="3600" b="1" dirty="0" smtClean="0">
                <a:solidFill>
                  <a:srgbClr val="C00000"/>
                </a:solidFill>
              </a:rPr>
              <a:t>Trials</a:t>
            </a:r>
            <a:endParaRPr lang="en-US" sz="3600" b="1" dirty="0">
              <a:solidFill>
                <a:srgbClr val="C00000"/>
              </a:solidFill>
              <a:ea typeface="ＭＳ Ｐゴシック" pitchFamily="34" charset="-128"/>
            </a:endParaRPr>
          </a:p>
        </p:txBody>
      </p:sp>
      <p:sp>
        <p:nvSpPr>
          <p:cNvPr id="30721" name="Content Placeholder 2"/>
          <p:cNvSpPr>
            <a:spLocks noGrp="1"/>
          </p:cNvSpPr>
          <p:nvPr>
            <p:ph sz="quarter" idx="12"/>
          </p:nvPr>
        </p:nvSpPr>
        <p:spPr>
          <a:xfrm>
            <a:off x="1150634" y="1768106"/>
            <a:ext cx="7993366" cy="2572400"/>
          </a:xfrm>
        </p:spPr>
        <p:txBody>
          <a:bodyPr/>
          <a:lstStyle/>
          <a:p>
            <a:pPr eaLnBrk="1" hangingPunct="1"/>
            <a:r>
              <a:rPr lang="en-US" sz="2100" dirty="0">
                <a:ea typeface="ＭＳ Ｐゴシック" pitchFamily="34" charset="-128"/>
              </a:rPr>
              <a:t>A </a:t>
            </a:r>
            <a:r>
              <a:rPr lang="ja-JP" altLang="en-US" sz="2100" dirty="0">
                <a:ea typeface="ＭＳ Ｐゴシック" pitchFamily="34" charset="-128"/>
              </a:rPr>
              <a:t>“</a:t>
            </a:r>
            <a:r>
              <a:rPr lang="en-US" altLang="ja-JP" sz="2100" dirty="0">
                <a:ea typeface="ＭＳ Ｐゴシック" pitchFamily="34" charset="-128"/>
              </a:rPr>
              <a:t>randomized control trial</a:t>
            </a:r>
            <a:r>
              <a:rPr lang="ja-JP" altLang="en-US" sz="2100" dirty="0">
                <a:ea typeface="ＭＳ Ｐゴシック" pitchFamily="34" charset="-128"/>
              </a:rPr>
              <a:t>”</a:t>
            </a:r>
            <a:r>
              <a:rPr lang="en-US" altLang="ja-JP" sz="2100" dirty="0">
                <a:ea typeface="ＭＳ Ｐゴシック" pitchFamily="34" charset="-128"/>
              </a:rPr>
              <a:t> (RCT) </a:t>
            </a:r>
            <a:r>
              <a:rPr lang="en-US" altLang="ja-JP" sz="2100" dirty="0">
                <a:solidFill>
                  <a:srgbClr val="FF0000"/>
                </a:solidFill>
                <a:ea typeface="ＭＳ Ｐゴシック" pitchFamily="34" charset="-128"/>
              </a:rPr>
              <a:t>randomly assigns</a:t>
            </a:r>
            <a:r>
              <a:rPr lang="en-US" altLang="ja-JP" sz="2100" dirty="0">
                <a:ea typeface="ＭＳ Ｐゴシック" pitchFamily="34" charset="-128"/>
              </a:rPr>
              <a:t> units to </a:t>
            </a:r>
            <a:r>
              <a:rPr lang="ja-JP" altLang="en-US" sz="2100" dirty="0">
                <a:ea typeface="ＭＳ Ｐゴシック" pitchFamily="34" charset="-128"/>
              </a:rPr>
              <a:t>“</a:t>
            </a:r>
            <a:r>
              <a:rPr lang="en-US" altLang="ja-JP" sz="2100" dirty="0">
                <a:ea typeface="ＭＳ Ｐゴシック" pitchFamily="34" charset="-128"/>
              </a:rPr>
              <a:t>treatment</a:t>
            </a:r>
            <a:r>
              <a:rPr lang="ja-JP" altLang="en-US" sz="2100" dirty="0">
                <a:ea typeface="ＭＳ Ｐゴシック" pitchFamily="34" charset="-128"/>
              </a:rPr>
              <a:t>”</a:t>
            </a:r>
            <a:r>
              <a:rPr lang="en-US" altLang="ja-JP" sz="2100" dirty="0">
                <a:ea typeface="ＭＳ Ｐゴシック" pitchFamily="34" charset="-128"/>
              </a:rPr>
              <a:t> and </a:t>
            </a:r>
            <a:r>
              <a:rPr lang="ja-JP" altLang="en-US" sz="2100" dirty="0">
                <a:ea typeface="ＭＳ Ｐゴシック" pitchFamily="34" charset="-128"/>
              </a:rPr>
              <a:t>“</a:t>
            </a:r>
            <a:r>
              <a:rPr lang="en-US" altLang="ja-JP" sz="2100" dirty="0">
                <a:ea typeface="ＭＳ Ｐゴシック" pitchFamily="34" charset="-128"/>
              </a:rPr>
              <a:t>control</a:t>
            </a:r>
            <a:r>
              <a:rPr lang="ja-JP" altLang="en-US" sz="2100" dirty="0">
                <a:ea typeface="ＭＳ Ｐゴシック" pitchFamily="34" charset="-128"/>
              </a:rPr>
              <a:t>”</a:t>
            </a:r>
            <a:r>
              <a:rPr lang="en-US" altLang="ja-JP" sz="2100" dirty="0">
                <a:ea typeface="ＭＳ Ｐゴシック" pitchFamily="34" charset="-128"/>
              </a:rPr>
              <a:t> and then compares outcomes across these groups.</a:t>
            </a:r>
          </a:p>
        </p:txBody>
      </p:sp>
      <p:sp>
        <p:nvSpPr>
          <p:cNvPr id="5" name="Content Placeholder 2"/>
          <p:cNvSpPr txBox="1">
            <a:spLocks/>
          </p:cNvSpPr>
          <p:nvPr/>
        </p:nvSpPr>
        <p:spPr>
          <a:xfrm>
            <a:off x="897806" y="3087620"/>
            <a:ext cx="7993366" cy="4680000"/>
          </a:xfrm>
          <a:prstGeom prst="rect">
            <a:avLst/>
          </a:prstGeom>
        </p:spPr>
        <p:txBody>
          <a:bodyPr>
            <a:normAutofit/>
          </a:bodyPr>
          <a:lstStyle>
            <a:lvl1pPr marL="0" indent="0" algn="l" defTabSz="342900" rtl="0" eaLnBrk="1" latinLnBrk="0" hangingPunct="1">
              <a:spcBef>
                <a:spcPct val="20000"/>
              </a:spcBef>
              <a:buFont typeface="Arial"/>
              <a:buNone/>
              <a:defRPr lang="en-US" sz="2800" kern="1200" baseline="0" dirty="0" smtClean="0">
                <a:solidFill>
                  <a:srgbClr val="153A80"/>
                </a:solidFill>
                <a:latin typeface="+mn-lt"/>
                <a:ea typeface="+mn-ea"/>
                <a:cs typeface="+mn-cs"/>
              </a:defRPr>
            </a:lvl1pPr>
            <a:lvl2pPr marL="557213" indent="-214313" algn="l" defTabSz="342900" rtl="0" eaLnBrk="1" latinLnBrk="0" hangingPunct="1">
              <a:spcBef>
                <a:spcPct val="20000"/>
              </a:spcBef>
              <a:buFont typeface="Arial" panose="020B0604020202020204" pitchFamily="34" charset="0"/>
              <a:buChar char="•"/>
              <a:defRPr lang="en-US" sz="2400" kern="1200" baseline="0" dirty="0" smtClean="0">
                <a:solidFill>
                  <a:srgbClr val="153A80"/>
                </a:solidFill>
                <a:latin typeface="+mn-lt"/>
                <a:ea typeface="+mn-ea"/>
                <a:cs typeface="+mn-cs"/>
              </a:defRPr>
            </a:lvl2pPr>
            <a:lvl3pPr marL="857250" indent="-171450" algn="l" defTabSz="342900" rtl="0" eaLnBrk="1" latinLnBrk="0" hangingPunct="1">
              <a:spcBef>
                <a:spcPct val="20000"/>
              </a:spcBef>
              <a:buFont typeface="Arial"/>
              <a:buChar char="•"/>
              <a:defRPr lang="en-US" sz="2000" kern="1200" baseline="0" dirty="0" smtClean="0">
                <a:solidFill>
                  <a:srgbClr val="153A80"/>
                </a:solidFill>
                <a:latin typeface="+mn-lt"/>
                <a:ea typeface="+mn-ea"/>
                <a:cs typeface="+mn-cs"/>
              </a:defRPr>
            </a:lvl3pPr>
            <a:lvl4pPr marL="1200150" indent="-171450" algn="l" defTabSz="342900" rtl="0" eaLnBrk="1" latinLnBrk="0" hangingPunct="1">
              <a:spcBef>
                <a:spcPct val="20000"/>
              </a:spcBef>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lgn="l" defTabSz="342900" rtl="0" eaLnBrk="1" latinLnBrk="0" hangingPunct="1">
              <a:spcBef>
                <a:spcPct val="20000"/>
              </a:spcBef>
              <a:buFont typeface="Arial" panose="020B0604020202020204" pitchFamily="34" charset="0"/>
              <a:buChar char="•"/>
              <a:defRPr lang="en-GB" sz="1800" kern="1200" dirty="0">
                <a:solidFill>
                  <a:srgbClr val="153A8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nSpc>
                <a:spcPct val="95000"/>
              </a:lnSpc>
              <a:spcBef>
                <a:spcPts val="450"/>
              </a:spcBef>
              <a:spcAft>
                <a:spcPts val="450"/>
              </a:spcAft>
              <a:buNone/>
              <a:defRPr/>
            </a:pPr>
            <a:r>
              <a:rPr lang="en-US" sz="2100" b="1" dirty="0" smtClean="0"/>
              <a:t>Different names of RCTs</a:t>
            </a:r>
          </a:p>
          <a:p>
            <a:pPr lvl="1">
              <a:lnSpc>
                <a:spcPct val="95000"/>
              </a:lnSpc>
              <a:spcBef>
                <a:spcPts val="450"/>
              </a:spcBef>
              <a:spcAft>
                <a:spcPts val="450"/>
              </a:spcAft>
              <a:defRPr/>
            </a:pPr>
            <a:r>
              <a:rPr lang="en-US" sz="2100" dirty="0" smtClean="0"/>
              <a:t>Experimental evaluation</a:t>
            </a:r>
          </a:p>
          <a:p>
            <a:pPr lvl="1">
              <a:lnSpc>
                <a:spcPct val="95000"/>
              </a:lnSpc>
              <a:spcBef>
                <a:spcPts val="450"/>
              </a:spcBef>
              <a:spcAft>
                <a:spcPts val="450"/>
              </a:spcAft>
              <a:defRPr/>
            </a:pPr>
            <a:r>
              <a:rPr lang="en-US" sz="2100" dirty="0" smtClean="0"/>
              <a:t>Random assignment studies</a:t>
            </a:r>
          </a:p>
          <a:p>
            <a:pPr lvl="1">
              <a:lnSpc>
                <a:spcPct val="95000"/>
              </a:lnSpc>
              <a:spcBef>
                <a:spcPts val="450"/>
              </a:spcBef>
              <a:spcAft>
                <a:spcPts val="450"/>
              </a:spcAft>
              <a:defRPr/>
            </a:pPr>
            <a:r>
              <a:rPr lang="en-US" sz="2100" dirty="0" smtClean="0"/>
              <a:t>Randomized field trials</a:t>
            </a:r>
          </a:p>
          <a:p>
            <a:pPr lvl="1">
              <a:lnSpc>
                <a:spcPct val="95000"/>
              </a:lnSpc>
              <a:spcBef>
                <a:spcPts val="450"/>
              </a:spcBef>
              <a:spcAft>
                <a:spcPts val="450"/>
              </a:spcAft>
              <a:defRPr/>
            </a:pPr>
            <a:r>
              <a:rPr lang="en-US" sz="2100" dirty="0" smtClean="0"/>
              <a:t>Field experiments</a:t>
            </a:r>
          </a:p>
          <a:p>
            <a:pPr lvl="1">
              <a:lnSpc>
                <a:spcPct val="95000"/>
              </a:lnSpc>
              <a:spcBef>
                <a:spcPts val="450"/>
              </a:spcBef>
              <a:spcAft>
                <a:spcPts val="450"/>
              </a:spcAft>
              <a:defRPr/>
            </a:pPr>
            <a:r>
              <a:rPr lang="en-US" sz="2100" dirty="0" smtClean="0"/>
              <a:t>Social experiments</a:t>
            </a:r>
          </a:p>
          <a:p>
            <a:pPr lvl="1">
              <a:lnSpc>
                <a:spcPct val="95000"/>
              </a:lnSpc>
              <a:spcBef>
                <a:spcPts val="450"/>
              </a:spcBef>
              <a:spcAft>
                <a:spcPts val="450"/>
              </a:spcAft>
              <a:defRPr/>
            </a:pPr>
            <a:r>
              <a:rPr lang="en-US" sz="2100" dirty="0" smtClean="0"/>
              <a:t>Randomized controlled experiments</a:t>
            </a:r>
          </a:p>
          <a:p>
            <a:pPr>
              <a:spcAft>
                <a:spcPts val="450"/>
              </a:spcAft>
            </a:pPr>
            <a:endParaRPr lang="en-US" sz="2100" dirty="0"/>
          </a:p>
        </p:txBody>
      </p:sp>
    </p:spTree>
    <p:extLst>
      <p:ext uri="{BB962C8B-B14F-4D97-AF65-F5344CB8AC3E}">
        <p14:creationId xmlns:p14="http://schemas.microsoft.com/office/powerpoint/2010/main" val="4132333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3600" b="1" dirty="0">
                <a:solidFill>
                  <a:srgbClr val="C00000"/>
                </a:solidFill>
                <a:ea typeface="ＭＳ Ｐゴシック" pitchFamily="34" charset="-128"/>
              </a:rPr>
              <a:t>Quasi-experimental evaluations</a:t>
            </a:r>
          </a:p>
        </p:txBody>
      </p:sp>
      <p:sp>
        <p:nvSpPr>
          <p:cNvPr id="5" name="Content Placeholder 2"/>
          <p:cNvSpPr>
            <a:spLocks noGrp="1"/>
          </p:cNvSpPr>
          <p:nvPr>
            <p:ph sz="quarter" idx="12"/>
          </p:nvPr>
        </p:nvSpPr>
        <p:spPr/>
        <p:txBody>
          <a:bodyPr>
            <a:normAutofit/>
          </a:bodyPr>
          <a:lstStyle/>
          <a:p>
            <a:pPr marL="0" indent="0">
              <a:buNone/>
            </a:pPr>
            <a:r>
              <a:rPr lang="en-US" sz="2400" dirty="0">
                <a:ea typeface="ＭＳ Ｐゴシック" pitchFamily="34" charset="-128"/>
              </a:rPr>
              <a:t>Three main classes</a:t>
            </a:r>
          </a:p>
          <a:p>
            <a:pPr marL="602456" lvl="1" indent="-396479"/>
            <a:r>
              <a:rPr lang="ja-JP" altLang="en-US" sz="2100" dirty="0">
                <a:ea typeface="ＭＳ Ｐゴシック" pitchFamily="34" charset="-128"/>
              </a:rPr>
              <a:t>“</a:t>
            </a:r>
            <a:r>
              <a:rPr lang="en-US" altLang="ja-JP" sz="2100" dirty="0">
                <a:ea typeface="ＭＳ Ｐゴシック" pitchFamily="34" charset="-128"/>
              </a:rPr>
              <a:t>Control strategy</a:t>
            </a:r>
            <a:r>
              <a:rPr lang="ja-JP" altLang="en-US" sz="2100" dirty="0">
                <a:ea typeface="ＭＳ Ｐゴシック" pitchFamily="34" charset="-128"/>
              </a:rPr>
              <a:t>”</a:t>
            </a:r>
            <a:r>
              <a:rPr lang="en-US" altLang="ja-JP" sz="2100" dirty="0">
                <a:ea typeface="ＭＳ Ｐゴシック" pitchFamily="34" charset="-128"/>
              </a:rPr>
              <a:t> designs operate on the assumption of </a:t>
            </a:r>
            <a:r>
              <a:rPr lang="ja-JP" altLang="en-US" sz="2100" dirty="0">
                <a:ea typeface="ＭＳ Ｐゴシック" pitchFamily="34" charset="-128"/>
              </a:rPr>
              <a:t>“</a:t>
            </a:r>
            <a:r>
              <a:rPr lang="en-US" altLang="ja-JP" sz="2100" dirty="0">
                <a:ea typeface="ＭＳ Ｐゴシック" pitchFamily="34" charset="-128"/>
              </a:rPr>
              <a:t>selection on observables</a:t>
            </a:r>
            <a:r>
              <a:rPr lang="ja-JP" altLang="en-US" sz="2100" dirty="0">
                <a:ea typeface="ＭＳ Ｐゴシック" pitchFamily="34" charset="-128"/>
              </a:rPr>
              <a:t>”</a:t>
            </a:r>
            <a:r>
              <a:rPr lang="en-US" altLang="ja-JP" sz="2100" dirty="0">
                <a:ea typeface="ＭＳ Ｐゴシック" pitchFamily="34" charset="-128"/>
              </a:rPr>
              <a:t> to </a:t>
            </a:r>
            <a:r>
              <a:rPr lang="en-US" altLang="ja-JP" sz="2100" b="1" dirty="0">
                <a:ea typeface="ＭＳ Ｐゴシック" pitchFamily="34" charset="-128"/>
              </a:rPr>
              <a:t>construct a counterfactual </a:t>
            </a:r>
            <a:r>
              <a:rPr lang="en-US" altLang="ja-JP" sz="2100" dirty="0">
                <a:ea typeface="ＭＳ Ｐゴシック" pitchFamily="34" charset="-128"/>
              </a:rPr>
              <a:t>comparison group.</a:t>
            </a:r>
          </a:p>
          <a:p>
            <a:pPr marL="602456" lvl="1" indent="-396479"/>
            <a:r>
              <a:rPr lang="ja-JP" altLang="en-US" sz="2100" dirty="0">
                <a:ea typeface="ＭＳ Ｐゴシック" pitchFamily="34" charset="-128"/>
              </a:rPr>
              <a:t>“</a:t>
            </a:r>
            <a:r>
              <a:rPr lang="en-US" altLang="ja-JP" sz="2100" dirty="0">
                <a:ea typeface="ＭＳ Ｐゴシック" pitchFamily="34" charset="-128"/>
              </a:rPr>
              <a:t>Regression discontinuity</a:t>
            </a:r>
            <a:r>
              <a:rPr lang="ja-JP" altLang="en-US" sz="2100" dirty="0">
                <a:ea typeface="ＭＳ Ｐゴシック" pitchFamily="34" charset="-128"/>
              </a:rPr>
              <a:t>”</a:t>
            </a:r>
            <a:r>
              <a:rPr lang="en-US" altLang="ja-JP" sz="2100" dirty="0">
                <a:ea typeface="ＭＳ Ｐゴシック" pitchFamily="34" charset="-128"/>
              </a:rPr>
              <a:t> studies exploit situations where programs are assigned based on a cut-off in an index.</a:t>
            </a:r>
          </a:p>
          <a:p>
            <a:pPr marL="602456" lvl="1" indent="-396479"/>
            <a:r>
              <a:rPr lang="ja-JP" altLang="en-US" sz="2100" dirty="0">
                <a:ea typeface="ＭＳ Ｐゴシック" pitchFamily="34" charset="-128"/>
              </a:rPr>
              <a:t>“</a:t>
            </a:r>
            <a:r>
              <a:rPr lang="en-US" altLang="ja-JP" sz="2100" dirty="0">
                <a:ea typeface="ＭＳ Ｐゴシック" pitchFamily="34" charset="-128"/>
              </a:rPr>
              <a:t>Natural experiment</a:t>
            </a:r>
            <a:r>
              <a:rPr lang="ja-JP" altLang="en-US" sz="2100" dirty="0">
                <a:ea typeface="ＭＳ Ｐゴシック" pitchFamily="34" charset="-128"/>
              </a:rPr>
              <a:t>”</a:t>
            </a:r>
            <a:r>
              <a:rPr lang="en-US" altLang="ja-JP" sz="2100" dirty="0">
                <a:ea typeface="ＭＳ Ｐゴシック" pitchFamily="34" charset="-128"/>
              </a:rPr>
              <a:t> designs exploit incidental or accidental haphazardness in assignment to approximate randomized experiments.</a:t>
            </a:r>
          </a:p>
          <a:p>
            <a:endParaRPr lang="en-US" sz="2100" dirty="0"/>
          </a:p>
        </p:txBody>
      </p:sp>
    </p:spTree>
    <p:extLst>
      <p:ext uri="{BB962C8B-B14F-4D97-AF65-F5344CB8AC3E}">
        <p14:creationId xmlns:p14="http://schemas.microsoft.com/office/powerpoint/2010/main" val="41294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Qualitative and Mixed </a:t>
            </a:r>
            <a:r>
              <a:rPr lang="en-US" sz="3600" b="1" dirty="0">
                <a:solidFill>
                  <a:srgbClr val="C00000"/>
                </a:solidFill>
              </a:rPr>
              <a:t>methods</a:t>
            </a:r>
          </a:p>
        </p:txBody>
      </p:sp>
      <p:sp>
        <p:nvSpPr>
          <p:cNvPr id="3" name="Content Placeholder 2"/>
          <p:cNvSpPr>
            <a:spLocks noGrp="1"/>
          </p:cNvSpPr>
          <p:nvPr>
            <p:ph sz="quarter" idx="12"/>
          </p:nvPr>
        </p:nvSpPr>
        <p:spPr/>
        <p:txBody>
          <a:bodyPr>
            <a:normAutofit/>
          </a:bodyPr>
          <a:lstStyle/>
          <a:p>
            <a:pPr>
              <a:spcAft>
                <a:spcPts val="450"/>
              </a:spcAft>
            </a:pPr>
            <a:r>
              <a:rPr lang="en-IN" sz="2100" dirty="0"/>
              <a:t>Combines the breadth of quantitative evaluation methods with the depth of qualitative evaluation </a:t>
            </a:r>
          </a:p>
          <a:p>
            <a:pPr>
              <a:spcAft>
                <a:spcPts val="450"/>
              </a:spcAft>
            </a:pPr>
            <a:r>
              <a:rPr lang="en-IN" sz="2100" dirty="0"/>
              <a:t>Offers distinct benefits </a:t>
            </a:r>
          </a:p>
          <a:p>
            <a:pPr lvl="1">
              <a:spcAft>
                <a:spcPts val="450"/>
              </a:spcAft>
            </a:pPr>
            <a:r>
              <a:rPr lang="en-IN" sz="1800" dirty="0"/>
              <a:t>Context</a:t>
            </a:r>
          </a:p>
          <a:p>
            <a:pPr lvl="1">
              <a:spcAft>
                <a:spcPts val="450"/>
              </a:spcAft>
            </a:pPr>
            <a:r>
              <a:rPr lang="en-IN" sz="1800" dirty="0"/>
              <a:t>Behavioural change</a:t>
            </a:r>
          </a:p>
          <a:p>
            <a:pPr lvl="1">
              <a:spcAft>
                <a:spcPts val="450"/>
              </a:spcAft>
            </a:pPr>
            <a:r>
              <a:rPr lang="en-IN" sz="1800" dirty="0"/>
              <a:t>how the project affects different groups</a:t>
            </a:r>
          </a:p>
          <a:p>
            <a:pPr lvl="1">
              <a:spcAft>
                <a:spcPts val="450"/>
              </a:spcAft>
            </a:pPr>
            <a:r>
              <a:rPr lang="en-IN" sz="1800" dirty="0"/>
              <a:t>Triangulation</a:t>
            </a:r>
            <a:endParaRPr lang="en-US" sz="1800" dirty="0"/>
          </a:p>
        </p:txBody>
      </p:sp>
    </p:spTree>
    <p:extLst>
      <p:ext uri="{BB962C8B-B14F-4D97-AF65-F5344CB8AC3E}">
        <p14:creationId xmlns:p14="http://schemas.microsoft.com/office/powerpoint/2010/main" val="374201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Schedule</a:t>
            </a:r>
            <a:endParaRPr lang="en-US" dirty="0"/>
          </a:p>
        </p:txBody>
      </p:sp>
      <p:sp>
        <p:nvSpPr>
          <p:cNvPr id="6" name="Rectangle 1"/>
          <p:cNvSpPr>
            <a:spLocks noChangeArrowheads="1"/>
          </p:cNvSpPr>
          <p:nvPr/>
        </p:nvSpPr>
        <p:spPr bwMode="auto">
          <a:xfrm>
            <a:off x="858794" y="3516932"/>
            <a:ext cx="85199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865914351"/>
              </p:ext>
            </p:extLst>
          </p:nvPr>
        </p:nvGraphicFramePr>
        <p:xfrm>
          <a:off x="1247836" y="941173"/>
          <a:ext cx="7367674" cy="4911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8359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A6534E-5BB4-475B-B996-BC4A54268982}"/>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49DE618E-9387-47CC-A969-41C4ADCDC241}"/>
              </a:ext>
            </a:extLst>
          </p:cNvPr>
          <p:cNvPicPr>
            <a:picLocks noChangeAspect="1"/>
          </p:cNvPicPr>
          <p:nvPr/>
        </p:nvPicPr>
        <p:blipFill>
          <a:blip r:embed="rId3"/>
          <a:stretch>
            <a:fillRect/>
          </a:stretch>
        </p:blipFill>
        <p:spPr>
          <a:xfrm>
            <a:off x="2417131" y="1388291"/>
            <a:ext cx="4721434" cy="4081417"/>
          </a:xfrm>
          <a:prstGeom prst="rect">
            <a:avLst/>
          </a:prstGeom>
        </p:spPr>
      </p:pic>
      <p:sp>
        <p:nvSpPr>
          <p:cNvPr id="5" name="Rectangle 4">
            <a:extLst>
              <a:ext uri="{FF2B5EF4-FFF2-40B4-BE49-F238E27FC236}">
                <a16:creationId xmlns:a16="http://schemas.microsoft.com/office/drawing/2014/main" id="{08F98935-C0C2-4D79-9521-DA35328C20E5}"/>
              </a:ext>
            </a:extLst>
          </p:cNvPr>
          <p:cNvSpPr/>
          <p:nvPr/>
        </p:nvSpPr>
        <p:spPr>
          <a:xfrm>
            <a:off x="834498" y="6550223"/>
            <a:ext cx="6825244" cy="276999"/>
          </a:xfrm>
          <a:prstGeom prst="rect">
            <a:avLst/>
          </a:prstGeom>
        </p:spPr>
        <p:txBody>
          <a:bodyPr wrap="square">
            <a:spAutoFit/>
          </a:bodyPr>
          <a:lstStyle/>
          <a:p>
            <a:r>
              <a:rPr lang="en-US" sz="1200" dirty="0">
                <a:hlinkClick r:id="rId4"/>
              </a:rPr>
              <a:t>https://chance.amstat.org/2018/02/mixed-methods/</a:t>
            </a:r>
            <a:endParaRPr lang="en-US" sz="1200" dirty="0"/>
          </a:p>
        </p:txBody>
      </p:sp>
      <p:sp>
        <p:nvSpPr>
          <p:cNvPr id="6" name="Rectangle 5">
            <a:extLst>
              <a:ext uri="{FF2B5EF4-FFF2-40B4-BE49-F238E27FC236}">
                <a16:creationId xmlns:a16="http://schemas.microsoft.com/office/drawing/2014/main" id="{AE8337F0-AA1A-4C24-BDB4-696F3C7C4F72}"/>
              </a:ext>
            </a:extLst>
          </p:cNvPr>
          <p:cNvSpPr/>
          <p:nvPr/>
        </p:nvSpPr>
        <p:spPr>
          <a:xfrm>
            <a:off x="5964166" y="6084744"/>
            <a:ext cx="1872051" cy="276999"/>
          </a:xfrm>
          <a:prstGeom prst="rect">
            <a:avLst/>
          </a:prstGeom>
        </p:spPr>
        <p:txBody>
          <a:bodyPr wrap="none">
            <a:spAutoFit/>
          </a:bodyPr>
          <a:lstStyle/>
          <a:p>
            <a:r>
              <a:rPr lang="en-US" sz="1200" dirty="0"/>
              <a:t>Illustration by Patrick </a:t>
            </a:r>
            <a:r>
              <a:rPr lang="en-US" sz="1200" dirty="0" err="1"/>
              <a:t>Vinck</a:t>
            </a:r>
            <a:endParaRPr lang="en-US" sz="1200" dirty="0"/>
          </a:p>
        </p:txBody>
      </p:sp>
      <p:sp>
        <p:nvSpPr>
          <p:cNvPr id="7" name="Rectangle 6">
            <a:extLst>
              <a:ext uri="{FF2B5EF4-FFF2-40B4-BE49-F238E27FC236}">
                <a16:creationId xmlns:a16="http://schemas.microsoft.com/office/drawing/2014/main" id="{D384FD01-9E8B-4B39-A76D-8D6E9A592B90}"/>
              </a:ext>
            </a:extLst>
          </p:cNvPr>
          <p:cNvSpPr/>
          <p:nvPr/>
        </p:nvSpPr>
        <p:spPr>
          <a:xfrm>
            <a:off x="2491848" y="5438413"/>
            <a:ext cx="4572000" cy="646331"/>
          </a:xfrm>
          <a:prstGeom prst="rect">
            <a:avLst/>
          </a:prstGeom>
        </p:spPr>
        <p:txBody>
          <a:bodyPr>
            <a:spAutoFit/>
          </a:bodyPr>
          <a:lstStyle/>
          <a:p>
            <a:r>
              <a:rPr lang="en-US" b="1" dirty="0">
                <a:latin typeface="Arial" panose="020B0604020202020204" pitchFamily="34" charset="0"/>
                <a:cs typeface="Arial" panose="020B0604020202020204" pitchFamily="34" charset="0"/>
              </a:rPr>
              <a:t>“Mixing these methods should be safe.”</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5122BB8-2A7B-44B9-BE22-B24225203135}"/>
              </a:ext>
            </a:extLst>
          </p:cNvPr>
          <p:cNvSpPr txBox="1"/>
          <p:nvPr/>
        </p:nvSpPr>
        <p:spPr>
          <a:xfrm>
            <a:off x="6370703" y="3739229"/>
            <a:ext cx="1124262" cy="369332"/>
          </a:xfrm>
          <a:prstGeom prst="rect">
            <a:avLst/>
          </a:prstGeom>
          <a:noFill/>
        </p:spPr>
        <p:txBody>
          <a:bodyPr wrap="square" rtlCol="0">
            <a:spAutoFit/>
          </a:bodyPr>
          <a:lstStyle/>
          <a:p>
            <a:r>
              <a:rPr lang="en-US" dirty="0"/>
              <a:t>“QUAL”</a:t>
            </a:r>
          </a:p>
        </p:txBody>
      </p:sp>
      <p:sp>
        <p:nvSpPr>
          <p:cNvPr id="9" name="TextBox 8">
            <a:extLst>
              <a:ext uri="{FF2B5EF4-FFF2-40B4-BE49-F238E27FC236}">
                <a16:creationId xmlns:a16="http://schemas.microsoft.com/office/drawing/2014/main" id="{F2E418E8-DEA5-4D49-AD3D-2AB1452D418B}"/>
              </a:ext>
            </a:extLst>
          </p:cNvPr>
          <p:cNvSpPr txBox="1"/>
          <p:nvPr/>
        </p:nvSpPr>
        <p:spPr>
          <a:xfrm>
            <a:off x="2166942" y="3582402"/>
            <a:ext cx="1124262" cy="369332"/>
          </a:xfrm>
          <a:prstGeom prst="rect">
            <a:avLst/>
          </a:prstGeom>
          <a:noFill/>
        </p:spPr>
        <p:txBody>
          <a:bodyPr wrap="square" rtlCol="0">
            <a:spAutoFit/>
          </a:bodyPr>
          <a:lstStyle/>
          <a:p>
            <a:r>
              <a:rPr lang="en-US" dirty="0"/>
              <a:t>“QUANT”</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CCDA38F-9910-4A06-8322-2F8812A57C25}"/>
                  </a:ext>
                </a:extLst>
              </p14:cNvPr>
              <p14:cNvContentPartPr/>
              <p14:nvPr/>
            </p14:nvContentPartPr>
            <p14:xfrm>
              <a:off x="3586710" y="3923895"/>
              <a:ext cx="3960" cy="360"/>
            </p14:xfrm>
          </p:contentPart>
        </mc:Choice>
        <mc:Fallback xmlns="">
          <p:pic>
            <p:nvPicPr>
              <p:cNvPr id="11" name="Ink 10">
                <a:extLst>
                  <a:ext uri="{FF2B5EF4-FFF2-40B4-BE49-F238E27FC236}">
                    <a16:creationId xmlns:a16="http://schemas.microsoft.com/office/drawing/2014/main" id="{4CCDA38F-9910-4A06-8322-2F8812A57C25}"/>
                  </a:ext>
                </a:extLst>
              </p:cNvPr>
              <p:cNvPicPr/>
              <p:nvPr/>
            </p:nvPicPr>
            <p:blipFill>
              <a:blip r:embed="rId6"/>
              <a:stretch>
                <a:fillRect/>
              </a:stretch>
            </p:blipFill>
            <p:spPr>
              <a:xfrm>
                <a:off x="3568710" y="3888255"/>
                <a:ext cx="39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DD8FCB8-5E83-4F98-8631-F4DDD6F05A80}"/>
                  </a:ext>
                </a:extLst>
              </p14:cNvPr>
              <p14:cNvContentPartPr/>
              <p14:nvPr/>
            </p14:nvContentPartPr>
            <p14:xfrm>
              <a:off x="3586080" y="3930375"/>
              <a:ext cx="1800" cy="360"/>
            </p14:xfrm>
          </p:contentPart>
        </mc:Choice>
        <mc:Fallback xmlns="">
          <p:pic>
            <p:nvPicPr>
              <p:cNvPr id="13" name="Ink 12">
                <a:extLst>
                  <a:ext uri="{FF2B5EF4-FFF2-40B4-BE49-F238E27FC236}">
                    <a16:creationId xmlns:a16="http://schemas.microsoft.com/office/drawing/2014/main" id="{CDD8FCB8-5E83-4F98-8631-F4DDD6F05A80}"/>
                  </a:ext>
                </a:extLst>
              </p:cNvPr>
              <p:cNvPicPr/>
              <p:nvPr/>
            </p:nvPicPr>
            <p:blipFill>
              <a:blip r:embed="rId8"/>
              <a:stretch>
                <a:fillRect/>
              </a:stretch>
            </p:blipFill>
            <p:spPr>
              <a:xfrm>
                <a:off x="3568440" y="3894375"/>
                <a:ext cx="37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EC64E5C5-4066-4752-873E-B275DE890C78}"/>
                  </a:ext>
                </a:extLst>
              </p14:cNvPr>
              <p14:cNvContentPartPr/>
              <p14:nvPr/>
            </p14:nvContentPartPr>
            <p14:xfrm>
              <a:off x="3495360" y="3868815"/>
              <a:ext cx="223200" cy="113400"/>
            </p14:xfrm>
          </p:contentPart>
        </mc:Choice>
        <mc:Fallback xmlns="">
          <p:pic>
            <p:nvPicPr>
              <p:cNvPr id="14" name="Ink 13">
                <a:extLst>
                  <a:ext uri="{FF2B5EF4-FFF2-40B4-BE49-F238E27FC236}">
                    <a16:creationId xmlns:a16="http://schemas.microsoft.com/office/drawing/2014/main" id="{EC64E5C5-4066-4752-873E-B275DE890C78}"/>
                  </a:ext>
                </a:extLst>
              </p:cNvPr>
              <p:cNvPicPr/>
              <p:nvPr/>
            </p:nvPicPr>
            <p:blipFill>
              <a:blip r:embed="rId10"/>
              <a:stretch>
                <a:fillRect/>
              </a:stretch>
            </p:blipFill>
            <p:spPr>
              <a:xfrm>
                <a:off x="3477360" y="3832815"/>
                <a:ext cx="258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8B475300-BBF8-470D-8106-BCA59FD7B835}"/>
                  </a:ext>
                </a:extLst>
              </p14:cNvPr>
              <p14:cNvContentPartPr/>
              <p14:nvPr/>
            </p14:nvContentPartPr>
            <p14:xfrm>
              <a:off x="3604440" y="3809775"/>
              <a:ext cx="536760" cy="149040"/>
            </p14:xfrm>
          </p:contentPart>
        </mc:Choice>
        <mc:Fallback xmlns="">
          <p:pic>
            <p:nvPicPr>
              <p:cNvPr id="15" name="Ink 14">
                <a:extLst>
                  <a:ext uri="{FF2B5EF4-FFF2-40B4-BE49-F238E27FC236}">
                    <a16:creationId xmlns:a16="http://schemas.microsoft.com/office/drawing/2014/main" id="{8B475300-BBF8-470D-8106-BCA59FD7B835}"/>
                  </a:ext>
                </a:extLst>
              </p:cNvPr>
              <p:cNvPicPr/>
              <p:nvPr/>
            </p:nvPicPr>
            <p:blipFill>
              <a:blip r:embed="rId12"/>
              <a:stretch>
                <a:fillRect/>
              </a:stretch>
            </p:blipFill>
            <p:spPr>
              <a:xfrm>
                <a:off x="3586440" y="3774135"/>
                <a:ext cx="572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6FFB6058-DCA4-4064-A5D8-49F6B5067DB0}"/>
                  </a:ext>
                </a:extLst>
              </p14:cNvPr>
              <p14:cNvContentPartPr/>
              <p14:nvPr/>
            </p14:nvContentPartPr>
            <p14:xfrm>
              <a:off x="4082520" y="3802215"/>
              <a:ext cx="88920" cy="11160"/>
            </p14:xfrm>
          </p:contentPart>
        </mc:Choice>
        <mc:Fallback xmlns="">
          <p:pic>
            <p:nvPicPr>
              <p:cNvPr id="16" name="Ink 15">
                <a:extLst>
                  <a:ext uri="{FF2B5EF4-FFF2-40B4-BE49-F238E27FC236}">
                    <a16:creationId xmlns:a16="http://schemas.microsoft.com/office/drawing/2014/main" id="{6FFB6058-DCA4-4064-A5D8-49F6B5067DB0}"/>
                  </a:ext>
                </a:extLst>
              </p:cNvPr>
              <p:cNvPicPr/>
              <p:nvPr/>
            </p:nvPicPr>
            <p:blipFill>
              <a:blip r:embed="rId14"/>
              <a:stretch>
                <a:fillRect/>
              </a:stretch>
            </p:blipFill>
            <p:spPr>
              <a:xfrm>
                <a:off x="4064880" y="3766215"/>
                <a:ext cx="1245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6BF13B1D-7609-45DC-9309-68F9C1978847}"/>
                  </a:ext>
                </a:extLst>
              </p14:cNvPr>
              <p14:cNvContentPartPr/>
              <p14:nvPr/>
            </p14:nvContentPartPr>
            <p14:xfrm>
              <a:off x="4197000" y="3811575"/>
              <a:ext cx="360" cy="1440"/>
            </p14:xfrm>
          </p:contentPart>
        </mc:Choice>
        <mc:Fallback xmlns="">
          <p:pic>
            <p:nvPicPr>
              <p:cNvPr id="17" name="Ink 16">
                <a:extLst>
                  <a:ext uri="{FF2B5EF4-FFF2-40B4-BE49-F238E27FC236}">
                    <a16:creationId xmlns:a16="http://schemas.microsoft.com/office/drawing/2014/main" id="{6BF13B1D-7609-45DC-9309-68F9C1978847}"/>
                  </a:ext>
                </a:extLst>
              </p:cNvPr>
              <p:cNvPicPr/>
              <p:nvPr/>
            </p:nvPicPr>
            <p:blipFill>
              <a:blip r:embed="rId8"/>
              <a:stretch>
                <a:fillRect/>
              </a:stretch>
            </p:blipFill>
            <p:spPr>
              <a:xfrm>
                <a:off x="4179360" y="3775935"/>
                <a:ext cx="360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D039D609-F3AF-4581-BB83-C29D5E48AB56}"/>
                  </a:ext>
                </a:extLst>
              </p14:cNvPr>
              <p14:cNvContentPartPr/>
              <p14:nvPr/>
            </p14:nvContentPartPr>
            <p14:xfrm>
              <a:off x="4219320" y="3806535"/>
              <a:ext cx="1800" cy="2520"/>
            </p14:xfrm>
          </p:contentPart>
        </mc:Choice>
        <mc:Fallback xmlns="">
          <p:pic>
            <p:nvPicPr>
              <p:cNvPr id="18" name="Ink 17">
                <a:extLst>
                  <a:ext uri="{FF2B5EF4-FFF2-40B4-BE49-F238E27FC236}">
                    <a16:creationId xmlns:a16="http://schemas.microsoft.com/office/drawing/2014/main" id="{D039D609-F3AF-4581-BB83-C29D5E48AB56}"/>
                  </a:ext>
                </a:extLst>
              </p:cNvPr>
              <p:cNvPicPr/>
              <p:nvPr/>
            </p:nvPicPr>
            <p:blipFill>
              <a:blip r:embed="rId17"/>
              <a:stretch>
                <a:fillRect/>
              </a:stretch>
            </p:blipFill>
            <p:spPr>
              <a:xfrm>
                <a:off x="4201320" y="3770535"/>
                <a:ext cx="374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F9CDB514-A9D4-4231-9D85-12F4DC7D2D99}"/>
                  </a:ext>
                </a:extLst>
              </p14:cNvPr>
              <p14:cNvContentPartPr/>
              <p14:nvPr/>
            </p14:nvContentPartPr>
            <p14:xfrm>
              <a:off x="4244520" y="3806535"/>
              <a:ext cx="3600" cy="360"/>
            </p14:xfrm>
          </p:contentPart>
        </mc:Choice>
        <mc:Fallback xmlns="">
          <p:pic>
            <p:nvPicPr>
              <p:cNvPr id="19" name="Ink 18">
                <a:extLst>
                  <a:ext uri="{FF2B5EF4-FFF2-40B4-BE49-F238E27FC236}">
                    <a16:creationId xmlns:a16="http://schemas.microsoft.com/office/drawing/2014/main" id="{F9CDB514-A9D4-4231-9D85-12F4DC7D2D99}"/>
                  </a:ext>
                </a:extLst>
              </p:cNvPr>
              <p:cNvPicPr/>
              <p:nvPr/>
            </p:nvPicPr>
            <p:blipFill>
              <a:blip r:embed="rId19"/>
              <a:stretch>
                <a:fillRect/>
              </a:stretch>
            </p:blipFill>
            <p:spPr>
              <a:xfrm>
                <a:off x="4226880" y="3770535"/>
                <a:ext cx="392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B36C44F-6DF6-4B1E-A11C-EF980EDC117B}"/>
                  </a:ext>
                </a:extLst>
              </p14:cNvPr>
              <p14:cNvContentPartPr/>
              <p14:nvPr/>
            </p14:nvContentPartPr>
            <p14:xfrm>
              <a:off x="4273320" y="3803295"/>
              <a:ext cx="360" cy="360"/>
            </p14:xfrm>
          </p:contentPart>
        </mc:Choice>
        <mc:Fallback xmlns="">
          <p:pic>
            <p:nvPicPr>
              <p:cNvPr id="20" name="Ink 19">
                <a:extLst>
                  <a:ext uri="{FF2B5EF4-FFF2-40B4-BE49-F238E27FC236}">
                    <a16:creationId xmlns:a16="http://schemas.microsoft.com/office/drawing/2014/main" id="{BB36C44F-6DF6-4B1E-A11C-EF980EDC117B}"/>
                  </a:ext>
                </a:extLst>
              </p:cNvPr>
              <p:cNvPicPr/>
              <p:nvPr/>
            </p:nvPicPr>
            <p:blipFill>
              <a:blip r:embed="rId8"/>
              <a:stretch>
                <a:fillRect/>
              </a:stretch>
            </p:blipFill>
            <p:spPr>
              <a:xfrm>
                <a:off x="4255320" y="3767655"/>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C2C656B-B7D3-40FC-8F6A-2C63D1F72299}"/>
                  </a:ext>
                </a:extLst>
              </p14:cNvPr>
              <p14:cNvContentPartPr/>
              <p14:nvPr/>
            </p14:nvContentPartPr>
            <p14:xfrm>
              <a:off x="4298520" y="3803295"/>
              <a:ext cx="360" cy="360"/>
            </p14:xfrm>
          </p:contentPart>
        </mc:Choice>
        <mc:Fallback xmlns="">
          <p:pic>
            <p:nvPicPr>
              <p:cNvPr id="21" name="Ink 20">
                <a:extLst>
                  <a:ext uri="{FF2B5EF4-FFF2-40B4-BE49-F238E27FC236}">
                    <a16:creationId xmlns:a16="http://schemas.microsoft.com/office/drawing/2014/main" id="{8C2C656B-B7D3-40FC-8F6A-2C63D1F72299}"/>
                  </a:ext>
                </a:extLst>
              </p:cNvPr>
              <p:cNvPicPr/>
              <p:nvPr/>
            </p:nvPicPr>
            <p:blipFill>
              <a:blip r:embed="rId8"/>
              <a:stretch>
                <a:fillRect/>
              </a:stretch>
            </p:blipFill>
            <p:spPr>
              <a:xfrm>
                <a:off x="4280880" y="3767655"/>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5FBD0FD-973E-4BF2-95DC-B39BE955BAC2}"/>
                  </a:ext>
                </a:extLst>
              </p14:cNvPr>
              <p14:cNvContentPartPr/>
              <p14:nvPr/>
            </p14:nvContentPartPr>
            <p14:xfrm>
              <a:off x="5138426" y="4077986"/>
              <a:ext cx="1440" cy="5760"/>
            </p14:xfrm>
          </p:contentPart>
        </mc:Choice>
        <mc:Fallback xmlns="">
          <p:pic>
            <p:nvPicPr>
              <p:cNvPr id="22" name="Ink 21">
                <a:extLst>
                  <a:ext uri="{FF2B5EF4-FFF2-40B4-BE49-F238E27FC236}">
                    <a16:creationId xmlns:a16="http://schemas.microsoft.com/office/drawing/2014/main" id="{55FBD0FD-973E-4BF2-95DC-B39BE955BAC2}"/>
                  </a:ext>
                </a:extLst>
              </p:cNvPr>
              <p:cNvPicPr/>
              <p:nvPr/>
            </p:nvPicPr>
            <p:blipFill>
              <a:blip r:embed="rId23"/>
              <a:stretch>
                <a:fillRect/>
              </a:stretch>
            </p:blipFill>
            <p:spPr>
              <a:xfrm>
                <a:off x="5120786" y="4042346"/>
                <a:ext cx="37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5B6737DD-A7F8-4660-8F78-2356919FEBB0}"/>
                  </a:ext>
                </a:extLst>
              </p14:cNvPr>
              <p14:cNvContentPartPr/>
              <p14:nvPr/>
            </p14:nvContentPartPr>
            <p14:xfrm>
              <a:off x="5164706" y="4050266"/>
              <a:ext cx="360" cy="360"/>
            </p14:xfrm>
          </p:contentPart>
        </mc:Choice>
        <mc:Fallback xmlns="">
          <p:pic>
            <p:nvPicPr>
              <p:cNvPr id="23" name="Ink 22">
                <a:extLst>
                  <a:ext uri="{FF2B5EF4-FFF2-40B4-BE49-F238E27FC236}">
                    <a16:creationId xmlns:a16="http://schemas.microsoft.com/office/drawing/2014/main" id="{5B6737DD-A7F8-4660-8F78-2356919FEBB0}"/>
                  </a:ext>
                </a:extLst>
              </p:cNvPr>
              <p:cNvPicPr/>
              <p:nvPr/>
            </p:nvPicPr>
            <p:blipFill>
              <a:blip r:embed="rId25"/>
              <a:stretch>
                <a:fillRect/>
              </a:stretch>
            </p:blipFill>
            <p:spPr>
              <a:xfrm>
                <a:off x="5146706" y="4014626"/>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880ACAE3-5F86-4DC7-B838-C13E52B6964B}"/>
                  </a:ext>
                </a:extLst>
              </p14:cNvPr>
              <p14:cNvContentPartPr/>
              <p14:nvPr/>
            </p14:nvContentPartPr>
            <p14:xfrm>
              <a:off x="4808306" y="4028666"/>
              <a:ext cx="757080" cy="107640"/>
            </p14:xfrm>
          </p:contentPart>
        </mc:Choice>
        <mc:Fallback xmlns="">
          <p:pic>
            <p:nvPicPr>
              <p:cNvPr id="24" name="Ink 23">
                <a:extLst>
                  <a:ext uri="{FF2B5EF4-FFF2-40B4-BE49-F238E27FC236}">
                    <a16:creationId xmlns:a16="http://schemas.microsoft.com/office/drawing/2014/main" id="{880ACAE3-5F86-4DC7-B838-C13E52B6964B}"/>
                  </a:ext>
                </a:extLst>
              </p:cNvPr>
              <p:cNvPicPr/>
              <p:nvPr/>
            </p:nvPicPr>
            <p:blipFill>
              <a:blip r:embed="rId27"/>
              <a:stretch>
                <a:fillRect/>
              </a:stretch>
            </p:blipFill>
            <p:spPr>
              <a:xfrm>
                <a:off x="4790666" y="3993026"/>
                <a:ext cx="792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FFC0FB8F-1D6A-40E0-A006-4BB2344FEF1F}"/>
                  </a:ext>
                </a:extLst>
              </p14:cNvPr>
              <p14:cNvContentPartPr/>
              <p14:nvPr/>
            </p14:nvContentPartPr>
            <p14:xfrm>
              <a:off x="4774826" y="4074026"/>
              <a:ext cx="14040" cy="360"/>
            </p14:xfrm>
          </p:contentPart>
        </mc:Choice>
        <mc:Fallback xmlns="">
          <p:pic>
            <p:nvPicPr>
              <p:cNvPr id="25" name="Ink 24">
                <a:extLst>
                  <a:ext uri="{FF2B5EF4-FFF2-40B4-BE49-F238E27FC236}">
                    <a16:creationId xmlns:a16="http://schemas.microsoft.com/office/drawing/2014/main" id="{FFC0FB8F-1D6A-40E0-A006-4BB2344FEF1F}"/>
                  </a:ext>
                </a:extLst>
              </p:cNvPr>
              <p:cNvPicPr/>
              <p:nvPr/>
            </p:nvPicPr>
            <p:blipFill>
              <a:blip r:embed="rId29"/>
              <a:stretch>
                <a:fillRect/>
              </a:stretch>
            </p:blipFill>
            <p:spPr>
              <a:xfrm>
                <a:off x="4756826" y="4038386"/>
                <a:ext cx="496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F699B6AC-0A3A-4979-AB40-D7F2234F5BF5}"/>
                  </a:ext>
                </a:extLst>
              </p14:cNvPr>
              <p14:cNvContentPartPr/>
              <p14:nvPr/>
            </p14:nvContentPartPr>
            <p14:xfrm>
              <a:off x="4726946" y="4076546"/>
              <a:ext cx="4680" cy="360"/>
            </p14:xfrm>
          </p:contentPart>
        </mc:Choice>
        <mc:Fallback xmlns="">
          <p:pic>
            <p:nvPicPr>
              <p:cNvPr id="26" name="Ink 25">
                <a:extLst>
                  <a:ext uri="{FF2B5EF4-FFF2-40B4-BE49-F238E27FC236}">
                    <a16:creationId xmlns:a16="http://schemas.microsoft.com/office/drawing/2014/main" id="{F699B6AC-0A3A-4979-AB40-D7F2234F5BF5}"/>
                  </a:ext>
                </a:extLst>
              </p:cNvPr>
              <p:cNvPicPr/>
              <p:nvPr/>
            </p:nvPicPr>
            <p:blipFill>
              <a:blip r:embed="rId31"/>
              <a:stretch>
                <a:fillRect/>
              </a:stretch>
            </p:blipFill>
            <p:spPr>
              <a:xfrm>
                <a:off x="4709306" y="4040546"/>
                <a:ext cx="4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D60626B6-CB4D-4CA6-9AC7-275B388034C8}"/>
                  </a:ext>
                </a:extLst>
              </p14:cNvPr>
              <p14:cNvContentPartPr/>
              <p14:nvPr/>
            </p14:nvContentPartPr>
            <p14:xfrm>
              <a:off x="4760066" y="4066826"/>
              <a:ext cx="300240" cy="33480"/>
            </p14:xfrm>
          </p:contentPart>
        </mc:Choice>
        <mc:Fallback xmlns="">
          <p:pic>
            <p:nvPicPr>
              <p:cNvPr id="27" name="Ink 26">
                <a:extLst>
                  <a:ext uri="{FF2B5EF4-FFF2-40B4-BE49-F238E27FC236}">
                    <a16:creationId xmlns:a16="http://schemas.microsoft.com/office/drawing/2014/main" id="{D60626B6-CB4D-4CA6-9AC7-275B388034C8}"/>
                  </a:ext>
                </a:extLst>
              </p:cNvPr>
              <p:cNvPicPr/>
              <p:nvPr/>
            </p:nvPicPr>
            <p:blipFill>
              <a:blip r:embed="rId33"/>
              <a:stretch>
                <a:fillRect/>
              </a:stretch>
            </p:blipFill>
            <p:spPr>
              <a:xfrm>
                <a:off x="4742066" y="4031186"/>
                <a:ext cx="335880" cy="105120"/>
              </a:xfrm>
              <a:prstGeom prst="rect">
                <a:avLst/>
              </a:prstGeom>
            </p:spPr>
          </p:pic>
        </mc:Fallback>
      </mc:AlternateContent>
      <p:sp>
        <p:nvSpPr>
          <p:cNvPr id="32" name="Title 2">
            <a:extLst>
              <a:ext uri="{FF2B5EF4-FFF2-40B4-BE49-F238E27FC236}">
                <a16:creationId xmlns:a16="http://schemas.microsoft.com/office/drawing/2014/main" id="{D451FC91-8022-4E06-BA55-C868EE363D87}"/>
              </a:ext>
            </a:extLst>
          </p:cNvPr>
          <p:cNvSpPr txBox="1">
            <a:spLocks/>
          </p:cNvSpPr>
          <p:nvPr/>
        </p:nvSpPr>
        <p:spPr>
          <a:xfrm>
            <a:off x="966836" y="320201"/>
            <a:ext cx="7886700" cy="774674"/>
          </a:xfrm>
          <a:prstGeom prst="rect">
            <a:avLst/>
          </a:prstGeom>
        </p:spPr>
        <p:txBody>
          <a:bodyPr>
            <a:normAutofit lnSpcReduction="10000"/>
          </a:bodyPr>
          <a:lstStyle>
            <a:lvl1pPr algn="l" defTabSz="914400" rtl="0" eaLnBrk="1" latinLnBrk="0" hangingPunct="1">
              <a:lnSpc>
                <a:spcPct val="90000"/>
              </a:lnSpc>
              <a:spcBef>
                <a:spcPct val="0"/>
              </a:spcBef>
              <a:buNone/>
              <a:defRPr lang="en-US" sz="2600" b="1" kern="1200" dirty="0">
                <a:solidFill>
                  <a:srgbClr val="002060"/>
                </a:solidFill>
                <a:latin typeface="Arial" panose="020B0604020202020204" pitchFamily="34" charset="0"/>
                <a:ea typeface="+mj-ea"/>
                <a:cs typeface="Arial" panose="020B0604020202020204" pitchFamily="34" charset="0"/>
              </a:defRPr>
            </a:lvl1pPr>
          </a:lstStyle>
          <a:p>
            <a:r>
              <a:rPr lang="en-US" dirty="0"/>
              <a:t>There is growing interest in mixed methods impact evaluations</a:t>
            </a:r>
          </a:p>
        </p:txBody>
      </p:sp>
    </p:spTree>
    <p:extLst>
      <p:ext uri="{BB962C8B-B14F-4D97-AF65-F5344CB8AC3E}">
        <p14:creationId xmlns:p14="http://schemas.microsoft.com/office/powerpoint/2010/main" val="3849474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2EF255-0965-43B9-99B0-8F355CAE1C76}"/>
              </a:ext>
            </a:extLst>
          </p:cNvPr>
          <p:cNvSpPr>
            <a:spLocks noGrp="1"/>
          </p:cNvSpPr>
          <p:nvPr>
            <p:ph sz="quarter" idx="10"/>
          </p:nvPr>
        </p:nvSpPr>
        <p:spPr>
          <a:xfrm>
            <a:off x="1136916" y="1600199"/>
            <a:ext cx="4664287" cy="4523509"/>
          </a:xfrm>
        </p:spPr>
        <p:txBody>
          <a:bodyPr/>
          <a:lstStyle/>
          <a:p>
            <a:r>
              <a:rPr lang="en-US" sz="2400" dirty="0"/>
              <a:t>E.g., 2018 CEDIL and 3ie “Mixing and matching” report, highlighting:</a:t>
            </a:r>
          </a:p>
          <a:p>
            <a:endParaRPr lang="en-US" sz="2400" dirty="0"/>
          </a:p>
          <a:p>
            <a:pPr lvl="1"/>
            <a:r>
              <a:rPr lang="en-US" sz="2000" b="1" u="sng" dirty="0"/>
              <a:t>Good practices </a:t>
            </a:r>
            <a:r>
              <a:rPr lang="en-US" sz="2000" dirty="0"/>
              <a:t>for integrating qualitative methods into quantitative impact evaluations and systematic reviews</a:t>
            </a:r>
          </a:p>
          <a:p>
            <a:pPr lvl="1"/>
            <a:endParaRPr lang="en-US" sz="2000" dirty="0"/>
          </a:p>
          <a:p>
            <a:pPr lvl="1"/>
            <a:r>
              <a:rPr lang="en-US" sz="2000" dirty="0"/>
              <a:t>Examples of specific</a:t>
            </a:r>
            <a:r>
              <a:rPr lang="en-US" sz="2000" b="1" u="sng" dirty="0"/>
              <a:t> applications</a:t>
            </a:r>
            <a:r>
              <a:rPr lang="en-US" sz="2000" b="1" dirty="0"/>
              <a:t> </a:t>
            </a:r>
            <a:r>
              <a:rPr lang="en-US" sz="2000" dirty="0"/>
              <a:t>of qualitative evidence in mixed methods impact evaluations</a:t>
            </a:r>
          </a:p>
          <a:p>
            <a:pPr marL="0" indent="0">
              <a:buNone/>
            </a:pPr>
            <a:endParaRPr lang="en-US" sz="2400" dirty="0"/>
          </a:p>
        </p:txBody>
      </p:sp>
      <p:sp>
        <p:nvSpPr>
          <p:cNvPr id="3" name="Title 2">
            <a:extLst>
              <a:ext uri="{FF2B5EF4-FFF2-40B4-BE49-F238E27FC236}">
                <a16:creationId xmlns:a16="http://schemas.microsoft.com/office/drawing/2014/main" id="{9E2E8337-A4B0-47ED-A4C1-08BDC046AE42}"/>
              </a:ext>
            </a:extLst>
          </p:cNvPr>
          <p:cNvSpPr>
            <a:spLocks noGrp="1"/>
          </p:cNvSpPr>
          <p:nvPr>
            <p:ph type="title"/>
          </p:nvPr>
        </p:nvSpPr>
        <p:spPr>
          <a:xfrm>
            <a:off x="925938" y="329868"/>
            <a:ext cx="7859922" cy="885825"/>
          </a:xfrm>
        </p:spPr>
        <p:txBody>
          <a:bodyPr/>
          <a:lstStyle/>
          <a:p>
            <a:r>
              <a:rPr lang="en-US" dirty="0"/>
              <a:t>Valuable experiences and lessons are emerging</a:t>
            </a:r>
          </a:p>
        </p:txBody>
      </p:sp>
      <p:pic>
        <p:nvPicPr>
          <p:cNvPr id="5" name="Picture 4">
            <a:extLst>
              <a:ext uri="{FF2B5EF4-FFF2-40B4-BE49-F238E27FC236}">
                <a16:creationId xmlns:a16="http://schemas.microsoft.com/office/drawing/2014/main" id="{C422E4D1-F4C0-4381-AEEC-0CC248BD2823}"/>
              </a:ext>
            </a:extLst>
          </p:cNvPr>
          <p:cNvPicPr>
            <a:picLocks noChangeAspect="1"/>
          </p:cNvPicPr>
          <p:nvPr/>
        </p:nvPicPr>
        <p:blipFill>
          <a:blip r:embed="rId3"/>
          <a:stretch>
            <a:fillRect/>
          </a:stretch>
        </p:blipFill>
        <p:spPr>
          <a:xfrm>
            <a:off x="5801203" y="1519762"/>
            <a:ext cx="2897403" cy="4097338"/>
          </a:xfrm>
          <a:prstGeom prst="rect">
            <a:avLst/>
          </a:prstGeom>
          <a:effectLst>
            <a:outerShdw blurRad="88900" dist="38100" dir="8100000" sx="101000" sy="101000" algn="tr" rotWithShape="0">
              <a:prstClr val="black">
                <a:alpha val="40000"/>
              </a:prstClr>
            </a:outerShdw>
          </a:effectLst>
        </p:spPr>
      </p:pic>
    </p:spTree>
    <p:extLst>
      <p:ext uri="{BB962C8B-B14F-4D97-AF65-F5344CB8AC3E}">
        <p14:creationId xmlns:p14="http://schemas.microsoft.com/office/powerpoint/2010/main" val="3789441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225A0-98AF-40AD-914C-F35FA55D59A7}"/>
              </a:ext>
            </a:extLst>
          </p:cNvPr>
          <p:cNvSpPr>
            <a:spLocks noGrp="1"/>
          </p:cNvSpPr>
          <p:nvPr>
            <p:ph type="title"/>
          </p:nvPr>
        </p:nvSpPr>
        <p:spPr>
          <a:xfrm>
            <a:off x="849738" y="321845"/>
            <a:ext cx="8141862" cy="584935"/>
          </a:xfrm>
        </p:spPr>
        <p:txBody>
          <a:bodyPr>
            <a:normAutofit/>
          </a:bodyPr>
          <a:lstStyle/>
          <a:p>
            <a:r>
              <a:rPr lang="en-US" dirty="0"/>
              <a:t>Research is moving beyond outdated perceptions</a:t>
            </a:r>
          </a:p>
        </p:txBody>
      </p:sp>
      <p:pic>
        <p:nvPicPr>
          <p:cNvPr id="3074" name="Picture 2">
            <a:extLst>
              <a:ext uri="{FF2B5EF4-FFF2-40B4-BE49-F238E27FC236}">
                <a16:creationId xmlns:a16="http://schemas.microsoft.com/office/drawing/2014/main" id="{9657D0D9-B161-4325-BFA1-9B6A43C3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701" y="1448474"/>
            <a:ext cx="5816158" cy="43621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4F006C0-4ECF-4ACD-B888-CD5BE6332E8A}"/>
              </a:ext>
            </a:extLst>
          </p:cNvPr>
          <p:cNvSpPr/>
          <p:nvPr/>
        </p:nvSpPr>
        <p:spPr>
          <a:xfrm>
            <a:off x="849738" y="6536155"/>
            <a:ext cx="6186492" cy="261610"/>
          </a:xfrm>
          <a:prstGeom prst="rect">
            <a:avLst/>
          </a:prstGeom>
        </p:spPr>
        <p:txBody>
          <a:bodyPr wrap="square">
            <a:spAutoFit/>
          </a:bodyPr>
          <a:lstStyle/>
          <a:p>
            <a:r>
              <a:rPr lang="en-US" sz="1100" dirty="0">
                <a:hlinkClick r:id="rId4"/>
              </a:rPr>
              <a:t>http://freshspectrum.com/wp-content/uploads/2014/12/Real-Evidence-1024x768.png</a:t>
            </a:r>
            <a:endParaRPr lang="en-US" sz="1100" dirty="0"/>
          </a:p>
        </p:txBody>
      </p:sp>
    </p:spTree>
    <p:extLst>
      <p:ext uri="{BB962C8B-B14F-4D97-AF65-F5344CB8AC3E}">
        <p14:creationId xmlns:p14="http://schemas.microsoft.com/office/powerpoint/2010/main" val="14729442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2EF255-0965-43B9-99B0-8F355CAE1C76}"/>
              </a:ext>
            </a:extLst>
          </p:cNvPr>
          <p:cNvSpPr>
            <a:spLocks noGrp="1"/>
          </p:cNvSpPr>
          <p:nvPr>
            <p:ph sz="quarter" idx="10"/>
          </p:nvPr>
        </p:nvSpPr>
        <p:spPr/>
        <p:txBody>
          <a:bodyPr/>
          <a:lstStyle/>
          <a:p>
            <a:r>
              <a:rPr lang="en-US" dirty="0"/>
              <a:t>Rigorous application of each method individually</a:t>
            </a:r>
          </a:p>
          <a:p>
            <a:r>
              <a:rPr lang="en-US" dirty="0"/>
              <a:t>Clear rationale for the integration of methods at key stages of the evaluation</a:t>
            </a:r>
          </a:p>
          <a:p>
            <a:r>
              <a:rPr lang="en-US" dirty="0"/>
              <a:t>Multidisciplinary teams with a shared evaluation approach</a:t>
            </a:r>
          </a:p>
          <a:p>
            <a:r>
              <a:rPr lang="en-US" dirty="0"/>
              <a:t>Adequate documentation (e.g., within the main report supplementary reports, appendices, etc.)</a:t>
            </a:r>
          </a:p>
          <a:p>
            <a:r>
              <a:rPr lang="en-US" dirty="0"/>
              <a:t>Acknowledge limitations of the integration and reflect on the transferability of findings and their policy implications</a:t>
            </a:r>
          </a:p>
        </p:txBody>
      </p:sp>
      <p:sp>
        <p:nvSpPr>
          <p:cNvPr id="3" name="Title 2">
            <a:extLst>
              <a:ext uri="{FF2B5EF4-FFF2-40B4-BE49-F238E27FC236}">
                <a16:creationId xmlns:a16="http://schemas.microsoft.com/office/drawing/2014/main" id="{9E2E8337-A4B0-47ED-A4C1-08BDC046AE42}"/>
              </a:ext>
            </a:extLst>
          </p:cNvPr>
          <p:cNvSpPr>
            <a:spLocks noGrp="1"/>
          </p:cNvSpPr>
          <p:nvPr>
            <p:ph type="title"/>
          </p:nvPr>
        </p:nvSpPr>
        <p:spPr/>
        <p:txBody>
          <a:bodyPr/>
          <a:lstStyle/>
          <a:p>
            <a:r>
              <a:rPr lang="en-US" dirty="0"/>
              <a:t>Good practices for using qualitative evidence in quantitative impact evaluations</a:t>
            </a:r>
          </a:p>
        </p:txBody>
      </p:sp>
    </p:spTree>
    <p:extLst>
      <p:ext uri="{BB962C8B-B14F-4D97-AF65-F5344CB8AC3E}">
        <p14:creationId xmlns:p14="http://schemas.microsoft.com/office/powerpoint/2010/main" val="4186037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7AFC72E-63BB-4CE6-B0E8-EAB3742A3B0D}"/>
              </a:ext>
            </a:extLst>
          </p:cNvPr>
          <p:cNvGraphicFramePr>
            <a:graphicFrameLocks noGrp="1"/>
          </p:cNvGraphicFramePr>
          <p:nvPr>
            <p:ph sz="quarter" idx="10"/>
          </p:nvPr>
        </p:nvGraphicFramePr>
        <p:xfrm>
          <a:off x="1135063" y="894230"/>
          <a:ext cx="7459662" cy="5661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5A48417B-1B7B-4784-9646-F2E0C1FD8A04}"/>
              </a:ext>
            </a:extLst>
          </p:cNvPr>
          <p:cNvSpPr>
            <a:spLocks noGrp="1"/>
          </p:cNvSpPr>
          <p:nvPr>
            <p:ph type="title"/>
          </p:nvPr>
        </p:nvSpPr>
        <p:spPr>
          <a:xfrm>
            <a:off x="834498" y="274638"/>
            <a:ext cx="8309502" cy="599422"/>
          </a:xfrm>
        </p:spPr>
        <p:txBody>
          <a:bodyPr>
            <a:normAutofit/>
          </a:bodyPr>
          <a:lstStyle/>
          <a:p>
            <a:r>
              <a:rPr lang="en-US" dirty="0"/>
              <a:t>Applications of qualitative evidence by study phase</a:t>
            </a:r>
          </a:p>
        </p:txBody>
      </p:sp>
    </p:spTree>
    <p:extLst>
      <p:ext uri="{BB962C8B-B14F-4D97-AF65-F5344CB8AC3E}">
        <p14:creationId xmlns:p14="http://schemas.microsoft.com/office/powerpoint/2010/main" val="227413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870E4-FE8D-496C-9FF6-0B4ABB5F2A91}"/>
              </a:ext>
            </a:extLst>
          </p:cNvPr>
          <p:cNvSpPr>
            <a:spLocks noGrp="1"/>
          </p:cNvSpPr>
          <p:nvPr>
            <p:ph type="title"/>
          </p:nvPr>
        </p:nvSpPr>
        <p:spPr>
          <a:xfrm>
            <a:off x="1117158" y="308503"/>
            <a:ext cx="7886700" cy="741363"/>
          </a:xfrm>
        </p:spPr>
        <p:txBody>
          <a:bodyPr/>
          <a:lstStyle/>
          <a:p>
            <a:r>
              <a:rPr lang="en-US" dirty="0"/>
              <a:t>Examples from the field</a:t>
            </a:r>
          </a:p>
        </p:txBody>
      </p:sp>
      <p:graphicFrame>
        <p:nvGraphicFramePr>
          <p:cNvPr id="4" name="Table 3">
            <a:extLst>
              <a:ext uri="{FF2B5EF4-FFF2-40B4-BE49-F238E27FC236}">
                <a16:creationId xmlns:a16="http://schemas.microsoft.com/office/drawing/2014/main" id="{3CDCDE02-87D9-49B4-B9B7-40BAFC6AEDE0}"/>
              </a:ext>
            </a:extLst>
          </p:cNvPr>
          <p:cNvGraphicFramePr>
            <a:graphicFrameLocks noGrp="1"/>
          </p:cNvGraphicFramePr>
          <p:nvPr>
            <p:extLst/>
          </p:nvPr>
        </p:nvGraphicFramePr>
        <p:xfrm>
          <a:off x="1117158" y="909320"/>
          <a:ext cx="7778487" cy="5242560"/>
        </p:xfrm>
        <a:graphic>
          <a:graphicData uri="http://schemas.openxmlformats.org/drawingml/2006/table">
            <a:tbl>
              <a:tblPr firstRow="1" bandRow="1">
                <a:tableStyleId>{5C22544A-7EE6-4342-B048-85BDC9FD1C3A}</a:tableStyleId>
              </a:tblPr>
              <a:tblGrid>
                <a:gridCol w="1007477">
                  <a:extLst>
                    <a:ext uri="{9D8B030D-6E8A-4147-A177-3AD203B41FA5}">
                      <a16:colId xmlns:a16="http://schemas.microsoft.com/office/drawing/2014/main" val="2883794613"/>
                    </a:ext>
                  </a:extLst>
                </a:gridCol>
                <a:gridCol w="1122830">
                  <a:extLst>
                    <a:ext uri="{9D8B030D-6E8A-4147-A177-3AD203B41FA5}">
                      <a16:colId xmlns:a16="http://schemas.microsoft.com/office/drawing/2014/main" val="1351008194"/>
                    </a:ext>
                  </a:extLst>
                </a:gridCol>
                <a:gridCol w="1680882">
                  <a:extLst>
                    <a:ext uri="{9D8B030D-6E8A-4147-A177-3AD203B41FA5}">
                      <a16:colId xmlns:a16="http://schemas.microsoft.com/office/drawing/2014/main" val="1116882360"/>
                    </a:ext>
                  </a:extLst>
                </a:gridCol>
                <a:gridCol w="1775012">
                  <a:extLst>
                    <a:ext uri="{9D8B030D-6E8A-4147-A177-3AD203B41FA5}">
                      <a16:colId xmlns:a16="http://schemas.microsoft.com/office/drawing/2014/main" val="2841388828"/>
                    </a:ext>
                  </a:extLst>
                </a:gridCol>
                <a:gridCol w="2192286">
                  <a:extLst>
                    <a:ext uri="{9D8B030D-6E8A-4147-A177-3AD203B41FA5}">
                      <a16:colId xmlns:a16="http://schemas.microsoft.com/office/drawing/2014/main" val="268786625"/>
                    </a:ext>
                  </a:extLst>
                </a:gridCol>
              </a:tblGrid>
              <a:tr h="370840">
                <a:tc>
                  <a:txBody>
                    <a:bodyPr/>
                    <a:lstStyle/>
                    <a:p>
                      <a:r>
                        <a:rPr lang="en-US" sz="1600" dirty="0"/>
                        <a:t>Country</a:t>
                      </a:r>
                    </a:p>
                  </a:txBody>
                  <a:tcPr/>
                </a:tc>
                <a:tc>
                  <a:txBody>
                    <a:bodyPr/>
                    <a:lstStyle/>
                    <a:p>
                      <a:r>
                        <a:rPr lang="en-US" sz="1600" dirty="0"/>
                        <a:t>Topic(s)</a:t>
                      </a:r>
                    </a:p>
                  </a:txBody>
                  <a:tcPr/>
                </a:tc>
                <a:tc>
                  <a:txBody>
                    <a:bodyPr/>
                    <a:lstStyle/>
                    <a:p>
                      <a:r>
                        <a:rPr lang="en-US" sz="1600" dirty="0"/>
                        <a:t>Qual purpose(s)</a:t>
                      </a:r>
                    </a:p>
                  </a:txBody>
                  <a:tcPr/>
                </a:tc>
                <a:tc>
                  <a:txBody>
                    <a:bodyPr/>
                    <a:lstStyle/>
                    <a:p>
                      <a:r>
                        <a:rPr lang="en-US" sz="1600" dirty="0"/>
                        <a:t>Qual method(s)</a:t>
                      </a:r>
                    </a:p>
                  </a:txBody>
                  <a:tcPr/>
                </a:tc>
                <a:tc>
                  <a:txBody>
                    <a:bodyPr/>
                    <a:lstStyle/>
                    <a:p>
                      <a:r>
                        <a:rPr lang="en-US" sz="1600" dirty="0"/>
                        <a:t>Contribution</a:t>
                      </a:r>
                    </a:p>
                  </a:txBody>
                  <a:tcPr/>
                </a:tc>
                <a:extLst>
                  <a:ext uri="{0D108BD9-81ED-4DB2-BD59-A6C34878D82A}">
                    <a16:rowId xmlns:a16="http://schemas.microsoft.com/office/drawing/2014/main" val="2486005612"/>
                  </a:ext>
                </a:extLst>
              </a:tr>
              <a:tr h="370840">
                <a:tc>
                  <a:txBody>
                    <a:bodyPr/>
                    <a:lstStyle/>
                    <a:p>
                      <a:r>
                        <a:rPr lang="en-US" sz="1200" b="0" dirty="0"/>
                        <a:t>Zambia</a:t>
                      </a:r>
                    </a:p>
                  </a:txBody>
                  <a:tcPr/>
                </a:tc>
                <a:tc>
                  <a:txBody>
                    <a:bodyPr/>
                    <a:lstStyle/>
                    <a:p>
                      <a:r>
                        <a:rPr lang="en-US" sz="1200" b="0" dirty="0"/>
                        <a:t>Gender, Empowerment</a:t>
                      </a:r>
                    </a:p>
                  </a:txBody>
                  <a:tcPr/>
                </a:tc>
                <a:tc>
                  <a:txBody>
                    <a:bodyPr/>
                    <a:lstStyle/>
                    <a:p>
                      <a:r>
                        <a:rPr lang="en-US" sz="1200" b="0" dirty="0"/>
                        <a:t>Context, triangulation, critique measures</a:t>
                      </a:r>
                    </a:p>
                  </a:txBody>
                  <a:tcPr/>
                </a:tc>
                <a:tc>
                  <a:txBody>
                    <a:bodyPr/>
                    <a:lstStyle/>
                    <a:p>
                      <a:r>
                        <a:rPr lang="en-US" sz="1200" b="0" dirty="0"/>
                        <a:t>In-depth interviews</a:t>
                      </a:r>
                    </a:p>
                  </a:txBody>
                  <a:tcPr/>
                </a:tc>
                <a:tc>
                  <a:txBody>
                    <a:bodyPr/>
                    <a:lstStyle/>
                    <a:p>
                      <a:r>
                        <a:rPr lang="en-US" sz="1200" b="0" dirty="0"/>
                        <a:t>Insights on quant measures of female bargaining power</a:t>
                      </a:r>
                    </a:p>
                    <a:p>
                      <a:endParaRPr lang="en-US" sz="1200" b="0" dirty="0"/>
                    </a:p>
                  </a:txBody>
                  <a:tcPr/>
                </a:tc>
                <a:extLst>
                  <a:ext uri="{0D108BD9-81ED-4DB2-BD59-A6C34878D82A}">
                    <a16:rowId xmlns:a16="http://schemas.microsoft.com/office/drawing/2014/main" val="1236527764"/>
                  </a:ext>
                </a:extLst>
              </a:tr>
              <a:tr h="428978">
                <a:tc>
                  <a:txBody>
                    <a:bodyPr/>
                    <a:lstStyle/>
                    <a:p>
                      <a:r>
                        <a:rPr lang="en-US" sz="1200" b="0" dirty="0"/>
                        <a:t>Bangladesh</a:t>
                      </a:r>
                    </a:p>
                  </a:txBody>
                  <a:tcPr/>
                </a:tc>
                <a:tc>
                  <a:txBody>
                    <a:bodyPr/>
                    <a:lstStyle/>
                    <a:p>
                      <a:r>
                        <a:rPr lang="en-US" sz="1200" b="0" dirty="0"/>
                        <a:t>Nutrition, Livelihoods</a:t>
                      </a:r>
                    </a:p>
                  </a:txBody>
                  <a:tcPr/>
                </a:tc>
                <a:tc>
                  <a:txBody>
                    <a:bodyPr/>
                    <a:lstStyle/>
                    <a:p>
                      <a:r>
                        <a:rPr lang="en-US" sz="1200" b="0" dirty="0"/>
                        <a:t>Inform study design</a:t>
                      </a:r>
                    </a:p>
                  </a:txBody>
                  <a:tcPr/>
                </a:tc>
                <a:tc>
                  <a:txBody>
                    <a:bodyPr/>
                    <a:lstStyle/>
                    <a:p>
                      <a:r>
                        <a:rPr lang="en-US" sz="1200" b="0" dirty="0"/>
                        <a:t>(Reviewing prior) anthropological research</a:t>
                      </a:r>
                    </a:p>
                  </a:txBody>
                  <a:tcPr/>
                </a:tc>
                <a:tc>
                  <a:txBody>
                    <a:bodyPr/>
                    <a:lstStyle/>
                    <a:p>
                      <a:r>
                        <a:rPr lang="en-US" sz="1200" b="0" dirty="0"/>
                        <a:t>Conduct quantitative analysis with qualitative insight</a:t>
                      </a:r>
                    </a:p>
                    <a:p>
                      <a:endParaRPr lang="en-US" sz="1200" b="0" dirty="0"/>
                    </a:p>
                  </a:txBody>
                  <a:tcPr/>
                </a:tc>
                <a:extLst>
                  <a:ext uri="{0D108BD9-81ED-4DB2-BD59-A6C34878D82A}">
                    <a16:rowId xmlns:a16="http://schemas.microsoft.com/office/drawing/2014/main" val="1239231093"/>
                  </a:ext>
                </a:extLst>
              </a:tr>
              <a:tr h="370840">
                <a:tc>
                  <a:txBody>
                    <a:bodyPr/>
                    <a:lstStyle/>
                    <a:p>
                      <a:r>
                        <a:rPr lang="en-US" sz="1200" b="0" dirty="0"/>
                        <a:t>India</a:t>
                      </a:r>
                    </a:p>
                  </a:txBody>
                  <a:tcPr/>
                </a:tc>
                <a:tc>
                  <a:txBody>
                    <a:bodyPr/>
                    <a:lstStyle/>
                    <a:p>
                      <a:r>
                        <a:rPr lang="en-US" sz="1200" b="0" dirty="0"/>
                        <a:t>Health</a:t>
                      </a:r>
                    </a:p>
                  </a:txBody>
                  <a:tcPr/>
                </a:tc>
                <a:tc>
                  <a:txBody>
                    <a:bodyPr/>
                    <a:lstStyle/>
                    <a:p>
                      <a:r>
                        <a:rPr lang="en-US" sz="1200" b="0" dirty="0"/>
                        <a:t>Implementation fidelity, root cause analysis</a:t>
                      </a:r>
                    </a:p>
                  </a:txBody>
                  <a:tcPr/>
                </a:tc>
                <a:tc>
                  <a:txBody>
                    <a:bodyPr/>
                    <a:lstStyle/>
                    <a:p>
                      <a:r>
                        <a:rPr lang="en-US" sz="1200" b="0" dirty="0"/>
                        <a:t>Focus group discussions, observation, field notes</a:t>
                      </a:r>
                    </a:p>
                  </a:txBody>
                  <a:tcPr/>
                </a:tc>
                <a:tc>
                  <a:txBody>
                    <a:bodyPr/>
                    <a:lstStyle/>
                    <a:p>
                      <a:r>
                        <a:rPr lang="en-US" sz="1200" b="0" dirty="0"/>
                        <a:t>More nuanced </a:t>
                      </a:r>
                      <a:r>
                        <a:rPr lang="en-US" sz="1200" b="0" dirty="0" err="1"/>
                        <a:t>ToC</a:t>
                      </a:r>
                      <a:r>
                        <a:rPr lang="en-US" sz="1200" b="0" dirty="0"/>
                        <a:t>, incl. supply-side constraints, heterogeneity</a:t>
                      </a:r>
                    </a:p>
                    <a:p>
                      <a:endParaRPr lang="en-US" sz="1200" b="0" dirty="0"/>
                    </a:p>
                  </a:txBody>
                  <a:tcPr/>
                </a:tc>
                <a:extLst>
                  <a:ext uri="{0D108BD9-81ED-4DB2-BD59-A6C34878D82A}">
                    <a16:rowId xmlns:a16="http://schemas.microsoft.com/office/drawing/2014/main" val="3427482640"/>
                  </a:ext>
                </a:extLst>
              </a:tr>
              <a:tr h="370840">
                <a:tc>
                  <a:txBody>
                    <a:bodyPr/>
                    <a:lstStyle/>
                    <a:p>
                      <a:r>
                        <a:rPr lang="en-US" sz="1200" b="0" dirty="0"/>
                        <a:t>Vietnam</a:t>
                      </a:r>
                    </a:p>
                  </a:txBody>
                  <a:tcPr/>
                </a:tc>
                <a:tc>
                  <a:txBody>
                    <a:bodyPr/>
                    <a:lstStyle/>
                    <a:p>
                      <a:r>
                        <a:rPr lang="en-US" sz="1200" b="0" dirty="0"/>
                        <a:t>Gender, Empowerment</a:t>
                      </a:r>
                    </a:p>
                  </a:txBody>
                  <a:tcPr/>
                </a:tc>
                <a:tc>
                  <a:txBody>
                    <a:bodyPr/>
                    <a:lstStyle/>
                    <a:p>
                      <a:r>
                        <a:rPr lang="en-US" sz="1200" b="0" dirty="0"/>
                        <a:t>Compare beneficiary/ staff views quant v. qual</a:t>
                      </a:r>
                    </a:p>
                  </a:txBody>
                  <a:tcPr/>
                </a:tc>
                <a:tc>
                  <a:txBody>
                    <a:bodyPr/>
                    <a:lstStyle/>
                    <a:p>
                      <a:r>
                        <a:rPr lang="en-US" sz="1200" b="0" dirty="0"/>
                        <a:t>In-depth interviews, focus group discussions</a:t>
                      </a:r>
                    </a:p>
                  </a:txBody>
                  <a:tcPr/>
                </a:tc>
                <a:tc>
                  <a:txBody>
                    <a:bodyPr/>
                    <a:lstStyle/>
                    <a:p>
                      <a:r>
                        <a:rPr lang="en-US" sz="1200" b="0" dirty="0"/>
                        <a:t>Beneficiary suggestions for improving intervention design</a:t>
                      </a:r>
                    </a:p>
                    <a:p>
                      <a:endParaRPr lang="en-US" sz="1200" b="0" dirty="0"/>
                    </a:p>
                  </a:txBody>
                  <a:tcPr/>
                </a:tc>
                <a:extLst>
                  <a:ext uri="{0D108BD9-81ED-4DB2-BD59-A6C34878D82A}">
                    <a16:rowId xmlns:a16="http://schemas.microsoft.com/office/drawing/2014/main" val="4151052664"/>
                  </a:ext>
                </a:extLst>
              </a:tr>
              <a:tr h="370840">
                <a:tc>
                  <a:txBody>
                    <a:bodyPr/>
                    <a:lstStyle/>
                    <a:p>
                      <a:r>
                        <a:rPr lang="en-US" sz="1200" b="0" dirty="0"/>
                        <a:t>Mexico</a:t>
                      </a:r>
                    </a:p>
                  </a:txBody>
                  <a:tcPr/>
                </a:tc>
                <a:tc>
                  <a:txBody>
                    <a:bodyPr/>
                    <a:lstStyle/>
                    <a:p>
                      <a:r>
                        <a:rPr lang="en-US" sz="1200" b="0" dirty="0"/>
                        <a:t>Early child development</a:t>
                      </a:r>
                    </a:p>
                  </a:txBody>
                  <a:tcPr/>
                </a:tc>
                <a:tc>
                  <a:txBody>
                    <a:bodyPr/>
                    <a:lstStyle/>
                    <a:p>
                      <a:r>
                        <a:rPr lang="en-US" sz="1200" b="0" dirty="0"/>
                        <a:t>Beneficiary perceptions, results interpretation</a:t>
                      </a:r>
                    </a:p>
                  </a:txBody>
                  <a:tcPr/>
                </a:tc>
                <a:tc>
                  <a:txBody>
                    <a:bodyPr/>
                    <a:lstStyle/>
                    <a:p>
                      <a:r>
                        <a:rPr lang="en-US" sz="1200" b="0" dirty="0"/>
                        <a:t>Interviews, focus group discussions</a:t>
                      </a:r>
                    </a:p>
                  </a:txBody>
                  <a:tcPr/>
                </a:tc>
                <a:tc>
                  <a:txBody>
                    <a:bodyPr/>
                    <a:lstStyle/>
                    <a:p>
                      <a:r>
                        <a:rPr lang="en-US" sz="1200" b="0" dirty="0"/>
                        <a:t>Insights to refine intervention, improve public understanding</a:t>
                      </a:r>
                    </a:p>
                    <a:p>
                      <a:endParaRPr lang="en-US" sz="1200" b="0" dirty="0"/>
                    </a:p>
                  </a:txBody>
                  <a:tcPr/>
                </a:tc>
                <a:extLst>
                  <a:ext uri="{0D108BD9-81ED-4DB2-BD59-A6C34878D82A}">
                    <a16:rowId xmlns:a16="http://schemas.microsoft.com/office/drawing/2014/main" val="2350291993"/>
                  </a:ext>
                </a:extLst>
              </a:tr>
              <a:tr h="370840">
                <a:tc>
                  <a:txBody>
                    <a:bodyPr/>
                    <a:lstStyle/>
                    <a:p>
                      <a:r>
                        <a:rPr lang="en-US" sz="1200" b="0" dirty="0"/>
                        <a:t>Cambodia</a:t>
                      </a:r>
                    </a:p>
                  </a:txBody>
                  <a:tcPr/>
                </a:tc>
                <a:tc>
                  <a:txBody>
                    <a:bodyPr/>
                    <a:lstStyle/>
                    <a:p>
                      <a:r>
                        <a:rPr lang="en-US" sz="1200" b="0" dirty="0"/>
                        <a:t>Nutrition</a:t>
                      </a:r>
                    </a:p>
                  </a:txBody>
                  <a:tcPr/>
                </a:tc>
                <a:tc>
                  <a:txBody>
                    <a:bodyPr/>
                    <a:lstStyle/>
                    <a:p>
                      <a:r>
                        <a:rPr lang="en-US" sz="1200" b="0" dirty="0"/>
                        <a:t>Inform analysis, causal assumptions</a:t>
                      </a:r>
                    </a:p>
                  </a:txBody>
                  <a:tcPr/>
                </a:tc>
                <a:tc>
                  <a:txBody>
                    <a:bodyPr/>
                    <a:lstStyle/>
                    <a:p>
                      <a:r>
                        <a:rPr lang="en-US" sz="1200" b="0" dirty="0"/>
                        <a:t>Stakeholder interviews, tracer interviews</a:t>
                      </a:r>
                    </a:p>
                  </a:txBody>
                  <a:tcPr/>
                </a:tc>
                <a:tc>
                  <a:txBody>
                    <a:bodyPr/>
                    <a:lstStyle/>
                    <a:p>
                      <a:r>
                        <a:rPr lang="en-US" sz="1200" b="0" dirty="0"/>
                        <a:t>Alternative perspectives on  quant findings</a:t>
                      </a:r>
                    </a:p>
                    <a:p>
                      <a:endParaRPr lang="en-US" sz="1200" b="0" dirty="0"/>
                    </a:p>
                  </a:txBody>
                  <a:tcPr/>
                </a:tc>
                <a:extLst>
                  <a:ext uri="{0D108BD9-81ED-4DB2-BD59-A6C34878D82A}">
                    <a16:rowId xmlns:a16="http://schemas.microsoft.com/office/drawing/2014/main" val="1727253579"/>
                  </a:ext>
                </a:extLst>
              </a:tr>
              <a:tr h="370840">
                <a:tc>
                  <a:txBody>
                    <a:bodyPr/>
                    <a:lstStyle/>
                    <a:p>
                      <a:r>
                        <a:rPr lang="en-US" sz="1200" b="0" dirty="0"/>
                        <a:t>China</a:t>
                      </a:r>
                    </a:p>
                  </a:txBody>
                  <a:tcPr/>
                </a:tc>
                <a:tc>
                  <a:txBody>
                    <a:bodyPr/>
                    <a:lstStyle/>
                    <a:p>
                      <a:r>
                        <a:rPr lang="en-US" sz="1200" b="0" dirty="0"/>
                        <a:t>Education</a:t>
                      </a:r>
                    </a:p>
                  </a:txBody>
                  <a:tcPr/>
                </a:tc>
                <a:tc>
                  <a:txBody>
                    <a:bodyPr/>
                    <a:lstStyle/>
                    <a:p>
                      <a:r>
                        <a:rPr lang="en-US" sz="1200" b="0" dirty="0"/>
                        <a:t>Implementation fidelity</a:t>
                      </a:r>
                    </a:p>
                  </a:txBody>
                  <a:tcPr/>
                </a:tc>
                <a:tc>
                  <a:txBody>
                    <a:bodyPr/>
                    <a:lstStyle/>
                    <a:p>
                      <a:r>
                        <a:rPr lang="en-US" sz="1200" b="0" dirty="0"/>
                        <a:t>Interviews</a:t>
                      </a:r>
                    </a:p>
                  </a:txBody>
                  <a:tcPr/>
                </a:tc>
                <a:tc>
                  <a:txBody>
                    <a:bodyPr/>
                    <a:lstStyle/>
                    <a:p>
                      <a:r>
                        <a:rPr lang="en-US" sz="1200" b="0" dirty="0"/>
                        <a:t>Observed non-compliance, informing findings</a:t>
                      </a:r>
                    </a:p>
                    <a:p>
                      <a:endParaRPr lang="en-US" sz="1200" b="0" dirty="0"/>
                    </a:p>
                  </a:txBody>
                  <a:tcPr/>
                </a:tc>
                <a:extLst>
                  <a:ext uri="{0D108BD9-81ED-4DB2-BD59-A6C34878D82A}">
                    <a16:rowId xmlns:a16="http://schemas.microsoft.com/office/drawing/2014/main" val="3763405919"/>
                  </a:ext>
                </a:extLst>
              </a:tr>
            </a:tbl>
          </a:graphicData>
        </a:graphic>
      </p:graphicFrame>
    </p:spTree>
    <p:extLst>
      <p:ext uri="{BB962C8B-B14F-4D97-AF65-F5344CB8AC3E}">
        <p14:creationId xmlns:p14="http://schemas.microsoft.com/office/powerpoint/2010/main" val="101485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79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2077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IN" sz="3000" dirty="0">
                <a:ea typeface="+mn-ea"/>
              </a:rPr>
              <a:t>Why Evaluate?</a:t>
            </a:r>
          </a:p>
        </p:txBody>
      </p:sp>
      <p:sp>
        <p:nvSpPr>
          <p:cNvPr id="4" name="Rectangle 3"/>
          <p:cNvSpPr/>
          <p:nvPr/>
        </p:nvSpPr>
        <p:spPr>
          <a:xfrm>
            <a:off x="821298" y="1201596"/>
            <a:ext cx="8219747" cy="3477747"/>
          </a:xfrm>
          <a:prstGeom prst="rect">
            <a:avLst/>
          </a:prstGeom>
        </p:spPr>
        <p:txBody>
          <a:bodyPr wrap="square">
            <a:spAutoFit/>
          </a:bodyPr>
          <a:lstStyle/>
          <a:p>
            <a:pPr>
              <a:lnSpc>
                <a:spcPct val="107000"/>
              </a:lnSpc>
              <a:spcBef>
                <a:spcPts val="450"/>
              </a:spcBef>
              <a:spcAft>
                <a:spcPts val="900"/>
              </a:spcAft>
            </a:pPr>
            <a:r>
              <a:rPr lang="en-IN" dirty="0">
                <a:ea typeface="Calibri" panose="020F0502020204030204" pitchFamily="34" charset="0"/>
                <a:cs typeface="Times New Roman" panose="02020603050405020304" pitchFamily="18" charset="0"/>
              </a:rPr>
              <a:t>E.g. increasing enrolment in schools: </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supply side is the problem: build more school buildings and hire more teachers</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demand side problems: provide books, uniforms, meals, etc. to reduce the cost of going to schools </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what else: deworming worked better than anything else; but it is not context neutral  </a:t>
            </a:r>
          </a:p>
          <a:p>
            <a:pPr>
              <a:lnSpc>
                <a:spcPct val="107000"/>
              </a:lnSpc>
              <a:spcBef>
                <a:spcPts val="450"/>
              </a:spcBef>
              <a:spcAft>
                <a:spcPts val="900"/>
              </a:spcAft>
            </a:pPr>
            <a:r>
              <a:rPr lang="en-IN" dirty="0">
                <a:ea typeface="Calibri" panose="020F0502020204030204" pitchFamily="34" charset="0"/>
                <a:cs typeface="Times New Roman" panose="02020603050405020304" pitchFamily="18" charset="0"/>
              </a:rPr>
              <a:t>Evaluation is key to figure out what approaches are working and why, and what contextual factors are critical to achieving desired outcomes.</a:t>
            </a:r>
          </a:p>
        </p:txBody>
      </p:sp>
    </p:spTree>
    <p:extLst>
      <p:ext uri="{BB962C8B-B14F-4D97-AF65-F5344CB8AC3E}">
        <p14:creationId xmlns:p14="http://schemas.microsoft.com/office/powerpoint/2010/main" val="299299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a:ea typeface="+mn-ea"/>
              </a:rPr>
              <a:t>Why Evaluate…</a:t>
            </a:r>
          </a:p>
        </p:txBody>
      </p:sp>
      <p:sp>
        <p:nvSpPr>
          <p:cNvPr id="3" name="Rectangle 2"/>
          <p:cNvSpPr/>
          <p:nvPr/>
        </p:nvSpPr>
        <p:spPr>
          <a:xfrm>
            <a:off x="971172" y="1143723"/>
            <a:ext cx="7744565" cy="3980577"/>
          </a:xfrm>
          <a:prstGeom prst="rect">
            <a:avLst/>
          </a:prstGeom>
        </p:spPr>
        <p:txBody>
          <a:bodyPr wrap="square">
            <a:spAutoFit/>
          </a:bodyPr>
          <a:lstStyle/>
          <a:p>
            <a:pPr marL="342900" indent="-342900">
              <a:spcBef>
                <a:spcPts val="450"/>
              </a:spcBef>
              <a:spcAft>
                <a:spcPts val="900"/>
              </a:spcAft>
              <a:buFont typeface="Arial" panose="020B0604020202020204" pitchFamily="34" charset="0"/>
              <a:buChar char="•"/>
            </a:pPr>
            <a:r>
              <a:rPr lang="en-IN" sz="2100" dirty="0"/>
              <a:t>Inform budget allocations</a:t>
            </a:r>
          </a:p>
          <a:p>
            <a:pPr marL="685800" lvl="1" indent="-342900">
              <a:spcBef>
                <a:spcPts val="450"/>
              </a:spcBef>
              <a:spcAft>
                <a:spcPts val="900"/>
              </a:spcAft>
              <a:buFont typeface="Arial" panose="020B0604020202020204" pitchFamily="34" charset="0"/>
              <a:buChar char="•"/>
            </a:pPr>
            <a:r>
              <a:rPr lang="en-IN" dirty="0"/>
              <a:t>To continue, expand or reduce budget allocation to a programme </a:t>
            </a:r>
          </a:p>
          <a:p>
            <a:pPr marL="685800" lvl="1" indent="-342900">
              <a:spcBef>
                <a:spcPts val="450"/>
              </a:spcBef>
              <a:spcAft>
                <a:spcPts val="900"/>
              </a:spcAft>
              <a:buFont typeface="Arial" panose="020B0604020202020204" pitchFamily="34" charset="0"/>
              <a:buChar char="•"/>
            </a:pPr>
            <a:r>
              <a:rPr lang="en-IN" dirty="0"/>
              <a:t>Convincing the citizens that the investments have positive returns</a:t>
            </a:r>
          </a:p>
          <a:p>
            <a:pPr marL="342900" indent="-342900">
              <a:spcBef>
                <a:spcPts val="450"/>
              </a:spcBef>
              <a:spcAft>
                <a:spcPts val="900"/>
              </a:spcAft>
              <a:buFont typeface="Arial" panose="020B0604020202020204" pitchFamily="34" charset="0"/>
              <a:buChar char="•"/>
            </a:pPr>
            <a:r>
              <a:rPr lang="en-IN" sz="2100" dirty="0"/>
              <a:t>Political Sustainability (or break with “bad” policies of past)</a:t>
            </a:r>
          </a:p>
          <a:p>
            <a:pPr marL="685800" lvl="1" indent="-342900">
              <a:spcBef>
                <a:spcPts val="450"/>
              </a:spcBef>
              <a:spcAft>
                <a:spcPts val="900"/>
              </a:spcAft>
              <a:buFont typeface="Arial" panose="020B0604020202020204" pitchFamily="34" charset="0"/>
              <a:buChar char="•"/>
            </a:pPr>
            <a:r>
              <a:rPr lang="en-IN" dirty="0" err="1"/>
              <a:t>E.g</a:t>
            </a:r>
            <a:r>
              <a:rPr lang="en-IN" dirty="0"/>
              <a:t> </a:t>
            </a:r>
            <a:r>
              <a:rPr lang="en-IN" dirty="0" err="1"/>
              <a:t>Progresa</a:t>
            </a:r>
            <a:r>
              <a:rPr lang="en-IN" dirty="0"/>
              <a:t> / </a:t>
            </a:r>
            <a:r>
              <a:rPr lang="en-IN" dirty="0" err="1"/>
              <a:t>Oportunidades</a:t>
            </a:r>
            <a:r>
              <a:rPr lang="en-IN" dirty="0"/>
              <a:t> Conditional Cash Transfer Program in Mexico</a:t>
            </a:r>
          </a:p>
          <a:p>
            <a:pPr marL="685800" lvl="1" indent="-342900">
              <a:spcBef>
                <a:spcPts val="450"/>
              </a:spcBef>
              <a:spcAft>
                <a:spcPts val="900"/>
              </a:spcAft>
              <a:buFont typeface="Arial" panose="020B0604020202020204" pitchFamily="34" charset="0"/>
              <a:buChar char="•"/>
            </a:pPr>
            <a:r>
              <a:rPr lang="en-IN" dirty="0"/>
              <a:t>South Africa Youth Subsidy programme </a:t>
            </a:r>
          </a:p>
          <a:p>
            <a:pPr marL="342900" indent="-342900">
              <a:spcBef>
                <a:spcPts val="450"/>
              </a:spcBef>
              <a:spcAft>
                <a:spcPts val="900"/>
              </a:spcAft>
              <a:buFont typeface="Arial" panose="020B0604020202020204" pitchFamily="34" charset="0"/>
              <a:buChar char="•"/>
            </a:pPr>
            <a:r>
              <a:rPr lang="en-IN" sz="2100" dirty="0"/>
              <a:t>Improve Resource Allocations</a:t>
            </a:r>
          </a:p>
          <a:p>
            <a:pPr marL="685800" lvl="1" indent="-342900">
              <a:spcBef>
                <a:spcPts val="450"/>
              </a:spcBef>
              <a:spcAft>
                <a:spcPts val="900"/>
              </a:spcAft>
              <a:buFont typeface="Arial" panose="020B0604020202020204" pitchFamily="34" charset="0"/>
              <a:buChar char="•"/>
            </a:pPr>
            <a:r>
              <a:rPr lang="en-IN" dirty="0" err="1"/>
              <a:t>E.g</a:t>
            </a:r>
            <a:r>
              <a:rPr lang="en-IN" dirty="0"/>
              <a:t> Family Planning and Fertility in Indonesia</a:t>
            </a:r>
          </a:p>
        </p:txBody>
      </p:sp>
    </p:spTree>
    <p:extLst>
      <p:ext uri="{BB962C8B-B14F-4D97-AF65-F5344CB8AC3E}">
        <p14:creationId xmlns:p14="http://schemas.microsoft.com/office/powerpoint/2010/main" val="2703539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c 9">
            <a:extLst>
              <a:ext uri="{FF2B5EF4-FFF2-40B4-BE49-F238E27FC236}">
                <a16:creationId xmlns:a16="http://schemas.microsoft.com/office/drawing/2014/main" id="{19129628-5E6A-4B8E-A106-AAF893982BD0}"/>
              </a:ext>
            </a:extLst>
          </p:cNvPr>
          <p:cNvSpPr/>
          <p:nvPr/>
        </p:nvSpPr>
        <p:spPr>
          <a:xfrm flipV="1">
            <a:off x="-4961741" y="4546928"/>
            <a:ext cx="12859043" cy="1408357"/>
          </a:xfrm>
          <a:prstGeom prst="arc">
            <a:avLst>
              <a:gd name="adj1" fmla="val 16200000"/>
              <a:gd name="adj2" fmla="val 2151519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What do we mean by </a:t>
            </a:r>
            <a:r>
              <a:rPr lang="en-US" i="1" u="sng" dirty="0"/>
              <a:t>impact</a:t>
            </a:r>
            <a:r>
              <a:rPr lang="en-US" dirty="0"/>
              <a:t> evaluation?</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989464" y="3717257"/>
            <a:ext cx="914400" cy="914400"/>
          </a:xfrm>
          <a:prstGeom prst="rect">
            <a:avLst/>
          </a:prstGeom>
        </p:spPr>
      </p:pic>
      <p:pic>
        <p:nvPicPr>
          <p:cNvPr id="16" name="Graphic 15" descr="Woman with cane">
            <a:extLst>
              <a:ext uri="{FF2B5EF4-FFF2-40B4-BE49-F238E27FC236}">
                <a16:creationId xmlns:a16="http://schemas.microsoft.com/office/drawing/2014/main" id="{6D026F01-22B8-4FB0-875D-7CE85B12CB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5029726" y="2762123"/>
            <a:ext cx="914400" cy="914400"/>
          </a:xfrm>
          <a:prstGeom prst="rect">
            <a:avLst/>
          </a:prstGeom>
        </p:spPr>
      </p:pic>
      <p:pic>
        <p:nvPicPr>
          <p:cNvPr id="18" name="Graphic 17" descr="Man with baby">
            <a:extLst>
              <a:ext uri="{FF2B5EF4-FFF2-40B4-BE49-F238E27FC236}">
                <a16:creationId xmlns:a16="http://schemas.microsoft.com/office/drawing/2014/main" id="{8D1D45B9-2CAD-4B69-941E-00756DEB9E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4414923" y="2751369"/>
            <a:ext cx="914400" cy="914400"/>
          </a:xfrm>
          <a:prstGeom prst="rect">
            <a:avLst/>
          </a:prstGeom>
        </p:spPr>
      </p:pic>
      <p:pic>
        <p:nvPicPr>
          <p:cNvPr id="20" name="Graphic 19" descr="Pregnant lady">
            <a:extLst>
              <a:ext uri="{FF2B5EF4-FFF2-40B4-BE49-F238E27FC236}">
                <a16:creationId xmlns:a16="http://schemas.microsoft.com/office/drawing/2014/main" id="{C852D385-7386-4B65-93CE-69CA68B41DA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4346964" y="3750762"/>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2742909" y="2751369"/>
            <a:ext cx="914400" cy="914400"/>
          </a:xfrm>
          <a:prstGeom prst="rect">
            <a:avLst/>
          </a:prstGeom>
        </p:spPr>
      </p:pic>
      <p:pic>
        <p:nvPicPr>
          <p:cNvPr id="25" name="Graphic 24" descr="Woman">
            <a:extLst>
              <a:ext uri="{FF2B5EF4-FFF2-40B4-BE49-F238E27FC236}">
                <a16:creationId xmlns:a16="http://schemas.microsoft.com/office/drawing/2014/main" id="{BEF8BFC5-D7E0-406C-94A0-A219979BD2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5244566" y="3748257"/>
            <a:ext cx="914400" cy="914400"/>
          </a:xfrm>
          <a:prstGeom prst="rect">
            <a:avLst/>
          </a:prstGeom>
        </p:spPr>
      </p:pic>
      <p:pic>
        <p:nvPicPr>
          <p:cNvPr id="26" name="Graphic 25" descr="Man">
            <a:extLst>
              <a:ext uri="{FF2B5EF4-FFF2-40B4-BE49-F238E27FC236}">
                <a16:creationId xmlns:a16="http://schemas.microsoft.com/office/drawing/2014/main" id="{2C77BF5C-1516-480E-B99D-5E0901774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780701" y="3747815"/>
            <a:ext cx="914400" cy="914400"/>
          </a:xfrm>
          <a:prstGeom prst="rect">
            <a:avLst/>
          </a:prstGeom>
        </p:spPr>
      </p:pic>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CCEC664-2BA0-4446-99FD-0575C26E4A5C}"/>
              </a:ext>
            </a:extLst>
          </p:cNvPr>
          <p:cNvSpPr/>
          <p:nvPr/>
        </p:nvSpPr>
        <p:spPr>
          <a:xfrm>
            <a:off x="4405613" y="2617354"/>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4" name="TextBox 33">
            <a:extLst>
              <a:ext uri="{FF2B5EF4-FFF2-40B4-BE49-F238E27FC236}">
                <a16:creationId xmlns:a16="http://schemas.microsoft.com/office/drawing/2014/main" id="{00E0CBB7-3C88-4569-9C7E-9C0901B2B630}"/>
              </a:ext>
            </a:extLst>
          </p:cNvPr>
          <p:cNvSpPr txBox="1"/>
          <p:nvPr/>
        </p:nvSpPr>
        <p:spPr>
          <a:xfrm>
            <a:off x="7727923" y="4243319"/>
            <a:ext cx="1330426" cy="646331"/>
          </a:xfrm>
          <a:prstGeom prst="rect">
            <a:avLst/>
          </a:prstGeom>
          <a:noFill/>
        </p:spPr>
        <p:txBody>
          <a:bodyPr wrap="square" rtlCol="0">
            <a:spAutoFit/>
          </a:bodyPr>
          <a:lstStyle/>
          <a:p>
            <a:r>
              <a:rPr lang="en-US" dirty="0"/>
              <a:t>With intervention</a:t>
            </a:r>
          </a:p>
        </p:txBody>
      </p:sp>
      <p:sp>
        <p:nvSpPr>
          <p:cNvPr id="35" name="TextBox 34">
            <a:extLst>
              <a:ext uri="{FF2B5EF4-FFF2-40B4-BE49-F238E27FC236}">
                <a16:creationId xmlns:a16="http://schemas.microsoft.com/office/drawing/2014/main" id="{A94A8C45-7F85-44B6-BB7A-4915036BE1CC}"/>
              </a:ext>
            </a:extLst>
          </p:cNvPr>
          <p:cNvSpPr txBox="1"/>
          <p:nvPr/>
        </p:nvSpPr>
        <p:spPr>
          <a:xfrm>
            <a:off x="7753763" y="5232487"/>
            <a:ext cx="1330426" cy="646331"/>
          </a:xfrm>
          <a:prstGeom prst="rect">
            <a:avLst/>
          </a:prstGeom>
          <a:noFill/>
        </p:spPr>
        <p:txBody>
          <a:bodyPr wrap="square" rtlCol="0">
            <a:spAutoFit/>
          </a:bodyPr>
          <a:lstStyle/>
          <a:p>
            <a:r>
              <a:rPr lang="en-US" dirty="0"/>
              <a:t>Without intervention</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485152" cy="400110"/>
          </a:xfrm>
          <a:prstGeom prst="rect">
            <a:avLst/>
          </a:prstGeom>
          <a:noFill/>
        </p:spPr>
        <p:txBody>
          <a:bodyPr wrap="square" rtlCol="0">
            <a:spAutoFit/>
          </a:bodyPr>
          <a:lstStyle/>
          <a:p>
            <a:r>
              <a:rPr lang="en-US" sz="2000" dirty="0"/>
              <a:t>vs.</a:t>
            </a:r>
          </a:p>
        </p:txBody>
      </p:sp>
      <p:sp>
        <p:nvSpPr>
          <p:cNvPr id="37" name="TextBox 36">
            <a:extLst>
              <a:ext uri="{FF2B5EF4-FFF2-40B4-BE49-F238E27FC236}">
                <a16:creationId xmlns:a16="http://schemas.microsoft.com/office/drawing/2014/main" id="{38573058-5EE8-45F6-AB4F-716CC92C4200}"/>
              </a:ext>
            </a:extLst>
          </p:cNvPr>
          <p:cNvSpPr txBox="1"/>
          <p:nvPr/>
        </p:nvSpPr>
        <p:spPr>
          <a:xfrm>
            <a:off x="1625659" y="1587789"/>
            <a:ext cx="5261269" cy="584775"/>
          </a:xfrm>
          <a:prstGeom prst="rect">
            <a:avLst/>
          </a:prstGeom>
          <a:solidFill>
            <a:schemeClr val="bg1"/>
          </a:solidFill>
        </p:spPr>
        <p:txBody>
          <a:bodyPr wrap="square" rtlCol="0">
            <a:spAutoFit/>
          </a:bodyPr>
          <a:lstStyle/>
          <a:p>
            <a:pPr algn="ctr"/>
            <a:endParaRPr lang="en-US" sz="1400" b="1" dirty="0"/>
          </a:p>
          <a:p>
            <a:pPr algn="ctr"/>
            <a:r>
              <a:rPr lang="en-US" b="1" dirty="0"/>
              <a:t>Fundamental problem of causal inference</a:t>
            </a:r>
          </a:p>
        </p:txBody>
      </p:sp>
      <p:sp>
        <p:nvSpPr>
          <p:cNvPr id="38" name="Left Brace 37">
            <a:extLst>
              <a:ext uri="{FF2B5EF4-FFF2-40B4-BE49-F238E27FC236}">
                <a16:creationId xmlns:a16="http://schemas.microsoft.com/office/drawing/2014/main" id="{8258B465-9106-4585-9FBE-A4A025AEC539}"/>
              </a:ext>
            </a:extLst>
          </p:cNvPr>
          <p:cNvSpPr/>
          <p:nvPr/>
        </p:nvSpPr>
        <p:spPr>
          <a:xfrm rot="5400000">
            <a:off x="3953441" y="194275"/>
            <a:ext cx="291614" cy="4427485"/>
          </a:xfrm>
          <a:prstGeom prst="leftBrace">
            <a:avLst>
              <a:gd name="adj1" fmla="val 4814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Tree>
    <p:extLst>
      <p:ext uri="{BB962C8B-B14F-4D97-AF65-F5344CB8AC3E}">
        <p14:creationId xmlns:p14="http://schemas.microsoft.com/office/powerpoint/2010/main" val="17851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7" grpId="1" animBg="1"/>
      <p:bldP spid="28" grpId="0" animBg="1"/>
      <p:bldP spid="29" grpId="0" animBg="1"/>
      <p:bldP spid="29" grpId="1" animBg="1"/>
      <p:bldP spid="33" grpId="0"/>
      <p:bldP spid="34" grpId="0"/>
      <p:bldP spid="36" grpId="0"/>
      <p:bldP spid="37"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ie-ppt-template-Jan19-top" id="{890C4D3D-542E-4B36-9038-23289E7A4BA0}" vid="{2CB86029-F8E7-4EBE-895D-1C2CC2165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7150</TotalTime>
  <Words>5346</Words>
  <Application>Microsoft Office PowerPoint</Application>
  <PresentationFormat>On-screen Show (4:3)</PresentationFormat>
  <Paragraphs>609</Paragraphs>
  <Slides>56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MS PGothic</vt:lpstr>
      <vt:lpstr>Arial</vt:lpstr>
      <vt:lpstr>Calibri</vt:lpstr>
      <vt:lpstr>Courier New</vt:lpstr>
      <vt:lpstr>Times New Roman</vt:lpstr>
      <vt:lpstr>Univers-Condensed</vt:lpstr>
      <vt:lpstr>Wingdings</vt:lpstr>
      <vt:lpstr>Office Theme</vt:lpstr>
      <vt:lpstr>PowerPoint Presentation</vt:lpstr>
      <vt:lpstr>PowerPoint Presentation</vt:lpstr>
      <vt:lpstr>Course objectives</vt:lpstr>
      <vt:lpstr>Modules at a glance</vt:lpstr>
      <vt:lpstr>Weekly Schedule</vt:lpstr>
      <vt:lpstr>Today’s Agenda</vt:lpstr>
      <vt:lpstr>Why Evaluate?</vt:lpstr>
      <vt:lpstr>Why Evaluate…</vt:lpstr>
      <vt:lpstr>What do we mean by impact evaluation?</vt:lpstr>
      <vt:lpstr>What is Impact Evaluation </vt:lpstr>
      <vt:lpstr>Prospective vs retrospective IE</vt:lpstr>
      <vt:lpstr>What is the difference between M&amp;E and IE? </vt:lpstr>
      <vt:lpstr>M&amp;E vs. IE…</vt:lpstr>
      <vt:lpstr>What is a ToC?</vt:lpstr>
      <vt:lpstr>Why do we need it?</vt:lpstr>
      <vt:lpstr>Elements of ToC</vt:lpstr>
      <vt:lpstr>Theory of Change: School vouchers</vt:lpstr>
      <vt:lpstr>PowerPoint Presentation</vt:lpstr>
      <vt:lpstr>PowerPoint Presentation</vt:lpstr>
      <vt:lpstr>PowerPoint Presentation</vt:lpstr>
      <vt:lpstr>Transmission route and assumptions…</vt:lpstr>
      <vt:lpstr>How do we measure what works?</vt:lpstr>
      <vt:lpstr>Impact Evaluation</vt:lpstr>
      <vt:lpstr>Impact Evaluation</vt:lpstr>
      <vt:lpstr>Impact Evaluations</vt:lpstr>
      <vt:lpstr>Impact Evaluations</vt:lpstr>
      <vt:lpstr>Impact Evaluations</vt:lpstr>
      <vt:lpstr>SUTVA: Stable Unit Treatment Values Assumption</vt:lpstr>
      <vt:lpstr>Correlation does not mean causation</vt:lpstr>
      <vt:lpstr>The big IE question (3 ways)</vt:lpstr>
      <vt:lpstr>The big IE question (3 ways)</vt:lpstr>
      <vt:lpstr>The big IE question (3 ways)</vt:lpstr>
      <vt:lpstr>The other big question</vt:lpstr>
      <vt:lpstr>The hypothesis</vt:lpstr>
      <vt:lpstr>PowerPoint Presentation</vt:lpstr>
      <vt:lpstr>The counterfactual</vt:lpstr>
      <vt:lpstr>The counterfactual</vt:lpstr>
      <vt:lpstr>Impact evaluator’s dilemma</vt:lpstr>
      <vt:lpstr>What to do?</vt:lpstr>
      <vt:lpstr>Creating the comparison group</vt:lpstr>
      <vt:lpstr>Ethics of a comparison group</vt:lpstr>
      <vt:lpstr>Ethics of a comparison group</vt:lpstr>
      <vt:lpstr>Ethics of a comparison group</vt:lpstr>
      <vt:lpstr>Ethics of a comparison group</vt:lpstr>
      <vt:lpstr>How do we measure what works?</vt:lpstr>
      <vt:lpstr>PowerPoint Presentation</vt:lpstr>
      <vt:lpstr>Experimental design: Randomized Control Trials</vt:lpstr>
      <vt:lpstr>Quasi-experimental evaluations</vt:lpstr>
      <vt:lpstr>Qualitative and Mixed methods</vt:lpstr>
      <vt:lpstr> </vt:lpstr>
      <vt:lpstr>Valuable experiences and lessons are emerging</vt:lpstr>
      <vt:lpstr>Research is moving beyond outdated perceptions</vt:lpstr>
      <vt:lpstr>Good practices for using qualitative evidence in quantitative impact evaluations</vt:lpstr>
      <vt:lpstr>Applications of qualitative evidence by study phase</vt:lpstr>
      <vt:lpstr>Examples from the field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Sridevi Prasad</dc:creator>
  <cp:lastModifiedBy>Sayak Khatua</cp:lastModifiedBy>
  <cp:revision>25</cp:revision>
  <dcterms:created xsi:type="dcterms:W3CDTF">2020-08-25T20:57:23Z</dcterms:created>
  <dcterms:modified xsi:type="dcterms:W3CDTF">2020-10-06T12:39:23Z</dcterms:modified>
</cp:coreProperties>
</file>