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1" r:id="rId5"/>
    <p:sldId id="265" r:id="rId6"/>
    <p:sldId id="266" r:id="rId7"/>
    <p:sldId id="262" r:id="rId8"/>
    <p:sldId id="256" r:id="rId9"/>
    <p:sldId id="260" r:id="rId10"/>
    <p:sldId id="263" r:id="rId11"/>
    <p:sldId id="267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1901" autoAdjust="0"/>
  </p:normalViewPr>
  <p:slideViewPr>
    <p:cSldViewPr snapToGrid="0" snapToObjects="1">
      <p:cViewPr>
        <p:scale>
          <a:sx n="100" d="100"/>
          <a:sy n="100" d="100"/>
        </p:scale>
        <p:origin x="-168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3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6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5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5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2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7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6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5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9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9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6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E9052-349C-054D-9711-2324705B880B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ED486-5A0C-DE4B-8F3E-AD11E5FEAE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8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5801"/>
            <a:ext cx="4559267" cy="11398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1248" y="1121561"/>
            <a:ext cx="897275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 Stage of a Pipeline defines:</a:t>
            </a:r>
          </a:p>
          <a:p>
            <a:r>
              <a:rPr lang="en-US" sz="1600" dirty="0" smtClean="0"/>
              <a:t>   </a:t>
            </a:r>
            <a:r>
              <a:rPr lang="en-US" sz="1600" dirty="0"/>
              <a:t>- A task (and concrete configuration </a:t>
            </a:r>
            <a:r>
              <a:rPr lang="en-US" sz="1600" dirty="0" smtClean="0"/>
              <a:t>parameters)						</a:t>
            </a:r>
            <a:r>
              <a:rPr lang="en-US" sz="1400" i="1" dirty="0" err="1" smtClean="0"/>
              <a:t>KMeans</a:t>
            </a:r>
            <a:r>
              <a:rPr lang="en-US" sz="1400" i="1" dirty="0" smtClean="0"/>
              <a:t>, </a:t>
            </a:r>
            <a:r>
              <a:rPr lang="en-US" sz="1400" i="1" dirty="0" err="1" smtClean="0"/>
              <a:t>SumSVM</a:t>
            </a:r>
            <a:endParaRPr lang="en-US" sz="1400" i="1" dirty="0"/>
          </a:p>
          <a:p>
            <a:r>
              <a:rPr lang="en-US" sz="1600" dirty="0"/>
              <a:t>   - A list (hierarchy) of </a:t>
            </a:r>
            <a:r>
              <a:rPr lang="en-US" sz="1600" dirty="0" smtClean="0"/>
              <a:t>Task-Containers (and </a:t>
            </a:r>
            <a:r>
              <a:rPr lang="en-US" sz="1600" dirty="0"/>
              <a:t>concrete configuration parameters</a:t>
            </a:r>
            <a:r>
              <a:rPr lang="en-US" sz="1600" dirty="0" smtClean="0"/>
              <a:t>)	</a:t>
            </a:r>
            <a:r>
              <a:rPr lang="en-US" sz="1400" i="1" dirty="0" smtClean="0"/>
              <a:t>Iterative, </a:t>
            </a:r>
            <a:r>
              <a:rPr lang="en-US" sz="1400" i="1" dirty="0" err="1" smtClean="0"/>
              <a:t>CrossValidation</a:t>
            </a:r>
            <a:endParaRPr lang="en-US" sz="1600" dirty="0"/>
          </a:p>
          <a:p>
            <a:r>
              <a:rPr lang="en-US" sz="1600" dirty="0"/>
              <a:t>   - An input </a:t>
            </a:r>
            <a:r>
              <a:rPr lang="en-US" sz="1600" u="sng" dirty="0" err="1"/>
              <a:t>datasource</a:t>
            </a:r>
            <a:endParaRPr lang="en-US" sz="1600" u="sng" dirty="0"/>
          </a:p>
          <a:p>
            <a:r>
              <a:rPr lang="en-US" sz="1600" dirty="0"/>
              <a:t>   - An output </a:t>
            </a:r>
            <a:r>
              <a:rPr lang="en-US" sz="1600" u="sng" dirty="0" err="1"/>
              <a:t>datasource</a:t>
            </a:r>
            <a:endParaRPr lang="en-US" sz="1600" u="sng" dirty="0"/>
          </a:p>
          <a:p>
            <a:r>
              <a:rPr lang="en-US" sz="1600" dirty="0"/>
              <a:t>   </a:t>
            </a:r>
          </a:p>
          <a:p>
            <a:r>
              <a:rPr lang="en-US" sz="1600" dirty="0"/>
              <a:t>   For instance</a:t>
            </a:r>
            <a:r>
              <a:rPr lang="en-US" sz="1600" dirty="0" smtClean="0"/>
              <a:t>:   </a:t>
            </a:r>
            <a:endParaRPr lang="en-US" sz="1600" dirty="0"/>
          </a:p>
          <a:p>
            <a:pPr lvl="2"/>
            <a:r>
              <a:rPr lang="da-DK" sz="1400" dirty="0" smtClean="0">
                <a:latin typeface="Lucida Console"/>
                <a:cs typeface="Lucida Console"/>
              </a:rPr>
              <a:t>stage.01.task</a:t>
            </a:r>
            <a:r>
              <a:rPr lang="da-DK" sz="1400" dirty="0">
                <a:latin typeface="Lucida Console"/>
                <a:cs typeface="Lucida Console"/>
              </a:rPr>
              <a:t>: bigs.modules.ml.KMeans</a:t>
            </a:r>
          </a:p>
          <a:p>
            <a:pPr lvl="2"/>
            <a:r>
              <a:rPr lang="en-US" sz="1400" dirty="0" smtClean="0">
                <a:latin typeface="Lucida Console"/>
                <a:cs typeface="Lucida Console"/>
              </a:rPr>
              <a:t>stage.01.container.01</a:t>
            </a:r>
            <a:r>
              <a:rPr lang="en-US" sz="1400" dirty="0">
                <a:latin typeface="Lucida Console"/>
                <a:cs typeface="Lucida Console"/>
              </a:rPr>
              <a:t>: </a:t>
            </a:r>
            <a:r>
              <a:rPr lang="en-US" sz="1400" dirty="0" err="1" smtClean="0">
                <a:latin typeface="Lucida Console"/>
                <a:cs typeface="Lucida Console"/>
              </a:rPr>
              <a:t>bigs.modules.containers.IterativeTaskContainer</a:t>
            </a:r>
            <a:endParaRPr lang="en-US" sz="1400" dirty="0">
              <a:latin typeface="Lucida Console"/>
              <a:cs typeface="Lucida Console"/>
            </a:endParaRPr>
          </a:p>
          <a:p>
            <a:pPr lvl="2"/>
            <a:r>
              <a:rPr lang="en-US" sz="1400" dirty="0" smtClean="0">
                <a:latin typeface="Lucida Console"/>
                <a:cs typeface="Lucida Console"/>
              </a:rPr>
              <a:t>stage.01.container.02</a:t>
            </a:r>
            <a:r>
              <a:rPr lang="en-US" sz="1400" dirty="0">
                <a:latin typeface="Lucida Console"/>
                <a:cs typeface="Lucida Console"/>
              </a:rPr>
              <a:t>: </a:t>
            </a:r>
            <a:r>
              <a:rPr lang="en-US" sz="1400" dirty="0" err="1" smtClean="0">
                <a:latin typeface="Lucida Console"/>
                <a:cs typeface="Lucida Console"/>
              </a:rPr>
              <a:t>bigs.modules.containers.DataPartitionTaskContainer</a:t>
            </a:r>
            <a:endParaRPr lang="en-US" sz="1400" dirty="0">
              <a:latin typeface="Lucida Console"/>
              <a:cs typeface="Lucida Console"/>
            </a:endParaRPr>
          </a:p>
          <a:p>
            <a:pPr lvl="2"/>
            <a:r>
              <a:rPr lang="pl-PL" sz="1400" dirty="0" smtClean="0">
                <a:latin typeface="Lucida Console"/>
                <a:cs typeface="Lucida Console"/>
              </a:rPr>
              <a:t>stage.01.input.source</a:t>
            </a:r>
            <a:r>
              <a:rPr lang="pl-PL" sz="1400" dirty="0">
                <a:latin typeface="Lucida Console"/>
                <a:cs typeface="Lucida Console"/>
              </a:rPr>
              <a:t>: bigs.modules.storage.HBaseDataSource</a:t>
            </a:r>
          </a:p>
          <a:p>
            <a:pPr lvl="2"/>
            <a:r>
              <a:rPr lang="pl-PL" sz="1400" dirty="0" smtClean="0">
                <a:latin typeface="Lucida Console"/>
                <a:cs typeface="Lucida Console"/>
              </a:rPr>
              <a:t>stage.01.input.table</a:t>
            </a:r>
            <a:r>
              <a:rPr lang="pl-PL" sz="1400" dirty="0">
                <a:latin typeface="Lucida Console"/>
                <a:cs typeface="Lucida Console"/>
              </a:rPr>
              <a:t>: dataset.CLEF2012</a:t>
            </a:r>
          </a:p>
          <a:p>
            <a:pPr lvl="2"/>
            <a:r>
              <a:rPr lang="en-US" sz="1400" dirty="0" smtClean="0">
                <a:latin typeface="Lucida Console"/>
                <a:cs typeface="Lucida Console"/>
              </a:rPr>
              <a:t>stage.01.output.source</a:t>
            </a:r>
            <a:r>
              <a:rPr lang="en-US" sz="1400" dirty="0">
                <a:latin typeface="Lucida Console"/>
                <a:cs typeface="Lucida Console"/>
              </a:rPr>
              <a:t>: </a:t>
            </a:r>
            <a:r>
              <a:rPr lang="en-US" sz="1400" dirty="0" err="1">
                <a:latin typeface="Lucida Console"/>
                <a:cs typeface="Lucida Console"/>
              </a:rPr>
              <a:t>bigs.modules.storage.HBaseDataSource</a:t>
            </a:r>
            <a:endParaRPr lang="en-US" sz="1400" dirty="0">
              <a:latin typeface="Lucida Console"/>
              <a:cs typeface="Lucida Console"/>
            </a:endParaRPr>
          </a:p>
          <a:p>
            <a:pPr lvl="2"/>
            <a:r>
              <a:rPr lang="da-DK" sz="1400" dirty="0" smtClean="0">
                <a:latin typeface="Lucida Console"/>
                <a:cs typeface="Lucida Console"/>
              </a:rPr>
              <a:t>stage.01.output.table</a:t>
            </a:r>
            <a:r>
              <a:rPr lang="da-DK" sz="1400" dirty="0">
                <a:latin typeface="Lucida Console"/>
                <a:cs typeface="Lucida Console"/>
              </a:rPr>
              <a:t>: models.CLEF2012</a:t>
            </a:r>
          </a:p>
          <a:p>
            <a:pPr lvl="2"/>
            <a:endParaRPr lang="en-US" sz="1400" dirty="0">
              <a:latin typeface="Lucida Console"/>
              <a:cs typeface="Lucida Console"/>
            </a:endParaRPr>
          </a:p>
          <a:p>
            <a:pPr lvl="2"/>
            <a:r>
              <a:rPr lang="en-US" sz="1400" dirty="0" smtClean="0">
                <a:latin typeface="Lucida Console"/>
                <a:cs typeface="Lucida Console"/>
              </a:rPr>
              <a:t>stage.01.KMeans.numberOfCentroids</a:t>
            </a:r>
            <a:r>
              <a:rPr lang="en-US" sz="1400" dirty="0">
                <a:latin typeface="Lucida Console"/>
                <a:cs typeface="Lucida Console"/>
              </a:rPr>
              <a:t>: 20</a:t>
            </a:r>
          </a:p>
          <a:p>
            <a:pPr lvl="2"/>
            <a:r>
              <a:rPr lang="en-US" sz="1400" dirty="0" smtClean="0">
                <a:latin typeface="Lucida Console"/>
                <a:cs typeface="Lucida Console"/>
              </a:rPr>
              <a:t>stage.01.Iteration.numberOfIterations</a:t>
            </a:r>
            <a:r>
              <a:rPr lang="en-US" sz="1400" dirty="0">
                <a:latin typeface="Lucida Console"/>
                <a:cs typeface="Lucida Console"/>
              </a:rPr>
              <a:t>: 2</a:t>
            </a:r>
          </a:p>
          <a:p>
            <a:pPr lvl="2"/>
            <a:r>
              <a:rPr lang="en-US" sz="1400" dirty="0" smtClean="0">
                <a:latin typeface="Lucida Console"/>
                <a:cs typeface="Lucida Console"/>
              </a:rPr>
              <a:t>stage.01.DataPartition.numberOfPartitions</a:t>
            </a:r>
            <a:r>
              <a:rPr lang="en-US" sz="1400" dirty="0">
                <a:latin typeface="Lucida Console"/>
                <a:cs typeface="Lucida Console"/>
              </a:rPr>
              <a:t>: 2</a:t>
            </a:r>
          </a:p>
          <a:p>
            <a:r>
              <a:rPr lang="en-US" dirty="0"/>
              <a:t> </a:t>
            </a:r>
            <a:r>
              <a:rPr lang="en-US" sz="1600" dirty="0"/>
              <a:t>     </a:t>
            </a:r>
          </a:p>
          <a:p>
            <a:r>
              <a:rPr lang="en-US" sz="1600" dirty="0"/>
              <a:t>From this, BIGS</a:t>
            </a:r>
          </a:p>
          <a:p>
            <a:r>
              <a:rPr lang="en-US" sz="1600" dirty="0"/>
              <a:t>   (1) allows each </a:t>
            </a:r>
            <a:r>
              <a:rPr lang="en-US" sz="1600" dirty="0" err="1" smtClean="0"/>
              <a:t>TaskContainer</a:t>
            </a:r>
            <a:r>
              <a:rPr lang="en-US" sz="1600" dirty="0" smtClean="0"/>
              <a:t> to </a:t>
            </a:r>
            <a:r>
              <a:rPr lang="en-US" sz="1600" dirty="0"/>
              <a:t>tag input data as desired</a:t>
            </a:r>
          </a:p>
          <a:p>
            <a:r>
              <a:rPr lang="en-US" sz="1600" dirty="0"/>
              <a:t>   (2) establishes a schedule to process all input data grouped by tags</a:t>
            </a:r>
          </a:p>
          <a:p>
            <a:r>
              <a:rPr lang="en-US" sz="1600" dirty="0"/>
              <a:t>   (3) establishes execution priorities according to whether </a:t>
            </a:r>
            <a:r>
              <a:rPr lang="en-US" sz="1600" dirty="0" err="1" smtClean="0"/>
              <a:t>TaskContainers</a:t>
            </a:r>
            <a:r>
              <a:rPr lang="en-US" sz="1600" dirty="0" smtClean="0"/>
              <a:t> </a:t>
            </a:r>
            <a:r>
              <a:rPr lang="en-US" sz="1600" dirty="0" smtClean="0"/>
              <a:t>are </a:t>
            </a:r>
            <a:r>
              <a:rPr lang="en-US" sz="1600" dirty="0"/>
              <a:t>parallel or sequential</a:t>
            </a:r>
          </a:p>
          <a:p>
            <a:r>
              <a:rPr lang="en-US" sz="1600" dirty="0"/>
              <a:t>   (4) provides workers to to execute the schedule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5273331" y="442520"/>
            <a:ext cx="2708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PROCESS MODEL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335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46930" y="411742"/>
            <a:ext cx="2161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DATA FLOW</a:t>
            </a:r>
            <a:endParaRPr lang="en-US" sz="3200" b="1" dirty="0" smtClean="0"/>
          </a:p>
        </p:txBody>
      </p:sp>
      <p:pic>
        <p:nvPicPr>
          <p:cNvPr id="5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2394" y="1267480"/>
            <a:ext cx="8262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Each </a:t>
            </a:r>
            <a:r>
              <a:rPr lang="en-US" b="1" dirty="0" err="1" smtClean="0"/>
              <a:t>TaskContainer</a:t>
            </a:r>
            <a:r>
              <a:rPr lang="en-US" dirty="0" smtClean="0"/>
              <a:t> is given the chance to produce tags for the data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7" name="Rectangle 2"/>
          <p:cNvSpPr/>
          <p:nvPr/>
        </p:nvSpPr>
        <p:spPr>
          <a:xfrm>
            <a:off x="606119" y="1967214"/>
            <a:ext cx="47349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Lucida Console"/>
                <a:cs typeface="Lucida Console"/>
              </a:rPr>
              <a:t>Key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1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2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3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4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5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6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7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8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9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10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11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12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13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14</a:t>
            </a:r>
          </a:p>
        </p:txBody>
      </p:sp>
      <p:sp>
        <p:nvSpPr>
          <p:cNvPr id="8" name="Rectangle 2"/>
          <p:cNvSpPr/>
          <p:nvPr/>
        </p:nvSpPr>
        <p:spPr>
          <a:xfrm>
            <a:off x="995264" y="1967214"/>
            <a:ext cx="83079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Lucida Console"/>
                <a:cs typeface="Lucida Console"/>
              </a:rPr>
              <a:t>Content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...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 smtClean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...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...</a:t>
            </a:r>
            <a:endParaRPr lang="en-US" sz="1000" dirty="0">
              <a:latin typeface="Lucida Console"/>
              <a:cs typeface="Lucida Console"/>
            </a:endParaRPr>
          </a:p>
        </p:txBody>
      </p:sp>
      <p:sp>
        <p:nvSpPr>
          <p:cNvPr id="9" name="Rectangle 2"/>
          <p:cNvSpPr/>
          <p:nvPr/>
        </p:nvSpPr>
        <p:spPr>
          <a:xfrm>
            <a:off x="1708992" y="1687430"/>
            <a:ext cx="23284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Lucida Console"/>
                <a:cs typeface="Lucida Console"/>
              </a:rPr>
              <a:t>Tags by </a:t>
            </a:r>
            <a:r>
              <a:rPr lang="en-US" sz="1000" dirty="0" err="1" smtClean="0">
                <a:latin typeface="Lucida Console"/>
                <a:cs typeface="Lucida Console"/>
              </a:rPr>
              <a:t>IterativeTaskContainer</a:t>
            </a:r>
            <a:endParaRPr lang="en-US" sz="1000" dirty="0" smtClean="0">
              <a:latin typeface="Lucida Console"/>
              <a:cs typeface="Lucida Console"/>
            </a:endParaRPr>
          </a:p>
          <a:p>
            <a:r>
              <a:rPr lang="en-US" sz="1000" dirty="0" smtClean="0">
                <a:latin typeface="Lucida Console"/>
                <a:cs typeface="Lucida Console"/>
              </a:rPr>
              <a:t>Iteration 1    Iteration 2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endParaRPr lang="en-US" sz="1000" dirty="0" smtClean="0">
              <a:latin typeface="Lucida Console"/>
              <a:cs typeface="Lucida Console"/>
            </a:endParaRPr>
          </a:p>
        </p:txBody>
      </p:sp>
      <p:sp>
        <p:nvSpPr>
          <p:cNvPr id="10" name="Rectangle 2"/>
          <p:cNvSpPr/>
          <p:nvPr/>
        </p:nvSpPr>
        <p:spPr>
          <a:xfrm>
            <a:off x="3867473" y="1687430"/>
            <a:ext cx="2328422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Lucida Console"/>
                <a:cs typeface="Lucida Console"/>
              </a:rPr>
              <a:t>Tags by </a:t>
            </a:r>
          </a:p>
          <a:p>
            <a:r>
              <a:rPr lang="en-US" sz="1000" dirty="0" err="1" smtClean="0">
                <a:latin typeface="Lucida Console"/>
                <a:cs typeface="Lucida Console"/>
              </a:rPr>
              <a:t>CrossValidationTaskContainer</a:t>
            </a:r>
            <a:endParaRPr lang="en-US" sz="1000" dirty="0" smtClean="0">
              <a:latin typeface="Lucida Console"/>
              <a:cs typeface="Lucida Console"/>
            </a:endParaRPr>
          </a:p>
          <a:p>
            <a:r>
              <a:rPr lang="en-US" sz="1000" dirty="0" smtClean="0">
                <a:latin typeface="Lucida Console"/>
                <a:cs typeface="Lucida Console"/>
              </a:rPr>
              <a:t>Fold    Function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  1 	    TRAIN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1 	    TRAIN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  </a:t>
            </a:r>
            <a:r>
              <a:rPr lang="en-US" sz="1000" dirty="0">
                <a:latin typeface="Lucida Console"/>
                <a:cs typeface="Lucida Console"/>
              </a:rPr>
              <a:t>1 	    </a:t>
            </a:r>
            <a:r>
              <a:rPr lang="en-US" sz="1000" dirty="0" smtClean="0">
                <a:latin typeface="Lucida Console"/>
                <a:cs typeface="Lucida Console"/>
              </a:rPr>
              <a:t>TRAIN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  1 </a:t>
            </a:r>
            <a:r>
              <a:rPr lang="en-US" sz="1000" dirty="0">
                <a:latin typeface="Lucida Console"/>
                <a:cs typeface="Lucida Console"/>
              </a:rPr>
              <a:t>	    </a:t>
            </a:r>
            <a:r>
              <a:rPr lang="en-US" sz="1000" dirty="0" smtClean="0">
                <a:latin typeface="Lucida Console"/>
                <a:cs typeface="Lucida Console"/>
              </a:rPr>
              <a:t>TRAIN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  </a:t>
            </a:r>
            <a:r>
              <a:rPr lang="en-US" sz="1000" dirty="0">
                <a:latin typeface="Lucida Console"/>
                <a:cs typeface="Lucida Console"/>
              </a:rPr>
              <a:t>1 	    </a:t>
            </a:r>
            <a:r>
              <a:rPr lang="en-US" sz="1000" dirty="0" smtClean="0">
                <a:latin typeface="Lucida Console"/>
                <a:cs typeface="Lucida Console"/>
              </a:rPr>
              <a:t>TEST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  </a:t>
            </a:r>
            <a:r>
              <a:rPr lang="en-US" sz="1000" dirty="0">
                <a:latin typeface="Lucida Console"/>
                <a:cs typeface="Lucida Console"/>
              </a:rPr>
              <a:t>1 	    </a:t>
            </a:r>
            <a:r>
              <a:rPr lang="en-US" sz="1000" dirty="0" smtClean="0">
                <a:latin typeface="Lucida Console"/>
                <a:cs typeface="Lucida Console"/>
              </a:rPr>
              <a:t>TEST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  2 </a:t>
            </a:r>
            <a:r>
              <a:rPr lang="en-US" sz="1000" dirty="0">
                <a:latin typeface="Lucida Console"/>
                <a:cs typeface="Lucida Console"/>
              </a:rPr>
              <a:t>	    </a:t>
            </a:r>
            <a:r>
              <a:rPr lang="en-US" sz="1000" dirty="0" smtClean="0">
                <a:latin typeface="Lucida Console"/>
                <a:cs typeface="Lucida Console"/>
              </a:rPr>
              <a:t>TRAIN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  </a:t>
            </a:r>
            <a:r>
              <a:rPr lang="en-US" sz="1000" dirty="0">
                <a:latin typeface="Lucida Console"/>
                <a:cs typeface="Lucida Console"/>
              </a:rPr>
              <a:t>2 	    </a:t>
            </a:r>
            <a:r>
              <a:rPr lang="en-US" sz="1000" dirty="0" smtClean="0">
                <a:latin typeface="Lucida Console"/>
                <a:cs typeface="Lucida Console"/>
              </a:rPr>
              <a:t>TRAIN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2 </a:t>
            </a:r>
            <a:r>
              <a:rPr lang="en-US" sz="1000" dirty="0">
                <a:latin typeface="Lucida Console"/>
                <a:cs typeface="Lucida Console"/>
              </a:rPr>
              <a:t>	    </a:t>
            </a:r>
            <a:r>
              <a:rPr lang="en-US" sz="1000" dirty="0" smtClean="0">
                <a:latin typeface="Lucida Console"/>
                <a:cs typeface="Lucida Console"/>
              </a:rPr>
              <a:t>TRAIN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2 </a:t>
            </a:r>
            <a:r>
              <a:rPr lang="en-US" sz="1000" dirty="0">
                <a:latin typeface="Lucida Console"/>
                <a:cs typeface="Lucida Console"/>
              </a:rPr>
              <a:t>	    </a:t>
            </a:r>
            <a:r>
              <a:rPr lang="en-US" sz="1000" dirty="0" smtClean="0">
                <a:latin typeface="Lucida Console"/>
                <a:cs typeface="Lucida Console"/>
              </a:rPr>
              <a:t>TRAIN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2 </a:t>
            </a:r>
            <a:r>
              <a:rPr lang="en-US" sz="1000" dirty="0">
                <a:latin typeface="Lucida Console"/>
                <a:cs typeface="Lucida Console"/>
              </a:rPr>
              <a:t>	    </a:t>
            </a:r>
            <a:r>
              <a:rPr lang="en-US" sz="1000" dirty="0" smtClean="0">
                <a:latin typeface="Lucida Console"/>
                <a:cs typeface="Lucida Console"/>
              </a:rPr>
              <a:t>TRAIN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2 </a:t>
            </a:r>
            <a:r>
              <a:rPr lang="en-US" sz="1000" dirty="0">
                <a:latin typeface="Lucida Console"/>
                <a:cs typeface="Lucida Console"/>
              </a:rPr>
              <a:t>	    </a:t>
            </a:r>
            <a:r>
              <a:rPr lang="en-US" sz="1000" dirty="0" smtClean="0">
                <a:latin typeface="Lucida Console"/>
                <a:cs typeface="Lucida Console"/>
              </a:rPr>
              <a:t>TRAIN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  </a:t>
            </a:r>
            <a:r>
              <a:rPr lang="en-US" sz="1000" dirty="0">
                <a:latin typeface="Lucida Console"/>
                <a:cs typeface="Lucida Console"/>
              </a:rPr>
              <a:t>2 	    </a:t>
            </a:r>
            <a:r>
              <a:rPr lang="en-US" sz="1000" dirty="0" smtClean="0">
                <a:latin typeface="Lucida Console"/>
                <a:cs typeface="Lucida Console"/>
              </a:rPr>
              <a:t>TEST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  </a:t>
            </a:r>
            <a:r>
              <a:rPr lang="en-US" sz="1000" dirty="0">
                <a:latin typeface="Lucida Console"/>
                <a:cs typeface="Lucida Console"/>
              </a:rPr>
              <a:t>2 	    </a:t>
            </a:r>
            <a:r>
              <a:rPr lang="en-US" sz="1000" dirty="0" smtClean="0">
                <a:latin typeface="Lucida Console"/>
                <a:cs typeface="Lucida Console"/>
              </a:rPr>
              <a:t>TEST</a:t>
            </a:r>
          </a:p>
        </p:txBody>
      </p:sp>
      <p:sp>
        <p:nvSpPr>
          <p:cNvPr id="11" name="Rectangle 2"/>
          <p:cNvSpPr/>
          <p:nvPr/>
        </p:nvSpPr>
        <p:spPr>
          <a:xfrm>
            <a:off x="6195895" y="1687430"/>
            <a:ext cx="2328422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Lucida Console"/>
                <a:cs typeface="Lucida Console"/>
              </a:rPr>
              <a:t>Tags by </a:t>
            </a:r>
          </a:p>
          <a:p>
            <a:r>
              <a:rPr lang="en-US" sz="1000" dirty="0" err="1" smtClean="0">
                <a:latin typeface="Lucida Console"/>
                <a:cs typeface="Lucida Console"/>
              </a:rPr>
              <a:t>DataPartitionTaskContainer</a:t>
            </a:r>
            <a:endParaRPr lang="en-US" sz="1000" dirty="0" smtClean="0">
              <a:latin typeface="Lucida Console"/>
              <a:cs typeface="Lucida Console"/>
            </a:endParaRPr>
          </a:p>
          <a:p>
            <a:r>
              <a:rPr lang="en-US" sz="1000" dirty="0" smtClean="0">
                <a:latin typeface="Lucida Console"/>
                <a:cs typeface="Lucida Console"/>
              </a:rPr>
              <a:t>Split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1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1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2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2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1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  1</a:t>
            </a:r>
          </a:p>
          <a:p>
            <a:r>
              <a:rPr lang="en-US" sz="1000" dirty="0">
                <a:latin typeface="Lucida Console"/>
                <a:cs typeface="Lucida Console"/>
              </a:rPr>
              <a:t>  2</a:t>
            </a:r>
          </a:p>
          <a:p>
            <a:r>
              <a:rPr lang="en-US" sz="1000" dirty="0">
                <a:latin typeface="Lucida Console"/>
                <a:cs typeface="Lucida Console"/>
              </a:rPr>
              <a:t>  </a:t>
            </a:r>
            <a:r>
              <a:rPr lang="en-US" sz="1000" dirty="0" smtClean="0">
                <a:latin typeface="Lucida Console"/>
                <a:cs typeface="Lucida Console"/>
              </a:rPr>
              <a:t>2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1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  1</a:t>
            </a:r>
          </a:p>
          <a:p>
            <a:r>
              <a:rPr lang="en-US" sz="1000" dirty="0">
                <a:latin typeface="Lucida Console"/>
                <a:cs typeface="Lucida Console"/>
              </a:rPr>
              <a:t>  2</a:t>
            </a:r>
          </a:p>
          <a:p>
            <a:r>
              <a:rPr lang="en-US" sz="1000" dirty="0">
                <a:latin typeface="Lucida Console"/>
                <a:cs typeface="Lucida Console"/>
              </a:rPr>
              <a:t>  </a:t>
            </a:r>
            <a:r>
              <a:rPr lang="en-US" sz="1000" dirty="0" smtClean="0">
                <a:latin typeface="Lucida Console"/>
                <a:cs typeface="Lucida Console"/>
              </a:rPr>
              <a:t>2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1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  </a:t>
            </a:r>
            <a:r>
              <a:rPr lang="en-US" sz="1000" dirty="0" smtClean="0">
                <a:latin typeface="Lucida Console"/>
                <a:cs typeface="Lucida Console"/>
              </a:rPr>
              <a:t>1</a:t>
            </a:r>
            <a:endParaRPr lang="en-US" sz="1000" dirty="0">
              <a:latin typeface="Lucida Console"/>
              <a:cs typeface="Lucida Console"/>
            </a:endParaRPr>
          </a:p>
        </p:txBody>
      </p:sp>
      <p:sp>
        <p:nvSpPr>
          <p:cNvPr id="12" name="Rectangle 7"/>
          <p:cNvSpPr/>
          <p:nvPr/>
        </p:nvSpPr>
        <p:spPr>
          <a:xfrm>
            <a:off x="664296" y="2169613"/>
            <a:ext cx="6256278" cy="316285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3" name="Rectangle 7"/>
          <p:cNvSpPr/>
          <p:nvPr/>
        </p:nvSpPr>
        <p:spPr>
          <a:xfrm>
            <a:off x="664296" y="2802306"/>
            <a:ext cx="6256278" cy="316285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4" name="Rectangle 7"/>
          <p:cNvSpPr/>
          <p:nvPr/>
        </p:nvSpPr>
        <p:spPr>
          <a:xfrm>
            <a:off x="664296" y="3395033"/>
            <a:ext cx="6256278" cy="316285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5" name="Rectangle 7"/>
          <p:cNvSpPr/>
          <p:nvPr/>
        </p:nvSpPr>
        <p:spPr>
          <a:xfrm>
            <a:off x="664296" y="4023593"/>
            <a:ext cx="6256278" cy="316285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6" name="Rectangle 7"/>
          <p:cNvSpPr/>
          <p:nvPr/>
        </p:nvSpPr>
        <p:spPr>
          <a:xfrm>
            <a:off x="664296" y="2486021"/>
            <a:ext cx="6256278" cy="316285"/>
          </a:xfrm>
          <a:prstGeom prst="rect">
            <a:avLst/>
          </a:prstGeom>
          <a:solidFill>
            <a:schemeClr val="accent1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8" name="Rectangle 7"/>
          <p:cNvSpPr/>
          <p:nvPr/>
        </p:nvSpPr>
        <p:spPr>
          <a:xfrm>
            <a:off x="664296" y="3118592"/>
            <a:ext cx="6256278" cy="276442"/>
          </a:xfrm>
          <a:prstGeom prst="rect">
            <a:avLst/>
          </a:prstGeom>
          <a:solidFill>
            <a:schemeClr val="accent1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9" name="Rectangle 7"/>
          <p:cNvSpPr/>
          <p:nvPr/>
        </p:nvSpPr>
        <p:spPr>
          <a:xfrm>
            <a:off x="664296" y="3712571"/>
            <a:ext cx="6256278" cy="312275"/>
          </a:xfrm>
          <a:prstGeom prst="rect">
            <a:avLst/>
          </a:prstGeom>
          <a:solidFill>
            <a:schemeClr val="accent1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0" name="Rectangle 5"/>
          <p:cNvSpPr/>
          <p:nvPr/>
        </p:nvSpPr>
        <p:spPr>
          <a:xfrm>
            <a:off x="568541" y="4676264"/>
            <a:ext cx="8262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Then, all data rows with SAME TAG SET are grouped in the same processing BLOCK</a:t>
            </a:r>
            <a:endParaRPr lang="en-US" b="1" dirty="0" smtClean="0"/>
          </a:p>
        </p:txBody>
      </p:sp>
      <p:sp>
        <p:nvSpPr>
          <p:cNvPr id="21" name="Rectangle 2"/>
          <p:cNvSpPr/>
          <p:nvPr/>
        </p:nvSpPr>
        <p:spPr>
          <a:xfrm>
            <a:off x="427835" y="5197896"/>
            <a:ext cx="85441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Lucida Console"/>
                <a:cs typeface="Lucida Console"/>
              </a:rPr>
              <a:t>12/04/12 12:11:11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Stage 1</a:t>
            </a:r>
          </a:p>
          <a:p>
            <a:r>
              <a:rPr lang="en-US" sz="1000" dirty="0">
                <a:latin typeface="Lucida Console"/>
                <a:cs typeface="Lucida Console"/>
              </a:rPr>
              <a:t>12/04/12 12:11:11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configured task: </a:t>
            </a:r>
            <a:r>
              <a:rPr lang="en-US" sz="1000" dirty="0" err="1">
                <a:latin typeface="Lucida Console"/>
                <a:cs typeface="Lucida Console"/>
              </a:rPr>
              <a:t>KMeans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numberOfCentroids</a:t>
            </a:r>
            <a:r>
              <a:rPr lang="en-US" sz="1000" dirty="0">
                <a:latin typeface="Lucida Console"/>
                <a:cs typeface="Lucida Console"/>
              </a:rPr>
              <a:t>=20]</a:t>
            </a:r>
          </a:p>
          <a:p>
            <a:r>
              <a:rPr lang="en-US" sz="1000" dirty="0">
                <a:latin typeface="Lucida Console"/>
                <a:cs typeface="Lucida Console"/>
              </a:rPr>
              <a:t>000   </a:t>
            </a:r>
            <a:r>
              <a:rPr lang="en-US" sz="1000" dirty="0" err="1">
                <a:latin typeface="Lucida Console"/>
                <a:cs typeface="Lucida Console"/>
              </a:rPr>
              <a:t>TopLevelTaskContainer</a:t>
            </a:r>
            <a:r>
              <a:rPr lang="en-US" sz="1000" dirty="0">
                <a:latin typeface="Lucida Console"/>
                <a:cs typeface="Lucida Console"/>
              </a:rPr>
              <a:t> [].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001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002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003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processDataItem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processDataItem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b="1" dirty="0" smtClean="0">
                <a:latin typeface="Lucida Console"/>
                <a:cs typeface="Lucida Console"/>
              </a:rPr>
              <a:t>. . . . . </a:t>
            </a:r>
          </a:p>
        </p:txBody>
      </p:sp>
      <p:sp>
        <p:nvSpPr>
          <p:cNvPr id="22" name="Rectangle 7"/>
          <p:cNvSpPr/>
          <p:nvPr/>
        </p:nvSpPr>
        <p:spPr>
          <a:xfrm>
            <a:off x="7110832" y="6160490"/>
            <a:ext cx="1805206" cy="158142"/>
          </a:xfrm>
          <a:prstGeom prst="rect">
            <a:avLst/>
          </a:prstGeom>
          <a:solidFill>
            <a:schemeClr val="accent6">
              <a:alpha val="51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3" name="Rectangle 7"/>
          <p:cNvSpPr/>
          <p:nvPr/>
        </p:nvSpPr>
        <p:spPr>
          <a:xfrm>
            <a:off x="7119214" y="6318632"/>
            <a:ext cx="1805206" cy="158142"/>
          </a:xfrm>
          <a:prstGeom prst="rect">
            <a:avLst/>
          </a:prstGeom>
          <a:solidFill>
            <a:schemeClr val="accent1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cxnSp>
        <p:nvCxnSpPr>
          <p:cNvPr id="24" name="23 Conector curvado"/>
          <p:cNvCxnSpPr>
            <a:stCxn id="12" idx="3"/>
          </p:cNvCxnSpPr>
          <p:nvPr/>
        </p:nvCxnSpPr>
        <p:spPr>
          <a:xfrm>
            <a:off x="6920574" y="2327756"/>
            <a:ext cx="1243712" cy="383273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curvado"/>
          <p:cNvCxnSpPr>
            <a:stCxn id="16" idx="3"/>
            <a:endCxn id="23" idx="1"/>
          </p:cNvCxnSpPr>
          <p:nvPr/>
        </p:nvCxnSpPr>
        <p:spPr>
          <a:xfrm>
            <a:off x="6920574" y="2644164"/>
            <a:ext cx="198640" cy="375353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7"/>
          <p:cNvSpPr/>
          <p:nvPr/>
        </p:nvSpPr>
        <p:spPr>
          <a:xfrm>
            <a:off x="1708992" y="1668453"/>
            <a:ext cx="2158481" cy="2671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30" name="Rectangle 7"/>
          <p:cNvSpPr/>
          <p:nvPr/>
        </p:nvSpPr>
        <p:spPr>
          <a:xfrm>
            <a:off x="3867473" y="1668452"/>
            <a:ext cx="2339241" cy="2671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31" name="Rectangle 7"/>
          <p:cNvSpPr/>
          <p:nvPr/>
        </p:nvSpPr>
        <p:spPr>
          <a:xfrm>
            <a:off x="6206714" y="1668451"/>
            <a:ext cx="2158481" cy="2671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80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23" name="Rectangle 4"/>
          <p:cNvSpPr/>
          <p:nvPr/>
        </p:nvSpPr>
        <p:spPr>
          <a:xfrm>
            <a:off x="322965" y="5462102"/>
            <a:ext cx="8454040" cy="13196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TASK RESULTS and DATA ARE GATHERED AND PASSED ON BY THE FRAMEWORK ACCORDING TO SCHEDULE PRIORITIES AND PARENTSHIP. </a:t>
            </a:r>
            <a:r>
              <a:rPr lang="en-US" dirty="0" smtClean="0"/>
              <a:t>Must have two channels</a:t>
            </a:r>
            <a:endParaRPr lang="en-US" sz="2000" dirty="0" smtClean="0"/>
          </a:p>
          <a:p>
            <a:pPr marL="342900" indent="-342900" algn="ctr">
              <a:buFontTx/>
              <a:buChar char="-"/>
            </a:pPr>
            <a:r>
              <a:rPr lang="en-US" sz="2000" b="1" dirty="0" smtClean="0"/>
              <a:t>For processed data </a:t>
            </a:r>
            <a:r>
              <a:rPr lang="en-US" sz="2000" dirty="0" smtClean="0"/>
              <a:t>(such as for feature extraction)</a:t>
            </a:r>
          </a:p>
          <a:p>
            <a:pPr marL="342900" indent="-342900" algn="ctr">
              <a:buFontTx/>
              <a:buChar char="-"/>
            </a:pPr>
            <a:r>
              <a:rPr lang="en-US" sz="2000" b="1" dirty="0" smtClean="0"/>
              <a:t>For process results </a:t>
            </a:r>
            <a:r>
              <a:rPr lang="en-US" sz="2000" dirty="0" smtClean="0"/>
              <a:t>(such as for </a:t>
            </a:r>
            <a:r>
              <a:rPr lang="en-US" sz="2000" dirty="0" err="1" smtClean="0"/>
              <a:t>Kmean</a:t>
            </a:r>
            <a:r>
              <a:rPr lang="en-US" sz="2000" dirty="0" err="1" smtClean="0"/>
              <a:t>s</a:t>
            </a:r>
            <a:r>
              <a:rPr lang="en-US" sz="2000" dirty="0" smtClean="0"/>
              <a:t> centroids)</a:t>
            </a:r>
            <a:endParaRPr lang="en-US" sz="2000" dirty="0" smtClean="0"/>
          </a:p>
        </p:txBody>
      </p:sp>
      <p:sp>
        <p:nvSpPr>
          <p:cNvPr id="12" name="TextBox 3"/>
          <p:cNvSpPr txBox="1"/>
          <p:nvPr/>
        </p:nvSpPr>
        <p:spPr>
          <a:xfrm>
            <a:off x="5669754" y="442520"/>
            <a:ext cx="1915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DATA FLOW</a:t>
            </a:r>
            <a:endParaRPr lang="en-US" sz="1600" dirty="0"/>
          </a:p>
        </p:txBody>
      </p:sp>
      <p:sp>
        <p:nvSpPr>
          <p:cNvPr id="6" name="Rectangle 2"/>
          <p:cNvSpPr/>
          <p:nvPr/>
        </p:nvSpPr>
        <p:spPr>
          <a:xfrm>
            <a:off x="216972" y="2254286"/>
            <a:ext cx="854418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Lucida Console"/>
                <a:cs typeface="Lucida Console"/>
              </a:rPr>
              <a:t>12/04/12 12:11:11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Stage 1</a:t>
            </a:r>
          </a:p>
          <a:p>
            <a:r>
              <a:rPr lang="en-US" sz="1000" dirty="0">
                <a:latin typeface="Lucida Console"/>
                <a:cs typeface="Lucida Console"/>
              </a:rPr>
              <a:t>12/04/12 12:11:11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configured task: </a:t>
            </a:r>
            <a:r>
              <a:rPr lang="en-US" sz="1000" dirty="0" err="1">
                <a:latin typeface="Lucida Console"/>
                <a:cs typeface="Lucida Console"/>
              </a:rPr>
              <a:t>KMeans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numberOfCentroids</a:t>
            </a:r>
            <a:r>
              <a:rPr lang="en-US" sz="1000" dirty="0">
                <a:latin typeface="Lucida Console"/>
                <a:cs typeface="Lucida Console"/>
              </a:rPr>
              <a:t>=20]</a:t>
            </a:r>
          </a:p>
          <a:p>
            <a:r>
              <a:rPr lang="en-US" sz="1000" dirty="0">
                <a:latin typeface="Lucida Console"/>
                <a:cs typeface="Lucida Console"/>
              </a:rPr>
              <a:t>000   </a:t>
            </a:r>
            <a:r>
              <a:rPr lang="en-US" sz="1000" dirty="0" err="1">
                <a:latin typeface="Lucida Console"/>
                <a:cs typeface="Lucida Console"/>
              </a:rPr>
              <a:t>TopLevelTaskContainer</a:t>
            </a:r>
            <a:r>
              <a:rPr lang="en-US" sz="1000" dirty="0">
                <a:latin typeface="Lucida Console"/>
                <a:cs typeface="Lucida Console"/>
              </a:rPr>
              <a:t> [].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001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002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003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005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006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007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=2].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008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009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009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009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010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011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=2].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 smtClean="0">
                <a:latin typeface="Lucida Console"/>
                <a:cs typeface="Lucida Console"/>
              </a:rPr>
              <a:t>012         </a:t>
            </a:r>
            <a:r>
              <a:rPr lang="en-US" sz="1000" dirty="0" err="1" smtClean="0">
                <a:latin typeface="Lucida Console"/>
                <a:cs typeface="Lucida Console"/>
              </a:rPr>
              <a:t>IterativeTaskContainer</a:t>
            </a:r>
            <a:r>
              <a:rPr lang="en-US" sz="1000" dirty="0" smtClean="0">
                <a:latin typeface="Lucida Console"/>
                <a:cs typeface="Lucida Console"/>
              </a:rPr>
              <a:t> </a:t>
            </a:r>
            <a:r>
              <a:rPr lang="en-US" sz="1000" dirty="0">
                <a:latin typeface="Lucida Console"/>
                <a:cs typeface="Lucida Console"/>
              </a:rPr>
              <a:t>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=3].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preSubContainers</a:t>
            </a:r>
            <a:endParaRPr lang="en-US" sz="1000" b="1" dirty="0" smtClean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b="1" dirty="0" smtClean="0">
                <a:latin typeface="Lucida Console"/>
                <a:cs typeface="Lucida Console"/>
              </a:rPr>
              <a:t>...........</a:t>
            </a:r>
            <a:endParaRPr lang="en-US" sz="1000" b="1" dirty="0">
              <a:latin typeface="Lucida Console"/>
              <a:cs typeface="Lucida Console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7553279" y="5090610"/>
            <a:ext cx="82815" cy="933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7553279" y="4947118"/>
            <a:ext cx="82815" cy="933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8605791" y="4313704"/>
            <a:ext cx="45719" cy="4272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8205741" y="4789956"/>
            <a:ext cx="82815" cy="933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14 Conector curvado"/>
          <p:cNvCxnSpPr>
            <a:stCxn id="13" idx="3"/>
            <a:endCxn id="14" idx="3"/>
          </p:cNvCxnSpPr>
          <p:nvPr/>
        </p:nvCxnSpPr>
        <p:spPr>
          <a:xfrm flipH="1">
            <a:off x="8288556" y="4527305"/>
            <a:ext cx="362954" cy="309304"/>
          </a:xfrm>
          <a:prstGeom prst="curvedConnector3">
            <a:avLst>
              <a:gd name="adj1" fmla="val -62983"/>
            </a:avLst>
          </a:prstGeom>
          <a:ln w="12700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curvado"/>
          <p:cNvCxnSpPr>
            <a:stCxn id="14" idx="3"/>
            <a:endCxn id="11" idx="3"/>
          </p:cNvCxnSpPr>
          <p:nvPr/>
        </p:nvCxnSpPr>
        <p:spPr>
          <a:xfrm flipH="1">
            <a:off x="7636094" y="4836609"/>
            <a:ext cx="652462" cy="157162"/>
          </a:xfrm>
          <a:prstGeom prst="curvedConnector3">
            <a:avLst>
              <a:gd name="adj1" fmla="val -35037"/>
            </a:avLst>
          </a:prstGeom>
          <a:ln w="12700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curvado"/>
          <p:cNvCxnSpPr>
            <a:stCxn id="11" idx="3"/>
            <a:endCxn id="5" idx="3"/>
          </p:cNvCxnSpPr>
          <p:nvPr/>
        </p:nvCxnSpPr>
        <p:spPr>
          <a:xfrm>
            <a:off x="7636094" y="4993771"/>
            <a:ext cx="12700" cy="143492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4"/>
          <p:cNvSpPr/>
          <p:nvPr/>
        </p:nvSpPr>
        <p:spPr>
          <a:xfrm>
            <a:off x="262046" y="1556852"/>
            <a:ext cx="8454040" cy="519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STATE IS PASSED ON FORWARD BY THE FRAMEWORK TO CHILD TASKS</a:t>
            </a:r>
            <a:endParaRPr lang="en-US" sz="2000" dirty="0" smtClean="0"/>
          </a:p>
        </p:txBody>
      </p:sp>
      <p:sp>
        <p:nvSpPr>
          <p:cNvPr id="27" name="26 Rectángulo"/>
          <p:cNvSpPr/>
          <p:nvPr/>
        </p:nvSpPr>
        <p:spPr>
          <a:xfrm>
            <a:off x="7460437" y="2789706"/>
            <a:ext cx="82815" cy="93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Rectángulo"/>
          <p:cNvSpPr/>
          <p:nvPr/>
        </p:nvSpPr>
        <p:spPr>
          <a:xfrm>
            <a:off x="7459756" y="2943190"/>
            <a:ext cx="82815" cy="93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Rectángulo"/>
          <p:cNvSpPr/>
          <p:nvPr/>
        </p:nvSpPr>
        <p:spPr>
          <a:xfrm>
            <a:off x="8113220" y="3110381"/>
            <a:ext cx="82815" cy="93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" name="29 Conector curvado"/>
          <p:cNvCxnSpPr>
            <a:stCxn id="27" idx="3"/>
            <a:endCxn id="28" idx="3"/>
          </p:cNvCxnSpPr>
          <p:nvPr/>
        </p:nvCxnSpPr>
        <p:spPr>
          <a:xfrm flipH="1">
            <a:off x="7542571" y="2836359"/>
            <a:ext cx="681" cy="153484"/>
          </a:xfrm>
          <a:prstGeom prst="curvedConnector3">
            <a:avLst>
              <a:gd name="adj1" fmla="val -33568282"/>
            </a:avLst>
          </a:prstGeom>
          <a:ln w="12700">
            <a:solidFill>
              <a:schemeClr val="accent6">
                <a:lumMod val="75000"/>
              </a:schemeClr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curvado"/>
          <p:cNvCxnSpPr>
            <a:stCxn id="28" idx="3"/>
            <a:endCxn id="29" idx="3"/>
          </p:cNvCxnSpPr>
          <p:nvPr/>
        </p:nvCxnSpPr>
        <p:spPr>
          <a:xfrm>
            <a:off x="7542571" y="2989843"/>
            <a:ext cx="653464" cy="167191"/>
          </a:xfrm>
          <a:prstGeom prst="curvedConnector3">
            <a:avLst>
              <a:gd name="adj1" fmla="val 134983"/>
            </a:avLst>
          </a:prstGeom>
          <a:ln w="12700">
            <a:solidFill>
              <a:schemeClr val="accent6">
                <a:lumMod val="75000"/>
              </a:schemeClr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35 Rectángulo"/>
          <p:cNvSpPr/>
          <p:nvPr/>
        </p:nvSpPr>
        <p:spPr>
          <a:xfrm>
            <a:off x="8605791" y="3240554"/>
            <a:ext cx="45719" cy="4272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" name="36 Conector curvado"/>
          <p:cNvCxnSpPr>
            <a:stCxn id="29" idx="3"/>
            <a:endCxn id="36" idx="3"/>
          </p:cNvCxnSpPr>
          <p:nvPr/>
        </p:nvCxnSpPr>
        <p:spPr>
          <a:xfrm>
            <a:off x="8196035" y="3157034"/>
            <a:ext cx="455475" cy="297121"/>
          </a:xfrm>
          <a:prstGeom prst="curvedConnector3">
            <a:avLst>
              <a:gd name="adj1" fmla="val 150189"/>
            </a:avLst>
          </a:prstGeom>
          <a:ln w="12700">
            <a:solidFill>
              <a:schemeClr val="accent6">
                <a:lumMod val="75000"/>
              </a:schemeClr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4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2698" y="259787"/>
            <a:ext cx="37900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TAG-SCHEDULE-TASK</a:t>
            </a:r>
          </a:p>
          <a:p>
            <a:pPr algn="ctr"/>
            <a:r>
              <a:rPr lang="en-US" dirty="0"/>
              <a:t>p</a:t>
            </a:r>
            <a:r>
              <a:rPr lang="en-US" dirty="0" smtClean="0"/>
              <a:t>rocessing </a:t>
            </a: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5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2" name="1 Elipse"/>
          <p:cNvSpPr/>
          <p:nvPr/>
        </p:nvSpPr>
        <p:spPr>
          <a:xfrm>
            <a:off x="678359" y="2047874"/>
            <a:ext cx="2028825" cy="1933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b="1" dirty="0" smtClean="0"/>
              <a:t>TAG</a:t>
            </a:r>
            <a:endParaRPr lang="es-ES" sz="5400" b="1" dirty="0"/>
          </a:p>
        </p:txBody>
      </p:sp>
      <p:sp>
        <p:nvSpPr>
          <p:cNvPr id="7" name="6 Elipse"/>
          <p:cNvSpPr/>
          <p:nvPr/>
        </p:nvSpPr>
        <p:spPr>
          <a:xfrm>
            <a:off x="3594460" y="2047873"/>
            <a:ext cx="2028825" cy="1933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 smtClean="0"/>
              <a:t>SCHEDULE</a:t>
            </a:r>
            <a:endParaRPr lang="es-ES" sz="3600" b="1" dirty="0"/>
          </a:p>
        </p:txBody>
      </p:sp>
      <p:sp>
        <p:nvSpPr>
          <p:cNvPr id="8" name="7 Elipse"/>
          <p:cNvSpPr/>
          <p:nvPr/>
        </p:nvSpPr>
        <p:spPr>
          <a:xfrm>
            <a:off x="6412409" y="2047875"/>
            <a:ext cx="2028825" cy="1933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 smtClean="0"/>
              <a:t>TASK</a:t>
            </a:r>
            <a:endParaRPr lang="es-ES" sz="3600" b="1" dirty="0"/>
          </a:p>
        </p:txBody>
      </p:sp>
      <p:cxnSp>
        <p:nvCxnSpPr>
          <p:cNvPr id="9" name="Straight Arrow Connector 52"/>
          <p:cNvCxnSpPr>
            <a:stCxn id="2" idx="6"/>
            <a:endCxn id="7" idx="2"/>
          </p:cNvCxnSpPr>
          <p:nvPr/>
        </p:nvCxnSpPr>
        <p:spPr>
          <a:xfrm flipV="1">
            <a:off x="2707184" y="3014661"/>
            <a:ext cx="887276" cy="1"/>
          </a:xfrm>
          <a:prstGeom prst="straightConnector1">
            <a:avLst/>
          </a:prstGeom>
          <a:ln w="10795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52"/>
          <p:cNvCxnSpPr>
            <a:stCxn id="7" idx="6"/>
            <a:endCxn id="8" idx="2"/>
          </p:cNvCxnSpPr>
          <p:nvPr/>
        </p:nvCxnSpPr>
        <p:spPr>
          <a:xfrm>
            <a:off x="5623285" y="3014661"/>
            <a:ext cx="789124" cy="2"/>
          </a:xfrm>
          <a:prstGeom prst="straightConnector1">
            <a:avLst/>
          </a:prstGeom>
          <a:ln w="10795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4"/>
          <p:cNvSpPr/>
          <p:nvPr/>
        </p:nvSpPr>
        <p:spPr>
          <a:xfrm>
            <a:off x="492740" y="4514048"/>
            <a:ext cx="2400061" cy="15152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By </a:t>
            </a:r>
            <a:r>
              <a:rPr lang="en-US" sz="2000" b="1" dirty="0" err="1" smtClean="0"/>
              <a:t>TaskContainers</a:t>
            </a:r>
            <a:endParaRPr lang="en-US" sz="2000" b="1" dirty="0" smtClean="0"/>
          </a:p>
          <a:p>
            <a:pPr algn="ctr"/>
            <a:r>
              <a:rPr lang="en-US" sz="2000" dirty="0" smtClean="0"/>
              <a:t>managed </a:t>
            </a:r>
            <a:r>
              <a:rPr lang="en-US" sz="2000" dirty="0" smtClean="0"/>
              <a:t>by BIGS</a:t>
            </a:r>
            <a:endParaRPr lang="en-US" sz="1200" dirty="0" smtClean="0"/>
          </a:p>
        </p:txBody>
      </p:sp>
      <p:sp>
        <p:nvSpPr>
          <p:cNvPr id="17" name="Rectangle 4"/>
          <p:cNvSpPr/>
          <p:nvPr/>
        </p:nvSpPr>
        <p:spPr>
          <a:xfrm>
            <a:off x="3408841" y="4514047"/>
            <a:ext cx="2400061" cy="15152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By </a:t>
            </a:r>
            <a:r>
              <a:rPr lang="en-US" sz="2000" b="1" dirty="0" smtClean="0"/>
              <a:t>BIGS</a:t>
            </a:r>
            <a:r>
              <a:rPr lang="en-US" sz="2000" dirty="0" smtClean="0"/>
              <a:t>, according to </a:t>
            </a:r>
            <a:r>
              <a:rPr lang="en-US" sz="2000" b="1" dirty="0" err="1" smtClean="0"/>
              <a:t>TaskContainers</a:t>
            </a:r>
            <a:r>
              <a:rPr lang="en-US" sz="2000" dirty="0" smtClean="0"/>
              <a:t> parallelization support</a:t>
            </a:r>
            <a:endParaRPr lang="en-US" sz="1200" dirty="0" smtClean="0"/>
          </a:p>
        </p:txBody>
      </p:sp>
      <p:sp>
        <p:nvSpPr>
          <p:cNvPr id="18" name="Rectangle 4"/>
          <p:cNvSpPr/>
          <p:nvPr/>
        </p:nvSpPr>
        <p:spPr>
          <a:xfrm>
            <a:off x="6226790" y="4514047"/>
            <a:ext cx="2400061" cy="15152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By </a:t>
            </a:r>
            <a:r>
              <a:rPr lang="en-US" sz="2000" b="1" dirty="0" smtClean="0"/>
              <a:t>Tasks</a:t>
            </a:r>
            <a:r>
              <a:rPr lang="en-US" sz="2000" dirty="0" smtClean="0"/>
              <a:t> through </a:t>
            </a:r>
            <a:r>
              <a:rPr lang="en-US" sz="2000" b="1" dirty="0" err="1" smtClean="0"/>
              <a:t>TaskContainers</a:t>
            </a:r>
            <a:endParaRPr lang="en-US" sz="2000" b="1" dirty="0" smtClean="0"/>
          </a:p>
          <a:p>
            <a:pPr algn="ctr"/>
            <a:r>
              <a:rPr lang="en-US" sz="2000" dirty="0" smtClean="0"/>
              <a:t>managed </a:t>
            </a:r>
            <a:r>
              <a:rPr lang="en-US" sz="2000" dirty="0" smtClean="0"/>
              <a:t>by </a:t>
            </a:r>
          </a:p>
          <a:p>
            <a:pPr algn="ctr"/>
            <a:r>
              <a:rPr lang="en-US" sz="2000" dirty="0" smtClean="0"/>
              <a:t>BIGS </a:t>
            </a:r>
            <a:r>
              <a:rPr lang="en-US" sz="2000" b="1" dirty="0" smtClean="0"/>
              <a:t>WORKERS</a:t>
            </a:r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33315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2394" y="1510086"/>
            <a:ext cx="826278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sz="2000" b="1" dirty="0" smtClean="0"/>
              <a:t>Pipeline </a:t>
            </a:r>
            <a:r>
              <a:rPr lang="en-US" dirty="0" smtClean="0"/>
              <a:t>is made of a set of consecutive </a:t>
            </a:r>
            <a:r>
              <a:rPr lang="en-US" sz="2000" b="1" dirty="0" smtClean="0"/>
              <a:t>Stages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schedule </a:t>
            </a:r>
            <a:r>
              <a:rPr lang="en-US" dirty="0" smtClean="0"/>
              <a:t>for a Stage is </a:t>
            </a:r>
            <a:r>
              <a:rPr lang="en-US" dirty="0"/>
              <a:t>hierarchy of </a:t>
            </a:r>
            <a:r>
              <a:rPr lang="en-US" sz="2000" b="1" dirty="0" err="1" smtClean="0"/>
              <a:t>TaskContainers</a:t>
            </a:r>
            <a:r>
              <a:rPr lang="en-US" dirty="0" smtClean="0"/>
              <a:t>, </a:t>
            </a:r>
            <a:r>
              <a:rPr lang="en-US" dirty="0"/>
              <a:t>each </a:t>
            </a:r>
            <a:r>
              <a:rPr lang="en-US" dirty="0" smtClean="0"/>
              <a:t>container </a:t>
            </a:r>
            <a:r>
              <a:rPr lang="en-US" dirty="0"/>
              <a:t>composed of a set of identical </a:t>
            </a:r>
            <a:r>
              <a:rPr lang="en-US" sz="2000" b="1" dirty="0" smtClean="0"/>
              <a:t>Tasks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 smtClean="0"/>
              <a:t>TaskContainer</a:t>
            </a:r>
            <a:r>
              <a:rPr lang="en-US" dirty="0" smtClean="0"/>
              <a:t> </a:t>
            </a:r>
            <a:r>
              <a:rPr lang="en-US" dirty="0"/>
              <a:t>defines parameters and generic behavior placeholders for itself and its </a:t>
            </a:r>
            <a:r>
              <a:rPr lang="en-US" dirty="0" smtClean="0"/>
              <a:t>Task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		Examples </a:t>
            </a:r>
            <a:r>
              <a:rPr lang="en-US" dirty="0"/>
              <a:t>of </a:t>
            </a:r>
            <a:r>
              <a:rPr lang="en-US" dirty="0" err="1" smtClean="0"/>
              <a:t>TaskContainers</a:t>
            </a:r>
            <a:r>
              <a:rPr lang="en-US" dirty="0" smtClean="0"/>
              <a:t>: </a:t>
            </a:r>
            <a:r>
              <a:rPr lang="en-US" i="1" dirty="0"/>
              <a:t>Iteration, </a:t>
            </a:r>
            <a:r>
              <a:rPr lang="en-US" i="1" dirty="0" err="1"/>
              <a:t>DataPartition</a:t>
            </a:r>
            <a:r>
              <a:rPr lang="en-US" i="1" dirty="0"/>
              <a:t>, </a:t>
            </a:r>
            <a:r>
              <a:rPr lang="en-US" i="1" dirty="0" err="1"/>
              <a:t>CrossValidation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 smtClean="0"/>
              <a:t>TaskContainer</a:t>
            </a:r>
            <a:r>
              <a:rPr lang="en-US" dirty="0" smtClean="0"/>
              <a:t> defines </a:t>
            </a:r>
            <a:r>
              <a:rPr lang="en-US" dirty="0"/>
              <a:t>whether it executes its blocks sequentially or in parallel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 smtClean="0"/>
              <a:t>TaskContainer</a:t>
            </a:r>
            <a:r>
              <a:rPr lang="en-US" dirty="0" smtClean="0"/>
              <a:t> also </a:t>
            </a:r>
            <a:r>
              <a:rPr lang="en-US" dirty="0"/>
              <a:t>defines how input data is tagged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sz="2000" b="1" dirty="0"/>
              <a:t>Task</a:t>
            </a:r>
            <a:r>
              <a:rPr lang="en-US" sz="2000" dirty="0"/>
              <a:t> </a:t>
            </a:r>
            <a:r>
              <a:rPr lang="en-US" dirty="0"/>
              <a:t>defines concrete </a:t>
            </a:r>
            <a:r>
              <a:rPr lang="en-US" dirty="0" err="1"/>
              <a:t>behaviour</a:t>
            </a:r>
            <a:r>
              <a:rPr lang="en-US" dirty="0"/>
              <a:t> for the placeholder defined by certain </a:t>
            </a:r>
            <a:r>
              <a:rPr lang="en-US" dirty="0" err="1" smtClean="0"/>
              <a:t>TaskContainers</a:t>
            </a:r>
            <a:r>
              <a:rPr lang="en-US" dirty="0" smtClean="0"/>
              <a:t> (and </a:t>
            </a:r>
            <a:r>
              <a:rPr lang="en-US" dirty="0"/>
              <a:t>not </a:t>
            </a:r>
            <a:r>
              <a:rPr lang="en-US" dirty="0" err="1"/>
              <a:t>necesarily</a:t>
            </a:r>
            <a:r>
              <a:rPr lang="en-US" dirty="0"/>
              <a:t> for all </a:t>
            </a:r>
            <a:r>
              <a:rPr lang="en-US" dirty="0" err="1" smtClean="0"/>
              <a:t>TaskContainers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		Examples </a:t>
            </a:r>
            <a:r>
              <a:rPr lang="en-US" dirty="0"/>
              <a:t>of Tasks: </a:t>
            </a:r>
            <a:r>
              <a:rPr lang="en-US" i="1" dirty="0" err="1"/>
              <a:t>KMeans</a:t>
            </a:r>
            <a:r>
              <a:rPr lang="en-US" i="1" dirty="0"/>
              <a:t>, </a:t>
            </a:r>
            <a:r>
              <a:rPr lang="en-US" i="1" dirty="0" err="1"/>
              <a:t>RGBFeaturesExtractor</a:t>
            </a:r>
            <a:r>
              <a:rPr lang="en-US" i="1" dirty="0"/>
              <a:t>, </a:t>
            </a:r>
            <a:r>
              <a:rPr lang="en-US" i="1" dirty="0" err="1"/>
              <a:t>SummationFormSVM</a:t>
            </a:r>
            <a:endParaRPr lang="en-US" i="1" dirty="0"/>
          </a:p>
        </p:txBody>
      </p:sp>
      <p:sp>
        <p:nvSpPr>
          <p:cNvPr id="7" name="TextBox 3"/>
          <p:cNvSpPr txBox="1"/>
          <p:nvPr/>
        </p:nvSpPr>
        <p:spPr>
          <a:xfrm>
            <a:off x="5273331" y="442520"/>
            <a:ext cx="2708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PROCESS MODEL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058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587" y="1460623"/>
            <a:ext cx="8544189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Lucida Console"/>
                <a:cs typeface="Lucida Console"/>
              </a:rPr>
              <a:t>stage.01.task: </a:t>
            </a:r>
            <a:r>
              <a:rPr lang="en-US" sz="1100" dirty="0" err="1">
                <a:latin typeface="Lucida Console"/>
                <a:cs typeface="Lucida Console"/>
              </a:rPr>
              <a:t>pilot.modules.ml.KMeans</a:t>
            </a:r>
            <a:endParaRPr lang="en-US" sz="1100" dirty="0">
              <a:latin typeface="Lucida Console"/>
              <a:cs typeface="Lucida Console"/>
            </a:endParaRPr>
          </a:p>
          <a:p>
            <a:r>
              <a:rPr lang="en-US" sz="1100" dirty="0">
                <a:latin typeface="Lucida Console"/>
                <a:cs typeface="Lucida Console"/>
              </a:rPr>
              <a:t>stage.01.container.01: </a:t>
            </a:r>
            <a:r>
              <a:rPr lang="en-US" sz="1100" dirty="0" err="1">
                <a:latin typeface="Lucida Console"/>
                <a:cs typeface="Lucida Console"/>
              </a:rPr>
              <a:t>pilot.modules.containers.IterativeTaskContainer</a:t>
            </a:r>
            <a:endParaRPr lang="en-US" sz="1100" dirty="0">
              <a:latin typeface="Lucida Console"/>
              <a:cs typeface="Lucida Console"/>
            </a:endParaRPr>
          </a:p>
          <a:p>
            <a:r>
              <a:rPr lang="en-US" sz="1100" dirty="0" smtClean="0">
                <a:latin typeface="Lucida Console"/>
                <a:cs typeface="Lucida Console"/>
              </a:rPr>
              <a:t>stage.01.container.02</a:t>
            </a:r>
            <a:r>
              <a:rPr lang="en-US" sz="1100" dirty="0">
                <a:latin typeface="Lucida Console"/>
                <a:cs typeface="Lucida Console"/>
              </a:rPr>
              <a:t>: </a:t>
            </a:r>
            <a:r>
              <a:rPr lang="en-US" sz="1100" dirty="0" err="1">
                <a:latin typeface="Lucida Console"/>
                <a:cs typeface="Lucida Console"/>
              </a:rPr>
              <a:t>pilot.modules.containers.DataPartitionTaskContainer</a:t>
            </a:r>
            <a:endParaRPr lang="en-US" sz="1100" dirty="0">
              <a:latin typeface="Lucida Console"/>
              <a:cs typeface="Lucida Console"/>
            </a:endParaRPr>
          </a:p>
          <a:p>
            <a:r>
              <a:rPr lang="en-US" sz="1100" dirty="0" smtClean="0">
                <a:latin typeface="Lucida Console"/>
                <a:cs typeface="Lucida Console"/>
              </a:rPr>
              <a:t>stage.01.input.source</a:t>
            </a:r>
            <a:r>
              <a:rPr lang="en-US" sz="1100" dirty="0">
                <a:latin typeface="Lucida Console"/>
                <a:cs typeface="Lucida Console"/>
              </a:rPr>
              <a:t>: </a:t>
            </a:r>
            <a:r>
              <a:rPr lang="en-US" sz="1100" dirty="0" err="1">
                <a:latin typeface="Lucida Console"/>
                <a:cs typeface="Lucida Console"/>
              </a:rPr>
              <a:t>bigs.modules.storage.HBaseDataSource</a:t>
            </a:r>
            <a:endParaRPr lang="en-US" sz="1100" dirty="0">
              <a:latin typeface="Lucida Console"/>
              <a:cs typeface="Lucida Console"/>
            </a:endParaRPr>
          </a:p>
          <a:p>
            <a:r>
              <a:rPr lang="en-US" sz="1100" dirty="0">
                <a:latin typeface="Lucida Console"/>
                <a:cs typeface="Lucida Console"/>
              </a:rPr>
              <a:t>stage.01.input.table: dataset.CLEF2012</a:t>
            </a:r>
          </a:p>
          <a:p>
            <a:r>
              <a:rPr lang="en-US" sz="1100" dirty="0">
                <a:latin typeface="Lucida Console"/>
                <a:cs typeface="Lucida Console"/>
              </a:rPr>
              <a:t>stage.01.outpu.source: </a:t>
            </a:r>
            <a:r>
              <a:rPr lang="en-US" sz="1100" dirty="0" err="1">
                <a:latin typeface="Lucida Console"/>
                <a:cs typeface="Lucida Console"/>
              </a:rPr>
              <a:t>bigs.modules.storage.HBaseDataSource</a:t>
            </a:r>
            <a:endParaRPr lang="en-US" sz="1100" dirty="0">
              <a:latin typeface="Lucida Console"/>
              <a:cs typeface="Lucida Console"/>
            </a:endParaRPr>
          </a:p>
          <a:p>
            <a:r>
              <a:rPr lang="en-US" sz="1100" dirty="0">
                <a:latin typeface="Lucida Console"/>
                <a:cs typeface="Lucida Console"/>
              </a:rPr>
              <a:t>stage.01.output.table: models.CLEF2012</a:t>
            </a:r>
          </a:p>
          <a:p>
            <a:endParaRPr lang="en-US" sz="1100" dirty="0">
              <a:latin typeface="Lucida Console"/>
              <a:cs typeface="Lucida Console"/>
            </a:endParaRPr>
          </a:p>
          <a:p>
            <a:r>
              <a:rPr lang="en-US" sz="1100" dirty="0">
                <a:latin typeface="Lucida Console"/>
                <a:cs typeface="Lucida Console"/>
              </a:rPr>
              <a:t>stage.01.KMeans.numberOfCentroids: 20</a:t>
            </a:r>
          </a:p>
          <a:p>
            <a:r>
              <a:rPr lang="en-US" sz="1100" dirty="0">
                <a:latin typeface="Lucida Console"/>
                <a:cs typeface="Lucida Console"/>
              </a:rPr>
              <a:t>stage.01.IterativeTaskContainer.numberOfIterations: 3</a:t>
            </a:r>
          </a:p>
          <a:p>
            <a:r>
              <a:rPr lang="en-US" sz="1100" dirty="0">
                <a:latin typeface="Lucida Console"/>
                <a:cs typeface="Lucida Console"/>
              </a:rPr>
              <a:t>stage.01.DataPartitionTaskContainer.numberOfPartitions: 3</a:t>
            </a:r>
            <a:endParaRPr lang="en-US" sz="1100" dirty="0">
              <a:latin typeface="Lucida Console"/>
              <a:cs typeface="Lucida Console"/>
            </a:endParaRPr>
          </a:p>
        </p:txBody>
      </p:sp>
      <p:sp>
        <p:nvSpPr>
          <p:cNvPr id="4" name="Rectangle 2"/>
          <p:cNvSpPr/>
          <p:nvPr/>
        </p:nvSpPr>
        <p:spPr>
          <a:xfrm>
            <a:off x="142329" y="3903034"/>
            <a:ext cx="854418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Lucida Console"/>
                <a:cs typeface="Lucida Console"/>
              </a:rPr>
              <a:t>12/04/12 12:11:11 INFO </a:t>
            </a:r>
            <a:r>
              <a:rPr lang="en-US" sz="1100" dirty="0" err="1">
                <a:latin typeface="Lucida Console"/>
                <a:cs typeface="Lucida Console"/>
              </a:rPr>
              <a:t>bigs</a:t>
            </a:r>
            <a:r>
              <a:rPr lang="en-US" sz="1100" dirty="0">
                <a:latin typeface="Lucida Console"/>
                <a:cs typeface="Lucida Console"/>
              </a:rPr>
              <a:t>: RULIX Stage 1</a:t>
            </a:r>
          </a:p>
          <a:p>
            <a:r>
              <a:rPr lang="en-US" sz="1100" dirty="0">
                <a:latin typeface="Lucida Console"/>
                <a:cs typeface="Lucida Console"/>
              </a:rPr>
              <a:t>12/04/12 12:11:11 INFO </a:t>
            </a:r>
            <a:r>
              <a:rPr lang="en-US" sz="1100" dirty="0" err="1">
                <a:latin typeface="Lucida Console"/>
                <a:cs typeface="Lucida Console"/>
              </a:rPr>
              <a:t>bigs</a:t>
            </a:r>
            <a:r>
              <a:rPr lang="en-US" sz="1100" dirty="0">
                <a:latin typeface="Lucida Console"/>
                <a:cs typeface="Lucida Console"/>
              </a:rPr>
              <a:t>: RULIX configured task: </a:t>
            </a:r>
            <a:r>
              <a:rPr lang="en-US" sz="1100" dirty="0" err="1">
                <a:latin typeface="Lucida Console"/>
                <a:cs typeface="Lucida Console"/>
              </a:rPr>
              <a:t>KMeans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numberOfCentroids</a:t>
            </a:r>
            <a:r>
              <a:rPr lang="en-US" sz="1100" dirty="0">
                <a:latin typeface="Lucida Console"/>
                <a:cs typeface="Lucida Console"/>
              </a:rPr>
              <a:t>=20]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</a:t>
            </a:r>
            <a:r>
              <a:rPr lang="en-US" sz="1100" dirty="0" err="1">
                <a:latin typeface="Lucida Console"/>
                <a:cs typeface="Lucida Console"/>
              </a:rPr>
              <a:t>TopLevelTaskContainer</a:t>
            </a:r>
            <a:r>
              <a:rPr lang="en-US" sz="1100" dirty="0">
                <a:latin typeface="Lucida Console"/>
                <a:cs typeface="Lucida Console"/>
              </a:rPr>
              <a:t> []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</a:t>
            </a:r>
            <a:r>
              <a:rPr lang="en-US" sz="1100" dirty="0" err="1">
                <a:latin typeface="Lucida Console"/>
                <a:cs typeface="Lucida Console"/>
              </a:rPr>
              <a:t>IterativeTaskContainer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numberOfIterations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iterationNumber</a:t>
            </a:r>
            <a:r>
              <a:rPr lang="en-US" sz="1100" dirty="0">
                <a:latin typeface="Lucida Console"/>
                <a:cs typeface="Lucida Console"/>
              </a:rPr>
              <a:t>=1]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     </a:t>
            </a:r>
            <a:r>
              <a:rPr lang="en-US" sz="1100" dirty="0" err="1">
                <a:latin typeface="Lucida Console"/>
                <a:cs typeface="Lucida Console"/>
              </a:rPr>
              <a:t>DataPartitionTaskContainer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numberOfPartitions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partitionNumber</a:t>
            </a:r>
            <a:r>
              <a:rPr lang="en-US" sz="1100" dirty="0">
                <a:latin typeface="Lucida Console"/>
                <a:cs typeface="Lucida Console"/>
              </a:rPr>
              <a:t>=1]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     </a:t>
            </a:r>
            <a:r>
              <a:rPr lang="en-US" sz="1100" dirty="0" err="1">
                <a:latin typeface="Lucida Console"/>
                <a:cs typeface="Lucida Console"/>
              </a:rPr>
              <a:t>DataPartitionTaskContainer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numberOfPartitions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partitionNumber</a:t>
            </a:r>
            <a:r>
              <a:rPr lang="en-US" sz="1100" dirty="0">
                <a:latin typeface="Lucida Console"/>
                <a:cs typeface="Lucida Console"/>
              </a:rPr>
              <a:t>=2]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     </a:t>
            </a:r>
            <a:r>
              <a:rPr lang="en-US" sz="1100" dirty="0" err="1">
                <a:latin typeface="Lucida Console"/>
                <a:cs typeface="Lucida Console"/>
              </a:rPr>
              <a:t>DataPartitionTaskContainer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numberOfPartitions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partitionNumber</a:t>
            </a:r>
            <a:r>
              <a:rPr lang="en-US" sz="1100" dirty="0">
                <a:latin typeface="Lucida Console"/>
                <a:cs typeface="Lucida Console"/>
              </a:rPr>
              <a:t>=3]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</a:t>
            </a:r>
            <a:r>
              <a:rPr lang="en-US" sz="1100" dirty="0" err="1">
                <a:latin typeface="Lucida Console"/>
                <a:cs typeface="Lucida Console"/>
              </a:rPr>
              <a:t>IterativeTaskContainer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numberOfIterations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iterationNumber</a:t>
            </a:r>
            <a:r>
              <a:rPr lang="en-US" sz="1100" dirty="0">
                <a:latin typeface="Lucida Console"/>
                <a:cs typeface="Lucida Console"/>
              </a:rPr>
              <a:t>=2]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     </a:t>
            </a:r>
            <a:r>
              <a:rPr lang="en-US" sz="1100" dirty="0" err="1">
                <a:latin typeface="Lucida Console"/>
                <a:cs typeface="Lucida Console"/>
              </a:rPr>
              <a:t>DataPartitionTaskContainer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numberOfPartitions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partitionNumber</a:t>
            </a:r>
            <a:r>
              <a:rPr lang="en-US" sz="1100" dirty="0">
                <a:latin typeface="Lucida Console"/>
                <a:cs typeface="Lucida Console"/>
              </a:rPr>
              <a:t>=1]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     </a:t>
            </a:r>
            <a:r>
              <a:rPr lang="en-US" sz="1100" dirty="0" err="1">
                <a:latin typeface="Lucida Console"/>
                <a:cs typeface="Lucida Console"/>
              </a:rPr>
              <a:t>DataPartitionTaskContainer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numberOfPartitions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partitionNumber</a:t>
            </a:r>
            <a:r>
              <a:rPr lang="en-US" sz="1100" dirty="0">
                <a:latin typeface="Lucida Console"/>
                <a:cs typeface="Lucida Console"/>
              </a:rPr>
              <a:t>=2]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     </a:t>
            </a:r>
            <a:r>
              <a:rPr lang="en-US" sz="1100" dirty="0" err="1">
                <a:latin typeface="Lucida Console"/>
                <a:cs typeface="Lucida Console"/>
              </a:rPr>
              <a:t>DataPartitionTaskContainer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numberOfPartitions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partitionNumber</a:t>
            </a:r>
            <a:r>
              <a:rPr lang="en-US" sz="1100" dirty="0">
                <a:latin typeface="Lucida Console"/>
                <a:cs typeface="Lucida Console"/>
              </a:rPr>
              <a:t>=3]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</a:t>
            </a:r>
            <a:r>
              <a:rPr lang="en-US" sz="1100" dirty="0" err="1">
                <a:latin typeface="Lucida Console"/>
                <a:cs typeface="Lucida Console"/>
              </a:rPr>
              <a:t>IterativeTaskContainer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numberOfIterations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iterationNumber</a:t>
            </a:r>
            <a:r>
              <a:rPr lang="en-US" sz="1100" dirty="0">
                <a:latin typeface="Lucida Console"/>
                <a:cs typeface="Lucida Console"/>
              </a:rPr>
              <a:t>=3]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     </a:t>
            </a:r>
            <a:r>
              <a:rPr lang="en-US" sz="1100" dirty="0" err="1">
                <a:latin typeface="Lucida Console"/>
                <a:cs typeface="Lucida Console"/>
              </a:rPr>
              <a:t>DataPartitionTaskContainer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numberOfPartitions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partitionNumber</a:t>
            </a:r>
            <a:r>
              <a:rPr lang="en-US" sz="1100" dirty="0">
                <a:latin typeface="Lucida Console"/>
                <a:cs typeface="Lucida Console"/>
              </a:rPr>
              <a:t>=1]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     </a:t>
            </a:r>
            <a:r>
              <a:rPr lang="en-US" sz="1100" dirty="0" err="1">
                <a:latin typeface="Lucida Console"/>
                <a:cs typeface="Lucida Console"/>
              </a:rPr>
              <a:t>DataPartitionTaskContainer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numberOfPartitions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partitionNumber</a:t>
            </a:r>
            <a:r>
              <a:rPr lang="en-US" sz="1100" dirty="0">
                <a:latin typeface="Lucida Console"/>
                <a:cs typeface="Lucida Console"/>
              </a:rPr>
              <a:t>=2]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     </a:t>
            </a:r>
            <a:r>
              <a:rPr lang="en-US" sz="1100" dirty="0" err="1">
                <a:latin typeface="Lucida Console"/>
                <a:cs typeface="Lucida Console"/>
              </a:rPr>
              <a:t>DataPartitionTaskContainer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numberOfPartitions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partitionNumber</a:t>
            </a:r>
            <a:r>
              <a:rPr lang="en-US" sz="1100" dirty="0">
                <a:latin typeface="Lucida Console"/>
                <a:cs typeface="Lucida Console"/>
              </a:rPr>
              <a:t>=3]</a:t>
            </a:r>
          </a:p>
          <a:p>
            <a:endParaRPr lang="en-US" sz="1100" dirty="0">
              <a:latin typeface="Lucida Console"/>
              <a:cs typeface="Lucida Console"/>
            </a:endParaRPr>
          </a:p>
        </p:txBody>
      </p:sp>
      <p:cxnSp>
        <p:nvCxnSpPr>
          <p:cNvPr id="5" name="Straight Arrow Connector 52"/>
          <p:cNvCxnSpPr/>
          <p:nvPr/>
        </p:nvCxnSpPr>
        <p:spPr>
          <a:xfrm>
            <a:off x="4338734" y="3405673"/>
            <a:ext cx="0" cy="653143"/>
          </a:xfrm>
          <a:prstGeom prst="straightConnector1">
            <a:avLst/>
          </a:prstGeom>
          <a:ln w="10795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12" name="TextBox 3"/>
          <p:cNvSpPr txBox="1"/>
          <p:nvPr/>
        </p:nvSpPr>
        <p:spPr>
          <a:xfrm>
            <a:off x="5273331" y="442520"/>
            <a:ext cx="2708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PROCESS MODEL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350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/>
        </p:nvSpPr>
        <p:spPr>
          <a:xfrm>
            <a:off x="216974" y="1691680"/>
            <a:ext cx="85441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Lucida Console"/>
                <a:cs typeface="Lucida Console"/>
              </a:rPr>
              <a:t>12/04/12 12:11:11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Stage 1</a:t>
            </a:r>
          </a:p>
          <a:p>
            <a:r>
              <a:rPr lang="en-US" sz="1000" dirty="0">
                <a:latin typeface="Lucida Console"/>
                <a:cs typeface="Lucida Console"/>
              </a:rPr>
              <a:t>12/04/12 12:11:11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configured task: </a:t>
            </a:r>
            <a:r>
              <a:rPr lang="en-US" sz="1000" dirty="0" err="1">
                <a:latin typeface="Lucida Console"/>
                <a:cs typeface="Lucida Console"/>
              </a:rPr>
              <a:t>KMeans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numberOfCentroids</a:t>
            </a:r>
            <a:r>
              <a:rPr lang="en-US" sz="1000" dirty="0">
                <a:latin typeface="Lucida Console"/>
                <a:cs typeface="Lucida Console"/>
              </a:rPr>
              <a:t>=20]</a:t>
            </a:r>
          </a:p>
          <a:p>
            <a:r>
              <a:rPr lang="en-US" sz="1000" dirty="0">
                <a:latin typeface="Lucida Console"/>
                <a:cs typeface="Lucida Console"/>
              </a:rPr>
              <a:t>000   </a:t>
            </a:r>
            <a:r>
              <a:rPr lang="en-US" sz="1000" dirty="0" err="1">
                <a:latin typeface="Lucida Console"/>
                <a:cs typeface="Lucida Console"/>
              </a:rPr>
              <a:t>TopLevelTaskContainer</a:t>
            </a:r>
            <a:r>
              <a:rPr lang="en-US" sz="1000" dirty="0">
                <a:latin typeface="Lucida Console"/>
                <a:cs typeface="Lucida Console"/>
              </a:rPr>
              <a:t> [].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001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002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003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005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006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007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=2].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008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009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009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009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010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011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=2].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012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=3].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013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015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016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=3].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017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018   </a:t>
            </a:r>
            <a:r>
              <a:rPr lang="en-US" sz="1000" dirty="0" err="1">
                <a:latin typeface="Lucida Console"/>
                <a:cs typeface="Lucida Console"/>
              </a:rPr>
              <a:t>TopLevelTaskContainer</a:t>
            </a:r>
            <a:r>
              <a:rPr lang="en-US" sz="1000" dirty="0">
                <a:latin typeface="Lucida Console"/>
                <a:cs typeface="Lucida Console"/>
              </a:rPr>
              <a:t> [].</a:t>
            </a:r>
            <a:r>
              <a:rPr lang="en-US" sz="1000" dirty="0" err="1">
                <a:latin typeface="Lucida Console"/>
                <a:cs typeface="Lucida Console"/>
              </a:rPr>
              <a:t>postSubContainers</a:t>
            </a:r>
            <a:endParaRPr lang="en-US" sz="1000" dirty="0">
              <a:latin typeface="Lucida Console"/>
              <a:cs typeface="Lucida Console"/>
            </a:endParaRPr>
          </a:p>
        </p:txBody>
      </p:sp>
      <p:cxnSp>
        <p:nvCxnSpPr>
          <p:cNvPr id="6" name="Straight Arrow Connector 52"/>
          <p:cNvCxnSpPr/>
          <p:nvPr/>
        </p:nvCxnSpPr>
        <p:spPr>
          <a:xfrm>
            <a:off x="4301412" y="1240016"/>
            <a:ext cx="0" cy="653143"/>
          </a:xfrm>
          <a:prstGeom prst="straightConnector1">
            <a:avLst/>
          </a:prstGeom>
          <a:ln w="10795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4"/>
          <p:cNvSpPr/>
          <p:nvPr/>
        </p:nvSpPr>
        <p:spPr>
          <a:xfrm>
            <a:off x="5090900" y="171548"/>
            <a:ext cx="2952088" cy="5263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Provided by </a:t>
            </a:r>
            <a:r>
              <a:rPr lang="en-US" sz="1400" b="1" dirty="0" err="1" smtClean="0"/>
              <a:t>IterativeTaskContainer</a:t>
            </a:r>
            <a:r>
              <a:rPr lang="en-US" sz="1400" b="1" dirty="0" smtClean="0"/>
              <a:t> </a:t>
            </a:r>
            <a:r>
              <a:rPr lang="en-US" sz="1400" dirty="0" smtClean="0"/>
              <a:t>implements </a:t>
            </a:r>
            <a:r>
              <a:rPr lang="en-US" sz="1400" b="1" dirty="0" err="1" smtClean="0"/>
              <a:t>TaskContainer</a:t>
            </a:r>
            <a:endParaRPr lang="en-US" sz="1400" b="1" dirty="0"/>
          </a:p>
        </p:txBody>
      </p:sp>
      <p:sp>
        <p:nvSpPr>
          <p:cNvPr id="8" name="Rectangle 4"/>
          <p:cNvSpPr/>
          <p:nvPr/>
        </p:nvSpPr>
        <p:spPr>
          <a:xfrm>
            <a:off x="6785746" y="961052"/>
            <a:ext cx="2367303" cy="7464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Provided by </a:t>
            </a:r>
            <a:r>
              <a:rPr lang="en-US" sz="1400" b="1" dirty="0" err="1" smtClean="0"/>
              <a:t>DataPartitionTaskConatiner</a:t>
            </a:r>
            <a:r>
              <a:rPr lang="en-US" sz="1400" b="1" dirty="0" smtClean="0"/>
              <a:t> </a:t>
            </a:r>
            <a:r>
              <a:rPr lang="en-US" sz="1400" dirty="0" smtClean="0"/>
              <a:t>implements </a:t>
            </a:r>
            <a:r>
              <a:rPr lang="en-US" sz="1400" b="1" dirty="0" err="1" smtClean="0"/>
              <a:t>TaskContainer</a:t>
            </a:r>
            <a:endParaRPr lang="en-US" sz="1400" b="1" dirty="0"/>
          </a:p>
        </p:txBody>
      </p:sp>
      <p:cxnSp>
        <p:nvCxnSpPr>
          <p:cNvPr id="9" name="8 Conector curvado"/>
          <p:cNvCxnSpPr>
            <a:stCxn id="7" idx="2"/>
          </p:cNvCxnSpPr>
          <p:nvPr/>
        </p:nvCxnSpPr>
        <p:spPr>
          <a:xfrm rot="5400000">
            <a:off x="5819539" y="1445289"/>
            <a:ext cx="1494810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curvado"/>
          <p:cNvCxnSpPr>
            <a:stCxn id="7" idx="2"/>
          </p:cNvCxnSpPr>
          <p:nvPr/>
        </p:nvCxnSpPr>
        <p:spPr>
          <a:xfrm rot="5400000">
            <a:off x="5493870" y="1362218"/>
            <a:ext cx="1737409" cy="40874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curvado"/>
          <p:cNvCxnSpPr>
            <a:stCxn id="8" idx="2"/>
          </p:cNvCxnSpPr>
          <p:nvPr/>
        </p:nvCxnSpPr>
        <p:spPr>
          <a:xfrm rot="5400000">
            <a:off x="7511671" y="2080199"/>
            <a:ext cx="830424" cy="8503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curvado"/>
          <p:cNvCxnSpPr>
            <a:stCxn id="8" idx="2"/>
          </p:cNvCxnSpPr>
          <p:nvPr/>
        </p:nvCxnSpPr>
        <p:spPr>
          <a:xfrm rot="16200000" flipH="1">
            <a:off x="7668734" y="2008165"/>
            <a:ext cx="982827" cy="38149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23" name="Rectangle 4"/>
          <p:cNvSpPr/>
          <p:nvPr/>
        </p:nvSpPr>
        <p:spPr>
          <a:xfrm>
            <a:off x="410042" y="6118258"/>
            <a:ext cx="8454040" cy="5263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IterativeTaskContainer</a:t>
            </a:r>
            <a:r>
              <a:rPr lang="en-US" sz="1400" dirty="0" smtClean="0"/>
              <a:t> declared as Sequential, </a:t>
            </a:r>
            <a:r>
              <a:rPr lang="en-US" sz="1400" b="1" dirty="0" err="1" smtClean="0"/>
              <a:t>DataPartitionTaskContainer</a:t>
            </a:r>
            <a:r>
              <a:rPr lang="en-US" sz="1400" b="1" dirty="0" smtClean="0"/>
              <a:t> </a:t>
            </a:r>
            <a:r>
              <a:rPr lang="en-US" sz="1400" dirty="0" smtClean="0"/>
              <a:t>declared as Parallel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1485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/>
        </p:nvSpPr>
        <p:spPr>
          <a:xfrm>
            <a:off x="216974" y="1691680"/>
            <a:ext cx="85441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Lucida Console"/>
                <a:cs typeface="Lucida Console"/>
              </a:rPr>
              <a:t>12/04/12 14:56:41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Stage 1</a:t>
            </a:r>
          </a:p>
          <a:p>
            <a:r>
              <a:rPr lang="en-US" sz="1000" dirty="0">
                <a:latin typeface="Lucida Console"/>
                <a:cs typeface="Lucida Console"/>
              </a:rPr>
              <a:t>12/04/12 14:56:41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configured task: </a:t>
            </a:r>
            <a:r>
              <a:rPr lang="en-US" sz="1000" dirty="0" err="1">
                <a:latin typeface="Lucida Console"/>
                <a:cs typeface="Lucida Console"/>
              </a:rPr>
              <a:t>KMeans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numberOfCentroids</a:t>
            </a:r>
            <a:r>
              <a:rPr lang="en-US" sz="1000" dirty="0">
                <a:latin typeface="Lucida Console"/>
                <a:cs typeface="Lucida Console"/>
              </a:rPr>
              <a:t>=20]</a:t>
            </a:r>
          </a:p>
          <a:p>
            <a:r>
              <a:rPr lang="en-US" sz="1000" dirty="0">
                <a:latin typeface="Lucida Console"/>
                <a:cs typeface="Lucida Console"/>
              </a:rPr>
              <a:t>000   </a:t>
            </a:r>
            <a:r>
              <a:rPr lang="en-US" sz="1000" dirty="0" err="1">
                <a:latin typeface="Lucida Console"/>
                <a:cs typeface="Lucida Console"/>
              </a:rPr>
              <a:t>TopLevelTaskContainer</a:t>
            </a:r>
            <a:r>
              <a:rPr lang="en-US" sz="1000" dirty="0">
                <a:latin typeface="Lucida Console"/>
                <a:cs typeface="Lucida Console"/>
              </a:rPr>
              <a:t> [].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001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preMyContainers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002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003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preMyContainers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005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postMyContainers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006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dirty="0" err="1">
                <a:latin typeface="Lucida Console"/>
                <a:cs typeface="Lucida Console"/>
              </a:rPr>
              <a:t>postSubContainers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002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=2].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003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preMyContainers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005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postMyContainers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006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=2].</a:t>
            </a:r>
            <a:r>
              <a:rPr lang="en-US" sz="1000" dirty="0" err="1">
                <a:latin typeface="Lucida Console"/>
                <a:cs typeface="Lucida Console"/>
              </a:rPr>
              <a:t>postSubContainers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002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=3].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003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preMyContainers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005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postMyContainers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006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=3].</a:t>
            </a:r>
            <a:r>
              <a:rPr lang="en-US" sz="1000" dirty="0" err="1">
                <a:latin typeface="Lucida Console"/>
                <a:cs typeface="Lucida Console"/>
              </a:rPr>
              <a:t>postSubContainers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007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postMyContainers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008   </a:t>
            </a:r>
            <a:r>
              <a:rPr lang="en-US" sz="1000" dirty="0" err="1">
                <a:latin typeface="Lucida Console"/>
                <a:cs typeface="Lucida Console"/>
              </a:rPr>
              <a:t>TopLevelTaskContainer</a:t>
            </a:r>
            <a:r>
              <a:rPr lang="en-US" sz="1000" dirty="0">
                <a:latin typeface="Lucida Console"/>
                <a:cs typeface="Lucida Console"/>
              </a:rPr>
              <a:t> [].</a:t>
            </a:r>
            <a:r>
              <a:rPr lang="en-US" sz="1000" dirty="0" err="1">
                <a:latin typeface="Lucida Console"/>
                <a:cs typeface="Lucida Console"/>
              </a:rPr>
              <a:t>postSubContainers</a:t>
            </a:r>
            <a:endParaRPr lang="en-US" sz="1000" dirty="0">
              <a:latin typeface="Lucida Console"/>
              <a:cs typeface="Lucida Console"/>
            </a:endParaRPr>
          </a:p>
        </p:txBody>
      </p:sp>
      <p:cxnSp>
        <p:nvCxnSpPr>
          <p:cNvPr id="6" name="Straight Arrow Connector 52"/>
          <p:cNvCxnSpPr/>
          <p:nvPr/>
        </p:nvCxnSpPr>
        <p:spPr>
          <a:xfrm>
            <a:off x="4301412" y="1240016"/>
            <a:ext cx="0" cy="653143"/>
          </a:xfrm>
          <a:prstGeom prst="straightConnector1">
            <a:avLst/>
          </a:prstGeom>
          <a:ln w="10795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23" name="Rectangle 4"/>
          <p:cNvSpPr/>
          <p:nvPr/>
        </p:nvSpPr>
        <p:spPr>
          <a:xfrm>
            <a:off x="410042" y="6118258"/>
            <a:ext cx="8454040" cy="5263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IterativeTaskContainer</a:t>
            </a:r>
            <a:r>
              <a:rPr lang="en-US" sz="1400" dirty="0" smtClean="0"/>
              <a:t> declared as Parallel, </a:t>
            </a:r>
            <a:r>
              <a:rPr lang="en-US" sz="1400" b="1" dirty="0" err="1" smtClean="0"/>
              <a:t>DataPartitionTaskContainer</a:t>
            </a:r>
            <a:r>
              <a:rPr lang="en-US" sz="1400" b="1" dirty="0" smtClean="0"/>
              <a:t> </a:t>
            </a:r>
            <a:r>
              <a:rPr lang="en-US" sz="1400" dirty="0" smtClean="0"/>
              <a:t>declared as Parallel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7943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/>
        </p:nvSpPr>
        <p:spPr>
          <a:xfrm>
            <a:off x="216974" y="1691680"/>
            <a:ext cx="85441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Lucida Console"/>
                <a:cs typeface="Lucida Console"/>
              </a:rPr>
              <a:t>12/04/12 15:02:28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Stage 1</a:t>
            </a:r>
          </a:p>
          <a:p>
            <a:r>
              <a:rPr lang="en-US" sz="1000" dirty="0">
                <a:latin typeface="Lucida Console"/>
                <a:cs typeface="Lucida Console"/>
              </a:rPr>
              <a:t>12/04/12 15:02:28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configured task: </a:t>
            </a:r>
            <a:r>
              <a:rPr lang="en-US" sz="1000" dirty="0" err="1">
                <a:latin typeface="Lucida Console"/>
                <a:cs typeface="Lucida Console"/>
              </a:rPr>
              <a:t>KMeans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numberOfCentroids</a:t>
            </a:r>
            <a:r>
              <a:rPr lang="en-US" sz="1000" dirty="0">
                <a:latin typeface="Lucida Console"/>
                <a:cs typeface="Lucida Console"/>
              </a:rPr>
              <a:t>=20]</a:t>
            </a:r>
          </a:p>
          <a:p>
            <a:r>
              <a:rPr lang="en-US" sz="1000" dirty="0">
                <a:latin typeface="Lucida Console"/>
                <a:cs typeface="Lucida Console"/>
              </a:rPr>
              <a:t>000   </a:t>
            </a:r>
            <a:r>
              <a:rPr lang="en-US" sz="1000" dirty="0" err="1">
                <a:latin typeface="Lucida Console"/>
                <a:cs typeface="Lucida Console"/>
              </a:rPr>
              <a:t>TopLevelTaskContainer</a:t>
            </a:r>
            <a:r>
              <a:rPr lang="en-US" sz="1000" dirty="0">
                <a:latin typeface="Lucida Console"/>
                <a:cs typeface="Lucida Console"/>
              </a:rPr>
              <a:t> [].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001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preMyContainers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002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003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preMyContainers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005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006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007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postMyContainers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008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dirty="0" err="1">
                <a:latin typeface="Lucida Console"/>
                <a:cs typeface="Lucida Console"/>
              </a:rPr>
              <a:t>postSubContainers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009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=2].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010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preMyContainers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011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012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013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014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postMyContainers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015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=2].</a:t>
            </a:r>
            <a:r>
              <a:rPr lang="en-US" sz="1000" dirty="0" err="1">
                <a:latin typeface="Lucida Console"/>
                <a:cs typeface="Lucida Console"/>
              </a:rPr>
              <a:t>postSubContainers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016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=3].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017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preMyContainers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018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019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020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021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postMyContainers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022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=3].</a:t>
            </a:r>
            <a:r>
              <a:rPr lang="en-US" sz="1000" dirty="0" err="1">
                <a:latin typeface="Lucida Console"/>
                <a:cs typeface="Lucida Console"/>
              </a:rPr>
              <a:t>postSubContainers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023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postMyContainers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024   </a:t>
            </a:r>
            <a:r>
              <a:rPr lang="en-US" sz="1000" dirty="0" err="1">
                <a:latin typeface="Lucida Console"/>
                <a:cs typeface="Lucida Console"/>
              </a:rPr>
              <a:t>TopLevelTaskContainer</a:t>
            </a:r>
            <a:r>
              <a:rPr lang="en-US" sz="1000" dirty="0">
                <a:latin typeface="Lucida Console"/>
                <a:cs typeface="Lucida Console"/>
              </a:rPr>
              <a:t> [].</a:t>
            </a:r>
            <a:r>
              <a:rPr lang="en-US" sz="1000" dirty="0" err="1">
                <a:latin typeface="Lucida Console"/>
                <a:cs typeface="Lucida Console"/>
              </a:rPr>
              <a:t>postSubContainers</a:t>
            </a:r>
            <a:endParaRPr lang="en-US" sz="1000" dirty="0">
              <a:latin typeface="Lucida Console"/>
              <a:cs typeface="Lucida Console"/>
            </a:endParaRPr>
          </a:p>
        </p:txBody>
      </p:sp>
      <p:cxnSp>
        <p:nvCxnSpPr>
          <p:cNvPr id="6" name="Straight Arrow Connector 52"/>
          <p:cNvCxnSpPr/>
          <p:nvPr/>
        </p:nvCxnSpPr>
        <p:spPr>
          <a:xfrm>
            <a:off x="4301412" y="1240016"/>
            <a:ext cx="0" cy="653143"/>
          </a:xfrm>
          <a:prstGeom prst="straightConnector1">
            <a:avLst/>
          </a:prstGeom>
          <a:ln w="10795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23" name="Rectangle 4"/>
          <p:cNvSpPr/>
          <p:nvPr/>
        </p:nvSpPr>
        <p:spPr>
          <a:xfrm>
            <a:off x="410042" y="6118258"/>
            <a:ext cx="8454040" cy="5263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IterativeTaskContainer</a:t>
            </a:r>
            <a:r>
              <a:rPr lang="en-US" sz="1400" dirty="0" smtClean="0"/>
              <a:t> declared as Sequential, </a:t>
            </a:r>
            <a:r>
              <a:rPr lang="en-US" sz="1400" b="1" dirty="0" err="1" smtClean="0"/>
              <a:t>DataPartitionTaskContainer</a:t>
            </a:r>
            <a:r>
              <a:rPr lang="en-US" sz="1400" b="1" dirty="0" smtClean="0"/>
              <a:t> </a:t>
            </a:r>
            <a:r>
              <a:rPr lang="en-US" sz="1400" dirty="0" smtClean="0"/>
              <a:t>declared as Sequential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9268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/>
        </p:nvSpPr>
        <p:spPr>
          <a:xfrm>
            <a:off x="216974" y="1691680"/>
            <a:ext cx="85441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Lucida Console"/>
                <a:cs typeface="Lucida Console"/>
              </a:rPr>
              <a:t>12/04/12 12:11:11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Stage 1</a:t>
            </a:r>
          </a:p>
          <a:p>
            <a:r>
              <a:rPr lang="en-US" sz="1000" dirty="0">
                <a:latin typeface="Lucida Console"/>
                <a:cs typeface="Lucida Console"/>
              </a:rPr>
              <a:t>12/04/12 12:11:11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configured task: </a:t>
            </a:r>
            <a:r>
              <a:rPr lang="en-US" sz="1000" dirty="0" err="1">
                <a:latin typeface="Lucida Console"/>
                <a:cs typeface="Lucida Console"/>
              </a:rPr>
              <a:t>KMeans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numberOfCentroids</a:t>
            </a:r>
            <a:r>
              <a:rPr lang="en-US" sz="1000" dirty="0">
                <a:latin typeface="Lucida Console"/>
                <a:cs typeface="Lucida Console"/>
              </a:rPr>
              <a:t>=20]</a:t>
            </a:r>
          </a:p>
          <a:p>
            <a:r>
              <a:rPr lang="en-US" sz="1000" dirty="0">
                <a:latin typeface="Lucida Console"/>
                <a:cs typeface="Lucida Console"/>
              </a:rPr>
              <a:t>000   </a:t>
            </a:r>
            <a:r>
              <a:rPr lang="en-US" sz="1000" dirty="0" err="1">
                <a:latin typeface="Lucida Console"/>
                <a:cs typeface="Lucida Console"/>
              </a:rPr>
              <a:t>TopLevelTaskContainer</a:t>
            </a:r>
            <a:r>
              <a:rPr lang="en-US" sz="1000" dirty="0">
                <a:latin typeface="Lucida Console"/>
                <a:cs typeface="Lucida Console"/>
              </a:rPr>
              <a:t> [].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001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002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003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processDataItem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processDataItem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processDataItem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005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 smtClean="0">
                <a:latin typeface="Lucida Console"/>
                <a:cs typeface="Lucida Console"/>
              </a:rPr>
              <a:t>006         </a:t>
            </a:r>
            <a:r>
              <a:rPr lang="en-US" sz="1000" dirty="0" err="1" smtClean="0">
                <a:latin typeface="Lucida Console"/>
                <a:cs typeface="Lucida Console"/>
              </a:rPr>
              <a:t>IterativeTaskContainer</a:t>
            </a:r>
            <a:r>
              <a:rPr lang="en-US" sz="1000" dirty="0" smtClean="0">
                <a:latin typeface="Lucida Console"/>
                <a:cs typeface="Lucida Console"/>
              </a:rPr>
              <a:t> </a:t>
            </a:r>
            <a:r>
              <a:rPr lang="en-US" sz="1000" dirty="0">
                <a:latin typeface="Lucida Console"/>
                <a:cs typeface="Lucida Console"/>
              </a:rPr>
              <a:t>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postSubContainers</a:t>
            </a:r>
            <a:endParaRPr lang="en-US" sz="1000" b="1" dirty="0" smtClean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b="1" dirty="0" smtClean="0">
                <a:latin typeface="Lucida Console"/>
                <a:cs typeface="Lucida Console"/>
              </a:rPr>
              <a:t>. . . . . </a:t>
            </a:r>
          </a:p>
        </p:txBody>
      </p:sp>
      <p:pic>
        <p:nvPicPr>
          <p:cNvPr id="22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23" name="Rectangle 4"/>
          <p:cNvSpPr/>
          <p:nvPr/>
        </p:nvSpPr>
        <p:spPr>
          <a:xfrm>
            <a:off x="307123" y="3860249"/>
            <a:ext cx="8454040" cy="26151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WORKER LOGIC:</a:t>
            </a:r>
          </a:p>
          <a:p>
            <a:pPr algn="ctr"/>
            <a:endParaRPr lang="en-US" sz="1400" b="1" dirty="0"/>
          </a:p>
          <a:p>
            <a:pPr algn="ctr"/>
            <a:r>
              <a:rPr lang="en-US" sz="2800" b="1" dirty="0" smtClean="0"/>
              <a:t>Can take over the execution of any Schedule Item that:</a:t>
            </a:r>
          </a:p>
          <a:p>
            <a:pPr marL="1428750" lvl="2" indent="-514350">
              <a:buAutoNum type="arabicParenBoth"/>
            </a:pPr>
            <a:r>
              <a:rPr lang="en-US" sz="2800" b="1" dirty="0" smtClean="0"/>
              <a:t>Its parent has finished</a:t>
            </a:r>
          </a:p>
          <a:p>
            <a:pPr marL="1428750" lvl="2" indent="-514350">
              <a:buAutoNum type="arabicParenBoth"/>
            </a:pPr>
            <a:r>
              <a:rPr lang="en-US" sz="2800" b="1" dirty="0" smtClean="0"/>
              <a:t>Its siblings with lower priority have finished</a:t>
            </a:r>
            <a:endParaRPr lang="en-US" sz="2800" b="1" dirty="0" smtClean="0"/>
          </a:p>
          <a:p>
            <a:pPr marL="514350" indent="-514350" algn="ctr">
              <a:buAutoNum type="arabicParenBoth"/>
            </a:pPr>
            <a:endParaRPr lang="en-US" sz="2800" b="1" dirty="0"/>
          </a:p>
        </p:txBody>
      </p:sp>
      <p:sp>
        <p:nvSpPr>
          <p:cNvPr id="12" name="TextBox 3"/>
          <p:cNvSpPr txBox="1"/>
          <p:nvPr/>
        </p:nvSpPr>
        <p:spPr>
          <a:xfrm>
            <a:off x="5273331" y="442520"/>
            <a:ext cx="2708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PROCESS MODEL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5603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76368" y="1302323"/>
            <a:ext cx="2287904" cy="1930453"/>
            <a:chOff x="742080" y="1141514"/>
            <a:chExt cx="1826659" cy="1930453"/>
          </a:xfrm>
        </p:grpSpPr>
        <p:sp>
          <p:nvSpPr>
            <p:cNvPr id="21" name="Rectangle 20"/>
            <p:cNvSpPr/>
            <p:nvPr/>
          </p:nvSpPr>
          <p:spPr>
            <a:xfrm>
              <a:off x="742080" y="1141514"/>
              <a:ext cx="1826659" cy="3995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PipelineStage</a:t>
              </a:r>
              <a:endParaRPr lang="en-US" sz="1400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42080" y="1541043"/>
              <a:ext cx="1826659" cy="6777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methods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fromProperties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42080" y="2225950"/>
              <a:ext cx="1826659" cy="8460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fields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configuredTask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topTaskLevel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Straight Connector 31"/>
          <p:cNvCxnSpPr>
            <a:stCxn id="23" idx="2"/>
            <a:endCxn id="45" idx="0"/>
          </p:cNvCxnSpPr>
          <p:nvPr/>
        </p:nvCxnSpPr>
        <p:spPr>
          <a:xfrm flipH="1">
            <a:off x="1620319" y="3232776"/>
            <a:ext cx="1" cy="101633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476367" y="4249106"/>
            <a:ext cx="2287904" cy="824524"/>
            <a:chOff x="319389" y="3259287"/>
            <a:chExt cx="2287904" cy="824524"/>
          </a:xfrm>
        </p:grpSpPr>
        <p:sp>
          <p:nvSpPr>
            <p:cNvPr id="45" name="Rectangle 44"/>
            <p:cNvSpPr/>
            <p:nvPr/>
          </p:nvSpPr>
          <p:spPr>
            <a:xfrm>
              <a:off x="319389" y="3259287"/>
              <a:ext cx="2287904" cy="3995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Task</a:t>
              </a:r>
              <a:endParaRPr lang="en-US" sz="1400" b="1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19389" y="3658816"/>
              <a:ext cx="2287904" cy="424995"/>
            </a:xfrm>
            <a:prstGeom prst="rect">
              <a:avLst/>
            </a:prstGeom>
            <a:solidFill>
              <a:srgbClr val="B9CD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@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BIGSParam</a:t>
              </a:r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58" name="Picture 57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-24405"/>
            <a:ext cx="4559267" cy="1139817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3325404" y="1300575"/>
            <a:ext cx="2611238" cy="4418977"/>
            <a:chOff x="3325404" y="1289009"/>
            <a:chExt cx="2611238" cy="4418977"/>
          </a:xfrm>
        </p:grpSpPr>
        <p:sp>
          <p:nvSpPr>
            <p:cNvPr id="5" name="Rectangle 4"/>
            <p:cNvSpPr/>
            <p:nvPr/>
          </p:nvSpPr>
          <p:spPr>
            <a:xfrm>
              <a:off x="3325407" y="1289009"/>
              <a:ext cx="2611235" cy="3995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TaskContainer</a:t>
              </a:r>
              <a:endParaRPr lang="en-US" sz="14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25407" y="2113534"/>
              <a:ext cx="2611235" cy="28107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bstract methods</a:t>
              </a:r>
            </a:p>
            <a:p>
              <a:r>
                <a:rPr lang="en-US" sz="1050" dirty="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supportsParallelization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endParaRPr lang="en-US" sz="20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50" dirty="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allowedTasks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allowedTaskContainers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allowedTags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endParaRPr lang="en-US" sz="500" dirty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50" dirty="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processPreSubContainers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50" dirty="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processPostSubContainers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endParaRPr lang="en-US" sz="500" dirty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50" dirty="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processPreMyContainers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50" dirty="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processPostMyContainers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endParaRPr lang="en-US" sz="500" dirty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50" dirty="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processPreDataBlock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50" dirty="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processDataItem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50" dirty="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processPostDataBlock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endParaRPr lang="en-US" sz="90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900" dirty="0" smtClean="0">
                  <a:solidFill>
                    <a:schemeClr val="tx1"/>
                  </a:solidFill>
                  <a:latin typeface="Lucida Console" pitchFamily="49" charset="0"/>
                </a:rPr>
                <a:t>- List&lt;String&gt; </a:t>
              </a:r>
              <a:r>
                <a:rPr lang="en-US" sz="900" dirty="0" err="1" smtClean="0">
                  <a:solidFill>
                    <a:schemeClr val="tx1"/>
                  </a:solidFill>
                  <a:latin typeface="Lucida Console" pitchFamily="49" charset="0"/>
                </a:rPr>
                <a:t>tagDataItem</a:t>
              </a:r>
              <a:r>
                <a:rPr lang="en-US" sz="900" dirty="0" smtClean="0">
                  <a:solidFill>
                    <a:schemeClr val="tx1"/>
                  </a:solidFill>
                  <a:latin typeface="Lucida Console" pitchFamily="49" charset="0"/>
                </a:rPr>
                <a:t>(item</a:t>
              </a:r>
              <a:r>
                <a:rPr lang="en-US" sz="1050" dirty="0" smtClean="0">
                  <a:solidFill>
                    <a:schemeClr val="tx1"/>
                  </a:solidFill>
                  <a:latin typeface="Lucida Console" pitchFamily="49" charset="0"/>
                </a:rPr>
                <a:t>)</a:t>
              </a:r>
              <a:endParaRPr lang="en-US" sz="1050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25407" y="4924327"/>
              <a:ext cx="2611235" cy="78365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fields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-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taskContainers</a:t>
              </a:r>
              <a:r>
                <a:rPr lang="en-US" sz="1200" dirty="0" smtClean="0">
                  <a:solidFill>
                    <a:schemeClr val="tx1"/>
                  </a:solidFill>
                </a:rPr>
                <a:t> (list)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-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parentTaskContainer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8" name="Elbow Connector 27"/>
            <p:cNvCxnSpPr>
              <a:stCxn id="11" idx="3"/>
              <a:endCxn id="11" idx="2"/>
            </p:cNvCxnSpPr>
            <p:nvPr/>
          </p:nvCxnSpPr>
          <p:spPr>
            <a:xfrm flipH="1">
              <a:off x="4631025" y="5316157"/>
              <a:ext cx="1305617" cy="391829"/>
            </a:xfrm>
            <a:prstGeom prst="bentConnector4">
              <a:avLst>
                <a:gd name="adj1" fmla="val -17509"/>
                <a:gd name="adj2" fmla="val 158342"/>
              </a:avLst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3325404" y="1688539"/>
              <a:ext cx="2611235" cy="424995"/>
            </a:xfrm>
            <a:prstGeom prst="rect">
              <a:avLst/>
            </a:prstGeom>
            <a:solidFill>
              <a:srgbClr val="B9CD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@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BIGSParam</a:t>
              </a:r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Arrow Connector 17"/>
          <p:cNvCxnSpPr>
            <a:stCxn id="21" idx="3"/>
            <a:endCxn id="5" idx="1"/>
          </p:cNvCxnSpPr>
          <p:nvPr/>
        </p:nvCxnSpPr>
        <p:spPr>
          <a:xfrm flipV="1">
            <a:off x="2764272" y="1500340"/>
            <a:ext cx="561135" cy="1748"/>
          </a:xfrm>
          <a:prstGeom prst="straightConnector1">
            <a:avLst/>
          </a:prstGeom>
          <a:ln w="34925">
            <a:solidFill>
              <a:schemeClr val="tx1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4"/>
          <p:cNvSpPr/>
          <p:nvPr/>
        </p:nvSpPr>
        <p:spPr>
          <a:xfrm>
            <a:off x="6696282" y="1297534"/>
            <a:ext cx="2367303" cy="399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DataPartitionTaskContainer</a:t>
            </a:r>
            <a:endParaRPr lang="en-US" sz="1200" b="1" dirty="0"/>
          </a:p>
        </p:txBody>
      </p:sp>
      <p:sp>
        <p:nvSpPr>
          <p:cNvPr id="31" name="Rectangle 4"/>
          <p:cNvSpPr/>
          <p:nvPr/>
        </p:nvSpPr>
        <p:spPr>
          <a:xfrm>
            <a:off x="6696282" y="812724"/>
            <a:ext cx="2367303" cy="399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CrossValidationTaskContainer</a:t>
            </a:r>
            <a:endParaRPr lang="en-US" sz="1200" b="1" dirty="0"/>
          </a:p>
        </p:txBody>
      </p:sp>
      <p:cxnSp>
        <p:nvCxnSpPr>
          <p:cNvPr id="35" name="Straight Arrow Connector 52"/>
          <p:cNvCxnSpPr>
            <a:stCxn id="5" idx="3"/>
            <a:endCxn id="29" idx="1"/>
          </p:cNvCxnSpPr>
          <p:nvPr/>
        </p:nvCxnSpPr>
        <p:spPr>
          <a:xfrm flipV="1">
            <a:off x="5936642" y="1497299"/>
            <a:ext cx="759640" cy="3041"/>
          </a:xfrm>
          <a:prstGeom prst="straightConnector1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" idx="3"/>
            <a:endCxn id="31" idx="1"/>
          </p:cNvCxnSpPr>
          <p:nvPr/>
        </p:nvCxnSpPr>
        <p:spPr>
          <a:xfrm flipV="1">
            <a:off x="5936642" y="1012489"/>
            <a:ext cx="759640" cy="487851"/>
          </a:xfrm>
          <a:prstGeom prst="straightConnector1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4"/>
          <p:cNvSpPr/>
          <p:nvPr/>
        </p:nvSpPr>
        <p:spPr>
          <a:xfrm>
            <a:off x="6696282" y="1804865"/>
            <a:ext cx="2367303" cy="399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IterativeTaskContainer</a:t>
            </a:r>
            <a:endParaRPr lang="en-US" sz="1200" b="1" dirty="0"/>
          </a:p>
        </p:txBody>
      </p:sp>
      <p:cxnSp>
        <p:nvCxnSpPr>
          <p:cNvPr id="38" name="Straight Arrow Connector 52"/>
          <p:cNvCxnSpPr>
            <a:stCxn id="5" idx="3"/>
            <a:endCxn id="30" idx="1"/>
          </p:cNvCxnSpPr>
          <p:nvPr/>
        </p:nvCxnSpPr>
        <p:spPr>
          <a:xfrm>
            <a:off x="5936642" y="1500340"/>
            <a:ext cx="759640" cy="504290"/>
          </a:xfrm>
          <a:prstGeom prst="straightConnector1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76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76368" y="1302323"/>
            <a:ext cx="2287904" cy="1930453"/>
            <a:chOff x="742080" y="1141514"/>
            <a:chExt cx="1826659" cy="1930453"/>
          </a:xfrm>
        </p:grpSpPr>
        <p:sp>
          <p:nvSpPr>
            <p:cNvPr id="21" name="Rectangle 20"/>
            <p:cNvSpPr/>
            <p:nvPr/>
          </p:nvSpPr>
          <p:spPr>
            <a:xfrm>
              <a:off x="742080" y="1141514"/>
              <a:ext cx="1826659" cy="3995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PipelineStage</a:t>
              </a:r>
              <a:endParaRPr lang="en-US" sz="1400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42080" y="1541043"/>
              <a:ext cx="1826659" cy="6777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methods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fromProperties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42080" y="2225950"/>
              <a:ext cx="1826659" cy="8460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fields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configuredTask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topTaskLevel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Straight Connector 31"/>
          <p:cNvCxnSpPr>
            <a:stCxn id="23" idx="2"/>
            <a:endCxn id="45" idx="0"/>
          </p:cNvCxnSpPr>
          <p:nvPr/>
        </p:nvCxnSpPr>
        <p:spPr>
          <a:xfrm flipH="1">
            <a:off x="1620319" y="3232776"/>
            <a:ext cx="1" cy="101633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476367" y="4249106"/>
            <a:ext cx="2287904" cy="1495164"/>
            <a:chOff x="319389" y="3259287"/>
            <a:chExt cx="2287904" cy="1495164"/>
          </a:xfrm>
        </p:grpSpPr>
        <p:sp>
          <p:nvSpPr>
            <p:cNvPr id="45" name="Rectangle 44"/>
            <p:cNvSpPr/>
            <p:nvPr/>
          </p:nvSpPr>
          <p:spPr>
            <a:xfrm>
              <a:off x="319389" y="3259287"/>
              <a:ext cx="2287904" cy="3995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Task</a:t>
              </a:r>
              <a:endParaRPr lang="en-US" sz="1400" b="1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19389" y="3658816"/>
              <a:ext cx="2287904" cy="424995"/>
            </a:xfrm>
            <a:prstGeom prst="rect">
              <a:avLst/>
            </a:prstGeom>
            <a:solidFill>
              <a:srgbClr val="B9CD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@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BIGSParam</a:t>
              </a:r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19389" y="4083811"/>
              <a:ext cx="2287904" cy="6706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58" name="Picture 57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-24405"/>
            <a:ext cx="4559267" cy="11398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25407" y="1300575"/>
            <a:ext cx="2611235" cy="399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TaskContainer</a:t>
            </a:r>
            <a:endParaRPr lang="en-US" sz="1400" b="1" dirty="0"/>
          </a:p>
        </p:txBody>
      </p:sp>
      <p:cxnSp>
        <p:nvCxnSpPr>
          <p:cNvPr id="18" name="Straight Arrow Connector 17"/>
          <p:cNvCxnSpPr>
            <a:stCxn id="21" idx="3"/>
            <a:endCxn id="5" idx="1"/>
          </p:cNvCxnSpPr>
          <p:nvPr/>
        </p:nvCxnSpPr>
        <p:spPr>
          <a:xfrm flipV="1">
            <a:off x="2764272" y="1500340"/>
            <a:ext cx="561135" cy="1748"/>
          </a:xfrm>
          <a:prstGeom prst="straightConnector1">
            <a:avLst/>
          </a:prstGeom>
          <a:ln w="34925">
            <a:solidFill>
              <a:schemeClr val="tx1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4"/>
          <p:cNvSpPr/>
          <p:nvPr/>
        </p:nvSpPr>
        <p:spPr>
          <a:xfrm>
            <a:off x="6552753" y="1299885"/>
            <a:ext cx="2367303" cy="399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DataPartitionTaskContainer</a:t>
            </a:r>
            <a:endParaRPr lang="en-US" sz="1200" b="1" dirty="0"/>
          </a:p>
        </p:txBody>
      </p:sp>
      <p:sp>
        <p:nvSpPr>
          <p:cNvPr id="31" name="Rectangle 4"/>
          <p:cNvSpPr/>
          <p:nvPr/>
        </p:nvSpPr>
        <p:spPr>
          <a:xfrm>
            <a:off x="6552754" y="815075"/>
            <a:ext cx="2367303" cy="399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CrossValidationTaskContainer</a:t>
            </a:r>
            <a:endParaRPr lang="en-US" sz="1200" b="1" dirty="0"/>
          </a:p>
        </p:txBody>
      </p:sp>
      <p:cxnSp>
        <p:nvCxnSpPr>
          <p:cNvPr id="35" name="Straight Arrow Connector 52"/>
          <p:cNvCxnSpPr>
            <a:stCxn id="5" idx="3"/>
            <a:endCxn id="29" idx="1"/>
          </p:cNvCxnSpPr>
          <p:nvPr/>
        </p:nvCxnSpPr>
        <p:spPr>
          <a:xfrm flipV="1">
            <a:off x="5936642" y="1499650"/>
            <a:ext cx="616111" cy="690"/>
          </a:xfrm>
          <a:prstGeom prst="straightConnector1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" idx="3"/>
            <a:endCxn id="31" idx="1"/>
          </p:cNvCxnSpPr>
          <p:nvPr/>
        </p:nvCxnSpPr>
        <p:spPr>
          <a:xfrm flipV="1">
            <a:off x="5936642" y="1014840"/>
            <a:ext cx="616112" cy="485500"/>
          </a:xfrm>
          <a:prstGeom prst="straightConnector1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47 Grupo"/>
          <p:cNvGrpSpPr/>
          <p:nvPr/>
        </p:nvGrpSpPr>
        <p:grpSpPr>
          <a:xfrm>
            <a:off x="6526400" y="1807216"/>
            <a:ext cx="2367303" cy="2733463"/>
            <a:chOff x="6685028" y="2107553"/>
            <a:chExt cx="2367303" cy="2733463"/>
          </a:xfrm>
        </p:grpSpPr>
        <p:sp>
          <p:nvSpPr>
            <p:cNvPr id="30" name="Rectangle 4"/>
            <p:cNvSpPr/>
            <p:nvPr/>
          </p:nvSpPr>
          <p:spPr>
            <a:xfrm>
              <a:off x="6685028" y="2107553"/>
              <a:ext cx="2367303" cy="3995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/>
                <a:t>IterativeTaskContainer</a:t>
              </a:r>
              <a:endParaRPr lang="en-US" sz="1200" b="1" dirty="0"/>
            </a:p>
          </p:txBody>
        </p:sp>
        <p:sp>
          <p:nvSpPr>
            <p:cNvPr id="50" name="Rectangle 7"/>
            <p:cNvSpPr/>
            <p:nvPr/>
          </p:nvSpPr>
          <p:spPr>
            <a:xfrm>
              <a:off x="6685028" y="2516931"/>
              <a:ext cx="2363455" cy="23240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implemented 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methods</a:t>
              </a:r>
            </a:p>
            <a:p>
              <a:endParaRPr lang="en-US" sz="100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00" dirty="0" err="1" smtClean="0">
                  <a:solidFill>
                    <a:schemeClr val="tx1"/>
                  </a:solidFill>
                  <a:latin typeface="Lucida Console" pitchFamily="49" charset="0"/>
                </a:rPr>
                <a:t>allowedTasks</a:t>
              </a:r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(){</a:t>
              </a:r>
            </a:p>
            <a:p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  return </a:t>
              </a:r>
              <a:r>
                <a:rPr lang="en-US" sz="1000" dirty="0" err="1" smtClean="0">
                  <a:solidFill>
                    <a:schemeClr val="tx1"/>
                  </a:solidFill>
                  <a:latin typeface="Lucida Console" pitchFamily="49" charset="0"/>
                </a:rPr>
                <a:t>IterativeTask.class</a:t>
              </a:r>
              <a:endParaRPr lang="en-US" sz="100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}</a:t>
              </a:r>
            </a:p>
            <a:p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 </a:t>
              </a:r>
              <a:endParaRPr lang="en-US" sz="1000" dirty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00" dirty="0" err="1" smtClean="0">
                  <a:solidFill>
                    <a:schemeClr val="tx1"/>
                  </a:solidFill>
                  <a:latin typeface="Lucida Console" pitchFamily="49" charset="0"/>
                </a:rPr>
                <a:t>processPreSubContainers</a:t>
              </a:r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() {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Lucida Console" pitchFamily="49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 </a:t>
              </a:r>
              <a:r>
                <a:rPr lang="en-US" sz="900" dirty="0" err="1" smtClean="0">
                  <a:solidFill>
                    <a:schemeClr val="tx1"/>
                  </a:solidFill>
                  <a:latin typeface="Lucida Console" pitchFamily="49" charset="0"/>
                </a:rPr>
                <a:t>configuredTask.preIteration</a:t>
              </a:r>
              <a:r>
                <a:rPr lang="en-US" sz="900" dirty="0" smtClean="0">
                  <a:solidFill>
                    <a:schemeClr val="tx1"/>
                  </a:solidFill>
                  <a:latin typeface="Lucida Console" pitchFamily="49" charset="0"/>
                </a:rPr>
                <a:t>()</a:t>
              </a:r>
              <a:endParaRPr lang="en-US" sz="100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00" dirty="0">
                  <a:solidFill>
                    <a:schemeClr val="tx1"/>
                  </a:solidFill>
                  <a:latin typeface="Lucida Console" pitchFamily="49" charset="0"/>
                </a:rPr>
                <a:t>}</a:t>
              </a:r>
              <a:endParaRPr lang="en-US" sz="1000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</p:grpSp>
      <p:cxnSp>
        <p:nvCxnSpPr>
          <p:cNvPr id="51" name="Straight Connector 31"/>
          <p:cNvCxnSpPr>
            <a:stCxn id="50" idx="1"/>
            <a:endCxn id="43" idx="3"/>
          </p:cNvCxnSpPr>
          <p:nvPr/>
        </p:nvCxnSpPr>
        <p:spPr>
          <a:xfrm flipH="1" flipV="1">
            <a:off x="5814679" y="3369407"/>
            <a:ext cx="711721" cy="9230"/>
          </a:xfrm>
          <a:prstGeom prst="line">
            <a:avLst/>
          </a:prstGeom>
          <a:ln w="381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54 Grupo"/>
          <p:cNvGrpSpPr/>
          <p:nvPr/>
        </p:nvGrpSpPr>
        <p:grpSpPr>
          <a:xfrm>
            <a:off x="3447375" y="3169642"/>
            <a:ext cx="2367304" cy="1142598"/>
            <a:chOff x="6656750" y="5320711"/>
            <a:chExt cx="2367304" cy="1142598"/>
          </a:xfrm>
        </p:grpSpPr>
        <p:sp>
          <p:nvSpPr>
            <p:cNvPr id="43" name="Rectangle 4"/>
            <p:cNvSpPr/>
            <p:nvPr/>
          </p:nvSpPr>
          <p:spPr>
            <a:xfrm>
              <a:off x="6656751" y="5320711"/>
              <a:ext cx="2367303" cy="3995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IterativeTask</a:t>
              </a:r>
              <a:endParaRPr lang="en-US" sz="1400" b="1" dirty="0"/>
            </a:p>
          </p:txBody>
        </p:sp>
        <p:sp>
          <p:nvSpPr>
            <p:cNvPr id="59" name="Rectangle 7"/>
            <p:cNvSpPr/>
            <p:nvPr/>
          </p:nvSpPr>
          <p:spPr>
            <a:xfrm>
              <a:off x="6656750" y="5719552"/>
              <a:ext cx="2363455" cy="7437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abstract methods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endParaRPr lang="en-US" sz="100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00" dirty="0" err="1" smtClean="0">
                  <a:solidFill>
                    <a:schemeClr val="tx1"/>
                  </a:solidFill>
                  <a:latin typeface="Lucida Console" pitchFamily="49" charset="0"/>
                </a:rPr>
                <a:t>preIteration</a:t>
              </a:r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()</a:t>
              </a:r>
            </a:p>
            <a:p>
              <a:r>
                <a:rPr lang="en-US" sz="1000" dirty="0" err="1" smtClean="0">
                  <a:solidFill>
                    <a:schemeClr val="tx1"/>
                  </a:solidFill>
                  <a:latin typeface="Lucida Console" pitchFamily="49" charset="0"/>
                </a:rPr>
                <a:t>postIteration</a:t>
              </a:r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()</a:t>
              </a:r>
            </a:p>
          </p:txBody>
        </p:sp>
      </p:grpSp>
      <p:cxnSp>
        <p:nvCxnSpPr>
          <p:cNvPr id="38" name="Straight Arrow Connector 52"/>
          <p:cNvCxnSpPr>
            <a:stCxn id="5" idx="3"/>
            <a:endCxn id="30" idx="1"/>
          </p:cNvCxnSpPr>
          <p:nvPr/>
        </p:nvCxnSpPr>
        <p:spPr>
          <a:xfrm>
            <a:off x="5936642" y="1500340"/>
            <a:ext cx="589758" cy="506641"/>
          </a:xfrm>
          <a:prstGeom prst="straightConnector1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27"/>
          <p:cNvCxnSpPr>
            <a:stCxn id="43" idx="1"/>
            <a:endCxn id="45" idx="3"/>
          </p:cNvCxnSpPr>
          <p:nvPr/>
        </p:nvCxnSpPr>
        <p:spPr>
          <a:xfrm rot="10800000" flipV="1">
            <a:off x="2764272" y="3369407"/>
            <a:ext cx="683105" cy="1079464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diamond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13 Grupo"/>
          <p:cNvGrpSpPr/>
          <p:nvPr/>
        </p:nvGrpSpPr>
        <p:grpSpPr>
          <a:xfrm>
            <a:off x="3447374" y="4769118"/>
            <a:ext cx="2363456" cy="1594363"/>
            <a:chOff x="3487074" y="4785631"/>
            <a:chExt cx="2363456" cy="1594363"/>
          </a:xfrm>
        </p:grpSpPr>
        <p:sp>
          <p:nvSpPr>
            <p:cNvPr id="36" name="Rectangle 44"/>
            <p:cNvSpPr/>
            <p:nvPr/>
          </p:nvSpPr>
          <p:spPr>
            <a:xfrm>
              <a:off x="3487074" y="4785631"/>
              <a:ext cx="2363455" cy="48167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Kmeans</a:t>
              </a:r>
              <a:r>
                <a:rPr lang="en-US" sz="1400" b="1" dirty="0" smtClean="0"/>
                <a:t> </a:t>
              </a:r>
            </a:p>
            <a:p>
              <a:pPr algn="ctr"/>
              <a:r>
                <a:rPr lang="en-US" sz="1400" dirty="0" smtClean="0"/>
                <a:t>implements </a:t>
              </a:r>
              <a:r>
                <a:rPr lang="en-US" sz="1400" i="1" dirty="0" err="1" smtClean="0"/>
                <a:t>IterativeTask</a:t>
              </a:r>
              <a:endParaRPr lang="en-US" sz="1400" i="1" dirty="0"/>
            </a:p>
          </p:txBody>
        </p:sp>
        <p:sp>
          <p:nvSpPr>
            <p:cNvPr id="41" name="Rectangle 7"/>
            <p:cNvSpPr/>
            <p:nvPr/>
          </p:nvSpPr>
          <p:spPr>
            <a:xfrm>
              <a:off x="3487075" y="5267309"/>
              <a:ext cx="2363455" cy="11126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implemented methods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endParaRPr lang="en-US" sz="100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00" dirty="0" err="1" smtClean="0">
                  <a:solidFill>
                    <a:schemeClr val="tx1"/>
                  </a:solidFill>
                  <a:latin typeface="Lucida Console" pitchFamily="49" charset="0"/>
                </a:rPr>
                <a:t>preIteration</a:t>
              </a:r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()</a:t>
              </a:r>
            </a:p>
            <a:p>
              <a:endParaRPr lang="en-US" sz="100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00" dirty="0" err="1" smtClean="0">
                  <a:solidFill>
                    <a:schemeClr val="tx1"/>
                  </a:solidFill>
                  <a:latin typeface="Lucida Console" pitchFamily="49" charset="0"/>
                </a:rPr>
                <a:t>postIteration</a:t>
              </a:r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(){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Lucida Console" pitchFamily="49" charset="0"/>
                </a:rPr>
                <a:t>	</a:t>
              </a:r>
              <a:r>
                <a:rPr lang="en-US" sz="1000" dirty="0" err="1" smtClean="0">
                  <a:solidFill>
                    <a:schemeClr val="tx1"/>
                  </a:solidFill>
                  <a:latin typeface="Lucida Console" pitchFamily="49" charset="0"/>
                </a:rPr>
                <a:t>averageCentroids</a:t>
              </a:r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, etc.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Lucida Console" pitchFamily="49" charset="0"/>
                </a:rPr>
                <a:t>}</a:t>
              </a:r>
              <a:endParaRPr lang="en-US" sz="1000" dirty="0" smtClean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</p:grpSp>
      <p:cxnSp>
        <p:nvCxnSpPr>
          <p:cNvPr id="37" name="Straight Arrow Connector 52"/>
          <p:cNvCxnSpPr>
            <a:stCxn id="59" idx="2"/>
            <a:endCxn id="36" idx="0"/>
          </p:cNvCxnSpPr>
          <p:nvPr/>
        </p:nvCxnSpPr>
        <p:spPr>
          <a:xfrm flipH="1">
            <a:off x="4629102" y="4312240"/>
            <a:ext cx="1" cy="456878"/>
          </a:xfrm>
          <a:prstGeom prst="straightConnector1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65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1552</Words>
  <Application>Microsoft Office PowerPoint</Application>
  <PresentationFormat>Presentación en pantalla (4:3)</PresentationFormat>
  <Paragraphs>369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rlx</dc:creator>
  <cp:lastModifiedBy>rlx</cp:lastModifiedBy>
  <cp:revision>25</cp:revision>
  <dcterms:created xsi:type="dcterms:W3CDTF">2012-04-08T15:02:01Z</dcterms:created>
  <dcterms:modified xsi:type="dcterms:W3CDTF">2012-04-12T20:53:08Z</dcterms:modified>
</cp:coreProperties>
</file>